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 id="2147483768" r:id="rId11"/>
  </p:sldMasterIdLst>
  <p:notesMasterIdLst>
    <p:notesMasterId r:id="rId74"/>
  </p:notesMasterIdLst>
  <p:sldIdLst>
    <p:sldId id="528" r:id="rId12"/>
    <p:sldId id="529" r:id="rId13"/>
    <p:sldId id="530" r:id="rId14"/>
    <p:sldId id="531" r:id="rId15"/>
    <p:sldId id="532" r:id="rId16"/>
    <p:sldId id="555" r:id="rId17"/>
    <p:sldId id="533" r:id="rId18"/>
    <p:sldId id="534" r:id="rId19"/>
    <p:sldId id="535" r:id="rId20"/>
    <p:sldId id="556" r:id="rId21"/>
    <p:sldId id="536" r:id="rId22"/>
    <p:sldId id="537" r:id="rId23"/>
    <p:sldId id="538" r:id="rId24"/>
    <p:sldId id="539" r:id="rId25"/>
    <p:sldId id="540" r:id="rId26"/>
    <p:sldId id="557" r:id="rId27"/>
    <p:sldId id="541" r:id="rId28"/>
    <p:sldId id="542" r:id="rId29"/>
    <p:sldId id="553" r:id="rId30"/>
    <p:sldId id="543" r:id="rId31"/>
    <p:sldId id="544" r:id="rId32"/>
    <p:sldId id="545" r:id="rId33"/>
    <p:sldId id="546" r:id="rId34"/>
    <p:sldId id="554" r:id="rId35"/>
    <p:sldId id="547" r:id="rId36"/>
    <p:sldId id="548" r:id="rId37"/>
    <p:sldId id="549" r:id="rId38"/>
    <p:sldId id="550" r:id="rId39"/>
    <p:sldId id="551" r:id="rId40"/>
    <p:sldId id="552" r:id="rId41"/>
    <p:sldId id="561" r:id="rId42"/>
    <p:sldId id="562" r:id="rId43"/>
    <p:sldId id="563" r:id="rId44"/>
    <p:sldId id="564" r:id="rId45"/>
    <p:sldId id="565" r:id="rId46"/>
    <p:sldId id="566" r:id="rId47"/>
    <p:sldId id="567" r:id="rId48"/>
    <p:sldId id="568" r:id="rId49"/>
    <p:sldId id="569" r:id="rId50"/>
    <p:sldId id="570" r:id="rId51"/>
    <p:sldId id="571" r:id="rId52"/>
    <p:sldId id="572" r:id="rId53"/>
    <p:sldId id="573" r:id="rId54"/>
    <p:sldId id="574" r:id="rId55"/>
    <p:sldId id="575" r:id="rId56"/>
    <p:sldId id="576" r:id="rId57"/>
    <p:sldId id="577" r:id="rId58"/>
    <p:sldId id="578" r:id="rId59"/>
    <p:sldId id="579" r:id="rId60"/>
    <p:sldId id="580" r:id="rId61"/>
    <p:sldId id="581" r:id="rId62"/>
    <p:sldId id="582" r:id="rId63"/>
    <p:sldId id="583" r:id="rId64"/>
    <p:sldId id="584" r:id="rId65"/>
    <p:sldId id="585" r:id="rId66"/>
    <p:sldId id="558" r:id="rId67"/>
    <p:sldId id="559" r:id="rId68"/>
    <p:sldId id="560" r:id="rId69"/>
    <p:sldId id="608" r:id="rId70"/>
    <p:sldId id="609" r:id="rId71"/>
    <p:sldId id="610" r:id="rId72"/>
    <p:sldId id="611" r:id="rId73"/>
  </p:sldIdLst>
  <p:sldSz cx="9144000" cy="5143500" type="screen16x9"/>
  <p:notesSz cx="6858000" cy="9144000"/>
  <p:custDataLst>
    <p:tags r:id="rId75"/>
  </p:custDataLst>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12" userDrawn="1">
          <p15:clr>
            <a:srgbClr val="A4A3A4"/>
          </p15:clr>
        </p15:guide>
        <p15:guide id="2" pos="29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008000"/>
    <a:srgbClr val="339933"/>
    <a:srgbClr val="00CC00"/>
    <a:srgbClr val="FF9900"/>
    <a:srgbClr val="9966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53725-9111-4B2C-A075-B093717CE3EC}" v="5" dt="2025-05-05T02:05:21.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69"/>
  </p:normalViewPr>
  <p:slideViewPr>
    <p:cSldViewPr showGuides="1">
      <p:cViewPr varScale="1">
        <p:scale>
          <a:sx n="191" d="100"/>
          <a:sy n="191" d="100"/>
        </p:scale>
        <p:origin x="920" y="108"/>
      </p:cViewPr>
      <p:guideLst>
        <p:guide orient="horz" pos="1712"/>
        <p:guide pos="29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16" Type="http://schemas.openxmlformats.org/officeDocument/2006/relationships/slide" Target="slides/slide5.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80"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60.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yu wang" userId="4ef73c0e9951af0c" providerId="LiveId" clId="{66E634AB-5469-4652-B443-BDC2A8544EFC}"/>
    <pc:docChg chg="custSel modSld">
      <pc:chgData name="jinyu wang" userId="4ef73c0e9951af0c" providerId="LiveId" clId="{66E634AB-5469-4652-B443-BDC2A8544EFC}" dt="2024-05-15T09:59:19.362" v="55" actId="1076"/>
      <pc:docMkLst>
        <pc:docMk/>
      </pc:docMkLst>
      <pc:sldChg chg="addSp delSp modSp mod delAnim">
        <pc:chgData name="jinyu wang" userId="4ef73c0e9951af0c" providerId="LiveId" clId="{66E634AB-5469-4652-B443-BDC2A8544EFC}" dt="2024-05-15T09:59:19.362" v="55" actId="1076"/>
        <pc:sldMkLst>
          <pc:docMk/>
          <pc:sldMk cId="0" sldId="545"/>
        </pc:sldMkLst>
        <pc:spChg chg="add mod">
          <ac:chgData name="jinyu wang" userId="4ef73c0e9951af0c" providerId="LiveId" clId="{66E634AB-5469-4652-B443-BDC2A8544EFC}" dt="2024-05-15T09:59:19.362" v="55" actId="1076"/>
          <ac:spMkLst>
            <pc:docMk/>
            <pc:sldMk cId="0" sldId="545"/>
            <ac:spMk id="5" creationId="{74E4FF78-86F5-EF55-D6D3-124CF25CD40B}"/>
          </ac:spMkLst>
        </pc:spChg>
        <pc:picChg chg="del mod">
          <ac:chgData name="jinyu wang" userId="4ef73c0e9951af0c" providerId="LiveId" clId="{66E634AB-5469-4652-B443-BDC2A8544EFC}" dt="2024-05-15T09:59:07.028" v="52" actId="478"/>
          <ac:picMkLst>
            <pc:docMk/>
            <pc:sldMk cId="0" sldId="545"/>
            <ac:picMk id="3" creationId="{00000000-0000-0000-0000-000000000000}"/>
          </ac:picMkLst>
        </pc:picChg>
      </pc:sldChg>
    </pc:docChg>
  </pc:docChgLst>
  <pc:docChgLst>
    <pc:chgData name="wang jinyu" userId="4ef73c0e9951af0c" providerId="LiveId" clId="{455926AD-4AF4-4C3E-86F8-43EA7819C089}"/>
    <pc:docChg chg="undo custSel addSld delSld modSld">
      <pc:chgData name="wang jinyu" userId="4ef73c0e9951af0c" providerId="LiveId" clId="{455926AD-4AF4-4C3E-86F8-43EA7819C089}" dt="2024-05-16T09:18:35.710" v="167" actId="1076"/>
      <pc:docMkLst>
        <pc:docMk/>
      </pc:docMkLst>
      <pc:sldChg chg="addSp modSp mod">
        <pc:chgData name="wang jinyu" userId="4ef73c0e9951af0c" providerId="LiveId" clId="{455926AD-4AF4-4C3E-86F8-43EA7819C089}" dt="2024-05-16T09:17:52.535" v="158" actId="1076"/>
        <pc:sldMkLst>
          <pc:docMk/>
          <pc:sldMk cId="0" sldId="545"/>
        </pc:sldMkLst>
        <pc:spChg chg="mod">
          <ac:chgData name="wang jinyu" userId="4ef73c0e9951af0c" providerId="LiveId" clId="{455926AD-4AF4-4C3E-86F8-43EA7819C089}" dt="2024-05-16T09:05:35.992" v="52" actId="115"/>
          <ac:spMkLst>
            <pc:docMk/>
            <pc:sldMk cId="0" sldId="545"/>
            <ac:spMk id="5" creationId="{74E4FF78-86F5-EF55-D6D3-124CF25CD40B}"/>
          </ac:spMkLst>
        </pc:spChg>
        <pc:cxnChg chg="add mod">
          <ac:chgData name="wang jinyu" userId="4ef73c0e9951af0c" providerId="LiveId" clId="{455926AD-4AF4-4C3E-86F8-43EA7819C089}" dt="2024-05-16T09:06:44.052" v="55" actId="14100"/>
          <ac:cxnSpMkLst>
            <pc:docMk/>
            <pc:sldMk cId="0" sldId="545"/>
            <ac:cxnSpMk id="6" creationId="{47F2E7B4-1120-4DFD-9F49-7FCF53DEFDA8}"/>
          </ac:cxnSpMkLst>
        </pc:cxnChg>
        <pc:cxnChg chg="add mod">
          <ac:chgData name="wang jinyu" userId="4ef73c0e9951af0c" providerId="LiveId" clId="{455926AD-4AF4-4C3E-86F8-43EA7819C089}" dt="2024-05-16T09:06:48.700" v="57" actId="1076"/>
          <ac:cxnSpMkLst>
            <pc:docMk/>
            <pc:sldMk cId="0" sldId="545"/>
            <ac:cxnSpMk id="8" creationId="{CF20775F-70EA-4645-A857-1A86598E6265}"/>
          </ac:cxnSpMkLst>
        </pc:cxnChg>
        <pc:cxnChg chg="add mod">
          <ac:chgData name="wang jinyu" userId="4ef73c0e9951af0c" providerId="LiveId" clId="{455926AD-4AF4-4C3E-86F8-43EA7819C089}" dt="2024-05-16T09:06:52.386" v="59" actId="1076"/>
          <ac:cxnSpMkLst>
            <pc:docMk/>
            <pc:sldMk cId="0" sldId="545"/>
            <ac:cxnSpMk id="9" creationId="{6608DFE6-F3B4-40E5-B26D-4FCFDA938F91}"/>
          </ac:cxnSpMkLst>
        </pc:cxnChg>
        <pc:cxnChg chg="add mod">
          <ac:chgData name="wang jinyu" userId="4ef73c0e9951af0c" providerId="LiveId" clId="{455926AD-4AF4-4C3E-86F8-43EA7819C089}" dt="2024-05-16T09:06:58.282" v="61" actId="1076"/>
          <ac:cxnSpMkLst>
            <pc:docMk/>
            <pc:sldMk cId="0" sldId="545"/>
            <ac:cxnSpMk id="10" creationId="{02A1A709-ED56-4D1F-8AE8-D6D89D15C733}"/>
          </ac:cxnSpMkLst>
        </pc:cxnChg>
        <pc:cxnChg chg="add mod">
          <ac:chgData name="wang jinyu" userId="4ef73c0e9951af0c" providerId="LiveId" clId="{455926AD-4AF4-4C3E-86F8-43EA7819C089}" dt="2024-05-16T09:07:07.143" v="67" actId="1038"/>
          <ac:cxnSpMkLst>
            <pc:docMk/>
            <pc:sldMk cId="0" sldId="545"/>
            <ac:cxnSpMk id="11" creationId="{8419EF6F-73DC-43E2-962B-3ED0523D6B77}"/>
          </ac:cxnSpMkLst>
        </pc:cxnChg>
        <pc:cxnChg chg="add mod">
          <ac:chgData name="wang jinyu" userId="4ef73c0e9951af0c" providerId="LiveId" clId="{455926AD-4AF4-4C3E-86F8-43EA7819C089}" dt="2024-05-16T09:07:09.602" v="69" actId="1038"/>
          <ac:cxnSpMkLst>
            <pc:docMk/>
            <pc:sldMk cId="0" sldId="545"/>
            <ac:cxnSpMk id="12" creationId="{F41B1632-5FA9-4281-9361-FA1890174B7C}"/>
          </ac:cxnSpMkLst>
        </pc:cxnChg>
        <pc:cxnChg chg="add mod">
          <ac:chgData name="wang jinyu" userId="4ef73c0e9951af0c" providerId="LiveId" clId="{455926AD-4AF4-4C3E-86F8-43EA7819C089}" dt="2024-05-16T09:09:17.564" v="71" actId="1076"/>
          <ac:cxnSpMkLst>
            <pc:docMk/>
            <pc:sldMk cId="0" sldId="545"/>
            <ac:cxnSpMk id="13" creationId="{0D9C2D9A-AE42-49FA-BCF2-48760A8DA81C}"/>
          </ac:cxnSpMkLst>
        </pc:cxnChg>
        <pc:cxnChg chg="add mod">
          <ac:chgData name="wang jinyu" userId="4ef73c0e9951af0c" providerId="LiveId" clId="{455926AD-4AF4-4C3E-86F8-43EA7819C089}" dt="2024-05-16T09:09:20.486" v="73" actId="1076"/>
          <ac:cxnSpMkLst>
            <pc:docMk/>
            <pc:sldMk cId="0" sldId="545"/>
            <ac:cxnSpMk id="14" creationId="{C8885786-F43B-449E-BCA6-72AD656261EB}"/>
          </ac:cxnSpMkLst>
        </pc:cxnChg>
        <pc:cxnChg chg="add mod">
          <ac:chgData name="wang jinyu" userId="4ef73c0e9951af0c" providerId="LiveId" clId="{455926AD-4AF4-4C3E-86F8-43EA7819C089}" dt="2024-05-16T09:09:23.346" v="75" actId="1076"/>
          <ac:cxnSpMkLst>
            <pc:docMk/>
            <pc:sldMk cId="0" sldId="545"/>
            <ac:cxnSpMk id="15" creationId="{2D820018-07F2-47AB-9DA2-B674724D06AF}"/>
          </ac:cxnSpMkLst>
        </pc:cxnChg>
        <pc:cxnChg chg="add mod">
          <ac:chgData name="wang jinyu" userId="4ef73c0e9951af0c" providerId="LiveId" clId="{455926AD-4AF4-4C3E-86F8-43EA7819C089}" dt="2024-05-16T09:09:26.048" v="77" actId="1076"/>
          <ac:cxnSpMkLst>
            <pc:docMk/>
            <pc:sldMk cId="0" sldId="545"/>
            <ac:cxnSpMk id="16" creationId="{D91B4B67-92F1-492C-A5E3-CD57C7AFDD87}"/>
          </ac:cxnSpMkLst>
        </pc:cxnChg>
        <pc:cxnChg chg="add mod">
          <ac:chgData name="wang jinyu" userId="4ef73c0e9951af0c" providerId="LiveId" clId="{455926AD-4AF4-4C3E-86F8-43EA7819C089}" dt="2024-05-16T09:09:36.020" v="79" actId="1076"/>
          <ac:cxnSpMkLst>
            <pc:docMk/>
            <pc:sldMk cId="0" sldId="545"/>
            <ac:cxnSpMk id="17" creationId="{20330D15-5FA1-4B66-9B04-8060B6A12EA4}"/>
          </ac:cxnSpMkLst>
        </pc:cxnChg>
        <pc:cxnChg chg="add mod">
          <ac:chgData name="wang jinyu" userId="4ef73c0e9951af0c" providerId="LiveId" clId="{455926AD-4AF4-4C3E-86F8-43EA7819C089}" dt="2024-05-16T09:09:38.552" v="81" actId="1076"/>
          <ac:cxnSpMkLst>
            <pc:docMk/>
            <pc:sldMk cId="0" sldId="545"/>
            <ac:cxnSpMk id="18" creationId="{42564E40-BA89-44CC-B67B-67E53A9CA1B4}"/>
          </ac:cxnSpMkLst>
        </pc:cxnChg>
        <pc:cxnChg chg="add mod">
          <ac:chgData name="wang jinyu" userId="4ef73c0e9951af0c" providerId="LiveId" clId="{455926AD-4AF4-4C3E-86F8-43EA7819C089}" dt="2024-05-16T09:09:40.923" v="83" actId="1076"/>
          <ac:cxnSpMkLst>
            <pc:docMk/>
            <pc:sldMk cId="0" sldId="545"/>
            <ac:cxnSpMk id="19" creationId="{CC267B24-348C-464C-AC1D-AECF9EBC94D6}"/>
          </ac:cxnSpMkLst>
        </pc:cxnChg>
        <pc:cxnChg chg="add mod">
          <ac:chgData name="wang jinyu" userId="4ef73c0e9951af0c" providerId="LiveId" clId="{455926AD-4AF4-4C3E-86F8-43EA7819C089}" dt="2024-05-16T09:09:43.202" v="85" actId="1076"/>
          <ac:cxnSpMkLst>
            <pc:docMk/>
            <pc:sldMk cId="0" sldId="545"/>
            <ac:cxnSpMk id="20" creationId="{0E263F5C-149B-4673-972C-7651F4CC6667}"/>
          </ac:cxnSpMkLst>
        </pc:cxnChg>
        <pc:cxnChg chg="add mod">
          <ac:chgData name="wang jinyu" userId="4ef73c0e9951af0c" providerId="LiveId" clId="{455926AD-4AF4-4C3E-86F8-43EA7819C089}" dt="2024-05-16T09:09:46.170" v="87" actId="1076"/>
          <ac:cxnSpMkLst>
            <pc:docMk/>
            <pc:sldMk cId="0" sldId="545"/>
            <ac:cxnSpMk id="21" creationId="{108583A0-6BE5-40DA-A6C3-F763B9C63B0F}"/>
          </ac:cxnSpMkLst>
        </pc:cxnChg>
        <pc:cxnChg chg="add mod">
          <ac:chgData name="wang jinyu" userId="4ef73c0e9951af0c" providerId="LiveId" clId="{455926AD-4AF4-4C3E-86F8-43EA7819C089}" dt="2024-05-16T09:09:48.847" v="89" actId="1076"/>
          <ac:cxnSpMkLst>
            <pc:docMk/>
            <pc:sldMk cId="0" sldId="545"/>
            <ac:cxnSpMk id="22" creationId="{CCEC657A-3CE4-4E22-AD22-27B7A9D5124F}"/>
          </ac:cxnSpMkLst>
        </pc:cxnChg>
        <pc:cxnChg chg="add mod">
          <ac:chgData name="wang jinyu" userId="4ef73c0e9951af0c" providerId="LiveId" clId="{455926AD-4AF4-4C3E-86F8-43EA7819C089}" dt="2024-05-16T09:09:51.482" v="91" actId="1076"/>
          <ac:cxnSpMkLst>
            <pc:docMk/>
            <pc:sldMk cId="0" sldId="545"/>
            <ac:cxnSpMk id="23" creationId="{9947B687-63A7-46EF-A6DC-84E433548E93}"/>
          </ac:cxnSpMkLst>
        </pc:cxnChg>
        <pc:cxnChg chg="add mod">
          <ac:chgData name="wang jinyu" userId="4ef73c0e9951af0c" providerId="LiveId" clId="{455926AD-4AF4-4C3E-86F8-43EA7819C089}" dt="2024-05-16T09:09:54.996" v="93" actId="1076"/>
          <ac:cxnSpMkLst>
            <pc:docMk/>
            <pc:sldMk cId="0" sldId="545"/>
            <ac:cxnSpMk id="24" creationId="{4BC40D94-0876-466A-9C1A-2524E9743B8D}"/>
          </ac:cxnSpMkLst>
        </pc:cxnChg>
        <pc:cxnChg chg="add mod">
          <ac:chgData name="wang jinyu" userId="4ef73c0e9951af0c" providerId="LiveId" clId="{455926AD-4AF4-4C3E-86F8-43EA7819C089}" dt="2024-05-16T09:10:01.120" v="95" actId="1076"/>
          <ac:cxnSpMkLst>
            <pc:docMk/>
            <pc:sldMk cId="0" sldId="545"/>
            <ac:cxnSpMk id="25" creationId="{83054F24-B57B-4403-9A1F-5811AAF9345D}"/>
          </ac:cxnSpMkLst>
        </pc:cxnChg>
        <pc:cxnChg chg="add mod">
          <ac:chgData name="wang jinyu" userId="4ef73c0e9951af0c" providerId="LiveId" clId="{455926AD-4AF4-4C3E-86F8-43EA7819C089}" dt="2024-05-16T09:10:04.919" v="97" actId="1076"/>
          <ac:cxnSpMkLst>
            <pc:docMk/>
            <pc:sldMk cId="0" sldId="545"/>
            <ac:cxnSpMk id="26" creationId="{F089A048-8F06-444E-B3BD-00DA3F5EF21E}"/>
          </ac:cxnSpMkLst>
        </pc:cxnChg>
        <pc:cxnChg chg="add mod">
          <ac:chgData name="wang jinyu" userId="4ef73c0e9951af0c" providerId="LiveId" clId="{455926AD-4AF4-4C3E-86F8-43EA7819C089}" dt="2024-05-16T09:10:07.756" v="99" actId="1076"/>
          <ac:cxnSpMkLst>
            <pc:docMk/>
            <pc:sldMk cId="0" sldId="545"/>
            <ac:cxnSpMk id="27" creationId="{92F56CF4-2B8A-4FB3-B846-9B585B001CA7}"/>
          </ac:cxnSpMkLst>
        </pc:cxnChg>
        <pc:cxnChg chg="add mod">
          <ac:chgData name="wang jinyu" userId="4ef73c0e9951af0c" providerId="LiveId" clId="{455926AD-4AF4-4C3E-86F8-43EA7819C089}" dt="2024-05-16T09:10:10.408" v="101" actId="1076"/>
          <ac:cxnSpMkLst>
            <pc:docMk/>
            <pc:sldMk cId="0" sldId="545"/>
            <ac:cxnSpMk id="28" creationId="{C74E5F23-7858-4103-AE63-841A2E09D0F7}"/>
          </ac:cxnSpMkLst>
        </pc:cxnChg>
        <pc:cxnChg chg="add mod">
          <ac:chgData name="wang jinyu" userId="4ef73c0e9951af0c" providerId="LiveId" clId="{455926AD-4AF4-4C3E-86F8-43EA7819C089}" dt="2024-05-16T09:10:14.487" v="103" actId="1076"/>
          <ac:cxnSpMkLst>
            <pc:docMk/>
            <pc:sldMk cId="0" sldId="545"/>
            <ac:cxnSpMk id="29" creationId="{39870643-E6A0-4827-8C71-3561E83B0792}"/>
          </ac:cxnSpMkLst>
        </pc:cxnChg>
        <pc:cxnChg chg="add mod">
          <ac:chgData name="wang jinyu" userId="4ef73c0e9951af0c" providerId="LiveId" clId="{455926AD-4AF4-4C3E-86F8-43EA7819C089}" dt="2024-05-16T09:10:17.457" v="105" actId="1076"/>
          <ac:cxnSpMkLst>
            <pc:docMk/>
            <pc:sldMk cId="0" sldId="545"/>
            <ac:cxnSpMk id="30" creationId="{8067293C-868A-4858-B8A6-4BE328FC897D}"/>
          </ac:cxnSpMkLst>
        </pc:cxnChg>
        <pc:cxnChg chg="add mod">
          <ac:chgData name="wang jinyu" userId="4ef73c0e9951af0c" providerId="LiveId" clId="{455926AD-4AF4-4C3E-86F8-43EA7819C089}" dt="2024-05-16T09:10:22.656" v="107" actId="1076"/>
          <ac:cxnSpMkLst>
            <pc:docMk/>
            <pc:sldMk cId="0" sldId="545"/>
            <ac:cxnSpMk id="31" creationId="{AA294BAA-0ADE-49DE-AFA3-10B5FD0F7B40}"/>
          </ac:cxnSpMkLst>
        </pc:cxnChg>
        <pc:cxnChg chg="add mod">
          <ac:chgData name="wang jinyu" userId="4ef73c0e9951af0c" providerId="LiveId" clId="{455926AD-4AF4-4C3E-86F8-43EA7819C089}" dt="2024-05-16T09:10:26.173" v="109" actId="1076"/>
          <ac:cxnSpMkLst>
            <pc:docMk/>
            <pc:sldMk cId="0" sldId="545"/>
            <ac:cxnSpMk id="32" creationId="{61E2796B-5357-4E31-B9A5-C957913B6D7F}"/>
          </ac:cxnSpMkLst>
        </pc:cxnChg>
        <pc:cxnChg chg="add mod">
          <ac:chgData name="wang jinyu" userId="4ef73c0e9951af0c" providerId="LiveId" clId="{455926AD-4AF4-4C3E-86F8-43EA7819C089}" dt="2024-05-16T09:17:52.535" v="158" actId="1076"/>
          <ac:cxnSpMkLst>
            <pc:docMk/>
            <pc:sldMk cId="0" sldId="545"/>
            <ac:cxnSpMk id="33" creationId="{6879A1A1-89EA-4775-A8DF-5DE99BACE7CD}"/>
          </ac:cxnSpMkLst>
        </pc:cxnChg>
      </pc:sldChg>
      <pc:sldChg chg="addSp delSp modSp mod delAnim">
        <pc:chgData name="wang jinyu" userId="4ef73c0e9951af0c" providerId="LiveId" clId="{455926AD-4AF4-4C3E-86F8-43EA7819C089}" dt="2024-05-16T09:18:35.710" v="167" actId="1076"/>
        <pc:sldMkLst>
          <pc:docMk/>
          <pc:sldMk cId="0" sldId="547"/>
        </pc:sldMkLst>
        <pc:spChg chg="add del mod">
          <ac:chgData name="wang jinyu" userId="4ef73c0e9951af0c" providerId="LiveId" clId="{455926AD-4AF4-4C3E-86F8-43EA7819C089}" dt="2024-05-16T09:15:08.464" v="116" actId="478"/>
          <ac:spMkLst>
            <pc:docMk/>
            <pc:sldMk cId="0" sldId="547"/>
            <ac:spMk id="6" creationId="{5926644E-8D17-4D5C-9C3A-45716903820E}"/>
          </ac:spMkLst>
        </pc:spChg>
        <pc:spChg chg="add mod">
          <ac:chgData name="wang jinyu" userId="4ef73c0e9951af0c" providerId="LiveId" clId="{455926AD-4AF4-4C3E-86F8-43EA7819C089}" dt="2024-05-16T09:16:09.030" v="125" actId="6549"/>
          <ac:spMkLst>
            <pc:docMk/>
            <pc:sldMk cId="0" sldId="547"/>
            <ac:spMk id="7" creationId="{359BC043-F139-4D8F-ADC3-2D2AF9D4A809}"/>
          </ac:spMkLst>
        </pc:spChg>
        <pc:spChg chg="add mod">
          <ac:chgData name="wang jinyu" userId="4ef73c0e9951af0c" providerId="LiveId" clId="{455926AD-4AF4-4C3E-86F8-43EA7819C089}" dt="2024-05-16T09:16:32.917" v="139" actId="1076"/>
          <ac:spMkLst>
            <pc:docMk/>
            <pc:sldMk cId="0" sldId="547"/>
            <ac:spMk id="34" creationId="{C76A1756-C693-45F6-A719-51D4B7D00608}"/>
          </ac:spMkLst>
        </pc:spChg>
        <pc:spChg chg="add mod">
          <ac:chgData name="wang jinyu" userId="4ef73c0e9951af0c" providerId="LiveId" clId="{455926AD-4AF4-4C3E-86F8-43EA7819C089}" dt="2024-05-16T09:18:26.623" v="165" actId="6549"/>
          <ac:spMkLst>
            <pc:docMk/>
            <pc:sldMk cId="0" sldId="547"/>
            <ac:spMk id="47" creationId="{3549E9E9-A506-4DB4-9644-390ED49A1553}"/>
          </ac:spMkLst>
        </pc:spChg>
        <pc:picChg chg="del mod">
          <ac:chgData name="wang jinyu" userId="4ef73c0e9951af0c" providerId="LiveId" clId="{455926AD-4AF4-4C3E-86F8-43EA7819C089}" dt="2024-05-16T09:17:22.686" v="153" actId="478"/>
          <ac:picMkLst>
            <pc:docMk/>
            <pc:sldMk cId="0" sldId="547"/>
            <ac:picMk id="3" creationId="{00000000-0000-0000-0000-000000000000}"/>
          </ac:picMkLst>
        </pc:picChg>
        <pc:cxnChg chg="add mod">
          <ac:chgData name="wang jinyu" userId="4ef73c0e9951af0c" providerId="LiveId" clId="{455926AD-4AF4-4C3E-86F8-43EA7819C089}" dt="2024-05-16T09:15:08.684" v="117"/>
          <ac:cxnSpMkLst>
            <pc:docMk/>
            <pc:sldMk cId="0" sldId="547"/>
            <ac:cxnSpMk id="8" creationId="{247B2E87-03B9-4A63-A37D-5D35ADB8355E}"/>
          </ac:cxnSpMkLst>
        </pc:cxnChg>
        <pc:cxnChg chg="add mod">
          <ac:chgData name="wang jinyu" userId="4ef73c0e9951af0c" providerId="LiveId" clId="{455926AD-4AF4-4C3E-86F8-43EA7819C089}" dt="2024-05-16T09:15:08.684" v="117"/>
          <ac:cxnSpMkLst>
            <pc:docMk/>
            <pc:sldMk cId="0" sldId="547"/>
            <ac:cxnSpMk id="9" creationId="{4DCD40A1-EFBB-4E6F-9B40-06DF685292F4}"/>
          </ac:cxnSpMkLst>
        </pc:cxnChg>
        <pc:cxnChg chg="add mod">
          <ac:chgData name="wang jinyu" userId="4ef73c0e9951af0c" providerId="LiveId" clId="{455926AD-4AF4-4C3E-86F8-43EA7819C089}" dt="2024-05-16T09:15:08.684" v="117"/>
          <ac:cxnSpMkLst>
            <pc:docMk/>
            <pc:sldMk cId="0" sldId="547"/>
            <ac:cxnSpMk id="10" creationId="{7F3BC236-F515-4516-8F93-027E582406E6}"/>
          </ac:cxnSpMkLst>
        </pc:cxnChg>
        <pc:cxnChg chg="add mod">
          <ac:chgData name="wang jinyu" userId="4ef73c0e9951af0c" providerId="LiveId" clId="{455926AD-4AF4-4C3E-86F8-43EA7819C089}" dt="2024-05-16T09:15:08.684" v="117"/>
          <ac:cxnSpMkLst>
            <pc:docMk/>
            <pc:sldMk cId="0" sldId="547"/>
            <ac:cxnSpMk id="11" creationId="{73A9B53C-EAC7-4E6F-BBA5-5F78CC1110ED}"/>
          </ac:cxnSpMkLst>
        </pc:cxnChg>
        <pc:cxnChg chg="add mod">
          <ac:chgData name="wang jinyu" userId="4ef73c0e9951af0c" providerId="LiveId" clId="{455926AD-4AF4-4C3E-86F8-43EA7819C089}" dt="2024-05-16T09:15:08.684" v="117"/>
          <ac:cxnSpMkLst>
            <pc:docMk/>
            <pc:sldMk cId="0" sldId="547"/>
            <ac:cxnSpMk id="12" creationId="{CE1E15D0-3DF0-449E-8810-B6DE0F5FD959}"/>
          </ac:cxnSpMkLst>
        </pc:cxnChg>
        <pc:cxnChg chg="add mod">
          <ac:chgData name="wang jinyu" userId="4ef73c0e9951af0c" providerId="LiveId" clId="{455926AD-4AF4-4C3E-86F8-43EA7819C089}" dt="2024-05-16T09:15:08.684" v="117"/>
          <ac:cxnSpMkLst>
            <pc:docMk/>
            <pc:sldMk cId="0" sldId="547"/>
            <ac:cxnSpMk id="13" creationId="{E3A2BB86-ED43-4113-9A85-047192B2EF68}"/>
          </ac:cxnSpMkLst>
        </pc:cxnChg>
        <pc:cxnChg chg="add mod">
          <ac:chgData name="wang jinyu" userId="4ef73c0e9951af0c" providerId="LiveId" clId="{455926AD-4AF4-4C3E-86F8-43EA7819C089}" dt="2024-05-16T09:15:08.684" v="117"/>
          <ac:cxnSpMkLst>
            <pc:docMk/>
            <pc:sldMk cId="0" sldId="547"/>
            <ac:cxnSpMk id="14" creationId="{1A514E02-129E-4D60-84A0-D9729A814BDE}"/>
          </ac:cxnSpMkLst>
        </pc:cxnChg>
        <pc:cxnChg chg="add mod">
          <ac:chgData name="wang jinyu" userId="4ef73c0e9951af0c" providerId="LiveId" clId="{455926AD-4AF4-4C3E-86F8-43EA7819C089}" dt="2024-05-16T09:15:08.684" v="117"/>
          <ac:cxnSpMkLst>
            <pc:docMk/>
            <pc:sldMk cId="0" sldId="547"/>
            <ac:cxnSpMk id="15" creationId="{7E8524FD-E803-4BFD-B2A9-8A15BC825B15}"/>
          </ac:cxnSpMkLst>
        </pc:cxnChg>
        <pc:cxnChg chg="add mod">
          <ac:chgData name="wang jinyu" userId="4ef73c0e9951af0c" providerId="LiveId" clId="{455926AD-4AF4-4C3E-86F8-43EA7819C089}" dt="2024-05-16T09:15:08.684" v="117"/>
          <ac:cxnSpMkLst>
            <pc:docMk/>
            <pc:sldMk cId="0" sldId="547"/>
            <ac:cxnSpMk id="16" creationId="{28D65957-4500-4450-9672-A4D4AFAA8E3A}"/>
          </ac:cxnSpMkLst>
        </pc:cxnChg>
        <pc:cxnChg chg="add mod">
          <ac:chgData name="wang jinyu" userId="4ef73c0e9951af0c" providerId="LiveId" clId="{455926AD-4AF4-4C3E-86F8-43EA7819C089}" dt="2024-05-16T09:15:08.684" v="117"/>
          <ac:cxnSpMkLst>
            <pc:docMk/>
            <pc:sldMk cId="0" sldId="547"/>
            <ac:cxnSpMk id="17" creationId="{095396A9-35F2-43CE-9A20-A6F65A5D9B51}"/>
          </ac:cxnSpMkLst>
        </pc:cxnChg>
        <pc:cxnChg chg="add del mod">
          <ac:chgData name="wang jinyu" userId="4ef73c0e9951af0c" providerId="LiveId" clId="{455926AD-4AF4-4C3E-86F8-43EA7819C089}" dt="2024-05-16T09:16:15.467" v="130" actId="478"/>
          <ac:cxnSpMkLst>
            <pc:docMk/>
            <pc:sldMk cId="0" sldId="547"/>
            <ac:cxnSpMk id="18" creationId="{A5989527-FCF1-42E5-AA48-0608DC31A800}"/>
          </ac:cxnSpMkLst>
        </pc:cxnChg>
        <pc:cxnChg chg="add del mod">
          <ac:chgData name="wang jinyu" userId="4ef73c0e9951af0c" providerId="LiveId" clId="{455926AD-4AF4-4C3E-86F8-43EA7819C089}" dt="2024-05-16T09:16:15.941" v="131" actId="478"/>
          <ac:cxnSpMkLst>
            <pc:docMk/>
            <pc:sldMk cId="0" sldId="547"/>
            <ac:cxnSpMk id="19" creationId="{0359FCCD-202D-4292-A155-E18FEA8566F2}"/>
          </ac:cxnSpMkLst>
        </pc:cxnChg>
        <pc:cxnChg chg="add del mod">
          <ac:chgData name="wang jinyu" userId="4ef73c0e9951af0c" providerId="LiveId" clId="{455926AD-4AF4-4C3E-86F8-43EA7819C089}" dt="2024-05-16T09:16:16.564" v="132" actId="478"/>
          <ac:cxnSpMkLst>
            <pc:docMk/>
            <pc:sldMk cId="0" sldId="547"/>
            <ac:cxnSpMk id="20" creationId="{D112AEF6-287E-4606-B900-2B1FA6FA894B}"/>
          </ac:cxnSpMkLst>
        </pc:cxnChg>
        <pc:cxnChg chg="add del mod">
          <ac:chgData name="wang jinyu" userId="4ef73c0e9951af0c" providerId="LiveId" clId="{455926AD-4AF4-4C3E-86F8-43EA7819C089}" dt="2024-05-16T09:16:17.009" v="133" actId="478"/>
          <ac:cxnSpMkLst>
            <pc:docMk/>
            <pc:sldMk cId="0" sldId="547"/>
            <ac:cxnSpMk id="21" creationId="{BD268E4F-76FB-4B82-8943-5599615652BA}"/>
          </ac:cxnSpMkLst>
        </pc:cxnChg>
        <pc:cxnChg chg="add del mod">
          <ac:chgData name="wang jinyu" userId="4ef73c0e9951af0c" providerId="LiveId" clId="{455926AD-4AF4-4C3E-86F8-43EA7819C089}" dt="2024-05-16T09:16:17.791" v="134" actId="478"/>
          <ac:cxnSpMkLst>
            <pc:docMk/>
            <pc:sldMk cId="0" sldId="547"/>
            <ac:cxnSpMk id="22" creationId="{F6A9FBF0-ADCE-45AE-BD20-2897408C3563}"/>
          </ac:cxnSpMkLst>
        </pc:cxnChg>
        <pc:cxnChg chg="add del mod">
          <ac:chgData name="wang jinyu" userId="4ef73c0e9951af0c" providerId="LiveId" clId="{455926AD-4AF4-4C3E-86F8-43EA7819C089}" dt="2024-05-16T09:16:18.165" v="135" actId="478"/>
          <ac:cxnSpMkLst>
            <pc:docMk/>
            <pc:sldMk cId="0" sldId="547"/>
            <ac:cxnSpMk id="23" creationId="{272B979F-A57D-41A5-8716-A236E28774A8}"/>
          </ac:cxnSpMkLst>
        </pc:cxnChg>
        <pc:cxnChg chg="add del mod">
          <ac:chgData name="wang jinyu" userId="4ef73c0e9951af0c" providerId="LiveId" clId="{455926AD-4AF4-4C3E-86F8-43EA7819C089}" dt="2024-05-16T09:16:18.728" v="136" actId="478"/>
          <ac:cxnSpMkLst>
            <pc:docMk/>
            <pc:sldMk cId="0" sldId="547"/>
            <ac:cxnSpMk id="24" creationId="{27C3A5C2-05EA-448A-B2C6-D2F7D99D5557}"/>
          </ac:cxnSpMkLst>
        </pc:cxnChg>
        <pc:cxnChg chg="add del mod">
          <ac:chgData name="wang jinyu" userId="4ef73c0e9951af0c" providerId="LiveId" clId="{455926AD-4AF4-4C3E-86F8-43EA7819C089}" dt="2024-05-16T09:16:19.424" v="137" actId="478"/>
          <ac:cxnSpMkLst>
            <pc:docMk/>
            <pc:sldMk cId="0" sldId="547"/>
            <ac:cxnSpMk id="25" creationId="{24B354E8-7686-425C-85AA-D8CE0307C431}"/>
          </ac:cxnSpMkLst>
        </pc:cxnChg>
        <pc:cxnChg chg="add mod">
          <ac:chgData name="wang jinyu" userId="4ef73c0e9951af0c" providerId="LiveId" clId="{455926AD-4AF4-4C3E-86F8-43EA7819C089}" dt="2024-05-16T09:15:08.684" v="117"/>
          <ac:cxnSpMkLst>
            <pc:docMk/>
            <pc:sldMk cId="0" sldId="547"/>
            <ac:cxnSpMk id="26" creationId="{F50F8976-ADB2-4F06-A896-3A7A0BC4FF7E}"/>
          </ac:cxnSpMkLst>
        </pc:cxnChg>
        <pc:cxnChg chg="add mod">
          <ac:chgData name="wang jinyu" userId="4ef73c0e9951af0c" providerId="LiveId" clId="{455926AD-4AF4-4C3E-86F8-43EA7819C089}" dt="2024-05-16T09:15:08.684" v="117"/>
          <ac:cxnSpMkLst>
            <pc:docMk/>
            <pc:sldMk cId="0" sldId="547"/>
            <ac:cxnSpMk id="27" creationId="{48DF59B4-4541-4E26-B07D-5BCD1B9FDCAB}"/>
          </ac:cxnSpMkLst>
        </pc:cxnChg>
        <pc:cxnChg chg="add mod">
          <ac:chgData name="wang jinyu" userId="4ef73c0e9951af0c" providerId="LiveId" clId="{455926AD-4AF4-4C3E-86F8-43EA7819C089}" dt="2024-05-16T09:15:08.684" v="117"/>
          <ac:cxnSpMkLst>
            <pc:docMk/>
            <pc:sldMk cId="0" sldId="547"/>
            <ac:cxnSpMk id="28" creationId="{F841A130-4B52-457C-99BE-FF5057F210EB}"/>
          </ac:cxnSpMkLst>
        </pc:cxnChg>
        <pc:cxnChg chg="add mod">
          <ac:chgData name="wang jinyu" userId="4ef73c0e9951af0c" providerId="LiveId" clId="{455926AD-4AF4-4C3E-86F8-43EA7819C089}" dt="2024-05-16T09:15:08.684" v="117"/>
          <ac:cxnSpMkLst>
            <pc:docMk/>
            <pc:sldMk cId="0" sldId="547"/>
            <ac:cxnSpMk id="29" creationId="{AF865A39-B5E4-45AF-A1FD-E2843D3B3701}"/>
          </ac:cxnSpMkLst>
        </pc:cxnChg>
        <pc:cxnChg chg="add del mod">
          <ac:chgData name="wang jinyu" userId="4ef73c0e9951af0c" providerId="LiveId" clId="{455926AD-4AF4-4C3E-86F8-43EA7819C089}" dt="2024-05-16T09:16:12.393" v="126" actId="478"/>
          <ac:cxnSpMkLst>
            <pc:docMk/>
            <pc:sldMk cId="0" sldId="547"/>
            <ac:cxnSpMk id="30" creationId="{BE77B609-725B-4BB4-BA63-C0F9BF675DE4}"/>
          </ac:cxnSpMkLst>
        </pc:cxnChg>
        <pc:cxnChg chg="add del mod">
          <ac:chgData name="wang jinyu" userId="4ef73c0e9951af0c" providerId="LiveId" clId="{455926AD-4AF4-4C3E-86F8-43EA7819C089}" dt="2024-05-16T09:16:12.780" v="127" actId="478"/>
          <ac:cxnSpMkLst>
            <pc:docMk/>
            <pc:sldMk cId="0" sldId="547"/>
            <ac:cxnSpMk id="31" creationId="{9E7567EE-5F2B-4532-8301-C959B13C6B19}"/>
          </ac:cxnSpMkLst>
        </pc:cxnChg>
        <pc:cxnChg chg="add del mod">
          <ac:chgData name="wang jinyu" userId="4ef73c0e9951af0c" providerId="LiveId" clId="{455926AD-4AF4-4C3E-86F8-43EA7819C089}" dt="2024-05-16T09:16:13.488" v="128" actId="478"/>
          <ac:cxnSpMkLst>
            <pc:docMk/>
            <pc:sldMk cId="0" sldId="547"/>
            <ac:cxnSpMk id="32" creationId="{390180F9-FA57-4388-B2A2-B572C987825C}"/>
          </ac:cxnSpMkLst>
        </pc:cxnChg>
        <pc:cxnChg chg="add del mod">
          <ac:chgData name="wang jinyu" userId="4ef73c0e9951af0c" providerId="LiveId" clId="{455926AD-4AF4-4C3E-86F8-43EA7819C089}" dt="2024-05-16T09:16:14.014" v="129" actId="478"/>
          <ac:cxnSpMkLst>
            <pc:docMk/>
            <pc:sldMk cId="0" sldId="547"/>
            <ac:cxnSpMk id="33" creationId="{376A644C-9C6F-4A2D-B13F-788992FE6A41}"/>
          </ac:cxnSpMkLst>
        </pc:cxnChg>
        <pc:cxnChg chg="add mod">
          <ac:chgData name="wang jinyu" userId="4ef73c0e9951af0c" providerId="LiveId" clId="{455926AD-4AF4-4C3E-86F8-43EA7819C089}" dt="2024-05-16T09:16:35.401" v="140" actId="1076"/>
          <ac:cxnSpMkLst>
            <pc:docMk/>
            <pc:sldMk cId="0" sldId="547"/>
            <ac:cxnSpMk id="35" creationId="{5B3AD4BA-70D5-4DED-8290-621082803ECD}"/>
          </ac:cxnSpMkLst>
        </pc:cxnChg>
        <pc:cxnChg chg="add mod">
          <ac:chgData name="wang jinyu" userId="4ef73c0e9951af0c" providerId="LiveId" clId="{455926AD-4AF4-4C3E-86F8-43EA7819C089}" dt="2024-05-16T09:16:44.018" v="142" actId="1076"/>
          <ac:cxnSpMkLst>
            <pc:docMk/>
            <pc:sldMk cId="0" sldId="547"/>
            <ac:cxnSpMk id="36" creationId="{084036FF-6991-4841-8BE3-7547E9CC1D2B}"/>
          </ac:cxnSpMkLst>
        </pc:cxnChg>
        <pc:cxnChg chg="add mod">
          <ac:chgData name="wang jinyu" userId="4ef73c0e9951af0c" providerId="LiveId" clId="{455926AD-4AF4-4C3E-86F8-43EA7819C089}" dt="2024-05-16T09:16:45.723" v="143" actId="1076"/>
          <ac:cxnSpMkLst>
            <pc:docMk/>
            <pc:sldMk cId="0" sldId="547"/>
            <ac:cxnSpMk id="37" creationId="{CDE232DF-7F24-4D7E-BA3C-351E4EB93179}"/>
          </ac:cxnSpMkLst>
        </pc:cxnChg>
        <pc:cxnChg chg="add mod">
          <ac:chgData name="wang jinyu" userId="4ef73c0e9951af0c" providerId="LiveId" clId="{455926AD-4AF4-4C3E-86F8-43EA7819C089}" dt="2024-05-16T09:16:49.166" v="144" actId="1076"/>
          <ac:cxnSpMkLst>
            <pc:docMk/>
            <pc:sldMk cId="0" sldId="547"/>
            <ac:cxnSpMk id="38" creationId="{B16595BC-5071-4591-B533-D94001C85206}"/>
          </ac:cxnSpMkLst>
        </pc:cxnChg>
        <pc:cxnChg chg="add mod">
          <ac:chgData name="wang jinyu" userId="4ef73c0e9951af0c" providerId="LiveId" clId="{455926AD-4AF4-4C3E-86F8-43EA7819C089}" dt="2024-05-16T09:16:54.330" v="145" actId="1076"/>
          <ac:cxnSpMkLst>
            <pc:docMk/>
            <pc:sldMk cId="0" sldId="547"/>
            <ac:cxnSpMk id="39" creationId="{64231DFD-A853-4F14-A3C8-1B673747F27E}"/>
          </ac:cxnSpMkLst>
        </pc:cxnChg>
        <pc:cxnChg chg="add mod">
          <ac:chgData name="wang jinyu" userId="4ef73c0e9951af0c" providerId="LiveId" clId="{455926AD-4AF4-4C3E-86F8-43EA7819C089}" dt="2024-05-16T09:16:57.603" v="146" actId="1076"/>
          <ac:cxnSpMkLst>
            <pc:docMk/>
            <pc:sldMk cId="0" sldId="547"/>
            <ac:cxnSpMk id="40" creationId="{F9FB3B0D-9907-44C9-A58D-C29214E312AE}"/>
          </ac:cxnSpMkLst>
        </pc:cxnChg>
        <pc:cxnChg chg="add mod">
          <ac:chgData name="wang jinyu" userId="4ef73c0e9951af0c" providerId="LiveId" clId="{455926AD-4AF4-4C3E-86F8-43EA7819C089}" dt="2024-05-16T09:17:01.470" v="147" actId="1076"/>
          <ac:cxnSpMkLst>
            <pc:docMk/>
            <pc:sldMk cId="0" sldId="547"/>
            <ac:cxnSpMk id="41" creationId="{791585C6-2D7F-4FAA-AB01-9D6C9BC34019}"/>
          </ac:cxnSpMkLst>
        </pc:cxnChg>
        <pc:cxnChg chg="add mod">
          <ac:chgData name="wang jinyu" userId="4ef73c0e9951af0c" providerId="LiveId" clId="{455926AD-4AF4-4C3E-86F8-43EA7819C089}" dt="2024-05-16T09:17:03.068" v="148" actId="1076"/>
          <ac:cxnSpMkLst>
            <pc:docMk/>
            <pc:sldMk cId="0" sldId="547"/>
            <ac:cxnSpMk id="42" creationId="{BB58FABB-5A1B-42C9-8C16-6A0EF826BF32}"/>
          </ac:cxnSpMkLst>
        </pc:cxnChg>
        <pc:cxnChg chg="add mod">
          <ac:chgData name="wang jinyu" userId="4ef73c0e9951af0c" providerId="LiveId" clId="{455926AD-4AF4-4C3E-86F8-43EA7819C089}" dt="2024-05-16T09:17:07.834" v="149" actId="1076"/>
          <ac:cxnSpMkLst>
            <pc:docMk/>
            <pc:sldMk cId="0" sldId="547"/>
            <ac:cxnSpMk id="43" creationId="{BC39AC98-8C62-4999-B671-864535929BAB}"/>
          </ac:cxnSpMkLst>
        </pc:cxnChg>
        <pc:cxnChg chg="add mod">
          <ac:chgData name="wang jinyu" userId="4ef73c0e9951af0c" providerId="LiveId" clId="{455926AD-4AF4-4C3E-86F8-43EA7819C089}" dt="2024-05-16T09:17:10.195" v="150" actId="1076"/>
          <ac:cxnSpMkLst>
            <pc:docMk/>
            <pc:sldMk cId="0" sldId="547"/>
            <ac:cxnSpMk id="44" creationId="{178EE174-2BFC-4080-915E-064A36E3DB0F}"/>
          </ac:cxnSpMkLst>
        </pc:cxnChg>
        <pc:cxnChg chg="add mod">
          <ac:chgData name="wang jinyu" userId="4ef73c0e9951af0c" providerId="LiveId" clId="{455926AD-4AF4-4C3E-86F8-43EA7819C089}" dt="2024-05-16T09:17:13.441" v="151" actId="1076"/>
          <ac:cxnSpMkLst>
            <pc:docMk/>
            <pc:sldMk cId="0" sldId="547"/>
            <ac:cxnSpMk id="45" creationId="{EB0E9AE4-2432-4FB0-9173-45AE53749B2E}"/>
          </ac:cxnSpMkLst>
        </pc:cxnChg>
        <pc:cxnChg chg="add mod">
          <ac:chgData name="wang jinyu" userId="4ef73c0e9951af0c" providerId="LiveId" clId="{455926AD-4AF4-4C3E-86F8-43EA7819C089}" dt="2024-05-16T09:17:18.274" v="152" actId="1076"/>
          <ac:cxnSpMkLst>
            <pc:docMk/>
            <pc:sldMk cId="0" sldId="547"/>
            <ac:cxnSpMk id="46" creationId="{E4A7FD45-FBC2-474E-A356-E7BCBB16231D}"/>
          </ac:cxnSpMkLst>
        </pc:cxnChg>
        <pc:cxnChg chg="add mod">
          <ac:chgData name="wang jinyu" userId="4ef73c0e9951af0c" providerId="LiveId" clId="{455926AD-4AF4-4C3E-86F8-43EA7819C089}" dt="2024-05-16T09:18:35.710" v="167" actId="1076"/>
          <ac:cxnSpMkLst>
            <pc:docMk/>
            <pc:sldMk cId="0" sldId="547"/>
            <ac:cxnSpMk id="48" creationId="{85EE15F9-45BE-48F8-BF13-E453CEFCA3E7}"/>
          </ac:cxnSpMkLst>
        </pc:cxnChg>
      </pc:sldChg>
      <pc:sldChg chg="new del">
        <pc:chgData name="wang jinyu" userId="4ef73c0e9951af0c" providerId="LiveId" clId="{455926AD-4AF4-4C3E-86F8-43EA7819C089}" dt="2024-05-16T08:47:09.262" v="1" actId="680"/>
        <pc:sldMkLst>
          <pc:docMk/>
          <pc:sldMk cId="175735050" sldId="612"/>
        </pc:sldMkLst>
      </pc:sldChg>
    </pc:docChg>
  </pc:docChgLst>
  <pc:docChgLst>
    <pc:chgData name="wang jinyu" userId="4ef73c0e9951af0c" providerId="LiveId" clId="{E0E25BC0-7D2D-466A-BA35-FD54DDCC7F86}"/>
    <pc:docChg chg="undo custSel modSld">
      <pc:chgData name="wang jinyu" userId="4ef73c0e9951af0c" providerId="LiveId" clId="{E0E25BC0-7D2D-466A-BA35-FD54DDCC7F86}" dt="2024-05-19T13:52:49.143" v="3"/>
      <pc:docMkLst>
        <pc:docMk/>
      </pc:docMkLst>
      <pc:sldChg chg="modSp mod">
        <pc:chgData name="wang jinyu" userId="4ef73c0e9951af0c" providerId="LiveId" clId="{E0E25BC0-7D2D-466A-BA35-FD54DDCC7F86}" dt="2024-05-19T13:52:49.143" v="3"/>
        <pc:sldMkLst>
          <pc:docMk/>
          <pc:sldMk cId="0" sldId="547"/>
        </pc:sldMkLst>
        <pc:spChg chg="mod">
          <ac:chgData name="wang jinyu" userId="4ef73c0e9951af0c" providerId="LiveId" clId="{E0E25BC0-7D2D-466A-BA35-FD54DDCC7F86}" dt="2024-05-19T13:52:49.143" v="3"/>
          <ac:spMkLst>
            <pc:docMk/>
            <pc:sldMk cId="0" sldId="547"/>
            <ac:spMk id="47" creationId="{3549E9E9-A506-4DB4-9644-390ED49A1553}"/>
          </ac:spMkLst>
        </pc:spChg>
        <pc:spChg chg="mod">
          <ac:chgData name="wang jinyu" userId="4ef73c0e9951af0c" providerId="LiveId" clId="{E0E25BC0-7D2D-466A-BA35-FD54DDCC7F86}" dt="2024-05-19T13:52:46.785" v="0" actId="58"/>
          <ac:spMkLst>
            <pc:docMk/>
            <pc:sldMk cId="0" sldId="547"/>
            <ac:spMk id="155651" creationId="{00000000-0000-0000-0000-000000000000}"/>
          </ac:spMkLst>
        </pc:spChg>
      </pc:sldChg>
    </pc:docChg>
  </pc:docChgLst>
  <pc:docChgLst>
    <pc:chgData name="jinyu wang" userId="4ef73c0e9951af0c" providerId="LiveId" clId="{7E553725-9111-4B2C-A075-B093717CE3EC}"/>
    <pc:docChg chg="modSld">
      <pc:chgData name="jinyu wang" userId="4ef73c0e9951af0c" providerId="LiveId" clId="{7E553725-9111-4B2C-A075-B093717CE3EC}" dt="2025-05-05T02:05:22.953" v="5" actId="108"/>
      <pc:docMkLst>
        <pc:docMk/>
      </pc:docMkLst>
      <pc:sldChg chg="modSp mod">
        <pc:chgData name="jinyu wang" userId="4ef73c0e9951af0c" providerId="LiveId" clId="{7E553725-9111-4B2C-A075-B093717CE3EC}" dt="2025-05-05T02:05:22.953" v="5" actId="108"/>
        <pc:sldMkLst>
          <pc:docMk/>
          <pc:sldMk cId="0" sldId="530"/>
        </pc:sldMkLst>
        <pc:graphicFrameChg chg="mod modGraphic">
          <ac:chgData name="jinyu wang" userId="4ef73c0e9951af0c" providerId="LiveId" clId="{7E553725-9111-4B2C-A075-B093717CE3EC}" dt="2025-05-05T02:05:22.953" v="5" actId="108"/>
          <ac:graphicFrameMkLst>
            <pc:docMk/>
            <pc:sldMk cId="0" sldId="530"/>
            <ac:graphicFrameMk id="1536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1229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041A69-A37D-4618-8E47-985C526A070E}" type="datetimeFigureOut">
              <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rPr>
              <a:t>2025/5/5</a:t>
            </a:fld>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12493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12293"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1229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1229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39115C9-0FF7-4825-B6A6-EBE3BC792FE2}" type="slidenum">
              <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www.search.hc360.com/cgi-bin/ls?c=%b9%a9%d3%a6%d0%c5%cf%a2&amp;i=&amp;s=&amp;w=%b0%e5%b2%c4&amp;d=&amp;k=0&amp;z=&amp;a=&amp;j=&amp;f=" TargetMode="External"/><Relationship Id="rId3" Type="http://schemas.openxmlformats.org/officeDocument/2006/relationships/hyperlink" Target="http://www.search.hc360.com/cgi-bin/ls?c=%b9%a9%d3%a6%d0%c5%cf%a2&amp;i=&amp;s=&amp;w=%b2%bc&amp;d=&amp;k=0&amp;z=&amp;a=&amp;j=&amp;f=" TargetMode="External"/><Relationship Id="rId7" Type="http://schemas.openxmlformats.org/officeDocument/2006/relationships/hyperlink" Target="http://www.search.hc360.com/cgi-bin/ls?c=%b9%a9%d3%a6%d0%c5%cf%a2&amp;i=&amp;s=&amp;w=%b1%ed%c3%e6%b4%a6%c0%ed&amp;d=&amp;k=0&amp;z=&amp;a=&amp;j=&amp;f=" TargetMode="External"/><Relationship Id="rId2" Type="http://schemas.openxmlformats.org/officeDocument/2006/relationships/slide" Target="../slides/slide58.xml"/><Relationship Id="rId1" Type="http://schemas.openxmlformats.org/officeDocument/2006/relationships/notesMaster" Target="../notesMasters/notesMaster1.xml"/><Relationship Id="rId6" Type="http://schemas.openxmlformats.org/officeDocument/2006/relationships/hyperlink" Target="http://www.search.hc360.com/cgi-bin/ls?c=%b9%a9%d3%a6%d0%c5%cf%a2&amp;i=&amp;s=&amp;w=%b5%e7%c2%b7%b0%e5&amp;d=&amp;k=0&amp;z=&amp;a=&amp;j=&amp;f=" TargetMode="External"/><Relationship Id="rId5" Type="http://schemas.openxmlformats.org/officeDocument/2006/relationships/hyperlink" Target="http://www.av.hc360.com/" TargetMode="External"/><Relationship Id="rId4" Type="http://schemas.openxmlformats.org/officeDocument/2006/relationships/hyperlink" Target="http://www.ec.hc360.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131074"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en-US" altLang="zh-CN" sz="1200" dirty="0">
                <a:latin typeface="Times New Roman" panose="02020603050405020304" pitchFamily="18" charset="0"/>
              </a:rPr>
              <a:t>5</a:t>
            </a:fld>
            <a:endParaRPr lang="en-US" altLang="zh-CN" sz="1200" dirty="0">
              <a:latin typeface="Times New Roman" panose="02020603050405020304" pitchFamily="18" charset="0"/>
            </a:endParaRPr>
          </a:p>
        </p:txBody>
      </p:sp>
      <p:sp>
        <p:nvSpPr>
          <p:cNvPr id="131075" name="Rectangle 2"/>
          <p:cNvSpPr>
            <a:spLocks noGrp="1" noRot="1" noChangeAspect="1" noTextEdit="1"/>
          </p:cNvSpPr>
          <p:nvPr>
            <p:ph type="sldImg"/>
          </p:nvPr>
        </p:nvSpPr>
        <p:spPr/>
      </p:sp>
      <p:sp>
        <p:nvSpPr>
          <p:cNvPr id="131076" name="Rectangle 3"/>
          <p:cNvSpPr>
            <a:spLocks noGrp="1"/>
          </p:cNvSpPr>
          <p:nvPr>
            <p:ph type="body" idx="1"/>
          </p:nvPr>
        </p:nvSpPr>
        <p:spPr/>
        <p:txBody>
          <a:bodyPr wrap="square" lIns="91440" tIns="45720" rIns="91440" bIns="45720" anchor="t"/>
          <a:lstStyle/>
          <a:p>
            <a:pPr lvl="0" eaLnBrk="1" hangingPunct="1">
              <a:spcBef>
                <a:spcPct val="0"/>
              </a:spcBef>
            </a:pPr>
            <a:r>
              <a:rPr lang="zh-CN" altLang="en-US" dirty="0">
                <a:latin typeface="Times New Roman" panose="02020603050405020304" pitchFamily="18" charset="0"/>
              </a:rPr>
              <a:t>早期</a:t>
            </a:r>
            <a:r>
              <a:rPr lang="en-US" altLang="zh-CN" dirty="0">
                <a:latin typeface="Times New Roman" panose="02020603050405020304" pitchFamily="18" charset="0"/>
              </a:rPr>
              <a:t>ROM</a:t>
            </a:r>
            <a:r>
              <a:rPr lang="zh-CN" altLang="en-US" dirty="0">
                <a:latin typeface="Times New Roman" panose="02020603050405020304" pitchFamily="18" charset="0"/>
              </a:rPr>
              <a:t>采用的耦合元件是</a:t>
            </a:r>
            <a:r>
              <a:rPr lang="zh-CN" altLang="en-US" dirty="0">
                <a:solidFill>
                  <a:srgbClr val="FF0000"/>
                </a:solidFill>
                <a:latin typeface="Times New Roman" panose="02020603050405020304" pitchFamily="18" charset="0"/>
              </a:rPr>
              <a:t>二极管</a:t>
            </a:r>
            <a:r>
              <a:rPr lang="zh-CN" altLang="en-US" dirty="0">
                <a:latin typeface="Times New Roman" panose="02020603050405020304" pitchFamily="18" charset="0"/>
              </a:rPr>
              <a:t>，目前用双极型晶体管。与熔丝相连的二极管主要用于防止线与（要求实现或逻辑）时，低电位把高电位拉低！要学会能看懂右边的图。</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p:sp>
      <p:sp>
        <p:nvSpPr>
          <p:cNvPr id="162819" name="备注占位符 2"/>
          <p:cNvSpPr>
            <a:spLocks noGrp="1"/>
          </p:cNvSpPr>
          <p:nvPr>
            <p:ph type="body" idx="1"/>
          </p:nvPr>
        </p:nvSpPr>
        <p:spPr/>
        <p:txBody>
          <a:bodyPr wrap="square" lIns="91440" tIns="45720" rIns="91440" bIns="45720" anchor="ctr"/>
          <a:lstStyle/>
          <a:p>
            <a:pPr lvl="0"/>
            <a:endParaRPr lang="zh-CN" altLang="en-US" dirty="0"/>
          </a:p>
        </p:txBody>
      </p:sp>
      <p:sp>
        <p:nvSpPr>
          <p:cNvPr id="162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t>30</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p:sp>
      <p:sp>
        <p:nvSpPr>
          <p:cNvPr id="185347" name="备注占位符 2"/>
          <p:cNvSpPr>
            <a:spLocks noGrp="1"/>
          </p:cNvSpPr>
          <p:nvPr>
            <p:ph type="body" idx="1"/>
          </p:nvPr>
        </p:nvSpPr>
        <p:spPr/>
        <p:txBody>
          <a:bodyPr wrap="square" lIns="91440" tIns="45720" rIns="91440" bIns="45720" anchor="ctr"/>
          <a:lstStyle/>
          <a:p>
            <a:pPr lvl="0"/>
            <a:endParaRPr lang="zh-CN" altLang="en-US" dirty="0"/>
          </a:p>
        </p:txBody>
      </p:sp>
      <p:sp>
        <p:nvSpPr>
          <p:cNvPr id="185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t>51</a:t>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latin typeface="Times New Roman" panose="02020603050405020304" pitchFamily="18" charset="0"/>
              </a:rPr>
              <a:t>58</a:t>
            </a:fld>
            <a:endParaRPr lang="en-US" altLang="zh-CN" dirty="0">
              <a:latin typeface="Times New Roman" panose="02020603050405020304" pitchFamily="18" charset="0"/>
            </a:endParaRPr>
          </a:p>
        </p:txBody>
      </p:sp>
      <p:sp>
        <p:nvSpPr>
          <p:cNvPr id="193539" name="Rectangle 2"/>
          <p:cNvSpPr>
            <a:spLocks noGrp="1" noRot="1" noChangeAspect="1" noTextEdit="1"/>
          </p:cNvSpPr>
          <p:nvPr>
            <p:ph type="sldImg"/>
          </p:nvPr>
        </p:nvSpPr>
        <p:spPr/>
      </p:sp>
      <p:sp>
        <p:nvSpPr>
          <p:cNvPr id="193540" name="Rectangle 3"/>
          <p:cNvSpPr>
            <a:spLocks noGrp="1"/>
          </p:cNvSpPr>
          <p:nvPr>
            <p:ph type="body" idx="1"/>
          </p:nvPr>
        </p:nvSpPr>
        <p:spPr/>
        <p:txBody>
          <a:bodyPr wrap="square" lIns="91440" tIns="45720" rIns="91440" bIns="45720" anchor="ctr"/>
          <a:lstStyle/>
          <a:p>
            <a:pPr lvl="0" eaLnBrk="1" hangingPunct="1"/>
            <a:r>
              <a:rPr lang="zh-CN" altLang="en-US" dirty="0"/>
              <a:t>欧盟于</a:t>
            </a:r>
            <a:r>
              <a:rPr lang="en-US" altLang="zh-CN" dirty="0"/>
              <a:t>2002</a:t>
            </a:r>
            <a:r>
              <a:rPr lang="zh-CN" altLang="en-US" dirty="0"/>
              <a:t>年</a:t>
            </a:r>
            <a:r>
              <a:rPr lang="en-US" altLang="zh-CN" dirty="0"/>
              <a:t>10</a:t>
            </a:r>
            <a:r>
              <a:rPr lang="zh-CN" altLang="en-US" dirty="0"/>
              <a:t>月通过了</a:t>
            </a:r>
            <a:r>
              <a:rPr lang="en-US" altLang="zh-CN" dirty="0"/>
              <a:t>RoHS</a:t>
            </a:r>
            <a:r>
              <a:rPr lang="zh-CN" altLang="en-US" dirty="0"/>
              <a:t>规范，並于</a:t>
            </a:r>
            <a:r>
              <a:rPr lang="en-US" altLang="zh-CN" dirty="0"/>
              <a:t>2003</a:t>
            </a:r>
            <a:r>
              <a:rPr lang="zh-CN" altLang="en-US" dirty="0"/>
              <a:t>年</a:t>
            </a:r>
            <a:r>
              <a:rPr lang="en-US" altLang="zh-CN" dirty="0"/>
              <a:t>2</a:t>
            </a:r>
            <a:r>
              <a:rPr lang="zh-CN" altLang="en-US" dirty="0"/>
              <a:t>月</a:t>
            </a:r>
            <a:r>
              <a:rPr lang="en-US" altLang="zh-CN" dirty="0"/>
              <a:t>13</a:t>
            </a:r>
            <a:r>
              <a:rPr lang="zh-CN" altLang="en-US" dirty="0"/>
              <a:t>日正式公告，其內容明确的宣</a:t>
            </a:r>
            <a:r>
              <a:rPr lang="zh-CN" altLang="en-US" dirty="0">
                <a:hlinkClick r:id="rId3"/>
              </a:rPr>
              <a:t>布</a:t>
            </a:r>
            <a:r>
              <a:rPr lang="en-US" altLang="zh-CN" dirty="0"/>
              <a:t>:</a:t>
            </a:r>
            <a:r>
              <a:rPr lang="zh-CN" altLang="en-US" dirty="0"/>
              <a:t>从</a:t>
            </a:r>
            <a:r>
              <a:rPr lang="en-US" altLang="zh-CN" dirty="0"/>
              <a:t>2006</a:t>
            </a:r>
            <a:r>
              <a:rPr lang="zh-CN" altLang="en-US" dirty="0"/>
              <a:t>年</a:t>
            </a:r>
            <a:r>
              <a:rPr lang="en-US" altLang="zh-CN" dirty="0"/>
              <a:t>7</a:t>
            </a:r>
            <a:r>
              <a:rPr lang="zh-CN" altLang="en-US" dirty="0"/>
              <a:t>月</a:t>
            </a:r>
            <a:r>
              <a:rPr lang="en-US" altLang="zh-CN" dirty="0"/>
              <a:t>1</a:t>
            </a:r>
            <a:r>
              <a:rPr lang="zh-CN" altLang="en-US" dirty="0"/>
              <a:t>日起，</a:t>
            </a:r>
            <a:r>
              <a:rPr lang="zh-CN" altLang="en-US" dirty="0">
                <a:hlinkClick r:id="rId4"/>
              </a:rPr>
              <a:t>电子</a:t>
            </a:r>
            <a:r>
              <a:rPr lang="zh-CN" altLang="en-US" dirty="0"/>
              <a:t>产品全面禁用铅</a:t>
            </a:r>
            <a:r>
              <a:rPr lang="en-US" altLang="zh-CN" dirty="0"/>
              <a:t>(Lead)</a:t>
            </a:r>
            <a:r>
              <a:rPr lang="zh-CN" altLang="en-US" dirty="0"/>
              <a:t>、镉</a:t>
            </a:r>
            <a:r>
              <a:rPr lang="en-US" altLang="zh-CN" dirty="0"/>
              <a:t>(Cadmium)</a:t>
            </a:r>
            <a:r>
              <a:rPr lang="zh-CN" altLang="en-US" dirty="0"/>
              <a:t>、汞</a:t>
            </a:r>
            <a:r>
              <a:rPr lang="en-US" altLang="zh-CN" dirty="0"/>
              <a:t>(Mercury)</a:t>
            </a:r>
            <a:r>
              <a:rPr lang="zh-CN" altLang="en-US" dirty="0"/>
              <a:t>、六价铬</a:t>
            </a:r>
            <a:r>
              <a:rPr lang="en-US" altLang="zh-CN" dirty="0"/>
              <a:t>(Hex</a:t>
            </a:r>
            <a:r>
              <a:rPr lang="en-US" altLang="zh-CN" dirty="0">
                <a:hlinkClick r:id="rId5"/>
              </a:rPr>
              <a:t>av</a:t>
            </a:r>
            <a:r>
              <a:rPr lang="en-US" altLang="zh-CN" dirty="0"/>
              <a:t>alentChromium)</a:t>
            </a:r>
            <a:r>
              <a:rPr lang="zh-CN" altLang="en-US" dirty="0"/>
              <a:t>、溴化物耐燃剂</a:t>
            </a:r>
            <a:r>
              <a:rPr lang="en-US" altLang="zh-CN" dirty="0"/>
              <a:t>(PolybrominatedBiphenyls</a:t>
            </a:r>
            <a:r>
              <a:rPr lang="zh-CN" altLang="en-US" dirty="0"/>
              <a:t>、</a:t>
            </a:r>
            <a:r>
              <a:rPr lang="en-US" altLang="zh-CN" dirty="0"/>
              <a:t>PolybrominatedDiphenylEthers)</a:t>
            </a:r>
            <a:r>
              <a:rPr lang="zh-CN" altLang="en-US" dirty="0"/>
              <a:t>等</a:t>
            </a:r>
            <a:r>
              <a:rPr lang="en-US" altLang="zh-CN" dirty="0"/>
              <a:t>6</a:t>
            </a:r>
            <a:r>
              <a:rPr lang="zh-CN" altLang="en-US" dirty="0"/>
              <a:t>种物质 。</a:t>
            </a:r>
          </a:p>
          <a:p>
            <a:pPr lvl="0" eaLnBrk="1" hangingPunct="1"/>
            <a:r>
              <a:rPr lang="zh-CN" altLang="en-US" dirty="0"/>
              <a:t>产品无铅化，不仅意味着使用无铅的焊接材料，而且产品其所用的零件及</a:t>
            </a:r>
            <a:r>
              <a:rPr lang="zh-CN" altLang="en-US" dirty="0">
                <a:hlinkClick r:id="rId6"/>
              </a:rPr>
              <a:t>电路板</a:t>
            </a:r>
            <a:r>
              <a:rPr lang="zh-CN" altLang="en-US" dirty="0">
                <a:hlinkClick r:id="rId7"/>
              </a:rPr>
              <a:t>表面处理</a:t>
            </a:r>
            <a:r>
              <a:rPr lang="zh-CN" altLang="en-US" dirty="0"/>
              <a:t>，也必须是无铅的。要从电子产品中去除铅，不但需要开发可靠度良好的无铅焊锡材料</a:t>
            </a:r>
            <a:r>
              <a:rPr lang="en-US" altLang="zh-CN" dirty="0"/>
              <a:t>(Lead-freeSolder)</a:t>
            </a:r>
            <a:r>
              <a:rPr lang="zh-CN" altLang="en-US" dirty="0"/>
              <a:t>及价格合理的可焊性表面处理技术，还必须建立一种温度与以前不同的新的生产过程，因为现在主流无铅焊锡材料的熔点，比传统锡铅焊锡的熔点平均高约</a:t>
            </a:r>
            <a:r>
              <a:rPr lang="en-US" altLang="zh-CN" dirty="0"/>
              <a:t>30</a:t>
            </a:r>
            <a:r>
              <a:rPr lang="zh-CN" altLang="en-US" dirty="0"/>
              <a:t>摄氏度，而为适应新的高温成产过程，也需要采用新的基</a:t>
            </a:r>
            <a:r>
              <a:rPr lang="zh-CN" altLang="en-US" dirty="0">
                <a:hlinkClick r:id="rId8"/>
              </a:rPr>
              <a:t>板材</a:t>
            </a:r>
            <a:r>
              <a:rPr lang="zh-CN" altLang="en-US" dirty="0"/>
              <a:t>料，同时也要对材料的相互影响进行研究，以确定其可靠性。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仿真了一个</a:t>
            </a:r>
            <a:r>
              <a:rPr lang="en-US" altLang="zh-CN"/>
              <a:t>rom</a:t>
            </a:r>
            <a:r>
              <a:rPr lang="zh-CN" altLang="en-US"/>
              <a:t>的内部结构！</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p:sp>
      <p:sp>
        <p:nvSpPr>
          <p:cNvPr id="134147" name="备注占位符 2"/>
          <p:cNvSpPr>
            <a:spLocks noGrp="1"/>
          </p:cNvSpPr>
          <p:nvPr>
            <p:ph type="body" idx="1"/>
          </p:nvPr>
        </p:nvSpPr>
        <p:spPr/>
        <p:txBody>
          <a:bodyPr wrap="square" lIns="91440" tIns="45720" rIns="91440" bIns="45720" anchor="ctr"/>
          <a:lstStyle/>
          <a:p>
            <a:pPr lvl="0"/>
            <a:r>
              <a:rPr lang="zh-CN" altLang="en-US" dirty="0"/>
              <a:t>多个</a:t>
            </a:r>
            <a:r>
              <a:rPr lang="en-US" altLang="zh-CN" dirty="0"/>
              <a:t>/m</a:t>
            </a:r>
            <a:r>
              <a:rPr lang="en-US" altLang="zh-CN" baseline="-25000" dirty="0"/>
              <a:t>i</a:t>
            </a:r>
            <a:r>
              <a:rPr lang="zh-CN" altLang="en-US" dirty="0"/>
              <a:t>相与，逻辑非后就变成了最小项的标准式！如例子中的两个输出函数。</a:t>
            </a:r>
            <a:endParaRPr lang="zh-CN" altLang="en-US" baseline="-25000" dirty="0"/>
          </a:p>
        </p:txBody>
      </p:sp>
      <p:sp>
        <p:nvSpPr>
          <p:cNvPr id="134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t>7</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p:sp>
      <p:sp>
        <p:nvSpPr>
          <p:cNvPr id="136195" name="备注占位符 2"/>
          <p:cNvSpPr>
            <a:spLocks noGrp="1"/>
          </p:cNvSpPr>
          <p:nvPr>
            <p:ph type="body" idx="1"/>
          </p:nvPr>
        </p:nvSpPr>
        <p:spPr/>
        <p:txBody>
          <a:bodyPr wrap="square" lIns="91440" tIns="45720" rIns="91440" bIns="45720" anchor="ctr"/>
          <a:lstStyle/>
          <a:p>
            <a:pPr lvl="0"/>
            <a:r>
              <a:rPr lang="zh-CN" altLang="en-US" dirty="0"/>
              <a:t>大家注意：四个输出函数相当于每个输出函数是一个具有</a:t>
            </a:r>
            <a:r>
              <a:rPr lang="en-US" altLang="zh-CN" dirty="0"/>
              <a:t>16</a:t>
            </a:r>
            <a:r>
              <a:rPr lang="zh-CN" altLang="en-US" dirty="0"/>
              <a:t>个输入的或门产生的（未与最小项相连的输入端相当于接了地，实际上是没有进行连接！）。</a:t>
            </a:r>
          </a:p>
        </p:txBody>
      </p:sp>
      <p:sp>
        <p:nvSpPr>
          <p:cNvPr id="136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t>8</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p:sp>
      <p:sp>
        <p:nvSpPr>
          <p:cNvPr id="147459" name="备注占位符 2"/>
          <p:cNvSpPr>
            <a:spLocks noGrp="1"/>
          </p:cNvSpPr>
          <p:nvPr>
            <p:ph type="body" idx="1"/>
          </p:nvPr>
        </p:nvSpPr>
        <p:spPr/>
        <p:txBody>
          <a:bodyPr wrap="square" lIns="91440" tIns="45720" rIns="91440" bIns="45720" anchor="ctr"/>
          <a:lstStyle/>
          <a:p>
            <a:pPr lvl="0"/>
            <a:r>
              <a:rPr lang="zh-CN" altLang="en-US" dirty="0"/>
              <a:t>上图不是一个纯组合输出，是一个</a:t>
            </a:r>
            <a:r>
              <a:rPr lang="en-US" altLang="zh-CN" dirty="0"/>
              <a:t>I/O</a:t>
            </a:r>
            <a:r>
              <a:rPr lang="zh-CN" altLang="zh-CN" dirty="0"/>
              <a:t>输出。纯</a:t>
            </a:r>
          </a:p>
        </p:txBody>
      </p:sp>
      <p:sp>
        <p:nvSpPr>
          <p:cNvPr id="147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t>18</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p:sp>
      <p:sp>
        <p:nvSpPr>
          <p:cNvPr id="152579" name="备注占位符 2"/>
          <p:cNvSpPr>
            <a:spLocks noGrp="1"/>
          </p:cNvSpPr>
          <p:nvPr>
            <p:ph type="body" idx="1"/>
          </p:nvPr>
        </p:nvSpPr>
        <p:spPr/>
        <p:txBody>
          <a:bodyPr wrap="square" lIns="91440" tIns="45720" rIns="91440" bIns="45720" anchor="ctr"/>
          <a:lstStyle/>
          <a:p>
            <a:pPr lvl="0"/>
            <a:endParaRPr lang="zh-CN" altLang="en-US" dirty="0"/>
          </a:p>
        </p:txBody>
      </p:sp>
      <p:sp>
        <p:nvSpPr>
          <p:cNvPr id="152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t>22</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p:sp>
      <p:sp>
        <p:nvSpPr>
          <p:cNvPr id="157699" name="备注占位符 2"/>
          <p:cNvSpPr>
            <a:spLocks noGrp="1"/>
          </p:cNvSpPr>
          <p:nvPr>
            <p:ph type="body" idx="1"/>
          </p:nvPr>
        </p:nvSpPr>
        <p:spPr/>
        <p:txBody>
          <a:bodyPr wrap="square" lIns="91440" tIns="45720" rIns="91440" bIns="45720" anchor="ctr"/>
          <a:lstStyle/>
          <a:p>
            <a:pPr lvl="0"/>
            <a:endParaRPr lang="zh-CN" altLang="en-US" dirty="0"/>
          </a:p>
        </p:txBody>
      </p:sp>
      <p:sp>
        <p:nvSpPr>
          <p:cNvPr id="157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buFont typeface="Arial" panose="020B0604020202020204" pitchFamily="34" charset="0"/>
            </a:pPr>
            <a:fld id="{9A0DB2DC-4C9A-4742-B13C-FB6460FD3503}" type="slidenum">
              <a:rPr lang="zh-CN" altLang="en-US" sz="1200" dirty="0"/>
              <a:t>26</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9"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F99AF8A-6423-4EB8-800A-A38ED319A1B3}"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6DCC7EF-4369-4C08-8097-2F46A2B8A75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1529073-4893-44B1-8D9C-33D36B70158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A68827C-E2CC-4BE2-860F-EB5E4F85CC6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8"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B37649-8BE6-4EED-A775-B1513562DE0B}"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351B8A5-4118-40C1-A753-CF006E40575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8"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B7AB28-5322-4ED0-A335-5DCB7689F5BF}"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1BF6A29-7A7C-4E8F-B0D2-47BFA54B1B0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67306DF-6602-4655-9D71-A7B1A6E0910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8"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A51F3B3-F951-4F91-A2D5-53BB3F7BF5A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8"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F62EA3B-08D8-429B-8DB2-EA9C39DFD2CB}"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7CEC743-146F-44B9-820C-13C0FD98001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EBB0423-E2F8-47FB-B849-BD4214A1943A}"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BD0114C-8E04-4607-9335-D599EDCB6E1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FEADFB0-A9A8-4C1A-A7CE-36C3CBB6B27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A24173F-F8AD-4673-B050-3F7974C992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315D2C6-9525-49D8-AD92-98ADCF402005}"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8"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618BFE9-C766-4C5C-AD4C-BD080914668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0B05DA9-4B10-403C-9209-E5C1013DC4D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8"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400504-0D2F-41AF-88A4-A455DC146CE5}"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DBC8146-774D-4189-916D-74186E40660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A8A557E-C424-456F-A609-0F1405CC364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8"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BAE30A2-1EB4-4FC8-8A2A-3BC9F352AD8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8"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B29DDA8-671E-4B58-8899-F114F555998F}"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1F378CF-B840-43F9-8268-D175D29EF89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4C7A47-0271-40BA-8AC7-2E5F6E70433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D93E725-0DCB-405E-9446-4C9961E0E73C}"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F37022F-7967-4347-9794-2436F3F02A5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CF52B20-90C5-4585-BE12-0DC5DC5B427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674A2C6-1F97-4A66-8C7E-635C644F0A9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9"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466E7D-4F5C-48B2-9B31-A29E444A40F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B8D6A92-5FD5-4BB9-BC98-FCE62431604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1A56E0A-EE1D-41D3-B2F1-0BB6F515B0D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889BDCB-B721-453E-AF29-009FF4EF6F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BEC8B45-9474-4242-A94C-7B70F1DBE29F}"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2FCA5B-1D77-44D3-8AA4-F29D18803C9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2B7984D-BECD-47E9-9592-A209E269EB9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46F0941-FB00-409F-A61C-1CAA066F0E43}"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570D8FE-FF5F-49F0-A86D-7B8C827FDEC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F3BC1C-5EF4-4CCD-A6EE-8330ADF3861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F5D6063-52B9-4163-A287-8EA38CE8B51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03FEA3B-A10F-456A-AC22-41E411E429C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D72A8DA-D9E8-4DA8-92A0-2312CA894163}"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F5D7161-B853-4F48-B342-1E259D5B452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2A5D03-D8AD-4018-8075-15CA111FDEDF}"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83875B3-78BA-4E1E-913C-3B6F7F4D825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C2F9236-87A9-42A7-A8B3-DAB4EFC94A2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92F8FAA-08AC-49D8-89F4-526CE2A9A15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586F9E9-D607-45E3-8FB6-52254358483B}"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C823FD3-2B2A-4D5B-B482-D05C3CC67695}"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C6C47D1-8884-442D-95CE-2A63988B42BB}"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8BD5648-AC0C-420C-B4C2-B64FF81C970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E3991B4-425E-4B10-8BB6-576639148ED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9A1DB2C-15D6-453A-B1C9-AEEAD631E8B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093F843-320B-45CC-8EA2-85110744A9BA}"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9740197-4A90-45BE-ACB8-EB16B6EF5AD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148396C-F752-4A38-AAC6-020DA76387B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E9E798-F475-4E25-A53B-DD950A261AC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8C6C759-DD1E-4B35-A797-CD5752B89479}"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972284D-A27F-42F3-9692-755FE7E1F9C3}"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B818972-E2A4-484B-9F6A-3492BC7FB9F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A8AFBA0-42BE-4123-9BE4-F2D058B845C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D55BB78-4529-406E-AE72-3C08A2444645}"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E1F2E55-A1D2-4FF2-ADBA-8CF1D7FB3AE0}"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00E221C-E713-48D1-BE24-9D4DB29026DC}"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94817DE-2694-4C4B-BBEF-01BF9005D235}"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9"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38F977F-EBDD-480F-AFD5-0AC96439BC3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772373-55CE-402B-BDD0-3946BE78EF1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E9244E7-7D08-4182-B62D-395E5E663ACF}"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A066FD0-432B-4054-8B09-6A719480CA0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54F4476-1A33-408A-94CD-AF3E94EBFAA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77CE1B3-ABFD-4417-A648-864FAE89C0A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3B26FB7-5207-44AF-83D9-C95DF75D8F59}"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E9BE6A0-4520-42E4-BC69-F3E0C726ECF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4B70B3C-B605-4989-A407-8152FDDA576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3A8ED6-C64A-4405-BEAD-FA5EE33CDEC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08ED938-E3A8-4AFC-9993-1EC61C62DC2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BC77B8A-7C44-4950-B5A6-F938134C925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DA86713-EC62-4109-AEAC-17D43D8484BF}"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AF646A1-146B-4AA5-BA74-02104F35265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1EB8BF-D4CF-4593-BE7B-FC6FC522712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CEDD371-614B-4376-AC60-C0E7981A163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866D181-E959-4D84-BFAB-FB73CA455AF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F315DE8-C98B-441A-8705-78E0B9E99CE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96A3F0D-6706-4D95-BD4A-1A37F6ED9DB5}"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8C364D0-D326-4A5C-8353-0946E695534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B38FC7-05A9-4EA4-B0E6-7478168FFE25}"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CB1FF62-C8B2-4315-B684-0A77F6A83B8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F46A2AC-DEF3-46C9-A368-D5515E8B95D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DA532FB-DE10-4603-B2B5-9524534DA90E}"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42D121-B0D9-4E30-8A92-55B541C23CA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ED7BF7-C1CF-4A10-9E49-1F62F38062EE}"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1B7E069-66F7-4DC1-ADC6-945A57EB5313}"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00C528E-9B90-4021-8206-90B6D9EEC8D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860EC15-C2EA-43D3-AF7E-2CC7324DE07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700ADD7-C772-4F64-8CBC-43DE35A7C8C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0068097-6D62-4CBB-B9A4-51067ED8F373}"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75222CD-A367-4AB9-A86D-BAA0043B47D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2314C4F-EB7B-4A02-A071-6458DE5E4F1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4BC0157-0C9B-47A6-BDBA-27D702BB1E0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B8EECD1-202C-4827-B049-12B4F72740BF}"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8AD94D-11E8-46F6-9850-CC41F6F0D71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B602FF-382E-4759-883A-6D4B0A6E2143}"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6D50A7-69DD-4803-AE59-CE63694800D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FBBA3B0-6794-4134-B26D-387D92B2C79C}"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95D32F1-1CA0-4457-9CAC-C6C5087C9C1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B174DA-3A74-44A5-8383-2DCB4124E3C3}"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5CA1278-5FDC-4BAC-835B-8BEC5A813000}"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4315CF6-C12E-4CE1-8599-24CE97181FA3}"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644C578-E267-488B-9D2D-75687664270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5E55BE2-2214-454D-BB93-4D780531410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318E4B-CC5C-46A5-A8EC-DD66D17F77D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65EEA67-BA5B-468F-A695-888588ADA10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FB13F6-5163-4882-B10B-EF4650FC3B2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97C338-BDF8-4A38-81B9-68EE61ADB41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07AC3F0-2708-4EE6-AAE5-FD2B95BFD8F3}"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E4CA4E1-901C-45BE-9F7E-431BACD6CF1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A754E8B-F1DD-421F-AB8B-D0E5BDA40FE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38931DF-8A74-469C-9F73-38DB967D2AA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E24891-25A0-4AC9-A399-2E6B0A9F105E}"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005DA7D-D514-453D-BFD7-3018726EA4C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F0A0C69-D501-4D7B-941B-51E7AEB7845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242722B-06AA-464F-A17E-F1929AEC448D}"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15E1C89-DD6C-417D-A4C4-245E3AF6565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0B7DECA-519B-4E4A-902E-9A10F82AE67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12FC1EB-63E9-4613-9995-A0E89730969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246D43B-1E4F-4C9E-B4BC-E6F2619341D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75CA19E-6EA4-45FF-9538-A940CD49EEE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F676FAB-D375-4C97-89DC-631F21DDA013}"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5B9A4CB-8B57-49FB-BC23-1A541EC026F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BC8BC33-0B14-486D-9A05-F4C13E352C83}"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81F0E9-CA05-4CBA-A329-3D95D9B1FF3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9"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DA2AF0B-52CE-4BA3-836E-2261B3898D48}"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74AB9B3-09AF-4EA2-9387-462B34A7721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5B8A3F5-10F3-475E-93F2-94D76A1EA5C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A7283D-363A-4BFF-B946-B47B38959C1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B3819F3-53F7-4B24-9E44-ADF0B2E74CAC}"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EC96CA7-12EA-4888-9142-69929EBCCEB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AA31AFE-0327-4691-8ECA-E15AAD03EA1E}"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C22F2DD-DD84-416A-A6D5-4FF0EC7BD5E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3EC3471-6B02-4FB8-941C-C0C8E66D513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7A450D8-2673-4CE3-9819-44AD25748E6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ACE6A5E-B4F4-4146-B789-DE52A07621E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A937F3-D3E3-46A2-92E2-0BD5A488BA4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FB0FF2A-DC90-4100-9931-B120FBAB590F}"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2539A85-89C7-4983-BAD6-6071C44C5E0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E50D85E-11DF-417C-AC96-1869CC1C9F7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A05D785-354C-4BD2-9D78-C080C7917833}"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55984BA-3C24-4083-B251-E9C1162E6BB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68EB479-A2F9-48F0-80B0-A15F2C228CA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CCB0AB5-BCE7-4EFA-8BDC-7C59DB01FB1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AE467B4-E42B-4D7A-B245-805D56A5BB9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75B26FA-9F80-4039-B8B5-64E78A14D2ED}"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32E988A-2EED-4DC6-B876-99E3DBC44DF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9"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C30CBDD-A4F4-4001-8F8C-EA862041A5D7}"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1AA4537-C4E6-4709-B36C-56931B65D720}"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960CDB9-99C0-485C-977F-2D792988F67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AD22F70-4EC1-4A8B-8C0E-F0311FB14B1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7CF27D7-B2CB-49F3-961F-20D13A3C4E7D}"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40600AC-7C88-4960-A1A6-7C1941FB0BD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A517C8FA-3BB5-440E-B7FD-65A0916817F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9F9B6C-6C8F-4B09-8757-E9D8F8BF5D2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DE1835-A321-4406-9BB7-96813D49309F}"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CE63EAF-022C-4F43-AF31-E1A9DC9085F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C8A0E0-9E99-453E-847E-8ADD5BBD0749}"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EC5EEAF-C871-4607-BB35-3DDFDC1BDD15}"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89C89C2-D124-4B57-AEFB-B29A953C2D3A}"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ACB39E6-DEA6-435C-85ED-C89EC8999AA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AEE2BA2-2D4F-486A-82CE-07F0C1DF04E1}"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119B871-C9AF-4A5C-803E-D2CA803112A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EE1BB42-FFAC-4699-B3B3-B821D6790B55}"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7ED000C-A842-4098-9B78-059AB1778DE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CA961D7-68E2-4529-B8F0-644CDBFE95C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F0B5F37-AA3F-415D-8FAF-1EDBC1A356E2}"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7ACFA8E-8717-4348-A613-5F153DC3D5E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04C02B9-AF15-482F-97E1-75F20DD1579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D84D4EB-252C-4FBA-8076-F837B05ACA99}"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815308-181A-4C4B-885A-D91A3BD91688}"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5315E0F-F77F-4593-8D04-B88F5825742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7072C99-3730-4F0A-B9DF-7C25E34C445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3BB224A-CA31-4254-92CD-FF6F53BECDF6}"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8C265EE-1EED-4963-9146-C84FDDB2509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6"/>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99A6B67-12F8-4D79-BD2A-BC05FF662C3A}"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7"/>
          <p:cNvSpPr>
            <a:spLocks noGrp="1"/>
          </p:cNvSpPr>
          <p:nvPr>
            <p:ph type="ftr" sz="quarter" idx="1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8"/>
          <p:cNvSpPr>
            <a:spLocks noGrp="1"/>
          </p:cNvSpPr>
          <p:nvPr>
            <p:ph type="sldNum" sz="quarter" idx="1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B1365-F1F9-40D2-8940-9E247596BCDA}"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10" name="日期占位符 2"/>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AD378AB-2F78-4E27-BF91-875C6109BF73}"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C41A26F-BDE1-4B80-8794-E888F16A5666}"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1225347-196B-4997-83AE-DA76E44CA900}"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2"/>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2AE873D-ECDF-4F26-80FA-4056A6C1D8B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55A9D54-4610-4537-BC37-2B8669F36B6B}"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1786197-5205-4AED-82A6-BEDA837EE173}"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0"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2264BB8-6983-4AD9-BC40-8A15468442B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A2CC06C-5E27-46DE-B05F-4CE0A67A370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5C1950-F863-4624-97BA-8C4B0077C8C4}"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4D5A17C-F848-4BF8-84FE-A5507CE4FAC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BE73DEA-32E1-4044-B8E5-3FC6CC2C26E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E01D08F-DF73-4029-948F-46C8F7C74FD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DF0FD-757E-4FE0-82E7-D1B784948A4D}"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9" name="日期占位符 4"/>
          <p:cNvSpPr>
            <a:spLocks noGrp="1"/>
          </p:cNvSpPr>
          <p:nvPr>
            <p:ph type="dt" sz="half" idx="12"/>
          </p:nvPr>
        </p:nvSpPr>
        <p:spPr bwMode="auto">
          <a:xfrm>
            <a:off x="6286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A5EDA55-92C2-4776-8615-0A989A494D62}" type="datetimeFigureOut">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rPr>
              <a:t>2025/5/5</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 name="页脚占位符 5"/>
          <p:cNvSpPr>
            <a:spLocks noGrp="1"/>
          </p:cNvSpPr>
          <p:nvPr>
            <p:ph type="ftr" sz="quarter" idx="3"/>
          </p:nvPr>
        </p:nvSpPr>
        <p:spPr bwMode="auto">
          <a:xfrm>
            <a:off x="3028950" y="4767263"/>
            <a:ext cx="30861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灯片编号占位符 6"/>
          <p:cNvSpPr>
            <a:spLocks noGrp="1"/>
          </p:cNvSpPr>
          <p:nvPr>
            <p:ph type="sldNum" sz="quarter" idx="4"/>
          </p:nvPr>
        </p:nvSpPr>
        <p:spPr bwMode="auto">
          <a:xfrm>
            <a:off x="6457950" y="4767263"/>
            <a:ext cx="2057400" cy="2746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03765D0-D497-48B8-A7C6-D4303F2C4AE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hasCustomPrompt="1"/>
          </p:nvPr>
        </p:nvSpPr>
        <p:spPr>
          <a:xfrm>
            <a:off x="628650" y="1370013"/>
            <a:ext cx="788670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DF0FD-757E-4FE0-82E7-D1B784948A4D}"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DF0FD-757E-4FE0-82E7-D1B784948A4D}"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62865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370013"/>
            <a:ext cx="3867150" cy="3262312"/>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DF0FD-757E-4FE0-82E7-D1B784948A4D}"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1879600"/>
            <a:ext cx="3868737"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1879600"/>
            <a:ext cx="3887788" cy="2762250"/>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DF0FD-757E-4FE0-82E7-D1B784948A4D}"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DF0FD-757E-4FE0-82E7-D1B784948A4D}"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DF0FD-757E-4FE0-82E7-D1B784948A4D}"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DF0FD-757E-4FE0-82E7-D1B784948A4D}"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DF0FD-757E-4FE0-82E7-D1B784948A4D}"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628650" y="1370013"/>
            <a:ext cx="7886700" cy="3262312"/>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DF0FD-757E-4FE0-82E7-D1B784948A4D}"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28650" y="274638"/>
            <a:ext cx="5762625" cy="435768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DF0FD-757E-4FE0-82E7-D1B784948A4D}"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2.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3.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3.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3.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3.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sp>
        <p:nvSpPr>
          <p:cNvPr id="1027"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28"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灯片编号占位符 5"/>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4FD8488-2115-4D6E-BC6A-1419810B000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grpSp>
        <p:nvGrpSpPr>
          <p:cNvPr id="1030" name="组合 9"/>
          <p:cNvGrpSpPr/>
          <p:nvPr userDrawn="1"/>
        </p:nvGrpSpPr>
        <p:grpSpPr>
          <a:xfrm>
            <a:off x="539750" y="52388"/>
            <a:ext cx="1628775" cy="487362"/>
            <a:chOff x="0" y="0"/>
            <a:chExt cx="5804" cy="1740"/>
          </a:xfrm>
        </p:grpSpPr>
        <p:pic>
          <p:nvPicPr>
            <p:cNvPr id="1031"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1032"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10243" name="组合 9"/>
          <p:cNvGrpSpPr/>
          <p:nvPr userDrawn="1"/>
        </p:nvGrpSpPr>
        <p:grpSpPr>
          <a:xfrm>
            <a:off x="539750" y="52388"/>
            <a:ext cx="1628775" cy="487362"/>
            <a:chOff x="0" y="0"/>
            <a:chExt cx="5804" cy="1740"/>
          </a:xfrm>
        </p:grpSpPr>
        <p:pic>
          <p:nvPicPr>
            <p:cNvPr id="10246"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10245"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0247"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11267" name="组合 9"/>
          <p:cNvGrpSpPr/>
          <p:nvPr userDrawn="1"/>
        </p:nvGrpSpPr>
        <p:grpSpPr>
          <a:xfrm>
            <a:off x="539750" y="52388"/>
            <a:ext cx="1628775" cy="487362"/>
            <a:chOff x="0" y="0"/>
            <a:chExt cx="5804" cy="1740"/>
          </a:xfrm>
        </p:grpSpPr>
        <p:pic>
          <p:nvPicPr>
            <p:cNvPr id="11270"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11269"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11271"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2051" name="组合 9"/>
          <p:cNvGrpSpPr/>
          <p:nvPr userDrawn="1"/>
        </p:nvGrpSpPr>
        <p:grpSpPr>
          <a:xfrm>
            <a:off x="539750" y="52388"/>
            <a:ext cx="1628775" cy="487362"/>
            <a:chOff x="0" y="0"/>
            <a:chExt cx="5804" cy="1740"/>
          </a:xfrm>
        </p:grpSpPr>
        <p:pic>
          <p:nvPicPr>
            <p:cNvPr id="2056"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2053"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2052"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2055"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7" name="灯片编号占位符 5"/>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1765FE2-0331-4A21-ACF1-68973E18C99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3075" name="组合 9"/>
          <p:cNvGrpSpPr/>
          <p:nvPr userDrawn="1"/>
        </p:nvGrpSpPr>
        <p:grpSpPr>
          <a:xfrm>
            <a:off x="539750" y="52388"/>
            <a:ext cx="1628775" cy="487362"/>
            <a:chOff x="0" y="0"/>
            <a:chExt cx="5804" cy="1740"/>
          </a:xfrm>
        </p:grpSpPr>
        <p:pic>
          <p:nvPicPr>
            <p:cNvPr id="3080"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3077"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3076"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3079"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081" name="灯片编号占位符 5"/>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DC2DEDA-4A09-4807-8EFA-4621AB55733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4099" name="组合 9"/>
          <p:cNvGrpSpPr/>
          <p:nvPr userDrawn="1"/>
        </p:nvGrpSpPr>
        <p:grpSpPr>
          <a:xfrm>
            <a:off x="539750" y="52388"/>
            <a:ext cx="1628775" cy="487362"/>
            <a:chOff x="0" y="0"/>
            <a:chExt cx="5804" cy="1740"/>
          </a:xfrm>
        </p:grpSpPr>
        <p:pic>
          <p:nvPicPr>
            <p:cNvPr id="4104"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4101"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4100"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4103" name="日期占位符 3"/>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4"/>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105" name="灯片编号占位符 5"/>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585792-85F0-406C-858B-9C1C338B6015}"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5123" name="组合 9"/>
          <p:cNvGrpSpPr/>
          <p:nvPr userDrawn="1"/>
        </p:nvGrpSpPr>
        <p:grpSpPr>
          <a:xfrm>
            <a:off x="539750" y="52388"/>
            <a:ext cx="1628775" cy="487362"/>
            <a:chOff x="0" y="0"/>
            <a:chExt cx="5804" cy="1740"/>
          </a:xfrm>
        </p:grpSpPr>
        <p:pic>
          <p:nvPicPr>
            <p:cNvPr id="5128"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5125"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5124"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5127" name="日期占位符 4"/>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5"/>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129" name="灯片编号占位符 6"/>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A60A1C9-EA3B-4214-A4F0-667CA85F65A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6147" name="组合 9"/>
          <p:cNvGrpSpPr/>
          <p:nvPr userDrawn="1"/>
        </p:nvGrpSpPr>
        <p:grpSpPr>
          <a:xfrm>
            <a:off x="539750" y="52388"/>
            <a:ext cx="1628775" cy="487362"/>
            <a:chOff x="0" y="0"/>
            <a:chExt cx="5804" cy="1740"/>
          </a:xfrm>
        </p:grpSpPr>
        <p:pic>
          <p:nvPicPr>
            <p:cNvPr id="6152"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6149"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6148" name="图片 9"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6151" name="日期占位符 6"/>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7"/>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153" name="灯片编号占位符 8"/>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58C6B82-4F05-4D69-ABE0-0EF67C2A426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7171" name="组合 9"/>
          <p:cNvGrpSpPr/>
          <p:nvPr userDrawn="1"/>
        </p:nvGrpSpPr>
        <p:grpSpPr>
          <a:xfrm>
            <a:off x="539750" y="52388"/>
            <a:ext cx="1628775" cy="487362"/>
            <a:chOff x="0" y="0"/>
            <a:chExt cx="5804" cy="1740"/>
          </a:xfrm>
        </p:grpSpPr>
        <p:pic>
          <p:nvPicPr>
            <p:cNvPr id="7176"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7173"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7172"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7175" name="日期占位符 2"/>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3"/>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177" name="灯片编号占位符 4"/>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3202883-75EF-45C9-8DB6-656D2F095B94}"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8195" name="组合 9"/>
          <p:cNvGrpSpPr/>
          <p:nvPr userDrawn="1"/>
        </p:nvGrpSpPr>
        <p:grpSpPr>
          <a:xfrm>
            <a:off x="539750" y="52388"/>
            <a:ext cx="1628775" cy="487362"/>
            <a:chOff x="0" y="0"/>
            <a:chExt cx="5804" cy="1740"/>
          </a:xfrm>
        </p:grpSpPr>
        <p:pic>
          <p:nvPicPr>
            <p:cNvPr id="8200"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8197"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8196" name="图片 8" descr="电路幻灯片2"/>
          <p:cNvPicPr>
            <a:picLocks noChangeAspect="1"/>
          </p:cNvPicPr>
          <p:nvPr userDrawn="1"/>
        </p:nvPicPr>
        <p:blipFill>
          <a:blip r:embed="rId15"/>
          <a:stretch>
            <a:fillRect/>
          </a:stretch>
        </p:blipFill>
        <p:spPr>
          <a:xfrm>
            <a:off x="0" y="-71437"/>
            <a:ext cx="9144000" cy="5143500"/>
          </a:xfrm>
          <a:prstGeom prst="rect">
            <a:avLst/>
          </a:prstGeom>
          <a:noFill/>
          <a:ln w="9525">
            <a:noFill/>
          </a:ln>
        </p:spPr>
      </p:pic>
      <p:sp>
        <p:nvSpPr>
          <p:cNvPr id="8199" name="日期占位符 1"/>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页脚占位符 2"/>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201" name="灯片编号占位符 3"/>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3A09125-D06A-42B7-8A12-8A96906A9563}"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图片 10" descr="电路幻灯片11"/>
          <p:cNvPicPr>
            <a:picLocks noChangeAspect="1"/>
          </p:cNvPicPr>
          <p:nvPr userDrawn="1"/>
        </p:nvPicPr>
        <p:blipFill>
          <a:blip r:embed="rId13"/>
          <a:stretch>
            <a:fillRect/>
          </a:stretch>
        </p:blipFill>
        <p:spPr>
          <a:xfrm>
            <a:off x="-36512" y="-20637"/>
            <a:ext cx="9175750" cy="5168900"/>
          </a:xfrm>
          <a:prstGeom prst="rect">
            <a:avLst/>
          </a:prstGeom>
          <a:noFill/>
          <a:ln w="9525">
            <a:noFill/>
          </a:ln>
        </p:spPr>
      </p:pic>
      <p:grpSp>
        <p:nvGrpSpPr>
          <p:cNvPr id="9219" name="组合 9"/>
          <p:cNvGrpSpPr/>
          <p:nvPr userDrawn="1"/>
        </p:nvGrpSpPr>
        <p:grpSpPr>
          <a:xfrm>
            <a:off x="539750" y="52388"/>
            <a:ext cx="1628775" cy="487362"/>
            <a:chOff x="0" y="0"/>
            <a:chExt cx="5804" cy="1740"/>
          </a:xfrm>
        </p:grpSpPr>
        <p:pic>
          <p:nvPicPr>
            <p:cNvPr id="9223" name="图片 7" descr="交大矢量logo"/>
            <p:cNvPicPr>
              <a:picLocks noChangeAspect="1"/>
            </p:cNvPicPr>
            <p:nvPr userDrawn="1"/>
          </p:nvPicPr>
          <p:blipFill>
            <a:blip r:embed="rId14"/>
            <a:srcRect l="-1437" t="-9560" r="41219" b="-10179"/>
            <a:stretch>
              <a:fillRect/>
            </a:stretch>
          </p:blipFill>
          <p:spPr>
            <a:xfrm>
              <a:off x="0" y="0"/>
              <a:ext cx="5616" cy="1741"/>
            </a:xfrm>
            <a:prstGeom prst="rect">
              <a:avLst/>
            </a:prstGeom>
            <a:noFill/>
            <a:ln w="9525">
              <a:noFill/>
            </a:ln>
          </p:spPr>
        </p:pic>
        <p:sp>
          <p:nvSpPr>
            <p:cNvPr id="9221" name="矩形 8"/>
            <p:cNvSpPr>
              <a:spLocks noChangeArrowheads="1"/>
            </p:cNvSpPr>
            <p:nvPr/>
          </p:nvSpPr>
          <p:spPr bwMode="auto">
            <a:xfrm>
              <a:off x="5465" y="1162"/>
              <a:ext cx="339" cy="3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9222" name="Rectangle 4"/>
          <p:cNvSpPr>
            <a:spLocks noGrp="1" noChangeArrowheads="1"/>
          </p:cNvSpPr>
          <p:nvPr>
            <p:ph type="dt" sz="half" idx="2"/>
          </p:nvPr>
        </p:nvSpPr>
        <p:spPr bwMode="auto">
          <a:xfrm>
            <a:off x="6286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900" noProof="1">
                <a:solidFill>
                  <a:srgbClr val="898989"/>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
        <p:nvSpPr>
          <p:cNvPr id="2" name="Rectangle 5"/>
          <p:cNvSpPr>
            <a:spLocks noGrp="1" noChangeArrowheads="1"/>
          </p:cNvSpPr>
          <p:nvPr>
            <p:ph type="ftr" sz="quarter" idx="3"/>
          </p:nvPr>
        </p:nvSpPr>
        <p:spPr bwMode="auto">
          <a:xfrm>
            <a:off x="3028950" y="4767263"/>
            <a:ext cx="3086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224" name="Rectangle 6"/>
          <p:cNvSpPr>
            <a:spLocks noGrp="1" noChangeArrowheads="1"/>
          </p:cNvSpPr>
          <p:nvPr>
            <p:ph type="sldNum" sz="quarter" idx="4"/>
          </p:nvPr>
        </p:nvSpPr>
        <p:spPr bwMode="auto">
          <a:xfrm>
            <a:off x="6457950" y="4767263"/>
            <a:ext cx="205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6DF0FD-757E-4FE0-82E7-D1B784948A4D}"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6.png"/><Relationship Id="rId5" Type="http://schemas.openxmlformats.org/officeDocument/2006/relationships/slideLayout" Target="../slideLayouts/slideLayout95.xml"/><Relationship Id="rId4"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upload.wikimedia.org/wikipedia/commons/f/f0/MMI_PAL_16R6.jpg" TargetMode="External"/><Relationship Id="rId1" Type="http://schemas.openxmlformats.org/officeDocument/2006/relationships/slideLayout" Target="../slideLayouts/slideLayout9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5.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5.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95.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5.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5.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5.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95.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9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9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3.xml.rels><?xml version="1.0" encoding="UTF-8" standalone="yes"?>
<Relationships xmlns="http://schemas.openxmlformats.org/package/2006/relationships"><Relationship Id="rId2" Type="http://schemas.openxmlformats.org/officeDocument/2006/relationships/hyperlink" Target="&#21016;&#38026;&#21326;/ppt_index.htm" TargetMode="External"/><Relationship Id="rId1" Type="http://schemas.openxmlformats.org/officeDocument/2006/relationships/slideLayout" Target="../slideLayouts/slideLayout10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5.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90.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0.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90.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9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0.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8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5.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0.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9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0.xml"/><Relationship Id="rId4" Type="http://schemas.openxmlformats.org/officeDocument/2006/relationships/image" Target="../media/image37.wmf"/></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0.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hyperlink" Target="http://www.av.hc360.com/" TargetMode="External"/><Relationship Id="rId2" Type="http://schemas.openxmlformats.org/officeDocument/2006/relationships/notesSlide" Target="../notesSlides/notesSlide16.xml"/><Relationship Id="rId1" Type="http://schemas.openxmlformats.org/officeDocument/2006/relationships/slideLayout" Target="../slideLayouts/slideLayout90.xml"/><Relationship Id="rId6" Type="http://schemas.openxmlformats.org/officeDocument/2006/relationships/hyperlink" Target="http://www.ec.hc360.com/" TargetMode="External"/><Relationship Id="rId5" Type="http://schemas.openxmlformats.org/officeDocument/2006/relationships/hyperlink" Target="http://www.search.hc360.com/cgi-bin/ls?c=%b9%a9%d3%a6%d0%c5%cf%a2&amp;i=&amp;s=&amp;w=%b2%bc&amp;d=&amp;k=0&amp;z=&amp;a=&amp;j=&amp;f=" TargetMode="Externa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5.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0.xml"/></Relationships>
</file>

<file path=ppt/slides/_rels/slide6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0.xml"/><Relationship Id="rId5" Type="http://schemas.openxmlformats.org/officeDocument/2006/relationships/image" Target="../media/image47.png"/><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95.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矩形 3"/>
          <p:cNvSpPr/>
          <p:nvPr/>
        </p:nvSpPr>
        <p:spPr>
          <a:xfrm>
            <a:off x="0" y="1708150"/>
            <a:ext cx="9156700" cy="1643063"/>
          </a:xfrm>
          <a:prstGeom prst="rect">
            <a:avLst/>
          </a:prstGeom>
          <a:solidFill>
            <a:srgbClr val="BDD7EE"/>
          </a:solidFill>
          <a:ln w="9525">
            <a:noFill/>
          </a:ln>
        </p:spPr>
        <p:txBody>
          <a:bodyPr anchor="ctr"/>
          <a:lstStyle/>
          <a:p>
            <a:pPr algn="ctr" eaLnBrk="1" hangingPunct="1">
              <a:buFont typeface="Arial" panose="020B0604020202020204" pitchFamily="34" charset="0"/>
            </a:pPr>
            <a:endParaRPr lang="en-US" altLang="en-US" dirty="0">
              <a:solidFill>
                <a:srgbClr val="FFFFFF"/>
              </a:solidFill>
              <a:latin typeface="黑体" panose="02010609060101010101" pitchFamily="49" charset="-122"/>
              <a:ea typeface="黑体" panose="02010609060101010101" pitchFamily="49" charset="-122"/>
            </a:endParaRPr>
          </a:p>
        </p:txBody>
      </p:sp>
      <p:sp>
        <p:nvSpPr>
          <p:cNvPr id="125955" name="标题 1"/>
          <p:cNvSpPr>
            <a:spLocks noGrp="1"/>
          </p:cNvSpPr>
          <p:nvPr>
            <p:ph type="title"/>
          </p:nvPr>
        </p:nvSpPr>
        <p:spPr>
          <a:xfrm>
            <a:off x="2566988" y="2020888"/>
            <a:ext cx="3852862" cy="971550"/>
          </a:xfrm>
          <a:prstGeom prst="rect">
            <a:avLst/>
          </a:prstGeom>
          <a:noFill/>
          <a:ln w="9525">
            <a:noFill/>
          </a:ln>
        </p:spPr>
        <p:txBody>
          <a:bodyPr/>
          <a:lstStyle/>
          <a:p>
            <a:pPr eaLnBrk="1" hangingPunct="1"/>
            <a:r>
              <a:rPr lang="en-US" altLang="en-US" sz="3600" dirty="0">
                <a:latin typeface="黑体" panose="02010609060101010101" pitchFamily="49" charset="-122"/>
                <a:ea typeface="黑体" panose="02010609060101010101" pitchFamily="49" charset="-122"/>
              </a:rPr>
              <a:t>数 字 逻 辑 电 路</a:t>
            </a:r>
          </a:p>
        </p:txBody>
      </p:sp>
      <p:sp>
        <p:nvSpPr>
          <p:cNvPr id="125956" name="文本框 2"/>
          <p:cNvSpPr txBox="1"/>
          <p:nvPr/>
        </p:nvSpPr>
        <p:spPr>
          <a:xfrm>
            <a:off x="3703638" y="2646363"/>
            <a:ext cx="1073150" cy="396875"/>
          </a:xfrm>
          <a:prstGeom prst="rect">
            <a:avLst/>
          </a:prstGeom>
          <a:noFill/>
          <a:ln w="9525">
            <a:noFill/>
          </a:ln>
        </p:spPr>
        <p:txBody>
          <a:bodyPr>
            <a:spAutoFit/>
          </a:bodyPr>
          <a:lstStyle/>
          <a:p>
            <a:pPr eaLnBrk="1" hangingPunct="1">
              <a:buFont typeface="Arial" panose="020B0604020202020204" pitchFamily="34" charset="0"/>
            </a:pPr>
            <a:r>
              <a:rPr lang="zh-CN" altLang="en-US" dirty="0">
                <a:solidFill>
                  <a:schemeClr val="tx1"/>
                </a:solidFill>
                <a:latin typeface="方正综艺简体" charset="-122"/>
                <a:ea typeface="黑体" panose="02010609060101010101" pitchFamily="49" charset="-122"/>
              </a:rPr>
              <a:t>朱正东</a:t>
            </a:r>
          </a:p>
        </p:txBody>
      </p:sp>
      <p:sp>
        <p:nvSpPr>
          <p:cNvPr id="125957" name="矩形 8"/>
          <p:cNvSpPr/>
          <p:nvPr/>
        </p:nvSpPr>
        <p:spPr>
          <a:xfrm>
            <a:off x="0" y="-19050"/>
            <a:ext cx="9166225" cy="5164138"/>
          </a:xfrm>
          <a:prstGeom prst="rect">
            <a:avLst/>
          </a:prstGeom>
          <a:solidFill>
            <a:schemeClr val="bg1"/>
          </a:solidFill>
          <a:ln w="9525">
            <a:noFill/>
          </a:ln>
        </p:spPr>
        <p:txBody>
          <a:bodyPr anchor="ctr"/>
          <a:lstStyle/>
          <a:p>
            <a:pPr algn="ctr" eaLnBrk="1" hangingPunct="1">
              <a:buFont typeface="Arial" panose="020B0604020202020204" pitchFamily="34" charset="0"/>
            </a:pPr>
            <a:endParaRPr lang="en-US" altLang="en-US" dirty="0">
              <a:solidFill>
                <a:srgbClr val="FFFFFF"/>
              </a:solidFill>
              <a:latin typeface="黑体" panose="02010609060101010101" pitchFamily="49" charset="-122"/>
              <a:ea typeface="黑体" panose="02010609060101010101" pitchFamily="49" charset="-122"/>
            </a:endParaRPr>
          </a:p>
        </p:txBody>
      </p:sp>
      <p:sp>
        <p:nvSpPr>
          <p:cNvPr id="125958" name="矩形 9"/>
          <p:cNvSpPr/>
          <p:nvPr/>
        </p:nvSpPr>
        <p:spPr>
          <a:xfrm>
            <a:off x="0" y="1563688"/>
            <a:ext cx="9169400" cy="1646237"/>
          </a:xfrm>
          <a:prstGeom prst="rect">
            <a:avLst/>
          </a:prstGeom>
          <a:solidFill>
            <a:srgbClr val="BDD7EE"/>
          </a:solidFill>
          <a:ln w="9525">
            <a:noFill/>
          </a:ln>
        </p:spPr>
        <p:txBody>
          <a:bodyPr anchor="ctr"/>
          <a:lstStyle/>
          <a:p>
            <a:pPr algn="ctr" eaLnBrk="1" hangingPunct="1">
              <a:buFont typeface="Arial" panose="020B0604020202020204" pitchFamily="34" charset="0"/>
            </a:pPr>
            <a:endParaRPr lang="en-US" altLang="en-US" dirty="0">
              <a:solidFill>
                <a:srgbClr val="FFFFFF"/>
              </a:solidFill>
              <a:latin typeface="黑体" panose="02010609060101010101" pitchFamily="49" charset="-122"/>
              <a:ea typeface="黑体" panose="02010609060101010101" pitchFamily="49" charset="-122"/>
            </a:endParaRPr>
          </a:p>
        </p:txBody>
      </p:sp>
      <p:sp>
        <p:nvSpPr>
          <p:cNvPr id="125959" name="标题 1"/>
          <p:cNvSpPr/>
          <p:nvPr/>
        </p:nvSpPr>
        <p:spPr>
          <a:xfrm>
            <a:off x="2055813" y="1711325"/>
            <a:ext cx="6916737" cy="1190625"/>
          </a:xfrm>
          <a:prstGeom prst="rect">
            <a:avLst/>
          </a:prstGeom>
          <a:noFill/>
          <a:ln w="9525">
            <a:noFill/>
          </a:ln>
        </p:spPr>
        <p:txBody>
          <a:bodyPr anchor="ctr"/>
          <a:lstStyle/>
          <a:p>
            <a:pPr eaLnBrk="1" hangingPunct="1">
              <a:lnSpc>
                <a:spcPct val="90000"/>
              </a:lnSpc>
              <a:buFont typeface="Arial" panose="020B0604020202020204" pitchFamily="34" charset="0"/>
            </a:pPr>
            <a:r>
              <a:rPr lang="zh-CN" altLang="en-US" sz="4400" dirty="0">
                <a:solidFill>
                  <a:schemeClr val="tx1"/>
                </a:solidFill>
                <a:latin typeface="华文新魏" panose="02010800040101010101" pitchFamily="2" charset="-122"/>
                <a:ea typeface="华文新魏" panose="02010800040101010101" pitchFamily="2" charset="-122"/>
              </a:rPr>
              <a:t>数 字 逻 辑 电 路</a:t>
            </a:r>
          </a:p>
        </p:txBody>
      </p:sp>
      <p:grpSp>
        <p:nvGrpSpPr>
          <p:cNvPr id="125960" name="组合 12"/>
          <p:cNvGrpSpPr/>
          <p:nvPr/>
        </p:nvGrpSpPr>
        <p:grpSpPr>
          <a:xfrm>
            <a:off x="466725" y="268288"/>
            <a:ext cx="2322513" cy="696912"/>
            <a:chOff x="0" y="0"/>
            <a:chExt cx="5804" cy="1740"/>
          </a:xfrm>
        </p:grpSpPr>
        <p:pic>
          <p:nvPicPr>
            <p:cNvPr id="125961" name="图片 13" descr="交大矢量logo"/>
            <p:cNvPicPr>
              <a:picLocks noChangeAspect="1"/>
            </p:cNvPicPr>
            <p:nvPr/>
          </p:nvPicPr>
          <p:blipFill>
            <a:blip r:embed="rId2"/>
            <a:srcRect l="-1437" t="-9560" r="41219" b="-10179"/>
            <a:stretch>
              <a:fillRect/>
            </a:stretch>
          </p:blipFill>
          <p:spPr>
            <a:xfrm>
              <a:off x="0" y="0"/>
              <a:ext cx="5616" cy="1741"/>
            </a:xfrm>
            <a:prstGeom prst="rect">
              <a:avLst/>
            </a:prstGeom>
            <a:noFill/>
            <a:ln w="9525">
              <a:noFill/>
            </a:ln>
          </p:spPr>
        </p:pic>
        <p:sp>
          <p:nvSpPr>
            <p:cNvPr id="125962" name="矩形 14"/>
            <p:cNvSpPr/>
            <p:nvPr/>
          </p:nvSpPr>
          <p:spPr>
            <a:xfrm>
              <a:off x="5463" y="1161"/>
              <a:ext cx="341" cy="337"/>
            </a:xfrm>
            <a:prstGeom prst="rect">
              <a:avLst/>
            </a:prstGeom>
            <a:solidFill>
              <a:schemeClr val="bg1"/>
            </a:solidFill>
            <a:ln w="9525">
              <a:noFill/>
            </a:ln>
          </p:spPr>
          <p:txBody>
            <a:bodyPr anchor="ctr"/>
            <a:lstStyle/>
            <a:p>
              <a:pPr algn="ctr" eaLnBrk="1" hangingPunct="1">
                <a:buFont typeface="Arial" panose="020B0604020202020204" pitchFamily="34" charset="0"/>
              </a:pPr>
              <a:endParaRPr lang="en-US" altLang="en-US" dirty="0">
                <a:solidFill>
                  <a:srgbClr val="FFFFFF"/>
                </a:solidFill>
                <a:latin typeface="黑体" panose="02010609060101010101" pitchFamily="49" charset="-122"/>
                <a:ea typeface="黑体" panose="02010609060101010101" pitchFamily="49"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87C87C2-590E-427F-A64B-9035E97435DB}"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10</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8243" name="Rectangle 2"/>
          <p:cNvSpPr>
            <a:spLocks noGrp="1"/>
          </p:cNvSpPr>
          <p:nvPr>
            <p:ph type="title"/>
          </p:nvPr>
        </p:nvSpPr>
        <p:spPr>
          <a:xfrm>
            <a:off x="1871663" y="555625"/>
            <a:ext cx="5829300" cy="431800"/>
          </a:xfrm>
          <a:noFill/>
          <a:ln>
            <a:noFill/>
          </a:ln>
        </p:spPr>
        <p:txBody>
          <a:bodyPr/>
          <a:lstStyle/>
          <a:p>
            <a:pPr eaLnBrk="1" hangingPunct="1"/>
            <a:r>
              <a:rPr lang="zh-CN" altLang="en-US" dirty="0"/>
              <a:t>擦除器</a:t>
            </a:r>
          </a:p>
        </p:txBody>
      </p:sp>
      <p:pic>
        <p:nvPicPr>
          <p:cNvPr id="386055" name="Picture 7"/>
          <p:cNvPicPr>
            <a:picLocks noChangeAspect="1"/>
          </p:cNvPicPr>
          <p:nvPr/>
        </p:nvPicPr>
        <p:blipFill>
          <a:blip r:embed="rId2"/>
          <a:stretch>
            <a:fillRect/>
          </a:stretch>
        </p:blipFill>
        <p:spPr>
          <a:xfrm>
            <a:off x="1979613" y="1058863"/>
            <a:ext cx="2592387" cy="2149475"/>
          </a:xfrm>
          <a:prstGeom prst="rect">
            <a:avLst/>
          </a:prstGeom>
          <a:noFill/>
          <a:ln w="9525">
            <a:noFill/>
          </a:ln>
        </p:spPr>
      </p:pic>
      <p:pic>
        <p:nvPicPr>
          <p:cNvPr id="386056" name="Picture 8"/>
          <p:cNvPicPr>
            <a:picLocks noChangeAspect="1"/>
          </p:cNvPicPr>
          <p:nvPr/>
        </p:nvPicPr>
        <p:blipFill>
          <a:blip r:embed="rId3"/>
          <a:stretch>
            <a:fillRect/>
          </a:stretch>
        </p:blipFill>
        <p:spPr>
          <a:xfrm>
            <a:off x="1925638" y="3813175"/>
            <a:ext cx="2971800" cy="800100"/>
          </a:xfrm>
          <a:prstGeom prst="rect">
            <a:avLst/>
          </a:prstGeom>
          <a:noFill/>
          <a:ln w="9525">
            <a:noFill/>
          </a:ln>
        </p:spPr>
      </p:pic>
      <p:pic>
        <p:nvPicPr>
          <p:cNvPr id="386057" name="Picture 9"/>
          <p:cNvPicPr>
            <a:picLocks noChangeAspect="1"/>
          </p:cNvPicPr>
          <p:nvPr/>
        </p:nvPicPr>
        <p:blipFill>
          <a:blip r:embed="rId4"/>
          <a:stretch>
            <a:fillRect/>
          </a:stretch>
        </p:blipFill>
        <p:spPr>
          <a:xfrm>
            <a:off x="4841875" y="2085975"/>
            <a:ext cx="2808288" cy="1392238"/>
          </a:xfrm>
          <a:prstGeom prst="rect">
            <a:avLst/>
          </a:prstGeom>
          <a:noFill/>
          <a:ln w="9525">
            <a:noFill/>
          </a:ln>
        </p:spPr>
      </p:pic>
      <p:pic>
        <p:nvPicPr>
          <p:cNvPr id="386058" name="Picture 10"/>
          <p:cNvPicPr>
            <a:picLocks noChangeAspect="1"/>
          </p:cNvPicPr>
          <p:nvPr/>
        </p:nvPicPr>
        <p:blipFill>
          <a:blip r:embed="rId5"/>
          <a:stretch>
            <a:fillRect/>
          </a:stretch>
        </p:blipFill>
        <p:spPr>
          <a:xfrm>
            <a:off x="5165725" y="3543300"/>
            <a:ext cx="2443163" cy="1379538"/>
          </a:xfrm>
          <a:prstGeom prst="rect">
            <a:avLst/>
          </a:prstGeom>
          <a:noFill/>
          <a:ln w="9525">
            <a:noFill/>
          </a:ln>
        </p:spPr>
      </p:pic>
      <p:pic>
        <p:nvPicPr>
          <p:cNvPr id="386059" name="Picture 11"/>
          <p:cNvPicPr>
            <a:picLocks noChangeAspect="1"/>
          </p:cNvPicPr>
          <p:nvPr/>
        </p:nvPicPr>
        <p:blipFill>
          <a:blip r:embed="rId6"/>
          <a:stretch>
            <a:fillRect/>
          </a:stretch>
        </p:blipFill>
        <p:spPr>
          <a:xfrm>
            <a:off x="5651500" y="1041400"/>
            <a:ext cx="1458913" cy="11001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6055"/>
                                        </p:tgtEl>
                                        <p:attrNameLst>
                                          <p:attrName>style.visibility</p:attrName>
                                        </p:attrNameLst>
                                      </p:cBhvr>
                                      <p:to>
                                        <p:strVal val="visible"/>
                                      </p:to>
                                    </p:set>
                                    <p:anim calcmode="lin" valueType="num">
                                      <p:cBhvr additive="base">
                                        <p:cTn id="7" dur="500" fill="hold"/>
                                        <p:tgtEl>
                                          <p:spTgt spid="386055"/>
                                        </p:tgtEl>
                                        <p:attrNameLst>
                                          <p:attrName>ppt_x</p:attrName>
                                        </p:attrNameLst>
                                      </p:cBhvr>
                                      <p:tavLst>
                                        <p:tav tm="0">
                                          <p:val>
                                            <p:strVal val="#ppt_x"/>
                                          </p:val>
                                        </p:tav>
                                        <p:tav tm="100000">
                                          <p:val>
                                            <p:strVal val="#ppt_x"/>
                                          </p:val>
                                        </p:tav>
                                      </p:tavLst>
                                    </p:anim>
                                    <p:anim calcmode="lin" valueType="num">
                                      <p:cBhvr additive="base">
                                        <p:cTn id="8" dur="500" fill="hold"/>
                                        <p:tgtEl>
                                          <p:spTgt spid="3860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6056"/>
                                        </p:tgtEl>
                                        <p:attrNameLst>
                                          <p:attrName>style.visibility</p:attrName>
                                        </p:attrNameLst>
                                      </p:cBhvr>
                                      <p:to>
                                        <p:strVal val="visible"/>
                                      </p:to>
                                    </p:set>
                                    <p:anim calcmode="lin" valueType="num">
                                      <p:cBhvr additive="base">
                                        <p:cTn id="13" dur="500" fill="hold"/>
                                        <p:tgtEl>
                                          <p:spTgt spid="386056"/>
                                        </p:tgtEl>
                                        <p:attrNameLst>
                                          <p:attrName>ppt_x</p:attrName>
                                        </p:attrNameLst>
                                      </p:cBhvr>
                                      <p:tavLst>
                                        <p:tav tm="0">
                                          <p:val>
                                            <p:strVal val="#ppt_x"/>
                                          </p:val>
                                        </p:tav>
                                        <p:tav tm="100000">
                                          <p:val>
                                            <p:strVal val="#ppt_x"/>
                                          </p:val>
                                        </p:tav>
                                      </p:tavLst>
                                    </p:anim>
                                    <p:anim calcmode="lin" valueType="num">
                                      <p:cBhvr additive="base">
                                        <p:cTn id="14" dur="500" fill="hold"/>
                                        <p:tgtEl>
                                          <p:spTgt spid="3860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6059"/>
                                        </p:tgtEl>
                                        <p:attrNameLst>
                                          <p:attrName>style.visibility</p:attrName>
                                        </p:attrNameLst>
                                      </p:cBhvr>
                                      <p:to>
                                        <p:strVal val="visible"/>
                                      </p:to>
                                    </p:set>
                                    <p:anim calcmode="lin" valueType="num">
                                      <p:cBhvr additive="base">
                                        <p:cTn id="19" dur="500" fill="hold"/>
                                        <p:tgtEl>
                                          <p:spTgt spid="386059"/>
                                        </p:tgtEl>
                                        <p:attrNameLst>
                                          <p:attrName>ppt_x</p:attrName>
                                        </p:attrNameLst>
                                      </p:cBhvr>
                                      <p:tavLst>
                                        <p:tav tm="0">
                                          <p:val>
                                            <p:strVal val="#ppt_x"/>
                                          </p:val>
                                        </p:tav>
                                        <p:tav tm="100000">
                                          <p:val>
                                            <p:strVal val="#ppt_x"/>
                                          </p:val>
                                        </p:tav>
                                      </p:tavLst>
                                    </p:anim>
                                    <p:anim calcmode="lin" valueType="num">
                                      <p:cBhvr additive="base">
                                        <p:cTn id="20" dur="500" fill="hold"/>
                                        <p:tgtEl>
                                          <p:spTgt spid="38605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6057"/>
                                        </p:tgtEl>
                                        <p:attrNameLst>
                                          <p:attrName>style.visibility</p:attrName>
                                        </p:attrNameLst>
                                      </p:cBhvr>
                                      <p:to>
                                        <p:strVal val="visible"/>
                                      </p:to>
                                    </p:set>
                                    <p:anim calcmode="lin" valueType="num">
                                      <p:cBhvr additive="base">
                                        <p:cTn id="25" dur="500" fill="hold"/>
                                        <p:tgtEl>
                                          <p:spTgt spid="386057"/>
                                        </p:tgtEl>
                                        <p:attrNameLst>
                                          <p:attrName>ppt_x</p:attrName>
                                        </p:attrNameLst>
                                      </p:cBhvr>
                                      <p:tavLst>
                                        <p:tav tm="0">
                                          <p:val>
                                            <p:strVal val="#ppt_x"/>
                                          </p:val>
                                        </p:tav>
                                        <p:tav tm="100000">
                                          <p:val>
                                            <p:strVal val="#ppt_x"/>
                                          </p:val>
                                        </p:tav>
                                      </p:tavLst>
                                    </p:anim>
                                    <p:anim calcmode="lin" valueType="num">
                                      <p:cBhvr additive="base">
                                        <p:cTn id="26" dur="500" fill="hold"/>
                                        <p:tgtEl>
                                          <p:spTgt spid="3860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86058"/>
                                        </p:tgtEl>
                                        <p:attrNameLst>
                                          <p:attrName>style.visibility</p:attrName>
                                        </p:attrNameLst>
                                      </p:cBhvr>
                                      <p:to>
                                        <p:strVal val="visible"/>
                                      </p:to>
                                    </p:set>
                                    <p:anim calcmode="lin" valueType="num">
                                      <p:cBhvr additive="base">
                                        <p:cTn id="31" dur="500" fill="hold"/>
                                        <p:tgtEl>
                                          <p:spTgt spid="386058"/>
                                        </p:tgtEl>
                                        <p:attrNameLst>
                                          <p:attrName>ppt_x</p:attrName>
                                        </p:attrNameLst>
                                      </p:cBhvr>
                                      <p:tavLst>
                                        <p:tav tm="0">
                                          <p:val>
                                            <p:strVal val="#ppt_x"/>
                                          </p:val>
                                        </p:tav>
                                        <p:tav tm="100000">
                                          <p:val>
                                            <p:strVal val="#ppt_x"/>
                                          </p:val>
                                        </p:tav>
                                      </p:tavLst>
                                    </p:anim>
                                    <p:anim calcmode="lin" valueType="num">
                                      <p:cBhvr additive="base">
                                        <p:cTn id="32" dur="500" fill="hold"/>
                                        <p:tgtEl>
                                          <p:spTgt spid="3860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p:cNvSpPr>
          <p:nvPr>
            <p:ph type="title"/>
          </p:nvPr>
        </p:nvSpPr>
        <p:spPr>
          <a:xfrm>
            <a:off x="357505" y="555625"/>
            <a:ext cx="8606790" cy="542925"/>
          </a:xfrm>
          <a:prstGeom prst="rect">
            <a:avLst/>
          </a:prstGeom>
          <a:noFill/>
          <a:ln w="9525">
            <a:noFill/>
          </a:ln>
        </p:spPr>
        <p:txBody>
          <a:bodyPr/>
          <a:lstStyle/>
          <a:p>
            <a:pPr eaLnBrk="1" hangingPunct="1"/>
            <a:r>
              <a:rPr lang="en-US" altLang="zh-CN" sz="2400" b="1" dirty="0">
                <a:solidFill>
                  <a:srgbClr val="FF0000"/>
                </a:solidFill>
                <a:latin typeface="华文新魏" panose="02010800040101010101" pitchFamily="2" charset="-122"/>
                <a:ea typeface="华文新魏" panose="02010800040101010101" pitchFamily="2" charset="-122"/>
              </a:rPr>
              <a:t>2. </a:t>
            </a:r>
            <a:r>
              <a:rPr lang="zh-CN" altLang="en-US" sz="2400" b="1" dirty="0">
                <a:solidFill>
                  <a:srgbClr val="FF0000"/>
                </a:solidFill>
                <a:latin typeface="华文新魏" panose="02010800040101010101" pitchFamily="2" charset="-122"/>
                <a:ea typeface="华文新魏" panose="02010800040101010101" pitchFamily="2" charset="-122"/>
              </a:rPr>
              <a:t>可编程逻辑阵列  </a:t>
            </a:r>
            <a:r>
              <a:rPr lang="en-US" altLang="zh-CN" sz="2400" b="1" dirty="0">
                <a:solidFill>
                  <a:srgbClr val="FF0000"/>
                </a:solidFill>
                <a:latin typeface="华文新魏" panose="02010800040101010101" pitchFamily="2" charset="-122"/>
                <a:ea typeface="华文新魏" panose="02010800040101010101" pitchFamily="2" charset="-122"/>
              </a:rPr>
              <a:t>(PLA</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dirty="0">
                <a:solidFill>
                  <a:srgbClr val="FF0000"/>
                </a:solidFill>
                <a:latin typeface="Arial Unicode MS" panose="020B0604020202020204" charset="-122"/>
                <a:ea typeface="Arial Unicode MS" panose="020B0604020202020204" charset="-122"/>
              </a:rPr>
              <a:t> P</a:t>
            </a:r>
            <a:r>
              <a:rPr lang="en-US" altLang="zh-CN" sz="2400" dirty="0">
                <a:latin typeface="Arial Unicode MS" panose="020B0604020202020204" charset="-122"/>
                <a:ea typeface="Arial Unicode MS" panose="020B0604020202020204" charset="-122"/>
              </a:rPr>
              <a:t>rogrammble  </a:t>
            </a:r>
            <a:r>
              <a:rPr lang="en-US" altLang="zh-CN" sz="2400" dirty="0">
                <a:solidFill>
                  <a:srgbClr val="FF0000"/>
                </a:solidFill>
                <a:latin typeface="Arial Unicode MS" panose="020B0604020202020204" charset="-122"/>
                <a:ea typeface="Arial Unicode MS" panose="020B0604020202020204" charset="-122"/>
              </a:rPr>
              <a:t>L</a:t>
            </a:r>
            <a:r>
              <a:rPr lang="en-US" altLang="zh-CN" sz="2400" dirty="0">
                <a:latin typeface="Arial Unicode MS" panose="020B0604020202020204" charset="-122"/>
                <a:ea typeface="Arial Unicode MS" panose="020B0604020202020204" charset="-122"/>
              </a:rPr>
              <a:t>ogic </a:t>
            </a:r>
            <a:r>
              <a:rPr lang="en-US" altLang="zh-CN" sz="2400" dirty="0">
                <a:solidFill>
                  <a:srgbClr val="FF0000"/>
                </a:solidFill>
                <a:latin typeface="Arial Unicode MS" panose="020B0604020202020204" charset="-122"/>
                <a:ea typeface="Arial Unicode MS" panose="020B0604020202020204" charset="-122"/>
              </a:rPr>
              <a:t>A</a:t>
            </a:r>
            <a:r>
              <a:rPr lang="en-US" altLang="zh-CN" sz="2400" dirty="0">
                <a:latin typeface="Arial Unicode MS" panose="020B0604020202020204" charset="-122"/>
                <a:ea typeface="Arial Unicode MS" panose="020B0604020202020204" charset="-122"/>
              </a:rPr>
              <a:t>rray </a:t>
            </a:r>
            <a:r>
              <a:rPr lang="en-US" altLang="zh-CN" sz="2400" b="1" dirty="0">
                <a:solidFill>
                  <a:srgbClr val="FF0000"/>
                </a:solidFill>
                <a:latin typeface="华文新魏" panose="02010800040101010101" pitchFamily="2" charset="-122"/>
                <a:ea typeface="华文新魏" panose="02010800040101010101" pitchFamily="2" charset="-122"/>
              </a:rPr>
              <a:t>)</a:t>
            </a:r>
            <a:endParaRPr lang="en-US" altLang="zh-CN" sz="2400" b="1" i="1" dirty="0">
              <a:solidFill>
                <a:srgbClr val="FF0000"/>
              </a:solidFill>
              <a:latin typeface="华文新魏" panose="02010800040101010101" pitchFamily="2" charset="-122"/>
              <a:ea typeface="华文新魏" panose="02010800040101010101" pitchFamily="2" charset="-122"/>
            </a:endParaRPr>
          </a:p>
        </p:txBody>
      </p:sp>
      <p:sp>
        <p:nvSpPr>
          <p:cNvPr id="139267" name="Rectangle 3"/>
          <p:cNvSpPr>
            <a:spLocks noGrp="1"/>
          </p:cNvSpPr>
          <p:nvPr>
            <p:ph type="body"/>
          </p:nvPr>
        </p:nvSpPr>
        <p:spPr>
          <a:xfrm>
            <a:off x="713105" y="1139825"/>
            <a:ext cx="8310245" cy="3721100"/>
          </a:xfrm>
          <a:prstGeom prst="rect">
            <a:avLst/>
          </a:prstGeom>
          <a:noFill/>
          <a:ln w="9525">
            <a:noFill/>
          </a:ln>
        </p:spPr>
        <p:txBody>
          <a:bodyPr/>
          <a:lstStyle/>
          <a:p>
            <a:pPr eaLnBrk="1" hangingPunct="1">
              <a:lnSpc>
                <a:spcPct val="110000"/>
              </a:lnSpc>
              <a:spcBef>
                <a:spcPct val="50000"/>
              </a:spcBef>
              <a:buNone/>
            </a:pPr>
            <a:r>
              <a:rPr lang="zh-CN" altLang="en-US" sz="2400" b="1" dirty="0">
                <a:solidFill>
                  <a:srgbClr val="FF0000"/>
                </a:solidFill>
                <a:latin typeface="华文新魏" panose="02010800040101010101" pitchFamily="2" charset="-122"/>
                <a:ea typeface="华文新魏" panose="02010800040101010101" pitchFamily="2" charset="-122"/>
              </a:rPr>
              <a:t>特点</a:t>
            </a:r>
            <a:r>
              <a:rPr lang="zh-CN" altLang="en-US" sz="2400"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与、或阵列都可编程</a:t>
            </a:r>
            <a:endParaRPr lang="en-US" altLang="zh-CN" sz="2400" b="1" dirty="0">
              <a:solidFill>
                <a:srgbClr val="FF0000"/>
              </a:solidFill>
              <a:latin typeface="华文新魏" panose="02010800040101010101" pitchFamily="2" charset="-122"/>
              <a:ea typeface="华文新魏" panose="02010800040101010101" pitchFamily="2" charset="-122"/>
            </a:endParaRPr>
          </a:p>
          <a:p>
            <a:pPr eaLnBrk="1" hangingPunct="1">
              <a:lnSpc>
                <a:spcPct val="110000"/>
              </a:lnSpc>
              <a:spcBef>
                <a:spcPct val="50000"/>
              </a:spcBef>
              <a:buNone/>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1) </a:t>
            </a:r>
            <a:r>
              <a:rPr lang="zh-CN" altLang="en-US" sz="2400" dirty="0">
                <a:latin typeface="华文新魏" panose="02010800040101010101" pitchFamily="2" charset="-122"/>
                <a:ea typeface="华文新魏" panose="02010800040101010101" pitchFamily="2" charset="-122"/>
              </a:rPr>
              <a:t>针对逻辑函数的</a:t>
            </a:r>
            <a:r>
              <a:rPr lang="zh-CN" altLang="en-US" sz="2400" b="1" dirty="0">
                <a:solidFill>
                  <a:srgbClr val="0000FF"/>
                </a:solidFill>
                <a:latin typeface="华文新魏" panose="02010800040101010101" pitchFamily="2" charset="-122"/>
                <a:ea typeface="华文新魏" panose="02010800040101010101" pitchFamily="2" charset="-122"/>
              </a:rPr>
              <a:t>最简与或式</a:t>
            </a:r>
            <a:r>
              <a:rPr lang="en-US" altLang="zh-CN" sz="2400" dirty="0">
                <a:solidFill>
                  <a:srgbClr val="0000FF"/>
                </a:solidFill>
                <a:latin typeface="华文新魏" panose="02010800040101010101" pitchFamily="2" charset="-122"/>
                <a:ea typeface="华文新魏" panose="02010800040101010101" pitchFamily="2" charset="-122"/>
              </a:rPr>
              <a:t>——</a:t>
            </a:r>
            <a:endParaRPr lang="en-US" altLang="zh-CN" sz="2400" b="1" dirty="0">
              <a:solidFill>
                <a:srgbClr val="0000FF"/>
              </a:solidFill>
              <a:latin typeface="华文新魏" panose="02010800040101010101" pitchFamily="2" charset="-122"/>
              <a:ea typeface="华文新魏" panose="02010800040101010101" pitchFamily="2" charset="-122"/>
            </a:endParaRPr>
          </a:p>
          <a:p>
            <a:pPr eaLnBrk="1" hangingPunct="1">
              <a:lnSpc>
                <a:spcPct val="110000"/>
              </a:lnSpc>
              <a:spcBef>
                <a:spcPct val="50000"/>
              </a:spcBef>
            </a:pPr>
            <a:r>
              <a:rPr lang="en-US" altLang="zh-CN" sz="2400" dirty="0">
                <a:latin typeface="华文新魏" panose="02010800040101010101" pitchFamily="2" charset="-122"/>
                <a:ea typeface="华文新魏" panose="02010800040101010101" pitchFamily="2" charset="-122"/>
              </a:rPr>
              <a:t>PLA</a:t>
            </a:r>
            <a:r>
              <a:rPr lang="zh-CN" altLang="en-US" sz="2400" dirty="0">
                <a:latin typeface="华文新魏" panose="02010800040101010101" pitchFamily="2" charset="-122"/>
                <a:ea typeface="华文新魏" panose="02010800040101010101" pitchFamily="2" charset="-122"/>
              </a:rPr>
              <a:t>中的</a:t>
            </a:r>
            <a:r>
              <a:rPr lang="zh-CN" altLang="en-US" sz="2400" b="1" dirty="0">
                <a:solidFill>
                  <a:srgbClr val="0000FF"/>
                </a:solidFill>
                <a:latin typeface="华文新魏" panose="02010800040101010101" pitchFamily="2" charset="-122"/>
                <a:ea typeface="华文新魏" panose="02010800040101010101" pitchFamily="2" charset="-122"/>
              </a:rPr>
              <a:t>与阵列</a:t>
            </a:r>
            <a:r>
              <a:rPr lang="zh-CN" altLang="en-US" sz="2400" b="1" dirty="0">
                <a:solidFill>
                  <a:srgbClr val="FF0000"/>
                </a:solidFill>
                <a:latin typeface="华文新魏" panose="02010800040101010101" pitchFamily="2" charset="-122"/>
                <a:ea typeface="华文新魏" panose="02010800040101010101" pitchFamily="2" charset="-122"/>
              </a:rPr>
              <a:t>编程</a:t>
            </a:r>
            <a:r>
              <a:rPr lang="zh-CN" altLang="en-US" sz="2400" dirty="0">
                <a:latin typeface="华文新魏" panose="02010800040101010101" pitchFamily="2" charset="-122"/>
                <a:ea typeface="华文新魏" panose="02010800040101010101" pitchFamily="2" charset="-122"/>
              </a:rPr>
              <a:t>产生所需的</a:t>
            </a:r>
            <a:r>
              <a:rPr lang="zh-CN" altLang="en-US" sz="2400" b="1" dirty="0">
                <a:solidFill>
                  <a:srgbClr val="0000FF"/>
                </a:solidFill>
                <a:latin typeface="华文新魏" panose="02010800040101010101" pitchFamily="2" charset="-122"/>
                <a:ea typeface="华文新魏" panose="02010800040101010101" pitchFamily="2" charset="-122"/>
              </a:rPr>
              <a:t>全部与项</a:t>
            </a:r>
          </a:p>
          <a:p>
            <a:pPr eaLnBrk="1" hangingPunct="1">
              <a:lnSpc>
                <a:spcPct val="110000"/>
              </a:lnSpc>
              <a:spcBef>
                <a:spcPct val="50000"/>
              </a:spcBef>
            </a:pPr>
            <a:r>
              <a:rPr lang="en-US" altLang="zh-CN" sz="2400" dirty="0">
                <a:latin typeface="华文新魏" panose="02010800040101010101" pitchFamily="2" charset="-122"/>
                <a:ea typeface="华文新魏" panose="02010800040101010101" pitchFamily="2" charset="-122"/>
              </a:rPr>
              <a:t>PLA</a:t>
            </a:r>
            <a:r>
              <a:rPr lang="zh-CN" altLang="en-US" sz="2400" dirty="0">
                <a:latin typeface="华文新魏" panose="02010800040101010101" pitchFamily="2" charset="-122"/>
                <a:ea typeface="华文新魏" panose="02010800040101010101" pitchFamily="2" charset="-122"/>
              </a:rPr>
              <a:t>中的</a:t>
            </a:r>
            <a:r>
              <a:rPr lang="zh-CN" altLang="en-US" sz="2400" b="1" dirty="0">
                <a:solidFill>
                  <a:srgbClr val="0000FF"/>
                </a:solidFill>
                <a:latin typeface="华文新魏" panose="02010800040101010101" pitchFamily="2" charset="-122"/>
                <a:ea typeface="华文新魏" panose="02010800040101010101" pitchFamily="2" charset="-122"/>
              </a:rPr>
              <a:t>或阵列</a:t>
            </a:r>
            <a:r>
              <a:rPr lang="zh-CN" altLang="en-US" sz="2400" b="1" dirty="0">
                <a:solidFill>
                  <a:srgbClr val="FF0000"/>
                </a:solidFill>
                <a:latin typeface="华文新魏" panose="02010800040101010101" pitchFamily="2" charset="-122"/>
                <a:ea typeface="华文新魏" panose="02010800040101010101" pitchFamily="2" charset="-122"/>
              </a:rPr>
              <a:t>编程</a:t>
            </a:r>
            <a:r>
              <a:rPr lang="zh-CN" altLang="en-US" sz="2400" dirty="0">
                <a:latin typeface="华文新魏" panose="02010800040101010101" pitchFamily="2" charset="-122"/>
                <a:ea typeface="华文新魏" panose="02010800040101010101" pitchFamily="2" charset="-122"/>
              </a:rPr>
              <a:t>完成相应</a:t>
            </a:r>
            <a:r>
              <a:rPr lang="zh-CN" altLang="en-US" sz="2400" b="1" dirty="0">
                <a:solidFill>
                  <a:srgbClr val="0000FF"/>
                </a:solidFill>
                <a:latin typeface="华文新魏" panose="02010800040101010101" pitchFamily="2" charset="-122"/>
                <a:ea typeface="华文新魏" panose="02010800040101010101" pitchFamily="2" charset="-122"/>
              </a:rPr>
              <a:t>与项间的或运算</a:t>
            </a:r>
            <a:r>
              <a:rPr lang="zh-CN" altLang="en-US" sz="2400" dirty="0">
                <a:latin typeface="华文新魏" panose="02010800040101010101" pitchFamily="2" charset="-122"/>
                <a:ea typeface="华文新魏" panose="02010800040101010101" pitchFamily="2" charset="-122"/>
              </a:rPr>
              <a:t>并产生输出。</a:t>
            </a:r>
            <a:endParaRPr lang="zh-CN" altLang="en-US" sz="2400" b="1" dirty="0">
              <a:solidFill>
                <a:srgbClr val="0000FF"/>
              </a:solidFill>
              <a:latin typeface="华文新魏" panose="02010800040101010101" pitchFamily="2" charset="-122"/>
              <a:ea typeface="华文新魏" panose="02010800040101010101" pitchFamily="2" charset="-122"/>
            </a:endParaRPr>
          </a:p>
          <a:p>
            <a:pPr eaLnBrk="1" hangingPunct="1">
              <a:lnSpc>
                <a:spcPct val="110000"/>
              </a:lnSpc>
              <a:spcBef>
                <a:spcPct val="50000"/>
              </a:spcBef>
              <a:buNone/>
            </a:pP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要实现的逻辑功能越复杂，其优点越明显。这样就大大提高了芯片面积的有效利用率。</a:t>
            </a:r>
          </a:p>
          <a:p>
            <a:pPr eaLnBrk="1" hangingPunct="1">
              <a:lnSpc>
                <a:spcPct val="110000"/>
              </a:lnSpc>
              <a:spcBef>
                <a:spcPct val="50000"/>
              </a:spcBef>
              <a:buNone/>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2) PLA</a:t>
            </a:r>
            <a:r>
              <a:rPr lang="zh-CN" altLang="en-US" sz="2400" dirty="0">
                <a:latin typeface="华文新魏" panose="02010800040101010101" pitchFamily="2" charset="-122"/>
                <a:ea typeface="华文新魏" panose="02010800040101010101" pitchFamily="2" charset="-122"/>
              </a:rPr>
              <a:t>分</a:t>
            </a:r>
            <a:r>
              <a:rPr lang="zh-CN" altLang="en-US" sz="2400" b="1" dirty="0">
                <a:solidFill>
                  <a:srgbClr val="0000FF"/>
                </a:solidFill>
                <a:latin typeface="华文新魏" panose="02010800040101010101" pitchFamily="2" charset="-122"/>
                <a:ea typeface="华文新魏" panose="02010800040101010101" pitchFamily="2" charset="-122"/>
              </a:rPr>
              <a:t>组合</a:t>
            </a:r>
            <a:r>
              <a:rPr lang="en-US" altLang="zh-CN" sz="2400" dirty="0">
                <a:latin typeface="华文新魏" panose="02010800040101010101" pitchFamily="2" charset="-122"/>
                <a:ea typeface="华文新魏" panose="02010800040101010101" pitchFamily="2" charset="-122"/>
              </a:rPr>
              <a:t>PLA</a:t>
            </a:r>
            <a:r>
              <a:rPr lang="zh-CN" altLang="en-US" sz="2400" dirty="0">
                <a:latin typeface="华文新魏" panose="02010800040101010101" pitchFamily="2" charset="-122"/>
                <a:ea typeface="华文新魏" panose="02010800040101010101" pitchFamily="2" charset="-122"/>
              </a:rPr>
              <a:t>和</a:t>
            </a:r>
            <a:r>
              <a:rPr lang="zh-CN" altLang="en-US" sz="2400" b="1" dirty="0">
                <a:solidFill>
                  <a:srgbClr val="0000FF"/>
                </a:solidFill>
                <a:latin typeface="华文新魏" panose="02010800040101010101" pitchFamily="2" charset="-122"/>
                <a:ea typeface="华文新魏" panose="02010800040101010101" pitchFamily="2" charset="-122"/>
              </a:rPr>
              <a:t>时序</a:t>
            </a:r>
            <a:r>
              <a:rPr lang="en-US" altLang="zh-CN" sz="2400" dirty="0">
                <a:latin typeface="华文新魏" panose="02010800040101010101" pitchFamily="2" charset="-122"/>
                <a:ea typeface="华文新魏" panose="02010800040101010101" pitchFamily="2" charset="-122"/>
              </a:rPr>
              <a:t>PLA</a:t>
            </a:r>
            <a:r>
              <a:rPr lang="en-US" altLang="zh-CN" sz="2400" b="1" dirty="0">
                <a:latin typeface="华文新魏" panose="02010800040101010101" pitchFamily="2" charset="-122"/>
                <a:ea typeface="华文新魏" panose="02010800040101010101" pitchFamily="2" charset="-122"/>
              </a:rPr>
              <a:t>(</a:t>
            </a:r>
            <a:r>
              <a:rPr lang="zh-CN" altLang="en-US" sz="2400" b="1" dirty="0">
                <a:solidFill>
                  <a:srgbClr val="0000FF"/>
                </a:solidFill>
                <a:latin typeface="华文新魏" panose="02010800040101010101" pitchFamily="2" charset="-122"/>
                <a:ea typeface="华文新魏" panose="02010800040101010101" pitchFamily="2" charset="-122"/>
              </a:rPr>
              <a:t>包含有触发器</a:t>
            </a:r>
            <a:r>
              <a:rPr lang="en-US" altLang="zh-CN" sz="2400" b="1"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 calcmode="lin" valueType="num">
                                      <p:cBhvr additive="base">
                                        <p:cTn id="17" dur="500" fill="hold"/>
                                        <p:tgtEl>
                                          <p:spTgt spid="1392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926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9267">
                                            <p:txEl>
                                              <p:pRg st="3" end="3"/>
                                            </p:txEl>
                                          </p:spTgt>
                                        </p:tgtEl>
                                        <p:attrNameLst>
                                          <p:attrName>style.visibility</p:attrName>
                                        </p:attrNameLst>
                                      </p:cBhvr>
                                      <p:to>
                                        <p:strVal val="visible"/>
                                      </p:to>
                                    </p:set>
                                    <p:anim calcmode="lin" valueType="num">
                                      <p:cBhvr additive="base">
                                        <p:cTn id="21" dur="500" fill="hold"/>
                                        <p:tgtEl>
                                          <p:spTgt spid="13926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9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9267">
                                            <p:txEl>
                                              <p:pRg st="4" end="4"/>
                                            </p:txEl>
                                          </p:spTgt>
                                        </p:tgtEl>
                                        <p:attrNameLst>
                                          <p:attrName>style.visibility</p:attrName>
                                        </p:attrNameLst>
                                      </p:cBhvr>
                                      <p:to>
                                        <p:strVal val="visible"/>
                                      </p:to>
                                    </p:set>
                                    <p:anim calcmode="lin" valueType="num">
                                      <p:cBhvr additive="base">
                                        <p:cTn id="27" dur="500" fill="hold"/>
                                        <p:tgtEl>
                                          <p:spTgt spid="1392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9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9267">
                                            <p:txEl>
                                              <p:pRg st="5" end="5"/>
                                            </p:txEl>
                                          </p:spTgt>
                                        </p:tgtEl>
                                        <p:attrNameLst>
                                          <p:attrName>style.visibility</p:attrName>
                                        </p:attrNameLst>
                                      </p:cBhvr>
                                      <p:to>
                                        <p:strVal val="visible"/>
                                      </p:to>
                                    </p:set>
                                    <p:anim calcmode="lin" valueType="num">
                                      <p:cBhvr additive="base">
                                        <p:cTn id="33" dur="500" fill="hold"/>
                                        <p:tgtEl>
                                          <p:spTgt spid="13926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92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p:cNvSpPr>
          <p:nvPr>
            <p:ph type="body"/>
          </p:nvPr>
        </p:nvSpPr>
        <p:spPr>
          <a:xfrm>
            <a:off x="428625" y="1428750"/>
            <a:ext cx="3352800" cy="2228850"/>
          </a:xfrm>
          <a:prstGeom prst="rect">
            <a:avLst/>
          </a:prstGeom>
          <a:noFill/>
          <a:ln w="9525">
            <a:noFill/>
          </a:ln>
        </p:spPr>
        <p:txBody>
          <a:bodyPr/>
          <a:lstStyle/>
          <a:p>
            <a:pPr eaLnBrk="1" hangingPunct="1">
              <a:lnSpc>
                <a:spcPct val="115000"/>
              </a:lnSpc>
              <a:buNone/>
            </a:pPr>
            <a:r>
              <a:rPr lang="en-US" altLang="zh-CN" sz="2400" b="1" dirty="0">
                <a:solidFill>
                  <a:srgbClr val="FF0000"/>
                </a:solidFill>
                <a:latin typeface="华文新魏" panose="02010800040101010101" pitchFamily="2" charset="-122"/>
                <a:ea typeface="华文新魏" panose="02010800040101010101" pitchFamily="2" charset="-122"/>
              </a:rPr>
              <a:t>G</a:t>
            </a:r>
            <a:r>
              <a:rPr lang="en-US" altLang="zh-CN" sz="2400" b="1" baseline="-25000" dirty="0">
                <a:solidFill>
                  <a:srgbClr val="FF0000"/>
                </a:solidFill>
                <a:latin typeface="华文新魏" panose="02010800040101010101" pitchFamily="2" charset="-122"/>
                <a:ea typeface="华文新魏" panose="02010800040101010101" pitchFamily="2" charset="-122"/>
              </a:rPr>
              <a:t>3</a:t>
            </a:r>
            <a:r>
              <a:rPr lang="en-US" altLang="zh-CN" sz="2400" b="1" dirty="0">
                <a:solidFill>
                  <a:srgbClr val="FF0000"/>
                </a:solidFill>
                <a:latin typeface="华文新魏" panose="02010800040101010101" pitchFamily="2" charset="-122"/>
                <a:ea typeface="华文新魏" panose="02010800040101010101" pitchFamily="2" charset="-122"/>
              </a:rPr>
              <a:t> = B</a:t>
            </a:r>
            <a:r>
              <a:rPr lang="en-US" altLang="zh-CN" sz="2400" b="1" baseline="-25000" dirty="0">
                <a:solidFill>
                  <a:srgbClr val="FF0000"/>
                </a:solidFill>
                <a:latin typeface="华文新魏" panose="02010800040101010101" pitchFamily="2" charset="-122"/>
                <a:ea typeface="华文新魏" panose="02010800040101010101" pitchFamily="2" charset="-122"/>
              </a:rPr>
              <a:t>3</a:t>
            </a:r>
          </a:p>
          <a:p>
            <a:pPr eaLnBrk="1" hangingPunct="1">
              <a:lnSpc>
                <a:spcPct val="115000"/>
              </a:lnSpc>
              <a:buNone/>
            </a:pPr>
            <a:r>
              <a:rPr lang="en-US" altLang="zh-CN" sz="2400" b="1" dirty="0">
                <a:solidFill>
                  <a:srgbClr val="FF0000"/>
                </a:solidFill>
                <a:latin typeface="华文新魏" panose="02010800040101010101" pitchFamily="2" charset="-122"/>
                <a:ea typeface="华文新魏" panose="02010800040101010101" pitchFamily="2" charset="-122"/>
              </a:rPr>
              <a:t>G</a:t>
            </a:r>
            <a:r>
              <a:rPr lang="en-US" altLang="zh-CN" sz="2400" b="1" baseline="-25000" dirty="0">
                <a:solidFill>
                  <a:srgbClr val="FF0000"/>
                </a:solidFill>
                <a:latin typeface="华文新魏" panose="02010800040101010101" pitchFamily="2" charset="-122"/>
                <a:ea typeface="华文新魏" panose="02010800040101010101" pitchFamily="2" charset="-122"/>
              </a:rPr>
              <a:t>2 </a:t>
            </a:r>
            <a:r>
              <a:rPr lang="en-US" altLang="zh-CN" sz="2400" b="1" dirty="0">
                <a:solidFill>
                  <a:srgbClr val="FF0000"/>
                </a:solidFill>
                <a:latin typeface="华文新魏" panose="02010800040101010101" pitchFamily="2" charset="-122"/>
                <a:ea typeface="华文新魏" panose="02010800040101010101" pitchFamily="2" charset="-122"/>
              </a:rPr>
              <a:t>= B</a:t>
            </a:r>
            <a:r>
              <a:rPr lang="en-US" altLang="zh-CN" sz="2400" b="1" baseline="-25000" dirty="0">
                <a:solidFill>
                  <a:srgbClr val="FF0000"/>
                </a:solidFill>
                <a:latin typeface="华文新魏" panose="02010800040101010101" pitchFamily="2" charset="-122"/>
                <a:ea typeface="华文新魏" panose="02010800040101010101" pitchFamily="2" charset="-122"/>
              </a:rPr>
              <a:t>3</a:t>
            </a:r>
            <a:r>
              <a:rPr lang="en-US" altLang="zh-CN" sz="2400" b="1" dirty="0">
                <a:solidFill>
                  <a:srgbClr val="FF0000"/>
                </a:solidFill>
                <a:latin typeface="华文新魏" panose="02010800040101010101" pitchFamily="2" charset="-122"/>
                <a:ea typeface="华文新魏" panose="02010800040101010101" pitchFamily="2" charset="-122"/>
              </a:rPr>
              <a:t>B</a:t>
            </a:r>
            <a:r>
              <a:rPr lang="en-US" altLang="zh-CN" sz="2400" b="1" baseline="-25000" dirty="0">
                <a:solidFill>
                  <a:srgbClr val="FF0000"/>
                </a:solidFill>
                <a:latin typeface="华文新魏" panose="02010800040101010101" pitchFamily="2" charset="-122"/>
                <a:ea typeface="华文新魏" panose="02010800040101010101" pitchFamily="2" charset="-122"/>
              </a:rPr>
              <a:t>2</a:t>
            </a:r>
            <a:r>
              <a:rPr lang="en-US" altLang="zh-CN" sz="2400" b="1" dirty="0">
                <a:solidFill>
                  <a:srgbClr val="FF0000"/>
                </a:solidFill>
                <a:latin typeface="华文新魏" panose="02010800040101010101" pitchFamily="2" charset="-122"/>
                <a:ea typeface="华文新魏" panose="02010800040101010101" pitchFamily="2" charset="-122"/>
              </a:rPr>
              <a:t> + B</a:t>
            </a:r>
            <a:r>
              <a:rPr lang="en-US" altLang="zh-CN" sz="2400" b="1" baseline="-25000" dirty="0">
                <a:solidFill>
                  <a:srgbClr val="FF0000"/>
                </a:solidFill>
                <a:latin typeface="华文新魏" panose="02010800040101010101" pitchFamily="2" charset="-122"/>
                <a:ea typeface="华文新魏" panose="02010800040101010101" pitchFamily="2" charset="-122"/>
              </a:rPr>
              <a:t>3</a:t>
            </a:r>
            <a:r>
              <a:rPr lang="en-US" altLang="zh-CN" sz="2400" b="1" dirty="0">
                <a:solidFill>
                  <a:srgbClr val="FF0000"/>
                </a:solidFill>
                <a:latin typeface="华文新魏" panose="02010800040101010101" pitchFamily="2" charset="-122"/>
                <a:ea typeface="华文新魏" panose="02010800040101010101" pitchFamily="2" charset="-122"/>
              </a:rPr>
              <a:t>B</a:t>
            </a:r>
            <a:r>
              <a:rPr lang="en-US" altLang="zh-CN" sz="2400" b="1" baseline="-25000" dirty="0">
                <a:solidFill>
                  <a:srgbClr val="FF0000"/>
                </a:solidFill>
                <a:latin typeface="华文新魏" panose="02010800040101010101" pitchFamily="2" charset="-122"/>
                <a:ea typeface="华文新魏" panose="02010800040101010101" pitchFamily="2" charset="-122"/>
              </a:rPr>
              <a:t>2</a:t>
            </a:r>
            <a:r>
              <a:rPr lang="en-US" altLang="zh-CN" sz="2400" b="1" dirty="0">
                <a:solidFill>
                  <a:srgbClr val="FF0000"/>
                </a:solidFill>
                <a:latin typeface="华文新魏" panose="02010800040101010101" pitchFamily="2" charset="-122"/>
                <a:ea typeface="华文新魏" panose="02010800040101010101" pitchFamily="2" charset="-122"/>
              </a:rPr>
              <a:t> </a:t>
            </a:r>
          </a:p>
          <a:p>
            <a:pPr eaLnBrk="1" hangingPunct="1">
              <a:lnSpc>
                <a:spcPct val="115000"/>
              </a:lnSpc>
              <a:buNone/>
            </a:pPr>
            <a:r>
              <a:rPr lang="en-US" altLang="zh-CN" sz="2400" b="1" dirty="0">
                <a:solidFill>
                  <a:srgbClr val="FF0000"/>
                </a:solidFill>
                <a:latin typeface="华文新魏" panose="02010800040101010101" pitchFamily="2" charset="-122"/>
                <a:ea typeface="华文新魏" panose="02010800040101010101" pitchFamily="2" charset="-122"/>
              </a:rPr>
              <a:t>G</a:t>
            </a:r>
            <a:r>
              <a:rPr lang="en-US" altLang="zh-CN" sz="2400" b="1" baseline="-25000" dirty="0">
                <a:solidFill>
                  <a:srgbClr val="FF0000"/>
                </a:solidFill>
                <a:latin typeface="华文新魏" panose="02010800040101010101" pitchFamily="2" charset="-122"/>
                <a:ea typeface="华文新魏" panose="02010800040101010101" pitchFamily="2" charset="-122"/>
              </a:rPr>
              <a:t>1 </a:t>
            </a:r>
            <a:r>
              <a:rPr lang="en-US" altLang="zh-CN" sz="2400" b="1" dirty="0">
                <a:solidFill>
                  <a:srgbClr val="FF0000"/>
                </a:solidFill>
                <a:latin typeface="华文新魏" panose="02010800040101010101" pitchFamily="2" charset="-122"/>
                <a:ea typeface="华文新魏" panose="02010800040101010101" pitchFamily="2" charset="-122"/>
              </a:rPr>
              <a:t>= B</a:t>
            </a:r>
            <a:r>
              <a:rPr lang="en-US" altLang="zh-CN" sz="2400" b="1" baseline="-25000" dirty="0">
                <a:solidFill>
                  <a:srgbClr val="FF0000"/>
                </a:solidFill>
                <a:latin typeface="华文新魏" panose="02010800040101010101" pitchFamily="2" charset="-122"/>
                <a:ea typeface="华文新魏" panose="02010800040101010101" pitchFamily="2" charset="-122"/>
              </a:rPr>
              <a:t>2</a:t>
            </a:r>
            <a:r>
              <a:rPr lang="en-US" altLang="zh-CN" sz="2400" b="1" dirty="0">
                <a:solidFill>
                  <a:srgbClr val="FF0000"/>
                </a:solidFill>
                <a:latin typeface="华文新魏" panose="02010800040101010101" pitchFamily="2" charset="-122"/>
                <a:ea typeface="华文新魏" panose="02010800040101010101" pitchFamily="2" charset="-122"/>
              </a:rPr>
              <a:t>B</a:t>
            </a:r>
            <a:r>
              <a:rPr lang="en-US" altLang="zh-CN" sz="2400" b="1" baseline="-25000" dirty="0">
                <a:solidFill>
                  <a:srgbClr val="FF0000"/>
                </a:solidFill>
                <a:latin typeface="华文新魏" panose="02010800040101010101" pitchFamily="2" charset="-122"/>
                <a:ea typeface="华文新魏" panose="02010800040101010101" pitchFamily="2" charset="-122"/>
              </a:rPr>
              <a:t>1</a:t>
            </a:r>
            <a:r>
              <a:rPr lang="en-US" altLang="zh-CN" sz="2400" b="1" dirty="0">
                <a:solidFill>
                  <a:srgbClr val="FF0000"/>
                </a:solidFill>
                <a:latin typeface="华文新魏" panose="02010800040101010101" pitchFamily="2" charset="-122"/>
                <a:ea typeface="华文新魏" panose="02010800040101010101" pitchFamily="2" charset="-122"/>
              </a:rPr>
              <a:t> + B</a:t>
            </a:r>
            <a:r>
              <a:rPr lang="en-US" altLang="zh-CN" sz="2400" b="1" baseline="-25000" dirty="0">
                <a:solidFill>
                  <a:srgbClr val="FF0000"/>
                </a:solidFill>
                <a:latin typeface="华文新魏" panose="02010800040101010101" pitchFamily="2" charset="-122"/>
                <a:ea typeface="华文新魏" panose="02010800040101010101" pitchFamily="2" charset="-122"/>
              </a:rPr>
              <a:t>2</a:t>
            </a:r>
            <a:r>
              <a:rPr lang="en-US" altLang="zh-CN" sz="2400" b="1" dirty="0">
                <a:solidFill>
                  <a:srgbClr val="FF0000"/>
                </a:solidFill>
                <a:latin typeface="华文新魏" panose="02010800040101010101" pitchFamily="2" charset="-122"/>
                <a:ea typeface="华文新魏" panose="02010800040101010101" pitchFamily="2" charset="-122"/>
              </a:rPr>
              <a:t>B</a:t>
            </a:r>
            <a:r>
              <a:rPr lang="en-US" altLang="zh-CN" sz="2400" b="1" baseline="-25000" dirty="0">
                <a:solidFill>
                  <a:srgbClr val="FF0000"/>
                </a:solidFill>
                <a:latin typeface="华文新魏" panose="02010800040101010101" pitchFamily="2" charset="-122"/>
                <a:ea typeface="华文新魏" panose="02010800040101010101" pitchFamily="2" charset="-122"/>
              </a:rPr>
              <a:t>1</a:t>
            </a:r>
          </a:p>
          <a:p>
            <a:pPr eaLnBrk="1" hangingPunct="1">
              <a:lnSpc>
                <a:spcPct val="115000"/>
              </a:lnSpc>
              <a:buNone/>
            </a:pPr>
            <a:r>
              <a:rPr lang="en-US" altLang="zh-CN" sz="2400" b="1" dirty="0">
                <a:solidFill>
                  <a:srgbClr val="FF0000"/>
                </a:solidFill>
                <a:latin typeface="华文新魏" panose="02010800040101010101" pitchFamily="2" charset="-122"/>
                <a:ea typeface="华文新魏" panose="02010800040101010101" pitchFamily="2" charset="-122"/>
              </a:rPr>
              <a:t>G</a:t>
            </a:r>
            <a:r>
              <a:rPr lang="en-US" altLang="zh-CN" sz="2400" b="1" baseline="-25000" dirty="0">
                <a:solidFill>
                  <a:srgbClr val="FF0000"/>
                </a:solidFill>
                <a:latin typeface="华文新魏" panose="02010800040101010101" pitchFamily="2" charset="-122"/>
                <a:ea typeface="华文新魏" panose="02010800040101010101" pitchFamily="2" charset="-122"/>
              </a:rPr>
              <a:t>0 </a:t>
            </a:r>
            <a:r>
              <a:rPr lang="en-US" altLang="zh-CN" sz="2400" b="1" dirty="0">
                <a:solidFill>
                  <a:srgbClr val="FF0000"/>
                </a:solidFill>
                <a:latin typeface="华文新魏" panose="02010800040101010101" pitchFamily="2" charset="-122"/>
                <a:ea typeface="华文新魏" panose="02010800040101010101" pitchFamily="2" charset="-122"/>
              </a:rPr>
              <a:t>= B</a:t>
            </a:r>
            <a:r>
              <a:rPr lang="en-US" altLang="zh-CN" sz="2400" b="1" baseline="-25000" dirty="0">
                <a:solidFill>
                  <a:srgbClr val="FF0000"/>
                </a:solidFill>
                <a:latin typeface="华文新魏" panose="02010800040101010101" pitchFamily="2" charset="-122"/>
                <a:ea typeface="华文新魏" panose="02010800040101010101" pitchFamily="2" charset="-122"/>
              </a:rPr>
              <a:t>1</a:t>
            </a:r>
            <a:r>
              <a:rPr lang="en-US" altLang="zh-CN" sz="2400" b="1" dirty="0">
                <a:solidFill>
                  <a:srgbClr val="FF0000"/>
                </a:solidFill>
                <a:latin typeface="华文新魏" panose="02010800040101010101" pitchFamily="2" charset="-122"/>
                <a:ea typeface="华文新魏" panose="02010800040101010101" pitchFamily="2" charset="-122"/>
              </a:rPr>
              <a:t>B</a:t>
            </a:r>
            <a:r>
              <a:rPr lang="en-US" altLang="zh-CN" sz="2400" b="1" baseline="-25000" dirty="0">
                <a:solidFill>
                  <a:srgbClr val="FF0000"/>
                </a:solidFill>
                <a:latin typeface="华文新魏" panose="02010800040101010101" pitchFamily="2" charset="-122"/>
                <a:ea typeface="华文新魏" panose="02010800040101010101" pitchFamily="2" charset="-122"/>
              </a:rPr>
              <a:t>0</a:t>
            </a:r>
            <a:r>
              <a:rPr lang="en-US" altLang="zh-CN" sz="2400" b="1" dirty="0">
                <a:solidFill>
                  <a:srgbClr val="FF0000"/>
                </a:solidFill>
                <a:latin typeface="华文新魏" panose="02010800040101010101" pitchFamily="2" charset="-122"/>
                <a:ea typeface="华文新魏" panose="02010800040101010101" pitchFamily="2" charset="-122"/>
              </a:rPr>
              <a:t> + B</a:t>
            </a:r>
            <a:r>
              <a:rPr lang="en-US" altLang="zh-CN" sz="2400" b="1" baseline="-25000" dirty="0">
                <a:solidFill>
                  <a:srgbClr val="FF0000"/>
                </a:solidFill>
                <a:latin typeface="华文新魏" panose="02010800040101010101" pitchFamily="2" charset="-122"/>
                <a:ea typeface="华文新魏" panose="02010800040101010101" pitchFamily="2" charset="-122"/>
              </a:rPr>
              <a:t>1</a:t>
            </a:r>
            <a:r>
              <a:rPr lang="en-US" altLang="zh-CN" sz="2400" b="1" dirty="0">
                <a:solidFill>
                  <a:srgbClr val="FF0000"/>
                </a:solidFill>
                <a:latin typeface="华文新魏" panose="02010800040101010101" pitchFamily="2" charset="-122"/>
                <a:ea typeface="华文新魏" panose="02010800040101010101" pitchFamily="2" charset="-122"/>
              </a:rPr>
              <a:t>B</a:t>
            </a:r>
            <a:r>
              <a:rPr lang="en-US" altLang="zh-CN" sz="2400" b="1" baseline="-25000" dirty="0">
                <a:solidFill>
                  <a:srgbClr val="FF0000"/>
                </a:solidFill>
                <a:latin typeface="华文新魏" panose="02010800040101010101" pitchFamily="2" charset="-122"/>
                <a:ea typeface="华文新魏" panose="02010800040101010101" pitchFamily="2" charset="-122"/>
              </a:rPr>
              <a:t>0</a:t>
            </a:r>
          </a:p>
          <a:p>
            <a:pPr eaLnBrk="1" hangingPunct="1">
              <a:lnSpc>
                <a:spcPct val="115000"/>
              </a:lnSpc>
              <a:buNone/>
            </a:pPr>
            <a:endParaRPr lang="en-US" altLang="zh-CN" sz="2400" b="1" baseline="-25000" dirty="0">
              <a:latin typeface="华文新魏" panose="02010800040101010101" pitchFamily="2" charset="-122"/>
              <a:ea typeface="华文新魏" panose="02010800040101010101" pitchFamily="2" charset="-122"/>
            </a:endParaRPr>
          </a:p>
        </p:txBody>
      </p:sp>
      <p:sp>
        <p:nvSpPr>
          <p:cNvPr id="140291" name="Rectangle 2"/>
          <p:cNvSpPr>
            <a:spLocks noGrp="1"/>
          </p:cNvSpPr>
          <p:nvPr>
            <p:ph type="title"/>
          </p:nvPr>
        </p:nvSpPr>
        <p:spPr>
          <a:xfrm>
            <a:off x="152400" y="615950"/>
            <a:ext cx="9028113" cy="685800"/>
          </a:xfrm>
          <a:prstGeom prst="rect">
            <a:avLst/>
          </a:prstGeom>
          <a:noFill/>
          <a:ln w="9525">
            <a:noFill/>
          </a:ln>
        </p:spPr>
        <p:txBody>
          <a:bodyPr/>
          <a:lstStyle/>
          <a:p>
            <a:pPr eaLnBrk="1" hangingPunct="1"/>
            <a:r>
              <a:rPr lang="zh-CN" altLang="en-US" sz="2400" b="1" dirty="0">
                <a:solidFill>
                  <a:srgbClr val="FF0000"/>
                </a:solidFill>
                <a:latin typeface="华文新魏" panose="02010800040101010101" pitchFamily="2" charset="-122"/>
                <a:ea typeface="华文新魏" panose="02010800040101010101" pitchFamily="2" charset="-122"/>
              </a:rPr>
              <a:t>例 </a:t>
            </a:r>
            <a:r>
              <a:rPr lang="zh-CN" altLang="en-US" sz="2400" b="1"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用</a:t>
            </a:r>
            <a:r>
              <a:rPr lang="en-US" altLang="zh-CN" sz="2400" dirty="0">
                <a:latin typeface="华文新魏" panose="02010800040101010101" pitchFamily="2" charset="-122"/>
                <a:ea typeface="华文新魏" panose="02010800040101010101" pitchFamily="2" charset="-122"/>
              </a:rPr>
              <a:t>PLA</a:t>
            </a:r>
            <a:r>
              <a:rPr lang="zh-CN" altLang="en-US" sz="2400" dirty="0">
                <a:latin typeface="华文新魏" panose="02010800040101010101" pitchFamily="2" charset="-122"/>
                <a:ea typeface="华文新魏" panose="02010800040101010101" pitchFamily="2" charset="-122"/>
              </a:rPr>
              <a:t>实现 </a:t>
            </a:r>
            <a:r>
              <a:rPr lang="en-US" altLang="zh-CN" sz="2400" dirty="0">
                <a:latin typeface="华文新魏" panose="02010800040101010101" pitchFamily="2" charset="-122"/>
                <a:ea typeface="华文新魏" panose="02010800040101010101" pitchFamily="2" charset="-122"/>
              </a:rPr>
              <a:t>4 </a:t>
            </a:r>
            <a:r>
              <a:rPr lang="zh-CN" altLang="en-US" sz="2400" dirty="0">
                <a:latin typeface="华文新魏" panose="02010800040101010101" pitchFamily="2" charset="-122"/>
                <a:ea typeface="华文新魏" panose="02010800040101010101" pitchFamily="2" charset="-122"/>
              </a:rPr>
              <a:t>位二进制数转换为</a:t>
            </a:r>
            <a:r>
              <a:rPr lang="en-US" altLang="zh-CN" sz="2400" dirty="0">
                <a:latin typeface="华文新魏" panose="02010800040101010101" pitchFamily="2" charset="-122"/>
                <a:ea typeface="华文新魏" panose="02010800040101010101" pitchFamily="2" charset="-122"/>
              </a:rPr>
              <a:t>Gray </a:t>
            </a:r>
            <a:r>
              <a:rPr lang="zh-CN" altLang="en-US" sz="2400" dirty="0">
                <a:latin typeface="华文新魏" panose="02010800040101010101" pitchFamily="2" charset="-122"/>
                <a:ea typeface="华文新魏" panose="02010800040101010101" pitchFamily="2" charset="-122"/>
              </a:rPr>
              <a:t>码的电路。</a:t>
            </a:r>
          </a:p>
        </p:txBody>
      </p:sp>
      <p:grpSp>
        <p:nvGrpSpPr>
          <p:cNvPr id="140292" name="Group 4"/>
          <p:cNvGrpSpPr/>
          <p:nvPr/>
        </p:nvGrpSpPr>
        <p:grpSpPr>
          <a:xfrm>
            <a:off x="1133475" y="2000250"/>
            <a:ext cx="1576388" cy="1090613"/>
            <a:chOff x="0" y="0"/>
            <a:chExt cx="2483" cy="1716"/>
          </a:xfrm>
        </p:grpSpPr>
        <p:sp>
          <p:nvSpPr>
            <p:cNvPr id="140351" name="Line 5"/>
            <p:cNvSpPr/>
            <p:nvPr/>
          </p:nvSpPr>
          <p:spPr>
            <a:xfrm>
              <a:off x="0" y="0"/>
              <a:ext cx="479" cy="0"/>
            </a:xfrm>
            <a:prstGeom prst="line">
              <a:avLst/>
            </a:prstGeom>
            <a:ln w="9525" cap="flat" cmpd="sng">
              <a:solidFill>
                <a:srgbClr val="FF0000"/>
              </a:solidFill>
              <a:prstDash val="solid"/>
              <a:headEnd type="none" w="med" len="med"/>
              <a:tailEnd type="none" w="med" len="med"/>
            </a:ln>
          </p:spPr>
          <p:txBody>
            <a:bodyPr/>
            <a:lstStyle/>
            <a:p>
              <a:endParaRPr lang="zh-CN" altLang="en-US"/>
            </a:p>
          </p:txBody>
        </p:sp>
        <p:sp>
          <p:nvSpPr>
            <p:cNvPr id="140352" name="Line 6"/>
            <p:cNvSpPr/>
            <p:nvPr/>
          </p:nvSpPr>
          <p:spPr>
            <a:xfrm>
              <a:off x="1965" y="7"/>
              <a:ext cx="480" cy="0"/>
            </a:xfrm>
            <a:prstGeom prst="line">
              <a:avLst/>
            </a:prstGeom>
            <a:ln w="9525" cap="flat" cmpd="sng">
              <a:solidFill>
                <a:srgbClr val="FF0000"/>
              </a:solidFill>
              <a:prstDash val="solid"/>
              <a:headEnd type="none" w="med" len="med"/>
              <a:tailEnd type="none" w="med" len="med"/>
            </a:ln>
          </p:spPr>
          <p:txBody>
            <a:bodyPr/>
            <a:lstStyle/>
            <a:p>
              <a:endParaRPr lang="zh-CN" altLang="en-US"/>
            </a:p>
          </p:txBody>
        </p:sp>
        <p:sp>
          <p:nvSpPr>
            <p:cNvPr id="140353" name="Line 9"/>
            <p:cNvSpPr/>
            <p:nvPr/>
          </p:nvSpPr>
          <p:spPr>
            <a:xfrm>
              <a:off x="37" y="783"/>
              <a:ext cx="480" cy="0"/>
            </a:xfrm>
            <a:prstGeom prst="line">
              <a:avLst/>
            </a:prstGeom>
            <a:ln w="9525" cap="flat" cmpd="sng">
              <a:solidFill>
                <a:srgbClr val="FF0000"/>
              </a:solidFill>
              <a:prstDash val="solid"/>
              <a:headEnd type="none" w="med" len="med"/>
              <a:tailEnd type="none" w="med" len="med"/>
            </a:ln>
          </p:spPr>
          <p:txBody>
            <a:bodyPr/>
            <a:lstStyle/>
            <a:p>
              <a:endParaRPr lang="zh-CN" altLang="en-US"/>
            </a:p>
          </p:txBody>
        </p:sp>
        <p:sp>
          <p:nvSpPr>
            <p:cNvPr id="140354" name="Line 10"/>
            <p:cNvSpPr/>
            <p:nvPr/>
          </p:nvSpPr>
          <p:spPr>
            <a:xfrm flipV="1">
              <a:off x="2003" y="787"/>
              <a:ext cx="466" cy="5"/>
            </a:xfrm>
            <a:prstGeom prst="line">
              <a:avLst/>
            </a:prstGeom>
            <a:ln w="9525" cap="flat" cmpd="sng">
              <a:solidFill>
                <a:srgbClr val="FF0000"/>
              </a:solidFill>
              <a:prstDash val="solid"/>
              <a:headEnd type="none" w="med" len="med"/>
              <a:tailEnd type="none" w="med" len="med"/>
            </a:ln>
          </p:spPr>
          <p:txBody>
            <a:bodyPr/>
            <a:lstStyle/>
            <a:p>
              <a:endParaRPr lang="zh-CN" altLang="en-US"/>
            </a:p>
          </p:txBody>
        </p:sp>
        <p:sp>
          <p:nvSpPr>
            <p:cNvPr id="140355" name="Line 12"/>
            <p:cNvSpPr/>
            <p:nvPr/>
          </p:nvSpPr>
          <p:spPr>
            <a:xfrm>
              <a:off x="37" y="1708"/>
              <a:ext cx="480" cy="0"/>
            </a:xfrm>
            <a:prstGeom prst="line">
              <a:avLst/>
            </a:prstGeom>
            <a:ln w="9525" cap="flat" cmpd="sng">
              <a:solidFill>
                <a:srgbClr val="FF0000"/>
              </a:solidFill>
              <a:prstDash val="solid"/>
              <a:headEnd type="none" w="med" len="med"/>
              <a:tailEnd type="none" w="med" len="med"/>
            </a:ln>
          </p:spPr>
          <p:txBody>
            <a:bodyPr/>
            <a:lstStyle/>
            <a:p>
              <a:endParaRPr lang="zh-CN" altLang="en-US"/>
            </a:p>
          </p:txBody>
        </p:sp>
        <p:sp>
          <p:nvSpPr>
            <p:cNvPr id="140356" name="Line 13"/>
            <p:cNvSpPr/>
            <p:nvPr/>
          </p:nvSpPr>
          <p:spPr>
            <a:xfrm>
              <a:off x="2003" y="1716"/>
              <a:ext cx="480" cy="0"/>
            </a:xfrm>
            <a:prstGeom prst="line">
              <a:avLst/>
            </a:prstGeom>
            <a:ln w="9525" cap="flat" cmpd="sng">
              <a:solidFill>
                <a:srgbClr val="FF0000"/>
              </a:solidFill>
              <a:prstDash val="solid"/>
              <a:headEnd type="none" w="med" len="med"/>
              <a:tailEnd type="none" w="med" len="med"/>
            </a:ln>
          </p:spPr>
          <p:txBody>
            <a:bodyPr/>
            <a:lstStyle/>
            <a:p>
              <a:endParaRPr lang="zh-CN" altLang="en-US"/>
            </a:p>
          </p:txBody>
        </p:sp>
      </p:grpSp>
      <p:grpSp>
        <p:nvGrpSpPr>
          <p:cNvPr id="140293" name="Group 11"/>
          <p:cNvGrpSpPr/>
          <p:nvPr/>
        </p:nvGrpSpPr>
        <p:grpSpPr>
          <a:xfrm>
            <a:off x="3282950" y="1058863"/>
            <a:ext cx="4673600" cy="4000500"/>
            <a:chOff x="4" y="0"/>
            <a:chExt cx="7201" cy="6300"/>
          </a:xfrm>
        </p:grpSpPr>
        <p:grpSp>
          <p:nvGrpSpPr>
            <p:cNvPr id="140294" name="Group 41"/>
            <p:cNvGrpSpPr/>
            <p:nvPr/>
          </p:nvGrpSpPr>
          <p:grpSpPr>
            <a:xfrm>
              <a:off x="1085" y="360"/>
              <a:ext cx="3840" cy="3178"/>
              <a:chOff x="0" y="0"/>
              <a:chExt cx="1728" cy="1695"/>
            </a:xfrm>
          </p:grpSpPr>
          <p:grpSp>
            <p:nvGrpSpPr>
              <p:cNvPr id="140341" name="Group 20"/>
              <p:cNvGrpSpPr/>
              <p:nvPr/>
            </p:nvGrpSpPr>
            <p:grpSpPr>
              <a:xfrm>
                <a:off x="0" y="0"/>
                <a:ext cx="1728" cy="720"/>
                <a:chOff x="0" y="0"/>
                <a:chExt cx="1728" cy="720"/>
              </a:xfrm>
            </p:grpSpPr>
            <p:sp>
              <p:nvSpPr>
                <p:cNvPr id="140347" name="Line 15"/>
                <p:cNvSpPr/>
                <p:nvPr/>
              </p:nvSpPr>
              <p:spPr>
                <a:xfrm>
                  <a:off x="0" y="0"/>
                  <a:ext cx="172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48" name="Line 16"/>
                <p:cNvSpPr/>
                <p:nvPr/>
              </p:nvSpPr>
              <p:spPr>
                <a:xfrm>
                  <a:off x="0" y="240"/>
                  <a:ext cx="172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49" name="Line 17"/>
                <p:cNvSpPr/>
                <p:nvPr/>
              </p:nvSpPr>
              <p:spPr>
                <a:xfrm>
                  <a:off x="0" y="480"/>
                  <a:ext cx="172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50" name="Line 18"/>
                <p:cNvSpPr/>
                <p:nvPr/>
              </p:nvSpPr>
              <p:spPr>
                <a:xfrm>
                  <a:off x="0" y="720"/>
                  <a:ext cx="172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grpSp>
            <p:nvGrpSpPr>
              <p:cNvPr id="140342" name="Group 22"/>
              <p:cNvGrpSpPr/>
              <p:nvPr/>
            </p:nvGrpSpPr>
            <p:grpSpPr>
              <a:xfrm>
                <a:off x="0" y="975"/>
                <a:ext cx="1728" cy="720"/>
                <a:chOff x="0" y="0"/>
                <a:chExt cx="1728" cy="720"/>
              </a:xfrm>
            </p:grpSpPr>
            <p:sp>
              <p:nvSpPr>
                <p:cNvPr id="140343" name="Line 23"/>
                <p:cNvSpPr/>
                <p:nvPr/>
              </p:nvSpPr>
              <p:spPr>
                <a:xfrm>
                  <a:off x="0" y="0"/>
                  <a:ext cx="172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44" name="Line 24"/>
                <p:cNvSpPr/>
                <p:nvPr/>
              </p:nvSpPr>
              <p:spPr>
                <a:xfrm>
                  <a:off x="0" y="240"/>
                  <a:ext cx="172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45" name="Line 25"/>
                <p:cNvSpPr/>
                <p:nvPr/>
              </p:nvSpPr>
              <p:spPr>
                <a:xfrm>
                  <a:off x="0" y="480"/>
                  <a:ext cx="172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46" name="Line 26"/>
                <p:cNvSpPr/>
                <p:nvPr/>
              </p:nvSpPr>
              <p:spPr>
                <a:xfrm>
                  <a:off x="0" y="720"/>
                  <a:ext cx="172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grpSp>
        <p:sp>
          <p:nvSpPr>
            <p:cNvPr id="140295" name="Line 27"/>
            <p:cNvSpPr/>
            <p:nvPr/>
          </p:nvSpPr>
          <p:spPr>
            <a:xfrm>
              <a:off x="302" y="4050"/>
              <a:ext cx="5703" cy="0"/>
            </a:xfrm>
            <a:prstGeom prst="line">
              <a:avLst/>
            </a:prstGeom>
            <a:ln w="9525" cap="flat" cmpd="sng">
              <a:solidFill>
                <a:srgbClr val="FF0000"/>
              </a:solidFill>
              <a:prstDash val="dash"/>
              <a:headEnd type="none" w="med" len="med"/>
              <a:tailEnd type="none" w="med" len="med"/>
            </a:ln>
          </p:spPr>
          <p:txBody>
            <a:bodyPr/>
            <a:lstStyle/>
            <a:p>
              <a:endParaRPr lang="zh-CN" altLang="en-US"/>
            </a:p>
          </p:txBody>
        </p:sp>
        <p:sp>
          <p:nvSpPr>
            <p:cNvPr id="140296" name="Line 28"/>
            <p:cNvSpPr/>
            <p:nvPr/>
          </p:nvSpPr>
          <p:spPr>
            <a:xfrm>
              <a:off x="1085" y="4500"/>
              <a:ext cx="50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297" name="Line 29"/>
            <p:cNvSpPr/>
            <p:nvPr/>
          </p:nvSpPr>
          <p:spPr>
            <a:xfrm>
              <a:off x="1085" y="4950"/>
              <a:ext cx="50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298" name="Line 31"/>
            <p:cNvSpPr/>
            <p:nvPr/>
          </p:nvSpPr>
          <p:spPr>
            <a:xfrm>
              <a:off x="1085" y="5400"/>
              <a:ext cx="50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299" name="Line 32"/>
            <p:cNvSpPr/>
            <p:nvPr/>
          </p:nvSpPr>
          <p:spPr>
            <a:xfrm>
              <a:off x="1085" y="5850"/>
              <a:ext cx="5040"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00" name="Line 33"/>
            <p:cNvSpPr/>
            <p:nvPr/>
          </p:nvSpPr>
          <p:spPr>
            <a:xfrm>
              <a:off x="1445" y="0"/>
              <a:ext cx="0" cy="612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01" name="Line 35"/>
            <p:cNvSpPr/>
            <p:nvPr/>
          </p:nvSpPr>
          <p:spPr>
            <a:xfrm>
              <a:off x="1925" y="0"/>
              <a:ext cx="0" cy="612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02" name="Line 36"/>
            <p:cNvSpPr/>
            <p:nvPr/>
          </p:nvSpPr>
          <p:spPr>
            <a:xfrm>
              <a:off x="2405" y="0"/>
              <a:ext cx="0" cy="612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03" name="Line 37"/>
            <p:cNvSpPr/>
            <p:nvPr/>
          </p:nvSpPr>
          <p:spPr>
            <a:xfrm>
              <a:off x="2885" y="0"/>
              <a:ext cx="0" cy="612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04" name="Line 38"/>
            <p:cNvSpPr/>
            <p:nvPr/>
          </p:nvSpPr>
          <p:spPr>
            <a:xfrm>
              <a:off x="3845" y="0"/>
              <a:ext cx="0" cy="612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05" name="Line 39"/>
            <p:cNvSpPr/>
            <p:nvPr/>
          </p:nvSpPr>
          <p:spPr>
            <a:xfrm>
              <a:off x="3365" y="0"/>
              <a:ext cx="0" cy="612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06" name="Line 40"/>
            <p:cNvSpPr/>
            <p:nvPr/>
          </p:nvSpPr>
          <p:spPr>
            <a:xfrm>
              <a:off x="4325" y="0"/>
              <a:ext cx="0" cy="612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140307" name="Text Box 42"/>
            <p:cNvSpPr txBox="1"/>
            <p:nvPr/>
          </p:nvSpPr>
          <p:spPr>
            <a:xfrm>
              <a:off x="244" y="510"/>
              <a:ext cx="1080" cy="72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/B</a:t>
              </a:r>
              <a:r>
                <a:rPr lang="en-US" altLang="zh-CN" sz="2400" b="1" baseline="-25000" dirty="0">
                  <a:solidFill>
                    <a:schemeClr val="tx1"/>
                  </a:solidFill>
                  <a:latin typeface="华文新魏" panose="02010800040101010101" pitchFamily="2" charset="-122"/>
                  <a:ea typeface="华文新魏" panose="02010800040101010101" pitchFamily="2" charset="-122"/>
                </a:rPr>
                <a:t>0</a:t>
              </a:r>
            </a:p>
          </p:txBody>
        </p:sp>
        <p:sp>
          <p:nvSpPr>
            <p:cNvPr id="140308" name="Text Box 43"/>
            <p:cNvSpPr txBox="1"/>
            <p:nvPr/>
          </p:nvSpPr>
          <p:spPr>
            <a:xfrm>
              <a:off x="4" y="90"/>
              <a:ext cx="1080" cy="72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B</a:t>
              </a:r>
              <a:r>
                <a:rPr lang="en-US" altLang="zh-CN" sz="2400" b="1" baseline="-25000" dirty="0">
                  <a:solidFill>
                    <a:schemeClr val="tx1"/>
                  </a:solidFill>
                  <a:latin typeface="华文新魏" panose="02010800040101010101" pitchFamily="2" charset="-122"/>
                  <a:ea typeface="华文新魏" panose="02010800040101010101" pitchFamily="2" charset="-122"/>
                </a:rPr>
                <a:t>0</a:t>
              </a:r>
            </a:p>
          </p:txBody>
        </p:sp>
        <p:sp>
          <p:nvSpPr>
            <p:cNvPr id="140309" name="Text Box 44"/>
            <p:cNvSpPr txBox="1"/>
            <p:nvPr/>
          </p:nvSpPr>
          <p:spPr>
            <a:xfrm>
              <a:off x="4" y="900"/>
              <a:ext cx="1080" cy="72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B</a:t>
              </a:r>
              <a:r>
                <a:rPr lang="en-US" altLang="zh-CN" sz="2400" b="1" baseline="-25000" dirty="0">
                  <a:solidFill>
                    <a:schemeClr val="tx1"/>
                  </a:solidFill>
                  <a:latin typeface="华文新魏" panose="02010800040101010101" pitchFamily="2" charset="-122"/>
                  <a:ea typeface="华文新魏" panose="02010800040101010101" pitchFamily="2" charset="-122"/>
                </a:rPr>
                <a:t>1</a:t>
              </a:r>
            </a:p>
          </p:txBody>
        </p:sp>
        <p:sp>
          <p:nvSpPr>
            <p:cNvPr id="140310" name="Text Box 45"/>
            <p:cNvSpPr txBox="1"/>
            <p:nvPr/>
          </p:nvSpPr>
          <p:spPr>
            <a:xfrm>
              <a:off x="236" y="1363"/>
              <a:ext cx="1080" cy="72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/B</a:t>
              </a:r>
              <a:r>
                <a:rPr lang="en-US" altLang="zh-CN" sz="2400" b="1" baseline="-25000" dirty="0">
                  <a:solidFill>
                    <a:schemeClr val="tx1"/>
                  </a:solidFill>
                  <a:latin typeface="华文新魏" panose="02010800040101010101" pitchFamily="2" charset="-122"/>
                  <a:ea typeface="华文新魏" panose="02010800040101010101" pitchFamily="2" charset="-122"/>
                </a:rPr>
                <a:t>1</a:t>
              </a:r>
            </a:p>
          </p:txBody>
        </p:sp>
        <p:sp>
          <p:nvSpPr>
            <p:cNvPr id="140311" name="Text Box 46"/>
            <p:cNvSpPr txBox="1"/>
            <p:nvPr/>
          </p:nvSpPr>
          <p:spPr>
            <a:xfrm>
              <a:off x="125" y="1890"/>
              <a:ext cx="1080" cy="72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B</a:t>
              </a:r>
              <a:r>
                <a:rPr lang="en-US" altLang="zh-CN" sz="2400" b="1" baseline="-25000" dirty="0">
                  <a:solidFill>
                    <a:schemeClr val="tx1"/>
                  </a:solidFill>
                  <a:latin typeface="华文新魏" panose="02010800040101010101" pitchFamily="2" charset="-122"/>
                  <a:ea typeface="华文新魏" panose="02010800040101010101" pitchFamily="2" charset="-122"/>
                </a:rPr>
                <a:t>2</a:t>
              </a:r>
            </a:p>
          </p:txBody>
        </p:sp>
        <p:sp>
          <p:nvSpPr>
            <p:cNvPr id="140312" name="Text Box 47"/>
            <p:cNvSpPr txBox="1"/>
            <p:nvPr/>
          </p:nvSpPr>
          <p:spPr>
            <a:xfrm>
              <a:off x="282" y="2298"/>
              <a:ext cx="1079" cy="72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/B</a:t>
              </a:r>
              <a:r>
                <a:rPr lang="en-US" altLang="zh-CN" sz="2400" b="1" baseline="-25000" dirty="0">
                  <a:solidFill>
                    <a:schemeClr val="tx1"/>
                  </a:solidFill>
                  <a:latin typeface="华文新魏" panose="02010800040101010101" pitchFamily="2" charset="-122"/>
                  <a:ea typeface="华文新魏" panose="02010800040101010101" pitchFamily="2" charset="-122"/>
                </a:rPr>
                <a:t>2</a:t>
              </a:r>
            </a:p>
          </p:txBody>
        </p:sp>
        <p:sp>
          <p:nvSpPr>
            <p:cNvPr id="140313" name="Text Box 48"/>
            <p:cNvSpPr txBox="1"/>
            <p:nvPr/>
          </p:nvSpPr>
          <p:spPr>
            <a:xfrm>
              <a:off x="125" y="2790"/>
              <a:ext cx="1080" cy="72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B</a:t>
              </a:r>
              <a:r>
                <a:rPr lang="en-US" altLang="zh-CN" sz="2400" b="1" baseline="-25000" dirty="0">
                  <a:solidFill>
                    <a:schemeClr val="tx1"/>
                  </a:solidFill>
                  <a:latin typeface="华文新魏" panose="02010800040101010101" pitchFamily="2" charset="-122"/>
                  <a:ea typeface="华文新魏" panose="02010800040101010101" pitchFamily="2" charset="-122"/>
                </a:rPr>
                <a:t>3</a:t>
              </a:r>
            </a:p>
          </p:txBody>
        </p:sp>
        <p:sp>
          <p:nvSpPr>
            <p:cNvPr id="140314" name="Text Box 49"/>
            <p:cNvSpPr txBox="1"/>
            <p:nvPr/>
          </p:nvSpPr>
          <p:spPr>
            <a:xfrm>
              <a:off x="300" y="3268"/>
              <a:ext cx="1080" cy="72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/B</a:t>
              </a:r>
              <a:r>
                <a:rPr lang="en-US" altLang="zh-CN" sz="2400" b="1" baseline="-25000" dirty="0">
                  <a:solidFill>
                    <a:schemeClr val="tx1"/>
                  </a:solidFill>
                  <a:latin typeface="华文新魏" panose="02010800040101010101" pitchFamily="2" charset="-122"/>
                  <a:ea typeface="华文新魏" panose="02010800040101010101" pitchFamily="2" charset="-122"/>
                </a:rPr>
                <a:t>3</a:t>
              </a:r>
            </a:p>
          </p:txBody>
        </p:sp>
        <p:sp>
          <p:nvSpPr>
            <p:cNvPr id="140315" name="Text Box 50"/>
            <p:cNvSpPr txBox="1"/>
            <p:nvPr/>
          </p:nvSpPr>
          <p:spPr>
            <a:xfrm>
              <a:off x="6125" y="4230"/>
              <a:ext cx="1080" cy="72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G</a:t>
              </a:r>
              <a:r>
                <a:rPr lang="en-US" altLang="zh-CN" sz="2400" b="1" baseline="-25000" dirty="0">
                  <a:solidFill>
                    <a:schemeClr val="tx1"/>
                  </a:solidFill>
                  <a:latin typeface="华文新魏" panose="02010800040101010101" pitchFamily="2" charset="-122"/>
                  <a:ea typeface="华文新魏" panose="02010800040101010101" pitchFamily="2" charset="-122"/>
                </a:rPr>
                <a:t>0</a:t>
              </a:r>
            </a:p>
          </p:txBody>
        </p:sp>
        <p:sp>
          <p:nvSpPr>
            <p:cNvPr id="140316" name="Text Box 51"/>
            <p:cNvSpPr txBox="1"/>
            <p:nvPr/>
          </p:nvSpPr>
          <p:spPr>
            <a:xfrm>
              <a:off x="6125" y="4680"/>
              <a:ext cx="1080" cy="72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G</a:t>
              </a:r>
              <a:r>
                <a:rPr lang="en-US" altLang="zh-CN" sz="2400" b="1" baseline="-25000" dirty="0">
                  <a:solidFill>
                    <a:schemeClr val="tx1"/>
                  </a:solidFill>
                  <a:latin typeface="华文新魏" panose="02010800040101010101" pitchFamily="2" charset="-122"/>
                  <a:ea typeface="华文新魏" panose="02010800040101010101" pitchFamily="2" charset="-122"/>
                </a:rPr>
                <a:t>1</a:t>
              </a:r>
            </a:p>
          </p:txBody>
        </p:sp>
        <p:sp>
          <p:nvSpPr>
            <p:cNvPr id="140317" name="Text Box 52"/>
            <p:cNvSpPr txBox="1"/>
            <p:nvPr/>
          </p:nvSpPr>
          <p:spPr>
            <a:xfrm>
              <a:off x="6125" y="5130"/>
              <a:ext cx="1080" cy="72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G</a:t>
              </a:r>
              <a:r>
                <a:rPr lang="en-US" altLang="zh-CN" sz="2400" b="1" baseline="-25000" dirty="0">
                  <a:solidFill>
                    <a:schemeClr val="tx1"/>
                  </a:solidFill>
                  <a:latin typeface="华文新魏" panose="02010800040101010101" pitchFamily="2" charset="-122"/>
                  <a:ea typeface="华文新魏" panose="02010800040101010101" pitchFamily="2" charset="-122"/>
                </a:rPr>
                <a:t>2</a:t>
              </a:r>
            </a:p>
          </p:txBody>
        </p:sp>
        <p:sp>
          <p:nvSpPr>
            <p:cNvPr id="140318" name="Text Box 53"/>
            <p:cNvSpPr txBox="1"/>
            <p:nvPr/>
          </p:nvSpPr>
          <p:spPr>
            <a:xfrm>
              <a:off x="6125" y="5580"/>
              <a:ext cx="1080" cy="72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chemeClr val="tx1"/>
                  </a:solidFill>
                  <a:latin typeface="华文新魏" panose="02010800040101010101" pitchFamily="2" charset="-122"/>
                  <a:ea typeface="华文新魏" panose="02010800040101010101" pitchFamily="2" charset="-122"/>
                </a:rPr>
                <a:t>G</a:t>
              </a:r>
              <a:r>
                <a:rPr lang="en-US" altLang="zh-CN" sz="2400" b="1" baseline="-25000" dirty="0">
                  <a:solidFill>
                    <a:schemeClr val="tx1"/>
                  </a:solidFill>
                  <a:latin typeface="华文新魏" panose="02010800040101010101" pitchFamily="2" charset="-122"/>
                  <a:ea typeface="华文新魏" panose="02010800040101010101" pitchFamily="2" charset="-122"/>
                </a:rPr>
                <a:t>3</a:t>
              </a:r>
            </a:p>
          </p:txBody>
        </p:sp>
        <p:sp>
          <p:nvSpPr>
            <p:cNvPr id="140319" name="Text Box 54"/>
            <p:cNvSpPr txBox="1"/>
            <p:nvPr/>
          </p:nvSpPr>
          <p:spPr>
            <a:xfrm>
              <a:off x="5131" y="1350"/>
              <a:ext cx="753" cy="1530"/>
            </a:xfrm>
            <a:prstGeom prst="rect">
              <a:avLst/>
            </a:prstGeom>
            <a:noFill/>
            <a:ln w="9525">
              <a:noFill/>
            </a:ln>
          </p:spPr>
          <p:txBody>
            <a:bodyPr vert="eaVert">
              <a:spAutoFit/>
            </a:bodyPr>
            <a:lstStyle/>
            <a:p>
              <a:pPr eaLnBrk="1" hangingPunct="1">
                <a:spcBef>
                  <a:spcPct val="50000"/>
                </a:spcBef>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与阵列</a:t>
              </a:r>
            </a:p>
          </p:txBody>
        </p:sp>
        <p:sp>
          <p:nvSpPr>
            <p:cNvPr id="140320" name="Text Box 55"/>
            <p:cNvSpPr txBox="1"/>
            <p:nvPr/>
          </p:nvSpPr>
          <p:spPr>
            <a:xfrm>
              <a:off x="21" y="4680"/>
              <a:ext cx="753" cy="1530"/>
            </a:xfrm>
            <a:prstGeom prst="rect">
              <a:avLst/>
            </a:prstGeom>
            <a:noFill/>
            <a:ln w="9525">
              <a:noFill/>
            </a:ln>
          </p:spPr>
          <p:txBody>
            <a:bodyPr vert="eaVert">
              <a:spAutoFit/>
            </a:bodyPr>
            <a:lstStyle/>
            <a:p>
              <a:pPr eaLnBrk="1" hangingPunct="1">
                <a:spcBef>
                  <a:spcPct val="50000"/>
                </a:spcBef>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或阵列</a:t>
              </a:r>
            </a:p>
          </p:txBody>
        </p:sp>
        <p:sp>
          <p:nvSpPr>
            <p:cNvPr id="140321" name="Oval 56"/>
            <p:cNvSpPr/>
            <p:nvPr/>
          </p:nvSpPr>
          <p:spPr>
            <a:xfrm>
              <a:off x="1352" y="4430"/>
              <a:ext cx="175" cy="132"/>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22" name="Oval 57"/>
            <p:cNvSpPr/>
            <p:nvPr/>
          </p:nvSpPr>
          <p:spPr>
            <a:xfrm>
              <a:off x="1362" y="318"/>
              <a:ext cx="175" cy="132"/>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23" name="Oval 58"/>
            <p:cNvSpPr/>
            <p:nvPr/>
          </p:nvSpPr>
          <p:spPr>
            <a:xfrm>
              <a:off x="1362" y="1620"/>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24" name="Oval 59"/>
            <p:cNvSpPr/>
            <p:nvPr/>
          </p:nvSpPr>
          <p:spPr>
            <a:xfrm>
              <a:off x="1805" y="720"/>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25" name="Oval 60"/>
            <p:cNvSpPr/>
            <p:nvPr/>
          </p:nvSpPr>
          <p:spPr>
            <a:xfrm>
              <a:off x="1805" y="1190"/>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26" name="Oval 61"/>
            <p:cNvSpPr/>
            <p:nvPr/>
          </p:nvSpPr>
          <p:spPr>
            <a:xfrm>
              <a:off x="2312" y="1170"/>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27" name="Oval 62"/>
            <p:cNvSpPr/>
            <p:nvPr/>
          </p:nvSpPr>
          <p:spPr>
            <a:xfrm>
              <a:off x="2312" y="2582"/>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28" name="Oval 63"/>
            <p:cNvSpPr/>
            <p:nvPr/>
          </p:nvSpPr>
          <p:spPr>
            <a:xfrm>
              <a:off x="2792" y="1620"/>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29" name="Oval 64"/>
            <p:cNvSpPr/>
            <p:nvPr/>
          </p:nvSpPr>
          <p:spPr>
            <a:xfrm>
              <a:off x="2802" y="2111"/>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30" name="Oval 65"/>
            <p:cNvSpPr/>
            <p:nvPr/>
          </p:nvSpPr>
          <p:spPr>
            <a:xfrm>
              <a:off x="3245" y="2132"/>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31" name="Oval 66"/>
            <p:cNvSpPr/>
            <p:nvPr/>
          </p:nvSpPr>
          <p:spPr>
            <a:xfrm>
              <a:off x="3245" y="3461"/>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32" name="Oval 67"/>
            <p:cNvSpPr/>
            <p:nvPr/>
          </p:nvSpPr>
          <p:spPr>
            <a:xfrm>
              <a:off x="3752" y="2582"/>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33" name="Oval 68"/>
            <p:cNvSpPr/>
            <p:nvPr/>
          </p:nvSpPr>
          <p:spPr>
            <a:xfrm>
              <a:off x="3752" y="3032"/>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34" name="Oval 69"/>
            <p:cNvSpPr/>
            <p:nvPr/>
          </p:nvSpPr>
          <p:spPr>
            <a:xfrm>
              <a:off x="4260" y="3039"/>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35" name="Oval 70"/>
            <p:cNvSpPr/>
            <p:nvPr/>
          </p:nvSpPr>
          <p:spPr>
            <a:xfrm>
              <a:off x="1805" y="4410"/>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36" name="Oval 71"/>
            <p:cNvSpPr/>
            <p:nvPr/>
          </p:nvSpPr>
          <p:spPr>
            <a:xfrm>
              <a:off x="2322" y="4873"/>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37" name="Oval 72"/>
            <p:cNvSpPr/>
            <p:nvPr/>
          </p:nvSpPr>
          <p:spPr>
            <a:xfrm>
              <a:off x="2802" y="4860"/>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38" name="Oval 73"/>
            <p:cNvSpPr/>
            <p:nvPr/>
          </p:nvSpPr>
          <p:spPr>
            <a:xfrm>
              <a:off x="3255" y="5331"/>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39" name="Oval 74"/>
            <p:cNvSpPr/>
            <p:nvPr/>
          </p:nvSpPr>
          <p:spPr>
            <a:xfrm>
              <a:off x="3752" y="5310"/>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0340" name="Oval 75"/>
            <p:cNvSpPr/>
            <p:nvPr/>
          </p:nvSpPr>
          <p:spPr>
            <a:xfrm>
              <a:off x="4232" y="5781"/>
              <a:ext cx="175" cy="131"/>
            </a:xfrm>
            <a:prstGeom prst="ellipse">
              <a:avLst/>
            </a:prstGeom>
            <a:solidFill>
              <a:srgbClr val="FF9900"/>
            </a:solidFill>
            <a:ln w="952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pic>
        <p:nvPicPr>
          <p:cNvPr id="3" name="图片 2"/>
          <p:cNvPicPr>
            <a:picLocks noChangeAspect="1"/>
          </p:cNvPicPr>
          <p:nvPr/>
        </p:nvPicPr>
        <p:blipFill>
          <a:blip r:embed="rId6"/>
          <a:stretch>
            <a:fillRect/>
          </a:stretch>
        </p:blipFill>
        <p:spPr>
          <a:xfrm>
            <a:off x="6659880" y="3745230"/>
            <a:ext cx="545465" cy="376555"/>
          </a:xfrm>
          <a:prstGeom prst="rect">
            <a:avLst/>
          </a:prstGeom>
        </p:spPr>
      </p:pic>
      <p:pic>
        <p:nvPicPr>
          <p:cNvPr id="11" name="图片 10"/>
          <p:cNvPicPr>
            <a:picLocks noChangeAspect="1"/>
          </p:cNvPicPr>
          <p:nvPr/>
        </p:nvPicPr>
        <p:blipFill>
          <a:blip r:embed="rId6"/>
          <a:stretch>
            <a:fillRect/>
          </a:stretch>
        </p:blipFill>
        <p:spPr>
          <a:xfrm>
            <a:off x="6715125" y="4043680"/>
            <a:ext cx="545465" cy="376555"/>
          </a:xfrm>
          <a:prstGeom prst="rect">
            <a:avLst/>
          </a:prstGeom>
        </p:spPr>
      </p:pic>
      <p:pic>
        <p:nvPicPr>
          <p:cNvPr id="12" name="图片 11"/>
          <p:cNvPicPr>
            <a:picLocks noChangeAspect="1"/>
          </p:cNvPicPr>
          <p:nvPr/>
        </p:nvPicPr>
        <p:blipFill>
          <a:blip r:embed="rId6"/>
          <a:stretch>
            <a:fillRect/>
          </a:stretch>
        </p:blipFill>
        <p:spPr>
          <a:xfrm>
            <a:off x="6770370" y="4358005"/>
            <a:ext cx="545465" cy="376555"/>
          </a:xfrm>
          <a:prstGeom prst="rect">
            <a:avLst/>
          </a:prstGeom>
        </p:spPr>
      </p:pic>
      <p:pic>
        <p:nvPicPr>
          <p:cNvPr id="13" name="图片 12"/>
          <p:cNvPicPr>
            <a:picLocks noChangeAspect="1"/>
          </p:cNvPicPr>
          <p:nvPr/>
        </p:nvPicPr>
        <p:blipFill>
          <a:blip r:embed="rId6"/>
          <a:stretch>
            <a:fillRect/>
          </a:stretch>
        </p:blipFill>
        <p:spPr>
          <a:xfrm>
            <a:off x="6804025" y="4587875"/>
            <a:ext cx="545465" cy="376555"/>
          </a:xfrm>
          <a:prstGeom prst="rect">
            <a:avLst/>
          </a:prstGeom>
        </p:spPr>
      </p:pic>
      <p:pic>
        <p:nvPicPr>
          <p:cNvPr id="14" name="图片 13"/>
          <p:cNvPicPr>
            <a:picLocks noChangeAspect="1"/>
          </p:cNvPicPr>
          <p:nvPr/>
        </p:nvPicPr>
        <p:blipFill>
          <a:blip r:embed="rId7"/>
          <a:stretch>
            <a:fillRect/>
          </a:stretch>
        </p:blipFill>
        <p:spPr>
          <a:xfrm rot="5400000">
            <a:off x="4060190" y="3403600"/>
            <a:ext cx="351790" cy="314960"/>
          </a:xfrm>
          <a:prstGeom prst="rect">
            <a:avLst/>
          </a:prstGeom>
        </p:spPr>
      </p:pic>
      <p:pic>
        <p:nvPicPr>
          <p:cNvPr id="15" name="图片 14"/>
          <p:cNvPicPr>
            <a:picLocks noChangeAspect="1"/>
          </p:cNvPicPr>
          <p:nvPr/>
        </p:nvPicPr>
        <p:blipFill>
          <a:blip r:embed="rId7"/>
          <a:stretch>
            <a:fillRect/>
          </a:stretch>
        </p:blipFill>
        <p:spPr>
          <a:xfrm rot="5400000">
            <a:off x="4372610" y="3411855"/>
            <a:ext cx="351790" cy="314960"/>
          </a:xfrm>
          <a:prstGeom prst="rect">
            <a:avLst/>
          </a:prstGeom>
        </p:spPr>
      </p:pic>
      <p:pic>
        <p:nvPicPr>
          <p:cNvPr id="16" name="图片 15"/>
          <p:cNvPicPr>
            <a:picLocks noChangeAspect="1"/>
          </p:cNvPicPr>
          <p:nvPr/>
        </p:nvPicPr>
        <p:blipFill>
          <a:blip r:embed="rId7"/>
          <a:stretch>
            <a:fillRect/>
          </a:stretch>
        </p:blipFill>
        <p:spPr>
          <a:xfrm rot="5400000">
            <a:off x="4687570" y="3418840"/>
            <a:ext cx="351790" cy="314960"/>
          </a:xfrm>
          <a:prstGeom prst="rect">
            <a:avLst/>
          </a:prstGeom>
        </p:spPr>
      </p:pic>
      <p:pic>
        <p:nvPicPr>
          <p:cNvPr id="17" name="图片 16"/>
          <p:cNvPicPr>
            <a:picLocks noChangeAspect="1"/>
          </p:cNvPicPr>
          <p:nvPr>
            <p:custDataLst>
              <p:tags r:id="rId1"/>
            </p:custDataLst>
          </p:nvPr>
        </p:nvPicPr>
        <p:blipFill>
          <a:blip r:embed="rId7"/>
          <a:stretch>
            <a:fillRect/>
          </a:stretch>
        </p:blipFill>
        <p:spPr>
          <a:xfrm rot="5400000">
            <a:off x="4998720" y="3418840"/>
            <a:ext cx="351790" cy="314960"/>
          </a:xfrm>
          <a:prstGeom prst="rect">
            <a:avLst/>
          </a:prstGeom>
        </p:spPr>
      </p:pic>
      <p:pic>
        <p:nvPicPr>
          <p:cNvPr id="18" name="图片 17"/>
          <p:cNvPicPr>
            <a:picLocks noChangeAspect="1"/>
          </p:cNvPicPr>
          <p:nvPr>
            <p:custDataLst>
              <p:tags r:id="rId2"/>
            </p:custDataLst>
          </p:nvPr>
        </p:nvPicPr>
        <p:blipFill>
          <a:blip r:embed="rId7"/>
          <a:stretch>
            <a:fillRect/>
          </a:stretch>
        </p:blipFill>
        <p:spPr>
          <a:xfrm rot="5400000">
            <a:off x="5307330" y="3418840"/>
            <a:ext cx="351790" cy="314960"/>
          </a:xfrm>
          <a:prstGeom prst="rect">
            <a:avLst/>
          </a:prstGeom>
        </p:spPr>
      </p:pic>
      <p:pic>
        <p:nvPicPr>
          <p:cNvPr id="19" name="图片 18"/>
          <p:cNvPicPr>
            <a:picLocks noChangeAspect="1"/>
          </p:cNvPicPr>
          <p:nvPr>
            <p:custDataLst>
              <p:tags r:id="rId3"/>
            </p:custDataLst>
          </p:nvPr>
        </p:nvPicPr>
        <p:blipFill>
          <a:blip r:embed="rId7"/>
          <a:stretch>
            <a:fillRect/>
          </a:stretch>
        </p:blipFill>
        <p:spPr>
          <a:xfrm rot="5400000">
            <a:off x="5618480" y="3418840"/>
            <a:ext cx="351790" cy="314960"/>
          </a:xfrm>
          <a:prstGeom prst="rect">
            <a:avLst/>
          </a:prstGeom>
        </p:spPr>
      </p:pic>
      <p:pic>
        <p:nvPicPr>
          <p:cNvPr id="20" name="图片 19"/>
          <p:cNvPicPr>
            <a:picLocks noChangeAspect="1"/>
          </p:cNvPicPr>
          <p:nvPr>
            <p:custDataLst>
              <p:tags r:id="rId4"/>
            </p:custDataLst>
          </p:nvPr>
        </p:nvPicPr>
        <p:blipFill>
          <a:blip r:embed="rId7"/>
          <a:stretch>
            <a:fillRect/>
          </a:stretch>
        </p:blipFill>
        <p:spPr>
          <a:xfrm rot="5400000">
            <a:off x="5930265" y="3402330"/>
            <a:ext cx="351790" cy="3149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body" idx="4294967295"/>
          </p:nvPr>
        </p:nvSpPr>
        <p:spPr bwMode="auto">
          <a:xfrm>
            <a:off x="458788" y="862013"/>
            <a:ext cx="8650288" cy="39417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685800" rtl="0" eaLnBrk="1" fontAlgn="base" latinLnBrk="0" hangingPunct="1">
              <a:lnSpc>
                <a:spcPct val="150000"/>
              </a:lnSpc>
              <a:spcBef>
                <a:spcPts val="75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特点：</a:t>
            </a:r>
          </a:p>
          <a:p>
            <a:pPr marL="171450" marR="0" lvl="0" indent="-171450" algn="l" defTabSz="685800" rtl="0" eaLnBrk="1" fontAlgn="base" latinLnBrk="0" hangingPunct="1">
              <a:lnSpc>
                <a:spcPct val="13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1</a:t>
            </a:r>
            <a:r>
              <a:rPr kumimoji="0" lang="zh-CN"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）可编程的与阵列</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和</a:t>
            </a:r>
            <a:r>
              <a:rPr kumimoji="0" lang="zh-CN"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固定的或阵列</a:t>
            </a:r>
          </a:p>
          <a:p>
            <a:pPr marL="171450" marR="0" lvl="0" indent="-17145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与</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PLA</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相比，</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PAL</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减少了编程点数</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或阵列固定</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，简化了编程工作</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仅对</a:t>
            </a:r>
            <a:r>
              <a:rPr kumimoji="0" lang="zh-CN"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与阵列编程</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1" indent="-171450" algn="l" defTabSz="685800" rtl="0" eaLnBrk="0" fontAlgn="base" latinLnBrk="0" hangingPunct="0">
              <a:lnSpc>
                <a:spcPct val="100000"/>
              </a:lnSpc>
              <a:spcBef>
                <a:spcPts val="375"/>
              </a:spcBef>
              <a:spcAft>
                <a:spcPct val="0"/>
              </a:spcAft>
              <a:buClrTx/>
              <a:buSzTx/>
              <a:buFont typeface="Arial" panose="020B0604020202020204" pitchFamily="34" charset="0"/>
              <a:buChar char="•"/>
              <a:defRPr/>
            </a:pP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PAL</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器件内所提供的与项数目较少，通常为</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7</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8</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个</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但是典型的逻辑设计 </a:t>
            </a:r>
            <a:endPar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0" marR="0" lvl="0" indent="0" algn="l" defTabSz="685800" rtl="0" eaLnBrk="0" fontAlgn="base" latinLnBrk="0" hangingPunct="0">
              <a:lnSpc>
                <a:spcPct val="100000"/>
              </a:lnSpc>
              <a:spcBef>
                <a:spcPts val="75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中 一般只需要</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4</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5</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个与项。</a:t>
            </a:r>
            <a:endPar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514350" marR="0" lvl="1" indent="-171450" algn="l" defTabSz="685800" rtl="0" eaLnBrk="0" fontAlgn="base" latinLnBrk="0" hangingPunct="0">
              <a:lnSpc>
                <a:spcPct val="100000"/>
              </a:lnSpc>
              <a:spcBef>
                <a:spcPts val="375"/>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这种结构也提供了较高的性能和速度</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更有利于辅助设计系统</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(EDA)</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的开发</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所以在较长时间里</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PAL</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成为了</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PLD</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发展史上的主流。</a:t>
            </a:r>
          </a:p>
          <a:p>
            <a:pPr marL="514350" marR="0" lvl="1" indent="-171450" algn="l" defTabSz="685800" rtl="0" eaLnBrk="0" fontAlgn="base" latinLnBrk="0" hangingPunct="0">
              <a:lnSpc>
                <a:spcPct val="90000"/>
              </a:lnSpc>
              <a:spcBef>
                <a:spcPts val="375"/>
              </a:spcBef>
              <a:spcAft>
                <a:spcPct val="0"/>
              </a:spcAft>
              <a:buClrTx/>
              <a:buSzTx/>
              <a:buFont typeface="Arial" panose="020B0604020202020204" pitchFamily="34" charset="0"/>
              <a:buChar char="•"/>
              <a:defRPr/>
            </a:pPr>
            <a:endPar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71450" marR="0" lvl="0" indent="-171450" algn="l" defTabSz="685800" rtl="0" eaLnBrk="1" fontAlgn="base" latinLnBrk="0" hangingPunct="1">
              <a:lnSpc>
                <a:spcPct val="100000"/>
              </a:lnSpc>
              <a:spcBef>
                <a:spcPts val="75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2)  PAL</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分</a:t>
            </a:r>
            <a:r>
              <a:rPr kumimoji="0" lang="zh-CN"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组合</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PA</a:t>
            </a:r>
            <a:r>
              <a:rPr lang="en-US" altLang="zh-CN" sz="2000" b="1" noProof="0" dirty="0">
                <a:ln>
                  <a:noFill/>
                </a:ln>
                <a:effectLst/>
                <a:uLnTx/>
                <a:uFillTx/>
                <a:latin typeface="华文新魏" panose="02010800040101010101" pitchFamily="2" charset="-122"/>
                <a:ea typeface="华文新魏" panose="02010800040101010101" pitchFamily="2" charset="-122"/>
                <a:sym typeface="+mn-ea"/>
              </a:rPr>
              <a:t>L</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和</a:t>
            </a:r>
            <a:r>
              <a:rPr kumimoji="0" lang="zh-CN"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时序</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PA</a:t>
            </a:r>
            <a:r>
              <a:rPr lang="en-US" altLang="zh-CN" sz="2000" b="1" noProof="0" dirty="0">
                <a:ln>
                  <a:noFill/>
                </a:ln>
                <a:effectLst/>
                <a:uLnTx/>
                <a:uFillTx/>
                <a:latin typeface="华文新魏" panose="02010800040101010101" pitchFamily="2" charset="-122"/>
                <a:ea typeface="华文新魏" panose="02010800040101010101" pitchFamily="2" charset="-122"/>
                <a:sym typeface="+mn-ea"/>
              </a:rPr>
              <a:t>L</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包含有触发器</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41315" name="矩形 5"/>
          <p:cNvSpPr/>
          <p:nvPr/>
        </p:nvSpPr>
        <p:spPr>
          <a:xfrm>
            <a:off x="428625" y="500063"/>
            <a:ext cx="7743825" cy="400050"/>
          </a:xfrm>
          <a:prstGeom prst="rect">
            <a:avLst/>
          </a:prstGeom>
          <a:noFill/>
          <a:ln w="9525">
            <a:noFill/>
          </a:ln>
        </p:spPr>
        <p:txBody>
          <a:bodyPr>
            <a:spAutoFit/>
          </a:bodyPr>
          <a:lstStyle/>
          <a:p>
            <a:pPr eaLnBrk="1" hangingPunct="1">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3</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可编程阵列逻辑 </a:t>
            </a:r>
            <a:r>
              <a:rPr lang="en-US" altLang="zh-CN" b="1" dirty="0">
                <a:solidFill>
                  <a:srgbClr val="FF0000"/>
                </a:solidFill>
                <a:latin typeface="华文新魏" panose="02010800040101010101" pitchFamily="2" charset="-122"/>
                <a:ea typeface="华文新魏" panose="02010800040101010101" pitchFamily="2" charset="-122"/>
              </a:rPr>
              <a:t>(PAL</a:t>
            </a:r>
            <a:r>
              <a:rPr lang="zh-CN" altLang="en-US" b="1" dirty="0">
                <a:solidFill>
                  <a:srgbClr val="FF0000"/>
                </a:solidFill>
                <a:latin typeface="华文新魏" panose="02010800040101010101" pitchFamily="2" charset="-122"/>
                <a:ea typeface="华文新魏" panose="02010800040101010101" pitchFamily="2" charset="-122"/>
              </a:rPr>
              <a:t>，</a:t>
            </a:r>
            <a:r>
              <a:rPr lang="en-US" altLang="zh-CN" dirty="0">
                <a:solidFill>
                  <a:srgbClr val="FF0000"/>
                </a:solidFill>
                <a:latin typeface="Arial Unicode MS" panose="020B0604020202020204" charset="-122"/>
                <a:ea typeface="Arial Unicode MS" panose="020B0604020202020204" charset="-122"/>
              </a:rPr>
              <a:t> P</a:t>
            </a:r>
            <a:r>
              <a:rPr lang="en-US" altLang="zh-CN" dirty="0">
                <a:solidFill>
                  <a:schemeClr val="tx1"/>
                </a:solidFill>
                <a:latin typeface="Arial Unicode MS" panose="020B0604020202020204" charset="-122"/>
                <a:ea typeface="Arial Unicode MS" panose="020B0604020202020204" charset="-122"/>
              </a:rPr>
              <a:t>rogrammble  </a:t>
            </a:r>
            <a:r>
              <a:rPr lang="en-US" altLang="zh-CN" dirty="0">
                <a:solidFill>
                  <a:srgbClr val="FF0000"/>
                </a:solidFill>
                <a:latin typeface="Arial Unicode MS" panose="020B0604020202020204" charset="-122"/>
                <a:ea typeface="Arial Unicode MS" panose="020B0604020202020204" charset="-122"/>
              </a:rPr>
              <a:t>A</a:t>
            </a:r>
            <a:r>
              <a:rPr lang="en-US" altLang="zh-CN" dirty="0">
                <a:solidFill>
                  <a:schemeClr val="tx1"/>
                </a:solidFill>
                <a:latin typeface="Arial Unicode MS" panose="020B0604020202020204" charset="-122"/>
                <a:ea typeface="Arial Unicode MS" panose="020B0604020202020204" charset="-122"/>
              </a:rPr>
              <a:t>rray </a:t>
            </a:r>
            <a:r>
              <a:rPr lang="en-US" altLang="zh-CN" dirty="0">
                <a:solidFill>
                  <a:srgbClr val="FF0000"/>
                </a:solidFill>
                <a:latin typeface="Arial Unicode MS" panose="020B0604020202020204" charset="-122"/>
                <a:ea typeface="Arial Unicode MS" panose="020B0604020202020204" charset="-122"/>
              </a:rPr>
              <a:t>L</a:t>
            </a:r>
            <a:r>
              <a:rPr lang="en-US" altLang="zh-CN" dirty="0">
                <a:solidFill>
                  <a:schemeClr val="tx1"/>
                </a:solidFill>
                <a:latin typeface="Arial Unicode MS" panose="020B0604020202020204" charset="-122"/>
                <a:ea typeface="Arial Unicode MS" panose="020B0604020202020204" charset="-122"/>
              </a:rPr>
              <a:t>ogic </a:t>
            </a:r>
            <a:r>
              <a:rPr lang="en-US" altLang="zh-CN" b="1" dirty="0">
                <a:solidFill>
                  <a:srgbClr val="FF0000"/>
                </a:solidFill>
                <a:latin typeface="华文新魏" panose="02010800040101010101" pitchFamily="2" charset="-122"/>
                <a:ea typeface="华文新魏" panose="02010800040101010101" pitchFamily="2" charset="-122"/>
              </a:rPr>
              <a:t>)</a:t>
            </a:r>
            <a:endParaRPr lang="zh-CN" altLang="en-US" dirty="0">
              <a:solidFill>
                <a:srgbClr val="FF0000"/>
              </a:solidFill>
              <a:latin typeface="华文新魏" panose="02010800040101010101" pitchFamily="2" charset="-122"/>
              <a:ea typeface="华文新魏" panose="02010800040101010101" pitchFamily="2" charset="-122"/>
            </a:endParaRPr>
          </a:p>
        </p:txBody>
      </p:sp>
      <p:pic>
        <p:nvPicPr>
          <p:cNvPr id="4" name="Picture 7" descr="File:MMI PAL 16R6.jpg">
            <a:hlinkClick r:id="rId2"/>
          </p:cNvPr>
          <p:cNvPicPr>
            <a:picLocks noChangeAspect="1"/>
          </p:cNvPicPr>
          <p:nvPr/>
        </p:nvPicPr>
        <p:blipFill>
          <a:blip r:embed="rId3"/>
          <a:stretch>
            <a:fillRect/>
          </a:stretch>
        </p:blipFill>
        <p:spPr>
          <a:xfrm>
            <a:off x="7380288" y="3723640"/>
            <a:ext cx="1557337" cy="12890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18">
                                            <p:txEl>
                                              <p:pRg st="0" end="0"/>
                                            </p:txEl>
                                          </p:spTgt>
                                        </p:tgtEl>
                                        <p:attrNameLst>
                                          <p:attrName>style.visibility</p:attrName>
                                        </p:attrNameLst>
                                      </p:cBhvr>
                                      <p:to>
                                        <p:strVal val="visible"/>
                                      </p:to>
                                    </p:set>
                                    <p:anim calcmode="lin" valueType="num">
                                      <p:cBhvr additive="base">
                                        <p:cTn id="7" dur="500" fill="hold"/>
                                        <p:tgtEl>
                                          <p:spTgt spid="137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7218">
                                            <p:txEl>
                                              <p:pRg st="1" end="1"/>
                                            </p:txEl>
                                          </p:spTgt>
                                        </p:tgtEl>
                                        <p:attrNameLst>
                                          <p:attrName>style.visibility</p:attrName>
                                        </p:attrNameLst>
                                      </p:cBhvr>
                                      <p:to>
                                        <p:strVal val="visible"/>
                                      </p:to>
                                    </p:set>
                                    <p:anim calcmode="lin" valueType="num">
                                      <p:cBhvr additive="base">
                                        <p:cTn id="11" dur="500" fill="hold"/>
                                        <p:tgtEl>
                                          <p:spTgt spid="1372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721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7218">
                                            <p:txEl>
                                              <p:pRg st="2" end="2"/>
                                            </p:txEl>
                                          </p:spTgt>
                                        </p:tgtEl>
                                        <p:attrNameLst>
                                          <p:attrName>style.visibility</p:attrName>
                                        </p:attrNameLst>
                                      </p:cBhvr>
                                      <p:to>
                                        <p:strVal val="visible"/>
                                      </p:to>
                                    </p:set>
                                    <p:anim calcmode="lin" valueType="num">
                                      <p:cBhvr additive="base">
                                        <p:cTn id="15" dur="500" fill="hold"/>
                                        <p:tgtEl>
                                          <p:spTgt spid="13721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72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7218">
                                            <p:txEl>
                                              <p:pRg st="3" end="3"/>
                                            </p:txEl>
                                          </p:spTgt>
                                        </p:tgtEl>
                                        <p:attrNameLst>
                                          <p:attrName>style.visibility</p:attrName>
                                        </p:attrNameLst>
                                      </p:cBhvr>
                                      <p:to>
                                        <p:strVal val="visible"/>
                                      </p:to>
                                    </p:set>
                                    <p:anim calcmode="lin" valueType="num">
                                      <p:cBhvr additive="base">
                                        <p:cTn id="21" dur="500" fill="hold"/>
                                        <p:tgtEl>
                                          <p:spTgt spid="13721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721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7218">
                                            <p:txEl>
                                              <p:pRg st="4" end="4"/>
                                            </p:txEl>
                                          </p:spTgt>
                                        </p:tgtEl>
                                        <p:attrNameLst>
                                          <p:attrName>style.visibility</p:attrName>
                                        </p:attrNameLst>
                                      </p:cBhvr>
                                      <p:to>
                                        <p:strVal val="visible"/>
                                      </p:to>
                                    </p:set>
                                    <p:anim calcmode="lin" valueType="num">
                                      <p:cBhvr additive="base">
                                        <p:cTn id="25" dur="500" fill="hold"/>
                                        <p:tgtEl>
                                          <p:spTgt spid="13721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721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37218">
                                            <p:txEl>
                                              <p:pRg st="5" end="5"/>
                                            </p:txEl>
                                          </p:spTgt>
                                        </p:tgtEl>
                                        <p:attrNameLst>
                                          <p:attrName>style.visibility</p:attrName>
                                        </p:attrNameLst>
                                      </p:cBhvr>
                                      <p:to>
                                        <p:strVal val="visible"/>
                                      </p:to>
                                    </p:set>
                                    <p:anim calcmode="lin" valueType="num">
                                      <p:cBhvr additive="base">
                                        <p:cTn id="29" dur="500" fill="hold"/>
                                        <p:tgtEl>
                                          <p:spTgt spid="13721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721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7218">
                                            <p:txEl>
                                              <p:pRg st="7" end="7"/>
                                            </p:txEl>
                                          </p:spTgt>
                                        </p:tgtEl>
                                        <p:attrNameLst>
                                          <p:attrName>style.visibility</p:attrName>
                                        </p:attrNameLst>
                                      </p:cBhvr>
                                      <p:to>
                                        <p:strVal val="visible"/>
                                      </p:to>
                                    </p:set>
                                    <p:anim calcmode="lin" valueType="num">
                                      <p:cBhvr additive="base">
                                        <p:cTn id="33" dur="500" fill="hold"/>
                                        <p:tgtEl>
                                          <p:spTgt spid="137218">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721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09288 -0.10463 L -0.37639 -0.40895 " pathEditMode="relative" rAng="0" ptsTypes="AA">
                                      <p:cBhvr>
                                        <p:cTn id="38" dur="2000" fill="hold"/>
                                        <p:tgtEl>
                                          <p:spTgt spid="4"/>
                                        </p:tgtEl>
                                        <p:attrNameLst>
                                          <p:attrName>ppt_x</p:attrName>
                                          <p:attrName>ppt_y</p:attrName>
                                        </p:attrNameLst>
                                      </p:cBhvr>
                                      <p:rCtr x="-14200" y="-15200"/>
                                    </p:animMotion>
                                  </p:childTnLst>
                                </p:cTn>
                              </p:par>
                            </p:childTnLst>
                          </p:cTn>
                        </p:par>
                      </p:childTnLst>
                    </p:cTn>
                  </p:par>
                  <p:par>
                    <p:cTn id="39" fill="hold">
                      <p:stCondLst>
                        <p:cond delay="indefinite"/>
                      </p:stCondLst>
                      <p:childTnLst>
                        <p:par>
                          <p:cTn id="40" fill="hold">
                            <p:stCondLst>
                              <p:cond delay="0"/>
                            </p:stCondLst>
                            <p:childTnLst>
                              <p:par>
                                <p:cTn id="41" presetID="6" presetClass="emph" presetSubtype="0" fill="hold" nodeType="clickEffect">
                                  <p:stCondLst>
                                    <p:cond delay="0"/>
                                  </p:stCondLst>
                                  <p:childTnLst>
                                    <p:animScale>
                                      <p:cBhvr>
                                        <p:cTn id="42"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p:nvPr>
        </p:nvSpPr>
        <p:spPr>
          <a:xfrm>
            <a:off x="381000" y="787400"/>
            <a:ext cx="4953000" cy="514350"/>
          </a:xfrm>
          <a:prstGeom prst="rect">
            <a:avLst/>
          </a:prstGeom>
          <a:noFill/>
          <a:ln w="9525">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1)  </a:t>
            </a:r>
            <a:r>
              <a:rPr lang="zh-CN" altLang="en-US" sz="2000" b="1" dirty="0">
                <a:latin typeface="华文新魏" panose="02010800040101010101" pitchFamily="2" charset="-122"/>
                <a:ea typeface="华文新魏" panose="02010800040101010101" pitchFamily="2" charset="-122"/>
              </a:rPr>
              <a:t>组合 </a:t>
            </a:r>
            <a:r>
              <a:rPr lang="en-US" altLang="zh-CN" sz="2000" b="1" dirty="0">
                <a:latin typeface="华文新魏" panose="02010800040101010101" pitchFamily="2" charset="-122"/>
                <a:ea typeface="华文新魏" panose="02010800040101010101" pitchFamily="2" charset="-122"/>
              </a:rPr>
              <a:t>PAL </a:t>
            </a:r>
            <a:r>
              <a:rPr lang="zh-CN" altLang="en-US" sz="2000" b="1" dirty="0">
                <a:latin typeface="华文新魏" panose="02010800040101010101" pitchFamily="2" charset="-122"/>
                <a:ea typeface="华文新魏" panose="02010800040101010101" pitchFamily="2" charset="-122"/>
              </a:rPr>
              <a:t>器件</a:t>
            </a:r>
          </a:p>
        </p:txBody>
      </p:sp>
      <p:sp>
        <p:nvSpPr>
          <p:cNvPr id="142339" name="Text Box 14"/>
          <p:cNvSpPr txBox="1"/>
          <p:nvPr/>
        </p:nvSpPr>
        <p:spPr>
          <a:xfrm>
            <a:off x="62230" y="1573530"/>
            <a:ext cx="822325" cy="277495"/>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输入</a:t>
            </a:r>
            <a:endParaRPr lang="en-US" altLang="zh-CN" b="1" dirty="0">
              <a:solidFill>
                <a:schemeClr val="tx1"/>
              </a:solidFill>
              <a:latin typeface="华文新魏" panose="02010800040101010101" pitchFamily="2" charset="-122"/>
              <a:ea typeface="华文新魏" panose="02010800040101010101" pitchFamily="2" charset="-122"/>
            </a:endParaRPr>
          </a:p>
        </p:txBody>
      </p:sp>
      <p:sp>
        <p:nvSpPr>
          <p:cNvPr id="142340" name="Text Box 15"/>
          <p:cNvSpPr txBox="1"/>
          <p:nvPr/>
        </p:nvSpPr>
        <p:spPr>
          <a:xfrm>
            <a:off x="22860" y="1852295"/>
            <a:ext cx="1167130" cy="259080"/>
          </a:xfrm>
          <a:prstGeom prst="rect">
            <a:avLst/>
          </a:prstGeom>
          <a:noFill/>
          <a:ln w="9525">
            <a:noFill/>
          </a:ln>
        </p:spPr>
        <p:txBody>
          <a:bodyPr/>
          <a:lstStyle/>
          <a:p>
            <a:pPr algn="just">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0</a:t>
            </a:r>
            <a:r>
              <a:rPr lang="en-US" altLang="zh-CN" b="1" dirty="0">
                <a:solidFill>
                  <a:schemeClr val="tx1"/>
                </a:solidFill>
                <a:latin typeface="微软雅黑" panose="020B0503020204020204" charset="-122"/>
                <a:ea typeface="微软雅黑" panose="020B0503020204020204" charset="-122"/>
              </a:rPr>
              <a:t>~</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(n-1)</a:t>
            </a:r>
          </a:p>
        </p:txBody>
      </p:sp>
      <p:sp>
        <p:nvSpPr>
          <p:cNvPr id="142341" name="Text Box 27"/>
          <p:cNvSpPr txBox="1"/>
          <p:nvPr/>
        </p:nvSpPr>
        <p:spPr>
          <a:xfrm>
            <a:off x="1909763" y="3873500"/>
            <a:ext cx="4516437" cy="234950"/>
          </a:xfrm>
          <a:prstGeom prst="rect">
            <a:avLst/>
          </a:prstGeom>
          <a:noFill/>
          <a:ln w="9525">
            <a:noFill/>
          </a:ln>
        </p:spPr>
        <p:txBody>
          <a:bodyPr/>
          <a:lstStyle/>
          <a:p>
            <a:pPr algn="just">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组合</a:t>
            </a:r>
            <a:r>
              <a:rPr lang="en-US" altLang="zh-CN" b="1" dirty="0">
                <a:solidFill>
                  <a:srgbClr val="FF0000"/>
                </a:solidFill>
                <a:latin typeface="华文新魏" panose="02010800040101010101" pitchFamily="2" charset="-122"/>
                <a:ea typeface="华文新魏" panose="02010800040101010101" pitchFamily="2" charset="-122"/>
              </a:rPr>
              <a:t>PAL </a:t>
            </a:r>
            <a:r>
              <a:rPr lang="zh-CN" altLang="en-US" b="1" dirty="0">
                <a:solidFill>
                  <a:schemeClr val="tx1"/>
                </a:solidFill>
                <a:latin typeface="华文新魏" panose="02010800040101010101" pitchFamily="2" charset="-122"/>
                <a:ea typeface="华文新魏" panose="02010800040101010101" pitchFamily="2" charset="-122"/>
              </a:rPr>
              <a:t>的基本结构框图</a:t>
            </a:r>
            <a:endParaRPr lang="en-US" altLang="zh-CN" b="1" dirty="0">
              <a:solidFill>
                <a:schemeClr val="tx1"/>
              </a:solidFill>
              <a:latin typeface="华文新魏" panose="02010800040101010101" pitchFamily="2" charset="-122"/>
              <a:ea typeface="华文新魏" panose="02010800040101010101" pitchFamily="2" charset="-122"/>
            </a:endParaRPr>
          </a:p>
        </p:txBody>
      </p:sp>
      <p:sp>
        <p:nvSpPr>
          <p:cNvPr id="142342" name="Text Box 38"/>
          <p:cNvSpPr txBox="1"/>
          <p:nvPr/>
        </p:nvSpPr>
        <p:spPr>
          <a:xfrm>
            <a:off x="1355725" y="1463675"/>
            <a:ext cx="255588"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n</a:t>
            </a:r>
          </a:p>
        </p:txBody>
      </p:sp>
      <p:sp>
        <p:nvSpPr>
          <p:cNvPr id="142343" name="Text Box 39"/>
          <p:cNvSpPr txBox="1"/>
          <p:nvPr/>
        </p:nvSpPr>
        <p:spPr>
          <a:xfrm>
            <a:off x="7282180" y="1642745"/>
            <a:ext cx="1731010" cy="414020"/>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a:t>
            </a:r>
            <a:r>
              <a:rPr lang="en-US" altLang="zh-CN" b="1" dirty="0">
                <a:solidFill>
                  <a:schemeClr val="tx1"/>
                </a:solidFill>
                <a:latin typeface="华文新魏" panose="02010800040101010101" pitchFamily="2" charset="-122"/>
                <a:ea typeface="华文新魏" panose="02010800040101010101" pitchFamily="2" charset="-122"/>
              </a:rPr>
              <a:t>O</a:t>
            </a:r>
            <a:r>
              <a:rPr lang="en-US" altLang="zh-CN" b="1" baseline="-25000" dirty="0">
                <a:solidFill>
                  <a:schemeClr val="tx1"/>
                </a:solidFill>
                <a:latin typeface="华文新魏" panose="02010800040101010101" pitchFamily="2" charset="-122"/>
                <a:ea typeface="华文新魏" panose="02010800040101010101" pitchFamily="2" charset="-122"/>
              </a:rPr>
              <a:t>0</a:t>
            </a:r>
            <a:r>
              <a:rPr lang="en-US" altLang="zh-CN" b="1" dirty="0">
                <a:solidFill>
                  <a:schemeClr val="tx1"/>
                </a:solidFill>
                <a:latin typeface="微软雅黑" panose="020B0503020204020204" charset="-122"/>
                <a:ea typeface="微软雅黑" panose="020B0503020204020204" charset="-122"/>
              </a:rPr>
              <a:t>~</a:t>
            </a:r>
            <a:r>
              <a:rPr lang="en-US" altLang="zh-CN" b="1" dirty="0">
                <a:solidFill>
                  <a:schemeClr val="tx1"/>
                </a:solidFill>
                <a:latin typeface="华文新魏" panose="02010800040101010101" pitchFamily="2" charset="-122"/>
                <a:ea typeface="华文新魏" panose="02010800040101010101" pitchFamily="2" charset="-122"/>
              </a:rPr>
              <a:t>O</a:t>
            </a:r>
            <a:r>
              <a:rPr lang="en-US" altLang="zh-CN" b="1" baseline="-25000" dirty="0">
                <a:solidFill>
                  <a:schemeClr val="tx1"/>
                </a:solidFill>
                <a:latin typeface="华文新魏" panose="02010800040101010101" pitchFamily="2" charset="-122"/>
                <a:ea typeface="华文新魏" panose="02010800040101010101" pitchFamily="2" charset="-122"/>
              </a:rPr>
              <a:t>(s-1)</a:t>
            </a:r>
            <a:r>
              <a:rPr lang="zh-CN" altLang="en-US" b="1" dirty="0">
                <a:solidFill>
                  <a:schemeClr val="tx1"/>
                </a:solidFill>
                <a:uFillTx/>
                <a:latin typeface="华文新魏" panose="02010800040101010101" pitchFamily="2" charset="-122"/>
                <a:ea typeface="华文新魏" panose="02010800040101010101" pitchFamily="2" charset="-122"/>
              </a:rPr>
              <a:t>）</a:t>
            </a:r>
          </a:p>
        </p:txBody>
      </p:sp>
      <p:sp>
        <p:nvSpPr>
          <p:cNvPr id="142344" name="Text Box 41"/>
          <p:cNvSpPr txBox="1"/>
          <p:nvPr/>
        </p:nvSpPr>
        <p:spPr>
          <a:xfrm>
            <a:off x="5959475" y="1347788"/>
            <a:ext cx="2540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s</a:t>
            </a:r>
          </a:p>
        </p:txBody>
      </p:sp>
      <p:sp>
        <p:nvSpPr>
          <p:cNvPr id="142345" name="Line 42"/>
          <p:cNvSpPr>
            <a:spLocks noChangeAspect="1"/>
          </p:cNvSpPr>
          <p:nvPr/>
        </p:nvSpPr>
        <p:spPr>
          <a:xfrm>
            <a:off x="5959475" y="1617663"/>
            <a:ext cx="153988" cy="211137"/>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142346" name="Line 43"/>
          <p:cNvSpPr>
            <a:spLocks noChangeAspect="1"/>
          </p:cNvSpPr>
          <p:nvPr/>
        </p:nvSpPr>
        <p:spPr>
          <a:xfrm>
            <a:off x="3529013" y="2978150"/>
            <a:ext cx="157162" cy="212725"/>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142347" name="Text Box 44"/>
          <p:cNvSpPr txBox="1"/>
          <p:nvPr/>
        </p:nvSpPr>
        <p:spPr>
          <a:xfrm>
            <a:off x="3592513" y="2716213"/>
            <a:ext cx="255587"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i="1" dirty="0">
                <a:solidFill>
                  <a:schemeClr val="tx1"/>
                </a:solidFill>
                <a:latin typeface="华文新魏" panose="02010800040101010101" pitchFamily="2" charset="-122"/>
                <a:ea typeface="华文新魏" panose="02010800040101010101" pitchFamily="2" charset="-122"/>
              </a:rPr>
              <a:t>l</a:t>
            </a:r>
          </a:p>
        </p:txBody>
      </p:sp>
      <p:sp>
        <p:nvSpPr>
          <p:cNvPr id="142348" name="Line 45"/>
          <p:cNvSpPr>
            <a:spLocks noChangeAspect="1"/>
          </p:cNvSpPr>
          <p:nvPr/>
        </p:nvSpPr>
        <p:spPr>
          <a:xfrm>
            <a:off x="3538538" y="1992313"/>
            <a:ext cx="147637" cy="200025"/>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142349" name="Text Box 46"/>
          <p:cNvSpPr txBox="1"/>
          <p:nvPr/>
        </p:nvSpPr>
        <p:spPr>
          <a:xfrm>
            <a:off x="3592513" y="1774825"/>
            <a:ext cx="255587"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k</a:t>
            </a:r>
          </a:p>
        </p:txBody>
      </p:sp>
      <p:sp>
        <p:nvSpPr>
          <p:cNvPr id="142350" name="Text Box 47"/>
          <p:cNvSpPr txBox="1"/>
          <p:nvPr/>
        </p:nvSpPr>
        <p:spPr>
          <a:xfrm>
            <a:off x="3209925" y="2160588"/>
            <a:ext cx="1301750" cy="454025"/>
          </a:xfrm>
          <a:prstGeom prst="rect">
            <a:avLst/>
          </a:prstGeom>
          <a:noFill/>
          <a:ln w="9525">
            <a:noFill/>
          </a:ln>
        </p:spPr>
        <p:txBody>
          <a:bodyPr/>
          <a:lstStyle/>
          <a:p>
            <a:pPr algn="just">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P</a:t>
            </a:r>
            <a:r>
              <a:rPr lang="en-US" altLang="zh-CN" b="1" baseline="-25000" dirty="0">
                <a:solidFill>
                  <a:schemeClr val="tx1"/>
                </a:solidFill>
                <a:latin typeface="华文新魏" panose="02010800040101010101" pitchFamily="2" charset="-122"/>
                <a:ea typeface="华文新魏" panose="02010800040101010101" pitchFamily="2" charset="-122"/>
              </a:rPr>
              <a:t>0</a:t>
            </a:r>
            <a:r>
              <a:rPr lang="en-US" altLang="zh-CN" b="1" baseline="-25000" dirty="0">
                <a:solidFill>
                  <a:schemeClr val="tx1"/>
                </a:solidFill>
                <a:latin typeface="微软雅黑" panose="020B0503020204020204" charset="-122"/>
                <a:ea typeface="微软雅黑" panose="020B0503020204020204" charset="-122"/>
              </a:rPr>
              <a:t>~</a:t>
            </a:r>
            <a:r>
              <a:rPr lang="en-US" altLang="zh-CN" b="1" dirty="0">
                <a:solidFill>
                  <a:schemeClr val="tx1"/>
                </a:solidFill>
                <a:latin typeface="华文新魏" panose="02010800040101010101" pitchFamily="2" charset="-122"/>
                <a:ea typeface="华文新魏" panose="02010800040101010101" pitchFamily="2" charset="-122"/>
              </a:rPr>
              <a:t>P</a:t>
            </a:r>
            <a:r>
              <a:rPr lang="en-US" altLang="zh-CN" b="1" baseline="-25000" dirty="0">
                <a:solidFill>
                  <a:schemeClr val="tx1"/>
                </a:solidFill>
                <a:latin typeface="华文新魏" panose="02010800040101010101" pitchFamily="2" charset="-122"/>
                <a:ea typeface="华文新魏" panose="02010800040101010101" pitchFamily="2" charset="-122"/>
              </a:rPr>
              <a:t>(k-1)</a:t>
            </a:r>
          </a:p>
        </p:txBody>
      </p:sp>
      <p:sp>
        <p:nvSpPr>
          <p:cNvPr id="142351" name="Text Box 48"/>
          <p:cNvSpPr txBox="1"/>
          <p:nvPr/>
        </p:nvSpPr>
        <p:spPr>
          <a:xfrm>
            <a:off x="7373938" y="1347788"/>
            <a:ext cx="1806575" cy="314325"/>
          </a:xfrm>
          <a:prstGeom prst="rect">
            <a:avLst/>
          </a:prstGeom>
          <a:noFill/>
          <a:ln w="9525">
            <a:noFill/>
          </a:ln>
        </p:spPr>
        <p:txBody>
          <a:bodyPr/>
          <a:lstStyle/>
          <a:p>
            <a:pPr algn="just">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O </a:t>
            </a:r>
            <a:r>
              <a:rPr lang="zh-CN" altLang="en-US" b="1" dirty="0">
                <a:solidFill>
                  <a:schemeClr val="tx1"/>
                </a:solidFill>
                <a:latin typeface="华文新魏" panose="02010800040101010101" pitchFamily="2" charset="-122"/>
                <a:ea typeface="华文新魏" panose="02010800040101010101" pitchFamily="2" charset="-122"/>
              </a:rPr>
              <a:t>输出</a:t>
            </a:r>
          </a:p>
        </p:txBody>
      </p:sp>
      <p:sp>
        <p:nvSpPr>
          <p:cNvPr id="142352" name="Text Box 49"/>
          <p:cNvSpPr txBox="1"/>
          <p:nvPr/>
        </p:nvSpPr>
        <p:spPr>
          <a:xfrm>
            <a:off x="7445375" y="2180908"/>
            <a:ext cx="1519238" cy="315912"/>
          </a:xfrm>
          <a:prstGeom prst="rect">
            <a:avLst/>
          </a:prstGeom>
          <a:noFill/>
          <a:ln w="9525">
            <a:noFill/>
          </a:ln>
        </p:spPr>
        <p:txBody>
          <a:bodyPr/>
          <a:lstStyle/>
          <a:p>
            <a:pPr algn="just">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IO </a:t>
            </a:r>
            <a:r>
              <a:rPr lang="zh-CN" altLang="en-US" b="1" dirty="0">
                <a:solidFill>
                  <a:schemeClr val="tx1"/>
                </a:solidFill>
                <a:latin typeface="华文新魏" panose="02010800040101010101" pitchFamily="2" charset="-122"/>
                <a:ea typeface="华文新魏" panose="02010800040101010101" pitchFamily="2" charset="-122"/>
              </a:rPr>
              <a:t>输出</a:t>
            </a:r>
          </a:p>
        </p:txBody>
      </p:sp>
      <p:sp>
        <p:nvSpPr>
          <p:cNvPr id="142353" name="Text Box 50"/>
          <p:cNvSpPr txBox="1"/>
          <p:nvPr/>
        </p:nvSpPr>
        <p:spPr>
          <a:xfrm>
            <a:off x="7214235" y="2458720"/>
            <a:ext cx="1911350" cy="363855"/>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a:t>
            </a:r>
            <a:r>
              <a:rPr lang="en-US" altLang="zh-CN" b="1" dirty="0">
                <a:solidFill>
                  <a:schemeClr val="tx1"/>
                </a:solidFill>
                <a:latin typeface="华文新魏" panose="02010800040101010101" pitchFamily="2" charset="-122"/>
                <a:ea typeface="华文新魏" panose="02010800040101010101" pitchFamily="2" charset="-122"/>
              </a:rPr>
              <a:t>IO</a:t>
            </a:r>
            <a:r>
              <a:rPr lang="en-US" altLang="zh-CN" b="1" baseline="-25000" dirty="0">
                <a:solidFill>
                  <a:schemeClr val="tx1"/>
                </a:solidFill>
                <a:latin typeface="华文新魏" panose="02010800040101010101" pitchFamily="2" charset="-122"/>
                <a:ea typeface="华文新魏" panose="02010800040101010101" pitchFamily="2" charset="-122"/>
              </a:rPr>
              <a:t>0</a:t>
            </a:r>
            <a:r>
              <a:rPr lang="en-US" altLang="zh-CN" b="1" dirty="0">
                <a:solidFill>
                  <a:schemeClr val="tx1"/>
                </a:solidFill>
                <a:latin typeface="微软雅黑" panose="020B0503020204020204" charset="-122"/>
                <a:ea typeface="微软雅黑" panose="020B0503020204020204" charset="-122"/>
              </a:rPr>
              <a:t>~</a:t>
            </a:r>
            <a:r>
              <a:rPr lang="en-US" altLang="zh-CN" b="1" dirty="0">
                <a:solidFill>
                  <a:schemeClr val="tx1"/>
                </a:solidFill>
                <a:latin typeface="华文新魏" panose="02010800040101010101" pitchFamily="2" charset="-122"/>
                <a:ea typeface="华文新魏" panose="02010800040101010101" pitchFamily="2" charset="-122"/>
              </a:rPr>
              <a:t>IO</a:t>
            </a:r>
            <a:r>
              <a:rPr lang="en-US" altLang="zh-CN" b="1" baseline="-25000" dirty="0">
                <a:solidFill>
                  <a:schemeClr val="tx1"/>
                </a:solidFill>
                <a:latin typeface="华文新魏" panose="02010800040101010101" pitchFamily="2" charset="-122"/>
                <a:ea typeface="华文新魏" panose="02010800040101010101" pitchFamily="2" charset="-122"/>
              </a:rPr>
              <a:t>(</a:t>
            </a:r>
            <a:r>
              <a:rPr lang="en-US" altLang="zh-CN" b="1" i="1" baseline="-25000" dirty="0">
                <a:solidFill>
                  <a:schemeClr val="tx1"/>
                </a:solidFill>
                <a:latin typeface="华文新魏" panose="02010800040101010101" pitchFamily="2" charset="-122"/>
                <a:ea typeface="华文新魏" panose="02010800040101010101" pitchFamily="2" charset="-122"/>
              </a:rPr>
              <a:t>l</a:t>
            </a:r>
            <a:r>
              <a:rPr lang="en-US" altLang="zh-CN" b="1" baseline="-25000" dirty="0">
                <a:solidFill>
                  <a:schemeClr val="tx1"/>
                </a:solidFill>
                <a:latin typeface="华文新魏" panose="02010800040101010101" pitchFamily="2" charset="-122"/>
                <a:ea typeface="华文新魏" panose="02010800040101010101" pitchFamily="2" charset="-122"/>
              </a:rPr>
              <a:t>-1)</a:t>
            </a:r>
            <a:r>
              <a:rPr lang="zh-CN" altLang="en-US" b="1" dirty="0">
                <a:solidFill>
                  <a:schemeClr val="tx1"/>
                </a:solidFill>
                <a:uFillTx/>
                <a:latin typeface="华文新魏" panose="02010800040101010101" pitchFamily="2" charset="-122"/>
                <a:ea typeface="华文新魏" panose="02010800040101010101" pitchFamily="2" charset="-122"/>
              </a:rPr>
              <a:t>）</a:t>
            </a:r>
          </a:p>
        </p:txBody>
      </p:sp>
      <p:sp>
        <p:nvSpPr>
          <p:cNvPr id="142354" name="Line 60"/>
          <p:cNvSpPr/>
          <p:nvPr/>
        </p:nvSpPr>
        <p:spPr>
          <a:xfrm>
            <a:off x="827088" y="1828800"/>
            <a:ext cx="1114425" cy="7938"/>
          </a:xfrm>
          <a:prstGeom prst="line">
            <a:avLst/>
          </a:prstGeom>
          <a:ln w="76200" cap="flat" cmpd="sng">
            <a:solidFill>
              <a:srgbClr val="FF9900"/>
            </a:solidFill>
            <a:prstDash val="solid"/>
            <a:headEnd type="none" w="med" len="med"/>
            <a:tailEnd type="triangle" w="med" len="med"/>
          </a:ln>
        </p:spPr>
        <p:txBody>
          <a:bodyPr/>
          <a:lstStyle/>
          <a:p>
            <a:endParaRPr lang="zh-CN" altLang="en-US"/>
          </a:p>
        </p:txBody>
      </p:sp>
      <p:sp>
        <p:nvSpPr>
          <p:cNvPr id="142355" name="Line 61"/>
          <p:cNvSpPr/>
          <p:nvPr/>
        </p:nvSpPr>
        <p:spPr>
          <a:xfrm>
            <a:off x="3228975" y="2095500"/>
            <a:ext cx="1055688" cy="0"/>
          </a:xfrm>
          <a:prstGeom prst="line">
            <a:avLst/>
          </a:prstGeom>
          <a:ln w="76200" cap="flat" cmpd="sng">
            <a:solidFill>
              <a:srgbClr val="FF9900"/>
            </a:solidFill>
            <a:prstDash val="solid"/>
            <a:headEnd type="none" w="med" len="med"/>
            <a:tailEnd type="triangle" w="med" len="med"/>
          </a:ln>
        </p:spPr>
        <p:txBody>
          <a:bodyPr/>
          <a:lstStyle/>
          <a:p>
            <a:endParaRPr lang="zh-CN" altLang="en-US"/>
          </a:p>
        </p:txBody>
      </p:sp>
      <p:sp>
        <p:nvSpPr>
          <p:cNvPr id="142356" name="Line 62"/>
          <p:cNvSpPr/>
          <p:nvPr/>
        </p:nvSpPr>
        <p:spPr>
          <a:xfrm flipV="1">
            <a:off x="5500688" y="1722438"/>
            <a:ext cx="1951037" cy="11112"/>
          </a:xfrm>
          <a:prstGeom prst="line">
            <a:avLst/>
          </a:prstGeom>
          <a:ln w="76200" cap="flat" cmpd="sng">
            <a:solidFill>
              <a:srgbClr val="FF9900"/>
            </a:solidFill>
            <a:prstDash val="solid"/>
            <a:headEnd type="none" w="med" len="med"/>
            <a:tailEnd type="triangle" w="med" len="med"/>
          </a:ln>
        </p:spPr>
        <p:txBody>
          <a:bodyPr/>
          <a:lstStyle/>
          <a:p>
            <a:endParaRPr lang="zh-CN" altLang="en-US"/>
          </a:p>
        </p:txBody>
      </p:sp>
      <p:sp>
        <p:nvSpPr>
          <p:cNvPr id="142357" name="Line 63"/>
          <p:cNvSpPr/>
          <p:nvPr/>
        </p:nvSpPr>
        <p:spPr>
          <a:xfrm>
            <a:off x="5511800" y="2406650"/>
            <a:ext cx="1939925" cy="0"/>
          </a:xfrm>
          <a:prstGeom prst="line">
            <a:avLst/>
          </a:prstGeom>
          <a:ln w="76200" cap="flat" cmpd="sng">
            <a:solidFill>
              <a:srgbClr val="FF9900"/>
            </a:solidFill>
            <a:prstDash val="solid"/>
            <a:headEnd type="none" w="med" len="med"/>
            <a:tailEnd type="triangle" w="med" len="med"/>
          </a:ln>
        </p:spPr>
        <p:txBody>
          <a:bodyPr/>
          <a:lstStyle/>
          <a:p>
            <a:endParaRPr lang="zh-CN" altLang="en-US"/>
          </a:p>
        </p:txBody>
      </p:sp>
      <p:sp>
        <p:nvSpPr>
          <p:cNvPr id="142358" name="Line 37"/>
          <p:cNvSpPr/>
          <p:nvPr/>
        </p:nvSpPr>
        <p:spPr>
          <a:xfrm>
            <a:off x="1355725" y="1681163"/>
            <a:ext cx="190500" cy="258762"/>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142359" name="Line 65"/>
          <p:cNvSpPr>
            <a:spLocks noChangeAspect="1"/>
          </p:cNvSpPr>
          <p:nvPr/>
        </p:nvSpPr>
        <p:spPr>
          <a:xfrm>
            <a:off x="6121400" y="2303463"/>
            <a:ext cx="157163" cy="212725"/>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142360" name="Text Box 66"/>
          <p:cNvSpPr txBox="1"/>
          <p:nvPr/>
        </p:nvSpPr>
        <p:spPr>
          <a:xfrm>
            <a:off x="6149975" y="2066925"/>
            <a:ext cx="255588"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i="1" dirty="0">
                <a:solidFill>
                  <a:schemeClr val="tx1"/>
                </a:solidFill>
                <a:latin typeface="华文新魏" panose="02010800040101010101" pitchFamily="2" charset="-122"/>
                <a:ea typeface="华文新魏" panose="02010800040101010101" pitchFamily="2" charset="-122"/>
              </a:rPr>
              <a:t>l</a:t>
            </a:r>
          </a:p>
        </p:txBody>
      </p:sp>
      <p:sp>
        <p:nvSpPr>
          <p:cNvPr id="142361" name="Line 68"/>
          <p:cNvSpPr/>
          <p:nvPr/>
        </p:nvSpPr>
        <p:spPr>
          <a:xfrm>
            <a:off x="5830888" y="2406650"/>
            <a:ext cx="0" cy="696913"/>
          </a:xfrm>
          <a:prstGeom prst="line">
            <a:avLst/>
          </a:prstGeom>
          <a:ln w="76200" cap="flat" cmpd="sng">
            <a:solidFill>
              <a:srgbClr val="FF9900"/>
            </a:solidFill>
            <a:prstDash val="solid"/>
            <a:headEnd type="none" w="med" len="med"/>
            <a:tailEnd type="none" w="med" len="med"/>
          </a:ln>
        </p:spPr>
        <p:txBody>
          <a:bodyPr/>
          <a:lstStyle/>
          <a:p>
            <a:endParaRPr lang="zh-CN" altLang="en-US"/>
          </a:p>
        </p:txBody>
      </p:sp>
      <p:sp>
        <p:nvSpPr>
          <p:cNvPr id="142362" name="Line 69"/>
          <p:cNvSpPr/>
          <p:nvPr/>
        </p:nvSpPr>
        <p:spPr>
          <a:xfrm>
            <a:off x="1419225" y="3081338"/>
            <a:ext cx="4411663" cy="0"/>
          </a:xfrm>
          <a:prstGeom prst="line">
            <a:avLst/>
          </a:prstGeom>
          <a:ln w="76200" cap="flat" cmpd="sng">
            <a:solidFill>
              <a:srgbClr val="FF9900"/>
            </a:solidFill>
            <a:prstDash val="solid"/>
            <a:headEnd type="none" w="med" len="med"/>
            <a:tailEnd type="none" w="med" len="med"/>
          </a:ln>
        </p:spPr>
        <p:txBody>
          <a:bodyPr/>
          <a:lstStyle/>
          <a:p>
            <a:endParaRPr lang="zh-CN" altLang="en-US"/>
          </a:p>
        </p:txBody>
      </p:sp>
      <p:sp>
        <p:nvSpPr>
          <p:cNvPr id="142363" name="Line 70"/>
          <p:cNvSpPr/>
          <p:nvPr/>
        </p:nvSpPr>
        <p:spPr>
          <a:xfrm>
            <a:off x="1419225" y="2406650"/>
            <a:ext cx="0" cy="696913"/>
          </a:xfrm>
          <a:prstGeom prst="line">
            <a:avLst/>
          </a:prstGeom>
          <a:ln w="76200" cap="flat" cmpd="sng">
            <a:solidFill>
              <a:srgbClr val="FF9900"/>
            </a:solidFill>
            <a:prstDash val="solid"/>
            <a:headEnd type="none" w="med" len="med"/>
            <a:tailEnd type="none" w="med" len="med"/>
          </a:ln>
        </p:spPr>
        <p:txBody>
          <a:bodyPr/>
          <a:lstStyle/>
          <a:p>
            <a:endParaRPr lang="zh-CN" altLang="en-US"/>
          </a:p>
        </p:txBody>
      </p:sp>
      <p:sp>
        <p:nvSpPr>
          <p:cNvPr id="142364" name="Line 71"/>
          <p:cNvSpPr/>
          <p:nvPr/>
        </p:nvSpPr>
        <p:spPr>
          <a:xfrm>
            <a:off x="1384300" y="2406650"/>
            <a:ext cx="546100" cy="0"/>
          </a:xfrm>
          <a:prstGeom prst="line">
            <a:avLst/>
          </a:prstGeom>
          <a:ln w="76200" cap="flat" cmpd="sng">
            <a:solidFill>
              <a:srgbClr val="FF9900"/>
            </a:solidFill>
            <a:prstDash val="solid"/>
            <a:headEnd type="none" w="med" len="med"/>
            <a:tailEnd type="triangle" w="med" len="med"/>
          </a:ln>
        </p:spPr>
        <p:txBody>
          <a:bodyPr/>
          <a:lstStyle/>
          <a:p>
            <a:endParaRPr lang="zh-CN" altLang="en-US"/>
          </a:p>
        </p:txBody>
      </p:sp>
      <p:sp>
        <p:nvSpPr>
          <p:cNvPr id="142365" name="Rectangle 35"/>
          <p:cNvSpPr/>
          <p:nvPr/>
        </p:nvSpPr>
        <p:spPr>
          <a:xfrm>
            <a:off x="1930400" y="1420813"/>
            <a:ext cx="1349375" cy="1296987"/>
          </a:xfrm>
          <a:prstGeom prst="rect">
            <a:avLst/>
          </a:prstGeom>
          <a:solidFill>
            <a:schemeClr val="accent1"/>
          </a:solidFill>
          <a:ln w="28575" cap="flat" cmpd="sng">
            <a:solidFill>
              <a:schemeClr val="bg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2366" name="Text Box 34"/>
          <p:cNvSpPr txBox="1"/>
          <p:nvPr/>
        </p:nvSpPr>
        <p:spPr>
          <a:xfrm>
            <a:off x="1941830" y="1749425"/>
            <a:ext cx="1220470" cy="914400"/>
          </a:xfrm>
          <a:prstGeom prst="rect">
            <a:avLst/>
          </a:prstGeom>
          <a:solidFill>
            <a:schemeClr val="accent1"/>
          </a:solidFill>
          <a:ln w="9525">
            <a:noFill/>
          </a:ln>
        </p:spPr>
        <p:txBody>
          <a:bodyPr/>
          <a:lstStyle/>
          <a:p>
            <a:pPr algn="just">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与阵列</a:t>
            </a:r>
          </a:p>
          <a:p>
            <a:pPr algn="just">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可编程</a:t>
            </a:r>
            <a:r>
              <a:rPr lang="en-US" altLang="zh-CN" sz="1800" b="1" dirty="0">
                <a:solidFill>
                  <a:schemeClr val="tx1"/>
                </a:solidFill>
                <a:latin typeface="华文新魏" panose="02010800040101010101" pitchFamily="2" charset="-122"/>
                <a:ea typeface="华文新魏" panose="02010800040101010101" pitchFamily="2" charset="-122"/>
              </a:rPr>
              <a:t>)</a:t>
            </a:r>
          </a:p>
        </p:txBody>
      </p:sp>
      <p:sp>
        <p:nvSpPr>
          <p:cNvPr id="142367" name="Rectangle 13"/>
          <p:cNvSpPr/>
          <p:nvPr/>
        </p:nvSpPr>
        <p:spPr>
          <a:xfrm>
            <a:off x="4324350" y="1420813"/>
            <a:ext cx="1258888" cy="1296987"/>
          </a:xfrm>
          <a:prstGeom prst="rect">
            <a:avLst/>
          </a:prstGeom>
          <a:solidFill>
            <a:schemeClr val="accent1"/>
          </a:solidFill>
          <a:ln w="28575" cap="flat" cmpd="sng">
            <a:solidFill>
              <a:schemeClr val="bg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42368" name="Text Box 12"/>
          <p:cNvSpPr txBox="1"/>
          <p:nvPr/>
        </p:nvSpPr>
        <p:spPr>
          <a:xfrm>
            <a:off x="4356100" y="1708150"/>
            <a:ext cx="1152525" cy="915988"/>
          </a:xfrm>
          <a:prstGeom prst="rect">
            <a:avLst/>
          </a:prstGeom>
          <a:solidFill>
            <a:schemeClr val="accent1"/>
          </a:solidFill>
          <a:ln w="9525">
            <a:noFill/>
          </a:ln>
        </p:spPr>
        <p:txBody>
          <a:bodyPr/>
          <a:lstStyle/>
          <a:p>
            <a:pPr algn="just">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或阵列</a:t>
            </a:r>
          </a:p>
          <a:p>
            <a:pPr algn="just">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（固定）</a:t>
            </a:r>
          </a:p>
        </p:txBody>
      </p:sp>
      <p:sp>
        <p:nvSpPr>
          <p:cNvPr id="3" name="文本框 2"/>
          <p:cNvSpPr txBox="1"/>
          <p:nvPr/>
        </p:nvSpPr>
        <p:spPr>
          <a:xfrm>
            <a:off x="1104265" y="1373505"/>
            <a:ext cx="5947410" cy="1938020"/>
          </a:xfrm>
          <a:prstGeom prst="rect">
            <a:avLst/>
          </a:prstGeom>
          <a:noFill/>
          <a:ln w="9525" cap="flat" cmpd="sng">
            <a:solidFill>
              <a:srgbClr val="FF0000"/>
            </a:solidFill>
            <a:prstDash val="solid"/>
            <a:miter/>
            <a:headEnd type="none" w="med" len="med"/>
            <a:tailEnd type="none" w="med" len="med"/>
          </a:ln>
        </p:spPr>
        <p:txBody>
          <a:bodyPr wrap="square">
            <a:spAutoFit/>
          </a:bodyPr>
          <a:lstStyle/>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a:p>
            <a:endParaRPr lang="en-US" altLang="zh-CN" dirty="0">
              <a:latin typeface="Calibri" panose="020F0502020204030204" pitchFamily="34" charset="0"/>
            </a:endParaRPr>
          </a:p>
        </p:txBody>
      </p:sp>
      <p:cxnSp>
        <p:nvCxnSpPr>
          <p:cNvPr id="5" name="直接连接符 4"/>
          <p:cNvCxnSpPr/>
          <p:nvPr/>
        </p:nvCxnSpPr>
        <p:spPr bwMode="auto">
          <a:xfrm>
            <a:off x="7126605" y="4108133"/>
            <a:ext cx="914400" cy="914400"/>
          </a:xfrm>
          <a:prstGeom prst="line">
            <a:avLst/>
          </a:prstGeom>
          <a:ln>
            <a:noFill/>
            <a:tailEnd type="triangl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a:xfrm>
            <a:off x="276860" y="642938"/>
            <a:ext cx="4953000" cy="490537"/>
          </a:xfrm>
          <a:prstGeom prst="rect">
            <a:avLst/>
          </a:prstGeom>
          <a:noFill/>
          <a:ln w="9525">
            <a:noFill/>
          </a:ln>
        </p:spPr>
        <p:txBody>
          <a:bodyPr/>
          <a:lstStyle/>
          <a:p>
            <a:pPr eaLnBrk="1" hangingPunct="1"/>
            <a:r>
              <a:rPr lang="en-US" altLang="zh-CN" sz="2400" b="1" dirty="0">
                <a:solidFill>
                  <a:srgbClr val="FF0000"/>
                </a:solidFill>
                <a:latin typeface="华文新魏" panose="02010800040101010101" pitchFamily="2" charset="-122"/>
                <a:ea typeface="华文新魏" panose="02010800040101010101" pitchFamily="2" charset="-122"/>
              </a:rPr>
              <a:t>1) </a:t>
            </a:r>
            <a:r>
              <a:rPr lang="zh-CN" altLang="en-US" sz="2400" b="1" dirty="0">
                <a:solidFill>
                  <a:srgbClr val="FF0000"/>
                </a:solidFill>
                <a:latin typeface="华文新魏" panose="02010800040101010101" pitchFamily="2" charset="-122"/>
                <a:ea typeface="华文新魏" panose="02010800040101010101" pitchFamily="2" charset="-122"/>
              </a:rPr>
              <a:t>组合</a:t>
            </a:r>
            <a:r>
              <a:rPr lang="en-US" altLang="zh-CN" sz="2400" b="1" dirty="0">
                <a:solidFill>
                  <a:srgbClr val="FF0000"/>
                </a:solidFill>
                <a:latin typeface="华文新魏" panose="02010800040101010101" pitchFamily="2" charset="-122"/>
                <a:ea typeface="华文新魏" panose="02010800040101010101" pitchFamily="2" charset="-122"/>
              </a:rPr>
              <a:t>PAL</a:t>
            </a:r>
            <a:r>
              <a:rPr lang="zh-CN" altLang="en-US" sz="2400" b="1" dirty="0">
                <a:solidFill>
                  <a:srgbClr val="FF0000"/>
                </a:solidFill>
                <a:latin typeface="华文新魏" panose="02010800040101010101" pitchFamily="2" charset="-122"/>
                <a:ea typeface="华文新魏" panose="02010800040101010101" pitchFamily="2" charset="-122"/>
              </a:rPr>
              <a:t>器件</a:t>
            </a:r>
          </a:p>
        </p:txBody>
      </p:sp>
      <p:sp>
        <p:nvSpPr>
          <p:cNvPr id="143363" name="Rectangle 2"/>
          <p:cNvSpPr txBox="1"/>
          <p:nvPr/>
        </p:nvSpPr>
        <p:spPr>
          <a:xfrm>
            <a:off x="51435" y="1677035"/>
            <a:ext cx="8913495" cy="3460750"/>
          </a:xfrm>
          <a:prstGeom prst="rect">
            <a:avLst/>
          </a:prstGeom>
          <a:noFill/>
          <a:ln w="9525">
            <a:noFill/>
          </a:ln>
        </p:spPr>
        <p:txBody>
          <a:bodyPr anchor="ctr"/>
          <a:lstStyle/>
          <a:p>
            <a:pPr indent="457200" eaLnBrk="1" hangingPunct="1">
              <a:lnSpc>
                <a:spcPct val="14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输出不带有寄存器，输出分为两类：纯组合</a:t>
            </a:r>
            <a:r>
              <a:rPr lang="en-US" altLang="zh-CN" b="1" dirty="0">
                <a:solidFill>
                  <a:schemeClr val="tx1"/>
                </a:solidFill>
                <a:latin typeface="华文新魏" panose="02010800040101010101" pitchFamily="2" charset="-122"/>
                <a:ea typeface="华文新魏" panose="02010800040101010101" pitchFamily="2" charset="-122"/>
              </a:rPr>
              <a:t>O</a:t>
            </a:r>
            <a:r>
              <a:rPr lang="zh-CN" altLang="en-US" b="1" dirty="0">
                <a:solidFill>
                  <a:schemeClr val="tx1"/>
                </a:solidFill>
                <a:latin typeface="华文新魏" panose="02010800040101010101" pitchFamily="2" charset="-122"/>
                <a:ea typeface="华文新魏" panose="02010800040101010101" pitchFamily="2" charset="-122"/>
              </a:rPr>
              <a:t>和</a:t>
            </a:r>
            <a:r>
              <a:rPr lang="en-US" altLang="zh-CN" b="1" dirty="0">
                <a:solidFill>
                  <a:schemeClr val="tx1"/>
                </a:solidFill>
                <a:latin typeface="华文新魏" panose="02010800040101010101" pitchFamily="2" charset="-122"/>
                <a:ea typeface="华文新魏" panose="02010800040101010101" pitchFamily="2" charset="-122"/>
              </a:rPr>
              <a:t>IO</a:t>
            </a:r>
            <a:r>
              <a:rPr lang="zh-CN" altLang="en-US" b="1" dirty="0">
                <a:solidFill>
                  <a:schemeClr val="tx1"/>
                </a:solidFill>
                <a:latin typeface="华文新魏" panose="02010800040101010101" pitchFamily="2" charset="-122"/>
                <a:ea typeface="华文新魏" panose="02010800040101010101" pitchFamily="2" charset="-122"/>
              </a:rPr>
              <a:t>输出</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每一个</a:t>
            </a:r>
            <a:r>
              <a:rPr lang="en-US" altLang="zh-CN" b="1" dirty="0">
                <a:solidFill>
                  <a:srgbClr val="FF0000"/>
                </a:solidFill>
                <a:latin typeface="华文新魏" panose="02010800040101010101" pitchFamily="2" charset="-122"/>
                <a:ea typeface="华文新魏" panose="02010800040101010101" pitchFamily="2" charset="-122"/>
              </a:rPr>
              <a:t>O</a:t>
            </a:r>
            <a:r>
              <a:rPr lang="zh-CN" altLang="en-US" b="1" dirty="0">
                <a:solidFill>
                  <a:srgbClr val="FF0000"/>
                </a:solidFill>
                <a:latin typeface="华文新魏" panose="02010800040101010101" pitchFamily="2" charset="-122"/>
                <a:ea typeface="华文新魏" panose="02010800040101010101" pitchFamily="2" charset="-122"/>
              </a:rPr>
              <a:t> 或</a:t>
            </a:r>
            <a:r>
              <a:rPr lang="en-US" altLang="zh-CN" b="1" dirty="0">
                <a:solidFill>
                  <a:srgbClr val="FF0000"/>
                </a:solidFill>
                <a:latin typeface="华文新魏" panose="02010800040101010101" pitchFamily="2" charset="-122"/>
                <a:ea typeface="华文新魏" panose="02010800040101010101" pitchFamily="2" charset="-122"/>
              </a:rPr>
              <a:t>IO</a:t>
            </a:r>
            <a:r>
              <a:rPr lang="zh-CN" altLang="en-US" b="1" dirty="0">
                <a:solidFill>
                  <a:srgbClr val="FF0000"/>
                </a:solidFill>
                <a:latin typeface="华文新魏" panose="02010800040101010101" pitchFamily="2" charset="-122"/>
                <a:ea typeface="华文新魏" panose="02010800040101010101" pitchFamily="2" charset="-122"/>
              </a:rPr>
              <a:t>输出都对应一个独立的可编程与门阵列和固定的或门阵列</a:t>
            </a:r>
            <a:r>
              <a:rPr lang="zh-CN" altLang="en-US" b="1" dirty="0">
                <a:solidFill>
                  <a:schemeClr val="tx1"/>
                </a:solidFill>
                <a:latin typeface="华文新魏" panose="02010800040101010101" pitchFamily="2" charset="-122"/>
                <a:ea typeface="华文新魏" panose="02010800040101010101" pitchFamily="2" charset="-122"/>
              </a:rPr>
              <a:t>。图中应有</a:t>
            </a:r>
            <a:r>
              <a:rPr lang="en-US" altLang="zh-CN" b="1" dirty="0">
                <a:solidFill>
                  <a:schemeClr val="tx1"/>
                </a:solidFill>
                <a:latin typeface="华文新魏" panose="02010800040101010101" pitchFamily="2" charset="-122"/>
                <a:ea typeface="华文新魏" panose="02010800040101010101" pitchFamily="2" charset="-122"/>
              </a:rPr>
              <a:t>s+</a:t>
            </a:r>
            <a:r>
              <a:rPr lang="en-US" altLang="zh-CN" b="1" i="1" dirty="0">
                <a:solidFill>
                  <a:schemeClr val="tx1"/>
                </a:solidFill>
                <a:latin typeface="华文新魏" panose="02010800040101010101" pitchFamily="2" charset="-122"/>
                <a:ea typeface="华文新魏" panose="02010800040101010101" pitchFamily="2" charset="-122"/>
              </a:rPr>
              <a:t>l</a:t>
            </a:r>
            <a:r>
              <a:rPr lang="zh-CN" altLang="en-US" b="1" dirty="0">
                <a:solidFill>
                  <a:schemeClr val="tx1"/>
                </a:solidFill>
                <a:latin typeface="华文新魏" panose="02010800040101010101" pitchFamily="2" charset="-122"/>
                <a:ea typeface="华文新魏" panose="02010800040101010101" pitchFamily="2" charset="-122"/>
              </a:rPr>
              <a:t>个独立的与或阵列。</a:t>
            </a:r>
            <a:endParaRPr lang="en-US" altLang="zh-CN" b="1" dirty="0">
              <a:solidFill>
                <a:schemeClr val="tx1"/>
              </a:solidFill>
              <a:latin typeface="华文新魏" panose="02010800040101010101" pitchFamily="2" charset="-122"/>
              <a:ea typeface="华文新魏" panose="02010800040101010101" pitchFamily="2" charset="-122"/>
            </a:endParaRPr>
          </a:p>
          <a:p>
            <a:pPr indent="457200" eaLnBrk="1" hangingPunct="1">
              <a:lnSpc>
                <a:spcPct val="14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可编程</a:t>
            </a:r>
            <a:r>
              <a:rPr lang="zh-CN" altLang="en-US" b="1" u="sng" dirty="0">
                <a:solidFill>
                  <a:schemeClr val="tx1"/>
                </a:solidFill>
                <a:latin typeface="华文新魏" panose="02010800040101010101" pitchFamily="2" charset="-122"/>
                <a:ea typeface="华文新魏" panose="02010800040101010101" pitchFamily="2" charset="-122"/>
              </a:rPr>
              <a:t>与阵列</a:t>
            </a:r>
            <a:r>
              <a:rPr lang="zh-CN" altLang="en-US" b="1" dirty="0">
                <a:solidFill>
                  <a:schemeClr val="tx1"/>
                </a:solidFill>
                <a:latin typeface="华文新魏" panose="02010800040101010101" pitchFamily="2" charset="-122"/>
                <a:ea typeface="华文新魏" panose="02010800040101010101" pitchFamily="2" charset="-122"/>
              </a:rPr>
              <a:t>可根据</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[0</a:t>
            </a:r>
            <a:r>
              <a:rPr lang="zh-CN" altLang="en-US" b="1" baseline="-25000" dirty="0">
                <a:solidFill>
                  <a:schemeClr val="tx1"/>
                </a:solidFill>
                <a:latin typeface="华文新魏" panose="02010800040101010101" pitchFamily="2" charset="-122"/>
                <a:ea typeface="华文新魏" panose="02010800040101010101" pitchFamily="2" charset="-122"/>
              </a:rPr>
              <a:t>～</a:t>
            </a:r>
            <a:r>
              <a:rPr lang="en-US" altLang="zh-CN" b="1" baseline="-25000" dirty="0">
                <a:solidFill>
                  <a:schemeClr val="tx1"/>
                </a:solidFill>
                <a:latin typeface="华文新魏" panose="02010800040101010101" pitchFamily="2" charset="-122"/>
                <a:ea typeface="华文新魏" panose="02010800040101010101" pitchFamily="2" charset="-122"/>
              </a:rPr>
              <a:t>(n-1)]</a:t>
            </a:r>
            <a:r>
              <a:rPr lang="zh-CN" altLang="en-US" b="1" dirty="0">
                <a:solidFill>
                  <a:schemeClr val="tx1"/>
                </a:solidFill>
                <a:latin typeface="华文新魏" panose="02010800040101010101" pitchFamily="2" charset="-122"/>
                <a:ea typeface="华文新魏" panose="02010800040101010101" pitchFamily="2" charset="-122"/>
              </a:rPr>
              <a:t>和</a:t>
            </a:r>
            <a:r>
              <a:rPr lang="en-US" altLang="zh-CN" b="1" dirty="0">
                <a:solidFill>
                  <a:schemeClr val="tx1"/>
                </a:solidFill>
                <a:latin typeface="华文新魏" panose="02010800040101010101" pitchFamily="2" charset="-122"/>
                <a:ea typeface="华文新魏" panose="02010800040101010101" pitchFamily="2" charset="-122"/>
              </a:rPr>
              <a:t>IO</a:t>
            </a:r>
            <a:r>
              <a:rPr lang="en-US" altLang="zh-CN" b="1" baseline="-25000" dirty="0">
                <a:solidFill>
                  <a:schemeClr val="tx1"/>
                </a:solidFill>
                <a:latin typeface="华文新魏" panose="02010800040101010101" pitchFamily="2" charset="-122"/>
                <a:ea typeface="华文新魏" panose="02010800040101010101" pitchFamily="2" charset="-122"/>
              </a:rPr>
              <a:t>[0</a:t>
            </a:r>
            <a:r>
              <a:rPr lang="zh-CN" altLang="en-US" b="1" baseline="-25000" dirty="0">
                <a:solidFill>
                  <a:schemeClr val="tx1"/>
                </a:solidFill>
                <a:latin typeface="华文新魏" panose="02010800040101010101" pitchFamily="2" charset="-122"/>
                <a:ea typeface="华文新魏" panose="02010800040101010101" pitchFamily="2" charset="-122"/>
              </a:rPr>
              <a:t>～</a:t>
            </a:r>
            <a:r>
              <a:rPr lang="en-US" altLang="zh-CN" b="1" baseline="-25000" dirty="0">
                <a:solidFill>
                  <a:schemeClr val="tx1"/>
                </a:solidFill>
                <a:latin typeface="华文新魏" panose="02010800040101010101" pitchFamily="2" charset="-122"/>
                <a:ea typeface="华文新魏" panose="02010800040101010101" pitchFamily="2" charset="-122"/>
              </a:rPr>
              <a:t>(</a:t>
            </a:r>
            <a:r>
              <a:rPr lang="en-US" altLang="zh-CN" b="1" i="1" baseline="-25000" dirty="0">
                <a:solidFill>
                  <a:schemeClr val="tx1"/>
                </a:solidFill>
                <a:latin typeface="华文新魏" panose="02010800040101010101" pitchFamily="2" charset="-122"/>
                <a:ea typeface="华文新魏" panose="02010800040101010101" pitchFamily="2" charset="-122"/>
              </a:rPr>
              <a:t>l</a:t>
            </a:r>
            <a:r>
              <a:rPr lang="en-US" altLang="zh-CN" b="1" baseline="-25000" dirty="0">
                <a:solidFill>
                  <a:schemeClr val="tx1"/>
                </a:solidFill>
                <a:latin typeface="华文新魏" panose="02010800040101010101" pitchFamily="2" charset="-122"/>
                <a:ea typeface="华文新魏" panose="02010800040101010101" pitchFamily="2" charset="-122"/>
              </a:rPr>
              <a:t>-1)]</a:t>
            </a:r>
            <a:r>
              <a:rPr lang="zh-CN" altLang="en-US" b="1" dirty="0">
                <a:solidFill>
                  <a:schemeClr val="tx1"/>
                </a:solidFill>
                <a:latin typeface="华文新魏" panose="02010800040101010101" pitchFamily="2" charset="-122"/>
                <a:ea typeface="华文新魏" panose="02010800040101010101" pitchFamily="2" charset="-122"/>
              </a:rPr>
              <a:t>生成一组任意的</a:t>
            </a:r>
            <a:r>
              <a:rPr lang="en-US" altLang="zh-CN" b="1" dirty="0">
                <a:solidFill>
                  <a:schemeClr val="tx1"/>
                </a:solidFill>
                <a:latin typeface="华文新魏" panose="02010800040101010101" pitchFamily="2" charset="-122"/>
                <a:ea typeface="华文新魏" panose="02010800040101010101" pitchFamily="2" charset="-122"/>
              </a:rPr>
              <a:t>P</a:t>
            </a:r>
            <a:r>
              <a:rPr lang="en-US" altLang="zh-CN" b="1" baseline="-25000" dirty="0">
                <a:solidFill>
                  <a:schemeClr val="tx1"/>
                </a:solidFill>
                <a:latin typeface="华文新魏" panose="02010800040101010101" pitchFamily="2" charset="-122"/>
                <a:ea typeface="华文新魏" panose="02010800040101010101" pitchFamily="2" charset="-122"/>
              </a:rPr>
              <a:t>[0</a:t>
            </a:r>
            <a:r>
              <a:rPr lang="zh-CN" altLang="en-US" b="1" baseline="-25000" dirty="0">
                <a:solidFill>
                  <a:schemeClr val="tx1"/>
                </a:solidFill>
                <a:latin typeface="华文新魏" panose="02010800040101010101" pitchFamily="2" charset="-122"/>
                <a:ea typeface="华文新魏" panose="02010800040101010101" pitchFamily="2" charset="-122"/>
              </a:rPr>
              <a:t>～</a:t>
            </a:r>
            <a:r>
              <a:rPr lang="en-US" altLang="zh-CN" b="1" baseline="-25000" dirty="0">
                <a:solidFill>
                  <a:schemeClr val="tx1"/>
                </a:solidFill>
                <a:latin typeface="华文新魏" panose="02010800040101010101" pitchFamily="2" charset="-122"/>
                <a:ea typeface="华文新魏" panose="02010800040101010101" pitchFamily="2" charset="-122"/>
              </a:rPr>
              <a:t>(k-1)]</a:t>
            </a:r>
            <a:r>
              <a:rPr lang="zh-CN" altLang="en-US" b="1" dirty="0">
                <a:solidFill>
                  <a:schemeClr val="tx1"/>
                </a:solidFill>
                <a:latin typeface="华文新魏" panose="02010800040101010101" pitchFamily="2" charset="-122"/>
                <a:ea typeface="华文新魏" panose="02010800040101010101" pitchFamily="2" charset="-122"/>
              </a:rPr>
              <a:t>，与项</a:t>
            </a:r>
            <a:r>
              <a:rPr lang="en-US" altLang="zh-CN" b="1" dirty="0">
                <a:solidFill>
                  <a:schemeClr val="tx1"/>
                </a:solidFill>
                <a:latin typeface="华文新魏" panose="02010800040101010101" pitchFamily="2" charset="-122"/>
                <a:ea typeface="华文新魏" panose="02010800040101010101" pitchFamily="2" charset="-122"/>
                <a:sym typeface="+mn-ea"/>
              </a:rPr>
              <a:t>P</a:t>
            </a:r>
            <a:r>
              <a:rPr lang="zh-CN" altLang="en-US" b="1" dirty="0">
                <a:solidFill>
                  <a:schemeClr val="tx1"/>
                </a:solidFill>
                <a:latin typeface="华文新魏" panose="02010800040101010101" pitchFamily="2" charset="-122"/>
                <a:ea typeface="华文新魏" panose="02010800040101010101" pitchFamily="2" charset="-122"/>
              </a:rPr>
              <a:t>通常为</a:t>
            </a:r>
            <a:r>
              <a:rPr lang="en-US" altLang="zh-CN" b="1" dirty="0">
                <a:solidFill>
                  <a:schemeClr val="tx1"/>
                </a:solidFill>
                <a:latin typeface="华文新魏" panose="02010800040101010101" pitchFamily="2" charset="-122"/>
                <a:ea typeface="华文新魏" panose="02010800040101010101" pitchFamily="2" charset="-122"/>
              </a:rPr>
              <a:t>7</a:t>
            </a:r>
            <a:r>
              <a:rPr lang="zh-CN" altLang="en-US" b="1" dirty="0">
                <a:solidFill>
                  <a:schemeClr val="tx1"/>
                </a:solidFill>
                <a:latin typeface="华文新魏" panose="02010800040101010101" pitchFamily="2" charset="-122"/>
                <a:ea typeface="华文新魏" panose="02010800040101010101" pitchFamily="2" charset="-122"/>
              </a:rPr>
              <a:t>～</a:t>
            </a:r>
            <a:r>
              <a:rPr lang="en-US" altLang="zh-CN" b="1" dirty="0">
                <a:solidFill>
                  <a:schemeClr val="tx1"/>
                </a:solidFill>
                <a:latin typeface="华文新魏" panose="02010800040101010101" pitchFamily="2" charset="-122"/>
                <a:ea typeface="华文新魏" panose="02010800040101010101" pitchFamily="2" charset="-122"/>
              </a:rPr>
              <a:t>8</a:t>
            </a:r>
            <a:r>
              <a:rPr lang="zh-CN" altLang="en-US" b="1" dirty="0">
                <a:solidFill>
                  <a:schemeClr val="tx1"/>
                </a:solidFill>
                <a:latin typeface="华文新魏" panose="02010800040101010101" pitchFamily="2" charset="-122"/>
                <a:ea typeface="华文新魏" panose="02010800040101010101" pitchFamily="2" charset="-122"/>
              </a:rPr>
              <a:t>个。每组与阵列的输出被固定连接到一个</a:t>
            </a:r>
            <a:r>
              <a:rPr lang="zh-CN" altLang="en-US" b="1" u="sng" dirty="0">
                <a:solidFill>
                  <a:schemeClr val="tx1"/>
                </a:solidFill>
                <a:latin typeface="华文新魏" panose="02010800040101010101" pitchFamily="2" charset="-122"/>
                <a:ea typeface="华文新魏" panose="02010800040101010101" pitchFamily="2" charset="-122"/>
              </a:rPr>
              <a:t>或阵列</a:t>
            </a:r>
            <a:r>
              <a:rPr lang="zh-CN" altLang="en-US" b="1" dirty="0">
                <a:solidFill>
                  <a:schemeClr val="tx1"/>
                </a:solidFill>
                <a:latin typeface="华文新魏" panose="02010800040101010101" pitchFamily="2" charset="-122"/>
                <a:ea typeface="华文新魏" panose="02010800040101010101" pitchFamily="2" charset="-122"/>
              </a:rPr>
              <a:t>的输入端。或阵列之间不共享与门的输出；即实现某一逻辑功能时，若有两个输出或门有相同的与项输入，则必须由相应的两个与阵列产生两个相同的与项。</a:t>
            </a:r>
          </a:p>
        </p:txBody>
      </p:sp>
      <p:pic>
        <p:nvPicPr>
          <p:cNvPr id="3" name="图片 2"/>
          <p:cNvPicPr>
            <a:picLocks noChangeAspect="1"/>
          </p:cNvPicPr>
          <p:nvPr/>
        </p:nvPicPr>
        <p:blipFill>
          <a:blip r:embed="rId2"/>
          <a:stretch>
            <a:fillRect/>
          </a:stretch>
        </p:blipFill>
        <p:spPr>
          <a:xfrm>
            <a:off x="3071495" y="450850"/>
            <a:ext cx="6072505" cy="15373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63">
                                            <p:txEl>
                                              <p:pRg st="1" end="1"/>
                                            </p:txEl>
                                          </p:spTgt>
                                        </p:tgtEl>
                                        <p:attrNameLst>
                                          <p:attrName>style.visibility</p:attrName>
                                        </p:attrNameLst>
                                      </p:cBhvr>
                                      <p:to>
                                        <p:strVal val="visible"/>
                                      </p:to>
                                    </p:set>
                                    <p:anim calcmode="lin" valueType="num">
                                      <p:cBhvr additive="base">
                                        <p:cTn id="13" dur="500" fill="hold"/>
                                        <p:tgtEl>
                                          <p:spTgt spid="143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Group 83"/>
          <p:cNvGrpSpPr/>
          <p:nvPr/>
        </p:nvGrpSpPr>
        <p:grpSpPr>
          <a:xfrm>
            <a:off x="1403350" y="987425"/>
            <a:ext cx="5970588" cy="3276600"/>
            <a:chOff x="943" y="1104"/>
            <a:chExt cx="3761" cy="2064"/>
          </a:xfrm>
        </p:grpSpPr>
        <p:sp>
          <p:nvSpPr>
            <p:cNvPr id="144387" name="Text Box 5"/>
            <p:cNvSpPr txBox="1"/>
            <p:nvPr/>
          </p:nvSpPr>
          <p:spPr>
            <a:xfrm>
              <a:off x="4361" y="2073"/>
              <a:ext cx="343" cy="231"/>
            </a:xfrm>
            <a:prstGeom prst="rect">
              <a:avLst/>
            </a:prstGeom>
            <a:noFill/>
            <a:ln w="9525">
              <a:noFill/>
            </a:ln>
          </p:spPr>
          <p:txBody>
            <a:bodyPr>
              <a:spAutoFit/>
            </a:bodyPr>
            <a:lstStyle/>
            <a:p>
              <a:pPr eaLnBrk="1" hangingPunct="1">
                <a:spcBef>
                  <a:spcPct val="50000"/>
                </a:spcBef>
              </a:pPr>
              <a:r>
                <a:rPr lang="en-US" altLang="zh-CN" sz="1800" b="1" dirty="0">
                  <a:solidFill>
                    <a:srgbClr val="0000CC"/>
                  </a:solidFill>
                  <a:latin typeface="Times New Roman" panose="02020603050405020304" pitchFamily="18" charset="0"/>
                  <a:ea typeface="华文新魏" panose="02010800040101010101" pitchFamily="2" charset="-122"/>
                </a:rPr>
                <a:t>I/O</a:t>
              </a:r>
              <a:endParaRPr lang="en-US" altLang="zh-CN" sz="1800" b="1" baseline="-25000" dirty="0">
                <a:solidFill>
                  <a:srgbClr val="0000CC"/>
                </a:solidFill>
                <a:latin typeface="Times New Roman" panose="02020603050405020304" pitchFamily="18" charset="0"/>
                <a:ea typeface="华文新魏" panose="02010800040101010101" pitchFamily="2" charset="-122"/>
              </a:endParaRPr>
            </a:p>
          </p:txBody>
        </p:sp>
        <p:sp>
          <p:nvSpPr>
            <p:cNvPr id="144388" name="Line 18"/>
            <p:cNvSpPr/>
            <p:nvPr/>
          </p:nvSpPr>
          <p:spPr>
            <a:xfrm rot="-10800000" flipV="1">
              <a:off x="2014" y="1104"/>
              <a:ext cx="0" cy="204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389" name="Line 19"/>
            <p:cNvSpPr/>
            <p:nvPr/>
          </p:nvSpPr>
          <p:spPr>
            <a:xfrm rot="10800000">
              <a:off x="1870" y="1104"/>
              <a:ext cx="0" cy="204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390" name="Line 20"/>
            <p:cNvSpPr/>
            <p:nvPr/>
          </p:nvSpPr>
          <p:spPr>
            <a:xfrm rot="-10800000" flipV="1">
              <a:off x="2302" y="1104"/>
              <a:ext cx="0" cy="204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391" name="Line 21"/>
            <p:cNvSpPr/>
            <p:nvPr/>
          </p:nvSpPr>
          <p:spPr>
            <a:xfrm rot="10800000">
              <a:off x="2158" y="1104"/>
              <a:ext cx="0" cy="204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392" name="Line 22"/>
            <p:cNvSpPr/>
            <p:nvPr/>
          </p:nvSpPr>
          <p:spPr>
            <a:xfrm rot="-10800000" flipV="1">
              <a:off x="2590" y="1104"/>
              <a:ext cx="0" cy="204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393" name="Line 23"/>
            <p:cNvSpPr/>
            <p:nvPr/>
          </p:nvSpPr>
          <p:spPr>
            <a:xfrm rot="10800000">
              <a:off x="2446" y="1104"/>
              <a:ext cx="0" cy="204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394" name="Arc 6"/>
            <p:cNvSpPr>
              <a:spLocks noChangeAspect="1"/>
            </p:cNvSpPr>
            <p:nvPr/>
          </p:nvSpPr>
          <p:spPr>
            <a:xfrm rot="1535304">
              <a:off x="3486" y="2508"/>
              <a:ext cx="86" cy="159"/>
            </a:xfrm>
            <a:custGeom>
              <a:avLst/>
              <a:gdLst/>
              <a:ahLst/>
              <a:cxnLst>
                <a:cxn ang="0">
                  <a:pos x="0" y="0"/>
                </a:cxn>
                <a:cxn ang="0">
                  <a:pos x="0" y="0"/>
                </a:cxn>
                <a:cxn ang="0">
                  <a:pos x="0" y="0"/>
                </a:cxn>
              </a:cxnLst>
              <a:rect l="0" t="0" r="0" b="0"/>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127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44395" name="Line 7"/>
            <p:cNvSpPr>
              <a:spLocks noChangeAspect="1"/>
            </p:cNvSpPr>
            <p:nvPr/>
          </p:nvSpPr>
          <p:spPr>
            <a:xfrm flipV="1">
              <a:off x="3792" y="2198"/>
              <a:ext cx="576" cy="2"/>
            </a:xfrm>
            <a:prstGeom prst="line">
              <a:avLst/>
            </a:prstGeom>
            <a:ln w="12700" cap="flat" cmpd="sng">
              <a:solidFill>
                <a:srgbClr val="000099"/>
              </a:solidFill>
              <a:prstDash val="solid"/>
              <a:headEnd type="none" w="med" len="med"/>
              <a:tailEnd type="none" w="med" len="med"/>
            </a:ln>
          </p:spPr>
          <p:txBody>
            <a:bodyPr/>
            <a:lstStyle/>
            <a:p>
              <a:endParaRPr lang="zh-CN" altLang="en-US"/>
            </a:p>
          </p:txBody>
        </p:sp>
        <p:sp>
          <p:nvSpPr>
            <p:cNvPr id="144396" name="AutoShape 8"/>
            <p:cNvSpPr>
              <a:spLocks noChangeAspect="1"/>
            </p:cNvSpPr>
            <p:nvPr/>
          </p:nvSpPr>
          <p:spPr>
            <a:xfrm>
              <a:off x="3492" y="2093"/>
              <a:ext cx="315" cy="237"/>
            </a:xfrm>
            <a:prstGeom prst="flowChartDelay">
              <a:avLst/>
            </a:prstGeom>
            <a:noFill/>
            <a:ln w="12700"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397" name="AutoShape 9" descr="羊皮纸"/>
            <p:cNvSpPr>
              <a:spLocks noChangeAspect="1"/>
            </p:cNvSpPr>
            <p:nvPr/>
          </p:nvSpPr>
          <p:spPr>
            <a:xfrm rot="10774188">
              <a:off x="3425" y="2014"/>
              <a:ext cx="124" cy="422"/>
            </a:xfrm>
            <a:prstGeom prst="moon">
              <a:avLst>
                <a:gd name="adj" fmla="val 50000"/>
              </a:avLst>
            </a:prstGeom>
            <a:blipFill rotWithShape="0">
              <a:blip r:embed="rId2"/>
            </a:blipFill>
            <a:ln w="9525">
              <a:noFill/>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398" name="Arc 10"/>
            <p:cNvSpPr>
              <a:spLocks noChangeAspect="1"/>
            </p:cNvSpPr>
            <p:nvPr/>
          </p:nvSpPr>
          <p:spPr>
            <a:xfrm rot="2700000">
              <a:off x="3440" y="2122"/>
              <a:ext cx="159" cy="172"/>
            </a:xfrm>
            <a:custGeom>
              <a:avLst/>
              <a:gdLst/>
              <a:ahLst/>
              <a:cxnLst>
                <a:cxn ang="0">
                  <a:pos x="0" y="0"/>
                </a:cxn>
                <a:cxn ang="0">
                  <a:pos x="0" y="0"/>
                </a:cxn>
                <a:cxn ang="0">
                  <a:pos x="0" y="0"/>
                </a:cxn>
              </a:cxnLst>
              <a:rect l="0" t="0" r="0" b="0"/>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127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44399" name="Arc 11"/>
            <p:cNvSpPr>
              <a:spLocks noChangeAspect="1"/>
            </p:cNvSpPr>
            <p:nvPr/>
          </p:nvSpPr>
          <p:spPr>
            <a:xfrm rot="1183336">
              <a:off x="3476" y="2326"/>
              <a:ext cx="86" cy="158"/>
            </a:xfrm>
            <a:custGeom>
              <a:avLst/>
              <a:gdLst/>
              <a:ahLst/>
              <a:cxnLst>
                <a:cxn ang="0">
                  <a:pos x="0" y="0"/>
                </a:cxn>
                <a:cxn ang="0">
                  <a:pos x="0" y="0"/>
                </a:cxn>
                <a:cxn ang="0">
                  <a:pos x="0" y="0"/>
                </a:cxn>
              </a:cxnLst>
              <a:rect l="0" t="0" r="0" b="0"/>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127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44400" name="Arc 12"/>
            <p:cNvSpPr>
              <a:spLocks noChangeAspect="1"/>
            </p:cNvSpPr>
            <p:nvPr/>
          </p:nvSpPr>
          <p:spPr>
            <a:xfrm rot="4031939">
              <a:off x="3439" y="1957"/>
              <a:ext cx="159" cy="86"/>
            </a:xfrm>
            <a:custGeom>
              <a:avLst/>
              <a:gdLst/>
              <a:ahLst/>
              <a:cxnLst>
                <a:cxn ang="0">
                  <a:pos x="0" y="0"/>
                </a:cxn>
                <a:cxn ang="0">
                  <a:pos x="0" y="0"/>
                </a:cxn>
                <a:cxn ang="0">
                  <a:pos x="0" y="0"/>
                </a:cxn>
              </a:cxnLst>
              <a:rect l="0" t="0" r="0" b="0"/>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127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44401" name="Arc 13"/>
            <p:cNvSpPr>
              <a:spLocks noChangeAspect="1"/>
            </p:cNvSpPr>
            <p:nvPr/>
          </p:nvSpPr>
          <p:spPr>
            <a:xfrm rot="1183336">
              <a:off x="3481" y="1754"/>
              <a:ext cx="86" cy="159"/>
            </a:xfrm>
            <a:custGeom>
              <a:avLst/>
              <a:gdLst/>
              <a:ahLst/>
              <a:cxnLst>
                <a:cxn ang="0">
                  <a:pos x="0" y="0"/>
                </a:cxn>
                <a:cxn ang="0">
                  <a:pos x="0" y="0"/>
                </a:cxn>
                <a:cxn ang="0">
                  <a:pos x="0" y="0"/>
                </a:cxn>
              </a:cxnLst>
              <a:rect l="0" t="0" r="0" b="0"/>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noFill/>
            <a:ln w="127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44402" name="Text Box 29"/>
            <p:cNvSpPr txBox="1"/>
            <p:nvPr/>
          </p:nvSpPr>
          <p:spPr>
            <a:xfrm>
              <a:off x="943" y="1137"/>
              <a:ext cx="310" cy="231"/>
            </a:xfrm>
            <a:prstGeom prst="rect">
              <a:avLst/>
            </a:prstGeom>
            <a:noFill/>
            <a:ln w="9525">
              <a:noFill/>
            </a:ln>
          </p:spPr>
          <p:txBody>
            <a:bodyPr>
              <a:spAutoFit/>
            </a:bodyPr>
            <a:lstStyle/>
            <a:p>
              <a:pPr eaLnBrk="1" hangingPunct="1">
                <a:spcBef>
                  <a:spcPct val="50000"/>
                </a:spcBef>
              </a:pPr>
              <a:r>
                <a:rPr lang="en-US" altLang="zh-CN" sz="1800" b="1" dirty="0">
                  <a:solidFill>
                    <a:srgbClr val="0000CC"/>
                  </a:solidFill>
                  <a:latin typeface="Times New Roman" panose="02020603050405020304" pitchFamily="18" charset="0"/>
                  <a:ea typeface="华文新魏" panose="02010800040101010101" pitchFamily="2" charset="-122"/>
                </a:rPr>
                <a:t>I</a:t>
              </a:r>
              <a:r>
                <a:rPr lang="en-US" altLang="zh-CN" sz="1800" b="1" baseline="-25000" dirty="0">
                  <a:solidFill>
                    <a:srgbClr val="0000CC"/>
                  </a:solidFill>
                  <a:latin typeface="Times New Roman" panose="02020603050405020304" pitchFamily="18" charset="0"/>
                  <a:ea typeface="华文新魏" panose="02010800040101010101" pitchFamily="2" charset="-122"/>
                </a:rPr>
                <a:t>0           </a:t>
              </a:r>
              <a:endParaRPr lang="en-US" altLang="zh-CN" sz="1800" b="1" dirty="0">
                <a:solidFill>
                  <a:srgbClr val="0000CC"/>
                </a:solidFill>
                <a:latin typeface="Times New Roman" panose="02020603050405020304" pitchFamily="18" charset="0"/>
                <a:ea typeface="华文新魏" panose="02010800040101010101" pitchFamily="2" charset="-122"/>
              </a:endParaRPr>
            </a:p>
          </p:txBody>
        </p:sp>
        <p:sp>
          <p:nvSpPr>
            <p:cNvPr id="144403" name="Line 30"/>
            <p:cNvSpPr/>
            <p:nvPr/>
          </p:nvSpPr>
          <p:spPr>
            <a:xfrm>
              <a:off x="1554" y="1288"/>
              <a:ext cx="453"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04" name="Line 31"/>
            <p:cNvSpPr/>
            <p:nvPr/>
          </p:nvSpPr>
          <p:spPr>
            <a:xfrm>
              <a:off x="1519" y="1168"/>
              <a:ext cx="363"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05" name="Line 32"/>
            <p:cNvSpPr/>
            <p:nvPr/>
          </p:nvSpPr>
          <p:spPr>
            <a:xfrm>
              <a:off x="1135" y="1226"/>
              <a:ext cx="480"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06" name="AutoShape 33"/>
            <p:cNvSpPr/>
            <p:nvPr/>
          </p:nvSpPr>
          <p:spPr>
            <a:xfrm rot="5400000">
              <a:off x="1416" y="1121"/>
              <a:ext cx="192" cy="205"/>
            </a:xfrm>
            <a:prstGeom prst="flowChartExtract">
              <a:avLst/>
            </a:prstGeom>
            <a:solidFill>
              <a:srgbClr val="99FF99"/>
            </a:solidFill>
            <a:ln w="19050" cap="flat" cmpd="sng">
              <a:solidFill>
                <a:srgbClr val="0000CC"/>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07" name="Oval 34"/>
            <p:cNvSpPr/>
            <p:nvPr/>
          </p:nvSpPr>
          <p:spPr>
            <a:xfrm>
              <a:off x="1519" y="1272"/>
              <a:ext cx="34" cy="34"/>
            </a:xfrm>
            <a:prstGeom prst="ellipse">
              <a:avLst/>
            </a:prstGeom>
            <a:noFill/>
            <a:ln w="9525" cap="flat" cmpd="sng">
              <a:solidFill>
                <a:srgbClr val="0000CC"/>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08" name="Line 35"/>
            <p:cNvSpPr/>
            <p:nvPr/>
          </p:nvSpPr>
          <p:spPr>
            <a:xfrm rot="-10800000" flipV="1">
              <a:off x="2878" y="1104"/>
              <a:ext cx="0" cy="204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09" name="Line 36"/>
            <p:cNvSpPr/>
            <p:nvPr/>
          </p:nvSpPr>
          <p:spPr>
            <a:xfrm rot="10800000">
              <a:off x="2734" y="1104"/>
              <a:ext cx="0" cy="204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10" name="Text Box 37"/>
            <p:cNvSpPr txBox="1"/>
            <p:nvPr/>
          </p:nvSpPr>
          <p:spPr>
            <a:xfrm>
              <a:off x="943" y="2937"/>
              <a:ext cx="310" cy="231"/>
            </a:xfrm>
            <a:prstGeom prst="rect">
              <a:avLst/>
            </a:prstGeom>
            <a:noFill/>
            <a:ln w="9525">
              <a:noFill/>
            </a:ln>
          </p:spPr>
          <p:txBody>
            <a:bodyPr>
              <a:spAutoFit/>
            </a:bodyPr>
            <a:lstStyle/>
            <a:p>
              <a:pPr eaLnBrk="1" hangingPunct="1">
                <a:spcBef>
                  <a:spcPct val="50000"/>
                </a:spcBef>
              </a:pPr>
              <a:r>
                <a:rPr lang="en-US" altLang="zh-CN" sz="1800" b="1" dirty="0">
                  <a:solidFill>
                    <a:srgbClr val="0000CC"/>
                  </a:solidFill>
                  <a:latin typeface="Times New Roman" panose="02020603050405020304" pitchFamily="18" charset="0"/>
                  <a:ea typeface="华文新魏" panose="02010800040101010101" pitchFamily="2" charset="-122"/>
                </a:rPr>
                <a:t>I</a:t>
              </a:r>
              <a:r>
                <a:rPr lang="en-US" altLang="zh-CN" sz="1800" b="1" baseline="-25000" dirty="0">
                  <a:solidFill>
                    <a:srgbClr val="0000CC"/>
                  </a:solidFill>
                  <a:latin typeface="Times New Roman" panose="02020603050405020304" pitchFamily="18" charset="0"/>
                  <a:ea typeface="华文新魏" panose="02010800040101010101" pitchFamily="2" charset="-122"/>
                </a:rPr>
                <a:t>2           </a:t>
              </a:r>
              <a:endParaRPr lang="en-US" altLang="zh-CN" sz="1800" b="1" dirty="0">
                <a:solidFill>
                  <a:srgbClr val="0000CC"/>
                </a:solidFill>
                <a:latin typeface="Times New Roman" panose="02020603050405020304" pitchFamily="18" charset="0"/>
                <a:ea typeface="华文新魏" panose="02010800040101010101" pitchFamily="2" charset="-122"/>
              </a:endParaRPr>
            </a:p>
          </p:txBody>
        </p:sp>
        <p:sp>
          <p:nvSpPr>
            <p:cNvPr id="144411" name="Line 38"/>
            <p:cNvSpPr/>
            <p:nvPr/>
          </p:nvSpPr>
          <p:spPr>
            <a:xfrm>
              <a:off x="1554" y="3088"/>
              <a:ext cx="1020"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12" name="Line 39"/>
            <p:cNvSpPr/>
            <p:nvPr/>
          </p:nvSpPr>
          <p:spPr>
            <a:xfrm>
              <a:off x="1519" y="2968"/>
              <a:ext cx="907"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13" name="Line 40"/>
            <p:cNvSpPr/>
            <p:nvPr/>
          </p:nvSpPr>
          <p:spPr>
            <a:xfrm>
              <a:off x="1135" y="3026"/>
              <a:ext cx="480"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14" name="AutoShape 41"/>
            <p:cNvSpPr/>
            <p:nvPr/>
          </p:nvSpPr>
          <p:spPr>
            <a:xfrm rot="5400000">
              <a:off x="1416" y="2921"/>
              <a:ext cx="192" cy="205"/>
            </a:xfrm>
            <a:prstGeom prst="flowChartExtract">
              <a:avLst/>
            </a:prstGeom>
            <a:solidFill>
              <a:srgbClr val="99FF99"/>
            </a:solidFill>
            <a:ln w="19050" cap="flat" cmpd="sng">
              <a:solidFill>
                <a:srgbClr val="0000CC"/>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15" name="Oval 42"/>
            <p:cNvSpPr/>
            <p:nvPr/>
          </p:nvSpPr>
          <p:spPr>
            <a:xfrm>
              <a:off x="1519" y="3072"/>
              <a:ext cx="34" cy="34"/>
            </a:xfrm>
            <a:prstGeom prst="ellipse">
              <a:avLst/>
            </a:prstGeom>
            <a:noFill/>
            <a:ln w="9525" cap="flat" cmpd="sng">
              <a:solidFill>
                <a:srgbClr val="0000CC"/>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16" name="Line 44"/>
            <p:cNvSpPr/>
            <p:nvPr/>
          </p:nvSpPr>
          <p:spPr>
            <a:xfrm rot="10800000">
              <a:off x="2860" y="3068"/>
              <a:ext cx="272"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17" name="Line 45"/>
            <p:cNvSpPr/>
            <p:nvPr/>
          </p:nvSpPr>
          <p:spPr>
            <a:xfrm rot="10800000">
              <a:off x="2712" y="2950"/>
              <a:ext cx="453"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18" name="Line 46"/>
            <p:cNvSpPr/>
            <p:nvPr/>
          </p:nvSpPr>
          <p:spPr>
            <a:xfrm rot="10800000">
              <a:off x="3272" y="3012"/>
              <a:ext cx="952" cy="0"/>
            </a:xfrm>
            <a:prstGeom prst="line">
              <a:avLst/>
            </a:prstGeom>
            <a:ln w="9525" cap="flat" cmpd="sng">
              <a:solidFill>
                <a:srgbClr val="FF9900"/>
              </a:solidFill>
              <a:prstDash val="solid"/>
              <a:headEnd type="none" w="med" len="med"/>
              <a:tailEnd type="none" w="med" len="med"/>
            </a:ln>
          </p:spPr>
          <p:txBody>
            <a:bodyPr/>
            <a:lstStyle/>
            <a:p>
              <a:endParaRPr lang="zh-CN" altLang="en-US"/>
            </a:p>
          </p:txBody>
        </p:sp>
        <p:sp>
          <p:nvSpPr>
            <p:cNvPr id="144419" name="AutoShape 47"/>
            <p:cNvSpPr/>
            <p:nvPr/>
          </p:nvSpPr>
          <p:spPr>
            <a:xfrm rot="-5400000">
              <a:off x="3077" y="2896"/>
              <a:ext cx="192" cy="205"/>
            </a:xfrm>
            <a:prstGeom prst="flowChartExtract">
              <a:avLst/>
            </a:prstGeom>
            <a:solidFill>
              <a:srgbClr val="99FF99"/>
            </a:solidFill>
            <a:ln w="19050" cap="flat" cmpd="sng">
              <a:solidFill>
                <a:srgbClr val="0000CC"/>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20" name="Oval 48"/>
            <p:cNvSpPr/>
            <p:nvPr/>
          </p:nvSpPr>
          <p:spPr>
            <a:xfrm rot="10800000">
              <a:off x="3134" y="3048"/>
              <a:ext cx="34" cy="34"/>
            </a:xfrm>
            <a:prstGeom prst="ellipse">
              <a:avLst/>
            </a:prstGeom>
            <a:noFill/>
            <a:ln w="9525" cap="flat" cmpd="sng">
              <a:solidFill>
                <a:srgbClr val="0000CC"/>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21" name="Text Box 49"/>
            <p:cNvSpPr txBox="1"/>
            <p:nvPr/>
          </p:nvSpPr>
          <p:spPr>
            <a:xfrm>
              <a:off x="3578" y="1104"/>
              <a:ext cx="310" cy="231"/>
            </a:xfrm>
            <a:prstGeom prst="rect">
              <a:avLst/>
            </a:prstGeom>
            <a:noFill/>
            <a:ln w="9525">
              <a:noFill/>
            </a:ln>
          </p:spPr>
          <p:txBody>
            <a:bodyPr>
              <a:spAutoFit/>
            </a:bodyPr>
            <a:lstStyle/>
            <a:p>
              <a:pPr eaLnBrk="1" hangingPunct="1">
                <a:spcBef>
                  <a:spcPct val="50000"/>
                </a:spcBef>
              </a:pPr>
              <a:r>
                <a:rPr lang="en-US" altLang="zh-CN" sz="1800" b="1" dirty="0">
                  <a:solidFill>
                    <a:srgbClr val="0000CC"/>
                  </a:solidFill>
                  <a:latin typeface="Times New Roman" panose="02020603050405020304" pitchFamily="18" charset="0"/>
                  <a:ea typeface="华文新魏" panose="02010800040101010101" pitchFamily="2" charset="-122"/>
                </a:rPr>
                <a:t>I</a:t>
              </a:r>
              <a:r>
                <a:rPr lang="en-US" altLang="zh-CN" sz="1800" b="1" baseline="-25000" dirty="0">
                  <a:solidFill>
                    <a:srgbClr val="0000CC"/>
                  </a:solidFill>
                  <a:latin typeface="Times New Roman" panose="02020603050405020304" pitchFamily="18" charset="0"/>
                  <a:ea typeface="华文新魏" panose="02010800040101010101" pitchFamily="2" charset="-122"/>
                </a:rPr>
                <a:t>1           </a:t>
              </a:r>
              <a:endParaRPr lang="en-US" altLang="zh-CN" sz="1800" b="1" dirty="0">
                <a:solidFill>
                  <a:srgbClr val="0000CC"/>
                </a:solidFill>
                <a:latin typeface="Times New Roman" panose="02020603050405020304" pitchFamily="18" charset="0"/>
                <a:ea typeface="华文新魏" panose="02010800040101010101" pitchFamily="2" charset="-122"/>
              </a:endParaRPr>
            </a:p>
          </p:txBody>
        </p:sp>
        <p:sp>
          <p:nvSpPr>
            <p:cNvPr id="144422" name="Line 50"/>
            <p:cNvSpPr/>
            <p:nvPr/>
          </p:nvSpPr>
          <p:spPr>
            <a:xfrm rot="10800000">
              <a:off x="2289" y="1304"/>
              <a:ext cx="839"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23" name="Line 51"/>
            <p:cNvSpPr/>
            <p:nvPr/>
          </p:nvSpPr>
          <p:spPr>
            <a:xfrm rot="10800000">
              <a:off x="2147" y="1190"/>
              <a:ext cx="1020"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24" name="Line 52"/>
            <p:cNvSpPr/>
            <p:nvPr/>
          </p:nvSpPr>
          <p:spPr>
            <a:xfrm rot="10800000">
              <a:off x="3072" y="1236"/>
              <a:ext cx="480"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25" name="AutoShape 53"/>
            <p:cNvSpPr/>
            <p:nvPr/>
          </p:nvSpPr>
          <p:spPr>
            <a:xfrm rot="-5400000">
              <a:off x="3077" y="1135"/>
              <a:ext cx="192" cy="205"/>
            </a:xfrm>
            <a:prstGeom prst="flowChartExtract">
              <a:avLst/>
            </a:prstGeom>
            <a:solidFill>
              <a:srgbClr val="99FF99"/>
            </a:solidFill>
            <a:ln w="19050" cap="flat" cmpd="sng">
              <a:solidFill>
                <a:srgbClr val="0000CC"/>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26" name="Oval 55"/>
            <p:cNvSpPr/>
            <p:nvPr/>
          </p:nvSpPr>
          <p:spPr>
            <a:xfrm>
              <a:off x="1856" y="1158"/>
              <a:ext cx="34" cy="34"/>
            </a:xfrm>
            <a:prstGeom prst="ellipse">
              <a:avLst/>
            </a:prstGeom>
            <a:solidFill>
              <a:srgbClr val="0000CC"/>
            </a:solidFill>
            <a:ln w="9525" cap="flat" cmpd="sng">
              <a:solidFill>
                <a:srgbClr val="0000CC"/>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27" name="Oval 56"/>
            <p:cNvSpPr/>
            <p:nvPr/>
          </p:nvSpPr>
          <p:spPr>
            <a:xfrm>
              <a:off x="1997" y="1272"/>
              <a:ext cx="34" cy="34"/>
            </a:xfrm>
            <a:prstGeom prst="ellipse">
              <a:avLst/>
            </a:prstGeom>
            <a:solidFill>
              <a:srgbClr val="0000CC"/>
            </a:solidFill>
            <a:ln w="9525" cap="flat" cmpd="sng">
              <a:solidFill>
                <a:srgbClr val="0000CC"/>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28" name="Oval 57"/>
            <p:cNvSpPr/>
            <p:nvPr/>
          </p:nvSpPr>
          <p:spPr>
            <a:xfrm>
              <a:off x="2143" y="1173"/>
              <a:ext cx="34" cy="34"/>
            </a:xfrm>
            <a:prstGeom prst="ellipse">
              <a:avLst/>
            </a:prstGeom>
            <a:solidFill>
              <a:srgbClr val="0000CC"/>
            </a:solidFill>
            <a:ln w="9525" cap="flat" cmpd="sng">
              <a:solidFill>
                <a:srgbClr val="0000CC"/>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29" name="Oval 58"/>
            <p:cNvSpPr/>
            <p:nvPr/>
          </p:nvSpPr>
          <p:spPr>
            <a:xfrm>
              <a:off x="2288" y="1283"/>
              <a:ext cx="34" cy="34"/>
            </a:xfrm>
            <a:prstGeom prst="ellipse">
              <a:avLst/>
            </a:prstGeom>
            <a:solidFill>
              <a:srgbClr val="0000CC"/>
            </a:solidFill>
            <a:ln w="9525" cap="flat" cmpd="sng">
              <a:solidFill>
                <a:srgbClr val="0000CC"/>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30" name="Oval 59"/>
            <p:cNvSpPr/>
            <p:nvPr/>
          </p:nvSpPr>
          <p:spPr>
            <a:xfrm>
              <a:off x="2432" y="2955"/>
              <a:ext cx="34" cy="34"/>
            </a:xfrm>
            <a:prstGeom prst="ellipse">
              <a:avLst/>
            </a:prstGeom>
            <a:solidFill>
              <a:srgbClr val="0000CC"/>
            </a:solidFill>
            <a:ln w="9525" cap="flat" cmpd="sng">
              <a:solidFill>
                <a:srgbClr val="0000CC"/>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31" name="Oval 60"/>
            <p:cNvSpPr/>
            <p:nvPr/>
          </p:nvSpPr>
          <p:spPr>
            <a:xfrm>
              <a:off x="2574" y="3069"/>
              <a:ext cx="34" cy="34"/>
            </a:xfrm>
            <a:prstGeom prst="ellipse">
              <a:avLst/>
            </a:prstGeom>
            <a:solidFill>
              <a:srgbClr val="0000CC"/>
            </a:solidFill>
            <a:ln w="9525" cap="flat" cmpd="sng">
              <a:solidFill>
                <a:srgbClr val="0000CC"/>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32" name="Oval 61"/>
            <p:cNvSpPr/>
            <p:nvPr/>
          </p:nvSpPr>
          <p:spPr>
            <a:xfrm>
              <a:off x="2719" y="2936"/>
              <a:ext cx="34" cy="34"/>
            </a:xfrm>
            <a:prstGeom prst="ellipse">
              <a:avLst/>
            </a:prstGeom>
            <a:solidFill>
              <a:srgbClr val="0000CC"/>
            </a:solidFill>
            <a:ln w="9525" cap="flat" cmpd="sng">
              <a:solidFill>
                <a:srgbClr val="0000CC"/>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33" name="Oval 62"/>
            <p:cNvSpPr/>
            <p:nvPr/>
          </p:nvSpPr>
          <p:spPr>
            <a:xfrm>
              <a:off x="2864" y="3054"/>
              <a:ext cx="34" cy="34"/>
            </a:xfrm>
            <a:prstGeom prst="ellipse">
              <a:avLst/>
            </a:prstGeom>
            <a:solidFill>
              <a:srgbClr val="0000CC"/>
            </a:solidFill>
            <a:ln w="9525" cap="flat" cmpd="sng">
              <a:solidFill>
                <a:srgbClr val="0000CC"/>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34" name="Line 14"/>
            <p:cNvSpPr/>
            <p:nvPr/>
          </p:nvSpPr>
          <p:spPr>
            <a:xfrm>
              <a:off x="1728" y="1632"/>
              <a:ext cx="2267"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35" name="Line 15"/>
            <p:cNvSpPr/>
            <p:nvPr/>
          </p:nvSpPr>
          <p:spPr>
            <a:xfrm>
              <a:off x="1728" y="1776"/>
              <a:ext cx="1814"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36" name="Line 16"/>
            <p:cNvSpPr/>
            <p:nvPr/>
          </p:nvSpPr>
          <p:spPr>
            <a:xfrm>
              <a:off x="1728" y="1920"/>
              <a:ext cx="1814"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37" name="Line 17"/>
            <p:cNvSpPr/>
            <p:nvPr/>
          </p:nvSpPr>
          <p:spPr>
            <a:xfrm>
              <a:off x="1728" y="2064"/>
              <a:ext cx="1814"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38" name="Line 72"/>
            <p:cNvSpPr/>
            <p:nvPr/>
          </p:nvSpPr>
          <p:spPr>
            <a:xfrm>
              <a:off x="1728" y="2208"/>
              <a:ext cx="1814"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39" name="Line 73"/>
            <p:cNvSpPr/>
            <p:nvPr/>
          </p:nvSpPr>
          <p:spPr>
            <a:xfrm>
              <a:off x="1728" y="2352"/>
              <a:ext cx="1814"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40" name="Line 74"/>
            <p:cNvSpPr/>
            <p:nvPr/>
          </p:nvSpPr>
          <p:spPr>
            <a:xfrm>
              <a:off x="1728" y="2496"/>
              <a:ext cx="1814"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41" name="Line 75"/>
            <p:cNvSpPr/>
            <p:nvPr/>
          </p:nvSpPr>
          <p:spPr>
            <a:xfrm>
              <a:off x="1728" y="2640"/>
              <a:ext cx="1814" cy="0"/>
            </a:xfrm>
            <a:prstGeom prst="line">
              <a:avLst/>
            </a:prstGeom>
            <a:ln w="9525" cap="flat" cmpd="sng">
              <a:solidFill>
                <a:srgbClr val="0000CC"/>
              </a:solidFill>
              <a:prstDash val="solid"/>
              <a:headEnd type="none" w="med" len="med"/>
              <a:tailEnd type="none" w="med" len="med"/>
            </a:ln>
          </p:spPr>
          <p:txBody>
            <a:bodyPr/>
            <a:lstStyle/>
            <a:p>
              <a:endParaRPr lang="zh-CN" altLang="en-US"/>
            </a:p>
          </p:txBody>
        </p:sp>
        <p:sp>
          <p:nvSpPr>
            <p:cNvPr id="144442" name="Oval 54"/>
            <p:cNvSpPr/>
            <p:nvPr/>
          </p:nvSpPr>
          <p:spPr>
            <a:xfrm rot="10800000">
              <a:off x="3134" y="1287"/>
              <a:ext cx="34" cy="34"/>
            </a:xfrm>
            <a:prstGeom prst="ellipse">
              <a:avLst/>
            </a:prstGeom>
            <a:noFill/>
            <a:ln w="9525" cap="flat" cmpd="sng">
              <a:solidFill>
                <a:srgbClr val="0000CC"/>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grpSp>
          <p:nvGrpSpPr>
            <p:cNvPr id="144443" name="Group 76"/>
            <p:cNvGrpSpPr/>
            <p:nvPr/>
          </p:nvGrpSpPr>
          <p:grpSpPr>
            <a:xfrm>
              <a:off x="3024" y="1566"/>
              <a:ext cx="143" cy="1116"/>
              <a:chOff x="3024" y="1566"/>
              <a:chExt cx="143" cy="1116"/>
            </a:xfrm>
          </p:grpSpPr>
          <p:sp>
            <p:nvSpPr>
              <p:cNvPr id="144451" name="AutoShape 24"/>
              <p:cNvSpPr>
                <a:spLocks noChangeAspect="1"/>
              </p:cNvSpPr>
              <p:nvPr/>
            </p:nvSpPr>
            <p:spPr>
              <a:xfrm>
                <a:off x="3024" y="1566"/>
                <a:ext cx="143" cy="140"/>
              </a:xfrm>
              <a:prstGeom prst="flowChartDelay">
                <a:avLst/>
              </a:prstGeom>
              <a:solidFill>
                <a:srgbClr val="99FF99"/>
              </a:solidFill>
              <a:ln w="19050"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52" name="AutoShape 25"/>
              <p:cNvSpPr>
                <a:spLocks noChangeAspect="1"/>
              </p:cNvSpPr>
              <p:nvPr/>
            </p:nvSpPr>
            <p:spPr>
              <a:xfrm>
                <a:off x="3024" y="1709"/>
                <a:ext cx="143" cy="140"/>
              </a:xfrm>
              <a:prstGeom prst="flowChartDelay">
                <a:avLst/>
              </a:prstGeom>
              <a:solidFill>
                <a:srgbClr val="99FF99"/>
              </a:solidFill>
              <a:ln w="19050"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53" name="AutoShape 26"/>
              <p:cNvSpPr>
                <a:spLocks noChangeAspect="1"/>
              </p:cNvSpPr>
              <p:nvPr/>
            </p:nvSpPr>
            <p:spPr>
              <a:xfrm>
                <a:off x="3024" y="1849"/>
                <a:ext cx="143" cy="140"/>
              </a:xfrm>
              <a:prstGeom prst="flowChartDelay">
                <a:avLst/>
              </a:prstGeom>
              <a:solidFill>
                <a:srgbClr val="99FF99"/>
              </a:solidFill>
              <a:ln w="19050"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54" name="AutoShape 27"/>
              <p:cNvSpPr>
                <a:spLocks noChangeAspect="1"/>
              </p:cNvSpPr>
              <p:nvPr/>
            </p:nvSpPr>
            <p:spPr>
              <a:xfrm>
                <a:off x="3024" y="1988"/>
                <a:ext cx="143" cy="140"/>
              </a:xfrm>
              <a:prstGeom prst="flowChartDelay">
                <a:avLst/>
              </a:prstGeom>
              <a:solidFill>
                <a:srgbClr val="99FF99"/>
              </a:solidFill>
              <a:ln w="19050"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55" name="AutoShape 65"/>
              <p:cNvSpPr>
                <a:spLocks noChangeAspect="1"/>
              </p:cNvSpPr>
              <p:nvPr/>
            </p:nvSpPr>
            <p:spPr>
              <a:xfrm>
                <a:off x="3024" y="2129"/>
                <a:ext cx="143" cy="140"/>
              </a:xfrm>
              <a:prstGeom prst="flowChartDelay">
                <a:avLst/>
              </a:prstGeom>
              <a:solidFill>
                <a:srgbClr val="99FF99"/>
              </a:solidFill>
              <a:ln w="19050"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56" name="AutoShape 66"/>
              <p:cNvSpPr>
                <a:spLocks noChangeAspect="1"/>
              </p:cNvSpPr>
              <p:nvPr/>
            </p:nvSpPr>
            <p:spPr>
              <a:xfrm>
                <a:off x="3024" y="2263"/>
                <a:ext cx="143" cy="140"/>
              </a:xfrm>
              <a:prstGeom prst="flowChartDelay">
                <a:avLst/>
              </a:prstGeom>
              <a:solidFill>
                <a:srgbClr val="99FF99"/>
              </a:solidFill>
              <a:ln w="19050"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57" name="AutoShape 67"/>
              <p:cNvSpPr>
                <a:spLocks noChangeAspect="1"/>
              </p:cNvSpPr>
              <p:nvPr/>
            </p:nvSpPr>
            <p:spPr>
              <a:xfrm>
                <a:off x="3024" y="2403"/>
                <a:ext cx="143" cy="140"/>
              </a:xfrm>
              <a:prstGeom prst="flowChartDelay">
                <a:avLst/>
              </a:prstGeom>
              <a:solidFill>
                <a:srgbClr val="99FF99"/>
              </a:solidFill>
              <a:ln w="19050"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58" name="AutoShape 68"/>
              <p:cNvSpPr>
                <a:spLocks noChangeAspect="1"/>
              </p:cNvSpPr>
              <p:nvPr/>
            </p:nvSpPr>
            <p:spPr>
              <a:xfrm>
                <a:off x="3024" y="2542"/>
                <a:ext cx="143" cy="140"/>
              </a:xfrm>
              <a:prstGeom prst="flowChartDelay">
                <a:avLst/>
              </a:prstGeom>
              <a:solidFill>
                <a:srgbClr val="99FF99"/>
              </a:solidFill>
              <a:ln w="19050"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grpSp>
        <p:sp>
          <p:nvSpPr>
            <p:cNvPr id="144444" name="Oval 28"/>
            <p:cNvSpPr>
              <a:spLocks noChangeAspect="1"/>
            </p:cNvSpPr>
            <p:nvPr/>
          </p:nvSpPr>
          <p:spPr>
            <a:xfrm>
              <a:off x="4116" y="2169"/>
              <a:ext cx="60" cy="61"/>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45" name="AutoShape 77"/>
            <p:cNvSpPr/>
            <p:nvPr/>
          </p:nvSpPr>
          <p:spPr>
            <a:xfrm rot="5400000">
              <a:off x="3936" y="2112"/>
              <a:ext cx="168" cy="168"/>
            </a:xfrm>
            <a:prstGeom prst="triangle">
              <a:avLst>
                <a:gd name="adj" fmla="val 50000"/>
              </a:avLst>
            </a:prstGeom>
            <a:solidFill>
              <a:srgbClr val="00CC00"/>
            </a:solidFill>
            <a:ln w="9525" cap="flat" cmpd="sng">
              <a:solidFill>
                <a:schemeClr val="tx1"/>
              </a:solidFill>
              <a:prstDash val="solid"/>
              <a:miter/>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sp>
          <p:nvSpPr>
            <p:cNvPr id="144446" name="Line 78"/>
            <p:cNvSpPr/>
            <p:nvPr/>
          </p:nvSpPr>
          <p:spPr>
            <a:xfrm flipH="1">
              <a:off x="4004" y="1632"/>
              <a:ext cx="6" cy="504"/>
            </a:xfrm>
            <a:prstGeom prst="line">
              <a:avLst/>
            </a:prstGeom>
            <a:ln w="9525" cap="flat" cmpd="sng">
              <a:solidFill>
                <a:srgbClr val="FF0000"/>
              </a:solidFill>
              <a:prstDash val="solid"/>
              <a:headEnd type="none" w="med" len="med"/>
              <a:tailEnd type="none" w="med" len="med"/>
            </a:ln>
          </p:spPr>
          <p:txBody>
            <a:bodyPr/>
            <a:lstStyle/>
            <a:p>
              <a:endParaRPr lang="zh-CN" altLang="en-US"/>
            </a:p>
          </p:txBody>
        </p:sp>
        <p:sp>
          <p:nvSpPr>
            <p:cNvPr id="144447" name="Line 79"/>
            <p:cNvSpPr/>
            <p:nvPr/>
          </p:nvSpPr>
          <p:spPr>
            <a:xfrm>
              <a:off x="3168" y="1632"/>
              <a:ext cx="839" cy="0"/>
            </a:xfrm>
            <a:prstGeom prst="line">
              <a:avLst/>
            </a:prstGeom>
            <a:ln w="9525" cap="flat" cmpd="sng">
              <a:solidFill>
                <a:srgbClr val="FF0000"/>
              </a:solidFill>
              <a:prstDash val="solid"/>
              <a:headEnd type="none" w="med" len="med"/>
              <a:tailEnd type="none" w="med" len="med"/>
            </a:ln>
          </p:spPr>
          <p:txBody>
            <a:bodyPr/>
            <a:lstStyle/>
            <a:p>
              <a:endParaRPr lang="zh-CN" altLang="en-US"/>
            </a:p>
          </p:txBody>
        </p:sp>
        <p:sp>
          <p:nvSpPr>
            <p:cNvPr id="144448" name="Text Box 80"/>
            <p:cNvSpPr txBox="1"/>
            <p:nvPr/>
          </p:nvSpPr>
          <p:spPr>
            <a:xfrm>
              <a:off x="3984" y="1968"/>
              <a:ext cx="336" cy="192"/>
            </a:xfrm>
            <a:prstGeom prst="rect">
              <a:avLst/>
            </a:prstGeom>
            <a:noFill/>
            <a:ln w="9525">
              <a:noFill/>
            </a:ln>
          </p:spPr>
          <p:txBody>
            <a:bodyPr>
              <a:spAutoFit/>
            </a:bodyPr>
            <a:lstStyle/>
            <a:p>
              <a:pPr eaLnBrk="1" hangingPunct="1">
                <a:spcBef>
                  <a:spcPct val="50000"/>
                </a:spcBef>
              </a:pPr>
              <a:r>
                <a:rPr lang="en-US" altLang="zh-CN" sz="1400" b="1" dirty="0">
                  <a:solidFill>
                    <a:srgbClr val="FF0000"/>
                  </a:solidFill>
                  <a:latin typeface="Times New Roman" panose="02020603050405020304" pitchFamily="18" charset="0"/>
                  <a:ea typeface="华文新魏" panose="02010800040101010101" pitchFamily="2" charset="-122"/>
                </a:rPr>
                <a:t>EN</a:t>
              </a:r>
            </a:p>
          </p:txBody>
        </p:sp>
        <p:sp>
          <p:nvSpPr>
            <p:cNvPr id="144449" name="Line 81"/>
            <p:cNvSpPr/>
            <p:nvPr/>
          </p:nvSpPr>
          <p:spPr>
            <a:xfrm>
              <a:off x="4224" y="2208"/>
              <a:ext cx="0" cy="816"/>
            </a:xfrm>
            <a:prstGeom prst="line">
              <a:avLst/>
            </a:prstGeom>
            <a:ln w="9525" cap="flat" cmpd="sng">
              <a:solidFill>
                <a:srgbClr val="FF9900"/>
              </a:solidFill>
              <a:prstDash val="solid"/>
              <a:headEnd type="none" w="med" len="med"/>
              <a:tailEnd type="none" w="med" len="med"/>
            </a:ln>
          </p:spPr>
          <p:txBody>
            <a:bodyPr/>
            <a:lstStyle/>
            <a:p>
              <a:endParaRPr lang="zh-CN" altLang="en-US"/>
            </a:p>
          </p:txBody>
        </p:sp>
        <p:sp>
          <p:nvSpPr>
            <p:cNvPr id="144450" name="Oval 82"/>
            <p:cNvSpPr>
              <a:spLocks noChangeAspect="1"/>
            </p:cNvSpPr>
            <p:nvPr/>
          </p:nvSpPr>
          <p:spPr>
            <a:xfrm>
              <a:off x="4211" y="2184"/>
              <a:ext cx="34" cy="34"/>
            </a:xfrm>
            <a:prstGeom prst="ellipse">
              <a:avLst/>
            </a:prstGeom>
            <a:solidFill>
              <a:srgbClr val="FF9900"/>
            </a:solidFill>
            <a:ln w="12700" cap="flat" cmpd="sng">
              <a:solidFill>
                <a:srgbClr val="FF9900"/>
              </a:solidFill>
              <a:prstDash val="solid"/>
              <a:headEnd type="none" w="med" len="med"/>
              <a:tailEnd type="none" w="med" len="med"/>
            </a:ln>
          </p:spPr>
          <p:txBody>
            <a:bodyPr wrap="none" anchor="ctr"/>
            <a:lstStyle/>
            <a:p>
              <a:pP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p:nvPr>
        </p:nvSpPr>
        <p:spPr>
          <a:xfrm>
            <a:off x="357188" y="501968"/>
            <a:ext cx="8501062" cy="374650"/>
          </a:xfrm>
          <a:prstGeom prst="rect">
            <a:avLst/>
          </a:prstGeom>
          <a:noFill/>
          <a:ln w="9525">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1)  </a:t>
            </a:r>
            <a:r>
              <a:rPr lang="zh-CN" altLang="en-US" sz="2000" b="1" dirty="0">
                <a:latin typeface="华文新魏" panose="02010800040101010101" pitchFamily="2" charset="-122"/>
                <a:ea typeface="华文新魏" panose="02010800040101010101" pitchFamily="2" charset="-122"/>
              </a:rPr>
              <a:t>一种</a:t>
            </a:r>
            <a:r>
              <a:rPr lang="zh-CN" altLang="en-US" sz="2000" dirty="0">
                <a:latin typeface="华文新魏" panose="02010800040101010101" pitchFamily="2" charset="-122"/>
                <a:ea typeface="华文新魏" panose="02010800040101010101" pitchFamily="2" charset="-122"/>
              </a:rPr>
              <a:t>具有三态输出功能的组合</a:t>
            </a:r>
            <a:r>
              <a:rPr lang="en-US" altLang="zh-CN" sz="2000" dirty="0">
                <a:latin typeface="华文新魏" panose="02010800040101010101" pitchFamily="2" charset="-122"/>
                <a:ea typeface="华文新魏" panose="02010800040101010101" pitchFamily="2" charset="-122"/>
              </a:rPr>
              <a:t>PAL</a:t>
            </a:r>
            <a:r>
              <a:rPr lang="zh-CN" altLang="en-US" sz="2000" dirty="0">
                <a:latin typeface="华文新魏" panose="02010800040101010101" pitchFamily="2" charset="-122"/>
                <a:ea typeface="华文新魏" panose="02010800040101010101" pitchFamily="2" charset="-122"/>
              </a:rPr>
              <a:t>逻辑结构：</a:t>
            </a:r>
            <a:endParaRPr lang="zh-CN" altLang="en-US" sz="2000" b="1" dirty="0">
              <a:latin typeface="华文新魏" panose="02010800040101010101" pitchFamily="2" charset="-122"/>
              <a:ea typeface="华文新魏" panose="02010800040101010101" pitchFamily="2" charset="-122"/>
            </a:endParaRPr>
          </a:p>
        </p:txBody>
      </p:sp>
      <p:sp>
        <p:nvSpPr>
          <p:cNvPr id="145411" name="Rectangle 2"/>
          <p:cNvSpPr txBox="1"/>
          <p:nvPr/>
        </p:nvSpPr>
        <p:spPr>
          <a:xfrm>
            <a:off x="428625" y="750888"/>
            <a:ext cx="8429625" cy="3963987"/>
          </a:xfrm>
          <a:prstGeom prst="rect">
            <a:avLst/>
          </a:prstGeom>
          <a:noFill/>
          <a:ln w="9525">
            <a:noFill/>
          </a:ln>
        </p:spPr>
        <p:txBody>
          <a:bodyPr anchor="ctr"/>
          <a:lstStyle/>
          <a:p>
            <a:pPr indent="457200" eaLnBrk="1" hangingPunct="1">
              <a:lnSpc>
                <a:spcPct val="120000"/>
              </a:lnSpc>
              <a:buFont typeface="Arial" panose="020B0604020202020204" pitchFamily="34" charset="0"/>
            </a:pPr>
            <a:endParaRPr lang="zh-CN" altLang="en-US" b="1" dirty="0">
              <a:solidFill>
                <a:schemeClr val="tx1"/>
              </a:solidFill>
              <a:latin typeface="华文新魏" panose="02010800040101010101" pitchFamily="2" charset="-122"/>
              <a:ea typeface="华文新魏" panose="02010800040101010101" pitchFamily="2" charset="-122"/>
            </a:endParaRPr>
          </a:p>
        </p:txBody>
      </p:sp>
      <p:pic>
        <p:nvPicPr>
          <p:cNvPr id="145412" name="图片 4"/>
          <p:cNvPicPr>
            <a:picLocks noChangeAspect="1"/>
          </p:cNvPicPr>
          <p:nvPr/>
        </p:nvPicPr>
        <p:blipFill>
          <a:blip r:embed="rId2"/>
          <a:stretch>
            <a:fillRect/>
          </a:stretch>
        </p:blipFill>
        <p:spPr>
          <a:xfrm>
            <a:off x="755650" y="805815"/>
            <a:ext cx="7735570" cy="434213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a:xfrm>
            <a:off x="357188" y="644525"/>
            <a:ext cx="7358062" cy="514350"/>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1)  </a:t>
            </a:r>
            <a:r>
              <a:rPr lang="zh-CN" altLang="en-US" sz="2000" b="1" dirty="0">
                <a:solidFill>
                  <a:srgbClr val="FF0000"/>
                </a:solidFill>
                <a:latin typeface="华文新魏" panose="02010800040101010101" pitchFamily="2" charset="-122"/>
                <a:ea typeface="华文新魏" panose="02010800040101010101" pitchFamily="2" charset="-122"/>
              </a:rPr>
              <a:t>组合 </a:t>
            </a:r>
            <a:r>
              <a:rPr lang="en-US" altLang="zh-CN" sz="2000" b="1" dirty="0">
                <a:solidFill>
                  <a:srgbClr val="FF0000"/>
                </a:solidFill>
                <a:latin typeface="华文新魏" panose="02010800040101010101" pitchFamily="2" charset="-122"/>
                <a:ea typeface="华文新魏" panose="02010800040101010101" pitchFamily="2" charset="-122"/>
              </a:rPr>
              <a:t>PAL </a:t>
            </a:r>
            <a:r>
              <a:rPr lang="zh-CN" altLang="en-US" sz="2000" b="1" dirty="0">
                <a:solidFill>
                  <a:srgbClr val="FF0000"/>
                </a:solidFill>
                <a:latin typeface="华文新魏" panose="02010800040101010101" pitchFamily="2" charset="-122"/>
                <a:ea typeface="华文新魏" panose="02010800040101010101" pitchFamily="2" charset="-122"/>
              </a:rPr>
              <a:t>器件</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dirty="0">
                <a:solidFill>
                  <a:srgbClr val="0000FF"/>
                </a:solidFill>
                <a:latin typeface="华文新魏" panose="02010800040101010101" pitchFamily="2" charset="-122"/>
                <a:ea typeface="华文新魏" panose="02010800040101010101" pitchFamily="2" charset="-122"/>
              </a:rPr>
              <a:t>(1)</a:t>
            </a:r>
            <a:r>
              <a:rPr lang="zh-CN" altLang="en-US" sz="2000" dirty="0">
                <a:solidFill>
                  <a:srgbClr val="0000FF"/>
                </a:solidFill>
                <a:latin typeface="华文新魏" panose="02010800040101010101" pitchFamily="2" charset="-122"/>
                <a:ea typeface="华文新魏" panose="02010800040101010101" pitchFamily="2" charset="-122"/>
              </a:rPr>
              <a:t>纯组合输出</a:t>
            </a:r>
            <a:endParaRPr lang="zh-CN" altLang="en-US" sz="2000" b="1" dirty="0">
              <a:solidFill>
                <a:srgbClr val="0000FF"/>
              </a:solidFill>
              <a:latin typeface="华文新魏" panose="02010800040101010101" pitchFamily="2" charset="-122"/>
              <a:ea typeface="华文新魏" panose="02010800040101010101" pitchFamily="2" charset="-122"/>
            </a:endParaRPr>
          </a:p>
        </p:txBody>
      </p:sp>
      <p:sp>
        <p:nvSpPr>
          <p:cNvPr id="146435" name="Rectangle 2"/>
          <p:cNvSpPr txBox="1"/>
          <p:nvPr/>
        </p:nvSpPr>
        <p:spPr>
          <a:xfrm>
            <a:off x="250825" y="1059180"/>
            <a:ext cx="8524875" cy="2016125"/>
          </a:xfrm>
          <a:prstGeom prst="rect">
            <a:avLst/>
          </a:prstGeom>
          <a:noFill/>
          <a:ln w="9525">
            <a:noFill/>
          </a:ln>
        </p:spPr>
        <p:txBody>
          <a:bodyPr anchor="ctr"/>
          <a:lstStyle/>
          <a:p>
            <a:pPr indent="457200" eaLnBrk="1" hangingPunct="1">
              <a:lnSpc>
                <a:spcPct val="140000"/>
              </a:lnSpc>
              <a:buFont typeface="Arial" panose="020B0604020202020204" pitchFamily="34" charset="0"/>
            </a:pPr>
            <a:r>
              <a:rPr lang="zh-CN" altLang="en-US" dirty="0">
                <a:solidFill>
                  <a:schemeClr val="tx1"/>
                </a:solidFill>
                <a:latin typeface="华文新魏" panose="02010800040101010101" pitchFamily="2" charset="-122"/>
                <a:ea typeface="华文新魏" panose="02010800040101010101" pitchFamily="2" charset="-122"/>
              </a:rPr>
              <a:t>图中的可编程与阵列提供</a:t>
            </a:r>
            <a:r>
              <a:rPr lang="en-US" altLang="zh-CN" dirty="0">
                <a:solidFill>
                  <a:schemeClr val="tx1"/>
                </a:solidFill>
                <a:latin typeface="华文新魏" panose="02010800040101010101" pitchFamily="2" charset="-122"/>
                <a:ea typeface="华文新魏" panose="02010800040101010101" pitchFamily="2" charset="-122"/>
              </a:rPr>
              <a:t>8</a:t>
            </a:r>
            <a:r>
              <a:rPr lang="zh-CN" altLang="en-US" dirty="0">
                <a:solidFill>
                  <a:schemeClr val="tx1"/>
                </a:solidFill>
                <a:latin typeface="华文新魏" panose="02010800040101010101" pitchFamily="2" charset="-122"/>
                <a:ea typeface="华文新魏" panose="02010800040101010101" pitchFamily="2" charset="-122"/>
              </a:rPr>
              <a:t>个与门</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能编程产生</a:t>
            </a:r>
            <a:r>
              <a:rPr lang="en-US" altLang="zh-CN" dirty="0">
                <a:solidFill>
                  <a:schemeClr val="tx1"/>
                </a:solidFill>
                <a:latin typeface="华文新魏" panose="02010800040101010101" pitchFamily="2" charset="-122"/>
                <a:ea typeface="华文新魏" panose="02010800040101010101" pitchFamily="2" charset="-122"/>
              </a:rPr>
              <a:t>8</a:t>
            </a:r>
            <a:r>
              <a:rPr lang="zh-CN" altLang="en-US" dirty="0">
                <a:solidFill>
                  <a:schemeClr val="tx1"/>
                </a:solidFill>
                <a:latin typeface="华文新魏" panose="02010800040101010101" pitchFamily="2" charset="-122"/>
                <a:ea typeface="华文新魏" panose="02010800040101010101" pitchFamily="2" charset="-122"/>
              </a:rPr>
              <a:t>个与项</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说明如下：</a:t>
            </a:r>
          </a:p>
          <a:p>
            <a:pPr indent="457200" eaLnBrk="1" hangingPunct="1">
              <a:lnSpc>
                <a:spcPct val="140000"/>
              </a:lnSpc>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①</a:t>
            </a:r>
            <a:r>
              <a:rPr lang="zh-CN" altLang="en-US" dirty="0">
                <a:solidFill>
                  <a:schemeClr val="tx1"/>
                </a:solidFill>
                <a:latin typeface="华文新魏" panose="02010800040101010101" pitchFamily="2" charset="-122"/>
                <a:ea typeface="华文新魏" panose="02010800040101010101" pitchFamily="2" charset="-122"/>
              </a:rPr>
              <a:t>每个与门的输出可编程产生任意一个与项</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其中</a:t>
            </a:r>
            <a:r>
              <a:rPr lang="en-US" altLang="zh-CN" dirty="0">
                <a:solidFill>
                  <a:schemeClr val="tx1"/>
                </a:solidFill>
                <a:latin typeface="华文新魏" panose="02010800040101010101" pitchFamily="2" charset="-122"/>
                <a:ea typeface="华文新魏" panose="02010800040101010101" pitchFamily="2" charset="-122"/>
              </a:rPr>
              <a:t>7</a:t>
            </a:r>
            <a:r>
              <a:rPr lang="zh-CN" altLang="en-US" dirty="0">
                <a:solidFill>
                  <a:schemeClr val="tx1"/>
                </a:solidFill>
                <a:latin typeface="华文新魏" panose="02010800040101010101" pitchFamily="2" charset="-122"/>
                <a:ea typeface="华文新魏" panose="02010800040101010101" pitchFamily="2" charset="-122"/>
              </a:rPr>
              <a:t>个与门的输出固定连接到一个</a:t>
            </a:r>
            <a:r>
              <a:rPr lang="en-US" altLang="zh-CN" dirty="0">
                <a:solidFill>
                  <a:schemeClr val="tx1"/>
                </a:solidFill>
                <a:latin typeface="华文新魏" panose="02010800040101010101" pitchFamily="2" charset="-122"/>
                <a:ea typeface="华文新魏" panose="02010800040101010101" pitchFamily="2" charset="-122"/>
              </a:rPr>
              <a:t>7</a:t>
            </a:r>
            <a:r>
              <a:rPr lang="zh-CN" altLang="en-US" dirty="0">
                <a:solidFill>
                  <a:schemeClr val="tx1"/>
                </a:solidFill>
                <a:latin typeface="华文新魏" panose="02010800040101010101" pitchFamily="2" charset="-122"/>
                <a:ea typeface="华文新魏" panose="02010800040101010101" pitchFamily="2" charset="-122"/>
              </a:rPr>
              <a:t>输入固定的或门阵列</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第</a:t>
            </a:r>
            <a:r>
              <a:rPr lang="en-US" altLang="zh-CN" dirty="0">
                <a:solidFill>
                  <a:schemeClr val="tx1"/>
                </a:solidFill>
                <a:latin typeface="华文新魏" panose="02010800040101010101" pitchFamily="2" charset="-122"/>
                <a:ea typeface="华文新魏" panose="02010800040101010101" pitchFamily="2" charset="-122"/>
              </a:rPr>
              <a:t>8</a:t>
            </a:r>
            <a:r>
              <a:rPr lang="zh-CN" altLang="en-US" dirty="0">
                <a:solidFill>
                  <a:schemeClr val="tx1"/>
                </a:solidFill>
                <a:latin typeface="华文新魏" panose="02010800040101010101" pitchFamily="2" charset="-122"/>
                <a:ea typeface="华文新魏" panose="02010800040101010101" pitchFamily="2" charset="-122"/>
              </a:rPr>
              <a:t>个与门的输出被连接到输出缓冲器的三态使能端</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这个门被称为输出使能门</a:t>
            </a:r>
            <a:r>
              <a:rPr lang="zh-CN" altLang="en-US" dirty="0">
                <a:solidFill>
                  <a:schemeClr val="tx1"/>
                </a:solidFill>
                <a:latin typeface="华文新魏" panose="02010800040101010101" pitchFamily="2" charset="-122"/>
                <a:ea typeface="华文新魏" panose="02010800040101010101" pitchFamily="2" charset="-122"/>
              </a:rPr>
              <a:t>。</a:t>
            </a:r>
            <a:endParaRPr lang="en-US" altLang="zh-CN" dirty="0">
              <a:solidFill>
                <a:schemeClr val="tx1"/>
              </a:solidFill>
              <a:latin typeface="华文新魏" panose="02010800040101010101" pitchFamily="2" charset="-122"/>
              <a:ea typeface="华文新魏" panose="02010800040101010101" pitchFamily="2" charset="-122"/>
            </a:endParaRPr>
          </a:p>
        </p:txBody>
      </p:sp>
      <p:pic>
        <p:nvPicPr>
          <p:cNvPr id="146436" name="Picture 4" descr="图1"/>
          <p:cNvPicPr>
            <a:picLocks noChangeAspect="1"/>
          </p:cNvPicPr>
          <p:nvPr/>
        </p:nvPicPr>
        <p:blipFill>
          <a:blip r:embed="rId3"/>
          <a:stretch>
            <a:fillRect/>
          </a:stretch>
        </p:blipFill>
        <p:spPr>
          <a:xfrm>
            <a:off x="338138" y="3074988"/>
            <a:ext cx="8437562" cy="2017712"/>
          </a:xfrm>
          <a:prstGeom prst="rect">
            <a:avLst/>
          </a:prstGeom>
          <a:noFill/>
          <a:ln w="9525">
            <a:noFill/>
          </a:ln>
        </p:spPr>
      </p:pic>
      <p:pic>
        <p:nvPicPr>
          <p:cNvPr id="2" name="图片 1"/>
          <p:cNvPicPr>
            <a:picLocks noChangeAspect="1"/>
          </p:cNvPicPr>
          <p:nvPr/>
        </p:nvPicPr>
        <p:blipFill>
          <a:blip r:embed="rId4"/>
          <a:stretch>
            <a:fillRect/>
          </a:stretch>
        </p:blipFill>
        <p:spPr>
          <a:xfrm>
            <a:off x="702310" y="3580130"/>
            <a:ext cx="7853045" cy="1264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6435"/>
                                        </p:tgtEl>
                                        <p:attrNameLst>
                                          <p:attrName>style.visibility</p:attrName>
                                        </p:attrNameLst>
                                      </p:cBhvr>
                                      <p:to>
                                        <p:strVal val="visible"/>
                                      </p:to>
                                    </p:set>
                                    <p:anim calcmode="lin" valueType="num">
                                      <p:cBhvr additive="base">
                                        <p:cTn id="13" dur="500" fill="hold"/>
                                        <p:tgtEl>
                                          <p:spTgt spid="146435"/>
                                        </p:tgtEl>
                                        <p:attrNameLst>
                                          <p:attrName>ppt_x</p:attrName>
                                        </p:attrNameLst>
                                      </p:cBhvr>
                                      <p:tavLst>
                                        <p:tav tm="0">
                                          <p:val>
                                            <p:strVal val="#ppt_x"/>
                                          </p:val>
                                        </p:tav>
                                        <p:tav tm="100000">
                                          <p:val>
                                            <p:strVal val="#ppt_x"/>
                                          </p:val>
                                        </p:tav>
                                      </p:tavLst>
                                    </p:anim>
                                    <p:anim calcmode="lin" valueType="num">
                                      <p:cBhvr additive="base">
                                        <p:cTn id="14" dur="500" fill="hold"/>
                                        <p:tgtEl>
                                          <p:spTgt spid="1464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p:bldP spid="14643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a:xfrm>
            <a:off x="357188" y="717550"/>
            <a:ext cx="7358062" cy="514350"/>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1)  </a:t>
            </a:r>
            <a:r>
              <a:rPr lang="zh-CN" altLang="en-US" sz="2000" b="1" dirty="0">
                <a:solidFill>
                  <a:srgbClr val="FF0000"/>
                </a:solidFill>
                <a:latin typeface="华文新魏" panose="02010800040101010101" pitchFamily="2" charset="-122"/>
                <a:ea typeface="华文新魏" panose="02010800040101010101" pitchFamily="2" charset="-122"/>
              </a:rPr>
              <a:t>组合 </a:t>
            </a:r>
            <a:r>
              <a:rPr lang="en-US" altLang="zh-CN" sz="2000" b="1" dirty="0">
                <a:solidFill>
                  <a:srgbClr val="FF0000"/>
                </a:solidFill>
                <a:latin typeface="华文新魏" panose="02010800040101010101" pitchFamily="2" charset="-122"/>
                <a:ea typeface="华文新魏" panose="02010800040101010101" pitchFamily="2" charset="-122"/>
              </a:rPr>
              <a:t>PAL </a:t>
            </a:r>
            <a:r>
              <a:rPr lang="zh-CN" altLang="en-US" sz="2000" b="1" dirty="0">
                <a:solidFill>
                  <a:srgbClr val="FF0000"/>
                </a:solidFill>
                <a:latin typeface="华文新魏" panose="02010800040101010101" pitchFamily="2" charset="-122"/>
                <a:ea typeface="华文新魏" panose="02010800040101010101" pitchFamily="2" charset="-122"/>
              </a:rPr>
              <a:t>器件</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dirty="0">
                <a:solidFill>
                  <a:srgbClr val="0000FF"/>
                </a:solidFill>
                <a:latin typeface="华文新魏" panose="02010800040101010101" pitchFamily="2" charset="-122"/>
                <a:ea typeface="华文新魏" panose="02010800040101010101" pitchFamily="2" charset="-122"/>
              </a:rPr>
              <a:t>(1)</a:t>
            </a:r>
            <a:r>
              <a:rPr lang="zh-CN" altLang="en-US" sz="2000" dirty="0">
                <a:solidFill>
                  <a:srgbClr val="0000FF"/>
                </a:solidFill>
                <a:latin typeface="华文新魏" panose="02010800040101010101" pitchFamily="2" charset="-122"/>
                <a:ea typeface="华文新魏" panose="02010800040101010101" pitchFamily="2" charset="-122"/>
              </a:rPr>
              <a:t>纯组合输出</a:t>
            </a:r>
            <a:endParaRPr lang="zh-CN" altLang="en-US" sz="2000" b="1" dirty="0">
              <a:solidFill>
                <a:srgbClr val="0000FF"/>
              </a:solidFill>
              <a:latin typeface="华文新魏" panose="02010800040101010101" pitchFamily="2" charset="-122"/>
              <a:ea typeface="华文新魏" panose="02010800040101010101" pitchFamily="2" charset="-122"/>
            </a:endParaRPr>
          </a:p>
        </p:txBody>
      </p:sp>
      <p:sp>
        <p:nvSpPr>
          <p:cNvPr id="148483" name="Rectangle 2"/>
          <p:cNvSpPr txBox="1"/>
          <p:nvPr/>
        </p:nvSpPr>
        <p:spPr>
          <a:xfrm>
            <a:off x="542925" y="1329055"/>
            <a:ext cx="7990205" cy="3709670"/>
          </a:xfrm>
          <a:prstGeom prst="rect">
            <a:avLst/>
          </a:prstGeom>
          <a:noFill/>
          <a:ln w="9525">
            <a:noFill/>
          </a:ln>
        </p:spPr>
        <p:txBody>
          <a:bodyPr anchor="ctr"/>
          <a:lstStyle/>
          <a:p>
            <a:pPr indent="457200" eaLnBrk="1" hangingPunct="1">
              <a:lnSpc>
                <a:spcPct val="140000"/>
              </a:lnSpc>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②</a:t>
            </a:r>
            <a:r>
              <a:rPr lang="zh-CN" altLang="en-US" dirty="0">
                <a:solidFill>
                  <a:schemeClr val="tx1"/>
                </a:solidFill>
                <a:latin typeface="华文新魏" panose="02010800040101010101" pitchFamily="2" charset="-122"/>
                <a:ea typeface="华文新魏" panose="02010800040101010101" pitchFamily="2" charset="-122"/>
              </a:rPr>
              <a:t>每个或门的输出与外部引脚间有一个非门</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这样各个外部输出由</a:t>
            </a:r>
            <a:r>
              <a:rPr lang="zh-CN" altLang="en-US" u="sng" dirty="0">
                <a:solidFill>
                  <a:srgbClr val="0000FF"/>
                </a:solidFill>
                <a:latin typeface="华文新魏" panose="02010800040101010101" pitchFamily="2" charset="-122"/>
                <a:ea typeface="华文新魏" panose="02010800040101010101" pitchFamily="2" charset="-122"/>
              </a:rPr>
              <a:t>与或非</a:t>
            </a:r>
            <a:r>
              <a:rPr lang="zh-CN" altLang="en-US" dirty="0">
                <a:solidFill>
                  <a:srgbClr val="0000FF"/>
                </a:solidFill>
                <a:latin typeface="华文新魏" panose="02010800040101010101" pitchFamily="2" charset="-122"/>
                <a:ea typeface="华文新魏" panose="02010800040101010101" pitchFamily="2" charset="-122"/>
              </a:rPr>
              <a:t>结构</a:t>
            </a:r>
            <a:r>
              <a:rPr lang="zh-CN" altLang="en-US" dirty="0">
                <a:solidFill>
                  <a:schemeClr val="tx1"/>
                </a:solidFill>
                <a:latin typeface="华文新魏" panose="02010800040101010101" pitchFamily="2" charset="-122"/>
                <a:ea typeface="华文新魏" panose="02010800040101010101" pitchFamily="2" charset="-122"/>
              </a:rPr>
              <a:t>的电路产生。如果</a:t>
            </a:r>
            <a:r>
              <a:rPr lang="en-US" altLang="zh-CN" dirty="0">
                <a:solidFill>
                  <a:schemeClr val="tx1"/>
                </a:solidFill>
                <a:latin typeface="华文新魏" panose="02010800040101010101" pitchFamily="2" charset="-122"/>
                <a:ea typeface="华文新魏" panose="02010800040101010101" pitchFamily="2" charset="-122"/>
              </a:rPr>
              <a:t>7</a:t>
            </a:r>
            <a:r>
              <a:rPr lang="zh-CN" altLang="en-US" dirty="0">
                <a:solidFill>
                  <a:schemeClr val="tx1"/>
                </a:solidFill>
                <a:latin typeface="华文新魏" panose="02010800040101010101" pitchFamily="2" charset="-122"/>
                <a:ea typeface="华文新魏" panose="02010800040101010101" pitchFamily="2" charset="-122"/>
              </a:rPr>
              <a:t>个固定连接到或门的与门输出分别为</a:t>
            </a:r>
            <a:r>
              <a:rPr lang="en-US" altLang="zh-CN" dirty="0">
                <a:solidFill>
                  <a:schemeClr val="tx1"/>
                </a:solidFill>
                <a:latin typeface="华文新魏" panose="02010800040101010101" pitchFamily="2" charset="-122"/>
                <a:ea typeface="华文新魏" panose="02010800040101010101" pitchFamily="2" charset="-122"/>
              </a:rPr>
              <a:t>P</a:t>
            </a:r>
            <a:r>
              <a:rPr lang="en-US" altLang="zh-CN" baseline="-25000" dirty="0">
                <a:solidFill>
                  <a:schemeClr val="tx1"/>
                </a:solidFill>
                <a:latin typeface="华文新魏" panose="02010800040101010101" pitchFamily="2" charset="-122"/>
                <a:ea typeface="华文新魏" panose="02010800040101010101" pitchFamily="2" charset="-122"/>
              </a:rPr>
              <a:t>1</a:t>
            </a:r>
            <a:r>
              <a:rPr lang="zh-CN" altLang="en-US" dirty="0">
                <a:solidFill>
                  <a:schemeClr val="tx1"/>
                </a:solidFill>
                <a:latin typeface="华文新魏" panose="02010800040101010101" pitchFamily="2" charset="-122"/>
                <a:ea typeface="华文新魏" panose="02010800040101010101" pitchFamily="2" charset="-122"/>
              </a:rPr>
              <a:t>、</a:t>
            </a:r>
            <a:r>
              <a:rPr lang="en-US" altLang="zh-CN" dirty="0">
                <a:solidFill>
                  <a:schemeClr val="tx1"/>
                </a:solidFill>
                <a:latin typeface="华文新魏" panose="02010800040101010101" pitchFamily="2" charset="-122"/>
                <a:ea typeface="华文新魏" panose="02010800040101010101" pitchFamily="2" charset="-122"/>
              </a:rPr>
              <a:t>P</a:t>
            </a:r>
            <a:r>
              <a:rPr lang="en-US" altLang="zh-CN" baseline="-25000" dirty="0">
                <a:solidFill>
                  <a:schemeClr val="tx1"/>
                </a:solidFill>
                <a:latin typeface="华文新魏" panose="02010800040101010101" pitchFamily="2" charset="-122"/>
                <a:ea typeface="华文新魏" panose="02010800040101010101" pitchFamily="2" charset="-122"/>
              </a:rPr>
              <a:t>2</a:t>
            </a:r>
            <a:r>
              <a:rPr lang="zh-CN" altLang="en-US" dirty="0">
                <a:solidFill>
                  <a:schemeClr val="tx1"/>
                </a:solidFill>
                <a:latin typeface="华文新魏" panose="02010800040101010101" pitchFamily="2" charset="-122"/>
                <a:ea typeface="华文新魏" panose="02010800040101010101" pitchFamily="2" charset="-122"/>
              </a:rPr>
              <a:t>、</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a:t>
            </a:r>
            <a:r>
              <a:rPr lang="en-US" altLang="zh-CN" dirty="0">
                <a:solidFill>
                  <a:schemeClr val="tx1"/>
                </a:solidFill>
                <a:latin typeface="华文新魏" panose="02010800040101010101" pitchFamily="2" charset="-122"/>
                <a:ea typeface="华文新魏" panose="02010800040101010101" pitchFamily="2" charset="-122"/>
              </a:rPr>
              <a:t>P</a:t>
            </a:r>
            <a:r>
              <a:rPr lang="en-US" altLang="zh-CN" baseline="-25000" dirty="0">
                <a:solidFill>
                  <a:schemeClr val="tx1"/>
                </a:solidFill>
                <a:latin typeface="华文新魏" panose="02010800040101010101" pitchFamily="2" charset="-122"/>
                <a:ea typeface="华文新魏" panose="02010800040101010101" pitchFamily="2" charset="-122"/>
              </a:rPr>
              <a:t>7</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则当输出使能门有效时</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有：</a:t>
            </a:r>
          </a:p>
          <a:p>
            <a:pPr indent="457200" eaLnBrk="1" hangingPunct="1">
              <a:lnSpc>
                <a:spcPct val="140000"/>
              </a:lnSpc>
              <a:buFont typeface="Arial" panose="020B0604020202020204" pitchFamily="34" charset="0"/>
            </a:pPr>
            <a:r>
              <a:rPr lang="zh-CN" altLang="en-US" dirty="0">
                <a:solidFill>
                  <a:schemeClr val="tx1"/>
                </a:solidFill>
                <a:latin typeface="华文新魏" panose="02010800040101010101" pitchFamily="2" charset="-122"/>
                <a:ea typeface="华文新魏" panose="02010800040101010101" pitchFamily="2" charset="-122"/>
              </a:rPr>
              <a:t>外部输出：</a:t>
            </a:r>
            <a:r>
              <a:rPr lang="en-US" altLang="zh-CN" dirty="0">
                <a:solidFill>
                  <a:schemeClr val="tx1"/>
                </a:solidFill>
                <a:latin typeface="华文新魏" panose="02010800040101010101" pitchFamily="2" charset="-122"/>
                <a:ea typeface="华文新魏" panose="02010800040101010101" pitchFamily="2" charset="-122"/>
              </a:rPr>
              <a:t>/O=P</a:t>
            </a:r>
            <a:r>
              <a:rPr lang="en-US" altLang="zh-CN" baseline="-25000" dirty="0">
                <a:solidFill>
                  <a:schemeClr val="tx1"/>
                </a:solidFill>
                <a:latin typeface="华文新魏" panose="02010800040101010101" pitchFamily="2" charset="-122"/>
                <a:ea typeface="华文新魏" panose="02010800040101010101" pitchFamily="2" charset="-122"/>
              </a:rPr>
              <a:t>1</a:t>
            </a:r>
            <a:r>
              <a:rPr lang="en-US" altLang="zh-CN" dirty="0">
                <a:solidFill>
                  <a:schemeClr val="tx1"/>
                </a:solidFill>
                <a:latin typeface="华文新魏" panose="02010800040101010101" pitchFamily="2" charset="-122"/>
                <a:ea typeface="华文新魏" panose="02010800040101010101" pitchFamily="2" charset="-122"/>
              </a:rPr>
              <a:t>+P</a:t>
            </a:r>
            <a:r>
              <a:rPr lang="en-US" altLang="zh-CN" baseline="-25000" dirty="0">
                <a:solidFill>
                  <a:schemeClr val="tx1"/>
                </a:solidFill>
                <a:latin typeface="华文新魏" panose="02010800040101010101" pitchFamily="2" charset="-122"/>
                <a:ea typeface="华文新魏" panose="02010800040101010101" pitchFamily="2" charset="-122"/>
              </a:rPr>
              <a:t>2</a:t>
            </a:r>
            <a:r>
              <a:rPr lang="en-US" altLang="zh-CN" dirty="0">
                <a:solidFill>
                  <a:schemeClr val="tx1"/>
                </a:solidFill>
                <a:latin typeface="华文新魏" panose="02010800040101010101" pitchFamily="2" charset="-122"/>
                <a:ea typeface="华文新魏" panose="02010800040101010101" pitchFamily="2" charset="-122"/>
              </a:rPr>
              <a:t>+…+P</a:t>
            </a:r>
            <a:r>
              <a:rPr lang="en-US" altLang="zh-CN" baseline="-25000" dirty="0">
                <a:solidFill>
                  <a:schemeClr val="tx1"/>
                </a:solidFill>
                <a:latin typeface="华文新魏" panose="02010800040101010101" pitchFamily="2" charset="-122"/>
                <a:ea typeface="华文新魏" panose="02010800040101010101" pitchFamily="2" charset="-122"/>
              </a:rPr>
              <a:t>7</a:t>
            </a:r>
            <a:r>
              <a:rPr lang="en-US" altLang="zh-CN" dirty="0">
                <a:solidFill>
                  <a:schemeClr val="tx1"/>
                </a:solidFill>
                <a:latin typeface="华文新魏" panose="02010800040101010101" pitchFamily="2" charset="-122"/>
                <a:ea typeface="华文新魏" panose="02010800040101010101" pitchFamily="2" charset="-122"/>
              </a:rPr>
              <a:t> ,</a:t>
            </a:r>
            <a:r>
              <a:rPr lang="zh-CN" altLang="en-US" dirty="0">
                <a:solidFill>
                  <a:schemeClr val="tx1"/>
                </a:solidFill>
                <a:latin typeface="华文新魏" panose="02010800040101010101" pitchFamily="2" charset="-122"/>
                <a:ea typeface="华文新魏" panose="02010800040101010101" pitchFamily="2" charset="-122"/>
              </a:rPr>
              <a:t>此外部输出</a:t>
            </a:r>
            <a:r>
              <a:rPr lang="en-US" altLang="zh-CN" dirty="0">
                <a:solidFill>
                  <a:schemeClr val="tx1"/>
                </a:solidFill>
                <a:latin typeface="华文新魏" panose="02010800040101010101" pitchFamily="2" charset="-122"/>
                <a:ea typeface="华文新魏" panose="02010800040101010101" pitchFamily="2" charset="-122"/>
              </a:rPr>
              <a:t>O</a:t>
            </a:r>
            <a:r>
              <a:rPr lang="zh-CN" altLang="en-US" dirty="0">
                <a:solidFill>
                  <a:schemeClr val="tx1"/>
                </a:solidFill>
                <a:latin typeface="华文新魏" panose="02010800040101010101" pitchFamily="2" charset="-122"/>
                <a:ea typeface="华文新魏" panose="02010800040101010101" pitchFamily="2" charset="-122"/>
              </a:rPr>
              <a:t>可被用来直接实现与项数目小于等于</a:t>
            </a:r>
            <a:r>
              <a:rPr lang="en-US" altLang="zh-CN" dirty="0">
                <a:solidFill>
                  <a:schemeClr val="tx1"/>
                </a:solidFill>
                <a:latin typeface="华文新魏" panose="02010800040101010101" pitchFamily="2" charset="-122"/>
                <a:ea typeface="华文新魏" panose="02010800040101010101" pitchFamily="2" charset="-122"/>
              </a:rPr>
              <a:t>7</a:t>
            </a:r>
            <a:r>
              <a:rPr lang="zh-CN" altLang="en-US" dirty="0">
                <a:solidFill>
                  <a:schemeClr val="tx1"/>
                </a:solidFill>
                <a:latin typeface="华文新魏" panose="02010800040101010101" pitchFamily="2" charset="-122"/>
                <a:ea typeface="华文新魏" panose="02010800040101010101" pitchFamily="2" charset="-122"/>
              </a:rPr>
              <a:t>的与或式。这样所得的外部输出为</a:t>
            </a:r>
            <a:r>
              <a:rPr lang="zh-CN" altLang="en-US" u="sng" dirty="0">
                <a:solidFill>
                  <a:srgbClr val="FF0000"/>
                </a:solidFill>
                <a:latin typeface="华文新魏" panose="02010800040101010101" pitchFamily="2" charset="-122"/>
                <a:ea typeface="华文新魏" panose="02010800040101010101" pitchFamily="2" charset="-122"/>
              </a:rPr>
              <a:t>低有效输出</a:t>
            </a:r>
            <a:r>
              <a:rPr lang="zh-CN" altLang="en-US" dirty="0">
                <a:solidFill>
                  <a:schemeClr val="tx1"/>
                </a:solidFill>
                <a:latin typeface="华文新魏" panose="02010800040101010101" pitchFamily="2" charset="-122"/>
                <a:ea typeface="华文新魏" panose="02010800040101010101" pitchFamily="2" charset="-122"/>
              </a:rPr>
              <a:t>。即：</a:t>
            </a:r>
            <a:r>
              <a:rPr lang="en-US" altLang="zh-CN" dirty="0">
                <a:solidFill>
                  <a:schemeClr val="tx1"/>
                </a:solidFill>
                <a:latin typeface="华文新魏" panose="02010800040101010101" pitchFamily="2" charset="-122"/>
                <a:ea typeface="华文新魏" panose="02010800040101010101" pitchFamily="2" charset="-122"/>
              </a:rPr>
              <a:t>/O=</a:t>
            </a:r>
            <a:r>
              <a:rPr lang="zh-CN" altLang="en-US" dirty="0">
                <a:solidFill>
                  <a:schemeClr val="tx1"/>
                </a:solidFill>
                <a:latin typeface="华文新魏" panose="02010800040101010101" pitchFamily="2" charset="-122"/>
                <a:ea typeface="华文新魏" panose="02010800040101010101" pitchFamily="2" charset="-122"/>
              </a:rPr>
              <a:t>与项</a:t>
            </a:r>
            <a:r>
              <a:rPr lang="en-US" altLang="zh-CN" baseline="-25000" dirty="0">
                <a:solidFill>
                  <a:schemeClr val="tx1"/>
                </a:solidFill>
                <a:latin typeface="华文新魏" panose="02010800040101010101" pitchFamily="2" charset="-122"/>
                <a:ea typeface="华文新魏" panose="02010800040101010101" pitchFamily="2" charset="-122"/>
              </a:rPr>
              <a:t>1</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与项</a:t>
            </a:r>
            <a:r>
              <a:rPr lang="en-US" altLang="zh-CN" baseline="-25000" dirty="0">
                <a:solidFill>
                  <a:schemeClr val="tx1"/>
                </a:solidFill>
                <a:latin typeface="华文新魏" panose="02010800040101010101" pitchFamily="2" charset="-122"/>
                <a:ea typeface="华文新魏" panose="02010800040101010101" pitchFamily="2" charset="-122"/>
              </a:rPr>
              <a:t>2</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与项</a:t>
            </a:r>
            <a:r>
              <a:rPr lang="en-US" altLang="zh-CN" baseline="-25000" dirty="0">
                <a:solidFill>
                  <a:schemeClr val="tx1"/>
                </a:solidFill>
                <a:latin typeface="华文新魏" panose="02010800040101010101" pitchFamily="2" charset="-122"/>
                <a:ea typeface="华文新魏" panose="02010800040101010101" pitchFamily="2" charset="-122"/>
              </a:rPr>
              <a:t>q</a:t>
            </a:r>
            <a:r>
              <a:rPr lang="en-US" altLang="zh-CN" dirty="0">
                <a:solidFill>
                  <a:schemeClr val="tx1"/>
                </a:solidFill>
                <a:latin typeface="华文新魏" panose="02010800040101010101" pitchFamily="2" charset="-122"/>
                <a:ea typeface="华文新魏" panose="02010800040101010101" pitchFamily="2" charset="-122"/>
              </a:rPr>
              <a:t>=F , q≤7</a:t>
            </a:r>
            <a:r>
              <a:rPr lang="zh-CN" altLang="en-US" dirty="0">
                <a:solidFill>
                  <a:schemeClr val="tx1"/>
                </a:solidFill>
                <a:latin typeface="华文新魏" panose="02010800040101010101" pitchFamily="2" charset="-122"/>
                <a:ea typeface="华文新魏" panose="02010800040101010101" pitchFamily="2" charset="-122"/>
              </a:rPr>
              <a:t>。</a:t>
            </a:r>
          </a:p>
          <a:p>
            <a:pPr indent="457200" eaLnBrk="1" hangingPunct="1">
              <a:lnSpc>
                <a:spcPct val="140000"/>
              </a:lnSpc>
              <a:buFont typeface="Arial" panose="020B0604020202020204" pitchFamily="34" charset="0"/>
            </a:pPr>
            <a:r>
              <a:rPr lang="zh-CN" altLang="en-US" dirty="0">
                <a:solidFill>
                  <a:srgbClr val="FF0000"/>
                </a:solidFill>
                <a:latin typeface="华文新魏" panose="02010800040101010101" pitchFamily="2" charset="-122"/>
                <a:ea typeface="华文新魏" panose="02010800040101010101" pitchFamily="2" charset="-122"/>
              </a:rPr>
              <a:t>如果根据反函数的</a:t>
            </a:r>
            <a:r>
              <a:rPr lang="zh-CN" altLang="en-US" u="sng" dirty="0">
                <a:solidFill>
                  <a:srgbClr val="FF0000"/>
                </a:solidFill>
                <a:latin typeface="华文新魏" panose="02010800040101010101" pitchFamily="2" charset="-122"/>
                <a:ea typeface="华文新魏" panose="02010800040101010101" pitchFamily="2" charset="-122"/>
              </a:rPr>
              <a:t>与或式</a:t>
            </a:r>
            <a:r>
              <a:rPr lang="en-US" altLang="zh-CN" u="sng" dirty="0">
                <a:solidFill>
                  <a:srgbClr val="FF0000"/>
                </a:solidFill>
                <a:latin typeface="华文新魏" panose="02010800040101010101" pitchFamily="2" charset="-122"/>
                <a:ea typeface="华文新魏" panose="02010800040101010101" pitchFamily="2" charset="-122"/>
              </a:rPr>
              <a:t>/F</a:t>
            </a:r>
            <a:r>
              <a:rPr lang="zh-CN" altLang="en-US" dirty="0">
                <a:solidFill>
                  <a:srgbClr val="FF0000"/>
                </a:solidFill>
                <a:latin typeface="华文新魏" panose="02010800040101010101" pitchFamily="2" charset="-122"/>
                <a:ea typeface="华文新魏" panose="02010800040101010101" pitchFamily="2" charset="-122"/>
              </a:rPr>
              <a:t>对与阵列进行编程</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则得到的外部输出为高有效输出</a:t>
            </a:r>
            <a:r>
              <a:rPr lang="en-US" altLang="zh-CN" dirty="0">
                <a:solidFill>
                  <a:srgbClr val="FF0000"/>
                </a:solidFill>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即有：外部输出</a:t>
            </a:r>
            <a:r>
              <a:rPr lang="en-US" altLang="zh-CN" dirty="0">
                <a:solidFill>
                  <a:srgbClr val="FF0000"/>
                </a:solidFill>
                <a:latin typeface="华文新魏" panose="02010800040101010101" pitchFamily="2" charset="-122"/>
                <a:ea typeface="华文新魏" panose="02010800040101010101" pitchFamily="2" charset="-122"/>
              </a:rPr>
              <a:t>O=F</a:t>
            </a:r>
            <a:r>
              <a:rPr lang="zh-CN" altLang="en-US" dirty="0">
                <a:solidFill>
                  <a:srgbClr val="FF0000"/>
                </a:solidFill>
                <a:latin typeface="华文新魏" panose="02010800040101010101" pitchFamily="2" charset="-122"/>
                <a:ea typeface="华文新魏" panose="02010800040101010101" pitchFamily="2" charset="-122"/>
              </a:rPr>
              <a:t>。</a:t>
            </a:r>
            <a:endParaRPr lang="zh-CN" altLang="en-US" b="1" dirty="0">
              <a:solidFill>
                <a:srgbClr val="FF0000"/>
              </a:solidFill>
              <a:latin typeface="华文新魏" panose="02010800040101010101" pitchFamily="2" charset="-122"/>
              <a:ea typeface="华文新魏" panose="02010800040101010101" pitchFamily="2" charset="-122"/>
            </a:endParaRPr>
          </a:p>
        </p:txBody>
      </p:sp>
      <p:pic>
        <p:nvPicPr>
          <p:cNvPr id="2" name="图片 1"/>
          <p:cNvPicPr>
            <a:picLocks noChangeAspect="1"/>
          </p:cNvPicPr>
          <p:nvPr/>
        </p:nvPicPr>
        <p:blipFill>
          <a:blip r:embed="rId2"/>
          <a:stretch>
            <a:fillRect/>
          </a:stretch>
        </p:blipFill>
        <p:spPr>
          <a:xfrm>
            <a:off x="4572000" y="771525"/>
            <a:ext cx="3547745" cy="438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 calcmode="lin" valueType="num">
                                      <p:cBhvr additive="base">
                                        <p:cTn id="7" dur="500" fill="hold"/>
                                        <p:tgtEl>
                                          <p:spTgt spid="148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83">
                                            <p:txEl>
                                              <p:pRg st="1" end="1"/>
                                            </p:txEl>
                                          </p:spTgt>
                                        </p:tgtEl>
                                        <p:attrNameLst>
                                          <p:attrName>style.visibility</p:attrName>
                                        </p:attrNameLst>
                                      </p:cBhvr>
                                      <p:to>
                                        <p:strVal val="visible"/>
                                      </p:to>
                                    </p:set>
                                    <p:anim calcmode="lin" valueType="num">
                                      <p:cBhvr additive="base">
                                        <p:cTn id="13" dur="500" fill="hold"/>
                                        <p:tgtEl>
                                          <p:spTgt spid="148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8483">
                                            <p:txEl>
                                              <p:pRg st="2" end="2"/>
                                            </p:txEl>
                                          </p:spTgt>
                                        </p:tgtEl>
                                        <p:attrNameLst>
                                          <p:attrName>style.visibility</p:attrName>
                                        </p:attrNameLst>
                                      </p:cBhvr>
                                      <p:to>
                                        <p:strVal val="visible"/>
                                      </p:to>
                                    </p:set>
                                    <p:anim calcmode="lin" valueType="num">
                                      <p:cBhvr additive="base">
                                        <p:cTn id="19" dur="500" fill="hold"/>
                                        <p:tgtEl>
                                          <p:spTgt spid="148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8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p:cNvSpPr>
          <p:nvPr>
            <p:ph type="title"/>
          </p:nvPr>
        </p:nvSpPr>
        <p:spPr>
          <a:xfrm>
            <a:off x="1792288" y="501650"/>
            <a:ext cx="6237287" cy="581025"/>
          </a:xfrm>
          <a:prstGeom prst="rect">
            <a:avLst/>
          </a:prstGeom>
          <a:noFill/>
          <a:ln w="9525">
            <a:noFill/>
          </a:ln>
        </p:spPr>
        <p:txBody>
          <a:bodyPr/>
          <a:lstStyle/>
          <a:p>
            <a:pPr eaLnBrk="1" hangingPunct="1">
              <a:lnSpc>
                <a:spcPct val="120000"/>
              </a:lnSpc>
            </a:pPr>
            <a:r>
              <a:rPr lang="zh-CN" altLang="en-US" sz="2800" b="1" dirty="0">
                <a:solidFill>
                  <a:srgbClr val="FF0000"/>
                </a:solidFill>
                <a:latin typeface="华文新魏" panose="02010800040101010101" pitchFamily="2" charset="-122"/>
                <a:ea typeface="华文新魏" panose="02010800040101010101" pitchFamily="2" charset="-122"/>
              </a:rPr>
              <a:t>第四章   可编程逻辑器件</a:t>
            </a:r>
            <a:endParaRPr lang="zh-CN" altLang="en-US" sz="2800" b="1" i="1" dirty="0">
              <a:solidFill>
                <a:srgbClr val="FF0000"/>
              </a:solidFill>
              <a:latin typeface="华文新魏" panose="02010800040101010101" pitchFamily="2" charset="-122"/>
              <a:ea typeface="华文新魏" panose="02010800040101010101" pitchFamily="2" charset="-122"/>
            </a:endParaRPr>
          </a:p>
        </p:txBody>
      </p:sp>
      <p:sp>
        <p:nvSpPr>
          <p:cNvPr id="126979" name="Rectangle 4"/>
          <p:cNvSpPr txBox="1"/>
          <p:nvPr/>
        </p:nvSpPr>
        <p:spPr>
          <a:xfrm>
            <a:off x="642938" y="1233488"/>
            <a:ext cx="6305550" cy="3108325"/>
          </a:xfrm>
          <a:prstGeom prst="rect">
            <a:avLst/>
          </a:prstGeom>
          <a:noFill/>
          <a:ln w="9525">
            <a:noFill/>
          </a:ln>
        </p:spPr>
        <p:txBody>
          <a:bodyPr/>
          <a:lstStyle/>
          <a:p>
            <a:pPr marL="342900" indent="-342900" eaLnBrk="1" hangingPunct="1">
              <a:lnSpc>
                <a:spcPct val="120000"/>
              </a:lnSpc>
              <a:spcBef>
                <a:spcPct val="20000"/>
              </a:spcBef>
              <a:buFont typeface="Arial" panose="020B0604020202020204" pitchFamily="34" charset="0"/>
            </a:pPr>
            <a:r>
              <a:rPr lang="zh-CN" altLang="en-US" sz="2400" b="1" dirty="0">
                <a:solidFill>
                  <a:srgbClr val="FF0000"/>
                </a:solidFill>
                <a:latin typeface="华文新魏" panose="02010800040101010101" pitchFamily="2" charset="-122"/>
                <a:ea typeface="华文新魏" panose="02010800040101010101" pitchFamily="2" charset="-122"/>
              </a:rPr>
              <a:t>学习要求</a:t>
            </a:r>
            <a:r>
              <a:rPr lang="zh-CN" altLang="en-US" sz="2400" b="1" dirty="0">
                <a:solidFill>
                  <a:schemeClr val="tx1"/>
                </a:solidFill>
                <a:latin typeface="华文新魏" panose="02010800040101010101" pitchFamily="2" charset="-122"/>
                <a:ea typeface="华文新魏" panose="02010800040101010101" pitchFamily="2" charset="-122"/>
              </a:rPr>
              <a:t>：</a:t>
            </a:r>
          </a:p>
          <a:p>
            <a:pPr marL="342900" indent="-342900" eaLnBrk="1" hangingPunct="1">
              <a:lnSpc>
                <a:spcPct val="120000"/>
              </a:lnSpc>
              <a:buFont typeface="Arial" panose="020B0604020202020204" pitchFamily="34" charset="0"/>
              <a:buAutoNum type="arabicPeriod"/>
            </a:pPr>
            <a:r>
              <a:rPr lang="zh-CN" altLang="en-US" b="1" dirty="0">
                <a:solidFill>
                  <a:schemeClr val="tx1"/>
                </a:solidFill>
                <a:latin typeface="华文新魏" panose="02010800040101010101" pitchFamily="2" charset="-122"/>
                <a:ea typeface="华文新魏" panose="02010800040101010101" pitchFamily="2" charset="-122"/>
              </a:rPr>
              <a:t>了解可编程逻辑</a:t>
            </a:r>
            <a:r>
              <a:rPr lang="en-US" altLang="zh-CN" b="1" dirty="0">
                <a:solidFill>
                  <a:schemeClr val="tx1"/>
                </a:solidFill>
                <a:latin typeface="华文新魏" panose="02010800040101010101" pitchFamily="2" charset="-122"/>
                <a:ea typeface="华文新魏" panose="02010800040101010101" pitchFamily="2" charset="-122"/>
              </a:rPr>
              <a:t>PLD</a:t>
            </a:r>
            <a:r>
              <a:rPr lang="zh-CN" altLang="en-US" b="1" dirty="0">
                <a:solidFill>
                  <a:schemeClr val="tx1"/>
                </a:solidFill>
                <a:latin typeface="华文新魏" panose="02010800040101010101" pitchFamily="2" charset="-122"/>
                <a:ea typeface="华文新魏" panose="02010800040101010101" pitchFamily="2" charset="-122"/>
              </a:rPr>
              <a:t>的发展、结构分类、编程工艺、表示方法、设计过程</a:t>
            </a:r>
          </a:p>
          <a:p>
            <a:pPr marL="342900" indent="-342900" eaLnBrk="1" hangingPunct="1">
              <a:lnSpc>
                <a:spcPct val="120000"/>
              </a:lnSpc>
              <a:buFont typeface="Calibri Light" panose="020F0302020204030204" pitchFamily="34" charset="0"/>
              <a:buAutoNum type="arabicPeriod" startAt="2"/>
            </a:pPr>
            <a:r>
              <a:rPr lang="zh-CN" altLang="en-US" b="1" dirty="0">
                <a:solidFill>
                  <a:srgbClr val="FF0000"/>
                </a:solidFill>
                <a:latin typeface="华文新魏" panose="02010800040101010101" pitchFamily="2" charset="-122"/>
                <a:ea typeface="华文新魏" panose="02010800040101010101" pitchFamily="2" charset="-122"/>
              </a:rPr>
              <a:t>熟悉</a:t>
            </a:r>
            <a:r>
              <a:rPr lang="en-US" altLang="zh-CN" b="1" dirty="0">
                <a:solidFill>
                  <a:srgbClr val="FF0000"/>
                </a:solidFill>
                <a:latin typeface="华文新魏" panose="02010800040101010101" pitchFamily="2" charset="-122"/>
                <a:ea typeface="华文新魏" panose="02010800040101010101" pitchFamily="2" charset="-122"/>
              </a:rPr>
              <a:t>PROM</a:t>
            </a:r>
            <a:r>
              <a:rPr lang="zh-CN" altLang="en-US" b="1" dirty="0">
                <a:solidFill>
                  <a:srgbClr val="FF0000"/>
                </a:solidFill>
                <a:latin typeface="华文新魏" panose="02010800040101010101" pitchFamily="2" charset="-122"/>
                <a:ea typeface="华文新魏" panose="02010800040101010101" pitchFamily="2" charset="-122"/>
              </a:rPr>
              <a:t>、可编程逻辑阵列</a:t>
            </a:r>
            <a:r>
              <a:rPr lang="en-US" altLang="zh-CN" b="1" dirty="0">
                <a:solidFill>
                  <a:srgbClr val="FF0000"/>
                </a:solidFill>
                <a:latin typeface="华文新魏" panose="02010800040101010101" pitchFamily="2" charset="-122"/>
                <a:ea typeface="华文新魏" panose="02010800040101010101" pitchFamily="2" charset="-122"/>
              </a:rPr>
              <a:t>PLA</a:t>
            </a:r>
            <a:r>
              <a:rPr lang="zh-CN" altLang="en-US" b="1" dirty="0">
                <a:solidFill>
                  <a:srgbClr val="FF0000"/>
                </a:solidFill>
                <a:latin typeface="华文新魏" panose="02010800040101010101" pitchFamily="2" charset="-122"/>
                <a:ea typeface="华文新魏" panose="02010800040101010101" pitchFamily="2" charset="-122"/>
              </a:rPr>
              <a:t>、可编程阵列逻辑</a:t>
            </a:r>
            <a:r>
              <a:rPr lang="en-US" altLang="zh-CN" b="1" dirty="0">
                <a:solidFill>
                  <a:srgbClr val="FF0000"/>
                </a:solidFill>
                <a:latin typeface="华文新魏" panose="02010800040101010101" pitchFamily="2" charset="-122"/>
                <a:ea typeface="华文新魏" panose="02010800040101010101" pitchFamily="2" charset="-122"/>
              </a:rPr>
              <a:t>PAL</a:t>
            </a:r>
            <a:r>
              <a:rPr lang="zh-CN" altLang="en-US" b="1" dirty="0">
                <a:solidFill>
                  <a:srgbClr val="FF0000"/>
                </a:solidFill>
                <a:latin typeface="华文新魏" panose="02010800040101010101" pitchFamily="2" charset="-122"/>
                <a:ea typeface="华文新魏" panose="02010800040101010101" pitchFamily="2" charset="-122"/>
              </a:rPr>
              <a:t>和通用逻辑阵列</a:t>
            </a:r>
            <a:r>
              <a:rPr lang="en-US" altLang="zh-CN" b="1" dirty="0">
                <a:solidFill>
                  <a:srgbClr val="FF0000"/>
                </a:solidFill>
                <a:latin typeface="华文新魏" panose="02010800040101010101" pitchFamily="2" charset="-122"/>
                <a:ea typeface="华文新魏" panose="02010800040101010101" pitchFamily="2" charset="-122"/>
              </a:rPr>
              <a:t>GAL</a:t>
            </a:r>
            <a:r>
              <a:rPr lang="zh-CN" altLang="en-US"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SPLD</a:t>
            </a:r>
            <a:r>
              <a:rPr lang="zh-CN" altLang="en-US" b="1" dirty="0">
                <a:solidFill>
                  <a:srgbClr val="FF0000"/>
                </a:solidFill>
                <a:latin typeface="华文新魏" panose="02010800040101010101" pitchFamily="2" charset="-122"/>
                <a:ea typeface="华文新魏" panose="02010800040101010101" pitchFamily="2" charset="-122"/>
              </a:rPr>
              <a:t>）</a:t>
            </a:r>
            <a:endParaRPr lang="en-US" altLang="zh-CN" b="1" dirty="0">
              <a:solidFill>
                <a:srgbClr val="FF0000"/>
              </a:solidFill>
              <a:latin typeface="华文新魏" panose="02010800040101010101" pitchFamily="2" charset="-122"/>
              <a:ea typeface="华文新魏" panose="02010800040101010101" pitchFamily="2" charset="-122"/>
            </a:endParaRPr>
          </a:p>
          <a:p>
            <a:pPr marL="342900" indent="-342900" eaLnBrk="1" hangingPunct="1">
              <a:lnSpc>
                <a:spcPct val="120000"/>
              </a:lnSpc>
              <a:buFont typeface="Calibri Light" panose="020F0302020204030204" pitchFamily="34" charset="0"/>
              <a:buAutoNum type="arabicPeriod" startAt="2"/>
            </a:pPr>
            <a:r>
              <a:rPr lang="zh-CN" altLang="en-US" b="1" dirty="0">
                <a:solidFill>
                  <a:schemeClr val="tx1"/>
                </a:solidFill>
                <a:latin typeface="华文新魏" panose="02010800040101010101" pitchFamily="2" charset="-122"/>
                <a:ea typeface="华文新魏" panose="02010800040101010101" pitchFamily="2" charset="-122"/>
              </a:rPr>
              <a:t>掌握现场可编程门阵列</a:t>
            </a:r>
            <a:r>
              <a:rPr lang="en-US" altLang="zh-CN" b="1" dirty="0">
                <a:solidFill>
                  <a:schemeClr val="tx1"/>
                </a:solidFill>
                <a:latin typeface="华文新魏" panose="02010800040101010101" pitchFamily="2" charset="-122"/>
                <a:ea typeface="华文新魏" panose="02010800040101010101" pitchFamily="2" charset="-122"/>
              </a:rPr>
              <a:t>FPGA</a:t>
            </a:r>
            <a:r>
              <a:rPr lang="zh-CN" altLang="en-US" b="1" dirty="0">
                <a:solidFill>
                  <a:schemeClr val="tx1"/>
                </a:solidFill>
                <a:latin typeface="华文新魏" panose="02010800040101010101" pitchFamily="2" charset="-122"/>
                <a:ea typeface="华文新魏" panose="02010800040101010101" pitchFamily="2" charset="-122"/>
              </a:rPr>
              <a:t>、在系统可编程</a:t>
            </a:r>
            <a:r>
              <a:rPr lang="en-US" altLang="zh-CN" b="1" dirty="0">
                <a:solidFill>
                  <a:schemeClr val="tx1"/>
                </a:solidFill>
                <a:latin typeface="华文新魏" panose="02010800040101010101" pitchFamily="2" charset="-122"/>
                <a:ea typeface="华文新魏" panose="02010800040101010101" pitchFamily="2" charset="-122"/>
              </a:rPr>
              <a:t>ISP</a:t>
            </a:r>
            <a:r>
              <a:rPr lang="zh-CN" altLang="en-US" b="1" dirty="0">
                <a:solidFill>
                  <a:schemeClr val="tx1"/>
                </a:solidFill>
                <a:latin typeface="华文新魏" panose="02010800040101010101" pitchFamily="2" charset="-122"/>
                <a:ea typeface="华文新魏" panose="02010800040101010101" pitchFamily="2" charset="-122"/>
              </a:rPr>
              <a:t>的结构与编程原理</a:t>
            </a:r>
          </a:p>
          <a:p>
            <a:pPr marL="342900" indent="-342900" eaLnBrk="1" hangingPunct="1">
              <a:lnSpc>
                <a:spcPct val="120000"/>
              </a:lnSpc>
              <a:buFont typeface="Calibri Light" panose="020F0302020204030204" pitchFamily="34" charset="0"/>
              <a:buAutoNum type="arabicPeriod" startAt="4"/>
            </a:pPr>
            <a:r>
              <a:rPr lang="zh-CN" altLang="en-US" b="1" dirty="0">
                <a:solidFill>
                  <a:schemeClr val="tx1"/>
                </a:solidFill>
                <a:latin typeface="华文新魏" panose="02010800040101010101" pitchFamily="2" charset="-122"/>
                <a:ea typeface="华文新魏" panose="02010800040101010101" pitchFamily="2" charset="-122"/>
              </a:rPr>
              <a:t>熟悉并掌握硬件描述语言</a:t>
            </a:r>
            <a:r>
              <a:rPr lang="en-US" altLang="zh-CN" b="1" dirty="0">
                <a:solidFill>
                  <a:schemeClr val="tx1"/>
                </a:solidFill>
                <a:latin typeface="华文新魏" panose="02010800040101010101" pitchFamily="2" charset="-122"/>
                <a:ea typeface="华文新魏" panose="02010800040101010101" pitchFamily="2" charset="-122"/>
              </a:rPr>
              <a:t>VHDL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p:nvPr>
        </p:nvSpPr>
        <p:spPr>
          <a:xfrm>
            <a:off x="357188" y="501650"/>
            <a:ext cx="6786562" cy="514350"/>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1)  </a:t>
            </a:r>
            <a:r>
              <a:rPr lang="zh-CN" altLang="en-US" sz="2000" b="1" dirty="0">
                <a:solidFill>
                  <a:srgbClr val="FF0000"/>
                </a:solidFill>
                <a:latin typeface="华文新魏" panose="02010800040101010101" pitchFamily="2" charset="-122"/>
                <a:ea typeface="华文新魏" panose="02010800040101010101" pitchFamily="2" charset="-122"/>
              </a:rPr>
              <a:t>组合 </a:t>
            </a:r>
            <a:r>
              <a:rPr lang="en-US" altLang="zh-CN" sz="2000" b="1" dirty="0">
                <a:solidFill>
                  <a:srgbClr val="FF0000"/>
                </a:solidFill>
                <a:latin typeface="华文新魏" panose="02010800040101010101" pitchFamily="2" charset="-122"/>
                <a:ea typeface="华文新魏" panose="02010800040101010101" pitchFamily="2" charset="-122"/>
              </a:rPr>
              <a:t>PAL </a:t>
            </a:r>
            <a:r>
              <a:rPr lang="zh-CN" altLang="en-US" sz="2000" b="1" dirty="0">
                <a:solidFill>
                  <a:srgbClr val="FF0000"/>
                </a:solidFill>
                <a:latin typeface="华文新魏" panose="02010800040101010101" pitchFamily="2" charset="-122"/>
                <a:ea typeface="华文新魏" panose="02010800040101010101" pitchFamily="2" charset="-122"/>
              </a:rPr>
              <a:t>器件</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dirty="0">
                <a:solidFill>
                  <a:srgbClr val="0000FF"/>
                </a:solidFill>
                <a:latin typeface="华文新魏" panose="02010800040101010101" pitchFamily="2" charset="-122"/>
                <a:ea typeface="华文新魏" panose="02010800040101010101" pitchFamily="2" charset="-122"/>
              </a:rPr>
              <a:t>(1)</a:t>
            </a:r>
            <a:r>
              <a:rPr lang="zh-CN" altLang="en-US" sz="2000" dirty="0">
                <a:solidFill>
                  <a:srgbClr val="0000FF"/>
                </a:solidFill>
                <a:latin typeface="华文新魏" panose="02010800040101010101" pitchFamily="2" charset="-122"/>
                <a:ea typeface="华文新魏" panose="02010800040101010101" pitchFamily="2" charset="-122"/>
              </a:rPr>
              <a:t>纯组合输出</a:t>
            </a:r>
            <a:endParaRPr lang="zh-CN" altLang="en-US" sz="2000" b="1" dirty="0">
              <a:solidFill>
                <a:srgbClr val="0000FF"/>
              </a:solidFill>
              <a:latin typeface="华文新魏" panose="02010800040101010101" pitchFamily="2" charset="-122"/>
              <a:ea typeface="华文新魏" panose="02010800040101010101" pitchFamily="2" charset="-122"/>
            </a:endParaRPr>
          </a:p>
        </p:txBody>
      </p:sp>
      <p:sp>
        <p:nvSpPr>
          <p:cNvPr id="149507" name="Rectangle 2"/>
          <p:cNvSpPr txBox="1"/>
          <p:nvPr/>
        </p:nvSpPr>
        <p:spPr>
          <a:xfrm>
            <a:off x="396875" y="987743"/>
            <a:ext cx="8423275" cy="4071937"/>
          </a:xfrm>
          <a:prstGeom prst="rect">
            <a:avLst/>
          </a:prstGeom>
          <a:noFill/>
          <a:ln w="9525">
            <a:noFill/>
          </a:ln>
        </p:spPr>
        <p:txBody>
          <a:bodyPr anchor="ctr"/>
          <a:lstStyle/>
          <a:p>
            <a:pPr indent="457200" eaLnBrk="1" hangingPunct="1">
              <a:lnSpc>
                <a:spcPct val="13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图中的与阵列提供</a:t>
            </a:r>
            <a:r>
              <a:rPr lang="en-US" altLang="zh-CN" b="1" dirty="0">
                <a:solidFill>
                  <a:schemeClr val="tx1"/>
                </a:solidFill>
                <a:latin typeface="华文新魏" panose="02010800040101010101" pitchFamily="2" charset="-122"/>
                <a:ea typeface="华文新魏" panose="02010800040101010101" pitchFamily="2" charset="-122"/>
              </a:rPr>
              <a:t>8</a:t>
            </a:r>
            <a:r>
              <a:rPr lang="zh-CN" altLang="en-US" b="1" dirty="0">
                <a:solidFill>
                  <a:schemeClr val="tx1"/>
                </a:solidFill>
                <a:latin typeface="华文新魏" panose="02010800040101010101" pitchFamily="2" charset="-122"/>
                <a:ea typeface="华文新魏" panose="02010800040101010101" pitchFamily="2" charset="-122"/>
              </a:rPr>
              <a:t>个与门，能编程产生</a:t>
            </a:r>
            <a:r>
              <a:rPr lang="en-US" altLang="zh-CN" b="1" dirty="0">
                <a:solidFill>
                  <a:schemeClr val="tx1"/>
                </a:solidFill>
                <a:latin typeface="华文新魏" panose="02010800040101010101" pitchFamily="2" charset="-122"/>
                <a:ea typeface="华文新魏" panose="02010800040101010101" pitchFamily="2" charset="-122"/>
              </a:rPr>
              <a:t>8</a:t>
            </a:r>
            <a:r>
              <a:rPr lang="zh-CN" altLang="en-US" b="1" dirty="0">
                <a:solidFill>
                  <a:schemeClr val="tx1"/>
                </a:solidFill>
                <a:latin typeface="华文新魏" panose="02010800040101010101" pitchFamily="2" charset="-122"/>
                <a:ea typeface="华文新魏" panose="02010800040101010101" pitchFamily="2" charset="-122"/>
              </a:rPr>
              <a:t>个与项，说明如下：</a:t>
            </a:r>
            <a:endParaRPr lang="en-US" altLang="zh-CN" b="1" dirty="0">
              <a:solidFill>
                <a:schemeClr val="tx1"/>
              </a:solidFill>
              <a:latin typeface="华文新魏" panose="02010800040101010101" pitchFamily="2" charset="-122"/>
              <a:ea typeface="华文新魏" panose="02010800040101010101" pitchFamily="2" charset="-122"/>
            </a:endParaRPr>
          </a:p>
          <a:p>
            <a:pPr indent="457200" eaLnBrk="1" hangingPunct="1">
              <a:lnSpc>
                <a:spcPct val="130000"/>
              </a:lnSpc>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③</a:t>
            </a:r>
            <a:r>
              <a:rPr lang="zh-CN" altLang="en-US" b="1" dirty="0">
                <a:solidFill>
                  <a:schemeClr val="tx1"/>
                </a:solidFill>
                <a:latin typeface="华文新魏" panose="02010800040101010101" pitchFamily="2" charset="-122"/>
                <a:ea typeface="华文新魏" panose="02010800040101010101" pitchFamily="2" charset="-122"/>
              </a:rPr>
              <a:t>对</a:t>
            </a:r>
            <a:r>
              <a:rPr lang="en-US" altLang="zh-CN" b="1" dirty="0">
                <a:solidFill>
                  <a:schemeClr val="tx1"/>
                </a:solidFill>
                <a:latin typeface="华文新魏" panose="02010800040101010101" pitchFamily="2" charset="-122"/>
                <a:ea typeface="华文新魏" panose="02010800040101010101" pitchFamily="2" charset="-122"/>
              </a:rPr>
              <a:t>PAL</a:t>
            </a:r>
            <a:r>
              <a:rPr lang="zh-CN" altLang="en-US" b="1" dirty="0">
                <a:solidFill>
                  <a:schemeClr val="tx1"/>
                </a:solidFill>
                <a:latin typeface="华文新魏" panose="02010800040101010101" pitchFamily="2" charset="-122"/>
                <a:ea typeface="华文新魏" panose="02010800040101010101" pitchFamily="2" charset="-122"/>
              </a:rPr>
              <a:t>来说，函数化简的首要目标是减少</a:t>
            </a:r>
            <a:r>
              <a:rPr lang="zh-CN" altLang="en-US" b="1" dirty="0">
                <a:solidFill>
                  <a:srgbClr val="0000FF"/>
                </a:solidFill>
                <a:latin typeface="华文新魏" panose="02010800040101010101" pitchFamily="2" charset="-122"/>
                <a:ea typeface="华文新魏" panose="02010800040101010101" pitchFamily="2" charset="-122"/>
              </a:rPr>
              <a:t>实现某一逻辑功能的成本，</a:t>
            </a:r>
            <a:r>
              <a:rPr lang="zh-CN" altLang="en-US" b="1" dirty="0">
                <a:solidFill>
                  <a:schemeClr val="tx1"/>
                </a:solidFill>
                <a:latin typeface="华文新魏" panose="02010800040101010101" pitchFamily="2" charset="-122"/>
                <a:ea typeface="华文新魏" panose="02010800040101010101" pitchFamily="2" charset="-122"/>
              </a:rPr>
              <a:t>其关键是</a:t>
            </a:r>
            <a:r>
              <a:rPr lang="zh-CN" altLang="en-US" b="1" dirty="0">
                <a:solidFill>
                  <a:srgbClr val="0000FF"/>
                </a:solidFill>
                <a:latin typeface="华文新魏" panose="02010800040101010101" pitchFamily="2" charset="-122"/>
                <a:ea typeface="华文新魏" panose="02010800040101010101" pitchFamily="2" charset="-122"/>
              </a:rPr>
              <a:t>减少用于编程的与或式中与项的数目</a:t>
            </a:r>
            <a:r>
              <a:rPr lang="zh-CN" altLang="en-US" b="1" dirty="0">
                <a:solidFill>
                  <a:schemeClr val="tx1"/>
                </a:solidFill>
                <a:latin typeface="华文新魏" panose="02010800040101010101" pitchFamily="2" charset="-122"/>
                <a:ea typeface="华文新魏" panose="02010800040101010101" pitchFamily="2" charset="-122"/>
              </a:rPr>
              <a:t>。但是，在化简减少与项的数目已不影响其实现的成本时，就没有必要再继续进行了（</a:t>
            </a:r>
            <a:r>
              <a:rPr lang="zh-CN" altLang="en-US" b="1" dirty="0">
                <a:solidFill>
                  <a:srgbClr val="FF0000"/>
                </a:solidFill>
                <a:latin typeface="华文新魏" panose="02010800040101010101" pitchFamily="2" charset="-122"/>
                <a:ea typeface="华文新魏" panose="02010800040101010101" pitchFamily="2" charset="-122"/>
              </a:rPr>
              <a:t>减少芯片数量为化简目标</a:t>
            </a:r>
            <a:r>
              <a:rPr lang="zh-CN" altLang="en-US" b="1" dirty="0">
                <a:solidFill>
                  <a:schemeClr val="tx1"/>
                </a:solidFill>
                <a:latin typeface="华文新魏" panose="02010800040101010101" pitchFamily="2" charset="-122"/>
                <a:ea typeface="华文新魏" panose="02010800040101010101" pitchFamily="2" charset="-122"/>
              </a:rPr>
              <a:t>）。</a:t>
            </a:r>
          </a:p>
          <a:p>
            <a:pPr indent="457200" eaLnBrk="1" hangingPunct="1">
              <a:lnSpc>
                <a:spcPct val="13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例如，如果用于编程的与或式中，与项数目小于或等于</a:t>
            </a:r>
            <a:r>
              <a:rPr lang="en-US" altLang="zh-CN" b="1" dirty="0">
                <a:solidFill>
                  <a:schemeClr val="tx1"/>
                </a:solidFill>
                <a:latin typeface="华文新魏" panose="02010800040101010101" pitchFamily="2" charset="-122"/>
                <a:ea typeface="华文新魏" panose="02010800040101010101" pitchFamily="2" charset="-122"/>
              </a:rPr>
              <a:t>7</a:t>
            </a:r>
            <a:r>
              <a:rPr lang="zh-CN" altLang="en-US" b="1" dirty="0">
                <a:solidFill>
                  <a:schemeClr val="tx1"/>
                </a:solidFill>
                <a:latin typeface="华文新魏" panose="02010800040101010101" pitchFamily="2" charset="-122"/>
                <a:ea typeface="华文新魏" panose="02010800040101010101" pitchFamily="2" charset="-122"/>
              </a:rPr>
              <a:t>，则用函数化简的方法进一步减少与项的数目或减少与项所包含的变量数，并不能减少实现</a:t>
            </a:r>
            <a:r>
              <a:rPr lang="zh-CN" altLang="en-US" b="1" u="sng" dirty="0">
                <a:solidFill>
                  <a:schemeClr val="tx1"/>
                </a:solidFill>
                <a:latin typeface="华文新魏" panose="02010800040101010101" pitchFamily="2" charset="-122"/>
                <a:ea typeface="华文新魏" panose="02010800040101010101" pitchFamily="2" charset="-122"/>
              </a:rPr>
              <a:t>该与或式的代价</a:t>
            </a:r>
            <a:r>
              <a:rPr lang="zh-CN" altLang="en-US" b="1" dirty="0">
                <a:solidFill>
                  <a:schemeClr val="tx1"/>
                </a:solidFill>
                <a:latin typeface="华文新魏" panose="02010800040101010101" pitchFamily="2" charset="-122"/>
                <a:ea typeface="华文新魏" panose="02010800040101010101" pitchFamily="2" charset="-122"/>
              </a:rPr>
              <a:t>。</a:t>
            </a:r>
            <a:endParaRPr lang="en-US" altLang="zh-CN" b="1" dirty="0">
              <a:solidFill>
                <a:schemeClr val="tx1"/>
              </a:solidFill>
              <a:latin typeface="华文新魏" panose="02010800040101010101" pitchFamily="2" charset="-122"/>
              <a:ea typeface="华文新魏" panose="02010800040101010101" pitchFamily="2" charset="-122"/>
            </a:endParaRPr>
          </a:p>
          <a:p>
            <a:pPr indent="457200" eaLnBrk="1" hangingPunct="1">
              <a:lnSpc>
                <a:spcPct val="13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同理，某个逻辑函数的与或式有</a:t>
            </a:r>
            <a:r>
              <a:rPr lang="en-US" altLang="zh-CN" b="1" dirty="0">
                <a:solidFill>
                  <a:schemeClr val="tx1"/>
                </a:solidFill>
                <a:latin typeface="华文新魏" panose="02010800040101010101" pitchFamily="2" charset="-122"/>
                <a:ea typeface="华文新魏" panose="02010800040101010101" pitchFamily="2" charset="-122"/>
              </a:rPr>
              <a:t>8</a:t>
            </a:r>
            <a:r>
              <a:rPr lang="zh-CN" altLang="en-US" b="1" dirty="0">
                <a:solidFill>
                  <a:schemeClr val="tx1"/>
                </a:solidFill>
                <a:latin typeface="华文新魏" panose="02010800040101010101" pitchFamily="2" charset="-122"/>
                <a:ea typeface="华文新魏" panose="02010800040101010101" pitchFamily="2" charset="-122"/>
              </a:rPr>
              <a:t>个与项，如果用函数化简的方法减少一个与项，则可直接用图所示结构实现，此时就不必进一步化简了。</a:t>
            </a:r>
          </a:p>
        </p:txBody>
      </p:sp>
      <p:pic>
        <p:nvPicPr>
          <p:cNvPr id="2" name="图片 1"/>
          <p:cNvPicPr>
            <a:picLocks noChangeAspect="1"/>
          </p:cNvPicPr>
          <p:nvPr/>
        </p:nvPicPr>
        <p:blipFill>
          <a:blip r:embed="rId2"/>
          <a:stretch>
            <a:fillRect/>
          </a:stretch>
        </p:blipFill>
        <p:spPr>
          <a:xfrm>
            <a:off x="4716145" y="509905"/>
            <a:ext cx="3593465" cy="506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 calcmode="lin" valueType="num">
                                      <p:cBhvr additive="base">
                                        <p:cTn id="7" dur="500" fill="hold"/>
                                        <p:tgtEl>
                                          <p:spTgt spid="149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507">
                                            <p:txEl>
                                              <p:pRg st="1" end="1"/>
                                            </p:txEl>
                                          </p:spTgt>
                                        </p:tgtEl>
                                        <p:attrNameLst>
                                          <p:attrName>style.visibility</p:attrName>
                                        </p:attrNameLst>
                                      </p:cBhvr>
                                      <p:to>
                                        <p:strVal val="visible"/>
                                      </p:to>
                                    </p:set>
                                    <p:anim calcmode="lin" valueType="num">
                                      <p:cBhvr additive="base">
                                        <p:cTn id="13" dur="500" fill="hold"/>
                                        <p:tgtEl>
                                          <p:spTgt spid="149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9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9507">
                                            <p:txEl>
                                              <p:pRg st="2" end="2"/>
                                            </p:txEl>
                                          </p:spTgt>
                                        </p:tgtEl>
                                        <p:attrNameLst>
                                          <p:attrName>style.visibility</p:attrName>
                                        </p:attrNameLst>
                                      </p:cBhvr>
                                      <p:to>
                                        <p:strVal val="visible"/>
                                      </p:to>
                                    </p:set>
                                    <p:anim calcmode="lin" valueType="num">
                                      <p:cBhvr additive="base">
                                        <p:cTn id="19" dur="500" fill="hold"/>
                                        <p:tgtEl>
                                          <p:spTgt spid="149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9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9507">
                                            <p:txEl>
                                              <p:pRg st="3" end="3"/>
                                            </p:txEl>
                                          </p:spTgt>
                                        </p:tgtEl>
                                        <p:attrNameLst>
                                          <p:attrName>style.visibility</p:attrName>
                                        </p:attrNameLst>
                                      </p:cBhvr>
                                      <p:to>
                                        <p:strVal val="visible"/>
                                      </p:to>
                                    </p:set>
                                    <p:anim calcmode="lin" valueType="num">
                                      <p:cBhvr additive="base">
                                        <p:cTn id="25" dur="500" fill="hold"/>
                                        <p:tgtEl>
                                          <p:spTgt spid="149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95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p:nvPr>
        </p:nvSpPr>
        <p:spPr>
          <a:xfrm>
            <a:off x="596900" y="774700"/>
            <a:ext cx="7215188" cy="357188"/>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1)  </a:t>
            </a:r>
            <a:r>
              <a:rPr lang="zh-CN" altLang="en-US" sz="2000" b="1" dirty="0">
                <a:solidFill>
                  <a:srgbClr val="FF0000"/>
                </a:solidFill>
                <a:latin typeface="华文新魏" panose="02010800040101010101" pitchFamily="2" charset="-122"/>
                <a:ea typeface="华文新魏" panose="02010800040101010101" pitchFamily="2" charset="-122"/>
              </a:rPr>
              <a:t>组合 </a:t>
            </a:r>
            <a:r>
              <a:rPr lang="en-US" altLang="zh-CN" sz="2000" b="1" dirty="0">
                <a:solidFill>
                  <a:srgbClr val="FF0000"/>
                </a:solidFill>
                <a:latin typeface="华文新魏" panose="02010800040101010101" pitchFamily="2" charset="-122"/>
                <a:ea typeface="华文新魏" panose="02010800040101010101" pitchFamily="2" charset="-122"/>
              </a:rPr>
              <a:t>PAL </a:t>
            </a:r>
            <a:r>
              <a:rPr lang="zh-CN" altLang="en-US" sz="2000" b="1" dirty="0">
                <a:solidFill>
                  <a:srgbClr val="FF0000"/>
                </a:solidFill>
                <a:latin typeface="华文新魏" panose="02010800040101010101" pitchFamily="2" charset="-122"/>
                <a:ea typeface="华文新魏" panose="02010800040101010101" pitchFamily="2" charset="-122"/>
              </a:rPr>
              <a:t>器件</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dirty="0">
                <a:solidFill>
                  <a:srgbClr val="0000FF"/>
                </a:solidFill>
                <a:latin typeface="华文新魏" panose="02010800040101010101" pitchFamily="2" charset="-122"/>
                <a:ea typeface="华文新魏" panose="02010800040101010101" pitchFamily="2" charset="-122"/>
              </a:rPr>
              <a:t>(1)</a:t>
            </a:r>
            <a:r>
              <a:rPr lang="zh-CN" altLang="en-US" sz="2000" dirty="0">
                <a:solidFill>
                  <a:srgbClr val="0000FF"/>
                </a:solidFill>
                <a:latin typeface="华文新魏" panose="02010800040101010101" pitchFamily="2" charset="-122"/>
                <a:ea typeface="华文新魏" panose="02010800040101010101" pitchFamily="2" charset="-122"/>
              </a:rPr>
              <a:t>纯组合</a:t>
            </a:r>
            <a:r>
              <a:rPr lang="en-US" altLang="zh-CN" sz="2000" dirty="0">
                <a:solidFill>
                  <a:srgbClr val="0000FF"/>
                </a:solidFill>
                <a:latin typeface="华文新魏" panose="02010800040101010101" pitchFamily="2" charset="-122"/>
                <a:ea typeface="华文新魏" panose="02010800040101010101" pitchFamily="2" charset="-122"/>
              </a:rPr>
              <a:t>O</a:t>
            </a:r>
            <a:r>
              <a:rPr lang="zh-CN" altLang="en-US" sz="2000" dirty="0">
                <a:solidFill>
                  <a:srgbClr val="0000FF"/>
                </a:solidFill>
                <a:latin typeface="华文新魏" panose="02010800040101010101" pitchFamily="2" charset="-122"/>
                <a:ea typeface="华文新魏" panose="02010800040101010101" pitchFamily="2" charset="-122"/>
              </a:rPr>
              <a:t>输出</a:t>
            </a:r>
            <a:endParaRPr lang="zh-CN" altLang="en-US" sz="2000" b="1" dirty="0">
              <a:solidFill>
                <a:srgbClr val="0000FF"/>
              </a:solidFill>
              <a:latin typeface="华文新魏" panose="02010800040101010101" pitchFamily="2" charset="-122"/>
              <a:ea typeface="华文新魏" panose="02010800040101010101" pitchFamily="2" charset="-122"/>
            </a:endParaRPr>
          </a:p>
        </p:txBody>
      </p:sp>
      <p:sp>
        <p:nvSpPr>
          <p:cNvPr id="150531" name="Rectangle 2"/>
          <p:cNvSpPr txBox="1"/>
          <p:nvPr/>
        </p:nvSpPr>
        <p:spPr>
          <a:xfrm>
            <a:off x="412750" y="774383"/>
            <a:ext cx="8318500" cy="4017962"/>
          </a:xfrm>
          <a:prstGeom prst="rect">
            <a:avLst/>
          </a:prstGeom>
          <a:noFill/>
          <a:ln w="9525">
            <a:noFill/>
          </a:ln>
        </p:spPr>
        <p:txBody>
          <a:bodyPr anchor="ctr"/>
          <a:lstStyle/>
          <a:p>
            <a:pPr indent="457200" eaLnBrk="1" hangingPunct="1">
              <a:lnSpc>
                <a:spcPct val="140000"/>
              </a:lnSpc>
              <a:spcBef>
                <a:spcPts val="1200"/>
              </a:spcBef>
              <a:buFont typeface="Arial" panose="020B0604020202020204" pitchFamily="34" charset="0"/>
            </a:pPr>
            <a:endParaRPr lang="zh-CN" altLang="en-US" b="1" dirty="0">
              <a:solidFill>
                <a:schemeClr val="tx1"/>
              </a:solidFill>
              <a:latin typeface="华文新魏" panose="02010800040101010101" pitchFamily="2" charset="-122"/>
              <a:ea typeface="华文新魏" panose="02010800040101010101" pitchFamily="2" charset="-122"/>
            </a:endParaRPr>
          </a:p>
          <a:p>
            <a:pPr indent="457200" eaLnBrk="1" hangingPunct="1">
              <a:lnSpc>
                <a:spcPct val="140000"/>
              </a:lnSpc>
              <a:spcBef>
                <a:spcPts val="12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图中的与阵列提供</a:t>
            </a:r>
            <a:r>
              <a:rPr lang="en-US" altLang="zh-CN" b="1" dirty="0">
                <a:solidFill>
                  <a:schemeClr val="tx1"/>
                </a:solidFill>
                <a:latin typeface="华文新魏" panose="02010800040101010101" pitchFamily="2" charset="-122"/>
                <a:ea typeface="华文新魏" panose="02010800040101010101" pitchFamily="2" charset="-122"/>
              </a:rPr>
              <a:t>8</a:t>
            </a:r>
            <a:r>
              <a:rPr lang="zh-CN" altLang="en-US" b="1" dirty="0">
                <a:solidFill>
                  <a:schemeClr val="tx1"/>
                </a:solidFill>
                <a:latin typeface="华文新魏" panose="02010800040101010101" pitchFamily="2" charset="-122"/>
                <a:ea typeface="华文新魏" panose="02010800040101010101" pitchFamily="2" charset="-122"/>
              </a:rPr>
              <a:t>个与门，能编程产生</a:t>
            </a:r>
            <a:r>
              <a:rPr lang="en-US" altLang="zh-CN" b="1" dirty="0">
                <a:solidFill>
                  <a:schemeClr val="tx1"/>
                </a:solidFill>
                <a:latin typeface="华文新魏" panose="02010800040101010101" pitchFamily="2" charset="-122"/>
                <a:ea typeface="华文新魏" panose="02010800040101010101" pitchFamily="2" charset="-122"/>
              </a:rPr>
              <a:t>8</a:t>
            </a:r>
            <a:r>
              <a:rPr lang="zh-CN" altLang="en-US" b="1" dirty="0">
                <a:solidFill>
                  <a:schemeClr val="tx1"/>
                </a:solidFill>
                <a:latin typeface="华文新魏" panose="02010800040101010101" pitchFamily="2" charset="-122"/>
                <a:ea typeface="华文新魏" panose="02010800040101010101" pitchFamily="2" charset="-122"/>
              </a:rPr>
              <a:t>个与项，说明如下：</a:t>
            </a:r>
            <a:endParaRPr lang="en-US" altLang="zh-CN" b="1" dirty="0">
              <a:solidFill>
                <a:schemeClr val="tx1"/>
              </a:solidFill>
              <a:latin typeface="华文新魏" panose="02010800040101010101" pitchFamily="2" charset="-122"/>
              <a:ea typeface="华文新魏" panose="02010800040101010101" pitchFamily="2" charset="-122"/>
            </a:endParaRPr>
          </a:p>
          <a:p>
            <a:pPr indent="457200" eaLnBrk="1" hangingPunct="1">
              <a:lnSpc>
                <a:spcPct val="140000"/>
              </a:lnSpc>
              <a:spcBef>
                <a:spcPts val="6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从上述的分析中大家知道，用</a:t>
            </a:r>
            <a:r>
              <a:rPr lang="en-US" altLang="zh-CN" b="1" dirty="0">
                <a:solidFill>
                  <a:schemeClr val="tx1"/>
                </a:solidFill>
                <a:latin typeface="华文新魏" panose="02010800040101010101" pitchFamily="2" charset="-122"/>
                <a:ea typeface="华文新魏" panose="02010800040101010101" pitchFamily="2" charset="-122"/>
              </a:rPr>
              <a:t>PAL</a:t>
            </a:r>
            <a:r>
              <a:rPr lang="zh-CN" altLang="en-US" b="1" dirty="0">
                <a:solidFill>
                  <a:schemeClr val="tx1"/>
                </a:solidFill>
                <a:latin typeface="华文新魏" panose="02010800040101010101" pitchFamily="2" charset="-122"/>
                <a:ea typeface="华文新魏" panose="02010800040101010101" pitchFamily="2" charset="-122"/>
              </a:rPr>
              <a:t>器件实现某一逻辑函数时，如果需要高有效输出，则应根据</a:t>
            </a:r>
            <a:r>
              <a:rPr lang="zh-CN" altLang="en-US" b="1" u="sng" dirty="0">
                <a:solidFill>
                  <a:schemeClr val="tx1"/>
                </a:solidFill>
                <a:latin typeface="华文新魏" panose="02010800040101010101" pitchFamily="2" charset="-122"/>
                <a:ea typeface="华文新魏" panose="02010800040101010101" pitchFamily="2" charset="-122"/>
              </a:rPr>
              <a:t>反函数的与或式</a:t>
            </a:r>
            <a:r>
              <a:rPr lang="zh-CN" altLang="en-US" b="1" dirty="0">
                <a:solidFill>
                  <a:schemeClr val="tx1"/>
                </a:solidFill>
                <a:latin typeface="华文新魏" panose="02010800040101010101" pitchFamily="2" charset="-122"/>
                <a:ea typeface="华文新魏" panose="02010800040101010101" pitchFamily="2" charset="-122"/>
              </a:rPr>
              <a:t>进行编程；如果需要低有效输出，则应根据</a:t>
            </a:r>
            <a:r>
              <a:rPr lang="zh-CN" altLang="en-US" b="1" u="sng" dirty="0">
                <a:solidFill>
                  <a:schemeClr val="tx1"/>
                </a:solidFill>
                <a:latin typeface="华文新魏" panose="02010800040101010101" pitchFamily="2" charset="-122"/>
                <a:ea typeface="华文新魏" panose="02010800040101010101" pitchFamily="2" charset="-122"/>
              </a:rPr>
              <a:t>原函数的与或式</a:t>
            </a:r>
            <a:r>
              <a:rPr lang="zh-CN" altLang="en-US" b="1" dirty="0">
                <a:solidFill>
                  <a:schemeClr val="tx1"/>
                </a:solidFill>
                <a:latin typeface="华文新魏" panose="02010800040101010101" pitchFamily="2" charset="-122"/>
                <a:ea typeface="华文新魏" panose="02010800040101010101" pitchFamily="2" charset="-122"/>
              </a:rPr>
              <a:t>进行编程，且</a:t>
            </a:r>
            <a:r>
              <a:rPr lang="zh-CN" altLang="en-US" b="1" u="sng" dirty="0">
                <a:solidFill>
                  <a:schemeClr val="tx1"/>
                </a:solidFill>
                <a:latin typeface="华文新魏" panose="02010800040101010101" pitchFamily="2" charset="-122"/>
                <a:ea typeface="华文新魏" panose="02010800040101010101" pitchFamily="2" charset="-122"/>
              </a:rPr>
              <a:t>实现该函数的代价取决于与项的数目</a:t>
            </a:r>
            <a:r>
              <a:rPr lang="zh-CN" altLang="en-US" b="1" dirty="0">
                <a:solidFill>
                  <a:schemeClr val="tx1"/>
                </a:solidFill>
                <a:latin typeface="华文新魏" panose="02010800040101010101" pitchFamily="2" charset="-122"/>
                <a:ea typeface="华文新魏" panose="02010800040101010101" pitchFamily="2" charset="-122"/>
              </a:rPr>
              <a:t>。这样，在</a:t>
            </a:r>
            <a:r>
              <a:rPr lang="zh-CN" altLang="en-US" b="1" dirty="0">
                <a:solidFill>
                  <a:srgbClr val="FF0000"/>
                </a:solidFill>
                <a:latin typeface="华文新魏" panose="02010800040101010101" pitchFamily="2" charset="-122"/>
                <a:ea typeface="华文新魏" panose="02010800040101010101" pitchFamily="2" charset="-122"/>
              </a:rPr>
              <a:t>某些场合</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为了减少实现某一逻辑函数的代价</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需要有目的地选择输出的有效级</a:t>
            </a:r>
            <a:r>
              <a:rPr lang="zh-CN" altLang="en-US" b="1" dirty="0">
                <a:solidFill>
                  <a:schemeClr val="tx1"/>
                </a:solidFill>
                <a:latin typeface="华文新魏" panose="02010800040101010101" pitchFamily="2" charset="-122"/>
                <a:ea typeface="华文新魏" panose="02010800040101010101" pitchFamily="2" charset="-122"/>
              </a:rPr>
              <a:t>。</a:t>
            </a:r>
            <a:endParaRPr lang="en-US" altLang="zh-CN" b="1" dirty="0">
              <a:solidFill>
                <a:schemeClr val="tx1"/>
              </a:solidFill>
              <a:latin typeface="华文新魏" panose="02010800040101010101" pitchFamily="2" charset="-122"/>
              <a:ea typeface="华文新魏" panose="02010800040101010101" pitchFamily="2" charset="-122"/>
            </a:endParaRPr>
          </a:p>
          <a:p>
            <a:pPr indent="457200" eaLnBrk="1" hangingPunct="1">
              <a:lnSpc>
                <a:spcPct val="14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例如，逻辑函数为：</a:t>
            </a:r>
            <a:r>
              <a:rPr lang="en-US" altLang="zh-CN" b="1" dirty="0">
                <a:solidFill>
                  <a:schemeClr val="tx1"/>
                </a:solidFill>
                <a:latin typeface="华文新魏" panose="02010800040101010101" pitchFamily="2" charset="-122"/>
                <a:ea typeface="华文新魏" panose="02010800040101010101" pitchFamily="2" charset="-122"/>
              </a:rPr>
              <a:t>F=I</a:t>
            </a:r>
            <a:r>
              <a:rPr lang="en-US" altLang="zh-CN" b="1" baseline="-25000" dirty="0">
                <a:solidFill>
                  <a:schemeClr val="tx1"/>
                </a:solidFill>
                <a:latin typeface="华文新魏" panose="02010800040101010101" pitchFamily="2" charset="-122"/>
                <a:ea typeface="华文新魏" panose="02010800040101010101" pitchFamily="2" charset="-122"/>
              </a:rPr>
              <a:t>1</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2</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3</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4</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5</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6 </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a:solidFill>
                  <a:schemeClr val="tx1"/>
                </a:solidFill>
                <a:latin typeface="华文新魏" panose="02010800040101010101" pitchFamily="2" charset="-122"/>
                <a:ea typeface="华文新魏" panose="02010800040101010101" pitchFamily="2" charset="-122"/>
              </a:rPr>
              <a:t> I</a:t>
            </a:r>
            <a:r>
              <a:rPr lang="en-US" altLang="zh-CN" b="1" baseline="-25000" dirty="0">
                <a:solidFill>
                  <a:schemeClr val="tx1"/>
                </a:solidFill>
                <a:latin typeface="华文新魏" panose="02010800040101010101" pitchFamily="2" charset="-122"/>
                <a:ea typeface="华文新魏" panose="02010800040101010101" pitchFamily="2" charset="-122"/>
              </a:rPr>
              <a:t>5</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6</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7</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8</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9</a:t>
            </a:r>
            <a:endParaRPr lang="en-US" altLang="zh-CN" b="1" dirty="0">
              <a:solidFill>
                <a:schemeClr val="tx1"/>
              </a:solidFill>
              <a:latin typeface="华文新魏" panose="02010800040101010101" pitchFamily="2" charset="-122"/>
              <a:ea typeface="华文新魏" panose="02010800040101010101" pitchFamily="2" charset="-122"/>
            </a:endParaRPr>
          </a:p>
        </p:txBody>
      </p:sp>
      <p:pic>
        <p:nvPicPr>
          <p:cNvPr id="2" name="图片 1"/>
          <p:cNvPicPr>
            <a:picLocks noChangeAspect="1"/>
          </p:cNvPicPr>
          <p:nvPr/>
        </p:nvPicPr>
        <p:blipFill>
          <a:blip r:embed="rId2"/>
          <a:stretch>
            <a:fillRect/>
          </a:stretch>
        </p:blipFill>
        <p:spPr>
          <a:xfrm>
            <a:off x="5076825" y="576580"/>
            <a:ext cx="3596005" cy="6362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a:xfrm>
            <a:off x="285750" y="642938"/>
            <a:ext cx="7000875" cy="514350"/>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1)  </a:t>
            </a:r>
            <a:r>
              <a:rPr lang="zh-CN" altLang="en-US" sz="2000" b="1" dirty="0">
                <a:solidFill>
                  <a:srgbClr val="FF0000"/>
                </a:solidFill>
                <a:latin typeface="华文新魏" panose="02010800040101010101" pitchFamily="2" charset="-122"/>
                <a:ea typeface="华文新魏" panose="02010800040101010101" pitchFamily="2" charset="-122"/>
              </a:rPr>
              <a:t>组合 </a:t>
            </a:r>
            <a:r>
              <a:rPr lang="en-US" altLang="zh-CN" sz="2000" b="1" dirty="0">
                <a:solidFill>
                  <a:srgbClr val="FF0000"/>
                </a:solidFill>
                <a:latin typeface="华文新魏" panose="02010800040101010101" pitchFamily="2" charset="-122"/>
                <a:ea typeface="华文新魏" panose="02010800040101010101" pitchFamily="2" charset="-122"/>
              </a:rPr>
              <a:t>PAL </a:t>
            </a:r>
            <a:r>
              <a:rPr lang="zh-CN" altLang="en-US" sz="2000" b="1" dirty="0">
                <a:solidFill>
                  <a:srgbClr val="FF0000"/>
                </a:solidFill>
                <a:latin typeface="华文新魏" panose="02010800040101010101" pitchFamily="2" charset="-122"/>
                <a:ea typeface="华文新魏" panose="02010800040101010101" pitchFamily="2" charset="-122"/>
              </a:rPr>
              <a:t>器件</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dirty="0">
                <a:solidFill>
                  <a:srgbClr val="0000FF"/>
                </a:solidFill>
                <a:latin typeface="华文新魏" panose="02010800040101010101" pitchFamily="2" charset="-122"/>
                <a:ea typeface="华文新魏" panose="02010800040101010101" pitchFamily="2" charset="-122"/>
              </a:rPr>
              <a:t>(1)</a:t>
            </a:r>
            <a:r>
              <a:rPr lang="zh-CN" altLang="en-US" sz="2000" dirty="0">
                <a:solidFill>
                  <a:srgbClr val="0000FF"/>
                </a:solidFill>
                <a:latin typeface="华文新魏" panose="02010800040101010101" pitchFamily="2" charset="-122"/>
                <a:ea typeface="华文新魏" panose="02010800040101010101" pitchFamily="2" charset="-122"/>
              </a:rPr>
              <a:t>纯组合</a:t>
            </a:r>
            <a:r>
              <a:rPr lang="en-US" altLang="zh-CN" sz="2000" dirty="0">
                <a:solidFill>
                  <a:srgbClr val="0000FF"/>
                </a:solidFill>
                <a:latin typeface="华文新魏" panose="02010800040101010101" pitchFamily="2" charset="-122"/>
                <a:ea typeface="华文新魏" panose="02010800040101010101" pitchFamily="2" charset="-122"/>
              </a:rPr>
              <a:t>O</a:t>
            </a:r>
            <a:r>
              <a:rPr lang="zh-CN" altLang="en-US" sz="2000" dirty="0">
                <a:solidFill>
                  <a:srgbClr val="0000FF"/>
                </a:solidFill>
                <a:latin typeface="华文新魏" panose="02010800040101010101" pitchFamily="2" charset="-122"/>
                <a:ea typeface="华文新魏" panose="02010800040101010101" pitchFamily="2" charset="-122"/>
              </a:rPr>
              <a:t>输出</a:t>
            </a:r>
            <a:endParaRPr lang="zh-CN" altLang="en-US" sz="2000" b="1" dirty="0">
              <a:solidFill>
                <a:srgbClr val="0000FF"/>
              </a:solidFill>
              <a:latin typeface="华文新魏" panose="02010800040101010101" pitchFamily="2" charset="-122"/>
              <a:ea typeface="华文新魏" panose="02010800040101010101" pitchFamily="2" charset="-122"/>
            </a:endParaRPr>
          </a:p>
        </p:txBody>
      </p:sp>
      <p:sp>
        <p:nvSpPr>
          <p:cNvPr id="151555" name="Rectangle 2"/>
          <p:cNvSpPr txBox="1"/>
          <p:nvPr/>
        </p:nvSpPr>
        <p:spPr>
          <a:xfrm>
            <a:off x="395288" y="1182053"/>
            <a:ext cx="8424862" cy="3749675"/>
          </a:xfrm>
          <a:prstGeom prst="rect">
            <a:avLst/>
          </a:prstGeom>
          <a:noFill/>
          <a:ln w="9525">
            <a:noFill/>
          </a:ln>
        </p:spPr>
        <p:txBody>
          <a:bodyPr anchor="ctr"/>
          <a:lstStyle/>
          <a:p>
            <a:pPr eaLnBrk="1" hangingPunct="1">
              <a:lnSpc>
                <a:spcPct val="130000"/>
              </a:lnSpc>
              <a:buFont typeface="Arial" panose="020B0604020202020204" pitchFamily="34" charset="0"/>
            </a:pPr>
            <a:r>
              <a:rPr lang="zh-CN" altLang="en-US" dirty="0">
                <a:solidFill>
                  <a:schemeClr val="tx1"/>
                </a:solidFill>
                <a:latin typeface="华文新魏" panose="02010800040101010101" pitchFamily="2" charset="-122"/>
                <a:ea typeface="华文新魏" panose="02010800040101010101" pitchFamily="2" charset="-122"/>
              </a:rPr>
              <a:t>例如，逻辑函数为：</a:t>
            </a:r>
            <a:r>
              <a:rPr lang="en-US" altLang="zh-CN" dirty="0">
                <a:solidFill>
                  <a:schemeClr val="tx1"/>
                </a:solidFill>
                <a:latin typeface="华文新魏" panose="02010800040101010101" pitchFamily="2" charset="-122"/>
                <a:ea typeface="华文新魏" panose="02010800040101010101" pitchFamily="2" charset="-122"/>
              </a:rPr>
              <a:t>F=I</a:t>
            </a:r>
            <a:r>
              <a:rPr lang="en-US" altLang="zh-CN" baseline="-25000" dirty="0">
                <a:solidFill>
                  <a:schemeClr val="tx1"/>
                </a:solidFill>
                <a:latin typeface="华文新魏" panose="02010800040101010101" pitchFamily="2" charset="-122"/>
                <a:ea typeface="华文新魏" panose="02010800040101010101" pitchFamily="2" charset="-122"/>
              </a:rPr>
              <a:t>1</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2</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3</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4</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5</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6</a:t>
            </a:r>
            <a:r>
              <a:rPr lang="en-US" altLang="zh-CN" baseline="-25000" dirty="0">
                <a:solidFill>
                  <a:srgbClr val="FF0000"/>
                </a:solidFill>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en-US" altLang="zh-CN" dirty="0">
                <a:solidFill>
                  <a:schemeClr val="tx1"/>
                </a:solidFill>
                <a:latin typeface="华文新魏" panose="02010800040101010101" pitchFamily="2" charset="-122"/>
                <a:ea typeface="华文新魏" panose="02010800040101010101" pitchFamily="2" charset="-122"/>
              </a:rPr>
              <a:t> I</a:t>
            </a:r>
            <a:r>
              <a:rPr lang="en-US" altLang="zh-CN" baseline="-25000" dirty="0">
                <a:solidFill>
                  <a:schemeClr val="tx1"/>
                </a:solidFill>
                <a:latin typeface="华文新魏" panose="02010800040101010101" pitchFamily="2" charset="-122"/>
                <a:ea typeface="华文新魏" panose="02010800040101010101" pitchFamily="2" charset="-122"/>
              </a:rPr>
              <a:t>5</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6</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7</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8</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9</a:t>
            </a:r>
          </a:p>
          <a:p>
            <a:pPr eaLnBrk="1" hangingPunct="1">
              <a:lnSpc>
                <a:spcPct val="130000"/>
              </a:lnSpc>
              <a:buFont typeface="Arial" panose="020B0604020202020204" pitchFamily="34" charset="0"/>
            </a:pPr>
            <a:r>
              <a:rPr lang="zh-CN" altLang="en-US" dirty="0">
                <a:solidFill>
                  <a:schemeClr val="tx1"/>
                </a:solidFill>
                <a:latin typeface="华文新魏" panose="02010800040101010101" pitchFamily="2" charset="-122"/>
                <a:ea typeface="华文新魏" panose="02010800040101010101" pitchFamily="2" charset="-122"/>
              </a:rPr>
              <a:t>（</a:t>
            </a:r>
            <a:r>
              <a:rPr lang="en-US" altLang="zh-CN" dirty="0">
                <a:solidFill>
                  <a:schemeClr val="tx1"/>
                </a:solidFill>
                <a:latin typeface="华文新魏" panose="02010800040101010101" pitchFamily="2" charset="-122"/>
                <a:ea typeface="华文新魏" panose="02010800040101010101" pitchFamily="2" charset="-122"/>
              </a:rPr>
              <a:t>1</a:t>
            </a:r>
            <a:r>
              <a:rPr lang="zh-CN" altLang="en-US" dirty="0">
                <a:solidFill>
                  <a:schemeClr val="tx1"/>
                </a:solidFill>
                <a:latin typeface="华文新魏" panose="02010800040101010101" pitchFamily="2" charset="-122"/>
                <a:ea typeface="华文新魏" panose="02010800040101010101" pitchFamily="2" charset="-122"/>
              </a:rPr>
              <a:t>）采用低有效输出，则函数</a:t>
            </a:r>
            <a:r>
              <a:rPr lang="en-US" altLang="zh-CN" dirty="0">
                <a:solidFill>
                  <a:schemeClr val="tx1"/>
                </a:solidFill>
                <a:latin typeface="华文新魏" panose="02010800040101010101" pitchFamily="2" charset="-122"/>
                <a:ea typeface="华文新魏" panose="02010800040101010101" pitchFamily="2" charset="-122"/>
              </a:rPr>
              <a:t>F</a:t>
            </a:r>
            <a:r>
              <a:rPr lang="zh-CN" altLang="en-US" dirty="0">
                <a:solidFill>
                  <a:schemeClr val="tx1"/>
                </a:solidFill>
                <a:latin typeface="华文新魏" panose="02010800040101010101" pitchFamily="2" charset="-122"/>
                <a:ea typeface="华文新魏" panose="02010800040101010101" pitchFamily="2" charset="-122"/>
              </a:rPr>
              <a:t>的与或式中仅有</a:t>
            </a:r>
            <a:r>
              <a:rPr lang="en-US" altLang="zh-CN" dirty="0">
                <a:solidFill>
                  <a:schemeClr val="tx1"/>
                </a:solidFill>
                <a:latin typeface="华文新魏" panose="02010800040101010101" pitchFamily="2" charset="-122"/>
                <a:ea typeface="华文新魏" panose="02010800040101010101" pitchFamily="2" charset="-122"/>
              </a:rPr>
              <a:t>2</a:t>
            </a:r>
            <a:r>
              <a:rPr lang="zh-CN" altLang="en-US" dirty="0">
                <a:solidFill>
                  <a:schemeClr val="tx1"/>
                </a:solidFill>
                <a:latin typeface="华文新魏" panose="02010800040101010101" pitchFamily="2" charset="-122"/>
                <a:ea typeface="华文新魏" panose="02010800040101010101" pitchFamily="2" charset="-122"/>
              </a:rPr>
              <a:t>个与项；</a:t>
            </a:r>
            <a:endParaRPr lang="en-US" altLang="zh-CN" dirty="0">
              <a:solidFill>
                <a:schemeClr val="tx1"/>
              </a:solidFill>
              <a:latin typeface="华文新魏" panose="02010800040101010101" pitchFamily="2" charset="-122"/>
              <a:ea typeface="华文新魏" panose="02010800040101010101" pitchFamily="2" charset="-122"/>
            </a:endParaRPr>
          </a:p>
          <a:p>
            <a:pPr eaLnBrk="1" hangingPunct="1">
              <a:lnSpc>
                <a:spcPct val="130000"/>
              </a:lnSpc>
              <a:buFont typeface="Arial" panose="020B0604020202020204" pitchFamily="34" charset="0"/>
            </a:pPr>
            <a:r>
              <a:rPr lang="zh-CN" altLang="en-US" dirty="0">
                <a:solidFill>
                  <a:schemeClr val="tx1"/>
                </a:solidFill>
                <a:latin typeface="华文新魏" panose="02010800040101010101" pitchFamily="2" charset="-122"/>
                <a:ea typeface="华文新魏" panose="02010800040101010101" pitchFamily="2" charset="-122"/>
              </a:rPr>
              <a:t>（</a:t>
            </a:r>
            <a:r>
              <a:rPr lang="en-US" altLang="zh-CN" dirty="0">
                <a:solidFill>
                  <a:schemeClr val="tx1"/>
                </a:solidFill>
                <a:latin typeface="华文新魏" panose="02010800040101010101" pitchFamily="2" charset="-122"/>
                <a:ea typeface="华文新魏" panose="02010800040101010101" pitchFamily="2" charset="-122"/>
              </a:rPr>
              <a:t>2</a:t>
            </a:r>
            <a:r>
              <a:rPr lang="zh-CN" altLang="en-US" dirty="0">
                <a:solidFill>
                  <a:schemeClr val="tx1"/>
                </a:solidFill>
                <a:latin typeface="华文新魏" panose="02010800040101010101" pitchFamily="2" charset="-122"/>
                <a:ea typeface="华文新魏" panose="02010800040101010101" pitchFamily="2" charset="-122"/>
              </a:rPr>
              <a:t>）采用高有效输出，则反函数的与或式</a:t>
            </a:r>
            <a:r>
              <a:rPr lang="en-US" altLang="zh-CN" dirty="0">
                <a:solidFill>
                  <a:schemeClr val="tx1"/>
                </a:solidFill>
                <a:latin typeface="华文新魏" panose="02010800040101010101" pitchFamily="2" charset="-122"/>
                <a:ea typeface="华文新魏" panose="02010800040101010101" pitchFamily="2" charset="-122"/>
              </a:rPr>
              <a:t>:</a:t>
            </a:r>
          </a:p>
          <a:p>
            <a:pPr eaLnBrk="1" hangingPunct="1">
              <a:lnSpc>
                <a:spcPct val="130000"/>
              </a:lnSpc>
              <a:buFont typeface="Arial" panose="020B0604020202020204" pitchFamily="34" charset="0"/>
            </a:pPr>
            <a:endParaRPr lang="en-US" altLang="zh-CN" dirty="0">
              <a:solidFill>
                <a:schemeClr val="tx1"/>
              </a:solidFill>
              <a:latin typeface="华文新魏" panose="02010800040101010101" pitchFamily="2" charset="-122"/>
              <a:ea typeface="华文新魏" panose="02010800040101010101" pitchFamily="2" charset="-122"/>
            </a:endParaRPr>
          </a:p>
          <a:p>
            <a:pPr eaLnBrk="1" hangingPunct="1">
              <a:lnSpc>
                <a:spcPct val="130000"/>
              </a:lnSpc>
              <a:buFont typeface="Arial" panose="020B0604020202020204" pitchFamily="34" charset="0"/>
            </a:pPr>
            <a:endParaRPr lang="en-US" altLang="zh-CN" sz="800" dirty="0">
              <a:solidFill>
                <a:schemeClr val="tx1"/>
              </a:solidFill>
              <a:latin typeface="华文新魏" panose="02010800040101010101" pitchFamily="2" charset="-122"/>
              <a:ea typeface="华文新魏" panose="02010800040101010101" pitchFamily="2" charset="-122"/>
            </a:endParaRPr>
          </a:p>
          <a:p>
            <a:pPr eaLnBrk="1" hangingPunct="1">
              <a:lnSpc>
                <a:spcPct val="130000"/>
              </a:lnSpc>
              <a:buFont typeface="Arial" panose="020B0604020202020204" pitchFamily="34" charset="0"/>
            </a:pPr>
            <a:r>
              <a:rPr lang="zh-CN" altLang="en-US" dirty="0">
                <a:solidFill>
                  <a:schemeClr val="tx1"/>
                </a:solidFill>
                <a:latin typeface="华文新魏" panose="02010800040101010101" pitchFamily="2" charset="-122"/>
                <a:ea typeface="华文新魏" panose="02010800040101010101" pitchFamily="2" charset="-122"/>
              </a:rPr>
              <a:t>  </a:t>
            </a:r>
          </a:p>
          <a:p>
            <a:pPr eaLnBrk="1" hangingPunct="1">
              <a:lnSpc>
                <a:spcPct val="130000"/>
              </a:lnSpc>
              <a:buFont typeface="Arial" panose="020B0604020202020204" pitchFamily="34" charset="0"/>
            </a:pPr>
            <a:r>
              <a:rPr lang="zh-CN" altLang="en-US" dirty="0">
                <a:solidFill>
                  <a:schemeClr val="tx1"/>
                </a:solidFill>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其中包含</a:t>
            </a:r>
            <a:r>
              <a:rPr lang="en-US" altLang="zh-CN" dirty="0">
                <a:solidFill>
                  <a:srgbClr val="FF0000"/>
                </a:solidFill>
                <a:latin typeface="华文新魏" panose="02010800040101010101" pitchFamily="2" charset="-122"/>
                <a:ea typeface="华文新魏" panose="02010800040101010101" pitchFamily="2" charset="-122"/>
              </a:rPr>
              <a:t>14</a:t>
            </a:r>
            <a:r>
              <a:rPr lang="zh-CN" altLang="en-US" dirty="0">
                <a:solidFill>
                  <a:srgbClr val="FF0000"/>
                </a:solidFill>
                <a:latin typeface="华文新魏" panose="02010800040101010101" pitchFamily="2" charset="-122"/>
                <a:ea typeface="华文新魏" panose="02010800040101010101" pitchFamily="2" charset="-122"/>
              </a:rPr>
              <a:t>个与项</a:t>
            </a:r>
            <a:r>
              <a:rPr lang="zh-CN" altLang="en-US" dirty="0">
                <a:solidFill>
                  <a:schemeClr val="tx1"/>
                </a:solidFill>
                <a:latin typeface="华文新魏" panose="02010800040101010101" pitchFamily="2" charset="-122"/>
                <a:ea typeface="华文新魏" panose="02010800040101010101" pitchFamily="2" charset="-122"/>
              </a:rPr>
              <a:t>，因此实现此与或式必须占用多个独立的与或阵列，代价较大。显然，此时采用低有效输出较为合适。但是，如果在与或式中，与项的数目大于</a:t>
            </a:r>
            <a:r>
              <a:rPr lang="en-US" altLang="zh-CN" dirty="0">
                <a:solidFill>
                  <a:schemeClr val="tx1"/>
                </a:solidFill>
                <a:latin typeface="华文新魏" panose="02010800040101010101" pitchFamily="2" charset="-122"/>
                <a:ea typeface="华文新魏" panose="02010800040101010101" pitchFamily="2" charset="-122"/>
              </a:rPr>
              <a:t>7</a:t>
            </a:r>
            <a:r>
              <a:rPr lang="zh-CN" altLang="en-US" dirty="0">
                <a:solidFill>
                  <a:schemeClr val="tx1"/>
                </a:solidFill>
                <a:latin typeface="华文新魏" panose="02010800040101010101" pitchFamily="2" charset="-122"/>
                <a:ea typeface="华文新魏" panose="02010800040101010101" pitchFamily="2" charset="-122"/>
              </a:rPr>
              <a:t>且不能进一步减少，则不能使用一个与或阵列直接实现该与或式，此时</a:t>
            </a:r>
            <a:r>
              <a:rPr lang="zh-CN" altLang="en-US" dirty="0">
                <a:solidFill>
                  <a:srgbClr val="FF0000"/>
                </a:solidFill>
                <a:latin typeface="华文新魏" panose="02010800040101010101" pitchFamily="2" charset="-122"/>
                <a:ea typeface="华文新魏" panose="02010800040101010101" pitchFamily="2" charset="-122"/>
              </a:rPr>
              <a:t>必须使用中间变量、利用</a:t>
            </a:r>
            <a:r>
              <a:rPr lang="en-US" altLang="zh-CN" dirty="0">
                <a:solidFill>
                  <a:srgbClr val="FF0000"/>
                </a:solidFill>
                <a:latin typeface="华文新魏" panose="02010800040101010101" pitchFamily="2" charset="-122"/>
                <a:ea typeface="华文新魏" panose="02010800040101010101" pitchFamily="2" charset="-122"/>
              </a:rPr>
              <a:t>IO</a:t>
            </a:r>
            <a:r>
              <a:rPr lang="zh-CN" altLang="en-US" dirty="0">
                <a:solidFill>
                  <a:srgbClr val="FF0000"/>
                </a:solidFill>
                <a:latin typeface="华文新魏" panose="02010800040101010101" pitchFamily="2" charset="-122"/>
                <a:ea typeface="华文新魏" panose="02010800040101010101" pitchFamily="2" charset="-122"/>
              </a:rPr>
              <a:t>输出等</a:t>
            </a:r>
            <a:r>
              <a:rPr lang="zh-CN" altLang="en-US" dirty="0">
                <a:solidFill>
                  <a:schemeClr val="tx1"/>
                </a:solidFill>
                <a:latin typeface="华文新魏" panose="02010800040101010101" pitchFamily="2" charset="-122"/>
                <a:ea typeface="华文新魏" panose="02010800040101010101" pitchFamily="2" charset="-122"/>
              </a:rPr>
              <a:t>其他方法实现。</a:t>
            </a:r>
            <a:endParaRPr lang="en-US" altLang="zh-CN" dirty="0">
              <a:solidFill>
                <a:schemeClr val="tx1"/>
              </a:solidFill>
              <a:latin typeface="华文新魏" panose="02010800040101010101" pitchFamily="2" charset="-122"/>
              <a:ea typeface="华文新魏" panose="02010800040101010101" pitchFamily="2" charset="-122"/>
            </a:endParaRPr>
          </a:p>
        </p:txBody>
      </p:sp>
      <p:pic>
        <p:nvPicPr>
          <p:cNvPr id="2" name="图片 1"/>
          <p:cNvPicPr>
            <a:picLocks noChangeAspect="1"/>
          </p:cNvPicPr>
          <p:nvPr/>
        </p:nvPicPr>
        <p:blipFill>
          <a:blip r:embed="rId3"/>
          <a:stretch>
            <a:fillRect/>
          </a:stretch>
        </p:blipFill>
        <p:spPr>
          <a:xfrm>
            <a:off x="4744720" y="479425"/>
            <a:ext cx="3979545" cy="856615"/>
          </a:xfrm>
          <a:prstGeom prst="rect">
            <a:avLst/>
          </a:prstGeom>
        </p:spPr>
      </p:pic>
      <p:sp>
        <p:nvSpPr>
          <p:cNvPr id="5" name="文本框 4">
            <a:extLst>
              <a:ext uri="{FF2B5EF4-FFF2-40B4-BE49-F238E27FC236}">
                <a16:creationId xmlns:a16="http://schemas.microsoft.com/office/drawing/2014/main" id="{74E4FF78-86F5-EF55-D6D3-124CF25CD40B}"/>
              </a:ext>
            </a:extLst>
          </p:cNvPr>
          <p:cNvSpPr txBox="1"/>
          <p:nvPr/>
        </p:nvSpPr>
        <p:spPr>
          <a:xfrm>
            <a:off x="1376820" y="2499742"/>
            <a:ext cx="6390359" cy="707886"/>
          </a:xfrm>
          <a:prstGeom prst="rect">
            <a:avLst/>
          </a:prstGeom>
          <a:noFill/>
        </p:spPr>
        <p:txBody>
          <a:bodyPr wrap="square">
            <a:spAutoFit/>
          </a:bodyPr>
          <a:lstStyle/>
          <a:p>
            <a:r>
              <a:rPr lang="en-US" altLang="zh-CN" dirty="0">
                <a:solidFill>
                  <a:schemeClr val="tx1"/>
                </a:solidFill>
                <a:latin typeface="华文新魏" panose="02010800040101010101" pitchFamily="2" charset="-122"/>
                <a:ea typeface="华文新魏" panose="02010800040101010101" pitchFamily="2" charset="-122"/>
              </a:rPr>
              <a:t>F=I</a:t>
            </a:r>
            <a:r>
              <a:rPr lang="en-US" altLang="zh-CN" baseline="-25000" dirty="0">
                <a:solidFill>
                  <a:schemeClr val="tx1"/>
                </a:solidFill>
                <a:latin typeface="华文新魏" panose="02010800040101010101" pitchFamily="2" charset="-122"/>
                <a:ea typeface="华文新魏" panose="02010800040101010101" pitchFamily="2" charset="-122"/>
              </a:rPr>
              <a:t>1</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7</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1</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8</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1</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9</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2</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7</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2</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8</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2</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9</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3</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7</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3</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8</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3</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9</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4</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7</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4</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8</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4</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9</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5 </a:t>
            </a:r>
            <a:r>
              <a:rPr lang="en-US" altLang="zh-CN" dirty="0">
                <a:solidFill>
                  <a:schemeClr val="tx1"/>
                </a:solidFill>
                <a:latin typeface="华文新魏" panose="02010800040101010101" pitchFamily="2" charset="-122"/>
                <a:ea typeface="华文新魏" panose="02010800040101010101" pitchFamily="2" charset="-122"/>
              </a:rPr>
              <a:t>+ I</a:t>
            </a:r>
            <a:r>
              <a:rPr lang="en-US" altLang="zh-CN" baseline="-25000" dirty="0">
                <a:solidFill>
                  <a:schemeClr val="tx1"/>
                </a:solidFill>
                <a:latin typeface="华文新魏" panose="02010800040101010101" pitchFamily="2" charset="-122"/>
                <a:ea typeface="华文新魏" panose="02010800040101010101" pitchFamily="2" charset="-122"/>
              </a:rPr>
              <a:t>6</a:t>
            </a:r>
            <a:endParaRPr lang="zh-CN" altLang="en-US" dirty="0"/>
          </a:p>
        </p:txBody>
      </p:sp>
      <p:cxnSp>
        <p:nvCxnSpPr>
          <p:cNvPr id="6" name="直接连接符 9">
            <a:extLst>
              <a:ext uri="{FF2B5EF4-FFF2-40B4-BE49-F238E27FC236}">
                <a16:creationId xmlns:a16="http://schemas.microsoft.com/office/drawing/2014/main" id="{47F2E7B4-1120-4DFD-9F49-7FCF53DEFDA8}"/>
              </a:ext>
            </a:extLst>
          </p:cNvPr>
          <p:cNvCxnSpPr>
            <a:cxnSpLocks/>
          </p:cNvCxnSpPr>
          <p:nvPr/>
        </p:nvCxnSpPr>
        <p:spPr>
          <a:xfrm>
            <a:off x="1763688" y="2571750"/>
            <a:ext cx="153417" cy="0"/>
          </a:xfrm>
          <a:prstGeom prst="line">
            <a:avLst/>
          </a:prstGeom>
          <a:ln w="19050" cap="flat" cmpd="sng">
            <a:solidFill>
              <a:schemeClr val="tx1"/>
            </a:solidFill>
            <a:prstDash val="solid"/>
            <a:headEnd type="none" w="med" len="med"/>
            <a:tailEnd type="none" w="med" len="med"/>
          </a:ln>
        </p:spPr>
      </p:cxnSp>
      <p:cxnSp>
        <p:nvCxnSpPr>
          <p:cNvPr id="8" name="直接连接符 9">
            <a:extLst>
              <a:ext uri="{FF2B5EF4-FFF2-40B4-BE49-F238E27FC236}">
                <a16:creationId xmlns:a16="http://schemas.microsoft.com/office/drawing/2014/main" id="{CF20775F-70EA-4645-A857-1A86598E6265}"/>
              </a:ext>
            </a:extLst>
          </p:cNvPr>
          <p:cNvCxnSpPr>
            <a:cxnSpLocks/>
          </p:cNvCxnSpPr>
          <p:nvPr/>
        </p:nvCxnSpPr>
        <p:spPr>
          <a:xfrm>
            <a:off x="1979712" y="2571750"/>
            <a:ext cx="153417" cy="0"/>
          </a:xfrm>
          <a:prstGeom prst="line">
            <a:avLst/>
          </a:prstGeom>
          <a:ln w="19050" cap="flat" cmpd="sng">
            <a:solidFill>
              <a:schemeClr val="tx1"/>
            </a:solidFill>
            <a:prstDash val="solid"/>
            <a:headEnd type="none" w="med" len="med"/>
            <a:tailEnd type="none" w="med" len="med"/>
          </a:ln>
        </p:spPr>
      </p:cxnSp>
      <p:cxnSp>
        <p:nvCxnSpPr>
          <p:cNvPr id="9" name="直接连接符 9">
            <a:extLst>
              <a:ext uri="{FF2B5EF4-FFF2-40B4-BE49-F238E27FC236}">
                <a16:creationId xmlns:a16="http://schemas.microsoft.com/office/drawing/2014/main" id="{6608DFE6-F3B4-40E5-B26D-4FCFDA938F91}"/>
              </a:ext>
            </a:extLst>
          </p:cNvPr>
          <p:cNvCxnSpPr>
            <a:cxnSpLocks/>
          </p:cNvCxnSpPr>
          <p:nvPr/>
        </p:nvCxnSpPr>
        <p:spPr>
          <a:xfrm>
            <a:off x="2339752" y="2571750"/>
            <a:ext cx="153417" cy="0"/>
          </a:xfrm>
          <a:prstGeom prst="line">
            <a:avLst/>
          </a:prstGeom>
          <a:ln w="19050" cap="flat" cmpd="sng">
            <a:solidFill>
              <a:schemeClr val="tx1"/>
            </a:solidFill>
            <a:prstDash val="solid"/>
            <a:headEnd type="none" w="med" len="med"/>
            <a:tailEnd type="none" w="med" len="med"/>
          </a:ln>
        </p:spPr>
      </p:cxnSp>
      <p:cxnSp>
        <p:nvCxnSpPr>
          <p:cNvPr id="10" name="直接连接符 9">
            <a:extLst>
              <a:ext uri="{FF2B5EF4-FFF2-40B4-BE49-F238E27FC236}">
                <a16:creationId xmlns:a16="http://schemas.microsoft.com/office/drawing/2014/main" id="{02A1A709-ED56-4D1F-8AE8-D6D89D15C733}"/>
              </a:ext>
            </a:extLst>
          </p:cNvPr>
          <p:cNvCxnSpPr>
            <a:cxnSpLocks/>
          </p:cNvCxnSpPr>
          <p:nvPr/>
        </p:nvCxnSpPr>
        <p:spPr>
          <a:xfrm>
            <a:off x="2555776" y="2571750"/>
            <a:ext cx="153417" cy="0"/>
          </a:xfrm>
          <a:prstGeom prst="line">
            <a:avLst/>
          </a:prstGeom>
          <a:ln w="19050" cap="flat" cmpd="sng">
            <a:solidFill>
              <a:schemeClr val="tx1"/>
            </a:solidFill>
            <a:prstDash val="solid"/>
            <a:headEnd type="none" w="med" len="med"/>
            <a:tailEnd type="none" w="med" len="med"/>
          </a:ln>
        </p:spPr>
      </p:cxnSp>
      <p:cxnSp>
        <p:nvCxnSpPr>
          <p:cNvPr id="11" name="直接连接符 9">
            <a:extLst>
              <a:ext uri="{FF2B5EF4-FFF2-40B4-BE49-F238E27FC236}">
                <a16:creationId xmlns:a16="http://schemas.microsoft.com/office/drawing/2014/main" id="{8419EF6F-73DC-43E2-962B-3ED0523D6B77}"/>
              </a:ext>
            </a:extLst>
          </p:cNvPr>
          <p:cNvCxnSpPr>
            <a:cxnSpLocks/>
          </p:cNvCxnSpPr>
          <p:nvPr/>
        </p:nvCxnSpPr>
        <p:spPr>
          <a:xfrm>
            <a:off x="2978423" y="2571750"/>
            <a:ext cx="153417" cy="0"/>
          </a:xfrm>
          <a:prstGeom prst="line">
            <a:avLst/>
          </a:prstGeom>
          <a:ln w="19050" cap="flat" cmpd="sng">
            <a:solidFill>
              <a:schemeClr val="tx1"/>
            </a:solidFill>
            <a:prstDash val="solid"/>
            <a:headEnd type="none" w="med" len="med"/>
            <a:tailEnd type="none" w="med" len="med"/>
          </a:ln>
        </p:spPr>
      </p:cxnSp>
      <p:cxnSp>
        <p:nvCxnSpPr>
          <p:cNvPr id="12" name="直接连接符 9">
            <a:extLst>
              <a:ext uri="{FF2B5EF4-FFF2-40B4-BE49-F238E27FC236}">
                <a16:creationId xmlns:a16="http://schemas.microsoft.com/office/drawing/2014/main" id="{F41B1632-5FA9-4281-9361-FA1890174B7C}"/>
              </a:ext>
            </a:extLst>
          </p:cNvPr>
          <p:cNvCxnSpPr>
            <a:cxnSpLocks/>
          </p:cNvCxnSpPr>
          <p:nvPr/>
        </p:nvCxnSpPr>
        <p:spPr>
          <a:xfrm>
            <a:off x="3194447" y="2571750"/>
            <a:ext cx="153417" cy="0"/>
          </a:xfrm>
          <a:prstGeom prst="line">
            <a:avLst/>
          </a:prstGeom>
          <a:ln w="19050" cap="flat" cmpd="sng">
            <a:solidFill>
              <a:schemeClr val="tx1"/>
            </a:solidFill>
            <a:prstDash val="solid"/>
            <a:headEnd type="none" w="med" len="med"/>
            <a:tailEnd type="none" w="med" len="med"/>
          </a:ln>
        </p:spPr>
      </p:cxnSp>
      <p:cxnSp>
        <p:nvCxnSpPr>
          <p:cNvPr id="13" name="直接连接符 9">
            <a:extLst>
              <a:ext uri="{FF2B5EF4-FFF2-40B4-BE49-F238E27FC236}">
                <a16:creationId xmlns:a16="http://schemas.microsoft.com/office/drawing/2014/main" id="{0D9C2D9A-AE42-49FA-BCF2-48760A8DA81C}"/>
              </a:ext>
            </a:extLst>
          </p:cNvPr>
          <p:cNvCxnSpPr>
            <a:cxnSpLocks/>
          </p:cNvCxnSpPr>
          <p:nvPr/>
        </p:nvCxnSpPr>
        <p:spPr>
          <a:xfrm>
            <a:off x="3563888" y="2571750"/>
            <a:ext cx="153417" cy="0"/>
          </a:xfrm>
          <a:prstGeom prst="line">
            <a:avLst/>
          </a:prstGeom>
          <a:ln w="19050" cap="flat" cmpd="sng">
            <a:solidFill>
              <a:schemeClr val="tx1"/>
            </a:solidFill>
            <a:prstDash val="solid"/>
            <a:headEnd type="none" w="med" len="med"/>
            <a:tailEnd type="none" w="med" len="med"/>
          </a:ln>
        </p:spPr>
      </p:cxnSp>
      <p:cxnSp>
        <p:nvCxnSpPr>
          <p:cNvPr id="14" name="直接连接符 9">
            <a:extLst>
              <a:ext uri="{FF2B5EF4-FFF2-40B4-BE49-F238E27FC236}">
                <a16:creationId xmlns:a16="http://schemas.microsoft.com/office/drawing/2014/main" id="{C8885786-F43B-449E-BCA6-72AD656261EB}"/>
              </a:ext>
            </a:extLst>
          </p:cNvPr>
          <p:cNvCxnSpPr>
            <a:cxnSpLocks/>
          </p:cNvCxnSpPr>
          <p:nvPr/>
        </p:nvCxnSpPr>
        <p:spPr>
          <a:xfrm>
            <a:off x="3779912" y="2571750"/>
            <a:ext cx="153417" cy="0"/>
          </a:xfrm>
          <a:prstGeom prst="line">
            <a:avLst/>
          </a:prstGeom>
          <a:ln w="19050" cap="flat" cmpd="sng">
            <a:solidFill>
              <a:schemeClr val="tx1"/>
            </a:solidFill>
            <a:prstDash val="solid"/>
            <a:headEnd type="none" w="med" len="med"/>
            <a:tailEnd type="none" w="med" len="med"/>
          </a:ln>
        </p:spPr>
      </p:cxnSp>
      <p:cxnSp>
        <p:nvCxnSpPr>
          <p:cNvPr id="15" name="直接连接符 9">
            <a:extLst>
              <a:ext uri="{FF2B5EF4-FFF2-40B4-BE49-F238E27FC236}">
                <a16:creationId xmlns:a16="http://schemas.microsoft.com/office/drawing/2014/main" id="{2D820018-07F2-47AB-9DA2-B674724D06AF}"/>
              </a:ext>
            </a:extLst>
          </p:cNvPr>
          <p:cNvCxnSpPr>
            <a:cxnSpLocks/>
          </p:cNvCxnSpPr>
          <p:nvPr/>
        </p:nvCxnSpPr>
        <p:spPr>
          <a:xfrm>
            <a:off x="4211960" y="2571750"/>
            <a:ext cx="153417" cy="0"/>
          </a:xfrm>
          <a:prstGeom prst="line">
            <a:avLst/>
          </a:prstGeom>
          <a:ln w="19050" cap="flat" cmpd="sng">
            <a:solidFill>
              <a:schemeClr val="tx1"/>
            </a:solidFill>
            <a:prstDash val="solid"/>
            <a:headEnd type="none" w="med" len="med"/>
            <a:tailEnd type="none" w="med" len="med"/>
          </a:ln>
        </p:spPr>
      </p:cxnSp>
      <p:cxnSp>
        <p:nvCxnSpPr>
          <p:cNvPr id="16" name="直接连接符 9">
            <a:extLst>
              <a:ext uri="{FF2B5EF4-FFF2-40B4-BE49-F238E27FC236}">
                <a16:creationId xmlns:a16="http://schemas.microsoft.com/office/drawing/2014/main" id="{D91B4B67-92F1-492C-A5E3-CD57C7AFDD87}"/>
              </a:ext>
            </a:extLst>
          </p:cNvPr>
          <p:cNvCxnSpPr>
            <a:cxnSpLocks/>
          </p:cNvCxnSpPr>
          <p:nvPr/>
        </p:nvCxnSpPr>
        <p:spPr>
          <a:xfrm>
            <a:off x="4418583" y="2571750"/>
            <a:ext cx="153417" cy="0"/>
          </a:xfrm>
          <a:prstGeom prst="line">
            <a:avLst/>
          </a:prstGeom>
          <a:ln w="19050" cap="flat" cmpd="sng">
            <a:solidFill>
              <a:schemeClr val="tx1"/>
            </a:solidFill>
            <a:prstDash val="solid"/>
            <a:headEnd type="none" w="med" len="med"/>
            <a:tailEnd type="none" w="med" len="med"/>
          </a:ln>
        </p:spPr>
      </p:cxnSp>
      <p:cxnSp>
        <p:nvCxnSpPr>
          <p:cNvPr id="17" name="直接连接符 9">
            <a:extLst>
              <a:ext uri="{FF2B5EF4-FFF2-40B4-BE49-F238E27FC236}">
                <a16:creationId xmlns:a16="http://schemas.microsoft.com/office/drawing/2014/main" id="{20330D15-5FA1-4B66-9B04-8060B6A12EA4}"/>
              </a:ext>
            </a:extLst>
          </p:cNvPr>
          <p:cNvCxnSpPr>
            <a:cxnSpLocks/>
          </p:cNvCxnSpPr>
          <p:nvPr/>
        </p:nvCxnSpPr>
        <p:spPr>
          <a:xfrm>
            <a:off x="1403648" y="2859782"/>
            <a:ext cx="153417" cy="0"/>
          </a:xfrm>
          <a:prstGeom prst="line">
            <a:avLst/>
          </a:prstGeom>
          <a:ln w="19050" cap="flat" cmpd="sng">
            <a:solidFill>
              <a:schemeClr val="tx1"/>
            </a:solidFill>
            <a:prstDash val="solid"/>
            <a:headEnd type="none" w="med" len="med"/>
            <a:tailEnd type="none" w="med" len="med"/>
          </a:ln>
        </p:spPr>
      </p:cxnSp>
      <p:cxnSp>
        <p:nvCxnSpPr>
          <p:cNvPr id="18" name="直接连接符 9">
            <a:extLst>
              <a:ext uri="{FF2B5EF4-FFF2-40B4-BE49-F238E27FC236}">
                <a16:creationId xmlns:a16="http://schemas.microsoft.com/office/drawing/2014/main" id="{42564E40-BA89-44CC-B67B-67E53A9CA1B4}"/>
              </a:ext>
            </a:extLst>
          </p:cNvPr>
          <p:cNvCxnSpPr>
            <a:cxnSpLocks/>
          </p:cNvCxnSpPr>
          <p:nvPr/>
        </p:nvCxnSpPr>
        <p:spPr>
          <a:xfrm>
            <a:off x="1619672" y="2859782"/>
            <a:ext cx="153417" cy="0"/>
          </a:xfrm>
          <a:prstGeom prst="line">
            <a:avLst/>
          </a:prstGeom>
          <a:ln w="19050" cap="flat" cmpd="sng">
            <a:solidFill>
              <a:schemeClr val="tx1"/>
            </a:solidFill>
            <a:prstDash val="solid"/>
            <a:headEnd type="none" w="med" len="med"/>
            <a:tailEnd type="none" w="med" len="med"/>
          </a:ln>
        </p:spPr>
      </p:cxnSp>
      <p:cxnSp>
        <p:nvCxnSpPr>
          <p:cNvPr id="19" name="直接连接符 9">
            <a:extLst>
              <a:ext uri="{FF2B5EF4-FFF2-40B4-BE49-F238E27FC236}">
                <a16:creationId xmlns:a16="http://schemas.microsoft.com/office/drawing/2014/main" id="{CC267B24-348C-464C-AC1D-AECF9EBC94D6}"/>
              </a:ext>
            </a:extLst>
          </p:cNvPr>
          <p:cNvCxnSpPr>
            <a:cxnSpLocks/>
          </p:cNvCxnSpPr>
          <p:nvPr/>
        </p:nvCxnSpPr>
        <p:spPr>
          <a:xfrm>
            <a:off x="2056420" y="2862163"/>
            <a:ext cx="153417" cy="0"/>
          </a:xfrm>
          <a:prstGeom prst="line">
            <a:avLst/>
          </a:prstGeom>
          <a:ln w="19050" cap="flat" cmpd="sng">
            <a:solidFill>
              <a:schemeClr val="tx1"/>
            </a:solidFill>
            <a:prstDash val="solid"/>
            <a:headEnd type="none" w="med" len="med"/>
            <a:tailEnd type="none" w="med" len="med"/>
          </a:ln>
        </p:spPr>
      </p:cxnSp>
      <p:cxnSp>
        <p:nvCxnSpPr>
          <p:cNvPr id="20" name="直接连接符 9">
            <a:extLst>
              <a:ext uri="{FF2B5EF4-FFF2-40B4-BE49-F238E27FC236}">
                <a16:creationId xmlns:a16="http://schemas.microsoft.com/office/drawing/2014/main" id="{0E263F5C-149B-4673-972C-7651F4CC6667}"/>
              </a:ext>
            </a:extLst>
          </p:cNvPr>
          <p:cNvCxnSpPr>
            <a:cxnSpLocks/>
          </p:cNvCxnSpPr>
          <p:nvPr/>
        </p:nvCxnSpPr>
        <p:spPr>
          <a:xfrm>
            <a:off x="2257971" y="2859782"/>
            <a:ext cx="153417" cy="0"/>
          </a:xfrm>
          <a:prstGeom prst="line">
            <a:avLst/>
          </a:prstGeom>
          <a:ln w="19050" cap="flat" cmpd="sng">
            <a:solidFill>
              <a:schemeClr val="tx1"/>
            </a:solidFill>
            <a:prstDash val="solid"/>
            <a:headEnd type="none" w="med" len="med"/>
            <a:tailEnd type="none" w="med" len="med"/>
          </a:ln>
        </p:spPr>
      </p:cxnSp>
      <p:cxnSp>
        <p:nvCxnSpPr>
          <p:cNvPr id="21" name="直接连接符 9">
            <a:extLst>
              <a:ext uri="{FF2B5EF4-FFF2-40B4-BE49-F238E27FC236}">
                <a16:creationId xmlns:a16="http://schemas.microsoft.com/office/drawing/2014/main" id="{108583A0-6BE5-40DA-A6C3-F763B9C63B0F}"/>
              </a:ext>
            </a:extLst>
          </p:cNvPr>
          <p:cNvCxnSpPr>
            <a:cxnSpLocks/>
          </p:cNvCxnSpPr>
          <p:nvPr/>
        </p:nvCxnSpPr>
        <p:spPr>
          <a:xfrm>
            <a:off x="2699792" y="2859782"/>
            <a:ext cx="153417" cy="0"/>
          </a:xfrm>
          <a:prstGeom prst="line">
            <a:avLst/>
          </a:prstGeom>
          <a:ln w="19050" cap="flat" cmpd="sng">
            <a:solidFill>
              <a:schemeClr val="tx1"/>
            </a:solidFill>
            <a:prstDash val="solid"/>
            <a:headEnd type="none" w="med" len="med"/>
            <a:tailEnd type="none" w="med" len="med"/>
          </a:ln>
        </p:spPr>
      </p:cxnSp>
      <p:cxnSp>
        <p:nvCxnSpPr>
          <p:cNvPr id="22" name="直接连接符 9">
            <a:extLst>
              <a:ext uri="{FF2B5EF4-FFF2-40B4-BE49-F238E27FC236}">
                <a16:creationId xmlns:a16="http://schemas.microsoft.com/office/drawing/2014/main" id="{CCEC657A-3CE4-4E22-AD22-27B7A9D5124F}"/>
              </a:ext>
            </a:extLst>
          </p:cNvPr>
          <p:cNvCxnSpPr>
            <a:cxnSpLocks/>
          </p:cNvCxnSpPr>
          <p:nvPr/>
        </p:nvCxnSpPr>
        <p:spPr>
          <a:xfrm>
            <a:off x="2901714" y="2859782"/>
            <a:ext cx="153417" cy="0"/>
          </a:xfrm>
          <a:prstGeom prst="line">
            <a:avLst/>
          </a:prstGeom>
          <a:ln w="19050" cap="flat" cmpd="sng">
            <a:solidFill>
              <a:schemeClr val="tx1"/>
            </a:solidFill>
            <a:prstDash val="solid"/>
            <a:headEnd type="none" w="med" len="med"/>
            <a:tailEnd type="none" w="med" len="med"/>
          </a:ln>
        </p:spPr>
      </p:cxnSp>
      <p:cxnSp>
        <p:nvCxnSpPr>
          <p:cNvPr id="23" name="直接连接符 9">
            <a:extLst>
              <a:ext uri="{FF2B5EF4-FFF2-40B4-BE49-F238E27FC236}">
                <a16:creationId xmlns:a16="http://schemas.microsoft.com/office/drawing/2014/main" id="{9947B687-63A7-46EF-A6DC-84E433548E93}"/>
              </a:ext>
            </a:extLst>
          </p:cNvPr>
          <p:cNvCxnSpPr>
            <a:cxnSpLocks/>
          </p:cNvCxnSpPr>
          <p:nvPr/>
        </p:nvCxnSpPr>
        <p:spPr>
          <a:xfrm>
            <a:off x="3347864" y="2866926"/>
            <a:ext cx="153417" cy="0"/>
          </a:xfrm>
          <a:prstGeom prst="line">
            <a:avLst/>
          </a:prstGeom>
          <a:ln w="19050" cap="flat" cmpd="sng">
            <a:solidFill>
              <a:schemeClr val="tx1"/>
            </a:solidFill>
            <a:prstDash val="solid"/>
            <a:headEnd type="none" w="med" len="med"/>
            <a:tailEnd type="none" w="med" len="med"/>
          </a:ln>
        </p:spPr>
      </p:cxnSp>
      <p:cxnSp>
        <p:nvCxnSpPr>
          <p:cNvPr id="24" name="直接连接符 9">
            <a:extLst>
              <a:ext uri="{FF2B5EF4-FFF2-40B4-BE49-F238E27FC236}">
                <a16:creationId xmlns:a16="http://schemas.microsoft.com/office/drawing/2014/main" id="{4BC40D94-0876-466A-9C1A-2524E9743B8D}"/>
              </a:ext>
            </a:extLst>
          </p:cNvPr>
          <p:cNvCxnSpPr>
            <a:cxnSpLocks/>
          </p:cNvCxnSpPr>
          <p:nvPr/>
        </p:nvCxnSpPr>
        <p:spPr>
          <a:xfrm>
            <a:off x="3779912" y="2866926"/>
            <a:ext cx="153417" cy="0"/>
          </a:xfrm>
          <a:prstGeom prst="line">
            <a:avLst/>
          </a:prstGeom>
          <a:ln w="19050" cap="flat" cmpd="sng">
            <a:solidFill>
              <a:schemeClr val="tx1"/>
            </a:solidFill>
            <a:prstDash val="solid"/>
            <a:headEnd type="none" w="med" len="med"/>
            <a:tailEnd type="none" w="med" len="med"/>
          </a:ln>
        </p:spPr>
      </p:cxnSp>
      <p:cxnSp>
        <p:nvCxnSpPr>
          <p:cNvPr id="25" name="直接连接符 9">
            <a:extLst>
              <a:ext uri="{FF2B5EF4-FFF2-40B4-BE49-F238E27FC236}">
                <a16:creationId xmlns:a16="http://schemas.microsoft.com/office/drawing/2014/main" id="{83054F24-B57B-4403-9A1F-5811AAF9345D}"/>
              </a:ext>
            </a:extLst>
          </p:cNvPr>
          <p:cNvCxnSpPr>
            <a:cxnSpLocks/>
          </p:cNvCxnSpPr>
          <p:nvPr/>
        </p:nvCxnSpPr>
        <p:spPr>
          <a:xfrm>
            <a:off x="4860032" y="2571750"/>
            <a:ext cx="153417" cy="0"/>
          </a:xfrm>
          <a:prstGeom prst="line">
            <a:avLst/>
          </a:prstGeom>
          <a:ln w="19050" cap="flat" cmpd="sng">
            <a:solidFill>
              <a:schemeClr val="tx1"/>
            </a:solidFill>
            <a:prstDash val="solid"/>
            <a:headEnd type="none" w="med" len="med"/>
            <a:tailEnd type="none" w="med" len="med"/>
          </a:ln>
        </p:spPr>
      </p:cxnSp>
      <p:cxnSp>
        <p:nvCxnSpPr>
          <p:cNvPr id="26" name="直接连接符 9">
            <a:extLst>
              <a:ext uri="{FF2B5EF4-FFF2-40B4-BE49-F238E27FC236}">
                <a16:creationId xmlns:a16="http://schemas.microsoft.com/office/drawing/2014/main" id="{F089A048-8F06-444E-B3BD-00DA3F5EF21E}"/>
              </a:ext>
            </a:extLst>
          </p:cNvPr>
          <p:cNvCxnSpPr>
            <a:cxnSpLocks/>
          </p:cNvCxnSpPr>
          <p:nvPr/>
        </p:nvCxnSpPr>
        <p:spPr>
          <a:xfrm>
            <a:off x="5076056" y="2571750"/>
            <a:ext cx="153417" cy="0"/>
          </a:xfrm>
          <a:prstGeom prst="line">
            <a:avLst/>
          </a:prstGeom>
          <a:ln w="19050" cap="flat" cmpd="sng">
            <a:solidFill>
              <a:schemeClr val="tx1"/>
            </a:solidFill>
            <a:prstDash val="solid"/>
            <a:headEnd type="none" w="med" len="med"/>
            <a:tailEnd type="none" w="med" len="med"/>
          </a:ln>
        </p:spPr>
      </p:cxnSp>
      <p:cxnSp>
        <p:nvCxnSpPr>
          <p:cNvPr id="27" name="直接连接符 9">
            <a:extLst>
              <a:ext uri="{FF2B5EF4-FFF2-40B4-BE49-F238E27FC236}">
                <a16:creationId xmlns:a16="http://schemas.microsoft.com/office/drawing/2014/main" id="{92F56CF4-2B8A-4FB3-B846-9B585B001CA7}"/>
              </a:ext>
            </a:extLst>
          </p:cNvPr>
          <p:cNvCxnSpPr>
            <a:cxnSpLocks/>
          </p:cNvCxnSpPr>
          <p:nvPr/>
        </p:nvCxnSpPr>
        <p:spPr>
          <a:xfrm>
            <a:off x="5508104" y="2571750"/>
            <a:ext cx="153417" cy="0"/>
          </a:xfrm>
          <a:prstGeom prst="line">
            <a:avLst/>
          </a:prstGeom>
          <a:ln w="19050" cap="flat" cmpd="sng">
            <a:solidFill>
              <a:schemeClr val="tx1"/>
            </a:solidFill>
            <a:prstDash val="solid"/>
            <a:headEnd type="none" w="med" len="med"/>
            <a:tailEnd type="none" w="med" len="med"/>
          </a:ln>
        </p:spPr>
      </p:cxnSp>
      <p:cxnSp>
        <p:nvCxnSpPr>
          <p:cNvPr id="28" name="直接连接符 9">
            <a:extLst>
              <a:ext uri="{FF2B5EF4-FFF2-40B4-BE49-F238E27FC236}">
                <a16:creationId xmlns:a16="http://schemas.microsoft.com/office/drawing/2014/main" id="{C74E5F23-7858-4103-AE63-841A2E09D0F7}"/>
              </a:ext>
            </a:extLst>
          </p:cNvPr>
          <p:cNvCxnSpPr>
            <a:cxnSpLocks/>
          </p:cNvCxnSpPr>
          <p:nvPr/>
        </p:nvCxnSpPr>
        <p:spPr>
          <a:xfrm>
            <a:off x="5724128" y="2571750"/>
            <a:ext cx="153417" cy="0"/>
          </a:xfrm>
          <a:prstGeom prst="line">
            <a:avLst/>
          </a:prstGeom>
          <a:ln w="19050" cap="flat" cmpd="sng">
            <a:solidFill>
              <a:schemeClr val="tx1"/>
            </a:solidFill>
            <a:prstDash val="solid"/>
            <a:headEnd type="none" w="med" len="med"/>
            <a:tailEnd type="none" w="med" len="med"/>
          </a:ln>
        </p:spPr>
      </p:cxnSp>
      <p:cxnSp>
        <p:nvCxnSpPr>
          <p:cNvPr id="29" name="直接连接符 9">
            <a:extLst>
              <a:ext uri="{FF2B5EF4-FFF2-40B4-BE49-F238E27FC236}">
                <a16:creationId xmlns:a16="http://schemas.microsoft.com/office/drawing/2014/main" id="{39870643-E6A0-4827-8C71-3561E83B0792}"/>
              </a:ext>
            </a:extLst>
          </p:cNvPr>
          <p:cNvCxnSpPr>
            <a:cxnSpLocks/>
          </p:cNvCxnSpPr>
          <p:nvPr/>
        </p:nvCxnSpPr>
        <p:spPr>
          <a:xfrm>
            <a:off x="6156176" y="2565400"/>
            <a:ext cx="153417" cy="0"/>
          </a:xfrm>
          <a:prstGeom prst="line">
            <a:avLst/>
          </a:prstGeom>
          <a:ln w="19050" cap="flat" cmpd="sng">
            <a:solidFill>
              <a:schemeClr val="tx1"/>
            </a:solidFill>
            <a:prstDash val="solid"/>
            <a:headEnd type="none" w="med" len="med"/>
            <a:tailEnd type="none" w="med" len="med"/>
          </a:ln>
        </p:spPr>
      </p:cxnSp>
      <p:cxnSp>
        <p:nvCxnSpPr>
          <p:cNvPr id="30" name="直接连接符 9">
            <a:extLst>
              <a:ext uri="{FF2B5EF4-FFF2-40B4-BE49-F238E27FC236}">
                <a16:creationId xmlns:a16="http://schemas.microsoft.com/office/drawing/2014/main" id="{8067293C-868A-4858-B8A6-4BE328FC897D}"/>
              </a:ext>
            </a:extLst>
          </p:cNvPr>
          <p:cNvCxnSpPr>
            <a:cxnSpLocks/>
          </p:cNvCxnSpPr>
          <p:nvPr/>
        </p:nvCxnSpPr>
        <p:spPr>
          <a:xfrm>
            <a:off x="6372200" y="2565400"/>
            <a:ext cx="153417" cy="0"/>
          </a:xfrm>
          <a:prstGeom prst="line">
            <a:avLst/>
          </a:prstGeom>
          <a:ln w="19050" cap="flat" cmpd="sng">
            <a:solidFill>
              <a:schemeClr val="tx1"/>
            </a:solidFill>
            <a:prstDash val="solid"/>
            <a:headEnd type="none" w="med" len="med"/>
            <a:tailEnd type="none" w="med" len="med"/>
          </a:ln>
        </p:spPr>
      </p:cxnSp>
      <p:cxnSp>
        <p:nvCxnSpPr>
          <p:cNvPr id="31" name="直接连接符 9">
            <a:extLst>
              <a:ext uri="{FF2B5EF4-FFF2-40B4-BE49-F238E27FC236}">
                <a16:creationId xmlns:a16="http://schemas.microsoft.com/office/drawing/2014/main" id="{AA294BAA-0ADE-49DE-AFA3-10B5FD0F7B40}"/>
              </a:ext>
            </a:extLst>
          </p:cNvPr>
          <p:cNvCxnSpPr>
            <a:cxnSpLocks/>
          </p:cNvCxnSpPr>
          <p:nvPr/>
        </p:nvCxnSpPr>
        <p:spPr>
          <a:xfrm>
            <a:off x="6804248" y="2571750"/>
            <a:ext cx="153417" cy="0"/>
          </a:xfrm>
          <a:prstGeom prst="line">
            <a:avLst/>
          </a:prstGeom>
          <a:ln w="19050" cap="flat" cmpd="sng">
            <a:solidFill>
              <a:schemeClr val="tx1"/>
            </a:solidFill>
            <a:prstDash val="solid"/>
            <a:headEnd type="none" w="med" len="med"/>
            <a:tailEnd type="none" w="med" len="med"/>
          </a:ln>
        </p:spPr>
      </p:cxnSp>
      <p:cxnSp>
        <p:nvCxnSpPr>
          <p:cNvPr id="32" name="直接连接符 9">
            <a:extLst>
              <a:ext uri="{FF2B5EF4-FFF2-40B4-BE49-F238E27FC236}">
                <a16:creationId xmlns:a16="http://schemas.microsoft.com/office/drawing/2014/main" id="{61E2796B-5357-4E31-B9A5-C957913B6D7F}"/>
              </a:ext>
            </a:extLst>
          </p:cNvPr>
          <p:cNvCxnSpPr>
            <a:cxnSpLocks/>
          </p:cNvCxnSpPr>
          <p:nvPr/>
        </p:nvCxnSpPr>
        <p:spPr>
          <a:xfrm>
            <a:off x="7020272" y="2571750"/>
            <a:ext cx="153417" cy="0"/>
          </a:xfrm>
          <a:prstGeom prst="line">
            <a:avLst/>
          </a:prstGeom>
          <a:ln w="19050" cap="flat" cmpd="sng">
            <a:solidFill>
              <a:schemeClr val="tx1"/>
            </a:solidFill>
            <a:prstDash val="solid"/>
            <a:headEnd type="none" w="med" len="med"/>
            <a:tailEnd type="none" w="med" len="med"/>
          </a:ln>
        </p:spPr>
      </p:cxnSp>
      <p:cxnSp>
        <p:nvCxnSpPr>
          <p:cNvPr id="33" name="直接连接符 9">
            <a:extLst>
              <a:ext uri="{FF2B5EF4-FFF2-40B4-BE49-F238E27FC236}">
                <a16:creationId xmlns:a16="http://schemas.microsoft.com/office/drawing/2014/main" id="{6879A1A1-89EA-4775-A8DF-5DE99BACE7CD}"/>
              </a:ext>
            </a:extLst>
          </p:cNvPr>
          <p:cNvCxnSpPr>
            <a:cxnSpLocks/>
          </p:cNvCxnSpPr>
          <p:nvPr/>
        </p:nvCxnSpPr>
        <p:spPr>
          <a:xfrm>
            <a:off x="1466255" y="2565400"/>
            <a:ext cx="153417" cy="0"/>
          </a:xfrm>
          <a:prstGeom prst="line">
            <a:avLst/>
          </a:prstGeom>
          <a:ln w="19050" cap="flat" cmpd="sng">
            <a:solidFill>
              <a:schemeClr val="tx1"/>
            </a:solidFill>
            <a:prstDash val="soli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1555">
                                            <p:txEl>
                                              <p:pRg st="1" end="1"/>
                                            </p:txEl>
                                          </p:spTgt>
                                        </p:tgtEl>
                                        <p:attrNameLst>
                                          <p:attrName>style.visibility</p:attrName>
                                        </p:attrNameLst>
                                      </p:cBhvr>
                                      <p:to>
                                        <p:strVal val="visible"/>
                                      </p:to>
                                    </p:set>
                                    <p:anim calcmode="lin" valueType="num">
                                      <p:cBhvr additive="base">
                                        <p:cTn id="11" dur="500" fill="hold"/>
                                        <p:tgtEl>
                                          <p:spTgt spid="1515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15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1555">
                                            <p:txEl>
                                              <p:pRg st="2" end="2"/>
                                            </p:txEl>
                                          </p:spTgt>
                                        </p:tgtEl>
                                        <p:attrNameLst>
                                          <p:attrName>style.visibility</p:attrName>
                                        </p:attrNameLst>
                                      </p:cBhvr>
                                      <p:to>
                                        <p:strVal val="visible"/>
                                      </p:to>
                                    </p:set>
                                    <p:anim calcmode="lin" valueType="num">
                                      <p:cBhvr additive="base">
                                        <p:cTn id="15" dur="500" fill="hold"/>
                                        <p:tgtEl>
                                          <p:spTgt spid="1515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1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1555">
                                            <p:txEl>
                                              <p:pRg st="5" end="5"/>
                                            </p:txEl>
                                          </p:spTgt>
                                        </p:tgtEl>
                                        <p:attrNameLst>
                                          <p:attrName>style.visibility</p:attrName>
                                        </p:attrNameLst>
                                      </p:cBhvr>
                                      <p:to>
                                        <p:strVal val="visible"/>
                                      </p:to>
                                    </p:set>
                                    <p:anim calcmode="lin" valueType="num">
                                      <p:cBhvr additive="base">
                                        <p:cTn id="21" dur="500" fill="hold"/>
                                        <p:tgtEl>
                                          <p:spTgt spid="15155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1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1555">
                                            <p:txEl>
                                              <p:pRg st="6" end="6"/>
                                            </p:txEl>
                                          </p:spTgt>
                                        </p:tgtEl>
                                        <p:attrNameLst>
                                          <p:attrName>style.visibility</p:attrName>
                                        </p:attrNameLst>
                                      </p:cBhvr>
                                      <p:to>
                                        <p:strVal val="visible"/>
                                      </p:to>
                                    </p:set>
                                    <p:anim calcmode="lin" valueType="num">
                                      <p:cBhvr additive="base">
                                        <p:cTn id="27" dur="500" fill="hold"/>
                                        <p:tgtEl>
                                          <p:spTgt spid="15155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15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a:xfrm>
            <a:off x="357188" y="644525"/>
            <a:ext cx="7572375" cy="514350"/>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1)  </a:t>
            </a:r>
            <a:r>
              <a:rPr lang="zh-CN" altLang="en-US" sz="2000" b="1" dirty="0">
                <a:solidFill>
                  <a:srgbClr val="FF0000"/>
                </a:solidFill>
                <a:latin typeface="华文新魏" panose="02010800040101010101" pitchFamily="2" charset="-122"/>
                <a:ea typeface="华文新魏" panose="02010800040101010101" pitchFamily="2" charset="-122"/>
              </a:rPr>
              <a:t>组合 </a:t>
            </a:r>
            <a:r>
              <a:rPr lang="en-US" altLang="zh-CN" sz="2000" b="1" dirty="0">
                <a:solidFill>
                  <a:srgbClr val="FF0000"/>
                </a:solidFill>
                <a:latin typeface="华文新魏" panose="02010800040101010101" pitchFamily="2" charset="-122"/>
                <a:ea typeface="华文新魏" panose="02010800040101010101" pitchFamily="2" charset="-122"/>
              </a:rPr>
              <a:t>PAL </a:t>
            </a:r>
            <a:r>
              <a:rPr lang="zh-CN" altLang="en-US" sz="2000" b="1" dirty="0">
                <a:solidFill>
                  <a:srgbClr val="FF0000"/>
                </a:solidFill>
                <a:latin typeface="华文新魏" panose="02010800040101010101" pitchFamily="2" charset="-122"/>
                <a:ea typeface="华文新魏" panose="02010800040101010101" pitchFamily="2" charset="-122"/>
              </a:rPr>
              <a:t>器件</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dirty="0">
                <a:solidFill>
                  <a:srgbClr val="0000FF"/>
                </a:solidFill>
                <a:latin typeface="华文新魏" panose="02010800040101010101" pitchFamily="2" charset="-122"/>
                <a:ea typeface="华文新魏" panose="02010800040101010101" pitchFamily="2" charset="-122"/>
              </a:rPr>
              <a:t>(2) IO</a:t>
            </a:r>
            <a:r>
              <a:rPr lang="zh-CN" altLang="en-US" sz="2000" dirty="0">
                <a:solidFill>
                  <a:srgbClr val="0000FF"/>
                </a:solidFill>
                <a:latin typeface="华文新魏" panose="02010800040101010101" pitchFamily="2" charset="-122"/>
                <a:ea typeface="华文新魏" panose="02010800040101010101" pitchFamily="2" charset="-122"/>
              </a:rPr>
              <a:t>输出</a:t>
            </a:r>
            <a:endParaRPr lang="zh-CN" altLang="en-US" sz="2000" b="1" dirty="0">
              <a:solidFill>
                <a:srgbClr val="0000FF"/>
              </a:solidFill>
              <a:latin typeface="华文新魏" panose="02010800040101010101" pitchFamily="2" charset="-122"/>
              <a:ea typeface="华文新魏" panose="02010800040101010101" pitchFamily="2" charset="-122"/>
            </a:endParaRPr>
          </a:p>
        </p:txBody>
      </p:sp>
      <p:sp>
        <p:nvSpPr>
          <p:cNvPr id="153603" name="Rectangle 2"/>
          <p:cNvSpPr txBox="1"/>
          <p:nvPr/>
        </p:nvSpPr>
        <p:spPr>
          <a:xfrm>
            <a:off x="469900" y="1420178"/>
            <a:ext cx="8278813" cy="3671887"/>
          </a:xfrm>
          <a:prstGeom prst="rect">
            <a:avLst/>
          </a:prstGeom>
          <a:noFill/>
          <a:ln w="9525">
            <a:noFill/>
          </a:ln>
        </p:spPr>
        <p:txBody>
          <a:bodyPr anchor="ctr"/>
          <a:lstStyle/>
          <a:p>
            <a:pPr eaLnBrk="1" hangingPunct="1">
              <a:lnSpc>
                <a:spcPct val="140000"/>
              </a:lnSpc>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例如</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逻辑函数为：</a:t>
            </a:r>
            <a:r>
              <a:rPr lang="en-US" altLang="zh-CN" b="1" dirty="0">
                <a:solidFill>
                  <a:schemeClr val="tx1"/>
                </a:solidFill>
                <a:latin typeface="华文新魏" panose="02010800040101010101" pitchFamily="2" charset="-122"/>
                <a:ea typeface="华文新魏" panose="02010800040101010101" pitchFamily="2" charset="-122"/>
              </a:rPr>
              <a:t>F=I</a:t>
            </a:r>
            <a:r>
              <a:rPr lang="en-US" altLang="zh-CN" b="1" baseline="-25000" dirty="0">
                <a:solidFill>
                  <a:schemeClr val="tx1"/>
                </a:solidFill>
                <a:latin typeface="华文新魏" panose="02010800040101010101" pitchFamily="2" charset="-122"/>
                <a:ea typeface="华文新魏" panose="02010800040101010101" pitchFamily="2" charset="-122"/>
              </a:rPr>
              <a:t>1</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2</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3</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4</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5</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6 </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a:solidFill>
                  <a:schemeClr val="tx1"/>
                </a:solidFill>
                <a:latin typeface="华文新魏" panose="02010800040101010101" pitchFamily="2" charset="-122"/>
                <a:ea typeface="华文新魏" panose="02010800040101010101" pitchFamily="2" charset="-122"/>
              </a:rPr>
              <a:t> I</a:t>
            </a:r>
            <a:r>
              <a:rPr lang="en-US" altLang="zh-CN" b="1" baseline="-25000" dirty="0">
                <a:solidFill>
                  <a:schemeClr val="tx1"/>
                </a:solidFill>
                <a:latin typeface="华文新魏" panose="02010800040101010101" pitchFamily="2" charset="-122"/>
                <a:ea typeface="华文新魏" panose="02010800040101010101" pitchFamily="2" charset="-122"/>
              </a:rPr>
              <a:t>5</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6</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7</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8</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9</a:t>
            </a:r>
          </a:p>
          <a:p>
            <a:pPr eaLnBrk="1" hangingPunct="1">
              <a:lnSpc>
                <a:spcPct val="140000"/>
              </a:lnSpc>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IO</a:t>
            </a:r>
            <a:r>
              <a:rPr lang="zh-CN" altLang="en-US" b="1" dirty="0">
                <a:solidFill>
                  <a:schemeClr val="tx1"/>
                </a:solidFill>
                <a:latin typeface="华文新魏" panose="02010800040101010101" pitchFamily="2" charset="-122"/>
                <a:ea typeface="华文新魏" panose="02010800040101010101" pitchFamily="2" charset="-122"/>
              </a:rPr>
              <a:t>输出端具有三态输出功能</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输出使能门的控制端可以为某个与项函数。图中与或阵列的结构与纯组合</a:t>
            </a:r>
            <a:r>
              <a:rPr lang="en-US" altLang="zh-CN" b="1" dirty="0">
                <a:solidFill>
                  <a:schemeClr val="tx1"/>
                </a:solidFill>
                <a:latin typeface="华文新魏" panose="02010800040101010101" pitchFamily="2" charset="-122"/>
                <a:ea typeface="华文新魏" panose="02010800040101010101" pitchFamily="2" charset="-122"/>
              </a:rPr>
              <a:t>O</a:t>
            </a:r>
            <a:r>
              <a:rPr lang="zh-CN" altLang="en-US" b="1" dirty="0">
                <a:solidFill>
                  <a:schemeClr val="tx1"/>
                </a:solidFill>
                <a:latin typeface="华文新魏" panose="02010800040101010101" pitchFamily="2" charset="-122"/>
                <a:ea typeface="华文新魏" panose="02010800040101010101" pitchFamily="2" charset="-122"/>
              </a:rPr>
              <a:t>输出相同，唯一的区别是</a:t>
            </a:r>
            <a:r>
              <a:rPr lang="en-US" altLang="zh-CN" b="1" dirty="0">
                <a:solidFill>
                  <a:schemeClr val="tx1"/>
                </a:solidFill>
                <a:latin typeface="华文新魏" panose="02010800040101010101" pitchFamily="2" charset="-122"/>
                <a:ea typeface="华文新魏" panose="02010800040101010101" pitchFamily="2" charset="-122"/>
              </a:rPr>
              <a:t>IO</a:t>
            </a:r>
            <a:r>
              <a:rPr lang="zh-CN" altLang="en-US" b="1" dirty="0">
                <a:solidFill>
                  <a:schemeClr val="tx1"/>
                </a:solidFill>
                <a:latin typeface="华文新魏" panose="02010800040101010101" pitchFamily="2" charset="-122"/>
                <a:ea typeface="华文新魏" panose="02010800040101010101" pitchFamily="2" charset="-122"/>
              </a:rPr>
              <a:t>输出端又通过</a:t>
            </a:r>
            <a:r>
              <a:rPr lang="zh-CN" altLang="en-US" b="1" dirty="0">
                <a:solidFill>
                  <a:srgbClr val="FF0000"/>
                </a:solidFill>
                <a:latin typeface="华文新魏" panose="02010800040101010101" pitchFamily="2" charset="-122"/>
                <a:ea typeface="华文新魏" panose="02010800040101010101" pitchFamily="2" charset="-122"/>
              </a:rPr>
              <a:t>反馈线</a:t>
            </a:r>
            <a:r>
              <a:rPr lang="zh-CN" altLang="en-US" b="1" dirty="0">
                <a:solidFill>
                  <a:schemeClr val="tx1"/>
                </a:solidFill>
                <a:latin typeface="华文新魏" panose="02010800040101010101" pitchFamily="2" charset="-122"/>
                <a:ea typeface="华文新魏" panose="02010800040101010101" pitchFamily="2" charset="-122"/>
              </a:rPr>
              <a:t>及</a:t>
            </a:r>
            <a:r>
              <a:rPr lang="zh-CN" altLang="en-US" b="1" dirty="0">
                <a:solidFill>
                  <a:srgbClr val="FF0000"/>
                </a:solidFill>
                <a:latin typeface="华文新魏" panose="02010800040101010101" pitchFamily="2" charset="-122"/>
                <a:ea typeface="华文新魏" panose="02010800040101010101" pitchFamily="2" charset="-122"/>
              </a:rPr>
              <a:t>缓冲门</a:t>
            </a:r>
            <a:r>
              <a:rPr lang="zh-CN" altLang="en-US" b="1" dirty="0">
                <a:solidFill>
                  <a:schemeClr val="tx1"/>
                </a:solidFill>
                <a:latin typeface="华文新魏" panose="02010800040101010101" pitchFamily="2" charset="-122"/>
                <a:ea typeface="华文新魏" panose="02010800040101010101" pitchFamily="2" charset="-122"/>
              </a:rPr>
              <a:t>连接到与阵列的输入，</a:t>
            </a:r>
            <a:r>
              <a:rPr lang="zh-CN" altLang="en-US" b="1" u="sng" dirty="0">
                <a:solidFill>
                  <a:schemeClr val="tx1"/>
                </a:solidFill>
                <a:latin typeface="华文新魏" panose="02010800040101010101" pitchFamily="2" charset="-122"/>
                <a:ea typeface="华文新魏" panose="02010800040101010101" pitchFamily="2" charset="-122"/>
              </a:rPr>
              <a:t>如果作为纯输出时，其反馈输入信号不能被与阵列中的任何门使用</a:t>
            </a:r>
            <a:r>
              <a:rPr lang="zh-CN" altLang="en-US" b="1" dirty="0">
                <a:solidFill>
                  <a:schemeClr val="tx1"/>
                </a:solidFill>
                <a:latin typeface="华文新魏" panose="02010800040101010101" pitchFamily="2" charset="-122"/>
                <a:ea typeface="华文新魏" panose="02010800040101010101" pitchFamily="2" charset="-122"/>
              </a:rPr>
              <a:t>。这类输出端除能完成</a:t>
            </a:r>
            <a:r>
              <a:rPr lang="en-US" altLang="zh-CN" b="1" dirty="0">
                <a:solidFill>
                  <a:schemeClr val="tx1"/>
                </a:solidFill>
                <a:latin typeface="华文新魏" panose="02010800040101010101" pitchFamily="2" charset="-122"/>
                <a:ea typeface="华文新魏" panose="02010800040101010101" pitchFamily="2" charset="-122"/>
              </a:rPr>
              <a:t>O</a:t>
            </a:r>
            <a:r>
              <a:rPr lang="zh-CN" altLang="en-US" b="1" dirty="0">
                <a:solidFill>
                  <a:schemeClr val="tx1"/>
                </a:solidFill>
                <a:latin typeface="华文新魏" panose="02010800040101010101" pitchFamily="2" charset="-122"/>
                <a:ea typeface="华文新魏" panose="02010800040101010101" pitchFamily="2" charset="-122"/>
              </a:rPr>
              <a:t>输出的同等功能外，还具有如下功能：</a:t>
            </a:r>
            <a:endParaRPr lang="en-US" altLang="zh-CN" b="1" dirty="0">
              <a:solidFill>
                <a:schemeClr val="tx1"/>
              </a:solidFill>
              <a:latin typeface="华文新魏" panose="02010800040101010101" pitchFamily="2" charset="-122"/>
              <a:ea typeface="华文新魏" panose="02010800040101010101" pitchFamily="2" charset="-122"/>
            </a:endParaRPr>
          </a:p>
          <a:p>
            <a:pPr eaLnBrk="1" hangingPunct="1">
              <a:lnSpc>
                <a:spcPct val="140000"/>
              </a:lnSpc>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①</a:t>
            </a:r>
            <a:r>
              <a:rPr lang="zh-CN" altLang="en-US" b="1" dirty="0">
                <a:solidFill>
                  <a:schemeClr val="tx1"/>
                </a:solidFill>
                <a:latin typeface="华文新魏" panose="02010800040101010101" pitchFamily="2" charset="-122"/>
                <a:ea typeface="华文新魏" panose="02010800040101010101" pitchFamily="2" charset="-122"/>
              </a:rPr>
              <a:t>实现外部输入功能。当使能控制端函数值为</a:t>
            </a:r>
            <a:r>
              <a:rPr lang="en-US" altLang="zh-CN" b="1" dirty="0">
                <a:solidFill>
                  <a:schemeClr val="tx1"/>
                </a:solidFill>
                <a:latin typeface="华文新魏" panose="02010800040101010101" pitchFamily="2" charset="-122"/>
                <a:ea typeface="华文新魏" panose="02010800040101010101" pitchFamily="2" charset="-122"/>
              </a:rPr>
              <a:t>0</a:t>
            </a:r>
            <a:r>
              <a:rPr lang="zh-CN" altLang="en-US" b="1" dirty="0">
                <a:solidFill>
                  <a:schemeClr val="tx1"/>
                </a:solidFill>
                <a:latin typeface="华文新魏" panose="02010800040101010101" pitchFamily="2" charset="-122"/>
                <a:ea typeface="华文新魏" panose="02010800040101010101" pitchFamily="2" charset="-122"/>
              </a:rPr>
              <a:t>时，引脚为外部输入引脚的扩展，以增加输入变量数。此时，该输出三态门处于高阻抗。</a:t>
            </a:r>
          </a:p>
        </p:txBody>
      </p:sp>
      <p:pic>
        <p:nvPicPr>
          <p:cNvPr id="146436" name="Picture 4" descr="图1"/>
          <p:cNvPicPr>
            <a:picLocks noChangeAspect="1"/>
          </p:cNvPicPr>
          <p:nvPr/>
        </p:nvPicPr>
        <p:blipFill>
          <a:blip r:embed="rId2"/>
          <a:stretch>
            <a:fillRect/>
          </a:stretch>
        </p:blipFill>
        <p:spPr>
          <a:xfrm>
            <a:off x="4000500" y="485775"/>
            <a:ext cx="4573905" cy="109410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03">
                                            <p:txEl>
                                              <p:pRg st="1" end="1"/>
                                            </p:txEl>
                                          </p:spTgt>
                                        </p:tgtEl>
                                        <p:attrNameLst>
                                          <p:attrName>style.visibility</p:attrName>
                                        </p:attrNameLst>
                                      </p:cBhvr>
                                      <p:to>
                                        <p:strVal val="visible"/>
                                      </p:to>
                                    </p:set>
                                    <p:anim calcmode="lin" valueType="num">
                                      <p:cBhvr additive="base">
                                        <p:cTn id="7" dur="500" fill="hold"/>
                                        <p:tgtEl>
                                          <p:spTgt spid="153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03">
                                            <p:txEl>
                                              <p:pRg st="2" end="2"/>
                                            </p:txEl>
                                          </p:spTgt>
                                        </p:tgtEl>
                                        <p:attrNameLst>
                                          <p:attrName>style.visibility</p:attrName>
                                        </p:attrNameLst>
                                      </p:cBhvr>
                                      <p:to>
                                        <p:strVal val="visible"/>
                                      </p:to>
                                    </p:set>
                                    <p:anim calcmode="lin" valueType="num">
                                      <p:cBhvr additive="base">
                                        <p:cTn id="13" dur="500" fill="hold"/>
                                        <p:tgtEl>
                                          <p:spTgt spid="1536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p:cNvSpPr>
          <p:nvPr>
            <p:ph type="title"/>
          </p:nvPr>
        </p:nvSpPr>
        <p:spPr>
          <a:xfrm>
            <a:off x="357188" y="860425"/>
            <a:ext cx="7572375" cy="514350"/>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1)  </a:t>
            </a:r>
            <a:r>
              <a:rPr lang="zh-CN" altLang="en-US" sz="2000" b="1" dirty="0">
                <a:solidFill>
                  <a:srgbClr val="FF0000"/>
                </a:solidFill>
                <a:latin typeface="华文新魏" panose="02010800040101010101" pitchFamily="2" charset="-122"/>
                <a:ea typeface="华文新魏" panose="02010800040101010101" pitchFamily="2" charset="-122"/>
              </a:rPr>
              <a:t>组合 </a:t>
            </a:r>
            <a:r>
              <a:rPr lang="en-US" altLang="zh-CN" sz="2000" b="1" dirty="0">
                <a:solidFill>
                  <a:srgbClr val="FF0000"/>
                </a:solidFill>
                <a:latin typeface="华文新魏" panose="02010800040101010101" pitchFamily="2" charset="-122"/>
                <a:ea typeface="华文新魏" panose="02010800040101010101" pitchFamily="2" charset="-122"/>
              </a:rPr>
              <a:t>PAL </a:t>
            </a:r>
            <a:r>
              <a:rPr lang="zh-CN" altLang="en-US" sz="2000" b="1" dirty="0">
                <a:solidFill>
                  <a:srgbClr val="FF0000"/>
                </a:solidFill>
                <a:latin typeface="华文新魏" panose="02010800040101010101" pitchFamily="2" charset="-122"/>
                <a:ea typeface="华文新魏" panose="02010800040101010101" pitchFamily="2" charset="-122"/>
              </a:rPr>
              <a:t>器件</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dirty="0">
                <a:solidFill>
                  <a:srgbClr val="0000FF"/>
                </a:solidFill>
                <a:latin typeface="华文新魏" panose="02010800040101010101" pitchFamily="2" charset="-122"/>
                <a:ea typeface="华文新魏" panose="02010800040101010101" pitchFamily="2" charset="-122"/>
              </a:rPr>
              <a:t>(2) IO</a:t>
            </a:r>
            <a:r>
              <a:rPr lang="zh-CN" altLang="en-US" sz="2000" dirty="0">
                <a:solidFill>
                  <a:srgbClr val="0000FF"/>
                </a:solidFill>
                <a:latin typeface="华文新魏" panose="02010800040101010101" pitchFamily="2" charset="-122"/>
                <a:ea typeface="华文新魏" panose="02010800040101010101" pitchFamily="2" charset="-122"/>
              </a:rPr>
              <a:t>输出</a:t>
            </a:r>
            <a:endParaRPr lang="zh-CN" altLang="en-US" sz="2000" b="1" dirty="0">
              <a:solidFill>
                <a:srgbClr val="0000FF"/>
              </a:solidFill>
              <a:latin typeface="华文新魏" panose="02010800040101010101" pitchFamily="2" charset="-122"/>
              <a:ea typeface="华文新魏" panose="02010800040101010101" pitchFamily="2" charset="-122"/>
            </a:endParaRPr>
          </a:p>
        </p:txBody>
      </p:sp>
      <p:sp>
        <p:nvSpPr>
          <p:cNvPr id="154627" name="Rectangle 2"/>
          <p:cNvSpPr txBox="1"/>
          <p:nvPr/>
        </p:nvSpPr>
        <p:spPr>
          <a:xfrm>
            <a:off x="428625" y="1397000"/>
            <a:ext cx="8104505" cy="2847975"/>
          </a:xfrm>
          <a:prstGeom prst="rect">
            <a:avLst/>
          </a:prstGeom>
          <a:noFill/>
          <a:ln w="9525">
            <a:noFill/>
          </a:ln>
        </p:spPr>
        <p:txBody>
          <a:bodyPr anchor="ctr"/>
          <a:lstStyle/>
          <a:p>
            <a:pPr eaLnBrk="1" hangingPunct="1">
              <a:lnSpc>
                <a:spcPct val="150000"/>
              </a:lnSpc>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②</a:t>
            </a:r>
            <a:r>
              <a:rPr lang="zh-CN" altLang="en-US" b="1" dirty="0">
                <a:solidFill>
                  <a:schemeClr val="tx1"/>
                </a:solidFill>
                <a:latin typeface="华文新魏" panose="02010800040101010101" pitchFamily="2" charset="-122"/>
                <a:ea typeface="华文新魏" panose="02010800040101010101" pitchFamily="2" charset="-122"/>
              </a:rPr>
              <a:t>实现内部反馈输入功能。当三态门使能控制端函数值为</a:t>
            </a:r>
            <a:r>
              <a:rPr lang="en-US" altLang="zh-CN" b="1" dirty="0">
                <a:solidFill>
                  <a:schemeClr val="tx1"/>
                </a:solidFill>
                <a:latin typeface="华文新魏" panose="02010800040101010101" pitchFamily="2" charset="-122"/>
                <a:ea typeface="华文新魏" panose="02010800040101010101" pitchFamily="2" charset="-122"/>
              </a:rPr>
              <a:t>1</a:t>
            </a:r>
            <a:r>
              <a:rPr lang="zh-CN" altLang="en-US" b="1" dirty="0">
                <a:solidFill>
                  <a:schemeClr val="tx1"/>
                </a:solidFill>
                <a:latin typeface="华文新魏" panose="02010800040101010101" pitchFamily="2" charset="-122"/>
                <a:ea typeface="华文新魏" panose="02010800040101010101" pitchFamily="2" charset="-122"/>
              </a:rPr>
              <a:t>时</a:t>
            </a: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用来产生中间变量，并利用其扩展某个输出所包含的与项数目，即相当于用</a:t>
            </a:r>
            <a:r>
              <a:rPr lang="en-US" altLang="zh-CN" b="1" dirty="0">
                <a:solidFill>
                  <a:schemeClr val="tx1"/>
                </a:solidFill>
                <a:latin typeface="华文新魏" panose="02010800040101010101" pitchFamily="2" charset="-122"/>
                <a:ea typeface="华文新魏" panose="02010800040101010101" pitchFamily="2" charset="-122"/>
              </a:rPr>
              <a:t>4</a:t>
            </a:r>
            <a:r>
              <a:rPr lang="zh-CN" altLang="en-US" b="1" dirty="0">
                <a:solidFill>
                  <a:schemeClr val="tx1"/>
                </a:solidFill>
                <a:latin typeface="华文新魏" panose="02010800040101010101" pitchFamily="2" charset="-122"/>
                <a:ea typeface="华文新魏" panose="02010800040101010101" pitchFamily="2" charset="-122"/>
              </a:rPr>
              <a:t>级电路</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与</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或</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与</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或</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来实现某一逻辑函数；</a:t>
            </a:r>
          </a:p>
          <a:p>
            <a:pPr eaLnBrk="1" hangingPunct="1">
              <a:lnSpc>
                <a:spcPct val="150000"/>
              </a:lnSpc>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③</a:t>
            </a:r>
            <a:r>
              <a:rPr lang="zh-CN" altLang="en-US" b="1" dirty="0">
                <a:solidFill>
                  <a:schemeClr val="tx1"/>
                </a:solidFill>
                <a:latin typeface="华文新魏" panose="02010800040101010101" pitchFamily="2" charset="-122"/>
                <a:ea typeface="华文新魏" panose="02010800040101010101" pitchFamily="2" charset="-122"/>
              </a:rPr>
              <a:t>用来实现</a:t>
            </a:r>
            <a:r>
              <a:rPr lang="zh-CN" altLang="en-US" b="1" dirty="0">
                <a:solidFill>
                  <a:srgbClr val="FF0000"/>
                </a:solidFill>
                <a:latin typeface="华文新魏" panose="02010800040101010101" pitchFamily="2" charset="-122"/>
                <a:ea typeface="华文新魏" panose="02010800040101010101" pitchFamily="2" charset="-122"/>
              </a:rPr>
              <a:t>电平异步时序电路的激励函数</a:t>
            </a:r>
            <a:r>
              <a:rPr lang="zh-CN" altLang="en-US" b="1" dirty="0">
                <a:solidFill>
                  <a:schemeClr val="tx1"/>
                </a:solidFill>
                <a:latin typeface="华文新魏" panose="02010800040101010101" pitchFamily="2" charset="-122"/>
                <a:ea typeface="华文新魏" panose="02010800040101010101" pitchFamily="2" charset="-122"/>
              </a:rPr>
              <a:t>。此时</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该引脚的输出使能控制端恒为</a:t>
            </a:r>
            <a:r>
              <a:rPr lang="en-US" altLang="zh-CN" b="1" dirty="0">
                <a:solidFill>
                  <a:schemeClr val="tx1"/>
                </a:solidFill>
                <a:latin typeface="华文新魏" panose="02010800040101010101" pitchFamily="2" charset="-122"/>
                <a:ea typeface="华文新魏" panose="02010800040101010101" pitchFamily="2" charset="-122"/>
              </a:rPr>
              <a:t>1</a:t>
            </a:r>
            <a:r>
              <a:rPr lang="zh-CN" altLang="en-US" b="1" dirty="0">
                <a:solidFill>
                  <a:schemeClr val="tx1"/>
                </a:solidFill>
                <a:latin typeface="华文新魏" panose="02010800040101010101" pitchFamily="2" charset="-122"/>
                <a:ea typeface="华文新魏" panose="02010800040101010101" pitchFamily="2" charset="-122"/>
              </a:rPr>
              <a:t>。</a:t>
            </a:r>
            <a:endParaRPr lang="en-US" altLang="zh-CN" b="1" baseline="-25000" dirty="0">
              <a:solidFill>
                <a:schemeClr val="tx1"/>
              </a:solidFill>
              <a:latin typeface="华文新魏" panose="02010800040101010101" pitchFamily="2" charset="-122"/>
              <a:ea typeface="华文新魏" panose="02010800040101010101" pitchFamily="2" charset="-122"/>
            </a:endParaRPr>
          </a:p>
        </p:txBody>
      </p:sp>
      <p:pic>
        <p:nvPicPr>
          <p:cNvPr id="146436" name="Picture 4" descr="图1"/>
          <p:cNvPicPr>
            <a:picLocks noChangeAspect="1"/>
          </p:cNvPicPr>
          <p:nvPr/>
        </p:nvPicPr>
        <p:blipFill>
          <a:blip r:embed="rId2"/>
          <a:stretch>
            <a:fillRect/>
          </a:stretch>
        </p:blipFill>
        <p:spPr>
          <a:xfrm>
            <a:off x="4211955" y="511175"/>
            <a:ext cx="4469130" cy="106870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 calcmode="lin" valueType="num">
                                      <p:cBhvr additive="base">
                                        <p:cTn id="7" dur="500" fill="hold"/>
                                        <p:tgtEl>
                                          <p:spTgt spid="154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4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627">
                                            <p:txEl>
                                              <p:pRg st="1" end="1"/>
                                            </p:txEl>
                                          </p:spTgt>
                                        </p:tgtEl>
                                        <p:attrNameLst>
                                          <p:attrName>style.visibility</p:attrName>
                                        </p:attrNameLst>
                                      </p:cBhvr>
                                      <p:to>
                                        <p:strVal val="visible"/>
                                      </p:to>
                                    </p:set>
                                    <p:anim calcmode="lin" valueType="num">
                                      <p:cBhvr additive="base">
                                        <p:cTn id="13" dur="5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title"/>
          </p:nvPr>
        </p:nvSpPr>
        <p:spPr>
          <a:xfrm>
            <a:off x="357188" y="573088"/>
            <a:ext cx="7572375" cy="514350"/>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1)  </a:t>
            </a:r>
            <a:r>
              <a:rPr lang="zh-CN" altLang="en-US" sz="2000" b="1" dirty="0">
                <a:solidFill>
                  <a:srgbClr val="FF0000"/>
                </a:solidFill>
                <a:latin typeface="华文新魏" panose="02010800040101010101" pitchFamily="2" charset="-122"/>
                <a:ea typeface="华文新魏" panose="02010800040101010101" pitchFamily="2" charset="-122"/>
              </a:rPr>
              <a:t>组合 </a:t>
            </a:r>
            <a:r>
              <a:rPr lang="en-US" altLang="zh-CN" sz="2000" b="1" dirty="0">
                <a:solidFill>
                  <a:srgbClr val="FF0000"/>
                </a:solidFill>
                <a:latin typeface="华文新魏" panose="02010800040101010101" pitchFamily="2" charset="-122"/>
                <a:ea typeface="华文新魏" panose="02010800040101010101" pitchFamily="2" charset="-122"/>
              </a:rPr>
              <a:t>PAL </a:t>
            </a:r>
            <a:r>
              <a:rPr lang="zh-CN" altLang="en-US" sz="2000" b="1" dirty="0">
                <a:solidFill>
                  <a:srgbClr val="FF0000"/>
                </a:solidFill>
                <a:latin typeface="华文新魏" panose="02010800040101010101" pitchFamily="2" charset="-122"/>
                <a:ea typeface="华文新魏" panose="02010800040101010101" pitchFamily="2" charset="-122"/>
              </a:rPr>
              <a:t>器件</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dirty="0">
                <a:solidFill>
                  <a:srgbClr val="0000FF"/>
                </a:solidFill>
                <a:latin typeface="华文新魏" panose="02010800040101010101" pitchFamily="2" charset="-122"/>
                <a:ea typeface="华文新魏" panose="02010800040101010101" pitchFamily="2" charset="-122"/>
              </a:rPr>
              <a:t>(2) IO</a:t>
            </a:r>
            <a:r>
              <a:rPr lang="zh-CN" altLang="en-US" sz="2000" dirty="0">
                <a:solidFill>
                  <a:srgbClr val="0000FF"/>
                </a:solidFill>
                <a:latin typeface="华文新魏" panose="02010800040101010101" pitchFamily="2" charset="-122"/>
                <a:ea typeface="华文新魏" panose="02010800040101010101" pitchFamily="2" charset="-122"/>
              </a:rPr>
              <a:t>输出</a:t>
            </a:r>
            <a:endParaRPr lang="zh-CN" altLang="en-US" sz="2000" b="1" dirty="0">
              <a:solidFill>
                <a:srgbClr val="0000FF"/>
              </a:solidFill>
              <a:latin typeface="华文新魏" panose="02010800040101010101" pitchFamily="2" charset="-122"/>
              <a:ea typeface="华文新魏" panose="02010800040101010101" pitchFamily="2" charset="-122"/>
            </a:endParaRPr>
          </a:p>
        </p:txBody>
      </p:sp>
      <p:sp>
        <p:nvSpPr>
          <p:cNvPr id="155651" name="Rectangle 2"/>
          <p:cNvSpPr txBox="1"/>
          <p:nvPr/>
        </p:nvSpPr>
        <p:spPr>
          <a:xfrm>
            <a:off x="249555" y="1419225"/>
            <a:ext cx="8639175" cy="3702685"/>
          </a:xfrm>
          <a:prstGeom prst="rect">
            <a:avLst/>
          </a:prstGeom>
          <a:noFill/>
          <a:ln w="9525">
            <a:noFill/>
          </a:ln>
        </p:spPr>
        <p:txBody>
          <a:bodyPr anchor="ctr"/>
          <a:lstStyle/>
          <a:p>
            <a:pPr eaLnBrk="1" hangingPunct="1">
              <a:lnSpc>
                <a:spcPct val="120000"/>
              </a:lnSpc>
              <a:buFont typeface="Arial" panose="020B0604020202020204" pitchFamily="34" charset="0"/>
            </a:pPr>
            <a:r>
              <a:rPr lang="zh-CN" altLang="en-US" dirty="0">
                <a:solidFill>
                  <a:schemeClr val="tx1"/>
                </a:solidFill>
                <a:latin typeface="华文新魏" panose="02010800040101010101" pitchFamily="2" charset="-122"/>
                <a:ea typeface="华文新魏" panose="02010800040101010101" pitchFamily="2" charset="-122"/>
              </a:rPr>
              <a:t>例如</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逻辑函数为：</a:t>
            </a:r>
            <a:r>
              <a:rPr lang="en-US" altLang="zh-CN" dirty="0">
                <a:solidFill>
                  <a:schemeClr val="tx1"/>
                </a:solidFill>
                <a:latin typeface="华文新魏" panose="02010800040101010101" pitchFamily="2" charset="-122"/>
                <a:ea typeface="华文新魏" panose="02010800040101010101" pitchFamily="2" charset="-122"/>
              </a:rPr>
              <a:t>F=I</a:t>
            </a:r>
            <a:r>
              <a:rPr lang="en-US" altLang="zh-CN" baseline="-25000" dirty="0">
                <a:solidFill>
                  <a:schemeClr val="tx1"/>
                </a:solidFill>
                <a:latin typeface="华文新魏" panose="02010800040101010101" pitchFamily="2" charset="-122"/>
                <a:ea typeface="华文新魏" panose="02010800040101010101" pitchFamily="2" charset="-122"/>
              </a:rPr>
              <a:t>1</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2</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3</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4</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5</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6 </a:t>
            </a:r>
            <a:r>
              <a:rPr lang="en-US" altLang="zh-CN" dirty="0">
                <a:solidFill>
                  <a:srgbClr val="FF0000"/>
                </a:solidFill>
                <a:latin typeface="华文新魏" panose="02010800040101010101" pitchFamily="2" charset="-122"/>
                <a:ea typeface="华文新魏" panose="02010800040101010101" pitchFamily="2" charset="-122"/>
              </a:rPr>
              <a:t>+</a:t>
            </a:r>
            <a:r>
              <a:rPr lang="en-US" altLang="zh-CN" dirty="0">
                <a:solidFill>
                  <a:schemeClr val="tx1"/>
                </a:solidFill>
                <a:latin typeface="华文新魏" panose="02010800040101010101" pitchFamily="2" charset="-122"/>
                <a:ea typeface="华文新魏" panose="02010800040101010101" pitchFamily="2" charset="-122"/>
              </a:rPr>
              <a:t> I</a:t>
            </a:r>
            <a:r>
              <a:rPr lang="en-US" altLang="zh-CN" baseline="-25000" dirty="0">
                <a:solidFill>
                  <a:schemeClr val="tx1"/>
                </a:solidFill>
                <a:latin typeface="华文新魏" panose="02010800040101010101" pitchFamily="2" charset="-122"/>
                <a:ea typeface="华文新魏" panose="02010800040101010101" pitchFamily="2" charset="-122"/>
              </a:rPr>
              <a:t>5</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6</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7</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8</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9</a:t>
            </a:r>
          </a:p>
          <a:p>
            <a:pPr eaLnBrk="1" hangingPunct="1">
              <a:lnSpc>
                <a:spcPct val="120000"/>
              </a:lnSpc>
              <a:buFont typeface="Arial" panose="020B0604020202020204" pitchFamily="34" charset="0"/>
            </a:pPr>
            <a:r>
              <a:rPr lang="zh-CN" altLang="en-US" dirty="0">
                <a:solidFill>
                  <a:srgbClr val="FF0000"/>
                </a:solidFill>
                <a:latin typeface="华文新魏" panose="02010800040101010101" pitchFamily="2" charset="-122"/>
                <a:ea typeface="华文新魏" panose="02010800040101010101" pitchFamily="2" charset="-122"/>
              </a:rPr>
              <a:t>第一种方法是应根据反函数的与或式进行编程</a:t>
            </a:r>
            <a:r>
              <a:rPr lang="zh-CN" altLang="en-US" dirty="0">
                <a:solidFill>
                  <a:schemeClr val="tx1"/>
                </a:solidFill>
                <a:latin typeface="华文新魏" panose="02010800040101010101" pitchFamily="2" charset="-122"/>
                <a:ea typeface="华文新魏" panose="02010800040101010101" pitchFamily="2" charset="-122"/>
              </a:rPr>
              <a:t>。反函数的与或式中有</a:t>
            </a:r>
            <a:r>
              <a:rPr lang="en-US" altLang="zh-CN" dirty="0">
                <a:solidFill>
                  <a:srgbClr val="FF0000"/>
                </a:solidFill>
                <a:latin typeface="华文新魏" panose="02010800040101010101" pitchFamily="2" charset="-122"/>
                <a:ea typeface="华文新魏" panose="02010800040101010101" pitchFamily="2" charset="-122"/>
              </a:rPr>
              <a:t>14</a:t>
            </a:r>
            <a:r>
              <a:rPr lang="zh-CN" altLang="en-US" dirty="0">
                <a:solidFill>
                  <a:srgbClr val="FF0000"/>
                </a:solidFill>
                <a:latin typeface="华文新魏" panose="02010800040101010101" pitchFamily="2" charset="-122"/>
                <a:ea typeface="华文新魏" panose="02010800040101010101" pitchFamily="2" charset="-122"/>
              </a:rPr>
              <a:t>个</a:t>
            </a:r>
            <a:r>
              <a:rPr lang="zh-CN" altLang="en-US" dirty="0">
                <a:solidFill>
                  <a:schemeClr val="tx1"/>
                </a:solidFill>
                <a:latin typeface="华文新魏" panose="02010800040101010101" pitchFamily="2" charset="-122"/>
                <a:ea typeface="华文新魏" panose="02010800040101010101" pitchFamily="2" charset="-122"/>
              </a:rPr>
              <a:t>与项。由于每一个与或阵列最多可直接实现具有</a:t>
            </a:r>
            <a:r>
              <a:rPr lang="en-US" altLang="zh-CN" dirty="0">
                <a:solidFill>
                  <a:schemeClr val="tx1"/>
                </a:solidFill>
                <a:latin typeface="华文新魏" panose="02010800040101010101" pitchFamily="2" charset="-122"/>
                <a:ea typeface="华文新魏" panose="02010800040101010101" pitchFamily="2" charset="-122"/>
              </a:rPr>
              <a:t>7</a:t>
            </a:r>
            <a:r>
              <a:rPr lang="zh-CN" altLang="en-US" dirty="0">
                <a:solidFill>
                  <a:schemeClr val="tx1"/>
                </a:solidFill>
                <a:latin typeface="华文新魏" panose="02010800040101010101" pitchFamily="2" charset="-122"/>
                <a:ea typeface="华文新魏" panose="02010800040101010101" pitchFamily="2" charset="-122"/>
              </a:rPr>
              <a:t>个与项的与或式，因此，至少需要两个中间变量。可分别令两个中间变量</a:t>
            </a:r>
            <a:r>
              <a:rPr lang="en-US" altLang="zh-CN" dirty="0">
                <a:solidFill>
                  <a:schemeClr val="tx1"/>
                </a:solidFill>
                <a:latin typeface="华文新魏" panose="02010800040101010101" pitchFamily="2" charset="-122"/>
                <a:ea typeface="华文新魏" panose="02010800040101010101" pitchFamily="2" charset="-122"/>
              </a:rPr>
              <a:t>MF</a:t>
            </a:r>
            <a:r>
              <a:rPr lang="en-US" altLang="zh-CN" baseline="-25000" dirty="0">
                <a:solidFill>
                  <a:schemeClr val="tx1"/>
                </a:solidFill>
                <a:latin typeface="华文新魏" panose="02010800040101010101" pitchFamily="2" charset="-122"/>
                <a:ea typeface="华文新魏" panose="02010800040101010101" pitchFamily="2" charset="-122"/>
              </a:rPr>
              <a:t>1</a:t>
            </a:r>
            <a:r>
              <a:rPr lang="zh-CN" altLang="en-US" dirty="0">
                <a:solidFill>
                  <a:schemeClr val="tx1"/>
                </a:solidFill>
                <a:latin typeface="华文新魏" panose="02010800040101010101" pitchFamily="2" charset="-122"/>
                <a:ea typeface="华文新魏" panose="02010800040101010101" pitchFamily="2" charset="-122"/>
              </a:rPr>
              <a:t>和</a:t>
            </a:r>
            <a:r>
              <a:rPr lang="en-US" altLang="zh-CN" dirty="0">
                <a:solidFill>
                  <a:schemeClr val="tx1"/>
                </a:solidFill>
                <a:latin typeface="华文新魏" panose="02010800040101010101" pitchFamily="2" charset="-122"/>
                <a:ea typeface="华文新魏" panose="02010800040101010101" pitchFamily="2" charset="-122"/>
              </a:rPr>
              <a:t>MF</a:t>
            </a:r>
            <a:r>
              <a:rPr lang="en-US" altLang="zh-CN" baseline="-25000" dirty="0">
                <a:solidFill>
                  <a:schemeClr val="tx1"/>
                </a:solidFill>
                <a:latin typeface="华文新魏" panose="02010800040101010101" pitchFamily="2" charset="-122"/>
                <a:ea typeface="华文新魏" panose="02010800040101010101" pitchFamily="2" charset="-122"/>
              </a:rPr>
              <a:t>2</a:t>
            </a:r>
            <a:r>
              <a:rPr lang="zh-CN" altLang="en-US" dirty="0">
                <a:solidFill>
                  <a:schemeClr val="tx1"/>
                </a:solidFill>
                <a:latin typeface="华文新魏" panose="02010800040101010101" pitchFamily="2" charset="-122"/>
                <a:ea typeface="华文新魏" panose="02010800040101010101" pitchFamily="2" charset="-122"/>
              </a:rPr>
              <a:t>为：</a:t>
            </a:r>
            <a:endParaRPr lang="en-US" altLang="zh-CN"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endParaRPr lang="en-US" altLang="zh-CN"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endParaRPr lang="en-US" altLang="zh-CN"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r>
              <a:rPr lang="zh-CN" altLang="en-US" dirty="0">
                <a:solidFill>
                  <a:schemeClr val="tx1"/>
                </a:solidFill>
                <a:latin typeface="华文新魏" panose="02010800040101010101" pitchFamily="2" charset="-122"/>
                <a:ea typeface="华文新魏" panose="02010800040101010101" pitchFamily="2" charset="-122"/>
              </a:rPr>
              <a:t>根据</a:t>
            </a:r>
            <a:r>
              <a:rPr lang="en-US" altLang="zh-CN" dirty="0">
                <a:solidFill>
                  <a:schemeClr val="tx1"/>
                </a:solidFill>
                <a:latin typeface="华文新魏" panose="02010800040101010101" pitchFamily="2" charset="-122"/>
                <a:ea typeface="华文新魏" panose="02010800040101010101" pitchFamily="2" charset="-122"/>
              </a:rPr>
              <a:t>MF</a:t>
            </a:r>
            <a:r>
              <a:rPr lang="en-US" altLang="zh-CN" baseline="-25000" dirty="0">
                <a:solidFill>
                  <a:schemeClr val="tx1"/>
                </a:solidFill>
                <a:latin typeface="华文新魏" panose="02010800040101010101" pitchFamily="2" charset="-122"/>
                <a:ea typeface="华文新魏" panose="02010800040101010101" pitchFamily="2" charset="-122"/>
              </a:rPr>
              <a:t>1</a:t>
            </a:r>
            <a:r>
              <a:rPr lang="zh-CN" altLang="en-US" dirty="0">
                <a:solidFill>
                  <a:schemeClr val="tx1"/>
                </a:solidFill>
                <a:latin typeface="华文新魏" panose="02010800040101010101" pitchFamily="2" charset="-122"/>
                <a:ea typeface="华文新魏" panose="02010800040101010101" pitchFamily="2" charset="-122"/>
              </a:rPr>
              <a:t>和</a:t>
            </a:r>
            <a:r>
              <a:rPr lang="en-US" altLang="zh-CN" dirty="0">
                <a:solidFill>
                  <a:schemeClr val="tx1"/>
                </a:solidFill>
                <a:latin typeface="华文新魏" panose="02010800040101010101" pitchFamily="2" charset="-122"/>
                <a:ea typeface="华文新魏" panose="02010800040101010101" pitchFamily="2" charset="-122"/>
              </a:rPr>
              <a:t>MF</a:t>
            </a:r>
            <a:r>
              <a:rPr lang="en-US" altLang="zh-CN" baseline="-25000" dirty="0">
                <a:solidFill>
                  <a:schemeClr val="tx1"/>
                </a:solidFill>
                <a:latin typeface="华文新魏" panose="02010800040101010101" pitchFamily="2" charset="-122"/>
                <a:ea typeface="华文新魏" panose="02010800040101010101" pitchFamily="2" charset="-122"/>
              </a:rPr>
              <a:t>2</a:t>
            </a:r>
            <a:r>
              <a:rPr lang="zh-CN" altLang="en-US" dirty="0">
                <a:solidFill>
                  <a:schemeClr val="tx1"/>
                </a:solidFill>
                <a:latin typeface="华文新魏" panose="02010800040101010101" pitchFamily="2" charset="-122"/>
                <a:ea typeface="华文新魏" panose="02010800040101010101" pitchFamily="2" charset="-122"/>
              </a:rPr>
              <a:t>的与或式分别对输出引脚</a:t>
            </a:r>
            <a:r>
              <a:rPr lang="en-US" altLang="zh-CN" dirty="0">
                <a:solidFill>
                  <a:schemeClr val="tx1"/>
                </a:solidFill>
                <a:latin typeface="华文新魏" panose="02010800040101010101" pitchFamily="2" charset="-122"/>
                <a:ea typeface="华文新魏" panose="02010800040101010101" pitchFamily="2" charset="-122"/>
              </a:rPr>
              <a:t>IO</a:t>
            </a:r>
            <a:r>
              <a:rPr lang="en-US" altLang="zh-CN" baseline="-25000" dirty="0">
                <a:solidFill>
                  <a:schemeClr val="tx1"/>
                </a:solidFill>
                <a:latin typeface="华文新魏" panose="02010800040101010101" pitchFamily="2" charset="-122"/>
                <a:ea typeface="华文新魏" panose="02010800040101010101" pitchFamily="2" charset="-122"/>
              </a:rPr>
              <a:t>2</a:t>
            </a:r>
            <a:r>
              <a:rPr lang="zh-CN" altLang="en-US" dirty="0">
                <a:solidFill>
                  <a:schemeClr val="tx1"/>
                </a:solidFill>
                <a:latin typeface="华文新魏" panose="02010800040101010101" pitchFamily="2" charset="-122"/>
                <a:ea typeface="华文新魏" panose="02010800040101010101" pitchFamily="2" charset="-122"/>
              </a:rPr>
              <a:t>和</a:t>
            </a:r>
            <a:r>
              <a:rPr lang="en-US" altLang="zh-CN" dirty="0">
                <a:solidFill>
                  <a:schemeClr val="tx1"/>
                </a:solidFill>
                <a:latin typeface="华文新魏" panose="02010800040101010101" pitchFamily="2" charset="-122"/>
                <a:ea typeface="华文新魏" panose="02010800040101010101" pitchFamily="2" charset="-122"/>
              </a:rPr>
              <a:t>IO</a:t>
            </a:r>
            <a:r>
              <a:rPr lang="en-US" altLang="zh-CN" baseline="-25000" dirty="0">
                <a:solidFill>
                  <a:schemeClr val="tx1"/>
                </a:solidFill>
                <a:latin typeface="华文新魏" panose="02010800040101010101" pitchFamily="2" charset="-122"/>
                <a:ea typeface="华文新魏" panose="02010800040101010101" pitchFamily="2" charset="-122"/>
              </a:rPr>
              <a:t>3</a:t>
            </a:r>
            <a:r>
              <a:rPr lang="zh-CN" altLang="en-US" dirty="0">
                <a:solidFill>
                  <a:schemeClr val="tx1"/>
                </a:solidFill>
                <a:latin typeface="华文新魏" panose="02010800040101010101" pitchFamily="2" charset="-122"/>
                <a:ea typeface="华文新魏" panose="02010800040101010101" pitchFamily="2" charset="-122"/>
              </a:rPr>
              <a:t>进行编程，得到的输出引脚功能为：</a:t>
            </a:r>
            <a:endParaRPr lang="en-US" altLang="zh-CN"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pPr>
            <a:r>
              <a:rPr lang="en-US" altLang="zh-CN" sz="2400" dirty="0">
                <a:solidFill>
                  <a:schemeClr val="tx1"/>
                </a:solidFill>
                <a:latin typeface="华文新魏" panose="02010800040101010101" pitchFamily="2" charset="-122"/>
                <a:ea typeface="华文新魏" panose="02010800040101010101" pitchFamily="2" charset="-122"/>
              </a:rPr>
              <a:t>               </a:t>
            </a:r>
          </a:p>
          <a:p>
            <a:pPr eaLnBrk="1" hangingPunct="1">
              <a:lnSpc>
                <a:spcPct val="120000"/>
              </a:lnSpc>
            </a:pPr>
            <a:r>
              <a:rPr lang="en-US" altLang="zh-CN" sz="2400" dirty="0">
                <a:solidFill>
                  <a:schemeClr val="tx1"/>
                </a:solidFill>
                <a:latin typeface="华文新魏" panose="02010800040101010101" pitchFamily="2" charset="-122"/>
                <a:ea typeface="华文新魏" panose="02010800040101010101" pitchFamily="2" charset="-122"/>
              </a:rPr>
              <a:t>         </a:t>
            </a:r>
            <a:endParaRPr lang="en-US" altLang="zh-CN" sz="2400" baseline="-25000" dirty="0">
              <a:solidFill>
                <a:schemeClr val="tx1"/>
              </a:solidFill>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3"/>
          <a:stretch>
            <a:fillRect/>
          </a:stretch>
        </p:blipFill>
        <p:spPr>
          <a:xfrm>
            <a:off x="2585720" y="4513580"/>
            <a:ext cx="3111500" cy="565150"/>
          </a:xfrm>
          <a:prstGeom prst="rect">
            <a:avLst/>
          </a:prstGeom>
        </p:spPr>
      </p:pic>
      <p:sp>
        <p:nvSpPr>
          <p:cNvPr id="7" name="文本框 6">
            <a:extLst>
              <a:ext uri="{FF2B5EF4-FFF2-40B4-BE49-F238E27FC236}">
                <a16:creationId xmlns:a16="http://schemas.microsoft.com/office/drawing/2014/main" id="{359BC043-F139-4D8F-ADC3-2D2AF9D4A809}"/>
              </a:ext>
            </a:extLst>
          </p:cNvPr>
          <p:cNvSpPr txBox="1"/>
          <p:nvPr/>
        </p:nvSpPr>
        <p:spPr>
          <a:xfrm>
            <a:off x="1093488" y="2512983"/>
            <a:ext cx="6390359" cy="400110"/>
          </a:xfrm>
          <a:prstGeom prst="rect">
            <a:avLst/>
          </a:prstGeom>
          <a:noFill/>
        </p:spPr>
        <p:txBody>
          <a:bodyPr wrap="square">
            <a:spAutoFit/>
          </a:bodyPr>
          <a:lstStyle/>
          <a:p>
            <a:r>
              <a:rPr lang="en-US" altLang="zh-CN" dirty="0">
                <a:solidFill>
                  <a:schemeClr val="tx1"/>
                </a:solidFill>
                <a:latin typeface="华文新魏" panose="02010800040101010101" pitchFamily="2" charset="-122"/>
                <a:ea typeface="华文新魏" panose="02010800040101010101" pitchFamily="2" charset="-122"/>
              </a:rPr>
              <a:t>MF</a:t>
            </a:r>
            <a:r>
              <a:rPr lang="en-US" altLang="zh-CN" baseline="-25000" dirty="0">
                <a:solidFill>
                  <a:schemeClr val="tx1"/>
                </a:solidFill>
                <a:latin typeface="华文新魏" panose="02010800040101010101" pitchFamily="2" charset="-122"/>
                <a:ea typeface="华文新魏" panose="02010800040101010101" pitchFamily="2" charset="-122"/>
              </a:rPr>
              <a:t>1</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1</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7</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1</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8</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1</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9</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2</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7</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2</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8</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2</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9</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3</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7</a:t>
            </a:r>
            <a:endParaRPr lang="zh-CN" altLang="en-US" dirty="0"/>
          </a:p>
        </p:txBody>
      </p:sp>
      <p:cxnSp>
        <p:nvCxnSpPr>
          <p:cNvPr id="8" name="直接连接符 9">
            <a:extLst>
              <a:ext uri="{FF2B5EF4-FFF2-40B4-BE49-F238E27FC236}">
                <a16:creationId xmlns:a16="http://schemas.microsoft.com/office/drawing/2014/main" id="{247B2E87-03B9-4A63-A37D-5D35ADB8355E}"/>
              </a:ext>
            </a:extLst>
          </p:cNvPr>
          <p:cNvCxnSpPr>
            <a:cxnSpLocks/>
          </p:cNvCxnSpPr>
          <p:nvPr/>
        </p:nvCxnSpPr>
        <p:spPr>
          <a:xfrm>
            <a:off x="1763688" y="2571750"/>
            <a:ext cx="153417" cy="0"/>
          </a:xfrm>
          <a:prstGeom prst="line">
            <a:avLst/>
          </a:prstGeom>
          <a:ln w="19050" cap="flat" cmpd="sng">
            <a:solidFill>
              <a:schemeClr val="tx1"/>
            </a:solidFill>
            <a:prstDash val="solid"/>
            <a:headEnd type="none" w="med" len="med"/>
            <a:tailEnd type="none" w="med" len="med"/>
          </a:ln>
        </p:spPr>
      </p:cxnSp>
      <p:cxnSp>
        <p:nvCxnSpPr>
          <p:cNvPr id="9" name="直接连接符 9">
            <a:extLst>
              <a:ext uri="{FF2B5EF4-FFF2-40B4-BE49-F238E27FC236}">
                <a16:creationId xmlns:a16="http://schemas.microsoft.com/office/drawing/2014/main" id="{4DCD40A1-EFBB-4E6F-9B40-06DF685292F4}"/>
              </a:ext>
            </a:extLst>
          </p:cNvPr>
          <p:cNvCxnSpPr>
            <a:cxnSpLocks/>
          </p:cNvCxnSpPr>
          <p:nvPr/>
        </p:nvCxnSpPr>
        <p:spPr>
          <a:xfrm>
            <a:off x="1979712" y="2571750"/>
            <a:ext cx="153417" cy="0"/>
          </a:xfrm>
          <a:prstGeom prst="line">
            <a:avLst/>
          </a:prstGeom>
          <a:ln w="19050" cap="flat" cmpd="sng">
            <a:solidFill>
              <a:schemeClr val="tx1"/>
            </a:solidFill>
            <a:prstDash val="solid"/>
            <a:headEnd type="none" w="med" len="med"/>
            <a:tailEnd type="none" w="med" len="med"/>
          </a:ln>
        </p:spPr>
      </p:cxnSp>
      <p:cxnSp>
        <p:nvCxnSpPr>
          <p:cNvPr id="10" name="直接连接符 9">
            <a:extLst>
              <a:ext uri="{FF2B5EF4-FFF2-40B4-BE49-F238E27FC236}">
                <a16:creationId xmlns:a16="http://schemas.microsoft.com/office/drawing/2014/main" id="{7F3BC236-F515-4516-8F93-027E582406E6}"/>
              </a:ext>
            </a:extLst>
          </p:cNvPr>
          <p:cNvCxnSpPr>
            <a:cxnSpLocks/>
          </p:cNvCxnSpPr>
          <p:nvPr/>
        </p:nvCxnSpPr>
        <p:spPr>
          <a:xfrm>
            <a:off x="2339752" y="2571750"/>
            <a:ext cx="153417" cy="0"/>
          </a:xfrm>
          <a:prstGeom prst="line">
            <a:avLst/>
          </a:prstGeom>
          <a:ln w="19050" cap="flat" cmpd="sng">
            <a:solidFill>
              <a:schemeClr val="tx1"/>
            </a:solidFill>
            <a:prstDash val="solid"/>
            <a:headEnd type="none" w="med" len="med"/>
            <a:tailEnd type="none" w="med" len="med"/>
          </a:ln>
        </p:spPr>
      </p:cxnSp>
      <p:cxnSp>
        <p:nvCxnSpPr>
          <p:cNvPr id="11" name="直接连接符 10">
            <a:extLst>
              <a:ext uri="{FF2B5EF4-FFF2-40B4-BE49-F238E27FC236}">
                <a16:creationId xmlns:a16="http://schemas.microsoft.com/office/drawing/2014/main" id="{73A9B53C-EAC7-4E6F-BBA5-5F78CC1110ED}"/>
              </a:ext>
            </a:extLst>
          </p:cNvPr>
          <p:cNvCxnSpPr>
            <a:cxnSpLocks/>
          </p:cNvCxnSpPr>
          <p:nvPr/>
        </p:nvCxnSpPr>
        <p:spPr>
          <a:xfrm>
            <a:off x="2555776" y="2571750"/>
            <a:ext cx="153417" cy="0"/>
          </a:xfrm>
          <a:prstGeom prst="line">
            <a:avLst/>
          </a:prstGeom>
          <a:ln w="19050" cap="flat" cmpd="sng">
            <a:solidFill>
              <a:schemeClr val="tx1"/>
            </a:solidFill>
            <a:prstDash val="solid"/>
            <a:headEnd type="none" w="med" len="med"/>
            <a:tailEnd type="none" w="med" len="med"/>
          </a:ln>
        </p:spPr>
      </p:cxnSp>
      <p:cxnSp>
        <p:nvCxnSpPr>
          <p:cNvPr id="12" name="直接连接符 9">
            <a:extLst>
              <a:ext uri="{FF2B5EF4-FFF2-40B4-BE49-F238E27FC236}">
                <a16:creationId xmlns:a16="http://schemas.microsoft.com/office/drawing/2014/main" id="{CE1E15D0-3DF0-449E-8810-B6DE0F5FD959}"/>
              </a:ext>
            </a:extLst>
          </p:cNvPr>
          <p:cNvCxnSpPr>
            <a:cxnSpLocks/>
          </p:cNvCxnSpPr>
          <p:nvPr/>
        </p:nvCxnSpPr>
        <p:spPr>
          <a:xfrm>
            <a:off x="2978423" y="2571750"/>
            <a:ext cx="153417" cy="0"/>
          </a:xfrm>
          <a:prstGeom prst="line">
            <a:avLst/>
          </a:prstGeom>
          <a:ln w="19050" cap="flat" cmpd="sng">
            <a:solidFill>
              <a:schemeClr val="tx1"/>
            </a:solidFill>
            <a:prstDash val="solid"/>
            <a:headEnd type="none" w="med" len="med"/>
            <a:tailEnd type="none" w="med" len="med"/>
          </a:ln>
        </p:spPr>
      </p:cxnSp>
      <p:cxnSp>
        <p:nvCxnSpPr>
          <p:cNvPr id="13" name="直接连接符 9">
            <a:extLst>
              <a:ext uri="{FF2B5EF4-FFF2-40B4-BE49-F238E27FC236}">
                <a16:creationId xmlns:a16="http://schemas.microsoft.com/office/drawing/2014/main" id="{E3A2BB86-ED43-4113-9A85-047192B2EF68}"/>
              </a:ext>
            </a:extLst>
          </p:cNvPr>
          <p:cNvCxnSpPr>
            <a:cxnSpLocks/>
          </p:cNvCxnSpPr>
          <p:nvPr/>
        </p:nvCxnSpPr>
        <p:spPr>
          <a:xfrm>
            <a:off x="3194447" y="2571750"/>
            <a:ext cx="153417" cy="0"/>
          </a:xfrm>
          <a:prstGeom prst="line">
            <a:avLst/>
          </a:prstGeom>
          <a:ln w="19050" cap="flat" cmpd="sng">
            <a:solidFill>
              <a:schemeClr val="tx1"/>
            </a:solidFill>
            <a:prstDash val="solid"/>
            <a:headEnd type="none" w="med" len="med"/>
            <a:tailEnd type="none" w="med" len="med"/>
          </a:ln>
        </p:spPr>
      </p:cxnSp>
      <p:cxnSp>
        <p:nvCxnSpPr>
          <p:cNvPr id="14" name="直接连接符 9">
            <a:extLst>
              <a:ext uri="{FF2B5EF4-FFF2-40B4-BE49-F238E27FC236}">
                <a16:creationId xmlns:a16="http://schemas.microsoft.com/office/drawing/2014/main" id="{1A514E02-129E-4D60-84A0-D9729A814BDE}"/>
              </a:ext>
            </a:extLst>
          </p:cNvPr>
          <p:cNvCxnSpPr>
            <a:cxnSpLocks/>
          </p:cNvCxnSpPr>
          <p:nvPr/>
        </p:nvCxnSpPr>
        <p:spPr>
          <a:xfrm>
            <a:off x="3563888" y="2571750"/>
            <a:ext cx="153417" cy="0"/>
          </a:xfrm>
          <a:prstGeom prst="line">
            <a:avLst/>
          </a:prstGeom>
          <a:ln w="19050" cap="flat" cmpd="sng">
            <a:solidFill>
              <a:schemeClr val="tx1"/>
            </a:solidFill>
            <a:prstDash val="solid"/>
            <a:headEnd type="none" w="med" len="med"/>
            <a:tailEnd type="none" w="med" len="med"/>
          </a:ln>
        </p:spPr>
      </p:cxnSp>
      <p:cxnSp>
        <p:nvCxnSpPr>
          <p:cNvPr id="15" name="直接连接符 9">
            <a:extLst>
              <a:ext uri="{FF2B5EF4-FFF2-40B4-BE49-F238E27FC236}">
                <a16:creationId xmlns:a16="http://schemas.microsoft.com/office/drawing/2014/main" id="{7E8524FD-E803-4BFD-B2A9-8A15BC825B15}"/>
              </a:ext>
            </a:extLst>
          </p:cNvPr>
          <p:cNvCxnSpPr>
            <a:cxnSpLocks/>
          </p:cNvCxnSpPr>
          <p:nvPr/>
        </p:nvCxnSpPr>
        <p:spPr>
          <a:xfrm>
            <a:off x="3779912" y="2571750"/>
            <a:ext cx="153417" cy="0"/>
          </a:xfrm>
          <a:prstGeom prst="line">
            <a:avLst/>
          </a:prstGeom>
          <a:ln w="19050" cap="flat" cmpd="sng">
            <a:solidFill>
              <a:schemeClr val="tx1"/>
            </a:solidFill>
            <a:prstDash val="solid"/>
            <a:headEnd type="none" w="med" len="med"/>
            <a:tailEnd type="none" w="med" len="med"/>
          </a:ln>
        </p:spPr>
      </p:cxnSp>
      <p:cxnSp>
        <p:nvCxnSpPr>
          <p:cNvPr id="16" name="直接连接符 9">
            <a:extLst>
              <a:ext uri="{FF2B5EF4-FFF2-40B4-BE49-F238E27FC236}">
                <a16:creationId xmlns:a16="http://schemas.microsoft.com/office/drawing/2014/main" id="{28D65957-4500-4450-9672-A4D4AFAA8E3A}"/>
              </a:ext>
            </a:extLst>
          </p:cNvPr>
          <p:cNvCxnSpPr>
            <a:cxnSpLocks/>
          </p:cNvCxnSpPr>
          <p:nvPr/>
        </p:nvCxnSpPr>
        <p:spPr>
          <a:xfrm>
            <a:off x="4211960" y="2571750"/>
            <a:ext cx="153417" cy="0"/>
          </a:xfrm>
          <a:prstGeom prst="line">
            <a:avLst/>
          </a:prstGeom>
          <a:ln w="19050" cap="flat" cmpd="sng">
            <a:solidFill>
              <a:schemeClr val="tx1"/>
            </a:solidFill>
            <a:prstDash val="solid"/>
            <a:headEnd type="none" w="med" len="med"/>
            <a:tailEnd type="none" w="med" len="med"/>
          </a:ln>
        </p:spPr>
      </p:cxnSp>
      <p:cxnSp>
        <p:nvCxnSpPr>
          <p:cNvPr id="17" name="直接连接符 9">
            <a:extLst>
              <a:ext uri="{FF2B5EF4-FFF2-40B4-BE49-F238E27FC236}">
                <a16:creationId xmlns:a16="http://schemas.microsoft.com/office/drawing/2014/main" id="{095396A9-35F2-43CE-9A20-A6F65A5D9B51}"/>
              </a:ext>
            </a:extLst>
          </p:cNvPr>
          <p:cNvCxnSpPr>
            <a:cxnSpLocks/>
          </p:cNvCxnSpPr>
          <p:nvPr/>
        </p:nvCxnSpPr>
        <p:spPr>
          <a:xfrm>
            <a:off x="4418583" y="2571750"/>
            <a:ext cx="153417" cy="0"/>
          </a:xfrm>
          <a:prstGeom prst="line">
            <a:avLst/>
          </a:prstGeom>
          <a:ln w="19050" cap="flat" cmpd="sng">
            <a:solidFill>
              <a:schemeClr val="tx1"/>
            </a:solidFill>
            <a:prstDash val="solid"/>
            <a:headEnd type="none" w="med" len="med"/>
            <a:tailEnd type="none" w="med" len="med"/>
          </a:ln>
        </p:spPr>
      </p:cxnSp>
      <p:cxnSp>
        <p:nvCxnSpPr>
          <p:cNvPr id="26" name="直接连接符 9">
            <a:extLst>
              <a:ext uri="{FF2B5EF4-FFF2-40B4-BE49-F238E27FC236}">
                <a16:creationId xmlns:a16="http://schemas.microsoft.com/office/drawing/2014/main" id="{F50F8976-ADB2-4F06-A896-3A7A0BC4FF7E}"/>
              </a:ext>
            </a:extLst>
          </p:cNvPr>
          <p:cNvCxnSpPr>
            <a:cxnSpLocks/>
          </p:cNvCxnSpPr>
          <p:nvPr/>
        </p:nvCxnSpPr>
        <p:spPr>
          <a:xfrm>
            <a:off x="4860032" y="2571750"/>
            <a:ext cx="153417" cy="0"/>
          </a:xfrm>
          <a:prstGeom prst="line">
            <a:avLst/>
          </a:prstGeom>
          <a:ln w="19050" cap="flat" cmpd="sng">
            <a:solidFill>
              <a:schemeClr val="tx1"/>
            </a:solidFill>
            <a:prstDash val="solid"/>
            <a:headEnd type="none" w="med" len="med"/>
            <a:tailEnd type="none" w="med" len="med"/>
          </a:ln>
        </p:spPr>
      </p:cxnSp>
      <p:cxnSp>
        <p:nvCxnSpPr>
          <p:cNvPr id="27" name="直接连接符 9">
            <a:extLst>
              <a:ext uri="{FF2B5EF4-FFF2-40B4-BE49-F238E27FC236}">
                <a16:creationId xmlns:a16="http://schemas.microsoft.com/office/drawing/2014/main" id="{48DF59B4-4541-4E26-B07D-5BCD1B9FDCAB}"/>
              </a:ext>
            </a:extLst>
          </p:cNvPr>
          <p:cNvCxnSpPr>
            <a:cxnSpLocks/>
          </p:cNvCxnSpPr>
          <p:nvPr/>
        </p:nvCxnSpPr>
        <p:spPr>
          <a:xfrm>
            <a:off x="5076056" y="2571750"/>
            <a:ext cx="153417" cy="0"/>
          </a:xfrm>
          <a:prstGeom prst="line">
            <a:avLst/>
          </a:prstGeom>
          <a:ln w="19050" cap="flat" cmpd="sng">
            <a:solidFill>
              <a:schemeClr val="tx1"/>
            </a:solidFill>
            <a:prstDash val="solid"/>
            <a:headEnd type="none" w="med" len="med"/>
            <a:tailEnd type="none" w="med" len="med"/>
          </a:ln>
        </p:spPr>
      </p:cxnSp>
      <p:cxnSp>
        <p:nvCxnSpPr>
          <p:cNvPr id="28" name="直接连接符 9">
            <a:extLst>
              <a:ext uri="{FF2B5EF4-FFF2-40B4-BE49-F238E27FC236}">
                <a16:creationId xmlns:a16="http://schemas.microsoft.com/office/drawing/2014/main" id="{F841A130-4B52-457C-99BE-FF5057F210EB}"/>
              </a:ext>
            </a:extLst>
          </p:cNvPr>
          <p:cNvCxnSpPr>
            <a:cxnSpLocks/>
          </p:cNvCxnSpPr>
          <p:nvPr/>
        </p:nvCxnSpPr>
        <p:spPr>
          <a:xfrm>
            <a:off x="5508104" y="2571750"/>
            <a:ext cx="153417" cy="0"/>
          </a:xfrm>
          <a:prstGeom prst="line">
            <a:avLst/>
          </a:prstGeom>
          <a:ln w="19050" cap="flat" cmpd="sng">
            <a:solidFill>
              <a:schemeClr val="tx1"/>
            </a:solidFill>
            <a:prstDash val="solid"/>
            <a:headEnd type="none" w="med" len="med"/>
            <a:tailEnd type="none" w="med" len="med"/>
          </a:ln>
        </p:spPr>
      </p:cxnSp>
      <p:cxnSp>
        <p:nvCxnSpPr>
          <p:cNvPr id="29" name="直接连接符 9">
            <a:extLst>
              <a:ext uri="{FF2B5EF4-FFF2-40B4-BE49-F238E27FC236}">
                <a16:creationId xmlns:a16="http://schemas.microsoft.com/office/drawing/2014/main" id="{AF865A39-B5E4-45AF-A1FD-E2843D3B3701}"/>
              </a:ext>
            </a:extLst>
          </p:cNvPr>
          <p:cNvCxnSpPr>
            <a:cxnSpLocks/>
          </p:cNvCxnSpPr>
          <p:nvPr/>
        </p:nvCxnSpPr>
        <p:spPr>
          <a:xfrm>
            <a:off x="5724128" y="2571750"/>
            <a:ext cx="153417" cy="0"/>
          </a:xfrm>
          <a:prstGeom prst="line">
            <a:avLst/>
          </a:prstGeom>
          <a:ln w="19050" cap="flat" cmpd="sng">
            <a:solidFill>
              <a:schemeClr val="tx1"/>
            </a:solidFill>
            <a:prstDash val="solid"/>
            <a:headEnd type="none" w="med" len="med"/>
            <a:tailEnd type="none" w="med" len="med"/>
          </a:ln>
        </p:spPr>
      </p:cxnSp>
      <p:sp>
        <p:nvSpPr>
          <p:cNvPr id="34" name="文本框 33">
            <a:extLst>
              <a:ext uri="{FF2B5EF4-FFF2-40B4-BE49-F238E27FC236}">
                <a16:creationId xmlns:a16="http://schemas.microsoft.com/office/drawing/2014/main" id="{C76A1756-C693-45F6-A719-51D4B7D00608}"/>
              </a:ext>
            </a:extLst>
          </p:cNvPr>
          <p:cNvSpPr txBox="1"/>
          <p:nvPr/>
        </p:nvSpPr>
        <p:spPr>
          <a:xfrm>
            <a:off x="1093488" y="2996089"/>
            <a:ext cx="6390359" cy="400110"/>
          </a:xfrm>
          <a:prstGeom prst="rect">
            <a:avLst/>
          </a:prstGeom>
          <a:noFill/>
        </p:spPr>
        <p:txBody>
          <a:bodyPr wrap="square">
            <a:spAutoFit/>
          </a:bodyPr>
          <a:lstStyle/>
          <a:p>
            <a:r>
              <a:rPr lang="en-US" altLang="zh-CN" dirty="0">
                <a:solidFill>
                  <a:schemeClr val="tx1"/>
                </a:solidFill>
                <a:latin typeface="华文新魏" panose="02010800040101010101" pitchFamily="2" charset="-122"/>
                <a:ea typeface="华文新魏" panose="02010800040101010101" pitchFamily="2" charset="-122"/>
              </a:rPr>
              <a:t>MF</a:t>
            </a:r>
            <a:r>
              <a:rPr lang="en-US" altLang="zh-CN" baseline="-25000" dirty="0">
                <a:solidFill>
                  <a:schemeClr val="tx1"/>
                </a:solidFill>
                <a:latin typeface="华文新魏" panose="02010800040101010101" pitchFamily="2" charset="-122"/>
                <a:ea typeface="华文新魏" panose="02010800040101010101" pitchFamily="2" charset="-122"/>
              </a:rPr>
              <a:t>2</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3</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8</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3</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9</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4</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7</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4</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8</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4</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9</a:t>
            </a:r>
            <a:r>
              <a:rPr lang="en-US" altLang="zh-CN" dirty="0">
                <a:solidFill>
                  <a:schemeClr val="tx1"/>
                </a:solidFill>
                <a:latin typeface="华文新魏" panose="02010800040101010101" pitchFamily="2" charset="-122"/>
                <a:ea typeface="华文新魏" panose="02010800040101010101" pitchFamily="2" charset="-122"/>
              </a:rPr>
              <a:t> + I</a:t>
            </a:r>
            <a:r>
              <a:rPr lang="en-US" altLang="zh-CN" baseline="-25000" dirty="0">
                <a:solidFill>
                  <a:schemeClr val="tx1"/>
                </a:solidFill>
                <a:latin typeface="华文新魏" panose="02010800040101010101" pitchFamily="2" charset="-122"/>
                <a:ea typeface="华文新魏" panose="02010800040101010101" pitchFamily="2" charset="-122"/>
              </a:rPr>
              <a:t>5 </a:t>
            </a:r>
            <a:r>
              <a:rPr lang="en-US" altLang="zh-CN" dirty="0">
                <a:solidFill>
                  <a:schemeClr val="tx1"/>
                </a:solidFill>
                <a:latin typeface="华文新魏" panose="02010800040101010101" pitchFamily="2" charset="-122"/>
                <a:ea typeface="华文新魏" panose="02010800040101010101" pitchFamily="2" charset="-122"/>
              </a:rPr>
              <a:t>+ I</a:t>
            </a:r>
            <a:r>
              <a:rPr lang="en-US" altLang="zh-CN" baseline="-25000" dirty="0">
                <a:solidFill>
                  <a:schemeClr val="tx1"/>
                </a:solidFill>
                <a:latin typeface="华文新魏" panose="02010800040101010101" pitchFamily="2" charset="-122"/>
                <a:ea typeface="华文新魏" panose="02010800040101010101" pitchFamily="2" charset="-122"/>
              </a:rPr>
              <a:t>6</a:t>
            </a:r>
            <a:endParaRPr lang="zh-CN" altLang="en-US" dirty="0"/>
          </a:p>
        </p:txBody>
      </p:sp>
      <p:cxnSp>
        <p:nvCxnSpPr>
          <p:cNvPr id="35" name="直接连接符 9">
            <a:extLst>
              <a:ext uri="{FF2B5EF4-FFF2-40B4-BE49-F238E27FC236}">
                <a16:creationId xmlns:a16="http://schemas.microsoft.com/office/drawing/2014/main" id="{5B3AD4BA-70D5-4DED-8290-621082803ECD}"/>
              </a:ext>
            </a:extLst>
          </p:cNvPr>
          <p:cNvCxnSpPr>
            <a:cxnSpLocks/>
          </p:cNvCxnSpPr>
          <p:nvPr/>
        </p:nvCxnSpPr>
        <p:spPr>
          <a:xfrm>
            <a:off x="1826295" y="3075806"/>
            <a:ext cx="153417" cy="0"/>
          </a:xfrm>
          <a:prstGeom prst="line">
            <a:avLst/>
          </a:prstGeom>
          <a:ln w="19050" cap="flat" cmpd="sng">
            <a:solidFill>
              <a:schemeClr val="tx1"/>
            </a:solidFill>
            <a:prstDash val="solid"/>
            <a:headEnd type="none" w="med" len="med"/>
            <a:tailEnd type="none" w="med" len="med"/>
          </a:ln>
        </p:spPr>
      </p:cxnSp>
      <p:cxnSp>
        <p:nvCxnSpPr>
          <p:cNvPr id="36" name="直接连接符 9">
            <a:extLst>
              <a:ext uri="{FF2B5EF4-FFF2-40B4-BE49-F238E27FC236}">
                <a16:creationId xmlns:a16="http://schemas.microsoft.com/office/drawing/2014/main" id="{084036FF-6991-4841-8BE3-7547E9CC1D2B}"/>
              </a:ext>
            </a:extLst>
          </p:cNvPr>
          <p:cNvCxnSpPr>
            <a:cxnSpLocks/>
          </p:cNvCxnSpPr>
          <p:nvPr/>
        </p:nvCxnSpPr>
        <p:spPr>
          <a:xfrm>
            <a:off x="2051720" y="3075806"/>
            <a:ext cx="153417" cy="0"/>
          </a:xfrm>
          <a:prstGeom prst="line">
            <a:avLst/>
          </a:prstGeom>
          <a:ln w="19050" cap="flat" cmpd="sng">
            <a:solidFill>
              <a:schemeClr val="tx1"/>
            </a:solidFill>
            <a:prstDash val="solid"/>
            <a:headEnd type="none" w="med" len="med"/>
            <a:tailEnd type="none" w="med" len="med"/>
          </a:ln>
        </p:spPr>
      </p:cxnSp>
      <p:cxnSp>
        <p:nvCxnSpPr>
          <p:cNvPr id="37" name="直接连接符 9">
            <a:extLst>
              <a:ext uri="{FF2B5EF4-FFF2-40B4-BE49-F238E27FC236}">
                <a16:creationId xmlns:a16="http://schemas.microsoft.com/office/drawing/2014/main" id="{CDE232DF-7F24-4D7E-BA3C-351E4EB93179}"/>
              </a:ext>
            </a:extLst>
          </p:cNvPr>
          <p:cNvCxnSpPr>
            <a:cxnSpLocks/>
          </p:cNvCxnSpPr>
          <p:nvPr/>
        </p:nvCxnSpPr>
        <p:spPr>
          <a:xfrm>
            <a:off x="2457165" y="3075806"/>
            <a:ext cx="153417" cy="0"/>
          </a:xfrm>
          <a:prstGeom prst="line">
            <a:avLst/>
          </a:prstGeom>
          <a:ln w="19050" cap="flat" cmpd="sng">
            <a:solidFill>
              <a:schemeClr val="tx1"/>
            </a:solidFill>
            <a:prstDash val="solid"/>
            <a:headEnd type="none" w="med" len="med"/>
            <a:tailEnd type="none" w="med" len="med"/>
          </a:ln>
        </p:spPr>
      </p:cxnSp>
      <p:cxnSp>
        <p:nvCxnSpPr>
          <p:cNvPr id="38" name="直接连接符 9">
            <a:extLst>
              <a:ext uri="{FF2B5EF4-FFF2-40B4-BE49-F238E27FC236}">
                <a16:creationId xmlns:a16="http://schemas.microsoft.com/office/drawing/2014/main" id="{B16595BC-5071-4591-B533-D94001C85206}"/>
              </a:ext>
            </a:extLst>
          </p:cNvPr>
          <p:cNvCxnSpPr>
            <a:cxnSpLocks/>
          </p:cNvCxnSpPr>
          <p:nvPr/>
        </p:nvCxnSpPr>
        <p:spPr>
          <a:xfrm>
            <a:off x="2627784" y="3075806"/>
            <a:ext cx="153417" cy="0"/>
          </a:xfrm>
          <a:prstGeom prst="line">
            <a:avLst/>
          </a:prstGeom>
          <a:ln w="19050" cap="flat" cmpd="sng">
            <a:solidFill>
              <a:schemeClr val="tx1"/>
            </a:solidFill>
            <a:prstDash val="solid"/>
            <a:headEnd type="none" w="med" len="med"/>
            <a:tailEnd type="none" w="med" len="med"/>
          </a:ln>
        </p:spPr>
      </p:cxnSp>
      <p:cxnSp>
        <p:nvCxnSpPr>
          <p:cNvPr id="39" name="直接连接符 9">
            <a:extLst>
              <a:ext uri="{FF2B5EF4-FFF2-40B4-BE49-F238E27FC236}">
                <a16:creationId xmlns:a16="http://schemas.microsoft.com/office/drawing/2014/main" id="{64231DFD-A853-4F14-A3C8-1B673747F27E}"/>
              </a:ext>
            </a:extLst>
          </p:cNvPr>
          <p:cNvCxnSpPr>
            <a:cxnSpLocks/>
          </p:cNvCxnSpPr>
          <p:nvPr/>
        </p:nvCxnSpPr>
        <p:spPr>
          <a:xfrm>
            <a:off x="3059832" y="3072363"/>
            <a:ext cx="153417" cy="0"/>
          </a:xfrm>
          <a:prstGeom prst="line">
            <a:avLst/>
          </a:prstGeom>
          <a:ln w="19050" cap="flat" cmpd="sng">
            <a:solidFill>
              <a:schemeClr val="tx1"/>
            </a:solidFill>
            <a:prstDash val="solid"/>
            <a:headEnd type="none" w="med" len="med"/>
            <a:tailEnd type="none" w="med" len="med"/>
          </a:ln>
        </p:spPr>
      </p:cxnSp>
      <p:cxnSp>
        <p:nvCxnSpPr>
          <p:cNvPr id="40" name="直接连接符 9">
            <a:extLst>
              <a:ext uri="{FF2B5EF4-FFF2-40B4-BE49-F238E27FC236}">
                <a16:creationId xmlns:a16="http://schemas.microsoft.com/office/drawing/2014/main" id="{F9FB3B0D-9907-44C9-A58D-C29214E312AE}"/>
              </a:ext>
            </a:extLst>
          </p:cNvPr>
          <p:cNvCxnSpPr>
            <a:cxnSpLocks/>
          </p:cNvCxnSpPr>
          <p:nvPr/>
        </p:nvCxnSpPr>
        <p:spPr>
          <a:xfrm>
            <a:off x="3294447" y="3072363"/>
            <a:ext cx="153417" cy="0"/>
          </a:xfrm>
          <a:prstGeom prst="line">
            <a:avLst/>
          </a:prstGeom>
          <a:ln w="19050" cap="flat" cmpd="sng">
            <a:solidFill>
              <a:schemeClr val="tx1"/>
            </a:solidFill>
            <a:prstDash val="solid"/>
            <a:headEnd type="none" w="med" len="med"/>
            <a:tailEnd type="none" w="med" len="med"/>
          </a:ln>
        </p:spPr>
      </p:cxnSp>
      <p:cxnSp>
        <p:nvCxnSpPr>
          <p:cNvPr id="41" name="直接连接符 9">
            <a:extLst>
              <a:ext uri="{FF2B5EF4-FFF2-40B4-BE49-F238E27FC236}">
                <a16:creationId xmlns:a16="http://schemas.microsoft.com/office/drawing/2014/main" id="{791585C6-2D7F-4FAA-AB01-9D6C9BC34019}"/>
              </a:ext>
            </a:extLst>
          </p:cNvPr>
          <p:cNvCxnSpPr>
            <a:cxnSpLocks/>
          </p:cNvCxnSpPr>
          <p:nvPr/>
        </p:nvCxnSpPr>
        <p:spPr>
          <a:xfrm>
            <a:off x="3707904" y="3066539"/>
            <a:ext cx="153417" cy="0"/>
          </a:xfrm>
          <a:prstGeom prst="line">
            <a:avLst/>
          </a:prstGeom>
          <a:ln w="19050" cap="flat" cmpd="sng">
            <a:solidFill>
              <a:schemeClr val="tx1"/>
            </a:solidFill>
            <a:prstDash val="solid"/>
            <a:headEnd type="none" w="med" len="med"/>
            <a:tailEnd type="none" w="med" len="med"/>
          </a:ln>
        </p:spPr>
      </p:cxnSp>
      <p:cxnSp>
        <p:nvCxnSpPr>
          <p:cNvPr id="42" name="直接连接符 9">
            <a:extLst>
              <a:ext uri="{FF2B5EF4-FFF2-40B4-BE49-F238E27FC236}">
                <a16:creationId xmlns:a16="http://schemas.microsoft.com/office/drawing/2014/main" id="{BB58FABB-5A1B-42C9-8C16-6A0EF826BF32}"/>
              </a:ext>
            </a:extLst>
          </p:cNvPr>
          <p:cNvCxnSpPr>
            <a:cxnSpLocks/>
          </p:cNvCxnSpPr>
          <p:nvPr/>
        </p:nvCxnSpPr>
        <p:spPr>
          <a:xfrm>
            <a:off x="3923928" y="3063096"/>
            <a:ext cx="153417" cy="0"/>
          </a:xfrm>
          <a:prstGeom prst="line">
            <a:avLst/>
          </a:prstGeom>
          <a:ln w="19050" cap="flat" cmpd="sng">
            <a:solidFill>
              <a:schemeClr val="tx1"/>
            </a:solidFill>
            <a:prstDash val="solid"/>
            <a:headEnd type="none" w="med" len="med"/>
            <a:tailEnd type="none" w="med" len="med"/>
          </a:ln>
        </p:spPr>
      </p:cxnSp>
      <p:cxnSp>
        <p:nvCxnSpPr>
          <p:cNvPr id="43" name="直接连接符 9">
            <a:extLst>
              <a:ext uri="{FF2B5EF4-FFF2-40B4-BE49-F238E27FC236}">
                <a16:creationId xmlns:a16="http://schemas.microsoft.com/office/drawing/2014/main" id="{BC39AC98-8C62-4999-B671-864535929BAB}"/>
              </a:ext>
            </a:extLst>
          </p:cNvPr>
          <p:cNvCxnSpPr>
            <a:cxnSpLocks/>
          </p:cNvCxnSpPr>
          <p:nvPr/>
        </p:nvCxnSpPr>
        <p:spPr>
          <a:xfrm>
            <a:off x="4365377" y="3063096"/>
            <a:ext cx="153417" cy="0"/>
          </a:xfrm>
          <a:prstGeom prst="line">
            <a:avLst/>
          </a:prstGeom>
          <a:ln w="19050" cap="flat" cmpd="sng">
            <a:solidFill>
              <a:schemeClr val="tx1"/>
            </a:solidFill>
            <a:prstDash val="solid"/>
            <a:headEnd type="none" w="med" len="med"/>
            <a:tailEnd type="none" w="med" len="med"/>
          </a:ln>
        </p:spPr>
      </p:cxnSp>
      <p:cxnSp>
        <p:nvCxnSpPr>
          <p:cNvPr id="44" name="直接连接符 9">
            <a:extLst>
              <a:ext uri="{FF2B5EF4-FFF2-40B4-BE49-F238E27FC236}">
                <a16:creationId xmlns:a16="http://schemas.microsoft.com/office/drawing/2014/main" id="{178EE174-2BFC-4080-915E-064A36E3DB0F}"/>
              </a:ext>
            </a:extLst>
          </p:cNvPr>
          <p:cNvCxnSpPr>
            <a:cxnSpLocks/>
          </p:cNvCxnSpPr>
          <p:nvPr/>
        </p:nvCxnSpPr>
        <p:spPr>
          <a:xfrm>
            <a:off x="4569142" y="3063096"/>
            <a:ext cx="153417" cy="0"/>
          </a:xfrm>
          <a:prstGeom prst="line">
            <a:avLst/>
          </a:prstGeom>
          <a:ln w="19050" cap="flat" cmpd="sng">
            <a:solidFill>
              <a:schemeClr val="tx1"/>
            </a:solidFill>
            <a:prstDash val="solid"/>
            <a:headEnd type="none" w="med" len="med"/>
            <a:tailEnd type="none" w="med" len="med"/>
          </a:ln>
        </p:spPr>
      </p:cxnSp>
      <p:cxnSp>
        <p:nvCxnSpPr>
          <p:cNvPr id="45" name="直接连接符 9">
            <a:extLst>
              <a:ext uri="{FF2B5EF4-FFF2-40B4-BE49-F238E27FC236}">
                <a16:creationId xmlns:a16="http://schemas.microsoft.com/office/drawing/2014/main" id="{EB0E9AE4-2432-4FB0-9173-45AE53749B2E}"/>
              </a:ext>
            </a:extLst>
          </p:cNvPr>
          <p:cNvCxnSpPr>
            <a:cxnSpLocks/>
          </p:cNvCxnSpPr>
          <p:nvPr/>
        </p:nvCxnSpPr>
        <p:spPr>
          <a:xfrm>
            <a:off x="5013449" y="3063096"/>
            <a:ext cx="153417" cy="0"/>
          </a:xfrm>
          <a:prstGeom prst="line">
            <a:avLst/>
          </a:prstGeom>
          <a:ln w="19050" cap="flat" cmpd="sng">
            <a:solidFill>
              <a:schemeClr val="tx1"/>
            </a:solidFill>
            <a:prstDash val="solid"/>
            <a:headEnd type="none" w="med" len="med"/>
            <a:tailEnd type="none" w="med" len="med"/>
          </a:ln>
        </p:spPr>
      </p:cxnSp>
      <p:cxnSp>
        <p:nvCxnSpPr>
          <p:cNvPr id="46" name="直接连接符 9">
            <a:extLst>
              <a:ext uri="{FF2B5EF4-FFF2-40B4-BE49-F238E27FC236}">
                <a16:creationId xmlns:a16="http://schemas.microsoft.com/office/drawing/2014/main" id="{E4A7FD45-FBC2-474E-A356-E7BCBB16231D}"/>
              </a:ext>
            </a:extLst>
          </p:cNvPr>
          <p:cNvCxnSpPr>
            <a:cxnSpLocks/>
          </p:cNvCxnSpPr>
          <p:nvPr/>
        </p:nvCxnSpPr>
        <p:spPr>
          <a:xfrm>
            <a:off x="5436096" y="3063096"/>
            <a:ext cx="153417" cy="0"/>
          </a:xfrm>
          <a:prstGeom prst="line">
            <a:avLst/>
          </a:prstGeom>
          <a:ln w="19050" cap="flat" cmpd="sng">
            <a:solidFill>
              <a:schemeClr val="tx1"/>
            </a:solidFill>
            <a:prstDash val="solid"/>
            <a:headEnd type="none" w="med" len="med"/>
            <a:tailEnd type="none" w="med" len="med"/>
          </a:ln>
        </p:spPr>
      </p:cxnSp>
      <p:sp>
        <p:nvSpPr>
          <p:cNvPr id="47" name="文本框 46">
            <a:extLst>
              <a:ext uri="{FF2B5EF4-FFF2-40B4-BE49-F238E27FC236}">
                <a16:creationId xmlns:a16="http://schemas.microsoft.com/office/drawing/2014/main" id="{3549E9E9-A506-4DB4-9644-390ED49A1553}"/>
              </a:ext>
            </a:extLst>
          </p:cNvPr>
          <p:cNvSpPr txBox="1"/>
          <p:nvPr/>
        </p:nvSpPr>
        <p:spPr>
          <a:xfrm>
            <a:off x="1093488" y="3479195"/>
            <a:ext cx="6390359" cy="400110"/>
          </a:xfrm>
          <a:prstGeom prst="rect">
            <a:avLst/>
          </a:prstGeom>
          <a:noFill/>
        </p:spPr>
        <p:txBody>
          <a:bodyPr wrap="square">
            <a:spAutoFit/>
          </a:bodyPr>
          <a:lstStyle/>
          <a:p>
            <a:r>
              <a:rPr lang="en-US" altLang="zh-CN" dirty="0">
                <a:solidFill>
                  <a:schemeClr val="tx1"/>
                </a:solidFill>
                <a:latin typeface="华文新魏" panose="02010800040101010101" pitchFamily="2" charset="-122"/>
                <a:ea typeface="华文新魏" panose="02010800040101010101" pitchFamily="2" charset="-122"/>
              </a:rPr>
              <a:t>F= MF</a:t>
            </a:r>
            <a:r>
              <a:rPr lang="en-US" altLang="zh-CN" baseline="-25000" dirty="0">
                <a:solidFill>
                  <a:schemeClr val="tx1"/>
                </a:solidFill>
                <a:latin typeface="华文新魏" panose="02010800040101010101" pitchFamily="2" charset="-122"/>
                <a:ea typeface="华文新魏" panose="02010800040101010101" pitchFamily="2" charset="-122"/>
              </a:rPr>
              <a:t>1 </a:t>
            </a:r>
            <a:r>
              <a:rPr lang="en-US" altLang="zh-CN" dirty="0">
                <a:solidFill>
                  <a:schemeClr val="tx1"/>
                </a:solidFill>
                <a:latin typeface="华文新魏" panose="02010800040101010101" pitchFamily="2" charset="-122"/>
                <a:ea typeface="华文新魏" panose="02010800040101010101" pitchFamily="2" charset="-122"/>
              </a:rPr>
              <a:t>+MF</a:t>
            </a:r>
            <a:r>
              <a:rPr lang="en-US" altLang="zh-CN" baseline="-25000" dirty="0">
                <a:solidFill>
                  <a:schemeClr val="tx1"/>
                </a:solidFill>
                <a:latin typeface="华文新魏" panose="02010800040101010101" pitchFamily="2" charset="-122"/>
                <a:ea typeface="华文新魏" panose="02010800040101010101" pitchFamily="2" charset="-122"/>
              </a:rPr>
              <a:t>2</a:t>
            </a:r>
            <a:endParaRPr lang="zh-CN" altLang="en-US" dirty="0"/>
          </a:p>
        </p:txBody>
      </p:sp>
      <p:cxnSp>
        <p:nvCxnSpPr>
          <p:cNvPr id="48" name="直接连接符 9">
            <a:extLst>
              <a:ext uri="{FF2B5EF4-FFF2-40B4-BE49-F238E27FC236}">
                <a16:creationId xmlns:a16="http://schemas.microsoft.com/office/drawing/2014/main" id="{85EE15F9-45BE-48F8-BF13-E453CEFCA3E7}"/>
              </a:ext>
            </a:extLst>
          </p:cNvPr>
          <p:cNvCxnSpPr>
            <a:cxnSpLocks/>
          </p:cNvCxnSpPr>
          <p:nvPr/>
        </p:nvCxnSpPr>
        <p:spPr>
          <a:xfrm>
            <a:off x="1187624" y="3507854"/>
            <a:ext cx="153417" cy="0"/>
          </a:xfrm>
          <a:prstGeom prst="line">
            <a:avLst/>
          </a:prstGeom>
          <a:ln w="19050" cap="flat" cmpd="sng">
            <a:solidFill>
              <a:schemeClr val="tx1"/>
            </a:solidFill>
            <a:prstDash val="soli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wipe(down)">
                                      <p:cBhvr>
                                        <p:cTn id="7" dur="500"/>
                                        <p:tgtEl>
                                          <p:spTgt spid="1556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 calcmode="lin" valueType="num">
                                      <p:cBhvr additive="base">
                                        <p:cTn id="12" dur="500" fill="hold"/>
                                        <p:tgtEl>
                                          <p:spTgt spid="15565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5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5651">
                                            <p:txEl>
                                              <p:pRg st="6" end="6"/>
                                            </p:txEl>
                                          </p:spTgt>
                                        </p:tgtEl>
                                        <p:attrNameLst>
                                          <p:attrName>style.visibility</p:attrName>
                                        </p:attrNameLst>
                                      </p:cBhvr>
                                      <p:to>
                                        <p:strVal val="visible"/>
                                      </p:to>
                                    </p:set>
                                    <p:anim calcmode="lin" valueType="num">
                                      <p:cBhvr additive="base">
                                        <p:cTn id="18" dur="500" fill="hold"/>
                                        <p:tgtEl>
                                          <p:spTgt spid="155651">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56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p:bldP spid="15565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a:xfrm>
            <a:off x="455930" y="700405"/>
            <a:ext cx="5237480" cy="514350"/>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1)  </a:t>
            </a:r>
            <a:r>
              <a:rPr lang="zh-CN" altLang="en-US" sz="2000" b="1" dirty="0">
                <a:solidFill>
                  <a:srgbClr val="FF0000"/>
                </a:solidFill>
                <a:latin typeface="华文新魏" panose="02010800040101010101" pitchFamily="2" charset="-122"/>
                <a:ea typeface="华文新魏" panose="02010800040101010101" pitchFamily="2" charset="-122"/>
              </a:rPr>
              <a:t>组合 </a:t>
            </a:r>
            <a:r>
              <a:rPr lang="en-US" altLang="zh-CN" sz="2000" b="1" dirty="0">
                <a:solidFill>
                  <a:srgbClr val="FF0000"/>
                </a:solidFill>
                <a:latin typeface="华文新魏" panose="02010800040101010101" pitchFamily="2" charset="-122"/>
                <a:ea typeface="华文新魏" panose="02010800040101010101" pitchFamily="2" charset="-122"/>
              </a:rPr>
              <a:t>PAL </a:t>
            </a:r>
            <a:r>
              <a:rPr lang="zh-CN" altLang="en-US" sz="2000" b="1" dirty="0">
                <a:solidFill>
                  <a:srgbClr val="FF0000"/>
                </a:solidFill>
                <a:latin typeface="华文新魏" panose="02010800040101010101" pitchFamily="2" charset="-122"/>
                <a:ea typeface="华文新魏" panose="02010800040101010101" pitchFamily="2" charset="-122"/>
              </a:rPr>
              <a:t>器件</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dirty="0">
                <a:solidFill>
                  <a:srgbClr val="0000FF"/>
                </a:solidFill>
                <a:latin typeface="华文新魏" panose="02010800040101010101" pitchFamily="2" charset="-122"/>
                <a:ea typeface="华文新魏" panose="02010800040101010101" pitchFamily="2" charset="-122"/>
              </a:rPr>
              <a:t>(2) IO</a:t>
            </a:r>
            <a:r>
              <a:rPr lang="zh-CN" altLang="en-US" sz="2000" dirty="0">
                <a:solidFill>
                  <a:srgbClr val="0000FF"/>
                </a:solidFill>
                <a:latin typeface="华文新魏" panose="02010800040101010101" pitchFamily="2" charset="-122"/>
                <a:ea typeface="华文新魏" panose="02010800040101010101" pitchFamily="2" charset="-122"/>
              </a:rPr>
              <a:t>输出</a:t>
            </a:r>
            <a:endParaRPr lang="zh-CN" altLang="en-US" sz="2000" b="1" dirty="0">
              <a:solidFill>
                <a:srgbClr val="0000FF"/>
              </a:solidFill>
              <a:latin typeface="华文新魏" panose="02010800040101010101" pitchFamily="2" charset="-122"/>
              <a:ea typeface="华文新魏" panose="02010800040101010101" pitchFamily="2" charset="-122"/>
            </a:endParaRPr>
          </a:p>
        </p:txBody>
      </p:sp>
      <p:sp>
        <p:nvSpPr>
          <p:cNvPr id="156675" name="Rectangle 2"/>
          <p:cNvSpPr txBox="1"/>
          <p:nvPr/>
        </p:nvSpPr>
        <p:spPr>
          <a:xfrm>
            <a:off x="430530" y="1563370"/>
            <a:ext cx="8420100" cy="2703195"/>
          </a:xfrm>
          <a:prstGeom prst="rect">
            <a:avLst/>
          </a:prstGeom>
          <a:noFill/>
          <a:ln w="9525">
            <a:noFill/>
          </a:ln>
        </p:spPr>
        <p:txBody>
          <a:bodyPr anchor="ctr"/>
          <a:lstStyle/>
          <a:p>
            <a:pPr eaLnBrk="1" hangingPunct="1">
              <a:lnSpc>
                <a:spcPct val="140000"/>
              </a:lnSpc>
              <a:buFont typeface="Arial" panose="020B0604020202020204" pitchFamily="34" charset="0"/>
            </a:pPr>
            <a:r>
              <a:rPr lang="zh-CN" altLang="en-US" dirty="0">
                <a:solidFill>
                  <a:schemeClr val="tx1"/>
                </a:solidFill>
                <a:latin typeface="华文新魏" panose="02010800040101010101" pitchFamily="2" charset="-122"/>
                <a:ea typeface="华文新魏" panose="02010800040101010101" pitchFamily="2" charset="-122"/>
              </a:rPr>
              <a:t>例如，逻辑函数为：</a:t>
            </a:r>
            <a:r>
              <a:rPr lang="en-US" altLang="zh-CN" dirty="0">
                <a:solidFill>
                  <a:schemeClr val="tx1"/>
                </a:solidFill>
                <a:latin typeface="华文新魏" panose="02010800040101010101" pitchFamily="2" charset="-122"/>
                <a:ea typeface="华文新魏" panose="02010800040101010101" pitchFamily="2" charset="-122"/>
              </a:rPr>
              <a:t>F=I</a:t>
            </a:r>
            <a:r>
              <a:rPr lang="en-US" altLang="zh-CN" baseline="-25000" dirty="0">
                <a:solidFill>
                  <a:schemeClr val="tx1"/>
                </a:solidFill>
                <a:latin typeface="华文新魏" panose="02010800040101010101" pitchFamily="2" charset="-122"/>
                <a:ea typeface="华文新魏" panose="02010800040101010101" pitchFamily="2" charset="-122"/>
              </a:rPr>
              <a:t>1</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2</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3</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4</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5</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6 </a:t>
            </a:r>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5</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6</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7</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8</a:t>
            </a:r>
            <a:r>
              <a:rPr lang="en-US" altLang="zh-CN" dirty="0">
                <a:solidFill>
                  <a:schemeClr val="tx1"/>
                </a:solidFill>
                <a:latin typeface="华文新魏" panose="02010800040101010101" pitchFamily="2" charset="-122"/>
                <a:ea typeface="华文新魏" panose="02010800040101010101" pitchFamily="2" charset="-122"/>
              </a:rPr>
              <a:t>·I</a:t>
            </a:r>
            <a:r>
              <a:rPr lang="en-US" altLang="zh-CN" baseline="-25000" dirty="0">
                <a:solidFill>
                  <a:schemeClr val="tx1"/>
                </a:solidFill>
                <a:latin typeface="华文新魏" panose="02010800040101010101" pitchFamily="2" charset="-122"/>
                <a:ea typeface="华文新魏" panose="02010800040101010101" pitchFamily="2" charset="-122"/>
              </a:rPr>
              <a:t>9</a:t>
            </a:r>
          </a:p>
          <a:p>
            <a:pPr eaLnBrk="1" hangingPunct="1">
              <a:lnSpc>
                <a:spcPct val="140000"/>
              </a:lnSpc>
              <a:buFont typeface="Arial" panose="020B0604020202020204" pitchFamily="34" charset="0"/>
            </a:pPr>
            <a:r>
              <a:rPr lang="zh-CN" altLang="en-US" dirty="0">
                <a:solidFill>
                  <a:schemeClr val="tx1"/>
                </a:solidFill>
                <a:latin typeface="华文新魏" panose="02010800040101010101" pitchFamily="2" charset="-122"/>
                <a:ea typeface="华文新魏" panose="02010800040101010101" pitchFamily="2" charset="-122"/>
              </a:rPr>
              <a:t>注意到反馈线通过输入缓冲器同时给与阵列提供原、反两种形式的变量，因此，实现中间变量功能的输出引脚</a:t>
            </a:r>
            <a:r>
              <a:rPr lang="en-US" altLang="zh-CN" dirty="0">
                <a:solidFill>
                  <a:schemeClr val="tx1"/>
                </a:solidFill>
                <a:latin typeface="华文新魏" panose="02010800040101010101" pitchFamily="2" charset="-122"/>
                <a:ea typeface="华文新魏" panose="02010800040101010101" pitchFamily="2" charset="-122"/>
              </a:rPr>
              <a:t>IO</a:t>
            </a:r>
            <a:r>
              <a:rPr lang="en-US" altLang="zh-CN" baseline="-25000" dirty="0">
                <a:solidFill>
                  <a:schemeClr val="tx1"/>
                </a:solidFill>
                <a:latin typeface="华文新魏" panose="02010800040101010101" pitchFamily="2" charset="-122"/>
                <a:ea typeface="华文新魏" panose="02010800040101010101" pitchFamily="2" charset="-122"/>
              </a:rPr>
              <a:t>2</a:t>
            </a:r>
            <a:r>
              <a:rPr lang="zh-CN" altLang="en-US" dirty="0">
                <a:solidFill>
                  <a:schemeClr val="tx1"/>
                </a:solidFill>
                <a:latin typeface="华文新魏" panose="02010800040101010101" pitchFamily="2" charset="-122"/>
                <a:ea typeface="华文新魏" panose="02010800040101010101" pitchFamily="2" charset="-122"/>
              </a:rPr>
              <a:t>和</a:t>
            </a:r>
            <a:r>
              <a:rPr lang="en-US" altLang="zh-CN" dirty="0">
                <a:solidFill>
                  <a:schemeClr val="tx1"/>
                </a:solidFill>
                <a:latin typeface="华文新魏" panose="02010800040101010101" pitchFamily="2" charset="-122"/>
                <a:ea typeface="华文新魏" panose="02010800040101010101" pitchFamily="2" charset="-122"/>
              </a:rPr>
              <a:t>IO</a:t>
            </a:r>
            <a:r>
              <a:rPr lang="en-US" altLang="zh-CN" baseline="-25000" dirty="0">
                <a:solidFill>
                  <a:schemeClr val="tx1"/>
                </a:solidFill>
                <a:latin typeface="华文新魏" panose="02010800040101010101" pitchFamily="2" charset="-122"/>
                <a:ea typeface="华文新魏" panose="02010800040101010101" pitchFamily="2" charset="-122"/>
              </a:rPr>
              <a:t>3</a:t>
            </a:r>
            <a:r>
              <a:rPr lang="zh-CN" altLang="en-US" dirty="0">
                <a:solidFill>
                  <a:schemeClr val="tx1"/>
                </a:solidFill>
                <a:latin typeface="华文新魏" panose="02010800040101010101" pitchFamily="2" charset="-122"/>
                <a:ea typeface="华文新魏" panose="02010800040101010101" pitchFamily="2" charset="-122"/>
              </a:rPr>
              <a:t>的输出有效级可任选。这样</a:t>
            </a:r>
            <a:r>
              <a:rPr lang="en-US" altLang="zh-CN"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根据式</a:t>
            </a:r>
            <a:r>
              <a:rPr lang="en-US" altLang="zh-CN" dirty="0">
                <a:solidFill>
                  <a:schemeClr val="tx1"/>
                </a:solidFill>
                <a:latin typeface="华文新魏" panose="02010800040101010101" pitchFamily="2" charset="-122"/>
                <a:ea typeface="华文新魏" panose="02010800040101010101" pitchFamily="2" charset="-122"/>
              </a:rPr>
              <a:t>/F=MF</a:t>
            </a:r>
            <a:r>
              <a:rPr lang="en-US" altLang="zh-CN" baseline="-25000" dirty="0">
                <a:solidFill>
                  <a:schemeClr val="tx1"/>
                </a:solidFill>
                <a:latin typeface="华文新魏" panose="02010800040101010101" pitchFamily="2" charset="-122"/>
                <a:ea typeface="华文新魏" panose="02010800040101010101" pitchFamily="2" charset="-122"/>
              </a:rPr>
              <a:t>l</a:t>
            </a:r>
            <a:r>
              <a:rPr lang="en-US" altLang="zh-CN" dirty="0">
                <a:solidFill>
                  <a:schemeClr val="tx1"/>
                </a:solidFill>
                <a:latin typeface="华文新魏" panose="02010800040101010101" pitchFamily="2" charset="-122"/>
                <a:ea typeface="华文新魏" panose="02010800040101010101" pitchFamily="2" charset="-122"/>
              </a:rPr>
              <a:t>+MF</a:t>
            </a:r>
            <a:r>
              <a:rPr lang="en-US" altLang="zh-CN" baseline="-25000" dirty="0">
                <a:solidFill>
                  <a:schemeClr val="tx1"/>
                </a:solidFill>
                <a:latin typeface="华文新魏" panose="02010800040101010101" pitchFamily="2" charset="-122"/>
                <a:ea typeface="华文新魏" panose="02010800040101010101" pitchFamily="2" charset="-122"/>
              </a:rPr>
              <a:t>2</a:t>
            </a:r>
            <a:r>
              <a:rPr lang="zh-CN" altLang="en-US" dirty="0">
                <a:solidFill>
                  <a:schemeClr val="tx1"/>
                </a:solidFill>
                <a:latin typeface="华文新魏" panose="02010800040101010101" pitchFamily="2" charset="-122"/>
                <a:ea typeface="华文新魏" panose="02010800040101010101" pitchFamily="2" charset="-122"/>
              </a:rPr>
              <a:t>对输出引脚</a:t>
            </a:r>
            <a:r>
              <a:rPr lang="en-US" altLang="zh-CN" dirty="0">
                <a:solidFill>
                  <a:schemeClr val="tx1"/>
                </a:solidFill>
                <a:latin typeface="华文新魏" panose="02010800040101010101" pitchFamily="2" charset="-122"/>
                <a:ea typeface="华文新魏" panose="02010800040101010101" pitchFamily="2" charset="-122"/>
              </a:rPr>
              <a:t>O</a:t>
            </a:r>
            <a:r>
              <a:rPr lang="en-US" altLang="zh-CN" baseline="-25000" dirty="0">
                <a:solidFill>
                  <a:schemeClr val="tx1"/>
                </a:solidFill>
                <a:latin typeface="华文新魏" panose="02010800040101010101" pitchFamily="2" charset="-122"/>
                <a:ea typeface="华文新魏" panose="02010800040101010101" pitchFamily="2" charset="-122"/>
              </a:rPr>
              <a:t>1</a:t>
            </a:r>
            <a:r>
              <a:rPr lang="zh-CN" altLang="en-US" dirty="0">
                <a:solidFill>
                  <a:schemeClr val="tx1"/>
                </a:solidFill>
                <a:latin typeface="华文新魏" panose="02010800040101010101" pitchFamily="2" charset="-122"/>
                <a:ea typeface="华文新魏" panose="02010800040101010101" pitchFamily="2" charset="-122"/>
              </a:rPr>
              <a:t>进行编程，即得：</a:t>
            </a:r>
            <a:endParaRPr lang="en-US" altLang="zh-CN" dirty="0">
              <a:solidFill>
                <a:schemeClr val="tx1"/>
              </a:solidFill>
              <a:latin typeface="华文新魏" panose="02010800040101010101" pitchFamily="2" charset="-122"/>
              <a:ea typeface="华文新魏" panose="02010800040101010101" pitchFamily="2" charset="-122"/>
            </a:endParaRPr>
          </a:p>
          <a:p>
            <a:pPr eaLnBrk="1" hangingPunct="1">
              <a:lnSpc>
                <a:spcPct val="140000"/>
              </a:lnSpc>
              <a:buFont typeface="Arial" panose="020B0604020202020204" pitchFamily="34" charset="0"/>
            </a:pPr>
            <a:endParaRPr lang="en-US" altLang="zh-CN" dirty="0">
              <a:solidFill>
                <a:schemeClr val="tx1"/>
              </a:solidFill>
              <a:latin typeface="华文新魏" panose="02010800040101010101" pitchFamily="2" charset="-122"/>
              <a:ea typeface="华文新魏" panose="02010800040101010101" pitchFamily="2" charset="-122"/>
            </a:endParaRPr>
          </a:p>
          <a:p>
            <a:pPr eaLnBrk="1" hangingPunct="1">
              <a:lnSpc>
                <a:spcPct val="140000"/>
              </a:lnSpc>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endParaRPr lang="en-US" altLang="zh-CN" baseline="-25000" dirty="0">
              <a:solidFill>
                <a:schemeClr val="tx1"/>
              </a:solidFill>
              <a:latin typeface="华文新魏" panose="02010800040101010101" pitchFamily="2" charset="-122"/>
              <a:ea typeface="华文新魏" panose="02010800040101010101" pitchFamily="2" charset="-122"/>
            </a:endParaRPr>
          </a:p>
        </p:txBody>
      </p:sp>
      <p:grpSp>
        <p:nvGrpSpPr>
          <p:cNvPr id="2" name="组合 1"/>
          <p:cNvGrpSpPr/>
          <p:nvPr/>
        </p:nvGrpSpPr>
        <p:grpSpPr>
          <a:xfrm>
            <a:off x="1547495" y="3564255"/>
            <a:ext cx="5331460" cy="428625"/>
            <a:chOff x="2437" y="5613"/>
            <a:chExt cx="8396" cy="675"/>
          </a:xfrm>
        </p:grpSpPr>
        <p:sp>
          <p:nvSpPr>
            <p:cNvPr id="5" name="文本框 4"/>
            <p:cNvSpPr txBox="1">
              <a:spLocks noRot="1" noChangeAspect="1" noMove="1" noResize="1" noEditPoints="1" noAdjustHandles="1" noChangeArrowheads="1" noChangeShapeType="1" noTextEdit="1"/>
            </p:cNvSpPr>
            <p:nvPr/>
          </p:nvSpPr>
          <p:spPr>
            <a:xfrm>
              <a:off x="2437" y="5658"/>
              <a:ext cx="8397" cy="630"/>
            </a:xfrm>
            <a:prstGeom prst="rect">
              <a:avLst/>
            </a:prstGeom>
            <a:blipFill>
              <a:blip r:embed="rId3"/>
              <a:stretch>
                <a:fillRect t="-13636" b="-27273"/>
              </a:stretch>
            </a:blipFill>
          </p:spPr>
          <p:txBody>
            <a:bodyPr/>
            <a:lstStyle/>
            <a:p>
              <a:pPr marR="0" defTabSz="914400">
                <a:buClrTx/>
                <a:buSzTx/>
                <a:buFontTx/>
                <a:defRPr/>
              </a:pPr>
              <a:r>
                <a:rPr kumimoji="0" lang="zh-CN" altLang="en-US" kern="1200" cap="none" spc="0" normalizeH="0" baseline="0" noProof="0">
                  <a:noFill/>
                  <a:latin typeface="Calibri" panose="020F0502020204030204" pitchFamily="34" charset="0"/>
                  <a:ea typeface="宋体" panose="02010600030101010101" pitchFamily="2" charset="-122"/>
                  <a:cs typeface="+mn-cs"/>
                </a:rPr>
                <a:t> </a:t>
              </a:r>
            </a:p>
          </p:txBody>
        </p:sp>
        <p:cxnSp>
          <p:nvCxnSpPr>
            <p:cNvPr id="156677" name="直接连接符 5"/>
            <p:cNvCxnSpPr/>
            <p:nvPr/>
          </p:nvCxnSpPr>
          <p:spPr>
            <a:xfrm flipV="1">
              <a:off x="4365" y="5678"/>
              <a:ext cx="535" cy="0"/>
            </a:xfrm>
            <a:prstGeom prst="line">
              <a:avLst/>
            </a:prstGeom>
            <a:ln w="19050" cap="flat" cmpd="sng">
              <a:solidFill>
                <a:schemeClr val="tx1"/>
              </a:solidFill>
              <a:prstDash val="solid"/>
              <a:headEnd type="none" w="med" len="med"/>
              <a:tailEnd type="none" w="med" len="med"/>
            </a:ln>
          </p:spPr>
        </p:cxnSp>
        <p:cxnSp>
          <p:nvCxnSpPr>
            <p:cNvPr id="156678" name="直接连接符 6"/>
            <p:cNvCxnSpPr/>
            <p:nvPr/>
          </p:nvCxnSpPr>
          <p:spPr>
            <a:xfrm flipV="1">
              <a:off x="5613" y="5678"/>
              <a:ext cx="535" cy="0"/>
            </a:xfrm>
            <a:prstGeom prst="line">
              <a:avLst/>
            </a:prstGeom>
            <a:ln w="19050" cap="flat" cmpd="sng">
              <a:solidFill>
                <a:schemeClr val="tx1"/>
              </a:solidFill>
              <a:prstDash val="solid"/>
              <a:headEnd type="none" w="med" len="med"/>
              <a:tailEnd type="none" w="med" len="med"/>
            </a:ln>
          </p:spPr>
        </p:cxnSp>
        <p:cxnSp>
          <p:nvCxnSpPr>
            <p:cNvPr id="156679" name="直接连接符 7"/>
            <p:cNvCxnSpPr/>
            <p:nvPr/>
          </p:nvCxnSpPr>
          <p:spPr>
            <a:xfrm flipV="1">
              <a:off x="3505" y="5770"/>
              <a:ext cx="355" cy="0"/>
            </a:xfrm>
            <a:prstGeom prst="line">
              <a:avLst/>
            </a:prstGeom>
            <a:ln w="19050" cap="flat" cmpd="sng">
              <a:solidFill>
                <a:schemeClr val="tx1"/>
              </a:solidFill>
              <a:prstDash val="solid"/>
              <a:headEnd type="none" w="med" len="med"/>
              <a:tailEnd type="none" w="med" len="med"/>
            </a:ln>
          </p:spPr>
        </p:cxnSp>
        <p:cxnSp>
          <p:nvCxnSpPr>
            <p:cNvPr id="156680" name="直接连接符 9"/>
            <p:cNvCxnSpPr/>
            <p:nvPr/>
          </p:nvCxnSpPr>
          <p:spPr>
            <a:xfrm flipV="1">
              <a:off x="3505" y="5613"/>
              <a:ext cx="355" cy="0"/>
            </a:xfrm>
            <a:prstGeom prst="line">
              <a:avLst/>
            </a:prstGeom>
            <a:ln w="19050" cap="flat" cmpd="sng">
              <a:solidFill>
                <a:schemeClr val="tx1"/>
              </a:solidFill>
              <a:prstDash val="soli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6675">
                                            <p:txEl>
                                              <p:pRg st="1" end="1"/>
                                            </p:txEl>
                                          </p:spTgt>
                                        </p:tgtEl>
                                        <p:attrNameLst>
                                          <p:attrName>style.visibility</p:attrName>
                                        </p:attrNameLst>
                                      </p:cBhvr>
                                      <p:to>
                                        <p:strVal val="visible"/>
                                      </p:to>
                                    </p:set>
                                    <p:anim calcmode="lin" valueType="num">
                                      <p:cBhvr additive="base">
                                        <p:cTn id="7" dur="500" fill="hold"/>
                                        <p:tgtEl>
                                          <p:spTgt spid="156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txBox="1"/>
          <p:nvPr/>
        </p:nvSpPr>
        <p:spPr>
          <a:xfrm>
            <a:off x="285115" y="796290"/>
            <a:ext cx="8601710" cy="4347210"/>
          </a:xfrm>
          <a:prstGeom prst="rect">
            <a:avLst/>
          </a:prstGeom>
          <a:noFill/>
          <a:ln w="9525">
            <a:noFill/>
          </a:ln>
        </p:spPr>
        <p:txBody>
          <a:bodyPr anchor="ctr"/>
          <a:lstStyle/>
          <a:p>
            <a:pPr eaLnBrk="1" hangingPunct="1">
              <a:lnSpc>
                <a:spcPct val="13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例如</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逻辑函数为：</a:t>
            </a:r>
            <a:r>
              <a:rPr lang="en-US" altLang="zh-CN" b="1" dirty="0">
                <a:solidFill>
                  <a:schemeClr val="tx1"/>
                </a:solidFill>
                <a:latin typeface="华文新魏" panose="02010800040101010101" pitchFamily="2" charset="-122"/>
                <a:ea typeface="华文新魏" panose="02010800040101010101" pitchFamily="2" charset="-122"/>
              </a:rPr>
              <a:t>F=I</a:t>
            </a:r>
            <a:r>
              <a:rPr lang="en-US" altLang="zh-CN" b="1" baseline="-25000" dirty="0">
                <a:solidFill>
                  <a:schemeClr val="tx1"/>
                </a:solidFill>
                <a:latin typeface="华文新魏" panose="02010800040101010101" pitchFamily="2" charset="-122"/>
                <a:ea typeface="华文新魏" panose="02010800040101010101" pitchFamily="2" charset="-122"/>
              </a:rPr>
              <a:t>1</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2</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3</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4</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5</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6 </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a:solidFill>
                  <a:schemeClr val="tx1"/>
                </a:solidFill>
                <a:latin typeface="华文新魏" panose="02010800040101010101" pitchFamily="2" charset="-122"/>
                <a:ea typeface="华文新魏" panose="02010800040101010101" pitchFamily="2" charset="-122"/>
              </a:rPr>
              <a:t> I</a:t>
            </a:r>
            <a:r>
              <a:rPr lang="en-US" altLang="zh-CN" b="1" baseline="-25000" dirty="0">
                <a:solidFill>
                  <a:schemeClr val="tx1"/>
                </a:solidFill>
                <a:latin typeface="华文新魏" panose="02010800040101010101" pitchFamily="2" charset="-122"/>
                <a:ea typeface="华文新魏" panose="02010800040101010101" pitchFamily="2" charset="-122"/>
              </a:rPr>
              <a:t>5</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6</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7</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8</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9</a:t>
            </a:r>
          </a:p>
          <a:p>
            <a:pPr eaLnBrk="1" hangingPunct="1">
              <a:lnSpc>
                <a:spcPct val="130000"/>
              </a:lnSpc>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第二种方法是根据原函数的与或式，</a:t>
            </a:r>
            <a:r>
              <a:rPr lang="zh-CN" altLang="en-US" b="1" dirty="0">
                <a:solidFill>
                  <a:schemeClr val="tx1"/>
                </a:solidFill>
                <a:latin typeface="华文新魏" panose="02010800040101010101" pitchFamily="2" charset="-122"/>
                <a:ea typeface="华文新魏" panose="02010800040101010101" pitchFamily="2" charset="-122"/>
              </a:rPr>
              <a:t>令中间变量</a:t>
            </a:r>
            <a:r>
              <a:rPr lang="en-US" altLang="zh-CN" b="1" dirty="0">
                <a:solidFill>
                  <a:schemeClr val="tx1"/>
                </a:solidFill>
                <a:latin typeface="华文新魏" panose="02010800040101010101" pitchFamily="2" charset="-122"/>
                <a:ea typeface="华文新魏" panose="02010800040101010101" pitchFamily="2" charset="-122"/>
              </a:rPr>
              <a:t>MF</a:t>
            </a:r>
            <a:r>
              <a:rPr lang="zh-CN" altLang="en-US" b="1" dirty="0">
                <a:solidFill>
                  <a:schemeClr val="tx1"/>
                </a:solidFill>
                <a:latin typeface="华文新魏" panose="02010800040101010101" pitchFamily="2" charset="-122"/>
                <a:ea typeface="华文新魏" panose="02010800040101010101" pitchFamily="2" charset="-122"/>
              </a:rPr>
              <a:t>为：</a:t>
            </a:r>
            <a:endParaRPr lang="en-US" altLang="zh-CN" b="1" dirty="0">
              <a:solidFill>
                <a:schemeClr val="tx1"/>
              </a:solidFill>
              <a:latin typeface="华文新魏" panose="02010800040101010101" pitchFamily="2" charset="-122"/>
              <a:ea typeface="华文新魏" panose="02010800040101010101" pitchFamily="2" charset="-122"/>
            </a:endParaRPr>
          </a:p>
          <a:p>
            <a:pPr eaLnBrk="1" hangingPunct="1">
              <a:lnSpc>
                <a:spcPct val="130000"/>
              </a:lnSpc>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MF=I</a:t>
            </a:r>
            <a:r>
              <a:rPr lang="en-US" altLang="zh-CN" b="1" baseline="-25000" dirty="0">
                <a:solidFill>
                  <a:schemeClr val="tx1"/>
                </a:solidFill>
                <a:latin typeface="华文新魏" panose="02010800040101010101" pitchFamily="2" charset="-122"/>
                <a:ea typeface="华文新魏" panose="02010800040101010101" pitchFamily="2" charset="-122"/>
              </a:rPr>
              <a:t>1</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2</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3</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4</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5</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6</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5</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6</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7</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8</a:t>
            </a:r>
            <a:r>
              <a:rPr lang="en-US" altLang="zh-CN" b="1" dirty="0">
                <a:solidFill>
                  <a:schemeClr val="tx1"/>
                </a:solidFill>
                <a:latin typeface="华文新魏" panose="02010800040101010101" pitchFamily="2" charset="-122"/>
                <a:ea typeface="华文新魏" panose="02010800040101010101" pitchFamily="2" charset="-122"/>
              </a:rPr>
              <a:t>·I</a:t>
            </a:r>
            <a:r>
              <a:rPr lang="en-US" altLang="zh-CN" b="1" baseline="-25000" dirty="0">
                <a:solidFill>
                  <a:schemeClr val="tx1"/>
                </a:solidFill>
                <a:latin typeface="华文新魏" panose="02010800040101010101" pitchFamily="2" charset="-122"/>
                <a:ea typeface="华文新魏" panose="02010800040101010101" pitchFamily="2" charset="-122"/>
              </a:rPr>
              <a:t>9</a:t>
            </a:r>
            <a:endParaRPr lang="zh-CN" altLang="en-US" b="1" dirty="0">
              <a:solidFill>
                <a:schemeClr val="tx1"/>
              </a:solidFill>
              <a:latin typeface="华文新魏" panose="02010800040101010101" pitchFamily="2" charset="-122"/>
              <a:ea typeface="华文新魏" panose="02010800040101010101" pitchFamily="2" charset="-122"/>
            </a:endParaRPr>
          </a:p>
          <a:p>
            <a:pPr eaLnBrk="1" hangingPunct="1">
              <a:lnSpc>
                <a:spcPct val="13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则有：</a:t>
            </a:r>
            <a:r>
              <a:rPr lang="en-US" altLang="zh-CN" b="1" dirty="0">
                <a:solidFill>
                  <a:schemeClr val="tx1"/>
                </a:solidFill>
                <a:latin typeface="华文新魏" panose="02010800040101010101" pitchFamily="2" charset="-122"/>
                <a:ea typeface="华文新魏" panose="02010800040101010101" pitchFamily="2" charset="-122"/>
              </a:rPr>
              <a:t>F=MF</a:t>
            </a:r>
            <a:r>
              <a:rPr lang="zh-CN" altLang="en-US" b="1" dirty="0">
                <a:solidFill>
                  <a:schemeClr val="tx1"/>
                </a:solidFill>
                <a:latin typeface="华文新魏" panose="02010800040101010101" pitchFamily="2" charset="-122"/>
                <a:ea typeface="华文新魏" panose="02010800040101010101" pitchFamily="2" charset="-122"/>
              </a:rPr>
              <a:t>      其反函数为：</a:t>
            </a:r>
          </a:p>
          <a:p>
            <a:pPr eaLnBrk="1" hangingPunct="1">
              <a:lnSpc>
                <a:spcPct val="130000"/>
              </a:lnSpc>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根据</a:t>
            </a:r>
            <a:r>
              <a:rPr lang="en-US" altLang="zh-CN" b="1" dirty="0">
                <a:solidFill>
                  <a:schemeClr val="tx1"/>
                </a:solidFill>
                <a:latin typeface="华文新魏" panose="02010800040101010101" pitchFamily="2" charset="-122"/>
                <a:ea typeface="华文新魏" panose="02010800040101010101" pitchFamily="2" charset="-122"/>
              </a:rPr>
              <a:t>MF</a:t>
            </a:r>
            <a:r>
              <a:rPr lang="zh-CN" altLang="en-US" b="1" dirty="0">
                <a:solidFill>
                  <a:schemeClr val="tx1"/>
                </a:solidFill>
                <a:latin typeface="华文新魏" panose="02010800040101010101" pitchFamily="2" charset="-122"/>
                <a:ea typeface="华文新魏" panose="02010800040101010101" pitchFamily="2" charset="-122"/>
              </a:rPr>
              <a:t>的表达式和上式的表达式分别对输出引脚</a:t>
            </a:r>
            <a:r>
              <a:rPr lang="en-US" altLang="zh-CN" b="1" dirty="0">
                <a:solidFill>
                  <a:schemeClr val="tx1"/>
                </a:solidFill>
                <a:latin typeface="华文新魏" panose="02010800040101010101" pitchFamily="2" charset="-122"/>
                <a:ea typeface="华文新魏" panose="02010800040101010101" pitchFamily="2" charset="-122"/>
              </a:rPr>
              <a:t>IO</a:t>
            </a:r>
            <a:r>
              <a:rPr lang="en-US" altLang="zh-CN" b="1" baseline="-25000" dirty="0">
                <a:solidFill>
                  <a:schemeClr val="tx1"/>
                </a:solidFill>
                <a:latin typeface="华文新魏" panose="02010800040101010101" pitchFamily="2" charset="-122"/>
                <a:ea typeface="华文新魏" panose="02010800040101010101" pitchFamily="2" charset="-122"/>
              </a:rPr>
              <a:t>2</a:t>
            </a:r>
            <a:r>
              <a:rPr lang="zh-CN" altLang="en-US" b="1" dirty="0">
                <a:solidFill>
                  <a:schemeClr val="tx1"/>
                </a:solidFill>
                <a:latin typeface="华文新魏" panose="02010800040101010101" pitchFamily="2" charset="-122"/>
                <a:ea typeface="华文新魏" panose="02010800040101010101" pitchFamily="2" charset="-122"/>
              </a:rPr>
              <a:t>和</a:t>
            </a:r>
            <a:r>
              <a:rPr lang="en-US" altLang="zh-CN" b="1" dirty="0">
                <a:solidFill>
                  <a:schemeClr val="tx1"/>
                </a:solidFill>
                <a:latin typeface="华文新魏" panose="02010800040101010101" pitchFamily="2" charset="-122"/>
                <a:ea typeface="华文新魏" panose="02010800040101010101" pitchFamily="2" charset="-122"/>
              </a:rPr>
              <a:t>O</a:t>
            </a:r>
            <a:r>
              <a:rPr lang="en-US" altLang="zh-CN" b="1" baseline="-25000" dirty="0">
                <a:solidFill>
                  <a:schemeClr val="tx1"/>
                </a:solidFill>
                <a:latin typeface="华文新魏" panose="02010800040101010101" pitchFamily="2" charset="-122"/>
                <a:ea typeface="华文新魏" panose="02010800040101010101" pitchFamily="2" charset="-122"/>
              </a:rPr>
              <a:t>1</a:t>
            </a:r>
            <a:r>
              <a:rPr lang="zh-CN" altLang="en-US" b="1" dirty="0">
                <a:solidFill>
                  <a:schemeClr val="tx1"/>
                </a:solidFill>
                <a:latin typeface="华文新魏" panose="02010800040101010101" pitchFamily="2" charset="-122"/>
                <a:ea typeface="华文新魏" panose="02010800040101010101" pitchFamily="2" charset="-122"/>
              </a:rPr>
              <a:t>进行编程，即可得</a:t>
            </a:r>
            <a:r>
              <a:rPr lang="en-US" altLang="zh-CN" b="1" dirty="0">
                <a:solidFill>
                  <a:schemeClr val="tx1"/>
                </a:solidFill>
                <a:latin typeface="华文新魏" panose="02010800040101010101" pitchFamily="2" charset="-122"/>
                <a:ea typeface="华文新魏" panose="02010800040101010101" pitchFamily="2" charset="-122"/>
              </a:rPr>
              <a:t>F=O</a:t>
            </a:r>
            <a:r>
              <a:rPr lang="en-US" altLang="zh-CN" b="1" baseline="-25000" dirty="0">
                <a:solidFill>
                  <a:schemeClr val="tx1"/>
                </a:solidFill>
                <a:latin typeface="华文新魏" panose="02010800040101010101" pitchFamily="2" charset="-122"/>
                <a:ea typeface="华文新魏" panose="02010800040101010101" pitchFamily="2" charset="-122"/>
              </a:rPr>
              <a:t>1  </a:t>
            </a:r>
            <a:r>
              <a:rPr lang="zh-CN" altLang="en-US" b="1" dirty="0">
                <a:solidFill>
                  <a:schemeClr val="tx1"/>
                </a:solidFill>
                <a:latin typeface="华文新魏" panose="02010800040101010101" pitchFamily="2" charset="-122"/>
                <a:ea typeface="华文新魏" panose="02010800040101010101" pitchFamily="2" charset="-122"/>
              </a:rPr>
              <a:t>，仅占用两个输出引脚</a:t>
            </a:r>
            <a:r>
              <a:rPr lang="en-US" altLang="zh-CN" b="1" dirty="0">
                <a:solidFill>
                  <a:schemeClr val="tx1"/>
                </a:solidFill>
                <a:latin typeface="华文新魏" panose="02010800040101010101" pitchFamily="2" charset="-122"/>
                <a:ea typeface="华文新魏" panose="02010800040101010101" pitchFamily="2" charset="-122"/>
              </a:rPr>
              <a:t>IO</a:t>
            </a:r>
            <a:r>
              <a:rPr lang="en-US" altLang="zh-CN" b="1" baseline="-25000" dirty="0">
                <a:solidFill>
                  <a:schemeClr val="tx1"/>
                </a:solidFill>
                <a:latin typeface="华文新魏" panose="02010800040101010101" pitchFamily="2" charset="-122"/>
                <a:ea typeface="华文新魏" panose="02010800040101010101" pitchFamily="2" charset="-122"/>
              </a:rPr>
              <a:t>2</a:t>
            </a:r>
            <a:r>
              <a:rPr lang="zh-CN" altLang="en-US" b="1" dirty="0">
                <a:solidFill>
                  <a:schemeClr val="tx1"/>
                </a:solidFill>
                <a:latin typeface="华文新魏" panose="02010800040101010101" pitchFamily="2" charset="-122"/>
                <a:ea typeface="华文新魏" panose="02010800040101010101" pitchFamily="2" charset="-122"/>
              </a:rPr>
              <a:t>和</a:t>
            </a:r>
            <a:r>
              <a:rPr lang="en-US" altLang="zh-CN" b="1" dirty="0">
                <a:solidFill>
                  <a:schemeClr val="tx1"/>
                </a:solidFill>
                <a:latin typeface="华文新魏" panose="02010800040101010101" pitchFamily="2" charset="-122"/>
                <a:ea typeface="华文新魏" panose="02010800040101010101" pitchFamily="2" charset="-122"/>
              </a:rPr>
              <a:t>O</a:t>
            </a:r>
            <a:r>
              <a:rPr lang="en-US" altLang="zh-CN" b="1" baseline="-25000" dirty="0">
                <a:solidFill>
                  <a:schemeClr val="tx1"/>
                </a:solidFill>
                <a:latin typeface="华文新魏" panose="02010800040101010101" pitchFamily="2" charset="-122"/>
                <a:ea typeface="华文新魏" panose="02010800040101010101" pitchFamily="2" charset="-122"/>
              </a:rPr>
              <a:t>1</a:t>
            </a:r>
            <a:r>
              <a:rPr lang="zh-CN" altLang="en-US" b="1" dirty="0">
                <a:solidFill>
                  <a:schemeClr val="tx1"/>
                </a:solidFill>
                <a:latin typeface="华文新魏" panose="02010800040101010101" pitchFamily="2" charset="-122"/>
                <a:ea typeface="华文新魏" panose="02010800040101010101" pitchFamily="2" charset="-122"/>
              </a:rPr>
              <a:t>。</a:t>
            </a:r>
          </a:p>
          <a:p>
            <a:pPr eaLnBrk="1" hangingPunct="1">
              <a:lnSpc>
                <a:spcPct val="13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显然，第二种方法优于第一种方法。但如果以低有效输出的方式实现函数</a:t>
            </a:r>
            <a:r>
              <a:rPr lang="en-US" altLang="zh-CN" b="1" dirty="0">
                <a:solidFill>
                  <a:schemeClr val="tx1"/>
                </a:solidFill>
                <a:latin typeface="华文新魏" panose="02010800040101010101" pitchFamily="2" charset="-122"/>
                <a:ea typeface="华文新魏" panose="02010800040101010101" pitchFamily="2" charset="-122"/>
              </a:rPr>
              <a:t>F</a:t>
            </a:r>
            <a:r>
              <a:rPr lang="zh-CN" altLang="en-US" b="1" dirty="0">
                <a:solidFill>
                  <a:schemeClr val="tx1"/>
                </a:solidFill>
                <a:latin typeface="华文新魏" panose="02010800040101010101" pitchFamily="2" charset="-122"/>
                <a:ea typeface="华文新魏" panose="02010800040101010101" pitchFamily="2" charset="-122"/>
              </a:rPr>
              <a:t>的功能，仅需占用一个输出引脚，则这种方法更优。</a:t>
            </a:r>
            <a:r>
              <a:rPr lang="zh-CN" altLang="en-US" b="1" u="sng" dirty="0">
                <a:solidFill>
                  <a:schemeClr val="tx1"/>
                </a:solidFill>
                <a:latin typeface="华文新魏" panose="02010800040101010101" pitchFamily="2" charset="-122"/>
                <a:ea typeface="华文新魏" panose="02010800040101010101" pitchFamily="2" charset="-122"/>
              </a:rPr>
              <a:t>因此，在用</a:t>
            </a:r>
            <a:r>
              <a:rPr lang="en-US" altLang="zh-CN" b="1" u="sng" dirty="0">
                <a:solidFill>
                  <a:schemeClr val="tx1"/>
                </a:solidFill>
                <a:latin typeface="华文新魏" panose="02010800040101010101" pitchFamily="2" charset="-122"/>
                <a:ea typeface="华文新魏" panose="02010800040101010101" pitchFamily="2" charset="-122"/>
              </a:rPr>
              <a:t>PAL</a:t>
            </a:r>
            <a:r>
              <a:rPr lang="zh-CN" altLang="en-US" b="1" u="sng" dirty="0">
                <a:solidFill>
                  <a:schemeClr val="tx1"/>
                </a:solidFill>
                <a:latin typeface="华文新魏" panose="02010800040101010101" pitchFamily="2" charset="-122"/>
                <a:ea typeface="华文新魏" panose="02010800040101010101" pitchFamily="2" charset="-122"/>
              </a:rPr>
              <a:t>器件实现的数字系统的设计过程中，选择各个信号的有效级，可很好地减少系统实现的成本</a:t>
            </a:r>
            <a:r>
              <a:rPr lang="zh-CN" altLang="en-US" b="1" dirty="0">
                <a:solidFill>
                  <a:schemeClr val="tx1"/>
                </a:solidFill>
                <a:latin typeface="华文新魏" panose="02010800040101010101" pitchFamily="2" charset="-122"/>
                <a:ea typeface="华文新魏" panose="02010800040101010101" pitchFamily="2" charset="-122"/>
              </a:rPr>
              <a:t>。</a:t>
            </a:r>
            <a:endParaRPr lang="en-US" altLang="zh-CN" b="1" baseline="-25000" dirty="0">
              <a:solidFill>
                <a:schemeClr val="tx1"/>
              </a:solidFill>
              <a:latin typeface="华文新魏" panose="02010800040101010101" pitchFamily="2" charset="-122"/>
              <a:ea typeface="华文新魏" panose="02010800040101010101" pitchFamily="2" charset="-122"/>
            </a:endParaRPr>
          </a:p>
        </p:txBody>
      </p:sp>
      <p:sp>
        <p:nvSpPr>
          <p:cNvPr id="158724" name="Rectangle 2"/>
          <p:cNvSpPr>
            <a:spLocks noGrp="1"/>
          </p:cNvSpPr>
          <p:nvPr/>
        </p:nvSpPr>
        <p:spPr>
          <a:xfrm>
            <a:off x="357188" y="573088"/>
            <a:ext cx="7572375" cy="514350"/>
          </a:xfrm>
          <a:prstGeom prst="rect">
            <a:avLst/>
          </a:prstGeom>
          <a:noFill/>
          <a:ln w="9525">
            <a:noFill/>
          </a:ln>
        </p:spPr>
        <p:txBody>
          <a:bodyPr/>
          <a:lstStyle/>
          <a:p>
            <a:pPr defTabSz="685800" eaLnBrk="1" hangingPunct="1">
              <a:lnSpc>
                <a:spcPct val="90000"/>
              </a:lnSpc>
            </a:pPr>
            <a:r>
              <a:rPr lang="en-US" altLang="zh-CN" b="1" dirty="0">
                <a:solidFill>
                  <a:srgbClr val="FF0000"/>
                </a:solidFill>
                <a:latin typeface="华文新魏" panose="02010800040101010101" pitchFamily="2" charset="-122"/>
                <a:ea typeface="华文新魏" panose="02010800040101010101" pitchFamily="2" charset="-122"/>
              </a:rPr>
              <a:t>1)  </a:t>
            </a:r>
            <a:r>
              <a:rPr lang="zh-CN" altLang="en-US" b="1" dirty="0">
                <a:solidFill>
                  <a:srgbClr val="FF0000"/>
                </a:solidFill>
                <a:latin typeface="华文新魏" panose="02010800040101010101" pitchFamily="2" charset="-122"/>
                <a:ea typeface="华文新魏" panose="02010800040101010101" pitchFamily="2" charset="-122"/>
              </a:rPr>
              <a:t>组合 </a:t>
            </a:r>
            <a:r>
              <a:rPr lang="en-US" altLang="zh-CN" b="1" dirty="0">
                <a:solidFill>
                  <a:srgbClr val="FF0000"/>
                </a:solidFill>
                <a:latin typeface="华文新魏" panose="02010800040101010101" pitchFamily="2" charset="-122"/>
                <a:ea typeface="华文新魏" panose="02010800040101010101" pitchFamily="2" charset="-122"/>
              </a:rPr>
              <a:t>PAL </a:t>
            </a:r>
            <a:r>
              <a:rPr lang="zh-CN" altLang="en-US" b="1" dirty="0">
                <a:solidFill>
                  <a:srgbClr val="FF0000"/>
                </a:solidFill>
                <a:latin typeface="华文新魏" panose="02010800040101010101" pitchFamily="2" charset="-122"/>
                <a:ea typeface="华文新魏" panose="02010800040101010101" pitchFamily="2" charset="-122"/>
              </a:rPr>
              <a:t>器件</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dirty="0">
                <a:solidFill>
                  <a:srgbClr val="0000FF"/>
                </a:solidFill>
                <a:latin typeface="华文新魏" panose="02010800040101010101" pitchFamily="2" charset="-122"/>
                <a:ea typeface="华文新魏" panose="02010800040101010101" pitchFamily="2" charset="-122"/>
              </a:rPr>
              <a:t>(2) IO</a:t>
            </a:r>
            <a:r>
              <a:rPr lang="zh-CN" altLang="en-US" dirty="0">
                <a:solidFill>
                  <a:srgbClr val="0000FF"/>
                </a:solidFill>
                <a:latin typeface="华文新魏" panose="02010800040101010101" pitchFamily="2" charset="-122"/>
                <a:ea typeface="华文新魏" panose="02010800040101010101" pitchFamily="2" charset="-122"/>
              </a:rPr>
              <a:t>输出</a:t>
            </a:r>
            <a:endParaRPr lang="zh-CN" altLang="en-US" b="1" dirty="0">
              <a:solidFill>
                <a:srgbClr val="0000FF"/>
              </a:solidFill>
              <a:latin typeface="华文新魏" panose="02010800040101010101" pitchFamily="2" charset="-122"/>
              <a:ea typeface="华文新魏" panose="02010800040101010101" pitchFamily="2" charset="-122"/>
            </a:endParaRPr>
          </a:p>
        </p:txBody>
      </p:sp>
      <p:pic>
        <p:nvPicPr>
          <p:cNvPr id="8" name="图片 7"/>
          <p:cNvPicPr>
            <a:picLocks noChangeAspect="1"/>
          </p:cNvPicPr>
          <p:nvPr/>
        </p:nvPicPr>
        <p:blipFill>
          <a:blip r:embed="rId3"/>
          <a:stretch>
            <a:fillRect/>
          </a:stretch>
        </p:blipFill>
        <p:spPr>
          <a:xfrm>
            <a:off x="4181475" y="2181860"/>
            <a:ext cx="781050" cy="349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8722">
                                            <p:txEl>
                                              <p:pRg st="1" end="1"/>
                                            </p:txEl>
                                          </p:spTgt>
                                        </p:tgtEl>
                                        <p:attrNameLst>
                                          <p:attrName>style.visibility</p:attrName>
                                        </p:attrNameLst>
                                      </p:cBhvr>
                                      <p:to>
                                        <p:strVal val="visible"/>
                                      </p:to>
                                    </p:set>
                                    <p:anim calcmode="lin" valueType="num">
                                      <p:cBhvr additive="base">
                                        <p:cTn id="7" dur="500" fill="hold"/>
                                        <p:tgtEl>
                                          <p:spTgt spid="1587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872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8722">
                                            <p:txEl>
                                              <p:pRg st="2" end="2"/>
                                            </p:txEl>
                                          </p:spTgt>
                                        </p:tgtEl>
                                        <p:attrNameLst>
                                          <p:attrName>style.visibility</p:attrName>
                                        </p:attrNameLst>
                                      </p:cBhvr>
                                      <p:to>
                                        <p:strVal val="visible"/>
                                      </p:to>
                                    </p:set>
                                    <p:anim calcmode="lin" valueType="num">
                                      <p:cBhvr additive="base">
                                        <p:cTn id="11" dur="500" fill="hold"/>
                                        <p:tgtEl>
                                          <p:spTgt spid="15872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872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8722">
                                            <p:txEl>
                                              <p:pRg st="3" end="3"/>
                                            </p:txEl>
                                          </p:spTgt>
                                        </p:tgtEl>
                                        <p:attrNameLst>
                                          <p:attrName>style.visibility</p:attrName>
                                        </p:attrNameLst>
                                      </p:cBhvr>
                                      <p:to>
                                        <p:strVal val="visible"/>
                                      </p:to>
                                    </p:set>
                                    <p:anim calcmode="lin" valueType="num">
                                      <p:cBhvr additive="base">
                                        <p:cTn id="15" dur="500" fill="hold"/>
                                        <p:tgtEl>
                                          <p:spTgt spid="15872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87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58722">
                                            <p:txEl>
                                              <p:pRg st="4" end="4"/>
                                            </p:txEl>
                                          </p:spTgt>
                                        </p:tgtEl>
                                        <p:attrNameLst>
                                          <p:attrName>style.visibility</p:attrName>
                                        </p:attrNameLst>
                                      </p:cBhvr>
                                      <p:to>
                                        <p:strVal val="visible"/>
                                      </p:to>
                                    </p:set>
                                    <p:animEffect transition="in" filter="blinds(horizontal)">
                                      <p:cBhvr>
                                        <p:cTn id="26" dur="500"/>
                                        <p:tgtEl>
                                          <p:spTgt spid="15872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8722">
                                            <p:txEl>
                                              <p:pRg st="5" end="5"/>
                                            </p:txEl>
                                          </p:spTgt>
                                        </p:tgtEl>
                                        <p:attrNameLst>
                                          <p:attrName>style.visibility</p:attrName>
                                        </p:attrNameLst>
                                      </p:cBhvr>
                                      <p:to>
                                        <p:strVal val="visible"/>
                                      </p:to>
                                    </p:set>
                                    <p:animEffect transition="in" filter="blinds(horizontal)">
                                      <p:cBhvr>
                                        <p:cTn id="31" dur="500"/>
                                        <p:tgtEl>
                                          <p:spTgt spid="1587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p:cNvSpPr>
          <p:nvPr>
            <p:ph type="title"/>
          </p:nvPr>
        </p:nvSpPr>
        <p:spPr>
          <a:xfrm>
            <a:off x="582613" y="587375"/>
            <a:ext cx="4953000" cy="514350"/>
          </a:xfrm>
          <a:prstGeom prst="rect">
            <a:avLst/>
          </a:prstGeom>
          <a:noFill/>
          <a:ln w="9525">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2)  </a:t>
            </a:r>
            <a:r>
              <a:rPr lang="zh-CN" altLang="en-US" sz="2000" b="1" dirty="0">
                <a:latin typeface="华文新魏" panose="02010800040101010101" pitchFamily="2" charset="-122"/>
                <a:ea typeface="华文新魏" panose="02010800040101010101" pitchFamily="2" charset="-122"/>
              </a:rPr>
              <a:t>时序 </a:t>
            </a:r>
            <a:r>
              <a:rPr lang="en-US" altLang="zh-CN" sz="2000" b="1" dirty="0">
                <a:latin typeface="华文新魏" panose="02010800040101010101" pitchFamily="2" charset="-122"/>
                <a:ea typeface="华文新魏" panose="02010800040101010101" pitchFamily="2" charset="-122"/>
              </a:rPr>
              <a:t>PAL </a:t>
            </a:r>
            <a:r>
              <a:rPr lang="zh-CN" altLang="en-US" sz="2000" b="1" dirty="0">
                <a:latin typeface="华文新魏" panose="02010800040101010101" pitchFamily="2" charset="-122"/>
                <a:ea typeface="华文新魏" panose="02010800040101010101" pitchFamily="2" charset="-122"/>
              </a:rPr>
              <a:t>器件</a:t>
            </a:r>
          </a:p>
        </p:txBody>
      </p:sp>
      <p:sp>
        <p:nvSpPr>
          <p:cNvPr id="159747" name="Text Box 14"/>
          <p:cNvSpPr txBox="1"/>
          <p:nvPr/>
        </p:nvSpPr>
        <p:spPr>
          <a:xfrm>
            <a:off x="1195070" y="4596765"/>
            <a:ext cx="6126163" cy="349250"/>
          </a:xfrm>
          <a:prstGeom prst="rect">
            <a:avLst/>
          </a:prstGeom>
          <a:noFill/>
          <a:ln w="9525">
            <a:noFill/>
          </a:ln>
        </p:spPr>
        <p:txBody>
          <a:bodyPr/>
          <a:lstStyle/>
          <a:p>
            <a:pPr algn="ctr">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时序</a:t>
            </a:r>
            <a:r>
              <a:rPr lang="en-US" altLang="zh-CN" b="1" dirty="0">
                <a:solidFill>
                  <a:schemeClr val="tx1"/>
                </a:solidFill>
                <a:latin typeface="华文新魏" panose="02010800040101010101" pitchFamily="2" charset="-122"/>
                <a:ea typeface="华文新魏" panose="02010800040101010101" pitchFamily="2" charset="-122"/>
              </a:rPr>
              <a:t>PAL </a:t>
            </a:r>
            <a:r>
              <a:rPr lang="zh-CN" altLang="en-US" b="1" dirty="0">
                <a:solidFill>
                  <a:schemeClr val="tx1"/>
                </a:solidFill>
                <a:latin typeface="华文新魏" panose="02010800040101010101" pitchFamily="2" charset="-122"/>
                <a:ea typeface="华文新魏" panose="02010800040101010101" pitchFamily="2" charset="-122"/>
              </a:rPr>
              <a:t>的基本结构框图</a:t>
            </a:r>
          </a:p>
          <a:p>
            <a:pPr algn="just">
              <a:buFont typeface="Arial" panose="020B0604020202020204" pitchFamily="34" charset="0"/>
            </a:pPr>
            <a:endParaRPr lang="zh-CN" altLang="en-US" b="1" dirty="0">
              <a:solidFill>
                <a:schemeClr val="tx1"/>
              </a:solidFill>
              <a:latin typeface="华文新魏" panose="02010800040101010101" pitchFamily="2" charset="-122"/>
              <a:ea typeface="华文新魏" panose="02010800040101010101" pitchFamily="2" charset="-122"/>
            </a:endParaRPr>
          </a:p>
        </p:txBody>
      </p:sp>
      <p:sp>
        <p:nvSpPr>
          <p:cNvPr id="159748" name="Text Box 55"/>
          <p:cNvSpPr txBox="1"/>
          <p:nvPr/>
        </p:nvSpPr>
        <p:spPr>
          <a:xfrm>
            <a:off x="4244975" y="772795"/>
            <a:ext cx="246063"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s</a:t>
            </a:r>
          </a:p>
        </p:txBody>
      </p:sp>
      <p:grpSp>
        <p:nvGrpSpPr>
          <p:cNvPr id="159749" name="Group 5"/>
          <p:cNvGrpSpPr/>
          <p:nvPr/>
        </p:nvGrpSpPr>
        <p:grpSpPr>
          <a:xfrm>
            <a:off x="123825" y="1007745"/>
            <a:ext cx="8683302" cy="3346450"/>
            <a:chOff x="0" y="0"/>
            <a:chExt cx="11431" cy="5269"/>
          </a:xfrm>
        </p:grpSpPr>
        <p:sp>
          <p:nvSpPr>
            <p:cNvPr id="159750" name="Text Box 13"/>
            <p:cNvSpPr txBox="1"/>
            <p:nvPr/>
          </p:nvSpPr>
          <p:spPr>
            <a:xfrm>
              <a:off x="0" y="2209"/>
              <a:ext cx="1981" cy="900"/>
            </a:xfrm>
            <a:prstGeom prst="rect">
              <a:avLst/>
            </a:prstGeom>
            <a:noFill/>
            <a:ln w="9525">
              <a:noFill/>
            </a:ln>
          </p:spPr>
          <p:txBody>
            <a:bodyPr/>
            <a:lstStyle/>
            <a:p>
              <a:pPr algn="just">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X </a:t>
              </a:r>
              <a:r>
                <a:rPr lang="en-US" altLang="zh-CN" b="1" baseline="-25000" dirty="0">
                  <a:solidFill>
                    <a:schemeClr val="tx1"/>
                  </a:solidFill>
                  <a:latin typeface="华文新魏" panose="02010800040101010101" pitchFamily="2" charset="-122"/>
                  <a:ea typeface="华文新魏" panose="02010800040101010101" pitchFamily="2" charset="-122"/>
                </a:rPr>
                <a:t>0</a:t>
              </a:r>
              <a:r>
                <a:rPr lang="en-US" altLang="zh-CN" b="1" baseline="-250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 </a:t>
              </a:r>
              <a:r>
                <a:rPr lang="en-US" altLang="zh-CN" b="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b="1" dirty="0">
                  <a:solidFill>
                    <a:schemeClr val="tx1"/>
                  </a:solidFill>
                  <a:latin typeface="华文新魏" panose="02010800040101010101" pitchFamily="2" charset="-122"/>
                  <a:ea typeface="华文新魏" panose="02010800040101010101" pitchFamily="2" charset="-122"/>
                </a:rPr>
                <a:t>X</a:t>
              </a:r>
              <a:r>
                <a:rPr lang="en-US" altLang="zh-CN" b="1" baseline="-25000" dirty="0">
                  <a:solidFill>
                    <a:schemeClr val="tx1"/>
                  </a:solidFill>
                  <a:latin typeface="华文新魏" panose="02010800040101010101" pitchFamily="2" charset="-122"/>
                  <a:ea typeface="华文新魏" panose="02010800040101010101" pitchFamily="2" charset="-122"/>
                </a:rPr>
                <a:t>(n-1)</a:t>
              </a:r>
            </a:p>
          </p:txBody>
        </p:sp>
        <p:sp>
          <p:nvSpPr>
            <p:cNvPr id="159751" name="Text Box 23"/>
            <p:cNvSpPr txBox="1"/>
            <p:nvPr/>
          </p:nvSpPr>
          <p:spPr>
            <a:xfrm>
              <a:off x="5408" y="4549"/>
              <a:ext cx="1981" cy="720"/>
            </a:xfrm>
            <a:prstGeom prst="rect">
              <a:avLst/>
            </a:prstGeom>
            <a:noFill/>
            <a:ln w="9525">
              <a:noFill/>
            </a:ln>
          </p:spPr>
          <p:txBody>
            <a:bodyPr/>
            <a:lstStyle/>
            <a:p>
              <a:pPr algn="just">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O</a:t>
              </a:r>
              <a:r>
                <a:rPr lang="en-US" altLang="zh-CN" b="1" baseline="-25000" dirty="0">
                  <a:solidFill>
                    <a:schemeClr val="tx1"/>
                  </a:solidFill>
                  <a:latin typeface="华文新魏" panose="02010800040101010101" pitchFamily="2" charset="-122"/>
                  <a:ea typeface="华文新魏" panose="02010800040101010101" pitchFamily="2" charset="-122"/>
                </a:rPr>
                <a:t>0 </a:t>
              </a:r>
              <a:r>
                <a:rPr lang="en-US" altLang="zh-CN" b="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b="1" dirty="0">
                  <a:solidFill>
                    <a:schemeClr val="tx1"/>
                  </a:solidFill>
                  <a:latin typeface="华文新魏" panose="02010800040101010101" pitchFamily="2" charset="-122"/>
                  <a:ea typeface="华文新魏" panose="02010800040101010101" pitchFamily="2" charset="-122"/>
                </a:rPr>
                <a:t>O</a:t>
              </a:r>
              <a:r>
                <a:rPr lang="en-US" altLang="zh-CN" b="1" baseline="-25000" dirty="0">
                  <a:solidFill>
                    <a:schemeClr val="tx1"/>
                  </a:solidFill>
                  <a:latin typeface="华文新魏" panose="02010800040101010101" pitchFamily="2" charset="-122"/>
                  <a:ea typeface="华文新魏" panose="02010800040101010101" pitchFamily="2" charset="-122"/>
                </a:rPr>
                <a:t>(</a:t>
              </a:r>
              <a:r>
                <a:rPr lang="en-US" altLang="zh-CN" b="1" i="1" baseline="-25000" dirty="0">
                  <a:solidFill>
                    <a:schemeClr val="tx1"/>
                  </a:solidFill>
                  <a:latin typeface="华文新魏" panose="02010800040101010101" pitchFamily="2" charset="-122"/>
                  <a:ea typeface="华文新魏" panose="02010800040101010101" pitchFamily="2" charset="-122"/>
                </a:rPr>
                <a:t>l </a:t>
              </a:r>
              <a:r>
                <a:rPr lang="en-US" altLang="zh-CN" b="1" baseline="-25000" dirty="0">
                  <a:solidFill>
                    <a:schemeClr val="tx1"/>
                  </a:solidFill>
                  <a:latin typeface="华文新魏" panose="02010800040101010101" pitchFamily="2" charset="-122"/>
                  <a:ea typeface="华文新魏" panose="02010800040101010101" pitchFamily="2" charset="-122"/>
                </a:rPr>
                <a:t>-1)</a:t>
              </a:r>
            </a:p>
          </p:txBody>
        </p:sp>
        <p:sp>
          <p:nvSpPr>
            <p:cNvPr id="159752" name="Text Box 25"/>
            <p:cNvSpPr txBox="1"/>
            <p:nvPr/>
          </p:nvSpPr>
          <p:spPr>
            <a:xfrm>
              <a:off x="8167" y="840"/>
              <a:ext cx="389" cy="63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s</a:t>
              </a:r>
            </a:p>
          </p:txBody>
        </p:sp>
        <p:sp>
          <p:nvSpPr>
            <p:cNvPr id="159753" name="Line 26"/>
            <p:cNvSpPr>
              <a:spLocks noChangeAspect="1"/>
            </p:cNvSpPr>
            <p:nvPr/>
          </p:nvSpPr>
          <p:spPr>
            <a:xfrm>
              <a:off x="8220" y="1209"/>
              <a:ext cx="239" cy="370"/>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159754" name="Line 27"/>
            <p:cNvSpPr>
              <a:spLocks noChangeAspect="1"/>
            </p:cNvSpPr>
            <p:nvPr/>
          </p:nvSpPr>
          <p:spPr>
            <a:xfrm>
              <a:off x="4861" y="4359"/>
              <a:ext cx="239" cy="370"/>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159755" name="Text Box 28"/>
            <p:cNvSpPr txBox="1"/>
            <p:nvPr/>
          </p:nvSpPr>
          <p:spPr>
            <a:xfrm>
              <a:off x="4958" y="4080"/>
              <a:ext cx="389" cy="63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i="1" dirty="0">
                  <a:solidFill>
                    <a:schemeClr val="tx1"/>
                  </a:solidFill>
                  <a:latin typeface="华文新魏" panose="02010800040101010101" pitchFamily="2" charset="-122"/>
                  <a:ea typeface="华文新魏" panose="02010800040101010101" pitchFamily="2" charset="-122"/>
                </a:rPr>
                <a:t>l</a:t>
              </a:r>
            </a:p>
          </p:txBody>
        </p:sp>
        <p:sp>
          <p:nvSpPr>
            <p:cNvPr id="159756" name="Line 29"/>
            <p:cNvSpPr>
              <a:spLocks noChangeAspect="1"/>
            </p:cNvSpPr>
            <p:nvPr/>
          </p:nvSpPr>
          <p:spPr>
            <a:xfrm>
              <a:off x="4486" y="1849"/>
              <a:ext cx="239" cy="369"/>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159757" name="Text Box 30"/>
            <p:cNvSpPr txBox="1"/>
            <p:nvPr/>
          </p:nvSpPr>
          <p:spPr>
            <a:xfrm>
              <a:off x="4486" y="1489"/>
              <a:ext cx="389" cy="63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k</a:t>
              </a:r>
            </a:p>
          </p:txBody>
        </p:sp>
        <p:sp>
          <p:nvSpPr>
            <p:cNvPr id="159758" name="Text Box 31"/>
            <p:cNvSpPr txBox="1"/>
            <p:nvPr/>
          </p:nvSpPr>
          <p:spPr>
            <a:xfrm>
              <a:off x="3937" y="2229"/>
              <a:ext cx="1702" cy="610"/>
            </a:xfrm>
            <a:prstGeom prst="rect">
              <a:avLst/>
            </a:prstGeom>
            <a:noFill/>
            <a:ln w="9525">
              <a:noFill/>
            </a:ln>
          </p:spPr>
          <p:txBody>
            <a:bodyPr/>
            <a:lstStyle/>
            <a:p>
              <a:pPr algn="just">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P</a:t>
              </a:r>
              <a:r>
                <a:rPr lang="en-US" altLang="zh-CN" b="1" baseline="-25000" dirty="0">
                  <a:solidFill>
                    <a:schemeClr val="tx1"/>
                  </a:solidFill>
                  <a:latin typeface="华文新魏" panose="02010800040101010101" pitchFamily="2" charset="-122"/>
                  <a:ea typeface="华文新魏" panose="02010800040101010101" pitchFamily="2" charset="-122"/>
                </a:rPr>
                <a:t>0 </a:t>
              </a:r>
              <a:r>
                <a:rPr lang="en-US" altLang="zh-CN" b="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b="1" dirty="0">
                  <a:solidFill>
                    <a:schemeClr val="tx1"/>
                  </a:solidFill>
                  <a:latin typeface="华文新魏" panose="02010800040101010101" pitchFamily="2" charset="-122"/>
                  <a:ea typeface="华文新魏" panose="02010800040101010101" pitchFamily="2" charset="-122"/>
                </a:rPr>
                <a:t>P</a:t>
              </a:r>
              <a:r>
                <a:rPr lang="en-US" altLang="zh-CN" b="1" baseline="-25000" dirty="0">
                  <a:solidFill>
                    <a:schemeClr val="tx1"/>
                  </a:solidFill>
                  <a:latin typeface="华文新魏" panose="02010800040101010101" pitchFamily="2" charset="-122"/>
                  <a:ea typeface="华文新魏" panose="02010800040101010101" pitchFamily="2" charset="-122"/>
                </a:rPr>
                <a:t>(k-1)</a:t>
              </a:r>
            </a:p>
          </p:txBody>
        </p:sp>
        <p:sp>
          <p:nvSpPr>
            <p:cNvPr id="159759" name="Text Box 32"/>
            <p:cNvSpPr txBox="1"/>
            <p:nvPr/>
          </p:nvSpPr>
          <p:spPr>
            <a:xfrm>
              <a:off x="9042" y="1031"/>
              <a:ext cx="1754" cy="548"/>
            </a:xfrm>
            <a:prstGeom prst="rect">
              <a:avLst/>
            </a:prstGeom>
            <a:noFill/>
            <a:ln w="9525">
              <a:noFill/>
            </a:ln>
          </p:spPr>
          <p:txBody>
            <a:bodyPr/>
            <a:lstStyle/>
            <a:p>
              <a:pPr algn="just">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IO </a:t>
              </a:r>
              <a:r>
                <a:rPr lang="zh-CN" altLang="en-US" dirty="0">
                  <a:solidFill>
                    <a:schemeClr val="tx1"/>
                  </a:solidFill>
                  <a:latin typeface="华文新魏" panose="02010800040101010101" pitchFamily="2" charset="-122"/>
                  <a:ea typeface="华文新魏" panose="02010800040101010101" pitchFamily="2" charset="-122"/>
                </a:rPr>
                <a:t>输出</a:t>
              </a:r>
            </a:p>
          </p:txBody>
        </p:sp>
        <p:sp>
          <p:nvSpPr>
            <p:cNvPr id="159760" name="Text Box 33"/>
            <p:cNvSpPr txBox="1"/>
            <p:nvPr/>
          </p:nvSpPr>
          <p:spPr>
            <a:xfrm>
              <a:off x="9334" y="3019"/>
              <a:ext cx="2041" cy="990"/>
            </a:xfrm>
            <a:prstGeom prst="rect">
              <a:avLst/>
            </a:prstGeom>
            <a:noFill/>
            <a:ln w="9525">
              <a:noFill/>
            </a:ln>
          </p:spPr>
          <p:txBody>
            <a:bodyPr/>
            <a:lstStyle/>
            <a:p>
              <a:pPr algn="r">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寄存器输出</a:t>
              </a:r>
            </a:p>
            <a:p>
              <a:pPr algn="r">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O</a:t>
              </a:r>
              <a:r>
                <a:rPr lang="en-US" altLang="zh-CN" b="1" baseline="-25000" dirty="0">
                  <a:solidFill>
                    <a:schemeClr val="tx1"/>
                  </a:solidFill>
                  <a:latin typeface="华文新魏" panose="02010800040101010101" pitchFamily="2" charset="-122"/>
                  <a:ea typeface="华文新魏" panose="02010800040101010101" pitchFamily="2" charset="-122"/>
                </a:rPr>
                <a:t>0 </a:t>
              </a:r>
              <a:r>
                <a:rPr lang="en-US" altLang="zh-CN" b="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b="1" dirty="0">
                  <a:solidFill>
                    <a:schemeClr val="tx1"/>
                  </a:solidFill>
                  <a:latin typeface="华文新魏" panose="02010800040101010101" pitchFamily="2" charset="-122"/>
                  <a:ea typeface="华文新魏" panose="02010800040101010101" pitchFamily="2" charset="-122"/>
                </a:rPr>
                <a:t>O</a:t>
              </a:r>
              <a:r>
                <a:rPr lang="en-US" altLang="zh-CN" b="1" baseline="-25000" dirty="0">
                  <a:solidFill>
                    <a:schemeClr val="tx1"/>
                  </a:solidFill>
                  <a:latin typeface="华文新魏" panose="02010800040101010101" pitchFamily="2" charset="-122"/>
                  <a:ea typeface="华文新魏" panose="02010800040101010101" pitchFamily="2" charset="-122"/>
                </a:rPr>
                <a:t>(</a:t>
              </a:r>
              <a:r>
                <a:rPr lang="en-US" altLang="zh-CN" b="1" i="1" baseline="-25000" dirty="0">
                  <a:solidFill>
                    <a:schemeClr val="tx1"/>
                  </a:solidFill>
                  <a:latin typeface="华文新魏" panose="02010800040101010101" pitchFamily="2" charset="-122"/>
                  <a:ea typeface="华文新魏" panose="02010800040101010101" pitchFamily="2" charset="-122"/>
                </a:rPr>
                <a:t>l </a:t>
              </a:r>
              <a:r>
                <a:rPr lang="en-US" altLang="zh-CN" b="1" baseline="-25000" dirty="0">
                  <a:solidFill>
                    <a:schemeClr val="tx1"/>
                  </a:solidFill>
                  <a:latin typeface="华文新魏" panose="02010800040101010101" pitchFamily="2" charset="-122"/>
                  <a:ea typeface="华文新魏" panose="02010800040101010101" pitchFamily="2" charset="-122"/>
                </a:rPr>
                <a:t>-1)</a:t>
              </a:r>
            </a:p>
          </p:txBody>
        </p:sp>
        <p:sp>
          <p:nvSpPr>
            <p:cNvPr id="159761" name="Text Box 34"/>
            <p:cNvSpPr txBox="1"/>
            <p:nvPr/>
          </p:nvSpPr>
          <p:spPr>
            <a:xfrm>
              <a:off x="9061" y="1399"/>
              <a:ext cx="2370" cy="630"/>
            </a:xfrm>
            <a:prstGeom prst="rect">
              <a:avLst/>
            </a:prstGeom>
            <a:noFill/>
            <a:ln w="9525">
              <a:noFill/>
            </a:ln>
          </p:spPr>
          <p:txBody>
            <a:bodyPr/>
            <a:lstStyle/>
            <a:p>
              <a:pPr algn="just">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IO</a:t>
              </a:r>
              <a:r>
                <a:rPr lang="en-US" altLang="zh-CN" b="1" baseline="-25000" dirty="0">
                  <a:solidFill>
                    <a:schemeClr val="tx1"/>
                  </a:solidFill>
                  <a:latin typeface="华文新魏" panose="02010800040101010101" pitchFamily="2" charset="-122"/>
                  <a:ea typeface="华文新魏" panose="02010800040101010101" pitchFamily="2" charset="-122"/>
                </a:rPr>
                <a:t>0 </a:t>
              </a:r>
              <a:r>
                <a:rPr lang="en-US" altLang="zh-CN" b="1"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b="1" dirty="0">
                  <a:solidFill>
                    <a:schemeClr val="tx1"/>
                  </a:solidFill>
                  <a:latin typeface="华文新魏" panose="02010800040101010101" pitchFamily="2" charset="-122"/>
                  <a:ea typeface="华文新魏" panose="02010800040101010101" pitchFamily="2" charset="-122"/>
                </a:rPr>
                <a:t>IO</a:t>
              </a:r>
              <a:r>
                <a:rPr lang="en-US" altLang="zh-CN" b="1" baseline="-25000" dirty="0">
                  <a:solidFill>
                    <a:schemeClr val="tx1"/>
                  </a:solidFill>
                  <a:latin typeface="华文新魏" panose="02010800040101010101" pitchFamily="2" charset="-122"/>
                  <a:ea typeface="华文新魏" panose="02010800040101010101" pitchFamily="2" charset="-122"/>
                </a:rPr>
                <a:t>(s-1)</a:t>
              </a:r>
            </a:p>
          </p:txBody>
        </p:sp>
        <p:sp>
          <p:nvSpPr>
            <p:cNvPr id="159762" name="Text Box 39"/>
            <p:cNvSpPr txBox="1"/>
            <p:nvPr/>
          </p:nvSpPr>
          <p:spPr>
            <a:xfrm>
              <a:off x="7195" y="2119"/>
              <a:ext cx="388" cy="63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i="1" dirty="0">
                  <a:solidFill>
                    <a:schemeClr val="tx1"/>
                  </a:solidFill>
                  <a:latin typeface="华文新魏" panose="02010800040101010101" pitchFamily="2" charset="-122"/>
                  <a:ea typeface="华文新魏" panose="02010800040101010101" pitchFamily="2" charset="-122"/>
                </a:rPr>
                <a:t>l</a:t>
              </a:r>
            </a:p>
          </p:txBody>
        </p:sp>
        <p:sp>
          <p:nvSpPr>
            <p:cNvPr id="159763" name="Line 40"/>
            <p:cNvSpPr>
              <a:spLocks noChangeAspect="1"/>
            </p:cNvSpPr>
            <p:nvPr/>
          </p:nvSpPr>
          <p:spPr>
            <a:xfrm>
              <a:off x="7195" y="2479"/>
              <a:ext cx="235" cy="361"/>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159764" name="Line 42"/>
            <p:cNvSpPr>
              <a:spLocks noChangeAspect="1"/>
            </p:cNvSpPr>
            <p:nvPr/>
          </p:nvSpPr>
          <p:spPr>
            <a:xfrm>
              <a:off x="9872" y="2559"/>
              <a:ext cx="240" cy="370"/>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159765" name="Text Box 43"/>
            <p:cNvSpPr txBox="1"/>
            <p:nvPr/>
          </p:nvSpPr>
          <p:spPr>
            <a:xfrm>
              <a:off x="9917" y="2192"/>
              <a:ext cx="389" cy="63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i="1" dirty="0">
                  <a:solidFill>
                    <a:schemeClr val="tx1"/>
                  </a:solidFill>
                  <a:latin typeface="华文新魏" panose="02010800040101010101" pitchFamily="2" charset="-122"/>
                  <a:ea typeface="华文新魏" panose="02010800040101010101" pitchFamily="2" charset="-122"/>
                </a:rPr>
                <a:t>l</a:t>
              </a:r>
            </a:p>
          </p:txBody>
        </p:sp>
        <p:sp>
          <p:nvSpPr>
            <p:cNvPr id="159766" name="Text Box 50"/>
            <p:cNvSpPr txBox="1"/>
            <p:nvPr/>
          </p:nvSpPr>
          <p:spPr>
            <a:xfrm>
              <a:off x="8495" y="3739"/>
              <a:ext cx="972" cy="63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OE</a:t>
              </a:r>
            </a:p>
          </p:txBody>
        </p:sp>
        <p:sp>
          <p:nvSpPr>
            <p:cNvPr id="159767" name="Line 56"/>
            <p:cNvSpPr>
              <a:spLocks noChangeAspect="1"/>
            </p:cNvSpPr>
            <p:nvPr/>
          </p:nvSpPr>
          <p:spPr>
            <a:xfrm>
              <a:off x="6498" y="0"/>
              <a:ext cx="239" cy="369"/>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159768" name="Line 59"/>
            <p:cNvSpPr/>
            <p:nvPr/>
          </p:nvSpPr>
          <p:spPr>
            <a:xfrm>
              <a:off x="9431" y="2724"/>
              <a:ext cx="0" cy="1870"/>
            </a:xfrm>
            <a:prstGeom prst="line">
              <a:avLst/>
            </a:prstGeom>
            <a:ln w="76200" cap="flat" cmpd="sng">
              <a:solidFill>
                <a:srgbClr val="FF9900"/>
              </a:solidFill>
              <a:prstDash val="solid"/>
              <a:headEnd type="none" w="med" len="med"/>
              <a:tailEnd type="none" w="med" len="med"/>
            </a:ln>
          </p:spPr>
          <p:txBody>
            <a:bodyPr/>
            <a:lstStyle/>
            <a:p>
              <a:endParaRPr lang="zh-CN" altLang="en-US"/>
            </a:p>
          </p:txBody>
        </p:sp>
        <p:sp>
          <p:nvSpPr>
            <p:cNvPr id="159769" name="Text Box 12"/>
            <p:cNvSpPr txBox="1"/>
            <p:nvPr/>
          </p:nvSpPr>
          <p:spPr>
            <a:xfrm>
              <a:off x="97" y="1590"/>
              <a:ext cx="1073" cy="907"/>
            </a:xfrm>
            <a:prstGeom prst="rect">
              <a:avLst/>
            </a:prstGeom>
            <a:noFill/>
            <a:ln w="9525">
              <a:noFill/>
            </a:ln>
          </p:spPr>
          <p:txBody>
            <a:bodyPr/>
            <a:lstStyle/>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输入</a:t>
              </a:r>
            </a:p>
          </p:txBody>
        </p:sp>
        <p:sp>
          <p:nvSpPr>
            <p:cNvPr id="159770" name="Line 21"/>
            <p:cNvSpPr>
              <a:spLocks noChangeAspect="1"/>
            </p:cNvSpPr>
            <p:nvPr/>
          </p:nvSpPr>
          <p:spPr>
            <a:xfrm>
              <a:off x="1555" y="1835"/>
              <a:ext cx="239" cy="370"/>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159771" name="Text Box 22"/>
            <p:cNvSpPr txBox="1"/>
            <p:nvPr/>
          </p:nvSpPr>
          <p:spPr>
            <a:xfrm>
              <a:off x="1555" y="1399"/>
              <a:ext cx="389" cy="63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n</a:t>
              </a:r>
            </a:p>
          </p:txBody>
        </p:sp>
        <p:sp>
          <p:nvSpPr>
            <p:cNvPr id="159772" name="Line 60"/>
            <p:cNvSpPr/>
            <p:nvPr/>
          </p:nvSpPr>
          <p:spPr>
            <a:xfrm>
              <a:off x="1069" y="2047"/>
              <a:ext cx="1377" cy="0"/>
            </a:xfrm>
            <a:prstGeom prst="line">
              <a:avLst/>
            </a:prstGeom>
            <a:ln w="76200" cap="flat" cmpd="sng">
              <a:solidFill>
                <a:srgbClr val="FF9900"/>
              </a:solidFill>
              <a:prstDash val="solid"/>
              <a:headEnd type="none" w="med" len="med"/>
              <a:tailEnd type="triangle" w="med" len="med"/>
            </a:ln>
          </p:spPr>
          <p:txBody>
            <a:bodyPr/>
            <a:lstStyle/>
            <a:p>
              <a:endParaRPr lang="zh-CN" altLang="en-US"/>
            </a:p>
          </p:txBody>
        </p:sp>
        <p:sp>
          <p:nvSpPr>
            <p:cNvPr id="159773" name="Line 61"/>
            <p:cNvSpPr/>
            <p:nvPr/>
          </p:nvSpPr>
          <p:spPr>
            <a:xfrm>
              <a:off x="3986" y="2029"/>
              <a:ext cx="1606" cy="0"/>
            </a:xfrm>
            <a:prstGeom prst="line">
              <a:avLst/>
            </a:prstGeom>
            <a:ln w="76200" cap="flat" cmpd="sng">
              <a:solidFill>
                <a:srgbClr val="FF9900"/>
              </a:solidFill>
              <a:prstDash val="solid"/>
              <a:headEnd type="none" w="med" len="med"/>
              <a:tailEnd type="triangle" w="med" len="med"/>
            </a:ln>
          </p:spPr>
          <p:txBody>
            <a:bodyPr/>
            <a:lstStyle/>
            <a:p>
              <a:endParaRPr lang="zh-CN" altLang="en-US"/>
            </a:p>
          </p:txBody>
        </p:sp>
        <p:sp>
          <p:nvSpPr>
            <p:cNvPr id="159774" name="Line 63"/>
            <p:cNvSpPr/>
            <p:nvPr/>
          </p:nvSpPr>
          <p:spPr>
            <a:xfrm>
              <a:off x="7097" y="1399"/>
              <a:ext cx="1838" cy="0"/>
            </a:xfrm>
            <a:prstGeom prst="line">
              <a:avLst/>
            </a:prstGeom>
            <a:ln w="76200" cap="flat" cmpd="sng">
              <a:solidFill>
                <a:srgbClr val="FF9900"/>
              </a:solidFill>
              <a:prstDash val="solid"/>
              <a:headEnd type="none" w="med" len="med"/>
              <a:tailEnd type="triangle" w="med" len="med"/>
            </a:ln>
          </p:spPr>
          <p:txBody>
            <a:bodyPr/>
            <a:lstStyle/>
            <a:p>
              <a:endParaRPr lang="zh-CN" altLang="en-US"/>
            </a:p>
          </p:txBody>
        </p:sp>
        <p:sp>
          <p:nvSpPr>
            <p:cNvPr id="159775" name="Line 64"/>
            <p:cNvSpPr/>
            <p:nvPr/>
          </p:nvSpPr>
          <p:spPr>
            <a:xfrm>
              <a:off x="7584" y="139"/>
              <a:ext cx="0" cy="1207"/>
            </a:xfrm>
            <a:prstGeom prst="line">
              <a:avLst/>
            </a:prstGeom>
            <a:ln w="76200" cap="flat" cmpd="sng">
              <a:solidFill>
                <a:srgbClr val="FF9900"/>
              </a:solidFill>
              <a:prstDash val="solid"/>
              <a:headEnd type="none" w="med" len="med"/>
              <a:tailEnd type="none" w="med" len="med"/>
            </a:ln>
          </p:spPr>
          <p:txBody>
            <a:bodyPr/>
            <a:lstStyle/>
            <a:p>
              <a:endParaRPr lang="zh-CN" altLang="en-US"/>
            </a:p>
          </p:txBody>
        </p:sp>
        <p:sp>
          <p:nvSpPr>
            <p:cNvPr id="159776" name="Line 65"/>
            <p:cNvSpPr/>
            <p:nvPr/>
          </p:nvSpPr>
          <p:spPr>
            <a:xfrm>
              <a:off x="1750" y="139"/>
              <a:ext cx="0" cy="1207"/>
            </a:xfrm>
            <a:prstGeom prst="line">
              <a:avLst/>
            </a:prstGeom>
            <a:ln w="76200" cap="flat" cmpd="sng">
              <a:solidFill>
                <a:srgbClr val="FF9900"/>
              </a:solidFill>
              <a:prstDash val="solid"/>
              <a:headEnd type="none" w="med" len="med"/>
              <a:tailEnd type="none" w="med" len="med"/>
            </a:ln>
          </p:spPr>
          <p:txBody>
            <a:bodyPr/>
            <a:lstStyle/>
            <a:p>
              <a:endParaRPr lang="zh-CN" altLang="en-US"/>
            </a:p>
          </p:txBody>
        </p:sp>
        <p:sp>
          <p:nvSpPr>
            <p:cNvPr id="159777" name="Line 66"/>
            <p:cNvSpPr/>
            <p:nvPr/>
          </p:nvSpPr>
          <p:spPr>
            <a:xfrm>
              <a:off x="1733" y="1309"/>
              <a:ext cx="697" cy="0"/>
            </a:xfrm>
            <a:prstGeom prst="line">
              <a:avLst/>
            </a:prstGeom>
            <a:ln w="76200" cap="flat" cmpd="sng">
              <a:solidFill>
                <a:srgbClr val="FF9900"/>
              </a:solidFill>
              <a:prstDash val="solid"/>
              <a:headEnd type="none" w="med" len="med"/>
              <a:tailEnd type="triangle" w="med" len="med"/>
            </a:ln>
          </p:spPr>
          <p:txBody>
            <a:bodyPr/>
            <a:lstStyle/>
            <a:p>
              <a:endParaRPr lang="zh-CN" altLang="en-US"/>
            </a:p>
          </p:txBody>
        </p:sp>
        <p:sp>
          <p:nvSpPr>
            <p:cNvPr id="159778" name="Line 67"/>
            <p:cNvSpPr/>
            <p:nvPr/>
          </p:nvSpPr>
          <p:spPr>
            <a:xfrm>
              <a:off x="1697" y="184"/>
              <a:ext cx="5901" cy="0"/>
            </a:xfrm>
            <a:prstGeom prst="line">
              <a:avLst/>
            </a:prstGeom>
            <a:ln w="76200" cap="flat" cmpd="sng">
              <a:solidFill>
                <a:srgbClr val="FF9900"/>
              </a:solidFill>
              <a:prstDash val="solid"/>
              <a:headEnd type="none" w="med" len="med"/>
              <a:tailEnd type="none" w="med" len="med"/>
            </a:ln>
          </p:spPr>
          <p:txBody>
            <a:bodyPr/>
            <a:lstStyle/>
            <a:p>
              <a:endParaRPr lang="zh-CN" altLang="en-US"/>
            </a:p>
          </p:txBody>
        </p:sp>
        <p:sp>
          <p:nvSpPr>
            <p:cNvPr id="159779" name="Line 68"/>
            <p:cNvSpPr/>
            <p:nvPr/>
          </p:nvSpPr>
          <p:spPr>
            <a:xfrm>
              <a:off x="7097" y="2659"/>
              <a:ext cx="736" cy="0"/>
            </a:xfrm>
            <a:prstGeom prst="line">
              <a:avLst/>
            </a:prstGeom>
            <a:ln w="76200" cap="flat" cmpd="sng">
              <a:solidFill>
                <a:srgbClr val="FF9900"/>
              </a:solidFill>
              <a:prstDash val="solid"/>
              <a:headEnd type="none" w="med" len="med"/>
              <a:tailEnd type="triangle" w="med" len="med"/>
            </a:ln>
          </p:spPr>
          <p:txBody>
            <a:bodyPr/>
            <a:lstStyle/>
            <a:p>
              <a:endParaRPr lang="zh-CN" altLang="en-US"/>
            </a:p>
          </p:txBody>
        </p:sp>
        <p:sp>
          <p:nvSpPr>
            <p:cNvPr id="159780" name="Line 69"/>
            <p:cNvSpPr/>
            <p:nvPr/>
          </p:nvSpPr>
          <p:spPr>
            <a:xfrm>
              <a:off x="8945" y="2732"/>
              <a:ext cx="1653" cy="17"/>
            </a:xfrm>
            <a:prstGeom prst="line">
              <a:avLst/>
            </a:prstGeom>
            <a:ln w="76200" cap="flat" cmpd="sng">
              <a:solidFill>
                <a:srgbClr val="FF9900"/>
              </a:solidFill>
              <a:prstDash val="solid"/>
              <a:headEnd type="none" w="med" len="med"/>
              <a:tailEnd type="triangle" w="med" len="med"/>
            </a:ln>
          </p:spPr>
          <p:txBody>
            <a:bodyPr/>
            <a:lstStyle/>
            <a:p>
              <a:endParaRPr lang="zh-CN" altLang="en-US"/>
            </a:p>
          </p:txBody>
        </p:sp>
        <p:sp>
          <p:nvSpPr>
            <p:cNvPr id="159781" name="Line 71"/>
            <p:cNvSpPr/>
            <p:nvPr/>
          </p:nvSpPr>
          <p:spPr>
            <a:xfrm>
              <a:off x="1683" y="4549"/>
              <a:ext cx="7748" cy="0"/>
            </a:xfrm>
            <a:prstGeom prst="line">
              <a:avLst/>
            </a:prstGeom>
            <a:ln w="76200" cap="flat" cmpd="sng">
              <a:solidFill>
                <a:srgbClr val="FF9900"/>
              </a:solidFill>
              <a:prstDash val="solid"/>
              <a:headEnd type="none" w="med" len="med"/>
              <a:tailEnd type="none" w="med" len="med"/>
            </a:ln>
          </p:spPr>
          <p:txBody>
            <a:bodyPr/>
            <a:lstStyle/>
            <a:p>
              <a:endParaRPr lang="zh-CN" altLang="en-US"/>
            </a:p>
          </p:txBody>
        </p:sp>
        <p:sp>
          <p:nvSpPr>
            <p:cNvPr id="159782" name="Line 72"/>
            <p:cNvSpPr/>
            <p:nvPr/>
          </p:nvSpPr>
          <p:spPr>
            <a:xfrm>
              <a:off x="1750" y="2794"/>
              <a:ext cx="0" cy="1800"/>
            </a:xfrm>
            <a:prstGeom prst="line">
              <a:avLst/>
            </a:prstGeom>
            <a:ln w="76200" cap="flat" cmpd="sng">
              <a:solidFill>
                <a:srgbClr val="FF9900"/>
              </a:solidFill>
              <a:prstDash val="solid"/>
              <a:headEnd type="none" w="med" len="med"/>
              <a:tailEnd type="none" w="med" len="med"/>
            </a:ln>
          </p:spPr>
          <p:txBody>
            <a:bodyPr/>
            <a:lstStyle/>
            <a:p>
              <a:endParaRPr lang="zh-CN" altLang="en-US"/>
            </a:p>
          </p:txBody>
        </p:sp>
        <p:sp>
          <p:nvSpPr>
            <p:cNvPr id="159783" name="Line 73"/>
            <p:cNvSpPr/>
            <p:nvPr/>
          </p:nvSpPr>
          <p:spPr>
            <a:xfrm>
              <a:off x="1750" y="2839"/>
              <a:ext cx="696" cy="0"/>
            </a:xfrm>
            <a:prstGeom prst="line">
              <a:avLst/>
            </a:prstGeom>
            <a:ln w="76200" cap="flat" cmpd="sng">
              <a:solidFill>
                <a:srgbClr val="FF9900"/>
              </a:solidFill>
              <a:prstDash val="solid"/>
              <a:headEnd type="none" w="med" len="med"/>
              <a:tailEnd type="triangle" w="med" len="med"/>
            </a:ln>
          </p:spPr>
          <p:txBody>
            <a:bodyPr/>
            <a:lstStyle/>
            <a:p>
              <a:endParaRPr lang="zh-CN" altLang="en-US"/>
            </a:p>
          </p:txBody>
        </p:sp>
        <p:sp>
          <p:nvSpPr>
            <p:cNvPr id="159784" name="Rectangle 37"/>
            <p:cNvSpPr/>
            <p:nvPr/>
          </p:nvSpPr>
          <p:spPr>
            <a:xfrm>
              <a:off x="7875" y="2029"/>
              <a:ext cx="1070" cy="1440"/>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59785" name="Text Box 45"/>
            <p:cNvSpPr txBox="1"/>
            <p:nvPr/>
          </p:nvSpPr>
          <p:spPr>
            <a:xfrm>
              <a:off x="7827" y="2072"/>
              <a:ext cx="1525" cy="1522"/>
            </a:xfrm>
            <a:prstGeom prst="rect">
              <a:avLst/>
            </a:prstGeom>
            <a:noFill/>
            <a:ln w="9525">
              <a:noFill/>
            </a:ln>
          </p:spPr>
          <p:txBody>
            <a:bodyPr>
              <a:spAutoFit/>
            </a:bodyPr>
            <a:lstStyle/>
            <a:p>
              <a:pPr eaLnBrk="1" hangingPunct="1">
                <a:lnSpc>
                  <a:spcPct val="70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输出寄</a:t>
              </a:r>
            </a:p>
            <a:p>
              <a:pPr eaLnBrk="1" hangingPunct="1">
                <a:lnSpc>
                  <a:spcPct val="70000"/>
                </a:lnSpc>
                <a:spcBef>
                  <a:spcPct val="50000"/>
                </a:spcBef>
              </a:pPr>
              <a:r>
                <a:rPr lang="zh-CN" altLang="en-US" sz="1800" b="1" dirty="0">
                  <a:solidFill>
                    <a:schemeClr val="tx1"/>
                  </a:solidFill>
                  <a:latin typeface="华文新魏" panose="02010800040101010101" pitchFamily="2" charset="-122"/>
                  <a:ea typeface="华文新魏" panose="02010800040101010101" pitchFamily="2" charset="-122"/>
                </a:rPr>
                <a:t>存器组</a:t>
              </a:r>
            </a:p>
            <a:p>
              <a:pPr eaLnBrk="1" hangingPunct="1">
                <a:lnSpc>
                  <a:spcPct val="70000"/>
                </a:lnSpc>
                <a:spcBef>
                  <a:spcPct val="50000"/>
                </a:spcBef>
                <a:buFont typeface="Arial" panose="020B0604020202020204" pitchFamily="34" charset="0"/>
              </a:pPr>
              <a:endParaRPr lang="zh-CN" altLang="en-US" sz="1800" b="1" dirty="0">
                <a:solidFill>
                  <a:schemeClr val="tx1"/>
                </a:solidFill>
                <a:latin typeface="华文新魏" panose="02010800040101010101" pitchFamily="2" charset="-122"/>
                <a:ea typeface="华文新魏" panose="02010800040101010101" pitchFamily="2" charset="-122"/>
              </a:endParaRPr>
            </a:p>
          </p:txBody>
        </p:sp>
        <p:sp>
          <p:nvSpPr>
            <p:cNvPr id="159786" name="Line 47"/>
            <p:cNvSpPr/>
            <p:nvPr/>
          </p:nvSpPr>
          <p:spPr>
            <a:xfrm flipV="1">
              <a:off x="8017" y="3448"/>
              <a:ext cx="0" cy="360"/>
            </a:xfrm>
            <a:prstGeom prst="line">
              <a:avLst/>
            </a:prstGeom>
            <a:ln w="12700" cap="flat" cmpd="sng">
              <a:solidFill>
                <a:srgbClr val="FF66FF"/>
              </a:solidFill>
              <a:prstDash val="solid"/>
              <a:headEnd type="none" w="med" len="med"/>
              <a:tailEnd type="triangle" w="med" len="med"/>
            </a:ln>
          </p:spPr>
          <p:txBody>
            <a:bodyPr/>
            <a:lstStyle/>
            <a:p>
              <a:endParaRPr lang="zh-CN" altLang="en-US"/>
            </a:p>
          </p:txBody>
        </p:sp>
        <p:sp>
          <p:nvSpPr>
            <p:cNvPr id="159787" name="Line 48"/>
            <p:cNvSpPr/>
            <p:nvPr/>
          </p:nvSpPr>
          <p:spPr>
            <a:xfrm flipV="1">
              <a:off x="8750" y="3469"/>
              <a:ext cx="0" cy="360"/>
            </a:xfrm>
            <a:prstGeom prst="line">
              <a:avLst/>
            </a:prstGeom>
            <a:ln w="12700" cap="flat" cmpd="sng">
              <a:solidFill>
                <a:srgbClr val="FF66FF"/>
              </a:solidFill>
              <a:prstDash val="solid"/>
              <a:headEnd type="none" w="med" len="med"/>
              <a:tailEnd type="triangle" w="med" len="med"/>
            </a:ln>
          </p:spPr>
          <p:txBody>
            <a:bodyPr/>
            <a:lstStyle/>
            <a:p>
              <a:endParaRPr lang="zh-CN" altLang="en-US"/>
            </a:p>
          </p:txBody>
        </p:sp>
        <p:sp>
          <p:nvSpPr>
            <p:cNvPr id="159788" name="Text Box 49"/>
            <p:cNvSpPr txBox="1"/>
            <p:nvPr/>
          </p:nvSpPr>
          <p:spPr>
            <a:xfrm>
              <a:off x="7584" y="3739"/>
              <a:ext cx="972" cy="111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CLK</a:t>
              </a:r>
            </a:p>
          </p:txBody>
        </p:sp>
        <p:sp>
          <p:nvSpPr>
            <p:cNvPr id="159789" name="Rectangle 11"/>
            <p:cNvSpPr/>
            <p:nvPr/>
          </p:nvSpPr>
          <p:spPr>
            <a:xfrm>
              <a:off x="5572" y="945"/>
              <a:ext cx="1525" cy="2254"/>
            </a:xfrm>
            <a:prstGeom prst="rect">
              <a:avLst/>
            </a:prstGeom>
            <a:solidFill>
              <a:schemeClr val="accent1"/>
            </a:solidFill>
            <a:ln w="28575" cap="flat" cmpd="sng">
              <a:solidFill>
                <a:schemeClr val="bg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59790" name="Text Box 10"/>
            <p:cNvSpPr txBox="1"/>
            <p:nvPr/>
          </p:nvSpPr>
          <p:spPr>
            <a:xfrm>
              <a:off x="5429" y="1515"/>
              <a:ext cx="2056" cy="1590"/>
            </a:xfrm>
            <a:prstGeom prst="rect">
              <a:avLst/>
            </a:prstGeom>
            <a:noFill/>
            <a:ln w="9525">
              <a:noFill/>
            </a:ln>
          </p:spPr>
          <p:txBody>
            <a:bodyPr/>
            <a:lstStyle/>
            <a:p>
              <a:pPr algn="just">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或阵列</a:t>
              </a:r>
            </a:p>
            <a:p>
              <a:pPr algn="jus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（固定）</a:t>
              </a:r>
            </a:p>
          </p:txBody>
        </p:sp>
        <p:sp>
          <p:nvSpPr>
            <p:cNvPr id="159791" name="Rectangle 20"/>
            <p:cNvSpPr/>
            <p:nvPr/>
          </p:nvSpPr>
          <p:spPr>
            <a:xfrm>
              <a:off x="2430" y="945"/>
              <a:ext cx="1556" cy="2254"/>
            </a:xfrm>
            <a:prstGeom prst="rect">
              <a:avLst/>
            </a:prstGeom>
            <a:solidFill>
              <a:schemeClr val="accent1"/>
            </a:solidFill>
            <a:ln w="28575" cap="flat" cmpd="sng">
              <a:solidFill>
                <a:schemeClr val="bg1"/>
              </a:solidFill>
              <a:prstDash val="solid"/>
              <a:miter/>
              <a:headEnd type="none" w="med" len="med"/>
              <a:tailEnd type="none" w="med" len="med"/>
            </a:ln>
          </p:spPr>
          <p:txBody>
            <a:bodyP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59792" name="Text Box 19"/>
            <p:cNvSpPr txBox="1"/>
            <p:nvPr/>
          </p:nvSpPr>
          <p:spPr>
            <a:xfrm>
              <a:off x="2318" y="1515"/>
              <a:ext cx="1879" cy="1590"/>
            </a:xfrm>
            <a:prstGeom prst="rect">
              <a:avLst/>
            </a:prstGeom>
            <a:noFill/>
            <a:ln w="9525">
              <a:noFill/>
            </a:ln>
          </p:spPr>
          <p:txBody>
            <a:bodyPr/>
            <a:lstStyle/>
            <a:p>
              <a:pPr algn="just">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与阵列</a:t>
              </a:r>
            </a:p>
            <a:p>
              <a:pPr algn="just">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可编程</a:t>
              </a:r>
              <a:r>
                <a:rPr lang="en-US" altLang="zh-CN" b="1" dirty="0">
                  <a:solidFill>
                    <a:schemeClr val="tx1"/>
                  </a:solidFill>
                  <a:latin typeface="华文新魏" panose="02010800040101010101" pitchFamily="2" charset="-122"/>
                  <a:ea typeface="华文新魏" panose="02010800040101010101" pitchFamily="2" charset="-122"/>
                </a:rPr>
                <a:t>)</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a:xfrm>
            <a:off x="614363" y="674688"/>
            <a:ext cx="7772400" cy="528637"/>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4. </a:t>
            </a:r>
            <a:r>
              <a:rPr lang="zh-CN" altLang="en-US" sz="2000" b="1" dirty="0">
                <a:solidFill>
                  <a:srgbClr val="FF0000"/>
                </a:solidFill>
                <a:latin typeface="华文新魏" panose="02010800040101010101" pitchFamily="2" charset="-122"/>
                <a:ea typeface="华文新魏" panose="02010800040101010101" pitchFamily="2" charset="-122"/>
              </a:rPr>
              <a:t>通用阵列逻辑概述</a:t>
            </a:r>
            <a:r>
              <a:rPr lang="en-US" altLang="zh-CN" sz="2000" b="1" dirty="0">
                <a:solidFill>
                  <a:srgbClr val="FF0000"/>
                </a:solidFill>
                <a:latin typeface="华文新魏" panose="02010800040101010101" pitchFamily="2" charset="-122"/>
                <a:ea typeface="华文新魏" panose="02010800040101010101" pitchFamily="2" charset="-122"/>
              </a:rPr>
              <a:t>(GAL)</a:t>
            </a:r>
            <a:endParaRPr lang="en-US" altLang="zh-CN" sz="2000" b="1" i="1" dirty="0">
              <a:solidFill>
                <a:srgbClr val="FF0000"/>
              </a:solidFill>
              <a:latin typeface="华文新魏" panose="02010800040101010101" pitchFamily="2" charset="-122"/>
              <a:ea typeface="华文新魏" panose="02010800040101010101" pitchFamily="2" charset="-122"/>
            </a:endParaRPr>
          </a:p>
        </p:txBody>
      </p:sp>
      <p:sp>
        <p:nvSpPr>
          <p:cNvPr id="160771" name="Rectangle 3"/>
          <p:cNvSpPr>
            <a:spLocks noGrp="1"/>
          </p:cNvSpPr>
          <p:nvPr>
            <p:ph type="body"/>
          </p:nvPr>
        </p:nvSpPr>
        <p:spPr>
          <a:xfrm>
            <a:off x="481330" y="1347470"/>
            <a:ext cx="8586470" cy="3126105"/>
          </a:xfrm>
          <a:prstGeom prst="rect">
            <a:avLst/>
          </a:prstGeom>
          <a:noFill/>
          <a:ln w="9525">
            <a:noFill/>
          </a:ln>
        </p:spPr>
        <p:txBody>
          <a:bodyPr/>
          <a:lstStyle/>
          <a:p>
            <a:pPr marL="514350" indent="-514350" eaLnBrk="1" hangingPunct="1">
              <a:buNone/>
            </a:pPr>
            <a:r>
              <a:rPr lang="en-US" altLang="zh-CN" sz="2000" b="1" dirty="0">
                <a:latin typeface="华文新魏" panose="02010800040101010101" pitchFamily="2" charset="-122"/>
                <a:ea typeface="华文新魏" panose="02010800040101010101" pitchFamily="2" charset="-122"/>
              </a:rPr>
              <a:t>1)</a:t>
            </a:r>
            <a:r>
              <a:rPr lang="zh-CN" altLang="en-US" sz="2000" b="1" dirty="0">
                <a:latin typeface="华文新魏" panose="02010800040101010101" pitchFamily="2" charset="-122"/>
                <a:ea typeface="华文新魏" panose="02010800040101010101" pitchFamily="2" charset="-122"/>
              </a:rPr>
              <a:t>工艺上的改进    </a:t>
            </a:r>
          </a:p>
          <a:p>
            <a:pPr marL="514350" indent="-514350" eaLnBrk="1" hangingPunct="1">
              <a:buNone/>
            </a:pPr>
            <a:r>
              <a:rPr lang="zh-CN" altLang="en-US" sz="2000" b="1" dirty="0">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高速电可擦除</a:t>
            </a:r>
            <a:r>
              <a:rPr lang="en-US" altLang="zh-CN" sz="2000" b="1" dirty="0">
                <a:solidFill>
                  <a:srgbClr val="FF0000"/>
                </a:solidFill>
                <a:latin typeface="华文新魏" panose="02010800040101010101" pitchFamily="2" charset="-122"/>
                <a:ea typeface="华文新魏" panose="02010800040101010101" pitchFamily="2" charset="-122"/>
              </a:rPr>
              <a:t>CMOS</a:t>
            </a:r>
            <a:r>
              <a:rPr lang="en-US" altLang="zh-CN" sz="2000" b="1" dirty="0">
                <a:latin typeface="华文新魏" panose="02010800040101010101" pitchFamily="2" charset="-122"/>
                <a:ea typeface="华文新魏" panose="02010800040101010101" pitchFamily="2" charset="-122"/>
              </a:rPr>
              <a:t>(Electrically Erasable Complementary </a:t>
            </a:r>
          </a:p>
          <a:p>
            <a:pPr marL="514350" indent="-514350" eaLnBrk="1" hangingPunct="1">
              <a:buNone/>
            </a:pPr>
            <a:r>
              <a:rPr lang="en-US" altLang="zh-CN" sz="2000" b="1" dirty="0">
                <a:latin typeface="华文新魏" panose="02010800040101010101" pitchFamily="2" charset="-122"/>
                <a:ea typeface="华文新魏" panose="02010800040101010101" pitchFamily="2" charset="-122"/>
              </a:rPr>
              <a:t>Metal-Oxide Semiconductor </a:t>
            </a:r>
            <a:r>
              <a:rPr lang="en-US" altLang="zh-CN" sz="2000" b="1" dirty="0">
                <a:solidFill>
                  <a:srgbClr val="FF0000"/>
                </a:solidFill>
                <a:latin typeface="华文新魏" panose="02010800040101010101" pitchFamily="2" charset="-122"/>
                <a:ea typeface="华文新魏" panose="02010800040101010101" pitchFamily="2" charset="-122"/>
              </a:rPr>
              <a:t>(E</a:t>
            </a:r>
            <a:r>
              <a:rPr lang="en-US" altLang="zh-CN" sz="2000" b="1" baseline="30000" dirty="0">
                <a:solidFill>
                  <a:srgbClr val="FF0000"/>
                </a:solidFill>
                <a:latin typeface="华文新魏" panose="02010800040101010101" pitchFamily="2" charset="-122"/>
                <a:ea typeface="华文新魏" panose="02010800040101010101" pitchFamily="2" charset="-122"/>
              </a:rPr>
              <a:t>2</a:t>
            </a:r>
            <a:r>
              <a:rPr lang="en-US" altLang="zh-CN" sz="2000" b="1" dirty="0">
                <a:solidFill>
                  <a:srgbClr val="FF0000"/>
                </a:solidFill>
                <a:latin typeface="华文新魏" panose="02010800040101010101" pitchFamily="2" charset="-122"/>
                <a:ea typeface="华文新魏" panose="02010800040101010101" pitchFamily="2" charset="-122"/>
              </a:rPr>
              <a:t>CMOS)</a:t>
            </a:r>
          </a:p>
          <a:p>
            <a:pPr marL="514350" indent="-514350" eaLnBrk="1" hangingPunct="1">
              <a:buNone/>
            </a:pPr>
            <a:r>
              <a:rPr lang="zh-CN" altLang="en-US" sz="2000" b="1" dirty="0">
                <a:solidFill>
                  <a:srgbClr val="FF0000"/>
                </a:solidFill>
                <a:latin typeface="华文新魏" panose="02010800040101010101" pitchFamily="2" charset="-122"/>
                <a:ea typeface="华文新魏" panose="02010800040101010101" pitchFamily="2" charset="-122"/>
              </a:rPr>
              <a:t>特点：</a:t>
            </a:r>
          </a:p>
          <a:p>
            <a:pPr marL="514350" indent="-514350" eaLnBrk="1" hangingPunct="1">
              <a:buNone/>
            </a:pPr>
            <a:r>
              <a:rPr lang="zh-CN" altLang="en-US" sz="2000" b="1" dirty="0">
                <a:latin typeface="华文新魏" panose="02010800040101010101" pitchFamily="2" charset="-122"/>
                <a:ea typeface="华文新魏" panose="02010800040101010101" pitchFamily="2" charset="-122"/>
              </a:rPr>
              <a:t>⑴ 可测试性；</a:t>
            </a:r>
          </a:p>
          <a:p>
            <a:pPr marL="514350" indent="-514350" eaLnBrk="1" hangingPunct="1">
              <a:buNone/>
            </a:pPr>
            <a:r>
              <a:rPr lang="zh-CN" altLang="en-US" sz="2000" b="1" dirty="0">
                <a:latin typeface="华文新魏" panose="02010800040101010101" pitchFamily="2" charset="-122"/>
                <a:ea typeface="华文新魏" panose="02010800040101010101" pitchFamily="2" charset="-122"/>
              </a:rPr>
              <a:t>⑵ 低功耗，使集成度更高；（</a:t>
            </a:r>
            <a:r>
              <a:rPr lang="en-US" altLang="zh-CN" sz="2000" b="1" dirty="0">
                <a:latin typeface="华文新魏" panose="02010800040101010101" pitchFamily="2" charset="-122"/>
                <a:ea typeface="华文新魏" panose="02010800040101010101" pitchFamily="2" charset="-122"/>
              </a:rPr>
              <a:t>CMOS</a:t>
            </a:r>
            <a:r>
              <a:rPr lang="zh-CN" altLang="en-US" sz="2000" b="1" dirty="0">
                <a:latin typeface="华文新魏" panose="02010800040101010101" pitchFamily="2" charset="-122"/>
                <a:ea typeface="华文新魏" panose="02010800040101010101" pitchFamily="2" charset="-122"/>
              </a:rPr>
              <a:t>）</a:t>
            </a:r>
          </a:p>
          <a:p>
            <a:pPr marL="514350" indent="-514350" eaLnBrk="1" hangingPunct="1">
              <a:buNone/>
            </a:pPr>
            <a:r>
              <a:rPr lang="zh-CN" altLang="en-US" sz="2000" b="1" dirty="0">
                <a:latin typeface="华文新魏" panose="02010800040101010101" pitchFamily="2" charset="-122"/>
                <a:ea typeface="华文新魏" panose="02010800040101010101" pitchFamily="2" charset="-122"/>
              </a:rPr>
              <a:t>⑶ 速度不低于其他</a:t>
            </a:r>
            <a:r>
              <a:rPr lang="en-US" altLang="zh-CN" sz="2000" b="1" dirty="0">
                <a:latin typeface="华文新魏" panose="02010800040101010101" pitchFamily="2" charset="-122"/>
                <a:ea typeface="华文新魏" panose="02010800040101010101" pitchFamily="2" charset="-122"/>
              </a:rPr>
              <a:t>TTL</a:t>
            </a:r>
            <a:r>
              <a:rPr lang="zh-CN" altLang="en-US" sz="2000" b="1" dirty="0">
                <a:latin typeface="华文新魏" panose="02010800040101010101" pitchFamily="2" charset="-122"/>
                <a:ea typeface="华文新魏" panose="02010800040101010101" pitchFamily="2" charset="-122"/>
              </a:rPr>
              <a:t>可编程器件</a:t>
            </a:r>
          </a:p>
          <a:p>
            <a:pPr marL="514350" indent="-514350" eaLnBrk="1" hangingPunct="1">
              <a:buNone/>
            </a:pPr>
            <a:r>
              <a:rPr lang="zh-CN" altLang="en-US" sz="2000" b="1" dirty="0">
                <a:latin typeface="华文新魏" panose="02010800040101010101" pitchFamily="2" charset="-122"/>
                <a:ea typeface="华文新魏" panose="02010800040101010101" pitchFamily="2" charset="-122"/>
              </a:rPr>
              <a:t>⑷ 可重复编程</a:t>
            </a:r>
            <a:r>
              <a:rPr lang="en-US" altLang="zh-CN" sz="2000" b="1" dirty="0">
                <a:latin typeface="华文新魏" panose="02010800040101010101" pitchFamily="2" charset="-122"/>
                <a:ea typeface="华文新魏" panose="02010800040101010101" pitchFamily="2" charset="-122"/>
              </a:rPr>
              <a:t>100</a:t>
            </a:r>
            <a:r>
              <a:rPr lang="zh-CN" altLang="en-US" sz="2000" b="1" dirty="0">
                <a:latin typeface="华文新魏" panose="02010800040101010101" pitchFamily="2" charset="-122"/>
                <a:ea typeface="华文新魏" panose="02010800040101010101" pitchFamily="2" charset="-122"/>
              </a:rPr>
              <a:t>次以上。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anim calcmode="lin" valueType="num">
                                      <p:cBhvr additive="base">
                                        <p:cTn id="11" dur="500" fill="hold"/>
                                        <p:tgtEl>
                                          <p:spTgt spid="1607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07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 calcmode="lin" valueType="num">
                                      <p:cBhvr additive="base">
                                        <p:cTn id="15" dur="500" fill="hold"/>
                                        <p:tgtEl>
                                          <p:spTgt spid="1607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0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60771">
                                            <p:txEl>
                                              <p:pRg st="3" end="3"/>
                                            </p:txEl>
                                          </p:spTgt>
                                        </p:tgtEl>
                                        <p:attrNameLst>
                                          <p:attrName>style.visibility</p:attrName>
                                        </p:attrNameLst>
                                      </p:cBhvr>
                                      <p:to>
                                        <p:strVal val="visible"/>
                                      </p:to>
                                    </p:set>
                                    <p:anim calcmode="lin" valueType="num">
                                      <p:cBhvr additive="base">
                                        <p:cTn id="21" dur="500" fill="hold"/>
                                        <p:tgtEl>
                                          <p:spTgt spid="1607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07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 calcmode="lin" valueType="num">
                                      <p:cBhvr additive="base">
                                        <p:cTn id="25" dur="500" fill="hold"/>
                                        <p:tgtEl>
                                          <p:spTgt spid="1607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077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0771">
                                            <p:txEl>
                                              <p:pRg st="5" end="5"/>
                                            </p:txEl>
                                          </p:spTgt>
                                        </p:tgtEl>
                                        <p:attrNameLst>
                                          <p:attrName>style.visibility</p:attrName>
                                        </p:attrNameLst>
                                      </p:cBhvr>
                                      <p:to>
                                        <p:strVal val="visible"/>
                                      </p:to>
                                    </p:set>
                                    <p:anim calcmode="lin" valueType="num">
                                      <p:cBhvr additive="base">
                                        <p:cTn id="29" dur="5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077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0771">
                                            <p:txEl>
                                              <p:pRg st="6" end="6"/>
                                            </p:txEl>
                                          </p:spTgt>
                                        </p:tgtEl>
                                        <p:attrNameLst>
                                          <p:attrName>style.visibility</p:attrName>
                                        </p:attrNameLst>
                                      </p:cBhvr>
                                      <p:to>
                                        <p:strVal val="visible"/>
                                      </p:to>
                                    </p:set>
                                    <p:anim calcmode="lin" valueType="num">
                                      <p:cBhvr additive="base">
                                        <p:cTn id="33" dur="500" fill="hold"/>
                                        <p:tgtEl>
                                          <p:spTgt spid="16077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077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0771">
                                            <p:txEl>
                                              <p:pRg st="7" end="7"/>
                                            </p:txEl>
                                          </p:spTgt>
                                        </p:tgtEl>
                                        <p:attrNameLst>
                                          <p:attrName>style.visibility</p:attrName>
                                        </p:attrNameLst>
                                      </p:cBhvr>
                                      <p:to>
                                        <p:strVal val="visible"/>
                                      </p:to>
                                    </p:set>
                                    <p:anim calcmode="lin" valueType="num">
                                      <p:cBhvr additive="base">
                                        <p:cTn id="37" dur="500" fill="hold"/>
                                        <p:tgtEl>
                                          <p:spTgt spid="16077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07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Group 2"/>
          <p:cNvGraphicFramePr>
            <a:graphicFrameLocks noGrp="1"/>
          </p:cNvGraphicFramePr>
          <p:nvPr>
            <p:extLst>
              <p:ext uri="{D42A27DB-BD31-4B8C-83A1-F6EECF244321}">
                <p14:modId xmlns:p14="http://schemas.microsoft.com/office/powerpoint/2010/main" val="3767696273"/>
              </p:ext>
            </p:extLst>
          </p:nvPr>
        </p:nvGraphicFramePr>
        <p:xfrm>
          <a:off x="682625" y="704850"/>
          <a:ext cx="7561263" cy="3130550"/>
        </p:xfrm>
        <a:graphic>
          <a:graphicData uri="http://schemas.openxmlformats.org/drawingml/2006/table">
            <a:tbl>
              <a:tblPr/>
              <a:tblGrid>
                <a:gridCol w="6984204">
                  <a:extLst>
                    <a:ext uri="{9D8B030D-6E8A-4147-A177-3AD203B41FA5}">
                      <a16:colId xmlns:a16="http://schemas.microsoft.com/office/drawing/2014/main" val="20000"/>
                    </a:ext>
                  </a:extLst>
                </a:gridCol>
                <a:gridCol w="577059">
                  <a:extLst>
                    <a:ext uri="{9D8B030D-6E8A-4147-A177-3AD203B41FA5}">
                      <a16:colId xmlns:a16="http://schemas.microsoft.com/office/drawing/2014/main" val="20001"/>
                    </a:ext>
                  </a:extLst>
                </a:gridCol>
              </a:tblGrid>
              <a:tr h="3130550">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altLang="zh-CN" sz="2000" b="0"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1.</a:t>
                      </a:r>
                      <a:r>
                        <a:rPr kumimoji="0" lang="zh-CN" altLang="en-US" sz="2000" b="0"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ROM</a:t>
                      </a: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t>
                      </a:r>
                      <a:r>
                        <a:rPr kumimoji="0" lang="en-US" altLang="zh-CN" sz="2000" b="1" i="0" u="none" strike="noStrike" cap="none" normalizeH="0" baseline="0" dirty="0">
                          <a:ln>
                            <a:noFill/>
                          </a:ln>
                          <a:solidFill>
                            <a:srgbClr val="FF0000"/>
                          </a:solidFill>
                          <a:effectLst/>
                          <a:latin typeface="Arial Unicode MS" panose="020B0604020202020204" charset="-122"/>
                          <a:ea typeface="Arial Unicode MS" panose="020B0604020202020204" charset="-122"/>
                          <a:cs typeface="Arial Unicode MS" panose="020B0604020202020204" charset="-122"/>
                        </a:rPr>
                        <a:t>R</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ead  </a:t>
                      </a:r>
                      <a:r>
                        <a:rPr kumimoji="0" lang="en-US" altLang="zh-CN" sz="2000" b="1" i="0" u="none" strike="noStrike" cap="none" normalizeH="0" baseline="0" dirty="0">
                          <a:ln>
                            <a:noFill/>
                          </a:ln>
                          <a:solidFill>
                            <a:srgbClr val="FF0000"/>
                          </a:solidFill>
                          <a:effectLst/>
                          <a:latin typeface="Arial Unicode MS" panose="020B0604020202020204" charset="-122"/>
                          <a:ea typeface="Arial Unicode MS" panose="020B0604020202020204" charset="-122"/>
                          <a:cs typeface="Arial Unicode MS" panose="020B0604020202020204" charset="-122"/>
                        </a:rPr>
                        <a:t>O</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nly  </a:t>
                      </a:r>
                      <a:r>
                        <a:rPr kumimoji="0" lang="en-US" altLang="zh-CN" sz="2000" b="1" i="0" u="none" strike="noStrike" cap="none" normalizeH="0" baseline="0" dirty="0">
                          <a:ln>
                            <a:noFill/>
                          </a:ln>
                          <a:solidFill>
                            <a:srgbClr val="FF0000"/>
                          </a:solidFill>
                          <a:effectLst/>
                          <a:latin typeface="Arial Unicode MS" panose="020B0604020202020204" charset="-122"/>
                          <a:ea typeface="Arial Unicode MS" panose="020B0604020202020204" charset="-122"/>
                          <a:cs typeface="Arial Unicode MS" panose="020B0604020202020204" charset="-122"/>
                        </a:rPr>
                        <a:t>M</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emory</a:t>
                      </a: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a:t>
                      </a: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只读存储器</a:t>
                      </a:r>
                      <a:endPar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2.  PLA </a:t>
                      </a: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t>
                      </a:r>
                      <a:r>
                        <a:rPr kumimoji="0" lang="en-US" altLang="zh-CN" sz="2000" b="1" i="0" u="none" strike="noStrike" cap="none" normalizeH="0" baseline="0" dirty="0" err="1">
                          <a:ln>
                            <a:noFill/>
                          </a:ln>
                          <a:solidFill>
                            <a:srgbClr val="FF0000"/>
                          </a:solidFill>
                          <a:effectLst/>
                          <a:latin typeface="Arial Unicode MS" panose="020B0604020202020204" charset="-122"/>
                          <a:ea typeface="Arial Unicode MS" panose="020B0604020202020204" charset="-122"/>
                          <a:cs typeface="Arial Unicode MS" panose="020B0604020202020204" charset="-122"/>
                        </a:rPr>
                        <a:t>P</a:t>
                      </a:r>
                      <a:r>
                        <a:rPr kumimoji="0" lang="en-US" altLang="zh-CN" sz="2000" b="1" i="0" u="none" strike="noStrike" cap="none" normalizeH="0" baseline="0" dirty="0" err="1">
                          <a:ln>
                            <a:noFill/>
                          </a:ln>
                          <a:solidFill>
                            <a:schemeClr val="tx1"/>
                          </a:solidFill>
                          <a:effectLst/>
                          <a:latin typeface="Arial Unicode MS" panose="020B0604020202020204" charset="-122"/>
                          <a:ea typeface="Arial Unicode MS" panose="020B0604020202020204" charset="-122"/>
                          <a:cs typeface="Arial Unicode MS" panose="020B0604020202020204" charset="-122"/>
                        </a:rPr>
                        <a:t>rogrammble</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a:t>
                      </a:r>
                      <a:r>
                        <a:rPr kumimoji="0" lang="en-US" altLang="zh-CN" sz="2000" b="1" i="0" u="none" strike="noStrike" cap="none" normalizeH="0" baseline="0" dirty="0">
                          <a:ln>
                            <a:noFill/>
                          </a:ln>
                          <a:solidFill>
                            <a:srgbClr val="FF0000"/>
                          </a:solidFill>
                          <a:effectLst/>
                          <a:latin typeface="Arial Unicode MS" panose="020B0604020202020204" charset="-122"/>
                          <a:ea typeface="Arial Unicode MS" panose="020B0604020202020204" charset="-122"/>
                          <a:cs typeface="Arial Unicode MS" panose="020B0604020202020204" charset="-122"/>
                        </a:rPr>
                        <a:t>L</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ogic </a:t>
                      </a:r>
                      <a:r>
                        <a:rPr kumimoji="0" lang="en-US" altLang="zh-CN" sz="2000" b="1" i="0" u="none" strike="noStrike" cap="none" normalizeH="0" baseline="0" dirty="0">
                          <a:ln>
                            <a:noFill/>
                          </a:ln>
                          <a:solidFill>
                            <a:srgbClr val="FF0000"/>
                          </a:solidFill>
                          <a:effectLst/>
                          <a:latin typeface="Arial Unicode MS" panose="020B0604020202020204" charset="-122"/>
                          <a:ea typeface="Arial Unicode MS" panose="020B0604020202020204" charset="-122"/>
                          <a:cs typeface="Arial Unicode MS" panose="020B0604020202020204" charset="-122"/>
                        </a:rPr>
                        <a:t>A</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rray </a:t>
                      </a: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a:t>
                      </a: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可编程逻辑阵列</a:t>
                      </a:r>
                      <a:endPar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AutoNum type="arabicPeriod" startAt="3"/>
                        <a:defRPr/>
                      </a:pP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PAL</a:t>
                      </a: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t>
                      </a:r>
                      <a:r>
                        <a:rPr kumimoji="0" lang="en-US" altLang="zh-CN" sz="2000" b="1" i="0" u="none" strike="noStrike" cap="none" normalizeH="0" baseline="0" dirty="0" err="1">
                          <a:ln>
                            <a:noFill/>
                          </a:ln>
                          <a:solidFill>
                            <a:srgbClr val="FF0000"/>
                          </a:solidFill>
                          <a:effectLst/>
                          <a:latin typeface="Arial Unicode MS" panose="020B0604020202020204" charset="-122"/>
                          <a:ea typeface="Arial Unicode MS" panose="020B0604020202020204" charset="-122"/>
                          <a:cs typeface="Arial Unicode MS" panose="020B0604020202020204" charset="-122"/>
                        </a:rPr>
                        <a:t>P</a:t>
                      </a:r>
                      <a:r>
                        <a:rPr kumimoji="0" lang="en-US" altLang="zh-CN" sz="2000" b="1" i="0" u="none" strike="noStrike" cap="none" normalizeH="0" baseline="0" dirty="0" err="1">
                          <a:ln>
                            <a:noFill/>
                          </a:ln>
                          <a:solidFill>
                            <a:schemeClr val="tx1"/>
                          </a:solidFill>
                          <a:effectLst/>
                          <a:latin typeface="Arial Unicode MS" panose="020B0604020202020204" charset="-122"/>
                          <a:ea typeface="Arial Unicode MS" panose="020B0604020202020204" charset="-122"/>
                          <a:cs typeface="Arial Unicode MS" panose="020B0604020202020204" charset="-122"/>
                        </a:rPr>
                        <a:t>rogrammble</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a:t>
                      </a:r>
                      <a:r>
                        <a:rPr kumimoji="0" lang="en-US" altLang="zh-CN" sz="2000" b="1" i="0" u="none" strike="noStrike" cap="none" normalizeH="0" baseline="0" dirty="0">
                          <a:ln>
                            <a:noFill/>
                          </a:ln>
                          <a:solidFill>
                            <a:srgbClr val="FF0000"/>
                          </a:solidFill>
                          <a:effectLst/>
                          <a:latin typeface="Arial Unicode MS" panose="020B0604020202020204" charset="-122"/>
                          <a:ea typeface="Arial Unicode MS" panose="020B0604020202020204" charset="-122"/>
                          <a:cs typeface="Arial Unicode MS" panose="020B0604020202020204" charset="-122"/>
                        </a:rPr>
                        <a:t>A</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rray  </a:t>
                      </a:r>
                      <a:r>
                        <a:rPr kumimoji="0" lang="en-US" altLang="zh-CN" sz="2000" b="1" i="0" u="none" strike="noStrike" cap="none" normalizeH="0" baseline="0" dirty="0">
                          <a:ln>
                            <a:noFill/>
                          </a:ln>
                          <a:solidFill>
                            <a:srgbClr val="FF0000"/>
                          </a:solidFill>
                          <a:effectLst/>
                          <a:latin typeface="Arial Unicode MS" panose="020B0604020202020204" charset="-122"/>
                          <a:ea typeface="Arial Unicode MS" panose="020B0604020202020204" charset="-122"/>
                          <a:cs typeface="Arial Unicode MS" panose="020B0604020202020204" charset="-122"/>
                        </a:rPr>
                        <a:t>L</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ogic </a:t>
                      </a: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a:t>
                      </a: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可编程阵列逻辑</a:t>
                      </a:r>
                      <a:endPar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AutoNum type="arabicPeriod" startAt="3"/>
                        <a:defRPr/>
                      </a:pP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  </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GAL</a:t>
                      </a: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t>
                      </a:r>
                      <a:r>
                        <a:rPr kumimoji="0" lang="en-US" altLang="zh-CN" sz="2000" b="1" i="0" u="none" strike="noStrike" cap="none" normalizeH="0" baseline="0" dirty="0">
                          <a:ln>
                            <a:noFill/>
                          </a:ln>
                          <a:solidFill>
                            <a:srgbClr val="FF0000"/>
                          </a:solidFill>
                          <a:effectLst/>
                          <a:latin typeface="Arial Unicode MS" panose="020B0604020202020204" charset="-122"/>
                          <a:ea typeface="Arial Unicode MS" panose="020B0604020202020204" charset="-122"/>
                          <a:cs typeface="Arial Unicode MS" panose="020B0604020202020204" charset="-122"/>
                        </a:rPr>
                        <a:t>G</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eneric  </a:t>
                      </a:r>
                      <a:r>
                        <a:rPr kumimoji="0" lang="en-US" altLang="zh-CN" sz="2000" b="1" i="0" u="none" strike="noStrike" cap="none" normalizeH="0" baseline="0" dirty="0">
                          <a:ln>
                            <a:noFill/>
                          </a:ln>
                          <a:solidFill>
                            <a:srgbClr val="FF0000"/>
                          </a:solidFill>
                          <a:effectLst/>
                          <a:latin typeface="Arial Unicode MS" panose="020B0604020202020204" charset="-122"/>
                          <a:ea typeface="Arial Unicode MS" panose="020B0604020202020204" charset="-122"/>
                          <a:cs typeface="Arial Unicode MS" panose="020B0604020202020204" charset="-122"/>
                        </a:rPr>
                        <a:t>L</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ogic </a:t>
                      </a:r>
                      <a:r>
                        <a:rPr kumimoji="0" lang="en-US" altLang="zh-CN" sz="2000" b="1" i="0" u="none" strike="noStrike" cap="none" normalizeH="0" baseline="0" dirty="0">
                          <a:ln>
                            <a:noFill/>
                          </a:ln>
                          <a:solidFill>
                            <a:srgbClr val="FF0000"/>
                          </a:solidFill>
                          <a:effectLst/>
                          <a:latin typeface="Arial Unicode MS" panose="020B0604020202020204" charset="-122"/>
                          <a:ea typeface="Arial Unicode MS" panose="020B0604020202020204" charset="-122"/>
                          <a:cs typeface="Arial Unicode MS" panose="020B0604020202020204" charset="-122"/>
                        </a:rPr>
                        <a:t>A</a:t>
                      </a:r>
                      <a:r>
                        <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rray </a:t>
                      </a:r>
                      <a:r>
                        <a:rPr kumimoji="0" lang="zh-CN" altLang="en-US"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rPr>
                        <a:t>）</a:t>
                      </a:r>
                      <a:r>
                        <a:rPr kumimoji="0" lang="en-US" altLang="zh-CN" sz="2000" b="1" i="0" u="none" strike="noStrike" kern="1200" cap="none" normalizeH="0" baseline="0" dirty="0">
                          <a:ln>
                            <a:noFill/>
                          </a:ln>
                          <a:solidFill>
                            <a:schemeClr val="tx1"/>
                          </a:solidFill>
                          <a:effectLst/>
                          <a:latin typeface="Arial Unicode MS" pitchFamily="34" charset="-122"/>
                          <a:ea typeface="Arial Unicode MS" panose="020B0604020202020204" charset="-122"/>
                          <a:cs typeface="Arial Unicode MS" pitchFamily="34" charset="-122"/>
                        </a:rPr>
                        <a:t>,</a:t>
                      </a:r>
                      <a:r>
                        <a:rPr kumimoji="0" lang="zh-CN" altLang="en-US" sz="2000" b="1" i="0" u="none" strike="noStrike" kern="1200" cap="none" normalizeH="0" baseline="0" dirty="0">
                          <a:ln>
                            <a:noFill/>
                          </a:ln>
                          <a:solidFill>
                            <a:schemeClr val="tx1"/>
                          </a:solidFill>
                          <a:effectLst/>
                          <a:latin typeface="Arial Unicode MS" pitchFamily="34" charset="-122"/>
                          <a:ea typeface="Arial Unicode MS" panose="020B0604020202020204" charset="-122"/>
                          <a:cs typeface="Arial Unicode MS" pitchFamily="34" charset="-122"/>
                        </a:rPr>
                        <a:t> 通用阵列逻辑</a:t>
                      </a:r>
                      <a:endParaRPr kumimoji="0" lang="en-US" altLang="zh-CN" sz="2000" b="1" i="0" u="none" strike="noStrike" kern="1200"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AutoNum type="arabicPeriod" startAt="3"/>
                      </a:pPr>
                      <a:endParaRPr kumimoji="0" lang="en-US" altLang="zh-CN" sz="2000" b="1"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marL="91434" marR="91434" marT="34290" marB="34290" anchor="ctr" horzOverflow="overflow">
                    <a:lnL>
                      <a:noFill/>
                    </a:lnL>
                    <a:lnR>
                      <a:noFill/>
                    </a:lnR>
                    <a:lnT>
                      <a:noFill/>
                    </a:lnT>
                    <a:lnB>
                      <a:noFill/>
                    </a:lnB>
                    <a:lnTlToBr>
                      <a:noFill/>
                    </a:lnTlToBr>
                    <a:lnBlToTr>
                      <a:noFill/>
                    </a:lnBlToTr>
                    <a:no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dirty="0">
                        <a:ln>
                          <a:noFill/>
                        </a:ln>
                        <a:solidFill>
                          <a:schemeClr val="tx1"/>
                        </a:solidFill>
                        <a:effectLst/>
                        <a:latin typeface="Arial Unicode MS" panose="020B0604020202020204" charset="-122"/>
                        <a:ea typeface="Arial Unicode MS" panose="020B0604020202020204" charset="-122"/>
                        <a:cs typeface="Arial Unicode MS" panose="020B0604020202020204" charset="-122"/>
                      </a:endParaRPr>
                    </a:p>
                  </a:txBody>
                  <a:tcPr marL="91434" marR="91434" marT="34290" marB="3429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8005" name="矩形 13"/>
          <p:cNvSpPr/>
          <p:nvPr/>
        </p:nvSpPr>
        <p:spPr>
          <a:xfrm>
            <a:off x="214313" y="1071563"/>
            <a:ext cx="6013450" cy="460375"/>
          </a:xfrm>
          <a:prstGeom prst="rect">
            <a:avLst/>
          </a:prstGeom>
          <a:noFill/>
          <a:ln w="9525">
            <a:noFill/>
          </a:ln>
        </p:spPr>
        <p:txBody>
          <a:bodyPr>
            <a:spAutoFit/>
          </a:bodyPr>
          <a:lstStyle/>
          <a:p>
            <a:pPr eaLnBrk="1" hangingPunct="1">
              <a:buFont typeface="Arial" panose="020B0604020202020204" pitchFamily="34" charset="0"/>
            </a:pPr>
            <a:r>
              <a:rPr lang="en-US" altLang="zh-CN" sz="2400" dirty="0">
                <a:solidFill>
                  <a:schemeClr val="tx1"/>
                </a:solidFill>
                <a:latin typeface="华文新魏" panose="02010800040101010101" pitchFamily="2" charset="-122"/>
                <a:ea typeface="华文新魏" panose="02010800040101010101" pitchFamily="2" charset="-122"/>
              </a:rPr>
              <a:t>4.2</a:t>
            </a:r>
            <a:r>
              <a:rPr lang="zh-CN" altLang="en-US" sz="2400" dirty="0">
                <a:solidFill>
                  <a:schemeClr val="tx1"/>
                </a:solidFill>
                <a:latin typeface="华文新魏" panose="02010800040101010101" pitchFamily="2" charset="-122"/>
                <a:ea typeface="华文新魏" panose="02010800040101010101" pitchFamily="2" charset="-122"/>
              </a:rPr>
              <a:t>、</a:t>
            </a:r>
            <a:r>
              <a:rPr lang="zh-CN" altLang="en-US" sz="2400" b="1" dirty="0">
                <a:solidFill>
                  <a:schemeClr val="tx1"/>
                </a:solidFill>
                <a:latin typeface="华文新魏" panose="02010800040101010101" pitchFamily="2" charset="-122"/>
                <a:ea typeface="华文新魏" panose="02010800040101010101" pitchFamily="2" charset="-122"/>
              </a:rPr>
              <a:t>简单可编程逻辑</a:t>
            </a:r>
            <a:r>
              <a:rPr lang="en-US" altLang="zh-CN" sz="2400" b="1" dirty="0">
                <a:solidFill>
                  <a:srgbClr val="0000FF"/>
                </a:solidFill>
                <a:latin typeface="华文新魏" panose="02010800040101010101" pitchFamily="2" charset="-122"/>
                <a:ea typeface="华文新魏" panose="02010800040101010101" pitchFamily="2" charset="-122"/>
              </a:rPr>
              <a:t>SPLD</a:t>
            </a:r>
            <a:r>
              <a:rPr lang="zh-CN" altLang="en-US" sz="2400" b="1" dirty="0">
                <a:solidFill>
                  <a:srgbClr val="0000FF"/>
                </a:solidFill>
                <a:latin typeface="华文新魏" panose="02010800040101010101" pitchFamily="2" charset="-122"/>
                <a:ea typeface="华文新魏" panose="02010800040101010101" pitchFamily="2" charset="-122"/>
              </a:rPr>
              <a:t>（</a:t>
            </a:r>
            <a:r>
              <a:rPr lang="en-US" altLang="zh-CN" sz="2400" b="1" dirty="0">
                <a:solidFill>
                  <a:srgbClr val="0000FF"/>
                </a:solidFill>
                <a:latin typeface="华文新魏" panose="02010800040101010101" pitchFamily="2" charset="-122"/>
                <a:ea typeface="华文新魏" panose="02010800040101010101" pitchFamily="2" charset="-122"/>
              </a:rPr>
              <a:t>Simple PLD</a:t>
            </a:r>
            <a:r>
              <a:rPr lang="zh-CN" altLang="en-US" sz="2400" b="1" dirty="0">
                <a:solidFill>
                  <a:srgbClr val="0000FF"/>
                </a:solidFill>
                <a:latin typeface="华文新魏" panose="02010800040101010101" pitchFamily="2" charset="-122"/>
                <a:ea typeface="华文新魏" panose="02010800040101010101" pitchFamily="2" charset="-122"/>
              </a:rPr>
              <a:t>）</a:t>
            </a:r>
          </a:p>
        </p:txBody>
      </p:sp>
      <p:sp>
        <p:nvSpPr>
          <p:cNvPr id="128006" name="Rectangle 8">
            <a:hlinkClick r:id="rId2" action="ppaction://hlinkfile"/>
          </p:cNvPr>
          <p:cNvSpPr/>
          <p:nvPr/>
        </p:nvSpPr>
        <p:spPr>
          <a:xfrm>
            <a:off x="8027988" y="58738"/>
            <a:ext cx="720725" cy="461962"/>
          </a:xfrm>
          <a:prstGeom prst="rect">
            <a:avLst/>
          </a:prstGeom>
          <a:noFill/>
          <a:ln w="9525">
            <a:noFill/>
          </a:ln>
        </p:spPr>
        <p:txBody>
          <a:bodyPr>
            <a:spAutoFit/>
          </a:bodyPr>
          <a:lstStyle/>
          <a:p>
            <a:pPr eaLnBrk="1" hangingPunct="1">
              <a:buFont typeface="Arial" panose="020B0604020202020204" pitchFamily="34" charset="0"/>
            </a:pPr>
            <a:endParaRPr lang="en-US" altLang="zh-CN" sz="2400"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4"/>
          <p:cNvSpPr>
            <a:spLocks noGrp="1"/>
          </p:cNvSpPr>
          <p:nvPr>
            <p:ph type="body"/>
          </p:nvPr>
        </p:nvSpPr>
        <p:spPr>
          <a:xfrm>
            <a:off x="323850" y="642938"/>
            <a:ext cx="8569325" cy="3981450"/>
          </a:xfrm>
          <a:prstGeom prst="rect">
            <a:avLst/>
          </a:prstGeom>
          <a:noFill/>
          <a:ln w="9525">
            <a:noFill/>
          </a:ln>
        </p:spPr>
        <p:txBody>
          <a:bodyPr/>
          <a:lstStyle/>
          <a:p>
            <a:pPr marL="0" indent="0" eaLnBrk="1" hangingPunct="1">
              <a:lnSpc>
                <a:spcPct val="150000"/>
              </a:lnSpc>
              <a:spcBef>
                <a:spcPct val="0"/>
              </a:spcBef>
              <a:buNone/>
            </a:pPr>
            <a:r>
              <a:rPr lang="en-US" altLang="zh-CN" sz="2000" b="1" dirty="0">
                <a:latin typeface="华文新魏" panose="02010800040101010101" pitchFamily="2" charset="-122"/>
                <a:ea typeface="华文新魏" panose="02010800040101010101" pitchFamily="2" charset="-122"/>
                <a:sym typeface="Arial" panose="020B0604020202020204" pitchFamily="34" charset="0"/>
              </a:rPr>
              <a:t>2) </a:t>
            </a:r>
            <a:r>
              <a:rPr lang="zh-CN" altLang="en-US" sz="2000" b="1" dirty="0">
                <a:latin typeface="华文新魏" panose="02010800040101010101" pitchFamily="2" charset="-122"/>
                <a:ea typeface="华文新魏" panose="02010800040101010101" pitchFamily="2" charset="-122"/>
                <a:sym typeface="Arial" panose="020B0604020202020204" pitchFamily="34" charset="0"/>
              </a:rPr>
              <a:t>结构上的的改进：  通用性 </a:t>
            </a:r>
            <a:r>
              <a:rPr lang="en-US" altLang="zh-CN" sz="2000" b="1" dirty="0">
                <a:latin typeface="华文新魏" panose="02010800040101010101" pitchFamily="2" charset="-122"/>
                <a:ea typeface="华文新魏" panose="02010800040101010101" pitchFamily="2" charset="-122"/>
                <a:sym typeface="Arial" panose="020B0604020202020204" pitchFamily="34" charset="0"/>
              </a:rPr>
              <a:t>--</a:t>
            </a:r>
            <a:r>
              <a:rPr lang="zh-CN" altLang="en-US" sz="2000" b="1" dirty="0">
                <a:latin typeface="华文新魏" panose="02010800040101010101" pitchFamily="2" charset="-122"/>
                <a:ea typeface="华文新魏" panose="02010800040101010101" pitchFamily="2" charset="-122"/>
                <a:sym typeface="Arial" panose="020B0604020202020204" pitchFamily="34" charset="0"/>
              </a:rPr>
              <a:t>-&gt;灵活性</a:t>
            </a:r>
          </a:p>
          <a:p>
            <a:pPr marL="0" indent="0" eaLnBrk="1" hangingPunct="1">
              <a:lnSpc>
                <a:spcPct val="150000"/>
              </a:lnSpc>
              <a:spcBef>
                <a:spcPct val="0"/>
              </a:spcBef>
              <a:buNone/>
            </a:pPr>
            <a:r>
              <a:rPr lang="zh-CN" altLang="en-US" sz="2000" b="1" dirty="0">
                <a:latin typeface="华文新魏" panose="02010800040101010101" pitchFamily="2" charset="-122"/>
                <a:ea typeface="华文新魏" panose="02010800040101010101" pitchFamily="2" charset="-122"/>
                <a:sym typeface="Arial" panose="020B0604020202020204" pitchFamily="34" charset="0"/>
              </a:rPr>
              <a:t>⑴ 每个输出端增加了一个</a:t>
            </a:r>
            <a:r>
              <a:rPr lang="zh-CN" altLang="en-US" sz="2000" b="1" dirty="0">
                <a:solidFill>
                  <a:srgbClr val="FF0000"/>
                </a:solidFill>
                <a:latin typeface="华文新魏" panose="02010800040101010101" pitchFamily="2" charset="-122"/>
                <a:ea typeface="华文新魏" panose="02010800040101010101" pitchFamily="2" charset="-122"/>
                <a:sym typeface="Arial" panose="020B0604020202020204" pitchFamily="34" charset="0"/>
              </a:rPr>
              <a:t>逻辑输出宏单元</a:t>
            </a:r>
            <a:r>
              <a:rPr lang="en-US" altLang="zh-CN" sz="2000" b="1" dirty="0">
                <a:solidFill>
                  <a:srgbClr val="FF0000"/>
                </a:solidFill>
                <a:latin typeface="华文新魏" panose="02010800040101010101" pitchFamily="2" charset="-122"/>
                <a:ea typeface="华文新魏" panose="02010800040101010101" pitchFamily="2" charset="-122"/>
                <a:sym typeface="Arial" panose="020B0604020202020204" pitchFamily="34" charset="0"/>
              </a:rPr>
              <a:t>(OLMC——Output Logic Macro Cell)</a:t>
            </a:r>
            <a:r>
              <a:rPr lang="zh-CN" altLang="en-US" sz="2000" b="1" dirty="0">
                <a:solidFill>
                  <a:srgbClr val="FF0000"/>
                </a:solidFill>
                <a:latin typeface="华文新魏" panose="02010800040101010101" pitchFamily="2" charset="-122"/>
                <a:ea typeface="华文新魏" panose="02010800040101010101" pitchFamily="2" charset="-122"/>
                <a:sym typeface="Arial" panose="020B0604020202020204" pitchFamily="34" charset="0"/>
              </a:rPr>
              <a:t>：</a:t>
            </a:r>
            <a:r>
              <a:rPr lang="zh-CN" altLang="en-US" sz="2000" b="1" dirty="0">
                <a:latin typeface="华文新魏" panose="02010800040101010101" pitchFamily="2" charset="-122"/>
                <a:ea typeface="华文新魏" panose="02010800040101010101" pitchFamily="2" charset="-122"/>
                <a:sym typeface="Arial" panose="020B0604020202020204" pitchFamily="34" charset="0"/>
              </a:rPr>
              <a:t>允许设计者以编程的方式确定每一个</a:t>
            </a:r>
            <a:r>
              <a:rPr lang="en-US" altLang="zh-CN" sz="2000" b="1" dirty="0">
                <a:latin typeface="华文新魏" panose="02010800040101010101" pitchFamily="2" charset="-122"/>
                <a:ea typeface="华文新魏" panose="02010800040101010101" pitchFamily="2" charset="-122"/>
                <a:sym typeface="Arial" panose="020B0604020202020204" pitchFamily="34" charset="0"/>
              </a:rPr>
              <a:t>OLMC</a:t>
            </a:r>
            <a:r>
              <a:rPr lang="zh-CN" altLang="en-US" sz="2000" b="1" dirty="0">
                <a:latin typeface="华文新魏" panose="02010800040101010101" pitchFamily="2" charset="-122"/>
                <a:ea typeface="华文新魏" panose="02010800040101010101" pitchFamily="2" charset="-122"/>
                <a:sym typeface="Arial" panose="020B0604020202020204" pitchFamily="34" charset="0"/>
              </a:rPr>
              <a:t>的组态和功能，设计者可以在每一个输出端上“</a:t>
            </a:r>
            <a:r>
              <a:rPr lang="zh-CN" altLang="en-US" sz="2000" b="1" dirty="0">
                <a:solidFill>
                  <a:srgbClr val="FF0000"/>
                </a:solidFill>
                <a:latin typeface="华文新魏" panose="02010800040101010101" pitchFamily="2" charset="-122"/>
                <a:ea typeface="华文新魏" panose="02010800040101010101" pitchFamily="2" charset="-122"/>
                <a:sym typeface="Arial" panose="020B0604020202020204" pitchFamily="34" charset="0"/>
              </a:rPr>
              <a:t>随意</a:t>
            </a:r>
            <a:r>
              <a:rPr lang="zh-CN" altLang="en-US" sz="2000" b="1" dirty="0">
                <a:latin typeface="华文新魏" panose="02010800040101010101" pitchFamily="2" charset="-122"/>
                <a:ea typeface="华文新魏" panose="02010800040101010101" pitchFamily="2" charset="-122"/>
                <a:sym typeface="Arial" panose="020B0604020202020204" pitchFamily="34" charset="0"/>
              </a:rPr>
              <a:t>”实现所要求的功能和结构。</a:t>
            </a:r>
            <a:endParaRPr lang="en-US" altLang="zh-CN" sz="2000" b="1" dirty="0">
              <a:latin typeface="华文新魏" panose="02010800040101010101" pitchFamily="2" charset="-122"/>
              <a:ea typeface="华文新魏" panose="02010800040101010101" pitchFamily="2" charset="-122"/>
              <a:sym typeface="Arial" panose="020B0604020202020204" pitchFamily="34" charset="0"/>
            </a:endParaRPr>
          </a:p>
          <a:p>
            <a:pPr marL="0" indent="0" eaLnBrk="1" hangingPunct="1">
              <a:lnSpc>
                <a:spcPct val="150000"/>
              </a:lnSpc>
              <a:spcBef>
                <a:spcPct val="0"/>
              </a:spcBef>
              <a:buNone/>
            </a:pPr>
            <a:r>
              <a:rPr lang="en-US" altLang="zh-CN" sz="2000" b="1" dirty="0">
                <a:latin typeface="华文新魏" panose="02010800040101010101" pitchFamily="2" charset="-122"/>
                <a:ea typeface="华文新魏" panose="02010800040101010101" pitchFamily="2" charset="-122"/>
                <a:sym typeface="Arial" panose="020B0604020202020204" pitchFamily="34" charset="0"/>
              </a:rPr>
              <a:t>⑵ </a:t>
            </a:r>
            <a:r>
              <a:rPr lang="zh-CN" altLang="en-US" sz="2000" b="1" dirty="0">
                <a:latin typeface="华文新魏" panose="02010800040101010101" pitchFamily="2" charset="-122"/>
                <a:ea typeface="华文新魏" panose="02010800040101010101" pitchFamily="2" charset="-122"/>
                <a:sym typeface="Arial" panose="020B0604020202020204" pitchFamily="34" charset="0"/>
              </a:rPr>
              <a:t>加密：器件内增加了可编程的保密位，以防对逻辑的复制。</a:t>
            </a:r>
            <a:endParaRPr lang="en-US" altLang="zh-CN" sz="2000" b="1" dirty="0">
              <a:latin typeface="华文新魏" panose="02010800040101010101" pitchFamily="2" charset="-122"/>
              <a:ea typeface="华文新魏" panose="02010800040101010101" pitchFamily="2" charset="-122"/>
              <a:sym typeface="Arial" panose="020B0604020202020204" pitchFamily="34" charset="0"/>
            </a:endParaRPr>
          </a:p>
          <a:p>
            <a:pPr marL="0" indent="0" eaLnBrk="1" latinLnBrk="0" hangingPunct="1">
              <a:lnSpc>
                <a:spcPct val="150000"/>
              </a:lnSpc>
              <a:spcBef>
                <a:spcPts val="600"/>
              </a:spcBef>
              <a:buNone/>
            </a:pPr>
            <a:r>
              <a:rPr lang="zh-CN" altLang="en-US" sz="2000" b="1" dirty="0">
                <a:latin typeface="华文新魏" panose="02010800040101010101" pitchFamily="2" charset="-122"/>
                <a:ea typeface="华文新魏" panose="02010800040101010101" pitchFamily="2" charset="-122"/>
                <a:sym typeface="Arial" panose="020B0604020202020204" pitchFamily="34" charset="0"/>
              </a:rPr>
              <a:t>  半导体制作者可以大量生产少数几个型号的</a:t>
            </a:r>
            <a:r>
              <a:rPr lang="en-US" altLang="zh-CN" sz="2000" b="1" dirty="0">
                <a:latin typeface="华文新魏" panose="02010800040101010101" pitchFamily="2" charset="-122"/>
                <a:ea typeface="华文新魏" panose="02010800040101010101" pitchFamily="2" charset="-122"/>
                <a:sym typeface="Arial" panose="020B0604020202020204" pitchFamily="34" charset="0"/>
              </a:rPr>
              <a:t>GAL</a:t>
            </a:r>
            <a:r>
              <a:rPr lang="zh-CN" altLang="en-US" sz="2000" b="1" dirty="0">
                <a:latin typeface="华文新魏" panose="02010800040101010101" pitchFamily="2" charset="-122"/>
                <a:ea typeface="华文新魏" panose="02010800040101010101" pitchFamily="2" charset="-122"/>
                <a:sym typeface="Arial" panose="020B0604020202020204" pitchFamily="34" charset="0"/>
              </a:rPr>
              <a:t>器件，从而进一步降低成本；也使得设计者简化了选择器件的过程，减少了数量与体积，降低了成本，提高了可靠性和稳定性。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794">
                                            <p:txEl>
                                              <p:pRg st="1" end="1"/>
                                            </p:txEl>
                                          </p:spTgt>
                                        </p:tgtEl>
                                        <p:attrNameLst>
                                          <p:attrName>style.visibility</p:attrName>
                                        </p:attrNameLst>
                                      </p:cBhvr>
                                      <p:to>
                                        <p:strVal val="visible"/>
                                      </p:to>
                                    </p:set>
                                    <p:anim calcmode="lin" valueType="num">
                                      <p:cBhvr additive="base">
                                        <p:cTn id="7" dur="500" fill="hold"/>
                                        <p:tgtEl>
                                          <p:spTgt spid="16179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1794">
                                            <p:txEl>
                                              <p:pRg st="2" end="2"/>
                                            </p:txEl>
                                          </p:spTgt>
                                        </p:tgtEl>
                                        <p:attrNameLst>
                                          <p:attrName>style.visibility</p:attrName>
                                        </p:attrNameLst>
                                      </p:cBhvr>
                                      <p:to>
                                        <p:strVal val="visible"/>
                                      </p:to>
                                    </p:set>
                                    <p:anim calcmode="lin" valueType="num">
                                      <p:cBhvr additive="base">
                                        <p:cTn id="13" dur="500" fill="hold"/>
                                        <p:tgtEl>
                                          <p:spTgt spid="16179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17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1794">
                                            <p:txEl>
                                              <p:pRg st="3" end="3"/>
                                            </p:txEl>
                                          </p:spTgt>
                                        </p:tgtEl>
                                        <p:attrNameLst>
                                          <p:attrName>style.visibility</p:attrName>
                                        </p:attrNameLst>
                                      </p:cBhvr>
                                      <p:to>
                                        <p:strVal val="visible"/>
                                      </p:to>
                                    </p:set>
                                    <p:anim calcmode="lin" valueType="num">
                                      <p:cBhvr additive="base">
                                        <p:cTn id="19" dur="500" fill="hold"/>
                                        <p:tgtEl>
                                          <p:spTgt spid="1617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79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4B1FC5C-219F-4772-9A50-E42300E189F7}"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31</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3843" name="Rectangle 2"/>
          <p:cNvSpPr>
            <a:spLocks noGrp="1"/>
          </p:cNvSpPr>
          <p:nvPr>
            <p:ph type="title"/>
          </p:nvPr>
        </p:nvSpPr>
        <p:spPr>
          <a:xfrm>
            <a:off x="885825" y="752475"/>
            <a:ext cx="5829300" cy="584200"/>
          </a:xfrm>
          <a:noFill/>
          <a:ln>
            <a:noFill/>
          </a:ln>
        </p:spPr>
        <p:txBody>
          <a:bodyPr/>
          <a:lstStyle/>
          <a:p>
            <a:pPr eaLnBrk="1" hangingPunct="1"/>
            <a:r>
              <a:rPr lang="en-US" altLang="zh-CN" sz="2700" dirty="0">
                <a:latin typeface="华文新魏" panose="02010800040101010101" pitchFamily="2" charset="-122"/>
                <a:ea typeface="华文新魏" panose="02010800040101010101" pitchFamily="2" charset="-122"/>
              </a:rPr>
              <a:t>GAL16V8</a:t>
            </a:r>
          </a:p>
        </p:txBody>
      </p:sp>
      <p:sp>
        <p:nvSpPr>
          <p:cNvPr id="163844" name="Rectangle 3"/>
          <p:cNvSpPr>
            <a:spLocks noGrp="1"/>
          </p:cNvSpPr>
          <p:nvPr>
            <p:ph idx="1" hasCustomPrompt="1"/>
          </p:nvPr>
        </p:nvSpPr>
        <p:spPr>
          <a:xfrm>
            <a:off x="27305" y="1336675"/>
            <a:ext cx="5934075" cy="3611245"/>
          </a:xfrm>
          <a:noFill/>
          <a:ln>
            <a:noFill/>
          </a:ln>
        </p:spPr>
        <p:txBody>
          <a:bodyPr/>
          <a:lstStyle/>
          <a:p>
            <a:pPr eaLnBrk="1" hangingPunct="1"/>
            <a:r>
              <a:rPr lang="en-US" altLang="zh-CN" b="1" dirty="0">
                <a:latin typeface="华文新魏" panose="02010800040101010101" pitchFamily="2" charset="-122"/>
                <a:ea typeface="华文新魏" panose="02010800040101010101" pitchFamily="2" charset="-122"/>
              </a:rPr>
              <a:t>8 </a:t>
            </a:r>
            <a:r>
              <a:rPr lang="zh-CN" altLang="en-US" b="1" dirty="0">
                <a:latin typeface="华文新魏" panose="02010800040101010101" pitchFamily="2" charset="-122"/>
                <a:ea typeface="华文新魏" panose="02010800040101010101" pitchFamily="2" charset="-122"/>
              </a:rPr>
              <a:t>个输入缓冲器和</a:t>
            </a:r>
            <a:r>
              <a:rPr lang="en-US" altLang="zh-CN" b="1" dirty="0">
                <a:latin typeface="华文新魏" panose="02010800040101010101" pitchFamily="2" charset="-122"/>
                <a:ea typeface="华文新魏" panose="02010800040101010101" pitchFamily="2" charset="-122"/>
              </a:rPr>
              <a:t>8 </a:t>
            </a:r>
            <a:r>
              <a:rPr lang="zh-CN" altLang="en-US" b="1" dirty="0">
                <a:latin typeface="华文新魏" panose="02010800040101010101" pitchFamily="2" charset="-122"/>
                <a:ea typeface="华文新魏" panose="02010800040101010101" pitchFamily="2" charset="-122"/>
              </a:rPr>
              <a:t>个输出反馈</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输入缓冲器。　</a:t>
            </a:r>
          </a:p>
          <a:p>
            <a:pPr eaLnBrk="1" hangingPunct="1"/>
            <a:r>
              <a:rPr lang="en-US" altLang="zh-CN" b="1" dirty="0">
                <a:latin typeface="华文新魏" panose="02010800040101010101" pitchFamily="2" charset="-122"/>
                <a:ea typeface="华文新魏" panose="02010800040101010101" pitchFamily="2" charset="-122"/>
              </a:rPr>
              <a:t>8 </a:t>
            </a:r>
            <a:r>
              <a:rPr lang="zh-CN" altLang="en-US" b="1" dirty="0">
                <a:latin typeface="华文新魏" panose="02010800040101010101" pitchFamily="2" charset="-122"/>
                <a:ea typeface="华文新魏" panose="02010800040101010101" pitchFamily="2" charset="-122"/>
              </a:rPr>
              <a:t>个输出逻辑宏单元</a:t>
            </a:r>
            <a:r>
              <a:rPr lang="en-US" altLang="zh-CN" b="1" dirty="0">
                <a:latin typeface="华文新魏" panose="02010800040101010101" pitchFamily="2" charset="-122"/>
                <a:ea typeface="华文新魏" panose="02010800040101010101" pitchFamily="2" charset="-122"/>
              </a:rPr>
              <a:t>OLMC</a:t>
            </a: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8 </a:t>
            </a:r>
            <a:r>
              <a:rPr lang="zh-CN" altLang="en-US" b="1" dirty="0">
                <a:latin typeface="华文新魏" panose="02010800040101010101" pitchFamily="2" charset="-122"/>
                <a:ea typeface="华文新魏" panose="02010800040101010101" pitchFamily="2" charset="-122"/>
              </a:rPr>
              <a:t>个三态缓冲器，</a:t>
            </a:r>
          </a:p>
          <a:p>
            <a:pPr marL="0" indent="0" eaLnBrk="1" hangingPunct="1">
              <a:buNone/>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每个</a:t>
            </a:r>
            <a:r>
              <a:rPr lang="en-US" altLang="zh-CN" b="1" dirty="0">
                <a:latin typeface="华文新魏" panose="02010800040101010101" pitchFamily="2" charset="-122"/>
                <a:ea typeface="华文新魏" panose="02010800040101010101" pitchFamily="2" charset="-122"/>
              </a:rPr>
              <a:t>OLMC</a:t>
            </a:r>
            <a:r>
              <a:rPr lang="zh-CN" altLang="en-US" b="1" dirty="0">
                <a:latin typeface="华文新魏" panose="02010800040101010101" pitchFamily="2" charset="-122"/>
                <a:ea typeface="华文新魏" panose="02010800040101010101" pitchFamily="2" charset="-122"/>
              </a:rPr>
              <a:t>对应</a:t>
            </a:r>
            <a:r>
              <a:rPr lang="en-US" altLang="zh-CN" b="1" dirty="0">
                <a:latin typeface="华文新魏" panose="02010800040101010101" pitchFamily="2" charset="-122"/>
                <a:ea typeface="华文新魏" panose="02010800040101010101" pitchFamily="2" charset="-122"/>
              </a:rPr>
              <a:t>1 </a:t>
            </a:r>
            <a:r>
              <a:rPr lang="zh-CN" altLang="en-US" b="1" dirty="0">
                <a:latin typeface="华文新魏" panose="02010800040101010101" pitchFamily="2" charset="-122"/>
                <a:ea typeface="华文新魏" panose="02010800040101010101" pitchFamily="2" charset="-122"/>
              </a:rPr>
              <a:t>个</a:t>
            </a:r>
            <a:r>
              <a:rPr lang="en-US" altLang="zh-CN" b="1" dirty="0">
                <a:latin typeface="华文新魏" panose="02010800040101010101" pitchFamily="2" charset="-122"/>
                <a:ea typeface="华文新魏" panose="02010800040101010101" pitchFamily="2" charset="-122"/>
              </a:rPr>
              <a:t>I/O</a:t>
            </a:r>
            <a:r>
              <a:rPr lang="zh-CN" altLang="en-US" b="1" dirty="0">
                <a:latin typeface="华文新魏" panose="02010800040101010101" pitchFamily="2" charset="-122"/>
                <a:ea typeface="华文新魏" panose="02010800040101010101" pitchFamily="2" charset="-122"/>
              </a:rPr>
              <a:t>引脚。　</a:t>
            </a:r>
          </a:p>
          <a:p>
            <a:pPr eaLnBrk="1" hangingPunct="1"/>
            <a:r>
              <a:rPr lang="zh-CN" altLang="en-US" b="1" dirty="0">
                <a:latin typeface="华文新魏" panose="02010800040101010101" pitchFamily="2" charset="-122"/>
                <a:ea typeface="华文新魏" panose="02010800040101010101" pitchFamily="2" charset="-122"/>
              </a:rPr>
              <a:t>由</a:t>
            </a:r>
            <a:r>
              <a:rPr lang="en-US" altLang="zh-CN" b="1" dirty="0">
                <a:latin typeface="华文新魏" panose="02010800040101010101" pitchFamily="2" charset="-122"/>
                <a:ea typeface="华文新魏" panose="02010800040101010101" pitchFamily="2" charset="-122"/>
              </a:rPr>
              <a:t>8×8 </a:t>
            </a:r>
            <a:r>
              <a:rPr lang="zh-CN" altLang="en-US" b="1" dirty="0">
                <a:latin typeface="华文新魏" panose="02010800040101010101" pitchFamily="2" charset="-122"/>
                <a:ea typeface="华文新魏" panose="02010800040101010101" pitchFamily="2" charset="-122"/>
              </a:rPr>
              <a:t>个与门构成的与阵列， 共形成</a:t>
            </a:r>
            <a:r>
              <a:rPr lang="en-US" altLang="zh-CN" b="1" dirty="0">
                <a:latin typeface="华文新魏" panose="02010800040101010101" pitchFamily="2" charset="-122"/>
                <a:ea typeface="华文新魏" panose="02010800040101010101" pitchFamily="2" charset="-122"/>
              </a:rPr>
              <a:t>64 </a:t>
            </a:r>
            <a:r>
              <a:rPr lang="zh-CN" altLang="en-US" b="1" dirty="0">
                <a:latin typeface="华文新魏" panose="02010800040101010101" pitchFamily="2" charset="-122"/>
                <a:ea typeface="华文新魏" panose="02010800040101010101" pitchFamily="2" charset="-122"/>
              </a:rPr>
              <a:t>个乘积项， 每个与门有</a:t>
            </a:r>
            <a:r>
              <a:rPr lang="en-US" altLang="zh-CN" b="1" dirty="0">
                <a:latin typeface="华文新魏" panose="02010800040101010101" pitchFamily="2" charset="-122"/>
                <a:ea typeface="华文新魏" panose="02010800040101010101" pitchFamily="2" charset="-122"/>
              </a:rPr>
              <a:t>32</a:t>
            </a:r>
            <a:r>
              <a:rPr lang="zh-CN" altLang="en-US" b="1" dirty="0">
                <a:latin typeface="华文新魏" panose="02010800040101010101" pitchFamily="2" charset="-122"/>
                <a:ea typeface="华文新魏" panose="02010800040101010101" pitchFamily="2" charset="-122"/>
              </a:rPr>
              <a:t>个输入项，由</a:t>
            </a:r>
            <a:r>
              <a:rPr lang="en-US" altLang="zh-CN" b="1" dirty="0">
                <a:latin typeface="华文新魏" panose="02010800040101010101" pitchFamily="2" charset="-122"/>
                <a:ea typeface="华文新魏" panose="02010800040101010101" pitchFamily="2" charset="-122"/>
              </a:rPr>
              <a:t>8 </a:t>
            </a:r>
            <a:r>
              <a:rPr lang="zh-CN" altLang="en-US" b="1" dirty="0">
                <a:latin typeface="华文新魏" panose="02010800040101010101" pitchFamily="2" charset="-122"/>
                <a:ea typeface="华文新魏" panose="02010800040101010101" pitchFamily="2" charset="-122"/>
              </a:rPr>
              <a:t>个输入的原变量、反变量</a:t>
            </a:r>
            <a:r>
              <a:rPr lang="en-US" altLang="zh-CN" b="1" dirty="0">
                <a:latin typeface="华文新魏" panose="02010800040101010101" pitchFamily="2" charset="-122"/>
                <a:ea typeface="华文新魏" panose="02010800040101010101" pitchFamily="2" charset="-122"/>
              </a:rPr>
              <a:t>(16)</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8 </a:t>
            </a:r>
            <a:r>
              <a:rPr lang="zh-CN" altLang="en-US" b="1" dirty="0">
                <a:latin typeface="华文新魏" panose="02010800040101010101" pitchFamily="2" charset="-122"/>
                <a:ea typeface="华文新魏" panose="02010800040101010101" pitchFamily="2" charset="-122"/>
              </a:rPr>
              <a:t>个反馈信号的原变量、反变量</a:t>
            </a:r>
            <a:r>
              <a:rPr lang="en-US" altLang="zh-CN" b="1" dirty="0">
                <a:latin typeface="华文新魏" panose="02010800040101010101" pitchFamily="2" charset="-122"/>
                <a:ea typeface="华文新魏" panose="02010800040101010101" pitchFamily="2" charset="-122"/>
              </a:rPr>
              <a:t>(16)</a:t>
            </a:r>
            <a:r>
              <a:rPr lang="zh-CN" altLang="en-US" b="1" dirty="0">
                <a:latin typeface="华文新魏" panose="02010800040101010101" pitchFamily="2" charset="-122"/>
                <a:ea typeface="华文新魏" panose="02010800040101010101" pitchFamily="2" charset="-122"/>
              </a:rPr>
              <a:t>组成，故可编程与阵列共有：</a:t>
            </a:r>
          </a:p>
          <a:p>
            <a:pPr eaLnBrk="1" hangingPunct="1"/>
            <a:r>
              <a:rPr lang="en-US" altLang="zh-CN" b="1" dirty="0">
                <a:solidFill>
                  <a:srgbClr val="FF3300"/>
                </a:solidFill>
                <a:latin typeface="华文新魏" panose="02010800040101010101" pitchFamily="2" charset="-122"/>
                <a:ea typeface="华文新魏" panose="02010800040101010101" pitchFamily="2" charset="-122"/>
              </a:rPr>
              <a:t>32x8x8=2048 </a:t>
            </a:r>
            <a:r>
              <a:rPr lang="zh-CN" altLang="en-US" b="1" dirty="0">
                <a:solidFill>
                  <a:srgbClr val="FF3300"/>
                </a:solidFill>
                <a:latin typeface="华文新魏" panose="02010800040101010101" pitchFamily="2" charset="-122"/>
                <a:ea typeface="华文新魏" panose="02010800040101010101" pitchFamily="2" charset="-122"/>
              </a:rPr>
              <a:t>个可编程单元（也称编程点）</a:t>
            </a:r>
            <a:r>
              <a:rPr lang="zh-CN" altLang="en-US" b="1" dirty="0">
                <a:latin typeface="华文新魏" panose="02010800040101010101" pitchFamily="2" charset="-122"/>
                <a:ea typeface="华文新魏" panose="02010800040101010101" pitchFamily="2" charset="-122"/>
              </a:rPr>
              <a:t>。　</a:t>
            </a:r>
          </a:p>
          <a:p>
            <a:pPr eaLnBrk="1" hangingPunct="1"/>
            <a:r>
              <a:rPr lang="zh-CN" altLang="en-US" b="1" dirty="0">
                <a:latin typeface="华文新魏" panose="02010800040101010101" pitchFamily="2" charset="-122"/>
                <a:ea typeface="华文新魏" panose="02010800040101010101" pitchFamily="2" charset="-122"/>
              </a:rPr>
              <a:t>时钟</a:t>
            </a:r>
            <a:r>
              <a:rPr lang="en-US" altLang="zh-CN" b="1" dirty="0">
                <a:latin typeface="华文新魏" panose="02010800040101010101" pitchFamily="2" charset="-122"/>
                <a:ea typeface="华文新魏" panose="02010800040101010101" pitchFamily="2" charset="-122"/>
              </a:rPr>
              <a:t>CK</a:t>
            </a:r>
            <a:r>
              <a:rPr lang="zh-CN" altLang="en-US" b="1" dirty="0">
                <a:latin typeface="华文新魏" panose="02010800040101010101" pitchFamily="2" charset="-122"/>
                <a:ea typeface="华文新魏" panose="02010800040101010101" pitchFamily="2" charset="-122"/>
              </a:rPr>
              <a:t>和三态输出选通信号</a:t>
            </a:r>
            <a:r>
              <a:rPr lang="en-US" altLang="zh-CN" b="1" dirty="0">
                <a:latin typeface="华文新魏" panose="02010800040101010101" pitchFamily="2" charset="-122"/>
                <a:ea typeface="华文新魏" panose="02010800040101010101" pitchFamily="2" charset="-122"/>
              </a:rPr>
              <a:t>OE</a:t>
            </a:r>
            <a:r>
              <a:rPr lang="zh-CN" altLang="en-US" b="1" dirty="0">
                <a:latin typeface="华文新魏" panose="02010800040101010101" pitchFamily="2" charset="-122"/>
                <a:ea typeface="华文新魏" panose="02010800040101010101" pitchFamily="2" charset="-122"/>
              </a:rPr>
              <a:t>的输入缓冲器。</a:t>
            </a:r>
          </a:p>
          <a:p>
            <a:pPr eaLnBrk="1" hangingPunct="1">
              <a:buFontTx/>
              <a:buNone/>
            </a:pPr>
            <a:r>
              <a:rPr lang="zh-CN" altLang="en-US" b="1" dirty="0">
                <a:latin typeface="华文新魏" panose="02010800040101010101" pitchFamily="2" charset="-122"/>
                <a:ea typeface="华文新魏" panose="02010800040101010101" pitchFamily="2" charset="-122"/>
              </a:rPr>
              <a:t>    </a:t>
            </a:r>
          </a:p>
        </p:txBody>
      </p:sp>
      <p:pic>
        <p:nvPicPr>
          <p:cNvPr id="165891" name="Picture 2"/>
          <p:cNvPicPr>
            <a:picLocks noChangeAspect="1"/>
          </p:cNvPicPr>
          <p:nvPr/>
        </p:nvPicPr>
        <p:blipFill>
          <a:blip r:embed="rId3"/>
          <a:stretch>
            <a:fillRect/>
          </a:stretch>
        </p:blipFill>
        <p:spPr>
          <a:xfrm>
            <a:off x="5768340" y="1370330"/>
            <a:ext cx="3392170" cy="3022600"/>
          </a:xfrm>
          <a:prstGeom prst="rect">
            <a:avLst/>
          </a:prstGeom>
          <a:noFill/>
          <a:ln w="9525">
            <a:noFill/>
          </a:ln>
        </p:spPr>
      </p:pic>
      <p:sp>
        <p:nvSpPr>
          <p:cNvPr id="2" name="矩形 1"/>
          <p:cNvSpPr/>
          <p:nvPr/>
        </p:nvSpPr>
        <p:spPr>
          <a:xfrm>
            <a:off x="6273165" y="1176655"/>
            <a:ext cx="2547620" cy="3432175"/>
          </a:xfrm>
          <a:prstGeom prst="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2000" b="0" i="0" u="none" strike="noStrike" cap="none" normalizeH="0" baseline="0">
              <a:ln>
                <a:noFill/>
              </a:ln>
              <a:solidFill>
                <a:srgbClr val="FFFF00"/>
              </a:solidFill>
              <a:effectLst/>
              <a:latin typeface="Calibri" panose="020F050202020403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2"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44">
                                            <p:txEl>
                                              <p:pRg st="0" end="0"/>
                                            </p:txEl>
                                          </p:spTgt>
                                        </p:tgtEl>
                                        <p:attrNameLst>
                                          <p:attrName>style.visibility</p:attrName>
                                        </p:attrNameLst>
                                      </p:cBhvr>
                                      <p:to>
                                        <p:strVal val="visible"/>
                                      </p:to>
                                    </p:set>
                                    <p:anim calcmode="lin" valueType="num">
                                      <p:cBhvr additive="base">
                                        <p:cTn id="19" dur="500" fill="hold"/>
                                        <p:tgtEl>
                                          <p:spTgt spid="16384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44">
                                            <p:txEl>
                                              <p:pRg st="1" end="1"/>
                                            </p:txEl>
                                          </p:spTgt>
                                        </p:tgtEl>
                                        <p:attrNameLst>
                                          <p:attrName>style.visibility</p:attrName>
                                        </p:attrNameLst>
                                      </p:cBhvr>
                                      <p:to>
                                        <p:strVal val="visible"/>
                                      </p:to>
                                    </p:set>
                                    <p:anim calcmode="lin" valueType="num">
                                      <p:cBhvr additive="base">
                                        <p:cTn id="25" dur="500" fill="hold"/>
                                        <p:tgtEl>
                                          <p:spTgt spid="16384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44">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3844">
                                            <p:txEl>
                                              <p:pRg st="2" end="2"/>
                                            </p:txEl>
                                          </p:spTgt>
                                        </p:tgtEl>
                                        <p:attrNameLst>
                                          <p:attrName>style.visibility</p:attrName>
                                        </p:attrNameLst>
                                      </p:cBhvr>
                                      <p:to>
                                        <p:strVal val="visible"/>
                                      </p:to>
                                    </p:set>
                                    <p:anim calcmode="lin" valueType="num">
                                      <p:cBhvr additive="base">
                                        <p:cTn id="29" dur="500" fill="hold"/>
                                        <p:tgtEl>
                                          <p:spTgt spid="163844">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3844">
                                            <p:txEl>
                                              <p:pRg st="3" end="3"/>
                                            </p:txEl>
                                          </p:spTgt>
                                        </p:tgtEl>
                                        <p:attrNameLst>
                                          <p:attrName>style.visibility</p:attrName>
                                        </p:attrNameLst>
                                      </p:cBhvr>
                                      <p:to>
                                        <p:strVal val="visible"/>
                                      </p:to>
                                    </p:set>
                                    <p:anim calcmode="lin" valueType="num">
                                      <p:cBhvr additive="base">
                                        <p:cTn id="35" dur="500" fill="hold"/>
                                        <p:tgtEl>
                                          <p:spTgt spid="163844">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8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63844">
                                            <p:txEl>
                                              <p:pRg st="4" end="4"/>
                                            </p:txEl>
                                          </p:spTgt>
                                        </p:tgtEl>
                                        <p:attrNameLst>
                                          <p:attrName>style.visibility</p:attrName>
                                        </p:attrNameLst>
                                      </p:cBhvr>
                                      <p:to>
                                        <p:strVal val="visible"/>
                                      </p:to>
                                    </p:set>
                                    <p:anim calcmode="lin" valueType="num">
                                      <p:cBhvr additive="base">
                                        <p:cTn id="41" dur="500" fill="hold"/>
                                        <p:tgtEl>
                                          <p:spTgt spid="163844">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384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3844">
                                            <p:txEl>
                                              <p:pRg st="5" end="5"/>
                                            </p:txEl>
                                          </p:spTgt>
                                        </p:tgtEl>
                                        <p:attrNameLst>
                                          <p:attrName>style.visibility</p:attrName>
                                        </p:attrNameLst>
                                      </p:cBhvr>
                                      <p:to>
                                        <p:strVal val="visible"/>
                                      </p:to>
                                    </p:set>
                                    <p:anim calcmode="lin" valueType="num">
                                      <p:cBhvr additive="base">
                                        <p:cTn id="47" dur="500" fill="hold"/>
                                        <p:tgtEl>
                                          <p:spTgt spid="163844">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84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658F5EE-5E76-47DD-A851-DB8ABA8E90F4}"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32</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64867" name="Picture 2"/>
          <p:cNvPicPr>
            <a:picLocks noChangeAspect="1"/>
          </p:cNvPicPr>
          <p:nvPr/>
        </p:nvPicPr>
        <p:blipFill>
          <a:blip r:embed="rId2"/>
          <a:stretch>
            <a:fillRect/>
          </a:stretch>
        </p:blipFill>
        <p:spPr>
          <a:xfrm>
            <a:off x="1979613" y="250825"/>
            <a:ext cx="5238750" cy="4697413"/>
          </a:xfrm>
          <a:prstGeom prst="rect">
            <a:avLst/>
          </a:prstGeom>
          <a:noFill/>
          <a:ln w="9525">
            <a:noFill/>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95356C0-DD2F-485A-9EC1-DA4AFACF22F0}"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33</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65891" name="Picture 2"/>
          <p:cNvPicPr>
            <a:picLocks noChangeAspect="1"/>
          </p:cNvPicPr>
          <p:nvPr/>
        </p:nvPicPr>
        <p:blipFill>
          <a:blip r:embed="rId2"/>
          <a:stretch>
            <a:fillRect/>
          </a:stretch>
        </p:blipFill>
        <p:spPr>
          <a:xfrm>
            <a:off x="2792413" y="195263"/>
            <a:ext cx="4048125" cy="4806950"/>
          </a:xfrm>
          <a:prstGeom prst="rect">
            <a:avLst/>
          </a:prstGeom>
          <a:noFill/>
          <a:ln w="9525">
            <a:noFill/>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6F45D8-6D68-42BA-801F-CB09400BA86F}"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34</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6915" name="Rectangle 2"/>
          <p:cNvSpPr>
            <a:spLocks noGrp="1"/>
          </p:cNvSpPr>
          <p:nvPr>
            <p:ph type="title"/>
          </p:nvPr>
        </p:nvSpPr>
        <p:spPr>
          <a:xfrm>
            <a:off x="827088" y="527050"/>
            <a:ext cx="5829300" cy="647700"/>
          </a:xfrm>
          <a:noFill/>
          <a:ln>
            <a:noFill/>
          </a:ln>
        </p:spPr>
        <p:txBody>
          <a:bodyPr/>
          <a:lstStyle/>
          <a:p>
            <a:pPr eaLnBrk="1" hangingPunct="1"/>
            <a:r>
              <a:rPr lang="en-US" altLang="zh-CN" sz="2800" dirty="0">
                <a:solidFill>
                  <a:srgbClr val="FF0000"/>
                </a:solidFill>
                <a:latin typeface="华文新魏" panose="02010800040101010101" pitchFamily="2" charset="-122"/>
                <a:ea typeface="华文新魏" panose="02010800040101010101" pitchFamily="2" charset="-122"/>
              </a:rPr>
              <a:t>OLMC</a:t>
            </a:r>
            <a:r>
              <a:rPr lang="zh-CN" altLang="en-US" sz="2800" dirty="0">
                <a:solidFill>
                  <a:srgbClr val="FF0000"/>
                </a:solidFill>
                <a:latin typeface="华文新魏" panose="02010800040101010101" pitchFamily="2" charset="-122"/>
                <a:ea typeface="华文新魏" panose="02010800040101010101" pitchFamily="2" charset="-122"/>
              </a:rPr>
              <a:t>的结构及结构控制字</a:t>
            </a:r>
          </a:p>
        </p:txBody>
      </p:sp>
      <p:pic>
        <p:nvPicPr>
          <p:cNvPr id="166916" name="Picture 3" descr="gal1"/>
          <p:cNvPicPr>
            <a:picLocks noChangeAspect="1"/>
          </p:cNvPicPr>
          <p:nvPr>
            <p:custDataLst>
              <p:tags r:id="rId1"/>
            </p:custDataLst>
          </p:nvPr>
        </p:nvPicPr>
        <p:blipFill>
          <a:blip r:embed="rId4"/>
          <a:stretch>
            <a:fillRect/>
          </a:stretch>
        </p:blipFill>
        <p:spPr>
          <a:xfrm>
            <a:off x="-36195" y="1008380"/>
            <a:ext cx="5648960" cy="3714750"/>
          </a:xfrm>
          <a:prstGeom prst="rect">
            <a:avLst/>
          </a:prstGeom>
          <a:noFill/>
          <a:ln w="9525">
            <a:noFill/>
          </a:ln>
        </p:spPr>
      </p:pic>
      <p:sp>
        <p:nvSpPr>
          <p:cNvPr id="166917" name="Text Box 4"/>
          <p:cNvSpPr txBox="1"/>
          <p:nvPr/>
        </p:nvSpPr>
        <p:spPr>
          <a:xfrm>
            <a:off x="1364615" y="4723130"/>
            <a:ext cx="3462655" cy="368300"/>
          </a:xfrm>
          <a:prstGeom prst="rect">
            <a:avLst/>
          </a:prstGeom>
          <a:noFill/>
          <a:ln w="9525">
            <a:noFill/>
          </a:ln>
        </p:spPr>
        <p:txBody>
          <a:bodyPr wrap="square">
            <a:spAutoFit/>
          </a:bodyPr>
          <a:lstStyle/>
          <a:p>
            <a:pPr eaLnBrk="1" hangingPunct="1">
              <a:spcBef>
                <a:spcPct val="50000"/>
              </a:spcBef>
            </a:pPr>
            <a:r>
              <a:rPr lang="en-US" altLang="zh-CN" sz="1800" dirty="0">
                <a:ln>
                  <a:solidFill>
                    <a:srgbClr val="FF0000"/>
                  </a:solidFill>
                </a:ln>
                <a:solidFill>
                  <a:schemeClr val="tx1"/>
                </a:solidFill>
                <a:latin typeface="华文新魏" panose="02010800040101010101" pitchFamily="2" charset="-122"/>
                <a:ea typeface="华文新魏" panose="02010800040101010101" pitchFamily="2" charset="-122"/>
              </a:rPr>
              <a:t>OLMC</a:t>
            </a:r>
            <a:r>
              <a:rPr lang="zh-CN" altLang="en-US" sz="1800" dirty="0">
                <a:ln>
                  <a:solidFill>
                    <a:srgbClr val="FF0000"/>
                  </a:solidFill>
                </a:ln>
                <a:solidFill>
                  <a:schemeClr val="tx1"/>
                </a:solidFill>
                <a:latin typeface="华文新魏" panose="02010800040101010101" pitchFamily="2" charset="-122"/>
                <a:ea typeface="华文新魏" panose="02010800040101010101" pitchFamily="2" charset="-122"/>
              </a:rPr>
              <a:t>的内部结构</a:t>
            </a:r>
          </a:p>
        </p:txBody>
      </p:sp>
      <p:pic>
        <p:nvPicPr>
          <p:cNvPr id="173059" name="Picture 2"/>
          <p:cNvPicPr>
            <a:picLocks noGrp="1" noChangeAspect="1"/>
          </p:cNvPicPr>
          <p:nvPr>
            <p:ph idx="1" hasCustomPrompt="1"/>
            <p:custDataLst>
              <p:tags r:id="rId2"/>
            </p:custDataLst>
          </p:nvPr>
        </p:nvPicPr>
        <p:blipFill>
          <a:blip r:embed="rId5"/>
          <a:stretch>
            <a:fillRect/>
          </a:stretch>
        </p:blipFill>
        <p:spPr>
          <a:xfrm>
            <a:off x="5288915" y="1052830"/>
            <a:ext cx="3855085" cy="3562350"/>
          </a:xfrm>
          <a:noFill/>
          <a:ln>
            <a:noFill/>
          </a:ln>
        </p:spPr>
      </p:pic>
      <p:sp>
        <p:nvSpPr>
          <p:cNvPr id="2" name="文本框 1"/>
          <p:cNvSpPr txBox="1"/>
          <p:nvPr/>
        </p:nvSpPr>
        <p:spPr>
          <a:xfrm>
            <a:off x="5939155" y="4668520"/>
            <a:ext cx="1714500" cy="398780"/>
          </a:xfrm>
          <a:prstGeom prst="rect">
            <a:avLst/>
          </a:prstGeom>
          <a:noFill/>
        </p:spPr>
        <p:txBody>
          <a:bodyPr wrap="none" rtlCol="0" anchor="t">
            <a:spAutoFit/>
          </a:bodyPr>
          <a:lstStyle/>
          <a:p>
            <a:r>
              <a:rPr lang="zh-CN" altLang="en-US" b="1" u="sng" dirty="0">
                <a:ln>
                  <a:solidFill>
                    <a:srgbClr val="FF0000"/>
                  </a:solidFill>
                </a:ln>
                <a:solidFill>
                  <a:schemeClr val="bg1"/>
                </a:solidFill>
                <a:latin typeface="华文新魏" panose="02010800040101010101" pitchFamily="2" charset="-122"/>
                <a:ea typeface="华文新魏" panose="02010800040101010101" pitchFamily="2" charset="-122"/>
                <a:sym typeface="+mn-ea"/>
              </a:rPr>
              <a:t>结构</a:t>
            </a:r>
            <a:r>
              <a:rPr lang="zh-CN" altLang="en-US" b="1" u="sng" dirty="0">
                <a:ln>
                  <a:solidFill>
                    <a:srgbClr val="FF0000"/>
                  </a:solidFill>
                </a:ln>
                <a:solidFill>
                  <a:schemeClr val="tx1"/>
                </a:solidFill>
                <a:latin typeface="华文新魏" panose="02010800040101010101" pitchFamily="2" charset="-122"/>
                <a:ea typeface="华文新魏" panose="02010800040101010101" pitchFamily="2" charset="-122"/>
                <a:sym typeface="+mn-ea"/>
              </a:rPr>
              <a:t>控制字段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059"/>
                                        </p:tgtEl>
                                        <p:attrNameLst>
                                          <p:attrName>style.visibility</p:attrName>
                                        </p:attrNameLst>
                                      </p:cBhvr>
                                      <p:to>
                                        <p:strVal val="visible"/>
                                      </p:to>
                                    </p:set>
                                    <p:anim calcmode="lin" valueType="num">
                                      <p:cBhvr additive="base">
                                        <p:cTn id="7" dur="500" fill="hold"/>
                                        <p:tgtEl>
                                          <p:spTgt spid="173059"/>
                                        </p:tgtEl>
                                        <p:attrNameLst>
                                          <p:attrName>ppt_x</p:attrName>
                                        </p:attrNameLst>
                                      </p:cBhvr>
                                      <p:tavLst>
                                        <p:tav tm="0">
                                          <p:val>
                                            <p:strVal val="#ppt_x"/>
                                          </p:val>
                                        </p:tav>
                                        <p:tav tm="100000">
                                          <p:val>
                                            <p:strVal val="#ppt_x"/>
                                          </p:val>
                                        </p:tav>
                                      </p:tavLst>
                                    </p:anim>
                                    <p:anim calcmode="lin" valueType="num">
                                      <p:cBhvr additive="base">
                                        <p:cTn id="8" dur="500" fill="hold"/>
                                        <p:tgtEl>
                                          <p:spTgt spid="1730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C835AAD-B1B3-48F5-AC9B-AAAC1E49FDF7}"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35</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7939" name="Rectangle 2"/>
          <p:cNvSpPr>
            <a:spLocks noGrp="1"/>
          </p:cNvSpPr>
          <p:nvPr>
            <p:ph type="title"/>
          </p:nvPr>
        </p:nvSpPr>
        <p:spPr>
          <a:xfrm>
            <a:off x="324168" y="674688"/>
            <a:ext cx="5291137" cy="744537"/>
          </a:xfrm>
          <a:noFill/>
          <a:ln>
            <a:noFill/>
          </a:ln>
        </p:spPr>
        <p:txBody>
          <a:bodyPr/>
          <a:lstStyle/>
          <a:p>
            <a:pPr eaLnBrk="1" hangingPunct="1"/>
            <a:r>
              <a:rPr lang="en-US" altLang="zh-CN" sz="2700" b="1" dirty="0">
                <a:latin typeface="华文新魏" panose="02010800040101010101" pitchFamily="2" charset="-122"/>
                <a:ea typeface="华文新魏" panose="02010800040101010101" pitchFamily="2" charset="-122"/>
              </a:rPr>
              <a:t>OLMC</a:t>
            </a:r>
            <a:r>
              <a:rPr lang="zh-CN" altLang="en-US" sz="2700" b="1" dirty="0">
                <a:latin typeface="华文新魏" panose="02010800040101010101" pitchFamily="2" charset="-122"/>
                <a:ea typeface="华文新魏" panose="02010800040101010101" pitchFamily="2" charset="-122"/>
              </a:rPr>
              <a:t>的内部结构</a:t>
            </a:r>
          </a:p>
        </p:txBody>
      </p:sp>
      <p:sp>
        <p:nvSpPr>
          <p:cNvPr id="167940" name="Rectangle 3"/>
          <p:cNvSpPr>
            <a:spLocks noGrp="1"/>
          </p:cNvSpPr>
          <p:nvPr>
            <p:ph idx="1" hasCustomPrompt="1"/>
          </p:nvPr>
        </p:nvSpPr>
        <p:spPr>
          <a:xfrm>
            <a:off x="88265" y="1287145"/>
            <a:ext cx="6038215" cy="2309495"/>
          </a:xfrm>
          <a:noFill/>
          <a:ln>
            <a:noFill/>
          </a:ln>
        </p:spPr>
        <p:txBody>
          <a:bodyPr/>
          <a:lstStyle/>
          <a:p>
            <a:pPr eaLnBrk="1" hangingPunct="1">
              <a:lnSpc>
                <a:spcPct val="115000"/>
              </a:lnSpc>
            </a:pPr>
            <a:r>
              <a:rPr lang="zh-CN" altLang="en-US" sz="1800" b="1" dirty="0">
                <a:latin typeface="华文新魏" panose="02010800040101010101" pitchFamily="2" charset="-122"/>
                <a:ea typeface="华文新魏" panose="02010800040101010101" pitchFamily="2" charset="-122"/>
              </a:rPr>
              <a:t>每个</a:t>
            </a:r>
            <a:r>
              <a:rPr lang="en-US" altLang="zh-CN" sz="1800" b="1" dirty="0">
                <a:latin typeface="华文新魏" panose="02010800040101010101" pitchFamily="2" charset="-122"/>
                <a:ea typeface="华文新魏" panose="02010800040101010101" pitchFamily="2" charset="-122"/>
              </a:rPr>
              <a:t>OLMC</a:t>
            </a:r>
            <a:r>
              <a:rPr lang="zh-CN" altLang="en-US" sz="1800" b="1" dirty="0">
                <a:latin typeface="华文新魏" panose="02010800040101010101" pitchFamily="2" charset="-122"/>
                <a:ea typeface="华文新魏" panose="02010800040101010101" pitchFamily="2" charset="-122"/>
              </a:rPr>
              <a:t>包含或门阵列中的一个或门。一个或门有</a:t>
            </a:r>
            <a:r>
              <a:rPr lang="en-US" altLang="zh-CN" sz="1800" b="1" dirty="0">
                <a:latin typeface="华文新魏" panose="02010800040101010101" pitchFamily="2" charset="-122"/>
                <a:ea typeface="华文新魏" panose="02010800040101010101" pitchFamily="2" charset="-122"/>
              </a:rPr>
              <a:t>8</a:t>
            </a:r>
          </a:p>
          <a:p>
            <a:pPr eaLnBrk="1" hangingPunct="1">
              <a:lnSpc>
                <a:spcPct val="115000"/>
              </a:lnSpc>
              <a:buFontTx/>
              <a:buNone/>
            </a:pP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个输入端，和来自与阵列的</a:t>
            </a:r>
            <a:r>
              <a:rPr lang="en-US" altLang="zh-CN" sz="1800" b="1" dirty="0">
                <a:latin typeface="华文新魏" panose="02010800040101010101" pitchFamily="2" charset="-122"/>
                <a:ea typeface="华文新魏" panose="02010800040101010101" pitchFamily="2" charset="-122"/>
              </a:rPr>
              <a:t>8 </a:t>
            </a:r>
            <a:r>
              <a:rPr lang="zh-CN" altLang="en-US" sz="1800" b="1" dirty="0">
                <a:latin typeface="华文新魏" panose="02010800040101010101" pitchFamily="2" charset="-122"/>
                <a:ea typeface="华文新魏" panose="02010800040101010101" pitchFamily="2" charset="-122"/>
              </a:rPr>
              <a:t>个乘积项</a:t>
            </a:r>
            <a:r>
              <a:rPr lang="en-US" altLang="zh-CN" sz="1800" b="1" dirty="0">
                <a:latin typeface="华文新魏" panose="02010800040101010101" pitchFamily="2" charset="-122"/>
                <a:ea typeface="华文新魏" panose="02010800040101010101" pitchFamily="2" charset="-122"/>
              </a:rPr>
              <a:t>PT(Product-Term )</a:t>
            </a:r>
            <a:r>
              <a:rPr lang="zh-CN" altLang="en-US" sz="1800" b="1" dirty="0">
                <a:latin typeface="华文新魏" panose="02010800040101010101" pitchFamily="2" charset="-122"/>
                <a:ea typeface="华文新魏" panose="02010800040101010101" pitchFamily="2" charset="-122"/>
              </a:rPr>
              <a:t>相对应。其中</a:t>
            </a:r>
            <a:r>
              <a:rPr lang="en-US" altLang="zh-CN" sz="1800" b="1" dirty="0">
                <a:latin typeface="华文新魏" panose="02010800040101010101" pitchFamily="2" charset="-122"/>
                <a:ea typeface="华文新魏" panose="02010800040101010101" pitchFamily="2" charset="-122"/>
              </a:rPr>
              <a:t>7</a:t>
            </a:r>
            <a:r>
              <a:rPr lang="zh-CN" altLang="en-US" sz="1800" b="1" dirty="0">
                <a:latin typeface="华文新魏" panose="02010800040101010101" pitchFamily="2" charset="-122"/>
                <a:ea typeface="华文新魏" panose="02010800040101010101" pitchFamily="2" charset="-122"/>
              </a:rPr>
              <a:t>个直接相连，第一个乘积项</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图中最上边的一项</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经</a:t>
            </a:r>
            <a:r>
              <a:rPr lang="en-US" altLang="zh-CN" sz="1800" b="1" dirty="0">
                <a:latin typeface="华文新魏" panose="02010800040101010101" pitchFamily="2" charset="-122"/>
                <a:ea typeface="华文新魏" panose="02010800040101010101" pitchFamily="2" charset="-122"/>
              </a:rPr>
              <a:t>PTMUX</a:t>
            </a:r>
            <a:r>
              <a:rPr lang="zh-CN" altLang="en-US" sz="1800" b="1" dirty="0">
                <a:latin typeface="华文新魏" panose="02010800040101010101" pitchFamily="2" charset="-122"/>
                <a:ea typeface="华文新魏" panose="02010800040101010101" pitchFamily="2" charset="-122"/>
              </a:rPr>
              <a:t>相连，或门输出为有关乘积项之和。</a:t>
            </a:r>
            <a:r>
              <a:rPr lang="zh-CN" altLang="en-US" sz="1800" b="1" u="sng" dirty="0">
                <a:latin typeface="华文新魏" panose="02010800040101010101" pitchFamily="2" charset="-122"/>
                <a:ea typeface="华文新魏" panose="02010800040101010101" pitchFamily="2" charset="-122"/>
              </a:rPr>
              <a:t>异或门的作用是选择输出信号的极性</a:t>
            </a:r>
            <a:r>
              <a:rPr lang="zh-CN" altLang="en-US" sz="1800" b="1" dirty="0">
                <a:latin typeface="华文新魏" panose="02010800040101010101" pitchFamily="2" charset="-122"/>
                <a:ea typeface="华文新魏" panose="02010800040101010101" pitchFamily="2" charset="-122"/>
              </a:rPr>
              <a:t>。当</a:t>
            </a:r>
            <a:r>
              <a:rPr lang="en-US" altLang="zh-CN" sz="1800" b="1" dirty="0">
                <a:latin typeface="华文新魏" panose="02010800040101010101" pitchFamily="2" charset="-122"/>
                <a:ea typeface="华文新魏" panose="02010800040101010101" pitchFamily="2" charset="-122"/>
              </a:rPr>
              <a:t>XOR(</a:t>
            </a:r>
            <a:r>
              <a:rPr lang="en-US" altLang="zh-CN" sz="1800" b="1" i="1" dirty="0">
                <a:latin typeface="华文新魏" panose="02010800040101010101" pitchFamily="2" charset="-122"/>
                <a:ea typeface="华文新魏" panose="02010800040101010101" pitchFamily="2" charset="-122"/>
              </a:rPr>
              <a:t>n</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为</a:t>
            </a:r>
            <a:r>
              <a:rPr lang="en-US" altLang="zh-CN" sz="1800" b="1" dirty="0">
                <a:latin typeface="华文新魏" panose="02010800040101010101" pitchFamily="2" charset="-122"/>
                <a:ea typeface="华文新魏" panose="02010800040101010101" pitchFamily="2" charset="-122"/>
              </a:rPr>
              <a:t>1</a:t>
            </a:r>
            <a:r>
              <a:rPr lang="zh-CN" altLang="en-US" sz="1800" b="1" dirty="0">
                <a:latin typeface="华文新魏" panose="02010800040101010101" pitchFamily="2" charset="-122"/>
                <a:ea typeface="华文新魏" panose="02010800040101010101" pitchFamily="2" charset="-122"/>
              </a:rPr>
              <a:t>时， 异或门起反相器作用，否则起同相器作用。</a:t>
            </a:r>
            <a:r>
              <a:rPr lang="en-US" altLang="zh-CN" sz="1800" b="1" u="sng" dirty="0">
                <a:solidFill>
                  <a:srgbClr val="FF3300"/>
                </a:solidFill>
                <a:latin typeface="华文新魏" panose="02010800040101010101" pitchFamily="2" charset="-122"/>
                <a:ea typeface="华文新魏" panose="02010800040101010101" pitchFamily="2" charset="-122"/>
              </a:rPr>
              <a:t>XOR(</a:t>
            </a:r>
            <a:r>
              <a:rPr lang="en-US" altLang="zh-CN" sz="1800" b="1" i="1" u="sng" dirty="0">
                <a:solidFill>
                  <a:srgbClr val="FF3300"/>
                </a:solidFill>
                <a:latin typeface="华文新魏" panose="02010800040101010101" pitchFamily="2" charset="-122"/>
                <a:ea typeface="华文新魏" panose="02010800040101010101" pitchFamily="2" charset="-122"/>
              </a:rPr>
              <a:t>n</a:t>
            </a:r>
            <a:r>
              <a:rPr lang="en-US" altLang="zh-CN" sz="1800" b="1" u="sng" dirty="0">
                <a:solidFill>
                  <a:srgbClr val="FF3300"/>
                </a:solidFill>
                <a:latin typeface="华文新魏" panose="02010800040101010101" pitchFamily="2" charset="-122"/>
                <a:ea typeface="华文新魏" panose="02010800040101010101" pitchFamily="2" charset="-122"/>
              </a:rPr>
              <a:t>)</a:t>
            </a:r>
            <a:r>
              <a:rPr lang="zh-CN" altLang="en-US" sz="1800" b="1" u="sng" dirty="0">
                <a:solidFill>
                  <a:srgbClr val="FF3300"/>
                </a:solidFill>
                <a:latin typeface="华文新魏" panose="02010800040101010101" pitchFamily="2" charset="-122"/>
                <a:ea typeface="华文新魏" panose="02010800040101010101" pitchFamily="2" charset="-122"/>
              </a:rPr>
              <a:t>是结构控制字中的一位，</a:t>
            </a:r>
            <a:r>
              <a:rPr lang="en-US" altLang="zh-CN" sz="1800" b="1" i="1" u="sng" dirty="0">
                <a:solidFill>
                  <a:srgbClr val="FF3300"/>
                </a:solidFill>
                <a:latin typeface="华文新魏" panose="02010800040101010101" pitchFamily="2" charset="-122"/>
                <a:ea typeface="华文新魏" panose="02010800040101010101" pitchFamily="2" charset="-122"/>
              </a:rPr>
              <a:t>n</a:t>
            </a:r>
            <a:r>
              <a:rPr lang="zh-CN" altLang="en-US" sz="1800" b="1" u="sng" dirty="0">
                <a:solidFill>
                  <a:srgbClr val="FF3300"/>
                </a:solidFill>
                <a:latin typeface="华文新魏" panose="02010800040101010101" pitchFamily="2" charset="-122"/>
                <a:ea typeface="华文新魏" panose="02010800040101010101" pitchFamily="2" charset="-122"/>
              </a:rPr>
              <a:t>为引脚号</a:t>
            </a:r>
            <a:r>
              <a:rPr lang="zh-CN" altLang="en-US" sz="1800" b="1" dirty="0">
                <a:latin typeface="华文新魏" panose="02010800040101010101" pitchFamily="2" charset="-122"/>
                <a:ea typeface="华文新魏" panose="02010800040101010101" pitchFamily="2" charset="-122"/>
              </a:rPr>
              <a:t>。　</a:t>
            </a:r>
          </a:p>
          <a:p>
            <a:pPr algn="l" eaLnBrk="1" hangingPunct="1">
              <a:lnSpc>
                <a:spcPct val="115000"/>
              </a:lnSpc>
            </a:pPr>
            <a:r>
              <a:rPr lang="en-US" altLang="zh-CN" sz="1800" b="1" dirty="0">
                <a:latin typeface="华文新魏" panose="02010800040101010101" pitchFamily="2" charset="-122"/>
                <a:ea typeface="华文新魏" panose="02010800040101010101" pitchFamily="2" charset="-122"/>
                <a:sym typeface="+mn-ea"/>
              </a:rPr>
              <a:t>D</a:t>
            </a:r>
            <a:r>
              <a:rPr lang="zh-CN" altLang="en-US" sz="1800" b="1" dirty="0">
                <a:latin typeface="华文新魏" panose="02010800040101010101" pitchFamily="2" charset="-122"/>
                <a:ea typeface="华文新魏" panose="02010800040101010101" pitchFamily="2" charset="-122"/>
                <a:sym typeface="+mn-ea"/>
              </a:rPr>
              <a:t>触发器对异或门的输出状态起记忆</a:t>
            </a:r>
            <a:r>
              <a:rPr lang="en-US" altLang="zh-CN" sz="1800" b="1" dirty="0">
                <a:latin typeface="华文新魏" panose="02010800040101010101" pitchFamily="2" charset="-122"/>
                <a:ea typeface="华文新魏" panose="02010800040101010101" pitchFamily="2" charset="-122"/>
                <a:sym typeface="+mn-ea"/>
              </a:rPr>
              <a:t>(</a:t>
            </a:r>
            <a:r>
              <a:rPr lang="zh-CN" altLang="en-US" sz="1800" b="1" dirty="0">
                <a:latin typeface="华文新魏" panose="02010800040101010101" pitchFamily="2" charset="-122"/>
                <a:ea typeface="华文新魏" panose="02010800040101010101" pitchFamily="2" charset="-122"/>
                <a:sym typeface="+mn-ea"/>
              </a:rPr>
              <a:t>存储</a:t>
            </a:r>
            <a:r>
              <a:rPr lang="en-US" altLang="zh-CN" sz="1800" b="1" dirty="0">
                <a:latin typeface="华文新魏" panose="02010800040101010101" pitchFamily="2" charset="-122"/>
                <a:ea typeface="华文新魏" panose="02010800040101010101" pitchFamily="2" charset="-122"/>
                <a:sym typeface="+mn-ea"/>
              </a:rPr>
              <a:t>)</a:t>
            </a:r>
            <a:r>
              <a:rPr lang="zh-CN" altLang="en-US" sz="1800" b="1" dirty="0">
                <a:latin typeface="华文新魏" panose="02010800040101010101" pitchFamily="2" charset="-122"/>
                <a:ea typeface="华文新魏" panose="02010800040101010101" pitchFamily="2" charset="-122"/>
                <a:sym typeface="+mn-ea"/>
              </a:rPr>
              <a:t>作用，使</a:t>
            </a:r>
            <a:r>
              <a:rPr lang="en-US" altLang="zh-CN" sz="1800" b="1" dirty="0">
                <a:latin typeface="华文新魏" panose="02010800040101010101" pitchFamily="2" charset="-122"/>
                <a:ea typeface="华文新魏" panose="02010800040101010101" pitchFamily="2" charset="-122"/>
                <a:sym typeface="+mn-ea"/>
              </a:rPr>
              <a:t>GAL</a:t>
            </a:r>
            <a:r>
              <a:rPr lang="zh-CN" altLang="en-US" sz="1800" b="1" dirty="0">
                <a:latin typeface="华文新魏" panose="02010800040101010101" pitchFamily="2" charset="-122"/>
                <a:ea typeface="华文新魏" panose="02010800040101010101" pitchFamily="2" charset="-122"/>
                <a:sym typeface="+mn-ea"/>
              </a:rPr>
              <a:t>适用于时序逻辑电路。　</a:t>
            </a:r>
            <a:endParaRPr lang="zh-CN" altLang="en-US" sz="1800" b="1" dirty="0">
              <a:latin typeface="华文新魏" panose="02010800040101010101" pitchFamily="2" charset="-122"/>
              <a:ea typeface="华文新魏" panose="02010800040101010101" pitchFamily="2" charset="-122"/>
            </a:endParaRPr>
          </a:p>
          <a:p>
            <a:pPr algn="l" eaLnBrk="1" hangingPunct="1">
              <a:lnSpc>
                <a:spcPct val="115000"/>
              </a:lnSpc>
            </a:pPr>
            <a:r>
              <a:rPr lang="en-US" altLang="zh-CN" sz="1800" b="1" dirty="0">
                <a:latin typeface="华文新魏" panose="02010800040101010101" pitchFamily="2" charset="-122"/>
                <a:ea typeface="华文新魏" panose="02010800040101010101" pitchFamily="2" charset="-122"/>
                <a:sym typeface="+mn-ea"/>
              </a:rPr>
              <a:t>4</a:t>
            </a:r>
            <a:r>
              <a:rPr lang="zh-CN" altLang="en-US" sz="1800" b="1" dirty="0">
                <a:latin typeface="华文新魏" panose="02010800040101010101" pitchFamily="2" charset="-122"/>
                <a:ea typeface="华文新魏" panose="02010800040101010101" pitchFamily="2" charset="-122"/>
                <a:sym typeface="+mn-ea"/>
              </a:rPr>
              <a:t>个多路开关</a:t>
            </a:r>
            <a:r>
              <a:rPr lang="en-US" altLang="zh-CN" sz="1800" b="1" dirty="0">
                <a:latin typeface="华文新魏" panose="02010800040101010101" pitchFamily="2" charset="-122"/>
                <a:ea typeface="华文新魏" panose="02010800040101010101" pitchFamily="2" charset="-122"/>
                <a:sym typeface="+mn-ea"/>
              </a:rPr>
              <a:t>(MUX)</a:t>
            </a:r>
            <a:r>
              <a:rPr lang="zh-CN" altLang="en-US" sz="1800" b="1" dirty="0">
                <a:latin typeface="华文新魏" panose="02010800040101010101" pitchFamily="2" charset="-122"/>
                <a:ea typeface="华文新魏" panose="02010800040101010101" pitchFamily="2" charset="-122"/>
                <a:sym typeface="+mn-ea"/>
              </a:rPr>
              <a:t>在</a:t>
            </a:r>
            <a:r>
              <a:rPr lang="zh-CN" altLang="en-US" sz="1800" b="1" u="sng" dirty="0">
                <a:solidFill>
                  <a:srgbClr val="FF3300"/>
                </a:solidFill>
                <a:latin typeface="华文新魏" panose="02010800040101010101" pitchFamily="2" charset="-122"/>
                <a:ea typeface="华文新魏" panose="02010800040101010101" pitchFamily="2" charset="-122"/>
                <a:sym typeface="+mn-ea"/>
              </a:rPr>
              <a:t>结构控制字段</a:t>
            </a:r>
            <a:r>
              <a:rPr lang="zh-CN" altLang="en-US" sz="1800" b="1" u="sng" dirty="0">
                <a:latin typeface="华文新魏" panose="02010800040101010101" pitchFamily="2" charset="-122"/>
                <a:ea typeface="华文新魏" panose="02010800040101010101" pitchFamily="2" charset="-122"/>
                <a:sym typeface="+mn-ea"/>
              </a:rPr>
              <a:t>作用下设定输出逻辑宏单元的组态</a:t>
            </a:r>
            <a:r>
              <a:rPr lang="zh-CN" altLang="en-US" sz="1800" b="1" dirty="0">
                <a:latin typeface="华文新魏" panose="02010800040101010101" pitchFamily="2" charset="-122"/>
                <a:ea typeface="华文新魏" panose="02010800040101010101" pitchFamily="2" charset="-122"/>
                <a:sym typeface="+mn-ea"/>
              </a:rPr>
              <a:t>。</a:t>
            </a:r>
            <a:endParaRPr lang="zh-CN" altLang="en-US" sz="1800" b="1" dirty="0">
              <a:latin typeface="华文新魏" panose="02010800040101010101" pitchFamily="2" charset="-122"/>
              <a:ea typeface="华文新魏" panose="02010800040101010101" pitchFamily="2" charset="-122"/>
            </a:endParaRPr>
          </a:p>
        </p:txBody>
      </p:sp>
      <p:pic>
        <p:nvPicPr>
          <p:cNvPr id="166916" name="Picture 3" descr="gal1"/>
          <p:cNvPicPr>
            <a:picLocks noChangeAspect="1"/>
          </p:cNvPicPr>
          <p:nvPr/>
        </p:nvPicPr>
        <p:blipFill>
          <a:blip r:embed="rId2"/>
          <a:stretch>
            <a:fillRect/>
          </a:stretch>
        </p:blipFill>
        <p:spPr>
          <a:xfrm>
            <a:off x="6018530" y="1060450"/>
            <a:ext cx="3125470" cy="341820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940">
                                            <p:txEl>
                                              <p:pRg st="0" end="0"/>
                                            </p:txEl>
                                          </p:spTgt>
                                        </p:tgtEl>
                                        <p:attrNameLst>
                                          <p:attrName>style.visibility</p:attrName>
                                        </p:attrNameLst>
                                      </p:cBhvr>
                                      <p:to>
                                        <p:strVal val="visible"/>
                                      </p:to>
                                    </p:set>
                                    <p:anim calcmode="lin" valueType="num">
                                      <p:cBhvr additive="base">
                                        <p:cTn id="7" dur="500" fill="hold"/>
                                        <p:tgtEl>
                                          <p:spTgt spid="1679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7940">
                                            <p:txEl>
                                              <p:pRg st="1" end="1"/>
                                            </p:txEl>
                                          </p:spTgt>
                                        </p:tgtEl>
                                        <p:attrNameLst>
                                          <p:attrName>style.visibility</p:attrName>
                                        </p:attrNameLst>
                                      </p:cBhvr>
                                      <p:to>
                                        <p:strVal val="visible"/>
                                      </p:to>
                                    </p:set>
                                    <p:anim calcmode="lin" valueType="num">
                                      <p:cBhvr additive="base">
                                        <p:cTn id="13" dur="500" fill="hold"/>
                                        <p:tgtEl>
                                          <p:spTgt spid="1679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79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7940">
                                            <p:txEl>
                                              <p:pRg st="2" end="2"/>
                                            </p:txEl>
                                          </p:spTgt>
                                        </p:tgtEl>
                                        <p:attrNameLst>
                                          <p:attrName>style.visibility</p:attrName>
                                        </p:attrNameLst>
                                      </p:cBhvr>
                                      <p:to>
                                        <p:strVal val="visible"/>
                                      </p:to>
                                    </p:set>
                                    <p:anim calcmode="lin" valueType="num">
                                      <p:cBhvr additive="base">
                                        <p:cTn id="19" dur="500" fill="hold"/>
                                        <p:tgtEl>
                                          <p:spTgt spid="1679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7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7940">
                                            <p:txEl>
                                              <p:pRg st="3" end="3"/>
                                            </p:txEl>
                                          </p:spTgt>
                                        </p:tgtEl>
                                        <p:attrNameLst>
                                          <p:attrName>style.visibility</p:attrName>
                                        </p:attrNameLst>
                                      </p:cBhvr>
                                      <p:to>
                                        <p:strVal val="visible"/>
                                      </p:to>
                                    </p:set>
                                    <p:anim calcmode="lin" valueType="num">
                                      <p:cBhvr additive="base">
                                        <p:cTn id="25" dur="500" fill="hold"/>
                                        <p:tgtEl>
                                          <p:spTgt spid="1679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794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uiExpand="1" build="p"/>
      <p:bldP spid="167940" grpI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37591FF-0BA2-41CF-9D90-13856D83AA02}"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36</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8963" name="Rectangle 2"/>
          <p:cNvSpPr>
            <a:spLocks noGrp="1"/>
          </p:cNvSpPr>
          <p:nvPr>
            <p:ph type="title"/>
          </p:nvPr>
        </p:nvSpPr>
        <p:spPr>
          <a:xfrm>
            <a:off x="827088" y="765175"/>
            <a:ext cx="6172200" cy="638175"/>
          </a:xfrm>
          <a:noFill/>
          <a:ln>
            <a:noFill/>
          </a:ln>
        </p:spPr>
        <p:txBody>
          <a:bodyPr/>
          <a:lstStyle/>
          <a:p>
            <a:pPr eaLnBrk="1" hangingPunct="1"/>
            <a:r>
              <a:rPr lang="en-US" altLang="zh-CN" sz="2700" b="1" dirty="0">
                <a:latin typeface="华文新魏" panose="02010800040101010101" pitchFamily="2" charset="-122"/>
                <a:ea typeface="华文新魏" panose="02010800040101010101" pitchFamily="2" charset="-122"/>
              </a:rPr>
              <a:t>OLMC</a:t>
            </a:r>
            <a:r>
              <a:rPr lang="zh-CN" altLang="en-US" sz="2700" b="1" dirty="0">
                <a:latin typeface="华文新魏" panose="02010800040101010101" pitchFamily="2" charset="-122"/>
                <a:ea typeface="华文新魏" panose="02010800040101010101" pitchFamily="2" charset="-122"/>
              </a:rPr>
              <a:t>的内部结构</a:t>
            </a:r>
            <a:r>
              <a:rPr lang="en-US" altLang="zh-CN" sz="2700" b="1" dirty="0">
                <a:latin typeface="华文新魏" panose="02010800040101010101" pitchFamily="2" charset="-122"/>
                <a:ea typeface="华文新魏" panose="02010800040101010101" pitchFamily="2" charset="-122"/>
              </a:rPr>
              <a:t>-4</a:t>
            </a:r>
            <a:r>
              <a:rPr lang="zh-CN" altLang="en-US" sz="2700" b="1" dirty="0">
                <a:latin typeface="华文新魏" panose="02010800040101010101" pitchFamily="2" charset="-122"/>
                <a:ea typeface="华文新魏" panose="02010800040101010101" pitchFamily="2" charset="-122"/>
              </a:rPr>
              <a:t>个选择器</a:t>
            </a:r>
          </a:p>
        </p:txBody>
      </p:sp>
      <p:sp>
        <p:nvSpPr>
          <p:cNvPr id="168964" name="Rectangle 3"/>
          <p:cNvSpPr>
            <a:spLocks noGrp="1"/>
          </p:cNvSpPr>
          <p:nvPr>
            <p:ph idx="1" hasCustomPrompt="1"/>
          </p:nvPr>
        </p:nvSpPr>
        <p:spPr>
          <a:xfrm>
            <a:off x="539750" y="1408113"/>
            <a:ext cx="8135938" cy="3540125"/>
          </a:xfrm>
          <a:noFill/>
          <a:ln>
            <a:noFill/>
          </a:ln>
        </p:spPr>
        <p:txBody>
          <a:bodyPr/>
          <a:lstStyle/>
          <a:p>
            <a:pPr eaLnBrk="1" hangingPunct="1">
              <a:lnSpc>
                <a:spcPct val="110000"/>
              </a:lnSpc>
            </a:pPr>
            <a:r>
              <a:rPr lang="en-US" altLang="zh-CN" sz="1800" b="1" dirty="0">
                <a:solidFill>
                  <a:srgbClr val="FF3300"/>
                </a:solidFill>
                <a:latin typeface="华文新魏" panose="02010800040101010101" pitchFamily="2" charset="-122"/>
                <a:ea typeface="华文新魏" panose="02010800040101010101" pitchFamily="2" charset="-122"/>
              </a:rPr>
              <a:t>PT</a:t>
            </a:r>
            <a:r>
              <a:rPr lang="en-US" altLang="zh-CN" sz="1800" b="1" dirty="0">
                <a:latin typeface="华文新魏" panose="02010800040101010101" pitchFamily="2" charset="-122"/>
                <a:ea typeface="华文新魏" panose="02010800040101010101" pitchFamily="2" charset="-122"/>
              </a:rPr>
              <a:t>MUX</a:t>
            </a:r>
            <a:r>
              <a:rPr lang="zh-CN" altLang="en-US" sz="1800" b="1" dirty="0">
                <a:latin typeface="华文新魏" panose="02010800040101010101" pitchFamily="2" charset="-122"/>
                <a:ea typeface="华文新魏" panose="02010800040101010101" pitchFamily="2" charset="-122"/>
              </a:rPr>
              <a:t>是</a:t>
            </a:r>
            <a:r>
              <a:rPr lang="zh-CN" altLang="en-US" sz="1800" b="1" dirty="0">
                <a:solidFill>
                  <a:srgbClr val="FF3300"/>
                </a:solidFill>
                <a:latin typeface="华文新魏" panose="02010800040101010101" pitchFamily="2" charset="-122"/>
                <a:ea typeface="华文新魏" panose="02010800040101010101" pitchFamily="2" charset="-122"/>
              </a:rPr>
              <a:t>乘积项</a:t>
            </a:r>
            <a:r>
              <a:rPr lang="zh-CN" altLang="en-US" sz="1800" b="1" dirty="0">
                <a:latin typeface="华文新魏" panose="02010800040101010101" pitchFamily="2" charset="-122"/>
                <a:ea typeface="华文新魏" panose="02010800040101010101" pitchFamily="2" charset="-122"/>
              </a:rPr>
              <a:t>选择器，在</a:t>
            </a:r>
            <a:r>
              <a:rPr lang="en-US" altLang="zh-CN" sz="1800" b="1" dirty="0">
                <a:latin typeface="华文新魏" panose="02010800040101010101" pitchFamily="2" charset="-122"/>
                <a:ea typeface="华文新魏" panose="02010800040101010101" pitchFamily="2" charset="-122"/>
              </a:rPr>
              <a:t>AC1(</a:t>
            </a:r>
            <a:r>
              <a:rPr lang="en-US" altLang="zh-CN" sz="1800" b="1" i="1" dirty="0">
                <a:latin typeface="华文新魏" panose="02010800040101010101" pitchFamily="2" charset="-122"/>
                <a:ea typeface="华文新魏" panose="02010800040101010101" pitchFamily="2" charset="-122"/>
              </a:rPr>
              <a:t>n</a:t>
            </a:r>
            <a:r>
              <a:rPr lang="en-US" altLang="zh-CN" sz="1800" b="1" dirty="0">
                <a:latin typeface="华文新魏" panose="02010800040101010101" pitchFamily="2" charset="-122"/>
                <a:ea typeface="华文新魏" panose="02010800040101010101" pitchFamily="2" charset="-122"/>
              </a:rPr>
              <a:t>)</a:t>
            </a:r>
            <a:r>
              <a:rPr lang="en-US" altLang="zh-CN" sz="1800" b="1" dirty="0">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AC0</a:t>
            </a:r>
            <a:r>
              <a:rPr lang="zh-CN" altLang="en-US" sz="1800" b="1" dirty="0">
                <a:latin typeface="华文新魏" panose="02010800040101010101" pitchFamily="2" charset="-122"/>
                <a:ea typeface="华文新魏" panose="02010800040101010101" pitchFamily="2" charset="-122"/>
              </a:rPr>
              <a:t>控制下选择第一乘积项或地</a:t>
            </a:r>
            <a:r>
              <a:rPr lang="en-US" altLang="zh-CN" sz="1800" b="1" dirty="0">
                <a:latin typeface="华文新魏" panose="02010800040101010101" pitchFamily="2" charset="-122"/>
                <a:ea typeface="华文新魏" panose="02010800040101010101" pitchFamily="2" charset="-122"/>
              </a:rPr>
              <a:t>(0)</a:t>
            </a:r>
            <a:r>
              <a:rPr lang="zh-CN" altLang="en-US" sz="1800" b="1" dirty="0">
                <a:latin typeface="华文新魏" panose="02010800040101010101" pitchFamily="2" charset="-122"/>
                <a:ea typeface="华文新魏" panose="02010800040101010101" pitchFamily="2" charset="-122"/>
              </a:rPr>
              <a:t>送至或门输入端。　</a:t>
            </a:r>
          </a:p>
          <a:p>
            <a:pPr eaLnBrk="1" hangingPunct="1">
              <a:lnSpc>
                <a:spcPct val="110000"/>
              </a:lnSpc>
            </a:pPr>
            <a:r>
              <a:rPr lang="en-US" altLang="zh-CN" sz="1800" b="1" dirty="0">
                <a:solidFill>
                  <a:srgbClr val="FF3300"/>
                </a:solidFill>
                <a:latin typeface="华文新魏" panose="02010800040101010101" pitchFamily="2" charset="-122"/>
                <a:ea typeface="华文新魏" panose="02010800040101010101" pitchFamily="2" charset="-122"/>
              </a:rPr>
              <a:t>O</a:t>
            </a:r>
            <a:r>
              <a:rPr lang="en-US" altLang="zh-CN" sz="1800" b="1" dirty="0">
                <a:latin typeface="华文新魏" panose="02010800040101010101" pitchFamily="2" charset="-122"/>
                <a:ea typeface="华文新魏" panose="02010800040101010101" pitchFamily="2" charset="-122"/>
              </a:rPr>
              <a:t>MUX</a:t>
            </a:r>
            <a:r>
              <a:rPr lang="zh-CN" altLang="en-US" sz="1800" b="1" dirty="0">
                <a:latin typeface="华文新魏" panose="02010800040101010101" pitchFamily="2" charset="-122"/>
                <a:ea typeface="华文新魏" panose="02010800040101010101" pitchFamily="2" charset="-122"/>
              </a:rPr>
              <a:t>是</a:t>
            </a:r>
            <a:r>
              <a:rPr lang="zh-CN" altLang="en-US" sz="1800" b="1" dirty="0">
                <a:solidFill>
                  <a:srgbClr val="FF3300"/>
                </a:solidFill>
                <a:latin typeface="华文新魏" panose="02010800040101010101" pitchFamily="2" charset="-122"/>
                <a:ea typeface="华文新魏" panose="02010800040101010101" pitchFamily="2" charset="-122"/>
              </a:rPr>
              <a:t>输出</a:t>
            </a:r>
            <a:r>
              <a:rPr lang="zh-CN" altLang="en-US" sz="1800" b="1" dirty="0">
                <a:latin typeface="华文新魏" panose="02010800040101010101" pitchFamily="2" charset="-122"/>
                <a:ea typeface="华文新魏" panose="02010800040101010101" pitchFamily="2" charset="-122"/>
              </a:rPr>
              <a:t>类型选择器，在</a:t>
            </a:r>
            <a:r>
              <a:rPr lang="en-US" altLang="zh-CN" sz="1800" b="1" dirty="0">
                <a:latin typeface="华文新魏" panose="02010800040101010101" pitchFamily="2" charset="-122"/>
                <a:ea typeface="华文新魏" panose="02010800040101010101" pitchFamily="2" charset="-122"/>
              </a:rPr>
              <a:t>AC1(</a:t>
            </a:r>
            <a:r>
              <a:rPr lang="en-US" altLang="zh-CN" sz="1800" b="1" i="1" dirty="0">
                <a:latin typeface="华文新魏" panose="02010800040101010101" pitchFamily="2" charset="-122"/>
                <a:ea typeface="华文新魏" panose="02010800040101010101" pitchFamily="2" charset="-122"/>
              </a:rPr>
              <a:t>n</a:t>
            </a:r>
            <a:r>
              <a:rPr lang="en-US" altLang="zh-CN" sz="1800" b="1" dirty="0">
                <a:latin typeface="华文新魏" panose="02010800040101010101" pitchFamily="2" charset="-122"/>
                <a:ea typeface="华文新魏" panose="02010800040101010101" pitchFamily="2" charset="-122"/>
              </a:rPr>
              <a:t>)+AC0</a:t>
            </a:r>
            <a:r>
              <a:rPr lang="zh-CN" altLang="en-US" sz="1800" b="1" dirty="0">
                <a:latin typeface="华文新魏" panose="02010800040101010101" pitchFamily="2" charset="-122"/>
                <a:ea typeface="华文新魏" panose="02010800040101010101" pitchFamily="2" charset="-122"/>
              </a:rPr>
              <a:t>控制下选择组合型</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异或门输出</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或寄存型</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经</a:t>
            </a:r>
            <a:r>
              <a:rPr lang="en-US" altLang="zh-CN" sz="1800" b="1" dirty="0">
                <a:latin typeface="华文新魏" panose="02010800040101010101" pitchFamily="2" charset="-122"/>
                <a:ea typeface="华文新魏" panose="02010800040101010101" pitchFamily="2" charset="-122"/>
              </a:rPr>
              <a:t>D</a:t>
            </a:r>
            <a:r>
              <a:rPr lang="zh-CN" altLang="en-US" sz="1800" b="1" dirty="0">
                <a:latin typeface="华文新魏" panose="02010800040101010101" pitchFamily="2" charset="-122"/>
                <a:ea typeface="华文新魏" panose="02010800040101010101" pitchFamily="2" charset="-122"/>
              </a:rPr>
              <a:t>触发器存储后输出</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逻辑运算结果送到输出缓冲器。　</a:t>
            </a:r>
          </a:p>
          <a:p>
            <a:pPr eaLnBrk="1" hangingPunct="1">
              <a:lnSpc>
                <a:spcPct val="110000"/>
              </a:lnSpc>
            </a:pPr>
            <a:r>
              <a:rPr lang="en-US" altLang="zh-CN" sz="1800" b="1" dirty="0">
                <a:solidFill>
                  <a:srgbClr val="FF3300"/>
                </a:solidFill>
                <a:latin typeface="华文新魏" panose="02010800040101010101" pitchFamily="2" charset="-122"/>
                <a:ea typeface="华文新魏" panose="02010800040101010101" pitchFamily="2" charset="-122"/>
              </a:rPr>
              <a:t>TS</a:t>
            </a:r>
            <a:r>
              <a:rPr lang="en-US" altLang="zh-CN" sz="1800" b="1" dirty="0">
                <a:latin typeface="华文新魏" panose="02010800040101010101" pitchFamily="2" charset="-122"/>
                <a:ea typeface="华文新魏" panose="02010800040101010101" pitchFamily="2" charset="-122"/>
              </a:rPr>
              <a:t>MUX</a:t>
            </a:r>
            <a:r>
              <a:rPr lang="zh-CN" altLang="en-US" sz="1800" b="1" dirty="0">
                <a:latin typeface="华文新魏" panose="02010800040101010101" pitchFamily="2" charset="-122"/>
                <a:ea typeface="华文新魏" panose="02010800040101010101" pitchFamily="2" charset="-122"/>
              </a:rPr>
              <a:t>是</a:t>
            </a:r>
            <a:r>
              <a:rPr lang="zh-CN" altLang="en-US" sz="1800" b="1" dirty="0">
                <a:solidFill>
                  <a:srgbClr val="FF3300"/>
                </a:solidFill>
                <a:latin typeface="华文新魏" panose="02010800040101010101" pitchFamily="2" charset="-122"/>
                <a:ea typeface="华文新魏" panose="02010800040101010101" pitchFamily="2" charset="-122"/>
              </a:rPr>
              <a:t>三态缓冲器</a:t>
            </a:r>
            <a:r>
              <a:rPr lang="zh-CN" altLang="en-US" sz="1800" b="1" dirty="0">
                <a:latin typeface="华文新魏" panose="02010800040101010101" pitchFamily="2" charset="-122"/>
                <a:ea typeface="华文新魏" panose="02010800040101010101" pitchFamily="2" charset="-122"/>
              </a:rPr>
              <a:t>的使能信号选择器，在</a:t>
            </a:r>
            <a:r>
              <a:rPr lang="en-US" altLang="zh-CN" sz="1800" b="1" dirty="0">
                <a:latin typeface="华文新魏" panose="02010800040101010101" pitchFamily="2" charset="-122"/>
                <a:ea typeface="华文新魏" panose="02010800040101010101" pitchFamily="2" charset="-122"/>
              </a:rPr>
              <a:t>AC1(</a:t>
            </a:r>
            <a:r>
              <a:rPr lang="en-US" altLang="zh-CN" sz="1800" b="1" i="1" dirty="0">
                <a:latin typeface="华文新魏" panose="02010800040101010101" pitchFamily="2" charset="-122"/>
                <a:ea typeface="华文新魏" panose="02010800040101010101" pitchFamily="2" charset="-122"/>
              </a:rPr>
              <a:t>n)</a:t>
            </a:r>
            <a:r>
              <a:rPr lang="en-US" altLang="zh-CN" sz="1800" b="1" dirty="0">
                <a:latin typeface="华文新魏" panose="02010800040101010101" pitchFamily="2" charset="-122"/>
                <a:ea typeface="华文新魏" panose="02010800040101010101" pitchFamily="2" charset="-122"/>
              </a:rPr>
              <a:t>AC0</a:t>
            </a:r>
            <a:r>
              <a:rPr lang="zh-CN" altLang="en-US" sz="1800" b="1" dirty="0">
                <a:latin typeface="华文新魏" panose="02010800040101010101" pitchFamily="2" charset="-122"/>
                <a:ea typeface="华文新魏" panose="02010800040101010101" pitchFamily="2" charset="-122"/>
              </a:rPr>
              <a:t>控制下从</a:t>
            </a:r>
            <a:r>
              <a:rPr lang="en-US" altLang="zh-CN" sz="1800" b="1" dirty="0">
                <a:latin typeface="华文新魏" panose="02010800040101010101" pitchFamily="2" charset="-122"/>
                <a:ea typeface="华文新魏" panose="02010800040101010101" pitchFamily="2" charset="-122"/>
              </a:rPr>
              <a:t>Vcc</a:t>
            </a:r>
            <a:r>
              <a:rPr lang="zh-CN" altLang="en-US" sz="1800" b="1" dirty="0">
                <a:latin typeface="华文新魏" panose="02010800040101010101" pitchFamily="2" charset="-122"/>
                <a:ea typeface="华文新魏" panose="02010800040101010101" pitchFamily="2" charset="-122"/>
              </a:rPr>
              <a:t>、地、</a:t>
            </a:r>
            <a:r>
              <a:rPr lang="en-US" altLang="zh-CN" sz="1800" b="1" dirty="0">
                <a:latin typeface="华文新魏" panose="02010800040101010101" pitchFamily="2" charset="-122"/>
                <a:ea typeface="华文新魏" panose="02010800040101010101" pitchFamily="2" charset="-122"/>
              </a:rPr>
              <a:t>OE</a:t>
            </a:r>
            <a:r>
              <a:rPr lang="zh-CN" altLang="en-US" sz="1800" b="1" dirty="0">
                <a:latin typeface="华文新魏" panose="02010800040101010101" pitchFamily="2" charset="-122"/>
                <a:ea typeface="华文新魏" panose="02010800040101010101" pitchFamily="2" charset="-122"/>
              </a:rPr>
              <a:t>或第一乘积项中选择</a:t>
            </a:r>
            <a:r>
              <a:rPr lang="en-US" altLang="zh-CN" sz="1800" b="1" dirty="0">
                <a:latin typeface="华文新魏" panose="02010800040101010101" pitchFamily="2" charset="-122"/>
                <a:ea typeface="华文新魏" panose="02010800040101010101" pitchFamily="2" charset="-122"/>
              </a:rPr>
              <a:t>1 </a:t>
            </a:r>
            <a:r>
              <a:rPr lang="zh-CN" altLang="en-US" sz="1800" b="1" dirty="0">
                <a:latin typeface="华文新魏" panose="02010800040101010101" pitchFamily="2" charset="-122"/>
                <a:ea typeface="华文新魏" panose="02010800040101010101" pitchFamily="2" charset="-122"/>
              </a:rPr>
              <a:t>个作为输出缓冲器的使能信号。　</a:t>
            </a:r>
          </a:p>
          <a:p>
            <a:pPr eaLnBrk="1" hangingPunct="1">
              <a:lnSpc>
                <a:spcPct val="110000"/>
              </a:lnSpc>
            </a:pPr>
            <a:r>
              <a:rPr lang="en-US" altLang="zh-CN" sz="1800" b="1" dirty="0">
                <a:solidFill>
                  <a:srgbClr val="FF3300"/>
                </a:solidFill>
                <a:latin typeface="华文新魏" panose="02010800040101010101" pitchFamily="2" charset="-122"/>
                <a:ea typeface="华文新魏" panose="02010800040101010101" pitchFamily="2" charset="-122"/>
              </a:rPr>
              <a:t>F</a:t>
            </a:r>
            <a:r>
              <a:rPr lang="en-US" altLang="zh-CN" sz="1800" b="1" dirty="0">
                <a:latin typeface="华文新魏" panose="02010800040101010101" pitchFamily="2" charset="-122"/>
                <a:ea typeface="华文新魏" panose="02010800040101010101" pitchFamily="2" charset="-122"/>
              </a:rPr>
              <a:t>MUX</a:t>
            </a:r>
            <a:r>
              <a:rPr lang="zh-CN" altLang="en-US" sz="1800" b="1" dirty="0">
                <a:latin typeface="华文新魏" panose="02010800040101010101" pitchFamily="2" charset="-122"/>
                <a:ea typeface="华文新魏" panose="02010800040101010101" pitchFamily="2" charset="-122"/>
              </a:rPr>
              <a:t>是</a:t>
            </a:r>
            <a:r>
              <a:rPr lang="zh-CN" altLang="en-US" sz="1800" b="1" dirty="0">
                <a:solidFill>
                  <a:srgbClr val="FF3300"/>
                </a:solidFill>
                <a:latin typeface="华文新魏" panose="02010800040101010101" pitchFamily="2" charset="-122"/>
                <a:ea typeface="华文新魏" panose="02010800040101010101" pitchFamily="2" charset="-122"/>
              </a:rPr>
              <a:t>反馈源</a:t>
            </a:r>
            <a:r>
              <a:rPr lang="zh-CN" altLang="en-US" sz="1800" b="1" dirty="0">
                <a:latin typeface="华文新魏" panose="02010800040101010101" pitchFamily="2" charset="-122"/>
                <a:ea typeface="华文新魏" panose="02010800040101010101" pitchFamily="2" charset="-122"/>
              </a:rPr>
              <a:t>选择器。在</a:t>
            </a:r>
            <a:r>
              <a:rPr lang="en-US" altLang="zh-CN" sz="1800" b="1" dirty="0">
                <a:latin typeface="华文新魏" panose="02010800040101010101" pitchFamily="2" charset="-122"/>
                <a:ea typeface="华文新魏" panose="02010800040101010101" pitchFamily="2" charset="-122"/>
              </a:rPr>
              <a:t>AC1(</a:t>
            </a:r>
            <a:r>
              <a:rPr lang="en-US" altLang="zh-CN" sz="1800" b="1" i="1" dirty="0">
                <a:latin typeface="华文新魏" panose="02010800040101010101" pitchFamily="2" charset="-122"/>
                <a:ea typeface="华文新魏" panose="02010800040101010101" pitchFamily="2" charset="-122"/>
              </a:rPr>
              <a:t>n</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AC0</a:t>
            </a:r>
            <a:r>
              <a:rPr lang="zh-CN" altLang="en-US" sz="1800" b="1" dirty="0">
                <a:latin typeface="华文新魏" panose="02010800040101010101" pitchFamily="2" charset="-122"/>
                <a:ea typeface="华文新魏" panose="02010800040101010101" pitchFamily="2" charset="-122"/>
              </a:rPr>
              <a:t>控制下选择</a:t>
            </a:r>
            <a:r>
              <a:rPr lang="en-US" altLang="zh-CN" sz="1800" b="1" dirty="0">
                <a:latin typeface="华文新魏" panose="02010800040101010101" pitchFamily="2" charset="-122"/>
                <a:ea typeface="华文新魏" panose="02010800040101010101" pitchFamily="2" charset="-122"/>
              </a:rPr>
              <a:t>D</a:t>
            </a:r>
            <a:r>
              <a:rPr lang="zh-CN" altLang="en-US" sz="1800" b="1" dirty="0">
                <a:latin typeface="华文新魏" panose="02010800040101010101" pitchFamily="2" charset="-122"/>
                <a:ea typeface="华文新魏" panose="02010800040101010101" pitchFamily="2" charset="-122"/>
              </a:rPr>
              <a:t>触发器的</a:t>
            </a:r>
            <a:r>
              <a:rPr lang="en-US" altLang="zh-CN" sz="1800" b="1" i="1" dirty="0">
                <a:latin typeface="华文新魏" panose="02010800040101010101" pitchFamily="2" charset="-122"/>
                <a:ea typeface="华文新魏" panose="02010800040101010101" pitchFamily="2" charset="-122"/>
              </a:rPr>
              <a:t>Q</a:t>
            </a:r>
            <a:r>
              <a:rPr lang="zh-CN" altLang="en-US" sz="1800" b="1" dirty="0">
                <a:latin typeface="华文新魏" panose="02010800040101010101" pitchFamily="2" charset="-122"/>
                <a:ea typeface="华文新魏" panose="02010800040101010101" pitchFamily="2" charset="-122"/>
              </a:rPr>
              <a:t>、本级</a:t>
            </a:r>
            <a:r>
              <a:rPr lang="en-US" altLang="zh-CN" sz="1800" b="1" dirty="0">
                <a:latin typeface="华文新魏" panose="02010800040101010101" pitchFamily="2" charset="-122"/>
                <a:ea typeface="华文新魏" panose="02010800040101010101" pitchFamily="2" charset="-122"/>
              </a:rPr>
              <a:t>OLMC</a:t>
            </a:r>
            <a:r>
              <a:rPr lang="zh-CN" altLang="en-US" sz="1800" b="1" dirty="0">
                <a:latin typeface="华文新魏" panose="02010800040101010101" pitchFamily="2" charset="-122"/>
                <a:ea typeface="华文新魏" panose="02010800040101010101" pitchFamily="2" charset="-122"/>
              </a:rPr>
              <a:t>输出、邻级</a:t>
            </a:r>
            <a:r>
              <a:rPr lang="en-US" altLang="zh-CN" sz="1800" b="1" dirty="0">
                <a:latin typeface="华文新魏" panose="02010800040101010101" pitchFamily="2" charset="-122"/>
                <a:ea typeface="华文新魏" panose="02010800040101010101" pitchFamily="2" charset="-122"/>
              </a:rPr>
              <a:t>OLMC</a:t>
            </a:r>
            <a:r>
              <a:rPr lang="zh-CN" altLang="en-US" sz="1800" b="1" dirty="0">
                <a:latin typeface="华文新魏" panose="02010800040101010101" pitchFamily="2" charset="-122"/>
                <a:ea typeface="华文新魏" panose="02010800040101010101" pitchFamily="2" charset="-122"/>
              </a:rPr>
              <a:t>的输出或地电平作为反馈源送回与阵列作为输入信号。</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灯片编号占位符 5"/>
          <p:cNvSpPr txBox="1">
            <a:spLocks noGrp="1"/>
          </p:cNvSpPr>
          <p:nvPr>
            <p:ph type="sldNum" sz="quarter" idx="12"/>
          </p:nvPr>
        </p:nvSpPr>
        <p:spPr bwMode="auto">
          <a:xfrm>
            <a:off x="6457950" y="5176838"/>
            <a:ext cx="2057400" cy="2746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D77461A-82CB-4071-9305-EB8CA4D4E751}"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37</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9987" name="Rectangle 2"/>
          <p:cNvSpPr>
            <a:spLocks noGrp="1"/>
          </p:cNvSpPr>
          <p:nvPr>
            <p:ph type="title"/>
          </p:nvPr>
        </p:nvSpPr>
        <p:spPr>
          <a:xfrm>
            <a:off x="1493838" y="666750"/>
            <a:ext cx="6172200" cy="600075"/>
          </a:xfrm>
          <a:noFill/>
          <a:ln>
            <a:noFill/>
          </a:ln>
        </p:spPr>
        <p:txBody>
          <a:bodyPr/>
          <a:lstStyle/>
          <a:p>
            <a:pPr eaLnBrk="1" hangingPunct="1"/>
            <a:r>
              <a:rPr lang="en-US" altLang="zh-CN" sz="2700" b="1" dirty="0">
                <a:latin typeface="华文新魏" panose="02010800040101010101" pitchFamily="2" charset="-122"/>
                <a:ea typeface="华文新魏" panose="02010800040101010101" pitchFamily="2" charset="-122"/>
              </a:rPr>
              <a:t>GAL16V8</a:t>
            </a:r>
            <a:r>
              <a:rPr lang="zh-CN" altLang="en-US" sz="2700" b="1" dirty="0">
                <a:latin typeface="华文新魏" panose="02010800040101010101" pitchFamily="2" charset="-122"/>
                <a:ea typeface="华文新魏" panose="02010800040101010101" pitchFamily="2" charset="-122"/>
              </a:rPr>
              <a:t>行地址映射</a:t>
            </a:r>
          </a:p>
        </p:txBody>
      </p:sp>
      <p:sp>
        <p:nvSpPr>
          <p:cNvPr id="169988" name="Rectangle 3"/>
          <p:cNvSpPr/>
          <p:nvPr/>
        </p:nvSpPr>
        <p:spPr>
          <a:xfrm>
            <a:off x="3370263" y="1709738"/>
            <a:ext cx="2238375" cy="279400"/>
          </a:xfrm>
          <a:prstGeom prst="rect">
            <a:avLst/>
          </a:prstGeom>
          <a:noFill/>
          <a:ln w="19050" cap="flat" cmpd="sng">
            <a:solidFill>
              <a:schemeClr val="tx1"/>
            </a:solidFill>
            <a:prstDash val="solid"/>
            <a:miter/>
            <a:headEnd type="none" w="med" len="med"/>
            <a:tailEnd type="none" w="med" len="med"/>
          </a:ln>
        </p:spPr>
        <p:txBody>
          <a:bodyPr wrap="none" anchor="ctr"/>
          <a:lstStyle/>
          <a:p>
            <a:pPr eaLnBrk="1" hangingPunct="1"/>
            <a:r>
              <a:rPr lang="zh-CN" altLang="en-US" sz="1500" b="1" dirty="0">
                <a:solidFill>
                  <a:schemeClr val="tx1"/>
                </a:solidFill>
                <a:latin typeface="宋体-方正超大字符集" pitchFamily="65" charset="-122"/>
                <a:ea typeface="宋体-方正超大字符集" pitchFamily="65" charset="-122"/>
              </a:rPr>
              <a:t>移 位 寄 存 器</a:t>
            </a:r>
          </a:p>
        </p:txBody>
      </p:sp>
      <p:sp>
        <p:nvSpPr>
          <p:cNvPr id="169989" name="Rectangle 4"/>
          <p:cNvSpPr/>
          <p:nvPr/>
        </p:nvSpPr>
        <p:spPr>
          <a:xfrm>
            <a:off x="3370263" y="3295650"/>
            <a:ext cx="2238375" cy="280988"/>
          </a:xfrm>
          <a:prstGeom prst="rect">
            <a:avLst/>
          </a:prstGeom>
          <a:noFill/>
          <a:ln w="19050" cap="flat" cmpd="sng">
            <a:solidFill>
              <a:schemeClr val="tx1"/>
            </a:solidFill>
            <a:prstDash val="solid"/>
            <a:miter/>
            <a:headEnd type="none" w="med" len="med"/>
            <a:tailEnd type="none" w="med" len="med"/>
          </a:ln>
        </p:spPr>
        <p:txBody>
          <a:bodyPr wrap="none" anchor="ctr"/>
          <a:lstStyle/>
          <a:p>
            <a:pPr eaLnBrk="1" hangingPunct="1"/>
            <a:r>
              <a:rPr lang="zh-CN" altLang="en-US" sz="1500" b="1" dirty="0">
                <a:solidFill>
                  <a:schemeClr val="tx1"/>
                </a:solidFill>
                <a:latin typeface="宋体-方正超大字符集" pitchFamily="65" charset="-122"/>
                <a:ea typeface="宋体-方正超大字符集" pitchFamily="65" charset="-122"/>
              </a:rPr>
              <a:t>备 用 地 址 空 间</a:t>
            </a:r>
          </a:p>
        </p:txBody>
      </p:sp>
      <p:grpSp>
        <p:nvGrpSpPr>
          <p:cNvPr id="169990" name="Group 5"/>
          <p:cNvGrpSpPr/>
          <p:nvPr/>
        </p:nvGrpSpPr>
        <p:grpSpPr>
          <a:xfrm>
            <a:off x="4649788" y="2295525"/>
            <a:ext cx="958850" cy="746125"/>
            <a:chOff x="2074" y="1083"/>
            <a:chExt cx="805" cy="627"/>
          </a:xfrm>
        </p:grpSpPr>
        <p:sp>
          <p:nvSpPr>
            <p:cNvPr id="170060" name="Rectangle 6"/>
            <p:cNvSpPr/>
            <p:nvPr/>
          </p:nvSpPr>
          <p:spPr>
            <a:xfrm>
              <a:off x="2074" y="1083"/>
              <a:ext cx="805" cy="627"/>
            </a:xfrm>
            <a:prstGeom prst="rect">
              <a:avLst/>
            </a:prstGeom>
            <a:noFill/>
            <a:ln w="19050" cap="flat" cmpd="sng">
              <a:solidFill>
                <a:schemeClr val="tx1"/>
              </a:solidFill>
              <a:prstDash val="solid"/>
              <a:miter/>
              <a:headEnd type="none" w="med" len="med"/>
              <a:tailEnd type="none" w="med" len="med"/>
            </a:ln>
          </p:spPr>
          <p:txBody>
            <a:bodyPr wrap="none"/>
            <a:lstStyle/>
            <a:p>
              <a:pPr eaLnBrk="1" hangingPunct="1"/>
              <a:r>
                <a:rPr lang="zh-CN" altLang="en-US" sz="1500" b="1" dirty="0">
                  <a:solidFill>
                    <a:schemeClr val="tx1"/>
                  </a:solidFill>
                  <a:latin typeface="黑体" panose="02010609060101010101" pitchFamily="49" charset="-122"/>
                  <a:ea typeface="黑体" panose="02010609060101010101" pitchFamily="49" charset="-122"/>
                </a:rPr>
                <a:t>与</a:t>
              </a:r>
              <a:r>
                <a:rPr lang="zh-CN" altLang="en-US" sz="1500" b="1" dirty="0">
                  <a:solidFill>
                    <a:schemeClr val="tx1"/>
                  </a:solidFill>
                  <a:latin typeface="宋体-方正超大字符集" pitchFamily="65" charset="-122"/>
                  <a:ea typeface="宋体-方正超大字符集" pitchFamily="65" charset="-122"/>
                </a:rPr>
                <a:t>阵列</a:t>
              </a:r>
            </a:p>
            <a:p>
              <a:pPr eaLnBrk="1" hangingPunct="1"/>
              <a:endParaRPr lang="zh-CN" altLang="en-US" sz="1500" b="1" dirty="0">
                <a:solidFill>
                  <a:schemeClr val="tx1"/>
                </a:solidFill>
                <a:latin typeface="宋体-方正超大字符集" pitchFamily="65" charset="-122"/>
                <a:ea typeface="宋体-方正超大字符集" pitchFamily="65" charset="-122"/>
              </a:endParaRPr>
            </a:p>
            <a:p>
              <a:pPr eaLnBrk="1" hangingPunct="1"/>
              <a:r>
                <a:rPr lang="zh-CN" altLang="en-US" sz="1500" b="1" dirty="0">
                  <a:solidFill>
                    <a:schemeClr val="tx1"/>
                  </a:solidFill>
                  <a:latin typeface="宋体-方正超大字符集" pitchFamily="65" charset="-122"/>
                  <a:ea typeface="宋体-方正超大字符集" pitchFamily="65" charset="-122"/>
                </a:rPr>
                <a:t>电子标签</a:t>
              </a:r>
            </a:p>
          </p:txBody>
        </p:sp>
        <p:sp>
          <p:nvSpPr>
            <p:cNvPr id="170061" name="Line 7"/>
            <p:cNvSpPr/>
            <p:nvPr/>
          </p:nvSpPr>
          <p:spPr>
            <a:xfrm>
              <a:off x="2078" y="1515"/>
              <a:ext cx="80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169991" name="Group 8"/>
          <p:cNvGrpSpPr/>
          <p:nvPr/>
        </p:nvGrpSpPr>
        <p:grpSpPr>
          <a:xfrm>
            <a:off x="3368675" y="2295525"/>
            <a:ext cx="958850" cy="746125"/>
            <a:chOff x="2074" y="1083"/>
            <a:chExt cx="805" cy="627"/>
          </a:xfrm>
        </p:grpSpPr>
        <p:sp>
          <p:nvSpPr>
            <p:cNvPr id="170058" name="Rectangle 9"/>
            <p:cNvSpPr/>
            <p:nvPr/>
          </p:nvSpPr>
          <p:spPr>
            <a:xfrm>
              <a:off x="2074" y="1083"/>
              <a:ext cx="805" cy="627"/>
            </a:xfrm>
            <a:prstGeom prst="rect">
              <a:avLst/>
            </a:prstGeom>
            <a:noFill/>
            <a:ln w="19050" cap="flat" cmpd="sng">
              <a:solidFill>
                <a:schemeClr val="tx1"/>
              </a:solidFill>
              <a:prstDash val="solid"/>
              <a:miter/>
              <a:headEnd type="none" w="med" len="med"/>
              <a:tailEnd type="none" w="med" len="med"/>
            </a:ln>
          </p:spPr>
          <p:txBody>
            <a:bodyPr wrap="none"/>
            <a:lstStyle/>
            <a:p>
              <a:pPr eaLnBrk="1" hangingPunct="1"/>
              <a:r>
                <a:rPr lang="zh-CN" altLang="en-US" sz="1500" b="1" dirty="0">
                  <a:solidFill>
                    <a:schemeClr val="tx1"/>
                  </a:solidFill>
                  <a:latin typeface="黑体" panose="02010609060101010101" pitchFamily="49" charset="-122"/>
                  <a:ea typeface="黑体" panose="02010609060101010101" pitchFamily="49" charset="-122"/>
                </a:rPr>
                <a:t>与</a:t>
              </a:r>
              <a:r>
                <a:rPr lang="zh-CN" altLang="en-US" sz="1500" b="1" dirty="0">
                  <a:solidFill>
                    <a:schemeClr val="tx1"/>
                  </a:solidFill>
                  <a:latin typeface="宋体-方正超大字符集" pitchFamily="65" charset="-122"/>
                  <a:ea typeface="宋体-方正超大字符集" pitchFamily="65" charset="-122"/>
                </a:rPr>
                <a:t>阵列</a:t>
              </a:r>
            </a:p>
            <a:p>
              <a:pPr eaLnBrk="1" hangingPunct="1"/>
              <a:endParaRPr lang="zh-CN" altLang="en-US" sz="1500" b="1" dirty="0">
                <a:solidFill>
                  <a:schemeClr val="tx1"/>
                </a:solidFill>
                <a:latin typeface="宋体-方正超大字符集" pitchFamily="65" charset="-122"/>
                <a:ea typeface="宋体-方正超大字符集" pitchFamily="65" charset="-122"/>
              </a:endParaRPr>
            </a:p>
            <a:p>
              <a:pPr eaLnBrk="1" hangingPunct="1"/>
              <a:r>
                <a:rPr lang="zh-CN" altLang="en-US" sz="1500" b="1" dirty="0">
                  <a:solidFill>
                    <a:schemeClr val="tx1"/>
                  </a:solidFill>
                  <a:latin typeface="宋体-方正超大字符集" pitchFamily="65" charset="-122"/>
                  <a:ea typeface="宋体-方正超大字符集" pitchFamily="65" charset="-122"/>
                </a:rPr>
                <a:t>电子标签</a:t>
              </a:r>
            </a:p>
          </p:txBody>
        </p:sp>
        <p:sp>
          <p:nvSpPr>
            <p:cNvPr id="170059" name="Line 10"/>
            <p:cNvSpPr/>
            <p:nvPr/>
          </p:nvSpPr>
          <p:spPr>
            <a:xfrm>
              <a:off x="2078" y="1515"/>
              <a:ext cx="80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169992" name="Group 11"/>
          <p:cNvGrpSpPr/>
          <p:nvPr/>
        </p:nvGrpSpPr>
        <p:grpSpPr>
          <a:xfrm>
            <a:off x="3370263" y="3810000"/>
            <a:ext cx="2238375" cy="1009650"/>
            <a:chOff x="999" y="2355"/>
            <a:chExt cx="1880" cy="848"/>
          </a:xfrm>
        </p:grpSpPr>
        <p:sp>
          <p:nvSpPr>
            <p:cNvPr id="170052" name="Line 12"/>
            <p:cNvSpPr/>
            <p:nvPr/>
          </p:nvSpPr>
          <p:spPr>
            <a:xfrm>
              <a:off x="999" y="2790"/>
              <a:ext cx="32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0053" name="Line 13"/>
            <p:cNvSpPr/>
            <p:nvPr/>
          </p:nvSpPr>
          <p:spPr>
            <a:xfrm>
              <a:off x="999" y="2991"/>
              <a:ext cx="32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0054" name="Rectangle 14"/>
            <p:cNvSpPr/>
            <p:nvPr/>
          </p:nvSpPr>
          <p:spPr>
            <a:xfrm>
              <a:off x="999" y="2355"/>
              <a:ext cx="1880" cy="235"/>
            </a:xfrm>
            <a:prstGeom prst="rect">
              <a:avLst/>
            </a:prstGeom>
            <a:noFill/>
            <a:ln w="19050" cap="flat" cmpd="sng">
              <a:solidFill>
                <a:schemeClr val="tx1"/>
              </a:solidFill>
              <a:prstDash val="solid"/>
              <a:miter/>
              <a:headEnd type="none" w="med" len="med"/>
              <a:tailEnd type="none" w="med" len="med"/>
            </a:ln>
          </p:spPr>
          <p:txBody>
            <a:bodyPr wrap="none" anchor="ctr"/>
            <a:lstStyle/>
            <a:p>
              <a:pPr eaLnBrk="1" hangingPunct="1"/>
              <a:r>
                <a:rPr lang="zh-CN" altLang="en-US" sz="1500" b="1" dirty="0">
                  <a:solidFill>
                    <a:schemeClr val="tx1"/>
                  </a:solidFill>
                  <a:latin typeface="宋体-方正超大字符集" pitchFamily="65" charset="-122"/>
                  <a:ea typeface="宋体-方正超大字符集" pitchFamily="65" charset="-122"/>
                </a:rPr>
                <a:t>结 构 控 制 字</a:t>
              </a:r>
            </a:p>
          </p:txBody>
        </p:sp>
        <p:sp>
          <p:nvSpPr>
            <p:cNvPr id="170055" name="Line 15"/>
            <p:cNvSpPr/>
            <p:nvPr/>
          </p:nvSpPr>
          <p:spPr>
            <a:xfrm>
              <a:off x="1001" y="2592"/>
              <a:ext cx="0" cy="61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0056" name="Line 16"/>
            <p:cNvSpPr/>
            <p:nvPr/>
          </p:nvSpPr>
          <p:spPr>
            <a:xfrm>
              <a:off x="999" y="3203"/>
              <a:ext cx="32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0057" name="Line 17"/>
            <p:cNvSpPr/>
            <p:nvPr/>
          </p:nvSpPr>
          <p:spPr>
            <a:xfrm>
              <a:off x="1317" y="2592"/>
              <a:ext cx="0" cy="61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169993" name="Group 18"/>
          <p:cNvGrpSpPr/>
          <p:nvPr/>
        </p:nvGrpSpPr>
        <p:grpSpPr>
          <a:xfrm>
            <a:off x="3551238" y="1719263"/>
            <a:ext cx="107950" cy="80962"/>
            <a:chOff x="4490" y="527"/>
            <a:chExt cx="91" cy="68"/>
          </a:xfrm>
        </p:grpSpPr>
        <p:sp>
          <p:nvSpPr>
            <p:cNvPr id="170050" name="Line 19"/>
            <p:cNvSpPr/>
            <p:nvPr/>
          </p:nvSpPr>
          <p:spPr>
            <a:xfrm>
              <a:off x="4490" y="527"/>
              <a:ext cx="46" cy="6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0051" name="Line 20"/>
            <p:cNvSpPr/>
            <p:nvPr/>
          </p:nvSpPr>
          <p:spPr>
            <a:xfrm flipV="1">
              <a:off x="4536" y="527"/>
              <a:ext cx="45" cy="68"/>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sp>
        <p:nvSpPr>
          <p:cNvPr id="169994" name="Line 21"/>
          <p:cNvSpPr/>
          <p:nvPr/>
        </p:nvSpPr>
        <p:spPr>
          <a:xfrm flipV="1">
            <a:off x="3608388" y="1546225"/>
            <a:ext cx="0" cy="16351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69995" name="Line 22"/>
          <p:cNvSpPr/>
          <p:nvPr/>
        </p:nvSpPr>
        <p:spPr>
          <a:xfrm flipH="1">
            <a:off x="3084513" y="1547813"/>
            <a:ext cx="52387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69996" name="Text Box 23"/>
          <p:cNvSpPr txBox="1"/>
          <p:nvPr/>
        </p:nvSpPr>
        <p:spPr>
          <a:xfrm>
            <a:off x="2819400" y="1390650"/>
            <a:ext cx="196850" cy="241300"/>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i="1" dirty="0">
                <a:solidFill>
                  <a:schemeClr val="tx1"/>
                </a:solidFill>
                <a:latin typeface="Times New Roman" panose="02020603050405020304" pitchFamily="18" charset="0"/>
                <a:ea typeface="宋体-方正超大字符集" pitchFamily="65" charset="-122"/>
              </a:rPr>
              <a:t>CP</a:t>
            </a:r>
          </a:p>
        </p:txBody>
      </p:sp>
      <p:sp>
        <p:nvSpPr>
          <p:cNvPr id="169997" name="Line 24"/>
          <p:cNvSpPr/>
          <p:nvPr/>
        </p:nvSpPr>
        <p:spPr>
          <a:xfrm>
            <a:off x="3094038" y="1855788"/>
            <a:ext cx="269875" cy="0"/>
          </a:xfrm>
          <a:prstGeom prst="line">
            <a:avLst/>
          </a:prstGeom>
          <a:ln w="19050" cap="flat" cmpd="sng">
            <a:solidFill>
              <a:schemeClr val="tx1"/>
            </a:solidFill>
            <a:prstDash val="solid"/>
            <a:headEnd type="none" w="med" len="med"/>
            <a:tailEnd type="triangle" w="med" len="lg"/>
          </a:ln>
        </p:spPr>
        <p:txBody>
          <a:bodyPr/>
          <a:lstStyle/>
          <a:p>
            <a:endParaRPr lang="zh-CN" altLang="en-US"/>
          </a:p>
        </p:txBody>
      </p:sp>
      <p:sp>
        <p:nvSpPr>
          <p:cNvPr id="169998" name="Line 25"/>
          <p:cNvSpPr/>
          <p:nvPr/>
        </p:nvSpPr>
        <p:spPr>
          <a:xfrm>
            <a:off x="5608638" y="1855788"/>
            <a:ext cx="269875" cy="0"/>
          </a:xfrm>
          <a:prstGeom prst="line">
            <a:avLst/>
          </a:prstGeom>
          <a:ln w="19050" cap="flat" cmpd="sng">
            <a:solidFill>
              <a:schemeClr val="tx1"/>
            </a:solidFill>
            <a:prstDash val="solid"/>
            <a:headEnd type="none" w="med" len="med"/>
            <a:tailEnd type="triangle" w="med" len="lg"/>
          </a:ln>
        </p:spPr>
        <p:txBody>
          <a:bodyPr/>
          <a:lstStyle/>
          <a:p>
            <a:endParaRPr lang="zh-CN" altLang="en-US"/>
          </a:p>
        </p:txBody>
      </p:sp>
      <p:sp>
        <p:nvSpPr>
          <p:cNvPr id="169999" name="Text Box 26"/>
          <p:cNvSpPr txBox="1"/>
          <p:nvPr/>
        </p:nvSpPr>
        <p:spPr>
          <a:xfrm>
            <a:off x="2778125" y="1700213"/>
            <a:ext cx="271463" cy="241300"/>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i="1" dirty="0">
                <a:solidFill>
                  <a:schemeClr val="tx1"/>
                </a:solidFill>
                <a:latin typeface="Times New Roman" panose="02020603050405020304" pitchFamily="18" charset="0"/>
                <a:ea typeface="宋体-方正超大字符集" pitchFamily="65" charset="-122"/>
              </a:rPr>
              <a:t>S</a:t>
            </a:r>
            <a:r>
              <a:rPr lang="en-US" altLang="zh-CN" sz="1200" b="1" baseline="-25000" dirty="0">
                <a:solidFill>
                  <a:schemeClr val="tx1"/>
                </a:solidFill>
                <a:latin typeface="Times New Roman" panose="02020603050405020304" pitchFamily="18" charset="0"/>
                <a:ea typeface="宋体-方正超大字符集" pitchFamily="65" charset="-122"/>
              </a:rPr>
              <a:t>DIN</a:t>
            </a:r>
            <a:endParaRPr lang="en-US" altLang="zh-CN" sz="1200" b="1" i="1" baseline="-25000" dirty="0">
              <a:solidFill>
                <a:schemeClr val="tx1"/>
              </a:solidFill>
              <a:latin typeface="Times New Roman" panose="02020603050405020304" pitchFamily="18" charset="0"/>
              <a:ea typeface="宋体-方正超大字符集" pitchFamily="65" charset="-122"/>
            </a:endParaRPr>
          </a:p>
        </p:txBody>
      </p:sp>
      <p:sp>
        <p:nvSpPr>
          <p:cNvPr id="170000" name="Text Box 27"/>
          <p:cNvSpPr txBox="1"/>
          <p:nvPr/>
        </p:nvSpPr>
        <p:spPr>
          <a:xfrm>
            <a:off x="5907088" y="1700213"/>
            <a:ext cx="381000" cy="241300"/>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i="1" dirty="0">
                <a:solidFill>
                  <a:schemeClr val="tx1"/>
                </a:solidFill>
                <a:latin typeface="Times New Roman" panose="02020603050405020304" pitchFamily="18" charset="0"/>
                <a:ea typeface="宋体-方正超大字符集" pitchFamily="65" charset="-122"/>
              </a:rPr>
              <a:t>S</a:t>
            </a:r>
            <a:r>
              <a:rPr lang="en-US" altLang="zh-CN" sz="1200" b="1" baseline="-25000" dirty="0">
                <a:solidFill>
                  <a:schemeClr val="tx1"/>
                </a:solidFill>
                <a:latin typeface="Times New Roman" panose="02020603050405020304" pitchFamily="18" charset="0"/>
                <a:ea typeface="宋体-方正超大字符集" pitchFamily="65" charset="-122"/>
              </a:rPr>
              <a:t>DOUT</a:t>
            </a:r>
            <a:endParaRPr lang="en-US" altLang="zh-CN" sz="1200" b="1" i="1" baseline="-25000" dirty="0">
              <a:solidFill>
                <a:schemeClr val="tx1"/>
              </a:solidFill>
              <a:latin typeface="Times New Roman" panose="02020603050405020304" pitchFamily="18" charset="0"/>
              <a:ea typeface="宋体-方正超大字符集" pitchFamily="65" charset="-122"/>
            </a:endParaRPr>
          </a:p>
        </p:txBody>
      </p:sp>
      <p:sp>
        <p:nvSpPr>
          <p:cNvPr id="170001" name="Text Box 28"/>
          <p:cNvSpPr txBox="1"/>
          <p:nvPr/>
        </p:nvSpPr>
        <p:spPr>
          <a:xfrm>
            <a:off x="3351213" y="2017713"/>
            <a:ext cx="292100" cy="239712"/>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i="1" dirty="0">
                <a:solidFill>
                  <a:schemeClr val="tx1"/>
                </a:solidFill>
                <a:latin typeface="Times New Roman" panose="02020603050405020304" pitchFamily="18" charset="0"/>
                <a:ea typeface="宋体-方正超大字符集" pitchFamily="65" charset="-122"/>
              </a:rPr>
              <a:t>PT</a:t>
            </a:r>
            <a:r>
              <a:rPr lang="en-US" altLang="zh-CN" sz="1200" b="1" baseline="-25000" dirty="0">
                <a:solidFill>
                  <a:schemeClr val="tx1"/>
                </a:solidFill>
                <a:latin typeface="Times New Roman" panose="02020603050405020304" pitchFamily="18" charset="0"/>
                <a:ea typeface="宋体-方正超大字符集" pitchFamily="65" charset="-122"/>
              </a:rPr>
              <a:t>63</a:t>
            </a:r>
            <a:endParaRPr lang="en-US" altLang="zh-CN" sz="1200" b="1" i="1" baseline="-25000" dirty="0">
              <a:solidFill>
                <a:schemeClr val="tx1"/>
              </a:solidFill>
              <a:latin typeface="Times New Roman" panose="02020603050405020304" pitchFamily="18" charset="0"/>
              <a:ea typeface="宋体-方正超大字符集" pitchFamily="65" charset="-122"/>
            </a:endParaRPr>
          </a:p>
        </p:txBody>
      </p:sp>
      <p:sp>
        <p:nvSpPr>
          <p:cNvPr id="170002" name="Text Box 29"/>
          <p:cNvSpPr txBox="1"/>
          <p:nvPr/>
        </p:nvSpPr>
        <p:spPr>
          <a:xfrm>
            <a:off x="4021138" y="2017713"/>
            <a:ext cx="292100" cy="239712"/>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i="1" dirty="0">
                <a:solidFill>
                  <a:schemeClr val="tx1"/>
                </a:solidFill>
                <a:latin typeface="Times New Roman" panose="02020603050405020304" pitchFamily="18" charset="0"/>
                <a:ea typeface="宋体-方正超大字符集" pitchFamily="65" charset="-122"/>
              </a:rPr>
              <a:t>PT</a:t>
            </a:r>
            <a:r>
              <a:rPr lang="en-US" altLang="zh-CN" sz="1200" b="1" baseline="-25000" dirty="0">
                <a:solidFill>
                  <a:schemeClr val="tx1"/>
                </a:solidFill>
                <a:latin typeface="Times New Roman" panose="02020603050405020304" pitchFamily="18" charset="0"/>
                <a:ea typeface="宋体-方正超大字符集" pitchFamily="65" charset="-122"/>
              </a:rPr>
              <a:t>32</a:t>
            </a:r>
            <a:endParaRPr lang="en-US" altLang="zh-CN" sz="1200" b="1" i="1" baseline="-25000" dirty="0">
              <a:solidFill>
                <a:schemeClr val="tx1"/>
              </a:solidFill>
              <a:latin typeface="Times New Roman" panose="02020603050405020304" pitchFamily="18" charset="0"/>
              <a:ea typeface="宋体-方正超大字符集" pitchFamily="65" charset="-122"/>
            </a:endParaRPr>
          </a:p>
        </p:txBody>
      </p:sp>
      <p:sp>
        <p:nvSpPr>
          <p:cNvPr id="170003" name="Text Box 30"/>
          <p:cNvSpPr txBox="1"/>
          <p:nvPr/>
        </p:nvSpPr>
        <p:spPr>
          <a:xfrm>
            <a:off x="4649788" y="2017713"/>
            <a:ext cx="292100" cy="239712"/>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i="1" dirty="0">
                <a:solidFill>
                  <a:schemeClr val="tx1"/>
                </a:solidFill>
                <a:latin typeface="Times New Roman" panose="02020603050405020304" pitchFamily="18" charset="0"/>
                <a:ea typeface="宋体-方正超大字符集" pitchFamily="65" charset="-122"/>
              </a:rPr>
              <a:t>PT</a:t>
            </a:r>
            <a:r>
              <a:rPr lang="en-US" altLang="zh-CN" sz="1200" b="1" baseline="-25000" dirty="0">
                <a:solidFill>
                  <a:schemeClr val="tx1"/>
                </a:solidFill>
                <a:latin typeface="Times New Roman" panose="02020603050405020304" pitchFamily="18" charset="0"/>
                <a:ea typeface="宋体-方正超大字符集" pitchFamily="65" charset="-122"/>
              </a:rPr>
              <a:t>31</a:t>
            </a:r>
            <a:endParaRPr lang="en-US" altLang="zh-CN" sz="1200" b="1" i="1" baseline="-25000" dirty="0">
              <a:solidFill>
                <a:schemeClr val="tx1"/>
              </a:solidFill>
              <a:latin typeface="Times New Roman" panose="02020603050405020304" pitchFamily="18" charset="0"/>
              <a:ea typeface="宋体-方正超大字符集" pitchFamily="65" charset="-122"/>
            </a:endParaRPr>
          </a:p>
        </p:txBody>
      </p:sp>
      <p:sp>
        <p:nvSpPr>
          <p:cNvPr id="170004" name="Text Box 31"/>
          <p:cNvSpPr txBox="1"/>
          <p:nvPr/>
        </p:nvSpPr>
        <p:spPr>
          <a:xfrm>
            <a:off x="5343525" y="2017713"/>
            <a:ext cx="239713" cy="239712"/>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i="1" dirty="0">
                <a:solidFill>
                  <a:schemeClr val="tx1"/>
                </a:solidFill>
                <a:latin typeface="Times New Roman" panose="02020603050405020304" pitchFamily="18" charset="0"/>
                <a:ea typeface="宋体-方正超大字符集" pitchFamily="65" charset="-122"/>
              </a:rPr>
              <a:t>PT</a:t>
            </a:r>
            <a:r>
              <a:rPr lang="en-US" altLang="zh-CN" sz="1200" b="1" baseline="-25000" dirty="0">
                <a:solidFill>
                  <a:schemeClr val="tx1"/>
                </a:solidFill>
                <a:latin typeface="Times New Roman" panose="02020603050405020304" pitchFamily="18" charset="0"/>
                <a:ea typeface="宋体-方正超大字符集" pitchFamily="65" charset="-122"/>
              </a:rPr>
              <a:t>0</a:t>
            </a:r>
            <a:endParaRPr lang="en-US" altLang="zh-CN" sz="1200" b="1" i="1" baseline="-25000" dirty="0">
              <a:solidFill>
                <a:schemeClr val="tx1"/>
              </a:solidFill>
              <a:latin typeface="Times New Roman" panose="02020603050405020304" pitchFamily="18" charset="0"/>
              <a:ea typeface="宋体-方正超大字符集" pitchFamily="65" charset="-122"/>
            </a:endParaRPr>
          </a:p>
        </p:txBody>
      </p:sp>
      <p:sp>
        <p:nvSpPr>
          <p:cNvPr id="170005" name="Line 32"/>
          <p:cNvSpPr/>
          <p:nvPr/>
        </p:nvSpPr>
        <p:spPr>
          <a:xfrm>
            <a:off x="3665538" y="2157413"/>
            <a:ext cx="3270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0006" name="Line 33"/>
          <p:cNvSpPr/>
          <p:nvPr/>
        </p:nvSpPr>
        <p:spPr>
          <a:xfrm>
            <a:off x="4972050" y="2157413"/>
            <a:ext cx="3270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70007" name="Text Box 34"/>
          <p:cNvSpPr txBox="1"/>
          <p:nvPr/>
        </p:nvSpPr>
        <p:spPr>
          <a:xfrm>
            <a:off x="3209925" y="2181225"/>
            <a:ext cx="76200" cy="239713"/>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dirty="0">
                <a:solidFill>
                  <a:schemeClr val="tx1"/>
                </a:solidFill>
                <a:latin typeface="Times New Roman" panose="02020603050405020304" pitchFamily="18" charset="0"/>
                <a:ea typeface="宋体-方正超大字符集" pitchFamily="65" charset="-122"/>
              </a:rPr>
              <a:t>0</a:t>
            </a:r>
            <a:endParaRPr lang="en-US" altLang="zh-CN" sz="1200" b="1" baseline="-25000" dirty="0">
              <a:solidFill>
                <a:schemeClr val="tx1"/>
              </a:solidFill>
              <a:latin typeface="Times New Roman" panose="02020603050405020304" pitchFamily="18" charset="0"/>
              <a:ea typeface="宋体-方正超大字符集" pitchFamily="65" charset="-122"/>
            </a:endParaRPr>
          </a:p>
        </p:txBody>
      </p:sp>
      <p:sp>
        <p:nvSpPr>
          <p:cNvPr id="170008" name="Text Box 35"/>
          <p:cNvSpPr txBox="1"/>
          <p:nvPr/>
        </p:nvSpPr>
        <p:spPr>
          <a:xfrm>
            <a:off x="3171825" y="2581275"/>
            <a:ext cx="153988" cy="239713"/>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dirty="0">
                <a:solidFill>
                  <a:schemeClr val="tx1"/>
                </a:solidFill>
                <a:latin typeface="Times New Roman" panose="02020603050405020304" pitchFamily="18" charset="0"/>
                <a:ea typeface="宋体-方正超大字符集" pitchFamily="65" charset="-122"/>
              </a:rPr>
              <a:t>31</a:t>
            </a:r>
            <a:endParaRPr lang="en-US" altLang="zh-CN" sz="1200" b="1" baseline="-25000" dirty="0">
              <a:solidFill>
                <a:schemeClr val="tx1"/>
              </a:solidFill>
              <a:latin typeface="Times New Roman" panose="02020603050405020304" pitchFamily="18" charset="0"/>
              <a:ea typeface="宋体-方正超大字符集" pitchFamily="65" charset="-122"/>
            </a:endParaRPr>
          </a:p>
        </p:txBody>
      </p:sp>
      <p:sp>
        <p:nvSpPr>
          <p:cNvPr id="170009" name="Text Box 36"/>
          <p:cNvSpPr txBox="1"/>
          <p:nvPr/>
        </p:nvSpPr>
        <p:spPr>
          <a:xfrm>
            <a:off x="3171825" y="2792413"/>
            <a:ext cx="153988" cy="239712"/>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dirty="0">
                <a:solidFill>
                  <a:schemeClr val="tx1"/>
                </a:solidFill>
                <a:latin typeface="Times New Roman" panose="02020603050405020304" pitchFamily="18" charset="0"/>
                <a:ea typeface="宋体-方正超大字符集" pitchFamily="65" charset="-122"/>
              </a:rPr>
              <a:t>32</a:t>
            </a:r>
            <a:endParaRPr lang="en-US" altLang="zh-CN" sz="1200" b="1" baseline="-25000" dirty="0">
              <a:solidFill>
                <a:schemeClr val="tx1"/>
              </a:solidFill>
              <a:latin typeface="Times New Roman" panose="02020603050405020304" pitchFamily="18" charset="0"/>
              <a:ea typeface="宋体-方正超大字符集" pitchFamily="65" charset="-122"/>
            </a:endParaRPr>
          </a:p>
        </p:txBody>
      </p:sp>
      <p:sp>
        <p:nvSpPr>
          <p:cNvPr id="170010" name="Text Box 37"/>
          <p:cNvSpPr txBox="1"/>
          <p:nvPr/>
        </p:nvSpPr>
        <p:spPr>
          <a:xfrm>
            <a:off x="3171825" y="3109913"/>
            <a:ext cx="153988" cy="241300"/>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dirty="0">
                <a:solidFill>
                  <a:schemeClr val="tx1"/>
                </a:solidFill>
                <a:latin typeface="Times New Roman" panose="02020603050405020304" pitchFamily="18" charset="0"/>
                <a:ea typeface="宋体-方正超大字符集" pitchFamily="65" charset="-122"/>
              </a:rPr>
              <a:t>33</a:t>
            </a:r>
            <a:endParaRPr lang="en-US" altLang="zh-CN" sz="1200" b="1" baseline="-25000" dirty="0">
              <a:solidFill>
                <a:schemeClr val="tx1"/>
              </a:solidFill>
              <a:latin typeface="Times New Roman" panose="02020603050405020304" pitchFamily="18" charset="0"/>
              <a:ea typeface="宋体-方正超大字符集" pitchFamily="65" charset="-122"/>
            </a:endParaRPr>
          </a:p>
        </p:txBody>
      </p:sp>
      <p:sp>
        <p:nvSpPr>
          <p:cNvPr id="170011" name="Text Box 38"/>
          <p:cNvSpPr txBox="1"/>
          <p:nvPr/>
        </p:nvSpPr>
        <p:spPr>
          <a:xfrm>
            <a:off x="3171825" y="3479800"/>
            <a:ext cx="153988" cy="239713"/>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dirty="0">
                <a:solidFill>
                  <a:schemeClr val="tx1"/>
                </a:solidFill>
                <a:latin typeface="Times New Roman" panose="02020603050405020304" pitchFamily="18" charset="0"/>
                <a:ea typeface="宋体-方正超大字符集" pitchFamily="65" charset="-122"/>
              </a:rPr>
              <a:t>59</a:t>
            </a:r>
            <a:endParaRPr lang="en-US" altLang="zh-CN" sz="1200" b="1" baseline="-25000" dirty="0">
              <a:solidFill>
                <a:schemeClr val="tx1"/>
              </a:solidFill>
              <a:latin typeface="Times New Roman" panose="02020603050405020304" pitchFamily="18" charset="0"/>
              <a:ea typeface="宋体-方正超大字符集" pitchFamily="65" charset="-122"/>
            </a:endParaRPr>
          </a:p>
        </p:txBody>
      </p:sp>
      <p:sp>
        <p:nvSpPr>
          <p:cNvPr id="170012" name="Text Box 39"/>
          <p:cNvSpPr txBox="1"/>
          <p:nvPr/>
        </p:nvSpPr>
        <p:spPr>
          <a:xfrm>
            <a:off x="3171825" y="3830638"/>
            <a:ext cx="153988" cy="239712"/>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dirty="0">
                <a:solidFill>
                  <a:schemeClr val="tx1"/>
                </a:solidFill>
                <a:latin typeface="Times New Roman" panose="02020603050405020304" pitchFamily="18" charset="0"/>
                <a:ea typeface="宋体-方正超大字符集" pitchFamily="65" charset="-122"/>
              </a:rPr>
              <a:t>60</a:t>
            </a:r>
            <a:endParaRPr lang="en-US" altLang="zh-CN" sz="1200" b="1" baseline="-25000" dirty="0">
              <a:solidFill>
                <a:schemeClr val="tx1"/>
              </a:solidFill>
              <a:latin typeface="Times New Roman" panose="02020603050405020304" pitchFamily="18" charset="0"/>
              <a:ea typeface="宋体-方正超大字符集" pitchFamily="65" charset="-122"/>
            </a:endParaRPr>
          </a:p>
        </p:txBody>
      </p:sp>
      <p:sp>
        <p:nvSpPr>
          <p:cNvPr id="170013" name="Text Box 40"/>
          <p:cNvSpPr txBox="1"/>
          <p:nvPr/>
        </p:nvSpPr>
        <p:spPr>
          <a:xfrm>
            <a:off x="3171825" y="4083050"/>
            <a:ext cx="153988" cy="239713"/>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dirty="0">
                <a:solidFill>
                  <a:schemeClr val="tx1"/>
                </a:solidFill>
                <a:latin typeface="Times New Roman" panose="02020603050405020304" pitchFamily="18" charset="0"/>
                <a:ea typeface="宋体-方正超大字符集" pitchFamily="65" charset="-122"/>
              </a:rPr>
              <a:t>61</a:t>
            </a:r>
            <a:endParaRPr lang="en-US" altLang="zh-CN" sz="1200" b="1" baseline="-25000" dirty="0">
              <a:solidFill>
                <a:schemeClr val="tx1"/>
              </a:solidFill>
              <a:latin typeface="Times New Roman" panose="02020603050405020304" pitchFamily="18" charset="0"/>
              <a:ea typeface="宋体-方正超大字符集" pitchFamily="65" charset="-122"/>
            </a:endParaRPr>
          </a:p>
        </p:txBody>
      </p:sp>
      <p:sp>
        <p:nvSpPr>
          <p:cNvPr id="170014" name="Text Box 41"/>
          <p:cNvSpPr txBox="1"/>
          <p:nvPr/>
        </p:nvSpPr>
        <p:spPr>
          <a:xfrm>
            <a:off x="3171825" y="4319588"/>
            <a:ext cx="153988" cy="241300"/>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dirty="0">
                <a:solidFill>
                  <a:schemeClr val="tx1"/>
                </a:solidFill>
                <a:latin typeface="Times New Roman" panose="02020603050405020304" pitchFamily="18" charset="0"/>
                <a:ea typeface="宋体-方正超大字符集" pitchFamily="65" charset="-122"/>
              </a:rPr>
              <a:t>62</a:t>
            </a:r>
            <a:endParaRPr lang="en-US" altLang="zh-CN" sz="1200" b="1" baseline="-25000" dirty="0">
              <a:solidFill>
                <a:schemeClr val="tx1"/>
              </a:solidFill>
              <a:latin typeface="Times New Roman" panose="02020603050405020304" pitchFamily="18" charset="0"/>
              <a:ea typeface="宋体-方正超大字符集" pitchFamily="65" charset="-122"/>
            </a:endParaRPr>
          </a:p>
        </p:txBody>
      </p:sp>
      <p:sp>
        <p:nvSpPr>
          <p:cNvPr id="170015" name="Text Box 42"/>
          <p:cNvSpPr txBox="1"/>
          <p:nvPr/>
        </p:nvSpPr>
        <p:spPr>
          <a:xfrm>
            <a:off x="3171825" y="4581525"/>
            <a:ext cx="153988" cy="241300"/>
          </a:xfrm>
          <a:prstGeom prst="rect">
            <a:avLst/>
          </a:prstGeom>
          <a:noFill/>
          <a:ln w="19050">
            <a:noFill/>
          </a:ln>
        </p:spPr>
        <p:txBody>
          <a:bodyPr wrap="none" lIns="0" tIns="0" rIns="0" bIns="0">
            <a:spAutoFit/>
          </a:bodyPr>
          <a:lstStyle/>
          <a:p>
            <a:pPr eaLnBrk="1" hangingPunct="1">
              <a:lnSpc>
                <a:spcPct val="130000"/>
              </a:lnSpc>
              <a:spcBef>
                <a:spcPct val="50000"/>
              </a:spcBef>
            </a:pPr>
            <a:r>
              <a:rPr lang="en-US" altLang="zh-CN" sz="1200" b="1" dirty="0">
                <a:solidFill>
                  <a:schemeClr val="tx1"/>
                </a:solidFill>
                <a:latin typeface="Times New Roman" panose="02020603050405020304" pitchFamily="18" charset="0"/>
                <a:ea typeface="宋体-方正超大字符集" pitchFamily="65" charset="-122"/>
              </a:rPr>
              <a:t>63</a:t>
            </a:r>
            <a:endParaRPr lang="en-US" altLang="zh-CN" sz="1200" b="1" baseline="-25000" dirty="0">
              <a:solidFill>
                <a:schemeClr val="tx1"/>
              </a:solidFill>
              <a:latin typeface="Times New Roman" panose="02020603050405020304" pitchFamily="18" charset="0"/>
              <a:ea typeface="宋体-方正超大字符集" pitchFamily="65" charset="-122"/>
            </a:endParaRPr>
          </a:p>
        </p:txBody>
      </p:sp>
      <p:sp>
        <p:nvSpPr>
          <p:cNvPr id="170016" name="Line 43"/>
          <p:cNvSpPr/>
          <p:nvPr/>
        </p:nvSpPr>
        <p:spPr>
          <a:xfrm rot="5400000">
            <a:off x="3144838" y="2538413"/>
            <a:ext cx="219075" cy="0"/>
          </a:xfrm>
          <a:prstGeom prst="line">
            <a:avLst/>
          </a:prstGeom>
          <a:ln w="19050" cap="flat" cmpd="sng">
            <a:solidFill>
              <a:schemeClr val="tx1"/>
            </a:solidFill>
            <a:prstDash val="solid"/>
            <a:headEnd type="none" w="med" len="med"/>
            <a:tailEnd type="triangle" w="med" len="lg"/>
          </a:ln>
        </p:spPr>
        <p:txBody>
          <a:bodyPr/>
          <a:lstStyle/>
          <a:p>
            <a:endParaRPr lang="zh-CN" altLang="en-US"/>
          </a:p>
        </p:txBody>
      </p:sp>
      <p:sp>
        <p:nvSpPr>
          <p:cNvPr id="170017" name="Line 44"/>
          <p:cNvSpPr/>
          <p:nvPr/>
        </p:nvSpPr>
        <p:spPr>
          <a:xfrm rot="5400000">
            <a:off x="3163888" y="3443288"/>
            <a:ext cx="179387" cy="0"/>
          </a:xfrm>
          <a:prstGeom prst="line">
            <a:avLst/>
          </a:prstGeom>
          <a:ln w="19050" cap="flat" cmpd="sng">
            <a:solidFill>
              <a:schemeClr val="tx1"/>
            </a:solidFill>
            <a:prstDash val="solid"/>
            <a:headEnd type="none" w="med" len="med"/>
            <a:tailEnd type="triangle" w="med" len="lg"/>
          </a:ln>
        </p:spPr>
        <p:txBody>
          <a:bodyPr/>
          <a:lstStyle/>
          <a:p>
            <a:endParaRPr lang="zh-CN" altLang="en-US"/>
          </a:p>
        </p:txBody>
      </p:sp>
      <p:sp>
        <p:nvSpPr>
          <p:cNvPr id="170018" name="Text Box 45"/>
          <p:cNvSpPr txBox="1"/>
          <p:nvPr/>
        </p:nvSpPr>
        <p:spPr>
          <a:xfrm>
            <a:off x="3794125" y="4090988"/>
            <a:ext cx="768350" cy="231775"/>
          </a:xfrm>
          <a:prstGeom prst="rect">
            <a:avLst/>
          </a:prstGeom>
          <a:noFill/>
          <a:ln w="19050">
            <a:noFill/>
          </a:ln>
        </p:spPr>
        <p:txBody>
          <a:bodyPr wrap="none" lIns="0" tIns="0" rIns="0" bIns="0">
            <a:spAutoFit/>
          </a:bodyPr>
          <a:lstStyle/>
          <a:p>
            <a:pPr eaLnBrk="1" hangingPunct="1">
              <a:spcBef>
                <a:spcPct val="50000"/>
              </a:spcBef>
            </a:pPr>
            <a:r>
              <a:rPr lang="zh-CN" altLang="en-US" sz="1500" b="1" dirty="0">
                <a:solidFill>
                  <a:schemeClr val="tx1"/>
                </a:solidFill>
                <a:latin typeface="Times New Roman" panose="02020603050405020304" pitchFamily="18" charset="0"/>
                <a:ea typeface="宋体-方正超大字符集" pitchFamily="65" charset="-122"/>
              </a:rPr>
              <a:t>加密单元</a:t>
            </a:r>
          </a:p>
        </p:txBody>
      </p:sp>
      <p:sp>
        <p:nvSpPr>
          <p:cNvPr id="170019" name="Text Box 46"/>
          <p:cNvSpPr txBox="1"/>
          <p:nvPr/>
        </p:nvSpPr>
        <p:spPr>
          <a:xfrm>
            <a:off x="3965575" y="4329113"/>
            <a:ext cx="384175" cy="230187"/>
          </a:xfrm>
          <a:prstGeom prst="rect">
            <a:avLst/>
          </a:prstGeom>
          <a:noFill/>
          <a:ln w="19050">
            <a:noFill/>
          </a:ln>
        </p:spPr>
        <p:txBody>
          <a:bodyPr wrap="none" lIns="0" tIns="0" rIns="0" bIns="0">
            <a:spAutoFit/>
          </a:bodyPr>
          <a:lstStyle/>
          <a:p>
            <a:pPr eaLnBrk="1" hangingPunct="1">
              <a:spcBef>
                <a:spcPct val="50000"/>
              </a:spcBef>
            </a:pPr>
            <a:r>
              <a:rPr lang="zh-CN" altLang="en-US" sz="1500" b="1" dirty="0">
                <a:solidFill>
                  <a:schemeClr val="tx1"/>
                </a:solidFill>
                <a:latin typeface="Times New Roman" panose="02020603050405020304" pitchFamily="18" charset="0"/>
                <a:ea typeface="宋体-方正超大字符集" pitchFamily="65" charset="-122"/>
              </a:rPr>
              <a:t>备用</a:t>
            </a:r>
          </a:p>
        </p:txBody>
      </p:sp>
      <p:sp>
        <p:nvSpPr>
          <p:cNvPr id="170020" name="Text Box 47"/>
          <p:cNvSpPr txBox="1"/>
          <p:nvPr/>
        </p:nvSpPr>
        <p:spPr>
          <a:xfrm>
            <a:off x="3775075" y="4591050"/>
            <a:ext cx="768350" cy="230188"/>
          </a:xfrm>
          <a:prstGeom prst="rect">
            <a:avLst/>
          </a:prstGeom>
          <a:noFill/>
          <a:ln w="19050">
            <a:noFill/>
          </a:ln>
        </p:spPr>
        <p:txBody>
          <a:bodyPr wrap="none" lIns="0" tIns="0" rIns="0" bIns="0">
            <a:spAutoFit/>
          </a:bodyPr>
          <a:lstStyle/>
          <a:p>
            <a:pPr eaLnBrk="1" hangingPunct="1">
              <a:spcBef>
                <a:spcPct val="50000"/>
              </a:spcBef>
            </a:pPr>
            <a:r>
              <a:rPr lang="zh-CN" altLang="en-US" sz="1500" b="1" dirty="0">
                <a:solidFill>
                  <a:schemeClr val="tx1"/>
                </a:solidFill>
                <a:latin typeface="Times New Roman" panose="02020603050405020304" pitchFamily="18" charset="0"/>
                <a:ea typeface="宋体-方正超大字符集" pitchFamily="65" charset="-122"/>
              </a:rPr>
              <a:t>整体擦除</a:t>
            </a:r>
          </a:p>
        </p:txBody>
      </p:sp>
      <p:sp>
        <p:nvSpPr>
          <p:cNvPr id="170021" name="Text Box 48"/>
          <p:cNvSpPr txBox="1"/>
          <p:nvPr/>
        </p:nvSpPr>
        <p:spPr>
          <a:xfrm>
            <a:off x="2813050" y="2973388"/>
            <a:ext cx="231775" cy="946150"/>
          </a:xfrm>
          <a:prstGeom prst="rect">
            <a:avLst/>
          </a:prstGeom>
          <a:noFill/>
          <a:ln w="19050">
            <a:noFill/>
          </a:ln>
        </p:spPr>
        <p:txBody>
          <a:bodyPr vert="eaVert" wrap="none" lIns="0" tIns="0" rIns="0" bIns="0">
            <a:spAutoFit/>
          </a:bodyPr>
          <a:lstStyle/>
          <a:p>
            <a:pPr eaLnBrk="1" hangingPunct="1">
              <a:spcBef>
                <a:spcPct val="50000"/>
              </a:spcBef>
            </a:pPr>
            <a:r>
              <a:rPr lang="zh-CN" altLang="en-US" sz="1500" b="1" dirty="0">
                <a:solidFill>
                  <a:schemeClr val="tx1"/>
                </a:solidFill>
                <a:latin typeface="Times New Roman" panose="02020603050405020304" pitchFamily="18" charset="0"/>
                <a:ea typeface="宋体-方正超大字符集" pitchFamily="65" charset="-122"/>
              </a:rPr>
              <a:t>行　地　址</a:t>
            </a:r>
          </a:p>
        </p:txBody>
      </p:sp>
      <p:sp>
        <p:nvSpPr>
          <p:cNvPr id="91175" name="Text Box 50"/>
          <p:cNvSpPr txBox="1">
            <a:spLocks noChangeArrowheads="1"/>
          </p:cNvSpPr>
          <p:nvPr/>
        </p:nvSpPr>
        <p:spPr bwMode="auto">
          <a:xfrm>
            <a:off x="3103563" y="4995863"/>
            <a:ext cx="2922588" cy="18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kumimoji="1" sz="20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0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0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0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90000"/>
              </a:lnSpc>
              <a:spcBef>
                <a:spcPct val="50000"/>
              </a:spcBef>
              <a:spcAft>
                <a:spcPct val="0"/>
              </a:spcAft>
              <a:buClrTx/>
              <a:buSzTx/>
              <a:buFontTx/>
              <a:buNone/>
              <a:defRPr/>
            </a:pPr>
            <a:r>
              <a:rPr kumimoji="1" lang="zh-CN" altLang="en-US" sz="1350" b="0"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rPr>
              <a:t>图</a:t>
            </a:r>
            <a:r>
              <a:rPr kumimoji="1" lang="en-US" altLang="zh-CN" sz="1350" b="1" i="0" u="none" strike="noStrike" kern="1200" cap="none" spc="0" normalizeH="0" baseline="0" noProof="0">
                <a:ln>
                  <a:noFill/>
                </a:ln>
                <a:solidFill>
                  <a:srgbClr val="FFFFFF"/>
                </a:solidFill>
                <a:effectLst/>
                <a:uLnTx/>
                <a:uFillTx/>
                <a:latin typeface="Times New Roman" panose="02020603050405020304" pitchFamily="18" charset="0"/>
                <a:ea typeface="宋体-方正超大字符集" pitchFamily="65" charset="-122"/>
                <a:cs typeface="+mn-cs"/>
              </a:rPr>
              <a:t>8</a:t>
            </a:r>
            <a:r>
              <a:rPr kumimoji="1" lang="en-US" altLang="zh-CN" sz="1350" b="0"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rPr>
              <a:t>-</a:t>
            </a:r>
            <a:r>
              <a:rPr kumimoji="1" lang="en-US" altLang="zh-CN" sz="135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t>2</a:t>
            </a:r>
            <a:r>
              <a:rPr kumimoji="1" lang="en-US" altLang="zh-CN" sz="1350" b="0"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rPr>
              <a:t>-</a:t>
            </a:r>
            <a:r>
              <a:rPr kumimoji="1" lang="en-US" altLang="zh-CN" sz="135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t>10</a:t>
            </a:r>
            <a:r>
              <a:rPr kumimoji="1" lang="en-US" altLang="zh-CN" sz="1350" b="0"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rPr>
              <a:t> </a:t>
            </a:r>
            <a:r>
              <a:rPr kumimoji="1" lang="en-US" altLang="zh-CN" sz="1350" b="1"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t>GAL16V8</a:t>
            </a:r>
            <a:r>
              <a:rPr kumimoji="1" lang="zh-CN" altLang="en-US" sz="135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t>行地址结构示意图</a:t>
            </a:r>
            <a:endParaRPr kumimoji="1" lang="zh-CN" altLang="en-US" sz="1350" b="0" i="0" u="none" strike="noStrike" kern="1200" cap="none" spc="0" normalizeH="0" baseline="0" noProof="0">
              <a:ln>
                <a:noFill/>
              </a:ln>
              <a:solidFill>
                <a:srgbClr val="FFFFFF"/>
              </a:solidFill>
              <a:effectLst/>
              <a:uLnTx/>
              <a:uFillTx/>
              <a:latin typeface="黑体" panose="02010609060101010101" pitchFamily="49" charset="-122"/>
              <a:ea typeface="黑体" panose="02010609060101010101" pitchFamily="49" charset="-122"/>
              <a:cs typeface="+mn-cs"/>
            </a:endParaRPr>
          </a:p>
        </p:txBody>
      </p:sp>
      <p:grpSp>
        <p:nvGrpSpPr>
          <p:cNvPr id="349235" name="Group 51"/>
          <p:cNvGrpSpPr/>
          <p:nvPr/>
        </p:nvGrpSpPr>
        <p:grpSpPr>
          <a:xfrm>
            <a:off x="3324225" y="2292350"/>
            <a:ext cx="4676775" cy="1204913"/>
            <a:chOff x="1832" y="1581"/>
            <a:chExt cx="3928" cy="1012"/>
          </a:xfrm>
        </p:grpSpPr>
        <p:sp>
          <p:nvSpPr>
            <p:cNvPr id="170047" name="Oval 52"/>
            <p:cNvSpPr/>
            <p:nvPr/>
          </p:nvSpPr>
          <p:spPr>
            <a:xfrm>
              <a:off x="1832" y="1581"/>
              <a:ext cx="218" cy="382"/>
            </a:xfrm>
            <a:prstGeom prst="ellipse">
              <a:avLst/>
            </a:prstGeom>
            <a:noFill/>
            <a:ln w="25400" cap="flat" cmpd="sng">
              <a:solidFill>
                <a:srgbClr val="FF9900"/>
              </a:solidFill>
              <a:prstDash val="solid"/>
              <a:headEnd type="none" w="med" len="med"/>
              <a:tailEnd type="none" w="med" len="med"/>
            </a:ln>
          </p:spPr>
          <p:txBody>
            <a:bodyPr wrap="none" anchor="ctr">
              <a:spAutoFit/>
            </a:bodyPr>
            <a:lstStyle/>
            <a:p>
              <a:pPr eaLnBrk="1" hangingPunct="1"/>
              <a:endParaRPr lang="zh-CN" altLang="en-US" sz="1500" dirty="0">
                <a:solidFill>
                  <a:schemeClr val="tx1"/>
                </a:solidFill>
                <a:latin typeface="Times New Roman" panose="02020603050405020304" pitchFamily="18" charset="0"/>
                <a:ea typeface="华文新魏" panose="02010800040101010101" pitchFamily="2" charset="-122"/>
              </a:endParaRPr>
            </a:p>
          </p:txBody>
        </p:sp>
        <p:sp>
          <p:nvSpPr>
            <p:cNvPr id="170048" name="Line 53"/>
            <p:cNvSpPr/>
            <p:nvPr/>
          </p:nvSpPr>
          <p:spPr>
            <a:xfrm>
              <a:off x="3784" y="1768"/>
              <a:ext cx="216" cy="0"/>
            </a:xfrm>
            <a:prstGeom prst="line">
              <a:avLst/>
            </a:prstGeom>
            <a:ln w="22225" cap="flat" cmpd="sng">
              <a:solidFill>
                <a:srgbClr val="FF9900"/>
              </a:solidFill>
              <a:prstDash val="solid"/>
              <a:headEnd type="none" w="med" len="med"/>
              <a:tailEnd type="triangle" w="med" len="lg"/>
            </a:ln>
          </p:spPr>
          <p:txBody>
            <a:bodyPr/>
            <a:lstStyle/>
            <a:p>
              <a:endParaRPr lang="zh-CN" altLang="en-US"/>
            </a:p>
          </p:txBody>
        </p:sp>
        <p:sp>
          <p:nvSpPr>
            <p:cNvPr id="91201" name="Text Box 54"/>
            <p:cNvSpPr txBox="1">
              <a:spLocks noChangeArrowheads="1"/>
            </p:cNvSpPr>
            <p:nvPr/>
          </p:nvSpPr>
          <p:spPr bwMode="auto">
            <a:xfrm>
              <a:off x="3968" y="1608"/>
              <a:ext cx="1792" cy="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0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0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0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9pPr>
            </a:lstStyle>
            <a:p>
              <a:pPr marL="0" marR="0" lvl="0" indent="0" algn="just" defTabSz="914400" rtl="0" eaLnBrk="1" fontAlgn="base" latinLnBrk="0" hangingPunct="1">
                <a:lnSpc>
                  <a:spcPct val="130000"/>
                </a:lnSpc>
                <a:spcBef>
                  <a:spcPct val="50000"/>
                </a:spcBef>
                <a:spcAft>
                  <a:spcPct val="0"/>
                </a:spcAft>
                <a:buClrTx/>
                <a:buSzTx/>
                <a:buFontTx/>
                <a:buNone/>
                <a:defRPr/>
              </a:pPr>
              <a:r>
                <a:rPr kumimoji="0" lang="zh-CN" altLang="en-US" sz="1350" b="1" i="0" u="none" strike="noStrike" kern="1200" cap="none" spc="0" normalizeH="0" baseline="0" noProof="0">
                  <a:ln>
                    <a:noFill/>
                  </a:ln>
                  <a:solidFill>
                    <a:srgbClr val="FF9900"/>
                  </a:solidFill>
                  <a:effectLst/>
                  <a:uLnTx/>
                  <a:uFillTx/>
                  <a:latin typeface="Times New Roman" panose="02020603050405020304" pitchFamily="18" charset="0"/>
                  <a:ea typeface="宋体-方正超大字符集" pitchFamily="65" charset="-122"/>
                  <a:cs typeface="+mn-cs"/>
                </a:rPr>
                <a:t>对应</a:t>
              </a:r>
              <a:r>
                <a:rPr kumimoji="0" lang="en-US" altLang="zh-CN" sz="1350" b="1" i="0" u="none" strike="noStrike" kern="1200" cap="none" spc="0" normalizeH="0" baseline="0" noProof="0">
                  <a:ln>
                    <a:noFill/>
                  </a:ln>
                  <a:solidFill>
                    <a:srgbClr val="FF9900"/>
                  </a:solidFill>
                  <a:effectLst/>
                  <a:uLnTx/>
                  <a:uFillTx/>
                  <a:latin typeface="Times New Roman" panose="02020603050405020304" pitchFamily="18" charset="0"/>
                  <a:ea typeface="宋体-方正超大字符集" pitchFamily="65" charset="-122"/>
                  <a:cs typeface="+mn-cs"/>
                </a:rPr>
                <a:t>64</a:t>
              </a:r>
              <a:r>
                <a:rPr kumimoji="0" lang="zh-CN" altLang="en-US" sz="1350" b="1" i="0" u="none" strike="noStrike" kern="1200" cap="none" spc="0" normalizeH="0" baseline="0" noProof="0">
                  <a:ln>
                    <a:noFill/>
                  </a:ln>
                  <a:solidFill>
                    <a:srgbClr val="FF9900"/>
                  </a:solidFill>
                  <a:effectLst/>
                  <a:uLnTx/>
                  <a:uFillTx/>
                  <a:latin typeface="Times New Roman" panose="02020603050405020304" pitchFamily="18" charset="0"/>
                  <a:ea typeface="宋体-方正超大字符集" pitchFamily="65" charset="-122"/>
                  <a:cs typeface="+mn-cs"/>
                </a:rPr>
                <a:t>个乘积项的编程</a:t>
              </a:r>
              <a:r>
                <a:rPr kumimoji="0" lang="zh-CN" altLang="en-US" sz="1350" b="1" i="0" u="none" strike="noStrike" kern="1200" cap="none" spc="0" normalizeH="0" baseline="0" noProof="0">
                  <a:ln>
                    <a:noFill/>
                  </a:ln>
                  <a:solidFill>
                    <a:srgbClr val="FF9900"/>
                  </a:solidFill>
                  <a:effectLst/>
                  <a:uLnTx/>
                  <a:uFillTx/>
                  <a:latin typeface="Times New Roman" panose="02020603050405020304" pitchFamily="18" charset="0"/>
                  <a:ea typeface="华文新魏" panose="02010800040101010101" pitchFamily="2" charset="-122"/>
                  <a:cs typeface="+mn-cs"/>
                </a:rPr>
                <a:t>信息</a:t>
              </a:r>
              <a:r>
                <a:rPr kumimoji="0" lang="zh-CN" altLang="en-US" sz="1350" b="1" i="0" u="none" strike="noStrike" kern="1200" cap="none" spc="0" normalizeH="0" baseline="0" noProof="0">
                  <a:ln>
                    <a:noFill/>
                  </a:ln>
                  <a:solidFill>
                    <a:srgbClr val="FF9900"/>
                  </a:solidFill>
                  <a:effectLst/>
                  <a:uLnTx/>
                  <a:uFillTx/>
                  <a:latin typeface="Times New Roman" panose="02020603050405020304" pitchFamily="18" charset="0"/>
                  <a:ea typeface="宋体-方正超大字符集" pitchFamily="65" charset="-122"/>
                  <a:cs typeface="+mn-cs"/>
                </a:rPr>
                <a:t>，每列对应一个乘积项，共有</a:t>
              </a:r>
              <a:r>
                <a:rPr kumimoji="0" lang="en-US" altLang="zh-CN" sz="1350" b="1" i="0" u="none" strike="noStrike" kern="1200" cap="none" spc="0" normalizeH="0" baseline="0" noProof="0">
                  <a:ln>
                    <a:noFill/>
                  </a:ln>
                  <a:solidFill>
                    <a:srgbClr val="FF9900"/>
                  </a:solidFill>
                  <a:effectLst/>
                  <a:uLnTx/>
                  <a:uFillTx/>
                  <a:latin typeface="Times New Roman" panose="02020603050405020304" pitchFamily="18" charset="0"/>
                  <a:ea typeface="宋体-方正超大字符集" pitchFamily="65" charset="-122"/>
                  <a:cs typeface="+mn-cs"/>
                </a:rPr>
                <a:t>32</a:t>
              </a:r>
              <a:r>
                <a:rPr kumimoji="0" lang="zh-CN" altLang="en-US" sz="1350" b="1" i="0" u="none" strike="noStrike" kern="1200" cap="none" spc="0" normalizeH="0" baseline="0" noProof="0">
                  <a:ln>
                    <a:noFill/>
                  </a:ln>
                  <a:solidFill>
                    <a:srgbClr val="FF9900"/>
                  </a:solidFill>
                  <a:effectLst/>
                  <a:uLnTx/>
                  <a:uFillTx/>
                  <a:latin typeface="Times New Roman" panose="02020603050405020304" pitchFamily="18" charset="0"/>
                  <a:ea typeface="宋体-方正超大字符集" pitchFamily="65" charset="-122"/>
                  <a:cs typeface="+mn-cs"/>
                </a:rPr>
                <a:t>个原变量和反变量输入</a:t>
              </a:r>
              <a:r>
                <a:rPr kumimoji="0" lang="en-US" altLang="zh-CN" sz="1350" b="1" i="0" u="none" strike="noStrike" kern="1200" cap="none" spc="0" normalizeH="0" baseline="0" noProof="0">
                  <a:ln>
                    <a:noFill/>
                  </a:ln>
                  <a:solidFill>
                    <a:srgbClr val="FF9900"/>
                  </a:solidFill>
                  <a:effectLst/>
                  <a:uLnTx/>
                  <a:uFillTx/>
                  <a:latin typeface="Times New Roman" panose="02020603050405020304" pitchFamily="18" charset="0"/>
                  <a:ea typeface="宋体-方正超大字符集" pitchFamily="65" charset="-122"/>
                  <a:cs typeface="+mn-cs"/>
                </a:rPr>
                <a:t>(</a:t>
              </a:r>
              <a:r>
                <a:rPr kumimoji="0" lang="zh-CN" altLang="en-US" sz="1350" b="1" i="0" u="none" strike="noStrike" kern="1200" cap="none" spc="0" normalizeH="0" baseline="0" noProof="0">
                  <a:ln>
                    <a:noFill/>
                  </a:ln>
                  <a:solidFill>
                    <a:srgbClr val="FF9900"/>
                  </a:solidFill>
                  <a:effectLst/>
                  <a:uLnTx/>
                  <a:uFillTx/>
                  <a:latin typeface="Times New Roman" panose="02020603050405020304" pitchFamily="18" charset="0"/>
                  <a:ea typeface="宋体-方正超大字符集" pitchFamily="65" charset="-122"/>
                  <a:cs typeface="+mn-cs"/>
                </a:rPr>
                <a:t>含反馈</a:t>
              </a:r>
              <a:r>
                <a:rPr kumimoji="0" lang="en-US" altLang="zh-CN" sz="1350" b="1" i="0" u="none" strike="noStrike" kern="1200" cap="none" spc="0" normalizeH="0" baseline="0" noProof="0">
                  <a:ln>
                    <a:noFill/>
                  </a:ln>
                  <a:solidFill>
                    <a:srgbClr val="FF9900"/>
                  </a:solidFill>
                  <a:effectLst/>
                  <a:uLnTx/>
                  <a:uFillTx/>
                  <a:latin typeface="Times New Roman" panose="02020603050405020304" pitchFamily="18" charset="0"/>
                  <a:ea typeface="宋体-方正超大字符集" pitchFamily="65" charset="-122"/>
                  <a:cs typeface="+mn-cs"/>
                </a:rPr>
                <a:t>)</a:t>
              </a:r>
              <a:r>
                <a:rPr kumimoji="0" lang="zh-CN" altLang="en-US" sz="1350" b="1" i="0" u="none" strike="noStrike" kern="1200" cap="none" spc="0" normalizeH="0" baseline="0" noProof="0">
                  <a:ln>
                    <a:noFill/>
                  </a:ln>
                  <a:solidFill>
                    <a:srgbClr val="FF9900"/>
                  </a:solidFill>
                  <a:effectLst/>
                  <a:uLnTx/>
                  <a:uFillTx/>
                  <a:latin typeface="Times New Roman" panose="02020603050405020304" pitchFamily="18" charset="0"/>
                  <a:ea typeface="宋体-方正超大字符集" pitchFamily="65" charset="-122"/>
                  <a:cs typeface="+mn-cs"/>
                </a:rPr>
                <a:t>。</a:t>
              </a:r>
            </a:p>
          </p:txBody>
        </p:sp>
      </p:grpSp>
      <p:grpSp>
        <p:nvGrpSpPr>
          <p:cNvPr id="349239" name="Group 55"/>
          <p:cNvGrpSpPr/>
          <p:nvPr/>
        </p:nvGrpSpPr>
        <p:grpSpPr>
          <a:xfrm>
            <a:off x="3686175" y="3716338"/>
            <a:ext cx="4314825" cy="660400"/>
            <a:chOff x="2136" y="2777"/>
            <a:chExt cx="3624" cy="554"/>
          </a:xfrm>
        </p:grpSpPr>
        <p:sp>
          <p:nvSpPr>
            <p:cNvPr id="170044" name="Oval 56"/>
            <p:cNvSpPr/>
            <p:nvPr/>
          </p:nvSpPr>
          <p:spPr>
            <a:xfrm>
              <a:off x="2136" y="2777"/>
              <a:ext cx="1344" cy="382"/>
            </a:xfrm>
            <a:prstGeom prst="ellipse">
              <a:avLst/>
            </a:prstGeom>
            <a:noFill/>
            <a:ln w="25400" cap="flat" cmpd="sng">
              <a:solidFill>
                <a:srgbClr val="00FFFF"/>
              </a:solidFill>
              <a:prstDash val="solid"/>
              <a:headEnd type="none" w="med" len="med"/>
              <a:tailEnd type="none" w="med" len="med"/>
            </a:ln>
          </p:spPr>
          <p:txBody>
            <a:bodyPr anchor="ctr">
              <a:spAutoFit/>
            </a:bodyPr>
            <a:lstStyle/>
            <a:p>
              <a:pPr eaLnBrk="1" hangingPunct="1"/>
              <a:endParaRPr lang="zh-CN" altLang="en-US" sz="1500" dirty="0">
                <a:solidFill>
                  <a:schemeClr val="tx1"/>
                </a:solidFill>
                <a:latin typeface="Times New Roman" panose="02020603050405020304" pitchFamily="18" charset="0"/>
                <a:ea typeface="华文新魏" panose="02010800040101010101" pitchFamily="2" charset="-122"/>
              </a:endParaRPr>
            </a:p>
          </p:txBody>
        </p:sp>
        <p:sp>
          <p:nvSpPr>
            <p:cNvPr id="170045" name="Line 57"/>
            <p:cNvSpPr/>
            <p:nvPr/>
          </p:nvSpPr>
          <p:spPr>
            <a:xfrm>
              <a:off x="3472" y="2968"/>
              <a:ext cx="496" cy="0"/>
            </a:xfrm>
            <a:prstGeom prst="line">
              <a:avLst/>
            </a:prstGeom>
            <a:ln w="22225" cap="flat" cmpd="sng">
              <a:solidFill>
                <a:srgbClr val="00FFFF"/>
              </a:solidFill>
              <a:prstDash val="solid"/>
              <a:headEnd type="none" w="med" len="med"/>
              <a:tailEnd type="triangle" w="med" len="lg"/>
            </a:ln>
          </p:spPr>
          <p:txBody>
            <a:bodyPr/>
            <a:lstStyle/>
            <a:p>
              <a:endParaRPr lang="zh-CN" altLang="en-US"/>
            </a:p>
          </p:txBody>
        </p:sp>
        <p:sp>
          <p:nvSpPr>
            <p:cNvPr id="91198" name="Text Box 58"/>
            <p:cNvSpPr txBox="1">
              <a:spLocks noChangeArrowheads="1"/>
            </p:cNvSpPr>
            <p:nvPr/>
          </p:nvSpPr>
          <p:spPr bwMode="auto">
            <a:xfrm>
              <a:off x="3968" y="2800"/>
              <a:ext cx="1792" cy="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0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0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0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9pPr>
            </a:lstStyle>
            <a:p>
              <a:pPr marL="0" marR="0" lvl="0" indent="0" algn="just" defTabSz="914400" rtl="0" eaLnBrk="1" fontAlgn="base" latinLnBrk="0" hangingPunct="1">
                <a:lnSpc>
                  <a:spcPct val="130000"/>
                </a:lnSpc>
                <a:spcBef>
                  <a:spcPct val="50000"/>
                </a:spcBef>
                <a:spcAft>
                  <a:spcPct val="0"/>
                </a:spcAft>
                <a:buClrTx/>
                <a:buSzTx/>
                <a:buFontTx/>
                <a:buNone/>
                <a:defRPr/>
              </a:pPr>
              <a:r>
                <a:rPr kumimoji="0" lang="zh-CN" altLang="en-US" sz="1350" b="1" i="0" u="none" strike="noStrike" kern="1200" cap="none" spc="0" normalizeH="0" baseline="0" noProof="0">
                  <a:ln>
                    <a:noFill/>
                  </a:ln>
                  <a:solidFill>
                    <a:srgbClr val="FF0000"/>
                  </a:solidFill>
                  <a:effectLst/>
                  <a:uLnTx/>
                  <a:uFillTx/>
                  <a:latin typeface="华文新魏" panose="02010800040101010101" pitchFamily="2" charset="-122"/>
                  <a:ea typeface="华文新魏" panose="02010800040101010101" pitchFamily="2" charset="-122"/>
                  <a:cs typeface="+mn-cs"/>
                </a:rPr>
                <a:t>用户可编程，用来配置</a:t>
              </a:r>
              <a:r>
                <a:rPr kumimoji="0" lang="en-US" altLang="zh-CN" sz="1350" b="1" i="0" u="none" strike="noStrike" kern="1200" cap="none" spc="0" normalizeH="0" baseline="0" noProof="0">
                  <a:ln>
                    <a:noFill/>
                  </a:ln>
                  <a:solidFill>
                    <a:srgbClr val="FF0000"/>
                  </a:solidFill>
                  <a:effectLst/>
                  <a:uLnTx/>
                  <a:uFillTx/>
                  <a:latin typeface="华文新魏" panose="02010800040101010101" pitchFamily="2" charset="-122"/>
                  <a:ea typeface="华文新魏" panose="02010800040101010101" pitchFamily="2" charset="-122"/>
                  <a:cs typeface="+mn-cs"/>
                </a:rPr>
                <a:t>OLMC</a:t>
              </a:r>
              <a:r>
                <a:rPr kumimoji="0" lang="zh-CN" altLang="en-US" sz="1350" b="1" i="0" u="none" strike="noStrike" kern="1200" cap="none" spc="0" normalizeH="0" baseline="0" noProof="0">
                  <a:ln>
                    <a:noFill/>
                  </a:ln>
                  <a:solidFill>
                    <a:srgbClr val="FF0000"/>
                  </a:solidFill>
                  <a:effectLst/>
                  <a:uLnTx/>
                  <a:uFillTx/>
                  <a:latin typeface="华文新魏" panose="02010800040101010101" pitchFamily="2" charset="-122"/>
                  <a:ea typeface="华文新魏" panose="02010800040101010101" pitchFamily="2" charset="-122"/>
                  <a:cs typeface="+mn-cs"/>
                </a:rPr>
                <a:t>的工作模式。</a:t>
              </a:r>
            </a:p>
          </p:txBody>
        </p:sp>
      </p:grpSp>
      <p:grpSp>
        <p:nvGrpSpPr>
          <p:cNvPr id="349243" name="Group 59"/>
          <p:cNvGrpSpPr/>
          <p:nvPr/>
        </p:nvGrpSpPr>
        <p:grpSpPr>
          <a:xfrm>
            <a:off x="1601788" y="1624013"/>
            <a:ext cx="5759450" cy="455612"/>
            <a:chOff x="396" y="1029"/>
            <a:chExt cx="4838" cy="382"/>
          </a:xfrm>
        </p:grpSpPr>
        <p:sp>
          <p:nvSpPr>
            <p:cNvPr id="91190" name="Text Box 60"/>
            <p:cNvSpPr txBox="1">
              <a:spLocks noChangeArrowheads="1"/>
            </p:cNvSpPr>
            <p:nvPr/>
          </p:nvSpPr>
          <p:spPr bwMode="auto">
            <a:xfrm>
              <a:off x="396" y="1096"/>
              <a:ext cx="58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kumimoji="1" sz="20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0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0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0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defRPr/>
              </a:pPr>
              <a:r>
                <a:rPr kumimoji="0" lang="zh-CN" altLang="en-US" sz="1350" b="1" i="0" u="none" strike="noStrike" kern="1200" cap="none" spc="0" normalizeH="0" baseline="0" noProof="0">
                  <a:ln>
                    <a:noFill/>
                  </a:ln>
                  <a:solidFill>
                    <a:srgbClr val="FF0000"/>
                  </a:solidFill>
                  <a:effectLst/>
                  <a:uLnTx/>
                  <a:uFillTx/>
                  <a:latin typeface="Times New Roman" panose="02020603050405020304" pitchFamily="18" charset="0"/>
                  <a:ea typeface="华文新魏" panose="02010800040101010101" pitchFamily="2" charset="-122"/>
                  <a:cs typeface="+mn-cs"/>
                </a:rPr>
                <a:t>串行输入</a:t>
              </a:r>
            </a:p>
          </p:txBody>
        </p:sp>
        <p:sp>
          <p:nvSpPr>
            <p:cNvPr id="170039" name="Oval 61"/>
            <p:cNvSpPr/>
            <p:nvPr/>
          </p:nvSpPr>
          <p:spPr>
            <a:xfrm>
              <a:off x="1296" y="1029"/>
              <a:ext cx="218" cy="382"/>
            </a:xfrm>
            <a:prstGeom prst="ellipse">
              <a:avLst/>
            </a:prstGeom>
            <a:noFill/>
            <a:ln w="22225" cap="flat" cmpd="sng">
              <a:solidFill>
                <a:srgbClr val="00FFFF"/>
              </a:solidFill>
              <a:prstDash val="solid"/>
              <a:headEnd type="none" w="med" len="med"/>
              <a:tailEnd type="none" w="med" len="med"/>
            </a:ln>
          </p:spPr>
          <p:txBody>
            <a:bodyPr wrap="none" anchor="ctr">
              <a:spAutoFit/>
            </a:bodyPr>
            <a:lstStyle/>
            <a:p>
              <a:pPr eaLnBrk="1" hangingPunct="1"/>
              <a:endParaRPr lang="zh-CN" altLang="en-US" sz="1500" dirty="0">
                <a:solidFill>
                  <a:schemeClr val="tx1"/>
                </a:solidFill>
                <a:latin typeface="Times New Roman" panose="02020603050405020304" pitchFamily="18" charset="0"/>
                <a:ea typeface="华文新魏" panose="02010800040101010101" pitchFamily="2" charset="-122"/>
              </a:endParaRPr>
            </a:p>
          </p:txBody>
        </p:sp>
        <p:sp>
          <p:nvSpPr>
            <p:cNvPr id="170040" name="Line 62"/>
            <p:cNvSpPr/>
            <p:nvPr/>
          </p:nvSpPr>
          <p:spPr>
            <a:xfrm flipH="1">
              <a:off x="1008" y="1224"/>
              <a:ext cx="288" cy="0"/>
            </a:xfrm>
            <a:prstGeom prst="line">
              <a:avLst/>
            </a:prstGeom>
            <a:ln w="22225" cap="flat" cmpd="sng">
              <a:solidFill>
                <a:srgbClr val="00FFFF"/>
              </a:solidFill>
              <a:prstDash val="solid"/>
              <a:headEnd type="none" w="med" len="med"/>
              <a:tailEnd type="triangle" w="med" len="lg"/>
            </a:ln>
          </p:spPr>
          <p:txBody>
            <a:bodyPr/>
            <a:lstStyle/>
            <a:p>
              <a:endParaRPr lang="zh-CN" altLang="en-US"/>
            </a:p>
          </p:txBody>
        </p:sp>
        <p:sp>
          <p:nvSpPr>
            <p:cNvPr id="170041" name="Oval 63"/>
            <p:cNvSpPr/>
            <p:nvPr/>
          </p:nvSpPr>
          <p:spPr>
            <a:xfrm>
              <a:off x="3984" y="1029"/>
              <a:ext cx="218" cy="382"/>
            </a:xfrm>
            <a:prstGeom prst="ellipse">
              <a:avLst/>
            </a:prstGeom>
            <a:noFill/>
            <a:ln w="22225" cap="flat" cmpd="sng">
              <a:solidFill>
                <a:srgbClr val="00FFFF"/>
              </a:solidFill>
              <a:prstDash val="solid"/>
              <a:headEnd type="none" w="med" len="med"/>
              <a:tailEnd type="none" w="med" len="med"/>
            </a:ln>
          </p:spPr>
          <p:txBody>
            <a:bodyPr wrap="none" anchor="ctr">
              <a:spAutoFit/>
            </a:bodyPr>
            <a:lstStyle/>
            <a:p>
              <a:pPr eaLnBrk="1" hangingPunct="1"/>
              <a:endParaRPr lang="zh-CN" altLang="en-US" sz="1500" dirty="0">
                <a:solidFill>
                  <a:schemeClr val="tx1"/>
                </a:solidFill>
                <a:latin typeface="Times New Roman" panose="02020603050405020304" pitchFamily="18" charset="0"/>
                <a:ea typeface="华文新魏" panose="02010800040101010101" pitchFamily="2" charset="-122"/>
              </a:endParaRPr>
            </a:p>
          </p:txBody>
        </p:sp>
        <p:sp>
          <p:nvSpPr>
            <p:cNvPr id="170042" name="Line 64"/>
            <p:cNvSpPr/>
            <p:nvPr/>
          </p:nvSpPr>
          <p:spPr>
            <a:xfrm flipH="1">
              <a:off x="4344" y="1224"/>
              <a:ext cx="288" cy="0"/>
            </a:xfrm>
            <a:prstGeom prst="line">
              <a:avLst/>
            </a:prstGeom>
            <a:ln w="22225" cap="flat" cmpd="sng">
              <a:solidFill>
                <a:srgbClr val="00FFFF"/>
              </a:solidFill>
              <a:prstDash val="solid"/>
              <a:headEnd type="triangle" w="med" len="lg"/>
              <a:tailEnd type="none" w="med" len="lg"/>
            </a:ln>
          </p:spPr>
          <p:txBody>
            <a:bodyPr/>
            <a:lstStyle/>
            <a:p>
              <a:endParaRPr lang="zh-CN" altLang="en-US"/>
            </a:p>
          </p:txBody>
        </p:sp>
        <p:sp>
          <p:nvSpPr>
            <p:cNvPr id="91195" name="Text Box 65"/>
            <p:cNvSpPr txBox="1">
              <a:spLocks noChangeArrowheads="1"/>
            </p:cNvSpPr>
            <p:nvPr/>
          </p:nvSpPr>
          <p:spPr bwMode="auto">
            <a:xfrm>
              <a:off x="4653" y="1096"/>
              <a:ext cx="581"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kumimoji="1" sz="20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0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0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0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defRPr/>
              </a:pPr>
              <a:r>
                <a:rPr kumimoji="0" lang="zh-CN" altLang="en-US" sz="1350" b="1" i="0" u="none" strike="noStrike" kern="1200" cap="none" spc="0" normalizeH="0" baseline="0" noProof="0">
                  <a:ln>
                    <a:noFill/>
                  </a:ln>
                  <a:solidFill>
                    <a:srgbClr val="FF0000"/>
                  </a:solidFill>
                  <a:effectLst/>
                  <a:uLnTx/>
                  <a:uFillTx/>
                  <a:latin typeface="Times New Roman" panose="02020603050405020304" pitchFamily="18" charset="0"/>
                  <a:ea typeface="华文新魏" panose="02010800040101010101" pitchFamily="2" charset="-122"/>
                  <a:cs typeface="+mn-cs"/>
                </a:rPr>
                <a:t>串行输出</a:t>
              </a:r>
            </a:p>
          </p:txBody>
        </p:sp>
      </p:grpSp>
      <p:grpSp>
        <p:nvGrpSpPr>
          <p:cNvPr id="349250" name="Group 66"/>
          <p:cNvGrpSpPr/>
          <p:nvPr/>
        </p:nvGrpSpPr>
        <p:grpSpPr>
          <a:xfrm>
            <a:off x="3686175" y="1254125"/>
            <a:ext cx="3427413" cy="822325"/>
            <a:chOff x="2136" y="709"/>
            <a:chExt cx="2879" cy="690"/>
          </a:xfrm>
        </p:grpSpPr>
        <p:sp>
          <p:nvSpPr>
            <p:cNvPr id="170034" name="Oval 67"/>
            <p:cNvSpPr/>
            <p:nvPr/>
          </p:nvSpPr>
          <p:spPr>
            <a:xfrm>
              <a:off x="2136" y="1017"/>
              <a:ext cx="1344" cy="382"/>
            </a:xfrm>
            <a:prstGeom prst="ellipse">
              <a:avLst/>
            </a:prstGeom>
            <a:noFill/>
            <a:ln w="25400" cap="flat" cmpd="sng">
              <a:solidFill>
                <a:srgbClr val="00FFFF"/>
              </a:solidFill>
              <a:prstDash val="solid"/>
              <a:headEnd type="none" w="med" len="med"/>
              <a:tailEnd type="none" w="med" len="med"/>
            </a:ln>
          </p:spPr>
          <p:txBody>
            <a:bodyPr anchor="ctr">
              <a:spAutoFit/>
            </a:bodyPr>
            <a:lstStyle/>
            <a:p>
              <a:pPr eaLnBrk="1" hangingPunct="1"/>
              <a:endParaRPr lang="zh-CN" altLang="en-US" sz="1500" dirty="0">
                <a:solidFill>
                  <a:schemeClr val="tx1"/>
                </a:solidFill>
                <a:latin typeface="Times New Roman" panose="02020603050405020304" pitchFamily="18" charset="0"/>
                <a:ea typeface="华文新魏" panose="02010800040101010101" pitchFamily="2" charset="-122"/>
              </a:endParaRPr>
            </a:p>
          </p:txBody>
        </p:sp>
        <p:sp>
          <p:nvSpPr>
            <p:cNvPr id="170035" name="Line 68"/>
            <p:cNvSpPr/>
            <p:nvPr/>
          </p:nvSpPr>
          <p:spPr>
            <a:xfrm flipV="1">
              <a:off x="2808" y="832"/>
              <a:ext cx="0" cy="232"/>
            </a:xfrm>
            <a:prstGeom prst="line">
              <a:avLst/>
            </a:prstGeom>
            <a:ln w="22225" cap="flat" cmpd="sng">
              <a:solidFill>
                <a:srgbClr val="00FFFF"/>
              </a:solidFill>
              <a:prstDash val="solid"/>
              <a:headEnd type="none" w="med" len="med"/>
              <a:tailEnd type="none" w="med" len="med"/>
            </a:ln>
          </p:spPr>
          <p:txBody>
            <a:bodyPr/>
            <a:lstStyle/>
            <a:p>
              <a:endParaRPr lang="zh-CN" altLang="en-US"/>
            </a:p>
          </p:txBody>
        </p:sp>
        <p:sp>
          <p:nvSpPr>
            <p:cNvPr id="170036" name="Line 69"/>
            <p:cNvSpPr/>
            <p:nvPr/>
          </p:nvSpPr>
          <p:spPr>
            <a:xfrm flipH="1">
              <a:off x="2805" y="824"/>
              <a:ext cx="288" cy="0"/>
            </a:xfrm>
            <a:prstGeom prst="line">
              <a:avLst/>
            </a:prstGeom>
            <a:ln w="22225" cap="flat" cmpd="sng">
              <a:solidFill>
                <a:srgbClr val="00FFFF"/>
              </a:solidFill>
              <a:prstDash val="solid"/>
              <a:headEnd type="triangle" w="med" len="lg"/>
              <a:tailEnd type="none" w="med" len="lg"/>
            </a:ln>
          </p:spPr>
          <p:txBody>
            <a:bodyPr/>
            <a:lstStyle/>
            <a:p>
              <a:endParaRPr lang="zh-CN" altLang="en-US"/>
            </a:p>
          </p:txBody>
        </p:sp>
        <p:sp>
          <p:nvSpPr>
            <p:cNvPr id="91189" name="Text Box 70"/>
            <p:cNvSpPr txBox="1">
              <a:spLocks noChangeArrowheads="1"/>
            </p:cNvSpPr>
            <p:nvPr/>
          </p:nvSpPr>
          <p:spPr bwMode="auto">
            <a:xfrm>
              <a:off x="3125" y="709"/>
              <a:ext cx="1890"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kumimoji="1" sz="20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0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0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0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defRPr/>
              </a:pPr>
              <a:r>
                <a:rPr kumimoji="0" lang="zh-CN" altLang="en-US" sz="1350" b="1" i="0" u="none" strike="noStrike" kern="1200" cap="none" spc="0" normalizeH="0" baseline="0" noProof="0">
                  <a:ln>
                    <a:noFill/>
                  </a:ln>
                  <a:solidFill>
                    <a:srgbClr val="FF0000"/>
                  </a:solidFill>
                  <a:effectLst/>
                  <a:uLnTx/>
                  <a:uFillTx/>
                  <a:latin typeface="Times New Roman" panose="02020603050405020304" pitchFamily="18" charset="0"/>
                  <a:ea typeface="华文新魏" panose="02010800040101010101" pitchFamily="2" charset="-122"/>
                  <a:cs typeface="+mn-cs"/>
                </a:rPr>
                <a:t>用于编程数据流的输入和校验</a:t>
              </a:r>
            </a:p>
          </p:txBody>
        </p:sp>
      </p:grpSp>
      <p:grpSp>
        <p:nvGrpSpPr>
          <p:cNvPr id="349255" name="Group 71"/>
          <p:cNvGrpSpPr/>
          <p:nvPr/>
        </p:nvGrpSpPr>
        <p:grpSpPr>
          <a:xfrm>
            <a:off x="3727450" y="3987800"/>
            <a:ext cx="3989388" cy="749300"/>
            <a:chOff x="2171" y="3005"/>
            <a:chExt cx="3350" cy="629"/>
          </a:xfrm>
        </p:grpSpPr>
        <p:sp>
          <p:nvSpPr>
            <p:cNvPr id="170029" name="Oval 72"/>
            <p:cNvSpPr/>
            <p:nvPr/>
          </p:nvSpPr>
          <p:spPr>
            <a:xfrm>
              <a:off x="2171" y="3005"/>
              <a:ext cx="218" cy="382"/>
            </a:xfrm>
            <a:prstGeom prst="ellipse">
              <a:avLst/>
            </a:prstGeom>
            <a:noFill/>
            <a:ln w="22225" cap="flat" cmpd="sng">
              <a:solidFill>
                <a:srgbClr val="FF9900"/>
              </a:solidFill>
              <a:prstDash val="solid"/>
              <a:headEnd type="none" w="med" len="med"/>
              <a:tailEnd type="none" w="med" len="med"/>
            </a:ln>
          </p:spPr>
          <p:txBody>
            <a:bodyPr wrap="none" anchor="ctr">
              <a:spAutoFit/>
            </a:bodyPr>
            <a:lstStyle/>
            <a:p>
              <a:pPr eaLnBrk="1" hangingPunct="1"/>
              <a:endParaRPr lang="zh-CN" altLang="en-US" sz="1500" dirty="0">
                <a:solidFill>
                  <a:schemeClr val="tx1"/>
                </a:solidFill>
                <a:latin typeface="Times New Roman" panose="02020603050405020304" pitchFamily="18" charset="0"/>
                <a:ea typeface="华文新魏" panose="02010800040101010101" pitchFamily="2" charset="-122"/>
              </a:endParaRPr>
            </a:p>
          </p:txBody>
        </p:sp>
        <p:sp>
          <p:nvSpPr>
            <p:cNvPr id="170030" name="Line 73"/>
            <p:cNvSpPr/>
            <p:nvPr/>
          </p:nvSpPr>
          <p:spPr>
            <a:xfrm>
              <a:off x="2957" y="3203"/>
              <a:ext cx="197" cy="0"/>
            </a:xfrm>
            <a:prstGeom prst="line">
              <a:avLst/>
            </a:prstGeom>
            <a:ln w="22225" cap="flat" cmpd="sng">
              <a:solidFill>
                <a:srgbClr val="FF9900"/>
              </a:solidFill>
              <a:prstDash val="solid"/>
              <a:headEnd type="none" w="med" len="med"/>
              <a:tailEnd type="none" w="med" len="med"/>
            </a:ln>
          </p:spPr>
          <p:txBody>
            <a:bodyPr/>
            <a:lstStyle/>
            <a:p>
              <a:endParaRPr lang="zh-CN" altLang="en-US"/>
            </a:p>
          </p:txBody>
        </p:sp>
        <p:sp>
          <p:nvSpPr>
            <p:cNvPr id="170031" name="Line 74"/>
            <p:cNvSpPr/>
            <p:nvPr/>
          </p:nvSpPr>
          <p:spPr>
            <a:xfrm>
              <a:off x="3147" y="3196"/>
              <a:ext cx="0" cy="302"/>
            </a:xfrm>
            <a:prstGeom prst="line">
              <a:avLst/>
            </a:prstGeom>
            <a:ln w="22225" cap="flat" cmpd="sng">
              <a:solidFill>
                <a:srgbClr val="FF9900"/>
              </a:solidFill>
              <a:prstDash val="solid"/>
              <a:headEnd type="none" w="med" len="med"/>
              <a:tailEnd type="none" w="med" len="med"/>
            </a:ln>
          </p:spPr>
          <p:txBody>
            <a:bodyPr/>
            <a:lstStyle/>
            <a:p>
              <a:endParaRPr lang="zh-CN" altLang="en-US"/>
            </a:p>
          </p:txBody>
        </p:sp>
        <p:sp>
          <p:nvSpPr>
            <p:cNvPr id="170032" name="Line 75"/>
            <p:cNvSpPr/>
            <p:nvPr/>
          </p:nvSpPr>
          <p:spPr>
            <a:xfrm>
              <a:off x="3146" y="3498"/>
              <a:ext cx="197" cy="0"/>
            </a:xfrm>
            <a:prstGeom prst="line">
              <a:avLst/>
            </a:prstGeom>
            <a:ln w="22225" cap="flat" cmpd="sng">
              <a:solidFill>
                <a:srgbClr val="FF9900"/>
              </a:solidFill>
              <a:prstDash val="solid"/>
              <a:headEnd type="none" w="med" len="med"/>
              <a:tailEnd type="triangle" w="med" len="lg"/>
            </a:ln>
          </p:spPr>
          <p:txBody>
            <a:bodyPr/>
            <a:lstStyle/>
            <a:p>
              <a:endParaRPr lang="zh-CN" altLang="en-US"/>
            </a:p>
          </p:txBody>
        </p:sp>
        <p:sp>
          <p:nvSpPr>
            <p:cNvPr id="91185" name="Text Box 76"/>
            <p:cNvSpPr txBox="1">
              <a:spLocks noChangeArrowheads="1"/>
            </p:cNvSpPr>
            <p:nvPr/>
          </p:nvSpPr>
          <p:spPr bwMode="auto">
            <a:xfrm>
              <a:off x="3337" y="3330"/>
              <a:ext cx="2184"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0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0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0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30000"/>
                </a:lnSpc>
                <a:spcBef>
                  <a:spcPct val="50000"/>
                </a:spcBef>
                <a:spcAft>
                  <a:spcPct val="0"/>
                </a:spcAft>
                <a:buClrTx/>
                <a:buSzTx/>
                <a:buFontTx/>
                <a:buNone/>
                <a:defRPr/>
              </a:pPr>
              <a:r>
                <a:rPr kumimoji="0" lang="en-US" altLang="zh-CN" sz="1350" b="1" i="0" u="none" strike="noStrike" kern="1200" cap="none" spc="0" normalizeH="0" baseline="0" noProof="0">
                  <a:ln>
                    <a:noFill/>
                  </a:ln>
                  <a:solidFill>
                    <a:srgbClr val="FF9900"/>
                  </a:solidFill>
                  <a:effectLst/>
                  <a:uLnTx/>
                  <a:uFillTx/>
                  <a:latin typeface="华文新魏" panose="02010800040101010101" pitchFamily="2" charset="-122"/>
                  <a:ea typeface="华文新魏" panose="02010800040101010101" pitchFamily="2" charset="-122"/>
                  <a:cs typeface="+mn-cs"/>
                </a:rPr>
                <a:t>1</a:t>
              </a:r>
              <a:r>
                <a:rPr kumimoji="0" lang="zh-CN" altLang="en-US" sz="1350" b="1" i="0" u="none" strike="noStrike" kern="1200" cap="none" spc="0" normalizeH="0" baseline="0" noProof="0">
                  <a:ln>
                    <a:noFill/>
                  </a:ln>
                  <a:solidFill>
                    <a:srgbClr val="FF9900"/>
                  </a:solidFill>
                  <a:effectLst/>
                  <a:uLnTx/>
                  <a:uFillTx/>
                  <a:latin typeface="华文新魏" panose="02010800040101010101" pitchFamily="2" charset="-122"/>
                  <a:ea typeface="华文新魏" panose="02010800040101010101" pitchFamily="2" charset="-122"/>
                  <a:cs typeface="+mn-cs"/>
                </a:rPr>
                <a:t>位，防止电路设计的非法抄袭</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9243"/>
                                        </p:tgtEl>
                                        <p:attrNameLst>
                                          <p:attrName>style.visibility</p:attrName>
                                        </p:attrNameLst>
                                      </p:cBhvr>
                                      <p:to>
                                        <p:strVal val="visible"/>
                                      </p:to>
                                    </p:set>
                                    <p:animEffect transition="in" filter="wipe(left)">
                                      <p:cBhvr>
                                        <p:cTn id="7" dur="500"/>
                                        <p:tgtEl>
                                          <p:spTgt spid="349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9250"/>
                                        </p:tgtEl>
                                        <p:attrNameLst>
                                          <p:attrName>style.visibility</p:attrName>
                                        </p:attrNameLst>
                                      </p:cBhvr>
                                      <p:to>
                                        <p:strVal val="visible"/>
                                      </p:to>
                                    </p:set>
                                    <p:animEffect transition="in" filter="wipe(left)">
                                      <p:cBhvr>
                                        <p:cTn id="12" dur="500"/>
                                        <p:tgtEl>
                                          <p:spTgt spid="3492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9235"/>
                                        </p:tgtEl>
                                        <p:attrNameLst>
                                          <p:attrName>style.visibility</p:attrName>
                                        </p:attrNameLst>
                                      </p:cBhvr>
                                      <p:to>
                                        <p:strVal val="visible"/>
                                      </p:to>
                                    </p:set>
                                    <p:animEffect transition="in" filter="wipe(left)">
                                      <p:cBhvr>
                                        <p:cTn id="17" dur="500"/>
                                        <p:tgtEl>
                                          <p:spTgt spid="3492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9239"/>
                                        </p:tgtEl>
                                        <p:attrNameLst>
                                          <p:attrName>style.visibility</p:attrName>
                                        </p:attrNameLst>
                                      </p:cBhvr>
                                      <p:to>
                                        <p:strVal val="visible"/>
                                      </p:to>
                                    </p:set>
                                    <p:animEffect transition="in" filter="wipe(left)">
                                      <p:cBhvr>
                                        <p:cTn id="22" dur="500"/>
                                        <p:tgtEl>
                                          <p:spTgt spid="3492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9255"/>
                                        </p:tgtEl>
                                        <p:attrNameLst>
                                          <p:attrName>style.visibility</p:attrName>
                                        </p:attrNameLst>
                                      </p:cBhvr>
                                      <p:to>
                                        <p:strVal val="visible"/>
                                      </p:to>
                                    </p:set>
                                    <p:animEffect transition="in" filter="wipe(left)">
                                      <p:cBhvr>
                                        <p:cTn id="27" dur="500"/>
                                        <p:tgtEl>
                                          <p:spTgt spid="349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2B22966-A0F7-4F91-8F3E-A3857C5356F1}"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38</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1011" name="Rectangle 2"/>
          <p:cNvSpPr>
            <a:spLocks noGrp="1"/>
          </p:cNvSpPr>
          <p:nvPr>
            <p:ph type="title"/>
          </p:nvPr>
        </p:nvSpPr>
        <p:spPr>
          <a:xfrm>
            <a:off x="539750" y="712788"/>
            <a:ext cx="5829300" cy="746125"/>
          </a:xfrm>
          <a:noFill/>
          <a:ln>
            <a:noFill/>
          </a:ln>
        </p:spPr>
        <p:txBody>
          <a:bodyPr/>
          <a:lstStyle/>
          <a:p>
            <a:pPr eaLnBrk="1" hangingPunct="1"/>
            <a:r>
              <a:rPr lang="en-US" altLang="zh-CN" sz="2700" b="1" dirty="0">
                <a:latin typeface="华文新魏" panose="02010800040101010101" pitchFamily="2" charset="-122"/>
                <a:ea typeface="华文新魏" panose="02010800040101010101" pitchFamily="2" charset="-122"/>
              </a:rPr>
              <a:t>GAL16V8</a:t>
            </a:r>
            <a:r>
              <a:rPr lang="zh-CN" altLang="en-US" sz="2700" b="1" dirty="0">
                <a:latin typeface="华文新魏" panose="02010800040101010101" pitchFamily="2" charset="-122"/>
                <a:ea typeface="华文新魏" panose="02010800040101010101" pitchFamily="2" charset="-122"/>
              </a:rPr>
              <a:t>行地址映射</a:t>
            </a:r>
          </a:p>
        </p:txBody>
      </p:sp>
      <p:sp>
        <p:nvSpPr>
          <p:cNvPr id="171012" name="Rectangle 3"/>
          <p:cNvSpPr>
            <a:spLocks noGrp="1"/>
          </p:cNvSpPr>
          <p:nvPr>
            <p:ph idx="1" hasCustomPrompt="1"/>
          </p:nvPr>
        </p:nvSpPr>
        <p:spPr>
          <a:xfrm>
            <a:off x="323850" y="1459865"/>
            <a:ext cx="8496300" cy="2844165"/>
          </a:xfrm>
          <a:noFill/>
          <a:ln>
            <a:noFill/>
          </a:ln>
        </p:spPr>
        <p:txBody>
          <a:bodyPr/>
          <a:lstStyle/>
          <a:p>
            <a:pPr eaLnBrk="1" latinLnBrk="0" hangingPunct="1">
              <a:lnSpc>
                <a:spcPct val="140000"/>
              </a:lnSpc>
              <a:spcBef>
                <a:spcPts val="700"/>
              </a:spcBef>
            </a:pPr>
            <a:r>
              <a:rPr lang="en-US" altLang="zh-CN" sz="1800" b="1" dirty="0">
                <a:latin typeface="华文新魏" panose="02010800040101010101" pitchFamily="2" charset="-122"/>
                <a:ea typeface="华文新魏" panose="02010800040101010101" pitchFamily="2" charset="-122"/>
              </a:rPr>
              <a:t>GAL</a:t>
            </a:r>
            <a:r>
              <a:rPr lang="zh-CN" altLang="en-US" sz="1800" b="1" dirty="0">
                <a:latin typeface="华文新魏" panose="02010800040101010101" pitchFamily="2" charset="-122"/>
                <a:ea typeface="华文新魏" panose="02010800040101010101" pitchFamily="2" charset="-122"/>
              </a:rPr>
              <a:t>的逻辑功能、工作模式都是靠编程来实现的。编程时写入的数据按行安排，</a:t>
            </a:r>
            <a:r>
              <a:rPr lang="en-US" altLang="zh-CN" sz="1800" b="1" dirty="0">
                <a:latin typeface="华文新魏" panose="02010800040101010101" pitchFamily="2" charset="-122"/>
                <a:ea typeface="华文新魏" panose="02010800040101010101" pitchFamily="2" charset="-122"/>
              </a:rPr>
              <a:t>GAL16V8 </a:t>
            </a:r>
            <a:r>
              <a:rPr lang="zh-CN" altLang="en-US" sz="1800" b="1" dirty="0">
                <a:latin typeface="华文新魏" panose="02010800040101010101" pitchFamily="2" charset="-122"/>
                <a:ea typeface="华文新魏" panose="02010800040101010101" pitchFamily="2" charset="-122"/>
              </a:rPr>
              <a:t>共分</a:t>
            </a:r>
            <a:r>
              <a:rPr lang="en-US" altLang="zh-CN" sz="1800" b="1" dirty="0">
                <a:latin typeface="华文新魏" panose="02010800040101010101" pitchFamily="2" charset="-122"/>
                <a:ea typeface="华文新魏" panose="02010800040101010101" pitchFamily="2" charset="-122"/>
              </a:rPr>
              <a:t>64 </a:t>
            </a:r>
            <a:r>
              <a:rPr lang="zh-CN" altLang="en-US" sz="1800" b="1" dirty="0">
                <a:latin typeface="华文新魏" panose="02010800040101010101" pitchFamily="2" charset="-122"/>
                <a:ea typeface="华文新魏" panose="02010800040101010101" pitchFamily="2" charset="-122"/>
              </a:rPr>
              <a:t>行，</a:t>
            </a:r>
            <a:r>
              <a:rPr lang="zh-CN" altLang="en-US" sz="1800" b="1" dirty="0">
                <a:solidFill>
                  <a:srgbClr val="FF3300"/>
                </a:solidFill>
                <a:latin typeface="华文新魏" panose="02010800040101010101" pitchFamily="2" charset="-122"/>
                <a:ea typeface="华文新魏" panose="02010800040101010101" pitchFamily="2" charset="-122"/>
              </a:rPr>
              <a:t>供用户使用的有</a:t>
            </a:r>
            <a:r>
              <a:rPr lang="en-US" altLang="zh-CN" sz="1800" b="1" dirty="0">
                <a:solidFill>
                  <a:srgbClr val="FF3300"/>
                </a:solidFill>
                <a:latin typeface="华文新魏" panose="02010800040101010101" pitchFamily="2" charset="-122"/>
                <a:ea typeface="华文新魏" panose="02010800040101010101" pitchFamily="2" charset="-122"/>
              </a:rPr>
              <a:t>36 </a:t>
            </a:r>
            <a:r>
              <a:rPr lang="zh-CN" altLang="en-US" sz="1800" b="1" dirty="0">
                <a:solidFill>
                  <a:srgbClr val="FF3300"/>
                </a:solidFill>
                <a:latin typeface="华文新魏" panose="02010800040101010101" pitchFamily="2" charset="-122"/>
                <a:ea typeface="华文新魏" panose="02010800040101010101" pitchFamily="2" charset="-122"/>
              </a:rPr>
              <a:t>行</a:t>
            </a:r>
            <a:r>
              <a:rPr lang="zh-CN" altLang="en-US" sz="1800" b="1" dirty="0">
                <a:latin typeface="华文新魏" panose="02010800040101010101" pitchFamily="2" charset="-122"/>
                <a:ea typeface="华文新魏" panose="02010800040101010101" pitchFamily="2" charset="-122"/>
              </a:rPr>
              <a:t>。上图表示</a:t>
            </a:r>
            <a:r>
              <a:rPr lang="en-US" altLang="zh-CN" sz="1800" b="1" dirty="0">
                <a:latin typeface="华文新魏" panose="02010800040101010101" pitchFamily="2" charset="-122"/>
                <a:ea typeface="华文新魏" panose="02010800040101010101" pitchFamily="2" charset="-122"/>
              </a:rPr>
              <a:t>GAL16V8 </a:t>
            </a:r>
            <a:r>
              <a:rPr lang="zh-CN" altLang="en-US" sz="1800" b="1" dirty="0">
                <a:latin typeface="华文新魏" panose="02010800040101010101" pitchFamily="2" charset="-122"/>
                <a:ea typeface="华文新魏" panose="02010800040101010101" pitchFamily="2" charset="-122"/>
              </a:rPr>
              <a:t>编程单元的地址分配和功能划分情况，因为它并不是实际的空间布局图，所以称为行地址映射图。　</a:t>
            </a:r>
          </a:p>
          <a:p>
            <a:pPr eaLnBrk="1" latinLnBrk="0" hangingPunct="1">
              <a:lnSpc>
                <a:spcPct val="140000"/>
              </a:lnSpc>
              <a:spcBef>
                <a:spcPts val="700"/>
              </a:spcBef>
            </a:pPr>
            <a:r>
              <a:rPr lang="zh-CN" altLang="en-US" sz="1800" b="1" dirty="0">
                <a:latin typeface="华文新魏" panose="02010800040101010101" pitchFamily="2" charset="-122"/>
                <a:ea typeface="华文新魏" panose="02010800040101010101" pitchFamily="2" charset="-122"/>
              </a:rPr>
              <a:t>第</a:t>
            </a:r>
            <a:r>
              <a:rPr lang="en-US" altLang="zh-CN" sz="1800" b="1" dirty="0">
                <a:latin typeface="华文新魏" panose="02010800040101010101" pitchFamily="2" charset="-122"/>
                <a:ea typeface="华文新魏" panose="02010800040101010101" pitchFamily="2" charset="-122"/>
              </a:rPr>
              <a:t>0</a:t>
            </a:r>
            <a:r>
              <a:rPr lang="en-US" altLang="zh-CN" sz="1800" b="1"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1800" b="1" dirty="0">
                <a:latin typeface="华文新魏" panose="02010800040101010101" pitchFamily="2" charset="-122"/>
                <a:ea typeface="华文新魏" panose="02010800040101010101" pitchFamily="2" charset="-122"/>
              </a:rPr>
              <a:t>31 </a:t>
            </a:r>
            <a:r>
              <a:rPr lang="zh-CN" altLang="en-US" sz="1800" b="1" dirty="0">
                <a:latin typeface="华文新魏" panose="02010800040101010101" pitchFamily="2" charset="-122"/>
                <a:ea typeface="华文新魏" panose="02010800040101010101" pitchFamily="2" charset="-122"/>
              </a:rPr>
              <a:t>行对应与逻辑阵列的编程单元，编程后可产生</a:t>
            </a:r>
            <a:r>
              <a:rPr lang="en-US" altLang="zh-CN" sz="1800" b="1" dirty="0">
                <a:latin typeface="华文新魏" panose="02010800040101010101" pitchFamily="2" charset="-122"/>
                <a:ea typeface="华文新魏" panose="02010800040101010101" pitchFamily="2" charset="-122"/>
              </a:rPr>
              <a:t>0</a:t>
            </a:r>
            <a:r>
              <a:rPr lang="en-US" altLang="zh-CN" sz="1800" b="1"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1800" b="1" dirty="0">
                <a:latin typeface="华文新魏" panose="02010800040101010101" pitchFamily="2" charset="-122"/>
                <a:ea typeface="华文新魏" panose="02010800040101010101" pitchFamily="2" charset="-122"/>
              </a:rPr>
              <a:t>63 </a:t>
            </a:r>
            <a:r>
              <a:rPr lang="zh-CN" altLang="en-US" sz="1800" b="1" dirty="0">
                <a:latin typeface="华文新魏" panose="02010800040101010101" pitchFamily="2" charset="-122"/>
                <a:ea typeface="华文新魏" panose="02010800040101010101" pitchFamily="2" charset="-122"/>
              </a:rPr>
              <a:t>共</a:t>
            </a:r>
            <a:r>
              <a:rPr lang="en-US" altLang="zh-CN" sz="1800" b="1" dirty="0">
                <a:latin typeface="华文新魏" panose="02010800040101010101" pitchFamily="2" charset="-122"/>
                <a:ea typeface="华文新魏" panose="02010800040101010101" pitchFamily="2" charset="-122"/>
              </a:rPr>
              <a:t>64 </a:t>
            </a:r>
            <a:r>
              <a:rPr lang="zh-CN" altLang="en-US" sz="1800" b="1" dirty="0">
                <a:latin typeface="华文新魏" panose="02010800040101010101" pitchFamily="2" charset="-122"/>
                <a:ea typeface="华文新魏" panose="02010800040101010101" pitchFamily="2" charset="-122"/>
              </a:rPr>
              <a:t>个乘积项。　</a:t>
            </a:r>
          </a:p>
          <a:p>
            <a:pPr eaLnBrk="1" latinLnBrk="0" hangingPunct="1">
              <a:lnSpc>
                <a:spcPct val="140000"/>
              </a:lnSpc>
              <a:spcBef>
                <a:spcPts val="700"/>
              </a:spcBef>
            </a:pPr>
            <a:r>
              <a:rPr lang="zh-CN" altLang="en-US" sz="1800" b="1" dirty="0">
                <a:latin typeface="华文新魏" panose="02010800040101010101" pitchFamily="2" charset="-122"/>
                <a:ea typeface="华文新魏" panose="02010800040101010101" pitchFamily="2" charset="-122"/>
              </a:rPr>
              <a:t>第</a:t>
            </a:r>
            <a:r>
              <a:rPr lang="en-US" altLang="zh-CN" sz="1800" b="1" dirty="0">
                <a:latin typeface="华文新魏" panose="02010800040101010101" pitchFamily="2" charset="-122"/>
                <a:ea typeface="华文新魏" panose="02010800040101010101" pitchFamily="2" charset="-122"/>
              </a:rPr>
              <a:t>32 </a:t>
            </a:r>
            <a:r>
              <a:rPr lang="zh-CN" altLang="en-US" sz="1800" b="1" dirty="0">
                <a:latin typeface="华文新魏" panose="02010800040101010101" pitchFamily="2" charset="-122"/>
                <a:ea typeface="华文新魏" panose="02010800040101010101" pitchFamily="2" charset="-122"/>
              </a:rPr>
              <a:t>行是</a:t>
            </a:r>
            <a:r>
              <a:rPr lang="zh-CN" altLang="en-US" sz="1800" b="1" dirty="0">
                <a:solidFill>
                  <a:srgbClr val="FF3300"/>
                </a:solidFill>
                <a:latin typeface="华文新魏" panose="02010800040101010101" pitchFamily="2" charset="-122"/>
                <a:ea typeface="华文新魏" panose="02010800040101010101" pitchFamily="2" charset="-122"/>
              </a:rPr>
              <a:t>电子标签</a:t>
            </a:r>
            <a:r>
              <a:rPr lang="en-US" altLang="zh-CN" sz="1800" b="1" dirty="0">
                <a:solidFill>
                  <a:srgbClr val="FF3300"/>
                </a:solidFill>
                <a:latin typeface="华文新魏" panose="02010800040101010101" pitchFamily="2" charset="-122"/>
                <a:ea typeface="华文新魏" panose="02010800040101010101" pitchFamily="2" charset="-122"/>
              </a:rPr>
              <a:t>(ES)</a:t>
            </a:r>
            <a:r>
              <a:rPr lang="zh-CN" altLang="en-US" sz="1800" b="1" dirty="0">
                <a:latin typeface="华文新魏" panose="02010800040101010101" pitchFamily="2" charset="-122"/>
                <a:ea typeface="华文新魏" panose="02010800040101010101" pitchFamily="2" charset="-122"/>
              </a:rPr>
              <a:t>， 供用户存放各种备查的信息。如器件的编号、电路的名称、编程日期、编程次数等。　</a:t>
            </a:r>
          </a:p>
          <a:p>
            <a:pPr eaLnBrk="1" latinLnBrk="0" hangingPunct="1">
              <a:lnSpc>
                <a:spcPct val="140000"/>
              </a:lnSpc>
              <a:spcBef>
                <a:spcPts val="700"/>
              </a:spcBef>
            </a:pPr>
            <a:r>
              <a:rPr lang="zh-CN" altLang="en-US" sz="1800" b="1" dirty="0">
                <a:latin typeface="华文新魏" panose="02010800040101010101" pitchFamily="2" charset="-122"/>
                <a:ea typeface="华文新魏" panose="02010800040101010101" pitchFamily="2" charset="-122"/>
              </a:rPr>
              <a:t>第</a:t>
            </a:r>
            <a:r>
              <a:rPr lang="en-US" altLang="zh-CN" sz="1800" b="1" dirty="0">
                <a:latin typeface="华文新魏" panose="02010800040101010101" pitchFamily="2" charset="-122"/>
                <a:ea typeface="华文新魏" panose="02010800040101010101" pitchFamily="2" charset="-122"/>
              </a:rPr>
              <a:t>33</a:t>
            </a:r>
            <a:r>
              <a:rPr lang="en-US" altLang="zh-CN" sz="1800" b="1"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1800" b="1" dirty="0">
                <a:latin typeface="华文新魏" panose="02010800040101010101" pitchFamily="2" charset="-122"/>
                <a:ea typeface="华文新魏" panose="02010800040101010101" pitchFamily="2" charset="-122"/>
              </a:rPr>
              <a:t>59 </a:t>
            </a:r>
            <a:r>
              <a:rPr lang="zh-CN" altLang="en-US" sz="1800" b="1" dirty="0">
                <a:latin typeface="华文新魏" panose="02010800040101010101" pitchFamily="2" charset="-122"/>
                <a:ea typeface="华文新魏" panose="02010800040101010101" pitchFamily="2" charset="-122"/>
              </a:rPr>
              <a:t>行是厂家保留的地址空间， 用户不能利用。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012">
                                            <p:txEl>
                                              <p:pRg st="0" end="0"/>
                                            </p:txEl>
                                          </p:spTgt>
                                        </p:tgtEl>
                                        <p:attrNameLst>
                                          <p:attrName>style.visibility</p:attrName>
                                        </p:attrNameLst>
                                      </p:cBhvr>
                                      <p:to>
                                        <p:strVal val="visible"/>
                                      </p:to>
                                    </p:set>
                                    <p:anim calcmode="lin" valueType="num">
                                      <p:cBhvr additive="base">
                                        <p:cTn id="7" dur="500" fill="hold"/>
                                        <p:tgtEl>
                                          <p:spTgt spid="1710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1012">
                                            <p:txEl>
                                              <p:pRg st="1" end="1"/>
                                            </p:txEl>
                                          </p:spTgt>
                                        </p:tgtEl>
                                        <p:attrNameLst>
                                          <p:attrName>style.visibility</p:attrName>
                                        </p:attrNameLst>
                                      </p:cBhvr>
                                      <p:to>
                                        <p:strVal val="visible"/>
                                      </p:to>
                                    </p:set>
                                    <p:anim calcmode="lin" valueType="num">
                                      <p:cBhvr additive="base">
                                        <p:cTn id="13" dur="500" fill="hold"/>
                                        <p:tgtEl>
                                          <p:spTgt spid="1710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10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1012">
                                            <p:txEl>
                                              <p:pRg st="2" end="2"/>
                                            </p:txEl>
                                          </p:spTgt>
                                        </p:tgtEl>
                                        <p:attrNameLst>
                                          <p:attrName>style.visibility</p:attrName>
                                        </p:attrNameLst>
                                      </p:cBhvr>
                                      <p:to>
                                        <p:strVal val="visible"/>
                                      </p:to>
                                    </p:set>
                                    <p:anim calcmode="lin" valueType="num">
                                      <p:cBhvr additive="base">
                                        <p:cTn id="19" dur="500" fill="hold"/>
                                        <p:tgtEl>
                                          <p:spTgt spid="1710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1012">
                                            <p:txEl>
                                              <p:pRg st="3" end="3"/>
                                            </p:txEl>
                                          </p:spTgt>
                                        </p:tgtEl>
                                        <p:attrNameLst>
                                          <p:attrName>style.visibility</p:attrName>
                                        </p:attrNameLst>
                                      </p:cBhvr>
                                      <p:to>
                                        <p:strVal val="visible"/>
                                      </p:to>
                                    </p:set>
                                    <p:anim calcmode="lin" valueType="num">
                                      <p:cBhvr additive="base">
                                        <p:cTn id="25" dur="500" fill="hold"/>
                                        <p:tgtEl>
                                          <p:spTgt spid="1710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10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629766-A771-4177-86BF-C336316231FC}"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39</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2035" name="Rectangle 2"/>
          <p:cNvSpPr>
            <a:spLocks noGrp="1"/>
          </p:cNvSpPr>
          <p:nvPr>
            <p:ph type="title"/>
          </p:nvPr>
        </p:nvSpPr>
        <p:spPr>
          <a:xfrm>
            <a:off x="539750" y="555625"/>
            <a:ext cx="5829300" cy="692150"/>
          </a:xfrm>
          <a:noFill/>
          <a:ln>
            <a:noFill/>
          </a:ln>
        </p:spPr>
        <p:txBody>
          <a:bodyPr/>
          <a:lstStyle/>
          <a:p>
            <a:pPr eaLnBrk="1" hangingPunct="1"/>
            <a:r>
              <a:rPr lang="en-US" altLang="zh-CN" sz="2700" b="1" dirty="0">
                <a:latin typeface="华文新魏" panose="02010800040101010101" pitchFamily="2" charset="-122"/>
                <a:ea typeface="华文新魏" panose="02010800040101010101" pitchFamily="2" charset="-122"/>
              </a:rPr>
              <a:t>GAL16V8</a:t>
            </a:r>
            <a:r>
              <a:rPr lang="zh-CN" altLang="en-US" sz="2700" b="1" dirty="0">
                <a:latin typeface="华文新魏" panose="02010800040101010101" pitchFamily="2" charset="-122"/>
                <a:ea typeface="华文新魏" panose="02010800040101010101" pitchFamily="2" charset="-122"/>
              </a:rPr>
              <a:t>行地址映射</a:t>
            </a:r>
          </a:p>
        </p:txBody>
      </p:sp>
      <p:sp>
        <p:nvSpPr>
          <p:cNvPr id="172036" name="Rectangle 3"/>
          <p:cNvSpPr>
            <a:spLocks noGrp="1"/>
          </p:cNvSpPr>
          <p:nvPr>
            <p:ph idx="1" hasCustomPrompt="1"/>
          </p:nvPr>
        </p:nvSpPr>
        <p:spPr>
          <a:xfrm>
            <a:off x="250825" y="1247140"/>
            <a:ext cx="8353425" cy="3647440"/>
          </a:xfrm>
          <a:noFill/>
          <a:ln>
            <a:noFill/>
          </a:ln>
        </p:spPr>
        <p:txBody>
          <a:bodyPr/>
          <a:lstStyle/>
          <a:p>
            <a:pPr eaLnBrk="1" latinLnBrk="0" hangingPunct="1">
              <a:lnSpc>
                <a:spcPct val="140000"/>
              </a:lnSpc>
              <a:spcBef>
                <a:spcPts val="700"/>
              </a:spcBef>
            </a:pPr>
            <a:r>
              <a:rPr lang="zh-CN" altLang="en-US" sz="1800" b="1" dirty="0">
                <a:latin typeface="华文新魏" panose="02010800040101010101" pitchFamily="2" charset="-122"/>
                <a:ea typeface="华文新魏" panose="02010800040101010101" pitchFamily="2" charset="-122"/>
              </a:rPr>
              <a:t>第</a:t>
            </a:r>
            <a:r>
              <a:rPr lang="en-US" altLang="zh-CN" sz="1800" b="1" dirty="0">
                <a:latin typeface="华文新魏" panose="02010800040101010101" pitchFamily="2" charset="-122"/>
                <a:ea typeface="华文新魏" panose="02010800040101010101" pitchFamily="2" charset="-122"/>
              </a:rPr>
              <a:t>60 </a:t>
            </a:r>
            <a:r>
              <a:rPr lang="zh-CN" altLang="en-US" sz="1800" b="1" dirty="0">
                <a:latin typeface="华文新魏" panose="02010800040101010101" pitchFamily="2" charset="-122"/>
                <a:ea typeface="华文新魏" panose="02010800040101010101" pitchFamily="2" charset="-122"/>
              </a:rPr>
              <a:t>行是结构控制字，</a:t>
            </a:r>
            <a:r>
              <a:rPr lang="zh-CN" altLang="en-US" sz="1800" b="1" u="sng" dirty="0">
                <a:solidFill>
                  <a:srgbClr val="FF3300"/>
                </a:solidFill>
                <a:latin typeface="华文新魏" panose="02010800040101010101" pitchFamily="2" charset="-122"/>
                <a:ea typeface="华文新魏" panose="02010800040101010101" pitchFamily="2" charset="-122"/>
              </a:rPr>
              <a:t>共有</a:t>
            </a:r>
            <a:r>
              <a:rPr lang="en-US" altLang="zh-CN" sz="1800" b="1" u="sng" dirty="0">
                <a:solidFill>
                  <a:srgbClr val="FF3300"/>
                </a:solidFill>
                <a:latin typeface="华文新魏" panose="02010800040101010101" pitchFamily="2" charset="-122"/>
                <a:ea typeface="华文新魏" panose="02010800040101010101" pitchFamily="2" charset="-122"/>
              </a:rPr>
              <a:t>82 </a:t>
            </a:r>
            <a:r>
              <a:rPr lang="zh-CN" altLang="en-US" sz="1800" b="1" u="sng" dirty="0">
                <a:solidFill>
                  <a:srgbClr val="FF3300"/>
                </a:solidFill>
                <a:latin typeface="华文新魏" panose="02010800040101010101" pitchFamily="2" charset="-122"/>
                <a:ea typeface="华文新魏" panose="02010800040101010101" pitchFamily="2" charset="-122"/>
              </a:rPr>
              <a:t>位</a:t>
            </a:r>
            <a:r>
              <a:rPr lang="zh-CN" altLang="en-US" sz="1800" b="1" dirty="0">
                <a:latin typeface="华文新魏" panose="02010800040101010101" pitchFamily="2" charset="-122"/>
                <a:ea typeface="华文新魏" panose="02010800040101010101" pitchFamily="2" charset="-122"/>
              </a:rPr>
              <a:t>，</a:t>
            </a:r>
            <a:r>
              <a:rPr lang="zh-CN" altLang="en-US" sz="1800" b="1" u="sng" dirty="0">
                <a:latin typeface="华文新魏" panose="02010800040101010101" pitchFamily="2" charset="-122"/>
                <a:ea typeface="华文新魏" panose="02010800040101010101" pitchFamily="2" charset="-122"/>
              </a:rPr>
              <a:t>用于设定</a:t>
            </a:r>
            <a:r>
              <a:rPr lang="en-US" altLang="zh-CN" sz="1800" b="1" u="sng" dirty="0">
                <a:latin typeface="华文新魏" panose="02010800040101010101" pitchFamily="2" charset="-122"/>
                <a:ea typeface="华文新魏" panose="02010800040101010101" pitchFamily="2" charset="-122"/>
              </a:rPr>
              <a:t>8 </a:t>
            </a:r>
            <a:r>
              <a:rPr lang="zh-CN" altLang="en-US" sz="1800" b="1" u="sng" dirty="0">
                <a:latin typeface="华文新魏" panose="02010800040101010101" pitchFamily="2" charset="-122"/>
                <a:ea typeface="华文新魏" panose="02010800040101010101" pitchFamily="2" charset="-122"/>
              </a:rPr>
              <a:t>个</a:t>
            </a:r>
            <a:r>
              <a:rPr lang="en-US" altLang="zh-CN" sz="1800" b="1" u="sng" dirty="0">
                <a:latin typeface="华文新魏" panose="02010800040101010101" pitchFamily="2" charset="-122"/>
                <a:ea typeface="华文新魏" panose="02010800040101010101" pitchFamily="2" charset="-122"/>
              </a:rPr>
              <a:t>OLMC</a:t>
            </a:r>
            <a:r>
              <a:rPr lang="zh-CN" altLang="en-US" sz="1800" b="1" u="sng" dirty="0">
                <a:latin typeface="华文新魏" panose="02010800040101010101" pitchFamily="2" charset="-122"/>
                <a:ea typeface="华文新魏" panose="02010800040101010101" pitchFamily="2" charset="-122"/>
              </a:rPr>
              <a:t>的工作模式和</a:t>
            </a:r>
            <a:r>
              <a:rPr lang="en-US" altLang="zh-CN" sz="1800" b="1" u="sng" dirty="0">
                <a:latin typeface="华文新魏" panose="02010800040101010101" pitchFamily="2" charset="-122"/>
                <a:ea typeface="华文新魏" panose="02010800040101010101" pitchFamily="2" charset="-122"/>
              </a:rPr>
              <a:t>64 </a:t>
            </a:r>
            <a:r>
              <a:rPr lang="zh-CN" altLang="en-US" sz="1800" b="1" u="sng" dirty="0">
                <a:latin typeface="华文新魏" panose="02010800040101010101" pitchFamily="2" charset="-122"/>
                <a:ea typeface="华文新魏" panose="02010800040101010101" pitchFamily="2" charset="-122"/>
              </a:rPr>
              <a:t>个乘积项的禁止</a:t>
            </a:r>
            <a:r>
              <a:rPr lang="zh-CN" altLang="en-US" sz="1800" b="1" dirty="0">
                <a:latin typeface="华文新魏" panose="02010800040101010101" pitchFamily="2" charset="-122"/>
                <a:ea typeface="华文新魏" panose="02010800040101010101" pitchFamily="2" charset="-122"/>
              </a:rPr>
              <a:t>。　</a:t>
            </a:r>
          </a:p>
          <a:p>
            <a:pPr eaLnBrk="1" latinLnBrk="0" hangingPunct="1">
              <a:lnSpc>
                <a:spcPct val="140000"/>
              </a:lnSpc>
              <a:spcBef>
                <a:spcPts val="700"/>
              </a:spcBef>
            </a:pPr>
            <a:r>
              <a:rPr lang="zh-CN" altLang="en-US" sz="1800" b="1" dirty="0">
                <a:latin typeface="华文新魏" panose="02010800040101010101" pitchFamily="2" charset="-122"/>
                <a:ea typeface="华文新魏" panose="02010800040101010101" pitchFamily="2" charset="-122"/>
              </a:rPr>
              <a:t>第</a:t>
            </a:r>
            <a:r>
              <a:rPr lang="en-US" altLang="zh-CN" sz="1800" b="1" dirty="0">
                <a:latin typeface="华文新魏" panose="02010800040101010101" pitchFamily="2" charset="-122"/>
                <a:ea typeface="华文新魏" panose="02010800040101010101" pitchFamily="2" charset="-122"/>
              </a:rPr>
              <a:t>61 </a:t>
            </a:r>
            <a:r>
              <a:rPr lang="zh-CN" altLang="en-US" sz="1800" b="1" dirty="0">
                <a:latin typeface="华文新魏" panose="02010800040101010101" pitchFamily="2" charset="-122"/>
                <a:ea typeface="华文新魏" panose="02010800040101010101" pitchFamily="2" charset="-122"/>
              </a:rPr>
              <a:t>行是一位加密单元。这一位被编程以后，将不能对与逻辑阵列作进一步的编程或读出验证，因此可以实现对电路设计结果的保密。只有在与逻辑阵列被整体擦除时，才能将加密单元同时擦除。但是电子标签的内容不受加密单元的影响，在加密单元被编程后电子标签的内容仍可读出。　</a:t>
            </a:r>
          </a:p>
          <a:p>
            <a:pPr eaLnBrk="1" latinLnBrk="0" hangingPunct="1">
              <a:lnSpc>
                <a:spcPct val="140000"/>
              </a:lnSpc>
              <a:spcBef>
                <a:spcPts val="700"/>
              </a:spcBef>
            </a:pPr>
            <a:r>
              <a:rPr lang="zh-CN" altLang="en-US" sz="1800" b="1" dirty="0">
                <a:latin typeface="华文新魏" panose="02010800040101010101" pitchFamily="2" charset="-122"/>
                <a:ea typeface="华文新魏" panose="02010800040101010101" pitchFamily="2" charset="-122"/>
              </a:rPr>
              <a:t>第</a:t>
            </a:r>
            <a:r>
              <a:rPr lang="en-US" altLang="zh-CN" sz="1800" b="1" dirty="0">
                <a:latin typeface="华文新魏" panose="02010800040101010101" pitchFamily="2" charset="-122"/>
                <a:ea typeface="华文新魏" panose="02010800040101010101" pitchFamily="2" charset="-122"/>
              </a:rPr>
              <a:t>63 </a:t>
            </a:r>
            <a:r>
              <a:rPr lang="zh-CN" altLang="en-US" sz="1800" b="1" dirty="0">
                <a:latin typeface="华文新魏" panose="02010800040101010101" pitchFamily="2" charset="-122"/>
                <a:ea typeface="华文新魏" panose="02010800040101010101" pitchFamily="2" charset="-122"/>
              </a:rPr>
              <a:t>行只包含一位，用于整体擦除。　</a:t>
            </a:r>
          </a:p>
          <a:p>
            <a:pPr eaLnBrk="1" latinLnBrk="0" hangingPunct="1">
              <a:lnSpc>
                <a:spcPct val="140000"/>
              </a:lnSpc>
              <a:spcBef>
                <a:spcPts val="700"/>
              </a:spcBef>
            </a:pPr>
            <a:r>
              <a:rPr lang="zh-CN" altLang="en-US" sz="1800" b="1" dirty="0">
                <a:latin typeface="华文新魏" panose="02010800040101010101" pitchFamily="2" charset="-122"/>
                <a:ea typeface="华文新魏" panose="02010800040101010101" pitchFamily="2" charset="-122"/>
              </a:rPr>
              <a:t>对</a:t>
            </a:r>
            <a:r>
              <a:rPr lang="en-US" altLang="zh-CN" sz="1800" b="1" dirty="0">
                <a:latin typeface="华文新魏" panose="02010800040101010101" pitchFamily="2" charset="-122"/>
                <a:ea typeface="华文新魏" panose="02010800040101010101" pitchFamily="2" charset="-122"/>
              </a:rPr>
              <a:t>GAL</a:t>
            </a:r>
            <a:r>
              <a:rPr lang="zh-CN" altLang="en-US" sz="1800" b="1" dirty="0">
                <a:latin typeface="华文新魏" panose="02010800040101010101" pitchFamily="2" charset="-122"/>
                <a:ea typeface="华文新魏" panose="02010800040101010101" pitchFamily="2" charset="-122"/>
              </a:rPr>
              <a:t>编程时是逐行进行的，</a:t>
            </a:r>
            <a:r>
              <a:rPr lang="zh-CN" altLang="en-US" sz="1800" b="1" u="sng" dirty="0">
                <a:latin typeface="华文新魏" panose="02010800040101010101" pitchFamily="2" charset="-122"/>
                <a:ea typeface="华文新魏" panose="02010800040101010101" pitchFamily="2" charset="-122"/>
              </a:rPr>
              <a:t>被编程的数据从</a:t>
            </a:r>
            <a:r>
              <a:rPr lang="zh-CN" altLang="en-US" sz="1800" b="1" u="sng" dirty="0">
                <a:solidFill>
                  <a:srgbClr val="FF3300"/>
                </a:solidFill>
                <a:latin typeface="华文新魏" panose="02010800040101010101" pitchFamily="2" charset="-122"/>
                <a:ea typeface="华文新魏" panose="02010800040101010101" pitchFamily="2" charset="-122"/>
              </a:rPr>
              <a:t>第</a:t>
            </a:r>
            <a:r>
              <a:rPr lang="en-US" altLang="zh-CN" sz="1800" b="1" u="sng" dirty="0">
                <a:solidFill>
                  <a:srgbClr val="FF3300"/>
                </a:solidFill>
                <a:latin typeface="华文新魏" panose="02010800040101010101" pitchFamily="2" charset="-122"/>
                <a:ea typeface="华文新魏" panose="02010800040101010101" pitchFamily="2" charset="-122"/>
              </a:rPr>
              <a:t>9</a:t>
            </a:r>
            <a:r>
              <a:rPr lang="en-US" altLang="zh-CN" sz="1800" b="1" u="sng" dirty="0">
                <a:latin typeface="华文新魏" panose="02010800040101010101" pitchFamily="2" charset="-122"/>
                <a:ea typeface="华文新魏" panose="02010800040101010101" pitchFamily="2" charset="-122"/>
              </a:rPr>
              <a:t> </a:t>
            </a:r>
            <a:r>
              <a:rPr lang="zh-CN" altLang="en-US" sz="1800" b="1" u="sng" dirty="0">
                <a:latin typeface="华文新魏" panose="02010800040101010101" pitchFamily="2" charset="-122"/>
                <a:ea typeface="华文新魏" panose="02010800040101010101" pitchFamily="2" charset="-122"/>
              </a:rPr>
              <a:t>脚以串行方式送入</a:t>
            </a:r>
            <a:r>
              <a:rPr lang="en-US" altLang="zh-CN" sz="1800" b="1" u="sng" dirty="0">
                <a:latin typeface="华文新魏" panose="02010800040101010101" pitchFamily="2" charset="-122"/>
                <a:ea typeface="华文新魏" panose="02010800040101010101" pitchFamily="2" charset="-122"/>
              </a:rPr>
              <a:t>64 </a:t>
            </a:r>
            <a:r>
              <a:rPr lang="zh-CN" altLang="en-US" sz="1800" b="1" u="sng" dirty="0">
                <a:latin typeface="华文新魏" panose="02010800040101010101" pitchFamily="2" charset="-122"/>
                <a:ea typeface="华文新魏" panose="02010800040101010101" pitchFamily="2" charset="-122"/>
              </a:rPr>
              <a:t>位移位寄存器，寄存器装满一次，就对</a:t>
            </a:r>
            <a:r>
              <a:rPr lang="en-US" altLang="zh-CN" sz="1800" b="1" u="sng" dirty="0">
                <a:latin typeface="华文新魏" panose="02010800040101010101" pitchFamily="2" charset="-122"/>
                <a:ea typeface="华文新魏" panose="02010800040101010101" pitchFamily="2" charset="-122"/>
              </a:rPr>
              <a:t>GAL</a:t>
            </a:r>
            <a:r>
              <a:rPr lang="zh-CN" altLang="en-US" sz="1800" b="1" u="sng" dirty="0">
                <a:latin typeface="华文新魏" panose="02010800040101010101" pitchFamily="2" charset="-122"/>
                <a:ea typeface="华文新魏" panose="02010800040101010101" pitchFamily="2" charset="-122"/>
              </a:rPr>
              <a:t>阵列写一行。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036">
                                            <p:txEl>
                                              <p:pRg st="0" end="0"/>
                                            </p:txEl>
                                          </p:spTgt>
                                        </p:tgtEl>
                                        <p:attrNameLst>
                                          <p:attrName>style.visibility</p:attrName>
                                        </p:attrNameLst>
                                      </p:cBhvr>
                                      <p:to>
                                        <p:strVal val="visible"/>
                                      </p:to>
                                    </p:set>
                                    <p:anim calcmode="lin" valueType="num">
                                      <p:cBhvr additive="base">
                                        <p:cTn id="7" dur="500" fill="hold"/>
                                        <p:tgtEl>
                                          <p:spTgt spid="1720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2036">
                                            <p:txEl>
                                              <p:pRg st="1" end="1"/>
                                            </p:txEl>
                                          </p:spTgt>
                                        </p:tgtEl>
                                        <p:attrNameLst>
                                          <p:attrName>style.visibility</p:attrName>
                                        </p:attrNameLst>
                                      </p:cBhvr>
                                      <p:to>
                                        <p:strVal val="visible"/>
                                      </p:to>
                                    </p:set>
                                    <p:anim calcmode="lin" valueType="num">
                                      <p:cBhvr additive="base">
                                        <p:cTn id="13" dur="500" fill="hold"/>
                                        <p:tgtEl>
                                          <p:spTgt spid="17203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2036">
                                            <p:txEl>
                                              <p:pRg st="2" end="2"/>
                                            </p:txEl>
                                          </p:spTgt>
                                        </p:tgtEl>
                                        <p:attrNameLst>
                                          <p:attrName>style.visibility</p:attrName>
                                        </p:attrNameLst>
                                      </p:cBhvr>
                                      <p:to>
                                        <p:strVal val="visible"/>
                                      </p:to>
                                    </p:set>
                                    <p:anim calcmode="lin" valueType="num">
                                      <p:cBhvr additive="base">
                                        <p:cTn id="19" dur="500" fill="hold"/>
                                        <p:tgtEl>
                                          <p:spTgt spid="17203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20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2036">
                                            <p:txEl>
                                              <p:pRg st="3" end="3"/>
                                            </p:txEl>
                                          </p:spTgt>
                                        </p:tgtEl>
                                        <p:attrNameLst>
                                          <p:attrName>style.visibility</p:attrName>
                                        </p:attrNameLst>
                                      </p:cBhvr>
                                      <p:to>
                                        <p:strVal val="visible"/>
                                      </p:to>
                                    </p:set>
                                    <p:anim calcmode="lin" valueType="num">
                                      <p:cBhvr additive="base">
                                        <p:cTn id="25" dur="500" fill="hold"/>
                                        <p:tgtEl>
                                          <p:spTgt spid="17203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03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内容占位符 2"/>
          <p:cNvSpPr txBox="1"/>
          <p:nvPr/>
        </p:nvSpPr>
        <p:spPr>
          <a:xfrm>
            <a:off x="611188" y="1063625"/>
            <a:ext cx="6159500" cy="428625"/>
          </a:xfrm>
          <a:prstGeom prst="rect">
            <a:avLst/>
          </a:prstGeom>
          <a:noFill/>
          <a:ln w="9525">
            <a:noFill/>
          </a:ln>
        </p:spPr>
        <p:txBody>
          <a:bodyPr/>
          <a:lstStyle/>
          <a:p>
            <a:pPr marL="342900" indent="-342900" eaLnBrk="1" hangingPunct="1">
              <a:spcBef>
                <a:spcPct val="20000"/>
              </a:spcBef>
            </a:pPr>
            <a:r>
              <a:rPr lang="en-US" altLang="zh-CN" b="1" dirty="0">
                <a:solidFill>
                  <a:schemeClr val="tx1"/>
                </a:solidFill>
                <a:latin typeface="华文新魏" panose="02010800040101010101" pitchFamily="2" charset="-122"/>
                <a:ea typeface="华文新魏" panose="02010800040101010101" pitchFamily="2" charset="-122"/>
              </a:rPr>
              <a:t>1. </a:t>
            </a:r>
            <a:r>
              <a:rPr lang="zh-CN" altLang="en-US" b="1" dirty="0">
                <a:solidFill>
                  <a:schemeClr val="tx1"/>
                </a:solidFill>
                <a:latin typeface="华文新魏" panose="02010800040101010101" pitchFamily="2" charset="-122"/>
                <a:ea typeface="华文新魏" panose="02010800040101010101" pitchFamily="2" charset="-122"/>
              </a:rPr>
              <a:t>只读存储器 </a:t>
            </a:r>
            <a:r>
              <a:rPr lang="en-US" altLang="zh-CN" b="1" dirty="0">
                <a:solidFill>
                  <a:schemeClr val="tx1"/>
                </a:solidFill>
                <a:latin typeface="华文新魏" panose="02010800040101010101" pitchFamily="2" charset="-122"/>
                <a:ea typeface="华文新魏" panose="02010800040101010101" pitchFamily="2" charset="-122"/>
              </a:rPr>
              <a:t>ROM</a:t>
            </a:r>
            <a:r>
              <a:rPr lang="zh-CN" altLang="en-US" dirty="0">
                <a:solidFill>
                  <a:schemeClr val="tx1"/>
                </a:solidFill>
                <a:latin typeface="Arial Unicode MS" panose="020B0604020202020204" charset="-122"/>
                <a:ea typeface="Arial Unicode MS" panose="020B0604020202020204" charset="-122"/>
              </a:rPr>
              <a:t> （</a:t>
            </a:r>
            <a:r>
              <a:rPr lang="en-US" altLang="zh-CN" dirty="0">
                <a:solidFill>
                  <a:srgbClr val="FF0000"/>
                </a:solidFill>
                <a:latin typeface="Arial Unicode MS" panose="020B0604020202020204" charset="-122"/>
                <a:ea typeface="Arial Unicode MS" panose="020B0604020202020204" charset="-122"/>
              </a:rPr>
              <a:t>R</a:t>
            </a:r>
            <a:r>
              <a:rPr lang="en-US" altLang="zh-CN" dirty="0">
                <a:solidFill>
                  <a:schemeClr val="tx1"/>
                </a:solidFill>
                <a:latin typeface="Arial Unicode MS" panose="020B0604020202020204" charset="-122"/>
                <a:ea typeface="Arial Unicode MS" panose="020B0604020202020204" charset="-122"/>
              </a:rPr>
              <a:t>ead  </a:t>
            </a:r>
            <a:r>
              <a:rPr lang="en-US" altLang="zh-CN" dirty="0">
                <a:solidFill>
                  <a:srgbClr val="FF0000"/>
                </a:solidFill>
                <a:latin typeface="Arial Unicode MS" panose="020B0604020202020204" charset="-122"/>
                <a:ea typeface="Arial Unicode MS" panose="020B0604020202020204" charset="-122"/>
              </a:rPr>
              <a:t>O</a:t>
            </a:r>
            <a:r>
              <a:rPr lang="en-US" altLang="zh-CN" dirty="0">
                <a:solidFill>
                  <a:schemeClr val="tx1"/>
                </a:solidFill>
                <a:latin typeface="Arial Unicode MS" panose="020B0604020202020204" charset="-122"/>
                <a:ea typeface="Arial Unicode MS" panose="020B0604020202020204" charset="-122"/>
              </a:rPr>
              <a:t>nly  </a:t>
            </a:r>
            <a:r>
              <a:rPr lang="en-US" altLang="zh-CN" dirty="0">
                <a:solidFill>
                  <a:srgbClr val="FF0000"/>
                </a:solidFill>
                <a:latin typeface="Arial Unicode MS" panose="020B0604020202020204" charset="-122"/>
                <a:ea typeface="Arial Unicode MS" panose="020B0604020202020204" charset="-122"/>
              </a:rPr>
              <a:t>M</a:t>
            </a:r>
            <a:r>
              <a:rPr lang="en-US" altLang="zh-CN" dirty="0">
                <a:solidFill>
                  <a:schemeClr val="tx1"/>
                </a:solidFill>
                <a:latin typeface="Arial Unicode MS" panose="020B0604020202020204" charset="-122"/>
                <a:ea typeface="Arial Unicode MS" panose="020B0604020202020204" charset="-122"/>
              </a:rPr>
              <a:t>emory</a:t>
            </a:r>
            <a:r>
              <a:rPr lang="zh-CN" altLang="en-US" dirty="0">
                <a:solidFill>
                  <a:schemeClr val="tx1"/>
                </a:solidFill>
                <a:latin typeface="Arial Unicode MS" panose="020B0604020202020204" charset="-122"/>
                <a:ea typeface="Arial Unicode MS" panose="020B0604020202020204" charset="-122"/>
              </a:rPr>
              <a:t>）</a:t>
            </a:r>
            <a:endParaRPr lang="en-US" altLang="zh-CN" dirty="0">
              <a:solidFill>
                <a:schemeClr val="tx1"/>
              </a:solidFill>
              <a:latin typeface="Arial Unicode MS" panose="020B0604020202020204" charset="-122"/>
              <a:ea typeface="Arial Unicode MS" panose="020B0604020202020204" charset="-122"/>
            </a:endParaRPr>
          </a:p>
          <a:p>
            <a:pPr marL="342900" indent="-342900" eaLnBrk="1" hangingPunct="1">
              <a:spcBef>
                <a:spcPct val="20000"/>
              </a:spcBef>
              <a:buFont typeface="Arial" panose="020B0604020202020204" pitchFamily="34" charset="0"/>
            </a:pPr>
            <a:endParaRPr lang="en-US" altLang="zh-CN" b="1" dirty="0">
              <a:solidFill>
                <a:schemeClr val="tx1"/>
              </a:solidFill>
              <a:latin typeface="华文新魏" panose="02010800040101010101" pitchFamily="2" charset="-122"/>
              <a:ea typeface="华文新魏" panose="02010800040101010101" pitchFamily="2" charset="-122"/>
            </a:endParaRPr>
          </a:p>
        </p:txBody>
      </p:sp>
      <p:sp>
        <p:nvSpPr>
          <p:cNvPr id="129027" name="矩形 3"/>
          <p:cNvSpPr/>
          <p:nvPr/>
        </p:nvSpPr>
        <p:spPr>
          <a:xfrm>
            <a:off x="536575" y="1539875"/>
            <a:ext cx="8212138" cy="3692525"/>
          </a:xfrm>
          <a:prstGeom prst="rect">
            <a:avLst/>
          </a:prstGeom>
          <a:noFill/>
          <a:ln w="9525">
            <a:noFill/>
          </a:ln>
        </p:spPr>
        <p:txBody>
          <a:bodyPr>
            <a:spAutoFit/>
          </a:bodyPr>
          <a:lstStyle/>
          <a:p>
            <a:pPr eaLnBrk="1" hangingPunct="1">
              <a:lnSpc>
                <a:spcPct val="13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一个只能在制造（或编程）时方可将信息写入，而在应用时仅能读出的存储器。</a:t>
            </a:r>
            <a:endParaRPr lang="en-US" altLang="zh-CN" b="1" dirty="0">
              <a:solidFill>
                <a:schemeClr val="tx1"/>
              </a:solidFill>
              <a:latin typeface="华文新魏" panose="02010800040101010101" pitchFamily="2" charset="-122"/>
              <a:ea typeface="华文新魏" panose="02010800040101010101" pitchFamily="2" charset="-122"/>
            </a:endParaRPr>
          </a:p>
          <a:p>
            <a:pPr eaLnBrk="1" hangingPunct="1">
              <a:lnSpc>
                <a:spcPct val="130000"/>
              </a:lnSpc>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特点</a:t>
            </a:r>
            <a:r>
              <a:rPr lang="zh-CN" altLang="en-US" b="1"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与阵列</a:t>
            </a:r>
            <a:r>
              <a:rPr lang="en-US" altLang="zh-CN" dirty="0">
                <a:solidFill>
                  <a:schemeClr val="tx1"/>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固定</a:t>
            </a:r>
            <a:r>
              <a:rPr lang="zh-CN" altLang="en-US" b="1" dirty="0">
                <a:solidFill>
                  <a:schemeClr val="tx1"/>
                </a:solidFill>
                <a:latin typeface="华文新魏" panose="02010800040101010101" pitchFamily="2" charset="-122"/>
                <a:ea typeface="华文新魏" panose="02010800040101010101" pitchFamily="2" charset="-122"/>
              </a:rPr>
              <a:t>  </a:t>
            </a:r>
            <a:r>
              <a:rPr lang="zh-CN" altLang="en-US" dirty="0">
                <a:solidFill>
                  <a:schemeClr val="tx1"/>
                </a:solidFill>
                <a:latin typeface="华文新魏" panose="02010800040101010101" pitchFamily="2" charset="-122"/>
                <a:ea typeface="华文新魏" panose="02010800040101010101" pitchFamily="2" charset="-122"/>
              </a:rPr>
              <a:t>  或阵列</a:t>
            </a:r>
            <a:r>
              <a:rPr lang="en-US" altLang="zh-CN" dirty="0">
                <a:solidFill>
                  <a:schemeClr val="tx1"/>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可编程</a:t>
            </a:r>
          </a:p>
          <a:p>
            <a:pPr eaLnBrk="1" hangingPunct="1">
              <a:lnSpc>
                <a:spcPct val="130000"/>
              </a:lnSpc>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只读存储器按内部结构可分为：</a:t>
            </a:r>
          </a:p>
          <a:p>
            <a:pPr eaLnBrk="1" hangingPunct="1">
              <a:lnSpc>
                <a:spcPct val="130000"/>
              </a:lnSpc>
              <a:buFont typeface="Arial" panose="020B0604020202020204" pitchFamily="34" charset="0"/>
              <a:buChar char="•"/>
            </a:pPr>
            <a:r>
              <a:rPr lang="zh-CN" altLang="en-US" dirty="0">
                <a:solidFill>
                  <a:schemeClr val="tx1"/>
                </a:solidFill>
                <a:latin typeface="华文新魏" panose="02010800040101010101" pitchFamily="2" charset="-122"/>
                <a:ea typeface="华文新魏" panose="02010800040101010101" pitchFamily="2" charset="-122"/>
              </a:rPr>
              <a:t> 固定只读存储器</a:t>
            </a:r>
            <a:r>
              <a:rPr lang="en-US" altLang="zh-CN" dirty="0">
                <a:solidFill>
                  <a:schemeClr val="tx1"/>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ROM   </a:t>
            </a: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掩膜可编程</a:t>
            </a:r>
            <a:r>
              <a:rPr lang="zh-CN" altLang="en-US" b="1" dirty="0">
                <a:solidFill>
                  <a:schemeClr val="tx1"/>
                </a:solidFill>
                <a:latin typeface="华文新魏" panose="02010800040101010101" pitchFamily="2" charset="-122"/>
                <a:ea typeface="华文新魏" panose="02010800040101010101" pitchFamily="2" charset="-122"/>
              </a:rPr>
              <a:t>）</a:t>
            </a:r>
            <a:endParaRPr lang="en-US" altLang="zh-CN" b="1" dirty="0">
              <a:solidFill>
                <a:schemeClr val="tx1"/>
              </a:solidFill>
              <a:latin typeface="华文新魏" panose="02010800040101010101" pitchFamily="2" charset="-122"/>
              <a:ea typeface="华文新魏" panose="02010800040101010101" pitchFamily="2" charset="-122"/>
            </a:endParaRPr>
          </a:p>
          <a:p>
            <a:pPr eaLnBrk="1" hangingPunct="1">
              <a:lnSpc>
                <a:spcPct val="130000"/>
              </a:lnSpc>
              <a:buFont typeface="Arial" panose="020B0604020202020204" pitchFamily="34" charset="0"/>
              <a:buChar char="•"/>
            </a:pPr>
            <a:r>
              <a:rPr lang="zh-CN" altLang="en-US" dirty="0">
                <a:solidFill>
                  <a:schemeClr val="tx1"/>
                </a:solidFill>
                <a:latin typeface="华文新魏" panose="02010800040101010101" pitchFamily="2" charset="-122"/>
                <a:ea typeface="华文新魏" panose="02010800040101010101" pitchFamily="2" charset="-122"/>
              </a:rPr>
              <a:t> 可编程只读存储器</a:t>
            </a:r>
            <a:r>
              <a:rPr lang="en-US" altLang="zh-CN" dirty="0">
                <a:solidFill>
                  <a:schemeClr val="tx1"/>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PROM</a:t>
            </a:r>
            <a:r>
              <a:rPr lang="zh-CN" altLang="en-US" b="1" dirty="0">
                <a:solidFill>
                  <a:srgbClr val="FF0000"/>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一次可</a:t>
            </a:r>
            <a:r>
              <a:rPr lang="zh-CN" altLang="en-US" dirty="0">
                <a:solidFill>
                  <a:schemeClr val="tx1"/>
                </a:solidFill>
                <a:latin typeface="华文新魏" panose="02010800040101010101" pitchFamily="2" charset="-122"/>
                <a:ea typeface="华文新魏" panose="02010800040101010101" pitchFamily="2" charset="-122"/>
              </a:rPr>
              <a:t>编程，</a:t>
            </a:r>
            <a:r>
              <a:rPr lang="en-US" altLang="zh-CN" dirty="0">
                <a:solidFill>
                  <a:schemeClr val="tx1"/>
                </a:solidFill>
                <a:latin typeface="华文新魏" panose="02010800040101010101" pitchFamily="2" charset="-122"/>
                <a:ea typeface="华文新魏" panose="02010800040101010101" pitchFamily="2" charset="-122"/>
              </a:rPr>
              <a:t>OTP</a:t>
            </a:r>
            <a:r>
              <a:rPr lang="zh-CN" altLang="en-US" dirty="0">
                <a:solidFill>
                  <a:schemeClr val="tx1"/>
                </a:solidFill>
                <a:latin typeface="华文新魏" panose="02010800040101010101" pitchFamily="2" charset="-122"/>
                <a:ea typeface="华文新魏" panose="02010800040101010101" pitchFamily="2" charset="-122"/>
              </a:rPr>
              <a:t>型</a:t>
            </a:r>
            <a:r>
              <a:rPr lang="zh-CN" altLang="en-US" b="1" dirty="0">
                <a:solidFill>
                  <a:schemeClr val="tx1"/>
                </a:solidFill>
                <a:latin typeface="华文新魏" panose="02010800040101010101" pitchFamily="2" charset="-122"/>
                <a:ea typeface="华文新魏" panose="02010800040101010101" pitchFamily="2" charset="-122"/>
              </a:rPr>
              <a:t>）</a:t>
            </a:r>
            <a:endParaRPr lang="en-US" altLang="zh-CN" b="1" dirty="0">
              <a:solidFill>
                <a:schemeClr val="tx1"/>
              </a:solidFill>
              <a:latin typeface="华文新魏" panose="02010800040101010101" pitchFamily="2" charset="-122"/>
              <a:ea typeface="华文新魏" panose="02010800040101010101" pitchFamily="2" charset="-122"/>
            </a:endParaRPr>
          </a:p>
          <a:p>
            <a:pPr eaLnBrk="1" hangingPunct="1">
              <a:lnSpc>
                <a:spcPct val="130000"/>
              </a:lnSpc>
              <a:buFont typeface="Arial" panose="020B0604020202020204" pitchFamily="34" charset="0"/>
              <a:buChar char="•"/>
            </a:pPr>
            <a:r>
              <a:rPr lang="zh-CN" altLang="en-US" dirty="0">
                <a:solidFill>
                  <a:schemeClr val="tx1"/>
                </a:solidFill>
                <a:latin typeface="华文新魏" panose="02010800040101010101" pitchFamily="2" charset="-122"/>
                <a:ea typeface="华文新魏" panose="02010800040101010101" pitchFamily="2" charset="-122"/>
              </a:rPr>
              <a:t> 可擦除可编程只读存储器　</a:t>
            </a:r>
            <a:r>
              <a:rPr lang="en-US" altLang="zh-CN" b="1" dirty="0">
                <a:solidFill>
                  <a:srgbClr val="FF0000"/>
                </a:solidFill>
                <a:latin typeface="华文新魏" panose="02010800040101010101" pitchFamily="2" charset="-122"/>
                <a:ea typeface="华文新魏" panose="02010800040101010101" pitchFamily="2" charset="-122"/>
              </a:rPr>
              <a:t>EPROM</a:t>
            </a:r>
            <a:r>
              <a:rPr lang="zh-CN" altLang="en-US" b="1" dirty="0">
                <a:solidFill>
                  <a:srgbClr val="FF0000"/>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可擦除</a:t>
            </a:r>
            <a:r>
              <a:rPr lang="zh-CN" altLang="en-US" dirty="0">
                <a:solidFill>
                  <a:schemeClr val="tx1"/>
                </a:solidFill>
                <a:latin typeface="华文新魏" panose="02010800040101010101" pitchFamily="2" charset="-122"/>
                <a:ea typeface="华文新魏" panose="02010800040101010101" pitchFamily="2" charset="-122"/>
              </a:rPr>
              <a:t>可编程，</a:t>
            </a:r>
            <a:r>
              <a:rPr lang="en-US" altLang="zh-CN" b="1" dirty="0">
                <a:solidFill>
                  <a:srgbClr val="FF0000"/>
                </a:solidFill>
                <a:latin typeface="华文新魏" panose="02010800040101010101" pitchFamily="2" charset="-122"/>
                <a:ea typeface="华文新魏" panose="02010800040101010101" pitchFamily="2" charset="-122"/>
              </a:rPr>
              <a:t>E</a:t>
            </a:r>
            <a:r>
              <a:rPr lang="en-US" altLang="zh-CN" b="1" dirty="0">
                <a:solidFill>
                  <a:schemeClr val="tx1"/>
                </a:solidFill>
                <a:latin typeface="华文新魏" panose="02010800040101010101" pitchFamily="2" charset="-122"/>
                <a:ea typeface="华文新魏" panose="02010800040101010101" pitchFamily="2" charset="-122"/>
              </a:rPr>
              <a:t>rasable PROM </a:t>
            </a:r>
            <a:r>
              <a:rPr lang="zh-CN" altLang="en-US" b="1" dirty="0">
                <a:solidFill>
                  <a:schemeClr val="tx1"/>
                </a:solidFill>
                <a:latin typeface="华文新魏" panose="02010800040101010101" pitchFamily="2" charset="-122"/>
                <a:ea typeface="华文新魏" panose="02010800040101010101" pitchFamily="2" charset="-122"/>
              </a:rPr>
              <a:t>）</a:t>
            </a:r>
            <a:endParaRPr lang="en-US" altLang="zh-CN" dirty="0">
              <a:solidFill>
                <a:schemeClr val="tx1"/>
              </a:solidFill>
              <a:latin typeface="华文新魏" panose="02010800040101010101" pitchFamily="2" charset="-122"/>
              <a:ea typeface="华文新魏" panose="02010800040101010101" pitchFamily="2" charset="-122"/>
            </a:endParaRPr>
          </a:p>
          <a:p>
            <a:pPr eaLnBrk="1" hangingPunct="1">
              <a:lnSpc>
                <a:spcPct val="130000"/>
              </a:lnSpc>
              <a:buFont typeface="Arial" panose="020B0604020202020204" pitchFamily="34" charset="0"/>
              <a:buChar char="•"/>
            </a:pPr>
            <a:r>
              <a:rPr lang="zh-CN" altLang="en-US" dirty="0">
                <a:solidFill>
                  <a:schemeClr val="tx1"/>
                </a:solidFill>
                <a:latin typeface="华文新魏" panose="02010800040101010101" pitchFamily="2" charset="-122"/>
                <a:ea typeface="华文新魏" panose="02010800040101010101" pitchFamily="2" charset="-122"/>
              </a:rPr>
              <a:t> 电可擦除可编程只读存储器 </a:t>
            </a:r>
            <a:r>
              <a:rPr lang="en-US" altLang="zh-CN" b="1" dirty="0">
                <a:solidFill>
                  <a:srgbClr val="FF0000"/>
                </a:solidFill>
                <a:latin typeface="华文新魏" panose="02010800040101010101" pitchFamily="2" charset="-122"/>
                <a:ea typeface="华文新魏" panose="02010800040101010101" pitchFamily="2" charset="-122"/>
              </a:rPr>
              <a:t>EEPROM</a:t>
            </a:r>
            <a:r>
              <a:rPr lang="zh-CN" altLang="en-US" b="1" dirty="0">
                <a:solidFill>
                  <a:schemeClr val="tx1"/>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电可擦除</a:t>
            </a:r>
            <a:r>
              <a:rPr lang="zh-CN" altLang="en-US" dirty="0">
                <a:solidFill>
                  <a:schemeClr val="tx1"/>
                </a:solidFill>
                <a:latin typeface="华文新魏" panose="02010800040101010101" pitchFamily="2" charset="-122"/>
                <a:ea typeface="华文新魏" panose="02010800040101010101" pitchFamily="2" charset="-122"/>
              </a:rPr>
              <a:t>可编程， </a:t>
            </a:r>
            <a:r>
              <a:rPr lang="en-US" altLang="zh-CN" dirty="0">
                <a:solidFill>
                  <a:srgbClr val="FF0000"/>
                </a:solidFill>
                <a:latin typeface="华文新魏" panose="02010800040101010101" pitchFamily="2" charset="-122"/>
                <a:ea typeface="华文新魏" panose="02010800040101010101" pitchFamily="2" charset="-122"/>
              </a:rPr>
              <a:t>E</a:t>
            </a:r>
            <a:r>
              <a:rPr lang="en-US" altLang="zh-CN" dirty="0">
                <a:solidFill>
                  <a:schemeClr val="tx1"/>
                </a:solidFill>
                <a:latin typeface="华文新魏" panose="02010800040101010101" pitchFamily="2" charset="-122"/>
                <a:ea typeface="华文新魏" panose="02010800040101010101" pitchFamily="2" charset="-122"/>
              </a:rPr>
              <a:t>lectrically </a:t>
            </a:r>
            <a:r>
              <a:rPr lang="en-US" altLang="zh-CN" b="1" dirty="0">
                <a:solidFill>
                  <a:srgbClr val="FF0000"/>
                </a:solidFill>
                <a:latin typeface="华文新魏" panose="02010800040101010101" pitchFamily="2" charset="-122"/>
                <a:ea typeface="华文新魏" panose="02010800040101010101" pitchFamily="2" charset="-122"/>
              </a:rPr>
              <a:t>E</a:t>
            </a:r>
            <a:r>
              <a:rPr lang="en-US" altLang="zh-CN" b="1" dirty="0">
                <a:solidFill>
                  <a:schemeClr val="tx1"/>
                </a:solidFill>
                <a:latin typeface="华文新魏" panose="02010800040101010101" pitchFamily="2" charset="-122"/>
                <a:ea typeface="华文新魏" panose="02010800040101010101" pitchFamily="2" charset="-122"/>
              </a:rPr>
              <a:t>rasable PROM </a:t>
            </a:r>
            <a:r>
              <a:rPr lang="zh-CN" altLang="en-US" b="1" dirty="0">
                <a:solidFill>
                  <a:schemeClr val="tx1"/>
                </a:solidFill>
                <a:latin typeface="华文新魏" panose="02010800040101010101" pitchFamily="2" charset="-122"/>
                <a:ea typeface="华文新魏" panose="02010800040101010101" pitchFamily="2" charset="-122"/>
              </a:rPr>
              <a:t>）</a:t>
            </a:r>
            <a:r>
              <a:rPr lang="en-US" altLang="zh-CN" b="1" dirty="0">
                <a:solidFill>
                  <a:schemeClr val="tx1"/>
                </a:solidFill>
                <a:latin typeface="华文新魏" panose="02010800040101010101" pitchFamily="2" charset="-122"/>
                <a:ea typeface="华文新魏" panose="02010800040101010101" pitchFamily="2" charset="-122"/>
              </a:rPr>
              <a:t>                              </a:t>
            </a:r>
          </a:p>
        </p:txBody>
      </p:sp>
      <p:sp>
        <p:nvSpPr>
          <p:cNvPr id="129028" name="Rectangle 3"/>
          <p:cNvSpPr txBox="1"/>
          <p:nvPr/>
        </p:nvSpPr>
        <p:spPr>
          <a:xfrm>
            <a:off x="358775" y="476250"/>
            <a:ext cx="7165975" cy="582613"/>
          </a:xfrm>
          <a:prstGeom prst="rect">
            <a:avLst/>
          </a:prstGeom>
          <a:noFill/>
          <a:ln w="9525">
            <a:noFill/>
          </a:ln>
        </p:spPr>
        <p:txBody>
          <a:bodyPr/>
          <a:lstStyle/>
          <a:p>
            <a:pPr eaLnBrk="1" hangingPunct="1">
              <a:buFont typeface="Arial" panose="020B0604020202020204" pitchFamily="34" charset="0"/>
            </a:pPr>
            <a:r>
              <a:rPr lang="en-US" altLang="zh-CN" sz="2400" b="1" dirty="0">
                <a:solidFill>
                  <a:srgbClr val="FF0000"/>
                </a:solidFill>
                <a:latin typeface="华文新魏" panose="02010800040101010101" pitchFamily="2" charset="-122"/>
                <a:ea typeface="华文新魏" panose="02010800040101010101" pitchFamily="2" charset="-122"/>
              </a:rPr>
              <a:t>4.2</a:t>
            </a:r>
            <a:r>
              <a:rPr lang="zh-CN" altLang="en-US" sz="2400" b="1" dirty="0">
                <a:solidFill>
                  <a:srgbClr val="FF0000"/>
                </a:solidFill>
                <a:latin typeface="华文新魏" panose="02010800040101010101" pitchFamily="2" charset="-122"/>
                <a:ea typeface="华文新魏" panose="02010800040101010101" pitchFamily="2" charset="-122"/>
              </a:rPr>
              <a:t>、   简单可编程逻辑</a:t>
            </a:r>
            <a:r>
              <a:rPr lang="en-US" altLang="zh-CN" sz="2400" dirty="0">
                <a:solidFill>
                  <a:schemeClr val="tx1"/>
                </a:solidFill>
                <a:latin typeface="华文新魏" panose="02010800040101010101" pitchFamily="2" charset="-122"/>
                <a:ea typeface="华文新魏" panose="02010800040101010101" pitchFamily="2" charset="-122"/>
              </a:rPr>
              <a:t>SPLD</a:t>
            </a:r>
            <a:r>
              <a:rPr lang="zh-CN" altLang="en-US" sz="2400" dirty="0">
                <a:solidFill>
                  <a:schemeClr val="tx1"/>
                </a:solidFill>
                <a:latin typeface="华文新魏" panose="02010800040101010101" pitchFamily="2" charset="-122"/>
                <a:ea typeface="华文新魏" panose="02010800040101010101" pitchFamily="2" charset="-122"/>
              </a:rPr>
              <a:t>（</a:t>
            </a:r>
            <a:r>
              <a:rPr lang="en-US" altLang="zh-CN" sz="2400" dirty="0">
                <a:solidFill>
                  <a:schemeClr val="tx1"/>
                </a:solidFill>
                <a:latin typeface="华文新魏" panose="02010800040101010101" pitchFamily="2" charset="-122"/>
                <a:ea typeface="华文新魏" panose="02010800040101010101" pitchFamily="2" charset="-122"/>
              </a:rPr>
              <a:t>Simple PLD</a:t>
            </a:r>
            <a:r>
              <a:rPr lang="zh-CN" altLang="en-US" sz="2400" dirty="0">
                <a:solidFill>
                  <a:schemeClr val="tx1"/>
                </a:solidFill>
                <a:latin typeface="华文新魏" panose="02010800040101010101" pitchFamily="2" charset="-122"/>
                <a:ea typeface="华文新魏" panose="02010800040101010101" pitchFamily="2" charset="-122"/>
              </a:rPr>
              <a:t>）</a:t>
            </a:r>
            <a:endParaRPr lang="zh-CN" altLang="en-US" sz="2400" b="1" i="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 calcmode="lin" valueType="num">
                                      <p:cBhvr additive="base">
                                        <p:cTn id="7" dur="500" fill="hold"/>
                                        <p:tgtEl>
                                          <p:spTgt spid="1290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9027">
                                            <p:txEl>
                                              <p:pRg st="2" end="2"/>
                                            </p:txEl>
                                          </p:spTgt>
                                        </p:tgtEl>
                                        <p:attrNameLst>
                                          <p:attrName>style.visibility</p:attrName>
                                        </p:attrNameLst>
                                      </p:cBhvr>
                                      <p:to>
                                        <p:strVal val="visible"/>
                                      </p:to>
                                    </p:set>
                                    <p:anim calcmode="lin" valueType="num">
                                      <p:cBhvr additive="base">
                                        <p:cTn id="13" dur="500" fill="hold"/>
                                        <p:tgtEl>
                                          <p:spTgt spid="1290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9027">
                                            <p:txEl>
                                              <p:pRg st="3" end="3"/>
                                            </p:txEl>
                                          </p:spTgt>
                                        </p:tgtEl>
                                        <p:attrNameLst>
                                          <p:attrName>style.visibility</p:attrName>
                                        </p:attrNameLst>
                                      </p:cBhvr>
                                      <p:to>
                                        <p:strVal val="visible"/>
                                      </p:to>
                                    </p:set>
                                    <p:anim calcmode="lin" valueType="num">
                                      <p:cBhvr additive="base">
                                        <p:cTn id="19" dur="500" fill="hold"/>
                                        <p:tgtEl>
                                          <p:spTgt spid="1290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0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9027">
                                            <p:txEl>
                                              <p:pRg st="4" end="4"/>
                                            </p:txEl>
                                          </p:spTgt>
                                        </p:tgtEl>
                                        <p:attrNameLst>
                                          <p:attrName>style.visibility</p:attrName>
                                        </p:attrNameLst>
                                      </p:cBhvr>
                                      <p:to>
                                        <p:strVal val="visible"/>
                                      </p:to>
                                    </p:set>
                                    <p:anim calcmode="lin" valueType="num">
                                      <p:cBhvr additive="base">
                                        <p:cTn id="25" dur="500" fill="hold"/>
                                        <p:tgtEl>
                                          <p:spTgt spid="1290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90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9027">
                                            <p:txEl>
                                              <p:pRg st="5" end="5"/>
                                            </p:txEl>
                                          </p:spTgt>
                                        </p:tgtEl>
                                        <p:attrNameLst>
                                          <p:attrName>style.visibility</p:attrName>
                                        </p:attrNameLst>
                                      </p:cBhvr>
                                      <p:to>
                                        <p:strVal val="visible"/>
                                      </p:to>
                                    </p:set>
                                    <p:anim calcmode="lin" valueType="num">
                                      <p:cBhvr additive="base">
                                        <p:cTn id="31" dur="500" fill="hold"/>
                                        <p:tgtEl>
                                          <p:spTgt spid="1290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90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9027">
                                            <p:txEl>
                                              <p:pRg st="6" end="6"/>
                                            </p:txEl>
                                          </p:spTgt>
                                        </p:tgtEl>
                                        <p:attrNameLst>
                                          <p:attrName>style.visibility</p:attrName>
                                        </p:attrNameLst>
                                      </p:cBhvr>
                                      <p:to>
                                        <p:strVal val="visible"/>
                                      </p:to>
                                    </p:set>
                                    <p:anim calcmode="lin" valueType="num">
                                      <p:cBhvr additive="base">
                                        <p:cTn id="37" dur="500" fill="hold"/>
                                        <p:tgtEl>
                                          <p:spTgt spid="12902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90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22A19D3-C064-4CB4-806C-314F2F695805}"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40</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73059" name="Picture 2"/>
          <p:cNvPicPr>
            <a:picLocks noGrp="1" noChangeAspect="1"/>
          </p:cNvPicPr>
          <p:nvPr>
            <p:ph idx="1" hasCustomPrompt="1"/>
          </p:nvPr>
        </p:nvPicPr>
        <p:blipFill>
          <a:blip r:embed="rId2"/>
          <a:stretch>
            <a:fillRect/>
          </a:stretch>
        </p:blipFill>
        <p:spPr>
          <a:xfrm>
            <a:off x="1144270" y="465455"/>
            <a:ext cx="6884035" cy="4370070"/>
          </a:xfrm>
          <a:noFill/>
          <a:ln>
            <a:noFill/>
          </a:ln>
        </p:spPr>
      </p:pic>
      <p:sp>
        <p:nvSpPr>
          <p:cNvPr id="2" name="文本框 1"/>
          <p:cNvSpPr txBox="1"/>
          <p:nvPr/>
        </p:nvSpPr>
        <p:spPr>
          <a:xfrm>
            <a:off x="3714750" y="4740275"/>
            <a:ext cx="1714500" cy="398780"/>
          </a:xfrm>
          <a:prstGeom prst="rect">
            <a:avLst/>
          </a:prstGeom>
          <a:noFill/>
        </p:spPr>
        <p:txBody>
          <a:bodyPr wrap="none" rtlCol="0" anchor="t">
            <a:spAutoFit/>
          </a:bodyPr>
          <a:lstStyle/>
          <a:p>
            <a:r>
              <a:rPr lang="zh-CN" altLang="en-US" b="1" u="sng" dirty="0">
                <a:ln>
                  <a:solidFill>
                    <a:srgbClr val="FF0000"/>
                  </a:solidFill>
                </a:ln>
                <a:solidFill>
                  <a:schemeClr val="bg1"/>
                </a:solidFill>
                <a:latin typeface="华文新魏" panose="02010800040101010101" pitchFamily="2" charset="-122"/>
                <a:ea typeface="华文新魏" panose="02010800040101010101" pitchFamily="2" charset="-122"/>
                <a:sym typeface="+mn-ea"/>
              </a:rPr>
              <a:t>结构</a:t>
            </a:r>
            <a:r>
              <a:rPr lang="zh-CN" altLang="en-US" b="1" u="sng" dirty="0">
                <a:ln>
                  <a:solidFill>
                    <a:srgbClr val="FF0000"/>
                  </a:solidFill>
                </a:ln>
                <a:solidFill>
                  <a:schemeClr val="tx1"/>
                </a:solidFill>
                <a:latin typeface="华文新魏" panose="02010800040101010101" pitchFamily="2" charset="-122"/>
                <a:ea typeface="华文新魏" panose="02010800040101010101" pitchFamily="2" charset="-122"/>
                <a:sym typeface="+mn-ea"/>
              </a:rPr>
              <a:t>控制字段</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BDC9DBC-3A2A-454E-8B28-442B5546FC5B}"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41</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4083" name="Rectangle 2"/>
          <p:cNvSpPr>
            <a:spLocks noGrp="1"/>
          </p:cNvSpPr>
          <p:nvPr>
            <p:ph type="title"/>
          </p:nvPr>
        </p:nvSpPr>
        <p:spPr>
          <a:xfrm>
            <a:off x="755650" y="627063"/>
            <a:ext cx="6172200" cy="252412"/>
          </a:xfrm>
          <a:noFill/>
          <a:ln>
            <a:noFill/>
          </a:ln>
        </p:spPr>
        <p:txBody>
          <a:bodyPr/>
          <a:lstStyle/>
          <a:p>
            <a:pPr eaLnBrk="1" hangingPunct="1"/>
            <a:r>
              <a:rPr lang="en-US" altLang="zh-CN" sz="2700" b="1" dirty="0">
                <a:latin typeface="华文新魏" panose="02010800040101010101" pitchFamily="2" charset="-122"/>
                <a:ea typeface="华文新魏" panose="02010800040101010101" pitchFamily="2" charset="-122"/>
              </a:rPr>
              <a:t>GAL</a:t>
            </a:r>
            <a:r>
              <a:rPr lang="zh-CN" altLang="en-US" sz="2700" b="1" dirty="0">
                <a:latin typeface="华文新魏" panose="02010800040101010101" pitchFamily="2" charset="-122"/>
                <a:ea typeface="华文新魏" panose="02010800040101010101" pitchFamily="2" charset="-122"/>
              </a:rPr>
              <a:t>器件的特点</a:t>
            </a:r>
          </a:p>
        </p:txBody>
      </p:sp>
      <p:sp>
        <p:nvSpPr>
          <p:cNvPr id="174084" name="Rectangle 3"/>
          <p:cNvSpPr>
            <a:spLocks noGrp="1"/>
          </p:cNvSpPr>
          <p:nvPr>
            <p:ph idx="1" hasCustomPrompt="1"/>
          </p:nvPr>
        </p:nvSpPr>
        <p:spPr>
          <a:xfrm>
            <a:off x="173990" y="1177925"/>
            <a:ext cx="8549005" cy="3644900"/>
          </a:xfrm>
          <a:noFill/>
          <a:ln>
            <a:noFill/>
          </a:ln>
        </p:spPr>
        <p:txBody>
          <a:bodyPr/>
          <a:lstStyle/>
          <a:p>
            <a:pPr eaLnBrk="1" latinLnBrk="0" hangingPunct="1">
              <a:lnSpc>
                <a:spcPct val="140000"/>
              </a:lnSpc>
              <a:spcBef>
                <a:spcPts val="700"/>
              </a:spcBef>
            </a:pPr>
            <a:r>
              <a:rPr lang="zh-CN" altLang="en-US" b="1" dirty="0">
                <a:latin typeface="华文新魏" panose="02010800040101010101" pitchFamily="2" charset="-122"/>
                <a:ea typeface="华文新魏" panose="02010800040101010101" pitchFamily="2" charset="-122"/>
              </a:rPr>
              <a:t> 采用电擦除工艺和高速编程方法，使编程改写变得方便、快速，整个芯片改写只需数秒钟，一片可改写</a:t>
            </a:r>
            <a:r>
              <a:rPr lang="en-US" altLang="zh-CN" b="1" dirty="0">
                <a:latin typeface="华文新魏" panose="02010800040101010101" pitchFamily="2" charset="-122"/>
                <a:ea typeface="华文新魏" panose="02010800040101010101" pitchFamily="2" charset="-122"/>
              </a:rPr>
              <a:t>100 </a:t>
            </a:r>
            <a:r>
              <a:rPr lang="zh-CN" altLang="en-US" b="1" dirty="0">
                <a:latin typeface="华文新魏" panose="02010800040101010101" pitchFamily="2" charset="-122"/>
                <a:ea typeface="华文新魏" panose="02010800040101010101" pitchFamily="2" charset="-122"/>
              </a:rPr>
              <a:t>次以上。</a:t>
            </a:r>
          </a:p>
          <a:p>
            <a:pPr eaLnBrk="1" latinLnBrk="0" hangingPunct="1">
              <a:lnSpc>
                <a:spcPct val="140000"/>
              </a:lnSpc>
              <a:spcBef>
                <a:spcPts val="700"/>
              </a:spcBef>
              <a:buChar char="•"/>
            </a:pPr>
            <a:r>
              <a:rPr lang="zh-CN" altLang="en-US" b="1" dirty="0">
                <a:latin typeface="华文新魏" panose="02010800040101010101" pitchFamily="2" charset="-122"/>
                <a:ea typeface="华文新魏" panose="02010800040101010101" pitchFamily="2" charset="-122"/>
              </a:rPr>
              <a:t> 采用高性能的</a:t>
            </a:r>
            <a:r>
              <a:rPr lang="en-US" altLang="zh-CN" b="1" dirty="0">
                <a:latin typeface="华文新魏" panose="02010800040101010101" pitchFamily="2" charset="-122"/>
                <a:ea typeface="华文新魏" panose="02010800040101010101" pitchFamily="2" charset="-122"/>
              </a:rPr>
              <a:t>E</a:t>
            </a:r>
            <a:r>
              <a:rPr lang="en-US" altLang="zh-CN" b="1" baseline="30000" dirty="0">
                <a:latin typeface="华文新魏" panose="02010800040101010101" pitchFamily="2" charset="-122"/>
                <a:ea typeface="华文新魏" panose="02010800040101010101" pitchFamily="2" charset="-122"/>
              </a:rPr>
              <a:t>2</a:t>
            </a:r>
            <a:r>
              <a:rPr lang="en-US" altLang="zh-CN" b="1" dirty="0">
                <a:latin typeface="华文新魏" panose="02010800040101010101" pitchFamily="2" charset="-122"/>
                <a:ea typeface="华文新魏" panose="02010800040101010101" pitchFamily="2" charset="-122"/>
              </a:rPr>
              <a:t>CMOS</a:t>
            </a:r>
            <a:r>
              <a:rPr lang="zh-CN" altLang="en-US" b="1" dirty="0">
                <a:latin typeface="华文新魏" panose="02010800040101010101" pitchFamily="2" charset="-122"/>
                <a:ea typeface="华文新魏" panose="02010800040101010101" pitchFamily="2" charset="-122"/>
              </a:rPr>
              <a:t>工艺，保证了</a:t>
            </a:r>
            <a:r>
              <a:rPr lang="en-US" altLang="zh-CN" b="1" dirty="0">
                <a:latin typeface="华文新魏" panose="02010800040101010101" pitchFamily="2" charset="-122"/>
                <a:ea typeface="华文新魏" panose="02010800040101010101" pitchFamily="2" charset="-122"/>
              </a:rPr>
              <a:t>GAL</a:t>
            </a:r>
            <a:r>
              <a:rPr lang="zh-CN" altLang="en-US" b="1" dirty="0">
                <a:latin typeface="华文新魏" panose="02010800040101010101" pitchFamily="2" charset="-122"/>
                <a:ea typeface="华文新魏" panose="02010800040101010101" pitchFamily="2" charset="-122"/>
              </a:rPr>
              <a:t>的高速度和低功耗。存取速度为</a:t>
            </a:r>
            <a:r>
              <a:rPr lang="en-US" altLang="zh-CN" b="1" dirty="0">
                <a:latin typeface="华文新魏" panose="02010800040101010101" pitchFamily="2" charset="-122"/>
                <a:ea typeface="华文新魏" panose="02010800040101010101" pitchFamily="2" charset="-122"/>
              </a:rPr>
              <a:t>12</a:t>
            </a:r>
            <a:r>
              <a:rPr lang="en-US" altLang="zh-CN" b="1" dirty="0">
                <a:latin typeface="Times New Roman" panose="02020603050405020304" pitchFamily="18" charset="0"/>
                <a:ea typeface="华文新魏" panose="02010800040101010101" pitchFamily="2" charset="-122"/>
                <a:cs typeface="Times New Roman" panose="02020603050405020304" pitchFamily="18" charset="0"/>
              </a:rPr>
              <a:t>~</a:t>
            </a:r>
            <a:r>
              <a:rPr lang="en-US" altLang="zh-CN" b="1" dirty="0">
                <a:latin typeface="华文新魏" panose="02010800040101010101" pitchFamily="2" charset="-122"/>
                <a:ea typeface="华文新魏" panose="02010800040101010101" pitchFamily="2" charset="-122"/>
              </a:rPr>
              <a:t>40 ns</a:t>
            </a:r>
            <a:r>
              <a:rPr lang="zh-CN" altLang="en-US" b="1" dirty="0">
                <a:latin typeface="华文新魏" panose="02010800040101010101" pitchFamily="2" charset="-122"/>
                <a:ea typeface="华文新魏" panose="02010800040101010101" pitchFamily="2" charset="-122"/>
              </a:rPr>
              <a:t>，功耗仅为双极性</a:t>
            </a:r>
            <a:r>
              <a:rPr lang="en-US" altLang="zh-CN" b="1" dirty="0">
                <a:latin typeface="华文新魏" panose="02010800040101010101" pitchFamily="2" charset="-122"/>
                <a:ea typeface="华文新魏" panose="02010800040101010101" pitchFamily="2" charset="-122"/>
              </a:rPr>
              <a:t>PAL</a:t>
            </a:r>
            <a:r>
              <a:rPr lang="zh-CN" altLang="en-US" b="1" dirty="0">
                <a:latin typeface="华文新魏" panose="02010800040101010101" pitchFamily="2" charset="-122"/>
                <a:ea typeface="华文新魏" panose="02010800040101010101" pitchFamily="2" charset="-122"/>
              </a:rPr>
              <a:t>器件的</a:t>
            </a:r>
            <a:r>
              <a:rPr lang="en-US" altLang="zh-CN" b="1" dirty="0">
                <a:latin typeface="华文新魏" panose="02010800040101010101" pitchFamily="2" charset="-122"/>
                <a:ea typeface="华文新魏" panose="02010800040101010101" pitchFamily="2" charset="-122"/>
              </a:rPr>
              <a:t>1/2</a:t>
            </a:r>
            <a:r>
              <a:rPr lang="zh-CN" altLang="en-US" b="1" dirty="0">
                <a:latin typeface="华文新魏" panose="02010800040101010101" pitchFamily="2" charset="-122"/>
                <a:ea typeface="华文新魏" panose="02010800040101010101" pitchFamily="2" charset="-122"/>
              </a:rPr>
              <a:t>或</a:t>
            </a:r>
            <a:r>
              <a:rPr lang="en-US" altLang="zh-CN" b="1" dirty="0">
                <a:latin typeface="华文新魏" panose="02010800040101010101" pitchFamily="2" charset="-122"/>
                <a:ea typeface="华文新魏" panose="02010800040101010101" pitchFamily="2" charset="-122"/>
              </a:rPr>
              <a:t>1/4(90 mA</a:t>
            </a:r>
            <a:r>
              <a:rPr lang="zh-CN" altLang="en-US" b="1" dirty="0">
                <a:latin typeface="华文新魏" panose="02010800040101010101" pitchFamily="2" charset="-122"/>
                <a:ea typeface="华文新魏" panose="02010800040101010101" pitchFamily="2" charset="-122"/>
              </a:rPr>
              <a:t>或</a:t>
            </a:r>
            <a:r>
              <a:rPr lang="en-US" altLang="zh-CN" b="1" dirty="0">
                <a:latin typeface="华文新魏" panose="02010800040101010101" pitchFamily="2" charset="-122"/>
                <a:ea typeface="华文新魏" panose="02010800040101010101" pitchFamily="2" charset="-122"/>
              </a:rPr>
              <a:t>45 mA)</a:t>
            </a:r>
            <a:r>
              <a:rPr lang="zh-CN" altLang="en-US" b="1" dirty="0">
                <a:latin typeface="华文新魏" panose="02010800040101010101" pitchFamily="2" charset="-122"/>
                <a:ea typeface="华文新魏" panose="02010800040101010101" pitchFamily="2" charset="-122"/>
              </a:rPr>
              <a:t>，</a:t>
            </a:r>
            <a:r>
              <a:rPr lang="zh-CN" altLang="en-US" b="1" dirty="0">
                <a:solidFill>
                  <a:srgbClr val="FF3300"/>
                </a:solidFill>
                <a:latin typeface="华文新魏" panose="02010800040101010101" pitchFamily="2" charset="-122"/>
                <a:ea typeface="华文新魏" panose="02010800040101010101" pitchFamily="2" charset="-122"/>
              </a:rPr>
              <a:t>编程数据可保存</a:t>
            </a:r>
            <a:r>
              <a:rPr lang="en-US" altLang="zh-CN" b="1" dirty="0">
                <a:solidFill>
                  <a:srgbClr val="FF3300"/>
                </a:solidFill>
                <a:latin typeface="华文新魏" panose="02010800040101010101" pitchFamily="2" charset="-122"/>
                <a:ea typeface="华文新魏" panose="02010800040101010101" pitchFamily="2" charset="-122"/>
              </a:rPr>
              <a:t>20 </a:t>
            </a:r>
            <a:r>
              <a:rPr lang="zh-CN" altLang="en-US" b="1" dirty="0">
                <a:solidFill>
                  <a:srgbClr val="FF3300"/>
                </a:solidFill>
                <a:latin typeface="华文新魏" panose="02010800040101010101" pitchFamily="2" charset="-122"/>
                <a:ea typeface="华文新魏" panose="02010800040101010101" pitchFamily="2" charset="-122"/>
              </a:rPr>
              <a:t>年以上</a:t>
            </a:r>
            <a:r>
              <a:rPr lang="zh-CN" altLang="en-US" b="1" dirty="0">
                <a:latin typeface="华文新魏" panose="02010800040101010101" pitchFamily="2" charset="-122"/>
                <a:ea typeface="华文新魏" panose="02010800040101010101" pitchFamily="2" charset="-122"/>
              </a:rPr>
              <a:t>。　　</a:t>
            </a:r>
          </a:p>
          <a:p>
            <a:pPr eaLnBrk="1" latinLnBrk="0" hangingPunct="1">
              <a:lnSpc>
                <a:spcPct val="140000"/>
              </a:lnSpc>
              <a:spcBef>
                <a:spcPts val="700"/>
              </a:spcBef>
              <a:buChar char="•"/>
            </a:pPr>
            <a:r>
              <a:rPr lang="zh-CN" altLang="en-US" b="1" dirty="0">
                <a:latin typeface="华文新魏" panose="02010800040101010101" pitchFamily="2" charset="-122"/>
                <a:ea typeface="华文新魏" panose="02010800040101010101" pitchFamily="2" charset="-122"/>
              </a:rPr>
              <a:t>采用可编程的输出逻辑宏单元</a:t>
            </a:r>
            <a:r>
              <a:rPr lang="en-US" altLang="zh-CN" b="1" dirty="0">
                <a:latin typeface="华文新魏" panose="02010800040101010101" pitchFamily="2" charset="-122"/>
                <a:ea typeface="华文新魏" panose="02010800040101010101" pitchFamily="2" charset="-122"/>
              </a:rPr>
              <a:t>(OLMC)</a:t>
            </a:r>
            <a:r>
              <a:rPr lang="zh-CN" altLang="en-US" b="1" dirty="0">
                <a:latin typeface="华文新魏" panose="02010800040101010101" pitchFamily="2" charset="-122"/>
                <a:ea typeface="华文新魏" panose="02010800040101010101" pitchFamily="2" charset="-122"/>
              </a:rPr>
              <a:t>，使得</a:t>
            </a:r>
            <a:r>
              <a:rPr lang="en-US" altLang="zh-CN" b="1" dirty="0">
                <a:latin typeface="华文新魏" panose="02010800040101010101" pitchFamily="2" charset="-122"/>
                <a:ea typeface="华文新魏" panose="02010800040101010101" pitchFamily="2" charset="-122"/>
              </a:rPr>
              <a:t>GAL</a:t>
            </a:r>
            <a:r>
              <a:rPr lang="zh-CN" altLang="en-US" b="1" dirty="0">
                <a:latin typeface="华文新魏" panose="02010800040101010101" pitchFamily="2" charset="-122"/>
                <a:ea typeface="华文新魏" panose="02010800040101010101" pitchFamily="2" charset="-122"/>
              </a:rPr>
              <a:t>器件对复杂逻辑门设计具有极大的灵活性。</a:t>
            </a:r>
            <a:r>
              <a:rPr lang="en-US" altLang="zh-CN" b="1" dirty="0">
                <a:latin typeface="华文新魏" panose="02010800040101010101" pitchFamily="2" charset="-122"/>
                <a:ea typeface="华文新魏" panose="02010800040101010101" pitchFamily="2" charset="-122"/>
              </a:rPr>
              <a:t>GAL16V8 </a:t>
            </a:r>
            <a:r>
              <a:rPr lang="zh-CN" altLang="en-US" b="1" dirty="0">
                <a:latin typeface="华文新魏" panose="02010800040101010101" pitchFamily="2" charset="-122"/>
                <a:ea typeface="华文新魏" panose="02010800040101010101" pitchFamily="2" charset="-122"/>
              </a:rPr>
              <a:t>可以仿真或代替</a:t>
            </a:r>
            <a:r>
              <a:rPr lang="en-US" altLang="zh-CN" b="1" dirty="0">
                <a:latin typeface="华文新魏" panose="02010800040101010101" pitchFamily="2" charset="-122"/>
                <a:ea typeface="华文新魏" panose="02010800040101010101" pitchFamily="2" charset="-122"/>
              </a:rPr>
              <a:t>20 </a:t>
            </a:r>
            <a:r>
              <a:rPr lang="zh-CN" altLang="en-US" b="1" dirty="0">
                <a:latin typeface="华文新魏" panose="02010800040101010101" pitchFamily="2" charset="-122"/>
                <a:ea typeface="华文新魏" panose="02010800040101010101" pitchFamily="2" charset="-122"/>
              </a:rPr>
              <a:t>脚的</a:t>
            </a:r>
            <a:r>
              <a:rPr lang="en-US" altLang="zh-CN" b="1" dirty="0">
                <a:latin typeface="华文新魏" panose="02010800040101010101" pitchFamily="2" charset="-122"/>
                <a:ea typeface="华文新魏" panose="02010800040101010101" pitchFamily="2" charset="-122"/>
              </a:rPr>
              <a:t>PAL</a:t>
            </a:r>
            <a:r>
              <a:rPr lang="zh-CN" altLang="en-US" b="1" dirty="0">
                <a:latin typeface="华文新魏" panose="02010800040101010101" pitchFamily="2" charset="-122"/>
                <a:ea typeface="华文新魏" panose="02010800040101010101" pitchFamily="2" charset="-122"/>
              </a:rPr>
              <a:t>器件约</a:t>
            </a:r>
            <a:r>
              <a:rPr lang="en-US" altLang="zh-CN" b="1" dirty="0">
                <a:latin typeface="华文新魏" panose="02010800040101010101" pitchFamily="2" charset="-122"/>
                <a:ea typeface="华文新魏" panose="02010800040101010101" pitchFamily="2" charset="-122"/>
              </a:rPr>
              <a:t>21 </a:t>
            </a:r>
            <a:r>
              <a:rPr lang="zh-CN" altLang="en-US" b="1" dirty="0">
                <a:latin typeface="华文新魏" panose="02010800040101010101" pitchFamily="2" charset="-122"/>
                <a:ea typeface="华文新魏" panose="02010800040101010101" pitchFamily="2" charset="-122"/>
              </a:rPr>
              <a:t>种。</a:t>
            </a:r>
          </a:p>
          <a:p>
            <a:pPr eaLnBrk="1" hangingPunct="1">
              <a:buChar char="•"/>
            </a:pPr>
            <a:endParaRPr lang="en-US" altLang="zh-CN" b="1" dirty="0">
              <a:latin typeface="华文新魏" panose="02010800040101010101" pitchFamily="2" charset="-122"/>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084">
                                            <p:txEl>
                                              <p:pRg st="0" end="0"/>
                                            </p:txEl>
                                          </p:spTgt>
                                        </p:tgtEl>
                                        <p:attrNameLst>
                                          <p:attrName>style.visibility</p:attrName>
                                        </p:attrNameLst>
                                      </p:cBhvr>
                                      <p:to>
                                        <p:strVal val="visible"/>
                                      </p:to>
                                    </p:set>
                                    <p:anim calcmode="lin" valueType="num">
                                      <p:cBhvr additive="base">
                                        <p:cTn id="7" dur="500" fill="hold"/>
                                        <p:tgtEl>
                                          <p:spTgt spid="1740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08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084">
                                            <p:txEl>
                                              <p:pRg st="1" end="1"/>
                                            </p:txEl>
                                          </p:spTgt>
                                        </p:tgtEl>
                                        <p:attrNameLst>
                                          <p:attrName>style.visibility</p:attrName>
                                        </p:attrNameLst>
                                      </p:cBhvr>
                                      <p:to>
                                        <p:strVal val="visible"/>
                                      </p:to>
                                    </p:set>
                                    <p:anim calcmode="lin" valueType="num">
                                      <p:cBhvr additive="base">
                                        <p:cTn id="13" dur="500" fill="hold"/>
                                        <p:tgtEl>
                                          <p:spTgt spid="17408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0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084">
                                            <p:txEl>
                                              <p:pRg st="2" end="2"/>
                                            </p:txEl>
                                          </p:spTgt>
                                        </p:tgtEl>
                                        <p:attrNameLst>
                                          <p:attrName>style.visibility</p:attrName>
                                        </p:attrNameLst>
                                      </p:cBhvr>
                                      <p:to>
                                        <p:strVal val="visible"/>
                                      </p:to>
                                    </p:set>
                                    <p:anim calcmode="lin" valueType="num">
                                      <p:cBhvr additive="base">
                                        <p:cTn id="19" dur="500" fill="hold"/>
                                        <p:tgtEl>
                                          <p:spTgt spid="17408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08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10EF58A-55A9-4D85-A357-F5A2AFE65483}"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42</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5107" name="Rectangle 2"/>
          <p:cNvSpPr>
            <a:spLocks noGrp="1"/>
          </p:cNvSpPr>
          <p:nvPr>
            <p:ph type="title"/>
          </p:nvPr>
        </p:nvSpPr>
        <p:spPr>
          <a:xfrm>
            <a:off x="628650" y="700088"/>
            <a:ext cx="7886700" cy="568325"/>
          </a:xfrm>
          <a:noFill/>
          <a:ln>
            <a:noFill/>
          </a:ln>
        </p:spPr>
        <p:txBody>
          <a:bodyPr/>
          <a:lstStyle/>
          <a:p>
            <a:pPr eaLnBrk="1" hangingPunct="1"/>
            <a:r>
              <a:rPr lang="en-US" altLang="zh-CN" sz="2700" b="1" dirty="0">
                <a:latin typeface="华文新魏" panose="02010800040101010101" pitchFamily="2" charset="-122"/>
                <a:ea typeface="华文新魏" panose="02010800040101010101" pitchFamily="2" charset="-122"/>
              </a:rPr>
              <a:t>GAL</a:t>
            </a:r>
            <a:r>
              <a:rPr lang="zh-CN" altLang="en-US" sz="2700" b="1" dirty="0">
                <a:latin typeface="华文新魏" panose="02010800040101010101" pitchFamily="2" charset="-122"/>
                <a:ea typeface="华文新魏" panose="02010800040101010101" pitchFamily="2" charset="-122"/>
              </a:rPr>
              <a:t>器件的特点</a:t>
            </a:r>
          </a:p>
        </p:txBody>
      </p:sp>
      <p:sp>
        <p:nvSpPr>
          <p:cNvPr id="175108" name="Rectangle 3"/>
          <p:cNvSpPr>
            <a:spLocks noGrp="1"/>
          </p:cNvSpPr>
          <p:nvPr>
            <p:ph idx="1" hasCustomPrompt="1"/>
          </p:nvPr>
        </p:nvSpPr>
        <p:spPr>
          <a:xfrm>
            <a:off x="755650" y="1708150"/>
            <a:ext cx="7632065" cy="2266950"/>
          </a:xfrm>
          <a:noFill/>
          <a:ln>
            <a:noFill/>
          </a:ln>
        </p:spPr>
        <p:txBody>
          <a:bodyPr/>
          <a:lstStyle/>
          <a:p>
            <a:pPr eaLnBrk="1" latinLnBrk="0" hangingPunct="1">
              <a:lnSpc>
                <a:spcPct val="140000"/>
              </a:lnSpc>
              <a:spcBef>
                <a:spcPts val="700"/>
              </a:spcBef>
            </a:pPr>
            <a:r>
              <a:rPr lang="zh-CN" altLang="en-US" b="1" dirty="0">
                <a:latin typeface="华文新魏" panose="02010800040101010101" pitchFamily="2" charset="-122"/>
                <a:ea typeface="华文新魏" panose="02010800040101010101" pitchFamily="2" charset="-122"/>
              </a:rPr>
              <a:t>可预置和加电复位全部寄存器， 具有</a:t>
            </a:r>
            <a:r>
              <a:rPr lang="en-US" altLang="zh-CN" b="1" dirty="0">
                <a:latin typeface="华文新魏" panose="02010800040101010101" pitchFamily="2" charset="-122"/>
                <a:ea typeface="华文新魏" panose="02010800040101010101" pitchFamily="2" charset="-122"/>
              </a:rPr>
              <a:t>100%</a:t>
            </a:r>
            <a:r>
              <a:rPr lang="zh-CN" altLang="en-US" b="1" dirty="0">
                <a:latin typeface="华文新魏" panose="02010800040101010101" pitchFamily="2" charset="-122"/>
                <a:ea typeface="华文新魏" panose="02010800040101010101" pitchFamily="2" charset="-122"/>
              </a:rPr>
              <a:t>的功能可测试性。　</a:t>
            </a:r>
          </a:p>
          <a:p>
            <a:pPr eaLnBrk="1" latinLnBrk="0" hangingPunct="1">
              <a:lnSpc>
                <a:spcPct val="140000"/>
              </a:lnSpc>
              <a:spcBef>
                <a:spcPts val="700"/>
              </a:spcBef>
            </a:pPr>
            <a:r>
              <a:rPr lang="zh-CN" altLang="en-US" b="1" dirty="0">
                <a:latin typeface="华文新魏" panose="02010800040101010101" pitchFamily="2" charset="-122"/>
                <a:ea typeface="华文新魏" panose="02010800040101010101" pitchFamily="2" charset="-122"/>
              </a:rPr>
              <a:t>备有加密单元， 可防止他人抄袭设计路。　</a:t>
            </a:r>
          </a:p>
          <a:p>
            <a:pPr eaLnBrk="1" latinLnBrk="0" hangingPunct="1">
              <a:lnSpc>
                <a:spcPct val="140000"/>
              </a:lnSpc>
              <a:spcBef>
                <a:spcPts val="700"/>
              </a:spcBef>
            </a:pPr>
            <a:r>
              <a:rPr lang="zh-CN" altLang="en-US" b="1" dirty="0">
                <a:latin typeface="华文新魏" panose="02010800040101010101" pitchFamily="2" charset="-122"/>
                <a:ea typeface="华文新魏" panose="02010800040101010101" pitchFamily="2" charset="-122"/>
              </a:rPr>
              <a:t>备有电子标签</a:t>
            </a:r>
            <a:r>
              <a:rPr lang="en-US" altLang="zh-CN" b="1" dirty="0">
                <a:latin typeface="华文新魏" panose="02010800040101010101" pitchFamily="2" charset="-122"/>
                <a:ea typeface="华文新魏" panose="02010800040101010101" pitchFamily="2" charset="-122"/>
              </a:rPr>
              <a:t>(ES)</a:t>
            </a:r>
            <a:r>
              <a:rPr lang="zh-CN" altLang="en-US" b="1" dirty="0">
                <a:latin typeface="华文新魏" panose="02010800040101010101" pitchFamily="2" charset="-122"/>
                <a:ea typeface="华文新魏" panose="02010800040101010101" pitchFamily="2" charset="-122"/>
              </a:rPr>
              <a:t>， 方便了文档管理， 提高了生产效率。</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ECD69B3-C43F-4433-BD16-C4813B1C6086}"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43</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6131" name="Rectangle 2"/>
          <p:cNvSpPr>
            <a:spLocks noGrp="1"/>
          </p:cNvSpPr>
          <p:nvPr>
            <p:ph type="title"/>
          </p:nvPr>
        </p:nvSpPr>
        <p:spPr>
          <a:xfrm>
            <a:off x="1485900" y="555625"/>
            <a:ext cx="6172200" cy="585788"/>
          </a:xfrm>
          <a:noFill/>
          <a:ln>
            <a:noFill/>
          </a:ln>
        </p:spPr>
        <p:txBody>
          <a:bodyPr/>
          <a:lstStyle/>
          <a:p>
            <a:pPr eaLnBrk="1" hangingPunct="1"/>
            <a:r>
              <a:rPr lang="zh-CN" altLang="en-US" sz="2700" b="1" dirty="0">
                <a:ea typeface="华文新魏" panose="02010800040101010101" pitchFamily="2" charset="-122"/>
              </a:rPr>
              <a:t>设计</a:t>
            </a:r>
            <a:r>
              <a:rPr lang="en-US" altLang="zh-CN" sz="2700" b="1" dirty="0">
                <a:ea typeface="华文新魏" panose="02010800040101010101" pitchFamily="2" charset="-122"/>
              </a:rPr>
              <a:t>GAL</a:t>
            </a:r>
            <a:r>
              <a:rPr lang="zh-CN" altLang="en-US" sz="2700" b="1" dirty="0">
                <a:ea typeface="华文新魏" panose="02010800040101010101" pitchFamily="2" charset="-122"/>
              </a:rPr>
              <a:t>译码器的步骤</a:t>
            </a:r>
          </a:p>
        </p:txBody>
      </p:sp>
      <p:sp>
        <p:nvSpPr>
          <p:cNvPr id="176132" name="Rectangle 3"/>
          <p:cNvSpPr>
            <a:spLocks noGrp="1"/>
          </p:cNvSpPr>
          <p:nvPr>
            <p:ph idx="1" hasCustomPrompt="1"/>
          </p:nvPr>
        </p:nvSpPr>
        <p:spPr>
          <a:xfrm>
            <a:off x="755650" y="1528763"/>
            <a:ext cx="7759700" cy="3346450"/>
          </a:xfrm>
          <a:noFill/>
          <a:ln>
            <a:noFill/>
          </a:ln>
        </p:spPr>
        <p:txBody>
          <a:bodyPr/>
          <a:lstStyle/>
          <a:p>
            <a:pPr marL="400050" indent="-400050" eaLnBrk="1" hangingPunct="1">
              <a:buFontTx/>
              <a:buAutoNum type="circleNumDbPlain"/>
            </a:pPr>
            <a:r>
              <a:rPr lang="zh-CN" altLang="en-US" b="1" dirty="0">
                <a:ea typeface="华文新魏" panose="02010800040101010101" pitchFamily="2" charset="-122"/>
              </a:rPr>
              <a:t>根据实际系统的要求确定所用</a:t>
            </a:r>
            <a:r>
              <a:rPr lang="en-US" altLang="zh-CN" b="1" dirty="0">
                <a:ea typeface="华文新魏" panose="02010800040101010101" pitchFamily="2" charset="-122"/>
              </a:rPr>
              <a:t>GAL</a:t>
            </a:r>
            <a:r>
              <a:rPr lang="zh-CN" altLang="en-US" b="1" dirty="0">
                <a:ea typeface="华文新魏" panose="02010800040101010101" pitchFamily="2" charset="-122"/>
              </a:rPr>
              <a:t>芯片的型号。</a:t>
            </a:r>
          </a:p>
          <a:p>
            <a:pPr marL="400050" indent="-400050" eaLnBrk="1" hangingPunct="1">
              <a:buFontTx/>
              <a:buAutoNum type="circleNumDbPlain"/>
            </a:pPr>
            <a:r>
              <a:rPr lang="zh-CN" altLang="en-US" b="1" dirty="0">
                <a:ea typeface="华文新魏" panose="02010800040101010101" pitchFamily="2" charset="-122"/>
              </a:rPr>
              <a:t>确定</a:t>
            </a:r>
            <a:r>
              <a:rPr lang="en-US" altLang="zh-CN" b="1" dirty="0">
                <a:ea typeface="华文新魏" panose="02010800040101010101" pitchFamily="2" charset="-122"/>
              </a:rPr>
              <a:t>GAL</a:t>
            </a:r>
            <a:r>
              <a:rPr lang="zh-CN" altLang="en-US" b="1" dirty="0">
                <a:ea typeface="华文新魏" panose="02010800040101010101" pitchFamily="2" charset="-122"/>
              </a:rPr>
              <a:t>芯片每个输出引脚的地址范围。 </a:t>
            </a:r>
          </a:p>
          <a:p>
            <a:pPr marL="400050" indent="-400050" eaLnBrk="1" hangingPunct="1">
              <a:buFontTx/>
              <a:buAutoNum type="circleNumDbPlain"/>
            </a:pPr>
            <a:r>
              <a:rPr lang="zh-CN" altLang="en-US" b="1" dirty="0">
                <a:ea typeface="华文新魏" panose="02010800040101010101" pitchFamily="2" charset="-122"/>
              </a:rPr>
              <a:t>选定一种对</a:t>
            </a:r>
            <a:r>
              <a:rPr lang="en-US" altLang="zh-CN" b="1" dirty="0">
                <a:ea typeface="华文新魏" panose="02010800040101010101" pitchFamily="2" charset="-122"/>
              </a:rPr>
              <a:t>GAL</a:t>
            </a:r>
            <a:r>
              <a:rPr lang="zh-CN" altLang="en-US" b="1" dirty="0">
                <a:ea typeface="华文新魏" panose="02010800040101010101" pitchFamily="2" charset="-122"/>
              </a:rPr>
              <a:t>进行设计的语言，如</a:t>
            </a:r>
            <a:r>
              <a:rPr lang="en-US" altLang="zh-CN" b="1" dirty="0">
                <a:ea typeface="华文新魏" panose="02010800040101010101" pitchFamily="2" charset="-122"/>
              </a:rPr>
              <a:t>FM</a:t>
            </a:r>
            <a:r>
              <a:rPr lang="zh-CN" altLang="en-US" b="1" dirty="0">
                <a:ea typeface="华文新魏" panose="02010800040101010101" pitchFamily="2" charset="-122"/>
              </a:rPr>
              <a:t>、</a:t>
            </a:r>
            <a:r>
              <a:rPr lang="en-US" altLang="zh-CN" b="1" dirty="0">
                <a:ea typeface="华文新魏" panose="02010800040101010101" pitchFamily="2" charset="-122"/>
              </a:rPr>
              <a:t>ABEL</a:t>
            </a:r>
            <a:r>
              <a:rPr lang="zh-CN" altLang="en-US" b="1" dirty="0">
                <a:ea typeface="华文新魏" panose="02010800040101010101" pitchFamily="2" charset="-122"/>
              </a:rPr>
              <a:t>、</a:t>
            </a:r>
            <a:r>
              <a:rPr lang="en-US" altLang="zh-CN" b="1" dirty="0">
                <a:ea typeface="华文新魏" panose="02010800040101010101" pitchFamily="2" charset="-122"/>
              </a:rPr>
              <a:t>CUPL</a:t>
            </a:r>
            <a:r>
              <a:rPr lang="zh-CN" altLang="en-US" b="1" dirty="0">
                <a:ea typeface="华文新魏" panose="02010800040101010101" pitchFamily="2" charset="-122"/>
              </a:rPr>
              <a:t>等，按照一定的语法规则编写指定</a:t>
            </a:r>
            <a:r>
              <a:rPr lang="en-US" altLang="zh-CN" b="1" dirty="0">
                <a:ea typeface="华文新魏" panose="02010800040101010101" pitchFamily="2" charset="-122"/>
              </a:rPr>
              <a:t>GAL</a:t>
            </a:r>
            <a:r>
              <a:rPr lang="zh-CN" altLang="en-US" b="1" dirty="0">
                <a:ea typeface="华文新魏" panose="02010800040101010101" pitchFamily="2" charset="-122"/>
              </a:rPr>
              <a:t>功能的源程序（*</a:t>
            </a:r>
            <a:r>
              <a:rPr lang="en-US" altLang="zh-CN" b="1" dirty="0">
                <a:ea typeface="华文新魏" panose="02010800040101010101" pitchFamily="2" charset="-122"/>
              </a:rPr>
              <a:t>.PLD</a:t>
            </a:r>
            <a:r>
              <a:rPr lang="zh-CN" altLang="en-US" b="1" dirty="0">
                <a:ea typeface="华文新魏" panose="02010800040101010101" pitchFamily="2" charset="-122"/>
              </a:rPr>
              <a:t>）文件。 </a:t>
            </a:r>
          </a:p>
          <a:p>
            <a:pPr marL="400050" indent="-400050" eaLnBrk="1" hangingPunct="1">
              <a:buFontTx/>
              <a:buAutoNum type="circleNumDbPlain"/>
            </a:pPr>
            <a:r>
              <a:rPr lang="zh-CN" altLang="en-US" b="1" dirty="0">
                <a:ea typeface="华文新魏" panose="02010800040101010101" pitchFamily="2" charset="-122"/>
              </a:rPr>
              <a:t>对*</a:t>
            </a:r>
            <a:r>
              <a:rPr lang="en-US" altLang="zh-CN" b="1" dirty="0">
                <a:ea typeface="华文新魏" panose="02010800040101010101" pitchFamily="2" charset="-122"/>
              </a:rPr>
              <a:t>.PLD</a:t>
            </a:r>
            <a:r>
              <a:rPr lang="zh-CN" altLang="en-US" b="1" dirty="0">
                <a:ea typeface="华文新魏" panose="02010800040101010101" pitchFamily="2" charset="-122"/>
              </a:rPr>
              <a:t>文件进行编译生成熔丝文件（*</a:t>
            </a:r>
            <a:r>
              <a:rPr lang="en-US" altLang="zh-CN" b="1" dirty="0">
                <a:ea typeface="华文新魏" panose="02010800040101010101" pitchFamily="2" charset="-122"/>
              </a:rPr>
              <a:t>.JED</a:t>
            </a:r>
            <a:r>
              <a:rPr lang="zh-CN" altLang="en-US" b="1" dirty="0">
                <a:ea typeface="华文新魏" panose="02010800040101010101" pitchFamily="2" charset="-122"/>
              </a:rPr>
              <a:t>） </a:t>
            </a:r>
          </a:p>
          <a:p>
            <a:pPr marL="400050" indent="-400050" eaLnBrk="1" hangingPunct="1">
              <a:buFontTx/>
              <a:buAutoNum type="circleNumDbPlain"/>
            </a:pPr>
            <a:r>
              <a:rPr lang="zh-CN" altLang="en-US" b="1" dirty="0">
                <a:ea typeface="华文新魏" panose="02010800040101010101" pitchFamily="2" charset="-122"/>
              </a:rPr>
              <a:t>模拟调试</a:t>
            </a:r>
            <a:r>
              <a:rPr lang="en-US" altLang="zh-CN" b="1" dirty="0">
                <a:ea typeface="华文新魏" panose="02010800040101010101" pitchFamily="2" charset="-122"/>
              </a:rPr>
              <a:t>GAL</a:t>
            </a:r>
            <a:r>
              <a:rPr lang="zh-CN" altLang="en-US" b="1" dirty="0">
                <a:ea typeface="华文新魏" panose="02010800040101010101" pitchFamily="2" charset="-122"/>
              </a:rPr>
              <a:t>的功能 ；</a:t>
            </a:r>
          </a:p>
          <a:p>
            <a:pPr marL="400050" indent="-400050" eaLnBrk="1" hangingPunct="1">
              <a:buFontTx/>
              <a:buAutoNum type="circleNumDbPlain"/>
            </a:pPr>
            <a:r>
              <a:rPr lang="zh-CN" altLang="en-US" b="1" dirty="0">
                <a:solidFill>
                  <a:srgbClr val="FF3300"/>
                </a:solidFill>
                <a:ea typeface="华文新魏" panose="02010800040101010101" pitchFamily="2" charset="-122"/>
              </a:rPr>
              <a:t>用编程器（或在线可编程）</a:t>
            </a:r>
            <a:r>
              <a:rPr lang="zh-CN" altLang="en-US" b="1" dirty="0">
                <a:ea typeface="华文新魏" panose="02010800040101010101" pitchFamily="2" charset="-122"/>
              </a:rPr>
              <a:t>将正确的*</a:t>
            </a:r>
            <a:r>
              <a:rPr lang="en-US" altLang="zh-CN" b="1" dirty="0">
                <a:ea typeface="华文新魏" panose="02010800040101010101" pitchFamily="2" charset="-122"/>
              </a:rPr>
              <a:t>.JED</a:t>
            </a:r>
            <a:r>
              <a:rPr lang="zh-CN" altLang="en-US" b="1" dirty="0">
                <a:ea typeface="华文新魏" panose="02010800040101010101" pitchFamily="2" charset="-122"/>
              </a:rPr>
              <a:t>写入</a:t>
            </a:r>
            <a:r>
              <a:rPr lang="en-US" altLang="zh-CN" b="1" dirty="0">
                <a:ea typeface="华文新魏" panose="02010800040101010101" pitchFamily="2" charset="-122"/>
              </a:rPr>
              <a:t>GAL</a:t>
            </a:r>
            <a:r>
              <a:rPr lang="zh-CN" altLang="en-US" b="1" dirty="0">
                <a:ea typeface="华文新魏" panose="02010800040101010101" pitchFamily="2" charset="-122"/>
              </a:rPr>
              <a:t>芯片</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A4F04EF-25E4-49F9-A588-34417502D099}"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44</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7155" name="Rectangle 2"/>
          <p:cNvSpPr>
            <a:spLocks noGrp="1"/>
          </p:cNvSpPr>
          <p:nvPr>
            <p:ph type="title"/>
          </p:nvPr>
        </p:nvSpPr>
        <p:spPr>
          <a:xfrm>
            <a:off x="3419475" y="484188"/>
            <a:ext cx="4032250" cy="465137"/>
          </a:xfrm>
          <a:noFill/>
          <a:ln>
            <a:noFill/>
          </a:ln>
        </p:spPr>
        <p:txBody>
          <a:bodyPr/>
          <a:lstStyle/>
          <a:p>
            <a:pPr eaLnBrk="1" hangingPunct="1"/>
            <a:r>
              <a:rPr lang="zh-CN" altLang="en-US" sz="2700" b="1" dirty="0">
                <a:latin typeface="华文新魏" panose="02010800040101010101" pitchFamily="2" charset="-122"/>
                <a:ea typeface="华文新魏" panose="02010800040101010101" pitchFamily="2" charset="-122"/>
              </a:rPr>
              <a:t>用</a:t>
            </a:r>
            <a:r>
              <a:rPr lang="en-US" altLang="zh-CN" sz="2700" b="1" dirty="0">
                <a:latin typeface="华文新魏" panose="02010800040101010101" pitchFamily="2" charset="-122"/>
                <a:ea typeface="华文新魏" panose="02010800040101010101" pitchFamily="2" charset="-122"/>
              </a:rPr>
              <a:t>ABEL</a:t>
            </a:r>
            <a:r>
              <a:rPr lang="zh-CN" altLang="en-US" sz="2700" b="1" dirty="0">
                <a:latin typeface="华文新魏" panose="02010800040101010101" pitchFamily="2" charset="-122"/>
                <a:ea typeface="华文新魏" panose="02010800040101010101" pitchFamily="2" charset="-122"/>
              </a:rPr>
              <a:t>设计</a:t>
            </a:r>
            <a:r>
              <a:rPr lang="en-US" altLang="zh-CN" sz="2700" b="1" dirty="0">
                <a:latin typeface="华文新魏" panose="02010800040101010101" pitchFamily="2" charset="-122"/>
                <a:ea typeface="华文新魏" panose="02010800040101010101" pitchFamily="2" charset="-122"/>
              </a:rPr>
              <a:t>GAL</a:t>
            </a:r>
            <a:r>
              <a:rPr lang="zh-CN" altLang="en-US" sz="2700" b="1" dirty="0">
                <a:latin typeface="华文新魏" panose="02010800040101010101" pitchFamily="2" charset="-122"/>
                <a:ea typeface="华文新魏" panose="02010800040101010101" pitchFamily="2" charset="-122"/>
              </a:rPr>
              <a:t>的流程图</a:t>
            </a:r>
          </a:p>
        </p:txBody>
      </p:sp>
      <p:pic>
        <p:nvPicPr>
          <p:cNvPr id="177156" name="Picture 3" descr="gal4"/>
          <p:cNvPicPr>
            <a:picLocks noChangeAspect="1"/>
          </p:cNvPicPr>
          <p:nvPr/>
        </p:nvPicPr>
        <p:blipFill>
          <a:blip r:embed="rId2"/>
          <a:stretch>
            <a:fillRect/>
          </a:stretch>
        </p:blipFill>
        <p:spPr>
          <a:xfrm>
            <a:off x="1116013" y="1058863"/>
            <a:ext cx="6696075" cy="4319587"/>
          </a:xfrm>
          <a:prstGeom prst="rect">
            <a:avLst/>
          </a:prstGeom>
          <a:noFill/>
          <a:ln w="9525">
            <a:noFill/>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B4F0853-74DC-4255-A289-FBD2DED0E34E}"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45</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8179" name="Rectangle 2"/>
          <p:cNvSpPr>
            <a:spLocks noGrp="1"/>
          </p:cNvSpPr>
          <p:nvPr>
            <p:ph type="title"/>
          </p:nvPr>
        </p:nvSpPr>
        <p:spPr>
          <a:xfrm>
            <a:off x="628650" y="771525"/>
            <a:ext cx="7886700" cy="496888"/>
          </a:xfrm>
          <a:noFill/>
          <a:ln>
            <a:noFill/>
          </a:ln>
        </p:spPr>
        <p:txBody>
          <a:bodyPr/>
          <a:lstStyle/>
          <a:p>
            <a:pPr eaLnBrk="1" hangingPunct="1"/>
            <a:r>
              <a:rPr lang="en-US" altLang="zh-CN" sz="2700" b="1" dirty="0">
                <a:ln>
                  <a:solidFill>
                    <a:srgbClr val="FF0000"/>
                  </a:solidFill>
                </a:ln>
                <a:solidFill>
                  <a:srgbClr val="FF6600"/>
                </a:solidFill>
                <a:latin typeface="华文新魏" panose="02010800040101010101" pitchFamily="2" charset="-122"/>
                <a:ea typeface="华文新魏" panose="02010800040101010101" pitchFamily="2" charset="-122"/>
              </a:rPr>
              <a:t>GAL</a:t>
            </a:r>
            <a:r>
              <a:rPr lang="zh-CN" altLang="en-US" sz="2700" b="1" dirty="0">
                <a:ln>
                  <a:solidFill>
                    <a:srgbClr val="FF0000"/>
                  </a:solidFill>
                </a:ln>
                <a:solidFill>
                  <a:srgbClr val="FF6600"/>
                </a:solidFill>
                <a:latin typeface="华文新魏" panose="02010800040101010101" pitchFamily="2" charset="-122"/>
                <a:ea typeface="华文新魏" panose="02010800040101010101" pitchFamily="2" charset="-122"/>
              </a:rPr>
              <a:t>编程简单实例</a:t>
            </a:r>
          </a:p>
        </p:txBody>
      </p:sp>
      <p:sp>
        <p:nvSpPr>
          <p:cNvPr id="178180" name="Rectangle 3"/>
          <p:cNvSpPr>
            <a:spLocks noGrp="1"/>
          </p:cNvSpPr>
          <p:nvPr>
            <p:ph idx="1" hasCustomPrompt="1"/>
          </p:nvPr>
        </p:nvSpPr>
        <p:spPr>
          <a:xfrm>
            <a:off x="628650" y="1485900"/>
            <a:ext cx="7462520" cy="3086100"/>
          </a:xfrm>
          <a:noFill/>
          <a:ln>
            <a:noFill/>
          </a:ln>
        </p:spPr>
        <p:txBody>
          <a:bodyPr/>
          <a:lstStyle/>
          <a:p>
            <a:pPr eaLnBrk="1" hangingPunct="1"/>
            <a:r>
              <a:rPr lang="zh-CN" altLang="en-US" b="1" dirty="0">
                <a:latin typeface="华文新魏" panose="02010800040101010101" pitchFamily="2" charset="-122"/>
                <a:ea typeface="华文新魏" panose="02010800040101010101" pitchFamily="2" charset="-122"/>
              </a:rPr>
              <a:t>用</a:t>
            </a:r>
            <a:r>
              <a:rPr lang="en-US" altLang="zh-CN" b="1" dirty="0">
                <a:latin typeface="华文新魏" panose="02010800040101010101" pitchFamily="2" charset="-122"/>
                <a:ea typeface="华文新魏" panose="02010800040101010101" pitchFamily="2" charset="-122"/>
              </a:rPr>
              <a:t>GAL16V8 </a:t>
            </a:r>
            <a:r>
              <a:rPr lang="zh-CN" altLang="en-US" b="1" dirty="0">
                <a:latin typeface="华文新魏" panose="02010800040101010101" pitchFamily="2" charset="-122"/>
                <a:ea typeface="华文新魏" panose="02010800040101010101" pitchFamily="2" charset="-122"/>
              </a:rPr>
              <a:t>设计</a:t>
            </a:r>
            <a:r>
              <a:rPr lang="en-US" altLang="zh-CN" b="1" dirty="0">
                <a:latin typeface="华文新魏" panose="02010800040101010101" pitchFamily="2" charset="-122"/>
                <a:ea typeface="华文新魏" panose="02010800040101010101" pitchFamily="2" charset="-122"/>
              </a:rPr>
              <a:t>6</a:t>
            </a:r>
            <a:r>
              <a:rPr lang="zh-CN" altLang="zh-CN" b="1" dirty="0">
                <a:latin typeface="华文新魏" panose="02010800040101010101" pitchFamily="2" charset="-122"/>
                <a:ea typeface="华文新魏" panose="02010800040101010101" pitchFamily="2" charset="-122"/>
              </a:rPr>
              <a:t>种</a:t>
            </a:r>
            <a:r>
              <a:rPr lang="zh-CN" altLang="en-US" b="1" dirty="0">
                <a:latin typeface="华文新魏" panose="02010800040101010101" pitchFamily="2" charset="-122"/>
                <a:ea typeface="华文新魏" panose="02010800040101010101" pitchFamily="2" charset="-122"/>
              </a:rPr>
              <a:t>基本逻辑门</a:t>
            </a:r>
          </a:p>
          <a:p>
            <a:pPr eaLnBrk="1" hangingPunct="1"/>
            <a:r>
              <a:rPr lang="zh-CN" altLang="en-US" b="1" dirty="0">
                <a:latin typeface="华文新魏" panose="02010800040101010101" pitchFamily="2" charset="-122"/>
                <a:ea typeface="华文新魏" panose="02010800040101010101" pitchFamily="2" charset="-122"/>
              </a:rPr>
              <a:t>六个基本逻辑门是与门、或门、与非门、或非门、异或门、同或门，它们的逻辑表达式为：</a:t>
            </a:r>
            <a:r>
              <a:rPr lang="zh-CN" altLang="en-US" b="1" dirty="0">
                <a:ea typeface="华文新魏" panose="02010800040101010101" pitchFamily="2" charset="-122"/>
              </a:rPr>
              <a:t> </a:t>
            </a:r>
            <a:endParaRPr lang="zh-CN" altLang="en-US" b="1" dirty="0">
              <a:latin typeface="华文新魏" panose="02010800040101010101" pitchFamily="2" charset="-122"/>
              <a:ea typeface="华文新魏" panose="02010800040101010101" pitchFamily="2" charset="-122"/>
            </a:endParaRPr>
          </a:p>
          <a:p>
            <a:pPr lvl="1" eaLnBrk="1" hangingPunct="1"/>
            <a:r>
              <a:rPr lang="zh-CN" altLang="en-US" b="1" dirty="0">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F1=A1&amp;B1 </a:t>
            </a:r>
            <a:r>
              <a:rPr lang="en-US" altLang="zh-CN" b="1" dirty="0">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F2=A2+B2</a:t>
            </a:r>
          </a:p>
          <a:p>
            <a:pPr lvl="1" eaLnBrk="1" hangingPunct="1"/>
            <a:r>
              <a:rPr lang="en-US" altLang="zh-CN" b="1" dirty="0">
                <a:latin typeface="华文新魏" panose="02010800040101010101" pitchFamily="2" charset="-122"/>
                <a:ea typeface="华文新魏" panose="02010800040101010101" pitchFamily="2" charset="-122"/>
              </a:rPr>
              <a:t> F3=!(A3&amp;B3)    F4=!(A4</a:t>
            </a:r>
            <a:r>
              <a:rPr lang="zh-CN" altLang="en-US" b="1" dirty="0">
                <a:latin typeface="华文新魏" panose="02010800040101010101" pitchFamily="2" charset="-122"/>
                <a:ea typeface="华文新魏" panose="02010800040101010101" pitchFamily="2" charset="-122"/>
              </a:rPr>
              <a:t>＋</a:t>
            </a:r>
            <a:r>
              <a:rPr lang="en-US" altLang="zh-CN" b="1" dirty="0">
                <a:latin typeface="华文新魏" panose="02010800040101010101" pitchFamily="2" charset="-122"/>
                <a:ea typeface="华文新魏" panose="02010800040101010101" pitchFamily="2" charset="-122"/>
              </a:rPr>
              <a:t>B4)</a:t>
            </a:r>
          </a:p>
          <a:p>
            <a:pPr lvl="1" eaLnBrk="1" hangingPunct="1"/>
            <a:r>
              <a:rPr lang="en-US" altLang="zh-CN" b="1" dirty="0">
                <a:latin typeface="华文新魏" panose="02010800040101010101" pitchFamily="2" charset="-122"/>
                <a:ea typeface="华文新魏" panose="02010800040101010101" pitchFamily="2" charset="-122"/>
              </a:rPr>
              <a:t> F5=A5⊕B5       F6=A6⊙B6</a:t>
            </a:r>
            <a:r>
              <a:rPr lang="en-US" altLang="zh-CN" b="1" dirty="0">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 </a:t>
            </a:r>
          </a:p>
          <a:p>
            <a:pPr eaLnBrk="1" hangingPunct="1">
              <a:buFontTx/>
              <a:buNone/>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根据上述逻辑表达式，并采用一片</a:t>
            </a:r>
            <a:r>
              <a:rPr lang="en-US" altLang="zh-CN" b="1" dirty="0">
                <a:latin typeface="华文新魏" panose="02010800040101010101" pitchFamily="2" charset="-122"/>
                <a:ea typeface="华文新魏" panose="02010800040101010101" pitchFamily="2" charset="-122"/>
              </a:rPr>
              <a:t>GAL16V8</a:t>
            </a:r>
            <a:r>
              <a:rPr lang="zh-CN" altLang="en-US" b="1" dirty="0">
                <a:latin typeface="华文新魏" panose="02010800040101010101" pitchFamily="2" charset="-122"/>
                <a:ea typeface="华文新魏" panose="02010800040101010101" pitchFamily="2" charset="-122"/>
              </a:rPr>
              <a:t>实现</a:t>
            </a:r>
            <a:r>
              <a:rPr lang="en-US" altLang="zh-CN" b="1" dirty="0">
                <a:latin typeface="华文新魏" panose="02010800040101010101" pitchFamily="2" charset="-122"/>
                <a:ea typeface="华文新魏" panose="02010800040101010101" pitchFamily="2" charset="-122"/>
              </a:rPr>
              <a:t>6</a:t>
            </a:r>
            <a:r>
              <a:rPr lang="zh-CN" altLang="en-US" b="1" dirty="0">
                <a:latin typeface="华文新魏" panose="02010800040101010101" pitchFamily="2" charset="-122"/>
                <a:ea typeface="华文新魏" panose="02010800040101010101" pitchFamily="2" charset="-122"/>
              </a:rPr>
              <a:t>个基本逻辑门（逻辑函数）。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8180">
                                            <p:txEl>
                                              <p:pRg st="0" end="0"/>
                                            </p:txEl>
                                          </p:spTgt>
                                        </p:tgtEl>
                                        <p:attrNameLst>
                                          <p:attrName>style.visibility</p:attrName>
                                        </p:attrNameLst>
                                      </p:cBhvr>
                                      <p:to>
                                        <p:strVal val="visible"/>
                                      </p:to>
                                    </p:set>
                                    <p:anim calcmode="lin" valueType="num">
                                      <p:cBhvr additive="base">
                                        <p:cTn id="7" dur="500" fill="hold"/>
                                        <p:tgtEl>
                                          <p:spTgt spid="1781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8180">
                                            <p:txEl>
                                              <p:pRg st="1" end="1"/>
                                            </p:txEl>
                                          </p:spTgt>
                                        </p:tgtEl>
                                        <p:attrNameLst>
                                          <p:attrName>style.visibility</p:attrName>
                                        </p:attrNameLst>
                                      </p:cBhvr>
                                      <p:to>
                                        <p:strVal val="visible"/>
                                      </p:to>
                                    </p:set>
                                    <p:anim calcmode="lin" valueType="num">
                                      <p:cBhvr additive="base">
                                        <p:cTn id="13" dur="500" fill="hold"/>
                                        <p:tgtEl>
                                          <p:spTgt spid="1781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818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8180">
                                            <p:txEl>
                                              <p:pRg st="2" end="2"/>
                                            </p:txEl>
                                          </p:spTgt>
                                        </p:tgtEl>
                                        <p:attrNameLst>
                                          <p:attrName>style.visibility</p:attrName>
                                        </p:attrNameLst>
                                      </p:cBhvr>
                                      <p:to>
                                        <p:strVal val="visible"/>
                                      </p:to>
                                    </p:set>
                                    <p:anim calcmode="lin" valueType="num">
                                      <p:cBhvr additive="base">
                                        <p:cTn id="17" dur="500" fill="hold"/>
                                        <p:tgtEl>
                                          <p:spTgt spid="17818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818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8180">
                                            <p:txEl>
                                              <p:pRg st="3" end="3"/>
                                            </p:txEl>
                                          </p:spTgt>
                                        </p:tgtEl>
                                        <p:attrNameLst>
                                          <p:attrName>style.visibility</p:attrName>
                                        </p:attrNameLst>
                                      </p:cBhvr>
                                      <p:to>
                                        <p:strVal val="visible"/>
                                      </p:to>
                                    </p:set>
                                    <p:anim calcmode="lin" valueType="num">
                                      <p:cBhvr additive="base">
                                        <p:cTn id="21" dur="500" fill="hold"/>
                                        <p:tgtEl>
                                          <p:spTgt spid="17818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8180">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8180">
                                            <p:txEl>
                                              <p:pRg st="4" end="4"/>
                                            </p:txEl>
                                          </p:spTgt>
                                        </p:tgtEl>
                                        <p:attrNameLst>
                                          <p:attrName>style.visibility</p:attrName>
                                        </p:attrNameLst>
                                      </p:cBhvr>
                                      <p:to>
                                        <p:strVal val="visible"/>
                                      </p:to>
                                    </p:set>
                                    <p:anim calcmode="lin" valueType="num">
                                      <p:cBhvr additive="base">
                                        <p:cTn id="25" dur="500" fill="hold"/>
                                        <p:tgtEl>
                                          <p:spTgt spid="17818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818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8180">
                                            <p:txEl>
                                              <p:pRg st="5" end="5"/>
                                            </p:txEl>
                                          </p:spTgt>
                                        </p:tgtEl>
                                        <p:attrNameLst>
                                          <p:attrName>style.visibility</p:attrName>
                                        </p:attrNameLst>
                                      </p:cBhvr>
                                      <p:to>
                                        <p:strVal val="visible"/>
                                      </p:to>
                                    </p:set>
                                    <p:anim calcmode="lin" valueType="num">
                                      <p:cBhvr additive="base">
                                        <p:cTn id="31" dur="500" fill="hold"/>
                                        <p:tgtEl>
                                          <p:spTgt spid="17818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818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01AD53C-88E6-44F5-9988-504A1202A330}"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46</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03" name="Rectangle 2"/>
          <p:cNvSpPr>
            <a:spLocks noGrp="1"/>
          </p:cNvSpPr>
          <p:nvPr>
            <p:ph idx="1" hasCustomPrompt="1"/>
          </p:nvPr>
        </p:nvSpPr>
        <p:spPr>
          <a:xfrm>
            <a:off x="539750" y="555625"/>
            <a:ext cx="8289290" cy="4446905"/>
          </a:xfrm>
          <a:noFill/>
          <a:ln>
            <a:noFill/>
          </a:ln>
        </p:spPr>
        <p:txBody>
          <a:bodyPr/>
          <a:lstStyle/>
          <a:p>
            <a:pPr eaLnBrk="1" hangingPunct="1">
              <a:lnSpc>
                <a:spcPct val="80000"/>
              </a:lnSpc>
            </a:pPr>
            <a:r>
              <a:rPr lang="en-US" altLang="zh-CN" sz="800" b="1" dirty="0"/>
              <a:t>MODULE </a:t>
            </a:r>
            <a:r>
              <a:rPr lang="zh-CN" altLang="en-US" sz="800" b="1" dirty="0"/>
              <a:t>　　 　 </a:t>
            </a:r>
            <a:r>
              <a:rPr lang="en-US" altLang="zh-CN" sz="800" b="1" dirty="0"/>
              <a:t>BASIC_GATES</a:t>
            </a:r>
            <a:r>
              <a:rPr lang="zh-CN" altLang="en-US" sz="800" b="1" dirty="0"/>
              <a:t>　　　 　</a:t>
            </a:r>
            <a:r>
              <a:rPr lang="en-US" altLang="zh-CN" sz="800" b="1" dirty="0"/>
              <a:t>//</a:t>
            </a:r>
            <a:r>
              <a:rPr lang="zh-CN" altLang="en-US" sz="800" b="1" dirty="0">
                <a:solidFill>
                  <a:srgbClr val="FF3300"/>
                </a:solidFill>
              </a:rPr>
              <a:t>头部</a:t>
            </a:r>
          </a:p>
          <a:p>
            <a:pPr eaLnBrk="1" hangingPunct="1">
              <a:lnSpc>
                <a:spcPct val="80000"/>
              </a:lnSpc>
            </a:pPr>
            <a:r>
              <a:rPr lang="en-US" altLang="zh-CN" sz="800" b="1" dirty="0"/>
              <a:t>TITLE </a:t>
            </a:r>
            <a:r>
              <a:rPr lang="zh-CN" altLang="en-US" sz="800" b="1" dirty="0"/>
              <a:t>　　　　　‘</a:t>
            </a:r>
            <a:r>
              <a:rPr lang="en-US" altLang="zh-CN" sz="800" b="1" dirty="0"/>
              <a:t>BASIC GATES’</a:t>
            </a:r>
            <a:r>
              <a:rPr lang="zh-CN" altLang="en-US" sz="800" b="1" dirty="0"/>
              <a:t>　　　 </a:t>
            </a:r>
            <a:r>
              <a:rPr lang="en-US" altLang="zh-CN" sz="800" b="1" dirty="0"/>
              <a:t>//</a:t>
            </a:r>
            <a:r>
              <a:rPr lang="zh-CN" altLang="en-US" sz="800" b="1" dirty="0"/>
              <a:t>说明部</a:t>
            </a:r>
            <a:r>
              <a:rPr lang="en-US" altLang="zh-CN" sz="800" b="1" dirty="0"/>
              <a:t>(</a:t>
            </a:r>
            <a:r>
              <a:rPr lang="zh-CN" altLang="en-US" sz="800" b="1" dirty="0"/>
              <a:t>可选</a:t>
            </a:r>
            <a:r>
              <a:rPr lang="en-US" altLang="zh-CN" sz="800" b="1" dirty="0"/>
              <a:t>)</a:t>
            </a:r>
            <a:r>
              <a:rPr lang="zh-CN" altLang="en-US" sz="800" b="1" dirty="0"/>
              <a:t>　</a:t>
            </a:r>
          </a:p>
          <a:p>
            <a:pPr eaLnBrk="1" hangingPunct="1">
              <a:lnSpc>
                <a:spcPct val="80000"/>
              </a:lnSpc>
            </a:pPr>
            <a:r>
              <a:rPr lang="en-US" altLang="zh-CN" sz="800" b="1" dirty="0"/>
              <a:t>IC1 </a:t>
            </a:r>
            <a:r>
              <a:rPr lang="zh-CN" altLang="en-US" sz="800" b="1" dirty="0"/>
              <a:t>　　　　　　 </a:t>
            </a:r>
            <a:r>
              <a:rPr lang="en-US" altLang="zh-CN" sz="800" b="1" dirty="0"/>
              <a:t>DEVICE ‘P16V8'</a:t>
            </a:r>
            <a:r>
              <a:rPr lang="zh-CN" altLang="en-US" sz="800" b="1" dirty="0"/>
              <a:t>；</a:t>
            </a:r>
          </a:p>
          <a:p>
            <a:pPr eaLnBrk="1" hangingPunct="1">
              <a:lnSpc>
                <a:spcPct val="80000"/>
              </a:lnSpc>
            </a:pPr>
            <a:r>
              <a:rPr lang="en-US" altLang="zh-CN" sz="800" b="1" dirty="0"/>
              <a:t>A1,B1,A2,B2 </a:t>
            </a:r>
            <a:r>
              <a:rPr lang="zh-CN" altLang="en-US" sz="800" b="1" dirty="0"/>
              <a:t>　　　　</a:t>
            </a:r>
            <a:r>
              <a:rPr lang="en-US" altLang="zh-CN" sz="800" b="1" dirty="0"/>
              <a:t>PIN </a:t>
            </a:r>
            <a:r>
              <a:rPr lang="zh-CN" altLang="en-US" sz="800" b="1" dirty="0"/>
              <a:t>　</a:t>
            </a:r>
            <a:r>
              <a:rPr lang="en-US" altLang="zh-CN" sz="800" b="1" dirty="0"/>
              <a:t>19,1,2,3</a:t>
            </a:r>
            <a:r>
              <a:rPr lang="zh-CN" altLang="en-US" sz="800" b="1" dirty="0"/>
              <a:t>；　 </a:t>
            </a:r>
            <a:r>
              <a:rPr lang="en-US" altLang="zh-CN" sz="800" b="1" dirty="0"/>
              <a:t>//</a:t>
            </a:r>
            <a:r>
              <a:rPr lang="zh-CN" altLang="en-US" sz="800" b="1" dirty="0">
                <a:solidFill>
                  <a:srgbClr val="FF3300"/>
                </a:solidFill>
              </a:rPr>
              <a:t>输入引脚定义</a:t>
            </a:r>
          </a:p>
          <a:p>
            <a:pPr eaLnBrk="1" hangingPunct="1">
              <a:lnSpc>
                <a:spcPct val="80000"/>
              </a:lnSpc>
            </a:pPr>
            <a:r>
              <a:rPr lang="en-US" altLang="zh-CN" sz="800" b="1" dirty="0"/>
              <a:t>A3,B3,A4,B4 </a:t>
            </a:r>
            <a:r>
              <a:rPr lang="zh-CN" altLang="en-US" sz="800" b="1" dirty="0"/>
              <a:t>　　　　</a:t>
            </a:r>
            <a:r>
              <a:rPr lang="en-US" altLang="zh-CN" sz="800" b="1" dirty="0"/>
              <a:t>PIN </a:t>
            </a:r>
            <a:r>
              <a:rPr lang="zh-CN" altLang="en-US" sz="800" b="1" dirty="0"/>
              <a:t>　</a:t>
            </a:r>
            <a:r>
              <a:rPr lang="en-US" altLang="zh-CN" sz="800" b="1" dirty="0"/>
              <a:t>4,5,6,7</a:t>
            </a:r>
            <a:r>
              <a:rPr lang="zh-CN" altLang="en-US" sz="800" b="1" dirty="0"/>
              <a:t>；　　</a:t>
            </a:r>
          </a:p>
          <a:p>
            <a:pPr eaLnBrk="1" hangingPunct="1">
              <a:lnSpc>
                <a:spcPct val="80000"/>
              </a:lnSpc>
            </a:pPr>
            <a:r>
              <a:rPr lang="en-US" altLang="zh-CN" sz="800" b="1" dirty="0"/>
              <a:t>A5,B5,GND </a:t>
            </a:r>
            <a:r>
              <a:rPr lang="zh-CN" altLang="en-US" sz="800" b="1" dirty="0"/>
              <a:t>　　　　  </a:t>
            </a:r>
            <a:r>
              <a:rPr lang="en-US" altLang="zh-CN" sz="800" b="1" dirty="0"/>
              <a:t>PIN </a:t>
            </a:r>
            <a:r>
              <a:rPr lang="zh-CN" altLang="en-US" sz="800" b="1" dirty="0"/>
              <a:t>　</a:t>
            </a:r>
            <a:r>
              <a:rPr lang="en-US" altLang="zh-CN" sz="800" b="1" dirty="0"/>
              <a:t>8,9,10</a:t>
            </a:r>
            <a:r>
              <a:rPr lang="zh-CN" altLang="en-US" sz="800" b="1" dirty="0"/>
              <a:t>；</a:t>
            </a:r>
          </a:p>
          <a:p>
            <a:pPr eaLnBrk="1" hangingPunct="1">
              <a:lnSpc>
                <a:spcPct val="80000"/>
              </a:lnSpc>
            </a:pPr>
            <a:r>
              <a:rPr lang="en-US" altLang="zh-CN" sz="800" b="1" dirty="0"/>
              <a:t>A6,B6,F6,F5</a:t>
            </a:r>
            <a:r>
              <a:rPr lang="zh-CN" altLang="en-US" sz="800" b="1" dirty="0"/>
              <a:t>　　　　 </a:t>
            </a:r>
            <a:r>
              <a:rPr lang="en-US" altLang="zh-CN" sz="800" b="1" dirty="0"/>
              <a:t>PIN 11,12,13,14</a:t>
            </a:r>
            <a:r>
              <a:rPr lang="zh-CN" altLang="en-US" sz="800" b="1" dirty="0"/>
              <a:t>；</a:t>
            </a:r>
          </a:p>
          <a:p>
            <a:pPr eaLnBrk="1" hangingPunct="1">
              <a:lnSpc>
                <a:spcPct val="80000"/>
              </a:lnSpc>
            </a:pPr>
            <a:r>
              <a:rPr lang="en-US" altLang="zh-CN" sz="800" b="1" dirty="0"/>
              <a:t>F4,F3,F2,F1 </a:t>
            </a:r>
            <a:r>
              <a:rPr lang="zh-CN" altLang="en-US" sz="800" b="1" dirty="0"/>
              <a:t>　　　　</a:t>
            </a:r>
            <a:r>
              <a:rPr lang="en-US" altLang="zh-CN" sz="800" b="1" dirty="0"/>
              <a:t>PIN 15,16,17,18</a:t>
            </a:r>
            <a:r>
              <a:rPr lang="zh-CN" altLang="en-US" sz="800" b="1" dirty="0"/>
              <a:t>；　 </a:t>
            </a:r>
            <a:r>
              <a:rPr lang="en-US" altLang="zh-CN" sz="800" b="1" dirty="0"/>
              <a:t>//</a:t>
            </a:r>
            <a:r>
              <a:rPr lang="zh-CN" altLang="en-US" sz="800" b="1" dirty="0"/>
              <a:t>输出引脚定义</a:t>
            </a:r>
          </a:p>
          <a:p>
            <a:pPr eaLnBrk="1" hangingPunct="1">
              <a:lnSpc>
                <a:spcPct val="80000"/>
              </a:lnSpc>
            </a:pPr>
            <a:r>
              <a:rPr lang="en-US" altLang="zh-CN" sz="800" b="1" dirty="0"/>
              <a:t>EQUATIONS </a:t>
            </a:r>
            <a:r>
              <a:rPr lang="zh-CN" altLang="en-US" sz="800" b="1" dirty="0"/>
              <a:t>　　　　　　　　　　　　　 </a:t>
            </a:r>
            <a:r>
              <a:rPr lang="en-US" altLang="zh-CN" sz="800" b="1" dirty="0"/>
              <a:t>//</a:t>
            </a:r>
            <a:r>
              <a:rPr lang="zh-CN" altLang="en-US" sz="800" b="1" dirty="0">
                <a:solidFill>
                  <a:srgbClr val="FF3300"/>
                </a:solidFill>
              </a:rPr>
              <a:t>逻辑描述部</a:t>
            </a:r>
          </a:p>
          <a:p>
            <a:pPr eaLnBrk="1" hangingPunct="1">
              <a:lnSpc>
                <a:spcPct val="80000"/>
              </a:lnSpc>
            </a:pPr>
            <a:r>
              <a:rPr lang="en-US" altLang="zh-CN" sz="800" b="1" dirty="0"/>
              <a:t>F1=A1&amp;B1</a:t>
            </a:r>
            <a:r>
              <a:rPr lang="zh-CN" altLang="en-US" sz="800" b="1" dirty="0"/>
              <a:t>； 　　　　　　　 </a:t>
            </a:r>
            <a:r>
              <a:rPr lang="en-US" altLang="zh-CN" sz="800" b="1" dirty="0"/>
              <a:t>// &amp;</a:t>
            </a:r>
            <a:r>
              <a:rPr lang="zh-CN" altLang="en-US" sz="800" b="1" dirty="0"/>
              <a:t>表示与运算</a:t>
            </a:r>
          </a:p>
          <a:p>
            <a:pPr eaLnBrk="1" hangingPunct="1">
              <a:lnSpc>
                <a:spcPct val="80000"/>
              </a:lnSpc>
            </a:pPr>
            <a:r>
              <a:rPr lang="en-US" altLang="zh-CN" sz="800" b="1" dirty="0"/>
              <a:t>F2=A2#B2</a:t>
            </a:r>
            <a:r>
              <a:rPr lang="zh-CN" altLang="en-US" sz="800" b="1" dirty="0"/>
              <a:t>；　　　　　　　　</a:t>
            </a:r>
            <a:r>
              <a:rPr lang="en-US" altLang="zh-CN" sz="800" b="1" dirty="0"/>
              <a:t>// #</a:t>
            </a:r>
            <a:r>
              <a:rPr lang="zh-CN" altLang="en-US" sz="800" b="1" dirty="0"/>
              <a:t>表示或运算</a:t>
            </a:r>
          </a:p>
          <a:p>
            <a:pPr eaLnBrk="1" hangingPunct="1">
              <a:lnSpc>
                <a:spcPct val="80000"/>
              </a:lnSpc>
            </a:pPr>
            <a:r>
              <a:rPr lang="en-US" altLang="zh-CN" sz="800" b="1" dirty="0"/>
              <a:t>F3=!(A3&amp;B3)</a:t>
            </a:r>
            <a:r>
              <a:rPr lang="zh-CN" altLang="en-US" sz="800" b="1" dirty="0"/>
              <a:t>；　　　　　　 </a:t>
            </a:r>
            <a:r>
              <a:rPr lang="en-US" altLang="zh-CN" sz="800" b="1" dirty="0"/>
              <a:t>// !</a:t>
            </a:r>
            <a:r>
              <a:rPr lang="zh-CN" altLang="en-US" sz="800" b="1" dirty="0"/>
              <a:t>表示非运算</a:t>
            </a:r>
          </a:p>
          <a:p>
            <a:pPr eaLnBrk="1" hangingPunct="1">
              <a:lnSpc>
                <a:spcPct val="80000"/>
              </a:lnSpc>
            </a:pPr>
            <a:r>
              <a:rPr lang="en-US" altLang="zh-CN" sz="800" b="1" dirty="0"/>
              <a:t>F4=!(A4#B4)</a:t>
            </a:r>
            <a:r>
              <a:rPr lang="zh-CN" altLang="en-US" sz="800" b="1" dirty="0"/>
              <a:t>；</a:t>
            </a:r>
          </a:p>
          <a:p>
            <a:pPr eaLnBrk="1" hangingPunct="1">
              <a:lnSpc>
                <a:spcPct val="80000"/>
              </a:lnSpc>
            </a:pPr>
            <a:r>
              <a:rPr lang="en-US" altLang="zh-CN" sz="800" b="1" dirty="0"/>
              <a:t>F5=A5$B5</a:t>
            </a:r>
            <a:r>
              <a:rPr lang="zh-CN" altLang="en-US" sz="800" b="1" dirty="0"/>
              <a:t>；　　　　　　　　 </a:t>
            </a:r>
            <a:r>
              <a:rPr lang="en-US" altLang="zh-CN" sz="800" b="1" dirty="0"/>
              <a:t>// $</a:t>
            </a:r>
            <a:r>
              <a:rPr lang="zh-CN" altLang="en-US" sz="800" b="1" dirty="0"/>
              <a:t>表示异或运算</a:t>
            </a:r>
          </a:p>
          <a:p>
            <a:pPr eaLnBrk="1" hangingPunct="1">
              <a:lnSpc>
                <a:spcPct val="80000"/>
              </a:lnSpc>
            </a:pPr>
            <a:r>
              <a:rPr lang="en-US" altLang="zh-CN" sz="800" b="1" dirty="0"/>
              <a:t>F6=(A6!$B6)</a:t>
            </a:r>
            <a:r>
              <a:rPr lang="zh-CN" altLang="en-US" sz="800" b="1" dirty="0"/>
              <a:t>； 　　　　　　</a:t>
            </a:r>
            <a:r>
              <a:rPr lang="en-US" altLang="zh-CN" sz="800" b="1" dirty="0"/>
              <a:t>// !$</a:t>
            </a:r>
            <a:r>
              <a:rPr lang="zh-CN" altLang="en-US" sz="800" b="1" dirty="0"/>
              <a:t>表示同或运算</a:t>
            </a:r>
          </a:p>
          <a:p>
            <a:pPr eaLnBrk="1" hangingPunct="1">
              <a:lnSpc>
                <a:spcPct val="80000"/>
              </a:lnSpc>
            </a:pPr>
            <a:r>
              <a:rPr lang="en-US" altLang="zh-CN" sz="800" b="1" dirty="0"/>
              <a:t>TEST_VECTORS  </a:t>
            </a:r>
            <a:r>
              <a:rPr lang="zh-CN" altLang="en-US" sz="800" b="1" dirty="0"/>
              <a:t>　　　　  </a:t>
            </a:r>
            <a:r>
              <a:rPr lang="en-US" altLang="zh-CN" sz="800" b="1" dirty="0"/>
              <a:t>// </a:t>
            </a:r>
            <a:r>
              <a:rPr lang="zh-CN" altLang="en-US" sz="800" b="1" dirty="0">
                <a:solidFill>
                  <a:srgbClr val="FF3300"/>
                </a:solidFill>
              </a:rPr>
              <a:t>测试向量部</a:t>
            </a:r>
          </a:p>
          <a:p>
            <a:pPr eaLnBrk="1" hangingPunct="1">
              <a:lnSpc>
                <a:spcPct val="80000"/>
              </a:lnSpc>
            </a:pPr>
            <a:r>
              <a:rPr lang="en-US" altLang="zh-CN" sz="800" b="1" dirty="0"/>
              <a:t>([A1,B1,A2,B2,A3,B3,A4,B4,A5,B5,A6,B6]-&gt;[F1,F2,F3,F4,F5,F6])</a:t>
            </a:r>
            <a:r>
              <a:rPr lang="zh-CN" altLang="en-US" sz="800" b="1" dirty="0"/>
              <a:t>；</a:t>
            </a:r>
          </a:p>
          <a:p>
            <a:pPr eaLnBrk="1" hangingPunct="1">
              <a:lnSpc>
                <a:spcPct val="80000"/>
              </a:lnSpc>
            </a:pPr>
            <a:r>
              <a:rPr lang="zh-CN" altLang="en-US" sz="800" b="1" dirty="0"/>
              <a:t>   </a:t>
            </a:r>
            <a:r>
              <a:rPr lang="zh-CN" altLang="en-US" sz="800" b="1" dirty="0">
                <a:solidFill>
                  <a:srgbClr val="FCA2AB"/>
                </a:solidFill>
              </a:rPr>
              <a:t> </a:t>
            </a:r>
            <a:r>
              <a:rPr lang="en-US" altLang="zh-CN" sz="800" b="1" dirty="0">
                <a:solidFill>
                  <a:srgbClr val="FCA2AB"/>
                </a:solidFill>
              </a:rPr>
              <a:t>"</a:t>
            </a:r>
            <a:r>
              <a:rPr lang="en-US" altLang="zh-CN" sz="800" b="1" dirty="0"/>
              <a:t>INPUT                           OUTPUT</a:t>
            </a:r>
            <a:r>
              <a:rPr lang="en-US" altLang="zh-CN" sz="800" b="1" dirty="0">
                <a:solidFill>
                  <a:srgbClr val="FFCC66"/>
                </a:solidFill>
              </a:rPr>
              <a:t>"</a:t>
            </a:r>
            <a:r>
              <a:rPr lang="zh-CN" altLang="en-US" sz="800" b="1" dirty="0"/>
              <a:t>　　　　</a:t>
            </a:r>
          </a:p>
          <a:p>
            <a:pPr eaLnBrk="1" hangingPunct="1">
              <a:lnSpc>
                <a:spcPct val="80000"/>
              </a:lnSpc>
            </a:pPr>
            <a:r>
              <a:rPr lang="en-US" altLang="zh-CN" sz="800" b="1" dirty="0"/>
              <a:t>[0,0,0,0,0,0,0,0,0,0,0,0]-〉[0,0,1,1,0,1]</a:t>
            </a:r>
          </a:p>
          <a:p>
            <a:pPr eaLnBrk="1" hangingPunct="1">
              <a:lnSpc>
                <a:spcPct val="80000"/>
              </a:lnSpc>
            </a:pPr>
            <a:r>
              <a:rPr lang="en-US" altLang="zh-CN" sz="800" b="1" dirty="0"/>
              <a:t>[0,1,0,1,0,1,0,1,0,1,0,1]-〉[0,1,1,0,1,0]</a:t>
            </a:r>
          </a:p>
          <a:p>
            <a:pPr eaLnBrk="1" hangingPunct="1">
              <a:lnSpc>
                <a:spcPct val="80000"/>
              </a:lnSpc>
            </a:pPr>
            <a:r>
              <a:rPr lang="en-US" altLang="zh-CN" sz="800" b="1" dirty="0"/>
              <a:t>[1,0,1,0,1,0,1,0,1,0,1,0]-〉[0,1,1,0,1,0]</a:t>
            </a:r>
          </a:p>
          <a:p>
            <a:pPr eaLnBrk="1" hangingPunct="1">
              <a:lnSpc>
                <a:spcPct val="80000"/>
              </a:lnSpc>
            </a:pPr>
            <a:r>
              <a:rPr lang="en-US" altLang="zh-CN" sz="800" b="1" dirty="0"/>
              <a:t>[1,1,1,1,1,1,1,1,1,1,1,1]-〉[1,1,0,0,0,1]</a:t>
            </a:r>
          </a:p>
          <a:p>
            <a:pPr eaLnBrk="1" hangingPunct="1">
              <a:lnSpc>
                <a:spcPct val="80000"/>
              </a:lnSpc>
            </a:pPr>
            <a:r>
              <a:rPr lang="en-US" altLang="zh-CN" sz="800" b="1" dirty="0"/>
              <a:t>END BASIC_GATES</a:t>
            </a:r>
            <a:r>
              <a:rPr lang="zh-CN" altLang="en-US" sz="800" b="1" dirty="0"/>
              <a:t>　           </a:t>
            </a:r>
            <a:r>
              <a:rPr lang="en-US" altLang="zh-CN" sz="800" b="1" dirty="0"/>
              <a:t>// </a:t>
            </a:r>
            <a:r>
              <a:rPr lang="zh-CN" altLang="en-US" sz="800" b="1" dirty="0">
                <a:solidFill>
                  <a:srgbClr val="FF3300"/>
                </a:solidFill>
              </a:rPr>
              <a:t>结束部</a:t>
            </a:r>
          </a:p>
        </p:txBody>
      </p:sp>
      <p:pic>
        <p:nvPicPr>
          <p:cNvPr id="101381" name="Picture 5"/>
          <p:cNvPicPr>
            <a:picLocks noChangeAspect="1"/>
          </p:cNvPicPr>
          <p:nvPr/>
        </p:nvPicPr>
        <p:blipFill>
          <a:blip r:embed="rId3"/>
          <a:stretch>
            <a:fillRect/>
          </a:stretch>
        </p:blipFill>
        <p:spPr>
          <a:xfrm>
            <a:off x="6803708" y="573723"/>
            <a:ext cx="1330325" cy="259238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 calcmode="lin" valueType="num">
                                      <p:cBhvr additive="base">
                                        <p:cTn id="7" dur="500" fill="hold"/>
                                        <p:tgtEl>
                                          <p:spTgt spid="179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92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9203">
                                            <p:txEl>
                                              <p:pRg st="1" end="1"/>
                                            </p:txEl>
                                          </p:spTgt>
                                        </p:tgtEl>
                                        <p:attrNameLst>
                                          <p:attrName>style.visibility</p:attrName>
                                        </p:attrNameLst>
                                      </p:cBhvr>
                                      <p:to>
                                        <p:strVal val="visible"/>
                                      </p:to>
                                    </p:set>
                                    <p:anim calcmode="lin" valueType="num">
                                      <p:cBhvr additive="base">
                                        <p:cTn id="11" dur="500" fill="hold"/>
                                        <p:tgtEl>
                                          <p:spTgt spid="1792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9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 calcmode="lin" valueType="num">
                                      <p:cBhvr additive="base">
                                        <p:cTn id="17" dur="500" fill="hold"/>
                                        <p:tgtEl>
                                          <p:spTgt spid="1792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920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9203">
                                            <p:txEl>
                                              <p:pRg st="3" end="3"/>
                                            </p:txEl>
                                          </p:spTgt>
                                        </p:tgtEl>
                                        <p:attrNameLst>
                                          <p:attrName>style.visibility</p:attrName>
                                        </p:attrNameLst>
                                      </p:cBhvr>
                                      <p:to>
                                        <p:strVal val="visible"/>
                                      </p:to>
                                    </p:set>
                                    <p:anim calcmode="lin" valueType="num">
                                      <p:cBhvr additive="base">
                                        <p:cTn id="21" dur="500" fill="hold"/>
                                        <p:tgtEl>
                                          <p:spTgt spid="17920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920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9203">
                                            <p:txEl>
                                              <p:pRg st="4" end="4"/>
                                            </p:txEl>
                                          </p:spTgt>
                                        </p:tgtEl>
                                        <p:attrNameLst>
                                          <p:attrName>style.visibility</p:attrName>
                                        </p:attrNameLst>
                                      </p:cBhvr>
                                      <p:to>
                                        <p:strVal val="visible"/>
                                      </p:to>
                                    </p:set>
                                    <p:anim calcmode="lin" valueType="num">
                                      <p:cBhvr additive="base">
                                        <p:cTn id="25" dur="500" fill="hold"/>
                                        <p:tgtEl>
                                          <p:spTgt spid="17920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920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9203">
                                            <p:txEl>
                                              <p:pRg st="5" end="5"/>
                                            </p:txEl>
                                          </p:spTgt>
                                        </p:tgtEl>
                                        <p:attrNameLst>
                                          <p:attrName>style.visibility</p:attrName>
                                        </p:attrNameLst>
                                      </p:cBhvr>
                                      <p:to>
                                        <p:strVal val="visible"/>
                                      </p:to>
                                    </p:set>
                                    <p:anim calcmode="lin" valueType="num">
                                      <p:cBhvr additive="base">
                                        <p:cTn id="29" dur="500" fill="hold"/>
                                        <p:tgtEl>
                                          <p:spTgt spid="17920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920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9203">
                                            <p:txEl>
                                              <p:pRg st="6" end="6"/>
                                            </p:txEl>
                                          </p:spTgt>
                                        </p:tgtEl>
                                        <p:attrNameLst>
                                          <p:attrName>style.visibility</p:attrName>
                                        </p:attrNameLst>
                                      </p:cBhvr>
                                      <p:to>
                                        <p:strVal val="visible"/>
                                      </p:to>
                                    </p:set>
                                    <p:anim calcmode="lin" valueType="num">
                                      <p:cBhvr additive="base">
                                        <p:cTn id="33" dur="500" fill="hold"/>
                                        <p:tgtEl>
                                          <p:spTgt spid="17920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920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9203">
                                            <p:txEl>
                                              <p:pRg st="7" end="7"/>
                                            </p:txEl>
                                          </p:spTgt>
                                        </p:tgtEl>
                                        <p:attrNameLst>
                                          <p:attrName>style.visibility</p:attrName>
                                        </p:attrNameLst>
                                      </p:cBhvr>
                                      <p:to>
                                        <p:strVal val="visible"/>
                                      </p:to>
                                    </p:set>
                                    <p:anim calcmode="lin" valueType="num">
                                      <p:cBhvr additive="base">
                                        <p:cTn id="37" dur="500" fill="hold"/>
                                        <p:tgtEl>
                                          <p:spTgt spid="17920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92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9203">
                                            <p:txEl>
                                              <p:pRg st="8" end="8"/>
                                            </p:txEl>
                                          </p:spTgt>
                                        </p:tgtEl>
                                        <p:attrNameLst>
                                          <p:attrName>style.visibility</p:attrName>
                                        </p:attrNameLst>
                                      </p:cBhvr>
                                      <p:to>
                                        <p:strVal val="visible"/>
                                      </p:to>
                                    </p:set>
                                    <p:anim calcmode="lin" valueType="num">
                                      <p:cBhvr additive="base">
                                        <p:cTn id="43" dur="500" fill="hold"/>
                                        <p:tgtEl>
                                          <p:spTgt spid="17920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920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9203">
                                            <p:txEl>
                                              <p:pRg st="9" end="9"/>
                                            </p:txEl>
                                          </p:spTgt>
                                        </p:tgtEl>
                                        <p:attrNameLst>
                                          <p:attrName>style.visibility</p:attrName>
                                        </p:attrNameLst>
                                      </p:cBhvr>
                                      <p:to>
                                        <p:strVal val="visible"/>
                                      </p:to>
                                    </p:set>
                                    <p:anim calcmode="lin" valueType="num">
                                      <p:cBhvr additive="base">
                                        <p:cTn id="47" dur="500" fill="hold"/>
                                        <p:tgtEl>
                                          <p:spTgt spid="17920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920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9203">
                                            <p:txEl>
                                              <p:pRg st="10" end="10"/>
                                            </p:txEl>
                                          </p:spTgt>
                                        </p:tgtEl>
                                        <p:attrNameLst>
                                          <p:attrName>style.visibility</p:attrName>
                                        </p:attrNameLst>
                                      </p:cBhvr>
                                      <p:to>
                                        <p:strVal val="visible"/>
                                      </p:to>
                                    </p:set>
                                    <p:anim calcmode="lin" valueType="num">
                                      <p:cBhvr additive="base">
                                        <p:cTn id="51" dur="500" fill="hold"/>
                                        <p:tgtEl>
                                          <p:spTgt spid="17920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920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79203">
                                            <p:txEl>
                                              <p:pRg st="11" end="11"/>
                                            </p:txEl>
                                          </p:spTgt>
                                        </p:tgtEl>
                                        <p:attrNameLst>
                                          <p:attrName>style.visibility</p:attrName>
                                        </p:attrNameLst>
                                      </p:cBhvr>
                                      <p:to>
                                        <p:strVal val="visible"/>
                                      </p:to>
                                    </p:set>
                                    <p:anim calcmode="lin" valueType="num">
                                      <p:cBhvr additive="base">
                                        <p:cTn id="55" dur="500" fill="hold"/>
                                        <p:tgtEl>
                                          <p:spTgt spid="17920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920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79203">
                                            <p:txEl>
                                              <p:pRg st="12" end="12"/>
                                            </p:txEl>
                                          </p:spTgt>
                                        </p:tgtEl>
                                        <p:attrNameLst>
                                          <p:attrName>style.visibility</p:attrName>
                                        </p:attrNameLst>
                                      </p:cBhvr>
                                      <p:to>
                                        <p:strVal val="visible"/>
                                      </p:to>
                                    </p:set>
                                    <p:anim calcmode="lin" valueType="num">
                                      <p:cBhvr additive="base">
                                        <p:cTn id="59" dur="500" fill="hold"/>
                                        <p:tgtEl>
                                          <p:spTgt spid="17920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7920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79203">
                                            <p:txEl>
                                              <p:pRg st="13" end="13"/>
                                            </p:txEl>
                                          </p:spTgt>
                                        </p:tgtEl>
                                        <p:attrNameLst>
                                          <p:attrName>style.visibility</p:attrName>
                                        </p:attrNameLst>
                                      </p:cBhvr>
                                      <p:to>
                                        <p:strVal val="visible"/>
                                      </p:to>
                                    </p:set>
                                    <p:anim calcmode="lin" valueType="num">
                                      <p:cBhvr additive="base">
                                        <p:cTn id="63" dur="500" fill="hold"/>
                                        <p:tgtEl>
                                          <p:spTgt spid="17920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920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79203">
                                            <p:txEl>
                                              <p:pRg st="14" end="14"/>
                                            </p:txEl>
                                          </p:spTgt>
                                        </p:tgtEl>
                                        <p:attrNameLst>
                                          <p:attrName>style.visibility</p:attrName>
                                        </p:attrNameLst>
                                      </p:cBhvr>
                                      <p:to>
                                        <p:strVal val="visible"/>
                                      </p:to>
                                    </p:set>
                                    <p:anim calcmode="lin" valueType="num">
                                      <p:cBhvr additive="base">
                                        <p:cTn id="67" dur="500" fill="hold"/>
                                        <p:tgtEl>
                                          <p:spTgt spid="17920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7920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9203">
                                            <p:txEl>
                                              <p:pRg st="15" end="15"/>
                                            </p:txEl>
                                          </p:spTgt>
                                        </p:tgtEl>
                                        <p:attrNameLst>
                                          <p:attrName>style.visibility</p:attrName>
                                        </p:attrNameLst>
                                      </p:cBhvr>
                                      <p:to>
                                        <p:strVal val="visible"/>
                                      </p:to>
                                    </p:set>
                                    <p:anim calcmode="lin" valueType="num">
                                      <p:cBhvr additive="base">
                                        <p:cTn id="73" dur="500" fill="hold"/>
                                        <p:tgtEl>
                                          <p:spTgt spid="17920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79203">
                                            <p:txEl>
                                              <p:pRg st="15" end="15"/>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79203">
                                            <p:txEl>
                                              <p:pRg st="16" end="16"/>
                                            </p:txEl>
                                          </p:spTgt>
                                        </p:tgtEl>
                                        <p:attrNameLst>
                                          <p:attrName>style.visibility</p:attrName>
                                        </p:attrNameLst>
                                      </p:cBhvr>
                                      <p:to>
                                        <p:strVal val="visible"/>
                                      </p:to>
                                    </p:set>
                                    <p:anim calcmode="lin" valueType="num">
                                      <p:cBhvr additive="base">
                                        <p:cTn id="77" dur="500" fill="hold"/>
                                        <p:tgtEl>
                                          <p:spTgt spid="17920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79203">
                                            <p:txEl>
                                              <p:pRg st="16" end="16"/>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79203">
                                            <p:txEl>
                                              <p:pRg st="17" end="17"/>
                                            </p:txEl>
                                          </p:spTgt>
                                        </p:tgtEl>
                                        <p:attrNameLst>
                                          <p:attrName>style.visibility</p:attrName>
                                        </p:attrNameLst>
                                      </p:cBhvr>
                                      <p:to>
                                        <p:strVal val="visible"/>
                                      </p:to>
                                    </p:set>
                                    <p:anim calcmode="lin" valueType="num">
                                      <p:cBhvr additive="base">
                                        <p:cTn id="81" dur="500" fill="hold"/>
                                        <p:tgtEl>
                                          <p:spTgt spid="179203">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79203">
                                            <p:txEl>
                                              <p:pRg st="17" end="17"/>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79203">
                                            <p:txEl>
                                              <p:pRg st="18" end="18"/>
                                            </p:txEl>
                                          </p:spTgt>
                                        </p:tgtEl>
                                        <p:attrNameLst>
                                          <p:attrName>style.visibility</p:attrName>
                                        </p:attrNameLst>
                                      </p:cBhvr>
                                      <p:to>
                                        <p:strVal val="visible"/>
                                      </p:to>
                                    </p:set>
                                    <p:anim calcmode="lin" valueType="num">
                                      <p:cBhvr additive="base">
                                        <p:cTn id="85" dur="500" fill="hold"/>
                                        <p:tgtEl>
                                          <p:spTgt spid="179203">
                                            <p:txEl>
                                              <p:pRg st="18" end="1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79203">
                                            <p:txEl>
                                              <p:pRg st="18" end="18"/>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79203">
                                            <p:txEl>
                                              <p:pRg st="19" end="19"/>
                                            </p:txEl>
                                          </p:spTgt>
                                        </p:tgtEl>
                                        <p:attrNameLst>
                                          <p:attrName>style.visibility</p:attrName>
                                        </p:attrNameLst>
                                      </p:cBhvr>
                                      <p:to>
                                        <p:strVal val="visible"/>
                                      </p:to>
                                    </p:set>
                                    <p:anim calcmode="lin" valueType="num">
                                      <p:cBhvr additive="base">
                                        <p:cTn id="89" dur="500" fill="hold"/>
                                        <p:tgtEl>
                                          <p:spTgt spid="179203">
                                            <p:txEl>
                                              <p:pRg st="19" end="19"/>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79203">
                                            <p:txEl>
                                              <p:pRg st="19" end="19"/>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79203">
                                            <p:txEl>
                                              <p:pRg st="20" end="20"/>
                                            </p:txEl>
                                          </p:spTgt>
                                        </p:tgtEl>
                                        <p:attrNameLst>
                                          <p:attrName>style.visibility</p:attrName>
                                        </p:attrNameLst>
                                      </p:cBhvr>
                                      <p:to>
                                        <p:strVal val="visible"/>
                                      </p:to>
                                    </p:set>
                                    <p:anim calcmode="lin" valueType="num">
                                      <p:cBhvr additive="base">
                                        <p:cTn id="93" dur="500" fill="hold"/>
                                        <p:tgtEl>
                                          <p:spTgt spid="179203">
                                            <p:txEl>
                                              <p:pRg st="20" end="2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79203">
                                            <p:txEl>
                                              <p:pRg st="20" end="20"/>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79203">
                                            <p:txEl>
                                              <p:pRg st="21" end="21"/>
                                            </p:txEl>
                                          </p:spTgt>
                                        </p:tgtEl>
                                        <p:attrNameLst>
                                          <p:attrName>style.visibility</p:attrName>
                                        </p:attrNameLst>
                                      </p:cBhvr>
                                      <p:to>
                                        <p:strVal val="visible"/>
                                      </p:to>
                                    </p:set>
                                    <p:anim calcmode="lin" valueType="num">
                                      <p:cBhvr additive="base">
                                        <p:cTn id="97" dur="500" fill="hold"/>
                                        <p:tgtEl>
                                          <p:spTgt spid="179203">
                                            <p:txEl>
                                              <p:pRg st="21" end="2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79203">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79203">
                                            <p:txEl>
                                              <p:pRg st="22" end="22"/>
                                            </p:txEl>
                                          </p:spTgt>
                                        </p:tgtEl>
                                        <p:attrNameLst>
                                          <p:attrName>style.visibility</p:attrName>
                                        </p:attrNameLst>
                                      </p:cBhvr>
                                      <p:to>
                                        <p:strVal val="visible"/>
                                      </p:to>
                                    </p:set>
                                    <p:anim calcmode="lin" valueType="num">
                                      <p:cBhvr additive="base">
                                        <p:cTn id="103" dur="500" fill="hold"/>
                                        <p:tgtEl>
                                          <p:spTgt spid="179203">
                                            <p:txEl>
                                              <p:pRg st="22" end="2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79203">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4BB0C3E-37CC-4FF0-97BC-3186448C9680}"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47</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0227" name="Rectangle 2"/>
          <p:cNvSpPr>
            <a:spLocks noGrp="1"/>
          </p:cNvSpPr>
          <p:nvPr>
            <p:ph idx="1" hasCustomPrompt="1"/>
          </p:nvPr>
        </p:nvSpPr>
        <p:spPr>
          <a:xfrm>
            <a:off x="395605" y="633730"/>
            <a:ext cx="8497570" cy="4314825"/>
          </a:xfrm>
          <a:noFill/>
          <a:ln>
            <a:noFill/>
          </a:ln>
        </p:spPr>
        <p:txBody>
          <a:bodyPr/>
          <a:lstStyle/>
          <a:p>
            <a:pPr eaLnBrk="1" hangingPunct="1">
              <a:buFontTx/>
              <a:buNone/>
            </a:pPr>
            <a:r>
              <a:rPr lang="en-US" altLang="zh-CN" sz="1800" b="1" dirty="0">
                <a:latin typeface="华文新魏" panose="02010800040101010101" pitchFamily="2" charset="-122"/>
                <a:ea typeface="华文新魏" panose="02010800040101010101" pitchFamily="2" charset="-122"/>
              </a:rPr>
              <a:t>    </a:t>
            </a:r>
            <a:r>
              <a:rPr lang="zh-CN" altLang="en-US" sz="1800" b="1" dirty="0">
                <a:solidFill>
                  <a:srgbClr val="0000CC"/>
                </a:solidFill>
                <a:latin typeface="华文新魏" panose="02010800040101010101" pitchFamily="2" charset="-122"/>
                <a:ea typeface="华文新魏" panose="02010800040101010101" pitchFamily="2" charset="-122"/>
              </a:rPr>
              <a:t>一个</a:t>
            </a:r>
            <a:r>
              <a:rPr lang="en-US" altLang="zh-CN" sz="1800" b="1" dirty="0">
                <a:solidFill>
                  <a:srgbClr val="0000CC"/>
                </a:solidFill>
                <a:latin typeface="华文新魏" panose="02010800040101010101" pitchFamily="2" charset="-122"/>
                <a:ea typeface="华文新魏" panose="02010800040101010101" pitchFamily="2" charset="-122"/>
              </a:rPr>
              <a:t>ABEL-HDL</a:t>
            </a:r>
            <a:r>
              <a:rPr lang="zh-CN" altLang="en-US" sz="1800" b="1" dirty="0">
                <a:solidFill>
                  <a:srgbClr val="0000CC"/>
                </a:solidFill>
                <a:latin typeface="华文新魏" panose="02010800040101010101" pitchFamily="2" charset="-122"/>
                <a:ea typeface="华文新魏" panose="02010800040101010101" pitchFamily="2" charset="-122"/>
              </a:rPr>
              <a:t>设计的基本单位是模块。</a:t>
            </a:r>
            <a:r>
              <a:rPr lang="zh-CN" altLang="en-US" sz="1800" b="1" dirty="0">
                <a:latin typeface="华文新魏" panose="02010800040101010101" pitchFamily="2" charset="-122"/>
                <a:ea typeface="华文新魏" panose="02010800040101010101" pitchFamily="2" charset="-122"/>
                <a:sym typeface="+mn-ea"/>
              </a:rPr>
              <a:t>一个模块由以下几个部分组成：</a:t>
            </a:r>
          </a:p>
          <a:p>
            <a:pPr eaLnBrk="1" hangingPunct="1">
              <a:buFontTx/>
              <a:buNone/>
            </a:pPr>
            <a:endParaRPr lang="zh-CN" altLang="en-US" sz="1800" b="1" dirty="0">
              <a:latin typeface="华文新魏" panose="02010800040101010101" pitchFamily="2" charset="-122"/>
              <a:ea typeface="华文新魏" panose="02010800040101010101" pitchFamily="2" charset="-122"/>
            </a:endParaRPr>
          </a:p>
          <a:p>
            <a:pPr eaLnBrk="1" hangingPunct="1">
              <a:buFontTx/>
              <a:buNone/>
            </a:pPr>
            <a:r>
              <a:rPr lang="zh-CN" altLang="en-US" sz="1800" b="1" dirty="0">
                <a:latin typeface="华文新魏" panose="02010800040101010101" pitchFamily="2" charset="-122"/>
                <a:ea typeface="华文新魏" panose="02010800040101010101" pitchFamily="2" charset="-122"/>
              </a:rPr>
              <a:t>  </a:t>
            </a:r>
            <a:r>
              <a:rPr lang="zh-CN" altLang="en-US" sz="1800" b="1" dirty="0">
                <a:ln>
                  <a:solidFill>
                    <a:srgbClr val="FF0000"/>
                  </a:solidFill>
                </a:ln>
                <a:solidFill>
                  <a:srgbClr val="FF3300"/>
                </a:solidFill>
                <a:latin typeface="华文新魏" panose="02010800040101010101" pitchFamily="2" charset="-122"/>
                <a:ea typeface="华文新魏" panose="02010800040101010101" pitchFamily="2" charset="-122"/>
              </a:rPr>
              <a:t>头部</a:t>
            </a:r>
            <a:r>
              <a:rPr lang="zh-CN" altLang="en-US" sz="1800" b="1" dirty="0">
                <a:latin typeface="华文新魏" panose="02010800040101010101" pitchFamily="2" charset="-122"/>
                <a:ea typeface="华文新魏" panose="02010800040101010101" pitchFamily="2" charset="-122"/>
              </a:rPr>
              <a:t>：头部放在模块最前边，由MODULE语句开始，指出本模块的名字。可选语句TITTLE也属于头部。</a:t>
            </a:r>
            <a:r>
              <a:rPr lang="en-US" altLang="zh-CN" sz="1800" b="1" dirty="0">
                <a:latin typeface="华文新魏" panose="02010800040101010101" pitchFamily="2" charset="-122"/>
                <a:ea typeface="华文新魏" panose="02010800040101010101" pitchFamily="2" charset="-122"/>
              </a:rPr>
              <a:t>TITTLE</a:t>
            </a:r>
            <a:r>
              <a:rPr lang="zh-CN" altLang="en-US" sz="1800" b="1" dirty="0">
                <a:latin typeface="华文新魏" panose="02010800040101010101" pitchFamily="2" charset="-122"/>
                <a:ea typeface="华文新魏" panose="02010800040101010101" pitchFamily="2" charset="-122"/>
              </a:rPr>
              <a:t>是关键字，后边跟着一个字符串，对模块进行简要说明（</a:t>
            </a:r>
            <a:r>
              <a:rPr lang="zh-CN" altLang="en-US" sz="1800" b="1" dirty="0">
                <a:solidFill>
                  <a:srgbClr val="FF6600"/>
                </a:solidFill>
                <a:latin typeface="华文新魏" panose="02010800040101010101" pitchFamily="2" charset="-122"/>
                <a:ea typeface="华文新魏" panose="02010800040101010101" pitchFamily="2" charset="-122"/>
              </a:rPr>
              <a:t>可选</a:t>
            </a:r>
            <a:r>
              <a:rPr lang="zh-CN" altLang="en-US" sz="1800" b="1" dirty="0">
                <a:latin typeface="华文新魏" panose="02010800040101010101" pitchFamily="2" charset="-122"/>
                <a:ea typeface="华文新魏" panose="02010800040101010101" pitchFamily="2" charset="-122"/>
              </a:rPr>
              <a:t>）。</a:t>
            </a:r>
          </a:p>
          <a:p>
            <a:pPr eaLnBrk="1" latinLnBrk="0" hangingPunct="1">
              <a:lnSpc>
                <a:spcPct val="140000"/>
              </a:lnSpc>
              <a:spcBef>
                <a:spcPts val="100"/>
              </a:spcBef>
              <a:buFontTx/>
              <a:buNone/>
            </a:pPr>
            <a:r>
              <a:rPr lang="zh-CN" altLang="en-US" sz="1800" b="1" dirty="0">
                <a:latin typeface="华文新魏" panose="02010800040101010101" pitchFamily="2" charset="-122"/>
                <a:ea typeface="华文新魏" panose="02010800040101010101" pitchFamily="2" charset="-122"/>
              </a:rPr>
              <a:t>  </a:t>
            </a:r>
            <a:r>
              <a:rPr lang="zh-CN" altLang="en-US" sz="1800" b="1" dirty="0">
                <a:ln>
                  <a:solidFill>
                    <a:srgbClr val="FF0000"/>
                  </a:solidFill>
                </a:ln>
                <a:solidFill>
                  <a:srgbClr val="FF3300"/>
                </a:solidFill>
                <a:latin typeface="华文新魏" panose="02010800040101010101" pitchFamily="2" charset="-122"/>
                <a:ea typeface="华文新魏" panose="02010800040101010101" pitchFamily="2" charset="-122"/>
              </a:rPr>
              <a:t>说明部</a:t>
            </a:r>
            <a:r>
              <a:rPr lang="zh-CN" altLang="en-US" sz="1800" b="1" dirty="0">
                <a:solidFill>
                  <a:srgbClr val="FF3300"/>
                </a:solidFill>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对本模块使用的标识符（代表信号、常量等）进行说明。</a:t>
            </a:r>
            <a:r>
              <a:rPr lang="zh-CN" altLang="en-US" sz="1800" b="1" dirty="0">
                <a:latin typeface="华文新魏" panose="02010800040101010101" pitchFamily="2" charset="-122"/>
                <a:ea typeface="华文新魏" panose="02010800040101010101" pitchFamily="2" charset="-122"/>
                <a:sym typeface="+mn-ea"/>
              </a:rPr>
              <a:t>标识</a:t>
            </a:r>
            <a:r>
              <a:rPr lang="zh-CN" altLang="en-US" sz="1800" b="1" dirty="0">
                <a:latin typeface="华文新魏" panose="02010800040101010101" pitchFamily="2" charset="-122"/>
                <a:ea typeface="华文新魏" panose="02010800040101010101" pitchFamily="2" charset="-122"/>
              </a:rPr>
              <a:t>符是一个名字，它标志器件名、功能块、器件引脚、输入输出信号等。</a:t>
            </a:r>
          </a:p>
          <a:p>
            <a:pPr eaLnBrk="1" latinLnBrk="0" hangingPunct="1">
              <a:lnSpc>
                <a:spcPct val="140000"/>
              </a:lnSpc>
              <a:spcBef>
                <a:spcPts val="100"/>
              </a:spcBef>
              <a:buFontTx/>
              <a:buNone/>
            </a:pPr>
            <a:r>
              <a:rPr lang="zh-CN" altLang="en-US" sz="1800" b="1" dirty="0">
                <a:solidFill>
                  <a:srgbClr val="FF3300"/>
                </a:solidFill>
                <a:latin typeface="华文新魏" panose="02010800040101010101" pitchFamily="2" charset="-122"/>
                <a:ea typeface="华文新魏" panose="02010800040101010101" pitchFamily="2" charset="-122"/>
              </a:rPr>
              <a:t>  </a:t>
            </a:r>
            <a:r>
              <a:rPr lang="zh-CN" altLang="en-US" sz="1800" b="1" dirty="0">
                <a:ln>
                  <a:solidFill>
                    <a:srgbClr val="FF0000"/>
                  </a:solidFill>
                </a:ln>
                <a:solidFill>
                  <a:srgbClr val="FF3300"/>
                </a:solidFill>
                <a:latin typeface="华文新魏" panose="02010800040101010101" pitchFamily="2" charset="-122"/>
                <a:ea typeface="华文新魏" panose="02010800040101010101" pitchFamily="2" charset="-122"/>
              </a:rPr>
              <a:t>逻辑描述部</a:t>
            </a:r>
            <a:r>
              <a:rPr lang="zh-CN" altLang="en-US" sz="1800" b="1" dirty="0">
                <a:solidFill>
                  <a:srgbClr val="FF3300"/>
                </a:solidFill>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关键字</a:t>
            </a:r>
            <a:r>
              <a:rPr lang="en-US" altLang="zh-CN" sz="1800" b="1" dirty="0">
                <a:latin typeface="华文新魏" panose="02010800040101010101" pitchFamily="2" charset="-122"/>
                <a:ea typeface="华文新魏" panose="02010800040101010101" pitchFamily="2" charset="-122"/>
              </a:rPr>
              <a:t>EQUATIONS</a:t>
            </a:r>
            <a:r>
              <a:rPr lang="zh-CN" altLang="en-US" sz="1800" b="1" dirty="0">
                <a:latin typeface="华文新魏" panose="02010800040101010101" pitchFamily="2" charset="-122"/>
                <a:ea typeface="华文新魏" panose="02010800040101010101" pitchFamily="2" charset="-122"/>
              </a:rPr>
              <a:t>指明逻辑描述部的开始，其作用是用</a:t>
            </a:r>
            <a:r>
              <a:rPr lang="zh-CN" altLang="en-US" sz="1800" b="1" u="sng" dirty="0">
                <a:latin typeface="华文新魏" panose="02010800040101010101" pitchFamily="2" charset="-122"/>
                <a:ea typeface="华文新魏" panose="02010800040101010101" pitchFamily="2" charset="-122"/>
              </a:rPr>
              <a:t>逻辑等式</a:t>
            </a:r>
            <a:r>
              <a:rPr lang="zh-CN" altLang="en-US" sz="1800" b="1" dirty="0">
                <a:latin typeface="华文新魏" panose="02010800040101010101" pitchFamily="2" charset="-122"/>
                <a:ea typeface="华文新魏" panose="02010800040101010101" pitchFamily="2" charset="-122"/>
              </a:rPr>
              <a:t>、</a:t>
            </a:r>
            <a:r>
              <a:rPr lang="zh-CN" altLang="en-US" sz="1800" b="1" u="sng" dirty="0">
                <a:latin typeface="华文新魏" panose="02010800040101010101" pitchFamily="2" charset="-122"/>
                <a:ea typeface="华文新魏" panose="02010800040101010101" pitchFamily="2" charset="-122"/>
              </a:rPr>
              <a:t>真值表</a:t>
            </a:r>
            <a:r>
              <a:rPr lang="zh-CN" altLang="en-US" sz="1800" b="1" dirty="0">
                <a:latin typeface="华文新魏" panose="02010800040101010101" pitchFamily="2" charset="-122"/>
                <a:ea typeface="华文新魏" panose="02010800040101010101" pitchFamily="2" charset="-122"/>
              </a:rPr>
              <a:t>、</a:t>
            </a:r>
            <a:r>
              <a:rPr lang="zh-CN" altLang="en-US" sz="1800" b="1" u="sng" dirty="0">
                <a:latin typeface="华文新魏" panose="02010800040101010101" pitchFamily="2" charset="-122"/>
                <a:ea typeface="华文新魏" panose="02010800040101010101" pitchFamily="2" charset="-122"/>
              </a:rPr>
              <a:t>状态机等</a:t>
            </a:r>
            <a:r>
              <a:rPr lang="zh-CN" altLang="en-US" sz="1800" b="1" dirty="0">
                <a:latin typeface="华文新魏" panose="02010800040101010101" pitchFamily="2" charset="-122"/>
                <a:ea typeface="华文新魏" panose="02010800040101010101" pitchFamily="2" charset="-122"/>
              </a:rPr>
              <a:t>具体描述模块的逻辑功能。</a:t>
            </a:r>
          </a:p>
          <a:p>
            <a:pPr eaLnBrk="1" latinLnBrk="0" hangingPunct="1">
              <a:lnSpc>
                <a:spcPct val="140000"/>
              </a:lnSpc>
              <a:spcBef>
                <a:spcPts val="100"/>
              </a:spcBef>
              <a:buFontTx/>
              <a:buNone/>
            </a:pPr>
            <a:r>
              <a:rPr lang="zh-CN" altLang="en-US" sz="1800" b="1" dirty="0">
                <a:latin typeface="华文新魏" panose="02010800040101010101" pitchFamily="2" charset="-122"/>
                <a:ea typeface="华文新魏" panose="02010800040101010101" pitchFamily="2" charset="-122"/>
              </a:rPr>
              <a:t>  </a:t>
            </a:r>
            <a:r>
              <a:rPr lang="zh-CN" altLang="en-US" sz="1800" b="1" dirty="0">
                <a:ln>
                  <a:solidFill>
                    <a:srgbClr val="FF0000"/>
                  </a:solidFill>
                </a:ln>
                <a:solidFill>
                  <a:srgbClr val="FF3300"/>
                </a:solidFill>
                <a:latin typeface="华文新魏" panose="02010800040101010101" pitchFamily="2" charset="-122"/>
                <a:ea typeface="华文新魏" panose="02010800040101010101" pitchFamily="2" charset="-122"/>
              </a:rPr>
              <a:t>测试向量部（可选）</a:t>
            </a:r>
            <a:r>
              <a:rPr lang="zh-CN" altLang="en-US" sz="1800" b="1" dirty="0">
                <a:solidFill>
                  <a:srgbClr val="FF3300"/>
                </a:solidFill>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用关键字开始，它用于逻辑等式的模拟，给出输出值与输入值的映射关系。</a:t>
            </a:r>
          </a:p>
          <a:p>
            <a:pPr eaLnBrk="1" latinLnBrk="0" hangingPunct="1">
              <a:lnSpc>
                <a:spcPct val="140000"/>
              </a:lnSpc>
              <a:spcBef>
                <a:spcPts val="100"/>
              </a:spcBef>
              <a:buFontTx/>
              <a:buNone/>
            </a:pPr>
            <a:r>
              <a:rPr lang="zh-CN" altLang="en-US" sz="1800" b="1" dirty="0">
                <a:latin typeface="华文新魏" panose="02010800040101010101" pitchFamily="2" charset="-122"/>
                <a:ea typeface="华文新魏" panose="02010800040101010101" pitchFamily="2" charset="-122"/>
              </a:rPr>
              <a:t>  </a:t>
            </a:r>
            <a:r>
              <a:rPr lang="zh-CN" altLang="en-US" sz="1800" b="1" dirty="0">
                <a:ln>
                  <a:solidFill>
                    <a:srgbClr val="FF0000"/>
                  </a:solidFill>
                </a:ln>
                <a:solidFill>
                  <a:srgbClr val="FF3300"/>
                </a:solidFill>
                <a:latin typeface="华文新魏" panose="02010800040101010101" pitchFamily="2" charset="-122"/>
                <a:ea typeface="华文新魏" panose="02010800040101010101" pitchFamily="2" charset="-122"/>
              </a:rPr>
              <a:t>结束部</a:t>
            </a:r>
            <a:r>
              <a:rPr lang="zh-CN" altLang="en-US" sz="1800" b="1" dirty="0">
                <a:solidFill>
                  <a:srgbClr val="FF3300"/>
                </a:solidFill>
                <a:latin typeface="华文新魏" panose="02010800040101010101" pitchFamily="2" charset="-122"/>
                <a:ea typeface="华文新魏" panose="02010800040101010101" pitchFamily="2" charset="-122"/>
              </a:rPr>
              <a:t>：</a:t>
            </a:r>
            <a:r>
              <a:rPr lang="zh-CN" altLang="en-US" sz="1800" b="1" dirty="0">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 用</a:t>
            </a:r>
            <a:r>
              <a:rPr lang="en-US" altLang="zh-CN" sz="1800" b="1" dirty="0">
                <a:latin typeface="华文新魏" panose="02010800040101010101" pitchFamily="2" charset="-122"/>
                <a:ea typeface="华文新魏" panose="02010800040101010101" pitchFamily="2" charset="-122"/>
              </a:rPr>
              <a:t>END</a:t>
            </a:r>
            <a:r>
              <a:rPr lang="zh-CN" altLang="en-US" sz="1800" b="1" dirty="0">
                <a:latin typeface="华文新魏" panose="02010800040101010101" pitchFamily="2" charset="-122"/>
                <a:ea typeface="华文新魏" panose="02010800040101010101" pitchFamily="2" charset="-122"/>
              </a:rPr>
              <a:t>语句关闭本模块。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227">
                                            <p:txEl>
                                              <p:pRg st="2" end="2"/>
                                            </p:txEl>
                                          </p:spTgt>
                                        </p:tgtEl>
                                        <p:attrNameLst>
                                          <p:attrName>style.visibility</p:attrName>
                                        </p:attrNameLst>
                                      </p:cBhvr>
                                      <p:to>
                                        <p:strVal val="visible"/>
                                      </p:to>
                                    </p:set>
                                    <p:anim calcmode="lin" valueType="num">
                                      <p:cBhvr additive="base">
                                        <p:cTn id="7" dur="500" fill="hold"/>
                                        <p:tgtEl>
                                          <p:spTgt spid="1802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0227">
                                            <p:txEl>
                                              <p:pRg st="3" end="3"/>
                                            </p:txEl>
                                          </p:spTgt>
                                        </p:tgtEl>
                                        <p:attrNameLst>
                                          <p:attrName>style.visibility</p:attrName>
                                        </p:attrNameLst>
                                      </p:cBhvr>
                                      <p:to>
                                        <p:strVal val="visible"/>
                                      </p:to>
                                    </p:set>
                                    <p:anim calcmode="lin" valueType="num">
                                      <p:cBhvr additive="base">
                                        <p:cTn id="13" dur="500" fill="hold"/>
                                        <p:tgtEl>
                                          <p:spTgt spid="1802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0227">
                                            <p:txEl>
                                              <p:pRg st="4" end="4"/>
                                            </p:txEl>
                                          </p:spTgt>
                                        </p:tgtEl>
                                        <p:attrNameLst>
                                          <p:attrName>style.visibility</p:attrName>
                                        </p:attrNameLst>
                                      </p:cBhvr>
                                      <p:to>
                                        <p:strVal val="visible"/>
                                      </p:to>
                                    </p:set>
                                    <p:anim calcmode="lin" valueType="num">
                                      <p:cBhvr additive="base">
                                        <p:cTn id="19" dur="500" fill="hold"/>
                                        <p:tgtEl>
                                          <p:spTgt spid="1802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0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0227">
                                            <p:txEl>
                                              <p:pRg st="5" end="5"/>
                                            </p:txEl>
                                          </p:spTgt>
                                        </p:tgtEl>
                                        <p:attrNameLst>
                                          <p:attrName>style.visibility</p:attrName>
                                        </p:attrNameLst>
                                      </p:cBhvr>
                                      <p:to>
                                        <p:strVal val="visible"/>
                                      </p:to>
                                    </p:set>
                                    <p:anim calcmode="lin" valueType="num">
                                      <p:cBhvr additive="base">
                                        <p:cTn id="25" dur="500" fill="hold"/>
                                        <p:tgtEl>
                                          <p:spTgt spid="18022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0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0227">
                                            <p:txEl>
                                              <p:pRg st="6" end="6"/>
                                            </p:txEl>
                                          </p:spTgt>
                                        </p:tgtEl>
                                        <p:attrNameLst>
                                          <p:attrName>style.visibility</p:attrName>
                                        </p:attrNameLst>
                                      </p:cBhvr>
                                      <p:to>
                                        <p:strVal val="visible"/>
                                      </p:to>
                                    </p:set>
                                    <p:anim calcmode="lin" valueType="num">
                                      <p:cBhvr additive="base">
                                        <p:cTn id="31" dur="500" fill="hold"/>
                                        <p:tgtEl>
                                          <p:spTgt spid="18022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02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BA35FE3-8EE8-4F7C-B853-95EC79FF5F07}"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48</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1251" name="Rectangle 2"/>
          <p:cNvSpPr>
            <a:spLocks noGrp="1"/>
          </p:cNvSpPr>
          <p:nvPr>
            <p:ph type="title"/>
          </p:nvPr>
        </p:nvSpPr>
        <p:spPr>
          <a:xfrm>
            <a:off x="628650" y="627063"/>
            <a:ext cx="7886700" cy="641350"/>
          </a:xfrm>
          <a:noFill/>
          <a:ln>
            <a:noFill/>
          </a:ln>
        </p:spPr>
        <p:txBody>
          <a:bodyPr/>
          <a:lstStyle/>
          <a:p>
            <a:pPr eaLnBrk="1" hangingPunct="1"/>
            <a:r>
              <a:rPr lang="zh-CN" altLang="en-US" sz="2700" dirty="0">
                <a:latin typeface="华文新魏" panose="02010800040101010101" pitchFamily="2" charset="-122"/>
                <a:ea typeface="华文新魏" panose="02010800040101010101" pitchFamily="2" charset="-122"/>
              </a:rPr>
              <a:t>用</a:t>
            </a:r>
            <a:r>
              <a:rPr lang="en-US" altLang="zh-CN" sz="2700" dirty="0">
                <a:latin typeface="华文新魏" panose="02010800040101010101" pitchFamily="2" charset="-122"/>
                <a:ea typeface="华文新魏" panose="02010800040101010101" pitchFamily="2" charset="-122"/>
              </a:rPr>
              <a:t>ABEL4.0</a:t>
            </a:r>
            <a:r>
              <a:rPr lang="zh-CN" altLang="en-US" sz="2700" dirty="0">
                <a:latin typeface="华文新魏" panose="02010800040101010101" pitchFamily="2" charset="-122"/>
                <a:ea typeface="华文新魏" panose="02010800040101010101" pitchFamily="2" charset="-122"/>
              </a:rPr>
              <a:t>编译后的仿真结果</a:t>
            </a:r>
          </a:p>
        </p:txBody>
      </p:sp>
      <p:pic>
        <p:nvPicPr>
          <p:cNvPr id="181252" name="Picture 3"/>
          <p:cNvPicPr>
            <a:picLocks noChangeAspect="1"/>
          </p:cNvPicPr>
          <p:nvPr/>
        </p:nvPicPr>
        <p:blipFill>
          <a:blip r:embed="rId2"/>
          <a:stretch>
            <a:fillRect/>
          </a:stretch>
        </p:blipFill>
        <p:spPr>
          <a:xfrm>
            <a:off x="1257300" y="1255713"/>
            <a:ext cx="6662738" cy="3887787"/>
          </a:xfrm>
          <a:prstGeom prst="rect">
            <a:avLst/>
          </a:prstGeom>
          <a:noFill/>
          <a:ln w="9525">
            <a:noFill/>
          </a:ln>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274" name="Picture 4"/>
          <p:cNvPicPr>
            <a:picLocks noChangeAspect="1"/>
          </p:cNvPicPr>
          <p:nvPr/>
        </p:nvPicPr>
        <p:blipFill>
          <a:blip r:embed="rId2"/>
          <a:stretch>
            <a:fillRect/>
          </a:stretch>
        </p:blipFill>
        <p:spPr>
          <a:xfrm>
            <a:off x="2525713" y="555625"/>
            <a:ext cx="4092575" cy="4537075"/>
          </a:xfrm>
          <a:prstGeom prst="rect">
            <a:avLst/>
          </a:prstGeom>
          <a:noFill/>
          <a:ln w="9525">
            <a:noFill/>
          </a:ln>
        </p:spPr>
      </p:pic>
      <p:pic>
        <p:nvPicPr>
          <p:cNvPr id="3" name="Picture 5"/>
          <p:cNvPicPr>
            <a:picLocks noChangeAspect="1"/>
          </p:cNvPicPr>
          <p:nvPr/>
        </p:nvPicPr>
        <p:blipFill>
          <a:blip r:embed="rId3"/>
          <a:stretch>
            <a:fillRect/>
          </a:stretch>
        </p:blipFill>
        <p:spPr>
          <a:xfrm>
            <a:off x="6804025" y="771525"/>
            <a:ext cx="1330325" cy="25923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a:xfrm>
            <a:off x="798513" y="587375"/>
            <a:ext cx="6848475" cy="471488"/>
          </a:xfrm>
          <a:prstGeom prst="rect">
            <a:avLst/>
          </a:prstGeom>
          <a:noFill/>
          <a:ln w="9525">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ROM </a:t>
            </a:r>
            <a:r>
              <a:rPr lang="zh-CN" altLang="en-US" sz="2000" b="1" dirty="0">
                <a:solidFill>
                  <a:srgbClr val="FF0000"/>
                </a:solidFill>
                <a:latin typeface="华文新魏" panose="02010800040101010101" pitchFamily="2" charset="-122"/>
                <a:ea typeface="华文新魏" panose="02010800040101010101" pitchFamily="2" charset="-122"/>
              </a:rPr>
              <a:t>的内部结构及其点阵图</a:t>
            </a:r>
          </a:p>
        </p:txBody>
      </p:sp>
      <p:grpSp>
        <p:nvGrpSpPr>
          <p:cNvPr id="130051" name="Group 3"/>
          <p:cNvGrpSpPr/>
          <p:nvPr/>
        </p:nvGrpSpPr>
        <p:grpSpPr>
          <a:xfrm>
            <a:off x="395288" y="700088"/>
            <a:ext cx="4248150" cy="4443412"/>
            <a:chOff x="0" y="0"/>
            <a:chExt cx="6473" cy="6300"/>
          </a:xfrm>
        </p:grpSpPr>
        <p:sp>
          <p:nvSpPr>
            <p:cNvPr id="130089" name="Rectangle 5"/>
            <p:cNvSpPr/>
            <p:nvPr/>
          </p:nvSpPr>
          <p:spPr>
            <a:xfrm>
              <a:off x="600" y="1080"/>
              <a:ext cx="600" cy="18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90" name="Line 6"/>
            <p:cNvSpPr/>
            <p:nvPr/>
          </p:nvSpPr>
          <p:spPr>
            <a:xfrm>
              <a:off x="378" y="1150"/>
              <a:ext cx="23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91" name="Line 7"/>
            <p:cNvSpPr/>
            <p:nvPr/>
          </p:nvSpPr>
          <p:spPr>
            <a:xfrm>
              <a:off x="1200" y="1170"/>
              <a:ext cx="49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92" name="Rectangle 11"/>
            <p:cNvSpPr/>
            <p:nvPr/>
          </p:nvSpPr>
          <p:spPr>
            <a:xfrm>
              <a:off x="583" y="1710"/>
              <a:ext cx="600" cy="18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93" name="Line 12"/>
            <p:cNvSpPr/>
            <p:nvPr/>
          </p:nvSpPr>
          <p:spPr>
            <a:xfrm>
              <a:off x="360" y="1780"/>
              <a:ext cx="233"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94" name="Line 13"/>
            <p:cNvSpPr/>
            <p:nvPr/>
          </p:nvSpPr>
          <p:spPr>
            <a:xfrm>
              <a:off x="1183" y="1800"/>
              <a:ext cx="49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95" name="Rectangle 15"/>
            <p:cNvSpPr/>
            <p:nvPr/>
          </p:nvSpPr>
          <p:spPr>
            <a:xfrm>
              <a:off x="583" y="2250"/>
              <a:ext cx="600" cy="18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96" name="Line 16"/>
            <p:cNvSpPr/>
            <p:nvPr/>
          </p:nvSpPr>
          <p:spPr>
            <a:xfrm>
              <a:off x="360" y="2320"/>
              <a:ext cx="233"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97" name="Line 17"/>
            <p:cNvSpPr/>
            <p:nvPr/>
          </p:nvSpPr>
          <p:spPr>
            <a:xfrm>
              <a:off x="1183" y="2340"/>
              <a:ext cx="49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98" name="Rectangle 19"/>
            <p:cNvSpPr/>
            <p:nvPr/>
          </p:nvSpPr>
          <p:spPr>
            <a:xfrm>
              <a:off x="583" y="2790"/>
              <a:ext cx="600" cy="18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99" name="Line 20"/>
            <p:cNvSpPr/>
            <p:nvPr/>
          </p:nvSpPr>
          <p:spPr>
            <a:xfrm>
              <a:off x="360" y="2860"/>
              <a:ext cx="233"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00" name="Line 21"/>
            <p:cNvSpPr/>
            <p:nvPr/>
          </p:nvSpPr>
          <p:spPr>
            <a:xfrm>
              <a:off x="1183" y="2880"/>
              <a:ext cx="49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01" name="Line 22"/>
            <p:cNvSpPr/>
            <p:nvPr/>
          </p:nvSpPr>
          <p:spPr>
            <a:xfrm>
              <a:off x="360" y="480"/>
              <a:ext cx="0" cy="239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02" name="Line 23"/>
            <p:cNvSpPr/>
            <p:nvPr/>
          </p:nvSpPr>
          <p:spPr>
            <a:xfrm>
              <a:off x="185" y="513"/>
              <a:ext cx="353" cy="0"/>
            </a:xfrm>
            <a:prstGeom prst="line">
              <a:avLst/>
            </a:prstGeom>
            <a:ln w="9525">
              <a:noFill/>
            </a:ln>
          </p:spPr>
          <p:txBody>
            <a:bodyPr/>
            <a:lstStyle/>
            <a:p>
              <a:endParaRPr lang="zh-CN" altLang="en-US"/>
            </a:p>
          </p:txBody>
        </p:sp>
        <p:sp>
          <p:nvSpPr>
            <p:cNvPr id="130103" name="Line 24"/>
            <p:cNvSpPr/>
            <p:nvPr/>
          </p:nvSpPr>
          <p:spPr>
            <a:xfrm>
              <a:off x="1680" y="1010"/>
              <a:ext cx="0" cy="277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04" name="Line 25"/>
            <p:cNvSpPr/>
            <p:nvPr/>
          </p:nvSpPr>
          <p:spPr>
            <a:xfrm>
              <a:off x="2520" y="990"/>
              <a:ext cx="0" cy="277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05" name="Line 26"/>
            <p:cNvSpPr/>
            <p:nvPr/>
          </p:nvSpPr>
          <p:spPr>
            <a:xfrm>
              <a:off x="3360" y="990"/>
              <a:ext cx="0" cy="277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06" name="Line 27"/>
            <p:cNvSpPr/>
            <p:nvPr/>
          </p:nvSpPr>
          <p:spPr>
            <a:xfrm>
              <a:off x="4228" y="990"/>
              <a:ext cx="0" cy="277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07" name="Line 28"/>
            <p:cNvSpPr/>
            <p:nvPr/>
          </p:nvSpPr>
          <p:spPr>
            <a:xfrm flipV="1">
              <a:off x="5880" y="540"/>
              <a:ext cx="0" cy="3150"/>
            </a:xfrm>
            <a:prstGeom prst="line">
              <a:avLst/>
            </a:prstGeom>
            <a:ln w="28575" cap="flat" cmpd="sng">
              <a:solidFill>
                <a:schemeClr val="tx1"/>
              </a:solidFill>
              <a:prstDash val="solid"/>
              <a:headEnd type="none" w="med" len="med"/>
              <a:tailEnd type="triangle" w="med" len="med"/>
            </a:ln>
          </p:spPr>
          <p:txBody>
            <a:bodyPr/>
            <a:lstStyle/>
            <a:p>
              <a:endParaRPr lang="zh-CN" altLang="en-US"/>
            </a:p>
          </p:txBody>
        </p:sp>
        <p:sp>
          <p:nvSpPr>
            <p:cNvPr id="130108" name="Text Box 29"/>
            <p:cNvSpPr txBox="1"/>
            <p:nvPr/>
          </p:nvSpPr>
          <p:spPr>
            <a:xfrm>
              <a:off x="5634" y="0"/>
              <a:ext cx="839" cy="5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D</a:t>
              </a:r>
            </a:p>
          </p:txBody>
        </p:sp>
        <p:sp>
          <p:nvSpPr>
            <p:cNvPr id="130109" name="Text Box 30"/>
            <p:cNvSpPr txBox="1"/>
            <p:nvPr/>
          </p:nvSpPr>
          <p:spPr>
            <a:xfrm>
              <a:off x="4562" y="741"/>
              <a:ext cx="837" cy="56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m</a:t>
              </a:r>
              <a:r>
                <a:rPr lang="en-US" altLang="zh-CN" baseline="-25000" dirty="0">
                  <a:solidFill>
                    <a:schemeClr val="tx1"/>
                  </a:solidFill>
                  <a:latin typeface="华文新魏" panose="02010800040101010101" pitchFamily="2" charset="-122"/>
                  <a:ea typeface="华文新魏" panose="02010800040101010101" pitchFamily="2" charset="-122"/>
                </a:rPr>
                <a:t>0</a:t>
              </a:r>
            </a:p>
          </p:txBody>
        </p:sp>
        <p:sp>
          <p:nvSpPr>
            <p:cNvPr id="130110" name="Text Box 31"/>
            <p:cNvSpPr txBox="1"/>
            <p:nvPr/>
          </p:nvSpPr>
          <p:spPr>
            <a:xfrm>
              <a:off x="4562" y="1350"/>
              <a:ext cx="837" cy="5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m</a:t>
              </a:r>
              <a:r>
                <a:rPr lang="en-US" altLang="zh-CN" baseline="-25000" dirty="0">
                  <a:solidFill>
                    <a:schemeClr val="tx1"/>
                  </a:solidFill>
                  <a:latin typeface="华文新魏" panose="02010800040101010101" pitchFamily="2" charset="-122"/>
                  <a:ea typeface="华文新魏" panose="02010800040101010101" pitchFamily="2" charset="-122"/>
                </a:rPr>
                <a:t>1</a:t>
              </a:r>
            </a:p>
          </p:txBody>
        </p:sp>
        <p:sp>
          <p:nvSpPr>
            <p:cNvPr id="130111" name="Text Box 32"/>
            <p:cNvSpPr txBox="1"/>
            <p:nvPr/>
          </p:nvSpPr>
          <p:spPr>
            <a:xfrm>
              <a:off x="4550" y="1891"/>
              <a:ext cx="839" cy="56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m</a:t>
              </a:r>
              <a:r>
                <a:rPr lang="en-US" altLang="zh-CN" baseline="-25000" dirty="0">
                  <a:solidFill>
                    <a:schemeClr val="tx1"/>
                  </a:solidFill>
                  <a:latin typeface="华文新魏" panose="02010800040101010101" pitchFamily="2" charset="-122"/>
                  <a:ea typeface="华文新魏" panose="02010800040101010101" pitchFamily="2" charset="-122"/>
                </a:rPr>
                <a:t>2</a:t>
              </a:r>
            </a:p>
          </p:txBody>
        </p:sp>
        <p:sp>
          <p:nvSpPr>
            <p:cNvPr id="130112" name="Text Box 33"/>
            <p:cNvSpPr txBox="1"/>
            <p:nvPr/>
          </p:nvSpPr>
          <p:spPr>
            <a:xfrm>
              <a:off x="4562" y="2415"/>
              <a:ext cx="837" cy="5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m</a:t>
              </a:r>
              <a:r>
                <a:rPr lang="en-US" altLang="zh-CN" baseline="-25000" dirty="0">
                  <a:solidFill>
                    <a:schemeClr val="tx1"/>
                  </a:solidFill>
                  <a:latin typeface="华文新魏" panose="02010800040101010101" pitchFamily="2" charset="-122"/>
                  <a:ea typeface="华文新魏" panose="02010800040101010101" pitchFamily="2" charset="-122"/>
                </a:rPr>
                <a:t>3</a:t>
              </a:r>
            </a:p>
          </p:txBody>
        </p:sp>
        <p:sp>
          <p:nvSpPr>
            <p:cNvPr id="130113" name="Text Box 34"/>
            <p:cNvSpPr txBox="1"/>
            <p:nvPr/>
          </p:nvSpPr>
          <p:spPr>
            <a:xfrm>
              <a:off x="0" y="0"/>
              <a:ext cx="1200" cy="5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+E</a:t>
              </a:r>
              <a:r>
                <a:rPr lang="en-US" altLang="zh-CN" b="1" baseline="-25000" dirty="0">
                  <a:solidFill>
                    <a:schemeClr val="tx1"/>
                  </a:solidFill>
                  <a:latin typeface="华文新魏" panose="02010800040101010101" pitchFamily="2" charset="-122"/>
                  <a:ea typeface="华文新魏" panose="02010800040101010101" pitchFamily="2" charset="-122"/>
                </a:rPr>
                <a:t>v</a:t>
              </a:r>
            </a:p>
          </p:txBody>
        </p:sp>
        <p:sp>
          <p:nvSpPr>
            <p:cNvPr id="130114" name="Text Box 35"/>
            <p:cNvSpPr txBox="1"/>
            <p:nvPr/>
          </p:nvSpPr>
          <p:spPr>
            <a:xfrm>
              <a:off x="1439" y="3869"/>
              <a:ext cx="842" cy="5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A</a:t>
              </a:r>
            </a:p>
          </p:txBody>
        </p:sp>
        <p:sp>
          <p:nvSpPr>
            <p:cNvPr id="130115" name="Text Box 36"/>
            <p:cNvSpPr txBox="1"/>
            <p:nvPr/>
          </p:nvSpPr>
          <p:spPr>
            <a:xfrm>
              <a:off x="2223" y="3869"/>
              <a:ext cx="839" cy="5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A</a:t>
              </a:r>
            </a:p>
          </p:txBody>
        </p:sp>
        <p:sp>
          <p:nvSpPr>
            <p:cNvPr id="130116" name="Line 37"/>
            <p:cNvSpPr/>
            <p:nvPr/>
          </p:nvSpPr>
          <p:spPr>
            <a:xfrm>
              <a:off x="2285" y="3938"/>
              <a:ext cx="3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17" name="Text Box 40"/>
            <p:cNvSpPr txBox="1"/>
            <p:nvPr/>
          </p:nvSpPr>
          <p:spPr>
            <a:xfrm>
              <a:off x="3111" y="3869"/>
              <a:ext cx="839" cy="5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p>
          </p:txBody>
        </p:sp>
        <p:sp>
          <p:nvSpPr>
            <p:cNvPr id="130118" name="Text Box 41"/>
            <p:cNvSpPr txBox="1"/>
            <p:nvPr/>
          </p:nvSpPr>
          <p:spPr>
            <a:xfrm>
              <a:off x="3892" y="3869"/>
              <a:ext cx="842" cy="5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p>
          </p:txBody>
        </p:sp>
        <p:sp>
          <p:nvSpPr>
            <p:cNvPr id="130119" name="Line 42"/>
            <p:cNvSpPr/>
            <p:nvPr/>
          </p:nvSpPr>
          <p:spPr>
            <a:xfrm>
              <a:off x="3955" y="3918"/>
              <a:ext cx="3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20" name="AutoShape 67"/>
            <p:cNvSpPr>
              <a:spLocks noChangeAspect="1"/>
            </p:cNvSpPr>
            <p:nvPr/>
          </p:nvSpPr>
          <p:spPr>
            <a:xfrm rot="5400000">
              <a:off x="1388" y="2410"/>
              <a:ext cx="192" cy="258"/>
            </a:xfrm>
            <a:prstGeom prst="flowChartMerge">
              <a:avLst/>
            </a:prstGeom>
            <a:solidFill>
              <a:schemeClr val="accent1"/>
            </a:solidFill>
            <a:ln w="28575" cap="flat" cmpd="sng">
              <a:solidFill>
                <a:schemeClr val="tx1"/>
              </a:solidFill>
              <a:prstDash val="solid"/>
              <a:miter/>
              <a:headEnd type="none" w="med" len="med"/>
              <a:tailEnd type="none" w="med" len="med"/>
            </a:ln>
          </p:spPr>
          <p:txBody>
            <a:bodyPr rot="10800000" vert="eaVert"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21" name="Line 68"/>
            <p:cNvSpPr>
              <a:spLocks noChangeAspect="1"/>
            </p:cNvSpPr>
            <p:nvPr/>
          </p:nvSpPr>
          <p:spPr>
            <a:xfrm>
              <a:off x="1380" y="2360"/>
              <a:ext cx="110" cy="12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22" name="Line 69"/>
            <p:cNvSpPr>
              <a:spLocks noChangeAspect="1"/>
            </p:cNvSpPr>
            <p:nvPr/>
          </p:nvSpPr>
          <p:spPr>
            <a:xfrm>
              <a:off x="1603" y="2645"/>
              <a:ext cx="110" cy="12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23" name="Oval 70"/>
            <p:cNvSpPr>
              <a:spLocks noChangeAspect="1"/>
            </p:cNvSpPr>
            <p:nvPr/>
          </p:nvSpPr>
          <p:spPr>
            <a:xfrm>
              <a:off x="1320" y="2320"/>
              <a:ext cx="103" cy="78"/>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24" name="Oval 71"/>
            <p:cNvSpPr>
              <a:spLocks noChangeAspect="1"/>
            </p:cNvSpPr>
            <p:nvPr/>
          </p:nvSpPr>
          <p:spPr>
            <a:xfrm>
              <a:off x="1643" y="2703"/>
              <a:ext cx="102" cy="77"/>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25" name="AutoShape 73"/>
            <p:cNvSpPr>
              <a:spLocks noChangeAspect="1"/>
            </p:cNvSpPr>
            <p:nvPr/>
          </p:nvSpPr>
          <p:spPr>
            <a:xfrm rot="5400000">
              <a:off x="1384" y="2939"/>
              <a:ext cx="193" cy="258"/>
            </a:xfrm>
            <a:prstGeom prst="flowChartMerge">
              <a:avLst/>
            </a:prstGeom>
            <a:solidFill>
              <a:schemeClr val="accent1"/>
            </a:solidFill>
            <a:ln w="28575" cap="flat" cmpd="sng">
              <a:solidFill>
                <a:schemeClr val="tx1"/>
              </a:solidFill>
              <a:prstDash val="solid"/>
              <a:miter/>
              <a:headEnd type="none" w="med" len="med"/>
              <a:tailEnd type="none" w="med" len="med"/>
            </a:ln>
          </p:spPr>
          <p:txBody>
            <a:bodyPr rot="10800000" vert="eaVert"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26" name="Line 74"/>
            <p:cNvSpPr>
              <a:spLocks noChangeAspect="1"/>
            </p:cNvSpPr>
            <p:nvPr/>
          </p:nvSpPr>
          <p:spPr>
            <a:xfrm>
              <a:off x="1380" y="2893"/>
              <a:ext cx="110" cy="127"/>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27" name="Line 75"/>
            <p:cNvSpPr>
              <a:spLocks noChangeAspect="1"/>
            </p:cNvSpPr>
            <p:nvPr/>
          </p:nvSpPr>
          <p:spPr>
            <a:xfrm>
              <a:off x="1603" y="3178"/>
              <a:ext cx="110" cy="12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28" name="Oval 76"/>
            <p:cNvSpPr>
              <a:spLocks noChangeAspect="1"/>
            </p:cNvSpPr>
            <p:nvPr/>
          </p:nvSpPr>
          <p:spPr>
            <a:xfrm>
              <a:off x="1320" y="2853"/>
              <a:ext cx="103" cy="77"/>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29" name="Oval 77"/>
            <p:cNvSpPr>
              <a:spLocks noChangeAspect="1"/>
            </p:cNvSpPr>
            <p:nvPr/>
          </p:nvSpPr>
          <p:spPr>
            <a:xfrm>
              <a:off x="1643" y="3238"/>
              <a:ext cx="102" cy="75"/>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30" name="AutoShape 79"/>
            <p:cNvSpPr>
              <a:spLocks noChangeAspect="1"/>
            </p:cNvSpPr>
            <p:nvPr/>
          </p:nvSpPr>
          <p:spPr>
            <a:xfrm rot="5400000">
              <a:off x="2229" y="1261"/>
              <a:ext cx="190" cy="258"/>
            </a:xfrm>
            <a:prstGeom prst="flowChartMerge">
              <a:avLst/>
            </a:prstGeom>
            <a:solidFill>
              <a:schemeClr val="accent1"/>
            </a:solidFill>
            <a:ln w="28575" cap="flat" cmpd="sng">
              <a:solidFill>
                <a:schemeClr val="tx1"/>
              </a:solidFill>
              <a:prstDash val="solid"/>
              <a:miter/>
              <a:headEnd type="none" w="med" len="med"/>
              <a:tailEnd type="none" w="med" len="med"/>
            </a:ln>
          </p:spPr>
          <p:txBody>
            <a:bodyPr rot="10800000" vert="eaVert"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31" name="Line 80"/>
            <p:cNvSpPr>
              <a:spLocks noChangeAspect="1"/>
            </p:cNvSpPr>
            <p:nvPr/>
          </p:nvSpPr>
          <p:spPr>
            <a:xfrm>
              <a:off x="2220" y="1213"/>
              <a:ext cx="110" cy="125"/>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32" name="Line 81"/>
            <p:cNvSpPr>
              <a:spLocks noChangeAspect="1"/>
            </p:cNvSpPr>
            <p:nvPr/>
          </p:nvSpPr>
          <p:spPr>
            <a:xfrm>
              <a:off x="2443" y="1495"/>
              <a:ext cx="110" cy="12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33" name="Oval 82"/>
            <p:cNvSpPr>
              <a:spLocks noChangeAspect="1"/>
            </p:cNvSpPr>
            <p:nvPr/>
          </p:nvSpPr>
          <p:spPr>
            <a:xfrm>
              <a:off x="2160" y="1170"/>
              <a:ext cx="103" cy="78"/>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34" name="Oval 83"/>
            <p:cNvSpPr>
              <a:spLocks noChangeAspect="1"/>
            </p:cNvSpPr>
            <p:nvPr/>
          </p:nvSpPr>
          <p:spPr>
            <a:xfrm>
              <a:off x="2483" y="1555"/>
              <a:ext cx="102" cy="78"/>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35" name="AutoShape 85"/>
            <p:cNvSpPr>
              <a:spLocks noChangeAspect="1"/>
            </p:cNvSpPr>
            <p:nvPr/>
          </p:nvSpPr>
          <p:spPr>
            <a:xfrm rot="5400000">
              <a:off x="2224" y="1839"/>
              <a:ext cx="193" cy="258"/>
            </a:xfrm>
            <a:prstGeom prst="flowChartMerge">
              <a:avLst/>
            </a:prstGeom>
            <a:solidFill>
              <a:schemeClr val="accent1"/>
            </a:solidFill>
            <a:ln w="28575" cap="flat" cmpd="sng">
              <a:solidFill>
                <a:schemeClr val="tx1"/>
              </a:solidFill>
              <a:prstDash val="solid"/>
              <a:miter/>
              <a:headEnd type="none" w="med" len="med"/>
              <a:tailEnd type="none" w="med" len="med"/>
            </a:ln>
          </p:spPr>
          <p:txBody>
            <a:bodyPr rot="10800000" vert="eaVert"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36" name="Line 86"/>
            <p:cNvSpPr>
              <a:spLocks noChangeAspect="1"/>
            </p:cNvSpPr>
            <p:nvPr/>
          </p:nvSpPr>
          <p:spPr>
            <a:xfrm>
              <a:off x="2220" y="1793"/>
              <a:ext cx="110" cy="125"/>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37" name="Line 87"/>
            <p:cNvSpPr>
              <a:spLocks noChangeAspect="1"/>
            </p:cNvSpPr>
            <p:nvPr/>
          </p:nvSpPr>
          <p:spPr>
            <a:xfrm>
              <a:off x="2443" y="2075"/>
              <a:ext cx="110" cy="125"/>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38" name="Oval 88"/>
            <p:cNvSpPr>
              <a:spLocks noChangeAspect="1"/>
            </p:cNvSpPr>
            <p:nvPr/>
          </p:nvSpPr>
          <p:spPr>
            <a:xfrm>
              <a:off x="2160" y="1753"/>
              <a:ext cx="103" cy="75"/>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39" name="Oval 89"/>
            <p:cNvSpPr>
              <a:spLocks noChangeAspect="1"/>
            </p:cNvSpPr>
            <p:nvPr/>
          </p:nvSpPr>
          <p:spPr>
            <a:xfrm>
              <a:off x="2483" y="2135"/>
              <a:ext cx="102" cy="78"/>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40" name="AutoShape 91"/>
            <p:cNvSpPr>
              <a:spLocks noChangeAspect="1"/>
            </p:cNvSpPr>
            <p:nvPr/>
          </p:nvSpPr>
          <p:spPr>
            <a:xfrm rot="5400000">
              <a:off x="3908" y="1240"/>
              <a:ext cx="192" cy="258"/>
            </a:xfrm>
            <a:prstGeom prst="flowChartMerge">
              <a:avLst/>
            </a:prstGeom>
            <a:solidFill>
              <a:schemeClr val="accent1"/>
            </a:solidFill>
            <a:ln w="28575" cap="flat" cmpd="sng">
              <a:solidFill>
                <a:schemeClr val="tx1"/>
              </a:solidFill>
              <a:prstDash val="solid"/>
              <a:miter/>
              <a:headEnd type="none" w="med" len="med"/>
              <a:tailEnd type="none" w="med" len="med"/>
            </a:ln>
          </p:spPr>
          <p:txBody>
            <a:bodyPr rot="10800000" vert="eaVert"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41" name="Line 92"/>
            <p:cNvSpPr>
              <a:spLocks noChangeAspect="1"/>
            </p:cNvSpPr>
            <p:nvPr/>
          </p:nvSpPr>
          <p:spPr>
            <a:xfrm>
              <a:off x="3900" y="1190"/>
              <a:ext cx="110" cy="12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42" name="Line 93"/>
            <p:cNvSpPr>
              <a:spLocks noChangeAspect="1"/>
            </p:cNvSpPr>
            <p:nvPr/>
          </p:nvSpPr>
          <p:spPr>
            <a:xfrm>
              <a:off x="4123" y="1475"/>
              <a:ext cx="110" cy="12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43" name="Oval 94"/>
            <p:cNvSpPr>
              <a:spLocks noChangeAspect="1"/>
            </p:cNvSpPr>
            <p:nvPr/>
          </p:nvSpPr>
          <p:spPr>
            <a:xfrm>
              <a:off x="3840" y="1150"/>
              <a:ext cx="103" cy="78"/>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44" name="Oval 95"/>
            <p:cNvSpPr>
              <a:spLocks noChangeAspect="1"/>
            </p:cNvSpPr>
            <p:nvPr/>
          </p:nvSpPr>
          <p:spPr>
            <a:xfrm>
              <a:off x="4163" y="1533"/>
              <a:ext cx="102" cy="77"/>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45" name="AutoShape 97"/>
            <p:cNvSpPr>
              <a:spLocks noChangeAspect="1"/>
            </p:cNvSpPr>
            <p:nvPr/>
          </p:nvSpPr>
          <p:spPr>
            <a:xfrm rot="5400000">
              <a:off x="3069" y="1891"/>
              <a:ext cx="190" cy="258"/>
            </a:xfrm>
            <a:prstGeom prst="flowChartMerge">
              <a:avLst/>
            </a:prstGeom>
            <a:solidFill>
              <a:schemeClr val="accent1"/>
            </a:solidFill>
            <a:ln w="28575" cap="flat" cmpd="sng">
              <a:solidFill>
                <a:schemeClr val="tx1"/>
              </a:solidFill>
              <a:prstDash val="solid"/>
              <a:miter/>
              <a:headEnd type="none" w="med" len="med"/>
              <a:tailEnd type="none" w="med" len="med"/>
            </a:ln>
          </p:spPr>
          <p:txBody>
            <a:bodyPr rot="10800000" vert="eaVert"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46" name="Line 98"/>
            <p:cNvSpPr>
              <a:spLocks noChangeAspect="1"/>
            </p:cNvSpPr>
            <p:nvPr/>
          </p:nvSpPr>
          <p:spPr>
            <a:xfrm>
              <a:off x="3060" y="1843"/>
              <a:ext cx="110" cy="125"/>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47" name="Line 99"/>
            <p:cNvSpPr>
              <a:spLocks noChangeAspect="1"/>
            </p:cNvSpPr>
            <p:nvPr/>
          </p:nvSpPr>
          <p:spPr>
            <a:xfrm>
              <a:off x="3283" y="2125"/>
              <a:ext cx="110" cy="12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48" name="Oval 100"/>
            <p:cNvSpPr>
              <a:spLocks noChangeAspect="1"/>
            </p:cNvSpPr>
            <p:nvPr/>
          </p:nvSpPr>
          <p:spPr>
            <a:xfrm>
              <a:off x="3000" y="1800"/>
              <a:ext cx="103" cy="78"/>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49" name="Oval 101"/>
            <p:cNvSpPr>
              <a:spLocks noChangeAspect="1"/>
            </p:cNvSpPr>
            <p:nvPr/>
          </p:nvSpPr>
          <p:spPr>
            <a:xfrm>
              <a:off x="3323" y="2185"/>
              <a:ext cx="102" cy="78"/>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50" name="AutoShape 103"/>
            <p:cNvSpPr>
              <a:spLocks noChangeAspect="1"/>
            </p:cNvSpPr>
            <p:nvPr/>
          </p:nvSpPr>
          <p:spPr>
            <a:xfrm rot="5400000">
              <a:off x="3932" y="2407"/>
              <a:ext cx="192" cy="257"/>
            </a:xfrm>
            <a:prstGeom prst="flowChartMerge">
              <a:avLst/>
            </a:prstGeom>
            <a:solidFill>
              <a:schemeClr val="accent1"/>
            </a:solidFill>
            <a:ln w="28575" cap="flat" cmpd="sng">
              <a:solidFill>
                <a:schemeClr val="tx1"/>
              </a:solidFill>
              <a:prstDash val="solid"/>
              <a:miter/>
              <a:headEnd type="none" w="med" len="med"/>
              <a:tailEnd type="none" w="med" len="med"/>
            </a:ln>
          </p:spPr>
          <p:txBody>
            <a:bodyPr rot="10800000" vert="eaVert"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51" name="Line 104"/>
            <p:cNvSpPr>
              <a:spLocks noChangeAspect="1"/>
            </p:cNvSpPr>
            <p:nvPr/>
          </p:nvSpPr>
          <p:spPr>
            <a:xfrm>
              <a:off x="3928" y="2360"/>
              <a:ext cx="110" cy="12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52" name="Line 105"/>
            <p:cNvSpPr>
              <a:spLocks noChangeAspect="1"/>
            </p:cNvSpPr>
            <p:nvPr/>
          </p:nvSpPr>
          <p:spPr>
            <a:xfrm>
              <a:off x="4150" y="2645"/>
              <a:ext cx="110" cy="12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53" name="Oval 106"/>
            <p:cNvSpPr>
              <a:spLocks noChangeAspect="1"/>
            </p:cNvSpPr>
            <p:nvPr/>
          </p:nvSpPr>
          <p:spPr>
            <a:xfrm>
              <a:off x="3868" y="2320"/>
              <a:ext cx="102" cy="78"/>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54" name="Oval 107"/>
            <p:cNvSpPr>
              <a:spLocks noChangeAspect="1"/>
            </p:cNvSpPr>
            <p:nvPr/>
          </p:nvSpPr>
          <p:spPr>
            <a:xfrm>
              <a:off x="4190" y="2703"/>
              <a:ext cx="103" cy="77"/>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55" name="AutoShape 109"/>
            <p:cNvSpPr>
              <a:spLocks noChangeAspect="1"/>
            </p:cNvSpPr>
            <p:nvPr/>
          </p:nvSpPr>
          <p:spPr>
            <a:xfrm rot="5400000">
              <a:off x="3027" y="2947"/>
              <a:ext cx="192" cy="257"/>
            </a:xfrm>
            <a:prstGeom prst="flowChartMerge">
              <a:avLst/>
            </a:prstGeom>
            <a:solidFill>
              <a:schemeClr val="accent1"/>
            </a:solidFill>
            <a:ln w="28575" cap="flat" cmpd="sng">
              <a:solidFill>
                <a:schemeClr val="tx1"/>
              </a:solidFill>
              <a:prstDash val="solid"/>
              <a:miter/>
              <a:headEnd type="none" w="med" len="med"/>
              <a:tailEnd type="none" w="med" len="med"/>
            </a:ln>
          </p:spPr>
          <p:txBody>
            <a:bodyPr rot="10800000" vert="eaVert"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56" name="Line 110"/>
            <p:cNvSpPr>
              <a:spLocks noChangeAspect="1"/>
            </p:cNvSpPr>
            <p:nvPr/>
          </p:nvSpPr>
          <p:spPr>
            <a:xfrm>
              <a:off x="3023" y="2900"/>
              <a:ext cx="110" cy="128"/>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57" name="Line 111"/>
            <p:cNvSpPr>
              <a:spLocks noChangeAspect="1"/>
            </p:cNvSpPr>
            <p:nvPr/>
          </p:nvSpPr>
          <p:spPr>
            <a:xfrm>
              <a:off x="3245" y="3185"/>
              <a:ext cx="110" cy="123"/>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58" name="Oval 112"/>
            <p:cNvSpPr>
              <a:spLocks noChangeAspect="1"/>
            </p:cNvSpPr>
            <p:nvPr/>
          </p:nvSpPr>
          <p:spPr>
            <a:xfrm>
              <a:off x="2963" y="2860"/>
              <a:ext cx="102" cy="78"/>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59" name="Oval 113"/>
            <p:cNvSpPr>
              <a:spLocks noChangeAspect="1"/>
            </p:cNvSpPr>
            <p:nvPr/>
          </p:nvSpPr>
          <p:spPr>
            <a:xfrm>
              <a:off x="3285" y="3243"/>
              <a:ext cx="103" cy="77"/>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60" name="Rectangle 114"/>
            <p:cNvSpPr/>
            <p:nvPr/>
          </p:nvSpPr>
          <p:spPr>
            <a:xfrm>
              <a:off x="5760" y="3690"/>
              <a:ext cx="240" cy="45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61" name="Line 115"/>
            <p:cNvSpPr/>
            <p:nvPr/>
          </p:nvSpPr>
          <p:spPr>
            <a:xfrm>
              <a:off x="5880" y="4140"/>
              <a:ext cx="0" cy="27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62" name="Line 116"/>
            <p:cNvSpPr/>
            <p:nvPr/>
          </p:nvSpPr>
          <p:spPr>
            <a:xfrm>
              <a:off x="5733" y="4418"/>
              <a:ext cx="29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cxnSp>
          <p:nvCxnSpPr>
            <p:cNvPr id="130163" name="AutoShape 119"/>
            <p:cNvCxnSpPr/>
            <p:nvPr/>
          </p:nvCxnSpPr>
          <p:spPr>
            <a:xfrm>
              <a:off x="5520" y="1170"/>
              <a:ext cx="340" cy="255"/>
            </a:xfrm>
            <a:prstGeom prst="straightConnector1">
              <a:avLst/>
            </a:prstGeom>
            <a:ln w="28575" cap="flat" cmpd="sng">
              <a:solidFill>
                <a:schemeClr val="tx1"/>
              </a:solidFill>
              <a:prstDash val="solid"/>
              <a:headEnd type="none" w="med" len="med"/>
              <a:tailEnd type="triangle" w="med" len="med"/>
            </a:ln>
          </p:spPr>
        </p:cxnSp>
        <p:cxnSp>
          <p:nvCxnSpPr>
            <p:cNvPr id="130164" name="AutoShape 120"/>
            <p:cNvCxnSpPr/>
            <p:nvPr/>
          </p:nvCxnSpPr>
          <p:spPr>
            <a:xfrm>
              <a:off x="5520" y="1800"/>
              <a:ext cx="340" cy="255"/>
            </a:xfrm>
            <a:prstGeom prst="straightConnector1">
              <a:avLst/>
            </a:prstGeom>
            <a:ln w="28575" cap="flat" cmpd="sng">
              <a:solidFill>
                <a:schemeClr val="tx1"/>
              </a:solidFill>
              <a:prstDash val="solid"/>
              <a:headEnd type="none" w="med" len="med"/>
              <a:tailEnd type="triangle" w="med" len="med"/>
            </a:ln>
          </p:spPr>
        </p:cxnSp>
        <p:cxnSp>
          <p:nvCxnSpPr>
            <p:cNvPr id="130165" name="AutoShape 121"/>
            <p:cNvCxnSpPr/>
            <p:nvPr/>
          </p:nvCxnSpPr>
          <p:spPr>
            <a:xfrm>
              <a:off x="5520" y="2340"/>
              <a:ext cx="340" cy="255"/>
            </a:xfrm>
            <a:prstGeom prst="straightConnector1">
              <a:avLst/>
            </a:prstGeom>
            <a:ln w="28575" cap="flat" cmpd="sng">
              <a:solidFill>
                <a:schemeClr val="tx1"/>
              </a:solidFill>
              <a:prstDash val="solid"/>
              <a:headEnd type="none" w="med" len="med"/>
              <a:tailEnd type="triangle" w="med" len="med"/>
            </a:ln>
          </p:spPr>
        </p:cxnSp>
        <p:cxnSp>
          <p:nvCxnSpPr>
            <p:cNvPr id="130166" name="AutoShape 122"/>
            <p:cNvCxnSpPr/>
            <p:nvPr/>
          </p:nvCxnSpPr>
          <p:spPr>
            <a:xfrm>
              <a:off x="5520" y="2880"/>
              <a:ext cx="340" cy="255"/>
            </a:xfrm>
            <a:prstGeom prst="straightConnector1">
              <a:avLst/>
            </a:prstGeom>
            <a:ln w="28575" cap="flat" cmpd="sng">
              <a:solidFill>
                <a:schemeClr val="tx1"/>
              </a:solidFill>
              <a:prstDash val="solid"/>
              <a:headEnd type="none" w="med" len="med"/>
              <a:tailEnd type="triangle" w="med" len="med"/>
            </a:ln>
          </p:spPr>
        </p:cxnSp>
        <p:grpSp>
          <p:nvGrpSpPr>
            <p:cNvPr id="130167" name="Group 131"/>
            <p:cNvGrpSpPr/>
            <p:nvPr/>
          </p:nvGrpSpPr>
          <p:grpSpPr>
            <a:xfrm>
              <a:off x="1680" y="4860"/>
              <a:ext cx="1610" cy="1350"/>
              <a:chOff x="0" y="0"/>
              <a:chExt cx="644" cy="720"/>
            </a:xfrm>
          </p:grpSpPr>
          <p:cxnSp>
            <p:nvCxnSpPr>
              <p:cNvPr id="2" name="AutoShape 123"/>
              <p:cNvCxnSpPr>
                <a:cxnSpLocks noChangeAspect="1" noChangeShapeType="1"/>
              </p:cNvCxnSpPr>
              <p:nvPr/>
            </p:nvCxnSpPr>
            <p:spPr bwMode="auto">
              <a:xfrm>
                <a:off x="147" y="144"/>
                <a:ext cx="159" cy="160"/>
              </a:xfrm>
              <a:prstGeom prst="straightConnector1">
                <a:avLst/>
              </a:prstGeom>
              <a:ln>
                <a:tailEnd type="triangle" w="med" len="med"/>
              </a:ln>
            </p:spPr>
            <p:style>
              <a:lnRef idx="3">
                <a:schemeClr val="accent2"/>
              </a:lnRef>
              <a:fillRef idx="0">
                <a:schemeClr val="accent2"/>
              </a:fillRef>
              <a:effectRef idx="2">
                <a:schemeClr val="accent2"/>
              </a:effectRef>
              <a:fontRef idx="minor">
                <a:schemeClr val="tx1"/>
              </a:fontRef>
            </p:style>
          </p:cxnSp>
          <p:sp>
            <p:nvSpPr>
              <p:cNvPr id="130172" name="Line 124"/>
              <p:cNvSpPr>
                <a:spLocks noChangeAspect="1"/>
              </p:cNvSpPr>
              <p:nvPr/>
            </p:nvSpPr>
            <p:spPr>
              <a:xfrm>
                <a:off x="329" y="336"/>
                <a:ext cx="236" cy="236"/>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73" name="Oval 125"/>
              <p:cNvSpPr/>
              <p:nvPr/>
            </p:nvSpPr>
            <p:spPr>
              <a:xfrm>
                <a:off x="299" y="303"/>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74" name="Oval 126"/>
              <p:cNvSpPr/>
              <p:nvPr/>
            </p:nvSpPr>
            <p:spPr>
              <a:xfrm>
                <a:off x="406" y="410"/>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75" name="Line 127"/>
              <p:cNvSpPr/>
              <p:nvPr/>
            </p:nvSpPr>
            <p:spPr>
              <a:xfrm>
                <a:off x="0" y="144"/>
                <a:ext cx="6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76" name="Line 128"/>
              <p:cNvSpPr/>
              <p:nvPr/>
            </p:nvSpPr>
            <p:spPr>
              <a:xfrm>
                <a:off x="565" y="0"/>
                <a:ext cx="0" cy="72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177" name="Oval 129"/>
              <p:cNvSpPr/>
              <p:nvPr/>
            </p:nvSpPr>
            <p:spPr>
              <a:xfrm>
                <a:off x="539" y="528"/>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78" name="Oval 130"/>
              <p:cNvSpPr/>
              <p:nvPr/>
            </p:nvSpPr>
            <p:spPr>
              <a:xfrm>
                <a:off x="122" y="122"/>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sp>
          <p:nvSpPr>
            <p:cNvPr id="130168" name="Oval 132"/>
            <p:cNvSpPr/>
            <p:nvPr/>
          </p:nvSpPr>
          <p:spPr>
            <a:xfrm>
              <a:off x="5160" y="2700"/>
              <a:ext cx="960" cy="630"/>
            </a:xfrm>
            <a:prstGeom prst="ellipse">
              <a:avLst/>
            </a:prstGeom>
            <a:noFill/>
            <a:ln w="28575" cap="flat" cmpd="sng">
              <a:solidFill>
                <a:schemeClr val="tx1"/>
              </a:solidFill>
              <a:prstDash val="dash"/>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69" name="Oval 133"/>
            <p:cNvSpPr/>
            <p:nvPr/>
          </p:nvSpPr>
          <p:spPr>
            <a:xfrm>
              <a:off x="1495" y="4680"/>
              <a:ext cx="2160" cy="1620"/>
            </a:xfrm>
            <a:prstGeom prst="ellipse">
              <a:avLst/>
            </a:prstGeom>
            <a:noFill/>
            <a:ln w="28575" cap="flat" cmpd="sng">
              <a:solidFill>
                <a:schemeClr val="tx1"/>
              </a:solidFill>
              <a:prstDash val="dash"/>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170" name="Line 134"/>
            <p:cNvSpPr/>
            <p:nvPr/>
          </p:nvSpPr>
          <p:spPr>
            <a:xfrm flipH="1">
              <a:off x="3480" y="3330"/>
              <a:ext cx="1920" cy="1710"/>
            </a:xfrm>
            <a:prstGeom prst="line">
              <a:avLst/>
            </a:prstGeom>
            <a:ln w="28575" cap="flat" cmpd="sng">
              <a:solidFill>
                <a:schemeClr val="tx1"/>
              </a:solidFill>
              <a:prstDash val="lgDashDotDot"/>
              <a:headEnd type="none" w="med" len="med"/>
              <a:tailEnd type="triangle" w="med" len="med"/>
            </a:ln>
          </p:spPr>
          <p:txBody>
            <a:bodyPr/>
            <a:lstStyle/>
            <a:p>
              <a:endParaRPr lang="zh-CN" altLang="en-US"/>
            </a:p>
          </p:txBody>
        </p:sp>
      </p:grpSp>
      <p:grpSp>
        <p:nvGrpSpPr>
          <p:cNvPr id="130052" name="Group 94"/>
          <p:cNvGrpSpPr/>
          <p:nvPr/>
        </p:nvGrpSpPr>
        <p:grpSpPr>
          <a:xfrm>
            <a:off x="4932363" y="1131888"/>
            <a:ext cx="4319587" cy="2343150"/>
            <a:chOff x="0" y="0"/>
            <a:chExt cx="6027" cy="3690"/>
          </a:xfrm>
        </p:grpSpPr>
        <p:sp>
          <p:nvSpPr>
            <p:cNvPr id="130059" name="Line 138"/>
            <p:cNvSpPr/>
            <p:nvPr/>
          </p:nvSpPr>
          <p:spPr>
            <a:xfrm>
              <a:off x="507" y="3240"/>
              <a:ext cx="470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60" name="Text Box 140"/>
            <p:cNvSpPr txBox="1"/>
            <p:nvPr/>
          </p:nvSpPr>
          <p:spPr>
            <a:xfrm>
              <a:off x="5187" y="3043"/>
              <a:ext cx="840" cy="62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D</a:t>
              </a:r>
            </a:p>
          </p:txBody>
        </p:sp>
        <p:sp>
          <p:nvSpPr>
            <p:cNvPr id="130061" name="Line 141"/>
            <p:cNvSpPr/>
            <p:nvPr/>
          </p:nvSpPr>
          <p:spPr>
            <a:xfrm>
              <a:off x="507" y="900"/>
              <a:ext cx="396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62" name="Line 142"/>
            <p:cNvSpPr/>
            <p:nvPr/>
          </p:nvSpPr>
          <p:spPr>
            <a:xfrm>
              <a:off x="507" y="1440"/>
              <a:ext cx="396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63" name="Line 143"/>
            <p:cNvSpPr/>
            <p:nvPr/>
          </p:nvSpPr>
          <p:spPr>
            <a:xfrm>
              <a:off x="507" y="1980"/>
              <a:ext cx="396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64" name="Line 144"/>
            <p:cNvSpPr/>
            <p:nvPr/>
          </p:nvSpPr>
          <p:spPr>
            <a:xfrm>
              <a:off x="1107" y="0"/>
              <a:ext cx="0" cy="369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65" name="Line 145"/>
            <p:cNvSpPr/>
            <p:nvPr/>
          </p:nvSpPr>
          <p:spPr>
            <a:xfrm>
              <a:off x="1947" y="0"/>
              <a:ext cx="0" cy="369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66" name="Line 146"/>
            <p:cNvSpPr/>
            <p:nvPr/>
          </p:nvSpPr>
          <p:spPr>
            <a:xfrm>
              <a:off x="2787" y="0"/>
              <a:ext cx="0" cy="369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67" name="Line 147"/>
            <p:cNvSpPr/>
            <p:nvPr/>
          </p:nvSpPr>
          <p:spPr>
            <a:xfrm>
              <a:off x="3627" y="0"/>
              <a:ext cx="0" cy="369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68" name="Text Box 148"/>
            <p:cNvSpPr txBox="1"/>
            <p:nvPr/>
          </p:nvSpPr>
          <p:spPr>
            <a:xfrm>
              <a:off x="27" y="90"/>
              <a:ext cx="840" cy="62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A</a:t>
              </a:r>
            </a:p>
          </p:txBody>
        </p:sp>
        <p:sp>
          <p:nvSpPr>
            <p:cNvPr id="130069" name="Line 135"/>
            <p:cNvSpPr/>
            <p:nvPr/>
          </p:nvSpPr>
          <p:spPr>
            <a:xfrm>
              <a:off x="507" y="360"/>
              <a:ext cx="396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70" name="Text Box 154"/>
            <p:cNvSpPr txBox="1"/>
            <p:nvPr/>
          </p:nvSpPr>
          <p:spPr>
            <a:xfrm>
              <a:off x="0" y="613"/>
              <a:ext cx="840" cy="62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A</a:t>
              </a:r>
            </a:p>
          </p:txBody>
        </p:sp>
        <p:sp>
          <p:nvSpPr>
            <p:cNvPr id="130071" name="Line 155"/>
            <p:cNvSpPr/>
            <p:nvPr/>
          </p:nvSpPr>
          <p:spPr>
            <a:xfrm>
              <a:off x="122" y="703"/>
              <a:ext cx="360" cy="0"/>
            </a:xfrm>
            <a:prstGeom prst="line">
              <a:avLst/>
            </a:prstGeom>
            <a:ln w="9525">
              <a:noFill/>
            </a:ln>
          </p:spPr>
          <p:txBody>
            <a:bodyPr/>
            <a:lstStyle/>
            <a:p>
              <a:endParaRPr lang="zh-CN" altLang="en-US"/>
            </a:p>
          </p:txBody>
        </p:sp>
        <p:sp>
          <p:nvSpPr>
            <p:cNvPr id="130072" name="Text Box 156"/>
            <p:cNvSpPr txBox="1"/>
            <p:nvPr/>
          </p:nvSpPr>
          <p:spPr>
            <a:xfrm>
              <a:off x="27" y="1170"/>
              <a:ext cx="840" cy="62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p>
          </p:txBody>
        </p:sp>
        <p:sp>
          <p:nvSpPr>
            <p:cNvPr id="130073" name="Text Box 161"/>
            <p:cNvSpPr txBox="1"/>
            <p:nvPr/>
          </p:nvSpPr>
          <p:spPr>
            <a:xfrm>
              <a:off x="55" y="1738"/>
              <a:ext cx="840" cy="62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p>
          </p:txBody>
        </p:sp>
        <p:sp>
          <p:nvSpPr>
            <p:cNvPr id="130074" name="Line 162"/>
            <p:cNvSpPr/>
            <p:nvPr/>
          </p:nvSpPr>
          <p:spPr>
            <a:xfrm>
              <a:off x="117" y="1765"/>
              <a:ext cx="360" cy="0"/>
            </a:xfrm>
            <a:prstGeom prst="line">
              <a:avLst/>
            </a:prstGeom>
            <a:ln w="9525">
              <a:noFill/>
            </a:ln>
          </p:spPr>
          <p:txBody>
            <a:bodyPr/>
            <a:lstStyle/>
            <a:p>
              <a:endParaRPr lang="zh-CN" altLang="en-US"/>
            </a:p>
          </p:txBody>
        </p:sp>
        <p:sp>
          <p:nvSpPr>
            <p:cNvPr id="130075" name="Text Box 163"/>
            <p:cNvSpPr txBox="1"/>
            <p:nvPr/>
          </p:nvSpPr>
          <p:spPr>
            <a:xfrm>
              <a:off x="1107" y="1890"/>
              <a:ext cx="840"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m</a:t>
              </a:r>
              <a:r>
                <a:rPr lang="en-US" altLang="zh-CN" baseline="-25000" dirty="0">
                  <a:solidFill>
                    <a:schemeClr val="tx1"/>
                  </a:solidFill>
                  <a:latin typeface="华文新魏" panose="02010800040101010101" pitchFamily="2" charset="-122"/>
                  <a:ea typeface="华文新魏" panose="02010800040101010101" pitchFamily="2" charset="-122"/>
                </a:rPr>
                <a:t>0</a:t>
              </a:r>
            </a:p>
          </p:txBody>
        </p:sp>
        <p:sp>
          <p:nvSpPr>
            <p:cNvPr id="130076" name="Text Box 164"/>
            <p:cNvSpPr txBox="1"/>
            <p:nvPr/>
          </p:nvSpPr>
          <p:spPr>
            <a:xfrm>
              <a:off x="1909" y="1890"/>
              <a:ext cx="842"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m</a:t>
              </a:r>
              <a:r>
                <a:rPr lang="en-US" altLang="zh-CN" baseline="-25000" dirty="0">
                  <a:solidFill>
                    <a:schemeClr val="tx1"/>
                  </a:solidFill>
                  <a:latin typeface="华文新魏" panose="02010800040101010101" pitchFamily="2" charset="-122"/>
                  <a:ea typeface="华文新魏" panose="02010800040101010101" pitchFamily="2" charset="-122"/>
                </a:rPr>
                <a:t>1</a:t>
              </a:r>
            </a:p>
          </p:txBody>
        </p:sp>
        <p:sp>
          <p:nvSpPr>
            <p:cNvPr id="130077" name="Text Box 165"/>
            <p:cNvSpPr txBox="1"/>
            <p:nvPr/>
          </p:nvSpPr>
          <p:spPr>
            <a:xfrm>
              <a:off x="2731" y="1890"/>
              <a:ext cx="842"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m</a:t>
              </a:r>
              <a:r>
                <a:rPr lang="en-US" altLang="zh-CN" baseline="-25000" dirty="0">
                  <a:solidFill>
                    <a:schemeClr val="tx1"/>
                  </a:solidFill>
                  <a:latin typeface="华文新魏" panose="02010800040101010101" pitchFamily="2" charset="-122"/>
                  <a:ea typeface="华文新魏" panose="02010800040101010101" pitchFamily="2" charset="-122"/>
                </a:rPr>
                <a:t>2</a:t>
              </a:r>
            </a:p>
          </p:txBody>
        </p:sp>
        <p:sp>
          <p:nvSpPr>
            <p:cNvPr id="130078" name="Text Box 166"/>
            <p:cNvSpPr txBox="1"/>
            <p:nvPr/>
          </p:nvSpPr>
          <p:spPr>
            <a:xfrm>
              <a:off x="3573" y="1890"/>
              <a:ext cx="83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m</a:t>
              </a:r>
              <a:r>
                <a:rPr lang="en-US" altLang="zh-CN" baseline="-25000" dirty="0">
                  <a:solidFill>
                    <a:schemeClr val="tx1"/>
                  </a:solidFill>
                  <a:latin typeface="华文新魏" panose="02010800040101010101" pitchFamily="2" charset="-122"/>
                  <a:ea typeface="华文新魏" panose="02010800040101010101" pitchFamily="2" charset="-122"/>
                </a:rPr>
                <a:t>3</a:t>
              </a:r>
            </a:p>
          </p:txBody>
        </p:sp>
        <p:sp>
          <p:nvSpPr>
            <p:cNvPr id="130079" name="Oval 168"/>
            <p:cNvSpPr/>
            <p:nvPr/>
          </p:nvSpPr>
          <p:spPr>
            <a:xfrm>
              <a:off x="1015" y="830"/>
              <a:ext cx="175" cy="13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80" name="Oval 169"/>
            <p:cNvSpPr/>
            <p:nvPr/>
          </p:nvSpPr>
          <p:spPr>
            <a:xfrm>
              <a:off x="1015" y="1890"/>
              <a:ext cx="175" cy="13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81" name="Oval 170"/>
            <p:cNvSpPr/>
            <p:nvPr/>
          </p:nvSpPr>
          <p:spPr>
            <a:xfrm>
              <a:off x="1855" y="830"/>
              <a:ext cx="175" cy="13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82" name="Oval 171"/>
            <p:cNvSpPr/>
            <p:nvPr/>
          </p:nvSpPr>
          <p:spPr>
            <a:xfrm>
              <a:off x="1855" y="1350"/>
              <a:ext cx="175" cy="13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83" name="Oval 172"/>
            <p:cNvSpPr/>
            <p:nvPr/>
          </p:nvSpPr>
          <p:spPr>
            <a:xfrm>
              <a:off x="2667" y="270"/>
              <a:ext cx="175" cy="13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84" name="Oval 173"/>
            <p:cNvSpPr/>
            <p:nvPr/>
          </p:nvSpPr>
          <p:spPr>
            <a:xfrm>
              <a:off x="2667" y="1890"/>
              <a:ext cx="175" cy="13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85" name="Oval 174"/>
            <p:cNvSpPr/>
            <p:nvPr/>
          </p:nvSpPr>
          <p:spPr>
            <a:xfrm>
              <a:off x="3535" y="270"/>
              <a:ext cx="175" cy="13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86" name="Oval 175"/>
            <p:cNvSpPr/>
            <p:nvPr/>
          </p:nvSpPr>
          <p:spPr>
            <a:xfrm>
              <a:off x="3545" y="1350"/>
              <a:ext cx="175" cy="13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87" name="Oval 176"/>
            <p:cNvSpPr/>
            <p:nvPr/>
          </p:nvSpPr>
          <p:spPr>
            <a:xfrm>
              <a:off x="1855" y="3150"/>
              <a:ext cx="175" cy="13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0088" name="Oval 177"/>
            <p:cNvSpPr/>
            <p:nvPr/>
          </p:nvSpPr>
          <p:spPr>
            <a:xfrm>
              <a:off x="2667" y="3170"/>
              <a:ext cx="175" cy="13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grpSp>
        <p:nvGrpSpPr>
          <p:cNvPr id="130053" name="Group 132"/>
          <p:cNvGrpSpPr/>
          <p:nvPr/>
        </p:nvGrpSpPr>
        <p:grpSpPr>
          <a:xfrm>
            <a:off x="5381625" y="4202113"/>
            <a:ext cx="2286000" cy="460375"/>
            <a:chOff x="2755" y="2556"/>
            <a:chExt cx="1440" cy="290"/>
          </a:xfrm>
        </p:grpSpPr>
        <p:sp>
          <p:nvSpPr>
            <p:cNvPr id="130056" name="Text Box 178"/>
            <p:cNvSpPr txBox="1"/>
            <p:nvPr/>
          </p:nvSpPr>
          <p:spPr>
            <a:xfrm>
              <a:off x="2755" y="2556"/>
              <a:ext cx="1440" cy="29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dirty="0">
                  <a:solidFill>
                    <a:schemeClr val="tx1"/>
                  </a:solidFill>
                  <a:latin typeface="华文新魏" panose="02010800040101010101" pitchFamily="2" charset="-122"/>
                  <a:ea typeface="华文新魏" panose="02010800040101010101" pitchFamily="2" charset="-122"/>
                </a:rPr>
                <a:t>D =AB  +AB</a:t>
              </a:r>
            </a:p>
          </p:txBody>
        </p:sp>
        <p:sp>
          <p:nvSpPr>
            <p:cNvPr id="130057" name="Line 179"/>
            <p:cNvSpPr/>
            <p:nvPr/>
          </p:nvSpPr>
          <p:spPr>
            <a:xfrm>
              <a:off x="3100" y="2584"/>
              <a:ext cx="1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0058" name="Line 180"/>
            <p:cNvSpPr/>
            <p:nvPr/>
          </p:nvSpPr>
          <p:spPr>
            <a:xfrm>
              <a:off x="3643" y="2590"/>
              <a:ext cx="1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130054" name="Line 130"/>
          <p:cNvSpPr/>
          <p:nvPr/>
        </p:nvSpPr>
        <p:spPr>
          <a:xfrm>
            <a:off x="4993323" y="1563688"/>
            <a:ext cx="21590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30055" name="Line 131"/>
          <p:cNvSpPr/>
          <p:nvPr/>
        </p:nvSpPr>
        <p:spPr>
          <a:xfrm>
            <a:off x="5008563" y="2284413"/>
            <a:ext cx="215900"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pic>
        <p:nvPicPr>
          <p:cNvPr id="3" name="图片 2"/>
          <p:cNvPicPr>
            <a:picLocks noChangeAspect="1"/>
          </p:cNvPicPr>
          <p:nvPr/>
        </p:nvPicPr>
        <p:blipFill>
          <a:blip r:embed="rId3"/>
          <a:stretch>
            <a:fillRect/>
          </a:stretch>
        </p:blipFill>
        <p:spPr>
          <a:xfrm>
            <a:off x="4631055" y="628650"/>
            <a:ext cx="4493895" cy="433197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TextBox 3"/>
          <p:cNvSpPr txBox="1">
            <a:spLocks noChangeArrowheads="1"/>
          </p:cNvSpPr>
          <p:nvPr/>
        </p:nvSpPr>
        <p:spPr bwMode="auto">
          <a:xfrm>
            <a:off x="539750" y="484188"/>
            <a:ext cx="8208963" cy="426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0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0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0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accent2"/>
                </a:solidFill>
                <a:effectLst/>
                <a:uLnTx/>
                <a:uFillTx/>
                <a:latin typeface="Arial" panose="020B0604020202020204" pitchFamily="34" charset="0"/>
                <a:ea typeface="宋体" panose="02010600030101010101" pitchFamily="2" charset="-122"/>
                <a:cs typeface="+mn-cs"/>
              </a:rPr>
              <a:t>ABEL program for a 4-bits universal shift register</a:t>
            </a: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35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module</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Z74×194</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Title        </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'4-bit Universal Shift Register'</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Z74×194    </a:t>
            </a: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device</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’P16V8R’;</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Input and output pins</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CLK,  RIN,  A, B, C, D, LIN	  </a:t>
            </a: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pin</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 2, 3, 4, 5, 6, 7;</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S1,  S0,  CLR_L		  </a:t>
            </a: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pin</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8, 9, 12;</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QA,  QB,  QC,  QD		  </a:t>
            </a: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pin</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19, 18, 17, 16  </a:t>
            </a: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is type 'reg</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Active-level translation</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CLR = !CLR_L;</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Set definitions</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INPUT      </a:t>
            </a: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A,     B,    C,      D ];</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LEFTIN   </a:t>
            </a: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QB, QC, QD, LIN ];</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RIGHTIN </a:t>
            </a: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[RIN,  QA, QB,  QC ];</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OUT          </a:t>
            </a:r>
            <a:r>
              <a:rPr kumimoji="1" lang="en-US" altLang="zh-CN" sz="1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1"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QA, QB, QC,  QD ];</a:t>
            </a:r>
          </a:p>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35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3" name="Picture 5"/>
          <p:cNvPicPr>
            <a:picLocks noChangeAspect="1"/>
          </p:cNvPicPr>
          <p:nvPr/>
        </p:nvPicPr>
        <p:blipFill>
          <a:blip r:embed="rId2"/>
          <a:stretch>
            <a:fillRect/>
          </a:stretch>
        </p:blipFill>
        <p:spPr>
          <a:xfrm>
            <a:off x="6738938" y="396875"/>
            <a:ext cx="2382837" cy="4641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矩形 3"/>
          <p:cNvSpPr/>
          <p:nvPr/>
        </p:nvSpPr>
        <p:spPr>
          <a:xfrm>
            <a:off x="1042988" y="627063"/>
            <a:ext cx="5022850" cy="4002087"/>
          </a:xfrm>
          <a:prstGeom prst="rect">
            <a:avLst/>
          </a:prstGeom>
          <a:noFill/>
          <a:ln w="9525">
            <a:noFill/>
          </a:ln>
        </p:spPr>
        <p:txBody>
          <a:bodyPr>
            <a:spAutoFit/>
          </a:bodyPr>
          <a:lstStyle/>
          <a:p>
            <a:pPr eaLnBrk="1" hangingPunct="1"/>
            <a:r>
              <a:rPr lang="en-US" altLang="zh-CN" sz="1800" b="1" dirty="0">
                <a:solidFill>
                  <a:schemeClr val="tx1"/>
                </a:solidFill>
                <a:latin typeface="Times New Roman" panose="02020603050405020304" pitchFamily="18" charset="0"/>
                <a:ea typeface="华文新魏" panose="02010800040101010101" pitchFamily="2" charset="-122"/>
              </a:rPr>
              <a:t>CTRL   = [S1,S0];</a:t>
            </a:r>
          </a:p>
          <a:p>
            <a:pPr eaLnBrk="1" hangingPunct="1"/>
            <a:r>
              <a:rPr lang="en-US" altLang="zh-CN" sz="1800" b="1" dirty="0">
                <a:solidFill>
                  <a:schemeClr val="tx1"/>
                </a:solidFill>
                <a:latin typeface="Times New Roman" panose="02020603050405020304" pitchFamily="18" charset="0"/>
                <a:ea typeface="华文新魏" panose="02010800040101010101" pitchFamily="2" charset="-122"/>
              </a:rPr>
              <a:t>HOLD  = (CTRL==[0,0]);</a:t>
            </a:r>
          </a:p>
          <a:p>
            <a:pPr eaLnBrk="1" hangingPunct="1"/>
            <a:r>
              <a:rPr lang="en-US" altLang="zh-CN" sz="1800" b="1" dirty="0">
                <a:solidFill>
                  <a:schemeClr val="tx1"/>
                </a:solidFill>
                <a:latin typeface="Times New Roman" panose="02020603050405020304" pitchFamily="18" charset="0"/>
                <a:ea typeface="华文新魏" panose="02010800040101010101" pitchFamily="2" charset="-122"/>
              </a:rPr>
              <a:t>RIGHT = (CTRL==[0,1]);</a:t>
            </a:r>
          </a:p>
          <a:p>
            <a:pPr eaLnBrk="1" hangingPunct="1"/>
            <a:r>
              <a:rPr lang="en-US" altLang="zh-CN" sz="1800" b="1" dirty="0">
                <a:solidFill>
                  <a:schemeClr val="tx1"/>
                </a:solidFill>
                <a:latin typeface="Times New Roman" panose="02020603050405020304" pitchFamily="18" charset="0"/>
                <a:ea typeface="华文新魏" panose="02010800040101010101" pitchFamily="2" charset="-122"/>
              </a:rPr>
              <a:t>LEFT    = (CTRL==[1,0]);</a:t>
            </a:r>
          </a:p>
          <a:p>
            <a:pPr eaLnBrk="1" hangingPunct="1"/>
            <a:r>
              <a:rPr lang="en-US" altLang="zh-CN" sz="1800" b="1" dirty="0">
                <a:solidFill>
                  <a:schemeClr val="tx1"/>
                </a:solidFill>
                <a:latin typeface="Times New Roman" panose="02020603050405020304" pitchFamily="18" charset="0"/>
                <a:ea typeface="华文新魏" panose="02010800040101010101" pitchFamily="2" charset="-122"/>
              </a:rPr>
              <a:t>LOAD  = (CTRL==[1,1]);</a:t>
            </a:r>
          </a:p>
          <a:p>
            <a:pPr eaLnBrk="1" hangingPunct="1"/>
            <a:r>
              <a:rPr lang="en-US" altLang="zh-CN" b="1" dirty="0">
                <a:solidFill>
                  <a:srgbClr val="FF0000"/>
                </a:solidFill>
                <a:latin typeface="Times New Roman" panose="02020603050405020304" pitchFamily="18" charset="0"/>
                <a:ea typeface="华文新魏" panose="02010800040101010101" pitchFamily="2" charset="-122"/>
              </a:rPr>
              <a:t>equations</a:t>
            </a:r>
          </a:p>
          <a:p>
            <a:pPr eaLnBrk="1" hangingPunct="1"/>
            <a:r>
              <a:rPr lang="en-US" altLang="zh-CN" sz="1800" b="1" dirty="0">
                <a:solidFill>
                  <a:schemeClr val="tx1"/>
                </a:solidFill>
                <a:latin typeface="Times New Roman" panose="02020603050405020304" pitchFamily="18" charset="0"/>
                <a:ea typeface="华文新魏" panose="02010800040101010101" pitchFamily="2" charset="-122"/>
              </a:rPr>
              <a:t>OUT.CLK </a:t>
            </a:r>
            <a:r>
              <a:rPr lang="en-US" altLang="zh-CN" sz="1800" b="1" dirty="0">
                <a:solidFill>
                  <a:srgbClr val="FF0000"/>
                </a:solidFill>
                <a:latin typeface="Times New Roman" panose="02020603050405020304" pitchFamily="18" charset="0"/>
                <a:ea typeface="华文新魏" panose="02010800040101010101" pitchFamily="2" charset="-122"/>
              </a:rPr>
              <a:t>=</a:t>
            </a:r>
            <a:r>
              <a:rPr lang="en-US" altLang="zh-CN" sz="1800" b="1" dirty="0">
                <a:solidFill>
                  <a:schemeClr val="tx1"/>
                </a:solidFill>
                <a:latin typeface="Times New Roman" panose="02020603050405020304" pitchFamily="18" charset="0"/>
                <a:ea typeface="华文新魏" panose="02010800040101010101" pitchFamily="2" charset="-122"/>
              </a:rPr>
              <a:t>CLK;</a:t>
            </a:r>
          </a:p>
          <a:p>
            <a:pPr eaLnBrk="1" hangingPunct="1"/>
            <a:endParaRPr lang="en-US" altLang="zh-CN" sz="1800" b="1" dirty="0">
              <a:solidFill>
                <a:schemeClr val="tx1"/>
              </a:solidFill>
              <a:latin typeface="Times New Roman" panose="02020603050405020304" pitchFamily="18" charset="0"/>
              <a:ea typeface="华文新魏" panose="02010800040101010101" pitchFamily="2" charset="-122"/>
            </a:endParaRPr>
          </a:p>
          <a:p>
            <a:pPr eaLnBrk="1" hangingPunct="1"/>
            <a:r>
              <a:rPr lang="en-US" altLang="zh-CN" sz="1800" b="1" dirty="0">
                <a:solidFill>
                  <a:schemeClr val="tx1"/>
                </a:solidFill>
                <a:latin typeface="Times New Roman" panose="02020603050405020304" pitchFamily="18" charset="0"/>
                <a:ea typeface="华文新魏" panose="02010800040101010101" pitchFamily="2" charset="-122"/>
              </a:rPr>
              <a:t>OUT </a:t>
            </a:r>
            <a:r>
              <a:rPr lang="en-US" altLang="zh-CN" sz="1800" b="1" dirty="0">
                <a:solidFill>
                  <a:srgbClr val="FF0000"/>
                </a:solidFill>
                <a:latin typeface="Times New Roman" panose="02020603050405020304" pitchFamily="18" charset="0"/>
                <a:ea typeface="华文新魏" panose="02010800040101010101" pitchFamily="2" charset="-122"/>
              </a:rPr>
              <a:t>:=</a:t>
            </a:r>
            <a:r>
              <a:rPr lang="en-US" altLang="zh-CN" sz="1800" b="1" dirty="0">
                <a:solidFill>
                  <a:schemeClr val="tx1"/>
                </a:solidFill>
                <a:latin typeface="Times New Roman" panose="02020603050405020304" pitchFamily="18" charset="0"/>
                <a:ea typeface="华文新魏" panose="02010800040101010101" pitchFamily="2" charset="-122"/>
              </a:rPr>
              <a:t> !CLR &amp; (</a:t>
            </a:r>
          </a:p>
          <a:p>
            <a:pPr eaLnBrk="1" hangingPunct="1"/>
            <a:r>
              <a:rPr lang="en-US" altLang="zh-CN" sz="1800" b="1" dirty="0">
                <a:solidFill>
                  <a:schemeClr val="tx1"/>
                </a:solidFill>
                <a:latin typeface="Times New Roman" panose="02020603050405020304" pitchFamily="18" charset="0"/>
                <a:ea typeface="华文新魏" panose="02010800040101010101" pitchFamily="2" charset="-122"/>
              </a:rPr>
              <a:t>		     HOLD &amp; OUT</a:t>
            </a:r>
          </a:p>
          <a:p>
            <a:pPr eaLnBrk="1" hangingPunct="1"/>
            <a:r>
              <a:rPr lang="en-US" altLang="zh-CN" sz="1800" b="1" dirty="0">
                <a:solidFill>
                  <a:schemeClr val="tx1"/>
                </a:solidFill>
                <a:latin typeface="Times New Roman" panose="02020603050405020304" pitchFamily="18" charset="0"/>
                <a:ea typeface="华文新魏" panose="02010800040101010101" pitchFamily="2" charset="-122"/>
              </a:rPr>
              <a:t>		  # RIGHT &amp; RIGHTIN</a:t>
            </a:r>
          </a:p>
          <a:p>
            <a:pPr eaLnBrk="1" hangingPunct="1"/>
            <a:r>
              <a:rPr lang="en-US" altLang="zh-CN" sz="1800" b="1" dirty="0">
                <a:solidFill>
                  <a:schemeClr val="tx1"/>
                </a:solidFill>
                <a:latin typeface="Times New Roman" panose="02020603050405020304" pitchFamily="18" charset="0"/>
                <a:ea typeface="华文新魏" panose="02010800040101010101" pitchFamily="2" charset="-122"/>
              </a:rPr>
              <a:t>		  # LEFT &amp; LEFTIN</a:t>
            </a:r>
          </a:p>
          <a:p>
            <a:pPr eaLnBrk="1" hangingPunct="1"/>
            <a:r>
              <a:rPr lang="en-US" altLang="zh-CN" sz="1800" b="1" dirty="0">
                <a:solidFill>
                  <a:schemeClr val="tx1"/>
                </a:solidFill>
                <a:latin typeface="Times New Roman" panose="02020603050405020304" pitchFamily="18" charset="0"/>
                <a:ea typeface="华文新魏" panose="02010800040101010101" pitchFamily="2" charset="-122"/>
              </a:rPr>
              <a:t>		  # LOAD &amp; INPUT);</a:t>
            </a:r>
          </a:p>
          <a:p>
            <a:pPr eaLnBrk="1" hangingPunct="1"/>
            <a:r>
              <a:rPr lang="en-US" altLang="zh-CN" sz="1800" b="1" dirty="0">
                <a:solidFill>
                  <a:srgbClr val="FF0000"/>
                </a:solidFill>
                <a:latin typeface="Times New Roman" panose="02020603050405020304" pitchFamily="18" charset="0"/>
                <a:ea typeface="华文新魏" panose="02010800040101010101" pitchFamily="2" charset="-122"/>
              </a:rPr>
              <a:t>end</a:t>
            </a:r>
            <a:r>
              <a:rPr lang="en-US" altLang="zh-CN" sz="1800" b="1" dirty="0">
                <a:solidFill>
                  <a:schemeClr val="tx1"/>
                </a:solidFill>
                <a:latin typeface="Times New Roman" panose="02020603050405020304" pitchFamily="18" charset="0"/>
                <a:ea typeface="华文新魏" panose="02010800040101010101" pitchFamily="2" charset="-122"/>
              </a:rPr>
              <a:t> Z74×194</a:t>
            </a:r>
            <a:endParaRPr lang="zh-CN" altLang="en-US" sz="1800" b="1" dirty="0">
              <a:solidFill>
                <a:schemeClr val="tx1"/>
              </a:solidFill>
              <a:latin typeface="Times New Roman" panose="02020603050405020304" pitchFamily="18" charset="0"/>
              <a:ea typeface="华文新魏" panose="02010800040101010101" pitchFamily="2" charset="-122"/>
            </a:endParaRPr>
          </a:p>
        </p:txBody>
      </p:sp>
      <p:pic>
        <p:nvPicPr>
          <p:cNvPr id="4" name="Picture 5"/>
          <p:cNvPicPr>
            <a:picLocks noChangeAspect="1"/>
          </p:cNvPicPr>
          <p:nvPr/>
        </p:nvPicPr>
        <p:blipFill>
          <a:blip r:embed="rId3"/>
          <a:stretch>
            <a:fillRect/>
          </a:stretch>
        </p:blipFill>
        <p:spPr>
          <a:xfrm>
            <a:off x="6300788" y="484188"/>
            <a:ext cx="2303462" cy="44894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B26E5CF-B246-4691-B5AC-2C73F025AE03}"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52</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6371" name="Rectangle 2"/>
          <p:cNvSpPr>
            <a:spLocks noGrp="1"/>
          </p:cNvSpPr>
          <p:nvPr>
            <p:ph type="title"/>
          </p:nvPr>
        </p:nvSpPr>
        <p:spPr>
          <a:xfrm>
            <a:off x="1657350" y="457200"/>
            <a:ext cx="5829300" cy="692150"/>
          </a:xfrm>
          <a:noFill/>
          <a:ln>
            <a:noFill/>
          </a:ln>
        </p:spPr>
        <p:txBody>
          <a:bodyPr/>
          <a:lstStyle/>
          <a:p>
            <a:pPr eaLnBrk="1" hangingPunct="1"/>
            <a:r>
              <a:rPr lang="en-US" altLang="zh-CN" sz="2700" b="1" dirty="0">
                <a:latin typeface="华文新魏" panose="02010800040101010101" pitchFamily="2" charset="-122"/>
                <a:ea typeface="华文新魏" panose="02010800040101010101" pitchFamily="2" charset="-122"/>
              </a:rPr>
              <a:t>Cupl</a:t>
            </a:r>
            <a:r>
              <a:rPr lang="zh-CN" altLang="en-US" sz="2700" b="1" dirty="0">
                <a:latin typeface="华文新魏" panose="02010800040101010101" pitchFamily="2" charset="-122"/>
                <a:ea typeface="华文新魏" panose="02010800040101010101" pitchFamily="2" charset="-122"/>
              </a:rPr>
              <a:t>语言</a:t>
            </a:r>
          </a:p>
        </p:txBody>
      </p:sp>
      <p:sp>
        <p:nvSpPr>
          <p:cNvPr id="186372" name="Rectangle 3"/>
          <p:cNvSpPr>
            <a:spLocks noGrp="1"/>
          </p:cNvSpPr>
          <p:nvPr>
            <p:ph idx="1" hasCustomPrompt="1"/>
          </p:nvPr>
        </p:nvSpPr>
        <p:spPr>
          <a:xfrm>
            <a:off x="971550" y="1058863"/>
            <a:ext cx="7704138" cy="3535362"/>
          </a:xfrm>
          <a:noFill/>
          <a:ln>
            <a:noFill/>
          </a:ln>
        </p:spPr>
        <p:txBody>
          <a:bodyPr/>
          <a:lstStyle/>
          <a:p>
            <a:pPr eaLnBrk="1" hangingPunct="1">
              <a:lnSpc>
                <a:spcPct val="80000"/>
              </a:lnSpc>
            </a:pPr>
            <a:r>
              <a:rPr lang="en-US" altLang="zh-CN" sz="1200" b="1" dirty="0">
                <a:latin typeface="华文新魏" panose="02010800040101010101" pitchFamily="2" charset="-122"/>
                <a:ea typeface="华文新魏" panose="02010800040101010101" pitchFamily="2" charset="-122"/>
              </a:rPr>
              <a:t> /* GAL_FILE OF TLXHZH */</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PARTNO         001;</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NAME             TLXHZHQ; /*ZHXH CONTROL*/</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DATE               2007.02.04.;</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REV                  1.0;</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DESIGNER      SHAN DEGEN;</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COMPANY      XJTU XIANTAO;</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ASSEMBLY      TLXHZH;</a:t>
            </a:r>
          </a:p>
          <a:p>
            <a:pPr eaLnBrk="1" hangingPunct="1">
              <a:lnSpc>
                <a:spcPct val="80000"/>
              </a:lnSpc>
            </a:pPr>
            <a:r>
              <a:rPr lang="en-US" altLang="zh-CN" sz="1200" b="1" dirty="0">
                <a:solidFill>
                  <a:srgbClr val="FF0000"/>
                </a:solidFill>
                <a:latin typeface="华文新魏" panose="02010800040101010101" pitchFamily="2" charset="-122"/>
                <a:ea typeface="华文新魏" panose="02010800040101010101" pitchFamily="2" charset="-122"/>
              </a:rPr>
              <a:t>     LOCATION </a:t>
            </a:r>
            <a:r>
              <a:rPr lang="en-US" altLang="zh-CN" sz="1200" b="1" dirty="0">
                <a:latin typeface="华文新魏" panose="02010800040101010101" pitchFamily="2" charset="-122"/>
                <a:ea typeface="华文新魏" panose="02010800040101010101" pitchFamily="2" charset="-122"/>
              </a:rPr>
              <a:t>     U17;</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 DEVICE */</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a:t>
            </a:r>
            <a:r>
              <a:rPr lang="en-US" altLang="zh-CN" sz="1200" b="1" dirty="0">
                <a:solidFill>
                  <a:srgbClr val="FF0000"/>
                </a:solidFill>
                <a:latin typeface="华文新魏" panose="02010800040101010101" pitchFamily="2" charset="-122"/>
                <a:ea typeface="华文新魏" panose="02010800040101010101" pitchFamily="2" charset="-122"/>
              </a:rPr>
              <a:t>DEVICE </a:t>
            </a:r>
            <a:r>
              <a:rPr lang="en-US" altLang="zh-CN" sz="1200" b="1" dirty="0">
                <a:latin typeface="华文新魏" panose="02010800040101010101" pitchFamily="2" charset="-122"/>
                <a:ea typeface="华文新魏" panose="02010800040101010101" pitchFamily="2" charset="-122"/>
              </a:rPr>
              <a:t>        </a:t>
            </a:r>
            <a:r>
              <a:rPr lang="en-US" altLang="zh-CN" sz="1200" b="1" dirty="0">
                <a:solidFill>
                  <a:srgbClr val="FDA1C8"/>
                </a:solidFill>
                <a:latin typeface="华文新魏" panose="02010800040101010101" pitchFamily="2" charset="-122"/>
                <a:ea typeface="华文新魏" panose="02010800040101010101" pitchFamily="2" charset="-122"/>
              </a:rPr>
              <a:t>g16v8</a:t>
            </a:r>
            <a:r>
              <a:rPr lang="en-US" altLang="zh-CN" sz="1200" b="1" dirty="0">
                <a:latin typeface="华文新魏" panose="02010800040101010101" pitchFamily="2" charset="-122"/>
                <a:ea typeface="华文新魏" panose="02010800040101010101" pitchFamily="2" charset="-122"/>
              </a:rPr>
              <a:t>;</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 INPUT */</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a:t>
            </a:r>
            <a:r>
              <a:rPr lang="en-US" altLang="zh-CN" sz="1200" b="1" dirty="0">
                <a:solidFill>
                  <a:srgbClr val="FF0000"/>
                </a:solidFill>
                <a:latin typeface="华文新魏" panose="02010800040101010101" pitchFamily="2" charset="-122"/>
                <a:ea typeface="华文新魏" panose="02010800040101010101" pitchFamily="2" charset="-122"/>
              </a:rPr>
              <a:t>PIN</a:t>
            </a:r>
            <a:r>
              <a:rPr lang="en-US" altLang="zh-CN" sz="1200" b="1" dirty="0">
                <a:latin typeface="华文新魏" panose="02010800040101010101" pitchFamily="2" charset="-122"/>
                <a:ea typeface="华文新魏" panose="02010800040101010101" pitchFamily="2" charset="-122"/>
              </a:rPr>
              <a:t>[2,3..8,9]=[RP24,RN24D,RT24D,!TXDC,TX,TXN24,TXP24,TXT24];</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 OUTPUT */</a:t>
            </a:r>
          </a:p>
          <a:p>
            <a:pPr eaLnBrk="1" hangingPunct="1">
              <a:lnSpc>
                <a:spcPct val="80000"/>
              </a:lnSpc>
            </a:pPr>
            <a:r>
              <a:rPr lang="en-US" altLang="zh-CN" sz="1200" b="1" dirty="0">
                <a:latin typeface="华文新魏" panose="02010800040101010101" pitchFamily="2" charset="-122"/>
                <a:ea typeface="华文新魏" panose="02010800040101010101" pitchFamily="2" charset="-122"/>
              </a:rPr>
              <a:t>    </a:t>
            </a:r>
            <a:r>
              <a:rPr lang="en-US" altLang="zh-CN" sz="1200" b="1" dirty="0">
                <a:solidFill>
                  <a:srgbClr val="FF0000"/>
                </a:solidFill>
                <a:latin typeface="华文新魏" panose="02010800040101010101" pitchFamily="2" charset="-122"/>
                <a:ea typeface="华文新魏" panose="02010800040101010101" pitchFamily="2" charset="-122"/>
              </a:rPr>
              <a:t>PIN</a:t>
            </a:r>
            <a:r>
              <a:rPr lang="en-US" altLang="zh-CN" sz="1200" b="1" dirty="0">
                <a:latin typeface="华文新魏" panose="02010800040101010101" pitchFamily="2" charset="-122"/>
                <a:ea typeface="华文新魏" panose="02010800040101010101" pitchFamily="2" charset="-122"/>
              </a:rPr>
              <a:t>[12,13,14..18,19]=[LOCK_RLY,VX_LOCK,TEST_LOOP,FCLK_ON,ZH_ERR,RLY_T24,RLY_N24,RLY_P24];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6372">
                                            <p:txEl>
                                              <p:pRg st="0" end="0"/>
                                            </p:txEl>
                                          </p:spTgt>
                                        </p:tgtEl>
                                        <p:attrNameLst>
                                          <p:attrName>style.visibility</p:attrName>
                                        </p:attrNameLst>
                                      </p:cBhvr>
                                      <p:to>
                                        <p:strVal val="visible"/>
                                      </p:to>
                                    </p:set>
                                    <p:anim calcmode="lin" valueType="num">
                                      <p:cBhvr additive="base">
                                        <p:cTn id="7" dur="500" fill="hold"/>
                                        <p:tgtEl>
                                          <p:spTgt spid="1863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637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6372">
                                            <p:txEl>
                                              <p:pRg st="1" end="1"/>
                                            </p:txEl>
                                          </p:spTgt>
                                        </p:tgtEl>
                                        <p:attrNameLst>
                                          <p:attrName>style.visibility</p:attrName>
                                        </p:attrNameLst>
                                      </p:cBhvr>
                                      <p:to>
                                        <p:strVal val="visible"/>
                                      </p:to>
                                    </p:set>
                                    <p:anim calcmode="lin" valueType="num">
                                      <p:cBhvr additive="base">
                                        <p:cTn id="11" dur="500" fill="hold"/>
                                        <p:tgtEl>
                                          <p:spTgt spid="18637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637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6372">
                                            <p:txEl>
                                              <p:pRg st="2" end="2"/>
                                            </p:txEl>
                                          </p:spTgt>
                                        </p:tgtEl>
                                        <p:attrNameLst>
                                          <p:attrName>style.visibility</p:attrName>
                                        </p:attrNameLst>
                                      </p:cBhvr>
                                      <p:to>
                                        <p:strVal val="visible"/>
                                      </p:to>
                                    </p:set>
                                    <p:anim calcmode="lin" valueType="num">
                                      <p:cBhvr additive="base">
                                        <p:cTn id="15" dur="500" fill="hold"/>
                                        <p:tgtEl>
                                          <p:spTgt spid="18637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637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6372">
                                            <p:txEl>
                                              <p:pRg st="3" end="3"/>
                                            </p:txEl>
                                          </p:spTgt>
                                        </p:tgtEl>
                                        <p:attrNameLst>
                                          <p:attrName>style.visibility</p:attrName>
                                        </p:attrNameLst>
                                      </p:cBhvr>
                                      <p:to>
                                        <p:strVal val="visible"/>
                                      </p:to>
                                    </p:set>
                                    <p:anim calcmode="lin" valueType="num">
                                      <p:cBhvr additive="base">
                                        <p:cTn id="19" dur="500" fill="hold"/>
                                        <p:tgtEl>
                                          <p:spTgt spid="1863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637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6372">
                                            <p:txEl>
                                              <p:pRg st="4" end="4"/>
                                            </p:txEl>
                                          </p:spTgt>
                                        </p:tgtEl>
                                        <p:attrNameLst>
                                          <p:attrName>style.visibility</p:attrName>
                                        </p:attrNameLst>
                                      </p:cBhvr>
                                      <p:to>
                                        <p:strVal val="visible"/>
                                      </p:to>
                                    </p:set>
                                    <p:anim calcmode="lin" valueType="num">
                                      <p:cBhvr additive="base">
                                        <p:cTn id="23" dur="500" fill="hold"/>
                                        <p:tgtEl>
                                          <p:spTgt spid="18637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637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6372">
                                            <p:txEl>
                                              <p:pRg st="5" end="5"/>
                                            </p:txEl>
                                          </p:spTgt>
                                        </p:tgtEl>
                                        <p:attrNameLst>
                                          <p:attrName>style.visibility</p:attrName>
                                        </p:attrNameLst>
                                      </p:cBhvr>
                                      <p:to>
                                        <p:strVal val="visible"/>
                                      </p:to>
                                    </p:set>
                                    <p:anim calcmode="lin" valueType="num">
                                      <p:cBhvr additive="base">
                                        <p:cTn id="27" dur="500" fill="hold"/>
                                        <p:tgtEl>
                                          <p:spTgt spid="18637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637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6372">
                                            <p:txEl>
                                              <p:pRg st="6" end="6"/>
                                            </p:txEl>
                                          </p:spTgt>
                                        </p:tgtEl>
                                        <p:attrNameLst>
                                          <p:attrName>style.visibility</p:attrName>
                                        </p:attrNameLst>
                                      </p:cBhvr>
                                      <p:to>
                                        <p:strVal val="visible"/>
                                      </p:to>
                                    </p:set>
                                    <p:anim calcmode="lin" valueType="num">
                                      <p:cBhvr additive="base">
                                        <p:cTn id="31" dur="500" fill="hold"/>
                                        <p:tgtEl>
                                          <p:spTgt spid="18637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637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6372">
                                            <p:txEl>
                                              <p:pRg st="7" end="7"/>
                                            </p:txEl>
                                          </p:spTgt>
                                        </p:tgtEl>
                                        <p:attrNameLst>
                                          <p:attrName>style.visibility</p:attrName>
                                        </p:attrNameLst>
                                      </p:cBhvr>
                                      <p:to>
                                        <p:strVal val="visible"/>
                                      </p:to>
                                    </p:set>
                                    <p:anim calcmode="lin" valueType="num">
                                      <p:cBhvr additive="base">
                                        <p:cTn id="35" dur="500" fill="hold"/>
                                        <p:tgtEl>
                                          <p:spTgt spid="18637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637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6372">
                                            <p:txEl>
                                              <p:pRg st="8" end="8"/>
                                            </p:txEl>
                                          </p:spTgt>
                                        </p:tgtEl>
                                        <p:attrNameLst>
                                          <p:attrName>style.visibility</p:attrName>
                                        </p:attrNameLst>
                                      </p:cBhvr>
                                      <p:to>
                                        <p:strVal val="visible"/>
                                      </p:to>
                                    </p:set>
                                    <p:anim calcmode="lin" valueType="num">
                                      <p:cBhvr additive="base">
                                        <p:cTn id="39" dur="500" fill="hold"/>
                                        <p:tgtEl>
                                          <p:spTgt spid="18637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637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86372">
                                            <p:txEl>
                                              <p:pRg st="9" end="9"/>
                                            </p:txEl>
                                          </p:spTgt>
                                        </p:tgtEl>
                                        <p:attrNameLst>
                                          <p:attrName>style.visibility</p:attrName>
                                        </p:attrNameLst>
                                      </p:cBhvr>
                                      <p:to>
                                        <p:strVal val="visible"/>
                                      </p:to>
                                    </p:set>
                                    <p:anim calcmode="lin" valueType="num">
                                      <p:cBhvr additive="base">
                                        <p:cTn id="45" dur="500" fill="hold"/>
                                        <p:tgtEl>
                                          <p:spTgt spid="186372">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6372">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86372">
                                            <p:txEl>
                                              <p:pRg st="10" end="10"/>
                                            </p:txEl>
                                          </p:spTgt>
                                        </p:tgtEl>
                                        <p:attrNameLst>
                                          <p:attrName>style.visibility</p:attrName>
                                        </p:attrNameLst>
                                      </p:cBhvr>
                                      <p:to>
                                        <p:strVal val="visible"/>
                                      </p:to>
                                    </p:set>
                                    <p:anim calcmode="lin" valueType="num">
                                      <p:cBhvr additive="base">
                                        <p:cTn id="49" dur="500" fill="hold"/>
                                        <p:tgtEl>
                                          <p:spTgt spid="186372">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6372">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86372">
                                            <p:txEl>
                                              <p:pRg st="11" end="11"/>
                                            </p:txEl>
                                          </p:spTgt>
                                        </p:tgtEl>
                                        <p:attrNameLst>
                                          <p:attrName>style.visibility</p:attrName>
                                        </p:attrNameLst>
                                      </p:cBhvr>
                                      <p:to>
                                        <p:strVal val="visible"/>
                                      </p:to>
                                    </p:set>
                                    <p:anim calcmode="lin" valueType="num">
                                      <p:cBhvr additive="base">
                                        <p:cTn id="53" dur="500" fill="hold"/>
                                        <p:tgtEl>
                                          <p:spTgt spid="186372">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86372">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86372">
                                            <p:txEl>
                                              <p:pRg st="12" end="12"/>
                                            </p:txEl>
                                          </p:spTgt>
                                        </p:tgtEl>
                                        <p:attrNameLst>
                                          <p:attrName>style.visibility</p:attrName>
                                        </p:attrNameLst>
                                      </p:cBhvr>
                                      <p:to>
                                        <p:strVal val="visible"/>
                                      </p:to>
                                    </p:set>
                                    <p:anim calcmode="lin" valueType="num">
                                      <p:cBhvr additive="base">
                                        <p:cTn id="57" dur="500" fill="hold"/>
                                        <p:tgtEl>
                                          <p:spTgt spid="186372">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86372">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86372">
                                            <p:txEl>
                                              <p:pRg st="13" end="13"/>
                                            </p:txEl>
                                          </p:spTgt>
                                        </p:tgtEl>
                                        <p:attrNameLst>
                                          <p:attrName>style.visibility</p:attrName>
                                        </p:attrNameLst>
                                      </p:cBhvr>
                                      <p:to>
                                        <p:strVal val="visible"/>
                                      </p:to>
                                    </p:set>
                                    <p:anim calcmode="lin" valueType="num">
                                      <p:cBhvr additive="base">
                                        <p:cTn id="61" dur="500" fill="hold"/>
                                        <p:tgtEl>
                                          <p:spTgt spid="186372">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86372">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86372">
                                            <p:txEl>
                                              <p:pRg st="14" end="14"/>
                                            </p:txEl>
                                          </p:spTgt>
                                        </p:tgtEl>
                                        <p:attrNameLst>
                                          <p:attrName>style.visibility</p:attrName>
                                        </p:attrNameLst>
                                      </p:cBhvr>
                                      <p:to>
                                        <p:strVal val="visible"/>
                                      </p:to>
                                    </p:set>
                                    <p:anim calcmode="lin" valueType="num">
                                      <p:cBhvr additive="base">
                                        <p:cTn id="65" dur="500" fill="hold"/>
                                        <p:tgtEl>
                                          <p:spTgt spid="186372">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8637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A343B3E-A1D1-430E-93AD-D6AEA469406E}"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53</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7395" name="Rectangle 2"/>
          <p:cNvSpPr>
            <a:spLocks noGrp="1"/>
          </p:cNvSpPr>
          <p:nvPr>
            <p:ph type="title"/>
          </p:nvPr>
        </p:nvSpPr>
        <p:spPr>
          <a:xfrm>
            <a:off x="611188" y="484188"/>
            <a:ext cx="7143750" cy="522287"/>
          </a:xfrm>
          <a:noFill/>
          <a:ln>
            <a:noFill/>
          </a:ln>
        </p:spPr>
        <p:txBody>
          <a:bodyPr/>
          <a:lstStyle/>
          <a:p>
            <a:pPr eaLnBrk="1" hangingPunct="1"/>
            <a:r>
              <a:rPr lang="en-US" altLang="zh-CN" dirty="0"/>
              <a:t>cupl</a:t>
            </a:r>
          </a:p>
        </p:txBody>
      </p:sp>
      <p:sp>
        <p:nvSpPr>
          <p:cNvPr id="187396" name="Rectangle 3"/>
          <p:cNvSpPr>
            <a:spLocks noGrp="1"/>
          </p:cNvSpPr>
          <p:nvPr>
            <p:ph idx="1" hasCustomPrompt="1"/>
          </p:nvPr>
        </p:nvSpPr>
        <p:spPr>
          <a:xfrm>
            <a:off x="395288" y="1060450"/>
            <a:ext cx="8424862" cy="3887788"/>
          </a:xfrm>
          <a:noFill/>
          <a:ln>
            <a:noFill/>
          </a:ln>
        </p:spPr>
        <p:txBody>
          <a:bodyPr/>
          <a:lstStyle/>
          <a:p>
            <a:pPr eaLnBrk="1" hangingPunct="1"/>
            <a:r>
              <a:rPr lang="en-US" altLang="zh-CN" sz="1500" dirty="0"/>
              <a:t> </a:t>
            </a:r>
            <a:r>
              <a:rPr lang="en-US" altLang="zh-CN" sz="1500" b="1" dirty="0">
                <a:solidFill>
                  <a:srgbClr val="FF0000"/>
                </a:solidFill>
                <a:latin typeface="华文新魏" panose="02010800040101010101" pitchFamily="2" charset="-122"/>
                <a:ea typeface="华文新魏" panose="02010800040101010101" pitchFamily="2" charset="-122"/>
              </a:rPr>
              <a:t>/* LOGIC EQUATIONS */</a:t>
            </a:r>
          </a:p>
          <a:p>
            <a:pPr eaLnBrk="1" hangingPunct="1"/>
            <a:r>
              <a:rPr lang="en-US" altLang="zh-CN" sz="1500" b="1" dirty="0">
                <a:latin typeface="华文新魏" panose="02010800040101010101" pitchFamily="2" charset="-122"/>
                <a:ea typeface="华文新魏" panose="02010800040101010101" pitchFamily="2" charset="-122"/>
              </a:rPr>
              <a:t>        LOCK_RLY=RP24#TX; </a:t>
            </a:r>
          </a:p>
          <a:p>
            <a:pPr eaLnBrk="1" hangingPunct="1"/>
            <a:r>
              <a:rPr lang="en-US" altLang="zh-CN" sz="1500" b="1" dirty="0">
                <a:latin typeface="华文新魏" panose="02010800040101010101" pitchFamily="2" charset="-122"/>
                <a:ea typeface="华文新魏" panose="02010800040101010101" pitchFamily="2" charset="-122"/>
              </a:rPr>
              <a:t>        VX_LOCK=!TXP24&amp;!TXN24&amp;!TXT24&amp;!RT24D#RP24#RN24D;</a:t>
            </a:r>
          </a:p>
          <a:p>
            <a:pPr eaLnBrk="1" hangingPunct="1"/>
            <a:r>
              <a:rPr lang="en-US" altLang="zh-CN" sz="1500" b="1" dirty="0">
                <a:latin typeface="华文新魏" panose="02010800040101010101" pitchFamily="2" charset="-122"/>
                <a:ea typeface="华文新魏" panose="02010800040101010101" pitchFamily="2" charset="-122"/>
              </a:rPr>
              <a:t>        TEST_LOOP=RT24D&amp;!RP24&amp;!RN24D&amp;!TXT24; </a:t>
            </a:r>
          </a:p>
          <a:p>
            <a:pPr eaLnBrk="1" hangingPunct="1"/>
            <a:r>
              <a:rPr lang="en-US" altLang="zh-CN" sz="1500" b="1" dirty="0">
                <a:latin typeface="华文新魏" panose="02010800040101010101" pitchFamily="2" charset="-122"/>
                <a:ea typeface="华文新魏" panose="02010800040101010101" pitchFamily="2" charset="-122"/>
              </a:rPr>
              <a:t>        FCLK_ON=(TXP24&amp;!RP24)#(TXN24&amp;!RN24D)#TXT24#!TXT24&amp;RT24D&amp;!RP24&amp;!RN24D#!TXT24&amp;RN24D; </a:t>
            </a:r>
          </a:p>
          <a:p>
            <a:pPr eaLnBrk="1" hangingPunct="1"/>
            <a:r>
              <a:rPr lang="en-US" altLang="zh-CN" sz="1500" b="1" dirty="0">
                <a:latin typeface="华文新魏" panose="02010800040101010101" pitchFamily="2" charset="-122"/>
                <a:ea typeface="华文新魏" panose="02010800040101010101" pitchFamily="2" charset="-122"/>
              </a:rPr>
              <a:t>        ZH_ERR=!TXDC&amp;(TXP24#TXN24#TXT24)#TXDC&amp;!TXP24&amp;!TXN24&amp;!TXT24&amp;!RT24D #TXDC&amp;TXT24&amp;!RT24D;  </a:t>
            </a:r>
          </a:p>
          <a:p>
            <a:pPr eaLnBrk="1" hangingPunct="1"/>
            <a:r>
              <a:rPr lang="en-US" altLang="zh-CN" sz="1500" b="1" dirty="0">
                <a:latin typeface="华文新魏" panose="02010800040101010101" pitchFamily="2" charset="-122"/>
                <a:ea typeface="华文新魏" panose="02010800040101010101" pitchFamily="2" charset="-122"/>
              </a:rPr>
              <a:t>        RLY_T24=RT24D&amp;!RP24&amp;!RN24D&amp;TXT24; </a:t>
            </a:r>
          </a:p>
          <a:p>
            <a:pPr eaLnBrk="1" hangingPunct="1"/>
            <a:r>
              <a:rPr lang="en-US" altLang="zh-CN" sz="1500" b="1" dirty="0">
                <a:latin typeface="华文新魏" panose="02010800040101010101" pitchFamily="2" charset="-122"/>
                <a:ea typeface="华文新魏" panose="02010800040101010101" pitchFamily="2" charset="-122"/>
              </a:rPr>
              <a:t>        RLY_N24=RN24D&amp;!RP24&amp;!TX;</a:t>
            </a:r>
          </a:p>
          <a:p>
            <a:pPr eaLnBrk="1" hangingPunct="1"/>
            <a:r>
              <a:rPr lang="en-US" altLang="zh-CN" sz="1500" b="1" dirty="0">
                <a:latin typeface="华文新魏" panose="02010800040101010101" pitchFamily="2" charset="-122"/>
                <a:ea typeface="华文新魏" panose="02010800040101010101" pitchFamily="2" charset="-122"/>
              </a:rPr>
              <a:t>        RLY_P24=RP24;                        /*xxxx*/</a:t>
            </a:r>
          </a:p>
          <a:p>
            <a:pPr algn="just" eaLnBrk="1" hangingPunct="1"/>
            <a:r>
              <a:rPr lang="en-US" altLang="zh-CN" sz="1500"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7396">
                                            <p:txEl>
                                              <p:pRg st="0" end="0"/>
                                            </p:txEl>
                                          </p:spTgt>
                                        </p:tgtEl>
                                        <p:attrNameLst>
                                          <p:attrName>style.visibility</p:attrName>
                                        </p:attrNameLst>
                                      </p:cBhvr>
                                      <p:to>
                                        <p:strVal val="visible"/>
                                      </p:to>
                                    </p:set>
                                    <p:anim calcmode="lin" valueType="num">
                                      <p:cBhvr additive="base">
                                        <p:cTn id="7" dur="500" fill="hold"/>
                                        <p:tgtEl>
                                          <p:spTgt spid="1873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739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7396">
                                            <p:txEl>
                                              <p:pRg st="1" end="1"/>
                                            </p:txEl>
                                          </p:spTgt>
                                        </p:tgtEl>
                                        <p:attrNameLst>
                                          <p:attrName>style.visibility</p:attrName>
                                        </p:attrNameLst>
                                      </p:cBhvr>
                                      <p:to>
                                        <p:strVal val="visible"/>
                                      </p:to>
                                    </p:set>
                                    <p:anim calcmode="lin" valueType="num">
                                      <p:cBhvr additive="base">
                                        <p:cTn id="11" dur="500" fill="hold"/>
                                        <p:tgtEl>
                                          <p:spTgt spid="18739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739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7396">
                                            <p:txEl>
                                              <p:pRg st="2" end="2"/>
                                            </p:txEl>
                                          </p:spTgt>
                                        </p:tgtEl>
                                        <p:attrNameLst>
                                          <p:attrName>style.visibility</p:attrName>
                                        </p:attrNameLst>
                                      </p:cBhvr>
                                      <p:to>
                                        <p:strVal val="visible"/>
                                      </p:to>
                                    </p:set>
                                    <p:anim calcmode="lin" valueType="num">
                                      <p:cBhvr additive="base">
                                        <p:cTn id="15" dur="500" fill="hold"/>
                                        <p:tgtEl>
                                          <p:spTgt spid="18739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739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7396">
                                            <p:txEl>
                                              <p:pRg st="3" end="3"/>
                                            </p:txEl>
                                          </p:spTgt>
                                        </p:tgtEl>
                                        <p:attrNameLst>
                                          <p:attrName>style.visibility</p:attrName>
                                        </p:attrNameLst>
                                      </p:cBhvr>
                                      <p:to>
                                        <p:strVal val="visible"/>
                                      </p:to>
                                    </p:set>
                                    <p:anim calcmode="lin" valueType="num">
                                      <p:cBhvr additive="base">
                                        <p:cTn id="19" dur="500" fill="hold"/>
                                        <p:tgtEl>
                                          <p:spTgt spid="18739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739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7396">
                                            <p:txEl>
                                              <p:pRg st="4" end="4"/>
                                            </p:txEl>
                                          </p:spTgt>
                                        </p:tgtEl>
                                        <p:attrNameLst>
                                          <p:attrName>style.visibility</p:attrName>
                                        </p:attrNameLst>
                                      </p:cBhvr>
                                      <p:to>
                                        <p:strVal val="visible"/>
                                      </p:to>
                                    </p:set>
                                    <p:anim calcmode="lin" valueType="num">
                                      <p:cBhvr additive="base">
                                        <p:cTn id="23" dur="500" fill="hold"/>
                                        <p:tgtEl>
                                          <p:spTgt spid="18739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739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7396">
                                            <p:txEl>
                                              <p:pRg st="5" end="5"/>
                                            </p:txEl>
                                          </p:spTgt>
                                        </p:tgtEl>
                                        <p:attrNameLst>
                                          <p:attrName>style.visibility</p:attrName>
                                        </p:attrNameLst>
                                      </p:cBhvr>
                                      <p:to>
                                        <p:strVal val="visible"/>
                                      </p:to>
                                    </p:set>
                                    <p:anim calcmode="lin" valueType="num">
                                      <p:cBhvr additive="base">
                                        <p:cTn id="27" dur="500" fill="hold"/>
                                        <p:tgtEl>
                                          <p:spTgt spid="18739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739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7396">
                                            <p:txEl>
                                              <p:pRg st="6" end="6"/>
                                            </p:txEl>
                                          </p:spTgt>
                                        </p:tgtEl>
                                        <p:attrNameLst>
                                          <p:attrName>style.visibility</p:attrName>
                                        </p:attrNameLst>
                                      </p:cBhvr>
                                      <p:to>
                                        <p:strVal val="visible"/>
                                      </p:to>
                                    </p:set>
                                    <p:anim calcmode="lin" valueType="num">
                                      <p:cBhvr additive="base">
                                        <p:cTn id="31" dur="500" fill="hold"/>
                                        <p:tgtEl>
                                          <p:spTgt spid="18739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7396">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7396">
                                            <p:txEl>
                                              <p:pRg st="7" end="7"/>
                                            </p:txEl>
                                          </p:spTgt>
                                        </p:tgtEl>
                                        <p:attrNameLst>
                                          <p:attrName>style.visibility</p:attrName>
                                        </p:attrNameLst>
                                      </p:cBhvr>
                                      <p:to>
                                        <p:strVal val="visible"/>
                                      </p:to>
                                    </p:set>
                                    <p:anim calcmode="lin" valueType="num">
                                      <p:cBhvr additive="base">
                                        <p:cTn id="35" dur="500" fill="hold"/>
                                        <p:tgtEl>
                                          <p:spTgt spid="18739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7396">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7396">
                                            <p:txEl>
                                              <p:pRg st="8" end="8"/>
                                            </p:txEl>
                                          </p:spTgt>
                                        </p:tgtEl>
                                        <p:attrNameLst>
                                          <p:attrName>style.visibility</p:attrName>
                                        </p:attrNameLst>
                                      </p:cBhvr>
                                      <p:to>
                                        <p:strVal val="visible"/>
                                      </p:to>
                                    </p:set>
                                    <p:anim calcmode="lin" valueType="num">
                                      <p:cBhvr additive="base">
                                        <p:cTn id="39" dur="500" fill="hold"/>
                                        <p:tgtEl>
                                          <p:spTgt spid="18739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7396">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87396">
                                            <p:txEl>
                                              <p:pRg st="9" end="9"/>
                                            </p:txEl>
                                          </p:spTgt>
                                        </p:tgtEl>
                                        <p:attrNameLst>
                                          <p:attrName>style.visibility</p:attrName>
                                        </p:attrNameLst>
                                      </p:cBhvr>
                                      <p:to>
                                        <p:strVal val="visible"/>
                                      </p:to>
                                    </p:set>
                                    <p:anim calcmode="lin" valueType="num">
                                      <p:cBhvr additive="base">
                                        <p:cTn id="43" dur="500" fill="hold"/>
                                        <p:tgtEl>
                                          <p:spTgt spid="18739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739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5368B7A-8BF0-46A8-BC52-7F8C14C04C41}"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54</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8419" name="Rectangle 2"/>
          <p:cNvSpPr>
            <a:spLocks noGrp="1"/>
          </p:cNvSpPr>
          <p:nvPr>
            <p:ph type="title"/>
          </p:nvPr>
        </p:nvSpPr>
        <p:spPr>
          <a:xfrm>
            <a:off x="900113" y="555625"/>
            <a:ext cx="5829300" cy="420688"/>
          </a:xfrm>
          <a:noFill/>
          <a:ln>
            <a:noFill/>
          </a:ln>
        </p:spPr>
        <p:txBody>
          <a:bodyPr/>
          <a:lstStyle/>
          <a:p>
            <a:pPr eaLnBrk="1" hangingPunct="1"/>
            <a:r>
              <a:rPr lang="en-US" altLang="zh-CN" sz="3000" dirty="0">
                <a:ea typeface="华文新魏" panose="02010800040101010101" pitchFamily="2" charset="-122"/>
              </a:rPr>
              <a:t>FM (FASTMAP</a:t>
            </a:r>
            <a:r>
              <a:rPr lang="zh-CN" altLang="en-US" sz="3000" dirty="0">
                <a:ea typeface="华文新魏" panose="02010800040101010101" pitchFamily="2" charset="-122"/>
              </a:rPr>
              <a:t>） </a:t>
            </a:r>
          </a:p>
        </p:txBody>
      </p:sp>
      <p:sp>
        <p:nvSpPr>
          <p:cNvPr id="188420" name="Rectangle 3"/>
          <p:cNvSpPr>
            <a:spLocks noGrp="1"/>
          </p:cNvSpPr>
          <p:nvPr>
            <p:ph idx="1" hasCustomPrompt="1"/>
          </p:nvPr>
        </p:nvSpPr>
        <p:spPr>
          <a:xfrm>
            <a:off x="611188" y="1058863"/>
            <a:ext cx="8281987" cy="3673475"/>
          </a:xfrm>
          <a:noFill/>
          <a:ln>
            <a:noFill/>
          </a:ln>
        </p:spPr>
        <p:txBody>
          <a:bodyPr/>
          <a:lstStyle/>
          <a:p>
            <a:pPr eaLnBrk="1" hangingPunct="1">
              <a:lnSpc>
                <a:spcPct val="80000"/>
              </a:lnSpc>
              <a:buFontTx/>
              <a:buNone/>
            </a:pPr>
            <a:r>
              <a:rPr lang="en-US" altLang="zh-CN" sz="900" dirty="0">
                <a:ea typeface="华文新魏" panose="02010800040101010101" pitchFamily="2" charset="-122"/>
              </a:rPr>
              <a:t>         </a:t>
            </a:r>
          </a:p>
          <a:p>
            <a:pPr eaLnBrk="1" hangingPunct="1">
              <a:lnSpc>
                <a:spcPct val="80000"/>
              </a:lnSpc>
              <a:buFontTx/>
              <a:buNone/>
            </a:pPr>
            <a:endParaRPr lang="en-US" altLang="zh-CN" sz="900" dirty="0">
              <a:ea typeface="华文新魏" panose="02010800040101010101" pitchFamily="2" charset="-122"/>
            </a:endParaRPr>
          </a:p>
          <a:p>
            <a:pPr eaLnBrk="1" hangingPunct="1">
              <a:lnSpc>
                <a:spcPct val="80000"/>
              </a:lnSpc>
            </a:pPr>
            <a:r>
              <a:rPr lang="en-US" altLang="zh-CN" b="1" dirty="0">
                <a:ea typeface="华文新魏" panose="02010800040101010101" pitchFamily="2" charset="-122"/>
              </a:rPr>
              <a:t>FM </a:t>
            </a:r>
            <a:r>
              <a:rPr lang="zh-CN" altLang="en-US" b="1" dirty="0">
                <a:ea typeface="华文新魏" panose="02010800040101010101" pitchFamily="2" charset="-122"/>
              </a:rPr>
              <a:t>是最早出现的对</a:t>
            </a:r>
            <a:r>
              <a:rPr lang="en-US" altLang="zh-CN" b="1" dirty="0">
                <a:ea typeface="华文新魏" panose="02010800040101010101" pitchFamily="2" charset="-122"/>
              </a:rPr>
              <a:t>GAL</a:t>
            </a:r>
            <a:r>
              <a:rPr lang="zh-CN" altLang="en-US" b="1" dirty="0">
                <a:ea typeface="华文新魏" panose="02010800040101010101" pitchFamily="2" charset="-122"/>
              </a:rPr>
              <a:t>进行设计的软件，由于它简单、易学，虽然功能较弱，但完全可以满足一般的设计要求。</a:t>
            </a:r>
            <a:r>
              <a:rPr lang="en-US" altLang="zh-CN" b="1" dirty="0">
                <a:ea typeface="华文新魏" panose="02010800040101010101" pitchFamily="2" charset="-122"/>
              </a:rPr>
              <a:t>FM</a:t>
            </a:r>
            <a:r>
              <a:rPr lang="zh-CN" altLang="en-US" b="1" dirty="0">
                <a:ea typeface="华文新魏" panose="02010800040101010101" pitchFamily="2" charset="-122"/>
              </a:rPr>
              <a:t>编译软件认可的用户</a:t>
            </a:r>
            <a:r>
              <a:rPr lang="en-US" altLang="zh-CN" b="1" dirty="0">
                <a:ea typeface="华文新魏" panose="02010800040101010101" pitchFamily="2" charset="-122"/>
              </a:rPr>
              <a:t>GAL</a:t>
            </a:r>
            <a:r>
              <a:rPr lang="zh-CN" altLang="en-US" b="1" dirty="0">
                <a:ea typeface="华文新魏" panose="02010800040101010101" pitchFamily="2" charset="-122"/>
              </a:rPr>
              <a:t>源文件（*</a:t>
            </a:r>
            <a:r>
              <a:rPr lang="en-US" altLang="zh-CN" b="1" dirty="0">
                <a:ea typeface="华文新魏" panose="02010800040101010101" pitchFamily="2" charset="-122"/>
              </a:rPr>
              <a:t>.PLD</a:t>
            </a:r>
            <a:r>
              <a:rPr lang="zh-CN" altLang="en-US" b="1" dirty="0">
                <a:ea typeface="华文新魏" panose="02010800040101010101" pitchFamily="2" charset="-122"/>
              </a:rPr>
              <a:t>）为一个</a:t>
            </a:r>
            <a:r>
              <a:rPr lang="en-US" altLang="zh-CN" b="1" dirty="0">
                <a:ea typeface="华文新魏" panose="02010800040101010101" pitchFamily="2" charset="-122"/>
              </a:rPr>
              <a:t>ASCII</a:t>
            </a:r>
            <a:r>
              <a:rPr lang="zh-CN" altLang="en-US" b="1" dirty="0">
                <a:ea typeface="华文新魏" panose="02010800040101010101" pitchFamily="2" charset="-122"/>
              </a:rPr>
              <a:t>码文件，以行为基本单位，可分成五个部分：</a:t>
            </a:r>
          </a:p>
          <a:p>
            <a:pPr lvl="1" eaLnBrk="1" hangingPunct="1">
              <a:lnSpc>
                <a:spcPct val="80000"/>
              </a:lnSpc>
            </a:pPr>
            <a:r>
              <a:rPr lang="zh-CN" altLang="en-US" b="1" dirty="0">
                <a:ea typeface="华文新魏" panose="02010800040101010101" pitchFamily="2" charset="-122"/>
              </a:rPr>
              <a:t>芯片类型选择 </a:t>
            </a:r>
          </a:p>
          <a:p>
            <a:pPr lvl="1" eaLnBrk="1" hangingPunct="1">
              <a:lnSpc>
                <a:spcPct val="80000"/>
              </a:lnSpc>
            </a:pPr>
            <a:r>
              <a:rPr lang="zh-CN" altLang="en-US" b="1" dirty="0">
                <a:ea typeface="华文新魏" panose="02010800040101010101" pitchFamily="2" charset="-122"/>
              </a:rPr>
              <a:t>用户信息 </a:t>
            </a:r>
          </a:p>
          <a:p>
            <a:pPr lvl="1" eaLnBrk="1" hangingPunct="1">
              <a:lnSpc>
                <a:spcPct val="80000"/>
              </a:lnSpc>
            </a:pPr>
            <a:r>
              <a:rPr lang="zh-CN" altLang="en-US" b="1" dirty="0">
                <a:ln>
                  <a:solidFill>
                    <a:srgbClr val="FF0000"/>
                  </a:solidFill>
                </a:ln>
                <a:ea typeface="华文新魏" panose="02010800040101010101" pitchFamily="2" charset="-122"/>
              </a:rPr>
              <a:t>引脚定义</a:t>
            </a:r>
            <a:r>
              <a:rPr lang="zh-CN" altLang="en-US" b="1" dirty="0">
                <a:ea typeface="华文新魏" panose="02010800040101010101" pitchFamily="2" charset="-122"/>
              </a:rPr>
              <a:t> </a:t>
            </a:r>
          </a:p>
          <a:p>
            <a:pPr lvl="1" eaLnBrk="1" hangingPunct="1">
              <a:lnSpc>
                <a:spcPct val="80000"/>
              </a:lnSpc>
            </a:pPr>
            <a:r>
              <a:rPr lang="zh-CN" altLang="en-US" b="1" dirty="0">
                <a:ln>
                  <a:solidFill>
                    <a:srgbClr val="FF0000"/>
                  </a:solidFill>
                </a:ln>
                <a:ea typeface="华文新魏" panose="02010800040101010101" pitchFamily="2" charset="-122"/>
              </a:rPr>
              <a:t>逻辑方程式定义 </a:t>
            </a:r>
          </a:p>
          <a:p>
            <a:pPr lvl="1" eaLnBrk="1" hangingPunct="1">
              <a:lnSpc>
                <a:spcPct val="80000"/>
              </a:lnSpc>
            </a:pPr>
            <a:r>
              <a:rPr lang="zh-CN" altLang="en-US" b="1" dirty="0">
                <a:ea typeface="华文新魏" panose="02010800040101010101" pitchFamily="2" charset="-122"/>
              </a:rPr>
              <a:t>结束和注释关键字</a:t>
            </a:r>
            <a:r>
              <a:rPr lang="zh-CN" altLang="en-US" dirty="0">
                <a:ea typeface="华文新魏" panose="02010800040101010101" pitchFamily="2" charset="-122"/>
              </a:rPr>
              <a:t> </a:t>
            </a:r>
          </a:p>
          <a:p>
            <a:pPr eaLnBrk="1" hangingPunct="1">
              <a:lnSpc>
                <a:spcPct val="80000"/>
              </a:lnSpc>
              <a:buFontTx/>
              <a:buNone/>
            </a:pPr>
            <a:endParaRPr lang="zh-CN" altLang="en-US" dirty="0">
              <a:ea typeface="华文新魏" panose="02010800040101010101" pitchFamily="2" charset="-122"/>
            </a:endParaRPr>
          </a:p>
          <a:p>
            <a:pPr eaLnBrk="1" hangingPunct="1">
              <a:lnSpc>
                <a:spcPct val="80000"/>
              </a:lnSpc>
              <a:buFontTx/>
              <a:buNone/>
            </a:pPr>
            <a:r>
              <a:rPr lang="zh-CN" altLang="en-US" dirty="0">
                <a:ea typeface="华文新魏" panose="02010800040101010101" pitchFamily="2" charset="-122"/>
              </a:rPr>
              <a:t>       </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E0602DF-FA44-4D1B-88C4-639A48872BE2}"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55</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0595" name="Rectangle 3"/>
          <p:cNvSpPr>
            <a:spLocks noGrp="1" noChangeArrowheads="1"/>
          </p:cNvSpPr>
          <p:nvPr>
            <p:ph idx="1" hasCustomPrompt="1"/>
          </p:nvPr>
        </p:nvSpPr>
        <p:spPr>
          <a:xfrm>
            <a:off x="539750" y="1058863"/>
            <a:ext cx="8208963" cy="3816350"/>
          </a:xfrm>
        </p:spPr>
        <p:txBody>
          <a:bodyPr/>
          <a:lstStyle/>
          <a:p>
            <a:pPr marL="171450" marR="0" lvl="0" indent="-171450" algn="l" defTabSz="685800" rtl="0" eaLnBrk="1" fontAlgn="base" latinLnBrk="0" hangingPunct="1">
              <a:lnSpc>
                <a:spcPct val="80000"/>
              </a:lnSpc>
              <a:spcBef>
                <a:spcPts val="750"/>
              </a:spcBef>
              <a:spcAft>
                <a:spcPct val="0"/>
              </a:spcAft>
              <a:buClrTx/>
              <a:buSzTx/>
              <a:buFontTx/>
              <a:buNone/>
              <a:defRPr/>
            </a:pPr>
            <a:r>
              <a:rPr kumimoji="0" lang="en-US" altLang="zh-CN" sz="135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设使用</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GAL16V8</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进行译码，源程序如下：</a:t>
            </a:r>
            <a:b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b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a:t>
            </a:r>
            <a:r>
              <a:rPr kumimoji="0" lang="en-US" altLang="zh-CN" sz="1800" b="0" i="0" u="none" strike="noStrike" kern="1200" cap="none" spc="0" normalizeH="0" baseline="0" noProof="0" dirty="0">
                <a:ln>
                  <a:noFill/>
                </a:ln>
                <a:solidFill>
                  <a:srgbClr val="FF3300"/>
                </a:solidFill>
                <a:effectLst/>
                <a:uLnTx/>
                <a:uFillTx/>
                <a:latin typeface="+mn-lt"/>
                <a:ea typeface="华文新魏" panose="02010800040101010101" pitchFamily="2" charset="-122"/>
                <a:cs typeface="+mn-cs"/>
              </a:rPr>
              <a:t>PLD16V8</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；选择</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GAL16V8</a:t>
            </a:r>
            <a:b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b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Tsinghua University</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；用户信息</a:t>
            </a:r>
            <a:b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b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Date 3-8-2006      </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；日期</a:t>
            </a:r>
            <a:b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b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a:t>
            </a:r>
            <a:r>
              <a:rPr kumimoji="0" lang="en-US" altLang="zh-CN" sz="1800" b="0" i="0" u="none" strike="noStrike" kern="1200" cap="none" spc="0" normalizeH="0" baseline="0" noProof="0" dirty="0" err="1">
                <a:ln>
                  <a:noFill/>
                </a:ln>
                <a:solidFill>
                  <a:schemeClr val="tx1"/>
                </a:solidFill>
                <a:effectLst/>
                <a:uLnTx/>
                <a:uFillTx/>
                <a:latin typeface="+mn-lt"/>
                <a:ea typeface="华文新魏" panose="02010800040101010101" pitchFamily="2" charset="-122"/>
                <a:cs typeface="+mn-cs"/>
              </a:rPr>
              <a:t>TeacherWU</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；电子签名</a:t>
            </a:r>
            <a:b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b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a:t>
            </a:r>
            <a:endPar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endParaRPr>
          </a:p>
          <a:p>
            <a:pPr marL="171450" marR="0" lvl="0" indent="-171450" algn="l" defTabSz="685800" rtl="0" eaLnBrk="1" fontAlgn="base" latinLnBrk="0" hangingPunct="1">
              <a:lnSpc>
                <a:spcPct val="80000"/>
              </a:lnSpc>
              <a:spcBef>
                <a:spcPts val="75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A15 A14 A13 A12 A11 A10 A9 A8 A7 GND A6 </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a:t>
            </a:r>
            <a:r>
              <a:rPr kumimoji="0" lang="zh-CN" altLang="en-US" sz="1800" b="0" i="0" u="none" strike="noStrike" kern="1200" cap="none" spc="0" normalizeH="0" baseline="0" noProof="0" dirty="0">
                <a:ln>
                  <a:noFill/>
                </a:ln>
                <a:solidFill>
                  <a:srgbClr val="FF0000"/>
                </a:solidFill>
                <a:effectLst/>
                <a:uLnTx/>
                <a:uFillTx/>
                <a:latin typeface="+mn-lt"/>
                <a:ea typeface="华文新魏" panose="02010800040101010101" pitchFamily="2" charset="-122"/>
                <a:cs typeface="+mn-cs"/>
              </a:rPr>
              <a:t>引脚定义</a:t>
            </a:r>
            <a:endParaRPr kumimoji="0" lang="en-US" altLang="zh-CN" sz="1800" b="0" i="0" u="none" strike="noStrike" kern="1200" cap="none" spc="0" normalizeH="0" baseline="0" noProof="0" dirty="0">
              <a:ln>
                <a:noFill/>
              </a:ln>
              <a:solidFill>
                <a:srgbClr val="FF0000"/>
              </a:solidFill>
              <a:effectLst/>
              <a:uLnTx/>
              <a:uFillTx/>
              <a:latin typeface="+mn-lt"/>
              <a:ea typeface="华文新魏" panose="02010800040101010101" pitchFamily="2" charset="-122"/>
              <a:cs typeface="+mn-cs"/>
            </a:endParaRPr>
          </a:p>
          <a:p>
            <a:pPr marL="171450" marR="0" lvl="0" indent="-171450" algn="l" defTabSz="685800" rtl="0" eaLnBrk="1" fontAlgn="base" latinLnBrk="0" hangingPunct="1">
              <a:lnSpc>
                <a:spcPct val="80000"/>
              </a:lnSpc>
              <a:spcBef>
                <a:spcPts val="75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CS6264 CSAT256 CS8255 CS8279 CS12887 CS0832 NC </a:t>
            </a:r>
            <a:r>
              <a:rPr kumimoji="0" lang="en-US" altLang="zh-CN" sz="1800" b="0" i="0" u="none" strike="noStrike" kern="1200" cap="none" spc="0" normalizeH="0" baseline="0" noProof="0" dirty="0" err="1">
                <a:ln>
                  <a:noFill/>
                </a:ln>
                <a:solidFill>
                  <a:schemeClr val="tx1"/>
                </a:solidFill>
                <a:effectLst/>
                <a:uLnTx/>
                <a:uFillTx/>
                <a:latin typeface="+mn-lt"/>
                <a:ea typeface="华文新魏" panose="02010800040101010101" pitchFamily="2" charset="-122"/>
                <a:cs typeface="+mn-cs"/>
              </a:rPr>
              <a:t>NC</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VCC</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a:t>
            </a:r>
            <a:r>
              <a:rPr kumimoji="0" lang="zh-CN" altLang="en-US" sz="1800" b="0" i="0" u="none" strike="noStrike" kern="1200" cap="none" spc="0" normalizeH="0" baseline="0" noProof="0" dirty="0">
                <a:ln>
                  <a:noFill/>
                </a:ln>
                <a:solidFill>
                  <a:srgbClr val="FF0000"/>
                </a:solidFill>
                <a:effectLst/>
                <a:uLnTx/>
                <a:uFillTx/>
                <a:latin typeface="+mn-lt"/>
                <a:ea typeface="华文新魏" panose="02010800040101010101" pitchFamily="2" charset="-122"/>
                <a:cs typeface="+mn-cs"/>
              </a:rPr>
              <a:t>引脚定义</a:t>
            </a:r>
            <a:b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b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/CS6264=A15*/A14*/A13     </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8000H-9FFFH</a:t>
            </a:r>
            <a:b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b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/CSAT256=/A15                   </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0000H-7FFFH</a:t>
            </a:r>
            <a:b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b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/CS8255=A15*/A14*A13*/A12*A11*A10*A9*A8*A7*A6  </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AFC0H ~ AFFFH</a:t>
            </a:r>
            <a:b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b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/CS8279=A15*/A14*A13*A12*A11*A10*A9*A8*A7*A6   </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BFC0H ~ BFFFH</a:t>
            </a:r>
            <a:b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b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/CS12887=A15*A14*/A13*/A12*A11*A10*A9*A8            </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CF00H ~ CFFFH</a:t>
            </a:r>
            <a:b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b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/CS0832=A15*A14*/A13*A12*A11*A10*A9*A8*A7*A6   </a:t>
            </a:r>
            <a:r>
              <a:rPr kumimoji="0" lang="zh-CN" altLang="en-US"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a:t>
            </a: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DFC0H ~ DFFFH</a:t>
            </a:r>
            <a:b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br>
            <a:r>
              <a:rPr kumimoji="0" lang="en-US" altLang="zh-CN" sz="1800" b="0" i="0" u="none" strike="noStrike" kern="1200" cap="none" spc="0" normalizeH="0" baseline="0" noProof="0" dirty="0">
                <a:ln>
                  <a:noFill/>
                </a:ln>
                <a:solidFill>
                  <a:schemeClr val="tx1"/>
                </a:solidFill>
                <a:effectLst/>
                <a:uLnTx/>
                <a:uFillTx/>
                <a:latin typeface="+mn-lt"/>
                <a:ea typeface="华文新魏" panose="02010800040101010101" pitchFamily="2" charset="-122"/>
                <a:cs typeface="+mn-cs"/>
              </a:rPr>
              <a:t>          DESCRIPTION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3AC81C-D84B-4271-AC4D-9689049AD17B}"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56</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90467" name="Picture 2"/>
          <p:cNvPicPr>
            <a:picLocks noChangeAspect="1"/>
          </p:cNvPicPr>
          <p:nvPr/>
        </p:nvPicPr>
        <p:blipFill>
          <a:blip r:embed="rId2"/>
          <a:stretch>
            <a:fillRect/>
          </a:stretch>
        </p:blipFill>
        <p:spPr>
          <a:xfrm>
            <a:off x="1871663" y="1006475"/>
            <a:ext cx="5913437" cy="3995738"/>
          </a:xfrm>
          <a:prstGeom prst="rect">
            <a:avLst/>
          </a:prstGeom>
          <a:noFill/>
          <a:ln w="9525">
            <a:noFill/>
          </a:ln>
        </p:spPr>
      </p:pic>
      <p:pic>
        <p:nvPicPr>
          <p:cNvPr id="190468" name="Picture 3"/>
          <p:cNvPicPr>
            <a:picLocks noChangeAspect="1"/>
          </p:cNvPicPr>
          <p:nvPr/>
        </p:nvPicPr>
        <p:blipFill>
          <a:blip r:embed="rId3"/>
          <a:stretch>
            <a:fillRect/>
          </a:stretch>
        </p:blipFill>
        <p:spPr>
          <a:xfrm>
            <a:off x="2951163" y="487363"/>
            <a:ext cx="3457575" cy="500062"/>
          </a:xfrm>
          <a:prstGeom prst="rect">
            <a:avLst/>
          </a:prstGeom>
          <a:noFill/>
          <a:ln w="9525">
            <a:noFill/>
          </a:ln>
        </p:spPr>
      </p:pic>
      <p:pic>
        <p:nvPicPr>
          <p:cNvPr id="190469" name="Picture 4"/>
          <p:cNvPicPr>
            <a:picLocks noChangeAspect="1"/>
          </p:cNvPicPr>
          <p:nvPr/>
        </p:nvPicPr>
        <p:blipFill>
          <a:blip r:embed="rId4"/>
          <a:stretch>
            <a:fillRect/>
          </a:stretch>
        </p:blipFill>
        <p:spPr>
          <a:xfrm>
            <a:off x="2736850" y="1058863"/>
            <a:ext cx="1349375" cy="485775"/>
          </a:xfrm>
          <a:prstGeom prst="rect">
            <a:avLst/>
          </a:prstGeom>
          <a:noFill/>
          <a:ln w="9525">
            <a:noFill/>
          </a:ln>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421C2A8-A7EE-48EA-94A9-F08E94AE4727}"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57</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91491" name="Picture 2"/>
          <p:cNvPicPr>
            <a:picLocks noGrp="1" noChangeAspect="1"/>
          </p:cNvPicPr>
          <p:nvPr>
            <p:ph idx="1" hasCustomPrompt="1"/>
          </p:nvPr>
        </p:nvPicPr>
        <p:blipFill>
          <a:blip r:embed="rId2"/>
          <a:stretch>
            <a:fillRect/>
          </a:stretch>
        </p:blipFill>
        <p:spPr>
          <a:xfrm>
            <a:off x="1925638" y="1485900"/>
            <a:ext cx="5561012" cy="3086100"/>
          </a:xfrm>
          <a:noFill/>
          <a:ln>
            <a:noFill/>
          </a:ln>
        </p:spPr>
      </p:pic>
      <p:pic>
        <p:nvPicPr>
          <p:cNvPr id="191492" name="Picture 3"/>
          <p:cNvPicPr>
            <a:picLocks noChangeAspect="1"/>
          </p:cNvPicPr>
          <p:nvPr/>
        </p:nvPicPr>
        <p:blipFill>
          <a:blip r:embed="rId3"/>
          <a:stretch>
            <a:fillRect/>
          </a:stretch>
        </p:blipFill>
        <p:spPr>
          <a:xfrm>
            <a:off x="1817688" y="357188"/>
            <a:ext cx="5238750" cy="627062"/>
          </a:xfrm>
          <a:prstGeom prst="rect">
            <a:avLst/>
          </a:prstGeom>
          <a:noFill/>
          <a:ln w="9525">
            <a:noFill/>
          </a:ln>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defRPr kumimoji="1" sz="1500">
                <a:solidFill>
                  <a:schemeClr val="tx1"/>
                </a:solidFill>
                <a:latin typeface="Times New Roman" panose="02020603050405020304" pitchFamily="18" charset="0"/>
                <a:ea typeface="华文新魏" panose="02010800040101010101" pitchFamily="2" charset="-122"/>
              </a:defRPr>
            </a:lvl1pPr>
            <a:lvl2pPr marL="557530" indent="-214630" eaLnBrk="0" hangingPunct="0">
              <a:defRPr kumimoji="1" sz="1500">
                <a:solidFill>
                  <a:schemeClr val="tx1"/>
                </a:solidFill>
                <a:latin typeface="Times New Roman" panose="02020603050405020304" pitchFamily="18" charset="0"/>
                <a:ea typeface="华文新魏" panose="02010800040101010101" pitchFamily="2" charset="-122"/>
              </a:defRPr>
            </a:lvl2pPr>
            <a:lvl3pPr marL="857250" indent="-171450" eaLnBrk="0" hangingPunct="0">
              <a:defRPr kumimoji="1" sz="1500">
                <a:solidFill>
                  <a:schemeClr val="tx1"/>
                </a:solidFill>
                <a:latin typeface="Times New Roman" panose="02020603050405020304" pitchFamily="18" charset="0"/>
                <a:ea typeface="华文新魏" panose="02010800040101010101" pitchFamily="2" charset="-122"/>
              </a:defRPr>
            </a:lvl3pPr>
            <a:lvl4pPr marL="1200150" indent="-171450" eaLnBrk="0" hangingPunct="0">
              <a:defRPr kumimoji="1" sz="1500">
                <a:solidFill>
                  <a:schemeClr val="tx1"/>
                </a:solidFill>
                <a:latin typeface="Times New Roman" panose="02020603050405020304" pitchFamily="18" charset="0"/>
                <a:ea typeface="华文新魏" panose="02010800040101010101" pitchFamily="2" charset="-122"/>
              </a:defRPr>
            </a:lvl4pPr>
            <a:lvl5pPr marL="1543050" indent="-171450" eaLnBrk="0" hangingPunct="0">
              <a:defRPr kumimoji="1" sz="1500">
                <a:solidFill>
                  <a:schemeClr val="tx1"/>
                </a:solidFill>
                <a:latin typeface="Times New Roman" panose="02020603050405020304" pitchFamily="18" charset="0"/>
                <a:ea typeface="华文新魏" panose="02010800040101010101" pitchFamily="2" charset="-122"/>
              </a:defRPr>
            </a:lvl5pPr>
            <a:lvl6pPr marL="18859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6pPr>
            <a:lvl7pPr marL="22288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7pPr>
            <a:lvl8pPr marL="25717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8pPr>
            <a:lvl9pPr marL="2914650" indent="-171450" algn="ctr" eaLnBrk="0" fontAlgn="base" hangingPunct="0">
              <a:lnSpc>
                <a:spcPct val="110000"/>
              </a:lnSpc>
              <a:spcBef>
                <a:spcPct val="20000"/>
              </a:spcBef>
              <a:spcAft>
                <a:spcPct val="0"/>
              </a:spcAft>
              <a:defRPr kumimoji="1" sz="1500">
                <a:solidFill>
                  <a:schemeClr val="tx1"/>
                </a:solidFill>
                <a:latin typeface="Times New Roman" panose="02020603050405020304" pitchFamily="18" charset="0"/>
                <a:ea typeface="华文新魏" panose="020108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E99FCAB-18D2-4512-AF52-1E5123E1DE59}" type="slidenum">
              <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58</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92515" name="Picture 2"/>
          <p:cNvPicPr>
            <a:picLocks noGrp="1" noChangeAspect="1"/>
          </p:cNvPicPr>
          <p:nvPr>
            <p:ph type="title"/>
          </p:nvPr>
        </p:nvPicPr>
        <p:blipFill>
          <a:blip r:embed="rId3"/>
          <a:stretch>
            <a:fillRect/>
          </a:stretch>
        </p:blipFill>
        <p:spPr>
          <a:xfrm>
            <a:off x="2087563" y="357188"/>
            <a:ext cx="5559425" cy="431800"/>
          </a:xfrm>
          <a:noFill/>
          <a:ln>
            <a:noFill/>
          </a:ln>
        </p:spPr>
      </p:pic>
      <p:pic>
        <p:nvPicPr>
          <p:cNvPr id="192516" name="Picture 3"/>
          <p:cNvPicPr>
            <a:picLocks noGrp="1" noChangeAspect="1"/>
          </p:cNvPicPr>
          <p:nvPr>
            <p:ph idx="1" hasCustomPrompt="1"/>
          </p:nvPr>
        </p:nvPicPr>
        <p:blipFill>
          <a:blip r:embed="rId4"/>
          <a:stretch>
            <a:fillRect/>
          </a:stretch>
        </p:blipFill>
        <p:spPr>
          <a:xfrm>
            <a:off x="1925638" y="898525"/>
            <a:ext cx="5888037" cy="2754313"/>
          </a:xfrm>
          <a:noFill/>
          <a:ln>
            <a:noFill/>
          </a:ln>
        </p:spPr>
      </p:pic>
      <p:sp>
        <p:nvSpPr>
          <p:cNvPr id="66565" name="Rectangle 4"/>
          <p:cNvSpPr>
            <a:spLocks noChangeArrowheads="1"/>
          </p:cNvSpPr>
          <p:nvPr/>
        </p:nvSpPr>
        <p:spPr bwMode="auto">
          <a:xfrm>
            <a:off x="887095" y="3667125"/>
            <a:ext cx="762762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kumimoji="1" sz="2000">
                <a:solidFill>
                  <a:schemeClr val="tx1"/>
                </a:solidFill>
                <a:latin typeface="Times New Roman" panose="02020603050405020304" pitchFamily="18" charset="0"/>
                <a:ea typeface="华文新魏" panose="02010800040101010101" pitchFamily="2" charset="-122"/>
              </a:defRPr>
            </a:lvl1pPr>
            <a:lvl2pPr marL="742950" indent="-285750" eaLnBrk="0" hangingPunct="0">
              <a:defRPr kumimoji="1" sz="2000">
                <a:solidFill>
                  <a:schemeClr val="tx1"/>
                </a:solidFill>
                <a:latin typeface="Times New Roman" panose="02020603050405020304" pitchFamily="18" charset="0"/>
                <a:ea typeface="华文新魏" panose="02010800040101010101" pitchFamily="2" charset="-122"/>
              </a:defRPr>
            </a:lvl2pPr>
            <a:lvl3pPr marL="1143000" indent="-228600" eaLnBrk="0" hangingPunct="0">
              <a:defRPr kumimoji="1" sz="2000">
                <a:solidFill>
                  <a:schemeClr val="tx1"/>
                </a:solidFill>
                <a:latin typeface="Times New Roman" panose="02020603050405020304" pitchFamily="18" charset="0"/>
                <a:ea typeface="华文新魏" panose="02010800040101010101" pitchFamily="2" charset="-122"/>
              </a:defRPr>
            </a:lvl3pPr>
            <a:lvl4pPr marL="1600200" indent="-228600" eaLnBrk="0" hangingPunct="0">
              <a:defRPr kumimoji="1" sz="2000">
                <a:solidFill>
                  <a:schemeClr val="tx1"/>
                </a:solidFill>
                <a:latin typeface="Times New Roman" panose="02020603050405020304" pitchFamily="18" charset="0"/>
                <a:ea typeface="华文新魏" panose="02010800040101010101" pitchFamily="2" charset="-122"/>
              </a:defRPr>
            </a:lvl4pPr>
            <a:lvl5pPr marL="2057400" indent="-228600" eaLnBrk="0" hangingPunct="0">
              <a:defRPr kumimoji="1" sz="2000">
                <a:solidFill>
                  <a:schemeClr val="tx1"/>
                </a:solidFill>
                <a:latin typeface="Times New Roman" panose="02020603050405020304" pitchFamily="18" charset="0"/>
                <a:ea typeface="华文新魏" panose="02010800040101010101" pitchFamily="2" charset="-122"/>
              </a:defRPr>
            </a:lvl5pPr>
            <a:lvl6pPr marL="25146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6pPr>
            <a:lvl7pPr marL="29718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7pPr>
            <a:lvl8pPr marL="34290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8pPr>
            <a:lvl9pPr marL="3886200" indent="-228600" algn="ctr" eaLnBrk="0" fontAlgn="base" hangingPunct="0">
              <a:lnSpc>
                <a:spcPct val="110000"/>
              </a:lnSpc>
              <a:spcBef>
                <a:spcPct val="20000"/>
              </a:spcBef>
              <a:spcAft>
                <a:spcPct val="0"/>
              </a:spcAft>
              <a:defRPr kumimoji="1" sz="2000">
                <a:solidFill>
                  <a:schemeClr val="tx1"/>
                </a:solidFill>
                <a:latin typeface="Times New Roman" panose="02020603050405020304" pitchFamily="18" charset="0"/>
                <a:ea typeface="华文新魏" panose="020108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欧盟于</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2002</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年</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10</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月通过了</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RoHS</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规范，並于</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2003</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年</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2</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月</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13</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日正式公告，其內容明确的宣</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hlinkClick r:id="rId5"/>
              </a:rPr>
              <a:t>布</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从</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2006</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年</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7</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月</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日起，</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hlinkClick r:id="rId6"/>
              </a:rPr>
              <a:t>电子</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产品全面禁用铅</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(Lead)</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、镉</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(Cadmium)</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、汞</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(Mercury)</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、六价铬</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(Hex</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hlinkClick r:id="rId7"/>
              </a:rPr>
              <a:t>av</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alentChromium)</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、溴化物耐燃剂</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(PolybrominatedBiphenyls</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PolybrominatedDiphenylEthers)</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等</a:t>
            </a: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6</a:t>
            </a:r>
            <a:r>
              <a:rPr kumimoji="0" lang="zh-CN" altLang="en-US"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种物质 </a:t>
            </a:r>
          </a:p>
        </p:txBody>
      </p:sp>
      <p:sp>
        <p:nvSpPr>
          <p:cNvPr id="318470" name="Text Box 6"/>
          <p:cNvSpPr txBox="1"/>
          <p:nvPr/>
        </p:nvSpPr>
        <p:spPr>
          <a:xfrm>
            <a:off x="5057775" y="412750"/>
            <a:ext cx="2538413" cy="322263"/>
          </a:xfrm>
          <a:prstGeom prst="rect">
            <a:avLst/>
          </a:prstGeom>
          <a:noFill/>
          <a:ln w="9525" cap="flat" cmpd="sng">
            <a:solidFill>
              <a:srgbClr val="FF0000"/>
            </a:solidFill>
            <a:prstDash val="solid"/>
            <a:miter/>
            <a:headEnd type="none" w="med" len="med"/>
            <a:tailEnd type="none" w="med" len="med"/>
          </a:ln>
        </p:spPr>
        <p:txBody>
          <a:bodyPr>
            <a:spAutoFit/>
          </a:bodyPr>
          <a:lstStyle/>
          <a:p>
            <a:pPr indent="765175" eaLnBrk="1" hangingPunct="1">
              <a:spcBef>
                <a:spcPct val="50000"/>
              </a:spcBef>
            </a:pPr>
            <a:endParaRPr lang="zh-CN" altLang="zh-CN" sz="1500" dirty="0">
              <a:solidFill>
                <a:schemeClr val="tx1"/>
              </a:solidFill>
              <a:latin typeface="Times New Roman" panose="02020603050405020304" pitchFamily="18" charset="0"/>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8470"/>
                                        </p:tgtEl>
                                        <p:attrNameLst>
                                          <p:attrName>style.visibility</p:attrName>
                                        </p:attrNameLst>
                                      </p:cBhvr>
                                      <p:to>
                                        <p:strVal val="visible"/>
                                      </p:to>
                                    </p:set>
                                    <p:animEffect transition="in" filter="blinds(horizontal)">
                                      <p:cBhvr>
                                        <p:cTn id="7" dur="500"/>
                                        <p:tgtEl>
                                          <p:spTgt spid="318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anchor="t" anchorCtr="0" compatLnSpc="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607C93B-412D-42A1-A3EE-7D2E7C754305}" type="slidenum">
              <a:rPr kumimoji="0" lang="en-US" altLang="zh-CN" sz="105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59</a:t>
            </a:fld>
            <a:endParaRPr kumimoji="0" lang="en-US" altLang="zh-CN" sz="10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26658" name="Picture 4"/>
          <p:cNvPicPr>
            <a:picLocks noChangeAspect="1"/>
          </p:cNvPicPr>
          <p:nvPr/>
        </p:nvPicPr>
        <p:blipFill>
          <a:blip r:embed="rId2"/>
          <a:stretch>
            <a:fillRect/>
          </a:stretch>
        </p:blipFill>
        <p:spPr>
          <a:xfrm>
            <a:off x="1385888" y="627460"/>
            <a:ext cx="6210300" cy="3305175"/>
          </a:xfrm>
          <a:prstGeom prst="rect">
            <a:avLst/>
          </a:prstGeom>
          <a:noFill/>
          <a:ln w="9525">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098" name="Picture 278"/>
          <p:cNvPicPr>
            <a:picLocks noChangeAspect="1"/>
          </p:cNvPicPr>
          <p:nvPr/>
        </p:nvPicPr>
        <p:blipFill>
          <a:blip r:embed="rId3"/>
          <a:stretch>
            <a:fillRect/>
          </a:stretch>
        </p:blipFill>
        <p:spPr>
          <a:xfrm>
            <a:off x="684213" y="842963"/>
            <a:ext cx="3951287" cy="3594100"/>
          </a:xfrm>
          <a:prstGeom prst="rect">
            <a:avLst/>
          </a:prstGeom>
          <a:noFill/>
          <a:ln w="9525">
            <a:noFill/>
          </a:ln>
        </p:spPr>
      </p:pic>
      <p:pic>
        <p:nvPicPr>
          <p:cNvPr id="132099" name="Picture 2"/>
          <p:cNvPicPr>
            <a:picLocks noChangeAspect="1"/>
          </p:cNvPicPr>
          <p:nvPr/>
        </p:nvPicPr>
        <p:blipFill>
          <a:blip r:embed="rId4"/>
          <a:stretch>
            <a:fillRect/>
          </a:stretch>
        </p:blipFill>
        <p:spPr>
          <a:xfrm>
            <a:off x="4624388" y="852488"/>
            <a:ext cx="3941762" cy="3584575"/>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anchor="t" anchorCtr="0" compatLnSpc="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CDCEC5B-5D00-4167-9E87-13558A7A34B1}" type="slidenum">
              <a:rPr kumimoji="0" lang="en-US" altLang="zh-CN" sz="105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60</a:t>
            </a:fld>
            <a:endParaRPr kumimoji="0" lang="en-US" altLang="zh-CN" sz="10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27682" name="Picture 4"/>
          <p:cNvPicPr>
            <a:picLocks noChangeAspect="1"/>
          </p:cNvPicPr>
          <p:nvPr/>
        </p:nvPicPr>
        <p:blipFill>
          <a:blip r:embed="rId2"/>
          <a:stretch>
            <a:fillRect/>
          </a:stretch>
        </p:blipFill>
        <p:spPr>
          <a:xfrm>
            <a:off x="1925241" y="303610"/>
            <a:ext cx="4862513" cy="4536281"/>
          </a:xfrm>
          <a:prstGeom prst="rect">
            <a:avLst/>
          </a:prstGeom>
          <a:noFill/>
          <a:ln w="9525">
            <a:noFill/>
          </a:ln>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anchor="t" anchorCtr="0" compatLnSpc="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795BEE0-25A7-4CCC-B4EB-2C7159B63BE8}" type="slidenum">
              <a:rPr kumimoji="0" lang="en-US" altLang="zh-CN" sz="105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61</a:t>
            </a:fld>
            <a:endParaRPr kumimoji="0" lang="en-US" altLang="zh-CN" sz="10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28706" name="Picture 5"/>
          <p:cNvPicPr>
            <a:picLocks noChangeAspect="1"/>
          </p:cNvPicPr>
          <p:nvPr/>
        </p:nvPicPr>
        <p:blipFill>
          <a:blip r:embed="rId2"/>
          <a:stretch>
            <a:fillRect/>
          </a:stretch>
        </p:blipFill>
        <p:spPr>
          <a:xfrm>
            <a:off x="1656160" y="465535"/>
            <a:ext cx="5506640" cy="220265"/>
          </a:xfrm>
          <a:prstGeom prst="rect">
            <a:avLst/>
          </a:prstGeom>
          <a:noFill/>
          <a:ln w="9525">
            <a:noFill/>
          </a:ln>
        </p:spPr>
      </p:pic>
      <p:pic>
        <p:nvPicPr>
          <p:cNvPr id="328707" name="Picture 6"/>
          <p:cNvPicPr>
            <a:picLocks noChangeAspect="1"/>
          </p:cNvPicPr>
          <p:nvPr/>
        </p:nvPicPr>
        <p:blipFill>
          <a:blip r:embed="rId3"/>
          <a:stretch>
            <a:fillRect/>
          </a:stretch>
        </p:blipFill>
        <p:spPr>
          <a:xfrm>
            <a:off x="1763316" y="735806"/>
            <a:ext cx="5400675" cy="507206"/>
          </a:xfrm>
          <a:prstGeom prst="rect">
            <a:avLst/>
          </a:prstGeom>
          <a:noFill/>
          <a:ln w="9525">
            <a:noFill/>
          </a:ln>
        </p:spPr>
      </p:pic>
      <p:pic>
        <p:nvPicPr>
          <p:cNvPr id="328708" name="Picture 7"/>
          <p:cNvPicPr>
            <a:picLocks noChangeAspect="1"/>
          </p:cNvPicPr>
          <p:nvPr/>
        </p:nvPicPr>
        <p:blipFill>
          <a:blip r:embed="rId4"/>
          <a:stretch>
            <a:fillRect/>
          </a:stretch>
        </p:blipFill>
        <p:spPr>
          <a:xfrm>
            <a:off x="1763316" y="1383506"/>
            <a:ext cx="5400675" cy="878681"/>
          </a:xfrm>
          <a:prstGeom prst="rect">
            <a:avLst/>
          </a:prstGeom>
          <a:noFill/>
          <a:ln w="9525">
            <a:noFill/>
          </a:ln>
        </p:spPr>
      </p:pic>
      <p:pic>
        <p:nvPicPr>
          <p:cNvPr id="328709" name="Picture 8"/>
          <p:cNvPicPr>
            <a:picLocks noChangeAspect="1"/>
          </p:cNvPicPr>
          <p:nvPr/>
        </p:nvPicPr>
        <p:blipFill>
          <a:blip r:embed="rId5"/>
          <a:stretch>
            <a:fillRect/>
          </a:stretch>
        </p:blipFill>
        <p:spPr>
          <a:xfrm>
            <a:off x="1385888" y="2625329"/>
            <a:ext cx="6048375" cy="1282303"/>
          </a:xfrm>
          <a:prstGeom prst="rect">
            <a:avLst/>
          </a:prstGeom>
          <a:noFill/>
          <a:ln w="9525">
            <a:noFill/>
          </a:ln>
        </p:spPr>
      </p:pic>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68580" tIns="34290" rIns="68580" bIns="34290" numCol="1" anchor="t" anchorCtr="0" compatLnSpc="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22A61B67-32AF-4759-940A-9720D04D0C9F}" type="slidenum">
              <a:rPr kumimoji="0" lang="en-US" altLang="zh-CN" sz="105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62</a:t>
            </a:fld>
            <a:endParaRPr kumimoji="0" lang="en-US" altLang="zh-CN" sz="105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29730" name="Picture 3"/>
          <p:cNvPicPr>
            <a:picLocks noGrp="1" noChangeAspect="1"/>
          </p:cNvPicPr>
          <p:nvPr>
            <p:ph idx="1"/>
          </p:nvPr>
        </p:nvPicPr>
        <p:blipFill>
          <a:blip r:embed="rId2"/>
          <a:stretch>
            <a:fillRect/>
          </a:stretch>
        </p:blipFill>
        <p:spPr>
          <a:xfrm>
            <a:off x="1143000" y="1113235"/>
            <a:ext cx="6858000" cy="3564731"/>
          </a:xfr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p:cNvSpPr/>
          <p:nvPr/>
        </p:nvSpPr>
        <p:spPr>
          <a:xfrm>
            <a:off x="357188" y="547688"/>
            <a:ext cx="7658100" cy="400050"/>
          </a:xfrm>
          <a:prstGeom prst="rect">
            <a:avLst/>
          </a:prstGeom>
          <a:noFill/>
          <a:ln w="9525">
            <a:noFill/>
          </a:ln>
        </p:spPr>
        <p:txBody>
          <a:bodyPr>
            <a:spAutoFit/>
          </a:bodyPr>
          <a:lstStyle/>
          <a:p>
            <a:pPr eaLnBrk="1" hangingPunct="1">
              <a:buFont typeface="Arial" panose="020B0604020202020204" pitchFamily="34" charset="0"/>
            </a:pPr>
            <a:r>
              <a:rPr lang="en-US" altLang="zh-CN" b="1" dirty="0">
                <a:solidFill>
                  <a:srgbClr val="FF0000"/>
                </a:solidFill>
                <a:latin typeface="华文新魏" panose="02010800040101010101" pitchFamily="2" charset="-122"/>
                <a:ea typeface="华文新魏" panose="02010800040101010101" pitchFamily="2" charset="-122"/>
              </a:rPr>
              <a:t>1)  </a:t>
            </a:r>
            <a:r>
              <a:rPr lang="zh-CN" altLang="en-US" b="1" dirty="0">
                <a:solidFill>
                  <a:srgbClr val="FF0000"/>
                </a:solidFill>
                <a:latin typeface="华文新魏" panose="02010800040101010101" pitchFamily="2" charset="-122"/>
                <a:ea typeface="华文新魏" panose="02010800040101010101" pitchFamily="2" charset="-122"/>
              </a:rPr>
              <a:t>用 </a:t>
            </a:r>
            <a:r>
              <a:rPr lang="en-US" altLang="zh-CN" b="1" dirty="0">
                <a:solidFill>
                  <a:srgbClr val="FF0000"/>
                </a:solidFill>
                <a:latin typeface="华文新魏" panose="02010800040101010101" pitchFamily="2" charset="-122"/>
                <a:ea typeface="华文新魏" panose="02010800040101010101" pitchFamily="2" charset="-122"/>
              </a:rPr>
              <a:t>TTL </a:t>
            </a:r>
            <a:r>
              <a:rPr lang="zh-CN" altLang="en-US" b="1" dirty="0">
                <a:solidFill>
                  <a:srgbClr val="FF0000"/>
                </a:solidFill>
                <a:latin typeface="华文新魏" panose="02010800040101010101" pitchFamily="2" charset="-122"/>
                <a:ea typeface="华文新魏" panose="02010800040101010101" pitchFamily="2" charset="-122"/>
              </a:rPr>
              <a:t>电路构成的 </a:t>
            </a:r>
            <a:r>
              <a:rPr lang="en-US" altLang="zh-CN" b="1" dirty="0">
                <a:solidFill>
                  <a:srgbClr val="FF0000"/>
                </a:solidFill>
                <a:latin typeface="华文新魏" panose="02010800040101010101" pitchFamily="2" charset="-122"/>
                <a:ea typeface="华文新魏" panose="02010800040101010101" pitchFamily="2" charset="-122"/>
              </a:rPr>
              <a:t>8 ×2 ROM</a:t>
            </a:r>
            <a:r>
              <a:rPr lang="zh-CN" altLang="en-US" b="1" dirty="0">
                <a:solidFill>
                  <a:srgbClr val="FF0000"/>
                </a:solidFill>
                <a:latin typeface="华文新魏" panose="02010800040101010101" pitchFamily="2" charset="-122"/>
                <a:ea typeface="华文新魏" panose="02010800040101010101" pitchFamily="2" charset="-122"/>
              </a:rPr>
              <a:t>的逻辑图</a:t>
            </a:r>
          </a:p>
        </p:txBody>
      </p:sp>
      <p:sp>
        <p:nvSpPr>
          <p:cNvPr id="133123" name="Text Box 41"/>
          <p:cNvSpPr txBox="1"/>
          <p:nvPr/>
        </p:nvSpPr>
        <p:spPr>
          <a:xfrm>
            <a:off x="5391150" y="773113"/>
            <a:ext cx="762000"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rgbClr val="FF3300"/>
                </a:solidFill>
                <a:latin typeface="Calibri" panose="020F0502020204030204" pitchFamily="34" charset="0"/>
              </a:rPr>
              <a:t>+5V</a:t>
            </a:r>
          </a:p>
        </p:txBody>
      </p:sp>
      <p:grpSp>
        <p:nvGrpSpPr>
          <p:cNvPr id="133124" name="Group 4"/>
          <p:cNvGrpSpPr/>
          <p:nvPr/>
        </p:nvGrpSpPr>
        <p:grpSpPr>
          <a:xfrm>
            <a:off x="487558" y="910592"/>
            <a:ext cx="7756330" cy="4037646"/>
            <a:chOff x="-67" y="-36"/>
            <a:chExt cx="13159" cy="6359"/>
          </a:xfrm>
        </p:grpSpPr>
        <p:sp>
          <p:nvSpPr>
            <p:cNvPr id="133128" name="Rectangle 7"/>
            <p:cNvSpPr/>
            <p:nvPr/>
          </p:nvSpPr>
          <p:spPr>
            <a:xfrm>
              <a:off x="1145" y="1110"/>
              <a:ext cx="2400" cy="378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en-US" b="1" dirty="0">
                <a:solidFill>
                  <a:schemeClr val="tx1"/>
                </a:solidFill>
                <a:latin typeface="华文新魏" panose="02010800040101010101" pitchFamily="2" charset="-122"/>
                <a:ea typeface="华文新魏" panose="02010800040101010101" pitchFamily="2" charset="-122"/>
              </a:endParaRPr>
            </a:p>
          </p:txBody>
        </p:sp>
        <p:sp>
          <p:nvSpPr>
            <p:cNvPr id="133129" name="Oval 8"/>
            <p:cNvSpPr/>
            <p:nvPr/>
          </p:nvSpPr>
          <p:spPr>
            <a:xfrm>
              <a:off x="3545" y="1398"/>
              <a:ext cx="175" cy="13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30" name="Oval 9"/>
            <p:cNvSpPr/>
            <p:nvPr/>
          </p:nvSpPr>
          <p:spPr>
            <a:xfrm>
              <a:off x="3545" y="1805"/>
              <a:ext cx="175" cy="13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31" name="Oval 10"/>
            <p:cNvSpPr/>
            <p:nvPr/>
          </p:nvSpPr>
          <p:spPr>
            <a:xfrm>
              <a:off x="3545" y="2255"/>
              <a:ext cx="175" cy="13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32" name="Oval 11"/>
            <p:cNvSpPr/>
            <p:nvPr/>
          </p:nvSpPr>
          <p:spPr>
            <a:xfrm>
              <a:off x="3545" y="2705"/>
              <a:ext cx="175" cy="13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33" name="Oval 12"/>
            <p:cNvSpPr/>
            <p:nvPr/>
          </p:nvSpPr>
          <p:spPr>
            <a:xfrm>
              <a:off x="3545" y="3198"/>
              <a:ext cx="175" cy="13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34" name="Oval 13"/>
            <p:cNvSpPr/>
            <p:nvPr/>
          </p:nvSpPr>
          <p:spPr>
            <a:xfrm>
              <a:off x="3545" y="3648"/>
              <a:ext cx="175" cy="13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35" name="Oval 14"/>
            <p:cNvSpPr/>
            <p:nvPr/>
          </p:nvSpPr>
          <p:spPr>
            <a:xfrm>
              <a:off x="3545" y="4098"/>
              <a:ext cx="175" cy="13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36" name="Oval 15"/>
            <p:cNvSpPr/>
            <p:nvPr/>
          </p:nvSpPr>
          <p:spPr>
            <a:xfrm>
              <a:off x="3545" y="4548"/>
              <a:ext cx="175" cy="13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37" name="Line 16"/>
            <p:cNvSpPr/>
            <p:nvPr/>
          </p:nvSpPr>
          <p:spPr>
            <a:xfrm>
              <a:off x="3720" y="1468"/>
              <a:ext cx="75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38" name="Line 17"/>
            <p:cNvSpPr/>
            <p:nvPr/>
          </p:nvSpPr>
          <p:spPr>
            <a:xfrm>
              <a:off x="3730" y="1848"/>
              <a:ext cx="75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39" name="Line 18"/>
            <p:cNvSpPr/>
            <p:nvPr/>
          </p:nvSpPr>
          <p:spPr>
            <a:xfrm>
              <a:off x="3730" y="2298"/>
              <a:ext cx="75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40" name="Line 19"/>
            <p:cNvSpPr/>
            <p:nvPr/>
          </p:nvSpPr>
          <p:spPr>
            <a:xfrm>
              <a:off x="3692" y="2748"/>
              <a:ext cx="75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41" name="Line 20"/>
            <p:cNvSpPr/>
            <p:nvPr/>
          </p:nvSpPr>
          <p:spPr>
            <a:xfrm>
              <a:off x="3692" y="3268"/>
              <a:ext cx="75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42" name="Line 21"/>
            <p:cNvSpPr/>
            <p:nvPr/>
          </p:nvSpPr>
          <p:spPr>
            <a:xfrm>
              <a:off x="3727" y="3706"/>
              <a:ext cx="75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43" name="Line 22"/>
            <p:cNvSpPr/>
            <p:nvPr/>
          </p:nvSpPr>
          <p:spPr>
            <a:xfrm>
              <a:off x="3730" y="4145"/>
              <a:ext cx="75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44" name="Line 23"/>
            <p:cNvSpPr/>
            <p:nvPr/>
          </p:nvSpPr>
          <p:spPr>
            <a:xfrm>
              <a:off x="3730" y="4595"/>
              <a:ext cx="75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45" name="Text Box 24"/>
            <p:cNvSpPr txBox="1"/>
            <p:nvPr/>
          </p:nvSpPr>
          <p:spPr>
            <a:xfrm>
              <a:off x="4384" y="995"/>
              <a:ext cx="2042" cy="48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华文新魏" panose="02010800040101010101" pitchFamily="2" charset="-122"/>
                  <a:ea typeface="华文新魏" panose="02010800040101010101" pitchFamily="2" charset="-122"/>
                </a:rPr>
                <a:t>/m</a:t>
              </a:r>
              <a:r>
                <a:rPr lang="en-US" altLang="zh-CN" sz="1400" b="1" baseline="-25000" dirty="0">
                  <a:solidFill>
                    <a:schemeClr val="tx1"/>
                  </a:solidFill>
                  <a:latin typeface="华文新魏" panose="02010800040101010101" pitchFamily="2" charset="-122"/>
                  <a:ea typeface="华文新魏" panose="02010800040101010101" pitchFamily="2" charset="-122"/>
                </a:rPr>
                <a:t>0</a:t>
              </a:r>
            </a:p>
          </p:txBody>
        </p:sp>
        <p:sp>
          <p:nvSpPr>
            <p:cNvPr id="133146" name="Text Box 25"/>
            <p:cNvSpPr txBox="1"/>
            <p:nvPr/>
          </p:nvSpPr>
          <p:spPr>
            <a:xfrm>
              <a:off x="4384" y="1398"/>
              <a:ext cx="2042" cy="48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华文新魏" panose="02010800040101010101" pitchFamily="2" charset="-122"/>
                  <a:ea typeface="华文新魏" panose="02010800040101010101" pitchFamily="2" charset="-122"/>
                </a:rPr>
                <a:t>/m</a:t>
              </a:r>
              <a:r>
                <a:rPr lang="en-US" altLang="zh-CN" sz="1400" b="1" baseline="-25000" dirty="0">
                  <a:solidFill>
                    <a:schemeClr val="tx1"/>
                  </a:solidFill>
                  <a:latin typeface="华文新魏" panose="02010800040101010101" pitchFamily="2" charset="-122"/>
                  <a:ea typeface="华文新魏" panose="02010800040101010101" pitchFamily="2" charset="-122"/>
                </a:rPr>
                <a:t>1</a:t>
              </a:r>
            </a:p>
          </p:txBody>
        </p:sp>
        <p:sp>
          <p:nvSpPr>
            <p:cNvPr id="133147" name="Text Box 26"/>
            <p:cNvSpPr txBox="1"/>
            <p:nvPr/>
          </p:nvSpPr>
          <p:spPr>
            <a:xfrm>
              <a:off x="4384" y="1820"/>
              <a:ext cx="2042" cy="48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华文新魏" panose="02010800040101010101" pitchFamily="2" charset="-122"/>
                  <a:ea typeface="华文新魏" panose="02010800040101010101" pitchFamily="2" charset="-122"/>
                </a:rPr>
                <a:t>/m</a:t>
              </a:r>
              <a:r>
                <a:rPr lang="en-US" altLang="zh-CN" sz="1400" b="1" baseline="-25000" dirty="0">
                  <a:solidFill>
                    <a:schemeClr val="tx1"/>
                  </a:solidFill>
                  <a:latin typeface="华文新魏" panose="02010800040101010101" pitchFamily="2" charset="-122"/>
                  <a:ea typeface="华文新魏" panose="02010800040101010101" pitchFamily="2" charset="-122"/>
                </a:rPr>
                <a:t>2</a:t>
              </a:r>
            </a:p>
          </p:txBody>
        </p:sp>
        <p:sp>
          <p:nvSpPr>
            <p:cNvPr id="133148" name="Text Box 27"/>
            <p:cNvSpPr txBox="1"/>
            <p:nvPr/>
          </p:nvSpPr>
          <p:spPr>
            <a:xfrm>
              <a:off x="4384" y="2255"/>
              <a:ext cx="2042" cy="48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华文新魏" panose="02010800040101010101" pitchFamily="2" charset="-122"/>
                  <a:ea typeface="华文新魏" panose="02010800040101010101" pitchFamily="2" charset="-122"/>
                </a:rPr>
                <a:t>/m</a:t>
              </a:r>
              <a:r>
                <a:rPr lang="en-US" altLang="zh-CN" sz="1400" b="1" baseline="-25000" dirty="0">
                  <a:solidFill>
                    <a:schemeClr val="tx1"/>
                  </a:solidFill>
                  <a:latin typeface="华文新魏" panose="02010800040101010101" pitchFamily="2" charset="-122"/>
                  <a:ea typeface="华文新魏" panose="02010800040101010101" pitchFamily="2" charset="-122"/>
                </a:rPr>
                <a:t>3</a:t>
              </a:r>
            </a:p>
          </p:txBody>
        </p:sp>
        <p:sp>
          <p:nvSpPr>
            <p:cNvPr id="133149" name="Text Box 28"/>
            <p:cNvSpPr txBox="1"/>
            <p:nvPr/>
          </p:nvSpPr>
          <p:spPr>
            <a:xfrm>
              <a:off x="4384" y="2788"/>
              <a:ext cx="2042" cy="48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华文新魏" panose="02010800040101010101" pitchFamily="2" charset="-122"/>
                  <a:ea typeface="华文新魏" panose="02010800040101010101" pitchFamily="2" charset="-122"/>
                </a:rPr>
                <a:t>/m</a:t>
              </a:r>
              <a:r>
                <a:rPr lang="en-US" altLang="zh-CN" sz="1400" b="1" baseline="-25000" dirty="0">
                  <a:solidFill>
                    <a:schemeClr val="tx1"/>
                  </a:solidFill>
                  <a:latin typeface="华文新魏" panose="02010800040101010101" pitchFamily="2" charset="-122"/>
                  <a:ea typeface="华文新魏" panose="02010800040101010101" pitchFamily="2" charset="-122"/>
                </a:rPr>
                <a:t>4</a:t>
              </a:r>
            </a:p>
          </p:txBody>
        </p:sp>
        <p:sp>
          <p:nvSpPr>
            <p:cNvPr id="133150" name="Text Box 29"/>
            <p:cNvSpPr txBox="1"/>
            <p:nvPr/>
          </p:nvSpPr>
          <p:spPr>
            <a:xfrm>
              <a:off x="4384" y="3225"/>
              <a:ext cx="2042" cy="48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华文新魏" panose="02010800040101010101" pitchFamily="2" charset="-122"/>
                  <a:ea typeface="华文新魏" panose="02010800040101010101" pitchFamily="2" charset="-122"/>
                </a:rPr>
                <a:t>/m</a:t>
              </a:r>
              <a:r>
                <a:rPr lang="en-US" altLang="zh-CN" sz="1400" b="1" baseline="-25000" dirty="0">
                  <a:solidFill>
                    <a:schemeClr val="tx1"/>
                  </a:solidFill>
                  <a:latin typeface="华文新魏" panose="02010800040101010101" pitchFamily="2" charset="-122"/>
                  <a:ea typeface="华文新魏" panose="02010800040101010101" pitchFamily="2" charset="-122"/>
                </a:rPr>
                <a:t>5</a:t>
              </a:r>
            </a:p>
          </p:txBody>
        </p:sp>
        <p:sp>
          <p:nvSpPr>
            <p:cNvPr id="133151" name="Text Box 30"/>
            <p:cNvSpPr txBox="1"/>
            <p:nvPr/>
          </p:nvSpPr>
          <p:spPr>
            <a:xfrm>
              <a:off x="4384" y="3655"/>
              <a:ext cx="2042" cy="48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华文新魏" panose="02010800040101010101" pitchFamily="2" charset="-122"/>
                  <a:ea typeface="华文新魏" panose="02010800040101010101" pitchFamily="2" charset="-122"/>
                </a:rPr>
                <a:t>/m</a:t>
              </a:r>
              <a:r>
                <a:rPr lang="en-US" altLang="zh-CN" sz="1400" b="1" baseline="-25000" dirty="0">
                  <a:solidFill>
                    <a:schemeClr val="tx1"/>
                  </a:solidFill>
                  <a:latin typeface="华文新魏" panose="02010800040101010101" pitchFamily="2" charset="-122"/>
                  <a:ea typeface="华文新魏" panose="02010800040101010101" pitchFamily="2" charset="-122"/>
                </a:rPr>
                <a:t>6</a:t>
              </a:r>
            </a:p>
          </p:txBody>
        </p:sp>
        <p:sp>
          <p:nvSpPr>
            <p:cNvPr id="133152" name="Text Box 31"/>
            <p:cNvSpPr txBox="1"/>
            <p:nvPr/>
          </p:nvSpPr>
          <p:spPr>
            <a:xfrm>
              <a:off x="4384" y="4105"/>
              <a:ext cx="2042" cy="48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400" b="1" dirty="0">
                  <a:solidFill>
                    <a:schemeClr val="tx1"/>
                  </a:solidFill>
                  <a:latin typeface="华文新魏" panose="02010800040101010101" pitchFamily="2" charset="-122"/>
                  <a:ea typeface="华文新魏" panose="02010800040101010101" pitchFamily="2" charset="-122"/>
                </a:rPr>
                <a:t>/m</a:t>
              </a:r>
              <a:r>
                <a:rPr lang="en-US" altLang="zh-CN" sz="1400" b="1" baseline="-25000" dirty="0">
                  <a:solidFill>
                    <a:schemeClr val="tx1"/>
                  </a:solidFill>
                  <a:latin typeface="华文新魏" panose="02010800040101010101" pitchFamily="2" charset="-122"/>
                  <a:ea typeface="华文新魏" panose="02010800040101010101" pitchFamily="2" charset="-122"/>
                </a:rPr>
                <a:t>7</a:t>
              </a:r>
            </a:p>
          </p:txBody>
        </p:sp>
        <p:sp>
          <p:nvSpPr>
            <p:cNvPr id="133153" name="Rectangle 32"/>
            <p:cNvSpPr/>
            <p:nvPr/>
          </p:nvSpPr>
          <p:spPr>
            <a:xfrm>
              <a:off x="7265" y="858"/>
              <a:ext cx="240" cy="36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54" name="Line 33"/>
            <p:cNvSpPr/>
            <p:nvPr/>
          </p:nvSpPr>
          <p:spPr>
            <a:xfrm>
              <a:off x="7385" y="1218"/>
              <a:ext cx="0" cy="480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55" name="Rectangle 34"/>
            <p:cNvSpPr/>
            <p:nvPr/>
          </p:nvSpPr>
          <p:spPr>
            <a:xfrm>
              <a:off x="8825" y="858"/>
              <a:ext cx="240" cy="36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56" name="Line 35"/>
            <p:cNvSpPr/>
            <p:nvPr/>
          </p:nvSpPr>
          <p:spPr>
            <a:xfrm>
              <a:off x="8945" y="1218"/>
              <a:ext cx="0" cy="425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57" name="Line 36"/>
            <p:cNvSpPr/>
            <p:nvPr/>
          </p:nvSpPr>
          <p:spPr>
            <a:xfrm>
              <a:off x="7385" y="588"/>
              <a:ext cx="15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58" name="Line 37"/>
            <p:cNvSpPr/>
            <p:nvPr/>
          </p:nvSpPr>
          <p:spPr>
            <a:xfrm>
              <a:off x="7385" y="588"/>
              <a:ext cx="0" cy="27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59" name="Line 38"/>
            <p:cNvSpPr/>
            <p:nvPr/>
          </p:nvSpPr>
          <p:spPr>
            <a:xfrm>
              <a:off x="8945" y="588"/>
              <a:ext cx="0" cy="27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60" name="Line 39"/>
            <p:cNvSpPr/>
            <p:nvPr/>
          </p:nvSpPr>
          <p:spPr>
            <a:xfrm>
              <a:off x="8132" y="318"/>
              <a:ext cx="0" cy="27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61" name="Line 40"/>
            <p:cNvSpPr/>
            <p:nvPr/>
          </p:nvSpPr>
          <p:spPr>
            <a:xfrm>
              <a:off x="7985" y="318"/>
              <a:ext cx="3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62" name="Line 42"/>
            <p:cNvSpPr/>
            <p:nvPr/>
          </p:nvSpPr>
          <p:spPr>
            <a:xfrm>
              <a:off x="7363" y="5988"/>
              <a:ext cx="312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63" name="Line 43"/>
            <p:cNvSpPr/>
            <p:nvPr/>
          </p:nvSpPr>
          <p:spPr>
            <a:xfrm>
              <a:off x="8945" y="5448"/>
              <a:ext cx="15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64" name="AutoShape 45"/>
            <p:cNvSpPr/>
            <p:nvPr/>
          </p:nvSpPr>
          <p:spPr>
            <a:xfrm rot="5400000">
              <a:off x="10737" y="5115"/>
              <a:ext cx="450" cy="600"/>
            </a:xfrm>
            <a:prstGeom prst="flowChartExtract">
              <a:avLst/>
            </a:prstGeom>
            <a:solidFill>
              <a:schemeClr val="accent1"/>
            </a:solidFill>
            <a:ln w="28575" cap="flat" cmpd="sng">
              <a:solidFill>
                <a:schemeClr val="tx1"/>
              </a:solidFill>
              <a:prstDash val="solid"/>
              <a:miter/>
              <a:headEnd type="none" w="med" len="med"/>
              <a:tailEnd type="none" w="med" len="med"/>
            </a:ln>
          </p:spPr>
          <p:txBody>
            <a:bodyPr rot="10800000" vert="eaVert"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65" name="Line 46"/>
            <p:cNvSpPr/>
            <p:nvPr/>
          </p:nvSpPr>
          <p:spPr>
            <a:xfrm>
              <a:off x="11262" y="5428"/>
              <a:ext cx="84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66" name="AutoShape 48"/>
            <p:cNvSpPr/>
            <p:nvPr/>
          </p:nvSpPr>
          <p:spPr>
            <a:xfrm rot="5400000">
              <a:off x="10737" y="5683"/>
              <a:ext cx="450" cy="600"/>
            </a:xfrm>
            <a:prstGeom prst="flowChartExtract">
              <a:avLst/>
            </a:prstGeom>
            <a:solidFill>
              <a:schemeClr val="accent1"/>
            </a:solidFill>
            <a:ln w="28575" cap="flat" cmpd="sng">
              <a:solidFill>
                <a:schemeClr val="tx1"/>
              </a:solidFill>
              <a:prstDash val="solid"/>
              <a:miter/>
              <a:headEnd type="none" w="med" len="med"/>
              <a:tailEnd type="none" w="med" len="med"/>
            </a:ln>
          </p:spPr>
          <p:txBody>
            <a:bodyPr rot="10800000" vert="eaVert"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67" name="Line 49"/>
            <p:cNvSpPr/>
            <p:nvPr/>
          </p:nvSpPr>
          <p:spPr>
            <a:xfrm>
              <a:off x="11262" y="5995"/>
              <a:ext cx="84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68" name="Text Box 50"/>
            <p:cNvSpPr txBox="1"/>
            <p:nvPr/>
          </p:nvSpPr>
          <p:spPr>
            <a:xfrm>
              <a:off x="12013" y="515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D</a:t>
              </a:r>
              <a:r>
                <a:rPr lang="en-US" altLang="zh-CN" b="1" baseline="-25000" dirty="0">
                  <a:solidFill>
                    <a:schemeClr val="tx1"/>
                  </a:solidFill>
                  <a:latin typeface="华文新魏" panose="02010800040101010101" pitchFamily="2" charset="-122"/>
                  <a:ea typeface="华文新魏" panose="02010800040101010101" pitchFamily="2" charset="-122"/>
                </a:rPr>
                <a:t>0</a:t>
              </a:r>
            </a:p>
          </p:txBody>
        </p:sp>
        <p:sp>
          <p:nvSpPr>
            <p:cNvPr id="133169" name="Text Box 51"/>
            <p:cNvSpPr txBox="1"/>
            <p:nvPr/>
          </p:nvSpPr>
          <p:spPr>
            <a:xfrm>
              <a:off x="12010" y="569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D</a:t>
              </a:r>
              <a:r>
                <a:rPr lang="en-US" altLang="zh-CN" b="1" baseline="-25000" dirty="0">
                  <a:solidFill>
                    <a:schemeClr val="tx1"/>
                  </a:solidFill>
                  <a:latin typeface="华文新魏" panose="02010800040101010101" pitchFamily="2" charset="-122"/>
                  <a:ea typeface="华文新魏" panose="02010800040101010101" pitchFamily="2" charset="-122"/>
                </a:rPr>
                <a:t>1</a:t>
              </a:r>
            </a:p>
          </p:txBody>
        </p:sp>
        <p:grpSp>
          <p:nvGrpSpPr>
            <p:cNvPr id="133170" name="Group 52"/>
            <p:cNvGrpSpPr/>
            <p:nvPr/>
          </p:nvGrpSpPr>
          <p:grpSpPr>
            <a:xfrm>
              <a:off x="6665" y="1528"/>
              <a:ext cx="775" cy="390"/>
              <a:chOff x="0" y="0"/>
              <a:chExt cx="310" cy="207"/>
            </a:xfrm>
          </p:grpSpPr>
          <p:sp>
            <p:nvSpPr>
              <p:cNvPr id="133237" name="Line 53"/>
              <p:cNvSpPr/>
              <p:nvPr/>
            </p:nvSpPr>
            <p:spPr>
              <a:xfrm flipH="1">
                <a:off x="48" y="26"/>
                <a:ext cx="240" cy="14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38" name="Oval 54"/>
              <p:cNvSpPr/>
              <p:nvPr/>
            </p:nvSpPr>
            <p:spPr>
              <a:xfrm>
                <a:off x="262" y="0"/>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239" name="Oval 55"/>
              <p:cNvSpPr/>
              <p:nvPr/>
            </p:nvSpPr>
            <p:spPr>
              <a:xfrm>
                <a:off x="0" y="159"/>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grpSp>
          <p:nvGrpSpPr>
            <p:cNvPr id="133171" name="Group 56"/>
            <p:cNvGrpSpPr/>
            <p:nvPr/>
          </p:nvGrpSpPr>
          <p:grpSpPr>
            <a:xfrm>
              <a:off x="6665" y="1938"/>
              <a:ext cx="775" cy="387"/>
              <a:chOff x="0" y="0"/>
              <a:chExt cx="310" cy="207"/>
            </a:xfrm>
          </p:grpSpPr>
          <p:sp>
            <p:nvSpPr>
              <p:cNvPr id="133234" name="Line 57"/>
              <p:cNvSpPr/>
              <p:nvPr/>
            </p:nvSpPr>
            <p:spPr>
              <a:xfrm flipH="1">
                <a:off x="48" y="26"/>
                <a:ext cx="240" cy="14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35" name="Oval 58"/>
              <p:cNvSpPr/>
              <p:nvPr/>
            </p:nvSpPr>
            <p:spPr>
              <a:xfrm>
                <a:off x="262" y="0"/>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236" name="Oval 59"/>
              <p:cNvSpPr/>
              <p:nvPr/>
            </p:nvSpPr>
            <p:spPr>
              <a:xfrm>
                <a:off x="0" y="159"/>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grpSp>
          <p:nvGrpSpPr>
            <p:cNvPr id="133172" name="Group 60"/>
            <p:cNvGrpSpPr/>
            <p:nvPr/>
          </p:nvGrpSpPr>
          <p:grpSpPr>
            <a:xfrm>
              <a:off x="6665" y="2928"/>
              <a:ext cx="775" cy="387"/>
              <a:chOff x="0" y="0"/>
              <a:chExt cx="310" cy="207"/>
            </a:xfrm>
          </p:grpSpPr>
          <p:sp>
            <p:nvSpPr>
              <p:cNvPr id="133231" name="Line 61"/>
              <p:cNvSpPr/>
              <p:nvPr/>
            </p:nvSpPr>
            <p:spPr>
              <a:xfrm flipH="1">
                <a:off x="48" y="26"/>
                <a:ext cx="240" cy="14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32" name="Oval 62"/>
              <p:cNvSpPr/>
              <p:nvPr/>
            </p:nvSpPr>
            <p:spPr>
              <a:xfrm>
                <a:off x="262" y="0"/>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233" name="Oval 63"/>
              <p:cNvSpPr/>
              <p:nvPr/>
            </p:nvSpPr>
            <p:spPr>
              <a:xfrm>
                <a:off x="0" y="159"/>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grpSp>
          <p:nvGrpSpPr>
            <p:cNvPr id="133173" name="Group 64"/>
            <p:cNvGrpSpPr/>
            <p:nvPr/>
          </p:nvGrpSpPr>
          <p:grpSpPr>
            <a:xfrm>
              <a:off x="6665" y="4258"/>
              <a:ext cx="775" cy="387"/>
              <a:chOff x="0" y="0"/>
              <a:chExt cx="310" cy="207"/>
            </a:xfrm>
          </p:grpSpPr>
          <p:sp>
            <p:nvSpPr>
              <p:cNvPr id="133228" name="Line 65"/>
              <p:cNvSpPr/>
              <p:nvPr/>
            </p:nvSpPr>
            <p:spPr>
              <a:xfrm flipH="1">
                <a:off x="48" y="26"/>
                <a:ext cx="240" cy="14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29" name="Oval 66"/>
              <p:cNvSpPr/>
              <p:nvPr/>
            </p:nvSpPr>
            <p:spPr>
              <a:xfrm>
                <a:off x="262" y="0"/>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230" name="Oval 67"/>
              <p:cNvSpPr/>
              <p:nvPr/>
            </p:nvSpPr>
            <p:spPr>
              <a:xfrm>
                <a:off x="0" y="159"/>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grpSp>
          <p:nvGrpSpPr>
            <p:cNvPr id="133174" name="Group 68"/>
            <p:cNvGrpSpPr/>
            <p:nvPr/>
          </p:nvGrpSpPr>
          <p:grpSpPr>
            <a:xfrm>
              <a:off x="8225" y="2388"/>
              <a:ext cx="775" cy="387"/>
              <a:chOff x="0" y="0"/>
              <a:chExt cx="310" cy="207"/>
            </a:xfrm>
          </p:grpSpPr>
          <p:sp>
            <p:nvSpPr>
              <p:cNvPr id="133225" name="Line 69"/>
              <p:cNvSpPr/>
              <p:nvPr/>
            </p:nvSpPr>
            <p:spPr>
              <a:xfrm flipH="1">
                <a:off x="48" y="26"/>
                <a:ext cx="240" cy="14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26" name="Oval 70"/>
              <p:cNvSpPr/>
              <p:nvPr/>
            </p:nvSpPr>
            <p:spPr>
              <a:xfrm>
                <a:off x="262" y="0"/>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227" name="Oval 71"/>
              <p:cNvSpPr/>
              <p:nvPr/>
            </p:nvSpPr>
            <p:spPr>
              <a:xfrm>
                <a:off x="0" y="159"/>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grpSp>
          <p:nvGrpSpPr>
            <p:cNvPr id="133175" name="Group 72"/>
            <p:cNvGrpSpPr/>
            <p:nvPr/>
          </p:nvGrpSpPr>
          <p:grpSpPr>
            <a:xfrm>
              <a:off x="8225" y="3378"/>
              <a:ext cx="775" cy="387"/>
              <a:chOff x="0" y="0"/>
              <a:chExt cx="310" cy="207"/>
            </a:xfrm>
          </p:grpSpPr>
          <p:sp>
            <p:nvSpPr>
              <p:cNvPr id="133222" name="Line 73"/>
              <p:cNvSpPr/>
              <p:nvPr/>
            </p:nvSpPr>
            <p:spPr>
              <a:xfrm flipH="1">
                <a:off x="48" y="26"/>
                <a:ext cx="240" cy="14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23" name="Oval 74"/>
              <p:cNvSpPr/>
              <p:nvPr/>
            </p:nvSpPr>
            <p:spPr>
              <a:xfrm>
                <a:off x="262" y="0"/>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224" name="Oval 75"/>
              <p:cNvSpPr/>
              <p:nvPr/>
            </p:nvSpPr>
            <p:spPr>
              <a:xfrm>
                <a:off x="0" y="159"/>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grpSp>
          <p:nvGrpSpPr>
            <p:cNvPr id="133176" name="Group 76"/>
            <p:cNvGrpSpPr/>
            <p:nvPr/>
          </p:nvGrpSpPr>
          <p:grpSpPr>
            <a:xfrm>
              <a:off x="8197" y="3828"/>
              <a:ext cx="783" cy="387"/>
              <a:chOff x="0" y="0"/>
              <a:chExt cx="313" cy="207"/>
            </a:xfrm>
          </p:grpSpPr>
          <p:sp>
            <p:nvSpPr>
              <p:cNvPr id="133219" name="Line 77"/>
              <p:cNvSpPr/>
              <p:nvPr/>
            </p:nvSpPr>
            <p:spPr>
              <a:xfrm flipH="1">
                <a:off x="48" y="26"/>
                <a:ext cx="240" cy="14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20" name="Oval 78"/>
              <p:cNvSpPr/>
              <p:nvPr/>
            </p:nvSpPr>
            <p:spPr>
              <a:xfrm>
                <a:off x="265" y="0"/>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221" name="Oval 79"/>
              <p:cNvSpPr/>
              <p:nvPr/>
            </p:nvSpPr>
            <p:spPr>
              <a:xfrm>
                <a:off x="0" y="159"/>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grpSp>
          <p:nvGrpSpPr>
            <p:cNvPr id="133177" name="Group 80"/>
            <p:cNvGrpSpPr/>
            <p:nvPr/>
          </p:nvGrpSpPr>
          <p:grpSpPr>
            <a:xfrm>
              <a:off x="8225" y="4258"/>
              <a:ext cx="775" cy="387"/>
              <a:chOff x="0" y="0"/>
              <a:chExt cx="310" cy="207"/>
            </a:xfrm>
          </p:grpSpPr>
          <p:sp>
            <p:nvSpPr>
              <p:cNvPr id="133216" name="Line 81"/>
              <p:cNvSpPr/>
              <p:nvPr/>
            </p:nvSpPr>
            <p:spPr>
              <a:xfrm flipH="1">
                <a:off x="48" y="26"/>
                <a:ext cx="240" cy="144"/>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17" name="Oval 82"/>
              <p:cNvSpPr/>
              <p:nvPr/>
            </p:nvSpPr>
            <p:spPr>
              <a:xfrm>
                <a:off x="262" y="0"/>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218" name="Oval 83"/>
              <p:cNvSpPr/>
              <p:nvPr/>
            </p:nvSpPr>
            <p:spPr>
              <a:xfrm>
                <a:off x="0" y="159"/>
                <a:ext cx="48" cy="4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sp>
          <p:nvSpPr>
            <p:cNvPr id="133178" name="Text Box 84"/>
            <p:cNvSpPr txBox="1"/>
            <p:nvPr/>
          </p:nvSpPr>
          <p:spPr>
            <a:xfrm>
              <a:off x="9186" y="484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/D</a:t>
              </a:r>
              <a:r>
                <a:rPr lang="en-US" altLang="zh-CN" b="1" baseline="-25000" dirty="0">
                  <a:solidFill>
                    <a:schemeClr val="tx1"/>
                  </a:solidFill>
                  <a:latin typeface="华文新魏" panose="02010800040101010101" pitchFamily="2" charset="-122"/>
                  <a:ea typeface="华文新魏" panose="02010800040101010101" pitchFamily="2" charset="-122"/>
                </a:rPr>
                <a:t>0</a:t>
              </a:r>
            </a:p>
          </p:txBody>
        </p:sp>
        <p:sp>
          <p:nvSpPr>
            <p:cNvPr id="133179" name="Text Box 85"/>
            <p:cNvSpPr txBox="1"/>
            <p:nvPr/>
          </p:nvSpPr>
          <p:spPr>
            <a:xfrm>
              <a:off x="9186" y="5415"/>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/D</a:t>
              </a:r>
              <a:r>
                <a:rPr lang="en-US" altLang="zh-CN" b="1" baseline="-25000" dirty="0">
                  <a:solidFill>
                    <a:schemeClr val="tx1"/>
                  </a:solidFill>
                  <a:latin typeface="华文新魏" panose="02010800040101010101" pitchFamily="2" charset="-122"/>
                  <a:ea typeface="华文新魏" panose="02010800040101010101" pitchFamily="2" charset="-122"/>
                </a:rPr>
                <a:t>1</a:t>
              </a:r>
            </a:p>
          </p:txBody>
        </p:sp>
        <p:sp>
          <p:nvSpPr>
            <p:cNvPr id="133180" name="Text Box 86"/>
            <p:cNvSpPr txBox="1"/>
            <p:nvPr/>
          </p:nvSpPr>
          <p:spPr>
            <a:xfrm>
              <a:off x="9971" y="4710"/>
              <a:ext cx="1802" cy="53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华文新魏" panose="02010800040101010101" pitchFamily="2" charset="-122"/>
                  <a:ea typeface="华文新魏" panose="02010800040101010101" pitchFamily="2" charset="-122"/>
                </a:rPr>
                <a:t>74LS14</a:t>
              </a:r>
            </a:p>
          </p:txBody>
        </p:sp>
        <p:sp>
          <p:nvSpPr>
            <p:cNvPr id="133181" name="Text Box 87"/>
            <p:cNvSpPr txBox="1"/>
            <p:nvPr/>
          </p:nvSpPr>
          <p:spPr>
            <a:xfrm>
              <a:off x="1384" y="539"/>
              <a:ext cx="2095" cy="58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74LS138</a:t>
              </a:r>
            </a:p>
          </p:txBody>
        </p:sp>
        <p:sp>
          <p:nvSpPr>
            <p:cNvPr id="133182" name="Text Box 88"/>
            <p:cNvSpPr txBox="1"/>
            <p:nvPr/>
          </p:nvSpPr>
          <p:spPr>
            <a:xfrm>
              <a:off x="2825" y="1175"/>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Y</a:t>
              </a:r>
              <a:r>
                <a:rPr lang="en-US" altLang="zh-CN" b="1" baseline="-25000" dirty="0">
                  <a:solidFill>
                    <a:schemeClr val="tx1"/>
                  </a:solidFill>
                  <a:latin typeface="华文新魏" panose="02010800040101010101" pitchFamily="2" charset="-122"/>
                  <a:ea typeface="华文新魏" panose="02010800040101010101" pitchFamily="2" charset="-122"/>
                </a:rPr>
                <a:t>0</a:t>
              </a:r>
            </a:p>
          </p:txBody>
        </p:sp>
        <p:sp>
          <p:nvSpPr>
            <p:cNvPr id="133183" name="Text Box 89"/>
            <p:cNvSpPr txBox="1"/>
            <p:nvPr/>
          </p:nvSpPr>
          <p:spPr>
            <a:xfrm>
              <a:off x="2825" y="157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Y</a:t>
              </a:r>
              <a:r>
                <a:rPr lang="en-US" altLang="zh-CN" b="1" baseline="-25000" dirty="0">
                  <a:solidFill>
                    <a:schemeClr val="tx1"/>
                  </a:solidFill>
                  <a:latin typeface="华文新魏" panose="02010800040101010101" pitchFamily="2" charset="-122"/>
                  <a:ea typeface="华文新魏" panose="02010800040101010101" pitchFamily="2" charset="-122"/>
                </a:rPr>
                <a:t>1</a:t>
              </a:r>
            </a:p>
          </p:txBody>
        </p:sp>
        <p:sp>
          <p:nvSpPr>
            <p:cNvPr id="133184" name="Text Box 90"/>
            <p:cNvSpPr txBox="1"/>
            <p:nvPr/>
          </p:nvSpPr>
          <p:spPr>
            <a:xfrm>
              <a:off x="2825" y="1993"/>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Y</a:t>
              </a:r>
              <a:r>
                <a:rPr lang="en-US" altLang="zh-CN" b="1" baseline="-25000" dirty="0">
                  <a:solidFill>
                    <a:schemeClr val="tx1"/>
                  </a:solidFill>
                  <a:latin typeface="华文新魏" panose="02010800040101010101" pitchFamily="2" charset="-122"/>
                  <a:ea typeface="华文新魏" panose="02010800040101010101" pitchFamily="2" charset="-122"/>
                </a:rPr>
                <a:t>2</a:t>
              </a:r>
            </a:p>
          </p:txBody>
        </p:sp>
        <p:sp>
          <p:nvSpPr>
            <p:cNvPr id="133185" name="Text Box 91"/>
            <p:cNvSpPr txBox="1"/>
            <p:nvPr/>
          </p:nvSpPr>
          <p:spPr>
            <a:xfrm>
              <a:off x="2825" y="247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Y</a:t>
              </a:r>
              <a:r>
                <a:rPr lang="en-US" altLang="zh-CN" b="1" baseline="-25000" dirty="0">
                  <a:solidFill>
                    <a:schemeClr val="tx1"/>
                  </a:solidFill>
                  <a:latin typeface="华文新魏" panose="02010800040101010101" pitchFamily="2" charset="-122"/>
                  <a:ea typeface="华文新魏" panose="02010800040101010101" pitchFamily="2" charset="-122"/>
                </a:rPr>
                <a:t>3</a:t>
              </a:r>
            </a:p>
          </p:txBody>
        </p:sp>
        <p:sp>
          <p:nvSpPr>
            <p:cNvPr id="133186" name="Text Box 92"/>
            <p:cNvSpPr txBox="1"/>
            <p:nvPr/>
          </p:nvSpPr>
          <p:spPr>
            <a:xfrm>
              <a:off x="2825" y="292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Y</a:t>
              </a:r>
              <a:r>
                <a:rPr lang="en-US" altLang="zh-CN" b="1" baseline="-25000" dirty="0">
                  <a:solidFill>
                    <a:schemeClr val="tx1"/>
                  </a:solidFill>
                  <a:latin typeface="华文新魏" panose="02010800040101010101" pitchFamily="2" charset="-122"/>
                  <a:ea typeface="华文新魏" panose="02010800040101010101" pitchFamily="2" charset="-122"/>
                </a:rPr>
                <a:t>4</a:t>
              </a:r>
            </a:p>
          </p:txBody>
        </p:sp>
        <p:sp>
          <p:nvSpPr>
            <p:cNvPr id="133187" name="Text Box 93"/>
            <p:cNvSpPr txBox="1"/>
            <p:nvPr/>
          </p:nvSpPr>
          <p:spPr>
            <a:xfrm>
              <a:off x="2825" y="337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Y</a:t>
              </a:r>
              <a:r>
                <a:rPr lang="en-US" altLang="zh-CN" b="1" baseline="-25000" dirty="0">
                  <a:solidFill>
                    <a:schemeClr val="tx1"/>
                  </a:solidFill>
                  <a:latin typeface="华文新魏" panose="02010800040101010101" pitchFamily="2" charset="-122"/>
                  <a:ea typeface="华文新魏" panose="02010800040101010101" pitchFamily="2" charset="-122"/>
                </a:rPr>
                <a:t>5</a:t>
              </a:r>
            </a:p>
          </p:txBody>
        </p:sp>
        <p:sp>
          <p:nvSpPr>
            <p:cNvPr id="133188" name="Text Box 94"/>
            <p:cNvSpPr txBox="1"/>
            <p:nvPr/>
          </p:nvSpPr>
          <p:spPr>
            <a:xfrm>
              <a:off x="2825" y="382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Y</a:t>
              </a:r>
              <a:r>
                <a:rPr lang="en-US" altLang="zh-CN" b="1" baseline="-25000" dirty="0">
                  <a:solidFill>
                    <a:schemeClr val="tx1"/>
                  </a:solidFill>
                  <a:latin typeface="华文新魏" panose="02010800040101010101" pitchFamily="2" charset="-122"/>
                  <a:ea typeface="华文新魏" panose="02010800040101010101" pitchFamily="2" charset="-122"/>
                </a:rPr>
                <a:t>6</a:t>
              </a:r>
            </a:p>
          </p:txBody>
        </p:sp>
        <p:sp>
          <p:nvSpPr>
            <p:cNvPr id="133189" name="Text Box 95"/>
            <p:cNvSpPr txBox="1"/>
            <p:nvPr/>
          </p:nvSpPr>
          <p:spPr>
            <a:xfrm>
              <a:off x="2825" y="427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Y</a:t>
              </a:r>
              <a:r>
                <a:rPr lang="en-US" altLang="zh-CN" b="1" baseline="-25000" dirty="0">
                  <a:solidFill>
                    <a:schemeClr val="tx1"/>
                  </a:solidFill>
                  <a:latin typeface="华文新魏" panose="02010800040101010101" pitchFamily="2" charset="-122"/>
                  <a:ea typeface="华文新魏" panose="02010800040101010101" pitchFamily="2" charset="-122"/>
                </a:rPr>
                <a:t>7</a:t>
              </a:r>
            </a:p>
          </p:txBody>
        </p:sp>
        <p:sp>
          <p:nvSpPr>
            <p:cNvPr id="133190" name="Oval 96"/>
            <p:cNvSpPr/>
            <p:nvPr/>
          </p:nvSpPr>
          <p:spPr>
            <a:xfrm>
              <a:off x="979" y="1938"/>
              <a:ext cx="175" cy="13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91" name="Oval 97"/>
            <p:cNvSpPr/>
            <p:nvPr/>
          </p:nvSpPr>
          <p:spPr>
            <a:xfrm>
              <a:off x="977" y="2388"/>
              <a:ext cx="175" cy="13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192" name="Line 98"/>
            <p:cNvSpPr/>
            <p:nvPr/>
          </p:nvSpPr>
          <p:spPr>
            <a:xfrm>
              <a:off x="665" y="3378"/>
              <a:ext cx="48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93" name="Line 99"/>
            <p:cNvSpPr/>
            <p:nvPr/>
          </p:nvSpPr>
          <p:spPr>
            <a:xfrm>
              <a:off x="665" y="3828"/>
              <a:ext cx="48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94" name="Line 100"/>
            <p:cNvSpPr/>
            <p:nvPr/>
          </p:nvSpPr>
          <p:spPr>
            <a:xfrm>
              <a:off x="665" y="4278"/>
              <a:ext cx="48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195" name="Text Box 101"/>
            <p:cNvSpPr txBox="1"/>
            <p:nvPr/>
          </p:nvSpPr>
          <p:spPr>
            <a:xfrm>
              <a:off x="1155" y="3138"/>
              <a:ext cx="59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A</a:t>
              </a:r>
            </a:p>
          </p:txBody>
        </p:sp>
        <p:sp>
          <p:nvSpPr>
            <p:cNvPr id="133196" name="Text Box 102"/>
            <p:cNvSpPr txBox="1"/>
            <p:nvPr/>
          </p:nvSpPr>
          <p:spPr>
            <a:xfrm>
              <a:off x="1144" y="3650"/>
              <a:ext cx="602"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p>
          </p:txBody>
        </p:sp>
        <p:sp>
          <p:nvSpPr>
            <p:cNvPr id="133197" name="Text Box 103"/>
            <p:cNvSpPr txBox="1"/>
            <p:nvPr/>
          </p:nvSpPr>
          <p:spPr>
            <a:xfrm>
              <a:off x="1144" y="4078"/>
              <a:ext cx="602"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C</a:t>
              </a:r>
            </a:p>
          </p:txBody>
        </p:sp>
        <p:sp>
          <p:nvSpPr>
            <p:cNvPr id="133198" name="Text Box 104"/>
            <p:cNvSpPr txBox="1"/>
            <p:nvPr/>
          </p:nvSpPr>
          <p:spPr>
            <a:xfrm>
              <a:off x="0" y="311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A</a:t>
              </a:r>
              <a:r>
                <a:rPr lang="en-US" altLang="zh-CN" b="1" baseline="-25000" dirty="0">
                  <a:solidFill>
                    <a:schemeClr val="tx1"/>
                  </a:solidFill>
                  <a:latin typeface="华文新魏" panose="02010800040101010101" pitchFamily="2" charset="-122"/>
                  <a:ea typeface="华文新魏" panose="02010800040101010101" pitchFamily="2" charset="-122"/>
                </a:rPr>
                <a:t>0</a:t>
              </a:r>
            </a:p>
          </p:txBody>
        </p:sp>
        <p:sp>
          <p:nvSpPr>
            <p:cNvPr id="133199" name="Text Box 105"/>
            <p:cNvSpPr txBox="1"/>
            <p:nvPr/>
          </p:nvSpPr>
          <p:spPr>
            <a:xfrm>
              <a:off x="0" y="353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A</a:t>
              </a:r>
              <a:r>
                <a:rPr lang="en-US" altLang="zh-CN" b="1" baseline="-25000" dirty="0">
                  <a:solidFill>
                    <a:schemeClr val="tx1"/>
                  </a:solidFill>
                  <a:latin typeface="华文新魏" panose="02010800040101010101" pitchFamily="2" charset="-122"/>
                  <a:ea typeface="华文新魏" panose="02010800040101010101" pitchFamily="2" charset="-122"/>
                </a:rPr>
                <a:t>1</a:t>
              </a:r>
            </a:p>
          </p:txBody>
        </p:sp>
        <p:sp>
          <p:nvSpPr>
            <p:cNvPr id="133200" name="Text Box 106"/>
            <p:cNvSpPr txBox="1"/>
            <p:nvPr/>
          </p:nvSpPr>
          <p:spPr>
            <a:xfrm>
              <a:off x="28" y="4010"/>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A</a:t>
              </a:r>
              <a:r>
                <a:rPr lang="en-US" altLang="zh-CN" b="1" baseline="-25000" dirty="0">
                  <a:solidFill>
                    <a:schemeClr val="tx1"/>
                  </a:solidFill>
                  <a:latin typeface="华文新魏" panose="02010800040101010101" pitchFamily="2" charset="-122"/>
                  <a:ea typeface="华文新魏" panose="02010800040101010101" pitchFamily="2" charset="-122"/>
                </a:rPr>
                <a:t>2</a:t>
              </a:r>
            </a:p>
          </p:txBody>
        </p:sp>
        <p:sp>
          <p:nvSpPr>
            <p:cNvPr id="133201" name="Line 107"/>
            <p:cNvSpPr/>
            <p:nvPr/>
          </p:nvSpPr>
          <p:spPr>
            <a:xfrm>
              <a:off x="545" y="1528"/>
              <a:ext cx="60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02" name="Line 108"/>
            <p:cNvSpPr/>
            <p:nvPr/>
          </p:nvSpPr>
          <p:spPr>
            <a:xfrm>
              <a:off x="545" y="1168"/>
              <a:ext cx="0" cy="36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03" name="Rectangle 109"/>
            <p:cNvSpPr/>
            <p:nvPr/>
          </p:nvSpPr>
          <p:spPr>
            <a:xfrm>
              <a:off x="397" y="718"/>
              <a:ext cx="240" cy="45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204" name="Line 110"/>
            <p:cNvSpPr/>
            <p:nvPr/>
          </p:nvSpPr>
          <p:spPr>
            <a:xfrm>
              <a:off x="517" y="440"/>
              <a:ext cx="0" cy="27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05" name="Line 111"/>
            <p:cNvSpPr/>
            <p:nvPr/>
          </p:nvSpPr>
          <p:spPr>
            <a:xfrm>
              <a:off x="332" y="440"/>
              <a:ext cx="3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06" name="Text Box 112"/>
            <p:cNvSpPr txBox="1"/>
            <p:nvPr/>
          </p:nvSpPr>
          <p:spPr>
            <a:xfrm>
              <a:off x="-67" y="-36"/>
              <a:ext cx="1200"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+5V</a:t>
              </a:r>
            </a:p>
          </p:txBody>
        </p:sp>
        <p:sp>
          <p:nvSpPr>
            <p:cNvPr id="133207" name="Line 113"/>
            <p:cNvSpPr/>
            <p:nvPr/>
          </p:nvSpPr>
          <p:spPr>
            <a:xfrm>
              <a:off x="485" y="2008"/>
              <a:ext cx="48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08" name="Line 114"/>
            <p:cNvSpPr/>
            <p:nvPr/>
          </p:nvSpPr>
          <p:spPr>
            <a:xfrm>
              <a:off x="497" y="2458"/>
              <a:ext cx="48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09" name="Line 115"/>
            <p:cNvSpPr/>
            <p:nvPr/>
          </p:nvSpPr>
          <p:spPr>
            <a:xfrm>
              <a:off x="509" y="2004"/>
              <a:ext cx="0" cy="72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10" name="Line 116"/>
            <p:cNvSpPr/>
            <p:nvPr/>
          </p:nvSpPr>
          <p:spPr>
            <a:xfrm>
              <a:off x="328" y="2728"/>
              <a:ext cx="360"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3211" name="Text Box 117"/>
            <p:cNvSpPr txBox="1"/>
            <p:nvPr/>
          </p:nvSpPr>
          <p:spPr>
            <a:xfrm>
              <a:off x="1090" y="130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G</a:t>
              </a:r>
              <a:r>
                <a:rPr lang="en-US" altLang="zh-CN" b="1" baseline="-25000" dirty="0">
                  <a:solidFill>
                    <a:schemeClr val="tx1"/>
                  </a:solidFill>
                  <a:latin typeface="华文新魏" panose="02010800040101010101" pitchFamily="2" charset="-122"/>
                  <a:ea typeface="华文新魏" panose="02010800040101010101" pitchFamily="2" charset="-122"/>
                </a:rPr>
                <a:t>1</a:t>
              </a:r>
            </a:p>
          </p:txBody>
        </p:sp>
        <p:sp>
          <p:nvSpPr>
            <p:cNvPr id="133212" name="Text Box 118"/>
            <p:cNvSpPr txBox="1"/>
            <p:nvPr/>
          </p:nvSpPr>
          <p:spPr>
            <a:xfrm>
              <a:off x="1090" y="175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G</a:t>
              </a:r>
              <a:r>
                <a:rPr lang="en-US" altLang="zh-CN" b="1" baseline="-25000" dirty="0">
                  <a:solidFill>
                    <a:schemeClr val="tx1"/>
                  </a:solidFill>
                  <a:latin typeface="华文新魏" panose="02010800040101010101" pitchFamily="2" charset="-122"/>
                  <a:ea typeface="华文新魏" panose="02010800040101010101" pitchFamily="2" charset="-122"/>
                </a:rPr>
                <a:t>2A</a:t>
              </a:r>
            </a:p>
          </p:txBody>
        </p:sp>
        <p:sp>
          <p:nvSpPr>
            <p:cNvPr id="133213" name="Text Box 119"/>
            <p:cNvSpPr txBox="1"/>
            <p:nvPr/>
          </p:nvSpPr>
          <p:spPr>
            <a:xfrm>
              <a:off x="1107" y="2208"/>
              <a:ext cx="1079" cy="6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G</a:t>
              </a:r>
              <a:r>
                <a:rPr lang="en-US" altLang="zh-CN" b="1" baseline="-25000" dirty="0">
                  <a:solidFill>
                    <a:schemeClr val="tx1"/>
                  </a:solidFill>
                  <a:latin typeface="华文新魏" panose="02010800040101010101" pitchFamily="2" charset="-122"/>
                  <a:ea typeface="华文新魏" panose="02010800040101010101" pitchFamily="2" charset="-122"/>
                </a:rPr>
                <a:t>2B</a:t>
              </a:r>
            </a:p>
          </p:txBody>
        </p:sp>
        <p:sp>
          <p:nvSpPr>
            <p:cNvPr id="133214" name="Oval 123"/>
            <p:cNvSpPr/>
            <p:nvPr/>
          </p:nvSpPr>
          <p:spPr>
            <a:xfrm>
              <a:off x="10463" y="5385"/>
              <a:ext cx="175" cy="13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3215" name="Oval 124"/>
            <p:cNvSpPr/>
            <p:nvPr/>
          </p:nvSpPr>
          <p:spPr>
            <a:xfrm>
              <a:off x="10452" y="5930"/>
              <a:ext cx="175" cy="130"/>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grpSp>
        <p:nvGrpSpPr>
          <p:cNvPr id="133125" name="Group 117"/>
          <p:cNvGrpSpPr/>
          <p:nvPr/>
        </p:nvGrpSpPr>
        <p:grpSpPr>
          <a:xfrm>
            <a:off x="719138" y="4027488"/>
            <a:ext cx="4191000" cy="815975"/>
            <a:chOff x="0" y="0"/>
            <a:chExt cx="6600" cy="1285"/>
          </a:xfrm>
        </p:grpSpPr>
        <p:sp>
          <p:nvSpPr>
            <p:cNvPr id="133126" name="Text Box 120"/>
            <p:cNvSpPr txBox="1"/>
            <p:nvPr/>
          </p:nvSpPr>
          <p:spPr>
            <a:xfrm>
              <a:off x="0" y="0"/>
              <a:ext cx="6600" cy="72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rgbClr val="FF0000"/>
                  </a:solidFill>
                  <a:latin typeface="华文新魏" panose="02010800040101010101" pitchFamily="2" charset="-122"/>
                  <a:ea typeface="华文新魏" panose="02010800040101010101" pitchFamily="2" charset="-122"/>
                </a:rPr>
                <a:t>D</a:t>
              </a:r>
              <a:r>
                <a:rPr lang="en-US" altLang="zh-CN" sz="2400" b="1" baseline="-25000" dirty="0">
                  <a:solidFill>
                    <a:srgbClr val="FF0000"/>
                  </a:solidFill>
                  <a:latin typeface="华文新魏" panose="02010800040101010101" pitchFamily="2" charset="-122"/>
                  <a:ea typeface="华文新魏" panose="02010800040101010101" pitchFamily="2" charset="-122"/>
                </a:rPr>
                <a:t>0</a:t>
              </a:r>
              <a:r>
                <a:rPr lang="en-US" altLang="zh-CN" sz="2400" b="1" dirty="0">
                  <a:solidFill>
                    <a:srgbClr val="FF0000"/>
                  </a:solidFill>
                  <a:latin typeface="华文新魏" panose="02010800040101010101" pitchFamily="2" charset="-122"/>
                  <a:ea typeface="华文新魏" panose="02010800040101010101" pitchFamily="2" charset="-122"/>
                </a:rPr>
                <a:t> = m</a:t>
              </a:r>
              <a:r>
                <a:rPr lang="en-US" altLang="zh-CN" sz="2400" b="1" baseline="-25000" dirty="0">
                  <a:solidFill>
                    <a:srgbClr val="FF0000"/>
                  </a:solidFill>
                  <a:latin typeface="华文新魏" panose="02010800040101010101" pitchFamily="2" charset="-122"/>
                  <a:ea typeface="华文新魏" panose="02010800040101010101" pitchFamily="2" charset="-122"/>
                </a:rPr>
                <a:t>3</a:t>
              </a:r>
              <a:r>
                <a:rPr lang="en-US" altLang="zh-CN" sz="2400" b="1" dirty="0">
                  <a:solidFill>
                    <a:srgbClr val="FF0000"/>
                  </a:solidFill>
                  <a:latin typeface="华文新魏" panose="02010800040101010101" pitchFamily="2" charset="-122"/>
                  <a:ea typeface="华文新魏" panose="02010800040101010101" pitchFamily="2" charset="-122"/>
                </a:rPr>
                <a:t>+ m</a:t>
              </a:r>
              <a:r>
                <a:rPr lang="en-US" altLang="zh-CN" sz="2400" b="1" baseline="-25000" dirty="0">
                  <a:solidFill>
                    <a:srgbClr val="FF0000"/>
                  </a:solidFill>
                  <a:latin typeface="华文新魏" panose="02010800040101010101" pitchFamily="2" charset="-122"/>
                  <a:ea typeface="华文新魏" panose="02010800040101010101" pitchFamily="2" charset="-122"/>
                </a:rPr>
                <a:t>5</a:t>
              </a:r>
              <a:r>
                <a:rPr lang="en-US" altLang="zh-CN" sz="2400" b="1" dirty="0">
                  <a:solidFill>
                    <a:srgbClr val="FF0000"/>
                  </a:solidFill>
                  <a:latin typeface="华文新魏" panose="02010800040101010101" pitchFamily="2" charset="-122"/>
                  <a:ea typeface="华文新魏" panose="02010800040101010101" pitchFamily="2" charset="-122"/>
                </a:rPr>
                <a:t>+ m</a:t>
              </a:r>
              <a:r>
                <a:rPr lang="en-US" altLang="zh-CN" sz="2400" b="1" baseline="-25000" dirty="0">
                  <a:solidFill>
                    <a:srgbClr val="FF0000"/>
                  </a:solidFill>
                  <a:latin typeface="华文新魏" panose="02010800040101010101" pitchFamily="2" charset="-122"/>
                  <a:ea typeface="华文新魏" panose="02010800040101010101" pitchFamily="2" charset="-122"/>
                </a:rPr>
                <a:t>6</a:t>
              </a:r>
              <a:r>
                <a:rPr lang="en-US" altLang="zh-CN" sz="2400" b="1" dirty="0">
                  <a:solidFill>
                    <a:srgbClr val="FF0000"/>
                  </a:solidFill>
                  <a:latin typeface="华文新魏" panose="02010800040101010101" pitchFamily="2" charset="-122"/>
                  <a:ea typeface="华文新魏" panose="02010800040101010101" pitchFamily="2" charset="-122"/>
                </a:rPr>
                <a:t>+ m</a:t>
              </a:r>
              <a:r>
                <a:rPr lang="en-US" altLang="zh-CN" sz="2400" b="1" baseline="-25000" dirty="0">
                  <a:solidFill>
                    <a:srgbClr val="FF0000"/>
                  </a:solidFill>
                  <a:latin typeface="华文新魏" panose="02010800040101010101" pitchFamily="2" charset="-122"/>
                  <a:ea typeface="华文新魏" panose="02010800040101010101" pitchFamily="2" charset="-122"/>
                </a:rPr>
                <a:t>7</a:t>
              </a:r>
              <a:r>
                <a:rPr lang="en-US" altLang="zh-CN" sz="2400" b="1" dirty="0">
                  <a:solidFill>
                    <a:srgbClr val="FF0000"/>
                  </a:solidFill>
                  <a:latin typeface="华文新魏" panose="02010800040101010101" pitchFamily="2" charset="-122"/>
                  <a:ea typeface="华文新魏" panose="02010800040101010101" pitchFamily="2" charset="-122"/>
                </a:rPr>
                <a:t> </a:t>
              </a:r>
            </a:p>
          </p:txBody>
        </p:sp>
        <p:sp>
          <p:nvSpPr>
            <p:cNvPr id="133127" name="Text Box 121"/>
            <p:cNvSpPr txBox="1"/>
            <p:nvPr/>
          </p:nvSpPr>
          <p:spPr>
            <a:xfrm>
              <a:off x="0" y="558"/>
              <a:ext cx="6600" cy="72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2400" b="1" dirty="0">
                  <a:solidFill>
                    <a:srgbClr val="FF0000"/>
                  </a:solidFill>
                  <a:latin typeface="华文新魏" panose="02010800040101010101" pitchFamily="2" charset="-122"/>
                  <a:ea typeface="华文新魏" panose="02010800040101010101" pitchFamily="2" charset="-122"/>
                </a:rPr>
                <a:t>D</a:t>
              </a:r>
              <a:r>
                <a:rPr lang="en-US" altLang="zh-CN" sz="2400" b="1" baseline="-25000" dirty="0">
                  <a:solidFill>
                    <a:srgbClr val="FF0000"/>
                  </a:solidFill>
                  <a:latin typeface="华文新魏" panose="02010800040101010101" pitchFamily="2" charset="-122"/>
                  <a:ea typeface="华文新魏" panose="02010800040101010101" pitchFamily="2" charset="-122"/>
                </a:rPr>
                <a:t>1</a:t>
              </a:r>
              <a:r>
                <a:rPr lang="en-US" altLang="zh-CN" sz="2400" b="1" dirty="0">
                  <a:solidFill>
                    <a:srgbClr val="FF0000"/>
                  </a:solidFill>
                  <a:latin typeface="华文新魏" panose="02010800040101010101" pitchFamily="2" charset="-122"/>
                  <a:ea typeface="华文新魏" panose="02010800040101010101" pitchFamily="2" charset="-122"/>
                </a:rPr>
                <a:t> = m</a:t>
              </a:r>
              <a:r>
                <a:rPr lang="en-US" altLang="zh-CN" sz="2400" b="1" baseline="-25000" dirty="0">
                  <a:solidFill>
                    <a:srgbClr val="FF0000"/>
                  </a:solidFill>
                  <a:latin typeface="华文新魏" panose="02010800040101010101" pitchFamily="2" charset="-122"/>
                  <a:ea typeface="华文新魏" panose="02010800040101010101" pitchFamily="2" charset="-122"/>
                </a:rPr>
                <a:t>1</a:t>
              </a:r>
              <a:r>
                <a:rPr lang="en-US" altLang="zh-CN" sz="2400" b="1" dirty="0">
                  <a:solidFill>
                    <a:srgbClr val="FF0000"/>
                  </a:solidFill>
                  <a:latin typeface="华文新魏" panose="02010800040101010101" pitchFamily="2" charset="-122"/>
                  <a:ea typeface="华文新魏" panose="02010800040101010101" pitchFamily="2" charset="-122"/>
                </a:rPr>
                <a:t>+ m</a:t>
              </a:r>
              <a:r>
                <a:rPr lang="en-US" altLang="zh-CN" sz="2400" b="1" baseline="-25000" dirty="0">
                  <a:solidFill>
                    <a:srgbClr val="FF0000"/>
                  </a:solidFill>
                  <a:latin typeface="华文新魏" panose="02010800040101010101" pitchFamily="2" charset="-122"/>
                  <a:ea typeface="华文新魏" panose="02010800040101010101" pitchFamily="2" charset="-122"/>
                </a:rPr>
                <a:t>2</a:t>
              </a:r>
              <a:r>
                <a:rPr lang="en-US" altLang="zh-CN" sz="2400" b="1" dirty="0">
                  <a:solidFill>
                    <a:srgbClr val="FF0000"/>
                  </a:solidFill>
                  <a:latin typeface="华文新魏" panose="02010800040101010101" pitchFamily="2" charset="-122"/>
                  <a:ea typeface="华文新魏" panose="02010800040101010101" pitchFamily="2" charset="-122"/>
                </a:rPr>
                <a:t>+ m</a:t>
              </a:r>
              <a:r>
                <a:rPr lang="en-US" altLang="zh-CN" sz="2400" b="1" baseline="-25000" dirty="0">
                  <a:solidFill>
                    <a:srgbClr val="FF0000"/>
                  </a:solidFill>
                  <a:latin typeface="华文新魏" panose="02010800040101010101" pitchFamily="2" charset="-122"/>
                  <a:ea typeface="华文新魏" panose="02010800040101010101" pitchFamily="2" charset="-122"/>
                </a:rPr>
                <a:t>4</a:t>
              </a:r>
              <a:r>
                <a:rPr lang="en-US" altLang="zh-CN" sz="2400" b="1" dirty="0">
                  <a:solidFill>
                    <a:srgbClr val="FF0000"/>
                  </a:solidFill>
                  <a:latin typeface="华文新魏" panose="02010800040101010101" pitchFamily="2" charset="-122"/>
                  <a:ea typeface="华文新魏" panose="02010800040101010101" pitchFamily="2" charset="-122"/>
                </a:rPr>
                <a:t>+ m</a:t>
              </a:r>
              <a:r>
                <a:rPr lang="en-US" altLang="zh-CN" sz="2400" b="1" baseline="-25000" dirty="0">
                  <a:solidFill>
                    <a:srgbClr val="FF0000"/>
                  </a:solidFill>
                  <a:latin typeface="华文新魏" panose="02010800040101010101" pitchFamily="2" charset="-122"/>
                  <a:ea typeface="华文新魏" panose="02010800040101010101" pitchFamily="2" charset="-122"/>
                </a:rPr>
                <a:t>7</a:t>
              </a:r>
              <a:r>
                <a:rPr lang="en-US" altLang="zh-CN" sz="2400" b="1" dirty="0">
                  <a:solidFill>
                    <a:srgbClr val="FF0000"/>
                  </a:solidFill>
                  <a:latin typeface="华文新魏" panose="02010800040101010101" pitchFamily="2" charset="-122"/>
                  <a:ea typeface="华文新魏" panose="02010800040101010101" pitchFamily="2" charset="-122"/>
                </a:rPr>
                <a:t> </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p:cNvSpPr>
          <p:nvPr>
            <p:ph type="title"/>
          </p:nvPr>
        </p:nvSpPr>
        <p:spPr>
          <a:xfrm>
            <a:off x="152400" y="544830"/>
            <a:ext cx="8917305" cy="850900"/>
          </a:xfrm>
          <a:prstGeom prst="rect">
            <a:avLst/>
          </a:prstGeom>
          <a:noFill/>
          <a:ln w="9525">
            <a:noFill/>
          </a:ln>
        </p:spPr>
        <p:txBody>
          <a:bodyPr/>
          <a:lstStyle/>
          <a:p>
            <a:pPr eaLnBrk="1" hangingPunct="1">
              <a:lnSpc>
                <a:spcPct val="110000"/>
              </a:lnSpc>
            </a:pPr>
            <a:r>
              <a:rPr lang="en-US" altLang="zh-CN" sz="2000" b="1" dirty="0">
                <a:latin typeface="华文新魏" panose="02010800040101010101" pitchFamily="2" charset="-122"/>
                <a:ea typeface="华文新魏" panose="02010800040101010101" pitchFamily="2" charset="-122"/>
              </a:rPr>
              <a:t>2) </a:t>
            </a:r>
            <a:r>
              <a:rPr lang="zh-CN" altLang="en-US" sz="2000" b="1" dirty="0">
                <a:latin typeface="华文新魏" panose="02010800040101010101" pitchFamily="2" charset="-122"/>
                <a:ea typeface="华文新魏" panose="02010800040101010101" pitchFamily="2" charset="-122"/>
              </a:rPr>
              <a:t>用</a:t>
            </a:r>
            <a:r>
              <a:rPr lang="en-US" altLang="zh-CN" sz="2000" b="1" dirty="0">
                <a:latin typeface="华文新魏" panose="02010800040101010101" pitchFamily="2" charset="-122"/>
                <a:ea typeface="华文新魏" panose="02010800040101010101" pitchFamily="2" charset="-122"/>
              </a:rPr>
              <a:t>ROM</a:t>
            </a:r>
            <a:r>
              <a:rPr lang="zh-CN" altLang="en-US" sz="2000" b="1" dirty="0">
                <a:latin typeface="华文新魏" panose="02010800040101010101" pitchFamily="2" charset="-122"/>
                <a:ea typeface="华文新魏" panose="02010800040101010101" pitchFamily="2" charset="-122"/>
              </a:rPr>
              <a:t>实现组合逻辑设计</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这是一个有</a:t>
            </a:r>
            <a:r>
              <a:rPr lang="en-US" altLang="zh-CN" sz="2000" b="1" dirty="0">
                <a:latin typeface="华文新魏" panose="02010800040101010101" pitchFamily="2" charset="-122"/>
                <a:ea typeface="华文新魏" panose="02010800040101010101" pitchFamily="2" charset="-122"/>
              </a:rPr>
              <a:t>4</a:t>
            </a:r>
            <a:r>
              <a:rPr lang="zh-CN" altLang="en-US" sz="2000" b="1" dirty="0">
                <a:latin typeface="华文新魏" panose="02010800040101010101" pitchFamily="2" charset="-122"/>
                <a:ea typeface="华文新魏" panose="02010800040101010101" pitchFamily="2" charset="-122"/>
              </a:rPr>
              <a:t>根地址线，</a:t>
            </a:r>
            <a:r>
              <a:rPr lang="en-US" altLang="zh-CN" sz="2000" b="1" dirty="0">
                <a:latin typeface="华文新魏" panose="02010800040101010101" pitchFamily="2" charset="-122"/>
                <a:ea typeface="华文新魏" panose="02010800040101010101" pitchFamily="2" charset="-122"/>
              </a:rPr>
              <a:t>4</a:t>
            </a:r>
            <a:r>
              <a:rPr lang="zh-CN" altLang="en-US" sz="2000" b="1" dirty="0">
                <a:latin typeface="华文新魏" panose="02010800040101010101" pitchFamily="2" charset="-122"/>
                <a:ea typeface="华文新魏" panose="02010800040101010101" pitchFamily="2" charset="-122"/>
              </a:rPr>
              <a:t>根数据线的</a:t>
            </a:r>
            <a:r>
              <a:rPr lang="en-US" altLang="zh-CN" sz="2000" b="1" dirty="0">
                <a:latin typeface="华文新魏" panose="02010800040101010101" pitchFamily="2" charset="-122"/>
                <a:ea typeface="华文新魏" panose="02010800040101010101" pitchFamily="2" charset="-122"/>
              </a:rPr>
              <a:t>ROM(16x4)</a:t>
            </a:r>
            <a:br>
              <a:rPr lang="en-US" altLang="zh-CN" sz="2000" b="1" dirty="0">
                <a:latin typeface="华文新魏" panose="02010800040101010101" pitchFamily="2" charset="-122"/>
                <a:ea typeface="华文新魏" panose="02010800040101010101" pitchFamily="2" charset="-122"/>
              </a:rPr>
            </a:br>
            <a:r>
              <a:rPr lang="zh-CN" altLang="en-US" sz="2000" b="1" dirty="0">
                <a:latin typeface="华文新魏" panose="02010800040101010101" pitchFamily="2" charset="-122"/>
                <a:ea typeface="华文新魏" panose="02010800040101010101" pitchFamily="2" charset="-122"/>
              </a:rPr>
              <a:t>例</a:t>
            </a:r>
            <a:r>
              <a:rPr lang="en-US" altLang="zh-CN" sz="2000" b="1" dirty="0">
                <a:latin typeface="华文新魏" panose="02010800040101010101" pitchFamily="2" charset="-122"/>
                <a:ea typeface="华文新魏" panose="02010800040101010101" pitchFamily="2" charset="-122"/>
              </a:rPr>
              <a:t>4-1</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P153</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将 </a:t>
            </a:r>
            <a:r>
              <a:rPr lang="en-US" altLang="zh-CN" sz="2000" b="1" dirty="0">
                <a:latin typeface="华文新魏" panose="02010800040101010101" pitchFamily="2" charset="-122"/>
                <a:ea typeface="华文新魏" panose="02010800040101010101" pitchFamily="2" charset="-122"/>
              </a:rPr>
              <a:t>4 </a:t>
            </a:r>
            <a:r>
              <a:rPr lang="zh-CN" altLang="en-US" sz="2000" b="1" dirty="0">
                <a:latin typeface="华文新魏" panose="02010800040101010101" pitchFamily="2" charset="-122"/>
                <a:ea typeface="华文新魏" panose="02010800040101010101" pitchFamily="2" charset="-122"/>
              </a:rPr>
              <a:t>位二进制数转换为 </a:t>
            </a:r>
            <a:r>
              <a:rPr lang="en-US" altLang="zh-CN" sz="2000" b="1" dirty="0">
                <a:latin typeface="华文新魏" panose="02010800040101010101" pitchFamily="2" charset="-122"/>
                <a:ea typeface="华文新魏" panose="02010800040101010101" pitchFamily="2" charset="-122"/>
              </a:rPr>
              <a:t>Gray </a:t>
            </a:r>
            <a:r>
              <a:rPr lang="zh-CN" altLang="en-US" sz="2000" b="1" dirty="0">
                <a:latin typeface="华文新魏" panose="02010800040101010101" pitchFamily="2" charset="-122"/>
                <a:ea typeface="华文新魏" panose="02010800040101010101" pitchFamily="2" charset="-122"/>
              </a:rPr>
              <a:t>码。（</a:t>
            </a:r>
            <a:r>
              <a:rPr lang="zh-CN" altLang="en-US" sz="2000" dirty="0">
                <a:solidFill>
                  <a:srgbClr val="FF0000"/>
                </a:solidFill>
                <a:latin typeface="华文新魏" panose="02010800040101010101" pitchFamily="2" charset="-122"/>
                <a:ea typeface="华文新魏" panose="02010800040101010101" pitchFamily="2" charset="-122"/>
              </a:rPr>
              <a:t>自学例</a:t>
            </a:r>
            <a:r>
              <a:rPr lang="en-US" altLang="zh-CN" sz="2000" dirty="0">
                <a:solidFill>
                  <a:srgbClr val="FF0000"/>
                </a:solidFill>
                <a:latin typeface="华文新魏" panose="02010800040101010101" pitchFamily="2" charset="-122"/>
                <a:ea typeface="华文新魏" panose="02010800040101010101" pitchFamily="2" charset="-122"/>
              </a:rPr>
              <a:t>2</a:t>
            </a:r>
            <a:r>
              <a:rPr lang="zh-CN" altLang="en-US" sz="2000" dirty="0">
                <a:solidFill>
                  <a:srgbClr val="FF0000"/>
                </a:solidFill>
                <a:latin typeface="华文新魏" panose="02010800040101010101" pitchFamily="2" charset="-122"/>
                <a:ea typeface="华文新魏" panose="02010800040101010101" pitchFamily="2" charset="-122"/>
              </a:rPr>
              <a:t>、例</a:t>
            </a:r>
            <a:r>
              <a:rPr lang="en-US" altLang="zh-CN" sz="2000" dirty="0">
                <a:solidFill>
                  <a:srgbClr val="FF0000"/>
                </a:solidFill>
                <a:latin typeface="华文新魏" panose="02010800040101010101" pitchFamily="2" charset="-122"/>
                <a:ea typeface="华文新魏" panose="02010800040101010101" pitchFamily="2" charset="-122"/>
              </a:rPr>
              <a:t>3</a:t>
            </a:r>
            <a:r>
              <a:rPr lang="zh-CN" altLang="en-US" sz="2000"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p:txBody>
      </p:sp>
      <p:graphicFrame>
        <p:nvGraphicFramePr>
          <p:cNvPr id="20483" name="Group 3"/>
          <p:cNvGraphicFramePr>
            <a:graphicFrameLocks noGrp="1"/>
          </p:cNvGraphicFramePr>
          <p:nvPr/>
        </p:nvGraphicFramePr>
        <p:xfrm>
          <a:off x="323850" y="1420813"/>
          <a:ext cx="3319463" cy="3592512"/>
        </p:xfrm>
        <a:graphic>
          <a:graphicData uri="http://schemas.openxmlformats.org/drawingml/2006/table">
            <a:tbl>
              <a:tblPr/>
              <a:tblGrid>
                <a:gridCol w="1660525">
                  <a:extLst>
                    <a:ext uri="{9D8B030D-6E8A-4147-A177-3AD203B41FA5}">
                      <a16:colId xmlns:a16="http://schemas.microsoft.com/office/drawing/2014/main" val="20000"/>
                    </a:ext>
                  </a:extLst>
                </a:gridCol>
                <a:gridCol w="1658938">
                  <a:extLst>
                    <a:ext uri="{9D8B030D-6E8A-4147-A177-3AD203B41FA5}">
                      <a16:colId xmlns:a16="http://schemas.microsoft.com/office/drawing/2014/main" val="20001"/>
                    </a:ext>
                  </a:extLst>
                </a:gridCol>
              </a:tblGrid>
              <a:tr h="258818">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60000"/>
                        </a:lnSpc>
                        <a:spcBef>
                          <a:spcPct val="5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B</a:t>
                      </a:r>
                      <a:r>
                        <a:rPr kumimoji="0" lang="en-US" altLang="zh-CN" sz="15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3   </a:t>
                      </a:r>
                      <a:r>
                        <a:rPr kumimoji="0" lang="en-US" altLang="zh-CN" sz="15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B</a:t>
                      </a:r>
                      <a:r>
                        <a:rPr kumimoji="0" lang="en-US" altLang="zh-CN" sz="15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2   </a:t>
                      </a:r>
                      <a:r>
                        <a:rPr kumimoji="0" lang="en-US" altLang="zh-CN" sz="15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B</a:t>
                      </a:r>
                      <a:r>
                        <a:rPr kumimoji="0" lang="en-US" altLang="zh-CN" sz="15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1   </a:t>
                      </a:r>
                      <a:r>
                        <a:rPr kumimoji="0" lang="en-US" altLang="zh-CN" sz="15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B</a:t>
                      </a:r>
                      <a:r>
                        <a:rPr kumimoji="0" lang="en-US" altLang="zh-CN" sz="15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0</a:t>
                      </a:r>
                      <a:endPar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34297" marB="342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5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G</a:t>
                      </a:r>
                      <a:r>
                        <a:rPr kumimoji="0" lang="en-US" altLang="zh-CN" sz="15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3   </a:t>
                      </a:r>
                      <a:r>
                        <a:rPr kumimoji="0" lang="en-US" altLang="zh-CN" sz="15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G</a:t>
                      </a:r>
                      <a:r>
                        <a:rPr kumimoji="0" lang="en-US" altLang="zh-CN" sz="15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2   </a:t>
                      </a:r>
                      <a:r>
                        <a:rPr kumimoji="0" lang="en-US" altLang="zh-CN" sz="15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G</a:t>
                      </a:r>
                      <a:r>
                        <a:rPr kumimoji="0" lang="en-US" altLang="zh-CN" sz="15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1   </a:t>
                      </a:r>
                      <a:r>
                        <a:rPr kumimoji="0" lang="en-US" altLang="zh-CN" sz="15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G</a:t>
                      </a:r>
                      <a:r>
                        <a:rPr kumimoji="0" lang="en-US" altLang="zh-CN" sz="15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0</a:t>
                      </a:r>
                    </a:p>
                  </a:txBody>
                  <a:tcPr marT="34297" marB="342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333694">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0   0   0   0 </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0   0   0   1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0   0   1   0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0   0   1   1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0   1   0   0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0   1   0   1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0   1   1   0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0   1   1   1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1   0   0   0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1   0   0   1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1   0   1   0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1   0   1   1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1   1   0   0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1   1   0   1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1   1   1   0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1   1   1   1</a:t>
                      </a:r>
                    </a:p>
                  </a:txBody>
                  <a:tcPr marT="34297" marB="3429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685800" eaLnBrk="0" hangingPunct="0">
                        <a:lnSpc>
                          <a:spcPct val="90000"/>
                        </a:lnSpc>
                        <a:spcBef>
                          <a:spcPts val="750"/>
                        </a:spcBef>
                        <a:defRPr sz="1900">
                          <a:solidFill>
                            <a:schemeClr val="tx1"/>
                          </a:solidFill>
                          <a:latin typeface="Calibri" panose="020F0502020204030204" pitchFamily="34" charset="0"/>
                          <a:ea typeface="宋体" panose="02010600030101010101" pitchFamily="2" charset="-122"/>
                        </a:defRPr>
                      </a:lvl1pPr>
                      <a:lvl2pPr marL="742950" indent="-400050" defTabSz="685800" eaLnBrk="0" hangingPunct="0">
                        <a:lnSpc>
                          <a:spcPct val="90000"/>
                        </a:lnSpc>
                        <a:spcBef>
                          <a:spcPts val="375"/>
                        </a:spcBef>
                        <a:defRPr sz="2400">
                          <a:solidFill>
                            <a:schemeClr val="tx1"/>
                          </a:solidFill>
                          <a:latin typeface="Calibri" panose="020F0502020204030204" pitchFamily="34" charset="0"/>
                          <a:ea typeface="宋体" panose="02010600030101010101" pitchFamily="2" charset="-122"/>
                        </a:defRPr>
                      </a:lvl2pPr>
                      <a:lvl3pPr marL="1143000" indent="-457200" defTabSz="685800" eaLnBrk="0" hangingPunct="0">
                        <a:lnSpc>
                          <a:spcPct val="90000"/>
                        </a:lnSpc>
                        <a:spcBef>
                          <a:spcPts val="375"/>
                        </a:spcBef>
                        <a:defRPr sz="1300">
                          <a:solidFill>
                            <a:schemeClr val="tx1"/>
                          </a:solidFill>
                          <a:latin typeface="Calibri" panose="020F0502020204030204" pitchFamily="34" charset="0"/>
                          <a:ea typeface="宋体" panose="02010600030101010101" pitchFamily="2" charset="-122"/>
                        </a:defRPr>
                      </a:lvl3pPr>
                      <a:lvl4pPr marL="1600200" indent="-5715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4pPr>
                      <a:lvl5pPr marL="2057400" indent="-685800" defTabSz="685800" eaLnBrk="0" hangingPunct="0">
                        <a:lnSpc>
                          <a:spcPct val="90000"/>
                        </a:lnSpc>
                        <a:spcBef>
                          <a:spcPts val="375"/>
                        </a:spcBef>
                        <a:defRPr sz="1100">
                          <a:solidFill>
                            <a:schemeClr val="tx1"/>
                          </a:solidFill>
                          <a:latin typeface="Calibri" panose="020F0502020204030204" pitchFamily="34" charset="0"/>
                          <a:ea typeface="宋体" panose="02010600030101010101" pitchFamily="2" charset="-122"/>
                        </a:defRPr>
                      </a:lvl5pPr>
                      <a:lvl6pPr marL="25146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685800" defTabSz="6858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0   0   0   0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0   0   0   1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0   0   1   1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0   0   1   0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0   1   1   0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0   1   1   1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0   1   0   1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0   1   0   0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1   1   0   0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1   1   0   1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1   1   1   1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1   1   1   0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1   0   1   0</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1   0   1   1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1   0   0   1</a:t>
                      </a:r>
                    </a:p>
                    <a:p>
                      <a:pPr marL="0" marR="0" lvl="0" indent="0" algn="l" defTabSz="685800" rtl="0" eaLnBrk="1" fontAlgn="base" latinLnBrk="0" hangingPunct="1">
                        <a:lnSpc>
                          <a:spcPct val="60000"/>
                        </a:lnSpc>
                        <a:spcBef>
                          <a:spcPct val="20000"/>
                        </a:spcBef>
                        <a:spcAft>
                          <a:spcPct val="0"/>
                        </a:spcAft>
                        <a:buClrTx/>
                        <a:buSzTx/>
                        <a:buFont typeface="Arial" panose="020B0604020202020204" pitchFamily="34" charset="0"/>
                        <a:buNone/>
                      </a:pPr>
                      <a:r>
                        <a:rPr kumimoji="0" lang="en-US" altLang="zh-CN" sz="17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1   0   0   0</a:t>
                      </a:r>
                    </a:p>
                  </a:txBody>
                  <a:tcPr marT="34297" marB="3429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135182" name="Group 39"/>
          <p:cNvGrpSpPr/>
          <p:nvPr/>
        </p:nvGrpSpPr>
        <p:grpSpPr>
          <a:xfrm>
            <a:off x="4359275" y="1720850"/>
            <a:ext cx="2947988" cy="1527175"/>
            <a:chOff x="0" y="0"/>
            <a:chExt cx="2688" cy="1728"/>
          </a:xfrm>
        </p:grpSpPr>
        <p:sp>
          <p:nvSpPr>
            <p:cNvPr id="135340" name="Line 31"/>
            <p:cNvSpPr/>
            <p:nvPr/>
          </p:nvSpPr>
          <p:spPr>
            <a:xfrm>
              <a:off x="0" y="240"/>
              <a:ext cx="268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41" name="Line 32"/>
            <p:cNvSpPr/>
            <p:nvPr/>
          </p:nvSpPr>
          <p:spPr>
            <a:xfrm>
              <a:off x="0" y="480"/>
              <a:ext cx="268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42" name="Line 33"/>
            <p:cNvSpPr/>
            <p:nvPr/>
          </p:nvSpPr>
          <p:spPr>
            <a:xfrm>
              <a:off x="0" y="720"/>
              <a:ext cx="268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43" name="Line 34"/>
            <p:cNvSpPr/>
            <p:nvPr/>
          </p:nvSpPr>
          <p:spPr>
            <a:xfrm>
              <a:off x="0" y="0"/>
              <a:ext cx="268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44" name="Line 35"/>
            <p:cNvSpPr/>
            <p:nvPr/>
          </p:nvSpPr>
          <p:spPr>
            <a:xfrm>
              <a:off x="0" y="960"/>
              <a:ext cx="268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45" name="Line 36"/>
            <p:cNvSpPr/>
            <p:nvPr/>
          </p:nvSpPr>
          <p:spPr>
            <a:xfrm>
              <a:off x="0" y="1226"/>
              <a:ext cx="268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46" name="Line 37"/>
            <p:cNvSpPr/>
            <p:nvPr/>
          </p:nvSpPr>
          <p:spPr>
            <a:xfrm>
              <a:off x="0" y="1470"/>
              <a:ext cx="268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47" name="Line 38"/>
            <p:cNvSpPr/>
            <p:nvPr/>
          </p:nvSpPr>
          <p:spPr>
            <a:xfrm>
              <a:off x="0" y="1728"/>
              <a:ext cx="268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135183" name="Group 79"/>
          <p:cNvGrpSpPr/>
          <p:nvPr/>
        </p:nvGrpSpPr>
        <p:grpSpPr>
          <a:xfrm>
            <a:off x="4359275" y="3808413"/>
            <a:ext cx="3013075" cy="915987"/>
            <a:chOff x="0" y="0"/>
            <a:chExt cx="2448" cy="864"/>
          </a:xfrm>
        </p:grpSpPr>
        <p:sp>
          <p:nvSpPr>
            <p:cNvPr id="135336" name="Line 40"/>
            <p:cNvSpPr/>
            <p:nvPr/>
          </p:nvSpPr>
          <p:spPr>
            <a:xfrm>
              <a:off x="0" y="0"/>
              <a:ext cx="244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37" name="Line 41"/>
            <p:cNvSpPr/>
            <p:nvPr/>
          </p:nvSpPr>
          <p:spPr>
            <a:xfrm>
              <a:off x="0" y="288"/>
              <a:ext cx="244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38" name="Line 43"/>
            <p:cNvSpPr/>
            <p:nvPr/>
          </p:nvSpPr>
          <p:spPr>
            <a:xfrm>
              <a:off x="0" y="565"/>
              <a:ext cx="244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39" name="Line 44"/>
            <p:cNvSpPr/>
            <p:nvPr/>
          </p:nvSpPr>
          <p:spPr>
            <a:xfrm>
              <a:off x="0" y="864"/>
              <a:ext cx="244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135184" name="Group 50"/>
          <p:cNvGrpSpPr/>
          <p:nvPr/>
        </p:nvGrpSpPr>
        <p:grpSpPr>
          <a:xfrm>
            <a:off x="4552950" y="1568450"/>
            <a:ext cx="679450" cy="3311525"/>
            <a:chOff x="0" y="0"/>
            <a:chExt cx="510" cy="3124"/>
          </a:xfrm>
        </p:grpSpPr>
        <p:sp>
          <p:nvSpPr>
            <p:cNvPr id="135331" name="Line 45"/>
            <p:cNvSpPr/>
            <p:nvPr/>
          </p:nvSpPr>
          <p:spPr>
            <a:xfrm>
              <a:off x="0" y="0"/>
              <a:ext cx="0" cy="312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32" name="Line 46"/>
            <p:cNvSpPr/>
            <p:nvPr/>
          </p:nvSpPr>
          <p:spPr>
            <a:xfrm>
              <a:off x="255" y="0"/>
              <a:ext cx="0" cy="312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33" name="Line 47"/>
            <p:cNvSpPr/>
            <p:nvPr/>
          </p:nvSpPr>
          <p:spPr>
            <a:xfrm>
              <a:off x="122" y="4"/>
              <a:ext cx="0" cy="312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34" name="Line 48"/>
            <p:cNvSpPr/>
            <p:nvPr/>
          </p:nvSpPr>
          <p:spPr>
            <a:xfrm>
              <a:off x="510" y="0"/>
              <a:ext cx="0" cy="312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35" name="Line 49"/>
            <p:cNvSpPr/>
            <p:nvPr/>
          </p:nvSpPr>
          <p:spPr>
            <a:xfrm>
              <a:off x="388" y="0"/>
              <a:ext cx="0" cy="312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135185" name="Group 61"/>
          <p:cNvGrpSpPr/>
          <p:nvPr/>
        </p:nvGrpSpPr>
        <p:grpSpPr>
          <a:xfrm>
            <a:off x="5384800" y="1568450"/>
            <a:ext cx="681038" cy="3311525"/>
            <a:chOff x="0" y="0"/>
            <a:chExt cx="510" cy="3124"/>
          </a:xfrm>
        </p:grpSpPr>
        <p:sp>
          <p:nvSpPr>
            <p:cNvPr id="135326" name="Line 62"/>
            <p:cNvSpPr/>
            <p:nvPr/>
          </p:nvSpPr>
          <p:spPr>
            <a:xfrm>
              <a:off x="0" y="0"/>
              <a:ext cx="0" cy="312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27" name="Line 63"/>
            <p:cNvSpPr/>
            <p:nvPr/>
          </p:nvSpPr>
          <p:spPr>
            <a:xfrm>
              <a:off x="255" y="0"/>
              <a:ext cx="0" cy="312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28" name="Line 64"/>
            <p:cNvSpPr/>
            <p:nvPr/>
          </p:nvSpPr>
          <p:spPr>
            <a:xfrm>
              <a:off x="122" y="4"/>
              <a:ext cx="0" cy="312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29" name="Line 65"/>
            <p:cNvSpPr/>
            <p:nvPr/>
          </p:nvSpPr>
          <p:spPr>
            <a:xfrm>
              <a:off x="510" y="0"/>
              <a:ext cx="0" cy="312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30" name="Line 66"/>
            <p:cNvSpPr/>
            <p:nvPr/>
          </p:nvSpPr>
          <p:spPr>
            <a:xfrm>
              <a:off x="388" y="0"/>
              <a:ext cx="0" cy="312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135186" name="Line 68"/>
          <p:cNvSpPr/>
          <p:nvPr/>
        </p:nvSpPr>
        <p:spPr>
          <a:xfrm>
            <a:off x="6218238" y="1568450"/>
            <a:ext cx="0" cy="330835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187" name="Line 69"/>
          <p:cNvSpPr/>
          <p:nvPr/>
        </p:nvSpPr>
        <p:spPr>
          <a:xfrm>
            <a:off x="6559550" y="1568450"/>
            <a:ext cx="0" cy="330835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188" name="Line 70"/>
          <p:cNvSpPr/>
          <p:nvPr/>
        </p:nvSpPr>
        <p:spPr>
          <a:xfrm>
            <a:off x="6381750" y="1571625"/>
            <a:ext cx="0" cy="330835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189" name="Line 71"/>
          <p:cNvSpPr/>
          <p:nvPr/>
        </p:nvSpPr>
        <p:spPr>
          <a:xfrm>
            <a:off x="6899275" y="1568450"/>
            <a:ext cx="0" cy="330835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190" name="Line 72"/>
          <p:cNvSpPr/>
          <p:nvPr/>
        </p:nvSpPr>
        <p:spPr>
          <a:xfrm>
            <a:off x="6735763" y="1568450"/>
            <a:ext cx="0" cy="330835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191" name="Text Box 80"/>
          <p:cNvSpPr txBox="1"/>
          <p:nvPr/>
        </p:nvSpPr>
        <p:spPr>
          <a:xfrm>
            <a:off x="3784600" y="1492250"/>
            <a:ext cx="511175"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r>
              <a:rPr lang="en-US" altLang="zh-CN" b="1" baseline="-25000" dirty="0">
                <a:solidFill>
                  <a:schemeClr val="tx1"/>
                </a:solidFill>
                <a:latin typeface="华文新魏" panose="02010800040101010101" pitchFamily="2" charset="-122"/>
                <a:ea typeface="华文新魏" panose="02010800040101010101" pitchFamily="2" charset="-122"/>
              </a:rPr>
              <a:t>3</a:t>
            </a:r>
          </a:p>
        </p:txBody>
      </p:sp>
      <p:sp>
        <p:nvSpPr>
          <p:cNvPr id="135192" name="Text Box 81"/>
          <p:cNvSpPr txBox="1"/>
          <p:nvPr/>
        </p:nvSpPr>
        <p:spPr>
          <a:xfrm>
            <a:off x="4043363" y="1758950"/>
            <a:ext cx="512762"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r>
              <a:rPr lang="en-US" altLang="zh-CN" b="1" baseline="-25000" dirty="0">
                <a:solidFill>
                  <a:schemeClr val="tx1"/>
                </a:solidFill>
                <a:latin typeface="华文新魏" panose="02010800040101010101" pitchFamily="2" charset="-122"/>
                <a:ea typeface="华文新魏" panose="02010800040101010101" pitchFamily="2" charset="-122"/>
              </a:rPr>
              <a:t>3</a:t>
            </a:r>
          </a:p>
        </p:txBody>
      </p:sp>
      <p:sp>
        <p:nvSpPr>
          <p:cNvPr id="135193" name="Line 82"/>
          <p:cNvSpPr/>
          <p:nvPr/>
        </p:nvSpPr>
        <p:spPr>
          <a:xfrm>
            <a:off x="4087813" y="1784350"/>
            <a:ext cx="192087" cy="0"/>
          </a:xfrm>
          <a:prstGeom prst="line">
            <a:avLst/>
          </a:prstGeom>
          <a:ln w="9525">
            <a:noFill/>
          </a:ln>
        </p:spPr>
        <p:txBody>
          <a:bodyPr/>
          <a:lstStyle/>
          <a:p>
            <a:endParaRPr lang="zh-CN" altLang="en-US"/>
          </a:p>
        </p:txBody>
      </p:sp>
      <p:sp>
        <p:nvSpPr>
          <p:cNvPr id="135194" name="Text Box 85"/>
          <p:cNvSpPr txBox="1"/>
          <p:nvPr/>
        </p:nvSpPr>
        <p:spPr>
          <a:xfrm>
            <a:off x="3784600" y="1924050"/>
            <a:ext cx="511175"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r>
              <a:rPr lang="en-US" altLang="zh-CN" b="1" baseline="-25000" dirty="0">
                <a:solidFill>
                  <a:schemeClr val="tx1"/>
                </a:solidFill>
                <a:latin typeface="华文新魏" panose="02010800040101010101" pitchFamily="2" charset="-122"/>
                <a:ea typeface="华文新魏" panose="02010800040101010101" pitchFamily="2" charset="-122"/>
              </a:rPr>
              <a:t>2</a:t>
            </a:r>
          </a:p>
        </p:txBody>
      </p:sp>
      <p:sp>
        <p:nvSpPr>
          <p:cNvPr id="135195" name="Text Box 86"/>
          <p:cNvSpPr txBox="1"/>
          <p:nvPr/>
        </p:nvSpPr>
        <p:spPr>
          <a:xfrm>
            <a:off x="4043363" y="2139950"/>
            <a:ext cx="512762"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r>
              <a:rPr lang="en-US" altLang="zh-CN" b="1" baseline="-25000" dirty="0">
                <a:solidFill>
                  <a:schemeClr val="tx1"/>
                </a:solidFill>
                <a:latin typeface="华文新魏" panose="02010800040101010101" pitchFamily="2" charset="-122"/>
                <a:ea typeface="华文新魏" panose="02010800040101010101" pitchFamily="2" charset="-122"/>
              </a:rPr>
              <a:t>2</a:t>
            </a:r>
          </a:p>
        </p:txBody>
      </p:sp>
      <p:sp>
        <p:nvSpPr>
          <p:cNvPr id="135196" name="Line 87"/>
          <p:cNvSpPr/>
          <p:nvPr/>
        </p:nvSpPr>
        <p:spPr>
          <a:xfrm>
            <a:off x="4087813" y="2251075"/>
            <a:ext cx="192087" cy="0"/>
          </a:xfrm>
          <a:prstGeom prst="line">
            <a:avLst/>
          </a:prstGeom>
          <a:ln w="9525">
            <a:noFill/>
          </a:ln>
        </p:spPr>
        <p:txBody>
          <a:bodyPr/>
          <a:lstStyle/>
          <a:p>
            <a:endParaRPr lang="zh-CN" altLang="en-US"/>
          </a:p>
        </p:txBody>
      </p:sp>
      <p:sp>
        <p:nvSpPr>
          <p:cNvPr id="135197" name="Text Box 92"/>
          <p:cNvSpPr txBox="1"/>
          <p:nvPr/>
        </p:nvSpPr>
        <p:spPr>
          <a:xfrm>
            <a:off x="3798888" y="2355850"/>
            <a:ext cx="512762"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r>
              <a:rPr lang="en-US" altLang="zh-CN" b="1" baseline="-25000" dirty="0">
                <a:solidFill>
                  <a:schemeClr val="tx1"/>
                </a:solidFill>
                <a:latin typeface="华文新魏" panose="02010800040101010101" pitchFamily="2" charset="-122"/>
                <a:ea typeface="华文新魏" panose="02010800040101010101" pitchFamily="2" charset="-122"/>
              </a:rPr>
              <a:t>1</a:t>
            </a:r>
          </a:p>
        </p:txBody>
      </p:sp>
      <p:sp>
        <p:nvSpPr>
          <p:cNvPr id="135198" name="Text Box 93"/>
          <p:cNvSpPr txBox="1"/>
          <p:nvPr/>
        </p:nvSpPr>
        <p:spPr>
          <a:xfrm>
            <a:off x="4059238" y="2571750"/>
            <a:ext cx="512762"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r>
              <a:rPr lang="en-US" altLang="zh-CN" b="1" baseline="-25000" dirty="0">
                <a:solidFill>
                  <a:schemeClr val="tx1"/>
                </a:solidFill>
                <a:latin typeface="华文新魏" panose="02010800040101010101" pitchFamily="2" charset="-122"/>
                <a:ea typeface="华文新魏" panose="02010800040101010101" pitchFamily="2" charset="-122"/>
              </a:rPr>
              <a:t>1</a:t>
            </a:r>
          </a:p>
        </p:txBody>
      </p:sp>
      <p:sp>
        <p:nvSpPr>
          <p:cNvPr id="135199" name="Line 94"/>
          <p:cNvSpPr/>
          <p:nvPr/>
        </p:nvSpPr>
        <p:spPr>
          <a:xfrm>
            <a:off x="4103688" y="2649538"/>
            <a:ext cx="192087" cy="0"/>
          </a:xfrm>
          <a:prstGeom prst="line">
            <a:avLst/>
          </a:prstGeom>
          <a:ln w="9525">
            <a:noFill/>
          </a:ln>
        </p:spPr>
        <p:txBody>
          <a:bodyPr/>
          <a:lstStyle/>
          <a:p>
            <a:endParaRPr lang="zh-CN" altLang="en-US"/>
          </a:p>
        </p:txBody>
      </p:sp>
      <p:sp>
        <p:nvSpPr>
          <p:cNvPr id="135200" name="Text Box 97"/>
          <p:cNvSpPr txBox="1"/>
          <p:nvPr/>
        </p:nvSpPr>
        <p:spPr>
          <a:xfrm>
            <a:off x="3797300" y="2787650"/>
            <a:ext cx="512763"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r>
              <a:rPr lang="en-US" altLang="zh-CN" b="1" baseline="-25000" dirty="0">
                <a:solidFill>
                  <a:schemeClr val="tx1"/>
                </a:solidFill>
                <a:latin typeface="华文新魏" panose="02010800040101010101" pitchFamily="2" charset="-122"/>
                <a:ea typeface="华文新魏" panose="02010800040101010101" pitchFamily="2" charset="-122"/>
              </a:rPr>
              <a:t>0</a:t>
            </a:r>
          </a:p>
        </p:txBody>
      </p:sp>
      <p:sp>
        <p:nvSpPr>
          <p:cNvPr id="135201" name="Text Box 98"/>
          <p:cNvSpPr txBox="1"/>
          <p:nvPr/>
        </p:nvSpPr>
        <p:spPr>
          <a:xfrm>
            <a:off x="4057650" y="3073400"/>
            <a:ext cx="512763" cy="40005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B</a:t>
            </a:r>
            <a:r>
              <a:rPr lang="en-US" altLang="zh-CN" b="1" baseline="-25000" dirty="0">
                <a:solidFill>
                  <a:schemeClr val="tx1"/>
                </a:solidFill>
                <a:latin typeface="华文新魏" panose="02010800040101010101" pitchFamily="2" charset="-122"/>
                <a:ea typeface="华文新魏" panose="02010800040101010101" pitchFamily="2" charset="-122"/>
              </a:rPr>
              <a:t>0</a:t>
            </a:r>
          </a:p>
        </p:txBody>
      </p:sp>
      <p:sp>
        <p:nvSpPr>
          <p:cNvPr id="135202" name="Line 99"/>
          <p:cNvSpPr/>
          <p:nvPr/>
        </p:nvSpPr>
        <p:spPr>
          <a:xfrm>
            <a:off x="4102100" y="3105150"/>
            <a:ext cx="192088" cy="0"/>
          </a:xfrm>
          <a:prstGeom prst="line">
            <a:avLst/>
          </a:prstGeom>
          <a:ln w="9525">
            <a:noFill/>
          </a:ln>
        </p:spPr>
        <p:txBody>
          <a:bodyPr/>
          <a:lstStyle/>
          <a:p>
            <a:endParaRPr lang="zh-CN" altLang="en-US"/>
          </a:p>
        </p:txBody>
      </p:sp>
      <p:sp>
        <p:nvSpPr>
          <p:cNvPr id="135203" name="Text Box 100"/>
          <p:cNvSpPr txBox="1"/>
          <p:nvPr/>
        </p:nvSpPr>
        <p:spPr>
          <a:xfrm>
            <a:off x="7356475" y="3654425"/>
            <a:ext cx="671513" cy="39687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G</a:t>
            </a:r>
            <a:r>
              <a:rPr lang="en-US" altLang="zh-CN" b="1" baseline="-25000" dirty="0">
                <a:solidFill>
                  <a:schemeClr val="tx1"/>
                </a:solidFill>
                <a:latin typeface="华文新魏" panose="02010800040101010101" pitchFamily="2" charset="-122"/>
                <a:ea typeface="华文新魏" panose="02010800040101010101" pitchFamily="2" charset="-122"/>
              </a:rPr>
              <a:t>3</a:t>
            </a:r>
          </a:p>
        </p:txBody>
      </p:sp>
      <p:sp>
        <p:nvSpPr>
          <p:cNvPr id="135204" name="Text Box 101"/>
          <p:cNvSpPr txBox="1"/>
          <p:nvPr/>
        </p:nvSpPr>
        <p:spPr>
          <a:xfrm>
            <a:off x="7346950" y="3960813"/>
            <a:ext cx="681038" cy="39687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G</a:t>
            </a:r>
            <a:r>
              <a:rPr lang="en-US" altLang="zh-CN" b="1" baseline="-25000" dirty="0">
                <a:solidFill>
                  <a:schemeClr val="tx1"/>
                </a:solidFill>
                <a:latin typeface="华文新魏" panose="02010800040101010101" pitchFamily="2" charset="-122"/>
                <a:ea typeface="华文新魏" panose="02010800040101010101" pitchFamily="2" charset="-122"/>
              </a:rPr>
              <a:t>2</a:t>
            </a:r>
          </a:p>
        </p:txBody>
      </p:sp>
      <p:sp>
        <p:nvSpPr>
          <p:cNvPr id="135205" name="Text Box 102"/>
          <p:cNvSpPr txBox="1"/>
          <p:nvPr/>
        </p:nvSpPr>
        <p:spPr>
          <a:xfrm>
            <a:off x="7308850" y="4249738"/>
            <a:ext cx="769938" cy="39687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G</a:t>
            </a:r>
            <a:r>
              <a:rPr lang="en-US" altLang="zh-CN" b="1" baseline="-25000" dirty="0">
                <a:solidFill>
                  <a:schemeClr val="tx1"/>
                </a:solidFill>
                <a:latin typeface="华文新魏" panose="02010800040101010101" pitchFamily="2" charset="-122"/>
                <a:ea typeface="华文新魏" panose="02010800040101010101" pitchFamily="2" charset="-122"/>
              </a:rPr>
              <a:t>1</a:t>
            </a:r>
          </a:p>
        </p:txBody>
      </p:sp>
      <p:sp>
        <p:nvSpPr>
          <p:cNvPr id="135206" name="Text Box 103"/>
          <p:cNvSpPr txBox="1"/>
          <p:nvPr/>
        </p:nvSpPr>
        <p:spPr>
          <a:xfrm>
            <a:off x="7356475" y="4572000"/>
            <a:ext cx="671513" cy="39687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b="1" dirty="0">
                <a:solidFill>
                  <a:schemeClr val="tx1"/>
                </a:solidFill>
                <a:latin typeface="华文新魏" panose="02010800040101010101" pitchFamily="2" charset="-122"/>
                <a:ea typeface="华文新魏" panose="02010800040101010101" pitchFamily="2" charset="-122"/>
              </a:rPr>
              <a:t>G</a:t>
            </a:r>
            <a:r>
              <a:rPr lang="en-US" altLang="zh-CN" b="1" baseline="-25000" dirty="0">
                <a:solidFill>
                  <a:schemeClr val="tx1"/>
                </a:solidFill>
                <a:latin typeface="华文新魏" panose="02010800040101010101" pitchFamily="2" charset="-122"/>
                <a:ea typeface="华文新魏" panose="02010800040101010101" pitchFamily="2" charset="-122"/>
              </a:rPr>
              <a:t>0</a:t>
            </a:r>
          </a:p>
        </p:txBody>
      </p:sp>
      <p:sp>
        <p:nvSpPr>
          <p:cNvPr id="135207" name="Oval 106"/>
          <p:cNvSpPr/>
          <p:nvPr/>
        </p:nvSpPr>
        <p:spPr>
          <a:xfrm>
            <a:off x="7016750" y="3768725"/>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08" name="Oval 107"/>
          <p:cNvSpPr/>
          <p:nvPr/>
        </p:nvSpPr>
        <p:spPr>
          <a:xfrm>
            <a:off x="4518025" y="1897063"/>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09" name="Oval 108"/>
          <p:cNvSpPr/>
          <p:nvPr/>
        </p:nvSpPr>
        <p:spPr>
          <a:xfrm>
            <a:off x="4518025" y="2330450"/>
            <a:ext cx="63500" cy="5238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10" name="Oval 109"/>
          <p:cNvSpPr/>
          <p:nvPr/>
        </p:nvSpPr>
        <p:spPr>
          <a:xfrm>
            <a:off x="4518025" y="2773363"/>
            <a:ext cx="63500" cy="52387"/>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11" name="Oval 111"/>
          <p:cNvSpPr/>
          <p:nvPr/>
        </p:nvSpPr>
        <p:spPr>
          <a:xfrm>
            <a:off x="4679950" y="1901825"/>
            <a:ext cx="63500" cy="4921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12" name="Oval 112"/>
          <p:cNvSpPr/>
          <p:nvPr/>
        </p:nvSpPr>
        <p:spPr>
          <a:xfrm>
            <a:off x="4852988" y="1901825"/>
            <a:ext cx="63500" cy="4921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13" name="Oval 113"/>
          <p:cNvSpPr/>
          <p:nvPr/>
        </p:nvSpPr>
        <p:spPr>
          <a:xfrm>
            <a:off x="5014913" y="1897063"/>
            <a:ext cx="65087"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14" name="Oval 114"/>
          <p:cNvSpPr/>
          <p:nvPr/>
        </p:nvSpPr>
        <p:spPr>
          <a:xfrm>
            <a:off x="5207000" y="1901825"/>
            <a:ext cx="65088" cy="4921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15" name="Oval 115"/>
          <p:cNvSpPr/>
          <p:nvPr/>
        </p:nvSpPr>
        <p:spPr>
          <a:xfrm>
            <a:off x="5356225" y="1901825"/>
            <a:ext cx="63500" cy="4921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16" name="Oval 116"/>
          <p:cNvSpPr/>
          <p:nvPr/>
        </p:nvSpPr>
        <p:spPr>
          <a:xfrm>
            <a:off x="5513388" y="1901825"/>
            <a:ext cx="65087" cy="49213"/>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17" name="Oval 117"/>
          <p:cNvSpPr/>
          <p:nvPr/>
        </p:nvSpPr>
        <p:spPr>
          <a:xfrm>
            <a:off x="5691188" y="1897063"/>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18" name="Text Box 118"/>
          <p:cNvSpPr txBox="1"/>
          <p:nvPr/>
        </p:nvSpPr>
        <p:spPr>
          <a:xfrm>
            <a:off x="7264400" y="2128838"/>
            <a:ext cx="492125" cy="1058862"/>
          </a:xfrm>
          <a:prstGeom prst="rect">
            <a:avLst/>
          </a:prstGeom>
          <a:noFill/>
          <a:ln w="9525">
            <a:noFill/>
          </a:ln>
        </p:spPr>
        <p:txBody>
          <a:bodyPr vert="eaVert">
            <a:spAutoFit/>
          </a:bodyPr>
          <a:lstStyle/>
          <a:p>
            <a:pPr eaLnBrk="1" hangingPunct="1">
              <a:spcBef>
                <a:spcPct val="50000"/>
              </a:spcBef>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与阵列</a:t>
            </a:r>
          </a:p>
        </p:txBody>
      </p:sp>
      <p:sp>
        <p:nvSpPr>
          <p:cNvPr id="135219" name="Text Box 119"/>
          <p:cNvSpPr txBox="1"/>
          <p:nvPr/>
        </p:nvSpPr>
        <p:spPr>
          <a:xfrm>
            <a:off x="3894138" y="3960813"/>
            <a:ext cx="492125" cy="989012"/>
          </a:xfrm>
          <a:prstGeom prst="rect">
            <a:avLst/>
          </a:prstGeom>
          <a:noFill/>
          <a:ln w="9525">
            <a:noFill/>
          </a:ln>
        </p:spPr>
        <p:txBody>
          <a:bodyPr vert="eaVert">
            <a:spAutoFit/>
          </a:bodyPr>
          <a:lstStyle/>
          <a:p>
            <a:pPr eaLnBrk="1" hangingPunct="1">
              <a:spcBef>
                <a:spcPct val="50000"/>
              </a:spcBef>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或阵列</a:t>
            </a:r>
          </a:p>
        </p:txBody>
      </p:sp>
      <p:sp>
        <p:nvSpPr>
          <p:cNvPr id="135220" name="Line 120"/>
          <p:cNvSpPr/>
          <p:nvPr/>
        </p:nvSpPr>
        <p:spPr>
          <a:xfrm>
            <a:off x="7051675" y="1568450"/>
            <a:ext cx="0" cy="330835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221" name="Oval 121"/>
          <p:cNvSpPr/>
          <p:nvPr/>
        </p:nvSpPr>
        <p:spPr>
          <a:xfrm>
            <a:off x="5883275" y="1692275"/>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22" name="Oval 122"/>
          <p:cNvSpPr/>
          <p:nvPr/>
        </p:nvSpPr>
        <p:spPr>
          <a:xfrm>
            <a:off x="6026150" y="1692275"/>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23" name="Oval 123"/>
          <p:cNvSpPr/>
          <p:nvPr/>
        </p:nvSpPr>
        <p:spPr>
          <a:xfrm>
            <a:off x="6184900" y="1697038"/>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24" name="Oval 124"/>
          <p:cNvSpPr/>
          <p:nvPr/>
        </p:nvSpPr>
        <p:spPr>
          <a:xfrm>
            <a:off x="6361113" y="1692275"/>
            <a:ext cx="65087"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25" name="Oval 125"/>
          <p:cNvSpPr/>
          <p:nvPr/>
        </p:nvSpPr>
        <p:spPr>
          <a:xfrm>
            <a:off x="6518275" y="1697038"/>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26" name="Oval 127"/>
          <p:cNvSpPr/>
          <p:nvPr/>
        </p:nvSpPr>
        <p:spPr>
          <a:xfrm>
            <a:off x="6700838" y="1681163"/>
            <a:ext cx="65087"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27" name="Oval 128"/>
          <p:cNvSpPr/>
          <p:nvPr/>
        </p:nvSpPr>
        <p:spPr>
          <a:xfrm>
            <a:off x="6859588" y="1697038"/>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28" name="Oval 129"/>
          <p:cNvSpPr/>
          <p:nvPr/>
        </p:nvSpPr>
        <p:spPr>
          <a:xfrm>
            <a:off x="7016750" y="1692275"/>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29" name="Oval 130"/>
          <p:cNvSpPr/>
          <p:nvPr/>
        </p:nvSpPr>
        <p:spPr>
          <a:xfrm>
            <a:off x="4679950" y="2330450"/>
            <a:ext cx="63500" cy="5238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30" name="Oval 131"/>
          <p:cNvSpPr/>
          <p:nvPr/>
        </p:nvSpPr>
        <p:spPr>
          <a:xfrm>
            <a:off x="4857750" y="2330450"/>
            <a:ext cx="63500" cy="5238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31" name="Oval 132"/>
          <p:cNvSpPr/>
          <p:nvPr/>
        </p:nvSpPr>
        <p:spPr>
          <a:xfrm>
            <a:off x="5029200" y="2330450"/>
            <a:ext cx="65088" cy="5238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32" name="Oval 133"/>
          <p:cNvSpPr/>
          <p:nvPr/>
        </p:nvSpPr>
        <p:spPr>
          <a:xfrm>
            <a:off x="5207000" y="2127250"/>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33" name="Oval 134"/>
          <p:cNvSpPr/>
          <p:nvPr/>
        </p:nvSpPr>
        <p:spPr>
          <a:xfrm>
            <a:off x="5349875" y="2116138"/>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34" name="Oval 135"/>
          <p:cNvSpPr/>
          <p:nvPr/>
        </p:nvSpPr>
        <p:spPr>
          <a:xfrm>
            <a:off x="5513388" y="2127250"/>
            <a:ext cx="65087"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35" name="Oval 136"/>
          <p:cNvSpPr/>
          <p:nvPr/>
        </p:nvSpPr>
        <p:spPr>
          <a:xfrm>
            <a:off x="5691188" y="2116138"/>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36" name="Oval 137"/>
          <p:cNvSpPr/>
          <p:nvPr/>
        </p:nvSpPr>
        <p:spPr>
          <a:xfrm>
            <a:off x="5878513" y="2330450"/>
            <a:ext cx="63500" cy="5238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37" name="Oval 138"/>
          <p:cNvSpPr/>
          <p:nvPr/>
        </p:nvSpPr>
        <p:spPr>
          <a:xfrm>
            <a:off x="6042025" y="2330450"/>
            <a:ext cx="63500" cy="5238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38" name="Oval 139"/>
          <p:cNvSpPr/>
          <p:nvPr/>
        </p:nvSpPr>
        <p:spPr>
          <a:xfrm>
            <a:off x="6169025" y="2330450"/>
            <a:ext cx="63500" cy="5238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39" name="Oval 140"/>
          <p:cNvSpPr/>
          <p:nvPr/>
        </p:nvSpPr>
        <p:spPr>
          <a:xfrm>
            <a:off x="6346825" y="2330450"/>
            <a:ext cx="63500" cy="52388"/>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40" name="Oval 141"/>
          <p:cNvSpPr/>
          <p:nvPr/>
        </p:nvSpPr>
        <p:spPr>
          <a:xfrm>
            <a:off x="6518275" y="2127250"/>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41" name="Oval 142"/>
          <p:cNvSpPr/>
          <p:nvPr/>
        </p:nvSpPr>
        <p:spPr>
          <a:xfrm>
            <a:off x="6710363" y="2127250"/>
            <a:ext cx="65087"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42" name="Oval 143"/>
          <p:cNvSpPr/>
          <p:nvPr/>
        </p:nvSpPr>
        <p:spPr>
          <a:xfrm>
            <a:off x="6859588" y="212725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43" name="Oval 144"/>
          <p:cNvSpPr/>
          <p:nvPr/>
        </p:nvSpPr>
        <p:spPr>
          <a:xfrm>
            <a:off x="7016750" y="212725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44" name="Oval 145"/>
          <p:cNvSpPr/>
          <p:nvPr/>
        </p:nvSpPr>
        <p:spPr>
          <a:xfrm>
            <a:off x="4679950" y="2778125"/>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45" name="Oval 146"/>
          <p:cNvSpPr/>
          <p:nvPr/>
        </p:nvSpPr>
        <p:spPr>
          <a:xfrm>
            <a:off x="4857750" y="254635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46" name="Oval 147"/>
          <p:cNvSpPr/>
          <p:nvPr/>
        </p:nvSpPr>
        <p:spPr>
          <a:xfrm>
            <a:off x="5064125" y="2535238"/>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47" name="Oval 148"/>
          <p:cNvSpPr/>
          <p:nvPr/>
        </p:nvSpPr>
        <p:spPr>
          <a:xfrm>
            <a:off x="5207000" y="2773363"/>
            <a:ext cx="65088" cy="52387"/>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48" name="Oval 149"/>
          <p:cNvSpPr/>
          <p:nvPr/>
        </p:nvSpPr>
        <p:spPr>
          <a:xfrm>
            <a:off x="5349875" y="2778125"/>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49" name="Oval 150"/>
          <p:cNvSpPr/>
          <p:nvPr/>
        </p:nvSpPr>
        <p:spPr>
          <a:xfrm>
            <a:off x="5513388" y="2535238"/>
            <a:ext cx="65087"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50" name="Oval 151"/>
          <p:cNvSpPr/>
          <p:nvPr/>
        </p:nvSpPr>
        <p:spPr>
          <a:xfrm>
            <a:off x="5691188" y="254635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51" name="Oval 152"/>
          <p:cNvSpPr/>
          <p:nvPr/>
        </p:nvSpPr>
        <p:spPr>
          <a:xfrm>
            <a:off x="5878513" y="2773363"/>
            <a:ext cx="63500" cy="52387"/>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52" name="Oval 153"/>
          <p:cNvSpPr/>
          <p:nvPr/>
        </p:nvSpPr>
        <p:spPr>
          <a:xfrm>
            <a:off x="6026150" y="2773363"/>
            <a:ext cx="63500" cy="52387"/>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53" name="Oval 154"/>
          <p:cNvSpPr/>
          <p:nvPr/>
        </p:nvSpPr>
        <p:spPr>
          <a:xfrm>
            <a:off x="6169025" y="254635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54" name="Oval 155"/>
          <p:cNvSpPr/>
          <p:nvPr/>
        </p:nvSpPr>
        <p:spPr>
          <a:xfrm>
            <a:off x="6346825" y="254635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55" name="Oval 156"/>
          <p:cNvSpPr/>
          <p:nvPr/>
        </p:nvSpPr>
        <p:spPr>
          <a:xfrm>
            <a:off x="6518275" y="2773363"/>
            <a:ext cx="65088" cy="52387"/>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56" name="Oval 157"/>
          <p:cNvSpPr/>
          <p:nvPr/>
        </p:nvSpPr>
        <p:spPr>
          <a:xfrm>
            <a:off x="6710363" y="2778125"/>
            <a:ext cx="65087"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57" name="Oval 158"/>
          <p:cNvSpPr/>
          <p:nvPr/>
        </p:nvSpPr>
        <p:spPr>
          <a:xfrm>
            <a:off x="6859588" y="2535238"/>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58" name="Oval 159"/>
          <p:cNvSpPr/>
          <p:nvPr/>
        </p:nvSpPr>
        <p:spPr>
          <a:xfrm>
            <a:off x="7016750" y="254635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59" name="Oval 160"/>
          <p:cNvSpPr/>
          <p:nvPr/>
        </p:nvSpPr>
        <p:spPr>
          <a:xfrm>
            <a:off x="4679950" y="2994025"/>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60" name="Oval 162"/>
          <p:cNvSpPr/>
          <p:nvPr/>
        </p:nvSpPr>
        <p:spPr>
          <a:xfrm>
            <a:off x="5029200" y="2994025"/>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61" name="Oval 164"/>
          <p:cNvSpPr/>
          <p:nvPr/>
        </p:nvSpPr>
        <p:spPr>
          <a:xfrm>
            <a:off x="5349875" y="2994025"/>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62" name="Oval 166"/>
          <p:cNvSpPr/>
          <p:nvPr/>
        </p:nvSpPr>
        <p:spPr>
          <a:xfrm>
            <a:off x="5691188" y="2994025"/>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63" name="Oval 168"/>
          <p:cNvSpPr/>
          <p:nvPr/>
        </p:nvSpPr>
        <p:spPr>
          <a:xfrm>
            <a:off x="6026150" y="2994025"/>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64" name="Oval 170"/>
          <p:cNvSpPr/>
          <p:nvPr/>
        </p:nvSpPr>
        <p:spPr>
          <a:xfrm>
            <a:off x="6346825" y="2994025"/>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65" name="Oval 172"/>
          <p:cNvSpPr/>
          <p:nvPr/>
        </p:nvSpPr>
        <p:spPr>
          <a:xfrm>
            <a:off x="6696075" y="2994025"/>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66" name="Oval 174"/>
          <p:cNvSpPr/>
          <p:nvPr/>
        </p:nvSpPr>
        <p:spPr>
          <a:xfrm>
            <a:off x="7023100" y="2994025"/>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67" name="Oval 176"/>
          <p:cNvSpPr/>
          <p:nvPr/>
        </p:nvSpPr>
        <p:spPr>
          <a:xfrm>
            <a:off x="6859588" y="3779838"/>
            <a:ext cx="63500" cy="52387"/>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68" name="Oval 177"/>
          <p:cNvSpPr/>
          <p:nvPr/>
        </p:nvSpPr>
        <p:spPr>
          <a:xfrm>
            <a:off x="6700838" y="3779838"/>
            <a:ext cx="65087" cy="52387"/>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69" name="Oval 178"/>
          <p:cNvSpPr/>
          <p:nvPr/>
        </p:nvSpPr>
        <p:spPr>
          <a:xfrm>
            <a:off x="6524625" y="3779838"/>
            <a:ext cx="63500" cy="52387"/>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70" name="Oval 179"/>
          <p:cNvSpPr/>
          <p:nvPr/>
        </p:nvSpPr>
        <p:spPr>
          <a:xfrm>
            <a:off x="6346825" y="378460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71" name="Oval 180"/>
          <p:cNvSpPr/>
          <p:nvPr/>
        </p:nvSpPr>
        <p:spPr>
          <a:xfrm>
            <a:off x="6189663" y="378460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72" name="Oval 181"/>
          <p:cNvSpPr/>
          <p:nvPr/>
        </p:nvSpPr>
        <p:spPr>
          <a:xfrm>
            <a:off x="6026150" y="378460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73" name="Oval 183"/>
          <p:cNvSpPr/>
          <p:nvPr/>
        </p:nvSpPr>
        <p:spPr>
          <a:xfrm>
            <a:off x="5868988" y="378460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74" name="Oval 184"/>
          <p:cNvSpPr/>
          <p:nvPr/>
        </p:nvSpPr>
        <p:spPr>
          <a:xfrm>
            <a:off x="5883275" y="4086225"/>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75" name="Oval 185"/>
          <p:cNvSpPr/>
          <p:nvPr/>
        </p:nvSpPr>
        <p:spPr>
          <a:xfrm>
            <a:off x="6042025" y="408940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76" name="Oval 186"/>
          <p:cNvSpPr/>
          <p:nvPr/>
        </p:nvSpPr>
        <p:spPr>
          <a:xfrm>
            <a:off x="6175375" y="408940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77" name="Oval 188"/>
          <p:cNvSpPr/>
          <p:nvPr/>
        </p:nvSpPr>
        <p:spPr>
          <a:xfrm>
            <a:off x="6346825" y="408940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78" name="Oval 189"/>
          <p:cNvSpPr/>
          <p:nvPr/>
        </p:nvSpPr>
        <p:spPr>
          <a:xfrm>
            <a:off x="5691188" y="408940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79" name="Oval 190"/>
          <p:cNvSpPr/>
          <p:nvPr/>
        </p:nvSpPr>
        <p:spPr>
          <a:xfrm>
            <a:off x="5513388" y="4089400"/>
            <a:ext cx="65087"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80" name="Oval 191"/>
          <p:cNvSpPr/>
          <p:nvPr/>
        </p:nvSpPr>
        <p:spPr>
          <a:xfrm>
            <a:off x="5356225" y="4089400"/>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81" name="Oval 192"/>
          <p:cNvSpPr/>
          <p:nvPr/>
        </p:nvSpPr>
        <p:spPr>
          <a:xfrm>
            <a:off x="5207000" y="4089400"/>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82" name="Oval 193"/>
          <p:cNvSpPr/>
          <p:nvPr/>
        </p:nvSpPr>
        <p:spPr>
          <a:xfrm>
            <a:off x="4857750" y="4367213"/>
            <a:ext cx="63500" cy="52387"/>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83" name="Oval 194"/>
          <p:cNvSpPr/>
          <p:nvPr/>
        </p:nvSpPr>
        <p:spPr>
          <a:xfrm>
            <a:off x="5029200" y="4367213"/>
            <a:ext cx="65088" cy="52387"/>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84" name="Oval 195"/>
          <p:cNvSpPr/>
          <p:nvPr/>
        </p:nvSpPr>
        <p:spPr>
          <a:xfrm>
            <a:off x="5207000" y="4379913"/>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85" name="Oval 196"/>
          <p:cNvSpPr/>
          <p:nvPr/>
        </p:nvSpPr>
        <p:spPr>
          <a:xfrm>
            <a:off x="5356225" y="4379913"/>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86" name="Oval 197"/>
          <p:cNvSpPr/>
          <p:nvPr/>
        </p:nvSpPr>
        <p:spPr>
          <a:xfrm>
            <a:off x="6169025" y="4379913"/>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87" name="Oval 198"/>
          <p:cNvSpPr/>
          <p:nvPr/>
        </p:nvSpPr>
        <p:spPr>
          <a:xfrm>
            <a:off x="6346825" y="4379913"/>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88" name="Oval 199"/>
          <p:cNvSpPr/>
          <p:nvPr/>
        </p:nvSpPr>
        <p:spPr>
          <a:xfrm>
            <a:off x="6518275" y="4379913"/>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89" name="Oval 200"/>
          <p:cNvSpPr/>
          <p:nvPr/>
        </p:nvSpPr>
        <p:spPr>
          <a:xfrm>
            <a:off x="6696075" y="4379913"/>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90" name="Oval 201"/>
          <p:cNvSpPr/>
          <p:nvPr/>
        </p:nvSpPr>
        <p:spPr>
          <a:xfrm>
            <a:off x="4679950" y="4700588"/>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91" name="Oval 202"/>
          <p:cNvSpPr/>
          <p:nvPr/>
        </p:nvSpPr>
        <p:spPr>
          <a:xfrm>
            <a:off x="4852988" y="4700588"/>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92" name="Oval 203"/>
          <p:cNvSpPr/>
          <p:nvPr/>
        </p:nvSpPr>
        <p:spPr>
          <a:xfrm>
            <a:off x="5349875" y="4697413"/>
            <a:ext cx="65088" cy="49212"/>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93" name="Oval 204"/>
          <p:cNvSpPr/>
          <p:nvPr/>
        </p:nvSpPr>
        <p:spPr>
          <a:xfrm>
            <a:off x="5508625" y="4700588"/>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94" name="Oval 205"/>
          <p:cNvSpPr/>
          <p:nvPr/>
        </p:nvSpPr>
        <p:spPr>
          <a:xfrm>
            <a:off x="6026150" y="4697413"/>
            <a:ext cx="63500" cy="49212"/>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95" name="Oval 206"/>
          <p:cNvSpPr/>
          <p:nvPr/>
        </p:nvSpPr>
        <p:spPr>
          <a:xfrm>
            <a:off x="6169025" y="4697413"/>
            <a:ext cx="63500" cy="49212"/>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96" name="Oval 207"/>
          <p:cNvSpPr/>
          <p:nvPr/>
        </p:nvSpPr>
        <p:spPr>
          <a:xfrm>
            <a:off x="6696075" y="4697413"/>
            <a:ext cx="63500" cy="49212"/>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97" name="Oval 208"/>
          <p:cNvSpPr/>
          <p:nvPr/>
        </p:nvSpPr>
        <p:spPr>
          <a:xfrm>
            <a:off x="6859588" y="4697413"/>
            <a:ext cx="63500" cy="49212"/>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298" name="Text Box 239"/>
          <p:cNvSpPr txBox="1"/>
          <p:nvPr/>
        </p:nvSpPr>
        <p:spPr>
          <a:xfrm>
            <a:off x="4095750" y="3362325"/>
            <a:ext cx="644525" cy="396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dirty="0">
                <a:solidFill>
                  <a:srgbClr val="FF0000"/>
                </a:solidFill>
                <a:latin typeface="华文新魏" panose="02010800040101010101" pitchFamily="2" charset="-122"/>
                <a:ea typeface="华文新魏" panose="02010800040101010101" pitchFamily="2" charset="-122"/>
              </a:rPr>
              <a:t>m</a:t>
            </a:r>
            <a:r>
              <a:rPr lang="en-US" altLang="zh-CN" b="1" baseline="-25000" dirty="0">
                <a:solidFill>
                  <a:srgbClr val="FF0000"/>
                </a:solidFill>
                <a:latin typeface="华文新魏" panose="02010800040101010101" pitchFamily="2" charset="-122"/>
                <a:ea typeface="华文新魏" panose="02010800040101010101" pitchFamily="2" charset="-122"/>
              </a:rPr>
              <a:t>0</a:t>
            </a:r>
          </a:p>
        </p:txBody>
      </p:sp>
      <p:sp>
        <p:nvSpPr>
          <p:cNvPr id="135299" name="Text Box 240"/>
          <p:cNvSpPr txBox="1"/>
          <p:nvPr/>
        </p:nvSpPr>
        <p:spPr>
          <a:xfrm>
            <a:off x="4471988" y="3409950"/>
            <a:ext cx="449262"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1</a:t>
            </a:r>
          </a:p>
        </p:txBody>
      </p:sp>
      <p:sp>
        <p:nvSpPr>
          <p:cNvPr id="135300" name="Text Box 242"/>
          <p:cNvSpPr txBox="1"/>
          <p:nvPr/>
        </p:nvSpPr>
        <p:spPr>
          <a:xfrm>
            <a:off x="4826000" y="3409950"/>
            <a:ext cx="447675"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3</a:t>
            </a:r>
          </a:p>
        </p:txBody>
      </p:sp>
      <p:sp>
        <p:nvSpPr>
          <p:cNvPr id="135301" name="Text Box 245"/>
          <p:cNvSpPr txBox="1"/>
          <p:nvPr/>
        </p:nvSpPr>
        <p:spPr>
          <a:xfrm>
            <a:off x="5146675" y="3409950"/>
            <a:ext cx="447675"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5</a:t>
            </a:r>
          </a:p>
        </p:txBody>
      </p:sp>
      <p:sp>
        <p:nvSpPr>
          <p:cNvPr id="135302" name="Text Box 246"/>
          <p:cNvSpPr txBox="1"/>
          <p:nvPr/>
        </p:nvSpPr>
        <p:spPr>
          <a:xfrm>
            <a:off x="5467350" y="3409950"/>
            <a:ext cx="447675"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7</a:t>
            </a:r>
          </a:p>
        </p:txBody>
      </p:sp>
      <p:sp>
        <p:nvSpPr>
          <p:cNvPr id="135303" name="Text Box 251"/>
          <p:cNvSpPr txBox="1"/>
          <p:nvPr/>
        </p:nvSpPr>
        <p:spPr>
          <a:xfrm>
            <a:off x="5803900" y="3409950"/>
            <a:ext cx="447675"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9</a:t>
            </a:r>
          </a:p>
        </p:txBody>
      </p:sp>
      <p:sp>
        <p:nvSpPr>
          <p:cNvPr id="135304" name="Text Box 252"/>
          <p:cNvSpPr txBox="1"/>
          <p:nvPr/>
        </p:nvSpPr>
        <p:spPr>
          <a:xfrm>
            <a:off x="6156325" y="3409950"/>
            <a:ext cx="447675"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11</a:t>
            </a:r>
          </a:p>
        </p:txBody>
      </p:sp>
      <p:sp>
        <p:nvSpPr>
          <p:cNvPr id="135305" name="Text Box 253"/>
          <p:cNvSpPr txBox="1"/>
          <p:nvPr/>
        </p:nvSpPr>
        <p:spPr>
          <a:xfrm>
            <a:off x="6507163" y="3409950"/>
            <a:ext cx="449262"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13</a:t>
            </a:r>
          </a:p>
        </p:txBody>
      </p:sp>
      <p:sp>
        <p:nvSpPr>
          <p:cNvPr id="135306" name="Text Box 254"/>
          <p:cNvSpPr txBox="1"/>
          <p:nvPr/>
        </p:nvSpPr>
        <p:spPr>
          <a:xfrm>
            <a:off x="6924675" y="3409950"/>
            <a:ext cx="447675"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15</a:t>
            </a:r>
          </a:p>
        </p:txBody>
      </p:sp>
      <p:sp>
        <p:nvSpPr>
          <p:cNvPr id="135307" name="Oval 110"/>
          <p:cNvSpPr/>
          <p:nvPr/>
        </p:nvSpPr>
        <p:spPr>
          <a:xfrm>
            <a:off x="4518025" y="3208338"/>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308" name="Oval 161"/>
          <p:cNvSpPr/>
          <p:nvPr/>
        </p:nvSpPr>
        <p:spPr>
          <a:xfrm>
            <a:off x="4852988" y="3208338"/>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309" name="Oval 163"/>
          <p:cNvSpPr/>
          <p:nvPr/>
        </p:nvSpPr>
        <p:spPr>
          <a:xfrm>
            <a:off x="5207000" y="3208338"/>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310" name="Oval 165"/>
          <p:cNvSpPr/>
          <p:nvPr/>
        </p:nvSpPr>
        <p:spPr>
          <a:xfrm>
            <a:off x="5513388" y="3208338"/>
            <a:ext cx="65087"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311" name="Oval 167"/>
          <p:cNvSpPr/>
          <p:nvPr/>
        </p:nvSpPr>
        <p:spPr>
          <a:xfrm>
            <a:off x="5878513" y="3208338"/>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312" name="Oval 169"/>
          <p:cNvSpPr/>
          <p:nvPr/>
        </p:nvSpPr>
        <p:spPr>
          <a:xfrm>
            <a:off x="6184900" y="3208338"/>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313" name="Oval 171"/>
          <p:cNvSpPr/>
          <p:nvPr/>
        </p:nvSpPr>
        <p:spPr>
          <a:xfrm>
            <a:off x="6518275" y="3208338"/>
            <a:ext cx="65088"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314" name="Oval 173"/>
          <p:cNvSpPr/>
          <p:nvPr/>
        </p:nvSpPr>
        <p:spPr>
          <a:xfrm>
            <a:off x="6859588" y="3208338"/>
            <a:ext cx="63500" cy="50800"/>
          </a:xfrm>
          <a:prstGeom prst="ellipse">
            <a:avLst/>
          </a:prstGeom>
          <a:solidFill>
            <a:srgbClr val="FF9900"/>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35315" name="Text Box 241"/>
          <p:cNvSpPr txBox="1"/>
          <p:nvPr/>
        </p:nvSpPr>
        <p:spPr>
          <a:xfrm>
            <a:off x="4648200" y="3409950"/>
            <a:ext cx="449263"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2</a:t>
            </a:r>
          </a:p>
        </p:txBody>
      </p:sp>
      <p:sp>
        <p:nvSpPr>
          <p:cNvPr id="135316" name="Text Box 247"/>
          <p:cNvSpPr txBox="1"/>
          <p:nvPr/>
        </p:nvSpPr>
        <p:spPr>
          <a:xfrm>
            <a:off x="4968875" y="3413125"/>
            <a:ext cx="449263"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4</a:t>
            </a:r>
          </a:p>
        </p:txBody>
      </p:sp>
      <p:sp>
        <p:nvSpPr>
          <p:cNvPr id="135317" name="Text Box 248"/>
          <p:cNvSpPr txBox="1"/>
          <p:nvPr/>
        </p:nvSpPr>
        <p:spPr>
          <a:xfrm>
            <a:off x="5305425" y="3409950"/>
            <a:ext cx="449263"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6</a:t>
            </a:r>
          </a:p>
        </p:txBody>
      </p:sp>
      <p:sp>
        <p:nvSpPr>
          <p:cNvPr id="135318" name="Text Box 255"/>
          <p:cNvSpPr txBox="1"/>
          <p:nvPr/>
        </p:nvSpPr>
        <p:spPr>
          <a:xfrm>
            <a:off x="5641975" y="3409950"/>
            <a:ext cx="449263"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8</a:t>
            </a:r>
          </a:p>
        </p:txBody>
      </p:sp>
      <p:sp>
        <p:nvSpPr>
          <p:cNvPr id="135319" name="Text Box 256"/>
          <p:cNvSpPr txBox="1"/>
          <p:nvPr/>
        </p:nvSpPr>
        <p:spPr>
          <a:xfrm>
            <a:off x="5978525" y="3409950"/>
            <a:ext cx="449263"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10</a:t>
            </a:r>
          </a:p>
        </p:txBody>
      </p:sp>
      <p:sp>
        <p:nvSpPr>
          <p:cNvPr id="135320" name="Text Box 257"/>
          <p:cNvSpPr txBox="1"/>
          <p:nvPr/>
        </p:nvSpPr>
        <p:spPr>
          <a:xfrm>
            <a:off x="6346825" y="3409950"/>
            <a:ext cx="449263"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12</a:t>
            </a:r>
          </a:p>
        </p:txBody>
      </p:sp>
      <p:sp>
        <p:nvSpPr>
          <p:cNvPr id="135321" name="Text Box 258"/>
          <p:cNvSpPr txBox="1"/>
          <p:nvPr/>
        </p:nvSpPr>
        <p:spPr>
          <a:xfrm>
            <a:off x="6667500" y="3409950"/>
            <a:ext cx="449263" cy="29686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b="1" baseline="-25000" dirty="0">
                <a:solidFill>
                  <a:srgbClr val="FF0000"/>
                </a:solidFill>
                <a:latin typeface="华文新魏" panose="02010800040101010101" pitchFamily="2" charset="-122"/>
                <a:ea typeface="华文新魏" panose="02010800040101010101" pitchFamily="2" charset="-122"/>
              </a:rPr>
              <a:t>14</a:t>
            </a:r>
          </a:p>
        </p:txBody>
      </p:sp>
      <p:sp>
        <p:nvSpPr>
          <p:cNvPr id="135322" name="Line 177"/>
          <p:cNvSpPr/>
          <p:nvPr/>
        </p:nvSpPr>
        <p:spPr>
          <a:xfrm>
            <a:off x="4130675" y="1812925"/>
            <a:ext cx="1428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23" name="Line 178"/>
          <p:cNvSpPr/>
          <p:nvPr/>
        </p:nvSpPr>
        <p:spPr>
          <a:xfrm>
            <a:off x="4130675" y="2201863"/>
            <a:ext cx="1428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24" name="Line 179"/>
          <p:cNvSpPr/>
          <p:nvPr/>
        </p:nvSpPr>
        <p:spPr>
          <a:xfrm>
            <a:off x="4140200" y="2624138"/>
            <a:ext cx="1428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135325" name="Line 180"/>
          <p:cNvSpPr/>
          <p:nvPr/>
        </p:nvSpPr>
        <p:spPr>
          <a:xfrm>
            <a:off x="4140200" y="3114675"/>
            <a:ext cx="1428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18" name="Object 5"/>
          <p:cNvGraphicFramePr>
            <a:graphicFrameLocks noChangeAspect="1"/>
          </p:cNvGraphicFramePr>
          <p:nvPr/>
        </p:nvGraphicFramePr>
        <p:xfrm>
          <a:off x="6808788" y="892175"/>
          <a:ext cx="2012950" cy="3359150"/>
        </p:xfrm>
        <a:graphic>
          <a:graphicData uri="http://schemas.openxmlformats.org/presentationml/2006/ole">
            <mc:AlternateContent xmlns:mc="http://schemas.openxmlformats.org/markup-compatibility/2006">
              <mc:Choice xmlns:v="urn:schemas-microsoft-com:vml" Requires="v">
                <p:oleObj r:id="rId2" imgW="1762125" imgH="1952625" progId="">
                  <p:embed/>
                </p:oleObj>
              </mc:Choice>
              <mc:Fallback>
                <p:oleObj r:id="rId2" imgW="1762125" imgH="1952625" progId="">
                  <p:embed/>
                  <p:pic>
                    <p:nvPicPr>
                      <p:cNvPr id="137218" name="Object 5"/>
                      <p:cNvPicPr/>
                      <p:nvPr/>
                    </p:nvPicPr>
                    <p:blipFill>
                      <a:blip r:embed="rId3"/>
                      <a:stretch>
                        <a:fillRect/>
                      </a:stretch>
                    </p:blipFill>
                    <p:spPr>
                      <a:xfrm>
                        <a:off x="6808788" y="892175"/>
                        <a:ext cx="2012950" cy="3359150"/>
                      </a:xfrm>
                      <a:prstGeom prst="rect">
                        <a:avLst/>
                      </a:prstGeom>
                      <a:noFill/>
                      <a:ln w="38100">
                        <a:noFill/>
                        <a:miter/>
                      </a:ln>
                    </p:spPr>
                  </p:pic>
                </p:oleObj>
              </mc:Fallback>
            </mc:AlternateContent>
          </a:graphicData>
        </a:graphic>
      </p:graphicFrame>
      <p:pic>
        <p:nvPicPr>
          <p:cNvPr id="137219" name="图片 1"/>
          <p:cNvPicPr>
            <a:picLocks noChangeAspect="1"/>
          </p:cNvPicPr>
          <p:nvPr/>
        </p:nvPicPr>
        <p:blipFill>
          <a:blip r:embed="rId4"/>
          <a:stretch>
            <a:fillRect/>
          </a:stretch>
        </p:blipFill>
        <p:spPr>
          <a:xfrm>
            <a:off x="755650" y="892175"/>
            <a:ext cx="5616575" cy="3359150"/>
          </a:xfrm>
          <a:prstGeom prst="rect">
            <a:avLst/>
          </a:prstGeom>
          <a:noFill/>
          <a:ln w="9525">
            <a:noFill/>
          </a:ln>
        </p:spPr>
      </p:pic>
      <p:pic>
        <p:nvPicPr>
          <p:cNvPr id="137220" name="图片 2"/>
          <p:cNvPicPr>
            <a:picLocks noChangeAspect="1"/>
          </p:cNvPicPr>
          <p:nvPr/>
        </p:nvPicPr>
        <p:blipFill>
          <a:blip r:embed="rId5"/>
          <a:stretch>
            <a:fillRect/>
          </a:stretch>
        </p:blipFill>
        <p:spPr>
          <a:xfrm>
            <a:off x="2771775" y="4606925"/>
            <a:ext cx="1273175" cy="250825"/>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hiNjIzYzU1ZGEzZTY4YzZjM2Q5NDg5MTNkOWY5NmYifQ=="/>
  <p:tag name="KSO_WPP_MARK_KEY" val="0544ec67-ad7d-45ef-b96c-51bbd203c83a"/>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850,&quot;width&quot;:9302.5007874015755}"/>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207.5007874015746,&quot;width&quot;:9780}"/>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自定义设计方案">
  <a:themeElements>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自定义设计方案">
  <a:themeElements>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自定义设计方案">
  <a:themeElements>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lnDef>
  </a:objectDefaults>
  <a:extraClrSchemeLst>
    <a:extraClrScheme>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自定义设计方案">
  <a:themeElements>
    <a:clrScheme name="8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2000" b="0" i="0" u="none" strike="noStrike" cap="none" normalizeH="0" baseline="0" smtClean="0">
            <a:ln>
              <a:noFill/>
            </a:ln>
            <a:solidFill>
              <a:srgbClr val="FFFF00"/>
            </a:solidFill>
            <a:effectLst/>
            <a:latin typeface="Calibri" panose="020F0502020204030204" pitchFamily="34" charset="0"/>
            <a:ea typeface="宋体" panose="02010600030101010101" pitchFamily="2" charset="-122"/>
          </a:defRPr>
        </a:defPPr>
      </a:lstStyle>
    </a:spDef>
    <a:lnDef>
      <a:spPr bwMode="auto">
        <a:ln>
          <a:tailEnd type="triangle" w="med" len="med"/>
        </a:ln>
      </a:spPr>
      <a:bodyPr/>
      <a:lstStyle/>
      <a:style>
        <a:lnRef idx="1">
          <a:schemeClr val="accent2"/>
        </a:lnRef>
        <a:fillRef idx="0">
          <a:schemeClr val="accent2"/>
        </a:fillRef>
        <a:effectRef idx="0">
          <a:schemeClr val="accent2"/>
        </a:effectRef>
        <a:fontRef idx="minor">
          <a:schemeClr val="tx1"/>
        </a:fontRef>
      </a:style>
    </a:lnDef>
    <a:txDef>
      <a:spPr>
        <a:solidFill>
          <a:srgbClr val="FF0000"/>
        </a:solidFill>
      </a:spPr>
      <a:bodyPr wrap="square" rtlCol="0">
        <a:spAutoFit/>
      </a:bodyPr>
      <a:lstStyle>
        <a:defPPr>
          <a:defRPr dirty="0" smtClean="0"/>
        </a:defPPr>
      </a:lstStyle>
    </a:txDef>
  </a:objectDefaults>
  <a:extraClrSchemeLst>
    <a:extraClrScheme>
      <a:clrScheme name="8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5758</Words>
  <Application>Microsoft Office PowerPoint</Application>
  <PresentationFormat>全屏显示(16:9)</PresentationFormat>
  <Paragraphs>550</Paragraphs>
  <Slides>62</Slides>
  <Notes>16</Notes>
  <HiddenSlides>0</HiddenSlides>
  <MMClips>0</MMClips>
  <ScaleCrop>false</ScaleCrop>
  <HeadingPairs>
    <vt:vector size="8" baseType="variant">
      <vt:variant>
        <vt:lpstr>已用的字体</vt:lpstr>
      </vt:variant>
      <vt:variant>
        <vt:i4>11</vt:i4>
      </vt:variant>
      <vt:variant>
        <vt:lpstr>主题</vt:lpstr>
      </vt:variant>
      <vt:variant>
        <vt:i4>11</vt:i4>
      </vt:variant>
      <vt:variant>
        <vt:lpstr>嵌入 OLE 服务器</vt:lpstr>
      </vt:variant>
      <vt:variant>
        <vt:i4>0</vt:i4>
      </vt:variant>
      <vt:variant>
        <vt:lpstr>幻灯片标题</vt:lpstr>
      </vt:variant>
      <vt:variant>
        <vt:i4>62</vt:i4>
      </vt:variant>
    </vt:vector>
  </HeadingPairs>
  <TitlesOfParts>
    <vt:vector size="84" baseType="lpstr">
      <vt:lpstr>Arial Unicode MS</vt:lpstr>
      <vt:lpstr>方正综艺简体</vt:lpstr>
      <vt:lpstr>黑体</vt:lpstr>
      <vt:lpstr>华文楷体</vt:lpstr>
      <vt:lpstr>华文新魏</vt:lpstr>
      <vt:lpstr>宋体-方正超大字符集</vt:lpstr>
      <vt:lpstr>微软雅黑</vt:lpstr>
      <vt:lpstr>Arial</vt:lpstr>
      <vt:lpstr>Calibri</vt:lpstr>
      <vt:lpstr>Calibri Light</vt:lpstr>
      <vt:lpstr>Times New Roman</vt:lpstr>
      <vt:lpstr>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数 字 逻 辑 电 路</vt:lpstr>
      <vt:lpstr>第四章   可编程逻辑器件</vt:lpstr>
      <vt:lpstr>PowerPoint 演示文稿</vt:lpstr>
      <vt:lpstr>PowerPoint 演示文稿</vt:lpstr>
      <vt:lpstr>ROM 的内部结构及其点阵图</vt:lpstr>
      <vt:lpstr>PowerPoint 演示文稿</vt:lpstr>
      <vt:lpstr>PowerPoint 演示文稿</vt:lpstr>
      <vt:lpstr>2) 用ROM实现组合逻辑设计(这是一个有4根地址线，4根数据线的ROM(16x4) 例4-1（P153）   将 4 位二进制数转换为 Gray 码。（自学例2、例3）</vt:lpstr>
      <vt:lpstr>PowerPoint 演示文稿</vt:lpstr>
      <vt:lpstr>擦除器</vt:lpstr>
      <vt:lpstr>2. 可编程逻辑阵列  (PLA， Programmble  Logic Array )</vt:lpstr>
      <vt:lpstr>例   用PLA实现 4 位二进制数转换为Gray 码的电路。</vt:lpstr>
      <vt:lpstr>PowerPoint 演示文稿</vt:lpstr>
      <vt:lpstr>1)  组合 PAL 器件</vt:lpstr>
      <vt:lpstr>1) 组合PAL器件</vt:lpstr>
      <vt:lpstr>PowerPoint 演示文稿</vt:lpstr>
      <vt:lpstr>1)  一种具有三态输出功能的组合PAL逻辑结构：</vt:lpstr>
      <vt:lpstr>1)  组合 PAL 器件-----(1)纯组合输出</vt:lpstr>
      <vt:lpstr>1)  组合 PAL 器件-----(1)纯组合输出</vt:lpstr>
      <vt:lpstr>1)  组合 PAL 器件-----(1)纯组合输出</vt:lpstr>
      <vt:lpstr>1)  组合 PAL 器件-----(1)纯组合O输出</vt:lpstr>
      <vt:lpstr>1)  组合 PAL 器件----(1)纯组合O输出</vt:lpstr>
      <vt:lpstr>1)  组合 PAL 器件----(2) IO输出</vt:lpstr>
      <vt:lpstr>1)  组合 PAL 器件----(2) IO输出</vt:lpstr>
      <vt:lpstr>1)  组合 PAL 器件----(2) IO输出</vt:lpstr>
      <vt:lpstr>1)  组合 PAL 器件------(2) IO输出</vt:lpstr>
      <vt:lpstr>PowerPoint 演示文稿</vt:lpstr>
      <vt:lpstr>2)  时序 PAL 器件</vt:lpstr>
      <vt:lpstr>4. 通用阵列逻辑概述(GAL)</vt:lpstr>
      <vt:lpstr>PowerPoint 演示文稿</vt:lpstr>
      <vt:lpstr>GAL16V8</vt:lpstr>
      <vt:lpstr>PowerPoint 演示文稿</vt:lpstr>
      <vt:lpstr>PowerPoint 演示文稿</vt:lpstr>
      <vt:lpstr>OLMC的结构及结构控制字</vt:lpstr>
      <vt:lpstr>OLMC的内部结构</vt:lpstr>
      <vt:lpstr>OLMC的内部结构-4个选择器</vt:lpstr>
      <vt:lpstr>GAL16V8行地址映射</vt:lpstr>
      <vt:lpstr>GAL16V8行地址映射</vt:lpstr>
      <vt:lpstr>GAL16V8行地址映射</vt:lpstr>
      <vt:lpstr>PowerPoint 演示文稿</vt:lpstr>
      <vt:lpstr>GAL器件的特点</vt:lpstr>
      <vt:lpstr>GAL器件的特点</vt:lpstr>
      <vt:lpstr>设计GAL译码器的步骤</vt:lpstr>
      <vt:lpstr>用ABEL设计GAL的流程图</vt:lpstr>
      <vt:lpstr>GAL编程简单实例</vt:lpstr>
      <vt:lpstr>PowerPoint 演示文稿</vt:lpstr>
      <vt:lpstr>PowerPoint 演示文稿</vt:lpstr>
      <vt:lpstr>用ABEL4.0编译后的仿真结果</vt:lpstr>
      <vt:lpstr>PowerPoint 演示文稿</vt:lpstr>
      <vt:lpstr>PowerPoint 演示文稿</vt:lpstr>
      <vt:lpstr>PowerPoint 演示文稿</vt:lpstr>
      <vt:lpstr>Cupl语言</vt:lpstr>
      <vt:lpstr>cupl</vt:lpstr>
      <vt:lpstr>FM (FASTMAP）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同步时序电路的分析</dc:title>
  <dc:creator>mcx</dc:creator>
  <cp:lastModifiedBy>jinyu wang</cp:lastModifiedBy>
  <cp:revision>314</cp:revision>
  <dcterms:created xsi:type="dcterms:W3CDTF">2002-09-09T07:46:00Z</dcterms:created>
  <dcterms:modified xsi:type="dcterms:W3CDTF">2025-05-05T02:05:23Z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84ACF1448DFA4F88B8FA2150C8D335FD_13</vt:lpwstr>
  </property>
</Properties>
</file>