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731" r:id="rId2"/>
    <p:sldId id="1600" r:id="rId3"/>
    <p:sldId id="1615" r:id="rId4"/>
    <p:sldId id="1611" r:id="rId5"/>
    <p:sldId id="1617" r:id="rId6"/>
    <p:sldId id="1678" r:id="rId7"/>
    <p:sldId id="1618" r:id="rId8"/>
    <p:sldId id="1619" r:id="rId9"/>
    <p:sldId id="1677" r:id="rId10"/>
    <p:sldId id="1603" r:id="rId11"/>
    <p:sldId id="1616" r:id="rId12"/>
    <p:sldId id="1613" r:id="rId13"/>
    <p:sldId id="1623" r:id="rId14"/>
    <p:sldId id="1624" r:id="rId15"/>
    <p:sldId id="1627" r:id="rId16"/>
    <p:sldId id="1676" r:id="rId17"/>
    <p:sldId id="1601" r:id="rId18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2E29"/>
    <a:srgbClr val="E87E04"/>
    <a:srgbClr val="4269BD"/>
    <a:srgbClr val="1557AE"/>
    <a:srgbClr val="E97C30"/>
    <a:srgbClr val="3A97D7"/>
    <a:srgbClr val="FFC000"/>
    <a:srgbClr val="1F4E79"/>
    <a:srgbClr val="0070C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0" autoAdjust="0"/>
    <p:restoredTop sz="96379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>
        <p:guide orient="horz" pos="3022"/>
        <p:guide pos="438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" y="72000"/>
            <a:ext cx="3341966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648344" y="4075114"/>
            <a:ext cx="354365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18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247081" y="196644"/>
            <a:ext cx="434909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9007267" y="4075114"/>
            <a:ext cx="3184734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8" y="6171726"/>
            <a:ext cx="12192002" cy="688395"/>
            <a:chOff x="-6" y="6127335"/>
            <a:chExt cx="9144001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806583" y="6127335"/>
              <a:ext cx="1337412" cy="351994"/>
              <a:chOff x="7806583" y="6145091"/>
              <a:chExt cx="133741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311538" y="5640136"/>
                <a:ext cx="327501" cy="133741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8018091" y="6186030"/>
                <a:ext cx="965625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774700" y="13878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671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454177" y="-19430"/>
            <a:ext cx="812329" cy="1066991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394816" y="195665"/>
            <a:ext cx="825512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95912" y="107902"/>
            <a:ext cx="150523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10236874" y="4902521"/>
            <a:ext cx="324399" cy="35858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8893022" y="6602968"/>
            <a:ext cx="3227333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32463" y="2253652"/>
            <a:ext cx="171533" cy="9036459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776531" y="4075114"/>
            <a:ext cx="341547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7873272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19260" y="4075114"/>
            <a:ext cx="3372741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7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4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5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56" r:id="rId14"/>
    <p:sldLayoutId id="2147483654" r:id="rId15"/>
    <p:sldLayoutId id="214748365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12192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386135"/>
            <a:ext cx="12192000" cy="9787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en-US" altLang="zh-CN" sz="4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4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电子技术实验</a:t>
            </a:r>
            <a:r>
              <a:rPr lang="en-US" altLang="zh-CN" sz="4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-2》</a:t>
            </a:r>
          </a:p>
        </p:txBody>
      </p:sp>
      <p:sp>
        <p:nvSpPr>
          <p:cNvPr id="5" name="矩形 4"/>
          <p:cNvSpPr/>
          <p:nvPr/>
        </p:nvSpPr>
        <p:spPr>
          <a:xfrm>
            <a:off x="2968615" y="5193784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2025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4" y="1217238"/>
            <a:ext cx="10993468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2300">
              <a:lnSpc>
                <a:spcPts val="4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设计一个由一条主路和一条支路汇合成的十字路口交通灯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ts val="4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主、支路各设三个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绿、黄灯，各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个数码管显示倒计时；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ts val="4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变换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次序：绿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红循环，灯时由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学号后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确定。</a:t>
            </a:r>
          </a:p>
        </p:txBody>
      </p:sp>
      <p:sp>
        <p:nvSpPr>
          <p:cNvPr id="5" name="矩形 4"/>
          <p:cNvSpPr/>
          <p:nvPr/>
        </p:nvSpPr>
        <p:spPr>
          <a:xfrm>
            <a:off x="695324" y="3342946"/>
            <a:ext cx="66726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ts val="4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例：学号为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21323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30205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，则主路绿灯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4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支路绿灯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，黄灯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（灯时为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时，去掉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4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时可以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324" y="4881829"/>
            <a:ext cx="66726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ts val="4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高级功能（选做）：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夜间模式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闪烁，数码管显示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4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手动调整信号灯时长。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853" t="623" r="1163" b="1180"/>
          <a:stretch/>
        </p:blipFill>
        <p:spPr>
          <a:xfrm>
            <a:off x="7599872" y="3533550"/>
            <a:ext cx="3640347" cy="2881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75865" y="1217238"/>
            <a:ext cx="6751347" cy="3475439"/>
            <a:chOff x="1042894" y="2447461"/>
            <a:chExt cx="6751347" cy="3475439"/>
          </a:xfrm>
        </p:grpSpPr>
        <p:sp>
          <p:nvSpPr>
            <p:cNvPr id="9" name="文本框 8"/>
            <p:cNvSpPr txBox="1"/>
            <p:nvPr/>
          </p:nvSpPr>
          <p:spPr>
            <a:xfrm>
              <a:off x="3211598" y="4636322"/>
              <a:ext cx="2346363" cy="359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分频模块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71855" y="5563383"/>
              <a:ext cx="1214803" cy="359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系统时钟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30015" y="3408996"/>
              <a:ext cx="671273" cy="6365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使能</a:t>
              </a:r>
              <a:endPara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r>
                <a: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EN</a:t>
              </a:r>
              <a:endPara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3443703" y="4068778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422914" y="5005696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042894" y="3416587"/>
              <a:ext cx="6751347" cy="636516"/>
              <a:chOff x="681509" y="2988792"/>
              <a:chExt cx="6751347" cy="63651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464272" y="2988792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支路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控制器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44254" y="2988792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主路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控制器</a:t>
                </a:r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rot="16200000" flipH="1" flipV="1">
                <a:off x="5931844" y="3025298"/>
                <a:ext cx="1" cy="563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6218053" y="2988792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主路灯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译码电路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81509" y="2988792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支路灯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译码电路</a:t>
                </a: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rot="16200000" flipH="1" flipV="1">
                <a:off x="4048039" y="2947050"/>
                <a:ext cx="1" cy="72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rot="5400000" flipV="1">
                <a:off x="2181380" y="3025298"/>
                <a:ext cx="1" cy="563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箭头连接符 26"/>
            <p:cNvCxnSpPr/>
            <p:nvPr/>
          </p:nvCxnSpPr>
          <p:spPr>
            <a:xfrm flipV="1">
              <a:off x="5389048" y="4062960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2897374" y="2447461"/>
              <a:ext cx="1214803" cy="947045"/>
              <a:chOff x="2798765" y="2474356"/>
              <a:chExt cx="1214803" cy="94704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798765" y="2474356"/>
                <a:ext cx="1214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显示模块</a:t>
                </a:r>
              </a:p>
            </p:txBody>
          </p:sp>
          <p:sp>
            <p:nvSpPr>
              <p:cNvPr id="14" name="下箭头 13"/>
              <p:cNvSpPr/>
              <p:nvPr/>
            </p:nvSpPr>
            <p:spPr>
              <a:xfrm flipV="1">
                <a:off x="3258039" y="2865589"/>
                <a:ext cx="296255" cy="55581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814607" y="2465391"/>
              <a:ext cx="1214803" cy="928528"/>
              <a:chOff x="4715998" y="2474356"/>
              <a:chExt cx="1214803" cy="928528"/>
            </a:xfrm>
          </p:grpSpPr>
          <p:sp>
            <p:nvSpPr>
              <p:cNvPr id="28" name="下箭头 27"/>
              <p:cNvSpPr/>
              <p:nvPr/>
            </p:nvSpPr>
            <p:spPr>
              <a:xfrm flipV="1">
                <a:off x="5175272" y="2847072"/>
                <a:ext cx="296255" cy="55581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715998" y="2474356"/>
                <a:ext cx="12148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显示模块</a:t>
                </a:r>
              </a:p>
            </p:txBody>
          </p:sp>
        </p:grpSp>
        <p:cxnSp>
          <p:nvCxnSpPr>
            <p:cNvPr id="31" name="直接箭头连接符 30"/>
            <p:cNvCxnSpPr/>
            <p:nvPr/>
          </p:nvCxnSpPr>
          <p:spPr>
            <a:xfrm>
              <a:off x="4432013" y="4062068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07" y="3581271"/>
            <a:ext cx="9171029" cy="2944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7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217238"/>
            <a:ext cx="7387291" cy="5262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43" y="471521"/>
            <a:ext cx="4800600" cy="5774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9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3" y="1139676"/>
            <a:ext cx="7231488" cy="533752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35269" y="4585262"/>
            <a:ext cx="6633614" cy="1079923"/>
            <a:chOff x="1035269" y="4585262"/>
            <a:chExt cx="6633614" cy="1079923"/>
          </a:xfrm>
        </p:grpSpPr>
        <p:grpSp>
          <p:nvGrpSpPr>
            <p:cNvPr id="10" name="组合 9"/>
            <p:cNvGrpSpPr/>
            <p:nvPr/>
          </p:nvGrpSpPr>
          <p:grpSpPr>
            <a:xfrm>
              <a:off x="2719956" y="4585262"/>
              <a:ext cx="4948927" cy="1079923"/>
              <a:chOff x="2719956" y="4585262"/>
              <a:chExt cx="4948927" cy="107992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19956" y="4585262"/>
                <a:ext cx="4948927" cy="2412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719956" y="4998819"/>
                <a:ext cx="4948927" cy="2412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19956" y="5423915"/>
                <a:ext cx="4948927" cy="24127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035269" y="4705897"/>
              <a:ext cx="11298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自己需实现的灯时修改</a:t>
              </a:r>
              <a:endPara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27" y="476933"/>
            <a:ext cx="7015803" cy="3924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918" y="3860991"/>
            <a:ext cx="2263056" cy="2613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21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756465"/>
            <a:ext cx="4219215" cy="47455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325" y="1217238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参考主路控制模块，完成支路控制模块代码。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2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39676"/>
            <a:ext cx="5553075" cy="53298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564"/>
          <a:stretch/>
        </p:blipFill>
        <p:spPr>
          <a:xfrm>
            <a:off x="6248400" y="1469986"/>
            <a:ext cx="5253290" cy="4326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3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交通灯控制器约束文件（部分）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39676"/>
            <a:ext cx="7935676" cy="3639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624"/>
          <a:stretch/>
        </p:blipFill>
        <p:spPr>
          <a:xfrm>
            <a:off x="4116021" y="2579298"/>
            <a:ext cx="7034242" cy="3890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3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700"/>
            <a:ext cx="12192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黑体"/>
              <a:ea typeface="黑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186747" y="143774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4001" y="2807344"/>
            <a:ext cx="9144000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6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综合应用设计（二选一）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4" y="1242105"/>
            <a:ext cx="1061390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设计制作一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号计数器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交通灯控制器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对电路进行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电路分析、代码分析和仿真分析（仿真时不接入时钟分频模块）；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板卡做硬件验证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测试，现场验收；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验收通过后，提交实验报告（一周内）。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：学号计数器相对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简单，最终得分比交通灯低一些。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4" y="1139604"/>
            <a:ext cx="1109698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8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设计实现一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类似电子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钟的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板）。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ts val="38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数码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HHMMSS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HHMMSS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进制由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个人学号后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>
              <a:lnSpc>
                <a:spcPts val="38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：学号为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2132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2400" b="1" dirty="0">
                <a:solidFill>
                  <a:srgbClr val="872E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，则进制分别为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32,43,16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，计数器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显示学号后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随后归零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进制为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时，可去掉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，整体前移一位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时可以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4" y="4049507"/>
            <a:ext cx="10781329" cy="25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38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高级功能（选做）：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计数提醒功能：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708025">
              <a:lnSpc>
                <a:spcPts val="38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计数到某一值时（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MMSS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，可预设变量值），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38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支持反向计数（倒计时）：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5225" lvl="1">
              <a:lnSpc>
                <a:spcPts val="38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用拨码开关控制正向计数和反向计数。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2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062368" y="1217237"/>
            <a:ext cx="5459506" cy="4255972"/>
            <a:chOff x="1443318" y="1442811"/>
            <a:chExt cx="5459506" cy="4255972"/>
          </a:xfrm>
        </p:grpSpPr>
        <p:sp>
          <p:nvSpPr>
            <p:cNvPr id="4" name="文本框 3"/>
            <p:cNvSpPr txBox="1"/>
            <p:nvPr/>
          </p:nvSpPr>
          <p:spPr>
            <a:xfrm>
              <a:off x="3565670" y="1442811"/>
              <a:ext cx="12148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显示模块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65670" y="4412205"/>
              <a:ext cx="1214803" cy="359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分频模块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65670" y="5339266"/>
              <a:ext cx="1214803" cy="3595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tIns="36000" rtlCol="0">
              <a:spAutoFit/>
            </a:bodyPr>
            <a:lstStyle/>
            <a:p>
              <a:pPr algn="ctr"/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系统时钟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3318" y="2375648"/>
              <a:ext cx="5459506" cy="1470212"/>
              <a:chOff x="1443318" y="2097741"/>
              <a:chExt cx="5459506" cy="147021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90610" y="2370725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HH</a:t>
                </a:r>
                <a:r>
                  <a:rPr lang="zh-CN" altLang="en-US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制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时计数器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573468" y="2370725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MM</a:t>
                </a:r>
                <a:r>
                  <a:rPr lang="zh-CN" altLang="en-US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制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分计数器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356326" y="2370725"/>
                <a:ext cx="1214803" cy="6365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SS</a:t>
                </a:r>
                <a:r>
                  <a:rPr lang="zh-CN" altLang="en-US" b="1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</a:t>
                </a:r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制</a:t>
                </a:r>
                <a:endParaRPr lang="en-US" altLang="zh-CN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秒计数器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3565669" y="3208436"/>
                <a:ext cx="1214803" cy="359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tIns="36000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计数模块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43318" y="2097741"/>
                <a:ext cx="5459506" cy="1470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flipV="1">
              <a:off x="4173071" y="1812143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4180869" y="3843961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4180869" y="4781579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16200000" flipH="1" flipV="1">
              <a:off x="5070023" y="2685137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16200000" flipH="1" flipV="1">
              <a:off x="3291715" y="2691437"/>
              <a:ext cx="1" cy="563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3572726"/>
            <a:ext cx="11637033" cy="2930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217237"/>
            <a:ext cx="9783257" cy="52784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09900" y="30059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2038" y="4031188"/>
            <a:ext cx="8760580" cy="1979087"/>
            <a:chOff x="992038" y="4031188"/>
            <a:chExt cx="8760580" cy="1979087"/>
          </a:xfrm>
        </p:grpSpPr>
        <p:sp>
          <p:nvSpPr>
            <p:cNvPr id="5" name="矩形 4"/>
            <p:cNvSpPr/>
            <p:nvPr/>
          </p:nvSpPr>
          <p:spPr>
            <a:xfrm>
              <a:off x="1915063" y="5734050"/>
              <a:ext cx="819511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88477" y="4031188"/>
              <a:ext cx="71641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进制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计数器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方式（参数传递），生成其他进制计数器。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2038" y="5229372"/>
              <a:ext cx="7280694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92038" y="4461618"/>
              <a:ext cx="7375585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92038" y="1906762"/>
            <a:ext cx="5607170" cy="646331"/>
            <a:chOff x="992038" y="1906762"/>
            <a:chExt cx="5607170" cy="646331"/>
          </a:xfrm>
        </p:grpSpPr>
        <p:sp>
          <p:nvSpPr>
            <p:cNvPr id="18" name="矩形 17"/>
            <p:cNvSpPr/>
            <p:nvPr/>
          </p:nvSpPr>
          <p:spPr>
            <a:xfrm>
              <a:off x="992038" y="1975449"/>
              <a:ext cx="1397480" cy="5089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588477" y="1906762"/>
              <a:ext cx="40107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数码管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个一组，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个数码管时，需要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组段选信号分别驱动。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91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9" y="1609301"/>
            <a:ext cx="5338764" cy="4776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2717321" y="1634830"/>
            <a:ext cx="1951530" cy="552018"/>
            <a:chOff x="7548113" y="616913"/>
            <a:chExt cx="1951530" cy="552018"/>
          </a:xfrm>
        </p:grpSpPr>
        <p:sp>
          <p:nvSpPr>
            <p:cNvPr id="13" name="矩形 12"/>
            <p:cNvSpPr/>
            <p:nvPr/>
          </p:nvSpPr>
          <p:spPr>
            <a:xfrm>
              <a:off x="7548113" y="616913"/>
              <a:ext cx="1951529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18500" y="892706"/>
              <a:ext cx="1181143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9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39676"/>
            <a:ext cx="10871969" cy="28112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50" y="1217238"/>
            <a:ext cx="3757815" cy="52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2401268" y="1441475"/>
            <a:ext cx="3283541" cy="941370"/>
            <a:chOff x="1024826" y="2070062"/>
            <a:chExt cx="3283541" cy="941370"/>
          </a:xfrm>
        </p:grpSpPr>
        <p:sp>
          <p:nvSpPr>
            <p:cNvPr id="8" name="矩形 7"/>
            <p:cNvSpPr/>
            <p:nvPr/>
          </p:nvSpPr>
          <p:spPr>
            <a:xfrm>
              <a:off x="1024826" y="2070062"/>
              <a:ext cx="1670400" cy="2544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1297" y="2365101"/>
              <a:ext cx="31670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通过参数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实现不同进制计数器，无参数时默认为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797" y="1217238"/>
            <a:ext cx="3921050" cy="52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05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1" y="1139676"/>
            <a:ext cx="5318170" cy="53777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学号计数器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26" y="1217238"/>
            <a:ext cx="4627865" cy="5300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634" y="2294625"/>
            <a:ext cx="4639685" cy="4222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5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138784"/>
            <a:ext cx="282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695325" y="678011"/>
            <a:ext cx="9273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综合应用设计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 约束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文件（部分）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139675"/>
            <a:ext cx="7729471" cy="3949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596" y="2717321"/>
            <a:ext cx="8175776" cy="3797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8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18807</TotalTime>
  <Words>692</Words>
  <Application>Microsoft Office PowerPoint</Application>
  <PresentationFormat>宽屏</PresentationFormat>
  <Paragraphs>89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黑体</vt:lpstr>
      <vt:lpstr>华文楷体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Administrator</cp:lastModifiedBy>
  <cp:revision>3008</cp:revision>
  <cp:lastPrinted>2015-09-08T03:57:00Z</cp:lastPrinted>
  <dcterms:created xsi:type="dcterms:W3CDTF">2015-09-04T08:06:00Z</dcterms:created>
  <dcterms:modified xsi:type="dcterms:W3CDTF">2025-05-21T03:20:19Z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