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731" r:id="rId2"/>
    <p:sldId id="1634" r:id="rId3"/>
    <p:sldId id="1594" r:id="rId4"/>
    <p:sldId id="1595" r:id="rId5"/>
    <p:sldId id="1604" r:id="rId6"/>
    <p:sldId id="1596" r:id="rId7"/>
    <p:sldId id="1606" r:id="rId8"/>
    <p:sldId id="1668" r:id="rId9"/>
    <p:sldId id="1686" r:id="rId10"/>
    <p:sldId id="1687" r:id="rId11"/>
    <p:sldId id="1689" r:id="rId12"/>
    <p:sldId id="1690" r:id="rId13"/>
    <p:sldId id="1695" r:id="rId14"/>
    <p:sldId id="1696" r:id="rId15"/>
    <p:sldId id="1691" r:id="rId16"/>
    <p:sldId id="1692" r:id="rId17"/>
    <p:sldId id="1694" r:id="rId18"/>
    <p:sldId id="1697" r:id="rId19"/>
    <p:sldId id="1698" r:id="rId20"/>
    <p:sldId id="1601" r:id="rId21"/>
  </p:sldIdLst>
  <p:sldSz cx="12192000" cy="6858000"/>
  <p:notesSz cx="67611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E04"/>
    <a:srgbClr val="4269BD"/>
    <a:srgbClr val="1557AE"/>
    <a:srgbClr val="E97C30"/>
    <a:srgbClr val="3A97D7"/>
    <a:srgbClr val="FFC000"/>
    <a:srgbClr val="1F4E79"/>
    <a:srgbClr val="0070C0"/>
    <a:srgbClr val="2E75B6"/>
    <a:srgbClr val="872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29" autoAdjust="0"/>
    <p:restoredTop sz="96379" autoAdjust="0"/>
  </p:normalViewPr>
  <p:slideViewPr>
    <p:cSldViewPr snapToGrid="0">
      <p:cViewPr varScale="1">
        <p:scale>
          <a:sx n="111" d="100"/>
          <a:sy n="111" d="100"/>
        </p:scale>
        <p:origin x="258" y="102"/>
      </p:cViewPr>
      <p:guideLst>
        <p:guide orient="horz" pos="2727"/>
        <p:guide pos="3840"/>
      </p:guideLst>
    </p:cSldViewPr>
  </p:slideViewPr>
  <p:outlineViewPr>
    <p:cViewPr>
      <p:scale>
        <a:sx n="33" d="100"/>
        <a:sy n="33" d="100"/>
      </p:scale>
      <p:origin x="0" y="-7743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9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A1BC1-FA36-405A-84E5-2ECB11F24F0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20590-9981-46CC-AF13-22488216DE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47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9580-3797-4DA2-9E4E-24E61D4E80C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F47CB-3076-4026-8B18-63F39C6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90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8463" y="1243013"/>
            <a:ext cx="5964237" cy="33559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9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56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86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3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0" y="72000"/>
            <a:ext cx="3401419" cy="1085040"/>
          </a:xfrm>
          <a:prstGeom prst="rect">
            <a:avLst/>
          </a:prstGeom>
        </p:spPr>
      </p:pic>
      <p:pic>
        <p:nvPicPr>
          <p:cNvPr id="18" name="Picture 4"/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88362" y="4075114"/>
            <a:ext cx="330364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05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 userDrawn="1"/>
        </p:nvGrpSpPr>
        <p:grpSpPr>
          <a:xfrm>
            <a:off x="247081" y="196644"/>
            <a:ext cx="434909" cy="335109"/>
            <a:chOff x="3976261" y="3892343"/>
            <a:chExt cx="326182" cy="335109"/>
          </a:xfrm>
        </p:grpSpPr>
        <p:sp>
          <p:nvSpPr>
            <p:cNvPr id="17" name="六边形 16"/>
            <p:cNvSpPr/>
            <p:nvPr/>
          </p:nvSpPr>
          <p:spPr>
            <a:xfrm>
              <a:off x="3976261" y="3892343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976261" y="4005288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976261" y="4120615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0" name="六边形 19"/>
            <p:cNvSpPr/>
            <p:nvPr/>
          </p:nvSpPr>
          <p:spPr>
            <a:xfrm>
              <a:off x="4078302" y="3945761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1" name="六边形 20"/>
            <p:cNvSpPr/>
            <p:nvPr/>
          </p:nvSpPr>
          <p:spPr>
            <a:xfrm>
              <a:off x="4078302" y="4060570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4180344" y="4003942"/>
              <a:ext cx="122099" cy="106837"/>
            </a:xfrm>
            <a:prstGeom prst="hexag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1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927690" y="4075114"/>
            <a:ext cx="3264311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 userDrawn="1"/>
        </p:nvGrpSpPr>
        <p:grpSpPr>
          <a:xfrm>
            <a:off x="-8" y="6171726"/>
            <a:ext cx="12192002" cy="688395"/>
            <a:chOff x="-6" y="6127335"/>
            <a:chExt cx="9144001" cy="688395"/>
          </a:xfrm>
        </p:grpSpPr>
        <p:sp>
          <p:nvSpPr>
            <p:cNvPr id="13" name="流程图: 过程 12"/>
            <p:cNvSpPr/>
            <p:nvPr userDrawn="1"/>
          </p:nvSpPr>
          <p:spPr>
            <a:xfrm rot="5400000">
              <a:off x="4391995" y="2063729"/>
              <a:ext cx="360000" cy="9144001"/>
            </a:xfrm>
            <a:prstGeom prst="flowChartProcess">
              <a:avLst/>
            </a:prstGeom>
            <a:solidFill>
              <a:srgbClr val="1557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3" name="组合 2"/>
            <p:cNvGrpSpPr/>
            <p:nvPr userDrawn="1"/>
          </p:nvGrpSpPr>
          <p:grpSpPr>
            <a:xfrm>
              <a:off x="7853727" y="6127335"/>
              <a:ext cx="1290267" cy="351994"/>
              <a:chOff x="7853727" y="6145091"/>
              <a:chExt cx="1290267" cy="351994"/>
            </a:xfrm>
          </p:grpSpPr>
          <p:sp>
            <p:nvSpPr>
              <p:cNvPr id="14" name="流程图: 过程 8"/>
              <p:cNvSpPr/>
              <p:nvPr userDrawn="1"/>
            </p:nvSpPr>
            <p:spPr>
              <a:xfrm rot="5400000" flipH="1">
                <a:off x="8335110" y="5663708"/>
                <a:ext cx="327501" cy="1290267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0 h 10000"/>
                  <a:gd name="connsiteX0-1" fmla="*/ 0 w 10000"/>
                  <a:gd name="connsiteY0-2" fmla="*/ 0 h 10000"/>
                  <a:gd name="connsiteX1-3" fmla="*/ 10000 w 10000"/>
                  <a:gd name="connsiteY1-4" fmla="*/ 0 h 10000"/>
                  <a:gd name="connsiteX2-5" fmla="*/ 9474 w 10000"/>
                  <a:gd name="connsiteY2-6" fmla="*/ 9062 h 10000"/>
                  <a:gd name="connsiteX3-7" fmla="*/ 0 w 10000"/>
                  <a:gd name="connsiteY3-8" fmla="*/ 10000 h 10000"/>
                  <a:gd name="connsiteX4-9" fmla="*/ 0 w 10000"/>
                  <a:gd name="connsiteY4-10" fmla="*/ 0 h 10000"/>
                  <a:gd name="connsiteX0-11" fmla="*/ 0 w 10075"/>
                  <a:gd name="connsiteY0-12" fmla="*/ 0 h 10000"/>
                  <a:gd name="connsiteX1-13" fmla="*/ 10000 w 10075"/>
                  <a:gd name="connsiteY1-14" fmla="*/ 0 h 10000"/>
                  <a:gd name="connsiteX2-15" fmla="*/ 10028 w 10075"/>
                  <a:gd name="connsiteY2-16" fmla="*/ 8891 h 10000"/>
                  <a:gd name="connsiteX3-17" fmla="*/ 0 w 10075"/>
                  <a:gd name="connsiteY3-18" fmla="*/ 10000 h 10000"/>
                  <a:gd name="connsiteX4-19" fmla="*/ 0 w 10075"/>
                  <a:gd name="connsiteY4-20" fmla="*/ 0 h 10000"/>
                  <a:gd name="connsiteX0-21" fmla="*/ 0 w 10335"/>
                  <a:gd name="connsiteY0-22" fmla="*/ 0 h 10000"/>
                  <a:gd name="connsiteX1-23" fmla="*/ 10000 w 10335"/>
                  <a:gd name="connsiteY1-24" fmla="*/ 0 h 10000"/>
                  <a:gd name="connsiteX2-25" fmla="*/ 10305 w 10335"/>
                  <a:gd name="connsiteY2-26" fmla="*/ 8891 h 10000"/>
                  <a:gd name="connsiteX3-27" fmla="*/ 0 w 10335"/>
                  <a:gd name="connsiteY3-28" fmla="*/ 10000 h 10000"/>
                  <a:gd name="connsiteX4-29" fmla="*/ 0 w 10335"/>
                  <a:gd name="connsiteY4-30" fmla="*/ 0 h 10000"/>
                  <a:gd name="connsiteX0-31" fmla="*/ 0 w 10000"/>
                  <a:gd name="connsiteY0-32" fmla="*/ 0 h 10000"/>
                  <a:gd name="connsiteX1-33" fmla="*/ 10000 w 10000"/>
                  <a:gd name="connsiteY1-34" fmla="*/ 0 h 10000"/>
                  <a:gd name="connsiteX2-35" fmla="*/ 9751 w 10000"/>
                  <a:gd name="connsiteY2-36" fmla="*/ 9062 h 10000"/>
                  <a:gd name="connsiteX3-37" fmla="*/ 0 w 10000"/>
                  <a:gd name="connsiteY3-38" fmla="*/ 10000 h 10000"/>
                  <a:gd name="connsiteX4-39" fmla="*/ 0 w 10000"/>
                  <a:gd name="connsiteY4-40" fmla="*/ 0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825" y="3021"/>
                      <a:pt x="9926" y="6041"/>
                      <a:pt x="9751" y="9062"/>
                    </a:cubicBezTo>
                    <a:lnTo>
                      <a:pt x="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557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pic>
            <p:nvPicPr>
              <p:cNvPr id="15" name="图片 14"/>
              <p:cNvPicPr>
                <a:picLocks noChangeAspect="1"/>
              </p:cNvPicPr>
              <p:nvPr userDrawn="1"/>
            </p:nvPicPr>
            <p:blipFill rotWithShape="1"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26" r="53951"/>
              <a:stretch>
                <a:fillRect/>
              </a:stretch>
            </p:blipFill>
            <p:spPr>
              <a:xfrm>
                <a:off x="8018091" y="6186030"/>
                <a:ext cx="965625" cy="311055"/>
              </a:xfrm>
              <a:prstGeom prst="rect">
                <a:avLst/>
              </a:prstGeom>
            </p:spPr>
          </p:pic>
        </p:grpSp>
      </p:grpSp>
      <p:sp>
        <p:nvSpPr>
          <p:cNvPr id="24" name="文本框 23"/>
          <p:cNvSpPr txBox="1"/>
          <p:nvPr userDrawn="1"/>
        </p:nvSpPr>
        <p:spPr>
          <a:xfrm>
            <a:off x="774700" y="138784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6341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454177" y="-19430"/>
            <a:ext cx="812329" cy="1066991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2"/>
          <a:stretch>
            <a:fillRect/>
          </a:stretch>
        </p:blipFill>
        <p:spPr>
          <a:xfrm>
            <a:off x="394816" y="195665"/>
            <a:ext cx="825512" cy="636802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95912" y="107902"/>
            <a:ext cx="150523" cy="812329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10236874" y="4902521"/>
            <a:ext cx="324399" cy="358585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8893022" y="6602968"/>
            <a:ext cx="3227333" cy="219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西安交通大学计算机科学与技术学院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4432463" y="2253652"/>
            <a:ext cx="171533" cy="9036459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/>
          </a:p>
        </p:txBody>
      </p:sp>
    </p:spTree>
    <p:extLst>
      <p:ext uri="{BB962C8B-B14F-4D97-AF65-F5344CB8AC3E}">
        <p14:creationId xmlns:p14="http://schemas.microsoft.com/office/powerpoint/2010/main" val="9849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878529" y="4075114"/>
            <a:ext cx="3313472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0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 userDrawn="1"/>
        </p:nvSpPr>
        <p:spPr>
          <a:xfrm>
            <a:off x="7873272" y="360000"/>
            <a:ext cx="4320000" cy="540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63" y="1"/>
            <a:ext cx="3182988" cy="838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8937523" y="4075114"/>
            <a:ext cx="3254478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680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6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47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62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07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76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59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23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3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56" r:id="rId14"/>
    <p:sldLayoutId id="2147483654" r:id="rId15"/>
    <p:sldLayoutId id="2147483657" r:id="rId1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600795"/>
            <a:ext cx="12192000" cy="2858530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24000" y="2386135"/>
            <a:ext cx="9144000" cy="12078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</a:pPr>
            <a:r>
              <a:rPr lang="en-US" altLang="zh-CN" sz="6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6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电子技术实验</a:t>
            </a:r>
            <a:r>
              <a:rPr lang="en-US" altLang="zh-CN" sz="6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-2》</a:t>
            </a:r>
          </a:p>
        </p:txBody>
      </p:sp>
      <p:sp>
        <p:nvSpPr>
          <p:cNvPr id="5" name="矩形 4"/>
          <p:cNvSpPr/>
          <p:nvPr/>
        </p:nvSpPr>
        <p:spPr>
          <a:xfrm>
            <a:off x="2968615" y="5193784"/>
            <a:ext cx="6254770" cy="11941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计算机科学与技术</a:t>
            </a:r>
            <a:r>
              <a:rPr lang="zh-CN" altLang="en-US" sz="28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学院 </a:t>
            </a:r>
            <a:r>
              <a:rPr lang="zh-CN" altLang="en-US" sz="2800" b="1" kern="100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实验中心</a:t>
            </a:r>
            <a:endParaRPr lang="zh-CN" altLang="zh-CN" sz="28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27000" algn="ctr">
              <a:lnSpc>
                <a:spcPct val="120000"/>
              </a:lnSpc>
            </a:pPr>
            <a:r>
              <a:rPr lang="en-US" altLang="zh-CN" sz="28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2025</a:t>
            </a:r>
            <a:r>
              <a:rPr lang="zh-CN" altLang="en-US" sz="28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 smtClean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endParaRPr lang="zh-CN" altLang="zh-CN" sz="2800" b="1" kern="100" dirty="0">
              <a:solidFill>
                <a:srgbClr val="1557A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0"/>
    </mc:Choice>
    <mc:Fallback xmlns="">
      <p:transition spd="slow" advTm="20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9B1D6AE-42A5-4ACD-B56A-B0C0A9819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9" b="91145"/>
          <a:stretch/>
        </p:blipFill>
        <p:spPr>
          <a:xfrm>
            <a:off x="634328" y="3870399"/>
            <a:ext cx="10236200" cy="481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C388B753-49A5-488F-859C-EE006A6D8893}"/>
              </a:ext>
            </a:extLst>
          </p:cNvPr>
          <p:cNvGrpSpPr/>
          <p:nvPr/>
        </p:nvGrpSpPr>
        <p:grpSpPr>
          <a:xfrm>
            <a:off x="3333749" y="2282602"/>
            <a:ext cx="7536778" cy="1968592"/>
            <a:chOff x="6657599" y="912642"/>
            <a:chExt cx="5109505" cy="143844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8D17190-A6CA-48A6-8F48-EB14FC1D93DE}"/>
                </a:ext>
              </a:extLst>
            </p:cNvPr>
            <p:cNvGrpSpPr/>
            <p:nvPr/>
          </p:nvGrpSpPr>
          <p:grpSpPr>
            <a:xfrm>
              <a:off x="6657599" y="2135188"/>
              <a:ext cx="1217771" cy="215900"/>
              <a:chOff x="2575429" y="800100"/>
              <a:chExt cx="1217771" cy="215900"/>
            </a:xfrm>
          </p:grpSpPr>
          <p:sp>
            <p:nvSpPr>
              <p:cNvPr id="34" name="矩形: 圆角 12">
                <a:extLst>
                  <a:ext uri="{FF2B5EF4-FFF2-40B4-BE49-F238E27FC236}">
                    <a16:creationId xmlns:a16="http://schemas.microsoft.com/office/drawing/2014/main" id="{4CD30201-113B-4865-A780-2C4A84D8C786}"/>
                  </a:ext>
                </a:extLst>
              </p:cNvPr>
              <p:cNvSpPr/>
              <p:nvPr/>
            </p:nvSpPr>
            <p:spPr>
              <a:xfrm>
                <a:off x="3505200" y="800100"/>
                <a:ext cx="288000" cy="2159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5FC6706F-7096-4896-A32E-EF0F1E9226EE}"/>
                  </a:ext>
                </a:extLst>
              </p:cNvPr>
              <p:cNvCxnSpPr/>
              <p:nvPr/>
            </p:nvCxnSpPr>
            <p:spPr>
              <a:xfrm>
                <a:off x="2575429" y="1016000"/>
                <a:ext cx="117593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5A07FAC-DCFE-40D2-BABE-CDD2DECD466B}"/>
                </a:ext>
              </a:extLst>
            </p:cNvPr>
            <p:cNvGrpSpPr/>
            <p:nvPr/>
          </p:nvGrpSpPr>
          <p:grpSpPr>
            <a:xfrm>
              <a:off x="9660374" y="2135188"/>
              <a:ext cx="1889367" cy="215900"/>
              <a:chOff x="2797004" y="800100"/>
              <a:chExt cx="1889367" cy="215900"/>
            </a:xfrm>
          </p:grpSpPr>
          <p:sp>
            <p:nvSpPr>
              <p:cNvPr id="32" name="矩形: 圆角 10">
                <a:extLst>
                  <a:ext uri="{FF2B5EF4-FFF2-40B4-BE49-F238E27FC236}">
                    <a16:creationId xmlns:a16="http://schemas.microsoft.com/office/drawing/2014/main" id="{60BB4E6C-887C-4882-BE6A-27FA82F9D5B0}"/>
                  </a:ext>
                </a:extLst>
              </p:cNvPr>
              <p:cNvSpPr/>
              <p:nvPr/>
            </p:nvSpPr>
            <p:spPr>
              <a:xfrm>
                <a:off x="3750371" y="800100"/>
                <a:ext cx="936000" cy="2159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5FB969E-B5D5-4CC3-98F1-2C02A5E51E97}"/>
                  </a:ext>
                </a:extLst>
              </p:cNvPr>
              <p:cNvCxnSpPr/>
              <p:nvPr/>
            </p:nvCxnSpPr>
            <p:spPr>
              <a:xfrm>
                <a:off x="2797004" y="1016000"/>
                <a:ext cx="188936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对话气泡: 矩形 8">
              <a:extLst>
                <a:ext uri="{FF2B5EF4-FFF2-40B4-BE49-F238E27FC236}">
                  <a16:creationId xmlns:a16="http://schemas.microsoft.com/office/drawing/2014/main" id="{0161B9F9-C11E-421D-944C-7232D540A370}"/>
                </a:ext>
              </a:extLst>
            </p:cNvPr>
            <p:cNvSpPr/>
            <p:nvPr/>
          </p:nvSpPr>
          <p:spPr>
            <a:xfrm>
              <a:off x="7184370" y="1144588"/>
              <a:ext cx="901700" cy="647700"/>
            </a:xfrm>
            <a:prstGeom prst="wedgeRectCallout">
              <a:avLst>
                <a:gd name="adj1" fmla="val 16794"/>
                <a:gd name="adj2" fmla="val 99465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开发板</a:t>
              </a:r>
              <a:endPara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引脚</a:t>
              </a:r>
            </a:p>
          </p:txBody>
        </p:sp>
        <p:sp>
          <p:nvSpPr>
            <p:cNvPr id="31" name="对话气泡: 矩形 9">
              <a:extLst>
                <a:ext uri="{FF2B5EF4-FFF2-40B4-BE49-F238E27FC236}">
                  <a16:creationId xmlns:a16="http://schemas.microsoft.com/office/drawing/2014/main" id="{42C82822-D5F0-422D-88D0-3EA5593AD9A9}"/>
                </a:ext>
              </a:extLst>
            </p:cNvPr>
            <p:cNvSpPr/>
            <p:nvPr/>
          </p:nvSpPr>
          <p:spPr>
            <a:xfrm>
              <a:off x="10058677" y="912642"/>
              <a:ext cx="1708427" cy="798673"/>
            </a:xfrm>
            <a:prstGeom prst="wedgeRectCallout">
              <a:avLst>
                <a:gd name="adj1" fmla="val -11375"/>
                <a:gd name="adj2" fmla="val 97504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模块端口变量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位元素要加</a:t>
              </a:r>
              <a:r>
                <a:rPr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{}</a:t>
              </a:r>
              <a:endPara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96CBFF4A-9EA9-4863-93F2-DAB9FFCA6255}"/>
              </a:ext>
            </a:extLst>
          </p:cNvPr>
          <p:cNvSpPr txBox="1"/>
          <p:nvPr/>
        </p:nvSpPr>
        <p:spPr>
          <a:xfrm>
            <a:off x="707923" y="1841965"/>
            <a:ext cx="4130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开发板约束文件：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6663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923" y="1142881"/>
            <a:ext cx="108154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数码管（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共阴极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数码管）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：公共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极输入低电平，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需要提供正向信号， 同时段选端连接高电平， 数码管上的对应位置才可以被点亮。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的片选信号和段选信号都应该是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高电平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Picture 2" descr="查看源图像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1270" r="2519"/>
          <a:stretch/>
        </p:blipFill>
        <p:spPr bwMode="auto">
          <a:xfrm>
            <a:off x="1645704" y="3038811"/>
            <a:ext cx="9164968" cy="343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1688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07923" y="678011"/>
            <a:ext cx="9612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12" name="矩形 11"/>
          <p:cNvSpPr/>
          <p:nvPr/>
        </p:nvSpPr>
        <p:spPr>
          <a:xfrm>
            <a:off x="707924" y="1110951"/>
            <a:ext cx="9612604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位全加器封装模块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数码管显示模块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864418" y="2852775"/>
            <a:ext cx="4902918" cy="3597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5923830" y="466535"/>
            <a:ext cx="3976911" cy="6033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545648" y="855407"/>
            <a:ext cx="7012420" cy="5259947"/>
            <a:chOff x="2545648" y="855407"/>
            <a:chExt cx="7012420" cy="5259947"/>
          </a:xfrm>
        </p:grpSpPr>
        <p:sp>
          <p:nvSpPr>
            <p:cNvPr id="11" name="矩形: 圆角 20">
              <a:extLst>
                <a:ext uri="{FF2B5EF4-FFF2-40B4-BE49-F238E27FC236}">
                  <a16:creationId xmlns:a16="http://schemas.microsoft.com/office/drawing/2014/main" id="{BB91B355-EB57-4B44-B4F5-2B9759EC4B52}"/>
                </a:ext>
              </a:extLst>
            </p:cNvPr>
            <p:cNvSpPr/>
            <p:nvPr/>
          </p:nvSpPr>
          <p:spPr>
            <a:xfrm>
              <a:off x="2545648" y="5899354"/>
              <a:ext cx="816984" cy="216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20">
              <a:extLst>
                <a:ext uri="{FF2B5EF4-FFF2-40B4-BE49-F238E27FC236}">
                  <a16:creationId xmlns:a16="http://schemas.microsoft.com/office/drawing/2014/main" id="{BB91B355-EB57-4B44-B4F5-2B9759EC4B52}"/>
                </a:ext>
              </a:extLst>
            </p:cNvPr>
            <p:cNvSpPr/>
            <p:nvPr/>
          </p:nvSpPr>
          <p:spPr>
            <a:xfrm>
              <a:off x="6941574" y="855407"/>
              <a:ext cx="580104" cy="2160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对话气泡: 矩形 14">
              <a:extLst>
                <a:ext uri="{FF2B5EF4-FFF2-40B4-BE49-F238E27FC236}">
                  <a16:creationId xmlns:a16="http://schemas.microsoft.com/office/drawing/2014/main" id="{802B4A25-593F-4E2A-AB75-531B6AE21988}"/>
                </a:ext>
              </a:extLst>
            </p:cNvPr>
            <p:cNvSpPr/>
            <p:nvPr/>
          </p:nvSpPr>
          <p:spPr>
            <a:xfrm>
              <a:off x="3362632" y="4967331"/>
              <a:ext cx="2298750" cy="424047"/>
            </a:xfrm>
            <a:prstGeom prst="wedgeRectCallout">
              <a:avLst>
                <a:gd name="adj1" fmla="val -46679"/>
                <a:gd name="adj2" fmla="val 157783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位拼接，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1+1+2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对话气泡: 矩形 14">
              <a:extLst>
                <a:ext uri="{FF2B5EF4-FFF2-40B4-BE49-F238E27FC236}">
                  <a16:creationId xmlns:a16="http://schemas.microsoft.com/office/drawing/2014/main" id="{802B4A25-593F-4E2A-AB75-531B6AE21988}"/>
                </a:ext>
              </a:extLst>
            </p:cNvPr>
            <p:cNvSpPr/>
            <p:nvPr/>
          </p:nvSpPr>
          <p:spPr>
            <a:xfrm>
              <a:off x="7831811" y="1553369"/>
              <a:ext cx="1726257" cy="424047"/>
            </a:xfrm>
            <a:prstGeom prst="wedgeRectCallout">
              <a:avLst>
                <a:gd name="adj1" fmla="val -57145"/>
                <a:gd name="adj2" fmla="val -161603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位变量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4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07" y="1778259"/>
            <a:ext cx="7312709" cy="3719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688258" y="678011"/>
            <a:ext cx="96322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695523" y="2349500"/>
            <a:ext cx="3589393" cy="3153729"/>
            <a:chOff x="2920344" y="2166411"/>
            <a:chExt cx="3589393" cy="2534544"/>
          </a:xfrm>
        </p:grpSpPr>
        <p:sp>
          <p:nvSpPr>
            <p:cNvPr id="12" name="矩形 11"/>
            <p:cNvSpPr/>
            <p:nvPr/>
          </p:nvSpPr>
          <p:spPr>
            <a:xfrm>
              <a:off x="2920344" y="2166411"/>
              <a:ext cx="305937" cy="2534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969022" y="2166411"/>
              <a:ext cx="540715" cy="2534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/>
          <p:cNvPicPr/>
          <p:nvPr/>
        </p:nvPicPr>
        <p:blipFill rotWithShape="1">
          <a:blip r:embed="rId3"/>
          <a:srcRect t="44343"/>
          <a:stretch/>
        </p:blipFill>
        <p:spPr>
          <a:xfrm>
            <a:off x="4265219" y="1972042"/>
            <a:ext cx="6995722" cy="45334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688258" y="1228135"/>
            <a:ext cx="9632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EGo1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文件（在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完整约束文件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基础上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858152" y="2116285"/>
            <a:ext cx="4330308" cy="4389215"/>
            <a:chOff x="2894466" y="2166410"/>
            <a:chExt cx="4330308" cy="2903613"/>
          </a:xfrm>
        </p:grpSpPr>
        <p:sp>
          <p:nvSpPr>
            <p:cNvPr id="15" name="矩形 14"/>
            <p:cNvSpPr/>
            <p:nvPr/>
          </p:nvSpPr>
          <p:spPr>
            <a:xfrm>
              <a:off x="2894466" y="2166411"/>
              <a:ext cx="305937" cy="29036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661677" y="2166410"/>
              <a:ext cx="1563097" cy="290361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88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4AEA214-2EC9-4028-B871-33D4435D0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0" r="8899" b="87790"/>
          <a:stretch/>
        </p:blipFill>
        <p:spPr>
          <a:xfrm>
            <a:off x="2066924" y="4084373"/>
            <a:ext cx="7800630" cy="950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5E05AD-A5CA-46A7-8F1A-1B41E0C62EAE}"/>
              </a:ext>
            </a:extLst>
          </p:cNvPr>
          <p:cNvGrpSpPr/>
          <p:nvPr/>
        </p:nvGrpSpPr>
        <p:grpSpPr>
          <a:xfrm>
            <a:off x="4172951" y="3019435"/>
            <a:ext cx="6089856" cy="1926534"/>
            <a:chOff x="7035800" y="1582114"/>
            <a:chExt cx="3458283" cy="121805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3407616-93D1-40B5-AFCA-06117469B266}"/>
                </a:ext>
              </a:extLst>
            </p:cNvPr>
            <p:cNvGrpSpPr/>
            <p:nvPr/>
          </p:nvGrpSpPr>
          <p:grpSpPr>
            <a:xfrm>
              <a:off x="7035800" y="2324100"/>
              <a:ext cx="1117700" cy="215900"/>
              <a:chOff x="2616200" y="800100"/>
              <a:chExt cx="1117700" cy="215900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B91B355-EB57-4B44-B4F5-2B9759EC4B52}"/>
                  </a:ext>
                </a:extLst>
              </p:cNvPr>
              <p:cNvSpPr/>
              <p:nvPr/>
            </p:nvSpPr>
            <p:spPr>
              <a:xfrm>
                <a:off x="3517900" y="800100"/>
                <a:ext cx="216000" cy="215900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29FB2377-13AA-4E77-AD54-AA8A6B44336F}"/>
                  </a:ext>
                </a:extLst>
              </p:cNvPr>
              <p:cNvCxnSpPr/>
              <p:nvPr/>
            </p:nvCxnSpPr>
            <p:spPr>
              <a:xfrm>
                <a:off x="2616200" y="1016000"/>
                <a:ext cx="97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FC92FE0-32AD-4802-A965-17ABDA2D8D5C}"/>
                </a:ext>
              </a:extLst>
            </p:cNvPr>
            <p:cNvGrpSpPr/>
            <p:nvPr/>
          </p:nvGrpSpPr>
          <p:grpSpPr>
            <a:xfrm>
              <a:off x="8243391" y="2324100"/>
              <a:ext cx="1261698" cy="215900"/>
              <a:chOff x="2616200" y="800100"/>
              <a:chExt cx="1261698" cy="215900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ECF51D3-CCEF-4461-82FB-73513FB788F8}"/>
                  </a:ext>
                </a:extLst>
              </p:cNvPr>
              <p:cNvSpPr/>
              <p:nvPr/>
            </p:nvSpPr>
            <p:spPr>
              <a:xfrm>
                <a:off x="3517898" y="800100"/>
                <a:ext cx="360000" cy="2158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5203FE18-58AE-4144-ABD8-11AE9EDC2401}"/>
                  </a:ext>
                </a:extLst>
              </p:cNvPr>
              <p:cNvCxnSpPr/>
              <p:nvPr/>
            </p:nvCxnSpPr>
            <p:spPr>
              <a:xfrm>
                <a:off x="2616200" y="1016000"/>
                <a:ext cx="97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48E0911-4FE6-4E18-BBDA-96ED54954C83}"/>
                </a:ext>
              </a:extLst>
            </p:cNvPr>
            <p:cNvGrpSpPr/>
            <p:nvPr/>
          </p:nvGrpSpPr>
          <p:grpSpPr>
            <a:xfrm>
              <a:off x="8938716" y="2584264"/>
              <a:ext cx="1261698" cy="215900"/>
              <a:chOff x="2616200" y="800100"/>
              <a:chExt cx="1261698" cy="215900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2D2E6F78-427C-4D36-A442-B6C6D31FBE48}"/>
                  </a:ext>
                </a:extLst>
              </p:cNvPr>
              <p:cNvSpPr/>
              <p:nvPr/>
            </p:nvSpPr>
            <p:spPr>
              <a:xfrm>
                <a:off x="3517898" y="800100"/>
                <a:ext cx="360000" cy="2158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283FD5-166D-451C-AF00-14142F0DDB5B}"/>
                  </a:ext>
                </a:extLst>
              </p:cNvPr>
              <p:cNvCxnSpPr/>
              <p:nvPr/>
            </p:nvCxnSpPr>
            <p:spPr>
              <a:xfrm>
                <a:off x="2616200" y="1016000"/>
                <a:ext cx="972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对话气泡: 矩形 14">
              <a:extLst>
                <a:ext uri="{FF2B5EF4-FFF2-40B4-BE49-F238E27FC236}">
                  <a16:creationId xmlns:a16="http://schemas.microsoft.com/office/drawing/2014/main" id="{802B4A25-593F-4E2A-AB75-531B6AE21988}"/>
                </a:ext>
              </a:extLst>
            </p:cNvPr>
            <p:cNvSpPr/>
            <p:nvPr/>
          </p:nvSpPr>
          <p:spPr>
            <a:xfrm>
              <a:off x="7330474" y="1582114"/>
              <a:ext cx="585390" cy="434693"/>
            </a:xfrm>
            <a:prstGeom prst="wedgeRectCallout">
              <a:avLst>
                <a:gd name="adj1" fmla="val 50731"/>
                <a:gd name="adj2" fmla="val 113106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开发板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引脚</a:t>
              </a:r>
            </a:p>
          </p:txBody>
        </p:sp>
        <p:sp>
          <p:nvSpPr>
            <p:cNvPr id="16" name="对话气泡: 矩形 15">
              <a:extLst>
                <a:ext uri="{FF2B5EF4-FFF2-40B4-BE49-F238E27FC236}">
                  <a16:creationId xmlns:a16="http://schemas.microsoft.com/office/drawing/2014/main" id="{F76C61C2-E293-4290-82CA-DC8DA27D3473}"/>
                </a:ext>
              </a:extLst>
            </p:cNvPr>
            <p:cNvSpPr/>
            <p:nvPr/>
          </p:nvSpPr>
          <p:spPr>
            <a:xfrm>
              <a:off x="9862050" y="1648355"/>
              <a:ext cx="632033" cy="434694"/>
            </a:xfrm>
            <a:prstGeom prst="wedgeRectCallout">
              <a:avLst>
                <a:gd name="adj1" fmla="val -96953"/>
                <a:gd name="adj2" fmla="val 136519"/>
              </a:avLst>
            </a:prstGeom>
            <a:solidFill>
              <a:schemeClr val="bg1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模块端口变量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6CBFF4A-9EA9-4863-93F2-DAB9FFCA6255}"/>
              </a:ext>
            </a:extLst>
          </p:cNvPr>
          <p:cNvSpPr txBox="1"/>
          <p:nvPr/>
        </p:nvSpPr>
        <p:spPr>
          <a:xfrm>
            <a:off x="707922" y="1841965"/>
            <a:ext cx="872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Basys3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开发板约束文件：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21610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406" t="800" r="2244" b="1654"/>
          <a:stretch/>
        </p:blipFill>
        <p:spPr>
          <a:xfrm>
            <a:off x="6724650" y="551482"/>
            <a:ext cx="4371975" cy="59646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96412" y="1139675"/>
            <a:ext cx="5014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Basys3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数码管（共阳数码管）：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17550">
              <a:lnSpc>
                <a:spcPct val="1500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四位带小数点的七段数码管，当相应输出脚为低电平时，该段位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点亮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选位也是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低电平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选通。</a:t>
            </a:r>
          </a:p>
        </p:txBody>
      </p:sp>
      <p:sp>
        <p:nvSpPr>
          <p:cNvPr id="6" name="矩形 5"/>
          <p:cNvSpPr/>
          <p:nvPr/>
        </p:nvSpPr>
        <p:spPr>
          <a:xfrm>
            <a:off x="707923" y="678011"/>
            <a:ext cx="926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7154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7923" y="1136280"/>
            <a:ext cx="493087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位全加器封装模块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Basys3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数码管显示模块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7923" y="678011"/>
            <a:ext cx="926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t="488" b="1"/>
          <a:stretch/>
        </p:blipFill>
        <p:spPr>
          <a:xfrm>
            <a:off x="6719125" y="369616"/>
            <a:ext cx="3574601" cy="6103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97105" y="2580050"/>
            <a:ext cx="3708373" cy="3803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9071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07923" y="678011"/>
            <a:ext cx="96126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b="44624"/>
          <a:stretch/>
        </p:blipFill>
        <p:spPr>
          <a:xfrm>
            <a:off x="6784374" y="600449"/>
            <a:ext cx="4935678" cy="58956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707923" y="1232249"/>
            <a:ext cx="60764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Basys3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文件（在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完整约束文件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t="55290"/>
          <a:stretch/>
        </p:blipFill>
        <p:spPr>
          <a:xfrm>
            <a:off x="1848696" y="2028403"/>
            <a:ext cx="4632513" cy="4467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72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923" y="678011"/>
            <a:ext cx="926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707923" y="1201231"/>
            <a:ext cx="10618838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>
              <a:lnSpc>
                <a:spcPts val="4400"/>
              </a:lnSpc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自主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编码实现并测试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16/32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，记录、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代码、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电路图等（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分级调用，不要直接实例化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位模块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5756" y="3125622"/>
            <a:ext cx="3827189" cy="3344430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12" y="2473155"/>
            <a:ext cx="6557020" cy="3839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630285" y="2341024"/>
            <a:ext cx="38036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全加器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923" y="678011"/>
            <a:ext cx="92613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</a:p>
        </p:txBody>
      </p:sp>
      <p:sp>
        <p:nvSpPr>
          <p:cNvPr id="2" name="矩形 1"/>
          <p:cNvSpPr/>
          <p:nvPr/>
        </p:nvSpPr>
        <p:spPr>
          <a:xfrm>
            <a:off x="707923" y="1393093"/>
            <a:ext cx="106188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5963" latinLnBrk="1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选做：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16/32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全加器。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7201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923" y="678010"/>
            <a:ext cx="10599174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Vivado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语言和开发板的使用；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位半加器、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位全加器模块的设计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与测试；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，并将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程序下载到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开发板进行验证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个拨码开关表示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个加数，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个按键表示最低位进位，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进制输出，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个数码管表示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进制输出。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16/32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位全加器，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分析仿真波形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电路图。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0844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52700"/>
            <a:ext cx="12192000" cy="180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latin typeface="黑体"/>
              <a:ea typeface="黑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3"/>
          <a:stretch>
            <a:fillRect/>
          </a:stretch>
        </p:blipFill>
        <p:spPr>
          <a:xfrm>
            <a:off x="167547" y="172065"/>
            <a:ext cx="2517275" cy="6791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741848"/>
            <a:ext cx="12192000" cy="142192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algn="ctr">
              <a:lnSpc>
                <a:spcPct val="120000"/>
              </a:lnSpc>
              <a:defRPr/>
            </a:pPr>
            <a:r>
              <a:rPr lang="zh-CN" altLang="en-US" sz="8000" b="1" kern="100" dirty="0">
                <a:solidFill>
                  <a:srgbClr val="1557AE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谢谢！</a:t>
            </a:r>
            <a:endParaRPr lang="zh-CN" altLang="zh-CN" sz="8000" b="1" kern="100" dirty="0">
              <a:solidFill>
                <a:srgbClr val="1557AE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8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01"/>
    </mc:Choice>
    <mc:Fallback xmlns="">
      <p:transition spd="slow" advTm="177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07923" y="678011"/>
            <a:ext cx="9612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2400" y="2491768"/>
            <a:ext cx="1856882" cy="1452400"/>
            <a:chOff x="1421602" y="1348426"/>
            <a:chExt cx="1856882" cy="1452400"/>
          </a:xfrm>
        </p:grpSpPr>
        <p:sp>
          <p:nvSpPr>
            <p:cNvPr id="9" name="七边形 8"/>
            <p:cNvSpPr/>
            <p:nvPr/>
          </p:nvSpPr>
          <p:spPr>
            <a:xfrm>
              <a:off x="1839433" y="1714702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sz="2800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481479" y="2080978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+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420845" y="2524601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r>
                <a:rPr lang="en-US" altLang="zh-CN" sz="2000" b="1" dirty="0">
                  <a:latin typeface="+mj-lt"/>
                </a:rPr>
                <a:t>S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34816" y="1348426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r>
                <a:rPr lang="en-US" altLang="zh-CN" sz="2000" b="1" dirty="0">
                  <a:latin typeface="+mj-lt"/>
                </a:rPr>
                <a:t>B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996477" y="1348426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/>
            <a:lstStyle/>
            <a:p>
              <a:r>
                <a:rPr lang="en-US" altLang="zh-CN" sz="2000" b="1" dirty="0">
                  <a:latin typeface="+mj-lt"/>
                </a:rPr>
                <a:t>A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421602" y="1949598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C</a:t>
              </a:r>
              <a:r>
                <a:rPr lang="en-US" altLang="zh-CN" sz="2000" b="1" baseline="-25000" dirty="0">
                  <a:latin typeface="+mj-lt"/>
                </a:rPr>
                <a:t>out</a:t>
              </a:r>
              <a:endParaRPr lang="zh-CN" altLang="en-US" sz="2000" b="1" baseline="-25000" dirty="0">
                <a:latin typeface="+mj-lt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1778215" y="2080978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>
              <a:off x="2493319" y="2483757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rot="5400000">
              <a:off x="2062312" y="1660702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5400000">
              <a:off x="2918928" y="1660702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5514226" y="2461950"/>
            <a:ext cx="2393414" cy="1452400"/>
            <a:chOff x="3347580" y="2157969"/>
            <a:chExt cx="2393414" cy="1452400"/>
          </a:xfrm>
        </p:grpSpPr>
        <p:sp>
          <p:nvSpPr>
            <p:cNvPr id="27" name="七边形 8"/>
            <p:cNvSpPr/>
            <p:nvPr/>
          </p:nvSpPr>
          <p:spPr>
            <a:xfrm>
              <a:off x="3765411" y="2524245"/>
              <a:ext cx="1439051" cy="719848"/>
            </a:xfrm>
            <a:custGeom>
              <a:avLst/>
              <a:gdLst>
                <a:gd name="connsiteX0" fmla="*/ -5 w 1992702"/>
                <a:gd name="connsiteY0" fmla="*/ 1026326 h 1595887"/>
                <a:gd name="connsiteX1" fmla="*/ 197339 w 1992702"/>
                <a:gd name="connsiteY1" fmla="*/ 316086 h 1595887"/>
                <a:gd name="connsiteX2" fmla="*/ 996351 w 1992702"/>
                <a:gd name="connsiteY2" fmla="*/ 0 h 1595887"/>
                <a:gd name="connsiteX3" fmla="*/ 1795363 w 1992702"/>
                <a:gd name="connsiteY3" fmla="*/ 316086 h 1595887"/>
                <a:gd name="connsiteX4" fmla="*/ 1992707 w 1992702"/>
                <a:gd name="connsiteY4" fmla="*/ 1026326 h 1595887"/>
                <a:gd name="connsiteX5" fmla="*/ 1439766 w 1992702"/>
                <a:gd name="connsiteY5" fmla="*/ 1595895 h 1595887"/>
                <a:gd name="connsiteX6" fmla="*/ 552936 w 1992702"/>
                <a:gd name="connsiteY6" fmla="*/ 1595895 h 1595887"/>
                <a:gd name="connsiteX7" fmla="*/ -5 w 1992702"/>
                <a:gd name="connsiteY7" fmla="*/ 1026326 h 1595887"/>
                <a:gd name="connsiteX0" fmla="*/ 0 w 1992712"/>
                <a:gd name="connsiteY0" fmla="*/ 710240 h 1279809"/>
                <a:gd name="connsiteX1" fmla="*/ 197344 w 1992712"/>
                <a:gd name="connsiteY1" fmla="*/ 0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710240 h 1279809"/>
                <a:gd name="connsiteX1" fmla="*/ 654544 w 1992712"/>
                <a:gd name="connsiteY1" fmla="*/ 698739 h 1279809"/>
                <a:gd name="connsiteX2" fmla="*/ 944597 w 1992712"/>
                <a:gd name="connsiteY2" fmla="*/ 969249 h 1279809"/>
                <a:gd name="connsiteX3" fmla="*/ 1795368 w 1992712"/>
                <a:gd name="connsiteY3" fmla="*/ 0 h 1279809"/>
                <a:gd name="connsiteX4" fmla="*/ 1992712 w 1992712"/>
                <a:gd name="connsiteY4" fmla="*/ 710240 h 1279809"/>
                <a:gd name="connsiteX5" fmla="*/ 1439771 w 1992712"/>
                <a:gd name="connsiteY5" fmla="*/ 1279809 h 1279809"/>
                <a:gd name="connsiteX6" fmla="*/ 552941 w 1992712"/>
                <a:gd name="connsiteY6" fmla="*/ 1279809 h 1279809"/>
                <a:gd name="connsiteX7" fmla="*/ 0 w 1992712"/>
                <a:gd name="connsiteY7" fmla="*/ 710240 h 1279809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208772 w 1992712"/>
                <a:gd name="connsiteY3" fmla="*/ 43133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92712"/>
                <a:gd name="connsiteY0" fmla="*/ 11501 h 581070"/>
                <a:gd name="connsiteX1" fmla="*/ 654544 w 1992712"/>
                <a:gd name="connsiteY1" fmla="*/ 0 h 581070"/>
                <a:gd name="connsiteX2" fmla="*/ 944597 w 1992712"/>
                <a:gd name="connsiteY2" fmla="*/ 270510 h 581070"/>
                <a:gd name="connsiteX3" fmla="*/ 1410962 w 1992712"/>
                <a:gd name="connsiteY3" fmla="*/ 12280 h 581070"/>
                <a:gd name="connsiteX4" fmla="*/ 1992712 w 1992712"/>
                <a:gd name="connsiteY4" fmla="*/ 11501 h 581070"/>
                <a:gd name="connsiteX5" fmla="*/ 1439771 w 1992712"/>
                <a:gd name="connsiteY5" fmla="*/ 581070 h 581070"/>
                <a:gd name="connsiteX6" fmla="*/ 552941 w 1992712"/>
                <a:gd name="connsiteY6" fmla="*/ 581070 h 581070"/>
                <a:gd name="connsiteX7" fmla="*/ 0 w 1992712"/>
                <a:gd name="connsiteY7" fmla="*/ 11501 h 581070"/>
                <a:gd name="connsiteX0" fmla="*/ 0 w 1922723"/>
                <a:gd name="connsiteY0" fmla="*/ 11501 h 581070"/>
                <a:gd name="connsiteX1" fmla="*/ 654544 w 1922723"/>
                <a:gd name="connsiteY1" fmla="*/ 0 h 581070"/>
                <a:gd name="connsiteX2" fmla="*/ 944597 w 1922723"/>
                <a:gd name="connsiteY2" fmla="*/ 270510 h 581070"/>
                <a:gd name="connsiteX3" fmla="*/ 1410962 w 1922723"/>
                <a:gd name="connsiteY3" fmla="*/ 12280 h 581070"/>
                <a:gd name="connsiteX4" fmla="*/ 1922723 w 1922723"/>
                <a:gd name="connsiteY4" fmla="*/ 11501 h 581070"/>
                <a:gd name="connsiteX5" fmla="*/ 1439771 w 1922723"/>
                <a:gd name="connsiteY5" fmla="*/ 581070 h 581070"/>
                <a:gd name="connsiteX6" fmla="*/ 552941 w 1922723"/>
                <a:gd name="connsiteY6" fmla="*/ 581070 h 581070"/>
                <a:gd name="connsiteX7" fmla="*/ 0 w 1922723"/>
                <a:gd name="connsiteY7" fmla="*/ 11501 h 581070"/>
                <a:gd name="connsiteX0" fmla="*/ 0 w 1922723"/>
                <a:gd name="connsiteY0" fmla="*/ 0 h 569569"/>
                <a:gd name="connsiteX1" fmla="*/ 654545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0 h 569569"/>
                <a:gd name="connsiteX1" fmla="*/ 569003 w 1922723"/>
                <a:gd name="connsiteY1" fmla="*/ 3926 h 569569"/>
                <a:gd name="connsiteX2" fmla="*/ 944597 w 1922723"/>
                <a:gd name="connsiteY2" fmla="*/ 259009 h 569569"/>
                <a:gd name="connsiteX3" fmla="*/ 1410962 w 1922723"/>
                <a:gd name="connsiteY3" fmla="*/ 779 h 569569"/>
                <a:gd name="connsiteX4" fmla="*/ 1922723 w 1922723"/>
                <a:gd name="connsiteY4" fmla="*/ 0 h 569569"/>
                <a:gd name="connsiteX5" fmla="*/ 1439771 w 1922723"/>
                <a:gd name="connsiteY5" fmla="*/ 569569 h 569569"/>
                <a:gd name="connsiteX6" fmla="*/ 552941 w 1922723"/>
                <a:gd name="connsiteY6" fmla="*/ 569569 h 569569"/>
                <a:gd name="connsiteX7" fmla="*/ 0 w 1922723"/>
                <a:gd name="connsiteY7" fmla="*/ 0 h 569569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44597 w 1922723"/>
                <a:gd name="connsiteY2" fmla="*/ 260225 h 570785"/>
                <a:gd name="connsiteX3" fmla="*/ 1410962 w 1922723"/>
                <a:gd name="connsiteY3" fmla="*/ 1995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44597 w 1922723"/>
                <a:gd name="connsiteY2" fmla="*/ 268514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9505 h 579074"/>
                <a:gd name="connsiteX1" fmla="*/ 794522 w 1922723"/>
                <a:gd name="connsiteY1" fmla="*/ 8289 h 579074"/>
                <a:gd name="connsiteX2" fmla="*/ 991256 w 1922723"/>
                <a:gd name="connsiteY2" fmla="*/ 263372 h 579074"/>
                <a:gd name="connsiteX3" fmla="*/ 1162113 w 1922723"/>
                <a:gd name="connsiteY3" fmla="*/ 0 h 579074"/>
                <a:gd name="connsiteX4" fmla="*/ 1922723 w 1922723"/>
                <a:gd name="connsiteY4" fmla="*/ 9505 h 579074"/>
                <a:gd name="connsiteX5" fmla="*/ 1439771 w 1922723"/>
                <a:gd name="connsiteY5" fmla="*/ 579074 h 579074"/>
                <a:gd name="connsiteX6" fmla="*/ 552941 w 1922723"/>
                <a:gd name="connsiteY6" fmla="*/ 579074 h 579074"/>
                <a:gd name="connsiteX7" fmla="*/ 0 w 1922723"/>
                <a:gd name="connsiteY7" fmla="*/ 9505 h 579074"/>
                <a:gd name="connsiteX0" fmla="*/ 0 w 1922723"/>
                <a:gd name="connsiteY0" fmla="*/ 1216 h 570785"/>
                <a:gd name="connsiteX1" fmla="*/ 794522 w 1922723"/>
                <a:gd name="connsiteY1" fmla="*/ 0 h 570785"/>
                <a:gd name="connsiteX2" fmla="*/ 991256 w 1922723"/>
                <a:gd name="connsiteY2" fmla="*/ 255083 h 570785"/>
                <a:gd name="connsiteX3" fmla="*/ 1146560 w 1922723"/>
                <a:gd name="connsiteY3" fmla="*/ 12280 h 570785"/>
                <a:gd name="connsiteX4" fmla="*/ 1922723 w 1922723"/>
                <a:gd name="connsiteY4" fmla="*/ 1216 h 570785"/>
                <a:gd name="connsiteX5" fmla="*/ 1439771 w 1922723"/>
                <a:gd name="connsiteY5" fmla="*/ 570785 h 570785"/>
                <a:gd name="connsiteX6" fmla="*/ 552941 w 1922723"/>
                <a:gd name="connsiteY6" fmla="*/ 570785 h 570785"/>
                <a:gd name="connsiteX7" fmla="*/ 0 w 1922723"/>
                <a:gd name="connsiteY7" fmla="*/ 1216 h 570785"/>
                <a:gd name="connsiteX0" fmla="*/ 0 w 1868287"/>
                <a:gd name="connsiteY0" fmla="*/ 1216 h 570785"/>
                <a:gd name="connsiteX1" fmla="*/ 794522 w 1868287"/>
                <a:gd name="connsiteY1" fmla="*/ 0 h 570785"/>
                <a:gd name="connsiteX2" fmla="*/ 991256 w 1868287"/>
                <a:gd name="connsiteY2" fmla="*/ 255083 h 570785"/>
                <a:gd name="connsiteX3" fmla="*/ 1146560 w 1868287"/>
                <a:gd name="connsiteY3" fmla="*/ 12280 h 570785"/>
                <a:gd name="connsiteX4" fmla="*/ 1868287 w 1868287"/>
                <a:gd name="connsiteY4" fmla="*/ 1216 h 570785"/>
                <a:gd name="connsiteX5" fmla="*/ 1439771 w 1868287"/>
                <a:gd name="connsiteY5" fmla="*/ 570785 h 570785"/>
                <a:gd name="connsiteX6" fmla="*/ 552941 w 1868287"/>
                <a:gd name="connsiteY6" fmla="*/ 570785 h 570785"/>
                <a:gd name="connsiteX7" fmla="*/ 0 w 1868287"/>
                <a:gd name="connsiteY7" fmla="*/ 1216 h 570785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61018 w 1782745"/>
                <a:gd name="connsiteY3" fmla="*/ 21348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2745"/>
                <a:gd name="connsiteY0" fmla="*/ 0 h 579853"/>
                <a:gd name="connsiteX1" fmla="*/ 708980 w 1782745"/>
                <a:gd name="connsiteY1" fmla="*/ 9068 h 579853"/>
                <a:gd name="connsiteX2" fmla="*/ 905714 w 1782745"/>
                <a:gd name="connsiteY2" fmla="*/ 264151 h 579853"/>
                <a:gd name="connsiteX3" fmla="*/ 1037688 w 1782745"/>
                <a:gd name="connsiteY3" fmla="*/ 779 h 579853"/>
                <a:gd name="connsiteX4" fmla="*/ 1782745 w 1782745"/>
                <a:gd name="connsiteY4" fmla="*/ 10284 h 579853"/>
                <a:gd name="connsiteX5" fmla="*/ 1354229 w 1782745"/>
                <a:gd name="connsiteY5" fmla="*/ 579853 h 579853"/>
                <a:gd name="connsiteX6" fmla="*/ 467399 w 1782745"/>
                <a:gd name="connsiteY6" fmla="*/ 579853 h 579853"/>
                <a:gd name="connsiteX7" fmla="*/ 0 w 1782745"/>
                <a:gd name="connsiteY7" fmla="*/ 0 h 579853"/>
                <a:gd name="connsiteX0" fmla="*/ 0 w 1785662"/>
                <a:gd name="connsiteY0" fmla="*/ 0 h 579853"/>
                <a:gd name="connsiteX1" fmla="*/ 708980 w 1785662"/>
                <a:gd name="connsiteY1" fmla="*/ 9068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905714 w 1785662"/>
                <a:gd name="connsiteY2" fmla="*/ 26415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41011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37688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0 h 579853"/>
                <a:gd name="connsiteX1" fmla="*/ 720645 w 1785662"/>
                <a:gd name="connsiteY1" fmla="*/ 1355 h 579853"/>
                <a:gd name="connsiteX2" fmla="*/ 896965 w 1785662"/>
                <a:gd name="connsiteY2" fmla="*/ 296932 h 579853"/>
                <a:gd name="connsiteX3" fmla="*/ 1066849 w 1785662"/>
                <a:gd name="connsiteY3" fmla="*/ 779 h 579853"/>
                <a:gd name="connsiteX4" fmla="*/ 1785662 w 1785662"/>
                <a:gd name="connsiteY4" fmla="*/ 642 h 579853"/>
                <a:gd name="connsiteX5" fmla="*/ 1354229 w 1785662"/>
                <a:gd name="connsiteY5" fmla="*/ 579853 h 579853"/>
                <a:gd name="connsiteX6" fmla="*/ 467399 w 1785662"/>
                <a:gd name="connsiteY6" fmla="*/ 579853 h 579853"/>
                <a:gd name="connsiteX7" fmla="*/ 0 w 1785662"/>
                <a:gd name="connsiteY7" fmla="*/ 0 h 579853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87263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85662"/>
                <a:gd name="connsiteY0" fmla="*/ 1149 h 581002"/>
                <a:gd name="connsiteX1" fmla="*/ 720645 w 1785662"/>
                <a:gd name="connsiteY1" fmla="*/ 2504 h 581002"/>
                <a:gd name="connsiteX2" fmla="*/ 896965 w 1785662"/>
                <a:gd name="connsiteY2" fmla="*/ 298081 h 581002"/>
                <a:gd name="connsiteX3" fmla="*/ 1072682 w 1785662"/>
                <a:gd name="connsiteY3" fmla="*/ 0 h 581002"/>
                <a:gd name="connsiteX4" fmla="*/ 1785662 w 1785662"/>
                <a:gd name="connsiteY4" fmla="*/ 1791 h 581002"/>
                <a:gd name="connsiteX5" fmla="*/ 1354229 w 1785662"/>
                <a:gd name="connsiteY5" fmla="*/ 581002 h 581002"/>
                <a:gd name="connsiteX6" fmla="*/ 467399 w 1785662"/>
                <a:gd name="connsiteY6" fmla="*/ 581002 h 581002"/>
                <a:gd name="connsiteX7" fmla="*/ 0 w 1785662"/>
                <a:gd name="connsiteY7" fmla="*/ 1149 h 581002"/>
                <a:gd name="connsiteX0" fmla="*/ 0 w 1771081"/>
                <a:gd name="connsiteY0" fmla="*/ 1149 h 581002"/>
                <a:gd name="connsiteX1" fmla="*/ 706064 w 1771081"/>
                <a:gd name="connsiteY1" fmla="*/ 2504 h 581002"/>
                <a:gd name="connsiteX2" fmla="*/ 882384 w 1771081"/>
                <a:gd name="connsiteY2" fmla="*/ 298081 h 581002"/>
                <a:gd name="connsiteX3" fmla="*/ 1058101 w 1771081"/>
                <a:gd name="connsiteY3" fmla="*/ 0 h 581002"/>
                <a:gd name="connsiteX4" fmla="*/ 1771081 w 1771081"/>
                <a:gd name="connsiteY4" fmla="*/ 1791 h 581002"/>
                <a:gd name="connsiteX5" fmla="*/ 1339648 w 1771081"/>
                <a:gd name="connsiteY5" fmla="*/ 581002 h 581002"/>
                <a:gd name="connsiteX6" fmla="*/ 452818 w 1771081"/>
                <a:gd name="connsiteY6" fmla="*/ 581002 h 581002"/>
                <a:gd name="connsiteX7" fmla="*/ 0 w 1771081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339648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1002"/>
                <a:gd name="connsiteX1" fmla="*/ 706064 w 1762332"/>
                <a:gd name="connsiteY1" fmla="*/ 2504 h 581002"/>
                <a:gd name="connsiteX2" fmla="*/ 882384 w 1762332"/>
                <a:gd name="connsiteY2" fmla="*/ 298081 h 581002"/>
                <a:gd name="connsiteX3" fmla="*/ 1058101 w 1762332"/>
                <a:gd name="connsiteY3" fmla="*/ 0 h 581002"/>
                <a:gd name="connsiteX4" fmla="*/ 1762332 w 1762332"/>
                <a:gd name="connsiteY4" fmla="*/ 1791 h 581002"/>
                <a:gd name="connsiteX5" fmla="*/ 1409637 w 1762332"/>
                <a:gd name="connsiteY5" fmla="*/ 581002 h 581002"/>
                <a:gd name="connsiteX6" fmla="*/ 452818 w 1762332"/>
                <a:gd name="connsiteY6" fmla="*/ 581002 h 581002"/>
                <a:gd name="connsiteX7" fmla="*/ 0 w 1762332"/>
                <a:gd name="connsiteY7" fmla="*/ 1149 h 581002"/>
                <a:gd name="connsiteX0" fmla="*/ 0 w 1762332"/>
                <a:gd name="connsiteY0" fmla="*/ 1149 h 582930"/>
                <a:gd name="connsiteX1" fmla="*/ 706064 w 1762332"/>
                <a:gd name="connsiteY1" fmla="*/ 2504 h 582930"/>
                <a:gd name="connsiteX2" fmla="*/ 882384 w 1762332"/>
                <a:gd name="connsiteY2" fmla="*/ 298081 h 582930"/>
                <a:gd name="connsiteX3" fmla="*/ 1058101 w 1762332"/>
                <a:gd name="connsiteY3" fmla="*/ 0 h 582930"/>
                <a:gd name="connsiteX4" fmla="*/ 1762332 w 1762332"/>
                <a:gd name="connsiteY4" fmla="*/ 1791 h 582930"/>
                <a:gd name="connsiteX5" fmla="*/ 1409637 w 1762332"/>
                <a:gd name="connsiteY5" fmla="*/ 581002 h 582930"/>
                <a:gd name="connsiteX6" fmla="*/ 362415 w 1762332"/>
                <a:gd name="connsiteY6" fmla="*/ 582930 h 582930"/>
                <a:gd name="connsiteX7" fmla="*/ 0 w 1762332"/>
                <a:gd name="connsiteY7" fmla="*/ 1149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2332" h="582930">
                  <a:moveTo>
                    <a:pt x="0" y="1149"/>
                  </a:moveTo>
                  <a:lnTo>
                    <a:pt x="706064" y="2504"/>
                  </a:lnTo>
                  <a:lnTo>
                    <a:pt x="882384" y="298081"/>
                  </a:lnTo>
                  <a:lnTo>
                    <a:pt x="1058101" y="0"/>
                  </a:lnTo>
                  <a:lnTo>
                    <a:pt x="1762332" y="1791"/>
                  </a:lnTo>
                  <a:lnTo>
                    <a:pt x="1409637" y="581002"/>
                  </a:lnTo>
                  <a:lnTo>
                    <a:pt x="362415" y="582930"/>
                  </a:lnTo>
                  <a:lnTo>
                    <a:pt x="0" y="114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altLang="zh-CN" sz="2800" b="1" dirty="0">
                <a:latin typeface="方正小标宋简体" panose="03000509000000000000" pitchFamily="65" charset="-122"/>
                <a:ea typeface="方正小标宋简体" panose="03000509000000000000" pitchFamily="65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407457" y="2890521"/>
              <a:ext cx="158194" cy="173036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+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346823" y="3334144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S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760794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B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3922455" y="2157969"/>
              <a:ext cx="276225" cy="276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A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47580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C</a:t>
              </a:r>
              <a:r>
                <a:rPr lang="en-US" altLang="zh-CN" sz="2000" b="1" baseline="-25000" dirty="0">
                  <a:latin typeface="+mj-lt"/>
                </a:rPr>
                <a:t>out</a:t>
              </a:r>
              <a:endParaRPr lang="zh-CN" altLang="en-US" sz="2000" b="1" baseline="-25000" dirty="0">
                <a:latin typeface="+mj-lt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3704193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 rot="5400000">
              <a:off x="4419297" y="3293300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rot="5400000">
              <a:off x="3988290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rot="5400000">
              <a:off x="4844906" y="2470245"/>
              <a:ext cx="108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158639" y="2759141"/>
              <a:ext cx="582355" cy="309692"/>
            </a:xfrm>
            <a:prstGeom prst="rect">
              <a:avLst/>
            </a:prstGeom>
            <a:noFill/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+mj-lt"/>
                </a:rPr>
                <a:t>C</a:t>
              </a:r>
              <a:r>
                <a:rPr lang="en-US" altLang="zh-CN" sz="2000" b="1" baseline="-25000" dirty="0">
                  <a:latin typeface="+mj-lt"/>
                </a:rPr>
                <a:t>in</a:t>
              </a:r>
              <a:endParaRPr lang="zh-CN" altLang="en-US" sz="2000" b="1" baseline="-25000" dirty="0">
                <a:latin typeface="+mj-lt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5056360" y="2890521"/>
              <a:ext cx="2135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93549"/>
              </p:ext>
            </p:extLst>
          </p:nvPr>
        </p:nvGraphicFramePr>
        <p:xfrm>
          <a:off x="2777449" y="2178540"/>
          <a:ext cx="21705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44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542644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542644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542644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8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</a:tbl>
          </a:graphicData>
        </a:graphic>
      </p:graphicFrame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372555"/>
              </p:ext>
            </p:extLst>
          </p:nvPr>
        </p:nvGraphicFramePr>
        <p:xfrm>
          <a:off x="8192132" y="1380619"/>
          <a:ext cx="282231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462">
                  <a:extLst>
                    <a:ext uri="{9D8B030D-6E8A-4147-A177-3AD203B41FA5}">
                      <a16:colId xmlns:a16="http://schemas.microsoft.com/office/drawing/2014/main" val="1120367723"/>
                    </a:ext>
                  </a:extLst>
                </a:gridCol>
                <a:gridCol w="564462">
                  <a:extLst>
                    <a:ext uri="{9D8B030D-6E8A-4147-A177-3AD203B41FA5}">
                      <a16:colId xmlns:a16="http://schemas.microsoft.com/office/drawing/2014/main" val="166779360"/>
                    </a:ext>
                  </a:extLst>
                </a:gridCol>
                <a:gridCol w="564462">
                  <a:extLst>
                    <a:ext uri="{9D8B030D-6E8A-4147-A177-3AD203B41FA5}">
                      <a16:colId xmlns:a16="http://schemas.microsoft.com/office/drawing/2014/main" val="3944073896"/>
                    </a:ext>
                  </a:extLst>
                </a:gridCol>
                <a:gridCol w="564462">
                  <a:extLst>
                    <a:ext uri="{9D8B030D-6E8A-4147-A177-3AD203B41FA5}">
                      <a16:colId xmlns:a16="http://schemas.microsoft.com/office/drawing/2014/main" val="1548836531"/>
                    </a:ext>
                  </a:extLst>
                </a:gridCol>
                <a:gridCol w="564462">
                  <a:extLst>
                    <a:ext uri="{9D8B030D-6E8A-4147-A177-3AD203B41FA5}">
                      <a16:colId xmlns:a16="http://schemas.microsoft.com/office/drawing/2014/main" val="967553854"/>
                    </a:ext>
                  </a:extLst>
                </a:gridCol>
              </a:tblGrid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in</a:t>
                      </a:r>
                      <a:endParaRPr lang="zh-CN" altLang="en-US" sz="18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  <a:latin typeface="+mj-lt"/>
                        </a:rPr>
                        <a:t>out</a:t>
                      </a:r>
                      <a:endParaRPr lang="zh-CN" altLang="en-US" sz="1800" b="1" baseline="-25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S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22110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3808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35640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8516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9993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867527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038450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179731"/>
                  </a:ext>
                </a:extLst>
              </a:tr>
              <a:tr h="2845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523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/>
              <p:cNvSpPr txBox="1"/>
              <p:nvPr/>
            </p:nvSpPr>
            <p:spPr>
              <a:xfrm>
                <a:off x="3330379" y="4263609"/>
                <a:ext cx="10647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+mj-lt"/>
                  </a:rPr>
                  <a:t>S = A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b="1"/>
                      <m:t>⊕</m:t>
                    </m:r>
                  </m:oMath>
                </a14:m>
                <a:r>
                  <a:rPr lang="en-US" altLang="zh-CN" sz="2000" b="1" dirty="0">
                    <a:latin typeface="+mj-lt"/>
                  </a:rPr>
                  <a:t>B</a:t>
                </a:r>
              </a:p>
              <a:p>
                <a:r>
                  <a:rPr lang="en-US" altLang="zh-CN" sz="2000" b="1" dirty="0">
                    <a:latin typeface="+mj-lt"/>
                  </a:rPr>
                  <a:t>C</a:t>
                </a:r>
                <a:r>
                  <a:rPr lang="en-US" altLang="zh-CN" sz="2000" b="1" baseline="-25000" dirty="0">
                    <a:latin typeface="+mj-lt"/>
                  </a:rPr>
                  <a:t>out</a:t>
                </a:r>
                <a:r>
                  <a:rPr lang="en-US" altLang="zh-CN" sz="2000" b="1" dirty="0">
                    <a:latin typeface="+mj-lt"/>
                  </a:rPr>
                  <a:t> = AB</a:t>
                </a:r>
                <a:endParaRPr lang="zh-CN" altLang="en-US" sz="2000" b="1" dirty="0">
                  <a:latin typeface="+mj-lt"/>
                </a:endParaRPr>
              </a:p>
            </p:txBody>
          </p:sp>
        </mc:Choice>
        <mc:Fallback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379" y="4263609"/>
                <a:ext cx="1064715" cy="707886"/>
              </a:xfrm>
              <a:prstGeom prst="rect">
                <a:avLst/>
              </a:prstGeom>
              <a:blipFill>
                <a:blip r:embed="rId2"/>
                <a:stretch>
                  <a:fillRect l="-5714" t="-4274" r="-6857" b="-13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8192132" y="5000070"/>
            <a:ext cx="3078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</a:rPr>
              <a:t>S = </a:t>
            </a:r>
            <a:r>
              <a:rPr lang="en-US" altLang="zh-CN" sz="2000" b="1" dirty="0" smtClean="0">
                <a:latin typeface="+mj-lt"/>
              </a:rPr>
              <a:t>A</a:t>
            </a:r>
            <a:r>
              <a:rPr lang="zh-CN" altLang="en-US" b="1" dirty="0"/>
              <a:t>⊕</a:t>
            </a:r>
            <a:r>
              <a:rPr lang="en-US" altLang="zh-CN" sz="2000" b="1" dirty="0" smtClean="0">
                <a:latin typeface="+mj-lt"/>
              </a:rPr>
              <a:t>B</a:t>
            </a:r>
            <a:r>
              <a:rPr lang="zh-CN" altLang="en-US" b="1" dirty="0"/>
              <a:t>⊕</a:t>
            </a:r>
            <a:r>
              <a:rPr lang="en-US" altLang="zh-CN" sz="2000" b="1" dirty="0" err="1" smtClean="0">
                <a:latin typeface="+mj-lt"/>
              </a:rPr>
              <a:t>C</a:t>
            </a:r>
            <a:r>
              <a:rPr lang="en-US" altLang="zh-CN" sz="2000" b="1" baseline="-25000" dirty="0" err="1" smtClean="0">
                <a:latin typeface="+mj-lt"/>
              </a:rPr>
              <a:t>in</a:t>
            </a:r>
            <a:endParaRPr lang="en-US" altLang="zh-CN" sz="2000" b="1" baseline="-25000" dirty="0">
              <a:latin typeface="+mj-lt"/>
            </a:endParaRPr>
          </a:p>
          <a:p>
            <a:r>
              <a:rPr lang="en-US" altLang="zh-CN" sz="2000" b="1" dirty="0">
                <a:latin typeface="+mj-lt"/>
              </a:rPr>
              <a:t>C</a:t>
            </a:r>
            <a:r>
              <a:rPr lang="en-US" altLang="zh-CN" sz="2000" b="1" baseline="-25000" dirty="0">
                <a:latin typeface="+mj-lt"/>
              </a:rPr>
              <a:t>out</a:t>
            </a:r>
            <a:r>
              <a:rPr lang="en-US" altLang="zh-CN" sz="2000" b="1" dirty="0">
                <a:latin typeface="+mj-lt"/>
              </a:rPr>
              <a:t> = AB + AC</a:t>
            </a:r>
            <a:r>
              <a:rPr lang="en-US" altLang="zh-CN" sz="2000" b="1" baseline="-25000" dirty="0">
                <a:latin typeface="+mj-lt"/>
              </a:rPr>
              <a:t>in </a:t>
            </a:r>
            <a:r>
              <a:rPr lang="en-US" altLang="zh-CN" sz="2000" b="1" dirty="0">
                <a:latin typeface="+mj-lt"/>
              </a:rPr>
              <a:t>+ BC</a:t>
            </a:r>
            <a:r>
              <a:rPr lang="en-US" altLang="zh-CN" sz="2000" b="1" baseline="-25000" dirty="0">
                <a:latin typeface="+mj-lt"/>
              </a:rPr>
              <a:t>in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721138" y="1751655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14226" y="1748568"/>
            <a:ext cx="1364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全加器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1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9" grpId="0"/>
      <p:bldP spid="75" grpId="0"/>
      <p:bldP spid="2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1201230"/>
            <a:ext cx="3768828" cy="282662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874" y="3381375"/>
            <a:ext cx="6754252" cy="269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163" y="1326308"/>
            <a:ext cx="7705963" cy="1909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22" y="4173476"/>
            <a:ext cx="8607528" cy="2318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3231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0" y="1278793"/>
            <a:ext cx="6026850" cy="5192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4287336"/>
            <a:ext cx="8496300" cy="218404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7411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192" y="1278793"/>
            <a:ext cx="7173470" cy="4106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2" name="文本框 31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23" y="1201231"/>
            <a:ext cx="2812874" cy="22719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24" y="3348451"/>
            <a:ext cx="8698078" cy="3095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97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1581"/>
          <a:stretch/>
        </p:blipFill>
        <p:spPr>
          <a:xfrm>
            <a:off x="1147313" y="1278793"/>
            <a:ext cx="6826265" cy="52367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12960" b="5400"/>
          <a:stretch/>
        </p:blipFill>
        <p:spPr>
          <a:xfrm>
            <a:off x="3351178" y="4486715"/>
            <a:ext cx="7987846" cy="20288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41421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07923" y="678011"/>
            <a:ext cx="9612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6" name="矩形 5"/>
          <p:cNvSpPr/>
          <p:nvPr/>
        </p:nvSpPr>
        <p:spPr>
          <a:xfrm>
            <a:off x="707923" y="1139676"/>
            <a:ext cx="10687664" cy="210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编写约束文件，将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位全加器烧录至开发板进行验证。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个拨码开关表示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个加数，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个按键表示最低位进位，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表示二进制输出，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个数码管表示十六进制输出。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1241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6BA7262-7BCB-48CE-9121-80D9B20C5409}"/>
              </a:ext>
            </a:extLst>
          </p:cNvPr>
          <p:cNvSpPr/>
          <p:nvPr/>
        </p:nvSpPr>
        <p:spPr>
          <a:xfrm>
            <a:off x="707923" y="1139675"/>
            <a:ext cx="1041236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约束文件是描述模块的输入输出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和开发板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的对应关系，格式：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配置引脚：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set_property PACKAGE_PIN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引脚名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[get_ports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模块端口变量名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配置标准电压：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set_property IOSTANDARD LVCMOS33 [get_ports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模块端口变量名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6" name="矩形 5"/>
          <p:cNvSpPr/>
          <p:nvPr/>
        </p:nvSpPr>
        <p:spPr>
          <a:xfrm>
            <a:off x="707923" y="678011"/>
            <a:ext cx="96126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半加器、全加器的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设计及应用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半加器、全加器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7923" y="138784"/>
            <a:ext cx="281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31699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19204</TotalTime>
  <Words>796</Words>
  <Application>Microsoft Office PowerPoint</Application>
  <PresentationFormat>宽屏</PresentationFormat>
  <Paragraphs>158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等线 Light</vt:lpstr>
      <vt:lpstr>方正小标宋简体</vt:lpstr>
      <vt:lpstr>黑体</vt:lpstr>
      <vt:lpstr>隶书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Administrator</cp:lastModifiedBy>
  <cp:revision>3013</cp:revision>
  <cp:lastPrinted>2015-09-08T03:57:00Z</cp:lastPrinted>
  <dcterms:created xsi:type="dcterms:W3CDTF">2015-09-04T08:06:00Z</dcterms:created>
  <dcterms:modified xsi:type="dcterms:W3CDTF">2025-05-21T00:29:24Z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