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58" r:id="rId1"/>
  </p:sldMasterIdLst>
  <p:notesMasterIdLst>
    <p:notesMasterId r:id="rId40"/>
  </p:notesMasterIdLst>
  <p:handoutMasterIdLst>
    <p:handoutMasterId r:id="rId41"/>
  </p:handoutMasterIdLst>
  <p:sldIdLst>
    <p:sldId id="731" r:id="rId2"/>
    <p:sldId id="1692" r:id="rId3"/>
    <p:sldId id="733" r:id="rId4"/>
    <p:sldId id="1380" r:id="rId5"/>
    <p:sldId id="1353" r:id="rId6"/>
    <p:sldId id="1689" r:id="rId7"/>
    <p:sldId id="1423" r:id="rId8"/>
    <p:sldId id="1421" r:id="rId9"/>
    <p:sldId id="1587" r:id="rId10"/>
    <p:sldId id="1424" r:id="rId11"/>
    <p:sldId id="1425" r:id="rId12"/>
    <p:sldId id="1426" r:id="rId13"/>
    <p:sldId id="1383" r:id="rId14"/>
    <p:sldId id="1398" r:id="rId15"/>
    <p:sldId id="1376" r:id="rId16"/>
    <p:sldId id="1374" r:id="rId17"/>
    <p:sldId id="1427" r:id="rId18"/>
    <p:sldId id="1371" r:id="rId19"/>
    <p:sldId id="1641" r:id="rId20"/>
    <p:sldId id="1640" r:id="rId21"/>
    <p:sldId id="1690" r:id="rId22"/>
    <p:sldId id="1691" r:id="rId23"/>
    <p:sldId id="1396" r:id="rId24"/>
    <p:sldId id="1382" r:id="rId25"/>
    <p:sldId id="1448" r:id="rId26"/>
    <p:sldId id="1449" r:id="rId27"/>
    <p:sldId id="1379" r:id="rId28"/>
    <p:sldId id="1645" r:id="rId29"/>
    <p:sldId id="1649" r:id="rId30"/>
    <p:sldId id="1647" r:id="rId31"/>
    <p:sldId id="1650" r:id="rId32"/>
    <p:sldId id="1655" r:id="rId33"/>
    <p:sldId id="1656" r:id="rId34"/>
    <p:sldId id="1657" r:id="rId35"/>
    <p:sldId id="1658" r:id="rId36"/>
    <p:sldId id="1659" r:id="rId37"/>
    <p:sldId id="1654" r:id="rId38"/>
    <p:sldId id="1601" r:id="rId39"/>
  </p:sldIdLst>
  <p:sldSz cx="12192000" cy="6858000"/>
  <p:notesSz cx="6761163" cy="9942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E04"/>
    <a:srgbClr val="4269BD"/>
    <a:srgbClr val="1557AE"/>
    <a:srgbClr val="E97C30"/>
    <a:srgbClr val="3A97D7"/>
    <a:srgbClr val="FFC000"/>
    <a:srgbClr val="1F4E79"/>
    <a:srgbClr val="0070C0"/>
    <a:srgbClr val="2E75B6"/>
    <a:srgbClr val="872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29" autoAdjust="0"/>
    <p:restoredTop sz="96379" autoAdjust="0"/>
  </p:normalViewPr>
  <p:slideViewPr>
    <p:cSldViewPr snapToGrid="0">
      <p:cViewPr varScale="1">
        <p:scale>
          <a:sx n="111" d="100"/>
          <a:sy n="111" d="100"/>
        </p:scale>
        <p:origin x="258" y="102"/>
      </p:cViewPr>
      <p:guideLst/>
    </p:cSldViewPr>
  </p:slideViewPr>
  <p:outlineViewPr>
    <p:cViewPr>
      <p:scale>
        <a:sx n="33" d="100"/>
        <a:sy n="33" d="100"/>
      </p:scale>
      <p:origin x="0" y="-7743"/>
    </p:cViewPr>
  </p:outlineViewPr>
  <p:notesTextViewPr>
    <p:cViewPr>
      <p:scale>
        <a:sx n="1" d="1"/>
        <a:sy n="1" d="1"/>
      </p:scale>
      <p:origin x="0" y="0"/>
    </p:cViewPr>
  </p:notesTextViewPr>
  <p:notesViewPr>
    <p:cSldViewPr snapToGrid="0">
      <p:cViewPr varScale="1">
        <p:scale>
          <a:sx n="78" d="100"/>
          <a:sy n="78" d="100"/>
        </p:scale>
        <p:origin x="29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D40A1BC1-FA36-405A-84E5-2ECB11F24F06}" type="datetimeFigureOut">
              <a:rPr lang="zh-CN" altLang="en-US" smtClean="0"/>
              <a:t>2025/5/8</a:t>
            </a:fld>
            <a:endParaRPr lang="zh-CN" altLang="en-US"/>
          </a:p>
        </p:txBody>
      </p:sp>
      <p:sp>
        <p:nvSpPr>
          <p:cNvPr id="4" name="页脚占位符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C2F20590-9981-46CC-AF13-22488216DE8F}" type="slidenum">
              <a:rPr lang="zh-CN" altLang="en-US" smtClean="0"/>
              <a:t>‹#›</a:t>
            </a:fld>
            <a:endParaRPr lang="zh-CN" altLang="en-US"/>
          </a:p>
        </p:txBody>
      </p:sp>
    </p:spTree>
    <p:extLst>
      <p:ext uri="{BB962C8B-B14F-4D97-AF65-F5344CB8AC3E}">
        <p14:creationId xmlns:p14="http://schemas.microsoft.com/office/powerpoint/2010/main" val="1311047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61489580-3797-4DA2-9E4E-24E61D4E80CF}" type="datetimeFigureOut">
              <a:rPr lang="zh-CN" altLang="en-US" smtClean="0"/>
              <a:t>2025/5/8</a:t>
            </a:fld>
            <a:endParaRPr lang="zh-CN" altLang="en-US"/>
          </a:p>
        </p:txBody>
      </p:sp>
      <p:sp>
        <p:nvSpPr>
          <p:cNvPr id="4" name="幻灯片图像占位符 3"/>
          <p:cNvSpPr>
            <a:spLocks noGrp="1" noRot="1" noChangeAspect="1"/>
          </p:cNvSpPr>
          <p:nvPr>
            <p:ph type="sldImg" idx="2"/>
          </p:nvPr>
        </p:nvSpPr>
        <p:spPr>
          <a:xfrm>
            <a:off x="398463" y="1243013"/>
            <a:ext cx="596423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4CCF47CB-3076-4026-8B18-63F39C6D1FFE}" type="slidenum">
              <a:rPr lang="zh-CN" altLang="en-US" smtClean="0"/>
              <a:t>‹#›</a:t>
            </a:fld>
            <a:endParaRPr lang="zh-CN" altLang="en-US"/>
          </a:p>
        </p:txBody>
      </p:sp>
    </p:spTree>
    <p:extLst>
      <p:ext uri="{BB962C8B-B14F-4D97-AF65-F5344CB8AC3E}">
        <p14:creationId xmlns:p14="http://schemas.microsoft.com/office/powerpoint/2010/main" val="351090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a:t>
            </a:fld>
            <a:endParaRPr lang="zh-CN" altLang="en-US"/>
          </a:p>
        </p:txBody>
      </p:sp>
    </p:spTree>
    <p:extLst>
      <p:ext uri="{BB962C8B-B14F-4D97-AF65-F5344CB8AC3E}">
        <p14:creationId xmlns:p14="http://schemas.microsoft.com/office/powerpoint/2010/main" val="204499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49099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608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9010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84000" y="72000"/>
            <a:ext cx="2988465" cy="1085040"/>
          </a:xfrm>
          <a:prstGeom prst="rect">
            <a:avLst/>
          </a:prstGeom>
        </p:spPr>
      </p:pic>
      <p:pic>
        <p:nvPicPr>
          <p:cNvPr id="18" name="Picture 4"/>
          <p:cNvPicPr>
            <a:picLocks noChangeAspect="1" noChangeArrowheads="1"/>
          </p:cNvPicPr>
          <p:nvPr userDrawn="1"/>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8917858" y="4075114"/>
            <a:ext cx="3274143"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3153293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16" name="组合 15"/>
          <p:cNvGrpSpPr/>
          <p:nvPr userDrawn="1"/>
        </p:nvGrpSpPr>
        <p:grpSpPr>
          <a:xfrm>
            <a:off x="247081" y="196644"/>
            <a:ext cx="434909" cy="335109"/>
            <a:chOff x="3976261" y="3892343"/>
            <a:chExt cx="326182" cy="335109"/>
          </a:xfrm>
        </p:grpSpPr>
        <p:sp>
          <p:nvSpPr>
            <p:cNvPr id="17" name="六边形 16"/>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pic>
        <p:nvPicPr>
          <p:cNvPr id="12" name="Picture 4"/>
          <p:cNvPicPr>
            <a:picLocks noChangeAspect="1" noChangeArrowheads="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8380052" y="3440121"/>
            <a:ext cx="3811948"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4" name="组合 3"/>
          <p:cNvGrpSpPr/>
          <p:nvPr userDrawn="1"/>
        </p:nvGrpSpPr>
        <p:grpSpPr>
          <a:xfrm>
            <a:off x="-8" y="6171726"/>
            <a:ext cx="12192003" cy="688395"/>
            <a:chOff x="-6" y="6127335"/>
            <a:chExt cx="9144002" cy="688395"/>
          </a:xfrm>
        </p:grpSpPr>
        <p:sp>
          <p:nvSpPr>
            <p:cNvPr id="13" name="流程图: 过程 12"/>
            <p:cNvSpPr/>
            <p:nvPr userDrawn="1"/>
          </p:nvSpPr>
          <p:spPr>
            <a:xfrm rot="5400000">
              <a:off x="4391995" y="2063729"/>
              <a:ext cx="360000" cy="9144001"/>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3" name="组合 2"/>
            <p:cNvGrpSpPr/>
            <p:nvPr userDrawn="1"/>
          </p:nvGrpSpPr>
          <p:grpSpPr>
            <a:xfrm>
              <a:off x="7551964" y="6127335"/>
              <a:ext cx="1592032" cy="351994"/>
              <a:chOff x="7551964" y="6145091"/>
              <a:chExt cx="1592032" cy="351994"/>
            </a:xfrm>
          </p:grpSpPr>
          <p:sp>
            <p:nvSpPr>
              <p:cNvPr id="14" name="流程图: 过程 8"/>
              <p:cNvSpPr/>
              <p:nvPr userDrawn="1"/>
            </p:nvSpPr>
            <p:spPr>
              <a:xfrm rot="5400000" flipH="1">
                <a:off x="8184229" y="5512826"/>
                <a:ext cx="327501" cy="159203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rotWithShape="1">
              <a:blip r:embed="rId3" cstate="print">
                <a:biLevel thresh="25000"/>
                <a:extLst>
                  <a:ext uri="{28A0092B-C50C-407E-A947-70E740481C1C}">
                    <a14:useLocalDpi xmlns:a14="http://schemas.microsoft.com/office/drawing/2010/main" val="0"/>
                  </a:ext>
                </a:extLst>
              </a:blip>
              <a:srcRect t="77926" r="53951"/>
              <a:stretch>
                <a:fillRect/>
              </a:stretch>
            </p:blipFill>
            <p:spPr>
              <a:xfrm>
                <a:off x="7829550" y="6186030"/>
                <a:ext cx="1154166" cy="311055"/>
              </a:xfrm>
              <a:prstGeom prst="rect">
                <a:avLst/>
              </a:prstGeom>
            </p:spPr>
          </p:pic>
        </p:grpSp>
      </p:grpSp>
      <p:sp>
        <p:nvSpPr>
          <p:cNvPr id="24" name="文本框 23"/>
          <p:cNvSpPr txBox="1"/>
          <p:nvPr userDrawn="1"/>
        </p:nvSpPr>
        <p:spPr>
          <a:xfrm>
            <a:off x="774700" y="138784"/>
            <a:ext cx="146386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9941409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矩形 3"/>
          <p:cNvSpPr/>
          <p:nvPr userDrawn="1"/>
        </p:nvSpPr>
        <p:spPr>
          <a:xfrm rot="16200000">
            <a:off x="454177" y="-19430"/>
            <a:ext cx="812329" cy="1066991"/>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39" r="87942"/>
          <a:stretch>
            <a:fillRect/>
          </a:stretch>
        </p:blipFill>
        <p:spPr>
          <a:xfrm>
            <a:off x="394816" y="195665"/>
            <a:ext cx="825512" cy="636802"/>
          </a:xfrm>
          <a:prstGeom prst="rect">
            <a:avLst/>
          </a:prstGeom>
        </p:spPr>
      </p:pic>
      <p:sp>
        <p:nvSpPr>
          <p:cNvPr id="4" name="矩形 3"/>
          <p:cNvSpPr/>
          <p:nvPr userDrawn="1"/>
        </p:nvSpPr>
        <p:spPr>
          <a:xfrm>
            <a:off x="95912" y="107902"/>
            <a:ext cx="150523" cy="812329"/>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流程图: 过程 8"/>
          <p:cNvSpPr/>
          <p:nvPr userDrawn="1"/>
        </p:nvSpPr>
        <p:spPr>
          <a:xfrm rot="5400000" flipH="1">
            <a:off x="10236874" y="4902521"/>
            <a:ext cx="324399" cy="358585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p>
        </p:txBody>
      </p:sp>
      <p:sp>
        <p:nvSpPr>
          <p:cNvPr id="6" name="矩形 5"/>
          <p:cNvSpPr/>
          <p:nvPr userDrawn="1"/>
        </p:nvSpPr>
        <p:spPr>
          <a:xfrm>
            <a:off x="8893022" y="6602968"/>
            <a:ext cx="3227333" cy="219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45" b="1" dirty="0">
                <a:solidFill>
                  <a:schemeClr val="bg1"/>
                </a:solidFill>
                <a:latin typeface="微软雅黑" panose="020B0503020204020204" pitchFamily="34" charset="-122"/>
                <a:ea typeface="微软雅黑" panose="020B0503020204020204" pitchFamily="34" charset="-122"/>
              </a:rPr>
              <a:t>西安交通大学计算机科学与技术学院</a:t>
            </a:r>
          </a:p>
        </p:txBody>
      </p:sp>
      <p:sp>
        <p:nvSpPr>
          <p:cNvPr id="7" name="流程图: 过程 6"/>
          <p:cNvSpPr/>
          <p:nvPr userDrawn="1"/>
        </p:nvSpPr>
        <p:spPr>
          <a:xfrm rot="5400000">
            <a:off x="4432463" y="2253652"/>
            <a:ext cx="171533" cy="9036459"/>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p>
        </p:txBody>
      </p:sp>
    </p:spTree>
    <p:extLst>
      <p:ext uri="{BB962C8B-B14F-4D97-AF65-F5344CB8AC3E}">
        <p14:creationId xmlns:p14="http://schemas.microsoft.com/office/powerpoint/2010/main" val="98491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494" r="23326" b="24977"/>
          <a:stretch>
            <a:fillRect/>
          </a:stretch>
        </p:blipFill>
        <p:spPr bwMode="auto">
          <a:xfrm>
            <a:off x="8908026" y="4075114"/>
            <a:ext cx="32839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矩形 3"/>
          <p:cNvSpPr/>
          <p:nvPr userDrawn="1"/>
        </p:nvSpPr>
        <p:spPr>
          <a:xfrm>
            <a:off x="0" y="360000"/>
            <a:ext cx="4320000" cy="540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矩形 4"/>
          <p:cNvSpPr/>
          <p:nvPr userDrawn="1"/>
        </p:nvSpPr>
        <p:spPr>
          <a:xfrm>
            <a:off x="7873272" y="360000"/>
            <a:ext cx="4320000" cy="540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图片 5"/>
          <p:cNvPicPr>
            <a:picLocks noChangeAspect="1"/>
          </p:cNvPicPr>
          <p:nvPr userDrawn="1"/>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537163" y="1"/>
            <a:ext cx="3182988" cy="838595"/>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494" r="23326" b="24977"/>
          <a:stretch>
            <a:fillRect/>
          </a:stretch>
        </p:blipFill>
        <p:spPr bwMode="auto">
          <a:xfrm>
            <a:off x="8839200" y="4075114"/>
            <a:ext cx="3352801"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646800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514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218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419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443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90974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974855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74754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4236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32676819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56" r:id="rId14"/>
    <p:sldLayoutId id="2147483654" r:id="rId15"/>
    <p:sldLayoutId id="2147483657"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gofile.me/56VYH/RTaGGDZjD"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13.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emf"/><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482811"/>
            <a:ext cx="12192000" cy="2858530"/>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 y="2386135"/>
            <a:ext cx="12192000" cy="1309269"/>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pPr>
            <a:r>
              <a:rPr lang="en-US" altLang="zh-CN" sz="7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7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电子技术实验</a:t>
            </a:r>
            <a:r>
              <a:rPr lang="en-US" altLang="zh-CN" sz="72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p>
        </p:txBody>
      </p:sp>
      <p:sp>
        <p:nvSpPr>
          <p:cNvPr id="5" name="矩形 4"/>
          <p:cNvSpPr/>
          <p:nvPr/>
        </p:nvSpPr>
        <p:spPr>
          <a:xfrm>
            <a:off x="2968615" y="5193784"/>
            <a:ext cx="6254770" cy="1329595"/>
          </a:xfrm>
          <a:prstGeom prst="rect">
            <a:avLst/>
          </a:prstGeom>
          <a:effectLst>
            <a:outerShdw blurRad="50800" dist="38100" dir="5400000" algn="t" rotWithShape="0">
              <a:prstClr val="black">
                <a:alpha val="40000"/>
              </a:prstClr>
            </a:outerShdw>
          </a:effectLst>
        </p:spPr>
        <p:txBody>
          <a:bodyPr wrap="square">
            <a:spAutoFit/>
          </a:bodyPr>
          <a:lstStyle/>
          <a:p>
            <a:pPr algn="ctr">
              <a:spcBef>
                <a:spcPts val="1200"/>
              </a:spcBef>
              <a:spcAft>
                <a:spcPts val="1200"/>
              </a:spcAft>
            </a:pPr>
            <a:r>
              <a:rPr lang="zh-CN" altLang="en-US" sz="3200" b="1" kern="100" dirty="0">
                <a:solidFill>
                  <a:srgbClr val="1557AE"/>
                </a:solidFill>
                <a:latin typeface="微软雅黑" panose="020B0503020204020204" pitchFamily="34" charset="-122"/>
                <a:ea typeface="微软雅黑" panose="020B0503020204020204" pitchFamily="34" charset="-122"/>
                <a:cs typeface="Times New Roman" panose="02020603050405020304" pitchFamily="18" charset="0"/>
              </a:rPr>
              <a:t>计算机科学与技术</a:t>
            </a:r>
            <a:r>
              <a:rPr lang="zh-CN" altLang="en-US" sz="3200" b="1" kern="100" dirty="0">
                <a:solidFill>
                  <a:srgbClr val="1557AE"/>
                </a:solidFill>
                <a:latin typeface="微软雅黑" panose="020B0503020204020204" pitchFamily="34" charset="-122"/>
                <a:ea typeface="微软雅黑" panose="020B0503020204020204" pitchFamily="34" charset="-122"/>
                <a:cs typeface="Times New Roman" panose="02020603050405020304" pitchFamily="18" charset="0"/>
                <a:sym typeface="+mn-ea"/>
              </a:rPr>
              <a:t>学院 </a:t>
            </a:r>
            <a:r>
              <a:rPr lang="zh-CN" altLang="en-US" sz="3200" b="1" kern="100" dirty="0">
                <a:solidFill>
                  <a:srgbClr val="1557AE"/>
                </a:solidFill>
                <a:latin typeface="微软雅黑" panose="020B0503020204020204" pitchFamily="34" charset="-122"/>
                <a:ea typeface="微软雅黑" panose="020B0503020204020204" pitchFamily="34" charset="-122"/>
                <a:cs typeface="Times New Roman" panose="02020603050405020304" pitchFamily="18" charset="0"/>
              </a:rPr>
              <a:t>实验中心</a:t>
            </a:r>
            <a:endParaRPr lang="zh-CN" altLang="zh-CN" sz="3200" b="1" kern="100" dirty="0">
              <a:solidFill>
                <a:srgbClr val="1557AE"/>
              </a:solidFill>
              <a:latin typeface="微软雅黑" panose="020B0503020204020204" pitchFamily="34" charset="-122"/>
              <a:ea typeface="微软雅黑" panose="020B0503020204020204" pitchFamily="34" charset="-122"/>
              <a:cs typeface="Times New Roman" panose="02020603050405020304" pitchFamily="18" charset="0"/>
            </a:endParaRPr>
          </a:p>
          <a:p>
            <a:pPr indent="127000" algn="ctr">
              <a:lnSpc>
                <a:spcPct val="120000"/>
              </a:lnSpc>
            </a:pPr>
            <a:r>
              <a:rPr lang="en-US" altLang="zh-CN" sz="3200" b="1" kern="100" dirty="0" smtClean="0">
                <a:solidFill>
                  <a:srgbClr val="1557AE"/>
                </a:solidFill>
                <a:latin typeface="微软雅黑" panose="020B0503020204020204" pitchFamily="34" charset="-122"/>
                <a:ea typeface="微软雅黑" panose="020B0503020204020204" pitchFamily="34" charset="-122"/>
                <a:cs typeface="Times New Roman" panose="02020603050405020304" pitchFamily="18" charset="0"/>
              </a:rPr>
              <a:t>2025</a:t>
            </a:r>
            <a:r>
              <a:rPr lang="zh-CN" altLang="en-US" sz="3200" b="1" kern="100" dirty="0" smtClean="0">
                <a:solidFill>
                  <a:srgbClr val="1557AE"/>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3200" b="1" kern="100" dirty="0" smtClean="0">
                <a:solidFill>
                  <a:srgbClr val="1557AE"/>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3200" b="1" kern="100" dirty="0" smtClean="0">
                <a:solidFill>
                  <a:srgbClr val="1557AE"/>
                </a:solidFill>
                <a:latin typeface="微软雅黑" panose="020B0503020204020204" pitchFamily="34" charset="-122"/>
                <a:ea typeface="微软雅黑" panose="020B0503020204020204" pitchFamily="34" charset="-122"/>
                <a:cs typeface="Times New Roman" panose="02020603050405020304" pitchFamily="18" charset="0"/>
              </a:rPr>
              <a:t>月</a:t>
            </a:r>
            <a:endParaRPr lang="zh-CN" altLang="zh-CN" sz="3200" b="1" kern="100" dirty="0">
              <a:solidFill>
                <a:srgbClr val="1557AE"/>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0720"/>
    </mc:Choice>
    <mc:Fallback xmlns="">
      <p:transition spd="slow" advTm="207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8845" y="138784"/>
            <a:ext cx="233910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实验过程及考核</a:t>
            </a:r>
          </a:p>
        </p:txBody>
      </p:sp>
      <p:sp>
        <p:nvSpPr>
          <p:cNvPr id="3" name="矩形 2"/>
          <p:cNvSpPr/>
          <p:nvPr/>
        </p:nvSpPr>
        <p:spPr>
          <a:xfrm>
            <a:off x="708844" y="718436"/>
            <a:ext cx="10332781" cy="4431983"/>
          </a:xfrm>
          <a:prstGeom prst="rect">
            <a:avLst/>
          </a:prstGeom>
        </p:spPr>
        <p:txBody>
          <a:bodyPr wrap="square">
            <a:spAutoFit/>
          </a:bodyPr>
          <a:lstStyle/>
          <a:p>
            <a:pPr indent="533400">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最终</a:t>
            </a:r>
            <a:r>
              <a:rPr lang="zh-CN" altLang="en-US" sz="2800" b="1" dirty="0" smtClean="0">
                <a:solidFill>
                  <a:srgbClr val="FF0000"/>
                </a:solidFill>
                <a:latin typeface="微软雅黑" panose="020B0503020204020204" pitchFamily="34" charset="-122"/>
                <a:ea typeface="微软雅黑" panose="020B0503020204020204" pitchFamily="34" charset="-122"/>
              </a:rPr>
              <a:t>成绩：</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534988" indent="447675">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实验验收；</a:t>
            </a:r>
            <a:endParaRPr lang="en-US" altLang="zh-CN" sz="2800" b="1" dirty="0">
              <a:latin typeface="微软雅黑" panose="020B0503020204020204" pitchFamily="34" charset="-122"/>
              <a:ea typeface="微软雅黑" panose="020B0503020204020204" pitchFamily="34" charset="-122"/>
            </a:endParaRPr>
          </a:p>
          <a:p>
            <a:pPr marL="534988" indent="447675">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实验报告</a:t>
            </a:r>
            <a:r>
              <a:rPr lang="zh-CN" altLang="en-US"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4</a:t>
            </a:r>
            <a:r>
              <a:rPr lang="zh-CN" altLang="en-US" sz="2800" b="1" dirty="0" smtClean="0">
                <a:latin typeface="微软雅黑" panose="020B0503020204020204" pitchFamily="34" charset="-122"/>
                <a:ea typeface="微软雅黑" panose="020B0503020204020204" pitchFamily="34" charset="-122"/>
              </a:rPr>
              <a:t>份</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marL="1449388" lvl="1" indent="-457200">
              <a:lnSpc>
                <a:spcPct val="150000"/>
              </a:lnSpc>
              <a:buFont typeface="Wingdings" panose="05000000000000000000" pitchFamily="2" charset="2"/>
              <a:buChar char="ü"/>
            </a:pPr>
            <a:r>
              <a:rPr lang="zh-CN" altLang="en-US" sz="2400" b="1" dirty="0" smtClean="0">
                <a:latin typeface="微软雅黑" panose="020B0503020204020204" pitchFamily="34" charset="-122"/>
                <a:ea typeface="微软雅黑" panose="020B0503020204020204" pitchFamily="34" charset="-122"/>
              </a:rPr>
              <a:t>基础部分：必做；</a:t>
            </a:r>
            <a:endParaRPr lang="en-US" altLang="zh-CN" sz="2400" b="1" dirty="0" smtClean="0">
              <a:latin typeface="微软雅黑" panose="020B0503020204020204" pitchFamily="34" charset="-122"/>
              <a:ea typeface="微软雅黑" panose="020B0503020204020204" pitchFamily="34" charset="-122"/>
            </a:endParaRPr>
          </a:p>
          <a:p>
            <a:pPr marL="1449388" lvl="1" indent="-457200">
              <a:lnSpc>
                <a:spcPct val="150000"/>
              </a:lnSpc>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选</a:t>
            </a:r>
            <a:r>
              <a:rPr lang="zh-CN" altLang="en-US" sz="2400" b="1" dirty="0" smtClean="0">
                <a:latin typeface="微软雅黑" panose="020B0503020204020204" pitchFamily="34" charset="-122"/>
                <a:ea typeface="微软雅黑" panose="020B0503020204020204" pitchFamily="34" charset="-122"/>
              </a:rPr>
              <a:t>做（高级）部分</a:t>
            </a:r>
            <a:r>
              <a:rPr lang="zh-CN" altLang="en-US" sz="2400" b="1" smtClean="0">
                <a:latin typeface="微软雅黑" panose="020B0503020204020204" pitchFamily="34" charset="-122"/>
                <a:ea typeface="微软雅黑" panose="020B0503020204020204" pitchFamily="34" charset="-122"/>
              </a:rPr>
              <a:t>：占实验分数，想得</a:t>
            </a:r>
            <a:r>
              <a:rPr lang="en-US" altLang="zh-CN" sz="2400" b="1" smtClean="0">
                <a:latin typeface="微软雅黑" panose="020B0503020204020204" pitchFamily="34" charset="-122"/>
                <a:ea typeface="微软雅黑" panose="020B0503020204020204" pitchFamily="34" charset="-122"/>
              </a:rPr>
              <a:t>A</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需要做</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534988" indent="447675">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平时成绩：考勤、互动讨论等；</a:t>
            </a:r>
            <a:endParaRPr lang="en-US" altLang="zh-CN" sz="2800" b="1" dirty="0">
              <a:latin typeface="微软雅黑" panose="020B0503020204020204" pitchFamily="34" charset="-122"/>
              <a:ea typeface="微软雅黑" panose="020B0503020204020204" pitchFamily="34" charset="-122"/>
            </a:endParaRPr>
          </a:p>
          <a:p>
            <a:pPr marL="534988" indent="447675">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不能抄袭！！！</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702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6581" y="678010"/>
            <a:ext cx="10510684" cy="3323987"/>
          </a:xfrm>
          <a:prstGeom prst="rect">
            <a:avLst/>
          </a:prstGeom>
        </p:spPr>
        <p:txBody>
          <a:bodyPr wrap="square">
            <a:spAutoFit/>
          </a:bodyPr>
          <a:lstStyle/>
          <a:p>
            <a:pPr indent="533400">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相关资源地址：</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534988" indent="447675">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软件</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资料下载地址：</a:t>
            </a:r>
            <a:endParaRPr lang="en-US" altLang="zh-CN" sz="2800" b="1" dirty="0">
              <a:latin typeface="微软雅黑" panose="020B0503020204020204" pitchFamily="34" charset="-122"/>
              <a:ea typeface="微软雅黑" panose="020B0503020204020204" pitchFamily="34" charset="-122"/>
            </a:endParaRPr>
          </a:p>
          <a:p>
            <a:pPr marL="534988">
              <a:lnSpc>
                <a:spcPct val="150000"/>
              </a:lnSpc>
            </a:pPr>
            <a:r>
              <a:rPr lang="en-US" altLang="zh-CN" sz="2800" b="1" dirty="0">
                <a:latin typeface="微软雅黑" panose="020B0503020204020204" pitchFamily="34" charset="-122"/>
                <a:ea typeface="微软雅黑" panose="020B0503020204020204" pitchFamily="34" charset="-122"/>
                <a:hlinkClick r:id="rId2"/>
              </a:rPr>
              <a:t>http://gofile.me/56VYH/RTaGGDZjD</a:t>
            </a:r>
            <a:endParaRPr lang="en-US" altLang="zh-CN" sz="2800" b="1" dirty="0">
              <a:latin typeface="微软雅黑" panose="020B0503020204020204" pitchFamily="34" charset="-122"/>
              <a:ea typeface="微软雅黑" panose="020B0503020204020204" pitchFamily="34" charset="-122"/>
            </a:endParaRPr>
          </a:p>
          <a:p>
            <a:pPr marL="534988" indent="447675">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实验报告提交：</a:t>
            </a:r>
            <a:endParaRPr lang="en-US" altLang="zh-CN" sz="2800" b="1" dirty="0">
              <a:latin typeface="微软雅黑" panose="020B0503020204020204" pitchFamily="34" charset="-122"/>
              <a:ea typeface="微软雅黑" panose="020B0503020204020204" pitchFamily="34" charset="-122"/>
            </a:endParaRPr>
          </a:p>
          <a:p>
            <a:pPr marL="534988">
              <a:lnSpc>
                <a:spcPct val="150000"/>
              </a:lnSpc>
            </a:pPr>
            <a:r>
              <a:rPr lang="zh-CN" altLang="en-US" sz="2800" b="1" dirty="0">
                <a:latin typeface="微软雅黑" panose="020B0503020204020204" pitchFamily="34" charset="-122"/>
                <a:ea typeface="微软雅黑" panose="020B0503020204020204" pitchFamily="34" charset="-122"/>
              </a:rPr>
              <a:t>思源学堂</a:t>
            </a:r>
            <a:r>
              <a:rPr lang="zh-CN" altLang="en-US" sz="2800" b="1" dirty="0" smtClean="0">
                <a:latin typeface="微软雅黑" panose="020B0503020204020204" pitchFamily="34" charset="-122"/>
                <a:ea typeface="微软雅黑" panose="020B0503020204020204" pitchFamily="34" charset="-122"/>
              </a:rPr>
              <a:t>（一周内，下次</a:t>
            </a:r>
            <a:r>
              <a:rPr lang="zh-CN" altLang="en-US" sz="2800" b="1" dirty="0">
                <a:latin typeface="微软雅黑" panose="020B0503020204020204" pitchFamily="34" charset="-122"/>
                <a:ea typeface="微软雅黑" panose="020B0503020204020204" pitchFamily="34" charset="-122"/>
              </a:rPr>
              <a:t>实验前提交本次报告）。</a:t>
            </a:r>
            <a:endParaRPr lang="en-US" altLang="zh-CN"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08845" y="138784"/>
            <a:ext cx="233910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实验过程及考核</a:t>
            </a:r>
          </a:p>
        </p:txBody>
      </p:sp>
    </p:spTree>
    <p:extLst>
      <p:ext uri="{BB962C8B-B14F-4D97-AF65-F5344CB8AC3E}">
        <p14:creationId xmlns:p14="http://schemas.microsoft.com/office/powerpoint/2010/main" val="86445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524125"/>
            <a:ext cx="12192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黑体"/>
              <a:ea typeface="黑体"/>
            </a:endParaRPr>
          </a:p>
        </p:txBody>
      </p:sp>
      <p:sp>
        <p:nvSpPr>
          <p:cNvPr id="6" name="文本框 5"/>
          <p:cNvSpPr txBox="1"/>
          <p:nvPr/>
        </p:nvSpPr>
        <p:spPr>
          <a:xfrm>
            <a:off x="0" y="2870239"/>
            <a:ext cx="12192000" cy="1015663"/>
          </a:xfrm>
          <a:prstGeom prst="rect">
            <a:avLst/>
          </a:prstGeom>
          <a:noFill/>
        </p:spPr>
        <p:txBody>
          <a:bodyPr wrap="square" rtlCol="0">
            <a:spAutoFit/>
          </a:bodyPr>
          <a:lstStyle/>
          <a:p>
            <a:pPr algn="ctr">
              <a:defRPr/>
            </a:pPr>
            <a:r>
              <a:rPr lang="zh-CN" altLang="en-US" sz="6000" b="1" dirty="0">
                <a:solidFill>
                  <a:srgbClr val="3763B1"/>
                </a:solidFill>
                <a:latin typeface="微软雅黑" panose="020B0503020204020204" pitchFamily="34" charset="-122"/>
                <a:ea typeface="微软雅黑" panose="020B0503020204020204" pitchFamily="34" charset="-122"/>
              </a:rPr>
              <a:t>三、实验环境及工具</a:t>
            </a:r>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a:fillRect/>
          </a:stretch>
        </p:blipFill>
        <p:spPr>
          <a:xfrm>
            <a:off x="236655" y="206758"/>
            <a:ext cx="2517275" cy="679161"/>
          </a:xfrm>
          <a:prstGeom prst="rect">
            <a:avLst/>
          </a:prstGeom>
        </p:spPr>
      </p:pic>
    </p:spTree>
    <p:extLst>
      <p:ext uri="{BB962C8B-B14F-4D97-AF65-F5344CB8AC3E}">
        <p14:creationId xmlns:p14="http://schemas.microsoft.com/office/powerpoint/2010/main" val="4046179423"/>
      </p:ext>
    </p:extLst>
  </p:cSld>
  <p:clrMapOvr>
    <a:masterClrMapping/>
  </p:clrMapOvr>
  <mc:AlternateContent xmlns:mc="http://schemas.openxmlformats.org/markup-compatibility/2006" xmlns:p14="http://schemas.microsoft.com/office/powerpoint/2010/main">
    <mc:Choice Requires="p14">
      <p:transition spd="slow" p14:dur="2000" advTm="4272"/>
    </mc:Choice>
    <mc:Fallback xmlns="">
      <p:transition spd="slow" advTm="42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013" y="138783"/>
            <a:ext cx="2954655"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硬件电路与系统设计</a:t>
            </a:r>
          </a:p>
        </p:txBody>
      </p:sp>
      <p:sp>
        <p:nvSpPr>
          <p:cNvPr id="3" name="矩形 2"/>
          <p:cNvSpPr/>
          <p:nvPr/>
        </p:nvSpPr>
        <p:spPr>
          <a:xfrm>
            <a:off x="699013" y="600448"/>
            <a:ext cx="10549090" cy="1955215"/>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现代硬件电路与系统设计</a:t>
            </a:r>
          </a:p>
          <a:p>
            <a:pPr marL="342900" indent="457200">
              <a:lnSpc>
                <a:spcPct val="150000"/>
              </a:lnSpc>
            </a:pPr>
            <a:r>
              <a:rPr lang="zh-CN" altLang="en-US" sz="2800" b="1" dirty="0">
                <a:latin typeface="微软雅黑" panose="020B0503020204020204" pitchFamily="34" charset="-122"/>
                <a:ea typeface="微软雅黑" panose="020B0503020204020204" pitchFamily="34" charset="-122"/>
              </a:rPr>
              <a:t>依据先进的设计</a:t>
            </a:r>
            <a:r>
              <a:rPr lang="zh-CN" altLang="en-US" sz="2800" b="1" dirty="0">
                <a:solidFill>
                  <a:srgbClr val="FF0000"/>
                </a:solidFill>
                <a:latin typeface="微软雅黑" panose="020B0503020204020204" pitchFamily="34" charset="-122"/>
                <a:ea typeface="微软雅黑" panose="020B0503020204020204" pitchFamily="34" charset="-122"/>
              </a:rPr>
              <a:t>思想</a:t>
            </a:r>
            <a:r>
              <a:rPr lang="zh-CN" altLang="en-US" sz="2800" b="1" dirty="0">
                <a:latin typeface="微软雅黑" panose="020B0503020204020204" pitchFamily="34" charset="-122"/>
                <a:ea typeface="微软雅黑" panose="020B0503020204020204" pitchFamily="34" charset="-122"/>
              </a:rPr>
              <a:t>，利用现代化的设计</a:t>
            </a:r>
            <a:r>
              <a:rPr lang="zh-CN" altLang="en-US" sz="2800" b="1" dirty="0">
                <a:solidFill>
                  <a:srgbClr val="FF0000"/>
                </a:solidFill>
                <a:latin typeface="微软雅黑" panose="020B0503020204020204" pitchFamily="34" charset="-122"/>
                <a:ea typeface="微软雅黑" panose="020B0503020204020204" pitchFamily="34" charset="-122"/>
              </a:rPr>
              <a:t>手段</a:t>
            </a:r>
            <a:r>
              <a:rPr lang="zh-CN" altLang="en-US" sz="2800" b="1" dirty="0">
                <a:latin typeface="微软雅黑" panose="020B0503020204020204" pitchFamily="34" charset="-122"/>
                <a:ea typeface="微软雅黑" panose="020B0503020204020204" pitchFamily="34" charset="-122"/>
              </a:rPr>
              <a:t>，使用可编程的新型</a:t>
            </a:r>
            <a:r>
              <a:rPr lang="zh-CN" altLang="en-US" sz="2800" b="1" dirty="0">
                <a:solidFill>
                  <a:srgbClr val="FF0000"/>
                </a:solidFill>
                <a:latin typeface="微软雅黑" panose="020B0503020204020204" pitchFamily="34" charset="-122"/>
                <a:ea typeface="微软雅黑" panose="020B0503020204020204" pitchFamily="34" charset="-122"/>
              </a:rPr>
              <a:t>器件</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699013" y="2656623"/>
            <a:ext cx="10549090" cy="662554"/>
          </a:xfrm>
          <a:prstGeom prst="rect">
            <a:avLst/>
          </a:prstGeom>
        </p:spPr>
        <p:txBody>
          <a:bodyPr wrap="square">
            <a:spAutoFit/>
          </a:bodyPr>
          <a:lstStyle/>
          <a:p>
            <a:pPr marL="685800" indent="-3429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先进的设计</a:t>
            </a:r>
            <a:r>
              <a:rPr lang="zh-CN" altLang="en-US" sz="2800" b="1" dirty="0">
                <a:solidFill>
                  <a:srgbClr val="FF0000"/>
                </a:solidFill>
                <a:latin typeface="微软雅黑" panose="020B0503020204020204" pitchFamily="34" charset="-122"/>
                <a:ea typeface="微软雅黑" panose="020B0503020204020204" pitchFamily="34" charset="-122"/>
              </a:rPr>
              <a:t>思想</a:t>
            </a:r>
            <a:r>
              <a:rPr lang="zh-CN" altLang="en-US" sz="2800" b="1" dirty="0">
                <a:latin typeface="微软雅黑" panose="020B0503020204020204" pitchFamily="34" charset="-122"/>
                <a:ea typeface="微软雅黑" panose="020B0503020204020204" pitchFamily="34" charset="-122"/>
              </a:rPr>
              <a:t>：自上而下，顶层</a:t>
            </a:r>
            <a:r>
              <a:rPr lang="en-US" altLang="zh-CN" sz="2800" b="1" dirty="0">
                <a:latin typeface="微软雅黑" panose="020B0503020204020204" pitchFamily="34" charset="-122"/>
                <a:ea typeface="微软雅黑" panose="020B0503020204020204" pitchFamily="34" charset="-122"/>
              </a:rPr>
              <a:t>-&gt;</a:t>
            </a:r>
            <a:r>
              <a:rPr lang="zh-CN" altLang="en-US" sz="2800" b="1" dirty="0">
                <a:latin typeface="微软雅黑" panose="020B0503020204020204" pitchFamily="34" charset="-122"/>
                <a:ea typeface="微软雅黑" panose="020B0503020204020204" pitchFamily="34" charset="-122"/>
              </a:rPr>
              <a:t>底层；</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699013" y="3548549"/>
            <a:ext cx="10549090" cy="1308884"/>
          </a:xfrm>
          <a:prstGeom prst="rect">
            <a:avLst/>
          </a:prstGeom>
        </p:spPr>
        <p:txBody>
          <a:bodyPr wrap="square">
            <a:spAutoFit/>
          </a:bodyPr>
          <a:lstStyle/>
          <a:p>
            <a:pPr marL="685800" indent="-3429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现代化的设计</a:t>
            </a:r>
            <a:r>
              <a:rPr lang="zh-CN" altLang="en-US" sz="2800" b="1" dirty="0">
                <a:solidFill>
                  <a:srgbClr val="FF0000"/>
                </a:solidFill>
                <a:latin typeface="微软雅黑" panose="020B0503020204020204" pitchFamily="34" charset="-122"/>
                <a:ea typeface="微软雅黑" panose="020B0503020204020204" pitchFamily="34" charset="-122"/>
              </a:rPr>
              <a:t>手段</a:t>
            </a:r>
            <a:r>
              <a:rPr lang="zh-CN" altLang="en-US" sz="2800" b="1" dirty="0">
                <a:latin typeface="微软雅黑" panose="020B0503020204020204" pitchFamily="34" charset="-122"/>
                <a:ea typeface="微软雅黑" panose="020B0503020204020204" pitchFamily="34" charset="-122"/>
              </a:rPr>
              <a:t>：电子设计自动化</a:t>
            </a:r>
            <a:r>
              <a:rPr lang="en-US" altLang="zh-CN" sz="2800" b="1" dirty="0">
                <a:latin typeface="微软雅黑" panose="020B0503020204020204" pitchFamily="34" charset="-122"/>
                <a:ea typeface="微软雅黑" panose="020B0503020204020204" pitchFamily="34" charset="-122"/>
              </a:rPr>
              <a:t>(EDA)</a:t>
            </a:r>
            <a:r>
              <a:rPr lang="zh-CN" altLang="en-US" sz="2800" b="1" dirty="0">
                <a:latin typeface="微软雅黑" panose="020B0503020204020204" pitchFamily="34" charset="-122"/>
                <a:ea typeface="微软雅黑" panose="020B0503020204020204" pitchFamily="34" charset="-122"/>
              </a:rPr>
              <a:t>开发工具，计算机描述语言</a:t>
            </a:r>
            <a:r>
              <a:rPr lang="en-US" altLang="zh-CN" sz="2800" b="1" dirty="0">
                <a:latin typeface="微软雅黑" panose="020B0503020204020204" pitchFamily="34" charset="-122"/>
                <a:ea typeface="微软雅黑" panose="020B0503020204020204" pitchFamily="34" charset="-122"/>
              </a:rPr>
              <a:t>(HDL)</a:t>
            </a:r>
            <a:r>
              <a:rPr lang="zh-CN" altLang="en-US" sz="2800" b="1" dirty="0">
                <a:latin typeface="微软雅黑" panose="020B0503020204020204" pitchFamily="34" charset="-122"/>
                <a:ea typeface="微软雅黑" panose="020B0503020204020204" pitchFamily="34" charset="-122"/>
              </a:rPr>
              <a:t>，硬件设计软件化；</a:t>
            </a:r>
            <a:endParaRPr lang="en-US" altLang="zh-CN" sz="2800" b="1" dirty="0">
              <a:latin typeface="微软雅黑" panose="020B0503020204020204" pitchFamily="34" charset="-122"/>
              <a:ea typeface="微软雅黑" panose="020B0503020204020204" pitchFamily="34" charset="-122"/>
            </a:endParaRPr>
          </a:p>
        </p:txBody>
      </p:sp>
      <p:sp>
        <p:nvSpPr>
          <p:cNvPr id="6" name="矩形 5"/>
          <p:cNvSpPr/>
          <p:nvPr/>
        </p:nvSpPr>
        <p:spPr>
          <a:xfrm>
            <a:off x="699013" y="4921722"/>
            <a:ext cx="10549090" cy="662554"/>
          </a:xfrm>
          <a:prstGeom prst="rect">
            <a:avLst/>
          </a:prstGeom>
        </p:spPr>
        <p:txBody>
          <a:bodyPr wrap="square">
            <a:spAutoFit/>
          </a:bodyPr>
          <a:lstStyle/>
          <a:p>
            <a:pPr marL="685800" indent="-3429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可编程的新型</a:t>
            </a:r>
            <a:r>
              <a:rPr lang="zh-CN" altLang="en-US" sz="2800" b="1" dirty="0">
                <a:solidFill>
                  <a:srgbClr val="FF0000"/>
                </a:solidFill>
                <a:latin typeface="微软雅黑" panose="020B0503020204020204" pitchFamily="34" charset="-122"/>
                <a:ea typeface="微软雅黑" panose="020B0503020204020204" pitchFamily="34" charset="-122"/>
              </a:rPr>
              <a:t>器件</a:t>
            </a:r>
            <a:r>
              <a:rPr lang="zh-CN" altLang="en-US" sz="2800" b="1" dirty="0">
                <a:latin typeface="微软雅黑" panose="020B0503020204020204" pitchFamily="34" charset="-122"/>
                <a:ea typeface="微软雅黑" panose="020B0503020204020204" pitchFamily="34" charset="-122"/>
              </a:rPr>
              <a:t>：现代硬件电路与系统的载体。</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9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9014" y="600449"/>
            <a:ext cx="10578586" cy="5186869"/>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现代硬件电路与系统设计</a:t>
            </a:r>
          </a:p>
          <a:p>
            <a:pPr marL="342900" lvl="1" indent="644525">
              <a:lnSpc>
                <a:spcPct val="150000"/>
              </a:lnSpc>
            </a:pPr>
            <a:r>
              <a:rPr lang="zh-CN" altLang="en-US" sz="2800" b="1" dirty="0">
                <a:latin typeface="微软雅黑" panose="020B0503020204020204" pitchFamily="34" charset="-122"/>
                <a:ea typeface="微软雅黑" panose="020B0503020204020204" pitchFamily="34" charset="-122"/>
              </a:rPr>
              <a:t>利用</a:t>
            </a:r>
            <a:r>
              <a:rPr lang="en-US" altLang="zh-CN" sz="2800" b="1" dirty="0">
                <a:solidFill>
                  <a:srgbClr val="FF0000"/>
                </a:solidFill>
                <a:latin typeface="微软雅黑" panose="020B0503020204020204" pitchFamily="34" charset="-122"/>
                <a:ea typeface="微软雅黑" panose="020B0503020204020204" pitchFamily="34" charset="-122"/>
              </a:rPr>
              <a:t>HDL</a:t>
            </a:r>
            <a:r>
              <a:rPr lang="zh-CN" altLang="en-US" sz="2800" b="1" dirty="0">
                <a:solidFill>
                  <a:srgbClr val="FF0000"/>
                </a:solidFill>
                <a:latin typeface="微软雅黑" panose="020B0503020204020204" pitchFamily="34" charset="-122"/>
                <a:ea typeface="微软雅黑" panose="020B0503020204020204" pitchFamily="34" charset="-122"/>
              </a:rPr>
              <a:t>语言</a:t>
            </a:r>
            <a:r>
              <a:rPr lang="zh-CN" altLang="en-US" sz="2800" b="1" dirty="0">
                <a:latin typeface="微软雅黑" panose="020B0503020204020204" pitchFamily="34" charset="-122"/>
                <a:ea typeface="微软雅黑" panose="020B0503020204020204" pitchFamily="34" charset="-122"/>
              </a:rPr>
              <a:t>从顶层到底层（从抽象到具体）逐层描述自己的设计思想，用一系列分层次的模块来表示复杂的数字系统</a:t>
            </a:r>
            <a:r>
              <a:rPr lang="en-US" altLang="zh-CN" sz="2800" b="1" dirty="0">
                <a:latin typeface="微软雅黑" panose="020B0503020204020204" pitchFamily="34" charset="-122"/>
                <a:ea typeface="微软雅黑" panose="020B0503020204020204" pitchFamily="34" charset="-122"/>
              </a:rPr>
              <a:t>;</a:t>
            </a:r>
          </a:p>
          <a:p>
            <a:pPr marL="342900" lvl="1" indent="644525">
              <a:lnSpc>
                <a:spcPct val="150000"/>
              </a:lnSpc>
            </a:pPr>
            <a:r>
              <a:rPr lang="zh-CN" altLang="en-US" sz="2800" b="1" dirty="0">
                <a:latin typeface="微软雅黑" panose="020B0503020204020204" pitchFamily="34" charset="-122"/>
                <a:ea typeface="微软雅黑" panose="020B0503020204020204" pitchFamily="34" charset="-122"/>
              </a:rPr>
              <a:t>利用</a:t>
            </a:r>
            <a:r>
              <a:rPr lang="zh-CN" altLang="en-US" sz="2800" b="1" dirty="0">
                <a:solidFill>
                  <a:srgbClr val="FF0000"/>
                </a:solidFill>
                <a:latin typeface="微软雅黑" panose="020B0503020204020204" pitchFamily="34" charset="-122"/>
                <a:ea typeface="微软雅黑" panose="020B0503020204020204" pitchFamily="34" charset="-122"/>
              </a:rPr>
              <a:t>电子设计自动化</a:t>
            </a:r>
            <a:r>
              <a:rPr lang="en-US" altLang="zh-CN" sz="2800" b="1" dirty="0">
                <a:solidFill>
                  <a:srgbClr val="FF0000"/>
                </a:solidFill>
                <a:latin typeface="微软雅黑" panose="020B0503020204020204" pitchFamily="34" charset="-122"/>
                <a:ea typeface="微软雅黑" panose="020B0503020204020204" pitchFamily="34" charset="-122"/>
              </a:rPr>
              <a:t>(EDA)</a:t>
            </a:r>
            <a:r>
              <a:rPr lang="zh-CN" altLang="en-US" sz="2800" b="1" dirty="0">
                <a:solidFill>
                  <a:srgbClr val="FF0000"/>
                </a:solidFill>
                <a:latin typeface="微软雅黑" panose="020B0503020204020204" pitchFamily="34" charset="-122"/>
                <a:ea typeface="微软雅黑" panose="020B0503020204020204" pitchFamily="34" charset="-122"/>
              </a:rPr>
              <a:t>工具</a:t>
            </a:r>
            <a:r>
              <a:rPr lang="zh-CN" altLang="en-US" sz="2800" b="1" dirty="0">
                <a:latin typeface="微软雅黑" panose="020B0503020204020204" pitchFamily="34" charset="-122"/>
                <a:ea typeface="微软雅黑" panose="020B0503020204020204" pitchFamily="34" charset="-122"/>
              </a:rPr>
              <a:t>，逐层进行仿真验证，把其中需要变为实际电路的模块组合，经过自动综合工具转换到门级电路网表</a:t>
            </a:r>
            <a:r>
              <a:rPr lang="en-US" altLang="zh-CN" sz="2800" b="1" dirty="0">
                <a:latin typeface="微软雅黑" panose="020B0503020204020204" pitchFamily="34" charset="-122"/>
                <a:ea typeface="微软雅黑" panose="020B0503020204020204" pitchFamily="34" charset="-122"/>
              </a:rPr>
              <a:t>;</a:t>
            </a:r>
          </a:p>
          <a:p>
            <a:pPr marL="342900" lvl="1" indent="644525">
              <a:lnSpc>
                <a:spcPct val="150000"/>
              </a:lnSpc>
            </a:pPr>
            <a:r>
              <a:rPr lang="zh-CN" altLang="en-US" sz="2800" b="1" dirty="0">
                <a:latin typeface="微软雅黑" panose="020B0503020204020204" pitchFamily="34" charset="-122"/>
                <a:ea typeface="微软雅黑" panose="020B0503020204020204" pitchFamily="34" charset="-122"/>
              </a:rPr>
              <a:t>用</a:t>
            </a:r>
            <a:r>
              <a:rPr lang="zh-CN" altLang="en-US" sz="2800" b="1" dirty="0">
                <a:solidFill>
                  <a:srgbClr val="FF0000"/>
                </a:solidFill>
                <a:latin typeface="微软雅黑" panose="020B0503020204020204" pitchFamily="34" charset="-122"/>
                <a:ea typeface="微软雅黑" panose="020B0503020204020204" pitchFamily="34" charset="-122"/>
              </a:rPr>
              <a:t>专用集成电路</a:t>
            </a:r>
            <a:r>
              <a:rPr lang="en-US" altLang="zh-CN" sz="2800" b="1" dirty="0">
                <a:solidFill>
                  <a:srgbClr val="FF0000"/>
                </a:solidFill>
                <a:latin typeface="微软雅黑" panose="020B0503020204020204" pitchFamily="34" charset="-122"/>
                <a:ea typeface="微软雅黑" panose="020B0503020204020204" pitchFamily="34" charset="-122"/>
              </a:rPr>
              <a:t>ASIC</a:t>
            </a:r>
            <a:r>
              <a:rPr lang="zh-CN" altLang="en-US" sz="2800" b="1" dirty="0">
                <a:solidFill>
                  <a:srgbClr val="FF0000"/>
                </a:solidFill>
                <a:latin typeface="微软雅黑" panose="020B0503020204020204" pitchFamily="34" charset="-122"/>
                <a:ea typeface="微软雅黑" panose="020B0503020204020204" pitchFamily="34" charset="-122"/>
              </a:rPr>
              <a:t>或现场可编程门阵列</a:t>
            </a:r>
            <a:r>
              <a:rPr lang="en-US" altLang="zh-CN" sz="2800" b="1" dirty="0">
                <a:solidFill>
                  <a:srgbClr val="FF0000"/>
                </a:solidFill>
                <a:latin typeface="微软雅黑" panose="020B0503020204020204" pitchFamily="34" charset="-122"/>
                <a:ea typeface="微软雅黑" panose="020B0503020204020204" pitchFamily="34" charset="-122"/>
              </a:rPr>
              <a:t>FPGA</a:t>
            </a:r>
            <a:r>
              <a:rPr lang="zh-CN" altLang="en-US" sz="2800" b="1" dirty="0">
                <a:latin typeface="微软雅黑" panose="020B0503020204020204" pitchFamily="34" charset="-122"/>
                <a:ea typeface="微软雅黑" panose="020B0503020204020204" pitchFamily="34" charset="-122"/>
              </a:rPr>
              <a:t>自动布局布线工具，把网表转换为要实现的具体电路布线结构。</a:t>
            </a:r>
            <a:endParaRPr lang="en-US" altLang="zh-CN"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99013" y="138783"/>
            <a:ext cx="2954655"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硬件电路与系统设计</a:t>
            </a:r>
          </a:p>
        </p:txBody>
      </p:sp>
    </p:spTree>
    <p:extLst>
      <p:ext uri="{BB962C8B-B14F-4D97-AF65-F5344CB8AC3E}">
        <p14:creationId xmlns:p14="http://schemas.microsoft.com/office/powerpoint/2010/main" val="252068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9516" y="721216"/>
            <a:ext cx="10588419" cy="5693866"/>
          </a:xfrm>
          <a:prstGeom prst="rect">
            <a:avLst/>
          </a:prstGeom>
        </p:spPr>
        <p:txBody>
          <a:bodyPr wrap="square">
            <a:spAutoFit/>
          </a:bodyPr>
          <a:lstStyle/>
          <a:p>
            <a:pPr marL="342900" indent="-342900">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FPGA(</a:t>
            </a:r>
            <a:r>
              <a:rPr lang="zh-CN" altLang="en-US" sz="2800" b="1" dirty="0">
                <a:solidFill>
                  <a:srgbClr val="FF0000"/>
                </a:solidFill>
                <a:latin typeface="微软雅黑" panose="020B0503020204020204" pitchFamily="34" charset="-122"/>
                <a:ea typeface="微软雅黑" panose="020B0503020204020204" pitchFamily="34" charset="-122"/>
              </a:rPr>
              <a:t>现场可编程逻辑门阵列</a:t>
            </a:r>
            <a:r>
              <a:rPr lang="en-US" altLang="zh-CN" sz="2800" b="1" dirty="0">
                <a:solidFill>
                  <a:srgbClr val="FF0000"/>
                </a:solidFill>
                <a:latin typeface="微软雅黑" panose="020B0503020204020204" pitchFamily="34" charset="-122"/>
                <a:ea typeface="微软雅黑" panose="020B0503020204020204" pitchFamily="34" charset="-122"/>
              </a:rPr>
              <a:t>)</a:t>
            </a:r>
          </a:p>
          <a:p>
            <a:pPr lvl="1" indent="457200">
              <a:lnSpc>
                <a:spcPct val="150000"/>
              </a:lnSpc>
            </a:pPr>
            <a:r>
              <a:rPr lang="en-US" altLang="zh-CN" sz="2800" b="1" dirty="0">
                <a:latin typeface="微软雅黑" panose="020B0503020204020204" pitchFamily="34" charset="-122"/>
                <a:ea typeface="微软雅黑" panose="020B0503020204020204" pitchFamily="34" charset="-122"/>
              </a:rPr>
              <a:t>FPGA(Field Programmable Gate Array)</a:t>
            </a:r>
            <a:r>
              <a:rPr lang="zh-CN" altLang="en-US" sz="2800" b="1" dirty="0">
                <a:latin typeface="微软雅黑" panose="020B0503020204020204" pitchFamily="34" charset="-122"/>
                <a:ea typeface="微软雅黑" panose="020B0503020204020204" pitchFamily="34" charset="-122"/>
              </a:rPr>
              <a:t>器件属于专用集成电路中的一种半定制电路，完成超大规模的复杂组合逻辑与设计逻辑。</a:t>
            </a:r>
            <a:endParaRPr lang="en-US" altLang="zh-CN" sz="2800" b="1" dirty="0">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a:latin typeface="微软雅黑" panose="020B0503020204020204" pitchFamily="34" charset="-122"/>
                <a:ea typeface="微软雅黑" panose="020B0503020204020204" pitchFamily="34" charset="-122"/>
              </a:rPr>
              <a:t>FPGA</a:t>
            </a:r>
            <a:r>
              <a:rPr lang="zh-CN" altLang="en-US" sz="2800" b="1" dirty="0">
                <a:latin typeface="微软雅黑" panose="020B0503020204020204" pitchFamily="34" charset="-122"/>
                <a:ea typeface="微软雅黑" panose="020B0503020204020204" pitchFamily="34" charset="-122"/>
              </a:rPr>
              <a:t>的特点：</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集成度高</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布线资源丰富</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可重复</a:t>
            </a:r>
            <a:r>
              <a:rPr lang="zh-CN" altLang="en-US" sz="2800" b="1" dirty="0" smtClean="0">
                <a:latin typeface="微软雅黑" panose="020B0503020204020204" pitchFamily="34" charset="-122"/>
                <a:ea typeface="微软雅黑" panose="020B0503020204020204" pitchFamily="34" charset="-122"/>
              </a:rPr>
              <a:t>编程</a:t>
            </a:r>
            <a:endParaRPr lang="en-US" altLang="zh-CN" sz="2800" b="1" dirty="0" smtClean="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en-US" altLang="zh-CN" sz="2800" b="1" dirty="0" smtClean="0">
                <a:latin typeface="微软雅黑" panose="020B0503020204020204" pitchFamily="34" charset="-122"/>
                <a:ea typeface="微软雅黑" panose="020B0503020204020204" pitchFamily="34" charset="-122"/>
              </a:rPr>
              <a:t>……</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2052" name="Picture 4" descr="https://gimg2.baidu.com/image_search/src=http%3A%2F%2Fnimg.ws.126.net%2F%3Furl%3Dhttp%253A%252F%252Fdingyue.ws.126.net%252F2021%252F0318%252Fb377ec67j00qq5pwg001lc000hs00c6c.jpg%26thumbnail%3D650x2147483647%26quality%3D80%26type%3Djpg&amp;refer=http%3A%2F%2Fnimg.ws.126.net&amp;app=2002&amp;size=f9999,10000&amp;q=a80&amp;n=0&amp;g=0n&amp;fmt=jpeg?sec=1622019526&amp;t=24bef5c343838d92db77cffb4ba0b3bb"/>
          <p:cNvPicPr>
            <a:picLocks noChangeAspect="1" noChangeArrowheads="1"/>
          </p:cNvPicPr>
          <p:nvPr/>
        </p:nvPicPr>
        <p:blipFill rotWithShape="1">
          <a:blip r:embed="rId2">
            <a:extLst>
              <a:ext uri="{28A0092B-C50C-407E-A947-70E740481C1C}">
                <a14:useLocalDpi xmlns:a14="http://schemas.microsoft.com/office/drawing/2010/main" val="0"/>
              </a:ext>
            </a:extLst>
          </a:blip>
          <a:srcRect l="17761" t="12899" r="7708" b="12444"/>
          <a:stretch/>
        </p:blipFill>
        <p:spPr bwMode="auto">
          <a:xfrm>
            <a:off x="5726491" y="3342969"/>
            <a:ext cx="4396254" cy="27576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69516" y="138783"/>
            <a:ext cx="3193503"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可编程逻辑器件</a:t>
            </a:r>
            <a:r>
              <a:rPr lang="en-US" altLang="zh-CN" sz="2400" b="1" dirty="0">
                <a:solidFill>
                  <a:srgbClr val="0070C0"/>
                </a:solidFill>
                <a:latin typeface="微软雅黑" panose="020B0503020204020204" pitchFamily="34" charset="-122"/>
                <a:ea typeface="微软雅黑" panose="020B0503020204020204" pitchFamily="34" charset="-122"/>
              </a:rPr>
              <a:t>(PLD)</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45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up)">
                                      <p:cBhvr>
                                        <p:cTn id="11"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9517" y="759340"/>
            <a:ext cx="10810296" cy="5617756"/>
          </a:xfrm>
          <a:prstGeom prst="rect">
            <a:avLst/>
          </a:prstGeom>
        </p:spPr>
        <p:txBody>
          <a:bodyPr wrap="square">
            <a:spAutoFit/>
          </a:bodyPr>
          <a:lstStyle/>
          <a:p>
            <a:pPr marL="342900" indent="-342900">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FPGA </a:t>
            </a:r>
            <a:r>
              <a:rPr lang="zh-CN" altLang="en-US" sz="2800" b="1" dirty="0">
                <a:solidFill>
                  <a:srgbClr val="FF0000"/>
                </a:solidFill>
                <a:latin typeface="微软雅黑" panose="020B0503020204020204" pitchFamily="34" charset="-122"/>
                <a:ea typeface="微软雅黑" panose="020B0503020204020204" pitchFamily="34" charset="-122"/>
              </a:rPr>
              <a:t>的基本结构</a:t>
            </a:r>
            <a:r>
              <a:rPr lang="en-US" altLang="zh-CN" sz="2800" b="1" dirty="0">
                <a:solidFill>
                  <a:srgbClr val="FF0000"/>
                </a:solidFill>
                <a:latin typeface="微软雅黑" panose="020B0503020204020204" pitchFamily="34" charset="-122"/>
                <a:ea typeface="微软雅黑" panose="020B0503020204020204" pitchFamily="34" charset="-122"/>
              </a:rPr>
              <a:t>:</a:t>
            </a: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可编程输入输出单元（</a:t>
            </a:r>
            <a:r>
              <a:rPr lang="en-US" altLang="zh-CN" sz="2800" b="1" dirty="0">
                <a:latin typeface="微软雅黑" panose="020B0503020204020204" pitchFamily="34" charset="-122"/>
                <a:ea typeface="微软雅黑" panose="020B0503020204020204" pitchFamily="34" charset="-122"/>
              </a:rPr>
              <a:t>I/O</a:t>
            </a:r>
            <a:r>
              <a:rPr lang="zh-CN" altLang="en-US" sz="2800" b="1" dirty="0">
                <a:latin typeface="微软雅黑" panose="020B0503020204020204" pitchFamily="34" charset="-122"/>
                <a:ea typeface="微软雅黑" panose="020B0503020204020204" pitchFamily="34" charset="-122"/>
              </a:rPr>
              <a:t>单元）</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可编程逻辑模块（</a:t>
            </a:r>
            <a:r>
              <a:rPr lang="en-US" altLang="zh-CN" sz="2800" b="1" dirty="0">
                <a:latin typeface="微软雅黑" panose="020B0503020204020204" pitchFamily="34" charset="-122"/>
                <a:ea typeface="微软雅黑" panose="020B0503020204020204" pitchFamily="34" charset="-122"/>
              </a:rPr>
              <a:t>CLB</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时钟管理模块（</a:t>
            </a:r>
            <a:r>
              <a:rPr lang="en-US" altLang="zh-CN" sz="2800" b="1" dirty="0">
                <a:latin typeface="微软雅黑" panose="020B0503020204020204" pitchFamily="34" charset="-122"/>
                <a:ea typeface="微软雅黑" panose="020B0503020204020204" pitchFamily="34" charset="-122"/>
              </a:rPr>
              <a:t>CMT</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嵌入式块</a:t>
            </a:r>
            <a:r>
              <a:rPr lang="en-US" altLang="zh-CN" sz="2800" b="1" dirty="0">
                <a:latin typeface="微软雅黑" panose="020B0503020204020204" pitchFamily="34" charset="-122"/>
                <a:ea typeface="微软雅黑" panose="020B0503020204020204" pitchFamily="34" charset="-122"/>
              </a:rPr>
              <a:t>RAM</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BRAM</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丰富的布线资源</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底层内嵌功能单元</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内嵌专用硬核</a:t>
            </a:r>
            <a:endParaRPr lang="en-US" altLang="zh-CN" sz="2800" b="1" dirty="0">
              <a:latin typeface="微软雅黑" panose="020B0503020204020204" pitchFamily="34" charset="-122"/>
              <a:ea typeface="微软雅黑" panose="020B0503020204020204" pitchFamily="34" charset="-122"/>
            </a:endParaRPr>
          </a:p>
          <a:p>
            <a:pPr marL="800100" lvl="1" indent="360000">
              <a:lnSpc>
                <a:spcPct val="150000"/>
              </a:lnSpc>
              <a:buFont typeface="Wingdings" panose="05000000000000000000" pitchFamily="2" charset="2"/>
              <a:buChar char="Ø"/>
            </a:pPr>
            <a:r>
              <a:rPr lang="en-US" altLang="zh-CN" sz="2800" b="1" dirty="0">
                <a:latin typeface="微软雅黑" panose="020B0503020204020204" pitchFamily="34" charset="-122"/>
                <a:ea typeface="微软雅黑" panose="020B0503020204020204" pitchFamily="34" charset="-122"/>
              </a:rPr>
              <a:t>……</a:t>
            </a:r>
          </a:p>
        </p:txBody>
      </p:sp>
      <p:sp>
        <p:nvSpPr>
          <p:cNvPr id="4" name="文本框 3"/>
          <p:cNvSpPr txBox="1"/>
          <p:nvPr/>
        </p:nvSpPr>
        <p:spPr>
          <a:xfrm>
            <a:off x="669516" y="138783"/>
            <a:ext cx="3193503"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可编程逻辑器件</a:t>
            </a:r>
            <a:r>
              <a:rPr lang="en-US" altLang="zh-CN" sz="2400" b="1" dirty="0">
                <a:solidFill>
                  <a:srgbClr val="0070C0"/>
                </a:solidFill>
                <a:latin typeface="微软雅黑" panose="020B0503020204020204" pitchFamily="34" charset="-122"/>
                <a:ea typeface="微软雅黑" panose="020B0503020204020204" pitchFamily="34" charset="-122"/>
              </a:rPr>
              <a:t>(PLD)</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88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9516" y="609002"/>
            <a:ext cx="10519594" cy="3323987"/>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FPGA</a:t>
            </a:r>
            <a:r>
              <a:rPr lang="zh-CN" altLang="en-US" sz="2800" b="1" dirty="0">
                <a:solidFill>
                  <a:srgbClr val="FF0000"/>
                </a:solidFill>
                <a:latin typeface="微软雅黑" panose="020B0503020204020204" pitchFamily="34" charset="-122"/>
                <a:ea typeface="微软雅黑" panose="020B0503020204020204" pitchFamily="34" charset="-122"/>
              </a:rPr>
              <a:t>工作原理</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a:latin typeface="微软雅黑" panose="020B0503020204020204" pitchFamily="34" charset="-122"/>
                <a:ea typeface="微软雅黑" panose="020B0503020204020204" pitchFamily="34" charset="-122"/>
              </a:rPr>
              <a:t>FPGA</a:t>
            </a:r>
            <a:r>
              <a:rPr lang="zh-CN" altLang="en-US" sz="2800" b="1" dirty="0">
                <a:latin typeface="微软雅黑" panose="020B0503020204020204" pitchFamily="34" charset="-122"/>
                <a:ea typeface="微软雅黑" panose="020B0503020204020204" pitchFamily="34" charset="-122"/>
              </a:rPr>
              <a:t>的逻辑是通过向内部静态存储单元加载编程数据来实现的，存储在存储器单元中的值决定了逻辑单元的逻辑功能以及各模块之间或模块与</a:t>
            </a:r>
            <a:r>
              <a:rPr lang="en-US" altLang="zh-CN" sz="2800" b="1" dirty="0">
                <a:latin typeface="微软雅黑" panose="020B0503020204020204" pitchFamily="34" charset="-122"/>
                <a:ea typeface="微软雅黑" panose="020B0503020204020204" pitchFamily="34" charset="-122"/>
              </a:rPr>
              <a:t>I/O</a:t>
            </a:r>
            <a:r>
              <a:rPr lang="zh-CN" altLang="en-US" sz="2800" b="1" dirty="0">
                <a:latin typeface="微软雅黑" panose="020B0503020204020204" pitchFamily="34" charset="-122"/>
                <a:ea typeface="微软雅黑" panose="020B0503020204020204" pitchFamily="34" charset="-122"/>
              </a:rPr>
              <a:t>间的联接方式，最终决定了</a:t>
            </a:r>
            <a:r>
              <a:rPr lang="en-US" altLang="zh-CN" sz="2800" b="1" dirty="0">
                <a:latin typeface="微软雅黑" panose="020B0503020204020204" pitchFamily="34" charset="-122"/>
                <a:ea typeface="微软雅黑" panose="020B0503020204020204" pitchFamily="34" charset="-122"/>
              </a:rPr>
              <a:t>FPGA</a:t>
            </a:r>
            <a:r>
              <a:rPr lang="zh-CN" altLang="en-US" sz="2800" b="1" dirty="0">
                <a:latin typeface="微软雅黑" panose="020B0503020204020204" pitchFamily="34" charset="-122"/>
                <a:ea typeface="微软雅黑" panose="020B0503020204020204" pitchFamily="34" charset="-122"/>
              </a:rPr>
              <a:t>所能实现的功能。</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69516" y="138783"/>
            <a:ext cx="3193503"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可编程逻辑器件</a:t>
            </a:r>
            <a:r>
              <a:rPr lang="en-US" altLang="zh-CN" sz="2400" b="1" dirty="0">
                <a:solidFill>
                  <a:srgbClr val="0070C0"/>
                </a:solidFill>
                <a:latin typeface="微软雅黑" panose="020B0503020204020204" pitchFamily="34" charset="-122"/>
                <a:ea typeface="微软雅黑" panose="020B0503020204020204" pitchFamily="34" charset="-122"/>
              </a:rPr>
              <a:t>(PLD)</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251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3226" y="794329"/>
            <a:ext cx="10502215" cy="1308884"/>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FPGA</a:t>
            </a:r>
            <a:r>
              <a:rPr lang="zh-CN" altLang="en-US" sz="2800" b="1" dirty="0">
                <a:solidFill>
                  <a:srgbClr val="FF0000"/>
                </a:solidFill>
                <a:latin typeface="微软雅黑" panose="020B0503020204020204" pitchFamily="34" charset="-122"/>
                <a:ea typeface="微软雅黑" panose="020B0503020204020204" pitchFamily="34" charset="-122"/>
              </a:rPr>
              <a:t>生产厂商</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a:latin typeface="微软雅黑" panose="020B0503020204020204" pitchFamily="34" charset="-122"/>
                <a:ea typeface="微软雅黑" panose="020B0503020204020204" pitchFamily="34" charset="-122"/>
              </a:rPr>
              <a:t>Xilinx</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Altera</a:t>
            </a:r>
            <a:r>
              <a:rPr lang="zh-CN" altLang="en-US"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Actel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Lattice</a:t>
            </a:r>
            <a:r>
              <a:rPr lang="zh-CN" altLang="en-US" sz="2800"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Atmel</a:t>
            </a:r>
            <a:r>
              <a:rPr lang="zh-CN" altLang="en-US" sz="2800" b="1" dirty="0">
                <a:latin typeface="微软雅黑" panose="020B0503020204020204" pitchFamily="34" charset="-122"/>
                <a:ea typeface="微软雅黑" panose="020B0503020204020204" pitchFamily="34" charset="-122"/>
              </a:rPr>
              <a:t>等。</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669516" y="2188537"/>
            <a:ext cx="10529426" cy="2601546"/>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Xilinx</a:t>
            </a:r>
            <a:r>
              <a:rPr lang="zh-CN" altLang="en-US" sz="2800" b="1" dirty="0">
                <a:solidFill>
                  <a:srgbClr val="FF0000"/>
                </a:solidFill>
                <a:latin typeface="微软雅黑" panose="020B0503020204020204" pitchFamily="34" charset="-122"/>
                <a:ea typeface="微软雅黑" panose="020B0503020204020204" pitchFamily="34" charset="-122"/>
              </a:rPr>
              <a:t>公司</a:t>
            </a:r>
            <a:r>
              <a:rPr lang="en-US" altLang="zh-CN" sz="2800" b="1" dirty="0">
                <a:solidFill>
                  <a:srgbClr val="FF0000"/>
                </a:solidFill>
                <a:latin typeface="微软雅黑" panose="020B0503020204020204" pitchFamily="34" charset="-122"/>
                <a:ea typeface="微软雅黑" panose="020B0503020204020204" pitchFamily="34" charset="-122"/>
              </a:rPr>
              <a:t>FPGA</a:t>
            </a:r>
            <a:r>
              <a:rPr lang="zh-CN" altLang="en-US" sz="2800" b="1" dirty="0">
                <a:solidFill>
                  <a:srgbClr val="FF0000"/>
                </a:solidFill>
                <a:latin typeface="微软雅黑" panose="020B0503020204020204" pitchFamily="34" charset="-122"/>
                <a:ea typeface="微软雅黑" panose="020B0503020204020204" pitchFamily="34" charset="-122"/>
              </a:rPr>
              <a:t>产品</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a:latin typeface="微软雅黑" panose="020B0503020204020204" pitchFamily="34" charset="-122"/>
                <a:ea typeface="微软雅黑" panose="020B0503020204020204" pitchFamily="34" charset="-122"/>
              </a:rPr>
              <a:t>Spartan</a:t>
            </a:r>
            <a:r>
              <a:rPr lang="zh-CN" altLang="en-US" sz="2800" b="1" dirty="0">
                <a:latin typeface="微软雅黑" panose="020B0503020204020204" pitchFamily="34" charset="-122"/>
                <a:ea typeface="微软雅黑" panose="020B0503020204020204" pitchFamily="34" charset="-122"/>
              </a:rPr>
              <a:t>系列：中低端应用，</a:t>
            </a:r>
            <a:r>
              <a:rPr lang="en-US" altLang="zh-CN" sz="2800" b="1" dirty="0">
                <a:latin typeface="微软雅黑" panose="020B0503020204020204" pitchFamily="34" charset="-122"/>
                <a:ea typeface="微软雅黑" panose="020B0503020204020204" pitchFamily="34" charset="-122"/>
              </a:rPr>
              <a:t>Spartan6……</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err="1">
                <a:latin typeface="微软雅黑" panose="020B0503020204020204" pitchFamily="34" charset="-122"/>
                <a:ea typeface="微软雅黑" panose="020B0503020204020204" pitchFamily="34" charset="-122"/>
              </a:rPr>
              <a:t>Virtex</a:t>
            </a:r>
            <a:r>
              <a:rPr lang="zh-CN" altLang="en-US" sz="2800" b="1" dirty="0">
                <a:latin typeface="微软雅黑" panose="020B0503020204020204" pitchFamily="34" charset="-122"/>
                <a:ea typeface="微软雅黑" panose="020B0503020204020204" pitchFamily="34" charset="-122"/>
              </a:rPr>
              <a:t>系列：高端产品，</a:t>
            </a:r>
            <a:r>
              <a:rPr lang="en-US" altLang="zh-CN" sz="2800" b="1" dirty="0">
                <a:latin typeface="微软雅黑" panose="020B0503020204020204" pitchFamily="34" charset="-122"/>
                <a:ea typeface="微软雅黑" panose="020B0503020204020204" pitchFamily="34" charset="-122"/>
              </a:rPr>
              <a:t>Virtex-6…… </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a:latin typeface="微软雅黑" panose="020B0503020204020204" pitchFamily="34" charset="-122"/>
                <a:ea typeface="微软雅黑" panose="020B0503020204020204" pitchFamily="34" charset="-122"/>
              </a:rPr>
              <a:t>7</a:t>
            </a:r>
            <a:r>
              <a:rPr lang="zh-CN" altLang="en-US" sz="2800" b="1" dirty="0">
                <a:latin typeface="微软雅黑" panose="020B0503020204020204" pitchFamily="34" charset="-122"/>
                <a:ea typeface="微软雅黑" panose="020B0503020204020204" pitchFamily="34" charset="-122"/>
              </a:rPr>
              <a:t>系列：超高端，</a:t>
            </a:r>
            <a:r>
              <a:rPr lang="en-US" altLang="zh-CN" sz="2800" b="1" dirty="0">
                <a:latin typeface="微软雅黑" panose="020B0503020204020204" pitchFamily="34" charset="-122"/>
                <a:ea typeface="微软雅黑" panose="020B0503020204020204" pitchFamily="34" charset="-122"/>
              </a:rPr>
              <a:t>Artix-7</a:t>
            </a:r>
            <a:r>
              <a:rPr lang="zh-CN" altLang="en-US" sz="2800" b="1" dirty="0">
                <a:latin typeface="微软雅黑" panose="020B0503020204020204" pitchFamily="34" charset="-122"/>
                <a:ea typeface="微软雅黑" panose="020B0503020204020204" pitchFamily="34" charset="-122"/>
              </a:rPr>
              <a:t>。</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69516" y="138783"/>
            <a:ext cx="3193503"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可编程逻辑器件</a:t>
            </a:r>
            <a:r>
              <a:rPr lang="en-US" altLang="zh-CN" sz="2400" b="1" dirty="0">
                <a:solidFill>
                  <a:srgbClr val="0070C0"/>
                </a:solidFill>
                <a:latin typeface="微软雅黑" panose="020B0503020204020204" pitchFamily="34" charset="-122"/>
                <a:ea typeface="微软雅黑" panose="020B0503020204020204" pitchFamily="34" charset="-122"/>
              </a:rPr>
              <a:t>(PLD)</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146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9516" y="794329"/>
            <a:ext cx="8788809" cy="1308884"/>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EGo1</a:t>
            </a:r>
            <a:r>
              <a:rPr lang="zh-CN" altLang="en-US" sz="2800" b="1" dirty="0">
                <a:solidFill>
                  <a:srgbClr val="FF0000"/>
                </a:solidFill>
                <a:latin typeface="微软雅黑" panose="020B0503020204020204" pitchFamily="34" charset="-122"/>
                <a:ea typeface="微软雅黑" panose="020B0503020204020204" pitchFamily="34" charset="-122"/>
              </a:rPr>
              <a:t>开发板</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      xc7a35tcsg324-1</a:t>
            </a:r>
          </a:p>
        </p:txBody>
      </p:sp>
      <p:pic>
        <p:nvPicPr>
          <p:cNvPr id="3" name="图片 2"/>
          <p:cNvPicPr>
            <a:picLocks noChangeAspect="1"/>
          </p:cNvPicPr>
          <p:nvPr/>
        </p:nvPicPr>
        <p:blipFill>
          <a:blip r:embed="rId2"/>
          <a:stretch>
            <a:fillRect/>
          </a:stretch>
        </p:blipFill>
        <p:spPr>
          <a:xfrm>
            <a:off x="816508" y="2103212"/>
            <a:ext cx="6736838" cy="4297587"/>
          </a:xfrm>
          <a:prstGeom prst="rect">
            <a:avLst/>
          </a:prstGeom>
        </p:spPr>
      </p:pic>
      <p:pic>
        <p:nvPicPr>
          <p:cNvPr id="1026" name="Picture 2" descr="查看源图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729362">
            <a:off x="6560068" y="1517238"/>
            <a:ext cx="4219670" cy="297311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669516" y="138783"/>
            <a:ext cx="3193503"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可编程逻辑器件</a:t>
            </a:r>
            <a:r>
              <a:rPr lang="en-US" altLang="zh-CN" sz="2400" b="1" dirty="0">
                <a:solidFill>
                  <a:srgbClr val="0070C0"/>
                </a:solidFill>
                <a:latin typeface="微软雅黑" panose="020B0503020204020204" pitchFamily="34" charset="-122"/>
                <a:ea typeface="微软雅黑" panose="020B0503020204020204" pitchFamily="34" charset="-122"/>
              </a:rPr>
              <a:t>(PLD)</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482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up)">
                                      <p:cBhvr>
                                        <p:cTn id="11" dur="500"/>
                                        <p:tgtEl>
                                          <p:spTgt spid="102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6245" y="985844"/>
            <a:ext cx="10815484" cy="2785378"/>
          </a:xfrm>
          <a:prstGeom prst="rect">
            <a:avLst/>
          </a:prstGeom>
        </p:spPr>
        <p:txBody>
          <a:bodyPr wrap="square">
            <a:spAutoFit/>
          </a:bodyPr>
          <a:lstStyle/>
          <a:p>
            <a:pPr indent="1165225">
              <a:lnSpc>
                <a:spcPts val="7000"/>
              </a:lnSpc>
            </a:pPr>
            <a:r>
              <a:rPr lang="zh-CN" altLang="en-US" sz="4800" b="1" dirty="0" smtClean="0">
                <a:latin typeface="微软雅黑" panose="020B0503020204020204" pitchFamily="34" charset="-122"/>
                <a:ea typeface="微软雅黑" panose="020B0503020204020204" pitchFamily="34" charset="-122"/>
              </a:rPr>
              <a:t>到前面领取开发板，领</a:t>
            </a:r>
            <a:r>
              <a:rPr lang="zh-CN" altLang="en-US" sz="4800" b="1" dirty="0">
                <a:latin typeface="微软雅黑" panose="020B0503020204020204" pitchFamily="34" charset="-122"/>
                <a:ea typeface="微软雅黑" panose="020B0503020204020204" pitchFamily="34" charset="-122"/>
              </a:rPr>
              <a:t>开发板时，在姓名后打√</a:t>
            </a:r>
            <a:r>
              <a:rPr lang="zh-CN" altLang="en-US" sz="4800" b="1" dirty="0" smtClean="0">
                <a:latin typeface="微软雅黑" panose="020B0503020204020204" pitchFamily="34" charset="-122"/>
                <a:ea typeface="微软雅黑" panose="020B0503020204020204" pitchFamily="34" charset="-122"/>
              </a:rPr>
              <a:t>，归还</a:t>
            </a:r>
            <a:r>
              <a:rPr lang="zh-CN" altLang="en-US" sz="4800" b="1" dirty="0">
                <a:latin typeface="微软雅黑" panose="020B0503020204020204" pitchFamily="34" charset="-122"/>
                <a:ea typeface="微软雅黑" panose="020B0503020204020204" pitchFamily="34" charset="-122"/>
              </a:rPr>
              <a:t>开发板时，划掉</a:t>
            </a:r>
            <a:r>
              <a:rPr lang="zh-CN" altLang="en-US" sz="4800" b="1" strike="sngStrike" dirty="0" smtClean="0">
                <a:latin typeface="微软雅黑" panose="020B0503020204020204" pitchFamily="34" charset="-122"/>
                <a:ea typeface="微软雅黑" panose="020B0503020204020204" pitchFamily="34" charset="-122"/>
              </a:rPr>
              <a:t>√</a:t>
            </a:r>
            <a:r>
              <a:rPr lang="zh-CN" altLang="en-US" sz="4800" b="1" dirty="0" smtClean="0">
                <a:latin typeface="微软雅黑" panose="020B0503020204020204" pitchFamily="34" charset="-122"/>
                <a:ea typeface="微软雅黑" panose="020B0503020204020204" pitchFamily="34" charset="-122"/>
              </a:rPr>
              <a:t>：</a:t>
            </a:r>
            <a:endParaRPr lang="en-US" altLang="zh-CN" sz="4800" b="1" dirty="0" smtClean="0">
              <a:latin typeface="微软雅黑" panose="020B0503020204020204" pitchFamily="34" charset="-122"/>
              <a:ea typeface="微软雅黑" panose="020B0503020204020204" pitchFamily="34" charset="-122"/>
            </a:endParaRPr>
          </a:p>
          <a:p>
            <a:pPr algn="ctr">
              <a:lnSpc>
                <a:spcPts val="7000"/>
              </a:lnSpc>
            </a:pPr>
            <a:r>
              <a:rPr lang="zh-CN" altLang="en-US" sz="4800" b="1" dirty="0" smtClean="0">
                <a:solidFill>
                  <a:srgbClr val="FF0000"/>
                </a:solidFill>
                <a:latin typeface="微软雅黑" panose="020B0503020204020204" pitchFamily="34" charset="-122"/>
                <a:ea typeface="微软雅黑" panose="020B0503020204020204" pitchFamily="34" charset="-122"/>
              </a:rPr>
              <a:t>开发板只在实验室使用，不能带走！！</a:t>
            </a:r>
            <a:endParaRPr lang="en-US" altLang="zh-CN" sz="4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69084298"/>
              </p:ext>
            </p:extLst>
          </p:nvPr>
        </p:nvGraphicFramePr>
        <p:xfrm>
          <a:off x="1071714" y="3761387"/>
          <a:ext cx="9930585" cy="2344440"/>
        </p:xfrm>
        <a:graphic>
          <a:graphicData uri="http://schemas.openxmlformats.org/drawingml/2006/table">
            <a:tbl>
              <a:tblPr firstRow="1" bandRow="1">
                <a:tableStyleId>{5C22544A-7EE6-4342-B048-85BDC9FD1C3A}</a:tableStyleId>
              </a:tblPr>
              <a:tblGrid>
                <a:gridCol w="1986117">
                  <a:extLst>
                    <a:ext uri="{9D8B030D-6E8A-4147-A177-3AD203B41FA5}">
                      <a16:colId xmlns:a16="http://schemas.microsoft.com/office/drawing/2014/main" val="1781836906"/>
                    </a:ext>
                  </a:extLst>
                </a:gridCol>
                <a:gridCol w="1986117">
                  <a:extLst>
                    <a:ext uri="{9D8B030D-6E8A-4147-A177-3AD203B41FA5}">
                      <a16:colId xmlns:a16="http://schemas.microsoft.com/office/drawing/2014/main" val="3628968272"/>
                    </a:ext>
                  </a:extLst>
                </a:gridCol>
                <a:gridCol w="1986117">
                  <a:extLst>
                    <a:ext uri="{9D8B030D-6E8A-4147-A177-3AD203B41FA5}">
                      <a16:colId xmlns:a16="http://schemas.microsoft.com/office/drawing/2014/main" val="687302536"/>
                    </a:ext>
                  </a:extLst>
                </a:gridCol>
                <a:gridCol w="1986117">
                  <a:extLst>
                    <a:ext uri="{9D8B030D-6E8A-4147-A177-3AD203B41FA5}">
                      <a16:colId xmlns:a16="http://schemas.microsoft.com/office/drawing/2014/main" val="255621037"/>
                    </a:ext>
                  </a:extLst>
                </a:gridCol>
                <a:gridCol w="1986117">
                  <a:extLst>
                    <a:ext uri="{9D8B030D-6E8A-4147-A177-3AD203B41FA5}">
                      <a16:colId xmlns:a16="http://schemas.microsoft.com/office/drawing/2014/main" val="2565774062"/>
                    </a:ext>
                  </a:extLst>
                </a:gridCol>
              </a:tblGrid>
              <a:tr h="1172220">
                <a:tc>
                  <a:txBody>
                    <a:bodyPr/>
                    <a:lstStyle/>
                    <a:p>
                      <a:pPr algn="ctr"/>
                      <a:r>
                        <a:rPr lang="zh-CN" altLang="en-US" sz="4400" b="1" dirty="0" smtClean="0">
                          <a:solidFill>
                            <a:schemeClr val="tx1"/>
                          </a:solidFill>
                          <a:latin typeface="微软雅黑" panose="020B0503020204020204" pitchFamily="34" charset="-122"/>
                          <a:ea typeface="微软雅黑" panose="020B0503020204020204" pitchFamily="34" charset="-122"/>
                        </a:rPr>
                        <a:t>姓名</a:t>
                      </a: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4400" b="1" dirty="0" smtClean="0">
                          <a:solidFill>
                            <a:schemeClr val="tx1"/>
                          </a:solidFill>
                          <a:latin typeface="微软雅黑" panose="020B0503020204020204" pitchFamily="34" charset="-122"/>
                          <a:ea typeface="微软雅黑" panose="020B0503020204020204" pitchFamily="34" charset="-122"/>
                        </a:rPr>
                        <a:t>实验</a:t>
                      </a:r>
                      <a:r>
                        <a:rPr lang="en-US" altLang="zh-CN" sz="4400" b="1" dirty="0" smtClean="0">
                          <a:solidFill>
                            <a:schemeClr val="tx1"/>
                          </a:solidFill>
                          <a:latin typeface="微软雅黑" panose="020B0503020204020204" pitchFamily="34" charset="-122"/>
                          <a:ea typeface="微软雅黑" panose="020B0503020204020204" pitchFamily="34" charset="-122"/>
                        </a:rPr>
                        <a:t>1</a:t>
                      </a: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smtClean="0">
                          <a:solidFill>
                            <a:schemeClr val="tx1"/>
                          </a:solidFill>
                          <a:latin typeface="微软雅黑" panose="020B0503020204020204" pitchFamily="34" charset="-122"/>
                          <a:ea typeface="微软雅黑" panose="020B0503020204020204" pitchFamily="34" charset="-122"/>
                        </a:rPr>
                        <a:t>-&gt;</a:t>
                      </a: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zh-CN" altLang="en-US" sz="4400" b="1" dirty="0" smtClean="0">
                          <a:solidFill>
                            <a:schemeClr val="tx1"/>
                          </a:solidFill>
                          <a:latin typeface="微软雅黑" panose="020B0503020204020204" pitchFamily="34" charset="-122"/>
                          <a:ea typeface="微软雅黑" panose="020B0503020204020204" pitchFamily="34" charset="-122"/>
                        </a:rPr>
                        <a:t>姓名</a:t>
                      </a: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400" b="1" dirty="0" smtClean="0">
                          <a:solidFill>
                            <a:schemeClr val="tx1"/>
                          </a:solidFill>
                          <a:latin typeface="微软雅黑" panose="020B0503020204020204" pitchFamily="34" charset="-122"/>
                          <a:ea typeface="微软雅黑" panose="020B0503020204020204" pitchFamily="34" charset="-122"/>
                        </a:rPr>
                        <a:t>实验</a:t>
                      </a:r>
                      <a:r>
                        <a:rPr lang="en-US" altLang="zh-CN" sz="4400" b="1" dirty="0" smtClean="0">
                          <a:solidFill>
                            <a:schemeClr val="tx1"/>
                          </a:solidFill>
                          <a:latin typeface="微软雅黑" panose="020B0503020204020204" pitchFamily="34" charset="-122"/>
                          <a:ea typeface="微软雅黑" panose="020B0503020204020204" pitchFamily="34" charset="-122"/>
                        </a:rPr>
                        <a:t>1</a:t>
                      </a: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0891139"/>
                  </a:ext>
                </a:extLst>
              </a:tr>
              <a:tr h="1172220">
                <a:tc>
                  <a:txBody>
                    <a:bodyPr/>
                    <a:lstStyle/>
                    <a:p>
                      <a:pPr algn="ctr"/>
                      <a:r>
                        <a:rPr lang="zh-CN" altLang="en-US" sz="4400" b="1" dirty="0" smtClean="0">
                          <a:solidFill>
                            <a:schemeClr val="tx1"/>
                          </a:solidFill>
                          <a:latin typeface="微软雅黑" panose="020B0503020204020204" pitchFamily="34" charset="-122"/>
                          <a:ea typeface="微软雅黑" panose="020B0503020204020204" pitchFamily="34" charset="-122"/>
                        </a:rPr>
                        <a:t>张</a:t>
                      </a:r>
                      <a:r>
                        <a:rPr lang="en-US" altLang="zh-CN" sz="4400" b="1" dirty="0" smtClean="0">
                          <a:solidFill>
                            <a:schemeClr val="tx1"/>
                          </a:solidFill>
                          <a:latin typeface="微软雅黑" panose="020B0503020204020204" pitchFamily="34" charset="-122"/>
                          <a:ea typeface="微软雅黑" panose="020B0503020204020204" pitchFamily="34" charset="-122"/>
                        </a:rPr>
                        <a:t>XX</a:t>
                      </a: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4400" b="1" dirty="0" smtClean="0">
                          <a:solidFill>
                            <a:schemeClr val="tx1"/>
                          </a:solidFill>
                          <a:latin typeface="微软雅黑" panose="020B0503020204020204" pitchFamily="34" charset="-122"/>
                          <a:ea typeface="微软雅黑" panose="020B0503020204020204" pitchFamily="34" charset="-122"/>
                        </a:rPr>
                        <a:t>√</a:t>
                      </a: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4400" b="1" dirty="0" smtClean="0">
                          <a:solidFill>
                            <a:schemeClr val="tx1"/>
                          </a:solidFill>
                          <a:latin typeface="微软雅黑" panose="020B0503020204020204" pitchFamily="34" charset="-122"/>
                          <a:ea typeface="微软雅黑" panose="020B0503020204020204" pitchFamily="34" charset="-122"/>
                        </a:rPr>
                        <a:t>张</a:t>
                      </a:r>
                      <a:r>
                        <a:rPr lang="en-US" altLang="zh-CN" sz="4400" b="1" dirty="0" smtClean="0">
                          <a:solidFill>
                            <a:schemeClr val="tx1"/>
                          </a:solidFill>
                          <a:latin typeface="微软雅黑" panose="020B0503020204020204" pitchFamily="34" charset="-122"/>
                          <a:ea typeface="微软雅黑" panose="020B0503020204020204" pitchFamily="34" charset="-122"/>
                        </a:rPr>
                        <a:t>XX </a:t>
                      </a: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4400" b="1" strike="sngStrike" dirty="0" smtClean="0">
                          <a:solidFill>
                            <a:schemeClr val="tx1"/>
                          </a:solidFill>
                          <a:latin typeface="微软雅黑" panose="020B0503020204020204" pitchFamily="34" charset="-122"/>
                          <a:ea typeface="微软雅黑" panose="020B0503020204020204" pitchFamily="34" charset="-122"/>
                        </a:rPr>
                        <a:t>√</a:t>
                      </a:r>
                      <a:endParaRPr lang="zh-CN" altLang="en-US" sz="4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5972568"/>
                  </a:ext>
                </a:extLst>
              </a:tr>
            </a:tbl>
          </a:graphicData>
        </a:graphic>
      </p:graphicFrame>
    </p:spTree>
    <p:extLst>
      <p:ext uri="{BB962C8B-B14F-4D97-AF65-F5344CB8AC3E}">
        <p14:creationId xmlns:p14="http://schemas.microsoft.com/office/powerpoint/2010/main" val="380105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9516" y="794329"/>
            <a:ext cx="8788809" cy="662554"/>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EGo1</a:t>
            </a:r>
            <a:r>
              <a:rPr lang="zh-CN" altLang="en-US" sz="2800" b="1" dirty="0">
                <a:solidFill>
                  <a:srgbClr val="FF0000"/>
                </a:solidFill>
                <a:latin typeface="微软雅黑" panose="020B0503020204020204" pitchFamily="34" charset="-122"/>
                <a:ea typeface="微软雅黑" panose="020B0503020204020204" pitchFamily="34" charset="-122"/>
              </a:rPr>
              <a:t>开发板</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67954" y="1456883"/>
            <a:ext cx="7124700" cy="2838450"/>
          </a:xfrm>
          <a:prstGeom prst="rect">
            <a:avLst/>
          </a:prstGeom>
        </p:spPr>
      </p:pic>
      <p:sp>
        <p:nvSpPr>
          <p:cNvPr id="6" name="文本框 5"/>
          <p:cNvSpPr txBox="1"/>
          <p:nvPr/>
        </p:nvSpPr>
        <p:spPr>
          <a:xfrm>
            <a:off x="669516" y="138783"/>
            <a:ext cx="3193503"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可编程逻辑器件</a:t>
            </a:r>
            <a:r>
              <a:rPr lang="en-US" altLang="zh-CN" sz="2400" b="1" dirty="0">
                <a:solidFill>
                  <a:srgbClr val="0070C0"/>
                </a:solidFill>
                <a:latin typeface="微软雅黑" panose="020B0503020204020204" pitchFamily="34" charset="-122"/>
                <a:ea typeface="微软雅黑" panose="020B0503020204020204" pitchFamily="34" charset="-122"/>
              </a:rPr>
              <a:t>(PLD)</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a:stretch>
            <a:fillRect/>
          </a:stretch>
        </p:blipFill>
        <p:spPr>
          <a:xfrm>
            <a:off x="5967626" y="2876108"/>
            <a:ext cx="5648325" cy="3600450"/>
          </a:xfrm>
          <a:prstGeom prst="rect">
            <a:avLst/>
          </a:prstGeom>
        </p:spPr>
      </p:pic>
      <p:sp>
        <p:nvSpPr>
          <p:cNvPr id="7" name="矩形 6"/>
          <p:cNvSpPr/>
          <p:nvPr/>
        </p:nvSpPr>
        <p:spPr>
          <a:xfrm>
            <a:off x="9548750" y="1941321"/>
            <a:ext cx="2150027" cy="553998"/>
          </a:xfrm>
          <a:prstGeom prst="rect">
            <a:avLst/>
          </a:prstGeom>
          <a:solidFill>
            <a:srgbClr val="FFFF00"/>
          </a:solidFill>
        </p:spPr>
        <p:txBody>
          <a:bodyPr wrap="square">
            <a:spAutoFit/>
          </a:bodyPr>
          <a:lstStyle/>
          <a:p>
            <a:pPr algn="ct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跳线</a:t>
            </a:r>
            <a:r>
              <a:rPr lang="zh-CN" altLang="en-US" sz="2000" b="1" dirty="0" smtClean="0">
                <a:solidFill>
                  <a:srgbClr val="FF0000"/>
                </a:solidFill>
                <a:latin typeface="微软雅黑" panose="020B0503020204020204" pitchFamily="34" charset="-122"/>
                <a:ea typeface="微软雅黑" panose="020B0503020204020204" pitchFamily="34" charset="-122"/>
              </a:rPr>
              <a:t>帽容易掉！</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8" name="椭圆 7"/>
          <p:cNvSpPr/>
          <p:nvPr/>
        </p:nvSpPr>
        <p:spPr>
          <a:xfrm>
            <a:off x="9458325" y="4822167"/>
            <a:ext cx="335021" cy="335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4"/>
          <a:srcRect l="-505" r="-1"/>
          <a:stretch/>
        </p:blipFill>
        <p:spPr>
          <a:xfrm>
            <a:off x="9316528" y="2620307"/>
            <a:ext cx="2417999" cy="2278442"/>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089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9516" y="794328"/>
            <a:ext cx="8788809" cy="1955215"/>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BASYS 3</a:t>
            </a:r>
            <a:r>
              <a:rPr lang="zh-CN" altLang="en-US" sz="2800" b="1" dirty="0">
                <a:solidFill>
                  <a:srgbClr val="FF0000"/>
                </a:solidFill>
                <a:latin typeface="微软雅黑" panose="020B0503020204020204" pitchFamily="34" charset="-122"/>
                <a:ea typeface="微软雅黑" panose="020B0503020204020204" pitchFamily="34" charset="-122"/>
              </a:rPr>
              <a:t>开发板</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      xc7a35tcpg236-1</a:t>
            </a:r>
            <a:endParaRPr lang="zh-CN" altLang="en-US" sz="2800" b="1"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72E60FA7-7337-446C-A890-0D81F1E2B035}"/>
              </a:ext>
            </a:extLst>
          </p:cNvPr>
          <p:cNvPicPr>
            <a:picLocks noChangeAspect="1"/>
          </p:cNvPicPr>
          <p:nvPr/>
        </p:nvPicPr>
        <p:blipFill rotWithShape="1">
          <a:blip r:embed="rId2"/>
          <a:srcRect l="1626" t="5511" b="3561"/>
          <a:stretch/>
        </p:blipFill>
        <p:spPr>
          <a:xfrm>
            <a:off x="669516" y="2309512"/>
            <a:ext cx="6193400" cy="2763998"/>
          </a:xfrm>
          <a:prstGeom prst="rect">
            <a:avLst/>
          </a:prstGeom>
        </p:spPr>
      </p:pic>
      <p:sp>
        <p:nvSpPr>
          <p:cNvPr id="7" name="文本框 6"/>
          <p:cNvSpPr txBox="1"/>
          <p:nvPr/>
        </p:nvSpPr>
        <p:spPr>
          <a:xfrm>
            <a:off x="669516" y="138783"/>
            <a:ext cx="3193503"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可编程逻辑器件</a:t>
            </a:r>
            <a:r>
              <a:rPr lang="en-US" altLang="zh-CN" sz="2400" b="1" dirty="0">
                <a:solidFill>
                  <a:srgbClr val="0070C0"/>
                </a:solidFill>
                <a:latin typeface="微软雅黑" panose="020B0503020204020204" pitchFamily="34" charset="-122"/>
                <a:ea typeface="微软雅黑" panose="020B0503020204020204" pitchFamily="34" charset="-122"/>
              </a:rPr>
              <a:t>(PLD)</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srcRect l="4959" t="5064"/>
          <a:stretch/>
        </p:blipFill>
        <p:spPr>
          <a:xfrm>
            <a:off x="6713281" y="3067662"/>
            <a:ext cx="5149541" cy="3313668"/>
          </a:xfrm>
          <a:prstGeom prst="rect">
            <a:avLst/>
          </a:prstGeom>
        </p:spPr>
      </p:pic>
    </p:spTree>
    <p:extLst>
      <p:ext uri="{BB962C8B-B14F-4D97-AF65-F5344CB8AC3E}">
        <p14:creationId xmlns:p14="http://schemas.microsoft.com/office/powerpoint/2010/main" val="405485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8F648DD-BE89-48F4-A046-987C428FB56C}"/>
              </a:ext>
            </a:extLst>
          </p:cNvPr>
          <p:cNvPicPr>
            <a:picLocks noChangeAspect="1"/>
          </p:cNvPicPr>
          <p:nvPr/>
        </p:nvPicPr>
        <p:blipFill rotWithShape="1">
          <a:blip r:embed="rId2"/>
          <a:srcRect l="1793" t="2891" r="4366" b="39252"/>
          <a:stretch/>
        </p:blipFill>
        <p:spPr>
          <a:xfrm>
            <a:off x="551004" y="2221082"/>
            <a:ext cx="5712343" cy="3920926"/>
          </a:xfrm>
          <a:prstGeom prst="rect">
            <a:avLst/>
          </a:prstGeom>
        </p:spPr>
      </p:pic>
      <p:sp>
        <p:nvSpPr>
          <p:cNvPr id="4" name="矩形 3"/>
          <p:cNvSpPr/>
          <p:nvPr/>
        </p:nvSpPr>
        <p:spPr>
          <a:xfrm>
            <a:off x="669516" y="794329"/>
            <a:ext cx="8788809" cy="662554"/>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BASYS 3</a:t>
            </a:r>
            <a:r>
              <a:rPr lang="zh-CN" altLang="en-US" sz="2800" b="1" dirty="0">
                <a:solidFill>
                  <a:srgbClr val="FF0000"/>
                </a:solidFill>
                <a:latin typeface="微软雅黑" panose="020B0503020204020204" pitchFamily="34" charset="-122"/>
                <a:ea typeface="微软雅黑" panose="020B0503020204020204" pitchFamily="34" charset="-122"/>
              </a:rPr>
              <a:t>开发板</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ED6DEB68-E098-48F1-8506-CBEF9EE77EC8}"/>
              </a:ext>
            </a:extLst>
          </p:cNvPr>
          <p:cNvGrpSpPr/>
          <p:nvPr/>
        </p:nvGrpSpPr>
        <p:grpSpPr>
          <a:xfrm>
            <a:off x="6537527" y="447460"/>
            <a:ext cx="4664568" cy="6107091"/>
            <a:chOff x="581023" y="1538401"/>
            <a:chExt cx="3553504" cy="4302720"/>
          </a:xfrm>
        </p:grpSpPr>
        <p:pic>
          <p:nvPicPr>
            <p:cNvPr id="8" name="图片 7">
              <a:extLst>
                <a:ext uri="{FF2B5EF4-FFF2-40B4-BE49-F238E27FC236}">
                  <a16:creationId xmlns:a16="http://schemas.microsoft.com/office/drawing/2014/main" id="{BE1497B0-9080-4696-A957-711451518367}"/>
                </a:ext>
              </a:extLst>
            </p:cNvPr>
            <p:cNvPicPr>
              <a:picLocks noChangeAspect="1"/>
            </p:cNvPicPr>
            <p:nvPr/>
          </p:nvPicPr>
          <p:blipFill rotWithShape="1">
            <a:blip r:embed="rId2"/>
            <a:srcRect l="50894" t="64848" r="2800" b="3488"/>
            <a:stretch/>
          </p:blipFill>
          <p:spPr>
            <a:xfrm>
              <a:off x="581023" y="3452890"/>
              <a:ext cx="3541781" cy="2388231"/>
            </a:xfrm>
            <a:prstGeom prst="rect">
              <a:avLst/>
            </a:prstGeom>
          </p:spPr>
        </p:pic>
        <p:pic>
          <p:nvPicPr>
            <p:cNvPr id="7" name="图片 6">
              <a:extLst>
                <a:ext uri="{FF2B5EF4-FFF2-40B4-BE49-F238E27FC236}">
                  <a16:creationId xmlns:a16="http://schemas.microsoft.com/office/drawing/2014/main" id="{3364894E-62A2-4403-B4DC-29596A2ED06A}"/>
                </a:ext>
              </a:extLst>
            </p:cNvPr>
            <p:cNvPicPr>
              <a:picLocks noChangeAspect="1"/>
            </p:cNvPicPr>
            <p:nvPr/>
          </p:nvPicPr>
          <p:blipFill rotWithShape="1">
            <a:blip r:embed="rId2"/>
            <a:srcRect l="2423" t="65047" r="49418" b="3033"/>
            <a:stretch/>
          </p:blipFill>
          <p:spPr>
            <a:xfrm>
              <a:off x="581024" y="1538401"/>
              <a:ext cx="3553503" cy="2322593"/>
            </a:xfrm>
            <a:prstGeom prst="rect">
              <a:avLst/>
            </a:prstGeom>
          </p:spPr>
        </p:pic>
      </p:grpSp>
      <p:sp>
        <p:nvSpPr>
          <p:cNvPr id="10" name="文本框 9"/>
          <p:cNvSpPr txBox="1"/>
          <p:nvPr/>
        </p:nvSpPr>
        <p:spPr>
          <a:xfrm>
            <a:off x="669516" y="138783"/>
            <a:ext cx="3193503"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可编程逻辑器件</a:t>
            </a:r>
            <a:r>
              <a:rPr lang="en-US" altLang="zh-CN" sz="2400" b="1" dirty="0">
                <a:solidFill>
                  <a:srgbClr val="0070C0"/>
                </a:solidFill>
                <a:latin typeface="微软雅黑" panose="020B0503020204020204" pitchFamily="34" charset="-122"/>
                <a:ea typeface="微软雅黑" panose="020B0503020204020204" pitchFamily="34" charset="-122"/>
              </a:rPr>
              <a:t>(PLD)</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11" name="矩形 10"/>
          <p:cNvSpPr/>
          <p:nvPr/>
        </p:nvSpPr>
        <p:spPr>
          <a:xfrm>
            <a:off x="1181819" y="3467047"/>
            <a:ext cx="4694820" cy="553998"/>
          </a:xfrm>
          <a:prstGeom prst="rect">
            <a:avLst/>
          </a:prstGeom>
          <a:solidFill>
            <a:srgbClr val="FFFF00"/>
          </a:solidFill>
        </p:spPr>
        <p:txBody>
          <a:bodyPr wrap="square">
            <a:spAutoFit/>
          </a:bodyPr>
          <a:lstStyle/>
          <a:p>
            <a:pPr algn="ctr">
              <a:lnSpc>
                <a:spcPct val="150000"/>
              </a:lnSpc>
            </a:pPr>
            <a:r>
              <a:rPr lang="zh-CN" altLang="en-US" sz="2000" b="1" dirty="0" smtClean="0">
                <a:solidFill>
                  <a:srgbClr val="FF0000"/>
                </a:solidFill>
                <a:latin typeface="微软雅黑" panose="020B0503020204020204" pitchFamily="34" charset="-122"/>
                <a:ea typeface="微软雅黑" panose="020B0503020204020204" pitchFamily="34" charset="-122"/>
              </a:rPr>
              <a:t>电源线接口区分正反，不要暴力插拔！</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3" name="椭圆 2"/>
          <p:cNvSpPr/>
          <p:nvPr/>
        </p:nvSpPr>
        <p:spPr>
          <a:xfrm>
            <a:off x="2208364" y="3062380"/>
            <a:ext cx="422693" cy="4226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944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684" y="158448"/>
            <a:ext cx="4456541"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电子设计自动化</a:t>
            </a:r>
            <a:r>
              <a:rPr lang="en-US" altLang="zh-CN" sz="2400" b="1" dirty="0">
                <a:solidFill>
                  <a:srgbClr val="0070C0"/>
                </a:solidFill>
                <a:latin typeface="微软雅黑" panose="020B0503020204020204" pitchFamily="34" charset="-122"/>
                <a:ea typeface="微软雅黑" panose="020B0503020204020204" pitchFamily="34" charset="-122"/>
              </a:rPr>
              <a:t>(EDA)</a:t>
            </a:r>
            <a:r>
              <a:rPr lang="zh-CN" altLang="en-US" sz="2400" b="1" dirty="0">
                <a:solidFill>
                  <a:srgbClr val="0070C0"/>
                </a:solidFill>
                <a:latin typeface="微软雅黑" panose="020B0503020204020204" pitchFamily="34" charset="-122"/>
                <a:ea typeface="微软雅黑" panose="020B0503020204020204" pitchFamily="34" charset="-122"/>
              </a:rPr>
              <a:t>开发平台</a:t>
            </a:r>
          </a:p>
        </p:txBody>
      </p:sp>
      <p:sp>
        <p:nvSpPr>
          <p:cNvPr id="6" name="矩形 5"/>
          <p:cNvSpPr/>
          <p:nvPr/>
        </p:nvSpPr>
        <p:spPr>
          <a:xfrm>
            <a:off x="659684" y="798858"/>
            <a:ext cx="10726071" cy="2031325"/>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EDA</a:t>
            </a:r>
            <a:r>
              <a:rPr lang="zh-CN" altLang="en-US" sz="2800" b="1" dirty="0">
                <a:solidFill>
                  <a:srgbClr val="FF0000"/>
                </a:solidFill>
                <a:latin typeface="微软雅黑" panose="020B0503020204020204" pitchFamily="34" charset="-122"/>
                <a:ea typeface="微软雅黑" panose="020B0503020204020204" pitchFamily="34" charset="-122"/>
              </a:rPr>
              <a:t>开发平台</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a:latin typeface="微软雅黑" panose="020B0503020204020204" pitchFamily="34" charset="-122"/>
                <a:ea typeface="微软雅黑" panose="020B0503020204020204" pitchFamily="34" charset="-122"/>
              </a:rPr>
              <a:t>Xilinx</a:t>
            </a:r>
            <a:r>
              <a:rPr lang="zh-CN" altLang="en-US" sz="2800" b="1" dirty="0">
                <a:latin typeface="微软雅黑" panose="020B0503020204020204" pitchFamily="34" charset="-122"/>
                <a:ea typeface="微软雅黑" panose="020B0503020204020204" pitchFamily="34" charset="-122"/>
              </a:rPr>
              <a:t>公司</a:t>
            </a:r>
            <a:r>
              <a:rPr lang="en-US" altLang="zh-CN" sz="2800" b="1" dirty="0">
                <a:latin typeface="微软雅黑" panose="020B0503020204020204" pitchFamily="34" charset="-122"/>
                <a:ea typeface="微软雅黑" panose="020B0503020204020204" pitchFamily="34" charset="-122"/>
              </a:rPr>
              <a:t>ISE</a:t>
            </a:r>
            <a:r>
              <a:rPr lang="zh-CN" altLang="en-US" sz="2800" b="1" dirty="0">
                <a:latin typeface="微软雅黑" panose="020B0503020204020204" pitchFamily="34" charset="-122"/>
                <a:ea typeface="微软雅黑" panose="020B0503020204020204" pitchFamily="34" charset="-122"/>
              </a:rPr>
              <a:t>、</a:t>
            </a:r>
            <a:r>
              <a:rPr lang="en-US" altLang="zh-CN" sz="2800" b="1" dirty="0" err="1" smtClean="0">
                <a:latin typeface="微软雅黑" panose="020B0503020204020204" pitchFamily="34" charset="-122"/>
                <a:ea typeface="微软雅黑" panose="020B0503020204020204" pitchFamily="34" charset="-122"/>
              </a:rPr>
              <a:t>Vivado</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a:latin typeface="微软雅黑" panose="020B0503020204020204" pitchFamily="34" charset="-122"/>
                <a:ea typeface="微软雅黑" panose="020B0503020204020204" pitchFamily="34" charset="-122"/>
              </a:rPr>
              <a:t>Altera</a:t>
            </a:r>
            <a:r>
              <a:rPr lang="zh-CN" altLang="en-US" sz="2800" b="1" dirty="0">
                <a:latin typeface="微软雅黑" panose="020B0503020204020204" pitchFamily="34" charset="-122"/>
                <a:ea typeface="微软雅黑" panose="020B0503020204020204" pitchFamily="34" charset="-122"/>
              </a:rPr>
              <a:t>公司</a:t>
            </a:r>
            <a:r>
              <a:rPr lang="en-US" altLang="zh-CN" sz="2800" b="1" dirty="0">
                <a:latin typeface="微软雅黑" panose="020B0503020204020204" pitchFamily="34" charset="-122"/>
                <a:ea typeface="微软雅黑" panose="020B0503020204020204" pitchFamily="34" charset="-122"/>
              </a:rPr>
              <a:t>MAX+PLUSII</a:t>
            </a:r>
            <a:r>
              <a:rPr lang="zh-CN" altLang="en-US"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QuartusII</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597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3" name="组合 1042"/>
          <p:cNvGrpSpPr/>
          <p:nvPr/>
        </p:nvGrpSpPr>
        <p:grpSpPr>
          <a:xfrm>
            <a:off x="5860559" y="833147"/>
            <a:ext cx="4010194" cy="5369246"/>
            <a:chOff x="3698875" y="1149619"/>
            <a:chExt cx="3599072" cy="5354696"/>
          </a:xfrm>
        </p:grpSpPr>
        <p:sp>
          <p:nvSpPr>
            <p:cNvPr id="1041" name="对角圆角矩形 1040"/>
            <p:cNvSpPr/>
            <p:nvPr/>
          </p:nvSpPr>
          <p:spPr>
            <a:xfrm>
              <a:off x="3698875" y="1149619"/>
              <a:ext cx="3599072" cy="5354696"/>
            </a:xfrm>
            <a:prstGeom prst="round2DiagRect">
              <a:avLst/>
            </a:prstGeom>
            <a:solidFill>
              <a:schemeClr val="accent3">
                <a:lumMod val="20000"/>
                <a:lumOff val="80000"/>
              </a:schemeClr>
            </a:solidFill>
            <a:ln>
              <a:solidFill>
                <a:schemeClr val="tx1"/>
              </a:solidFill>
            </a:ln>
          </p:spPr>
          <p:txBody>
            <a:bodyPr rtlCol="0" anchor="ctr"/>
            <a:lstStyle/>
            <a:p>
              <a:pPr algn="ctr"/>
              <a:endParaRPr lang="zh-CN" altLang="en-US" sz="2400" dirty="0"/>
            </a:p>
          </p:txBody>
        </p:sp>
        <p:sp>
          <p:nvSpPr>
            <p:cNvPr id="1042" name="文本框 1041"/>
            <p:cNvSpPr txBox="1"/>
            <p:nvPr/>
          </p:nvSpPr>
          <p:spPr>
            <a:xfrm>
              <a:off x="3755670" y="2442427"/>
              <a:ext cx="497203" cy="2555317"/>
            </a:xfrm>
            <a:prstGeom prst="rect">
              <a:avLst/>
            </a:prstGeom>
            <a:noFill/>
          </p:spPr>
          <p:txBody>
            <a:bodyPr vert="eaVert"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硬件集成开发平台</a:t>
              </a:r>
            </a:p>
          </p:txBody>
        </p:sp>
      </p:grpSp>
      <p:sp>
        <p:nvSpPr>
          <p:cNvPr id="2" name="文本框 1"/>
          <p:cNvSpPr txBox="1"/>
          <p:nvPr/>
        </p:nvSpPr>
        <p:spPr>
          <a:xfrm>
            <a:off x="699013" y="124028"/>
            <a:ext cx="4456541"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电子设计自动化</a:t>
            </a:r>
            <a:r>
              <a:rPr lang="en-US" altLang="zh-CN" sz="2400" b="1" dirty="0">
                <a:solidFill>
                  <a:srgbClr val="0070C0"/>
                </a:solidFill>
                <a:latin typeface="微软雅黑" panose="020B0503020204020204" pitchFamily="34" charset="-122"/>
                <a:ea typeface="微软雅黑" panose="020B0503020204020204" pitchFamily="34" charset="-122"/>
              </a:rPr>
              <a:t>(EDA)</a:t>
            </a:r>
            <a:r>
              <a:rPr lang="zh-CN" altLang="en-US" sz="2400" b="1" dirty="0">
                <a:solidFill>
                  <a:srgbClr val="0070C0"/>
                </a:solidFill>
                <a:latin typeface="微软雅黑" panose="020B0503020204020204" pitchFamily="34" charset="-122"/>
                <a:ea typeface="微软雅黑" panose="020B0503020204020204" pitchFamily="34" charset="-122"/>
              </a:rPr>
              <a:t>开发平台</a:t>
            </a:r>
          </a:p>
        </p:txBody>
      </p:sp>
      <p:sp>
        <p:nvSpPr>
          <p:cNvPr id="3" name="矩形 2"/>
          <p:cNvSpPr/>
          <p:nvPr/>
        </p:nvSpPr>
        <p:spPr>
          <a:xfrm>
            <a:off x="699013" y="678010"/>
            <a:ext cx="4276643" cy="2601546"/>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现代硬件开发流程</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设计阶段</a:t>
            </a:r>
            <a:endParaRPr lang="en-US" altLang="zh-CN" sz="2800" b="1" dirty="0">
              <a:latin typeface="微软雅黑" panose="020B0503020204020204" pitchFamily="34" charset="-122"/>
              <a:ea typeface="微软雅黑" panose="020B0503020204020204" pitchFamily="34" charset="-122"/>
            </a:endParaRPr>
          </a:p>
          <a:p>
            <a:pPr marL="342900"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实现阶段</a:t>
            </a:r>
            <a:endParaRPr lang="en-US" altLang="zh-CN" sz="2800" b="1" dirty="0">
              <a:latin typeface="微软雅黑" panose="020B0503020204020204" pitchFamily="34" charset="-122"/>
              <a:ea typeface="微软雅黑" panose="020B0503020204020204" pitchFamily="34" charset="-122"/>
            </a:endParaRPr>
          </a:p>
          <a:p>
            <a:pPr marL="342900" indent="3600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验证阶段</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pic>
        <p:nvPicPr>
          <p:cNvPr id="1024" name="图片 1023"/>
          <p:cNvPicPr>
            <a:picLocks noChangeAspect="1"/>
          </p:cNvPicPr>
          <p:nvPr/>
        </p:nvPicPr>
        <p:blipFill>
          <a:blip r:embed="rId2"/>
          <a:stretch>
            <a:fillRect/>
          </a:stretch>
        </p:blipFill>
        <p:spPr>
          <a:xfrm>
            <a:off x="6803506" y="507240"/>
            <a:ext cx="1854228" cy="535321"/>
          </a:xfrm>
          <a:prstGeom prst="rect">
            <a:avLst/>
          </a:prstGeom>
          <a:solidFill>
            <a:schemeClr val="bg1"/>
          </a:solidFill>
        </p:spPr>
      </p:pic>
      <p:pic>
        <p:nvPicPr>
          <p:cNvPr id="1025" name="图片 1024"/>
          <p:cNvPicPr>
            <a:picLocks noChangeAspect="1"/>
          </p:cNvPicPr>
          <p:nvPr/>
        </p:nvPicPr>
        <p:blipFill>
          <a:blip r:embed="rId3"/>
          <a:stretch>
            <a:fillRect/>
          </a:stretch>
        </p:blipFill>
        <p:spPr>
          <a:xfrm>
            <a:off x="6803506" y="963978"/>
            <a:ext cx="1854228" cy="845652"/>
          </a:xfrm>
          <a:prstGeom prst="rect">
            <a:avLst/>
          </a:prstGeom>
        </p:spPr>
      </p:pic>
      <p:pic>
        <p:nvPicPr>
          <p:cNvPr id="1027" name="图片 1026"/>
          <p:cNvPicPr>
            <a:picLocks noChangeAspect="1"/>
          </p:cNvPicPr>
          <p:nvPr/>
        </p:nvPicPr>
        <p:blipFill>
          <a:blip r:embed="rId4"/>
          <a:stretch>
            <a:fillRect/>
          </a:stretch>
        </p:blipFill>
        <p:spPr>
          <a:xfrm>
            <a:off x="6803506" y="1731048"/>
            <a:ext cx="1854228" cy="2374033"/>
          </a:xfrm>
          <a:prstGeom prst="rect">
            <a:avLst/>
          </a:prstGeom>
        </p:spPr>
      </p:pic>
      <p:pic>
        <p:nvPicPr>
          <p:cNvPr id="1028" name="图片 1027"/>
          <p:cNvPicPr>
            <a:picLocks noChangeAspect="1"/>
          </p:cNvPicPr>
          <p:nvPr/>
        </p:nvPicPr>
        <p:blipFill>
          <a:blip r:embed="rId5"/>
          <a:stretch>
            <a:fillRect/>
          </a:stretch>
        </p:blipFill>
        <p:spPr>
          <a:xfrm>
            <a:off x="6803506" y="4017864"/>
            <a:ext cx="1854228" cy="1613721"/>
          </a:xfrm>
          <a:prstGeom prst="rect">
            <a:avLst/>
          </a:prstGeom>
        </p:spPr>
      </p:pic>
      <p:pic>
        <p:nvPicPr>
          <p:cNvPr id="1031" name="图片 1030"/>
          <p:cNvPicPr>
            <a:picLocks noChangeAspect="1"/>
          </p:cNvPicPr>
          <p:nvPr/>
        </p:nvPicPr>
        <p:blipFill>
          <a:blip r:embed="rId6"/>
          <a:stretch>
            <a:fillRect/>
          </a:stretch>
        </p:blipFill>
        <p:spPr>
          <a:xfrm>
            <a:off x="6803506" y="5544375"/>
            <a:ext cx="1854228" cy="845652"/>
          </a:xfrm>
          <a:prstGeom prst="rect">
            <a:avLst/>
          </a:prstGeom>
        </p:spPr>
      </p:pic>
      <p:pic>
        <p:nvPicPr>
          <p:cNvPr id="1034" name="图片 1033"/>
          <p:cNvPicPr>
            <a:picLocks noChangeAspect="1"/>
          </p:cNvPicPr>
          <p:nvPr/>
        </p:nvPicPr>
        <p:blipFill>
          <a:blip r:embed="rId7"/>
          <a:stretch>
            <a:fillRect/>
          </a:stretch>
        </p:blipFill>
        <p:spPr>
          <a:xfrm>
            <a:off x="8583775" y="1464885"/>
            <a:ext cx="830135" cy="4647204"/>
          </a:xfrm>
          <a:prstGeom prst="rect">
            <a:avLst/>
          </a:prstGeom>
        </p:spPr>
      </p:pic>
    </p:spTree>
    <p:extLst>
      <p:ext uri="{BB962C8B-B14F-4D97-AF65-F5344CB8AC3E}">
        <p14:creationId xmlns:p14="http://schemas.microsoft.com/office/powerpoint/2010/main" val="251908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4"/>
                                        </p:tgtEl>
                                        <p:attrNameLst>
                                          <p:attrName>style.visibility</p:attrName>
                                        </p:attrNameLst>
                                      </p:cBhvr>
                                      <p:to>
                                        <p:strVal val="visible"/>
                                      </p:to>
                                    </p:set>
                                    <p:animEffect transition="in" filter="wipe(up)">
                                      <p:cBhvr>
                                        <p:cTn id="12" dur="500"/>
                                        <p:tgtEl>
                                          <p:spTgt spid="10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25"/>
                                        </p:tgtEl>
                                        <p:attrNameLst>
                                          <p:attrName>style.visibility</p:attrName>
                                        </p:attrNameLst>
                                      </p:cBhvr>
                                      <p:to>
                                        <p:strVal val="visible"/>
                                      </p:to>
                                    </p:set>
                                    <p:animEffect transition="in" filter="wipe(up)">
                                      <p:cBhvr>
                                        <p:cTn id="17" dur="500"/>
                                        <p:tgtEl>
                                          <p:spTgt spid="10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wipe(up)">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wipe(up)">
                                      <p:cBhvr>
                                        <p:cTn id="27" dur="500"/>
                                        <p:tgtEl>
                                          <p:spTgt spid="10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31"/>
                                        </p:tgtEl>
                                        <p:attrNameLst>
                                          <p:attrName>style.visibility</p:attrName>
                                        </p:attrNameLst>
                                      </p:cBhvr>
                                      <p:to>
                                        <p:strVal val="visible"/>
                                      </p:to>
                                    </p:set>
                                    <p:animEffect transition="in" filter="wipe(up)">
                                      <p:cBhvr>
                                        <p:cTn id="32" dur="500"/>
                                        <p:tgtEl>
                                          <p:spTgt spid="10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34"/>
                                        </p:tgtEl>
                                        <p:attrNameLst>
                                          <p:attrName>style.visibility</p:attrName>
                                        </p:attrNameLst>
                                      </p:cBhvr>
                                      <p:to>
                                        <p:strVal val="visible"/>
                                      </p:to>
                                    </p:set>
                                    <p:animEffect transition="in" filter="wipe(down)">
                                      <p:cBhvr>
                                        <p:cTn id="37" dur="500"/>
                                        <p:tgtEl>
                                          <p:spTgt spid="10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43"/>
                                        </p:tgtEl>
                                        <p:attrNameLst>
                                          <p:attrName>style.visibility</p:attrName>
                                        </p:attrNameLst>
                                      </p:cBhvr>
                                      <p:to>
                                        <p:strVal val="visible"/>
                                      </p:to>
                                    </p:set>
                                    <p:animEffect transition="in" filter="wipe(left)">
                                      <p:cBhvr>
                                        <p:cTn id="42" dur="500"/>
                                        <p:tgtEl>
                                          <p:spTgt spid="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9013" y="678010"/>
            <a:ext cx="10490097" cy="2601546"/>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EDA</a:t>
            </a:r>
            <a:r>
              <a:rPr lang="zh-CN" altLang="en-US" sz="2800" b="1" dirty="0">
                <a:solidFill>
                  <a:srgbClr val="FF0000"/>
                </a:solidFill>
                <a:latin typeface="微软雅黑" panose="020B0503020204020204" pitchFamily="34" charset="-122"/>
                <a:ea typeface="微软雅黑" panose="020B0503020204020204" pitchFamily="34" charset="-122"/>
              </a:rPr>
              <a:t>开发平台对</a:t>
            </a:r>
            <a:r>
              <a:rPr lang="en-US" altLang="zh-CN" sz="2800" b="1" dirty="0">
                <a:solidFill>
                  <a:srgbClr val="FF0000"/>
                </a:solidFill>
                <a:latin typeface="微软雅黑" panose="020B0503020204020204" pitchFamily="34" charset="-122"/>
                <a:ea typeface="微软雅黑" panose="020B0503020204020204" pitchFamily="34" charset="-122"/>
              </a:rPr>
              <a:t>HDL</a:t>
            </a:r>
            <a:r>
              <a:rPr lang="zh-CN" altLang="en-US" sz="2800" b="1" dirty="0">
                <a:solidFill>
                  <a:srgbClr val="FF0000"/>
                </a:solidFill>
                <a:latin typeface="微软雅黑" panose="020B0503020204020204" pitchFamily="34" charset="-122"/>
                <a:ea typeface="微软雅黑" panose="020B0503020204020204" pitchFamily="34" charset="-122"/>
              </a:rPr>
              <a:t>的处理</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逻辑仿真（</a:t>
            </a:r>
            <a:r>
              <a:rPr lang="en-US" altLang="zh-CN" sz="2800" b="1" dirty="0">
                <a:solidFill>
                  <a:srgbClr val="FF0000"/>
                </a:solidFill>
                <a:latin typeface="微软雅黑" panose="020B0503020204020204" pitchFamily="34" charset="-122"/>
                <a:ea typeface="微软雅黑" panose="020B0503020204020204" pitchFamily="34" charset="-122"/>
              </a:rPr>
              <a:t>simulation</a:t>
            </a:r>
            <a:r>
              <a:rPr lang="zh-CN" altLang="en-US" sz="2800" b="1" dirty="0">
                <a:solidFill>
                  <a:srgbClr val="FF0000"/>
                </a:solidFill>
                <a:latin typeface="微软雅黑" panose="020B0503020204020204" pitchFamily="34" charset="-122"/>
                <a:ea typeface="微软雅黑" panose="020B0503020204020204" pitchFamily="34" charset="-122"/>
              </a:rPr>
              <a:t>）</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indent="457200">
              <a:lnSpc>
                <a:spcPct val="150000"/>
              </a:lnSpc>
            </a:pPr>
            <a:r>
              <a:rPr lang="zh-CN" altLang="en-US" sz="2800" b="1" dirty="0">
                <a:latin typeface="微软雅黑" panose="020B0503020204020204" pitchFamily="34" charset="-122"/>
                <a:ea typeface="微软雅黑" panose="020B0503020204020204" pitchFamily="34" charset="-122"/>
              </a:rPr>
              <a:t>对数字逻辑电路的结构和行为进行预测，以文本或时序波形形式给出电路的输出。</a:t>
            </a:r>
            <a:endParaRPr lang="en-US" altLang="zh-CN" sz="28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187538" y="3637343"/>
            <a:ext cx="10379553" cy="2733959"/>
          </a:xfrm>
          <a:prstGeom prst="rect">
            <a:avLst/>
          </a:prstGeom>
        </p:spPr>
      </p:pic>
      <p:sp>
        <p:nvSpPr>
          <p:cNvPr id="5" name="文本框 4"/>
          <p:cNvSpPr txBox="1"/>
          <p:nvPr/>
        </p:nvSpPr>
        <p:spPr>
          <a:xfrm>
            <a:off x="699013" y="124028"/>
            <a:ext cx="4456541"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电子设计自动化</a:t>
            </a:r>
            <a:r>
              <a:rPr lang="en-US" altLang="zh-CN" sz="2400" b="1" dirty="0">
                <a:solidFill>
                  <a:srgbClr val="0070C0"/>
                </a:solidFill>
                <a:latin typeface="微软雅黑" panose="020B0503020204020204" pitchFamily="34" charset="-122"/>
                <a:ea typeface="微软雅黑" panose="020B0503020204020204" pitchFamily="34" charset="-122"/>
              </a:rPr>
              <a:t>(EDA)</a:t>
            </a:r>
            <a:r>
              <a:rPr lang="zh-CN" altLang="en-US" sz="2400" b="1" dirty="0">
                <a:solidFill>
                  <a:srgbClr val="0070C0"/>
                </a:solidFill>
                <a:latin typeface="微软雅黑" panose="020B0503020204020204" pitchFamily="34" charset="-122"/>
                <a:ea typeface="微软雅黑" panose="020B0503020204020204" pitchFamily="34" charset="-122"/>
              </a:rPr>
              <a:t>开发平台</a:t>
            </a:r>
          </a:p>
        </p:txBody>
      </p:sp>
    </p:spTree>
    <p:extLst>
      <p:ext uri="{BB962C8B-B14F-4D97-AF65-F5344CB8AC3E}">
        <p14:creationId xmlns:p14="http://schemas.microsoft.com/office/powerpoint/2010/main" val="245299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9013" y="678010"/>
            <a:ext cx="10942381" cy="2601546"/>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EDA</a:t>
            </a:r>
            <a:r>
              <a:rPr lang="zh-CN" altLang="en-US" sz="2800" b="1" dirty="0">
                <a:solidFill>
                  <a:srgbClr val="FF0000"/>
                </a:solidFill>
                <a:latin typeface="微软雅黑" panose="020B0503020204020204" pitchFamily="34" charset="-122"/>
                <a:ea typeface="微软雅黑" panose="020B0503020204020204" pitchFamily="34" charset="-122"/>
              </a:rPr>
              <a:t>开发平台对</a:t>
            </a:r>
            <a:r>
              <a:rPr lang="en-US" altLang="zh-CN" sz="2800" b="1" dirty="0">
                <a:solidFill>
                  <a:srgbClr val="FF0000"/>
                </a:solidFill>
                <a:latin typeface="微软雅黑" panose="020B0503020204020204" pitchFamily="34" charset="-122"/>
                <a:ea typeface="微软雅黑" panose="020B0503020204020204" pitchFamily="34" charset="-122"/>
              </a:rPr>
              <a:t>HDL</a:t>
            </a:r>
            <a:r>
              <a:rPr lang="zh-CN" altLang="en-US" sz="2800" b="1" dirty="0">
                <a:solidFill>
                  <a:srgbClr val="FF0000"/>
                </a:solidFill>
                <a:latin typeface="微软雅黑" panose="020B0503020204020204" pitchFamily="34" charset="-122"/>
                <a:ea typeface="微软雅黑" panose="020B0503020204020204" pitchFamily="34" charset="-122"/>
              </a:rPr>
              <a:t>的处理</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逻辑综合（</a:t>
            </a:r>
            <a:r>
              <a:rPr lang="en-US" altLang="zh-CN" sz="2800" b="1" dirty="0">
                <a:solidFill>
                  <a:srgbClr val="FF0000"/>
                </a:solidFill>
                <a:latin typeface="微软雅黑" panose="020B0503020204020204" pitchFamily="34" charset="-122"/>
                <a:ea typeface="微软雅黑" panose="020B0503020204020204" pitchFamily="34" charset="-122"/>
              </a:rPr>
              <a:t>synthesis</a:t>
            </a:r>
            <a:r>
              <a:rPr lang="zh-CN" altLang="en-US" sz="2800" b="1" dirty="0">
                <a:solidFill>
                  <a:srgbClr val="FF0000"/>
                </a:solidFill>
                <a:latin typeface="微软雅黑" panose="020B0503020204020204" pitchFamily="34" charset="-122"/>
                <a:ea typeface="微软雅黑" panose="020B0503020204020204" pitchFamily="34" charset="-122"/>
              </a:rPr>
              <a:t>）</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indent="457200">
              <a:lnSpc>
                <a:spcPct val="150000"/>
              </a:lnSpc>
            </a:pPr>
            <a:r>
              <a:rPr lang="zh-CN" altLang="en-US" sz="2800" b="1" dirty="0">
                <a:latin typeface="微软雅黑" panose="020B0503020204020204" pitchFamily="34" charset="-122"/>
                <a:ea typeface="微软雅黑" panose="020B0503020204020204" pitchFamily="34" charset="-122"/>
              </a:rPr>
              <a:t>从</a:t>
            </a:r>
            <a:r>
              <a:rPr lang="en-US" altLang="zh-CN" sz="2800" b="1" dirty="0">
                <a:latin typeface="微软雅黑" panose="020B0503020204020204" pitchFamily="34" charset="-122"/>
                <a:ea typeface="微软雅黑" panose="020B0503020204020204" pitchFamily="34" charset="-122"/>
              </a:rPr>
              <a:t>HDL</a:t>
            </a:r>
            <a:r>
              <a:rPr lang="zh-CN" altLang="en-US" sz="2800" b="1" dirty="0">
                <a:latin typeface="微软雅黑" panose="020B0503020204020204" pitchFamily="34" charset="-122"/>
                <a:ea typeface="微软雅黑" panose="020B0503020204020204" pitchFamily="34" charset="-122"/>
              </a:rPr>
              <a:t>描述的电路模型中导出基本</a:t>
            </a:r>
            <a:r>
              <a:rPr lang="zh-CN" altLang="en-US" sz="2800" b="1" dirty="0">
                <a:solidFill>
                  <a:srgbClr val="FF0000"/>
                </a:solidFill>
                <a:latin typeface="微软雅黑" panose="020B0503020204020204" pitchFamily="34" charset="-122"/>
                <a:ea typeface="微软雅黑" panose="020B0503020204020204" pitchFamily="34" charset="-122"/>
              </a:rPr>
              <a:t>元件列表</a:t>
            </a:r>
            <a:r>
              <a:rPr lang="zh-CN" altLang="en-US" sz="2800" b="1" dirty="0">
                <a:latin typeface="微软雅黑" panose="020B0503020204020204" pitchFamily="34" charset="-122"/>
                <a:ea typeface="微软雅黑" panose="020B0503020204020204" pitchFamily="34" charset="-122"/>
              </a:rPr>
              <a:t>及元件之间的</a:t>
            </a:r>
            <a:r>
              <a:rPr lang="zh-CN" altLang="en-US" sz="2800" b="1" dirty="0">
                <a:solidFill>
                  <a:srgbClr val="FF0000"/>
                </a:solidFill>
                <a:latin typeface="微软雅黑" panose="020B0503020204020204" pitchFamily="34" charset="-122"/>
                <a:ea typeface="微软雅黑" panose="020B0503020204020204" pitchFamily="34" charset="-122"/>
              </a:rPr>
              <a:t>连接关系</a:t>
            </a:r>
            <a:r>
              <a:rPr lang="zh-CN" altLang="en-US" sz="2800" b="1" dirty="0">
                <a:latin typeface="微软雅黑" panose="020B0503020204020204" pitchFamily="34" charset="-122"/>
                <a:ea typeface="微软雅黑" panose="020B0503020204020204" pitchFamily="34" charset="-122"/>
              </a:rPr>
              <a:t>（门级网表），将</a:t>
            </a:r>
            <a:r>
              <a:rPr lang="en-US" altLang="zh-CN" sz="2800" b="1" dirty="0">
                <a:latin typeface="微软雅黑" panose="020B0503020204020204" pitchFamily="34" charset="-122"/>
                <a:ea typeface="微软雅黑" panose="020B0503020204020204" pitchFamily="34" charset="-122"/>
              </a:rPr>
              <a:t>HDL</a:t>
            </a:r>
            <a:r>
              <a:rPr lang="zh-CN" altLang="en-US" sz="2800" b="1" dirty="0">
                <a:latin typeface="微软雅黑" panose="020B0503020204020204" pitchFamily="34" charset="-122"/>
                <a:ea typeface="微软雅黑" panose="020B0503020204020204" pitchFamily="34" charset="-122"/>
              </a:rPr>
              <a:t>代码转换成真实硬件电路的描述。</a:t>
            </a:r>
          </a:p>
        </p:txBody>
      </p:sp>
      <p:pic>
        <p:nvPicPr>
          <p:cNvPr id="2" name="图片 1"/>
          <p:cNvPicPr>
            <a:picLocks noChangeAspect="1"/>
          </p:cNvPicPr>
          <p:nvPr/>
        </p:nvPicPr>
        <p:blipFill rotWithShape="1">
          <a:blip r:embed="rId2"/>
          <a:srcRect t="3385" b="2919"/>
          <a:stretch/>
        </p:blipFill>
        <p:spPr>
          <a:xfrm>
            <a:off x="797154" y="3671733"/>
            <a:ext cx="7597654" cy="2769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图片 3"/>
          <p:cNvPicPr>
            <a:picLocks noChangeAspect="1"/>
          </p:cNvPicPr>
          <p:nvPr/>
        </p:nvPicPr>
        <p:blipFill>
          <a:blip r:embed="rId3"/>
          <a:stretch>
            <a:fillRect/>
          </a:stretch>
        </p:blipFill>
        <p:spPr>
          <a:xfrm>
            <a:off x="5949924" y="3279556"/>
            <a:ext cx="5538698" cy="33258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文本框 6"/>
          <p:cNvSpPr txBox="1"/>
          <p:nvPr/>
        </p:nvSpPr>
        <p:spPr>
          <a:xfrm>
            <a:off x="699013" y="124028"/>
            <a:ext cx="4456541"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电子设计自动化</a:t>
            </a:r>
            <a:r>
              <a:rPr lang="en-US" altLang="zh-CN" sz="2400" b="1" dirty="0">
                <a:solidFill>
                  <a:srgbClr val="0070C0"/>
                </a:solidFill>
                <a:latin typeface="微软雅黑" panose="020B0503020204020204" pitchFamily="34" charset="-122"/>
                <a:ea typeface="微软雅黑" panose="020B0503020204020204" pitchFamily="34" charset="-122"/>
              </a:rPr>
              <a:t>(EDA)</a:t>
            </a:r>
            <a:r>
              <a:rPr lang="zh-CN" altLang="en-US" sz="2400" b="1" dirty="0">
                <a:solidFill>
                  <a:srgbClr val="0070C0"/>
                </a:solidFill>
                <a:latin typeface="微软雅黑" panose="020B0503020204020204" pitchFamily="34" charset="-122"/>
                <a:ea typeface="微软雅黑" panose="020B0503020204020204" pitchFamily="34" charset="-122"/>
              </a:rPr>
              <a:t>开发平台</a:t>
            </a:r>
          </a:p>
        </p:txBody>
      </p:sp>
    </p:spTree>
    <p:extLst>
      <p:ext uri="{BB962C8B-B14F-4D97-AF65-F5344CB8AC3E}">
        <p14:creationId xmlns:p14="http://schemas.microsoft.com/office/powerpoint/2010/main" val="25067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9852" y="116128"/>
            <a:ext cx="2484655" cy="461665"/>
          </a:xfrm>
          <a:prstGeom prst="rect">
            <a:avLst/>
          </a:prstGeom>
          <a:noFill/>
        </p:spPr>
        <p:txBody>
          <a:bodyPr wrap="none" rtlCol="0">
            <a:spAutoFit/>
          </a:bodyPr>
          <a:lstStyle/>
          <a:p>
            <a:r>
              <a:rPr lang="en-US" altLang="zh-CN" sz="2400" b="1" dirty="0">
                <a:solidFill>
                  <a:srgbClr val="0070C0"/>
                </a:solidFill>
                <a:latin typeface="微软雅黑" panose="020B0503020204020204" pitchFamily="34" charset="-122"/>
                <a:ea typeface="微软雅黑" panose="020B0503020204020204" pitchFamily="34" charset="-122"/>
              </a:rPr>
              <a:t>Vivado</a:t>
            </a:r>
            <a:r>
              <a:rPr lang="zh-CN" altLang="en-US" sz="2400" b="1" dirty="0">
                <a:solidFill>
                  <a:srgbClr val="0070C0"/>
                </a:solidFill>
                <a:latin typeface="微软雅黑" panose="020B0503020204020204" pitchFamily="34" charset="-122"/>
                <a:ea typeface="微软雅黑" panose="020B0503020204020204" pitchFamily="34" charset="-122"/>
              </a:rPr>
              <a:t>开发平台</a:t>
            </a:r>
          </a:p>
        </p:txBody>
      </p:sp>
      <p:sp>
        <p:nvSpPr>
          <p:cNvPr id="3" name="矩形 2"/>
          <p:cNvSpPr/>
          <p:nvPr/>
        </p:nvSpPr>
        <p:spPr>
          <a:xfrm>
            <a:off x="649852" y="678011"/>
            <a:ext cx="9670676" cy="738664"/>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Vivado</a:t>
            </a:r>
            <a:r>
              <a:rPr lang="zh-CN" altLang="en-US" sz="2800" b="1" dirty="0">
                <a:solidFill>
                  <a:srgbClr val="FF0000"/>
                </a:solidFill>
                <a:latin typeface="微软雅黑" panose="020B0503020204020204" pitchFamily="34" charset="-122"/>
                <a:ea typeface="微软雅黑" panose="020B0503020204020204" pitchFamily="34" charset="-122"/>
              </a:rPr>
              <a:t>平台安装 </a:t>
            </a:r>
            <a:r>
              <a:rPr lang="zh-CN" altLang="en-US" sz="2000" b="1" dirty="0">
                <a:latin typeface="微软雅黑" panose="020B0503020204020204" pitchFamily="34" charset="-122"/>
                <a:ea typeface="微软雅黑" panose="020B0503020204020204" pitchFamily="34" charset="-122"/>
              </a:rPr>
              <a:t>软件存储目录和安装目录</a:t>
            </a:r>
            <a:r>
              <a:rPr lang="zh-CN" altLang="en-US" sz="2000" b="1" dirty="0">
                <a:solidFill>
                  <a:srgbClr val="FF0000"/>
                </a:solidFill>
                <a:latin typeface="微软雅黑" panose="020B0503020204020204" pitchFamily="34" charset="-122"/>
                <a:ea typeface="微软雅黑" panose="020B0503020204020204" pitchFamily="34" charset="-122"/>
              </a:rPr>
              <a:t>不能有中文</a:t>
            </a:r>
            <a:r>
              <a:rPr lang="zh-CN" altLang="en-US" sz="2000" b="1" dirty="0">
                <a:latin typeface="微软雅黑" panose="020B0503020204020204" pitchFamily="34" charset="-122"/>
                <a:ea typeface="微软雅黑" panose="020B0503020204020204" pitchFamily="34" charset="-122"/>
              </a:rPr>
              <a:t>，安装后需</a:t>
            </a:r>
            <a:r>
              <a:rPr lang="zh-CN" altLang="en-US" sz="2000" b="1" dirty="0" smtClean="0">
                <a:solidFill>
                  <a:srgbClr val="FF0000"/>
                </a:solidFill>
                <a:latin typeface="微软雅黑" panose="020B0503020204020204" pitchFamily="34" charset="-122"/>
                <a:ea typeface="微软雅黑" panose="020B0503020204020204" pitchFamily="34" charset="-122"/>
              </a:rPr>
              <a:t>激活。</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1146805" y="1316371"/>
            <a:ext cx="6506563" cy="4687525"/>
            <a:chOff x="710421" y="1500995"/>
            <a:chExt cx="6506563" cy="4687525"/>
          </a:xfrm>
        </p:grpSpPr>
        <p:pic>
          <p:nvPicPr>
            <p:cNvPr id="4" name="图片 3"/>
            <p:cNvPicPr>
              <a:picLocks noChangeAspect="1"/>
            </p:cNvPicPr>
            <p:nvPr/>
          </p:nvPicPr>
          <p:blipFill rotWithShape="1">
            <a:blip r:embed="rId2"/>
            <a:srcRect t="4908"/>
            <a:stretch/>
          </p:blipFill>
          <p:spPr>
            <a:xfrm>
              <a:off x="710421" y="1500995"/>
              <a:ext cx="6506563" cy="4687525"/>
            </a:xfrm>
            <a:prstGeom prst="rect">
              <a:avLst/>
            </a:prstGeom>
          </p:spPr>
        </p:pic>
        <p:sp>
          <p:nvSpPr>
            <p:cNvPr id="7" name="圆角矩形 6"/>
            <p:cNvSpPr/>
            <p:nvPr/>
          </p:nvSpPr>
          <p:spPr>
            <a:xfrm>
              <a:off x="756342" y="2467155"/>
              <a:ext cx="1702186" cy="250166"/>
            </a:xfrm>
            <a:prstGeom prst="roundRect">
              <a:avLst/>
            </a:prstGeom>
            <a:noFill/>
            <a:ln w="28575">
              <a:solidFill>
                <a:srgbClr val="FF0000"/>
              </a:solidFill>
            </a:ln>
          </p:spPr>
          <p:txBody>
            <a:bodyPr rtlCol="0" anchor="ctr"/>
            <a:lstStyle/>
            <a:p>
              <a:pPr algn="ctr"/>
              <a:endParaRPr lang="zh-CN" altLang="en-US" sz="2400" dirty="0"/>
            </a:p>
          </p:txBody>
        </p:sp>
      </p:grpSp>
      <p:grpSp>
        <p:nvGrpSpPr>
          <p:cNvPr id="12" name="组合 11"/>
          <p:cNvGrpSpPr/>
          <p:nvPr/>
        </p:nvGrpSpPr>
        <p:grpSpPr>
          <a:xfrm>
            <a:off x="3205201" y="1694355"/>
            <a:ext cx="6375330" cy="4584944"/>
            <a:chOff x="1681201" y="1694355"/>
            <a:chExt cx="6375330" cy="4584944"/>
          </a:xfrm>
        </p:grpSpPr>
        <p:pic>
          <p:nvPicPr>
            <p:cNvPr id="11" name="图片 10"/>
            <p:cNvPicPr>
              <a:picLocks noChangeAspect="1"/>
            </p:cNvPicPr>
            <p:nvPr/>
          </p:nvPicPr>
          <p:blipFill>
            <a:blip r:embed="rId3"/>
            <a:stretch>
              <a:fillRect/>
            </a:stretch>
          </p:blipFill>
          <p:spPr>
            <a:xfrm>
              <a:off x="1681201" y="1694355"/>
              <a:ext cx="6375330" cy="4584944"/>
            </a:xfrm>
            <a:prstGeom prst="rect">
              <a:avLst/>
            </a:prstGeom>
          </p:spPr>
        </p:pic>
        <p:sp>
          <p:nvSpPr>
            <p:cNvPr id="8" name="圆角矩形 7"/>
            <p:cNvSpPr/>
            <p:nvPr/>
          </p:nvSpPr>
          <p:spPr>
            <a:xfrm>
              <a:off x="1950261" y="3660134"/>
              <a:ext cx="945937" cy="250166"/>
            </a:xfrm>
            <a:prstGeom prst="roundRect">
              <a:avLst/>
            </a:prstGeom>
            <a:noFill/>
            <a:ln w="28575">
              <a:solidFill>
                <a:srgbClr val="FF0000"/>
              </a:solidFill>
            </a:ln>
          </p:spPr>
          <p:txBody>
            <a:bodyPr rtlCol="0" anchor="ctr"/>
            <a:lstStyle/>
            <a:p>
              <a:pPr algn="ctr"/>
              <a:endParaRPr lang="zh-CN" altLang="en-US" sz="2400" dirty="0"/>
            </a:p>
          </p:txBody>
        </p:sp>
      </p:gr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t="-47"/>
          <a:stretch/>
        </p:blipFill>
        <p:spPr>
          <a:xfrm>
            <a:off x="5974908" y="2450862"/>
            <a:ext cx="4777865" cy="4076788"/>
          </a:xfrm>
          <a:prstGeom prst="rect">
            <a:avLst/>
          </a:prstGeom>
        </p:spPr>
      </p:pic>
    </p:spTree>
    <p:extLst>
      <p:ext uri="{BB962C8B-B14F-4D97-AF65-F5344CB8AC3E}">
        <p14:creationId xmlns:p14="http://schemas.microsoft.com/office/powerpoint/2010/main" val="145770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8678" y="128952"/>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3" name="矩形 2"/>
          <p:cNvSpPr/>
          <p:nvPr/>
        </p:nvSpPr>
        <p:spPr>
          <a:xfrm>
            <a:off x="718677" y="678011"/>
            <a:ext cx="10814561" cy="454053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硬件描述语言</a:t>
            </a:r>
            <a:r>
              <a:rPr lang="en-US" altLang="zh-CN" sz="2800" b="1" dirty="0">
                <a:solidFill>
                  <a:srgbClr val="FF0000"/>
                </a:solidFill>
                <a:latin typeface="微软雅黑" panose="020B0503020204020204" pitchFamily="34" charset="-122"/>
                <a:ea typeface="微软雅黑" panose="020B0503020204020204" pitchFamily="34" charset="-122"/>
              </a:rPr>
              <a:t>HDL</a:t>
            </a:r>
            <a:endParaRPr lang="zh-CN" altLang="en-US" sz="2800" b="1" dirty="0">
              <a:solidFill>
                <a:srgbClr val="FF0000"/>
              </a:solidFill>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a:latin typeface="微软雅黑" panose="020B0503020204020204" pitchFamily="34" charset="-122"/>
                <a:ea typeface="微软雅黑" panose="020B0503020204020204" pitchFamily="34" charset="-122"/>
              </a:rPr>
              <a:t>HDL</a:t>
            </a:r>
            <a:r>
              <a:rPr lang="zh-CN" altLang="en-US" sz="2800" b="1" dirty="0">
                <a:latin typeface="微软雅黑" panose="020B0503020204020204" pitchFamily="34" charset="-122"/>
                <a:ea typeface="微软雅黑" panose="020B0503020204020204" pitchFamily="34" charset="-122"/>
              </a:rPr>
              <a:t>是电子系统硬件行为描述、结构描述、数据流描述的语言。</a:t>
            </a:r>
          </a:p>
          <a:p>
            <a:pPr lvl="1" indent="457200">
              <a:lnSpc>
                <a:spcPct val="150000"/>
              </a:lnSpc>
            </a:pP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世纪</a:t>
            </a:r>
            <a:r>
              <a:rPr lang="en-US" altLang="zh-CN" sz="2800" b="1" dirty="0">
                <a:latin typeface="微软雅黑" panose="020B0503020204020204" pitchFamily="34" charset="-122"/>
                <a:ea typeface="微软雅黑" panose="020B0503020204020204" pitchFamily="34" charset="-122"/>
              </a:rPr>
              <a:t>80</a:t>
            </a:r>
            <a:r>
              <a:rPr lang="zh-CN" altLang="en-US" sz="2800" b="1" dirty="0">
                <a:latin typeface="微软雅黑" panose="020B0503020204020204" pitchFamily="34" charset="-122"/>
                <a:ea typeface="微软雅黑" panose="020B0503020204020204" pitchFamily="34" charset="-122"/>
              </a:rPr>
              <a:t>年代，出现了上百种硬件描述语言（早期</a:t>
            </a:r>
            <a:r>
              <a:rPr lang="en-US" altLang="zh-CN" sz="2800" b="1" dirty="0">
                <a:latin typeface="微软雅黑" panose="020B0503020204020204" pitchFamily="34" charset="-122"/>
                <a:ea typeface="微软雅黑" panose="020B0503020204020204" pitchFamily="34" charset="-122"/>
              </a:rPr>
              <a:t>ABEL</a:t>
            </a:r>
            <a:r>
              <a:rPr lang="zh-CN" altLang="en-US" sz="2800" b="1" dirty="0">
                <a:latin typeface="微软雅黑" panose="020B0503020204020204" pitchFamily="34" charset="-122"/>
                <a:ea typeface="微软雅黑" panose="020B0503020204020204" pitchFamily="34" charset="-122"/>
              </a:rPr>
              <a:t>），但不通用、语种过多使用户无所适从。急需一种面向设计的多领域、多层次并得到普遍认同的标准硬件描述语言。 </a:t>
            </a:r>
            <a:endParaRPr lang="en-US" altLang="zh-CN" sz="2800" b="1" dirty="0">
              <a:latin typeface="微软雅黑" panose="020B0503020204020204" pitchFamily="34" charset="-122"/>
              <a:ea typeface="微软雅黑" panose="020B0503020204020204" pitchFamily="34" charset="-122"/>
            </a:endParaRPr>
          </a:p>
          <a:p>
            <a:pPr lvl="1" indent="457200">
              <a:lnSpc>
                <a:spcPct val="150000"/>
              </a:lnSpc>
            </a:pPr>
            <a:r>
              <a:rPr lang="en-US" altLang="zh-CN" sz="2800" b="1" dirty="0">
                <a:latin typeface="微软雅黑" panose="020B0503020204020204" pitchFamily="34" charset="-122"/>
                <a:ea typeface="微软雅黑" panose="020B0503020204020204" pitchFamily="34" charset="-122"/>
              </a:rPr>
              <a:t>20 </a:t>
            </a:r>
            <a:r>
              <a:rPr lang="zh-CN" altLang="en-US" sz="2800" b="1" dirty="0">
                <a:latin typeface="微软雅黑" panose="020B0503020204020204" pitchFamily="34" charset="-122"/>
                <a:ea typeface="微软雅黑" panose="020B0503020204020204" pitchFamily="34" charset="-122"/>
              </a:rPr>
              <a:t>世纪 </a:t>
            </a:r>
            <a:r>
              <a:rPr lang="en-US" altLang="zh-CN" sz="2800" b="1" dirty="0">
                <a:latin typeface="微软雅黑" panose="020B0503020204020204" pitchFamily="34" charset="-122"/>
                <a:ea typeface="微软雅黑" panose="020B0503020204020204" pitchFamily="34" charset="-122"/>
              </a:rPr>
              <a:t>80 </a:t>
            </a:r>
            <a:r>
              <a:rPr lang="zh-CN" altLang="en-US" sz="2800" b="1" dirty="0">
                <a:latin typeface="微软雅黑" panose="020B0503020204020204" pitchFamily="34" charset="-122"/>
                <a:ea typeface="微软雅黑" panose="020B0503020204020204" pitchFamily="34" charset="-122"/>
              </a:rPr>
              <a:t>年代后期， </a:t>
            </a:r>
            <a:r>
              <a:rPr lang="en-US" altLang="zh-CN" sz="2800" b="1" dirty="0">
                <a:solidFill>
                  <a:srgbClr val="FF0000"/>
                </a:solidFill>
                <a:latin typeface="微软雅黑" panose="020B0503020204020204" pitchFamily="34" charset="-122"/>
                <a:ea typeface="微软雅黑" panose="020B0503020204020204" pitchFamily="34" charset="-122"/>
              </a:rPr>
              <a:t>VHDL </a:t>
            </a:r>
            <a:r>
              <a:rPr lang="zh-CN" altLang="en-US" sz="2800" b="1" dirty="0">
                <a:solidFill>
                  <a:srgbClr val="FF0000"/>
                </a:solidFill>
                <a:latin typeface="微软雅黑" panose="020B0503020204020204" pitchFamily="34" charset="-122"/>
                <a:ea typeface="微软雅黑" panose="020B0503020204020204" pitchFamily="34" charset="-122"/>
              </a:rPr>
              <a:t>和 </a:t>
            </a:r>
            <a:r>
              <a:rPr lang="en-US" altLang="zh-CN" sz="2800" b="1" dirty="0">
                <a:solidFill>
                  <a:srgbClr val="FF0000"/>
                </a:solidFill>
                <a:latin typeface="微软雅黑" panose="020B0503020204020204" pitchFamily="34" charset="-122"/>
                <a:ea typeface="微软雅黑" panose="020B0503020204020204" pitchFamily="34" charset="-122"/>
              </a:rPr>
              <a:t>Verilog HDL </a:t>
            </a:r>
            <a:r>
              <a:rPr lang="zh-CN" altLang="en-US" sz="2800" b="1" dirty="0">
                <a:latin typeface="微软雅黑" panose="020B0503020204020204" pitchFamily="34" charset="-122"/>
                <a:ea typeface="微软雅黑" panose="020B0503020204020204" pitchFamily="34" charset="-122"/>
              </a:rPr>
              <a:t>语言适应了这种趋势的要求，先后成为 </a:t>
            </a:r>
            <a:r>
              <a:rPr lang="en-US" altLang="zh-CN" sz="2800" b="1" dirty="0">
                <a:latin typeface="微软雅黑" panose="020B0503020204020204" pitchFamily="34" charset="-122"/>
                <a:ea typeface="微软雅黑" panose="020B0503020204020204" pitchFamily="34" charset="-122"/>
              </a:rPr>
              <a:t>IEEE </a:t>
            </a:r>
            <a:r>
              <a:rPr lang="zh-CN" altLang="en-US" sz="2800" b="1" dirty="0">
                <a:latin typeface="微软雅黑" panose="020B0503020204020204" pitchFamily="34" charset="-122"/>
                <a:ea typeface="微软雅黑" panose="020B0503020204020204" pitchFamily="34" charset="-122"/>
              </a:rPr>
              <a:t>标准。</a:t>
            </a:r>
          </a:p>
        </p:txBody>
      </p:sp>
    </p:spTree>
    <p:extLst>
      <p:ext uri="{BB962C8B-B14F-4D97-AF65-F5344CB8AC3E}">
        <p14:creationId xmlns:p14="http://schemas.microsoft.com/office/powerpoint/2010/main" val="275051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8678" y="678010"/>
            <a:ext cx="10755567" cy="2277547"/>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800" b="1" dirty="0" err="1">
                <a:solidFill>
                  <a:srgbClr val="FF0000"/>
                </a:solidFill>
                <a:latin typeface="微软雅黑" panose="020B0503020204020204" pitchFamily="34" charset="-122"/>
                <a:ea typeface="微软雅黑" panose="020B0503020204020204" pitchFamily="34" charset="-122"/>
              </a:rPr>
              <a:t>Veriog</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基本模块结构</a:t>
            </a:r>
            <a:endParaRPr lang="en-US" altLang="zh-CN" sz="2800" b="1" dirty="0">
              <a:solidFill>
                <a:srgbClr val="FF0000"/>
              </a:solidFill>
              <a:latin typeface="微软雅黑" panose="020B0503020204020204" pitchFamily="34" charset="-122"/>
              <a:ea typeface="微软雅黑" panose="020B0503020204020204" pitchFamily="34" charset="-122"/>
            </a:endParaRPr>
          </a:p>
          <a:p>
            <a:pPr indent="533400">
              <a:lnSpc>
                <a:spcPts val="3800"/>
              </a:lnSpc>
              <a:spcBef>
                <a:spcPts val="600"/>
              </a:spcBef>
              <a:spcAft>
                <a:spcPts val="600"/>
              </a:spcAft>
            </a:pPr>
            <a:r>
              <a:rPr lang="zh-CN" altLang="zh-CN" sz="2800" b="1" dirty="0">
                <a:latin typeface="微软雅黑" panose="020B0503020204020204" pitchFamily="34" charset="-122"/>
                <a:ea typeface="微软雅黑" panose="020B0503020204020204" pitchFamily="34" charset="-122"/>
              </a:rPr>
              <a:t>模块（</a:t>
            </a:r>
            <a:r>
              <a:rPr lang="en-US" altLang="zh-CN" sz="2800" b="1" dirty="0">
                <a:latin typeface="微软雅黑" panose="020B0503020204020204" pitchFamily="34" charset="-122"/>
                <a:ea typeface="微软雅黑" panose="020B0503020204020204" pitchFamily="34" charset="-122"/>
              </a:rPr>
              <a:t>module</a:t>
            </a:r>
            <a:r>
              <a:rPr lang="zh-CN"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可以表示简单的门电路，也可以表示复杂功能的数字电路。不同模块之间通过端口连接进行模块调用，实现结构化、层次化数字电路设计。</a:t>
            </a:r>
            <a:endParaRPr lang="en-US" altLang="zh-CN" sz="28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732550" y="2838506"/>
            <a:ext cx="6805558" cy="3705141"/>
          </a:xfrm>
          <a:prstGeom prst="rect">
            <a:avLst/>
          </a:prstGeom>
        </p:spPr>
      </p:pic>
      <p:sp>
        <p:nvSpPr>
          <p:cNvPr id="6" name="文本框 5"/>
          <p:cNvSpPr txBox="1"/>
          <p:nvPr/>
        </p:nvSpPr>
        <p:spPr>
          <a:xfrm>
            <a:off x="718678" y="128952"/>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369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
            <a:ext cx="12192000" cy="1241919"/>
            <a:chOff x="0" y="1"/>
            <a:chExt cx="9144000" cy="1241919"/>
          </a:xfrm>
        </p:grpSpPr>
        <p:sp>
          <p:nvSpPr>
            <p:cNvPr id="2" name="等腰三角形 1"/>
            <p:cNvSpPr/>
            <p:nvPr/>
          </p:nvSpPr>
          <p:spPr>
            <a:xfrm rot="10800000">
              <a:off x="1592047" y="120448"/>
              <a:ext cx="5904127" cy="11160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3402577" y="306941"/>
              <a:ext cx="2338845" cy="553998"/>
            </a:xfrm>
            <a:prstGeom prst="rect">
              <a:avLst/>
            </a:prstGeom>
          </p:spPr>
          <p:txBody>
            <a:bodyPr wrap="none">
              <a:spAutoFit/>
            </a:bodyPr>
            <a:lstStyle/>
            <a:p>
              <a:r>
                <a:rPr lang="en-US" altLang="zh-CN" sz="3000" b="1" dirty="0">
                  <a:solidFill>
                    <a:schemeClr val="bg1"/>
                  </a:solidFill>
                  <a:latin typeface="微软雅黑" panose="020B0503020204020204" pitchFamily="34" charset="-122"/>
                  <a:ea typeface="微软雅黑" panose="020B0503020204020204" pitchFamily="34" charset="-122"/>
                </a:rPr>
                <a:t>CONTENTS</a:t>
              </a:r>
              <a:endParaRPr lang="zh-CN" altLang="en-US" sz="3000" dirty="0">
                <a:solidFill>
                  <a:schemeClr val="bg1"/>
                </a:solidFill>
              </a:endParaRPr>
            </a:p>
          </p:txBody>
        </p:sp>
        <p:sp>
          <p:nvSpPr>
            <p:cNvPr id="4" name="任意多边形 3"/>
            <p:cNvSpPr/>
            <p:nvPr/>
          </p:nvSpPr>
          <p:spPr>
            <a:xfrm rot="10800000">
              <a:off x="0" y="1"/>
              <a:ext cx="9144000" cy="1241919"/>
            </a:xfrm>
            <a:custGeom>
              <a:avLst/>
              <a:gdLst>
                <a:gd name="connsiteX0" fmla="*/ 9144000 w 9144000"/>
                <a:gd name="connsiteY0" fmla="*/ 1241919 h 1241919"/>
                <a:gd name="connsiteX1" fmla="*/ 0 w 9144000"/>
                <a:gd name="connsiteY1" fmla="*/ 1241919 h 1241919"/>
                <a:gd name="connsiteX2" fmla="*/ 0 w 9144000"/>
                <a:gd name="connsiteY2" fmla="*/ 1061919 h 1241919"/>
                <a:gd name="connsiteX3" fmla="*/ 1762992 w 9144000"/>
                <a:gd name="connsiteY3" fmla="*/ 1061919 h 1241919"/>
                <a:gd name="connsiteX4" fmla="*/ 4572000 w 9144000"/>
                <a:gd name="connsiteY4" fmla="*/ 0 h 1241919"/>
                <a:gd name="connsiteX5" fmla="*/ 7381007 w 9144000"/>
                <a:gd name="connsiteY5" fmla="*/ 1061919 h 1241919"/>
                <a:gd name="connsiteX6" fmla="*/ 9144000 w 9144000"/>
                <a:gd name="connsiteY6" fmla="*/ 1061919 h 124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241919">
                  <a:moveTo>
                    <a:pt x="9144000" y="1241919"/>
                  </a:moveTo>
                  <a:lnTo>
                    <a:pt x="0" y="1241919"/>
                  </a:lnTo>
                  <a:lnTo>
                    <a:pt x="0" y="1061919"/>
                  </a:lnTo>
                  <a:lnTo>
                    <a:pt x="1762992" y="1061919"/>
                  </a:lnTo>
                  <a:lnTo>
                    <a:pt x="4572000" y="0"/>
                  </a:lnTo>
                  <a:lnTo>
                    <a:pt x="7381007" y="1061919"/>
                  </a:lnTo>
                  <a:lnTo>
                    <a:pt x="9144000" y="1061919"/>
                  </a:lnTo>
                  <a:close/>
                </a:path>
              </a:pathLst>
            </a:custGeom>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3783249" y="105966"/>
              <a:ext cx="1577500" cy="630942"/>
            </a:xfrm>
            <a:prstGeom prst="rect">
              <a:avLst/>
            </a:prstGeom>
          </p:spPr>
          <p:txBody>
            <a:bodyPr wrap="none">
              <a:spAutoFit/>
            </a:bodyPr>
            <a:lstStyle/>
            <a:p>
              <a:pPr algn="ctr"/>
              <a:r>
                <a:rPr lang="en-US" altLang="zh-CN" sz="3500" b="1" dirty="0">
                  <a:solidFill>
                    <a:schemeClr val="bg1"/>
                  </a:solidFill>
                  <a:latin typeface="+mj-lt"/>
                  <a:ea typeface="微软雅黑" panose="020B0503020204020204" pitchFamily="34" charset="-122"/>
                </a:rPr>
                <a:t>CONTENTS</a:t>
              </a:r>
              <a:endParaRPr lang="zh-CN" altLang="en-US" sz="3500" dirty="0">
                <a:solidFill>
                  <a:schemeClr val="bg1"/>
                </a:solidFill>
                <a:latin typeface="+mj-lt"/>
              </a:endParaRPr>
            </a:p>
          </p:txBody>
        </p:sp>
      </p:grpSp>
      <p:sp>
        <p:nvSpPr>
          <p:cNvPr id="10" name="KSO_Shape"/>
          <p:cNvSpPr/>
          <p:nvPr/>
        </p:nvSpPr>
        <p:spPr bwMode="auto">
          <a:xfrm>
            <a:off x="2009775" y="5147786"/>
            <a:ext cx="1334873" cy="124372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2" name="矩形 11"/>
          <p:cNvSpPr/>
          <p:nvPr/>
        </p:nvSpPr>
        <p:spPr>
          <a:xfrm>
            <a:off x="5458617" y="1867193"/>
            <a:ext cx="5882475" cy="4524315"/>
          </a:xfrm>
          <a:prstGeom prst="rect">
            <a:avLst/>
          </a:prstGeom>
        </p:spPr>
        <p:txBody>
          <a:bodyPr wrap="square">
            <a:spAutoFit/>
          </a:bodyPr>
          <a:lstStyle/>
          <a:p>
            <a:pPr>
              <a:lnSpc>
                <a:spcPct val="200000"/>
              </a:lnSpc>
            </a:pP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一、课程概述</a:t>
            </a:r>
            <a:endPar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二、实验过程及考核</a:t>
            </a:r>
            <a:endPar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200000"/>
              </a:lnSpc>
            </a:pP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三、实验环境及工具</a:t>
            </a:r>
          </a:p>
          <a:p>
            <a:pPr>
              <a:lnSpc>
                <a:spcPct val="200000"/>
              </a:lnSpc>
            </a:pP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四、实验内容</a:t>
            </a:r>
            <a:endPar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240655" y="2267076"/>
            <a:ext cx="3160978" cy="3085523"/>
            <a:chOff x="375243" y="2035413"/>
            <a:chExt cx="3160978" cy="3085523"/>
          </a:xfrm>
        </p:grpSpPr>
        <p:grpSp>
          <p:nvGrpSpPr>
            <p:cNvPr id="13" name="组合 12"/>
            <p:cNvGrpSpPr>
              <a:grpSpLocks noChangeAspect="1"/>
            </p:cNvGrpSpPr>
            <p:nvPr/>
          </p:nvGrpSpPr>
          <p:grpSpPr>
            <a:xfrm>
              <a:off x="2276221" y="3860936"/>
              <a:ext cx="1260000" cy="1260000"/>
              <a:chOff x="1174779" y="3359349"/>
              <a:chExt cx="1800000" cy="1800001"/>
            </a:xfrm>
          </p:grpSpPr>
          <p:grpSp>
            <p:nvGrpSpPr>
              <p:cNvPr id="14" name="组合 13"/>
              <p:cNvGrpSpPr/>
              <p:nvPr/>
            </p:nvGrpSpPr>
            <p:grpSpPr>
              <a:xfrm>
                <a:off x="1174779" y="3359349"/>
                <a:ext cx="1800000" cy="1800001"/>
                <a:chOff x="6250980" y="3660482"/>
                <a:chExt cx="1800000" cy="1800001"/>
              </a:xfrm>
            </p:grpSpPr>
            <p:sp>
              <p:nvSpPr>
                <p:cNvPr id="16" name="椭圆 15"/>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1354779" y="3539349"/>
                <a:ext cx="1440000" cy="1440000"/>
              </a:xfrm>
              <a:prstGeom prst="ellipse">
                <a:avLst/>
              </a:prstGeom>
              <a:solidFill>
                <a:srgbClr val="5D9FC1"/>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a:grpSpLocks noChangeAspect="1"/>
            </p:cNvGrpSpPr>
            <p:nvPr/>
          </p:nvGrpSpPr>
          <p:grpSpPr>
            <a:xfrm>
              <a:off x="2683600" y="2570378"/>
              <a:ext cx="576000" cy="576000"/>
              <a:chOff x="1174779" y="3359349"/>
              <a:chExt cx="1800000" cy="1800001"/>
            </a:xfrm>
          </p:grpSpPr>
          <p:grpSp>
            <p:nvGrpSpPr>
              <p:cNvPr id="19" name="组合 18"/>
              <p:cNvGrpSpPr/>
              <p:nvPr/>
            </p:nvGrpSpPr>
            <p:grpSpPr>
              <a:xfrm>
                <a:off x="1174779" y="3359349"/>
                <a:ext cx="1800000" cy="1800001"/>
                <a:chOff x="6250980" y="3660482"/>
                <a:chExt cx="1800000" cy="1800001"/>
              </a:xfrm>
            </p:grpSpPr>
            <p:sp>
              <p:nvSpPr>
                <p:cNvPr id="21" name="椭圆 20"/>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椭圆 19"/>
              <p:cNvSpPr/>
              <p:nvPr/>
            </p:nvSpPr>
            <p:spPr>
              <a:xfrm>
                <a:off x="1354779" y="3539349"/>
                <a:ext cx="1440000" cy="1440000"/>
              </a:xfrm>
              <a:prstGeom prst="ellipse">
                <a:avLst/>
              </a:prstGeom>
              <a:solidFill>
                <a:srgbClr val="183A6A"/>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046591" y="2718418"/>
              <a:ext cx="1980000" cy="1980000"/>
              <a:chOff x="6250980" y="3660482"/>
              <a:chExt cx="1800000" cy="1800001"/>
            </a:xfrm>
          </p:grpSpPr>
          <p:sp>
            <p:nvSpPr>
              <p:cNvPr id="24" name="椭圆 2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椭圆 25"/>
            <p:cNvSpPr/>
            <p:nvPr/>
          </p:nvSpPr>
          <p:spPr>
            <a:xfrm>
              <a:off x="1190591" y="2862418"/>
              <a:ext cx="1692000" cy="1692000"/>
            </a:xfrm>
            <a:prstGeom prst="ellipse">
              <a:avLst/>
            </a:prstGeom>
            <a:solidFill>
              <a:srgbClr val="0070C0"/>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p:cNvGrpSpPr>
              <a:grpSpLocks noChangeAspect="1"/>
            </p:cNvGrpSpPr>
            <p:nvPr/>
          </p:nvGrpSpPr>
          <p:grpSpPr>
            <a:xfrm>
              <a:off x="778122" y="2035413"/>
              <a:ext cx="1044000" cy="1044000"/>
              <a:chOff x="1174779" y="3359349"/>
              <a:chExt cx="1800000" cy="1800001"/>
            </a:xfrm>
          </p:grpSpPr>
          <p:grpSp>
            <p:nvGrpSpPr>
              <p:cNvPr id="28" name="组合 27"/>
              <p:cNvGrpSpPr/>
              <p:nvPr/>
            </p:nvGrpSpPr>
            <p:grpSpPr>
              <a:xfrm>
                <a:off x="1174779" y="3359349"/>
                <a:ext cx="1800000" cy="1800001"/>
                <a:chOff x="6250980" y="3660482"/>
                <a:chExt cx="1800000" cy="1800001"/>
              </a:xfrm>
            </p:grpSpPr>
            <p:sp>
              <p:nvSpPr>
                <p:cNvPr id="30" name="椭圆 29"/>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椭圆 28"/>
              <p:cNvSpPr/>
              <p:nvPr/>
            </p:nvSpPr>
            <p:spPr>
              <a:xfrm>
                <a:off x="1354779" y="3539349"/>
                <a:ext cx="1440000" cy="1440000"/>
              </a:xfrm>
              <a:prstGeom prst="ellipse">
                <a:avLst/>
              </a:prstGeom>
              <a:solidFill>
                <a:srgbClr val="16B6CC"/>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a:grpSpLocks noChangeAspect="1"/>
            </p:cNvGrpSpPr>
            <p:nvPr/>
          </p:nvGrpSpPr>
          <p:grpSpPr>
            <a:xfrm>
              <a:off x="375243" y="4151919"/>
              <a:ext cx="648000" cy="648000"/>
              <a:chOff x="1174779" y="3359349"/>
              <a:chExt cx="1800000" cy="1800001"/>
            </a:xfrm>
          </p:grpSpPr>
          <p:grpSp>
            <p:nvGrpSpPr>
              <p:cNvPr id="33" name="组合 32"/>
              <p:cNvGrpSpPr/>
              <p:nvPr/>
            </p:nvGrpSpPr>
            <p:grpSpPr>
              <a:xfrm>
                <a:off x="1174779" y="3359349"/>
                <a:ext cx="1800000" cy="1800001"/>
                <a:chOff x="6250980" y="3660482"/>
                <a:chExt cx="1800000" cy="1800001"/>
              </a:xfrm>
            </p:grpSpPr>
            <p:sp>
              <p:nvSpPr>
                <p:cNvPr id="35" name="椭圆 34"/>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椭圆 33"/>
              <p:cNvSpPr/>
              <p:nvPr/>
            </p:nvSpPr>
            <p:spPr>
              <a:xfrm>
                <a:off x="1354779" y="3539349"/>
                <a:ext cx="1440000" cy="1440000"/>
              </a:xfrm>
              <a:prstGeom prst="ellipse">
                <a:avLst/>
              </a:prstGeom>
              <a:solidFill>
                <a:schemeClr val="bg1">
                  <a:lumMod val="7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a:grpSpLocks noChangeAspect="1"/>
            </p:cNvGrpSpPr>
            <p:nvPr/>
          </p:nvGrpSpPr>
          <p:grpSpPr>
            <a:xfrm>
              <a:off x="1654083" y="3310817"/>
              <a:ext cx="876025" cy="900000"/>
              <a:chOff x="3976261" y="3892343"/>
              <a:chExt cx="326182" cy="335109"/>
            </a:xfrm>
            <a:solidFill>
              <a:schemeClr val="bg1"/>
            </a:solidFill>
          </p:grpSpPr>
          <p:sp>
            <p:nvSpPr>
              <p:cNvPr id="38" name="六边形 37"/>
              <p:cNvSpPr/>
              <p:nvPr/>
            </p:nvSpPr>
            <p:spPr>
              <a:xfrm>
                <a:off x="3976261" y="3892343"/>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六边形 38"/>
              <p:cNvSpPr/>
              <p:nvPr/>
            </p:nvSpPr>
            <p:spPr>
              <a:xfrm>
                <a:off x="3976261" y="4005288"/>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六边形 39"/>
              <p:cNvSpPr/>
              <p:nvPr/>
            </p:nvSpPr>
            <p:spPr>
              <a:xfrm>
                <a:off x="3976261" y="4120615"/>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六边形 40"/>
              <p:cNvSpPr/>
              <p:nvPr/>
            </p:nvSpPr>
            <p:spPr>
              <a:xfrm>
                <a:off x="4078302" y="3945761"/>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六边形 41"/>
              <p:cNvSpPr/>
              <p:nvPr/>
            </p:nvSpPr>
            <p:spPr>
              <a:xfrm>
                <a:off x="4078302" y="4060570"/>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六边形 42"/>
              <p:cNvSpPr/>
              <p:nvPr/>
            </p:nvSpPr>
            <p:spPr>
              <a:xfrm>
                <a:off x="4180344" y="4003942"/>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slow" p14:dur="2000" advTm="39919"/>
    </mc:Choice>
    <mc:Fallback xmlns="">
      <p:transition spd="slow" advTm="39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59230" y="1182806"/>
            <a:ext cx="5481458" cy="2645217"/>
            <a:chOff x="420952" y="1182805"/>
            <a:chExt cx="4695736" cy="2266047"/>
          </a:xfrm>
        </p:grpSpPr>
        <p:pic>
          <p:nvPicPr>
            <p:cNvPr id="14" name="图片 13"/>
            <p:cNvPicPr>
              <a:picLocks noChangeAspect="1"/>
            </p:cNvPicPr>
            <p:nvPr/>
          </p:nvPicPr>
          <p:blipFill>
            <a:blip r:embed="rId2"/>
            <a:stretch>
              <a:fillRect/>
            </a:stretch>
          </p:blipFill>
          <p:spPr>
            <a:xfrm>
              <a:off x="796688" y="1182805"/>
              <a:ext cx="4320000" cy="2266047"/>
            </a:xfrm>
            <a:prstGeom prst="rect">
              <a:avLst/>
            </a:prstGeom>
          </p:spPr>
        </p:pic>
        <p:sp>
          <p:nvSpPr>
            <p:cNvPr id="25" name="文本框 24"/>
            <p:cNvSpPr txBox="1"/>
            <p:nvPr/>
          </p:nvSpPr>
          <p:spPr>
            <a:xfrm>
              <a:off x="420952" y="1712425"/>
              <a:ext cx="371942" cy="87007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真值表</a:t>
              </a:r>
            </a:p>
          </p:txBody>
        </p:sp>
      </p:grpSp>
      <p:grpSp>
        <p:nvGrpSpPr>
          <p:cNvPr id="6" name="组合 5"/>
          <p:cNvGrpSpPr/>
          <p:nvPr/>
        </p:nvGrpSpPr>
        <p:grpSpPr>
          <a:xfrm>
            <a:off x="6847000" y="1219784"/>
            <a:ext cx="2933521" cy="1533523"/>
            <a:chOff x="5497689" y="1461317"/>
            <a:chExt cx="2513025" cy="1313705"/>
          </a:xfrm>
        </p:grpSpPr>
        <p:grpSp>
          <p:nvGrpSpPr>
            <p:cNvPr id="17" name="组合 16"/>
            <p:cNvGrpSpPr/>
            <p:nvPr/>
          </p:nvGrpSpPr>
          <p:grpSpPr>
            <a:xfrm>
              <a:off x="5497689" y="1950045"/>
              <a:ext cx="2513025" cy="824977"/>
              <a:chOff x="5508978" y="1950045"/>
              <a:chExt cx="2513025" cy="824977"/>
            </a:xfrm>
          </p:grpSpPr>
          <p:pic>
            <p:nvPicPr>
              <p:cNvPr id="1028" name="Picture 4" descr="在这里插入图片描述"/>
              <p:cNvPicPr>
                <a:picLocks noChangeAspect="1" noChangeArrowheads="1"/>
              </p:cNvPicPr>
              <p:nvPr/>
            </p:nvPicPr>
            <p:blipFill rotWithShape="1">
              <a:blip r:embed="rId3">
                <a:extLst>
                  <a:ext uri="{28A0092B-C50C-407E-A947-70E740481C1C}">
                    <a14:useLocalDpi xmlns:a14="http://schemas.microsoft.com/office/drawing/2010/main" val="0"/>
                  </a:ext>
                </a:extLst>
              </a:blip>
              <a:srcRect t="3402"/>
              <a:stretch/>
            </p:blipFill>
            <p:spPr bwMode="auto">
              <a:xfrm>
                <a:off x="6321503" y="1950045"/>
                <a:ext cx="1700500" cy="824977"/>
              </a:xfrm>
              <a:prstGeom prst="rect">
                <a:avLst/>
              </a:prstGeom>
              <a:noFill/>
              <a:extLst>
                <a:ext uri="{909E8E84-426E-40DD-AFC4-6F175D3DCCD1}">
                  <a14:hiddenFill xmlns:a14="http://schemas.microsoft.com/office/drawing/2010/main">
                    <a:solidFill>
                      <a:srgbClr val="FFFFFF"/>
                    </a:solidFill>
                  </a14:hiddenFill>
                </a:ext>
              </a:extLst>
            </p:spPr>
          </p:pic>
          <p:sp>
            <p:nvSpPr>
              <p:cNvPr id="16" name="右箭头 15"/>
              <p:cNvSpPr/>
              <p:nvPr/>
            </p:nvSpPr>
            <p:spPr>
              <a:xfrm>
                <a:off x="5508978" y="2125467"/>
                <a:ext cx="632178" cy="474133"/>
              </a:xfrm>
              <a:prstGeom prst="rightArrow">
                <a:avLst/>
              </a:prstGeom>
              <a:solidFill>
                <a:srgbClr val="DCE6F2"/>
              </a:solidFill>
              <a:ln>
                <a:noFill/>
              </a:ln>
            </p:spPr>
            <p:txBody>
              <a:bodyPr rtlCol="0" anchor="ctr"/>
              <a:lstStyle/>
              <a:p>
                <a:pPr algn="ctr"/>
                <a:endParaRPr lang="zh-CN" altLang="en-US" sz="2800" dirty="0"/>
              </a:p>
            </p:txBody>
          </p:sp>
        </p:grpSp>
        <p:sp>
          <p:nvSpPr>
            <p:cNvPr id="13" name="文本框 12"/>
            <p:cNvSpPr txBox="1"/>
            <p:nvPr/>
          </p:nvSpPr>
          <p:spPr>
            <a:xfrm>
              <a:off x="6491049" y="1461317"/>
              <a:ext cx="1256776" cy="342757"/>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逻辑表达式</a:t>
              </a:r>
            </a:p>
          </p:txBody>
        </p:sp>
      </p:grpSp>
      <p:grpSp>
        <p:nvGrpSpPr>
          <p:cNvPr id="5" name="组合 4"/>
          <p:cNvGrpSpPr/>
          <p:nvPr/>
        </p:nvGrpSpPr>
        <p:grpSpPr>
          <a:xfrm>
            <a:off x="2016598" y="3507855"/>
            <a:ext cx="7550822" cy="3121505"/>
            <a:chOff x="1574943" y="3507854"/>
            <a:chExt cx="6468474" cy="2674063"/>
          </a:xfrm>
        </p:grpSpPr>
        <p:grpSp>
          <p:nvGrpSpPr>
            <p:cNvPr id="21" name="组合 20"/>
            <p:cNvGrpSpPr/>
            <p:nvPr/>
          </p:nvGrpSpPr>
          <p:grpSpPr>
            <a:xfrm>
              <a:off x="1940352" y="3507854"/>
              <a:ext cx="6103065" cy="2674063"/>
              <a:chOff x="1940352" y="3519143"/>
              <a:chExt cx="6103065" cy="2674063"/>
            </a:xfrm>
          </p:grpSpPr>
          <p:pic>
            <p:nvPicPr>
              <p:cNvPr id="15" name="图片 14"/>
              <p:cNvPicPr>
                <a:picLocks noChangeAspect="1"/>
              </p:cNvPicPr>
              <p:nvPr/>
            </p:nvPicPr>
            <p:blipFill>
              <a:blip r:embed="rId4"/>
              <a:stretch>
                <a:fillRect/>
              </a:stretch>
            </p:blipFill>
            <p:spPr>
              <a:xfrm>
                <a:off x="1940352" y="3822231"/>
                <a:ext cx="6103065" cy="2370975"/>
              </a:xfrm>
              <a:prstGeom prst="rect">
                <a:avLst/>
              </a:prstGeom>
            </p:spPr>
          </p:pic>
          <p:sp>
            <p:nvSpPr>
              <p:cNvPr id="23" name="右箭头 22"/>
              <p:cNvSpPr/>
              <p:nvPr/>
            </p:nvSpPr>
            <p:spPr>
              <a:xfrm rot="5400000">
                <a:off x="6844374" y="3598165"/>
                <a:ext cx="632178" cy="474133"/>
              </a:xfrm>
              <a:prstGeom prst="rightArrow">
                <a:avLst/>
              </a:prstGeom>
              <a:solidFill>
                <a:srgbClr val="DCE6F2"/>
              </a:solidFill>
              <a:ln>
                <a:noFill/>
              </a:ln>
            </p:spPr>
            <p:txBody>
              <a:bodyPr rtlCol="0" anchor="ctr"/>
              <a:lstStyle/>
              <a:p>
                <a:pPr algn="ctr"/>
                <a:endParaRPr lang="zh-CN" altLang="en-US" sz="2800" dirty="0"/>
              </a:p>
            </p:txBody>
          </p:sp>
        </p:grpSp>
        <p:sp>
          <p:nvSpPr>
            <p:cNvPr id="4" name="文本框 3"/>
            <p:cNvSpPr txBox="1"/>
            <p:nvPr/>
          </p:nvSpPr>
          <p:spPr>
            <a:xfrm>
              <a:off x="1574943" y="4604014"/>
              <a:ext cx="421855" cy="738246"/>
            </a:xfrm>
            <a:prstGeom prst="rect">
              <a:avLst/>
            </a:prstGeom>
            <a:noFill/>
          </p:spPr>
          <p:txBody>
            <a:bodyPr vert="eaVert" wrap="none" rtlCol="0">
              <a:spAutoFit/>
            </a:bodyPr>
            <a:lstStyle/>
            <a:p>
              <a:r>
                <a:rPr lang="zh-CN" altLang="en-US" sz="2000" b="1" dirty="0">
                  <a:latin typeface="微软雅黑" panose="020B0503020204020204" pitchFamily="34" charset="-122"/>
                  <a:ea typeface="微软雅黑" panose="020B0503020204020204" pitchFamily="34" charset="-122"/>
                </a:rPr>
                <a:t>电路图</a:t>
              </a:r>
            </a:p>
          </p:txBody>
        </p:sp>
      </p:grpSp>
      <p:grpSp>
        <p:nvGrpSpPr>
          <p:cNvPr id="10" name="组合 9"/>
          <p:cNvGrpSpPr/>
          <p:nvPr/>
        </p:nvGrpSpPr>
        <p:grpSpPr>
          <a:xfrm>
            <a:off x="5742350" y="2548811"/>
            <a:ext cx="6093095" cy="902594"/>
            <a:chOff x="3872544" y="2548810"/>
            <a:chExt cx="5219700" cy="773215"/>
          </a:xfrm>
        </p:grpSpPr>
        <p:sp>
          <p:nvSpPr>
            <p:cNvPr id="22" name="文本框 21"/>
            <p:cNvSpPr txBox="1"/>
            <p:nvPr/>
          </p:nvSpPr>
          <p:spPr>
            <a:xfrm>
              <a:off x="5670792" y="2548810"/>
              <a:ext cx="3014505" cy="342758"/>
            </a:xfrm>
            <a:prstGeom prst="rect">
              <a:avLst/>
            </a:prstGeom>
            <a:noFill/>
          </p:spPr>
          <p:txBody>
            <a:bodyPr wrap="non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数据流描述：连续赋值语句。</a:t>
              </a:r>
            </a:p>
          </p:txBody>
        </p:sp>
        <p:pic>
          <p:nvPicPr>
            <p:cNvPr id="9" name="图片 8"/>
            <p:cNvPicPr>
              <a:picLocks noChangeAspect="1"/>
            </p:cNvPicPr>
            <p:nvPr/>
          </p:nvPicPr>
          <p:blipFill>
            <a:blip r:embed="rId5"/>
            <a:stretch>
              <a:fillRect/>
            </a:stretch>
          </p:blipFill>
          <p:spPr>
            <a:xfrm>
              <a:off x="3872544" y="2931500"/>
              <a:ext cx="5219700" cy="390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0" name="矩形 19"/>
          <p:cNvSpPr/>
          <p:nvPr/>
        </p:nvSpPr>
        <p:spPr>
          <a:xfrm>
            <a:off x="718679" y="678011"/>
            <a:ext cx="9601850" cy="523220"/>
          </a:xfrm>
          <a:prstGeom prst="rect">
            <a:avLst/>
          </a:prstGeom>
        </p:spPr>
        <p:txBody>
          <a:bodyPr wrap="square">
            <a:spAutoFit/>
          </a:bodyPr>
          <a:lstStyle/>
          <a:p>
            <a:pPr marL="342900" indent="-342900">
              <a:buFont typeface="Wingdings" panose="05000000000000000000" pitchFamily="2" charset="2"/>
              <a:buChar char="u"/>
            </a:pPr>
            <a:r>
              <a:rPr lang="en-US" altLang="zh-CN" sz="2800" b="1" dirty="0">
                <a:solidFill>
                  <a:srgbClr val="FF0000"/>
                </a:solidFill>
                <a:latin typeface="微软雅黑" panose="020B0503020204020204" pitchFamily="34" charset="-122"/>
                <a:ea typeface="微软雅黑" panose="020B0503020204020204" pitchFamily="34" charset="-122"/>
              </a:rPr>
              <a:t>Verilog</a:t>
            </a:r>
            <a:r>
              <a:rPr lang="zh-CN" altLang="en-US" sz="2800" b="1" dirty="0">
                <a:solidFill>
                  <a:srgbClr val="FF0000"/>
                </a:solidFill>
                <a:latin typeface="微软雅黑" panose="020B0503020204020204" pitchFamily="34" charset="-122"/>
                <a:ea typeface="微软雅黑" panose="020B0503020204020204" pitchFamily="34" charset="-122"/>
              </a:rPr>
              <a:t>语言描述方式</a:t>
            </a:r>
            <a:endParaRPr lang="zh-CN" altLang="zh-CN" sz="2800" b="1" dirty="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609602" y="1182806"/>
            <a:ext cx="5042851" cy="5257722"/>
            <a:chOff x="452286" y="1860229"/>
            <a:chExt cx="4320000" cy="4504071"/>
          </a:xfrm>
        </p:grpSpPr>
        <p:sp>
          <p:nvSpPr>
            <p:cNvPr id="24" name="文本框 23"/>
            <p:cNvSpPr txBox="1"/>
            <p:nvPr/>
          </p:nvSpPr>
          <p:spPr>
            <a:xfrm>
              <a:off x="452286" y="1860229"/>
              <a:ext cx="4320000" cy="1858799"/>
            </a:xfrm>
            <a:prstGeom prst="rect">
              <a:avLst/>
            </a:prstGeom>
            <a:solidFill>
              <a:schemeClr val="bg1"/>
            </a:solidFill>
            <a:ln>
              <a:solidFill>
                <a:schemeClr val="tx1"/>
              </a:solidFill>
            </a:ln>
          </p:spPr>
          <p:txBody>
            <a:bodyPr wrap="square" rtlCol="0">
              <a:spAutoFit/>
            </a:bodyPr>
            <a:lstStyle/>
            <a:p>
              <a:pPr>
                <a:spcAft>
                  <a:spcPts val="600"/>
                </a:spcAft>
              </a:pPr>
              <a:r>
                <a:rPr lang="zh-CN" altLang="en-US" sz="2000" b="1" dirty="0">
                  <a:solidFill>
                    <a:srgbClr val="FF0000"/>
                  </a:solidFill>
                  <a:latin typeface="微软雅黑" panose="020B0503020204020204" pitchFamily="34" charset="-122"/>
                  <a:ea typeface="微软雅黑" panose="020B0503020204020204" pitchFamily="34" charset="-122"/>
                </a:rPr>
                <a:t>行为描述方式：</a:t>
              </a:r>
              <a:endParaRPr lang="en-US" altLang="zh-CN" sz="2000" b="1" dirty="0">
                <a:solidFill>
                  <a:srgbClr val="FF0000"/>
                </a:solidFill>
                <a:latin typeface="微软雅黑" panose="020B0503020204020204" pitchFamily="34" charset="-122"/>
                <a:ea typeface="微软雅黑" panose="020B0503020204020204" pitchFamily="34" charset="-122"/>
              </a:endParaRPr>
            </a:p>
            <a:p>
              <a:pPr>
                <a:spcAft>
                  <a:spcPts val="600"/>
                </a:spcAft>
              </a:pPr>
              <a:r>
                <a:rPr lang="zh-CN" altLang="en-US" sz="2000" b="1" dirty="0">
                  <a:solidFill>
                    <a:srgbClr val="FF0000"/>
                  </a:solidFill>
                  <a:latin typeface="微软雅黑" panose="020B0503020204020204" pitchFamily="34" charset="-122"/>
                  <a:ea typeface="微软雅黑" panose="020B0503020204020204" pitchFamily="34" charset="-122"/>
                </a:rPr>
                <a:t>根据电路外部行为建模，定义输入</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输出响应方式描述硬件行为。</a:t>
              </a:r>
              <a:endParaRPr lang="en-US" altLang="zh-CN" sz="2000" b="1" dirty="0">
                <a:solidFill>
                  <a:srgbClr val="FF0000"/>
                </a:solidFill>
                <a:latin typeface="微软雅黑" panose="020B0503020204020204" pitchFamily="34" charset="-122"/>
                <a:ea typeface="微软雅黑" panose="020B0503020204020204" pitchFamily="34" charset="-122"/>
              </a:endParaRPr>
            </a:p>
            <a:p>
              <a:pPr>
                <a:spcAft>
                  <a:spcPts val="600"/>
                </a:spcAft>
              </a:pPr>
              <a:r>
                <a:rPr lang="en-US" altLang="zh-CN" sz="2000" b="1" dirty="0">
                  <a:solidFill>
                    <a:srgbClr val="FF0000"/>
                  </a:solidFill>
                  <a:latin typeface="微软雅黑" panose="020B0503020204020204" pitchFamily="34" charset="-122"/>
                  <a:ea typeface="微软雅黑" panose="020B0503020204020204" pitchFamily="34" charset="-122"/>
                </a:rPr>
                <a:t>initial</a:t>
              </a:r>
              <a:r>
                <a:rPr lang="zh-CN" altLang="en-US" sz="2000" b="1" dirty="0">
                  <a:solidFill>
                    <a:srgbClr val="FF0000"/>
                  </a:solidFill>
                  <a:latin typeface="微软雅黑" panose="020B0503020204020204" pitchFamily="34" charset="-122"/>
                  <a:ea typeface="微软雅黑" panose="020B0503020204020204" pitchFamily="34" charset="-122"/>
                </a:rPr>
                <a:t>和</a:t>
              </a:r>
              <a:r>
                <a:rPr lang="en-US" altLang="zh-CN" sz="2000" b="1" dirty="0">
                  <a:solidFill>
                    <a:srgbClr val="FF0000"/>
                  </a:solidFill>
                  <a:latin typeface="微软雅黑" panose="020B0503020204020204" pitchFamily="34" charset="-122"/>
                  <a:ea typeface="微软雅黑" panose="020B0503020204020204" pitchFamily="34" charset="-122"/>
                </a:rPr>
                <a:t>always</a:t>
              </a:r>
              <a:r>
                <a:rPr lang="zh-CN" altLang="en-US" sz="2000" b="1" dirty="0">
                  <a:solidFill>
                    <a:srgbClr val="FF0000"/>
                  </a:solidFill>
                  <a:latin typeface="微软雅黑" panose="020B0503020204020204" pitchFamily="34" charset="-122"/>
                  <a:ea typeface="微软雅黑" panose="020B0503020204020204" pitchFamily="34" charset="-122"/>
                </a:rPr>
                <a:t>过程块结构；</a:t>
              </a:r>
              <a:endParaRPr lang="en-US" altLang="zh-CN" sz="2000" b="1" dirty="0">
                <a:solidFill>
                  <a:srgbClr val="FF0000"/>
                </a:solidFill>
                <a:latin typeface="微软雅黑" panose="020B0503020204020204" pitchFamily="34" charset="-122"/>
                <a:ea typeface="微软雅黑" panose="020B0503020204020204" pitchFamily="34" charset="-122"/>
              </a:endParaRPr>
            </a:p>
            <a:p>
              <a:pPr>
                <a:spcAft>
                  <a:spcPts val="600"/>
                </a:spcAft>
              </a:pPr>
              <a:r>
                <a:rPr lang="zh-CN" altLang="en-US" sz="2000" b="1" dirty="0">
                  <a:solidFill>
                    <a:srgbClr val="FF0000"/>
                  </a:solidFill>
                  <a:latin typeface="微软雅黑" panose="020B0503020204020204" pitchFamily="34" charset="-122"/>
                  <a:ea typeface="微软雅黑" panose="020B0503020204020204" pitchFamily="34" charset="-122"/>
                </a:rPr>
                <a:t>行为语句：块语句、过程赋值语句、条件语句、循环语句等。</a:t>
              </a:r>
            </a:p>
          </p:txBody>
        </p:sp>
        <p:pic>
          <p:nvPicPr>
            <p:cNvPr id="28" name="图片 27"/>
            <p:cNvPicPr>
              <a:picLocks noChangeAspect="1"/>
            </p:cNvPicPr>
            <p:nvPr/>
          </p:nvPicPr>
          <p:blipFill rotWithShape="1">
            <a:blip r:embed="rId6"/>
            <a:srcRect l="14705" t="42705" r="8541" b="9604"/>
            <a:stretch/>
          </p:blipFill>
          <p:spPr>
            <a:xfrm>
              <a:off x="486790" y="3879892"/>
              <a:ext cx="2820838" cy="2484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grpSp>
        <p:nvGrpSpPr>
          <p:cNvPr id="11" name="组合 10"/>
          <p:cNvGrpSpPr/>
          <p:nvPr/>
        </p:nvGrpSpPr>
        <p:grpSpPr>
          <a:xfrm>
            <a:off x="5164300" y="5596624"/>
            <a:ext cx="3775393" cy="1053094"/>
            <a:chOff x="3297539" y="5596628"/>
            <a:chExt cx="3234222" cy="902142"/>
          </a:xfrm>
        </p:grpSpPr>
        <p:sp>
          <p:nvSpPr>
            <p:cNvPr id="26" name="文本框 25"/>
            <p:cNvSpPr txBox="1"/>
            <p:nvPr/>
          </p:nvSpPr>
          <p:spPr>
            <a:xfrm>
              <a:off x="3297539" y="6156012"/>
              <a:ext cx="3234222" cy="342758"/>
            </a:xfrm>
            <a:prstGeom prst="rect">
              <a:avLst/>
            </a:prstGeom>
            <a:noFill/>
          </p:spPr>
          <p:txBody>
            <a:bodyPr wrap="non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结构化描述：实例化底层模块。</a:t>
              </a:r>
            </a:p>
          </p:txBody>
        </p:sp>
        <p:pic>
          <p:nvPicPr>
            <p:cNvPr id="8" name="图片 7"/>
            <p:cNvPicPr>
              <a:picLocks noChangeAspect="1"/>
            </p:cNvPicPr>
            <p:nvPr/>
          </p:nvPicPr>
          <p:blipFill rotWithShape="1">
            <a:blip r:embed="rId7"/>
            <a:srcRect b="23110"/>
            <a:stretch/>
          </p:blipFill>
          <p:spPr>
            <a:xfrm>
              <a:off x="3420253" y="5596628"/>
              <a:ext cx="3028950" cy="571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9" name="文本框 28"/>
          <p:cNvSpPr txBox="1"/>
          <p:nvPr/>
        </p:nvSpPr>
        <p:spPr>
          <a:xfrm>
            <a:off x="718678" y="128952"/>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243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8678" y="600449"/>
            <a:ext cx="10696574" cy="5262979"/>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变量及其数据类型</a:t>
            </a: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在</a:t>
            </a:r>
            <a:r>
              <a:rPr lang="en-US" altLang="zh-CN" sz="2800" b="1" dirty="0">
                <a:latin typeface="微软雅黑" panose="020B0503020204020204" pitchFamily="34" charset="-122"/>
                <a:ea typeface="微软雅黑" panose="020B0503020204020204" pitchFamily="34" charset="-122"/>
              </a:rPr>
              <a:t>Verilog</a:t>
            </a:r>
            <a:r>
              <a:rPr lang="zh-CN" altLang="en-US" sz="2800" b="1" dirty="0">
                <a:latin typeface="微软雅黑" panose="020B0503020204020204" pitchFamily="34" charset="-122"/>
                <a:ea typeface="微软雅黑" panose="020B0503020204020204" pitchFamily="34" charset="-122"/>
              </a:rPr>
              <a:t>中，变量的数据类型表示数字电路中的</a:t>
            </a:r>
            <a:r>
              <a:rPr lang="zh-CN" altLang="en-US" sz="2800" b="1" dirty="0">
                <a:solidFill>
                  <a:srgbClr val="FF0000"/>
                </a:solidFill>
                <a:latin typeface="微软雅黑" panose="020B0503020204020204" pitchFamily="34" charset="-122"/>
                <a:ea typeface="微软雅黑" panose="020B0503020204020204" pitchFamily="34" charset="-122"/>
              </a:rPr>
              <a:t>物理连线、数据存储</a:t>
            </a:r>
            <a:r>
              <a:rPr lang="zh-CN" altLang="en-US" sz="2800" b="1" dirty="0">
                <a:latin typeface="微软雅黑" panose="020B0503020204020204" pitchFamily="34" charset="-122"/>
                <a:ea typeface="微软雅黑" panose="020B0503020204020204" pitchFamily="34" charset="-122"/>
              </a:rPr>
              <a:t>和</a:t>
            </a:r>
            <a:r>
              <a:rPr lang="zh-CN" altLang="en-US" sz="2800" b="1" dirty="0">
                <a:solidFill>
                  <a:srgbClr val="FF0000"/>
                </a:solidFill>
                <a:latin typeface="微软雅黑" panose="020B0503020204020204" pitchFamily="34" charset="-122"/>
                <a:ea typeface="微软雅黑" panose="020B0503020204020204" pitchFamily="34" charset="-122"/>
              </a:rPr>
              <a:t>传送单元</a:t>
            </a:r>
            <a:r>
              <a:rPr lang="zh-CN" altLang="en-US" sz="2800" b="1" dirty="0">
                <a:latin typeface="微软雅黑" panose="020B0503020204020204" pitchFamily="34" charset="-122"/>
                <a:ea typeface="微软雅黑" panose="020B0503020204020204" pitchFamily="34" charset="-122"/>
              </a:rPr>
              <a:t>等物理量。</a:t>
            </a:r>
            <a:endParaRPr lang="en-US" altLang="zh-CN" sz="2800" b="1" dirty="0">
              <a:latin typeface="微软雅黑" panose="020B0503020204020204" pitchFamily="34" charset="-122"/>
              <a:ea typeface="微软雅黑" panose="020B0503020204020204" pitchFamily="34" charset="-122"/>
            </a:endParaRPr>
          </a:p>
          <a:p>
            <a:pPr marL="685800" lvl="1" indent="-342900">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线网型变量</a:t>
            </a:r>
            <a:r>
              <a:rPr lang="en-US" altLang="zh-CN" sz="2800" b="1" dirty="0">
                <a:solidFill>
                  <a:srgbClr val="FF0000"/>
                </a:solidFill>
                <a:latin typeface="微软雅黑" panose="020B0503020204020204" pitchFamily="34" charset="-122"/>
                <a:ea typeface="微软雅黑" panose="020B0503020204020204" pitchFamily="34" charset="-122"/>
              </a:rPr>
              <a:t>(wire) </a:t>
            </a:r>
            <a:r>
              <a:rPr lang="zh-CN" altLang="en-US" sz="2800" b="1" dirty="0">
                <a:solidFill>
                  <a:srgbClr val="FF00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硬件电路中连线的抽象，值由驱动元件的值决定，未驱动时默认值是</a:t>
            </a:r>
            <a:r>
              <a:rPr lang="en-US" altLang="zh-CN" sz="2800" b="1" dirty="0">
                <a:latin typeface="微软雅黑" panose="020B0503020204020204" pitchFamily="34" charset="-122"/>
                <a:ea typeface="微软雅黑" panose="020B0503020204020204" pitchFamily="34" charset="-122"/>
              </a:rPr>
              <a:t>z</a:t>
            </a:r>
            <a:r>
              <a:rPr lang="zh-CN" altLang="en-US" sz="2800" b="1" dirty="0" smtClean="0">
                <a:latin typeface="微软雅黑" panose="020B0503020204020204" pitchFamily="34" charset="-122"/>
                <a:ea typeface="微软雅黑" panose="020B0503020204020204" pitchFamily="34" charset="-122"/>
              </a:rPr>
              <a:t>。</a:t>
            </a:r>
            <a:r>
              <a:rPr lang="en-US" altLang="zh-CN" sz="2800" b="1" dirty="0" smtClean="0">
                <a:latin typeface="微软雅黑" panose="020B0503020204020204" pitchFamily="34" charset="-122"/>
                <a:ea typeface="微软雅黑" panose="020B0503020204020204" pitchFamily="34" charset="-122"/>
              </a:rPr>
              <a:t>wire </a:t>
            </a:r>
            <a:r>
              <a:rPr lang="en-US" altLang="zh-CN" sz="2800" b="1" dirty="0">
                <a:latin typeface="微软雅黑" panose="020B0503020204020204" pitchFamily="34" charset="-122"/>
                <a:ea typeface="微软雅黑" panose="020B0503020204020204" pitchFamily="34" charset="-122"/>
              </a:rPr>
              <a:t>[signed] [</a:t>
            </a:r>
            <a:r>
              <a:rPr lang="zh-CN" altLang="en-US" sz="2800" b="1" dirty="0">
                <a:latin typeface="微软雅黑" panose="020B0503020204020204" pitchFamily="34" charset="-122"/>
                <a:ea typeface="微软雅黑" panose="020B0503020204020204" pitchFamily="34" charset="-122"/>
              </a:rPr>
              <a:t>位宽</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变量名</a:t>
            </a:r>
            <a:r>
              <a:rPr lang="en-US" altLang="zh-CN" sz="2800" b="1" dirty="0">
                <a:latin typeface="微软雅黑" panose="020B0503020204020204" pitchFamily="34" charset="-122"/>
                <a:ea typeface="微软雅黑" panose="020B0503020204020204" pitchFamily="34" charset="-122"/>
              </a:rPr>
              <a:t>;</a:t>
            </a:r>
          </a:p>
          <a:p>
            <a:pPr marL="685800" lvl="1" indent="-342900">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寄存器型变量</a:t>
            </a:r>
            <a:r>
              <a:rPr lang="en-US" altLang="zh-CN" sz="2800" b="1" dirty="0">
                <a:solidFill>
                  <a:srgbClr val="FF0000"/>
                </a:solidFill>
                <a:latin typeface="微软雅黑" panose="020B0503020204020204" pitchFamily="34" charset="-122"/>
                <a:ea typeface="微软雅黑" panose="020B0503020204020204" pitchFamily="34" charset="-122"/>
              </a:rPr>
              <a:t>(</a:t>
            </a:r>
            <a:r>
              <a:rPr lang="en-US" altLang="zh-CN" sz="2800" b="1" dirty="0" err="1">
                <a:solidFill>
                  <a:srgbClr val="FF0000"/>
                </a:solidFill>
                <a:latin typeface="微软雅黑" panose="020B0503020204020204" pitchFamily="34" charset="-122"/>
                <a:ea typeface="微软雅黑" panose="020B0503020204020204" pitchFamily="34" charset="-122"/>
              </a:rPr>
              <a:t>reg</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硬件电路中数据存储单元的抽象，在</a:t>
            </a:r>
            <a:r>
              <a:rPr lang="en-US" altLang="zh-CN" sz="2800" b="1" dirty="0">
                <a:latin typeface="微软雅黑" panose="020B0503020204020204" pitchFamily="34" charset="-122"/>
                <a:ea typeface="微软雅黑" panose="020B0503020204020204" pitchFamily="34" charset="-122"/>
              </a:rPr>
              <a:t>initial</a:t>
            </a:r>
            <a:r>
              <a:rPr lang="zh-CN" altLang="en-US" sz="2800" b="1" dirty="0">
                <a:latin typeface="微软雅黑" panose="020B0503020204020204" pitchFamily="34" charset="-122"/>
                <a:ea typeface="微软雅黑" panose="020B0503020204020204" pitchFamily="34" charset="-122"/>
              </a:rPr>
              <a:t>或</a:t>
            </a:r>
            <a:r>
              <a:rPr lang="en-US" altLang="zh-CN" sz="2800" b="1" dirty="0">
                <a:latin typeface="微软雅黑" panose="020B0503020204020204" pitchFamily="34" charset="-122"/>
                <a:ea typeface="微软雅黑" panose="020B0503020204020204" pitchFamily="34" charset="-122"/>
              </a:rPr>
              <a:t>always</a:t>
            </a:r>
            <a:r>
              <a:rPr lang="zh-CN" altLang="en-US" sz="2800" b="1" dirty="0">
                <a:latin typeface="微软雅黑" panose="020B0503020204020204" pitchFamily="34" charset="-122"/>
                <a:ea typeface="微软雅黑" panose="020B0503020204020204" pitchFamily="34" charset="-122"/>
              </a:rPr>
              <a:t>内部被赋值，未赋值前默认值是</a:t>
            </a:r>
            <a:r>
              <a:rPr lang="en-US" altLang="zh-CN" sz="2800" b="1" dirty="0" smtClean="0">
                <a:latin typeface="微软雅黑" panose="020B0503020204020204" pitchFamily="34" charset="-122"/>
                <a:ea typeface="微软雅黑" panose="020B0503020204020204" pitchFamily="34" charset="-122"/>
              </a:rPr>
              <a:t>x</a:t>
            </a:r>
            <a:r>
              <a:rPr lang="zh-CN" altLang="en-US" sz="2800" b="1" dirty="0" smtClean="0">
                <a:latin typeface="微软雅黑" panose="020B0503020204020204" pitchFamily="34" charset="-122"/>
                <a:ea typeface="微软雅黑" panose="020B0503020204020204" pitchFamily="34" charset="-122"/>
              </a:rPr>
              <a:t>，值</a:t>
            </a:r>
            <a:r>
              <a:rPr lang="zh-CN" altLang="en-US" sz="2800" b="1" dirty="0">
                <a:latin typeface="微软雅黑" panose="020B0503020204020204" pitchFamily="34" charset="-122"/>
                <a:ea typeface="微软雅黑" panose="020B0503020204020204" pitchFamily="34" charset="-122"/>
              </a:rPr>
              <a:t>从一条赋值语句保持到下一条赋值语句</a:t>
            </a:r>
            <a:r>
              <a:rPr lang="zh-CN" altLang="en-US" sz="2800" b="1" dirty="0" smtClean="0">
                <a:latin typeface="微软雅黑" panose="020B0503020204020204" pitchFamily="34" charset="-122"/>
                <a:ea typeface="微软雅黑" panose="020B0503020204020204" pitchFamily="34" charset="-122"/>
              </a:rPr>
              <a:t>。</a:t>
            </a:r>
            <a:r>
              <a:rPr lang="en-US" altLang="zh-CN" sz="2800" b="1" dirty="0" err="1" smtClean="0">
                <a:latin typeface="微软雅黑" panose="020B0503020204020204" pitchFamily="34" charset="-122"/>
                <a:ea typeface="微软雅黑" panose="020B0503020204020204" pitchFamily="34" charset="-122"/>
              </a:rPr>
              <a:t>reg</a:t>
            </a:r>
            <a:r>
              <a:rPr lang="en-US" altLang="zh-CN" sz="2800" b="1" dirty="0" smtClean="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[signed] [</a:t>
            </a:r>
            <a:r>
              <a:rPr lang="zh-CN" altLang="en-US" sz="2800" b="1" dirty="0">
                <a:latin typeface="微软雅黑" panose="020B0503020204020204" pitchFamily="34" charset="-122"/>
                <a:ea typeface="微软雅黑" panose="020B0503020204020204" pitchFamily="34" charset="-122"/>
              </a:rPr>
              <a:t>位宽</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变量名</a:t>
            </a:r>
            <a:r>
              <a:rPr lang="en-US" altLang="zh-CN" sz="2800" b="1" dirty="0">
                <a:latin typeface="微软雅黑" panose="020B0503020204020204" pitchFamily="34" charset="-122"/>
                <a:ea typeface="微软雅黑" panose="020B0503020204020204" pitchFamily="34" charset="-122"/>
              </a:rPr>
              <a:t>; </a:t>
            </a:r>
          </a:p>
        </p:txBody>
      </p:sp>
      <p:sp>
        <p:nvSpPr>
          <p:cNvPr id="5" name="文本框 4"/>
          <p:cNvSpPr txBox="1"/>
          <p:nvPr/>
        </p:nvSpPr>
        <p:spPr>
          <a:xfrm>
            <a:off x="718678" y="128952"/>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023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9253" y="138783"/>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3" name="矩形 2"/>
          <p:cNvSpPr/>
          <p:nvPr/>
        </p:nvSpPr>
        <p:spPr>
          <a:xfrm>
            <a:off x="689252" y="600448"/>
            <a:ext cx="10824321" cy="3785652"/>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行为描述</a:t>
            </a:r>
          </a:p>
          <a:p>
            <a:pPr marL="685800" lvl="1" indent="-342900">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块语句</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串行块：</a:t>
            </a:r>
            <a:r>
              <a:rPr lang="en-US" altLang="zh-CN" sz="2800" b="1" dirty="0">
                <a:latin typeface="微软雅黑" panose="020B0503020204020204" pitchFamily="34" charset="-122"/>
                <a:ea typeface="微软雅黑" panose="020B0503020204020204" pitchFamily="34" charset="-122"/>
              </a:rPr>
              <a:t>begin … end</a:t>
            </a:r>
            <a:r>
              <a:rPr lang="zh-CN" altLang="en-US" sz="2800" b="1" dirty="0">
                <a:latin typeface="微软雅黑" panose="020B0503020204020204" pitchFamily="34" charset="-122"/>
                <a:ea typeface="微软雅黑" panose="020B0503020204020204" pitchFamily="34" charset="-122"/>
              </a:rPr>
              <a:t>，块内语句按顺序执行；</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并行块：</a:t>
            </a:r>
            <a:r>
              <a:rPr lang="en-US" altLang="zh-CN" sz="2800" b="1" dirty="0">
                <a:latin typeface="微软雅黑" panose="020B0503020204020204" pitchFamily="34" charset="-122"/>
                <a:ea typeface="微软雅黑" panose="020B0503020204020204" pitchFamily="34" charset="-122"/>
              </a:rPr>
              <a:t>fork … join</a:t>
            </a:r>
            <a:r>
              <a:rPr lang="zh-CN" altLang="en-US" sz="2800" b="1" dirty="0">
                <a:latin typeface="微软雅黑" panose="020B0503020204020204" pitchFamily="34" charset="-122"/>
                <a:ea typeface="微软雅黑" panose="020B0503020204020204" pitchFamily="34" charset="-122"/>
              </a:rPr>
              <a:t>，块内语句独立执行；</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endParaRPr lang="en-US" altLang="zh-CN" sz="2000" b="1" dirty="0">
              <a:latin typeface="微软雅黑" panose="020B0503020204020204" pitchFamily="34" charset="-122"/>
              <a:ea typeface="微软雅黑" panose="020B0503020204020204" pitchFamily="34" charset="-122"/>
            </a:endParaRP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块名：</a:t>
            </a:r>
            <a:r>
              <a:rPr lang="en-US" altLang="zh-CN" sz="2800" b="1" dirty="0">
                <a:latin typeface="微软雅黑" panose="020B0503020204020204" pitchFamily="34" charset="-122"/>
                <a:ea typeface="微软雅黑" panose="020B0503020204020204" pitchFamily="34" charset="-122"/>
              </a:rPr>
              <a:t>begin/fork : </a:t>
            </a:r>
            <a:r>
              <a:rPr lang="zh-CN" altLang="en-US" sz="2800" b="1" dirty="0">
                <a:latin typeface="微软雅黑" panose="020B0503020204020204" pitchFamily="34" charset="-122"/>
                <a:ea typeface="微软雅黑" panose="020B0503020204020204" pitchFamily="34" charset="-122"/>
              </a:rPr>
              <a:t>块名</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227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9252" y="600449"/>
            <a:ext cx="10745663" cy="5262979"/>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行为描述</a:t>
            </a:r>
          </a:p>
          <a:p>
            <a:pPr marL="685800" lvl="1" indent="-342900">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过程赋值语句</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在</a:t>
            </a:r>
            <a:r>
              <a:rPr lang="en-US" altLang="zh-CN" sz="2800" b="1" dirty="0">
                <a:latin typeface="微软雅黑" panose="020B0503020204020204" pitchFamily="34" charset="-122"/>
                <a:ea typeface="微软雅黑" panose="020B0503020204020204" pitchFamily="34" charset="-122"/>
              </a:rPr>
              <a:t>initial</a:t>
            </a:r>
            <a:r>
              <a:rPr lang="zh-CN" altLang="en-US" sz="2800"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always</a:t>
            </a:r>
            <a:r>
              <a:rPr lang="zh-CN" altLang="en-US" sz="2800" b="1" dirty="0">
                <a:latin typeface="微软雅黑" panose="020B0503020204020204" pitchFamily="34" charset="-122"/>
                <a:ea typeface="微软雅黑" panose="020B0503020204020204" pitchFamily="34" charset="-122"/>
              </a:rPr>
              <a:t>过程块结构中的赋值语句，多用于对</a:t>
            </a:r>
            <a:r>
              <a:rPr lang="en-US" altLang="zh-CN" sz="2800" b="1" dirty="0" err="1">
                <a:latin typeface="微软雅黑" panose="020B0503020204020204" pitchFamily="34" charset="-122"/>
                <a:ea typeface="微软雅黑" panose="020B0503020204020204" pitchFamily="34" charset="-122"/>
              </a:rPr>
              <a:t>reg</a:t>
            </a:r>
            <a:r>
              <a:rPr lang="zh-CN" altLang="en-US" sz="2800" b="1" dirty="0">
                <a:latin typeface="微软雅黑" panose="020B0503020204020204" pitchFamily="34" charset="-122"/>
                <a:ea typeface="微软雅黑" panose="020B0503020204020204" pitchFamily="34" charset="-122"/>
              </a:rPr>
              <a:t>型变量进行赋值，值在下次赋值后才能改变。</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非阻塞</a:t>
            </a:r>
            <a:r>
              <a:rPr lang="en-US" altLang="zh-CN" sz="2800" b="1" dirty="0">
                <a:latin typeface="微软雅黑" panose="020B0503020204020204" pitchFamily="34" charset="-122"/>
                <a:ea typeface="微软雅黑" panose="020B0503020204020204" pitchFamily="34" charset="-122"/>
              </a:rPr>
              <a:t>(</a:t>
            </a:r>
            <a:r>
              <a:rPr lang="en-US" altLang="zh-CN" sz="2800" b="1" dirty="0" err="1">
                <a:latin typeface="微软雅黑" panose="020B0503020204020204" pitchFamily="34" charset="-122"/>
                <a:ea typeface="微软雅黑" panose="020B0503020204020204" pitchFamily="34" charset="-122"/>
              </a:rPr>
              <a:t>Non_Blocking</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赋值方式：</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r>
              <a:rPr lang="en-US" altLang="zh-CN" sz="2800" b="1" dirty="0">
                <a:latin typeface="微软雅黑" panose="020B0503020204020204" pitchFamily="34" charset="-122"/>
                <a:ea typeface="微软雅黑" panose="020B0503020204020204" pitchFamily="34" charset="-122"/>
              </a:rPr>
              <a:t>b &lt;= a; //</a:t>
            </a:r>
            <a:r>
              <a:rPr lang="zh-CN" altLang="en-US" sz="2800" b="1" dirty="0">
                <a:latin typeface="微软雅黑" panose="020B0503020204020204" pitchFamily="34" charset="-122"/>
                <a:ea typeface="微软雅黑" panose="020B0503020204020204" pitchFamily="34" charset="-122"/>
              </a:rPr>
              <a:t>块结束才完成赋值、</a:t>
            </a:r>
            <a:r>
              <a:rPr lang="en-US" altLang="zh-CN" sz="2800" b="1" dirty="0">
                <a:latin typeface="微软雅黑" panose="020B0503020204020204" pitchFamily="34" charset="-122"/>
                <a:ea typeface="微软雅黑" panose="020B0503020204020204" pitchFamily="34" charset="-122"/>
              </a:rPr>
              <a:t>b</a:t>
            </a:r>
            <a:r>
              <a:rPr lang="zh-CN" altLang="en-US" sz="2800" b="1" dirty="0">
                <a:latin typeface="微软雅黑" panose="020B0503020204020204" pitchFamily="34" charset="-122"/>
                <a:ea typeface="微软雅黑" panose="020B0503020204020204" pitchFamily="34" charset="-122"/>
              </a:rPr>
              <a:t>的值不是立刻改变。</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阻塞</a:t>
            </a:r>
            <a:r>
              <a:rPr lang="en-US" altLang="zh-CN" sz="2800" b="1" dirty="0">
                <a:latin typeface="微软雅黑" panose="020B0503020204020204" pitchFamily="34" charset="-122"/>
                <a:ea typeface="微软雅黑" panose="020B0503020204020204" pitchFamily="34" charset="-122"/>
              </a:rPr>
              <a:t>(Blocking)</a:t>
            </a:r>
            <a:r>
              <a:rPr lang="zh-CN" altLang="en-US" sz="2800" b="1" dirty="0">
                <a:latin typeface="微软雅黑" panose="020B0503020204020204" pitchFamily="34" charset="-122"/>
                <a:ea typeface="微软雅黑" panose="020B0503020204020204" pitchFamily="34" charset="-122"/>
              </a:rPr>
              <a:t>赋值方式：</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r>
              <a:rPr lang="en-US" altLang="zh-CN" sz="2800" b="1" dirty="0">
                <a:latin typeface="微软雅黑" panose="020B0503020204020204" pitchFamily="34" charset="-122"/>
                <a:ea typeface="微软雅黑" panose="020B0503020204020204" pitchFamily="34" charset="-122"/>
              </a:rPr>
              <a:t>b = a; //</a:t>
            </a:r>
            <a:r>
              <a:rPr lang="zh-CN" altLang="en-US" sz="2800" b="1" dirty="0">
                <a:latin typeface="微软雅黑" panose="020B0503020204020204" pitchFamily="34" charset="-122"/>
                <a:ea typeface="微软雅黑" panose="020B0503020204020204" pitchFamily="34" charset="-122"/>
              </a:rPr>
              <a:t>赋值语句执行完块结束、</a:t>
            </a:r>
            <a:r>
              <a:rPr lang="en-US" altLang="zh-CN" sz="2800" b="1" dirty="0">
                <a:latin typeface="微软雅黑" panose="020B0503020204020204" pitchFamily="34" charset="-122"/>
                <a:ea typeface="微软雅黑" panose="020B0503020204020204" pitchFamily="34" charset="-122"/>
              </a:rPr>
              <a:t>b</a:t>
            </a:r>
            <a:r>
              <a:rPr lang="zh-CN" altLang="en-US" sz="2800" b="1" dirty="0">
                <a:latin typeface="微软雅黑" panose="020B0503020204020204" pitchFamily="34" charset="-122"/>
                <a:ea typeface="微软雅黑" panose="020B0503020204020204" pitchFamily="34" charset="-122"/>
              </a:rPr>
              <a:t>的值立刻改变</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89253" y="138783"/>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6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9253" y="600448"/>
            <a:ext cx="10784992" cy="5632311"/>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行为描述</a:t>
            </a:r>
          </a:p>
          <a:p>
            <a:pPr marL="685800" lvl="1" indent="-342900">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条件语句</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lvl="1" indent="457200">
              <a:lnSpc>
                <a:spcPct val="150000"/>
              </a:lnSpc>
            </a:pPr>
            <a:r>
              <a:rPr lang="en-US" altLang="zh-CN" sz="2800" b="1" dirty="0">
                <a:latin typeface="微软雅黑" panose="020B0503020204020204" pitchFamily="34" charset="-122"/>
                <a:ea typeface="微软雅黑" panose="020B0503020204020204" pitchFamily="34" charset="-122"/>
              </a:rPr>
              <a:t>if-else</a:t>
            </a:r>
            <a:r>
              <a:rPr lang="zh-CN" altLang="en-US" sz="2800" b="1" dirty="0">
                <a:latin typeface="微软雅黑" panose="020B0503020204020204" pitchFamily="34" charset="-122"/>
                <a:ea typeface="微软雅黑" panose="020B0503020204020204" pitchFamily="34" charset="-122"/>
              </a:rPr>
              <a:t>语句：</a:t>
            </a:r>
            <a:endParaRPr lang="en-US" altLang="zh-CN" sz="2800" b="1" dirty="0">
              <a:latin typeface="微软雅黑" panose="020B0503020204020204" pitchFamily="34" charset="-122"/>
              <a:ea typeface="微软雅黑" panose="020B0503020204020204" pitchFamily="34" charset="-122"/>
            </a:endParaRP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if (</a:t>
            </a:r>
            <a:r>
              <a:rPr lang="zh-CN" altLang="en-US" sz="2000" b="1" dirty="0">
                <a:latin typeface="微软雅黑" panose="020B0503020204020204" pitchFamily="34" charset="-122"/>
                <a:ea typeface="微软雅黑" panose="020B0503020204020204" pitchFamily="34" charset="-122"/>
              </a:rPr>
              <a:t>表达式</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语句</a:t>
            </a:r>
            <a:r>
              <a:rPr lang="en-US" altLang="zh-CN" sz="2000" b="1" dirty="0">
                <a:latin typeface="微软雅黑" panose="020B0503020204020204" pitchFamily="34" charset="-122"/>
                <a:ea typeface="微软雅黑" panose="020B0503020204020204" pitchFamily="34" charset="-122"/>
              </a:rPr>
              <a:t>1;</a:t>
            </a: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	   else if (</a:t>
            </a:r>
            <a:r>
              <a:rPr lang="zh-CN" altLang="en-US" sz="2000" b="1" dirty="0">
                <a:latin typeface="微软雅黑" panose="020B0503020204020204" pitchFamily="34" charset="-122"/>
                <a:ea typeface="微软雅黑" panose="020B0503020204020204" pitchFamily="34" charset="-122"/>
              </a:rPr>
              <a:t>表达式</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语句</a:t>
            </a:r>
            <a:r>
              <a:rPr lang="en-US" altLang="zh-CN" sz="2000" b="1" dirty="0">
                <a:latin typeface="微软雅黑" panose="020B0503020204020204" pitchFamily="34" charset="-122"/>
                <a:ea typeface="微软雅黑" panose="020B0503020204020204" pitchFamily="34" charset="-122"/>
              </a:rPr>
              <a:t>2;</a:t>
            </a: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    …</a:t>
            </a: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    else if (</a:t>
            </a:r>
            <a:r>
              <a:rPr lang="zh-CN" altLang="en-US" sz="2000" b="1" dirty="0">
                <a:latin typeface="微软雅黑" panose="020B0503020204020204" pitchFamily="34" charset="-122"/>
                <a:ea typeface="微软雅黑" panose="020B0503020204020204" pitchFamily="34" charset="-122"/>
              </a:rPr>
              <a:t>表达式</a:t>
            </a:r>
            <a:r>
              <a:rPr lang="en-US" altLang="zh-CN" sz="2000" b="1" dirty="0">
                <a:latin typeface="微软雅黑" panose="020B0503020204020204" pitchFamily="34" charset="-122"/>
                <a:ea typeface="微软雅黑" panose="020B0503020204020204" pitchFamily="34" charset="-122"/>
              </a:rPr>
              <a:t>m) </a:t>
            </a:r>
            <a:r>
              <a:rPr lang="zh-CN" altLang="en-US" sz="2000" b="1" dirty="0">
                <a:latin typeface="微软雅黑" panose="020B0503020204020204" pitchFamily="34" charset="-122"/>
                <a:ea typeface="微软雅黑" panose="020B0503020204020204" pitchFamily="34" charset="-122"/>
              </a:rPr>
              <a:t>语句</a:t>
            </a:r>
            <a:r>
              <a:rPr lang="en-US" altLang="zh-CN" sz="2000" b="1" dirty="0">
                <a:latin typeface="微软雅黑" panose="020B0503020204020204" pitchFamily="34" charset="-122"/>
                <a:ea typeface="微软雅黑" panose="020B0503020204020204" pitchFamily="34" charset="-122"/>
              </a:rPr>
              <a:t>m;</a:t>
            </a: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    else </a:t>
            </a:r>
            <a:r>
              <a:rPr lang="zh-CN" altLang="en-US" sz="2000" b="1" dirty="0">
                <a:latin typeface="微软雅黑" panose="020B0503020204020204" pitchFamily="34" charset="-122"/>
                <a:ea typeface="微软雅黑" panose="020B0503020204020204" pitchFamily="34" charset="-122"/>
              </a:rPr>
              <a:t>语句</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表达式的值：真（</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），假（</a:t>
            </a:r>
            <a:r>
              <a:rPr lang="en-US" altLang="zh-CN" sz="2800" b="1" dirty="0">
                <a:latin typeface="微软雅黑" panose="020B0503020204020204" pitchFamily="34" charset="-122"/>
                <a:ea typeface="微软雅黑" panose="020B0503020204020204" pitchFamily="34" charset="-122"/>
              </a:rPr>
              <a:t>0,x,z</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复合语句块：</a:t>
            </a:r>
            <a:r>
              <a:rPr lang="en-US" altLang="zh-CN" sz="2800" b="1" dirty="0">
                <a:latin typeface="微软雅黑" panose="020B0503020204020204" pitchFamily="34" charset="-122"/>
                <a:ea typeface="微软雅黑" panose="020B0503020204020204" pitchFamily="34" charset="-122"/>
              </a:rPr>
              <a:t>begin … end</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89253" y="138783"/>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300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9253" y="600449"/>
            <a:ext cx="10608012" cy="5909310"/>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行为描述</a:t>
            </a:r>
          </a:p>
          <a:p>
            <a:pPr marL="685800" lvl="1" indent="-342900">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条件语句</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lvl="1" indent="457200">
              <a:lnSpc>
                <a:spcPct val="150000"/>
              </a:lnSpc>
            </a:pPr>
            <a:r>
              <a:rPr lang="en-US" altLang="zh-CN" sz="2800" b="1" dirty="0">
                <a:latin typeface="微软雅黑" panose="020B0503020204020204" pitchFamily="34" charset="-122"/>
                <a:ea typeface="微软雅黑" panose="020B0503020204020204" pitchFamily="34" charset="-122"/>
              </a:rPr>
              <a:t>case</a:t>
            </a:r>
            <a:r>
              <a:rPr lang="zh-CN" altLang="en-US" sz="2800" b="1" dirty="0">
                <a:latin typeface="微软雅黑" panose="020B0503020204020204" pitchFamily="34" charset="-122"/>
                <a:ea typeface="微软雅黑" panose="020B0503020204020204" pitchFamily="34" charset="-122"/>
              </a:rPr>
              <a:t>语句，多分支选择，常用于微处理器指令译码：</a:t>
            </a:r>
            <a:endParaRPr lang="en-US" altLang="zh-CN" sz="2800" b="1" dirty="0">
              <a:latin typeface="微软雅黑" panose="020B0503020204020204" pitchFamily="34" charset="-122"/>
              <a:ea typeface="微软雅黑" panose="020B0503020204020204" pitchFamily="34" charset="-122"/>
            </a:endParaRP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case/</a:t>
            </a:r>
            <a:r>
              <a:rPr lang="en-US" altLang="zh-CN" sz="2000" b="1" dirty="0" err="1">
                <a:latin typeface="微软雅黑" panose="020B0503020204020204" pitchFamily="34" charset="-122"/>
                <a:ea typeface="微软雅黑" panose="020B0503020204020204" pitchFamily="34" charset="-122"/>
              </a:rPr>
              <a:t>casez</a:t>
            </a:r>
            <a:r>
              <a:rPr lang="en-US" altLang="zh-CN"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casex</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控制表达式</a:t>
            </a:r>
            <a:r>
              <a:rPr lang="en-US" altLang="zh-CN" sz="2000" b="1" dirty="0">
                <a:latin typeface="微软雅黑" panose="020B0503020204020204" pitchFamily="34" charset="-122"/>
                <a:ea typeface="微软雅黑" panose="020B0503020204020204" pitchFamily="34" charset="-122"/>
              </a:rPr>
              <a:t>) </a:t>
            </a: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分支表达式</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语句</a:t>
            </a:r>
            <a:r>
              <a:rPr lang="en-US" altLang="zh-CN" sz="2000" b="1" dirty="0">
                <a:latin typeface="微软雅黑" panose="020B0503020204020204" pitchFamily="34" charset="-122"/>
                <a:ea typeface="微软雅黑" panose="020B0503020204020204" pitchFamily="34" charset="-122"/>
              </a:rPr>
              <a:t>1;</a:t>
            </a: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分支表达式</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语句</a:t>
            </a:r>
            <a:r>
              <a:rPr lang="en-US" altLang="zh-CN" sz="2000" b="1" dirty="0">
                <a:latin typeface="微软雅黑" panose="020B0503020204020204" pitchFamily="34" charset="-122"/>
                <a:ea typeface="微软雅黑" panose="020B0503020204020204" pitchFamily="34" charset="-122"/>
              </a:rPr>
              <a:t>2;</a:t>
            </a: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	…</a:t>
            </a: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分支表达式</a:t>
            </a:r>
            <a:r>
              <a:rPr lang="en-US" altLang="zh-CN" sz="2000" b="1" dirty="0">
                <a:latin typeface="微软雅黑" panose="020B0503020204020204" pitchFamily="34" charset="-122"/>
                <a:ea typeface="微软雅黑" panose="020B0503020204020204" pitchFamily="34" charset="-122"/>
              </a:rPr>
              <a:t>m: </a:t>
            </a:r>
            <a:r>
              <a:rPr lang="zh-CN" altLang="en-US" sz="2000" b="1" dirty="0">
                <a:latin typeface="微软雅黑" panose="020B0503020204020204" pitchFamily="34" charset="-122"/>
                <a:ea typeface="微软雅黑" panose="020B0503020204020204" pitchFamily="34" charset="-122"/>
              </a:rPr>
              <a:t>语句</a:t>
            </a:r>
            <a:r>
              <a:rPr lang="en-US" altLang="zh-CN" sz="2000" b="1" dirty="0">
                <a:latin typeface="微软雅黑" panose="020B0503020204020204" pitchFamily="34" charset="-122"/>
                <a:ea typeface="微软雅黑" panose="020B0503020204020204" pitchFamily="34" charset="-122"/>
              </a:rPr>
              <a:t>m;</a:t>
            </a:r>
          </a:p>
          <a:p>
            <a:pPr marL="800100" lvl="2" indent="457200">
              <a:lnSpc>
                <a:spcPct val="150000"/>
              </a:lnSpc>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缺省项</a:t>
            </a:r>
            <a:r>
              <a:rPr lang="en-US" altLang="zh-CN" sz="2000" b="1" dirty="0">
                <a:latin typeface="微软雅黑" panose="020B0503020204020204" pitchFamily="34" charset="-122"/>
                <a:ea typeface="微软雅黑" panose="020B0503020204020204" pitchFamily="34" charset="-122"/>
              </a:rPr>
              <a:t>(default)</a:t>
            </a:r>
            <a:r>
              <a:rPr lang="zh-CN" altLang="en-US" sz="2000" b="1" dirty="0">
                <a:latin typeface="微软雅黑" panose="020B0503020204020204" pitchFamily="34" charset="-122"/>
                <a:ea typeface="微软雅黑" panose="020B0503020204020204" pitchFamily="34" charset="-122"/>
              </a:rPr>
              <a:t>：语句</a:t>
            </a:r>
            <a:r>
              <a:rPr lang="en-US" altLang="zh-CN" sz="2000" b="1" dirty="0">
                <a:latin typeface="微软雅黑" panose="020B0503020204020204" pitchFamily="34" charset="-122"/>
                <a:ea typeface="微软雅黑" panose="020B0503020204020204" pitchFamily="34" charset="-122"/>
              </a:rPr>
              <a:t>n;</a:t>
            </a:r>
          </a:p>
          <a:p>
            <a:pPr marL="800100" lvl="2" indent="457200">
              <a:lnSpc>
                <a:spcPct val="150000"/>
              </a:lnSpc>
            </a:pPr>
            <a:r>
              <a:rPr lang="en-US" altLang="zh-CN" sz="2000" b="1" dirty="0" err="1">
                <a:latin typeface="微软雅黑" panose="020B0503020204020204" pitchFamily="34" charset="-122"/>
                <a:ea typeface="微软雅黑" panose="020B0503020204020204" pitchFamily="34" charset="-122"/>
              </a:rPr>
              <a:t>endcase</a:t>
            </a:r>
            <a:endParaRPr lang="en-US" altLang="zh-CN" sz="2000" b="1" dirty="0">
              <a:latin typeface="微软雅黑" panose="020B0503020204020204" pitchFamily="34" charset="-122"/>
              <a:ea typeface="微软雅黑" panose="020B0503020204020204" pitchFamily="34" charset="-122"/>
            </a:endParaRP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表达式的值：真（</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），假（</a:t>
            </a:r>
            <a:r>
              <a:rPr lang="en-US" altLang="zh-CN" sz="2800" b="1" dirty="0">
                <a:latin typeface="微软雅黑" panose="020B0503020204020204" pitchFamily="34" charset="-122"/>
                <a:ea typeface="微软雅黑" panose="020B0503020204020204" pitchFamily="34" charset="-122"/>
              </a:rPr>
              <a:t>0,x,z</a:t>
            </a:r>
            <a:r>
              <a:rPr lang="zh-CN" altLang="en-US" sz="2800" b="1" dirty="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89253" y="138783"/>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780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9252" y="600449"/>
            <a:ext cx="10725999" cy="4540538"/>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行为描述</a:t>
            </a:r>
          </a:p>
          <a:p>
            <a:pPr marL="685800" lvl="1" indent="-342900">
              <a:lnSpc>
                <a:spcPct val="15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rPr>
              <a:t>循环语句</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lvl="1" indent="457200">
              <a:lnSpc>
                <a:spcPct val="150000"/>
              </a:lnSpc>
            </a:pPr>
            <a:r>
              <a:rPr lang="en-US" altLang="zh-CN" sz="2800" b="1" dirty="0">
                <a:latin typeface="微软雅黑" panose="020B0503020204020204" pitchFamily="34" charset="-122"/>
                <a:ea typeface="微软雅黑" panose="020B0503020204020204" pitchFamily="34" charset="-122"/>
              </a:rPr>
              <a:t>forever </a:t>
            </a:r>
            <a:r>
              <a:rPr lang="zh-CN" altLang="en-US" sz="2800" b="1" dirty="0">
                <a:latin typeface="微软雅黑" panose="020B0503020204020204" pitchFamily="34" charset="-122"/>
                <a:ea typeface="微软雅黑" panose="020B0503020204020204" pitchFamily="34" charset="-122"/>
              </a:rPr>
              <a:t>语句</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连续执行；</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r>
              <a:rPr lang="en-US" altLang="zh-CN" sz="2800" b="1" dirty="0">
                <a:latin typeface="微软雅黑" panose="020B0503020204020204" pitchFamily="34" charset="-122"/>
                <a:ea typeface="微软雅黑" panose="020B0503020204020204" pitchFamily="34" charset="-122"/>
              </a:rPr>
              <a:t>repeat(</a:t>
            </a:r>
            <a:r>
              <a:rPr lang="zh-CN" altLang="en-US" sz="2800" b="1" dirty="0">
                <a:latin typeface="微软雅黑" panose="020B0503020204020204" pitchFamily="34" charset="-122"/>
                <a:ea typeface="微软雅黑" panose="020B0503020204020204" pitchFamily="34" charset="-122"/>
              </a:rPr>
              <a:t>表达式</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语句；</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连续执行</a:t>
            </a:r>
            <a:r>
              <a:rPr lang="en-US" altLang="zh-CN" sz="2800" b="1" dirty="0">
                <a:latin typeface="微软雅黑" panose="020B0503020204020204" pitchFamily="34" charset="-122"/>
                <a:ea typeface="微软雅黑" panose="020B0503020204020204" pitchFamily="34" charset="-122"/>
              </a:rPr>
              <a:t>n</a:t>
            </a:r>
            <a:r>
              <a:rPr lang="zh-CN" altLang="en-US" sz="2800" b="1" dirty="0">
                <a:latin typeface="微软雅黑" panose="020B0503020204020204" pitchFamily="34" charset="-122"/>
                <a:ea typeface="微软雅黑" panose="020B0503020204020204" pitchFamily="34" charset="-122"/>
              </a:rPr>
              <a:t>次；</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r>
              <a:rPr lang="en-US" altLang="zh-CN" sz="2800" b="1" dirty="0">
                <a:latin typeface="微软雅黑" panose="020B0503020204020204" pitchFamily="34" charset="-122"/>
                <a:ea typeface="微软雅黑" panose="020B0503020204020204" pitchFamily="34" charset="-122"/>
              </a:rPr>
              <a:t>while(</a:t>
            </a:r>
            <a:r>
              <a:rPr lang="zh-CN" altLang="en-US" sz="2800" b="1" dirty="0">
                <a:latin typeface="微软雅黑" panose="020B0503020204020204" pitchFamily="34" charset="-122"/>
                <a:ea typeface="微软雅黑" panose="020B0503020204020204" pitchFamily="34" charset="-122"/>
              </a:rPr>
              <a:t>表达式</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语句；</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判定条件为真时执行；</a:t>
            </a:r>
            <a:endParaRPr lang="en-US" altLang="zh-CN" sz="2800" b="1" dirty="0">
              <a:latin typeface="微软雅黑" panose="020B0503020204020204" pitchFamily="34" charset="-122"/>
              <a:ea typeface="微软雅黑" panose="020B0503020204020204" pitchFamily="34" charset="-122"/>
            </a:endParaRPr>
          </a:p>
          <a:p>
            <a:pPr marL="342900" lvl="1" indent="457200">
              <a:lnSpc>
                <a:spcPct val="150000"/>
              </a:lnSpc>
            </a:pPr>
            <a:r>
              <a:rPr lang="en-US" altLang="zh-CN" sz="2800" b="1" dirty="0">
                <a:latin typeface="微软雅黑" panose="020B0503020204020204" pitchFamily="34" charset="-122"/>
                <a:ea typeface="微软雅黑" panose="020B0503020204020204" pitchFamily="34" charset="-122"/>
              </a:rPr>
              <a:t>for(</a:t>
            </a:r>
            <a:r>
              <a:rPr lang="zh-CN" altLang="en-US" sz="2800" b="1" dirty="0">
                <a:latin typeface="微软雅黑" panose="020B0503020204020204" pitchFamily="34" charset="-122"/>
                <a:ea typeface="微软雅黑" panose="020B0503020204020204" pitchFamily="34" charset="-122"/>
              </a:rPr>
              <a:t>循环变量初值</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循环结束条件</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循环变量增值</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语句</a:t>
            </a:r>
            <a:r>
              <a:rPr lang="en-US" altLang="zh-CN" sz="2800" b="1" dirty="0">
                <a:latin typeface="微软雅黑" panose="020B0503020204020204" pitchFamily="34" charset="-122"/>
                <a:ea typeface="微软雅黑" panose="020B0503020204020204" pitchFamily="34" charset="-122"/>
              </a:rPr>
              <a:t>;</a:t>
            </a:r>
          </a:p>
          <a:p>
            <a:pPr marL="342900" lvl="1" indent="457200">
              <a:lnSpc>
                <a:spcPct val="150000"/>
              </a:lnSpc>
            </a:pPr>
            <a:r>
              <a:rPr lang="zh-CN" altLang="en-US" sz="2800" b="1" dirty="0">
                <a:latin typeface="微软雅黑" panose="020B0503020204020204" pitchFamily="34" charset="-122"/>
                <a:ea typeface="微软雅黑" panose="020B0503020204020204" pitchFamily="34" charset="-122"/>
              </a:rPr>
              <a:t>强制退出循环：</a:t>
            </a:r>
            <a:r>
              <a:rPr lang="en-US" altLang="zh-CN" sz="2800" b="1" dirty="0">
                <a:latin typeface="微软雅黑" panose="020B0503020204020204" pitchFamily="34" charset="-122"/>
                <a:ea typeface="微软雅黑" panose="020B0503020204020204" pitchFamily="34" charset="-122"/>
              </a:rPr>
              <a:t>disable </a:t>
            </a:r>
            <a:r>
              <a:rPr lang="zh-CN" altLang="en-US" sz="2800" b="1" dirty="0">
                <a:latin typeface="微软雅黑" panose="020B0503020204020204" pitchFamily="34" charset="-122"/>
                <a:ea typeface="微软雅黑" panose="020B0503020204020204" pitchFamily="34" charset="-122"/>
              </a:rPr>
              <a:t>循环名</a:t>
            </a:r>
            <a:r>
              <a:rPr lang="en-US" altLang="zh-CN" sz="2800" b="1" dirty="0">
                <a:latin typeface="微软雅黑" panose="020B0503020204020204" pitchFamily="34" charset="-122"/>
                <a:ea typeface="微软雅黑" panose="020B0503020204020204" pitchFamily="34" charset="-122"/>
              </a:rPr>
              <a:t>;</a:t>
            </a:r>
          </a:p>
        </p:txBody>
      </p:sp>
      <p:sp>
        <p:nvSpPr>
          <p:cNvPr id="4" name="文本框 3"/>
          <p:cNvSpPr txBox="1"/>
          <p:nvPr/>
        </p:nvSpPr>
        <p:spPr>
          <a:xfrm>
            <a:off x="689253" y="138783"/>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246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69516" y="600449"/>
            <a:ext cx="9316997" cy="662554"/>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800" b="1" dirty="0">
                <a:solidFill>
                  <a:srgbClr val="FF0000"/>
                </a:solidFill>
                <a:latin typeface="微软雅黑" panose="020B0503020204020204" pitchFamily="34" charset="-122"/>
                <a:ea typeface="微软雅黑" panose="020B0503020204020204" pitchFamily="34" charset="-122"/>
              </a:rPr>
              <a:t>激励信号：仿真模块（提供测试信号）。</a:t>
            </a:r>
            <a:r>
              <a:rPr lang="en-US" altLang="zh-CN" sz="2800" b="1" dirty="0">
                <a:latin typeface="微软雅黑" panose="020B0503020204020204" pitchFamily="34" charset="-122"/>
                <a:ea typeface="微软雅黑" panose="020B0503020204020204" pitchFamily="34" charset="-122"/>
              </a:rPr>
              <a:t>                                </a:t>
            </a:r>
          </a:p>
        </p:txBody>
      </p:sp>
      <p:pic>
        <p:nvPicPr>
          <p:cNvPr id="7" name="图片 6"/>
          <p:cNvPicPr>
            <a:picLocks noChangeAspect="1"/>
          </p:cNvPicPr>
          <p:nvPr/>
        </p:nvPicPr>
        <p:blipFill rotWithShape="1">
          <a:blip r:embed="rId2"/>
          <a:srcRect r="19308"/>
          <a:stretch/>
        </p:blipFill>
        <p:spPr>
          <a:xfrm>
            <a:off x="1193216" y="5108716"/>
            <a:ext cx="10077924" cy="911629"/>
          </a:xfrm>
          <a:prstGeom prst="rect">
            <a:avLst/>
          </a:prstGeom>
        </p:spPr>
      </p:pic>
      <p:grpSp>
        <p:nvGrpSpPr>
          <p:cNvPr id="10" name="组合 9"/>
          <p:cNvGrpSpPr/>
          <p:nvPr/>
        </p:nvGrpSpPr>
        <p:grpSpPr>
          <a:xfrm>
            <a:off x="7895905" y="1962781"/>
            <a:ext cx="3098925" cy="2028053"/>
            <a:chOff x="4756426" y="1991856"/>
            <a:chExt cx="3098925" cy="2028053"/>
          </a:xfrm>
        </p:grpSpPr>
        <p:pic>
          <p:nvPicPr>
            <p:cNvPr id="6" name="图片 5"/>
            <p:cNvPicPr>
              <a:picLocks noChangeAspect="1"/>
            </p:cNvPicPr>
            <p:nvPr/>
          </p:nvPicPr>
          <p:blipFill rotWithShape="1">
            <a:blip r:embed="rId3"/>
            <a:srcRect b="4939"/>
            <a:stretch/>
          </p:blipFill>
          <p:spPr>
            <a:xfrm>
              <a:off x="4756426" y="2481954"/>
              <a:ext cx="2653881" cy="1537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文本框 7"/>
            <p:cNvSpPr txBox="1"/>
            <p:nvPr/>
          </p:nvSpPr>
          <p:spPr>
            <a:xfrm>
              <a:off x="4756426" y="1991856"/>
              <a:ext cx="3098925" cy="400110"/>
            </a:xfrm>
            <a:prstGeom prst="rect">
              <a:avLst/>
            </a:prstGeom>
            <a:noFill/>
          </p:spPr>
          <p:txBody>
            <a:bodyPr wrap="none" rtlCol="0">
              <a:spAutoFit/>
            </a:bodyPr>
            <a:lstStyle/>
            <a:p>
              <a:r>
                <a:rPr lang="en-US" altLang="zh-CN" sz="2000" b="1" dirty="0">
                  <a:latin typeface="微软雅黑" panose="020B0503020204020204" pitchFamily="34" charset="-122"/>
                  <a:ea typeface="微软雅黑" panose="020B0503020204020204" pitchFamily="34" charset="-122"/>
                </a:rPr>
                <a:t>always</a:t>
              </a:r>
              <a:r>
                <a:rPr lang="zh-CN" altLang="en-US" sz="2000" b="1" dirty="0">
                  <a:latin typeface="微软雅黑" panose="020B0503020204020204" pitchFamily="34" charset="-122"/>
                  <a:ea typeface="微软雅黑" panose="020B0503020204020204" pitchFamily="34" charset="-122"/>
                </a:rPr>
                <a:t>语句（循环执行）</a:t>
              </a:r>
            </a:p>
          </p:txBody>
        </p:sp>
      </p:grpSp>
      <p:sp>
        <p:nvSpPr>
          <p:cNvPr id="11" name="文本框 10"/>
          <p:cNvSpPr txBox="1"/>
          <p:nvPr/>
        </p:nvSpPr>
        <p:spPr>
          <a:xfrm>
            <a:off x="669516" y="138784"/>
            <a:ext cx="26965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硬件描述语言</a:t>
            </a:r>
            <a:r>
              <a:rPr lang="en-US" altLang="zh-CN" sz="2400" b="1" dirty="0">
                <a:solidFill>
                  <a:srgbClr val="0070C0"/>
                </a:solidFill>
                <a:latin typeface="微软雅黑" panose="020B0503020204020204" pitchFamily="34" charset="-122"/>
                <a:ea typeface="微软雅黑" panose="020B0503020204020204" pitchFamily="34" charset="-122"/>
              </a:rPr>
              <a:t>HDL</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347399" y="1615900"/>
            <a:ext cx="4037377" cy="2671061"/>
            <a:chOff x="820822" y="1665656"/>
            <a:chExt cx="4037377" cy="2671061"/>
          </a:xfrm>
        </p:grpSpPr>
        <p:sp>
          <p:nvSpPr>
            <p:cNvPr id="4" name="文本框 3"/>
            <p:cNvSpPr txBox="1"/>
            <p:nvPr/>
          </p:nvSpPr>
          <p:spPr>
            <a:xfrm>
              <a:off x="820822" y="1665656"/>
              <a:ext cx="3214341" cy="400110"/>
            </a:xfrm>
            <a:prstGeom prst="rect">
              <a:avLst/>
            </a:prstGeom>
            <a:noFill/>
          </p:spPr>
          <p:txBody>
            <a:bodyPr wrap="none" rtlCol="0">
              <a:spAutoFit/>
            </a:bodyPr>
            <a:lstStyle/>
            <a:p>
              <a:r>
                <a:rPr lang="en-US" altLang="zh-CN" sz="2000" b="1" dirty="0">
                  <a:latin typeface="微软雅黑" panose="020B0503020204020204" pitchFamily="34" charset="-122"/>
                  <a:ea typeface="微软雅黑" panose="020B0503020204020204" pitchFamily="34" charset="-122"/>
                </a:rPr>
                <a:t>initial</a:t>
              </a:r>
              <a:r>
                <a:rPr lang="zh-CN" altLang="en-US" sz="2000" b="1" dirty="0">
                  <a:latin typeface="微软雅黑" panose="020B0503020204020204" pitchFamily="34" charset="-122"/>
                  <a:ea typeface="微软雅黑" panose="020B0503020204020204" pitchFamily="34" charset="-122"/>
                </a:rPr>
                <a:t>语句（只执行一次）</a:t>
              </a:r>
              <a:endParaRPr lang="zh-CN" altLang="en-US" sz="2000" dirty="0"/>
            </a:p>
          </p:txBody>
        </p:sp>
        <p:pic>
          <p:nvPicPr>
            <p:cNvPr id="12" name="图片 11"/>
            <p:cNvPicPr>
              <a:picLocks noChangeAspect="1"/>
            </p:cNvPicPr>
            <p:nvPr/>
          </p:nvPicPr>
          <p:blipFill rotWithShape="1">
            <a:blip r:embed="rId4"/>
            <a:srcRect l="2108" t="4779" b="43533"/>
            <a:stretch/>
          </p:blipFill>
          <p:spPr>
            <a:xfrm>
              <a:off x="820822" y="2175420"/>
              <a:ext cx="4037377" cy="21612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13" name="矩形 12"/>
          <p:cNvSpPr/>
          <p:nvPr/>
        </p:nvSpPr>
        <p:spPr>
          <a:xfrm>
            <a:off x="1746783" y="2994779"/>
            <a:ext cx="3240000" cy="180000"/>
          </a:xfrm>
          <a:prstGeom prst="rect">
            <a:avLst/>
          </a:prstGeom>
          <a:noFill/>
          <a:ln w="28575">
            <a:solidFill>
              <a:srgbClr val="FF0000"/>
            </a:solidFill>
          </a:ln>
        </p:spPr>
        <p:txBody>
          <a:bodyPr rtlCol="0" anchor="ctr"/>
          <a:lstStyle/>
          <a:p>
            <a:pPr algn="ctr"/>
            <a:endParaRPr lang="zh-CN" altLang="en-US" sz="2800" dirty="0"/>
          </a:p>
        </p:txBody>
      </p:sp>
      <p:sp>
        <p:nvSpPr>
          <p:cNvPr id="14" name="矩形 13"/>
          <p:cNvSpPr/>
          <p:nvPr/>
        </p:nvSpPr>
        <p:spPr>
          <a:xfrm>
            <a:off x="2153204" y="3720728"/>
            <a:ext cx="5042136" cy="646331"/>
          </a:xfrm>
          <a:prstGeom prst="rect">
            <a:avLst/>
          </a:prstGeom>
        </p:spPr>
        <p:txBody>
          <a:bodyPr wrap="square">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间隔</a:t>
            </a:r>
            <a:r>
              <a:rPr lang="en-US" altLang="zh-CN" sz="2400" b="1" dirty="0">
                <a:solidFill>
                  <a:srgbClr val="FF0000"/>
                </a:solidFill>
                <a:latin typeface="微软雅黑" panose="020B0503020204020204" pitchFamily="34" charset="-122"/>
                <a:ea typeface="微软雅黑" panose="020B0503020204020204" pitchFamily="34" charset="-122"/>
              </a:rPr>
              <a:t>5</a:t>
            </a:r>
            <a:r>
              <a:rPr lang="zh-CN" altLang="en-US" sz="2400" b="1" dirty="0">
                <a:solidFill>
                  <a:srgbClr val="FF0000"/>
                </a:solidFill>
                <a:latin typeface="微软雅黑" panose="020B0503020204020204" pitchFamily="34" charset="-122"/>
                <a:ea typeface="微软雅黑" panose="020B0503020204020204" pitchFamily="34" charset="-122"/>
              </a:rPr>
              <a:t>个单位时间，改变输入信号。</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p:nvSpPr>
        <p:spPr>
          <a:xfrm>
            <a:off x="1746783" y="3186912"/>
            <a:ext cx="3240000" cy="180000"/>
          </a:xfrm>
          <a:prstGeom prst="rect">
            <a:avLst/>
          </a:prstGeom>
          <a:noFill/>
          <a:ln w="28575">
            <a:solidFill>
              <a:srgbClr val="FF0000"/>
            </a:solidFill>
          </a:ln>
        </p:spPr>
        <p:txBody>
          <a:bodyPr rtlCol="0" anchor="ctr"/>
          <a:lstStyle/>
          <a:p>
            <a:pPr algn="ctr"/>
            <a:endParaRPr lang="zh-CN" altLang="en-US" sz="2800" dirty="0"/>
          </a:p>
        </p:txBody>
      </p:sp>
    </p:spTree>
    <p:extLst>
      <p:ext uri="{BB962C8B-B14F-4D97-AF65-F5344CB8AC3E}">
        <p14:creationId xmlns:p14="http://schemas.microsoft.com/office/powerpoint/2010/main" val="4105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552700"/>
            <a:ext cx="12192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黑体"/>
              <a:ea typeface="黑体"/>
            </a:endParaRPr>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a:fillRect/>
          </a:stretch>
        </p:blipFill>
        <p:spPr>
          <a:xfrm>
            <a:off x="255759" y="161027"/>
            <a:ext cx="2517275" cy="679161"/>
          </a:xfrm>
          <a:prstGeom prst="rect">
            <a:avLst/>
          </a:prstGeom>
        </p:spPr>
      </p:pic>
      <p:sp>
        <p:nvSpPr>
          <p:cNvPr id="8" name="矩形 7"/>
          <p:cNvSpPr/>
          <p:nvPr/>
        </p:nvSpPr>
        <p:spPr>
          <a:xfrm>
            <a:off x="0" y="2807344"/>
            <a:ext cx="12192000" cy="1421928"/>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defRPr/>
            </a:pPr>
            <a:r>
              <a:rPr lang="zh-CN" altLang="en-US" sz="7200" b="1" kern="100" dirty="0">
                <a:solidFill>
                  <a:srgbClr val="1557AE"/>
                </a:solidFill>
                <a:latin typeface="隶书" panose="02010509060101010101" pitchFamily="49" charset="-122"/>
                <a:ea typeface="隶书" panose="02010509060101010101" pitchFamily="49" charset="-122"/>
                <a:cs typeface="Times New Roman" panose="02020603050405020304" pitchFamily="18" charset="0"/>
              </a:rPr>
              <a:t>谢谢！</a:t>
            </a:r>
            <a:endParaRPr lang="zh-CN" altLang="zh-CN" sz="7200" b="1" kern="100" dirty="0">
              <a:solidFill>
                <a:srgbClr val="1557AE"/>
              </a:solidFill>
              <a:latin typeface="隶书" panose="02010509060101010101" pitchFamily="49" charset="-122"/>
              <a:ea typeface="隶书"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2257981329"/>
      </p:ext>
    </p:extLst>
  </p:cSld>
  <p:clrMapOvr>
    <a:masterClrMapping/>
  </p:clrMapOvr>
  <mc:AlternateContent xmlns:mc="http://schemas.openxmlformats.org/markup-compatibility/2006" xmlns:p14="http://schemas.microsoft.com/office/powerpoint/2010/main">
    <mc:Choice Requires="p14">
      <p:transition spd="slow" p14:dur="2000" advTm="17701"/>
    </mc:Choice>
    <mc:Fallback xmlns="">
      <p:transition spd="slow" advTm="177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1" y="2524125"/>
            <a:ext cx="12192001"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黑体"/>
              <a:ea typeface="黑体"/>
            </a:endParaRPr>
          </a:p>
        </p:txBody>
      </p:sp>
      <p:sp>
        <p:nvSpPr>
          <p:cNvPr id="6" name="文本框 5"/>
          <p:cNvSpPr txBox="1"/>
          <p:nvPr/>
        </p:nvSpPr>
        <p:spPr>
          <a:xfrm>
            <a:off x="-1" y="2870239"/>
            <a:ext cx="12192001" cy="1015663"/>
          </a:xfrm>
          <a:prstGeom prst="rect">
            <a:avLst/>
          </a:prstGeom>
          <a:noFill/>
        </p:spPr>
        <p:txBody>
          <a:bodyPr wrap="square" rtlCol="0">
            <a:spAutoFit/>
          </a:bodyPr>
          <a:lstStyle/>
          <a:p>
            <a:pPr algn="ctr">
              <a:defRPr/>
            </a:pPr>
            <a:r>
              <a:rPr lang="zh-CN" altLang="en-US" sz="6000" b="1" dirty="0">
                <a:solidFill>
                  <a:srgbClr val="3763B1"/>
                </a:solidFill>
                <a:latin typeface="微软雅黑" panose="020B0503020204020204" pitchFamily="34" charset="-122"/>
                <a:ea typeface="微软雅黑" panose="020B0503020204020204" pitchFamily="34" charset="-122"/>
              </a:rPr>
              <a:t>一、课程概述</a:t>
            </a:r>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a:fillRect/>
          </a:stretch>
        </p:blipFill>
        <p:spPr>
          <a:xfrm>
            <a:off x="145923" y="187093"/>
            <a:ext cx="2517275" cy="679161"/>
          </a:xfrm>
          <a:prstGeom prst="rect">
            <a:avLst/>
          </a:prstGeom>
        </p:spPr>
      </p:pic>
    </p:spTree>
    <p:extLst>
      <p:ext uri="{BB962C8B-B14F-4D97-AF65-F5344CB8AC3E}">
        <p14:creationId xmlns:p14="http://schemas.microsoft.com/office/powerpoint/2010/main" val="3569648714"/>
      </p:ext>
    </p:extLst>
  </p:cSld>
  <p:clrMapOvr>
    <a:masterClrMapping/>
  </p:clrMapOvr>
  <mc:AlternateContent xmlns:mc="http://schemas.openxmlformats.org/markup-compatibility/2006" xmlns:p14="http://schemas.microsoft.com/office/powerpoint/2010/main">
    <mc:Choice Requires="p14">
      <p:transition spd="slow" p14:dur="2000" advTm="4272"/>
    </mc:Choice>
    <mc:Fallback xmlns="">
      <p:transition spd="slow" advTm="42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1089" y="138784"/>
            <a:ext cx="14157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课程概述</a:t>
            </a:r>
          </a:p>
        </p:txBody>
      </p:sp>
      <p:sp>
        <p:nvSpPr>
          <p:cNvPr id="3" name="矩形 2"/>
          <p:cNvSpPr/>
          <p:nvPr/>
        </p:nvSpPr>
        <p:spPr>
          <a:xfrm>
            <a:off x="781089" y="600449"/>
            <a:ext cx="10673492" cy="5909310"/>
          </a:xfrm>
          <a:prstGeom prst="rect">
            <a:avLst/>
          </a:prstGeom>
        </p:spPr>
        <p:txBody>
          <a:bodyPr wrap="square">
            <a:spAutoFit/>
          </a:bodyPr>
          <a:lstStyle/>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课程性质：</a:t>
            </a:r>
            <a:endParaRPr lang="en-US" altLang="zh-CN" sz="2800" b="1" dirty="0">
              <a:solidFill>
                <a:srgbClr val="FF0000"/>
              </a:solidFill>
              <a:latin typeface="微软雅黑" panose="020B0503020204020204" pitchFamily="34" charset="-122"/>
              <a:ea typeface="微软雅黑" panose="020B0503020204020204" pitchFamily="34" charset="-122"/>
            </a:endParaRPr>
          </a:p>
          <a:p>
            <a:pPr indent="533400">
              <a:lnSpc>
                <a:spcPct val="150000"/>
              </a:lnSpc>
            </a:pPr>
            <a:r>
              <a:rPr lang="zh-CN" altLang="en-US" sz="2800" b="1" dirty="0">
                <a:latin typeface="微软雅黑" panose="020B0503020204020204" pitchFamily="34" charset="-122"/>
                <a:ea typeface="微软雅黑" panose="020B0503020204020204" pitchFamily="34" charset="-122"/>
              </a:rPr>
              <a:t>专业大类基础课程、独立设置的实验课</a:t>
            </a:r>
            <a:r>
              <a:rPr lang="zh-CN" altLang="en-US" sz="2800" b="1" dirty="0" smtClean="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目标及能力要求：</a:t>
            </a:r>
          </a:p>
          <a:p>
            <a:pPr indent="533400">
              <a:lnSpc>
                <a:spcPct val="150000"/>
              </a:lnSpc>
            </a:pPr>
            <a:r>
              <a:rPr lang="zh-CN" altLang="en-US" sz="2800" b="1" dirty="0" smtClean="0">
                <a:latin typeface="微软雅黑" panose="020B0503020204020204" pitchFamily="34" charset="-122"/>
                <a:ea typeface="微软雅黑" panose="020B0503020204020204" pitchFamily="34" charset="-122"/>
              </a:rPr>
              <a:t>课程</a:t>
            </a:r>
            <a:r>
              <a:rPr lang="zh-CN" altLang="en-US" sz="2800" b="1" dirty="0">
                <a:latin typeface="微软雅黑" panose="020B0503020204020204" pitchFamily="34" charset="-122"/>
                <a:ea typeface="微软雅黑" panose="020B0503020204020204" pitchFamily="34" charset="-122"/>
              </a:rPr>
              <a:t>目标</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：针对计算机数字电路系统的原理，独立完成电路设计及实验调试，并能够在工程约束条件下对设计方案进行分析、论证，掌握电子电路设计原理。</a:t>
            </a:r>
          </a:p>
          <a:p>
            <a:pPr indent="533400">
              <a:lnSpc>
                <a:spcPct val="150000"/>
              </a:lnSpc>
            </a:pPr>
            <a:r>
              <a:rPr lang="zh-CN" altLang="en-US" sz="2800" b="1" dirty="0">
                <a:latin typeface="微软雅黑" panose="020B0503020204020204" pitchFamily="34" charset="-122"/>
                <a:ea typeface="微软雅黑" panose="020B0503020204020204" pitchFamily="34" charset="-122"/>
              </a:rPr>
              <a:t>课程目标</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：了解和掌握电子电路设计和开发所需的工具及方法，并理解原理图和</a:t>
            </a:r>
            <a:r>
              <a:rPr lang="en-US" altLang="zh-CN" sz="2800" b="1" dirty="0">
                <a:latin typeface="微软雅黑" panose="020B0503020204020204" pitchFamily="34" charset="-122"/>
                <a:ea typeface="微软雅黑" panose="020B0503020204020204" pitchFamily="34" charset="-122"/>
              </a:rPr>
              <a:t>HDL</a:t>
            </a:r>
            <a:r>
              <a:rPr lang="zh-CN" altLang="en-US" sz="2800" b="1" dirty="0">
                <a:latin typeface="微软雅黑" panose="020B0503020204020204" pitchFamily="34" charset="-122"/>
                <a:ea typeface="微软雅黑" panose="020B0503020204020204" pitchFamily="34" charset="-122"/>
              </a:rPr>
              <a:t>两种设计方法的各自局限性；掌握开发工具的使用，培养开发编码能力。</a:t>
            </a:r>
          </a:p>
        </p:txBody>
      </p:sp>
    </p:spTree>
    <p:extLst>
      <p:ext uri="{BB962C8B-B14F-4D97-AF65-F5344CB8AC3E}">
        <p14:creationId xmlns:p14="http://schemas.microsoft.com/office/powerpoint/2010/main" val="83796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81089" y="138784"/>
            <a:ext cx="14157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课程概述</a:t>
            </a:r>
          </a:p>
        </p:txBody>
      </p:sp>
      <p:graphicFrame>
        <p:nvGraphicFramePr>
          <p:cNvPr id="2" name="表格 1"/>
          <p:cNvGraphicFramePr>
            <a:graphicFrameLocks noGrp="1"/>
          </p:cNvGraphicFramePr>
          <p:nvPr>
            <p:extLst>
              <p:ext uri="{D42A27DB-BD31-4B8C-83A1-F6EECF244321}">
                <p14:modId xmlns:p14="http://schemas.microsoft.com/office/powerpoint/2010/main" val="1475862902"/>
              </p:ext>
            </p:extLst>
          </p:nvPr>
        </p:nvGraphicFramePr>
        <p:xfrm>
          <a:off x="781089" y="1160207"/>
          <a:ext cx="10722654" cy="5053779"/>
        </p:xfrm>
        <a:graphic>
          <a:graphicData uri="http://schemas.openxmlformats.org/drawingml/2006/table">
            <a:tbl>
              <a:tblPr firstRow="1" firstCol="1" bandRow="1">
                <a:tableStyleId>{5C22544A-7EE6-4342-B048-85BDC9FD1C3A}</a:tableStyleId>
              </a:tblPr>
              <a:tblGrid>
                <a:gridCol w="1775298">
                  <a:extLst>
                    <a:ext uri="{9D8B030D-6E8A-4147-A177-3AD203B41FA5}">
                      <a16:colId xmlns:a16="http://schemas.microsoft.com/office/drawing/2014/main" val="2267623134"/>
                    </a:ext>
                  </a:extLst>
                </a:gridCol>
                <a:gridCol w="7148052">
                  <a:extLst>
                    <a:ext uri="{9D8B030D-6E8A-4147-A177-3AD203B41FA5}">
                      <a16:colId xmlns:a16="http://schemas.microsoft.com/office/drawing/2014/main" val="2353035098"/>
                    </a:ext>
                  </a:extLst>
                </a:gridCol>
                <a:gridCol w="1799304">
                  <a:extLst>
                    <a:ext uri="{9D8B030D-6E8A-4147-A177-3AD203B41FA5}">
                      <a16:colId xmlns:a16="http://schemas.microsoft.com/office/drawing/2014/main" val="2693650276"/>
                    </a:ext>
                  </a:extLst>
                </a:gridCol>
              </a:tblGrid>
              <a:tr h="1212533">
                <a:tc>
                  <a:txBody>
                    <a:bodyPr/>
                    <a:lstStyle/>
                    <a:p>
                      <a:pPr indent="0" algn="ctr">
                        <a:spcAft>
                          <a:spcPts val="0"/>
                        </a:spcAft>
                      </a:pPr>
                      <a:r>
                        <a:rPr lang="zh-CN" sz="2800" kern="100" dirty="0">
                          <a:solidFill>
                            <a:schemeClr val="tx1"/>
                          </a:solidFill>
                          <a:effectLst/>
                          <a:latin typeface="微软雅黑" panose="020B0503020204020204" pitchFamily="34" charset="-122"/>
                          <a:ea typeface="微软雅黑" panose="020B0503020204020204" pitchFamily="34" charset="-122"/>
                        </a:rPr>
                        <a:t>毕业要求</a:t>
                      </a:r>
                      <a:endParaRPr lang="zh-CN" sz="2800" kern="100" dirty="0">
                        <a:solidFill>
                          <a:schemeClr val="tx1"/>
                        </a:solidFill>
                        <a:effectLst/>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0" algn="ctr">
                        <a:spcAft>
                          <a:spcPts val="0"/>
                        </a:spcAft>
                      </a:pPr>
                      <a:r>
                        <a:rPr lang="zh-CN" sz="2800" kern="100" dirty="0">
                          <a:solidFill>
                            <a:schemeClr val="tx1"/>
                          </a:solidFill>
                          <a:effectLst/>
                          <a:latin typeface="微软雅黑" panose="020B0503020204020204" pitchFamily="34" charset="-122"/>
                          <a:ea typeface="微软雅黑" panose="020B0503020204020204" pitchFamily="34" charset="-122"/>
                        </a:rPr>
                        <a:t>毕业要求指标点</a:t>
                      </a:r>
                      <a:endParaRPr lang="zh-CN" sz="2800" kern="100" dirty="0">
                        <a:solidFill>
                          <a:schemeClr val="tx1"/>
                        </a:solidFill>
                        <a:effectLst/>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0" algn="ctr">
                        <a:spcAft>
                          <a:spcPts val="0"/>
                        </a:spcAft>
                      </a:pPr>
                      <a:r>
                        <a:rPr lang="zh-CN" sz="2800" kern="100" dirty="0">
                          <a:solidFill>
                            <a:schemeClr val="tx1"/>
                          </a:solidFill>
                          <a:effectLst/>
                          <a:latin typeface="微软雅黑" panose="020B0503020204020204" pitchFamily="34" charset="-122"/>
                          <a:ea typeface="微软雅黑" panose="020B0503020204020204" pitchFamily="34" charset="-122"/>
                        </a:rPr>
                        <a:t>课程目标支撑关系</a:t>
                      </a:r>
                      <a:endParaRPr lang="zh-CN" sz="2800" kern="100" dirty="0">
                        <a:solidFill>
                          <a:schemeClr val="tx1"/>
                        </a:solidFill>
                        <a:effectLst/>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7071600"/>
                  </a:ext>
                </a:extLst>
              </a:tr>
              <a:tr h="1920623">
                <a:tc>
                  <a:txBody>
                    <a:bodyPr/>
                    <a:lstStyle/>
                    <a:p>
                      <a:pPr indent="0" algn="l">
                        <a:spcAft>
                          <a:spcPts val="0"/>
                        </a:spcAft>
                      </a:pPr>
                      <a:r>
                        <a:rPr lang="en-US" sz="2800" kern="100">
                          <a:solidFill>
                            <a:schemeClr val="tx1"/>
                          </a:solidFill>
                          <a:effectLst/>
                          <a:latin typeface="微软雅黑" panose="020B0503020204020204" pitchFamily="34" charset="-122"/>
                          <a:ea typeface="微软雅黑" panose="020B0503020204020204" pitchFamily="34" charset="-122"/>
                        </a:rPr>
                        <a:t>C</a:t>
                      </a:r>
                      <a:r>
                        <a:rPr lang="zh-CN" sz="2800" kern="100">
                          <a:solidFill>
                            <a:schemeClr val="tx1"/>
                          </a:solidFill>
                          <a:effectLst/>
                          <a:latin typeface="微软雅黑" panose="020B0503020204020204" pitchFamily="34" charset="-122"/>
                          <a:ea typeface="微软雅黑" panose="020B0503020204020204" pitchFamily="34" charset="-122"/>
                        </a:rPr>
                        <a:t>、设计</a:t>
                      </a:r>
                      <a:r>
                        <a:rPr lang="en-US" sz="2800" kern="100">
                          <a:solidFill>
                            <a:schemeClr val="tx1"/>
                          </a:solidFill>
                          <a:effectLst/>
                          <a:latin typeface="微软雅黑" panose="020B0503020204020204" pitchFamily="34" charset="-122"/>
                          <a:ea typeface="微软雅黑" panose="020B0503020204020204" pitchFamily="34" charset="-122"/>
                        </a:rPr>
                        <a:t>/</a:t>
                      </a:r>
                      <a:r>
                        <a:rPr lang="zh-CN" sz="2800" kern="100">
                          <a:solidFill>
                            <a:schemeClr val="tx1"/>
                          </a:solidFill>
                          <a:effectLst/>
                          <a:latin typeface="微软雅黑" panose="020B0503020204020204" pitchFamily="34" charset="-122"/>
                          <a:ea typeface="微软雅黑" panose="020B0503020204020204" pitchFamily="34" charset="-122"/>
                        </a:rPr>
                        <a:t>开发解决方案</a:t>
                      </a:r>
                      <a:endParaRPr lang="zh-CN" sz="2800" kern="100">
                        <a:solidFill>
                          <a:schemeClr val="tx1"/>
                        </a:solidFill>
                        <a:effectLst/>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0" algn="l">
                        <a:spcAft>
                          <a:spcPts val="0"/>
                        </a:spcAft>
                      </a:pPr>
                      <a:r>
                        <a:rPr lang="zh-CN" sz="2800" b="1" kern="100" dirty="0" smtClean="0">
                          <a:solidFill>
                            <a:schemeClr val="tx1"/>
                          </a:solidFill>
                          <a:effectLst/>
                          <a:latin typeface="微软雅黑" panose="020B0503020204020204" pitchFamily="34" charset="-122"/>
                          <a:ea typeface="微软雅黑" panose="020B0503020204020204" pitchFamily="34" charset="-122"/>
                        </a:rPr>
                        <a:t>能够</a:t>
                      </a:r>
                      <a:r>
                        <a:rPr lang="zh-CN" sz="2800" b="1" kern="100" dirty="0">
                          <a:solidFill>
                            <a:schemeClr val="tx1"/>
                          </a:solidFill>
                          <a:effectLst/>
                          <a:latin typeface="微软雅黑" panose="020B0503020204020204" pitchFamily="34" charset="-122"/>
                          <a:ea typeface="微软雅黑" panose="020B0503020204020204" pitchFamily="34" charset="-122"/>
                        </a:rPr>
                        <a:t>针对特定需求进行计算机复杂问题的提炼和描述，确定相应的设计目标与任务，并基于对计算机系统的充分理解，提出候选和最终解决方案，对方案进行分析、论证；</a:t>
                      </a:r>
                      <a:endParaRPr lang="zh-CN" sz="2800" b="1" kern="100" dirty="0">
                        <a:solidFill>
                          <a:schemeClr val="tx1"/>
                        </a:solidFill>
                        <a:effectLst/>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0" algn="l">
                        <a:lnSpc>
                          <a:spcPts val="1800"/>
                        </a:lnSpc>
                        <a:spcAft>
                          <a:spcPts val="0"/>
                        </a:spcAft>
                      </a:pPr>
                      <a:r>
                        <a:rPr lang="zh-CN" sz="2800" b="1" kern="100">
                          <a:solidFill>
                            <a:schemeClr val="tx1"/>
                          </a:solidFill>
                          <a:effectLst/>
                          <a:latin typeface="微软雅黑" panose="020B0503020204020204" pitchFamily="34" charset="-122"/>
                          <a:ea typeface="微软雅黑" panose="020B0503020204020204" pitchFamily="34" charset="-122"/>
                        </a:rPr>
                        <a:t>课程目标</a:t>
                      </a:r>
                      <a:r>
                        <a:rPr lang="en-US" sz="2800" b="1" kern="100">
                          <a:solidFill>
                            <a:schemeClr val="tx1"/>
                          </a:solidFill>
                          <a:effectLst/>
                          <a:latin typeface="微软雅黑" panose="020B0503020204020204" pitchFamily="34" charset="-122"/>
                          <a:ea typeface="微软雅黑" panose="020B0503020204020204" pitchFamily="34" charset="-122"/>
                        </a:rPr>
                        <a:t>1</a:t>
                      </a:r>
                      <a:endParaRPr lang="zh-CN" sz="2800" b="1"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407925"/>
                  </a:ext>
                </a:extLst>
              </a:tr>
              <a:tr h="1920623">
                <a:tc>
                  <a:txBody>
                    <a:bodyPr/>
                    <a:lstStyle/>
                    <a:p>
                      <a:pPr indent="0" algn="l">
                        <a:spcAft>
                          <a:spcPts val="0"/>
                        </a:spcAft>
                      </a:pPr>
                      <a:r>
                        <a:rPr lang="en-US" sz="2800" kern="100">
                          <a:solidFill>
                            <a:schemeClr val="tx1"/>
                          </a:solidFill>
                          <a:effectLst/>
                          <a:latin typeface="微软雅黑" panose="020B0503020204020204" pitchFamily="34" charset="-122"/>
                          <a:ea typeface="微软雅黑" panose="020B0503020204020204" pitchFamily="34" charset="-122"/>
                        </a:rPr>
                        <a:t>E</a:t>
                      </a:r>
                      <a:r>
                        <a:rPr lang="zh-CN" sz="2800" kern="100">
                          <a:solidFill>
                            <a:schemeClr val="tx1"/>
                          </a:solidFill>
                          <a:effectLst/>
                          <a:latin typeface="微软雅黑" panose="020B0503020204020204" pitchFamily="34" charset="-122"/>
                          <a:ea typeface="微软雅黑" panose="020B0503020204020204" pitchFamily="34" charset="-122"/>
                        </a:rPr>
                        <a:t>、使用现代工具</a:t>
                      </a:r>
                      <a:endParaRPr lang="zh-CN" sz="2800" kern="100">
                        <a:solidFill>
                          <a:schemeClr val="tx1"/>
                        </a:solidFill>
                        <a:effectLst/>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0" algn="l">
                        <a:spcAft>
                          <a:spcPts val="0"/>
                        </a:spcAft>
                      </a:pPr>
                      <a:r>
                        <a:rPr lang="zh-CN" sz="2800" b="1" kern="100" dirty="0" smtClean="0">
                          <a:solidFill>
                            <a:schemeClr val="tx1"/>
                          </a:solidFill>
                          <a:effectLst/>
                          <a:latin typeface="微软雅黑" panose="020B0503020204020204" pitchFamily="34" charset="-122"/>
                          <a:ea typeface="微软雅黑" panose="020B0503020204020204" pitchFamily="34" charset="-122"/>
                        </a:rPr>
                        <a:t>能够</a:t>
                      </a:r>
                      <a:r>
                        <a:rPr lang="zh-CN" sz="2800" b="1" kern="100" dirty="0">
                          <a:solidFill>
                            <a:schemeClr val="tx1"/>
                          </a:solidFill>
                          <a:effectLst/>
                          <a:latin typeface="微软雅黑" panose="020B0503020204020204" pitchFamily="34" charset="-122"/>
                          <a:ea typeface="微软雅黑" panose="020B0503020204020204" pitchFamily="34" charset="-122"/>
                        </a:rPr>
                        <a:t>根据现代工程技术发展的需求及趋势，了解和掌握机计算机系统设计和开发所需的仪器、软硬件设计、配置、开发和测试工具，并理解各自的局限性；</a:t>
                      </a:r>
                      <a:endParaRPr lang="zh-CN" sz="2800" b="1" kern="100" dirty="0">
                        <a:solidFill>
                          <a:schemeClr val="tx1"/>
                        </a:solidFill>
                        <a:effectLst/>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0" algn="l">
                        <a:lnSpc>
                          <a:spcPts val="1800"/>
                        </a:lnSpc>
                        <a:spcAft>
                          <a:spcPts val="0"/>
                        </a:spcAft>
                      </a:pPr>
                      <a:r>
                        <a:rPr lang="zh-CN" sz="2800" b="1" kern="100" dirty="0">
                          <a:solidFill>
                            <a:schemeClr val="tx1"/>
                          </a:solidFill>
                          <a:effectLst/>
                          <a:latin typeface="微软雅黑" panose="020B0503020204020204" pitchFamily="34" charset="-122"/>
                          <a:ea typeface="微软雅黑" panose="020B0503020204020204" pitchFamily="34" charset="-122"/>
                        </a:rPr>
                        <a:t>课程目标</a:t>
                      </a:r>
                      <a:r>
                        <a:rPr lang="en-US" sz="2800" b="1" kern="100" dirty="0">
                          <a:solidFill>
                            <a:schemeClr val="tx1"/>
                          </a:solidFill>
                          <a:effectLst/>
                          <a:latin typeface="微软雅黑" panose="020B0503020204020204" pitchFamily="34" charset="-122"/>
                          <a:ea typeface="微软雅黑" panose="020B0503020204020204" pitchFamily="34" charset="-122"/>
                        </a:rPr>
                        <a:t>2</a:t>
                      </a:r>
                      <a:endParaRPr lang="zh-CN" sz="2800" b="1"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219944"/>
                  </a:ext>
                </a:extLst>
              </a:tr>
            </a:tbl>
          </a:graphicData>
        </a:graphic>
      </p:graphicFrame>
    </p:spTree>
    <p:extLst>
      <p:ext uri="{BB962C8B-B14F-4D97-AF65-F5344CB8AC3E}">
        <p14:creationId xmlns:p14="http://schemas.microsoft.com/office/powerpoint/2010/main" val="338173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1089" y="678010"/>
            <a:ext cx="10614498" cy="3323987"/>
          </a:xfrm>
          <a:prstGeom prst="rect">
            <a:avLst/>
          </a:prstGeom>
        </p:spPr>
        <p:txBody>
          <a:bodyPr wrap="square">
            <a:spAutoFit/>
          </a:bodyPr>
          <a:lstStyle/>
          <a:p>
            <a:pPr indent="533400">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课程安排：</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534988" indent="447675">
              <a:lnSpc>
                <a:spcPct val="150000"/>
              </a:lnSpc>
              <a:buFont typeface="Wingdings" panose="05000000000000000000" pitchFamily="2" charset="2"/>
              <a:buChar char="Ø"/>
            </a:pPr>
            <a:r>
              <a:rPr lang="en-US" altLang="zh-CN" sz="2800" b="1" dirty="0">
                <a:latin typeface="微软雅黑" panose="020B0503020204020204" pitchFamily="34" charset="-122"/>
                <a:ea typeface="微软雅黑" panose="020B0503020204020204" pitchFamily="34" charset="-122"/>
              </a:rPr>
              <a:t>16</a:t>
            </a:r>
            <a:r>
              <a:rPr lang="zh-CN" altLang="en-US" sz="2800" b="1" dirty="0">
                <a:latin typeface="微软雅黑" panose="020B0503020204020204" pitchFamily="34" charset="-122"/>
                <a:ea typeface="微软雅黑" panose="020B0503020204020204" pitchFamily="34" charset="-122"/>
              </a:rPr>
              <a:t>实验课时（</a:t>
            </a:r>
            <a:r>
              <a:rPr lang="en-US" altLang="zh-CN" sz="2800" b="1" dirty="0">
                <a:latin typeface="微软雅黑" panose="020B0503020204020204" pitchFamily="34" charset="-122"/>
                <a:ea typeface="微软雅黑" panose="020B0503020204020204" pitchFamily="34" charset="-122"/>
              </a:rPr>
              <a:t>4h╳4</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534988" indent="447675">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实验环境：</a:t>
            </a:r>
            <a:r>
              <a:rPr lang="en-US" altLang="zh-CN" sz="2800" b="1" dirty="0">
                <a:latin typeface="微软雅黑" panose="020B0503020204020204" pitchFamily="34" charset="-122"/>
                <a:ea typeface="微软雅黑" panose="020B0503020204020204" pitchFamily="34" charset="-122"/>
              </a:rPr>
              <a:t> Xilinx </a:t>
            </a:r>
            <a:r>
              <a:rPr lang="en-US" altLang="zh-CN" sz="2800" b="1" dirty="0" err="1" smtClean="0">
                <a:latin typeface="微软雅黑" panose="020B0503020204020204" pitchFamily="34" charset="-122"/>
                <a:ea typeface="微软雅黑" panose="020B0503020204020204" pitchFamily="34" charset="-122"/>
              </a:rPr>
              <a:t>Vivado</a:t>
            </a:r>
            <a:r>
              <a:rPr lang="zh-CN" altLang="en-US"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Verilog HDL</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EGo1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Basys3</a:t>
            </a:r>
            <a:r>
              <a:rPr lang="zh-CN" altLang="en-US" sz="2800" b="1" dirty="0">
                <a:latin typeface="微软雅黑" panose="020B0503020204020204" pitchFamily="34" charset="-122"/>
                <a:ea typeface="微软雅黑" panose="020B0503020204020204" pitchFamily="34" charset="-122"/>
              </a:rPr>
              <a:t>开发板；</a:t>
            </a:r>
            <a:endParaRPr lang="en-US" altLang="zh-CN" sz="2800" b="1" dirty="0">
              <a:latin typeface="微软雅黑" panose="020B0503020204020204" pitchFamily="34" charset="-122"/>
              <a:ea typeface="微软雅黑" panose="020B0503020204020204" pitchFamily="34" charset="-122"/>
            </a:endParaRPr>
          </a:p>
          <a:p>
            <a:pPr marL="534988" indent="447675">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授课老师：郑卫斌、</a:t>
            </a:r>
            <a:r>
              <a:rPr lang="zh-CN" altLang="en-US" sz="2800" b="1" dirty="0" smtClean="0">
                <a:latin typeface="微软雅黑" panose="020B0503020204020204" pitchFamily="34" charset="-122"/>
                <a:ea typeface="微软雅黑" panose="020B0503020204020204" pitchFamily="34" charset="-122"/>
              </a:rPr>
              <a:t>张利平、王今雨</a:t>
            </a:r>
            <a:endParaRPr lang="en-US" altLang="zh-CN"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81089" y="138784"/>
            <a:ext cx="14157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课程概述</a:t>
            </a:r>
          </a:p>
        </p:txBody>
      </p:sp>
    </p:spTree>
    <p:extLst>
      <p:ext uri="{BB962C8B-B14F-4D97-AF65-F5344CB8AC3E}">
        <p14:creationId xmlns:p14="http://schemas.microsoft.com/office/powerpoint/2010/main" val="5519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524125"/>
            <a:ext cx="12192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黑体"/>
              <a:ea typeface="黑体"/>
            </a:endParaRPr>
          </a:p>
        </p:txBody>
      </p:sp>
      <p:sp>
        <p:nvSpPr>
          <p:cNvPr id="6" name="文本框 5"/>
          <p:cNvSpPr txBox="1"/>
          <p:nvPr/>
        </p:nvSpPr>
        <p:spPr>
          <a:xfrm>
            <a:off x="0" y="2958443"/>
            <a:ext cx="12192000" cy="1015663"/>
          </a:xfrm>
          <a:prstGeom prst="rect">
            <a:avLst/>
          </a:prstGeom>
          <a:noFill/>
        </p:spPr>
        <p:txBody>
          <a:bodyPr wrap="square" rtlCol="0">
            <a:spAutoFit/>
          </a:bodyPr>
          <a:lstStyle/>
          <a:p>
            <a:pPr algn="ctr">
              <a:defRPr/>
            </a:pPr>
            <a:r>
              <a:rPr lang="zh-CN" altLang="en-US" sz="6000" b="1" dirty="0">
                <a:solidFill>
                  <a:srgbClr val="3763B1"/>
                </a:solidFill>
                <a:latin typeface="微软雅黑" panose="020B0503020204020204" pitchFamily="34" charset="-122"/>
                <a:ea typeface="微软雅黑" panose="020B0503020204020204" pitchFamily="34" charset="-122"/>
              </a:rPr>
              <a:t>二、实验过程及考核</a:t>
            </a:r>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a:fillRect/>
          </a:stretch>
        </p:blipFill>
        <p:spPr>
          <a:xfrm>
            <a:off x="246488" y="285416"/>
            <a:ext cx="2517275" cy="679161"/>
          </a:xfrm>
          <a:prstGeom prst="rect">
            <a:avLst/>
          </a:prstGeom>
        </p:spPr>
      </p:pic>
    </p:spTree>
    <p:extLst>
      <p:ext uri="{BB962C8B-B14F-4D97-AF65-F5344CB8AC3E}">
        <p14:creationId xmlns:p14="http://schemas.microsoft.com/office/powerpoint/2010/main" val="1487664909"/>
      </p:ext>
    </p:extLst>
  </p:cSld>
  <p:clrMapOvr>
    <a:masterClrMapping/>
  </p:clrMapOvr>
  <mc:AlternateContent xmlns:mc="http://schemas.openxmlformats.org/markup-compatibility/2006" xmlns:p14="http://schemas.microsoft.com/office/powerpoint/2010/main">
    <mc:Choice Requires="p14">
      <p:transition spd="slow" p14:dur="2000" advTm="4272"/>
    </mc:Choice>
    <mc:Fallback xmlns="">
      <p:transition spd="slow" advTm="42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767838" y="128952"/>
            <a:ext cx="1415772" cy="461665"/>
          </a:xfrm>
          <a:prstGeom prst="rect">
            <a:avLst/>
          </a:prstGeom>
          <a:noFill/>
        </p:spPr>
        <p:txBody>
          <a:bodyPr wrap="none" rtlCol="0">
            <a:spAutoFit/>
          </a:bodyPr>
          <a:lstStyle/>
          <a:p>
            <a:r>
              <a:rPr lang="zh-CN" altLang="en-US" sz="2400" b="1" dirty="0">
                <a:solidFill>
                  <a:srgbClr val="0070C0"/>
                </a:solidFill>
                <a:latin typeface="微软雅黑" panose="020B0503020204020204" pitchFamily="34" charset="-122"/>
                <a:ea typeface="微软雅黑" panose="020B0503020204020204" pitchFamily="34" charset="-122"/>
              </a:rPr>
              <a:t>实验内容</a:t>
            </a:r>
          </a:p>
        </p:txBody>
      </p:sp>
      <p:grpSp>
        <p:nvGrpSpPr>
          <p:cNvPr id="2" name="组合 1"/>
          <p:cNvGrpSpPr/>
          <p:nvPr/>
        </p:nvGrpSpPr>
        <p:grpSpPr>
          <a:xfrm>
            <a:off x="2037731" y="1481425"/>
            <a:ext cx="7538887" cy="4556988"/>
            <a:chOff x="1467461" y="1687902"/>
            <a:chExt cx="6233078" cy="3767673"/>
          </a:xfrm>
        </p:grpSpPr>
        <p:grpSp>
          <p:nvGrpSpPr>
            <p:cNvPr id="35" name="组合 34"/>
            <p:cNvGrpSpPr/>
            <p:nvPr/>
          </p:nvGrpSpPr>
          <p:grpSpPr>
            <a:xfrm rot="5400000" flipH="1">
              <a:off x="-10908" y="3166271"/>
              <a:ext cx="3767673" cy="810935"/>
              <a:chOff x="5686539" y="4717157"/>
              <a:chExt cx="4458598" cy="575302"/>
            </a:xfrm>
          </p:grpSpPr>
          <p:sp>
            <p:nvSpPr>
              <p:cNvPr id="36" name="单圆角矩形 7"/>
              <p:cNvSpPr>
                <a:spLocks noChangeArrowheads="1"/>
              </p:cNvSpPr>
              <p:nvPr/>
            </p:nvSpPr>
            <p:spPr bwMode="auto">
              <a:xfrm>
                <a:off x="9073286" y="4717157"/>
                <a:ext cx="1071851" cy="572623"/>
              </a:xfrm>
              <a:custGeom>
                <a:avLst/>
                <a:gdLst>
                  <a:gd name="T0" fmla="*/ 0 w 528877"/>
                  <a:gd name="T1" fmla="*/ 0 h 495119"/>
                  <a:gd name="T2" fmla="*/ 446153 w 528877"/>
                  <a:gd name="T3" fmla="*/ 0 h 495119"/>
                  <a:gd name="T4" fmla="*/ 528637 w 528877"/>
                  <a:gd name="T5" fmla="*/ 82551 h 495119"/>
                  <a:gd name="T6" fmla="*/ 528637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C00000"/>
              </a:solidFill>
              <a:ln>
                <a:noFill/>
              </a:ln>
            </p:spPr>
            <p:txBody>
              <a:bodyPr vert="vert270" anchor="ctr"/>
              <a:lstStyle/>
              <a:p>
                <a:pPr algn="ctr" eaLnBrk="1" hangingPunct="1">
                  <a:buFont typeface="Arial" panose="020B0604020202020204" pitchFamily="34" charset="0"/>
                  <a:buNone/>
                </a:pPr>
                <a:r>
                  <a:rPr lang="en-US" altLang="zh-CN" sz="3200" b="1" dirty="0">
                    <a:solidFill>
                      <a:srgbClr val="FFFFFF"/>
                    </a:solidFill>
                    <a:latin typeface="微软雅黑" panose="020B0503020204020204" pitchFamily="34" charset="-122"/>
                    <a:ea typeface="微软雅黑" panose="020B0503020204020204" pitchFamily="34" charset="-122"/>
                  </a:rPr>
                  <a:t>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37" name="矩形 8"/>
              <p:cNvSpPr>
                <a:spLocks noChangeArrowheads="1"/>
              </p:cNvSpPr>
              <p:nvPr/>
            </p:nvSpPr>
            <p:spPr bwMode="auto">
              <a:xfrm>
                <a:off x="5686539" y="4719837"/>
                <a:ext cx="3386753" cy="572622"/>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vert270" anchor="ctr" anchorCtr="1"/>
              <a:lstStyle/>
              <a:p>
                <a:pPr algn="ct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综合应用</a:t>
                </a:r>
                <a:r>
                  <a:rPr lang="zh-CN" altLang="zh-CN" sz="3200" b="1" dirty="0">
                    <a:solidFill>
                      <a:schemeClr val="tx2">
                        <a:lumMod val="50000"/>
                      </a:schemeClr>
                    </a:solidFill>
                    <a:latin typeface="微软雅黑" panose="020B0503020204020204" pitchFamily="34" charset="-122"/>
                    <a:ea typeface="微软雅黑" panose="020B0503020204020204" pitchFamily="34" charset="-122"/>
                  </a:rPr>
                  <a:t>设计</a:t>
                </a:r>
                <a:endParaRPr lang="zh-CN" altLang="en-US" sz="3200" b="1" dirty="0">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975876" y="1716532"/>
              <a:ext cx="4646657" cy="707154"/>
              <a:chOff x="2161996" y="2196133"/>
              <a:chExt cx="5584069" cy="572624"/>
            </a:xfrm>
          </p:grpSpPr>
          <p:sp>
            <p:nvSpPr>
              <p:cNvPr id="39" name="单圆角矩形 3"/>
              <p:cNvSpPr>
                <a:spLocks noChangeArrowheads="1"/>
              </p:cNvSpPr>
              <p:nvPr/>
            </p:nvSpPr>
            <p:spPr bwMode="auto">
              <a:xfrm flipH="1">
                <a:off x="2161996" y="2196133"/>
                <a:ext cx="1071852" cy="572623"/>
              </a:xfrm>
              <a:custGeom>
                <a:avLst/>
                <a:gdLst>
                  <a:gd name="T0" fmla="*/ 0 w 528877"/>
                  <a:gd name="T1" fmla="*/ 0 h 495119"/>
                  <a:gd name="T2" fmla="*/ 446154 w 528877"/>
                  <a:gd name="T3" fmla="*/ 0 h 495119"/>
                  <a:gd name="T4" fmla="*/ 528638 w 528877"/>
                  <a:gd name="T5" fmla="*/ 82551 h 495119"/>
                  <a:gd name="T6" fmla="*/ 528638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C00000"/>
              </a:solidFill>
              <a:ln>
                <a:noFill/>
              </a:ln>
            </p:spPr>
            <p:txBody>
              <a:bodyPr anchor="ctr"/>
              <a:lstStyle/>
              <a:p>
                <a:pPr algn="ctr">
                  <a:buFont typeface="Arial" panose="020B0604020202020204" pitchFamily="34" charset="0"/>
                  <a:buNone/>
                </a:pPr>
                <a:r>
                  <a:rPr lang="en-US" altLang="zh-CN" sz="3200" b="1" dirty="0">
                    <a:solidFill>
                      <a:srgbClr val="FFFFFF"/>
                    </a:solidFill>
                    <a:latin typeface="微软雅黑" panose="020B0503020204020204" pitchFamily="34" charset="-122"/>
                    <a:ea typeface="微软雅黑" panose="020B0503020204020204" pitchFamily="34" charset="-122"/>
                  </a:rPr>
                  <a:t>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40" name="矩形 4"/>
              <p:cNvSpPr>
                <a:spLocks noChangeArrowheads="1"/>
              </p:cNvSpPr>
              <p:nvPr/>
            </p:nvSpPr>
            <p:spPr bwMode="auto">
              <a:xfrm>
                <a:off x="3240286" y="2196134"/>
                <a:ext cx="4505779" cy="572623"/>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基础电路的实现与测试</a:t>
                </a:r>
              </a:p>
            </p:txBody>
          </p:sp>
        </p:grpSp>
        <p:grpSp>
          <p:nvGrpSpPr>
            <p:cNvPr id="42" name="组合 41"/>
            <p:cNvGrpSpPr/>
            <p:nvPr/>
          </p:nvGrpSpPr>
          <p:grpSpPr>
            <a:xfrm>
              <a:off x="2959229" y="3209830"/>
              <a:ext cx="4741310" cy="710485"/>
              <a:chOff x="4472485" y="3026562"/>
              <a:chExt cx="5697817" cy="575321"/>
            </a:xfrm>
          </p:grpSpPr>
          <p:sp>
            <p:nvSpPr>
              <p:cNvPr id="43" name="单圆角矩形 7"/>
              <p:cNvSpPr>
                <a:spLocks noChangeArrowheads="1"/>
              </p:cNvSpPr>
              <p:nvPr/>
            </p:nvSpPr>
            <p:spPr bwMode="auto">
              <a:xfrm>
                <a:off x="9098451" y="3026562"/>
                <a:ext cx="1071851" cy="572623"/>
              </a:xfrm>
              <a:custGeom>
                <a:avLst/>
                <a:gdLst>
                  <a:gd name="T0" fmla="*/ 0 w 528877"/>
                  <a:gd name="T1" fmla="*/ 0 h 495119"/>
                  <a:gd name="T2" fmla="*/ 446153 w 528877"/>
                  <a:gd name="T3" fmla="*/ 0 h 495119"/>
                  <a:gd name="T4" fmla="*/ 528637 w 528877"/>
                  <a:gd name="T5" fmla="*/ 82551 h 495119"/>
                  <a:gd name="T6" fmla="*/ 528637 w 528877"/>
                  <a:gd name="T7" fmla="*/ 495300 h 495119"/>
                  <a:gd name="T8" fmla="*/ 0 w 528877"/>
                  <a:gd name="T9" fmla="*/ 495300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C00000"/>
              </a:solidFill>
              <a:ln>
                <a:noFill/>
              </a:ln>
            </p:spPr>
            <p:txBody>
              <a:bodyPr anchor="ctr"/>
              <a:lstStyle/>
              <a:p>
                <a:pPr algn="ctr" eaLnBrk="1" hangingPunct="1">
                  <a:buFont typeface="Arial" panose="020B0604020202020204" pitchFamily="34" charset="0"/>
                  <a:buNone/>
                </a:pPr>
                <a:r>
                  <a:rPr lang="en-US" altLang="zh-CN" sz="3200" b="1" dirty="0">
                    <a:solidFill>
                      <a:srgbClr val="FFFFFF"/>
                    </a:solidFill>
                    <a:latin typeface="微软雅黑" panose="020B0503020204020204" pitchFamily="34" charset="-122"/>
                    <a:ea typeface="微软雅黑" panose="020B0503020204020204" pitchFamily="34" charset="-122"/>
                  </a:rPr>
                  <a:t>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55" name="矩形 8"/>
              <p:cNvSpPr>
                <a:spLocks noChangeArrowheads="1"/>
              </p:cNvSpPr>
              <p:nvPr/>
            </p:nvSpPr>
            <p:spPr bwMode="auto">
              <a:xfrm>
                <a:off x="4472485" y="3029260"/>
                <a:ext cx="4625969" cy="572623"/>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加法器的设计与应用</a:t>
                </a:r>
              </a:p>
            </p:txBody>
          </p:sp>
        </p:grpSp>
        <p:grpSp>
          <p:nvGrpSpPr>
            <p:cNvPr id="71" name="组合 70"/>
            <p:cNvGrpSpPr/>
            <p:nvPr/>
          </p:nvGrpSpPr>
          <p:grpSpPr>
            <a:xfrm>
              <a:off x="2959229" y="4670011"/>
              <a:ext cx="4644124" cy="709281"/>
              <a:chOff x="2161996" y="3854032"/>
              <a:chExt cx="5581025" cy="574346"/>
            </a:xfrm>
          </p:grpSpPr>
          <p:sp>
            <p:nvSpPr>
              <p:cNvPr id="72" name="单圆角矩形 5"/>
              <p:cNvSpPr>
                <a:spLocks noChangeArrowheads="1"/>
              </p:cNvSpPr>
              <p:nvPr/>
            </p:nvSpPr>
            <p:spPr bwMode="auto">
              <a:xfrm flipH="1">
                <a:off x="2161996" y="3854032"/>
                <a:ext cx="1071852" cy="570788"/>
              </a:xfrm>
              <a:custGeom>
                <a:avLst/>
                <a:gdLst>
                  <a:gd name="T0" fmla="*/ 0 w 528877"/>
                  <a:gd name="T1" fmla="*/ 0 h 495119"/>
                  <a:gd name="T2" fmla="*/ 446154 w 528877"/>
                  <a:gd name="T3" fmla="*/ 0 h 495119"/>
                  <a:gd name="T4" fmla="*/ 528638 w 528877"/>
                  <a:gd name="T5" fmla="*/ 82287 h 495119"/>
                  <a:gd name="T6" fmla="*/ 528638 w 528877"/>
                  <a:gd name="T7" fmla="*/ 493713 h 495119"/>
                  <a:gd name="T8" fmla="*/ 0 w 528877"/>
                  <a:gd name="T9" fmla="*/ 493713 h 495119"/>
                  <a:gd name="T10" fmla="*/ 0 w 528877"/>
                  <a:gd name="T11" fmla="*/ 0 h 495119"/>
                  <a:gd name="T12" fmla="*/ 0 60000 65536"/>
                  <a:gd name="T13" fmla="*/ 0 60000 65536"/>
                  <a:gd name="T14" fmla="*/ 0 60000 65536"/>
                  <a:gd name="T15" fmla="*/ 0 60000 65536"/>
                  <a:gd name="T16" fmla="*/ 0 60000 65536"/>
                  <a:gd name="T17" fmla="*/ 0 60000 65536"/>
                  <a:gd name="T18" fmla="*/ 0 w 528877"/>
                  <a:gd name="T19" fmla="*/ 0 h 495119"/>
                  <a:gd name="T20" fmla="*/ 528877 w 528877"/>
                  <a:gd name="T21" fmla="*/ 495119 h 495119"/>
                </a:gdLst>
                <a:ahLst/>
                <a:cxnLst>
                  <a:cxn ang="T12">
                    <a:pos x="T0" y="T1"/>
                  </a:cxn>
                  <a:cxn ang="T13">
                    <a:pos x="T2" y="T3"/>
                  </a:cxn>
                  <a:cxn ang="T14">
                    <a:pos x="T4" y="T5"/>
                  </a:cxn>
                  <a:cxn ang="T15">
                    <a:pos x="T6" y="T7"/>
                  </a:cxn>
                  <a:cxn ang="T16">
                    <a:pos x="T8" y="T9"/>
                  </a:cxn>
                  <a:cxn ang="T17">
                    <a:pos x="T10" y="T11"/>
                  </a:cxn>
                </a:cxnLst>
                <a:rect l="T18" t="T19" r="T20" b="T21"/>
                <a:pathLst>
                  <a:path w="528877" h="495119">
                    <a:moveTo>
                      <a:pt x="0" y="0"/>
                    </a:moveTo>
                    <a:lnTo>
                      <a:pt x="446356" y="0"/>
                    </a:lnTo>
                    <a:cubicBezTo>
                      <a:pt x="491931" y="0"/>
                      <a:pt x="528877" y="36946"/>
                      <a:pt x="528877" y="82521"/>
                    </a:cubicBezTo>
                    <a:lnTo>
                      <a:pt x="528877" y="495119"/>
                    </a:lnTo>
                    <a:lnTo>
                      <a:pt x="0" y="495119"/>
                    </a:lnTo>
                    <a:lnTo>
                      <a:pt x="0" y="0"/>
                    </a:lnTo>
                    <a:close/>
                  </a:path>
                </a:pathLst>
              </a:cu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buFont typeface="Arial" panose="020B0604020202020204" pitchFamily="34" charset="0"/>
                  <a:buNone/>
                </a:pPr>
                <a:r>
                  <a:rPr lang="en-US" altLang="zh-CN" sz="3200" b="1" dirty="0">
                    <a:solidFill>
                      <a:srgbClr val="FFFFFF"/>
                    </a:solidFill>
                    <a:latin typeface="微软雅黑" panose="020B0503020204020204" pitchFamily="34" charset="-122"/>
                    <a:ea typeface="微软雅黑" panose="020B0503020204020204" pitchFamily="34" charset="-122"/>
                  </a:rPr>
                  <a:t>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sp>
            <p:nvSpPr>
              <p:cNvPr id="73" name="矩形 6"/>
              <p:cNvSpPr>
                <a:spLocks noChangeArrowheads="1"/>
              </p:cNvSpPr>
              <p:nvPr/>
            </p:nvSpPr>
            <p:spPr bwMode="auto">
              <a:xfrm>
                <a:off x="3240286" y="3857590"/>
                <a:ext cx="4502735" cy="570788"/>
              </a:xfrm>
              <a:prstGeom prst="rect">
                <a:avLst/>
              </a:prstGeom>
              <a:solidFill>
                <a:srgbClr val="DCE6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200" b="1">
                    <a:solidFill>
                      <a:schemeClr val="tx2">
                        <a:lumMod val="50000"/>
                      </a:schemeClr>
                    </a:solidFill>
                    <a:latin typeface="微软雅黑" panose="020B0503020204020204" pitchFamily="34" charset="-122"/>
                    <a:ea typeface="微软雅黑" panose="020B0503020204020204" pitchFamily="34" charset="-122"/>
                  </a:rPr>
                  <a:t>芯片的封装与</a:t>
                </a:r>
                <a:r>
                  <a:rPr lang="zh-CN" altLang="en-US" sz="3200" b="1" dirty="0">
                    <a:solidFill>
                      <a:schemeClr val="tx2">
                        <a:lumMod val="50000"/>
                      </a:schemeClr>
                    </a:solidFill>
                    <a:latin typeface="微软雅黑" panose="020B0503020204020204" pitchFamily="34" charset="-122"/>
                    <a:ea typeface="微软雅黑" panose="020B0503020204020204" pitchFamily="34" charset="-122"/>
                  </a:rPr>
                  <a:t>应用</a:t>
                </a:r>
              </a:p>
            </p:txBody>
          </p:sp>
        </p:grpSp>
        <p:sp>
          <p:nvSpPr>
            <p:cNvPr id="80" name="左大括号 79"/>
            <p:cNvSpPr/>
            <p:nvPr/>
          </p:nvSpPr>
          <p:spPr>
            <a:xfrm>
              <a:off x="2415164" y="2133601"/>
              <a:ext cx="560712" cy="2957689"/>
            </a:xfrm>
            <a:prstGeom prst="leftBrace">
              <a:avLst>
                <a:gd name="adj1" fmla="val 31410"/>
                <a:gd name="adj2" fmla="val 4984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ustDataLst>
      <p:tags r:id="rId1"/>
    </p:custDataLst>
    <p:extLst>
      <p:ext uri="{BB962C8B-B14F-4D97-AF65-F5344CB8AC3E}">
        <p14:creationId xmlns:p14="http://schemas.microsoft.com/office/powerpoint/2010/main" val="1486963480"/>
      </p:ext>
    </p:extLst>
  </p:cSld>
  <p:clrMapOvr>
    <a:masterClrMapping/>
  </p:clrMapOvr>
  <mc:AlternateContent xmlns:mc="http://schemas.openxmlformats.org/markup-compatibility/2006" xmlns:p14="http://schemas.microsoft.com/office/powerpoint/2010/main">
    <mc:Choice Requires="p14">
      <p:transition spd="slow" p14:dur="2000" advTm="128800"/>
    </mc:Choice>
    <mc:Fallback xmlns="">
      <p:transition spd="slow" advTm="1288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8|25.1|62.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19236</TotalTime>
  <Words>1766</Words>
  <Application>Microsoft Office PowerPoint</Application>
  <PresentationFormat>宽屏</PresentationFormat>
  <Paragraphs>215</Paragraphs>
  <Slides>38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等线</vt:lpstr>
      <vt:lpstr>等线 Light</vt:lpstr>
      <vt:lpstr>黑体</vt:lpstr>
      <vt:lpstr>隶书</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Administrator</cp:lastModifiedBy>
  <cp:revision>2984</cp:revision>
  <cp:lastPrinted>2015-09-08T03:57:00Z</cp:lastPrinted>
  <dcterms:created xsi:type="dcterms:W3CDTF">2015-09-04T08:06:00Z</dcterms:created>
  <dcterms:modified xsi:type="dcterms:W3CDTF">2025-05-08T01:20:44Z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