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3"/>
    <p:sldId id="259" r:id="rId4"/>
    <p:sldId id="308" r:id="rId5"/>
    <p:sldId id="314" r:id="rId6"/>
    <p:sldId id="315" r:id="rId7"/>
    <p:sldId id="316" r:id="rId8"/>
    <p:sldId id="322" r:id="rId9"/>
    <p:sldId id="323" r:id="rId10"/>
    <p:sldId id="324" r:id="rId11"/>
    <p:sldId id="325" r:id="rId12"/>
    <p:sldId id="321" r:id="rId13"/>
  </p:sldIdLst>
  <p:sldSz cx="9144000" cy="6858000" type="screen4x3"/>
  <p:notesSz cx="9942195" cy="6760845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54" d="100"/>
          <a:sy n="154" d="100"/>
        </p:scale>
        <p:origin x="2052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3955" y="2093081"/>
            <a:ext cx="79160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bg1"/>
                </a:solidFill>
              </a:rPr>
              <a:t>数</a:t>
            </a:r>
            <a:r>
              <a:rPr lang="zh-CN" altLang="en-US" sz="5500" b="1">
                <a:solidFill>
                  <a:schemeClr val="bg1"/>
                </a:solidFill>
              </a:rPr>
              <a:t>电第二次</a:t>
            </a:r>
            <a:r>
              <a:rPr lang="zh-CN" altLang="en-US" sz="5500" b="1" dirty="0">
                <a:solidFill>
                  <a:schemeClr val="bg1"/>
                </a:solidFill>
              </a:rPr>
              <a:t>作业</a:t>
            </a:r>
            <a:endParaRPr lang="zh-CN" altLang="en-US" sz="5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013" y="3538409"/>
            <a:ext cx="7617328" cy="2230537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521929" y="185160"/>
                <a:ext cx="8241584" cy="3725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1.29</a:t>
                </a: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CMOS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由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PMOS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管和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NMOS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管并联组成，并用一对互补的控制信号控制。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PMOS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管在传送逻辑“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”电压方面表现很好，在传送逻辑“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”方面表现差；而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NMOS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管则正好相反，它传送逻辑“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”表现很好，传送逻辑“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”则表现很差。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CMOS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用一对互补的控制信号控制。当信号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CONTROL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有效时，则传输门传送逻辑“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”和逻辑“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”都很出色。因为信号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CONTROL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为逻辑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NMOS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导通，此时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zh-CN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𝐶𝑂𝑁𝑇𝑅𝑂𝐿</m:t>
                        </m:r>
                      </m:e>
                    </m:bar>
                  </m:oMath>
                </a14:m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为逻辑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使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PMOS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也导通；而当信号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CONTROL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为逻辑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时，此时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zh-CN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𝐶𝑂𝑁𝑇𝑅𝑂𝐿</m:t>
                        </m:r>
                      </m:e>
                    </m:bar>
                  </m:oMath>
                </a14:m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为逻辑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PMOS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管和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NMOS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管都将被切断连接。</a:t>
                </a:r>
                <a:endParaRPr kumimoji="0" lang="zh-CN" altLang="zh-CN" sz="1800" b="0" i="0" u="none" strike="noStrike" kern="1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使用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CMOS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网络构建非门（反相）、与非门和或非门如下图</a:t>
                </a:r>
                <a:r>
                  <a:rPr kumimoji="0" lang="zh-CN" altLang="en-US" sz="1800" b="0" i="0" u="none" strike="noStrike" kern="1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（课本</a:t>
                </a:r>
                <a:r>
                  <a:rPr kumimoji="0" lang="en-US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38</a:t>
                </a:r>
                <a:r>
                  <a:rPr kumimoji="0" lang="zh-CN" altLang="en-US" sz="1800" b="0" i="0" u="none" strike="noStrike" kern="1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页）</a:t>
                </a:r>
                <a:r>
                  <a:rPr kumimoji="0" lang="zh-CN" altLang="zh-CN" sz="1800" b="0" i="0" u="none" strike="noStrike" kern="1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kumimoji="0" lang="zh-CN" altLang="zh-CN" sz="1800" b="0" i="0" u="none" strike="noStrike" kern="1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29" y="185160"/>
                <a:ext cx="8241584" cy="3725956"/>
              </a:xfrm>
              <a:prstGeom prst="rect">
                <a:avLst/>
              </a:prstGeom>
              <a:blipFill rotWithShape="1">
                <a:blip r:embed="rId2"/>
                <a:stretch>
                  <a:fillRect l="-7" t="-10" r="6" b="-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352"/>
            <a:ext cx="9144000" cy="3413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9654" y="601005"/>
            <a:ext cx="8555547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1.30</a:t>
            </a:r>
            <a:endParaRPr lang="en-US" altLang="zh-CN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zh-CN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按照制造工艺集成电路可以分为</a:t>
            </a:r>
            <a:r>
              <a:rPr lang="en-US" altLang="zh-CN" dirty="0"/>
              <a:t>CMOS</a:t>
            </a:r>
            <a:r>
              <a:rPr lang="zh-CN" altLang="en-US" dirty="0"/>
              <a:t>电路和</a:t>
            </a:r>
            <a:r>
              <a:rPr lang="en-US" altLang="zh-CN" dirty="0"/>
              <a:t>TTL</a:t>
            </a:r>
            <a:r>
              <a:rPr lang="zh-CN" altLang="en-US" dirty="0"/>
              <a:t>电路两种类型。按规模可分为小规模集成电路、中规模集成电路、大规模集成电路、超大规模集成电路和巨大规模集成电路五种。其使用特性主要有负载能力、延迟特性、功耗特性和空脚处理</a:t>
            </a:r>
            <a:r>
              <a:rPr lang="en-US" altLang="zh-CN" dirty="0"/>
              <a:t>4</a:t>
            </a:r>
            <a:r>
              <a:rPr lang="zh-CN" altLang="en-US" dirty="0"/>
              <a:t>种。</a:t>
            </a:r>
            <a:br>
              <a:rPr lang="zh-CN" altLang="zh-CN" dirty="0"/>
            </a:b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58648"/>
            <a:ext cx="9144000" cy="2961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3"/>
              <p:cNvSpPr txBox="1">
                <a:spLocks noChangeArrowheads="1"/>
              </p:cNvSpPr>
              <p:nvPr/>
            </p:nvSpPr>
            <p:spPr>
              <a:xfrm>
                <a:off x="430095" y="470482"/>
                <a:ext cx="8077200" cy="4702432"/>
              </a:xfr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2400"/>
              </a:p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2400"/>
              </a:p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2400"/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sz="1800"/>
                  <a:t>（</a:t>
                </a:r>
                <a:r>
                  <a:rPr lang="en-US" altLang="zh-CN" sz="1800"/>
                  <a:t>1</a:t>
                </a:r>
                <a:r>
                  <a:rPr lang="zh-CN" altLang="en-US" sz="1800"/>
                  <a:t>）</a:t>
                </a:r>
                <a:endParaRPr lang="en-US" altLang="zh-CN" sz="1800"/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sz="1800"/>
                  <a:t>（</a:t>
                </a:r>
                <a:r>
                  <a:rPr lang="en-US" altLang="zh-CN" sz="1800"/>
                  <a:t>3</a:t>
                </a:r>
                <a:r>
                  <a:rPr lang="zh-CN" altLang="en-US" sz="1800"/>
                  <a:t>）</a:t>
                </a:r>
                <a:endParaRPr lang="en-US" altLang="zh-CN" sz="1800"/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sz="1800"/>
                  <a:t>注意：（</a:t>
                </a:r>
                <a:r>
                  <a:rPr lang="en-US" altLang="zh-CN" sz="1800"/>
                  <a:t>3</a:t>
                </a:r>
                <a:r>
                  <a:rPr lang="zh-CN" altLang="en-US" sz="1800"/>
                  <a:t>）尽量将结果化简至最简</a:t>
                </a:r>
                <a:endParaRPr lang="en-US" altLang="zh-CN" sz="1800"/>
              </a:p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800"/>
              </a:p>
              <a:p>
                <a:pPr>
                  <a:lnSpc>
                    <a:spcPct val="125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1.18</a:t>
                </a:r>
                <a:endParaRPr lang="en-US" altLang="zh-CN" sz="1800"/>
              </a:p>
              <a:p>
                <a:pPr>
                  <a:lnSpc>
                    <a:spcPct val="125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CN" altLang="zh-CN" sz="1800" i="1">
                          <a:latin typeface="Cambria Math" panose="02040503050406030204" pitchFamily="18" charset="0"/>
                        </a:rPr>
                        <m:t>右边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𝐴𝐶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d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𝐴𝐶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d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𝐴𝐶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d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 结合律</m:t>
                      </m:r>
                    </m:oMath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𝐴𝐶𝐶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𝐴𝐴𝐶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𝐴𝐶</m:t>
                      </m:r>
                    </m:oMath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𝐶𝐴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zh-CN" sz="1800" i="1">
                          <a:latin typeface="Cambria Math" panose="02040503050406030204" pitchFamily="18" charset="0"/>
                        </a:rPr>
                        <m:t>左边</m:t>
                      </m:r>
                    </m:oMath>
                  </m:oMathPara>
                </a14:m>
                <a:endParaRPr lang="en-US" altLang="zh-CN" sz="1800"/>
              </a:p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800" dirty="0"/>
              </a:p>
            </p:txBody>
          </p:sp>
        </mc:Choice>
        <mc:Fallback>
          <p:sp>
            <p:nvSpPr>
              <p:cNvPr id="2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95" y="470482"/>
                <a:ext cx="8077200" cy="4702432"/>
              </a:xfrm>
              <a:blipFill rotWithShape="1">
                <a:blip r:embed="rId1"/>
                <a:stretch>
                  <a:fillRect l="-2" t="-242" r="2" b="-16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06" y="440016"/>
            <a:ext cx="7810500" cy="1333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158142" y="1854823"/>
                <a:ext cx="2752805" cy="42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ba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</m:e>
                      </m:d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bar>
                            <m:barPr>
                              <m:pos m:val="top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42" y="1854823"/>
                <a:ext cx="2752805" cy="424219"/>
              </a:xfrm>
              <a:prstGeom prst="rect">
                <a:avLst/>
              </a:prstGeom>
              <a:blipFill rotWithShape="1">
                <a:blip r:embed="rId3"/>
                <a:stretch>
                  <a:fillRect l="-20" t="-147" r="22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910947" y="1854822"/>
                <a:ext cx="2770438" cy="42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𝐶𝐷𝐸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47" y="1854822"/>
                <a:ext cx="2770438" cy="424219"/>
              </a:xfrm>
              <a:prstGeom prst="rect">
                <a:avLst/>
              </a:prstGeom>
              <a:blipFill rotWithShape="1">
                <a:blip r:embed="rId4"/>
                <a:stretch>
                  <a:fillRect l="-22" t="-147" r="20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158142" y="2279041"/>
                <a:ext cx="2743380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ba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zh-CN" altLang="en-US"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zh-CN" altLang="en-US">
                          <a:latin typeface="Cambria Math" panose="02040503050406030204" pitchFamily="18" charset="0"/>
                        </a:rPr>
                        <m:t>⊙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42" y="2279041"/>
                <a:ext cx="2743380" cy="401970"/>
              </a:xfrm>
              <a:prstGeom prst="rect">
                <a:avLst/>
              </a:prstGeom>
              <a:blipFill rotWithShape="1">
                <a:blip r:embed="rId5"/>
                <a:stretch>
                  <a:fillRect l="-20" t="-6" r="3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910947" y="2280901"/>
                <a:ext cx="27936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⊙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zh-CN" altLang="en-US"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47" y="2280901"/>
                <a:ext cx="279364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22" t="-154" r="10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041434" y="809347"/>
                <a:ext cx="6433492" cy="3999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/>
                  <a:t>1.18</a:t>
                </a:r>
                <a:br>
                  <a:rPr lang="zh-CN" altLang="zh-CN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zh-CN" altLang="zh-CN" i="1">
                          <a:latin typeface="Cambria Math" panose="02040503050406030204" pitchFamily="18" charset="0"/>
                        </a:rPr>
                        <m:t>左边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bar>
                            <m:barPr>
                              <m:pos m:val="top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ba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bar>
                            <m:barPr>
                              <m:pos m:val="top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ba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ba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bar>
                                <m:barPr>
                                  <m:pos m:val="to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ba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bar>
                      <m:r>
                        <a:rPr lang="zh-CN" altLang="zh-C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𝑍</m:t>
                      </m:r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ba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ba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bar>
                            <m:barPr>
                              <m:pos m:val="top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bar>
                        </m:e>
                      </m:bar>
                      <m:r>
                        <a:rPr lang="zh-CN" altLang="zh-CN" i="1"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  <m:r>
                        <a:rPr lang="zh-CN" altLang="zh-C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𝑍</m:t>
                      </m:r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ba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ba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ba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𝑍</m:t>
                      </m:r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ba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ba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𝑋𝑌𝑍</m:t>
                      </m:r>
                    </m:oMath>
                    <m:oMath xmlns:m="http://schemas.openxmlformats.org/officeDocument/2006/math">
                      <m:r>
                        <a:rPr lang="zh-CN" altLang="zh-CN" i="1">
                          <a:latin typeface="Cambria Math" panose="02040503050406030204" pitchFamily="18" charset="0"/>
                        </a:rPr>
                        <m:t>右边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ba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  <m:bar>
                            <m:barPr>
                              <m:pos m:val="top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ba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  <m:bar>
                            <m:barPr>
                              <m:pos m:val="top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zh-CN" i="1"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ba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bar>
                                <m:barPr>
                                  <m:pos m:val="to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</m:d>
                        </m:e>
                      </m:bar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ba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  <m:bar>
                            <m:barPr>
                              <m:pos m:val="top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zh-CN" i="1"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ba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bar>
                      <m:r>
                        <a:rPr lang="zh-CN" altLang="zh-CN" i="1"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  <m:bar>
                            <m:barPr>
                              <m:pos m:val="top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</m:bar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𝑌𝑍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</m:d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ba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𝑌𝑍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ba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𝑋𝑌𝑍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zh-CN" i="1">
                          <a:latin typeface="Cambria Math" panose="02040503050406030204" pitchFamily="18" charset="0"/>
                        </a:rPr>
                        <m:t>左边</m:t>
                      </m:r>
                    </m:oMath>
                  </m:oMathPara>
                </a14:m>
                <a:endParaRPr lang="zh-CN" altLang="zh-CN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34" y="809347"/>
                <a:ext cx="6433492" cy="3999749"/>
              </a:xfrm>
              <a:prstGeom prst="rect">
                <a:avLst/>
              </a:prstGeom>
              <a:blipFill rotWithShape="1">
                <a:blip r:embed="rId1"/>
                <a:stretch>
                  <a:fillRect l="-1" t="-9" r="5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5391" t="10995" r="3826" b="54625"/>
          <a:stretch>
            <a:fillRect/>
          </a:stretch>
        </p:blipFill>
        <p:spPr>
          <a:xfrm>
            <a:off x="918485" y="3734364"/>
            <a:ext cx="7148320" cy="152197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918484" y="809347"/>
                <a:ext cx="6679393" cy="3180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/>
                  <a:t>1.20</a:t>
                </a:r>
                <a:br>
                  <a:rPr lang="zh-CN" altLang="zh-CN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11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∏"/>
                              <m:limLoc m:val="subSup"/>
                              <m:subHide m:val="on"/>
                              <m:sup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</m:nary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9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12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13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14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11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14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∏"/>
                          <m:limLoc m:val="subSup"/>
                          <m:subHide m:val="on"/>
                          <m:supHide m:val="on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9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12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13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9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12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13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14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∏"/>
                          <m:limLoc m:val="subSup"/>
                          <m:subHide m:val="on"/>
                          <m:supHide m:val="on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11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kern="10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/>
                  <a:t>注意：</a:t>
                </a:r>
                <a:br>
                  <a:rPr lang="en-US" altLang="zh-CN"/>
                </a:br>
                <a:endParaRPr lang="zh-CN" altLang="zh-CN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84" y="809347"/>
                <a:ext cx="6679393" cy="3180999"/>
              </a:xfrm>
              <a:prstGeom prst="rect">
                <a:avLst/>
              </a:prstGeom>
              <a:blipFill rotWithShape="1">
                <a:blip r:embed="rId2"/>
                <a:stretch>
                  <a:fillRect l="-4" t="-11" r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11840" y="601005"/>
                <a:ext cx="9627187" cy="3696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dirty="0"/>
                  <a:t>1.22</a:t>
                </a:r>
                <a:br>
                  <a:rPr lang="zh-CN" altLang="zh-C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𝐴𝐵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bar>
                        <m:barPr>
                          <m:pos m:val="top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ba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bar>
                        <m:barPr>
                          <m:pos m:val="top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bar>
                      <m:bar>
                        <m:barPr>
                          <m:pos m:val="top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ba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bar>
                      <m:bar>
                        <m:barPr>
                          <m:pos m:val="top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ba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𝐵𝐶𝐷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𝐴𝐵𝐶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</m:d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bar>
                        </m:e>
                      </m:d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ba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altLang="zh-CN" i="1" kern="100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i="1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bar>
                          <m:barPr>
                            <m:pos m:val="top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bar>
                      </m:e>
                    </m:d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bar>
                          <m:barPr>
                            <m:pos m:val="top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bar>
                      </m:e>
                    </m:d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bar>
                          <m:barPr>
                            <m:pos m:val="top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ba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CN" i="1" kern="100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ba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ba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ba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𝐵𝐶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bar>
                        </m:e>
                      </m:d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ba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bar>
                        </m:e>
                      </m:d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en-US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endParaRPr lang="en-US" altLang="zh-CN" kern="100" dirty="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kern="100" dirty="0">
                    <a:latin typeface="+mn-ea"/>
                    <a:cs typeface="Times New Roman" panose="02020603050405020304" pitchFamily="18" charset="0"/>
                  </a:rPr>
                  <a:t>注意：卡诺图化简</a:t>
                </a:r>
                <a:endParaRPr lang="en-US" altLang="zh-CN" kern="100" dirty="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kern="100" dirty="0"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2</a:t>
                </a:r>
                <a:r>
                  <a:rPr lang="zh-CN" altLang="en-US" kern="100" dirty="0">
                    <a:latin typeface="+mn-ea"/>
                    <a:cs typeface="Times New Roman" panose="02020603050405020304" pitchFamily="18" charset="0"/>
                  </a:rPr>
                  <a:t>）</a:t>
                </a: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			</a:t>
                </a:r>
                <a:r>
                  <a:rPr lang="zh-CN" altLang="en-US" kern="100" dirty="0"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3</a:t>
                </a:r>
                <a:r>
                  <a:rPr lang="zh-CN" altLang="en-US" kern="100" dirty="0">
                    <a:latin typeface="+mn-ea"/>
                    <a:cs typeface="Times New Roman" panose="02020603050405020304" pitchFamily="18" charset="0"/>
                  </a:rPr>
                  <a:t>）</a:t>
                </a: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		 	</a:t>
                </a:r>
                <a:r>
                  <a:rPr lang="zh-CN" altLang="en-US" kern="100" dirty="0"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4</a:t>
                </a:r>
                <a:r>
                  <a:rPr lang="zh-CN" altLang="en-US" kern="100" dirty="0">
                    <a:latin typeface="+mn-ea"/>
                    <a:cs typeface="Times New Roman" panose="02020603050405020304" pitchFamily="18" charset="0"/>
                  </a:rPr>
                  <a:t>）</a:t>
                </a:r>
                <a:endParaRPr lang="zh-CN" altLang="zh-CN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40" y="601005"/>
                <a:ext cx="9627187" cy="3696718"/>
              </a:xfrm>
              <a:prstGeom prst="rect">
                <a:avLst/>
              </a:prstGeom>
              <a:blipFill rotWithShape="1">
                <a:blip r:embed="rId1"/>
                <a:stretch>
                  <a:fillRect l="-4" t="-8" r="3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66" y="3508786"/>
            <a:ext cx="2008247" cy="10824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937" y="3509969"/>
            <a:ext cx="1638337" cy="15262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930" y="3508787"/>
            <a:ext cx="1524048" cy="1499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9654" y="601005"/>
            <a:ext cx="8555547" cy="5444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1.23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注意：题目要求画出逻辑电路图</a:t>
            </a:r>
            <a:b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br>
            <a:endParaRPr kumimoji="0" lang="en-US" altLang="zh-CN" sz="18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576" y="692519"/>
            <a:ext cx="6142363" cy="1262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0" y="1031875"/>
            <a:ext cx="3489325" cy="4568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21488" y="391497"/>
                <a:ext cx="7930849" cy="5242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>
                    <a:latin typeface="+mn-ea"/>
                    <a:cs typeface="Times New Roman" panose="02020603050405020304" pitchFamily="18" charset="0"/>
                  </a:rPr>
                  <a:t>1.24</a:t>
                </a:r>
                <a:endParaRPr lang="en-US" altLang="zh-CN" kern="10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endParaRPr lang="zh-CN" altLang="zh-CN" kern="10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由卡诺图化简得：</m:t>
                      </m:r>
                    </m:oMath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𝐴𝐵</m:t>
                      </m:r>
                      <m:bar>
                        <m:barPr>
                          <m:pos m:val="top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ba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ba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𝐵𝐶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  <m:bar>
                            <m:barPr>
                              <m:pos m:val="top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ba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⊕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𝐴𝐵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zh-CN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又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𝑊𝑋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𝑌𝑍</m:t>
                      </m:r>
                    </m:oMath>
                    <m:oMath xmlns:m="http://schemas.openxmlformats.org/officeDocument/2006/math">
                      <m:r>
                        <a:rPr lang="zh-CN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所以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kern="10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en-US" kern="100">
                    <a:latin typeface="+mn-ea"/>
                    <a:cs typeface="Times New Roman" panose="02020603050405020304" pitchFamily="18" charset="0"/>
                  </a:rPr>
                  <a:t>注意：字母间应一一对应</a:t>
                </a:r>
                <a:endParaRPr lang="zh-CN" altLang="zh-CN" kern="10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altLang="zh-CN" kern="100">
                    <a:latin typeface="+mn-ea"/>
                    <a:cs typeface="Times New Roman" panose="02020603050405020304" pitchFamily="18" charset="0"/>
                  </a:rPr>
                  <a:t> </a:t>
                </a:r>
                <a:endParaRPr lang="zh-CN" altLang="zh-CN" kern="10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altLang="zh-CN" kern="100">
                    <a:latin typeface="+mn-ea"/>
                    <a:cs typeface="Times New Roman" panose="02020603050405020304" pitchFamily="18" charset="0"/>
                  </a:rPr>
                  <a:t>1.25 </a:t>
                </a:r>
                <a:r>
                  <a:rPr lang="zh-CN" altLang="en-US" kern="100">
                    <a:latin typeface="+mn-ea"/>
                    <a:cs typeface="Times New Roman" panose="02020603050405020304" pitchFamily="18" charset="0"/>
                  </a:rPr>
                  <a:t>设计一种扑克牌编码方式。</a:t>
                </a:r>
                <a:endParaRPr lang="zh-CN" altLang="zh-CN" kern="10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zh-CN" kern="100">
                    <a:latin typeface="+mn-ea"/>
                    <a:cs typeface="Times New Roman" panose="02020603050405020304" pitchFamily="18" charset="0"/>
                  </a:rPr>
                  <a:t>可以将大小王编为</a:t>
                </a:r>
                <a:r>
                  <a:rPr lang="en-US" altLang="zh-CN" kern="100">
                    <a:latin typeface="+mn-ea"/>
                    <a:cs typeface="Times New Roman" panose="02020603050405020304" pitchFamily="18" charset="0"/>
                  </a:rPr>
                  <a:t>000000</a:t>
                </a:r>
                <a:r>
                  <a:rPr lang="zh-CN" altLang="zh-CN" kern="100">
                    <a:latin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>
                    <a:latin typeface="+mn-ea"/>
                    <a:cs typeface="Times New Roman" panose="02020603050405020304" pitchFamily="18" charset="0"/>
                  </a:rPr>
                  <a:t>000001,</a:t>
                </a:r>
                <a:endParaRPr lang="en-US" altLang="zh-CN" kern="10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zh-CN" kern="100">
                    <a:latin typeface="+mn-ea"/>
                    <a:cs typeface="Times New Roman" panose="02020603050405020304" pitchFamily="18" charset="0"/>
                  </a:rPr>
                  <a:t>将方块编为</a:t>
                </a:r>
                <a:r>
                  <a:rPr lang="en-US" altLang="zh-CN" kern="100">
                    <a:latin typeface="+mn-ea"/>
                    <a:cs typeface="Times New Roman" panose="02020603050405020304" pitchFamily="18" charset="0"/>
                  </a:rPr>
                  <a:t>000100~110100</a:t>
                </a:r>
                <a:r>
                  <a:rPr lang="zh-CN" altLang="zh-CN" kern="100">
                    <a:latin typeface="+mn-ea"/>
                    <a:cs typeface="Times New Roman" panose="02020603050405020304" pitchFamily="18" charset="0"/>
                  </a:rPr>
                  <a:t>，将梅花编为</a:t>
                </a:r>
                <a:r>
                  <a:rPr lang="en-US" altLang="zh-CN" kern="100">
                    <a:latin typeface="+mn-ea"/>
                    <a:cs typeface="Times New Roman" panose="02020603050405020304" pitchFamily="18" charset="0"/>
                  </a:rPr>
                  <a:t>000101~110101</a:t>
                </a:r>
                <a:r>
                  <a:rPr lang="zh-CN" altLang="zh-CN" kern="100">
                    <a:latin typeface="+mn-ea"/>
                    <a:cs typeface="Times New Roman" panose="02020603050405020304" pitchFamily="18" charset="0"/>
                  </a:rPr>
                  <a:t>，</a:t>
                </a:r>
                <a:endParaRPr lang="en-US" altLang="zh-CN" kern="10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zh-CN" kern="100">
                    <a:latin typeface="+mn-ea"/>
                    <a:cs typeface="Times New Roman" panose="02020603050405020304" pitchFamily="18" charset="0"/>
                  </a:rPr>
                  <a:t>将红心编为</a:t>
                </a:r>
                <a:r>
                  <a:rPr lang="en-US" altLang="zh-CN" kern="100">
                    <a:latin typeface="+mn-ea"/>
                    <a:cs typeface="Times New Roman" panose="02020603050405020304" pitchFamily="18" charset="0"/>
                  </a:rPr>
                  <a:t>000110~110110</a:t>
                </a:r>
                <a:r>
                  <a:rPr lang="zh-CN" altLang="zh-CN" kern="100">
                    <a:latin typeface="+mn-ea"/>
                    <a:cs typeface="Times New Roman" panose="02020603050405020304" pitchFamily="18" charset="0"/>
                  </a:rPr>
                  <a:t>，将黑桃编为</a:t>
                </a:r>
                <a:r>
                  <a:rPr lang="en-US" altLang="zh-CN" kern="100">
                    <a:latin typeface="+mn-ea"/>
                    <a:cs typeface="Times New Roman" panose="02020603050405020304" pitchFamily="18" charset="0"/>
                  </a:rPr>
                  <a:t>000111~110111.</a:t>
                </a:r>
                <a:endParaRPr lang="en-US" altLang="zh-CN" kern="10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en-US" kern="100">
                    <a:latin typeface="+mn-ea"/>
                    <a:cs typeface="Times New Roman" panose="02020603050405020304" pitchFamily="18" charset="0"/>
                  </a:rPr>
                  <a:t>注意：答案不唯一。但应同时考虑牌面数值、花色和大王小王，并说明各进制位代表含义。例如下面一种：</a:t>
                </a:r>
                <a:endParaRPr lang="en-US" altLang="zh-CN" kern="10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endParaRPr lang="en-US" altLang="zh-CN" kern="10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88" y="391497"/>
                <a:ext cx="7930849" cy="5242560"/>
              </a:xfrm>
              <a:prstGeom prst="rect">
                <a:avLst/>
              </a:prstGeom>
              <a:blipFill rotWithShape="1">
                <a:blip r:embed="rId1"/>
                <a:stretch>
                  <a:fillRect l="-6" t="-6" r="2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7" y="493572"/>
            <a:ext cx="7382939" cy="610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080" y="4932045"/>
            <a:ext cx="4292600" cy="972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9654" y="601005"/>
            <a:ext cx="8555547" cy="5444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1.26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TTL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晶体管实现：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MOS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晶体管实现：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br>
            <a:endParaRPr kumimoji="0" lang="en-US" altLang="zh-CN" sz="18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5388" y="1791590"/>
            <a:ext cx="5273497" cy="24203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525" y="4325886"/>
            <a:ext cx="5273497" cy="16216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0" y="505468"/>
            <a:ext cx="5576024" cy="11877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9654" y="601005"/>
            <a:ext cx="8555547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1.28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如下图所示，输出调整为上拉支路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Q4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管和下拉支路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Q3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管构成，被称为有极性输出；集电极开路门和三态门的优点是输出可以构成线与结构，即输出可以连接在一起。</a:t>
            </a:r>
            <a:b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br>
            <a:endParaRPr kumimoji="0" lang="en-US" altLang="zh-CN" sz="18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2432550" y="2616136"/>
            <a:ext cx="3710499" cy="242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81" y="777098"/>
            <a:ext cx="7105650" cy="381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Q3MGFiODFhZGIxNzc3ZWY5Mzg0ZmNjNzM1MWVlZTkifQ=="/>
</p:tagLst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第一次作业讲解</Template>
  <TotalTime>0</TotalTime>
  <Words>2054</Words>
  <Application>WPS 演示</Application>
  <PresentationFormat>全屏显示(4:3)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Cambria Math</vt:lpstr>
      <vt:lpstr>Times New Roman</vt:lpstr>
      <vt:lpstr>等线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张増源</dc:creator>
  <cp:lastModifiedBy>张占坤</cp:lastModifiedBy>
  <cp:revision>16</cp:revision>
  <cp:lastPrinted>2015-03-12T14:31:00Z</cp:lastPrinted>
  <dcterms:created xsi:type="dcterms:W3CDTF">2021-03-26T14:42:00Z</dcterms:created>
  <dcterms:modified xsi:type="dcterms:W3CDTF">2024-06-18T11:01:20Z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23DD797486D543C3B52F453BA8F8DF20_12</vt:lpwstr>
  </property>
  <property fmtid="{D5CDD505-2E9C-101B-9397-08002B2CF9AE}" pid="3" name="KSOProductBuildVer">
    <vt:lpwstr>2052-12.1.0.16729</vt:lpwstr>
  </property>
</Properties>
</file>