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90" r:id="rId24"/>
    <p:sldId id="280" r:id="rId25"/>
    <p:sldId id="291" r:id="rId26"/>
    <p:sldId id="283" r:id="rId27"/>
    <p:sldId id="292" r:id="rId28"/>
    <p:sldId id="285" r:id="rId29"/>
    <p:sldId id="286" r:id="rId30"/>
    <p:sldId id="287" r:id="rId31"/>
    <p:sldId id="288" r:id="rId32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  <a:srgbClr val="90AFC6"/>
    <a:srgbClr val="5482A3"/>
    <a:srgbClr val="F5F5F5"/>
    <a:srgbClr val="8BABC3"/>
    <a:srgbClr val="A6A6A6"/>
    <a:srgbClr val="789BB5"/>
    <a:srgbClr val="D54A47"/>
    <a:srgbClr val="5B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56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数电第四次作业</a:t>
            </a:r>
          </a:p>
        </p:txBody>
      </p:sp>
    </p:spTree>
    <p:extLst>
      <p:ext uri="{BB962C8B-B14F-4D97-AF65-F5344CB8AC3E}">
        <p14:creationId xmlns:p14="http://schemas.microsoft.com/office/powerpoint/2010/main" val="3727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3.8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3F65-5A28-4BF9-99A8-C96FEFBACD38}"/>
              </a:ext>
            </a:extLst>
          </p:cNvPr>
          <p:cNvSpPr txBox="1"/>
          <p:nvPr/>
        </p:nvSpPr>
        <p:spPr>
          <a:xfrm>
            <a:off x="213360" y="1036320"/>
            <a:ext cx="87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(1)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1FADC1-AF31-4199-AB95-82AA2018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29" y="1182858"/>
            <a:ext cx="5129537" cy="2175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33F156-1550-44A4-8655-961B0CFECB3F}"/>
              </a:ext>
            </a:extLst>
          </p:cNvPr>
          <p:cNvSpPr txBox="1"/>
          <p:nvPr/>
        </p:nvSpPr>
        <p:spPr>
          <a:xfrm>
            <a:off x="194469" y="3523488"/>
            <a:ext cx="87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803F37-C57B-47A5-B005-9E216B73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65" y="3670818"/>
            <a:ext cx="3328704" cy="21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8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3.8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3F65-5A28-4BF9-99A8-C96FEFBACD38}"/>
              </a:ext>
            </a:extLst>
          </p:cNvPr>
          <p:cNvSpPr txBox="1"/>
          <p:nvPr/>
        </p:nvSpPr>
        <p:spPr>
          <a:xfrm>
            <a:off x="213360" y="1036320"/>
            <a:ext cx="87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(3)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3F156-1550-44A4-8655-961B0CFECB3F}"/>
              </a:ext>
            </a:extLst>
          </p:cNvPr>
          <p:cNvSpPr txBox="1"/>
          <p:nvPr/>
        </p:nvSpPr>
        <p:spPr>
          <a:xfrm>
            <a:off x="194469" y="3523488"/>
            <a:ext cx="87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B61D2-EF63-4DDF-9F8D-4BEEF77E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14" y="1139232"/>
            <a:ext cx="4278812" cy="1701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A6224F-D6A9-480D-8F01-F584BCCE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90" y="3359132"/>
            <a:ext cx="4894468" cy="18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2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3.8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3F65-5A28-4BF9-99A8-C96FEFBACD38}"/>
              </a:ext>
            </a:extLst>
          </p:cNvPr>
          <p:cNvSpPr txBox="1"/>
          <p:nvPr/>
        </p:nvSpPr>
        <p:spPr>
          <a:xfrm>
            <a:off x="213360" y="1036320"/>
            <a:ext cx="87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(5)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3F156-1550-44A4-8655-961B0CFECB3F}"/>
              </a:ext>
            </a:extLst>
          </p:cNvPr>
          <p:cNvSpPr txBox="1"/>
          <p:nvPr/>
        </p:nvSpPr>
        <p:spPr>
          <a:xfrm>
            <a:off x="194469" y="3523488"/>
            <a:ext cx="87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99D9BC-DB10-4E96-901D-440CE334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65" y="1002679"/>
            <a:ext cx="3790258" cy="1353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4FAC5B-678D-468F-9A85-DDCA5F62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561" y="3523488"/>
            <a:ext cx="4704702" cy="135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1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3.13</a:t>
            </a:r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C9512F-FDBA-41BA-BBD8-BF2AA645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86" y="922631"/>
            <a:ext cx="6388227" cy="18336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832A49-74A1-4BA0-B777-563D0E0C66EE}"/>
              </a:ext>
            </a:extLst>
          </p:cNvPr>
          <p:cNvSpPr txBox="1"/>
          <p:nvPr/>
        </p:nvSpPr>
        <p:spPr>
          <a:xfrm>
            <a:off x="1321626" y="3022620"/>
            <a:ext cx="848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Melay</a:t>
            </a:r>
            <a:r>
              <a:rPr lang="zh-CN" altLang="en-US" dirty="0"/>
              <a:t>型：</a:t>
            </a:r>
            <a:endParaRPr lang="en-US" altLang="zh-CN" dirty="0"/>
          </a:p>
          <a:p>
            <a:r>
              <a:rPr lang="zh-CN" altLang="en-US" dirty="0"/>
              <a:t>            原始状态图：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1026D9-D563-4423-A710-0821899334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69423" y="3325937"/>
            <a:ext cx="2428875" cy="21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3.13</a:t>
            </a:r>
          </a:p>
          <a:p>
            <a:r>
              <a:rPr lang="zh-CN" altLang="en-US" dirty="0"/>
              <a:t>           作原始状态表，并化简为最小状态表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8A4206-B743-4D61-B33A-290D00FD6410}"/>
              </a:ext>
            </a:extLst>
          </p:cNvPr>
          <p:cNvSpPr txBox="1"/>
          <p:nvPr/>
        </p:nvSpPr>
        <p:spPr>
          <a:xfrm>
            <a:off x="1306127" y="3269275"/>
            <a:ext cx="676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作状态图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 descr="C:\Users\ysg\AppData\Roaming\Tencent\Users\1660867078\QQ\WinTemp\RichOle\0J_J]N6P7LKKI_3OVVRBS~T.png">
            <a:extLst>
              <a:ext uri="{FF2B5EF4-FFF2-40B4-BE49-F238E27FC236}">
                <a16:creationId xmlns:a16="http://schemas.microsoft.com/office/drawing/2014/main" id="{DE764716-0B83-4D1A-9D5E-76F04B4D21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9852" y="3722314"/>
            <a:ext cx="2663381" cy="19358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099C74-E9F6-4D96-9CE6-AFB911E87AC4}"/>
              </a:ext>
            </a:extLst>
          </p:cNvPr>
          <p:cNvSpPr txBox="1"/>
          <p:nvPr/>
        </p:nvSpPr>
        <p:spPr>
          <a:xfrm>
            <a:off x="6926748" y="1932725"/>
            <a:ext cx="1817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注意：需要化简为最小状态表！再做状态图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8C8F650-9F9A-48B5-B4B6-CC00A0C573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6213" y="1390650"/>
            <a:ext cx="6251575" cy="1654175"/>
            <a:chOff x="911" y="876"/>
            <a:chExt cx="3938" cy="1042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0DA8006-E34C-4546-A201-3471C37264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11" y="876"/>
              <a:ext cx="3938" cy="1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781DC4-072E-45A9-A50B-1CAA813EB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898"/>
              <a:ext cx="7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087B819-D56F-4C08-A188-DA306713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907"/>
              <a:ext cx="9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045CD85-2A1B-4FBF-86F2-CE62B8A5B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90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688234-138D-45FA-A377-FF925995C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991"/>
              <a:ext cx="112" cy="128"/>
              <a:chOff x="1048" y="991"/>
              <a:chExt cx="112" cy="128"/>
            </a:xfrm>
          </p:grpSpPr>
          <p:sp>
            <p:nvSpPr>
              <p:cNvPr id="199" name="Rectangle 8">
                <a:extLst>
                  <a:ext uri="{FF2B5EF4-FFF2-40B4-BE49-F238E27FC236}">
                    <a16:creationId xmlns:a16="http://schemas.microsoft.com/office/drawing/2014/main" id="{E83174FB-7C93-4A8D-BEDD-2A12D48E9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1031"/>
                <a:ext cx="7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ËÎÌå" charset="0"/>
                  </a:rPr>
                  <a:t>n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9">
                <a:extLst>
                  <a:ext uri="{FF2B5EF4-FFF2-40B4-BE49-F238E27FC236}">
                    <a16:creationId xmlns:a16="http://schemas.microsoft.com/office/drawing/2014/main" id="{AFF33B88-60FD-497D-82FA-DC934F40C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991"/>
                <a:ext cx="11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ËÎÌå" charset="0"/>
                  </a:rPr>
                  <a:t>Q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5187C-355D-48B7-898C-E0F0AD1B8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" y="1144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78929-1BC3-4384-88BD-D1F6D821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051"/>
              <a:ext cx="9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2AC490-705F-4150-AC0C-08EFFE86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1051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4884EB85-464D-49BD-9EB3-9F975D5E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051"/>
              <a:ext cx="9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4510D4B-9900-4118-A4CC-227ADA8B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1051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0A0E5919-604B-4296-9687-469CB7D5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87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1966706C-B9ED-4A02-874E-481A9394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87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337E2803-C3A3-4979-9C82-1802B61A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876"/>
              <a:ext cx="50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328446EC-315F-4BAE-A72A-2953CAB4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876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5CEB4E72-A1BD-4936-9F69-DEC78851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876"/>
              <a:ext cx="456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20214A31-2EDB-4A00-9DF1-2E4B35E0B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876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8E932710-4701-484A-8CE6-C0A0FA79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876"/>
              <a:ext cx="4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FB93544F-1718-496B-AE94-C61C09E1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87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70AF5C63-4008-4784-BA6C-0889770D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87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E114CF36-A52C-44DF-9A8C-3D65A7501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880"/>
              <a:ext cx="4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2D08A3A8-0BEF-47F5-9381-A6C9F1D3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880"/>
              <a:ext cx="5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F541FD8D-02E2-40B7-82BD-4F3932A8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9" y="880"/>
              <a:ext cx="508" cy="4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E0112FA-8E67-47CA-AA5F-3017D50F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880"/>
              <a:ext cx="5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C4075608-6984-497F-BD5C-D9864DE97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880"/>
              <a:ext cx="4" cy="4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8774C296-DA87-4C20-8F05-6F48807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345"/>
              <a:ext cx="10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5359F324-94D9-43F7-9BF0-5658A19F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1345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1DCD5269-4FD9-4D0D-8926-D8020910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345"/>
              <a:ext cx="19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A/0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4D2FC3A3-AF87-4C59-B7CE-59E7299F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345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971890EC-1A40-49BC-BB07-B9169301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345"/>
              <a:ext cx="18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2209BFA5-BE7E-4600-8DED-798A742A7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345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1E38B4B9-ACF1-431C-8BF9-57C5A240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315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4464EC5F-0C82-4CE8-87CA-FEB87192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315"/>
              <a:ext cx="50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8">
              <a:extLst>
                <a:ext uri="{FF2B5EF4-FFF2-40B4-BE49-F238E27FC236}">
                  <a16:creationId xmlns:a16="http://schemas.microsoft.com/office/drawing/2014/main" id="{35A83E67-B8C0-4484-970E-92899159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31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9">
              <a:extLst>
                <a:ext uri="{FF2B5EF4-FFF2-40B4-BE49-F238E27FC236}">
                  <a16:creationId xmlns:a16="http://schemas.microsoft.com/office/drawing/2014/main" id="{15139E49-62A6-4479-B909-16C0DE276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315"/>
              <a:ext cx="45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2DB38C16-5F79-4988-8A71-4070177DF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1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0D9BC15D-8E28-4EBA-8321-AF3253CC2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315"/>
              <a:ext cx="4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035C50B8-AA11-430B-B836-EB7A7312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315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3BDF1462-A9CF-412F-885D-A2F45E12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320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D11EDFCC-2482-456E-A2FD-A097B3E9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320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DA4877AA-D8A3-47F2-B1C7-142FDC31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20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3B8D2D72-584F-4F30-B396-82D568762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320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C867D5C8-D75F-4444-8ACF-8472FA33C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1494"/>
              <a:ext cx="9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5424755C-4605-4330-8CF8-A925DB655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1494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30A587E8-61F8-41D2-BA02-34252E1E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494"/>
              <a:ext cx="19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C/0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25A7B402-9A70-4A07-834D-BFE43748D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494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1CC721BB-803E-4F4F-A96B-0FC63712F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494"/>
              <a:ext cx="18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A91F513D-E891-4C84-B02D-773DF951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494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3">
              <a:extLst>
                <a:ext uri="{FF2B5EF4-FFF2-40B4-BE49-F238E27FC236}">
                  <a16:creationId xmlns:a16="http://schemas.microsoft.com/office/drawing/2014/main" id="{3A613B4B-C7A0-4A3D-8B99-0EBCD0A20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464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8175068F-D6CF-4E1C-9D19-DE1AE15C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464"/>
              <a:ext cx="50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54ACEB96-2ECF-4A8E-9DAB-20112C51D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46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CAB83B62-A4E7-4168-B3B9-A206A4174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464"/>
              <a:ext cx="45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57">
              <a:extLst>
                <a:ext uri="{FF2B5EF4-FFF2-40B4-BE49-F238E27FC236}">
                  <a16:creationId xmlns:a16="http://schemas.microsoft.com/office/drawing/2014/main" id="{5C12C3FB-27BB-4740-99F8-528AADEF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58">
              <a:extLst>
                <a:ext uri="{FF2B5EF4-FFF2-40B4-BE49-F238E27FC236}">
                  <a16:creationId xmlns:a16="http://schemas.microsoft.com/office/drawing/2014/main" id="{6FE36C7C-6088-4724-B93D-E55A7ACD9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464"/>
              <a:ext cx="4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D689B5C8-A9EE-481C-BEB5-81B82C50C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464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9D42A1DE-2A5B-4546-A869-5FDB03A7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469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8D605673-9E5A-43BF-952C-C85E08AF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469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62">
              <a:extLst>
                <a:ext uri="{FF2B5EF4-FFF2-40B4-BE49-F238E27FC236}">
                  <a16:creationId xmlns:a16="http://schemas.microsoft.com/office/drawing/2014/main" id="{96336B5B-7E90-4CB3-87BE-7A19E37BF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69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770EB5FC-B58C-4B96-88D0-7007A5E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469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34070767-220A-4C37-98FD-BD4884CB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643"/>
              <a:ext cx="10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5">
              <a:extLst>
                <a:ext uri="{FF2B5EF4-FFF2-40B4-BE49-F238E27FC236}">
                  <a16:creationId xmlns:a16="http://schemas.microsoft.com/office/drawing/2014/main" id="{8FC50A43-7CC3-4629-B039-4528A6970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1643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63B6248E-04CC-4A70-B40F-6676A29B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643"/>
              <a:ext cx="19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A/0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67">
              <a:extLst>
                <a:ext uri="{FF2B5EF4-FFF2-40B4-BE49-F238E27FC236}">
                  <a16:creationId xmlns:a16="http://schemas.microsoft.com/office/drawing/2014/main" id="{C37C98D7-33BD-4C19-AFC9-806C04AE6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643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68">
              <a:extLst>
                <a:ext uri="{FF2B5EF4-FFF2-40B4-BE49-F238E27FC236}">
                  <a16:creationId xmlns:a16="http://schemas.microsoft.com/office/drawing/2014/main" id="{281762AE-D682-4848-88EC-B9DCE49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643"/>
              <a:ext cx="1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D/1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BA26D081-2906-46F6-B7E0-6F907315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1643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6B33DFB4-050F-4588-B2E8-CC552329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613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71">
              <a:extLst>
                <a:ext uri="{FF2B5EF4-FFF2-40B4-BE49-F238E27FC236}">
                  <a16:creationId xmlns:a16="http://schemas.microsoft.com/office/drawing/2014/main" id="{B452E8E2-A3DB-48B6-90CE-4C966D9A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613"/>
              <a:ext cx="50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72">
              <a:extLst>
                <a:ext uri="{FF2B5EF4-FFF2-40B4-BE49-F238E27FC236}">
                  <a16:creationId xmlns:a16="http://schemas.microsoft.com/office/drawing/2014/main" id="{2C655F67-A363-46DB-94A6-E8A3D4C8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61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DF8C575C-77A8-408C-BF08-9CC72FC62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613"/>
              <a:ext cx="45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0DDDB1FF-D36B-49DA-96C6-25A9C9280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1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0B23A5F6-BC60-436A-9664-DE5F5C6C7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613"/>
              <a:ext cx="4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78D82BD8-9C98-4FFF-BCBC-65011633E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613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73379B7F-444C-4491-88D6-F99790F7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618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78">
              <a:extLst>
                <a:ext uri="{FF2B5EF4-FFF2-40B4-BE49-F238E27FC236}">
                  <a16:creationId xmlns:a16="http://schemas.microsoft.com/office/drawing/2014/main" id="{11EBA6F3-2B10-4BF1-B120-E7AF801E2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618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26EF239E-E842-443A-BFB2-351FB29F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18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AF99334-A346-4B31-9683-7BBA731C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618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81">
              <a:extLst>
                <a:ext uri="{FF2B5EF4-FFF2-40B4-BE49-F238E27FC236}">
                  <a16:creationId xmlns:a16="http://schemas.microsoft.com/office/drawing/2014/main" id="{F0EFBB8F-89C7-4C94-8E67-7696623BB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1792"/>
              <a:ext cx="10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2">
              <a:extLst>
                <a:ext uri="{FF2B5EF4-FFF2-40B4-BE49-F238E27FC236}">
                  <a16:creationId xmlns:a16="http://schemas.microsoft.com/office/drawing/2014/main" id="{CC07FDA3-0ABC-4CE7-B3C2-F19B5666D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792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3">
              <a:extLst>
                <a:ext uri="{FF2B5EF4-FFF2-40B4-BE49-F238E27FC236}">
                  <a16:creationId xmlns:a16="http://schemas.microsoft.com/office/drawing/2014/main" id="{31969CB2-C90B-497A-A0EF-141ED8959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1792"/>
              <a:ext cx="18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7B61DCDE-DE2A-447E-A191-9C13D08A1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792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05713F74-CAB9-4ACB-AEC4-3CFB2059E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792"/>
              <a:ext cx="19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C/0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7BB180C5-E95C-408E-BFDF-E2D211F8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792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87">
              <a:extLst>
                <a:ext uri="{FF2B5EF4-FFF2-40B4-BE49-F238E27FC236}">
                  <a16:creationId xmlns:a16="http://schemas.microsoft.com/office/drawing/2014/main" id="{98737258-7DD4-4E99-832A-FCB53971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762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88">
              <a:extLst>
                <a:ext uri="{FF2B5EF4-FFF2-40B4-BE49-F238E27FC236}">
                  <a16:creationId xmlns:a16="http://schemas.microsoft.com/office/drawing/2014/main" id="{82A1EE53-98F8-4AE2-92DE-9D5D5008E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762"/>
              <a:ext cx="50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89">
              <a:extLst>
                <a:ext uri="{FF2B5EF4-FFF2-40B4-BE49-F238E27FC236}">
                  <a16:creationId xmlns:a16="http://schemas.microsoft.com/office/drawing/2014/main" id="{D2711A06-B0CF-4A83-9ED6-8D9137A2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76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90">
              <a:extLst>
                <a:ext uri="{FF2B5EF4-FFF2-40B4-BE49-F238E27FC236}">
                  <a16:creationId xmlns:a16="http://schemas.microsoft.com/office/drawing/2014/main" id="{86565B56-02DB-46DF-AC71-74F3A38E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762"/>
              <a:ext cx="45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91">
              <a:extLst>
                <a:ext uri="{FF2B5EF4-FFF2-40B4-BE49-F238E27FC236}">
                  <a16:creationId xmlns:a16="http://schemas.microsoft.com/office/drawing/2014/main" id="{88E922AC-6050-4502-9142-1D2474B4E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6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92">
              <a:extLst>
                <a:ext uri="{FF2B5EF4-FFF2-40B4-BE49-F238E27FC236}">
                  <a16:creationId xmlns:a16="http://schemas.microsoft.com/office/drawing/2014/main" id="{B1802AB1-C2EA-4570-BD79-ED9B66AFA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762"/>
              <a:ext cx="4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93">
              <a:extLst>
                <a:ext uri="{FF2B5EF4-FFF2-40B4-BE49-F238E27FC236}">
                  <a16:creationId xmlns:a16="http://schemas.microsoft.com/office/drawing/2014/main" id="{51168536-9429-47EB-BF57-B527EC06D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762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94">
              <a:extLst>
                <a:ext uri="{FF2B5EF4-FFF2-40B4-BE49-F238E27FC236}">
                  <a16:creationId xmlns:a16="http://schemas.microsoft.com/office/drawing/2014/main" id="{D27182B8-3150-469F-B35A-4E0D2D40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767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95">
              <a:extLst>
                <a:ext uri="{FF2B5EF4-FFF2-40B4-BE49-F238E27FC236}">
                  <a16:creationId xmlns:a16="http://schemas.microsoft.com/office/drawing/2014/main" id="{178D82FA-C000-4A0A-9D1F-81F073EB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91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96">
              <a:extLst>
                <a:ext uri="{FF2B5EF4-FFF2-40B4-BE49-F238E27FC236}">
                  <a16:creationId xmlns:a16="http://schemas.microsoft.com/office/drawing/2014/main" id="{7C744A25-4965-409E-B286-7DCC76696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191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97">
              <a:extLst>
                <a:ext uri="{FF2B5EF4-FFF2-40B4-BE49-F238E27FC236}">
                  <a16:creationId xmlns:a16="http://schemas.microsoft.com/office/drawing/2014/main" id="{2B4CD0D7-A5BC-4176-ABAD-547AF9FA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911"/>
              <a:ext cx="50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98">
              <a:extLst>
                <a:ext uri="{FF2B5EF4-FFF2-40B4-BE49-F238E27FC236}">
                  <a16:creationId xmlns:a16="http://schemas.microsoft.com/office/drawing/2014/main" id="{3E0518AC-56E7-41A8-ACD3-182B3BC67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767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99">
              <a:extLst>
                <a:ext uri="{FF2B5EF4-FFF2-40B4-BE49-F238E27FC236}">
                  <a16:creationId xmlns:a16="http://schemas.microsoft.com/office/drawing/2014/main" id="{537F7B85-A0E6-40AC-A5BB-662938D91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91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00">
              <a:extLst>
                <a:ext uri="{FF2B5EF4-FFF2-40B4-BE49-F238E27FC236}">
                  <a16:creationId xmlns:a16="http://schemas.microsoft.com/office/drawing/2014/main" id="{93DD5F58-D2A9-4B22-B1AC-E79A921F9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911"/>
              <a:ext cx="45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01">
              <a:extLst>
                <a:ext uri="{FF2B5EF4-FFF2-40B4-BE49-F238E27FC236}">
                  <a16:creationId xmlns:a16="http://schemas.microsoft.com/office/drawing/2014/main" id="{8B4AF9E6-F409-457D-91A9-705DDDEFD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67"/>
              <a:ext cx="5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3E3DC319-5FA0-45F8-94BD-5E933ACE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11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662C58B2-0AAA-418F-94C0-9373B599D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911"/>
              <a:ext cx="4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CE44E33B-E3DF-4D95-805C-F5FB4E2FD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767"/>
              <a:ext cx="4" cy="1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35B71560-3DE9-4E91-B4EC-0E4506D78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91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Rectangle 106">
              <a:extLst>
                <a:ext uri="{FF2B5EF4-FFF2-40B4-BE49-F238E27FC236}">
                  <a16:creationId xmlns:a16="http://schemas.microsoft.com/office/drawing/2014/main" id="{F1459B23-CB3D-4149-83B3-CA65C36F0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911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Rectangle 107">
              <a:extLst>
                <a:ext uri="{FF2B5EF4-FFF2-40B4-BE49-F238E27FC236}">
                  <a16:creationId xmlns:a16="http://schemas.microsoft.com/office/drawing/2014/main" id="{7DE72572-6750-47AF-9A64-E962476A0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1049"/>
              <a:ext cx="9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08">
              <a:extLst>
                <a:ext uri="{FF2B5EF4-FFF2-40B4-BE49-F238E27FC236}">
                  <a16:creationId xmlns:a16="http://schemas.microsoft.com/office/drawing/2014/main" id="{B116F0F9-6A42-462F-8017-8B274674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1049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17" name="Group 111">
              <a:extLst>
                <a:ext uri="{FF2B5EF4-FFF2-40B4-BE49-F238E27FC236}">
                  <a16:creationId xmlns:a16="http://schemas.microsoft.com/office/drawing/2014/main" id="{D042680E-97EC-4884-8B21-5FCAE4E3C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133"/>
              <a:ext cx="112" cy="128"/>
              <a:chOff x="2656" y="1133"/>
              <a:chExt cx="112" cy="128"/>
            </a:xfrm>
          </p:grpSpPr>
          <p:sp>
            <p:nvSpPr>
              <p:cNvPr id="197" name="Rectangle 109">
                <a:extLst>
                  <a:ext uri="{FF2B5EF4-FFF2-40B4-BE49-F238E27FC236}">
                    <a16:creationId xmlns:a16="http://schemas.microsoft.com/office/drawing/2014/main" id="{29ED308F-13BB-427F-8DE5-C5765FCA9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1174"/>
                <a:ext cx="72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ËÎÌå" charset="0"/>
                  </a:rPr>
                  <a:t>n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Rectangle 110">
                <a:extLst>
                  <a:ext uri="{FF2B5EF4-FFF2-40B4-BE49-F238E27FC236}">
                    <a16:creationId xmlns:a16="http://schemas.microsoft.com/office/drawing/2014/main" id="{88876A27-2FA5-4CFD-9756-ABECB73B7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1133"/>
                <a:ext cx="112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400" b="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ËÎÌå" charset="0"/>
                  </a:rPr>
                  <a:t>Q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7229D562-B8D5-4062-9915-0D203724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1286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3F702816-763A-438D-992E-EB24FBD89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1194"/>
              <a:ext cx="9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1F6778F2-994B-420E-B91E-5B46EB4C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194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2A323F4A-15C1-45EF-B20D-3DCC91BE7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194"/>
              <a:ext cx="9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66D2EC62-6D15-4329-B4F4-5C3D1516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194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293F654F-38B0-42AB-94EF-7C21EBA5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019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0D1FDAB6-462D-444A-9D90-015AE117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019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6D404586-C6CB-4742-8AE8-F35CFA49B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019"/>
              <a:ext cx="50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9EEB8BA0-D059-4FA6-9327-0634CBBCA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019"/>
              <a:ext cx="4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B1A7C722-CAEF-4896-A25A-337332A0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019"/>
              <a:ext cx="45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B63A42C6-95A6-467C-B681-A7679875C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01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09C84129-A611-4D91-8A85-ACF61B60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019"/>
              <a:ext cx="45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C9DE7B47-2604-4879-9014-18037262F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01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6BD8EE8D-841D-4A20-A523-D726A0EB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01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F2BD2603-8046-4776-A9B3-DD75E0AF2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024"/>
              <a:ext cx="4" cy="4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536444FE-B2E1-4DB9-890B-325FC66A3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024"/>
              <a:ext cx="4" cy="4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128">
              <a:extLst>
                <a:ext uri="{FF2B5EF4-FFF2-40B4-BE49-F238E27FC236}">
                  <a16:creationId xmlns:a16="http://schemas.microsoft.com/office/drawing/2014/main" id="{AB933A50-CD65-45D4-AE66-EF95D255E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7" y="1024"/>
              <a:ext cx="508" cy="4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CBC6D401-E18D-401D-9089-ADA1832E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024"/>
              <a:ext cx="5" cy="4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E458C917-0E33-4FA2-926F-936E1EFB0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024"/>
              <a:ext cx="5" cy="4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E5DE5E36-A3F8-4394-A30C-1F7A0F6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487"/>
              <a:ext cx="10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704646B4-9089-4526-B7A5-F9BA4EE1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48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7F8A64D2-BF0D-4F4E-84A2-3D84E4A44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487"/>
              <a:ext cx="19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A/0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34">
              <a:extLst>
                <a:ext uri="{FF2B5EF4-FFF2-40B4-BE49-F238E27FC236}">
                  <a16:creationId xmlns:a16="http://schemas.microsoft.com/office/drawing/2014/main" id="{E3904883-2E78-466E-8C1D-404589A06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48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5">
              <a:extLst>
                <a:ext uri="{FF2B5EF4-FFF2-40B4-BE49-F238E27FC236}">
                  <a16:creationId xmlns:a16="http://schemas.microsoft.com/office/drawing/2014/main" id="{A86B4517-AACE-4621-AE4C-6E0541A4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487"/>
              <a:ext cx="18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6">
              <a:extLst>
                <a:ext uri="{FF2B5EF4-FFF2-40B4-BE49-F238E27FC236}">
                  <a16:creationId xmlns:a16="http://schemas.microsoft.com/office/drawing/2014/main" id="{4AE90683-8134-4162-AB27-BC9ACCA2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48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37">
              <a:extLst>
                <a:ext uri="{FF2B5EF4-FFF2-40B4-BE49-F238E27FC236}">
                  <a16:creationId xmlns:a16="http://schemas.microsoft.com/office/drawing/2014/main" id="{27779537-4CA9-4EEB-B447-670B7C89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4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38">
              <a:extLst>
                <a:ext uri="{FF2B5EF4-FFF2-40B4-BE49-F238E27FC236}">
                  <a16:creationId xmlns:a16="http://schemas.microsoft.com/office/drawing/2014/main" id="{81B6A89F-EE0B-4F5D-A0F7-28F29A6C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458"/>
              <a:ext cx="50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39">
              <a:extLst>
                <a:ext uri="{FF2B5EF4-FFF2-40B4-BE49-F238E27FC236}">
                  <a16:creationId xmlns:a16="http://schemas.microsoft.com/office/drawing/2014/main" id="{E63E134C-A7BE-4143-A063-C8F9B1954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4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40">
              <a:extLst>
                <a:ext uri="{FF2B5EF4-FFF2-40B4-BE49-F238E27FC236}">
                  <a16:creationId xmlns:a16="http://schemas.microsoft.com/office/drawing/2014/main" id="{09982ECF-B572-43DE-99D8-83947387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458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41">
              <a:extLst>
                <a:ext uri="{FF2B5EF4-FFF2-40B4-BE49-F238E27FC236}">
                  <a16:creationId xmlns:a16="http://schemas.microsoft.com/office/drawing/2014/main" id="{ACDAD63A-5BB4-4D80-B26A-1FCA47B5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458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42">
              <a:extLst>
                <a:ext uri="{FF2B5EF4-FFF2-40B4-BE49-F238E27FC236}">
                  <a16:creationId xmlns:a16="http://schemas.microsoft.com/office/drawing/2014/main" id="{405761B7-A70D-4BBE-9244-EBD9294FA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458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43">
              <a:extLst>
                <a:ext uri="{FF2B5EF4-FFF2-40B4-BE49-F238E27FC236}">
                  <a16:creationId xmlns:a16="http://schemas.microsoft.com/office/drawing/2014/main" id="{6F66F462-3D21-42D6-B3DC-97514F1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458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44">
              <a:extLst>
                <a:ext uri="{FF2B5EF4-FFF2-40B4-BE49-F238E27FC236}">
                  <a16:creationId xmlns:a16="http://schemas.microsoft.com/office/drawing/2014/main" id="{764FFF92-A4DC-4044-BDC2-E6B3FF160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462"/>
              <a:ext cx="4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45">
              <a:extLst>
                <a:ext uri="{FF2B5EF4-FFF2-40B4-BE49-F238E27FC236}">
                  <a16:creationId xmlns:a16="http://schemas.microsoft.com/office/drawing/2014/main" id="{108E4B8D-FB74-4A22-AF76-59FFCF67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462"/>
              <a:ext cx="4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46">
              <a:extLst>
                <a:ext uri="{FF2B5EF4-FFF2-40B4-BE49-F238E27FC236}">
                  <a16:creationId xmlns:a16="http://schemas.microsoft.com/office/drawing/2014/main" id="{C7B3B954-5FB4-428F-B7A3-A20B1BF6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462"/>
              <a:ext cx="5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47">
              <a:extLst>
                <a:ext uri="{FF2B5EF4-FFF2-40B4-BE49-F238E27FC236}">
                  <a16:creationId xmlns:a16="http://schemas.microsoft.com/office/drawing/2014/main" id="{30F012F5-EE9D-4F0D-A92D-D358CE02A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462"/>
              <a:ext cx="5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48">
              <a:extLst>
                <a:ext uri="{FF2B5EF4-FFF2-40B4-BE49-F238E27FC236}">
                  <a16:creationId xmlns:a16="http://schemas.microsoft.com/office/drawing/2014/main" id="{0E19E497-45E3-464F-BB02-726F75C20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637"/>
              <a:ext cx="9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49">
              <a:extLst>
                <a:ext uri="{FF2B5EF4-FFF2-40B4-BE49-F238E27FC236}">
                  <a16:creationId xmlns:a16="http://schemas.microsoft.com/office/drawing/2014/main" id="{BCD6E49D-6E9C-4C6F-984C-37E5023B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63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50">
              <a:extLst>
                <a:ext uri="{FF2B5EF4-FFF2-40B4-BE49-F238E27FC236}">
                  <a16:creationId xmlns:a16="http://schemas.microsoft.com/office/drawing/2014/main" id="{5F403E1A-1AB9-4167-B7B2-DABDD9899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637"/>
              <a:ext cx="190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C/0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51">
              <a:extLst>
                <a:ext uri="{FF2B5EF4-FFF2-40B4-BE49-F238E27FC236}">
                  <a16:creationId xmlns:a16="http://schemas.microsoft.com/office/drawing/2014/main" id="{63A23BB1-3FD5-40DB-9BF3-FD0E3E9E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63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2">
              <a:extLst>
                <a:ext uri="{FF2B5EF4-FFF2-40B4-BE49-F238E27FC236}">
                  <a16:creationId xmlns:a16="http://schemas.microsoft.com/office/drawing/2014/main" id="{94FDA86F-10C4-4945-99AD-2FB6A5EA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637"/>
              <a:ext cx="18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3">
              <a:extLst>
                <a:ext uri="{FF2B5EF4-FFF2-40B4-BE49-F238E27FC236}">
                  <a16:creationId xmlns:a16="http://schemas.microsoft.com/office/drawing/2014/main" id="{14363B12-9829-4983-B544-A613523D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637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4">
              <a:extLst>
                <a:ext uri="{FF2B5EF4-FFF2-40B4-BE49-F238E27FC236}">
                  <a16:creationId xmlns:a16="http://schemas.microsoft.com/office/drawing/2014/main" id="{30586042-AA4A-4AA3-9B0E-AE6443B7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0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55">
              <a:extLst>
                <a:ext uri="{FF2B5EF4-FFF2-40B4-BE49-F238E27FC236}">
                  <a16:creationId xmlns:a16="http://schemas.microsoft.com/office/drawing/2014/main" id="{3003F20E-224D-4991-954F-31BB585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607"/>
              <a:ext cx="50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Rectangle 156">
              <a:extLst>
                <a:ext uri="{FF2B5EF4-FFF2-40B4-BE49-F238E27FC236}">
                  <a16:creationId xmlns:a16="http://schemas.microsoft.com/office/drawing/2014/main" id="{CCC7227D-CA3D-41D5-BEC5-C4DBDC29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60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57">
              <a:extLst>
                <a:ext uri="{FF2B5EF4-FFF2-40B4-BE49-F238E27FC236}">
                  <a16:creationId xmlns:a16="http://schemas.microsoft.com/office/drawing/2014/main" id="{A0EBB9CA-9237-495F-B78F-F59FAF92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607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Rectangle 158">
              <a:extLst>
                <a:ext uri="{FF2B5EF4-FFF2-40B4-BE49-F238E27FC236}">
                  <a16:creationId xmlns:a16="http://schemas.microsoft.com/office/drawing/2014/main" id="{D5D1A29A-5DCD-4790-8D28-2D7DDBF2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607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59">
              <a:extLst>
                <a:ext uri="{FF2B5EF4-FFF2-40B4-BE49-F238E27FC236}">
                  <a16:creationId xmlns:a16="http://schemas.microsoft.com/office/drawing/2014/main" id="{7491DF83-932D-4E04-89FF-3F98B3B6F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607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Rectangle 160">
              <a:extLst>
                <a:ext uri="{FF2B5EF4-FFF2-40B4-BE49-F238E27FC236}">
                  <a16:creationId xmlns:a16="http://schemas.microsoft.com/office/drawing/2014/main" id="{84B13DE8-D435-4B2F-A584-CC3191C1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607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61">
              <a:extLst>
                <a:ext uri="{FF2B5EF4-FFF2-40B4-BE49-F238E27FC236}">
                  <a16:creationId xmlns:a16="http://schemas.microsoft.com/office/drawing/2014/main" id="{B153C71D-D624-4C7D-88D3-E40BDC1C3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611"/>
              <a:ext cx="4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Rectangle 162">
              <a:extLst>
                <a:ext uri="{FF2B5EF4-FFF2-40B4-BE49-F238E27FC236}">
                  <a16:creationId xmlns:a16="http://schemas.microsoft.com/office/drawing/2014/main" id="{09A87509-D563-4743-AEB1-FDD3E99E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611"/>
              <a:ext cx="4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63">
              <a:extLst>
                <a:ext uri="{FF2B5EF4-FFF2-40B4-BE49-F238E27FC236}">
                  <a16:creationId xmlns:a16="http://schemas.microsoft.com/office/drawing/2014/main" id="{A2290D26-B3C3-4716-9AB3-ABFE95E34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611"/>
              <a:ext cx="5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Rectangle 164">
              <a:extLst>
                <a:ext uri="{FF2B5EF4-FFF2-40B4-BE49-F238E27FC236}">
                  <a16:creationId xmlns:a16="http://schemas.microsoft.com/office/drawing/2014/main" id="{29DA419D-1605-44DC-BE53-B88659816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611"/>
              <a:ext cx="5" cy="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65">
              <a:extLst>
                <a:ext uri="{FF2B5EF4-FFF2-40B4-BE49-F238E27FC236}">
                  <a16:creationId xmlns:a16="http://schemas.microsoft.com/office/drawing/2014/main" id="{1718E6C9-B451-4096-BBBA-326C9DF05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786"/>
              <a:ext cx="10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Rectangle 166">
              <a:extLst>
                <a:ext uri="{FF2B5EF4-FFF2-40B4-BE49-F238E27FC236}">
                  <a16:creationId xmlns:a16="http://schemas.microsoft.com/office/drawing/2014/main" id="{EB8E7A03-CD39-42E8-90FC-D8B45AE9A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786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67">
              <a:extLst>
                <a:ext uri="{FF2B5EF4-FFF2-40B4-BE49-F238E27FC236}">
                  <a16:creationId xmlns:a16="http://schemas.microsoft.com/office/drawing/2014/main" id="{62B3B8AD-B23B-48BE-AFF1-79B17558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786"/>
              <a:ext cx="19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A/0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50BEAC8-877E-48B9-942E-F1336550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6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510AFF70-9E85-4421-83D0-85724CCC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786"/>
              <a:ext cx="18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B/1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5BC95D70-E42B-4E6A-A924-281BB501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786"/>
              <a:ext cx="6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9D350BD5-8A46-4DD4-9638-9CDEAF82D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75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BB96A1CA-ABD1-4D0F-9EC6-077FF5582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757"/>
              <a:ext cx="50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D697D65A-D24D-4995-8E96-80619799C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75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53D5109F-56C3-4E04-B47C-1DFAB49BC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757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30940FFD-5BB7-4611-B8B7-3126B031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757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3B0F88E4-ED17-4E3B-B65E-FBC4626F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757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EEC150B9-3E04-4C46-98C9-C54BB33D9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757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7465005-E6C7-48AC-85AC-66ED32C1A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761"/>
              <a:ext cx="4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B725F43A-FAB1-4BA7-9B5D-DDCC5EE54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90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3F213CE0-CDEB-4EA6-B960-7882277A4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190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E2EC5641-3A70-449F-914E-44698D8D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1906"/>
              <a:ext cx="50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9831C9F7-A9C2-40C8-9F4E-C32A46BF4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761"/>
              <a:ext cx="4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6034CDE5-60E8-44AD-BF8E-1A536B35D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" y="1906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E6412EBC-8875-420F-88E8-073B28C63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906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7F89362E-46ED-4D99-8B68-8A4C000B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761"/>
              <a:ext cx="5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2B8F3A5D-D48C-4B8B-B9EA-C117C6C9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906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70BD189C-8969-42BF-9DA0-EC39AC2D7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906"/>
              <a:ext cx="45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Rectangle 188">
              <a:extLst>
                <a:ext uri="{FF2B5EF4-FFF2-40B4-BE49-F238E27FC236}">
                  <a16:creationId xmlns:a16="http://schemas.microsoft.com/office/drawing/2014/main" id="{1185E618-11BA-400D-9FC7-44DEAB326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761"/>
              <a:ext cx="5" cy="1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189">
              <a:extLst>
                <a:ext uri="{FF2B5EF4-FFF2-40B4-BE49-F238E27FC236}">
                  <a16:creationId xmlns:a16="http://schemas.microsoft.com/office/drawing/2014/main" id="{D8AA6546-798B-4AE4-9FC5-80857F20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906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Rectangle 190">
              <a:extLst>
                <a:ext uri="{FF2B5EF4-FFF2-40B4-BE49-F238E27FC236}">
                  <a16:creationId xmlns:a16="http://schemas.microsoft.com/office/drawing/2014/main" id="{FD38522F-3BC0-41A9-93CD-F7D04CBCA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1906"/>
              <a:ext cx="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37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3.13</a:t>
            </a:r>
          </a:p>
          <a:p>
            <a:r>
              <a:rPr lang="zh-CN" altLang="en-US" dirty="0"/>
              <a:t>   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Moore</a:t>
            </a:r>
            <a:r>
              <a:rPr lang="zh-CN" altLang="en-US" dirty="0"/>
              <a:t>型：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CC3987-B807-4288-8B1C-92C7DEC1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56" y="1357407"/>
            <a:ext cx="3270192" cy="30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3.13</a:t>
            </a:r>
          </a:p>
          <a:p>
            <a:r>
              <a:rPr lang="zh-CN" altLang="en-US" dirty="0"/>
              <a:t>   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 err="1"/>
              <a:t>Melay</a:t>
            </a:r>
            <a:r>
              <a:rPr lang="zh-CN" altLang="en-US" dirty="0"/>
              <a:t>型：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zh-CN" dirty="0"/>
              <a:t>作原始状态图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469B5D-3340-47F7-980B-D76C7E964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7087" y="1160063"/>
            <a:ext cx="2409825" cy="1943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86475A-24F1-46BE-BA04-00C3B48E74C1}"/>
              </a:ext>
            </a:extLst>
          </p:cNvPr>
          <p:cNvSpPr txBox="1"/>
          <p:nvPr/>
        </p:nvSpPr>
        <p:spPr>
          <a:xfrm>
            <a:off x="1682496" y="3163824"/>
            <a:ext cx="590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作原始状态表，并化简为最小状态表：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6A2C61-70CB-40E9-BAD2-F8A3BABA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96" y="3687314"/>
            <a:ext cx="5571744" cy="16526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0374C-6CA0-4E22-B8AF-63BA162F2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60" y="3668098"/>
            <a:ext cx="2580323" cy="16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3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3.13</a:t>
            </a:r>
          </a:p>
          <a:p>
            <a:r>
              <a:rPr lang="zh-CN" altLang="en-US" dirty="0"/>
              <a:t>   状态图为：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3" name="图片 12" descr="C:\Users\ysg\AppData\Roaming\Tencent\Users\1660867078\QQ\WinTemp\RichOle\)DTKW$BW[LH@EOK_@3H_E~C.png">
            <a:extLst>
              <a:ext uri="{FF2B5EF4-FFF2-40B4-BE49-F238E27FC236}">
                <a16:creationId xmlns:a16="http://schemas.microsoft.com/office/drawing/2014/main" id="{20EAB363-90C6-4AFE-B907-1ABF3F716C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4349" y="1012774"/>
            <a:ext cx="2354771" cy="17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67669E-3D3D-4FB2-8393-D5DDB5BA9554}"/>
              </a:ext>
            </a:extLst>
          </p:cNvPr>
          <p:cNvSpPr txBox="1"/>
          <p:nvPr/>
        </p:nvSpPr>
        <p:spPr>
          <a:xfrm>
            <a:off x="430095" y="2743199"/>
            <a:ext cx="81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Moore</a:t>
            </a:r>
            <a:r>
              <a:rPr lang="zh-CN" altLang="en-US" dirty="0"/>
              <a:t>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9CF937-F6C6-4B6E-81B2-73291F01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574" y="3316820"/>
            <a:ext cx="2840365" cy="23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3.14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F600D8-0797-421E-BEB2-F8727F523601}"/>
              </a:ext>
            </a:extLst>
          </p:cNvPr>
          <p:cNvSpPr txBox="1"/>
          <p:nvPr/>
        </p:nvSpPr>
        <p:spPr>
          <a:xfrm>
            <a:off x="237744" y="987552"/>
            <a:ext cx="85468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作出隐含表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列出最大等效类，</a:t>
            </a:r>
            <a:r>
              <a:rPr lang="zh-CN" altLang="zh-CN" dirty="0"/>
              <a:t>最大等效类为（</a:t>
            </a:r>
            <a:r>
              <a:rPr lang="en-US" altLang="zh-CN" dirty="0"/>
              <a:t>A,D</a:t>
            </a:r>
            <a:r>
              <a:rPr lang="zh-CN" altLang="zh-CN" dirty="0"/>
              <a:t>），（</a:t>
            </a:r>
            <a:r>
              <a:rPr lang="en-US" altLang="zh-CN" dirty="0"/>
              <a:t>B,C</a:t>
            </a:r>
            <a:r>
              <a:rPr lang="zh-CN" altLang="zh-CN" dirty="0"/>
              <a:t>），（</a:t>
            </a:r>
            <a:r>
              <a:rPr lang="en-US" altLang="zh-CN" dirty="0"/>
              <a:t>E</a:t>
            </a:r>
            <a:r>
              <a:rPr lang="zh-CN" altLang="zh-CN" dirty="0"/>
              <a:t>），设（</a:t>
            </a:r>
            <a:r>
              <a:rPr lang="en-US" altLang="zh-CN" dirty="0"/>
              <a:t>A,D</a:t>
            </a:r>
            <a:r>
              <a:rPr lang="zh-CN" altLang="zh-CN" dirty="0"/>
              <a:t>），（</a:t>
            </a:r>
            <a:r>
              <a:rPr lang="en-US" altLang="zh-CN" dirty="0"/>
              <a:t>B,C</a:t>
            </a:r>
            <a:r>
              <a:rPr lang="zh-CN" altLang="zh-CN" dirty="0"/>
              <a:t>），（</a:t>
            </a:r>
            <a:r>
              <a:rPr lang="en-US" altLang="zh-CN" dirty="0"/>
              <a:t>E</a:t>
            </a:r>
            <a:r>
              <a:rPr lang="zh-CN" altLang="zh-CN" dirty="0"/>
              <a:t>）分别为</a:t>
            </a:r>
            <a:r>
              <a:rPr lang="en-US" altLang="zh-CN" dirty="0"/>
              <a:t>A’</a:t>
            </a:r>
            <a:r>
              <a:rPr lang="zh-CN" altLang="zh-CN" dirty="0"/>
              <a:t>，</a:t>
            </a:r>
            <a:r>
              <a:rPr lang="en-US" altLang="zh-CN" dirty="0"/>
              <a:t>B’</a:t>
            </a:r>
            <a:r>
              <a:rPr lang="zh-CN" altLang="zh-CN" dirty="0"/>
              <a:t>，</a:t>
            </a:r>
            <a:r>
              <a:rPr lang="en-US" altLang="zh-CN" dirty="0"/>
              <a:t>C’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 作最小化状态表：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728D3-8468-43BA-B400-CBF2EC9D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41" y="3939276"/>
            <a:ext cx="8428010" cy="1912928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8A8280-AA34-4A34-BBCA-76040A88B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2113"/>
              </p:ext>
            </p:extLst>
          </p:nvPr>
        </p:nvGraphicFramePr>
        <p:xfrm>
          <a:off x="2407941" y="1044615"/>
          <a:ext cx="3505200" cy="1992461"/>
        </p:xfrm>
        <a:graphic>
          <a:graphicData uri="http://schemas.openxmlformats.org/drawingml/2006/table">
            <a:tbl>
              <a:tblPr/>
              <a:tblGrid>
                <a:gridCol w="701040">
                  <a:extLst>
                    <a:ext uri="{9D8B030D-6E8A-4147-A177-3AD203B41FA5}">
                      <a16:colId xmlns:a16="http://schemas.microsoft.com/office/drawing/2014/main" val="348702414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73392323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4575019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9765837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546543963"/>
                    </a:ext>
                  </a:extLst>
                </a:gridCol>
              </a:tblGrid>
              <a:tr h="37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190663"/>
                  </a:ext>
                </a:extLst>
              </a:tr>
              <a:tr h="375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20557"/>
                  </a:ext>
                </a:extLst>
              </a:tr>
              <a:tr h="419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37"/>
                  </a:ext>
                </a:extLst>
              </a:tr>
              <a:tr h="410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 BE/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BC BE/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739351"/>
                  </a:ext>
                </a:extLst>
              </a:tr>
              <a:tr h="41072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71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57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3.15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F600D8-0797-421E-BEB2-F8727F523601}"/>
              </a:ext>
            </a:extLst>
          </p:cNvPr>
          <p:cNvSpPr txBox="1"/>
          <p:nvPr/>
        </p:nvSpPr>
        <p:spPr>
          <a:xfrm>
            <a:off x="237744" y="987552"/>
            <a:ext cx="85468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作出隐含表：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画出状态合并图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列出最大相容类，</a:t>
            </a:r>
            <a:r>
              <a:rPr lang="zh-CN" altLang="zh-CN" dirty="0"/>
              <a:t>最大相容类为（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），（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），设（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），（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）分别为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F4FFA3D-F3D4-46DD-9520-11CF8EEC0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74180"/>
              </p:ext>
            </p:extLst>
          </p:nvPr>
        </p:nvGraphicFramePr>
        <p:xfrm>
          <a:off x="2639895" y="776624"/>
          <a:ext cx="36576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55419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25918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0088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654463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40685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243840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2,5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3,2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95528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2,5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1,2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381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1,3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2,5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3,4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1,3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2,5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  <a:b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9494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1,4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44333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4,3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1,3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√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4615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93684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85E01D8-98BD-463D-918C-79E7F576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27" y="3062624"/>
            <a:ext cx="2812430" cy="17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01D03A-6870-4BFE-BC1E-FF0FA5497AFE}"/>
                  </a:ext>
                </a:extLst>
              </p:cNvPr>
              <p:cNvSpPr/>
              <p:nvPr/>
            </p:nvSpPr>
            <p:spPr>
              <a:xfrm>
                <a:off x="516559" y="665726"/>
                <a:ext cx="2968120" cy="646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3.2  </a:t>
                </a:r>
              </a:p>
              <a:p>
                <a:r>
                  <a:rPr lang="zh-CN" altLang="en-US" dirty="0"/>
                  <a:t>激励函数表达式：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0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01D03A-6870-4BFE-BC1E-FF0FA5497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9" y="665726"/>
                <a:ext cx="2968120" cy="646908"/>
              </a:xfrm>
              <a:prstGeom prst="rect">
                <a:avLst/>
              </a:prstGeom>
              <a:blipFill>
                <a:blip r:embed="rId2"/>
                <a:stretch>
                  <a:fillRect l="-184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34ADF7F-4AD1-4B64-B8C4-30BFEF8C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99" y="1612652"/>
            <a:ext cx="5962404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23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3.15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F600D8-0797-421E-BEB2-F8727F523601}"/>
              </a:ext>
            </a:extLst>
          </p:cNvPr>
          <p:cNvSpPr txBox="1"/>
          <p:nvPr/>
        </p:nvSpPr>
        <p:spPr>
          <a:xfrm>
            <a:off x="237744" y="987552"/>
            <a:ext cx="8546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 作出最初最小化状态表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40D8C9-67BB-418D-8AFD-3B3A1A74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32" y="1462401"/>
            <a:ext cx="8828120" cy="20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0B0AFE-6F36-4017-8928-10F80B43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88" y="1044300"/>
            <a:ext cx="8137017" cy="5280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2AC862-5A58-497C-994D-B05C7B50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5" y="2728022"/>
            <a:ext cx="3133725" cy="21145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EBB869D1-5A3D-44E7-A4F0-A047339F3524}"/>
              </a:ext>
            </a:extLst>
          </p:cNvPr>
          <p:cNvSpPr/>
          <p:nvPr/>
        </p:nvSpPr>
        <p:spPr>
          <a:xfrm>
            <a:off x="3965448" y="3425334"/>
            <a:ext cx="1213104" cy="31699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D4FFFA7-983E-47EC-A8B8-2A379AE10E1B}"/>
              </a:ext>
            </a:extLst>
          </p:cNvPr>
          <p:cNvSpPr/>
          <p:nvPr/>
        </p:nvSpPr>
        <p:spPr>
          <a:xfrm>
            <a:off x="3977040" y="3425334"/>
            <a:ext cx="1009488" cy="43891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B76B47-4E19-429F-A046-299FCC8B7AEB}"/>
              </a:ext>
            </a:extLst>
          </p:cNvPr>
          <p:cNvSpPr txBox="1"/>
          <p:nvPr/>
        </p:nvSpPr>
        <p:spPr>
          <a:xfrm>
            <a:off x="430095" y="1739832"/>
            <a:ext cx="842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根据题目给定的状态表，进行化简，得已知状态表为最小化状态表，则列出二进制状态表得：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8BB116-9BAA-4351-9A37-CB983A8E9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384" y="2925805"/>
            <a:ext cx="3333080" cy="16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EEB99B-1791-49B1-80B6-F8E17D75B83A}"/>
                  </a:ext>
                </a:extLst>
              </p:cNvPr>
              <p:cNvSpPr txBox="1"/>
              <p:nvPr/>
            </p:nvSpPr>
            <p:spPr>
              <a:xfrm>
                <a:off x="97536" y="1018032"/>
                <a:ext cx="8902773" cy="480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zh-CN" altLang="zh-CN" dirty="0"/>
                  <a:t>用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触发器，确定激励函数及输出函数表达式：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  </a:t>
                </a:r>
                <a:r>
                  <a:rPr lang="zh-CN" altLang="en-US" dirty="0"/>
                  <a:t>所以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zh-CN" altLang="en-US" dirty="0"/>
                  <a:t>（</a:t>
                </a:r>
                <a:r>
                  <a:rPr lang="zh-CN" altLang="zh-CN" dirty="0"/>
                  <a:t>根据逻辑表达式</a:t>
                </a:r>
                <a:r>
                  <a:rPr lang="zh-CN" altLang="en-US" dirty="0"/>
                  <a:t>画</a:t>
                </a:r>
                <a:r>
                  <a:rPr lang="zh-CN" altLang="zh-CN" dirty="0"/>
                  <a:t>电路图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EEB99B-1791-49B1-80B6-F8E17D75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" y="1018032"/>
                <a:ext cx="8902773" cy="4803046"/>
              </a:xfrm>
              <a:prstGeom prst="rect">
                <a:avLst/>
              </a:prstGeom>
              <a:blipFill>
                <a:blip r:embed="rId3"/>
                <a:stretch>
                  <a:fillRect t="-635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D57086-AC31-4FCA-930C-B93A5CA6B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60" y="2161783"/>
            <a:ext cx="8225649" cy="24129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B9D6F-82EB-4BDE-96C7-388EB535C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35" y="2368206"/>
            <a:ext cx="8188331" cy="216828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685EC14-A8F0-4C0B-B0E9-F41D013BF697}"/>
              </a:ext>
            </a:extLst>
          </p:cNvPr>
          <p:cNvSpPr txBox="1"/>
          <p:nvPr/>
        </p:nvSpPr>
        <p:spPr>
          <a:xfrm>
            <a:off x="944880" y="1919624"/>
            <a:ext cx="7339584" cy="36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:                                                       D</a:t>
            </a:r>
            <a:r>
              <a:rPr lang="en-US" altLang="zh-CN" baseline="-25000" dirty="0"/>
              <a:t>1</a:t>
            </a:r>
            <a:r>
              <a:rPr lang="en-US" altLang="zh-CN" dirty="0"/>
              <a:t>: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82268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EEB99B-1791-49B1-80B6-F8E17D75B83A}"/>
                  </a:ext>
                </a:extLst>
              </p:cNvPr>
              <p:cNvSpPr txBox="1"/>
              <p:nvPr/>
            </p:nvSpPr>
            <p:spPr>
              <a:xfrm>
                <a:off x="97536" y="1018032"/>
                <a:ext cx="8902773" cy="4526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zh-CN" altLang="zh-CN" dirty="0"/>
                  <a:t>用</a:t>
                </a:r>
                <a:r>
                  <a:rPr lang="en-US" altLang="zh-CN" dirty="0"/>
                  <a:t>D</a:t>
                </a:r>
                <a:r>
                  <a:rPr lang="zh-CN" altLang="zh-CN" dirty="0"/>
                  <a:t>触发器，</a:t>
                </a:r>
                <a:r>
                  <a:rPr lang="zh-CN" altLang="en-US" dirty="0"/>
                  <a:t>电路图如下</a:t>
                </a:r>
                <a:r>
                  <a:rPr lang="zh-CN" altLang="zh-CN" dirty="0"/>
                  <a:t>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                                      </a:t>
                </a:r>
                <a:r>
                  <a:rPr lang="zh-CN" altLang="en-US" dirty="0"/>
                  <a:t>所以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EEB99B-1791-49B1-80B6-F8E17D75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" y="1018032"/>
                <a:ext cx="8902773" cy="4526047"/>
              </a:xfrm>
              <a:prstGeom prst="rect">
                <a:avLst/>
              </a:prstGeom>
              <a:blipFill>
                <a:blip r:embed="rId2"/>
                <a:stretch>
                  <a:fillRect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E992A32-85DE-45EB-8826-1FA15425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33" y="1507301"/>
            <a:ext cx="5401733" cy="30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EB99B-1791-49B1-80B6-F8E17D75B83A}"/>
              </a:ext>
            </a:extLst>
          </p:cNvPr>
          <p:cNvSpPr txBox="1"/>
          <p:nvPr/>
        </p:nvSpPr>
        <p:spPr>
          <a:xfrm>
            <a:off x="97536" y="1018032"/>
            <a:ext cx="89027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用</a:t>
            </a:r>
            <a:r>
              <a:rPr lang="en-US" altLang="zh-CN" dirty="0"/>
              <a:t>JK</a:t>
            </a:r>
            <a:r>
              <a:rPr lang="zh-CN" altLang="zh-CN" dirty="0"/>
              <a:t>触发器，确定激励函数及输出函数表达式：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pPr algn="ctr"/>
            <a:r>
              <a:rPr lang="en-US" altLang="zh-CN" dirty="0"/>
              <a:t>    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5D516D-30A7-4DF0-9912-E3B20B86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60" y="1803960"/>
            <a:ext cx="5275256" cy="16250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FFF878-6B95-412D-BA24-E981B6EF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1544409"/>
            <a:ext cx="5275256" cy="1698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93ABF7-7CC4-42AE-A859-74400E173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80" y="3594791"/>
            <a:ext cx="5389836" cy="14941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D3EEDB-3DF8-4E9F-AAF0-363B6A03F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678" y="3537818"/>
            <a:ext cx="5444799" cy="15249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28D98A-AC95-4273-B501-093D17442A4D}"/>
              </a:ext>
            </a:extLst>
          </p:cNvPr>
          <p:cNvSpPr txBox="1"/>
          <p:nvPr/>
        </p:nvSpPr>
        <p:spPr>
          <a:xfrm>
            <a:off x="885860" y="1507301"/>
            <a:ext cx="53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baseline="-25000" dirty="0"/>
              <a:t>2</a:t>
            </a:r>
            <a:r>
              <a:rPr lang="en-US" altLang="zh-CN" dirty="0"/>
              <a:t>:                                           K</a:t>
            </a:r>
            <a:r>
              <a:rPr lang="en-US" altLang="zh-CN" baseline="-25000" dirty="0"/>
              <a:t>2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FC06FD-0C42-4102-B34E-33B14D8EEA53}"/>
              </a:ext>
            </a:extLst>
          </p:cNvPr>
          <p:cNvSpPr txBox="1"/>
          <p:nvPr/>
        </p:nvSpPr>
        <p:spPr>
          <a:xfrm>
            <a:off x="965644" y="3216109"/>
            <a:ext cx="535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</a:t>
            </a:r>
            <a:r>
              <a:rPr lang="en-US" altLang="zh-CN" baseline="-25000" dirty="0"/>
              <a:t>1</a:t>
            </a:r>
            <a:r>
              <a:rPr lang="en-US" altLang="zh-CN" dirty="0"/>
              <a:t>:                                           K</a:t>
            </a:r>
            <a:r>
              <a:rPr lang="en-US" altLang="zh-CN" baseline="-25000" dirty="0"/>
              <a:t>1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1CFCCA-51D5-420C-9DA1-7A39CCDEC334}"/>
                  </a:ext>
                </a:extLst>
              </p:cNvPr>
              <p:cNvSpPr txBox="1"/>
              <p:nvPr/>
            </p:nvSpPr>
            <p:spPr>
              <a:xfrm>
                <a:off x="6714493" y="2780254"/>
                <a:ext cx="2186077" cy="2309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zh-CN" altLang="zh-CN" dirty="0"/>
                  <a:t>根据逻辑表达式</a:t>
                </a:r>
                <a:r>
                  <a:rPr lang="zh-CN" altLang="en-US" dirty="0"/>
                  <a:t>画</a:t>
                </a:r>
                <a:r>
                  <a:rPr lang="zh-CN" altLang="zh-CN" dirty="0"/>
                  <a:t>电路图</a:t>
                </a:r>
                <a:r>
                  <a:rPr lang="zh-CN" altLang="en-US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1CFCCA-51D5-420C-9DA1-7A39CCDE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93" y="2780254"/>
                <a:ext cx="2186077" cy="2309478"/>
              </a:xfrm>
              <a:prstGeom prst="rect">
                <a:avLst/>
              </a:prstGeom>
              <a:blipFill>
                <a:blip r:embed="rId7"/>
                <a:stretch>
                  <a:fillRect l="-2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436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EB99B-1791-49B1-80B6-F8E17D75B83A}"/>
              </a:ext>
            </a:extLst>
          </p:cNvPr>
          <p:cNvSpPr txBox="1"/>
          <p:nvPr/>
        </p:nvSpPr>
        <p:spPr>
          <a:xfrm>
            <a:off x="97536" y="1018032"/>
            <a:ext cx="8902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（</a:t>
            </a:r>
            <a:r>
              <a:rPr lang="en-US" altLang="zh-CN" dirty="0"/>
              <a:t>2</a:t>
            </a:r>
            <a:r>
              <a:rPr lang="zh-CN" altLang="en-US" dirty="0"/>
              <a:t>）用</a:t>
            </a:r>
            <a:r>
              <a:rPr lang="en-US" altLang="zh-CN" dirty="0"/>
              <a:t>JK</a:t>
            </a:r>
            <a:r>
              <a:rPr lang="zh-CN" altLang="en-US" dirty="0"/>
              <a:t>触发器，电路图如下：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6756D74-D9AF-4B0E-90E8-00AAC1E51FA7}"/>
                  </a:ext>
                </a:extLst>
              </p:cNvPr>
              <p:cNvSpPr txBox="1"/>
              <p:nvPr/>
            </p:nvSpPr>
            <p:spPr>
              <a:xfrm>
                <a:off x="4250509" y="665726"/>
                <a:ext cx="4749800" cy="1755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（</a:t>
                </a:r>
                <a:r>
                  <a:rPr lang="zh-CN" altLang="zh-CN" dirty="0"/>
                  <a:t>根据逻辑表达式</a:t>
                </a:r>
                <a:r>
                  <a:rPr lang="zh-CN" altLang="en-US" dirty="0"/>
                  <a:t>画</a:t>
                </a:r>
                <a:r>
                  <a:rPr lang="zh-CN" altLang="zh-CN" dirty="0"/>
                  <a:t>电路图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6756D74-D9AF-4B0E-90E8-00AAC1E51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09" y="665726"/>
                <a:ext cx="4749800" cy="1755481"/>
              </a:xfrm>
              <a:prstGeom prst="rect">
                <a:avLst/>
              </a:prstGeom>
              <a:blipFill>
                <a:blip r:embed="rId2"/>
                <a:stretch>
                  <a:fillRect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01243EB-E0EE-4B97-8B31-A3271FE0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70" y="2570052"/>
            <a:ext cx="5998049" cy="29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23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EEB99B-1791-49B1-80B6-F8E17D75B83A}"/>
                  </a:ext>
                </a:extLst>
              </p:cNvPr>
              <p:cNvSpPr txBox="1"/>
              <p:nvPr/>
            </p:nvSpPr>
            <p:spPr>
              <a:xfrm>
                <a:off x="97536" y="1018032"/>
                <a:ext cx="8902773" cy="508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zh-CN" altLang="zh-CN" dirty="0"/>
                  <a:t>用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触发器，确定激励函数及输出函数表达式：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:r>
                  <a:rPr lang="en-US" altLang="zh-CN" dirty="0"/>
                  <a:t>     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algn="ctr"/>
                <a:r>
                  <a:rPr lang="zh-CN" altLang="en-US" dirty="0"/>
                  <a:t>（</a:t>
                </a:r>
                <a:r>
                  <a:rPr lang="zh-CN" altLang="zh-CN" dirty="0"/>
                  <a:t>根据逻辑表达式</a:t>
                </a:r>
                <a:r>
                  <a:rPr lang="zh-CN" altLang="en-US" dirty="0"/>
                  <a:t>画</a:t>
                </a:r>
                <a:r>
                  <a:rPr lang="zh-CN" altLang="zh-CN" dirty="0"/>
                  <a:t>电路图</a:t>
                </a:r>
                <a:r>
                  <a:rPr lang="zh-CN" altLang="en-US" dirty="0"/>
                  <a:t>）</a:t>
                </a:r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9EEB99B-1791-49B1-80B6-F8E17D75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" y="1018032"/>
                <a:ext cx="8902773" cy="5080045"/>
              </a:xfrm>
              <a:prstGeom prst="rect">
                <a:avLst/>
              </a:prstGeom>
              <a:blipFill>
                <a:blip r:embed="rId3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685EC14-A8F0-4C0B-B0E9-F41D013BF697}"/>
              </a:ext>
            </a:extLst>
          </p:cNvPr>
          <p:cNvSpPr txBox="1"/>
          <p:nvPr/>
        </p:nvSpPr>
        <p:spPr>
          <a:xfrm>
            <a:off x="944880" y="1919624"/>
            <a:ext cx="7339584" cy="366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:                                                       T</a:t>
            </a:r>
            <a:r>
              <a:rPr lang="en-US" altLang="zh-CN" baseline="-25000" dirty="0"/>
              <a:t>1</a:t>
            </a:r>
            <a:r>
              <a:rPr lang="en-US" altLang="zh-CN" dirty="0"/>
              <a:t>:</a:t>
            </a:r>
            <a:endParaRPr lang="zh-CN" altLang="en-US" baseline="-25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96F29B-4466-45FE-AB22-42DDF925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89" y="2328140"/>
            <a:ext cx="7672822" cy="20642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36EB15-6C84-4321-A38C-B12BB0FE8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8" y="2338157"/>
            <a:ext cx="7339984" cy="20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5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3.16</a:t>
            </a: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EEB99B-1791-49B1-80B6-F8E17D75B83A}"/>
              </a:ext>
            </a:extLst>
          </p:cNvPr>
          <p:cNvSpPr txBox="1"/>
          <p:nvPr/>
        </p:nvSpPr>
        <p:spPr>
          <a:xfrm>
            <a:off x="97536" y="1018032"/>
            <a:ext cx="89027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用</a:t>
            </a:r>
            <a:r>
              <a:rPr lang="en-US" altLang="zh-CN" dirty="0"/>
              <a:t>T</a:t>
            </a:r>
            <a:r>
              <a:rPr lang="zh-CN" altLang="zh-CN" dirty="0"/>
              <a:t>触发器， </a:t>
            </a:r>
            <a:r>
              <a:rPr lang="zh-CN" altLang="en-US" dirty="0"/>
              <a:t>，电路图如下：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38602A-8B8D-4AE1-99FC-67980FE6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56" y="1890155"/>
            <a:ext cx="4986478" cy="34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33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3.17</a:t>
            </a:r>
          </a:p>
          <a:p>
            <a:endParaRPr lang="en-US" altLang="zh-CN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BB869D1-5A3D-44E7-A4F0-A047339F3524}"/>
              </a:ext>
            </a:extLst>
          </p:cNvPr>
          <p:cNvSpPr/>
          <p:nvPr/>
        </p:nvSpPr>
        <p:spPr>
          <a:xfrm>
            <a:off x="3965448" y="3425334"/>
            <a:ext cx="1213104" cy="31699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BBFB98-15B3-4DC9-9728-96F8FD22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1" y="987017"/>
            <a:ext cx="7196519" cy="10995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767A75-3657-42F2-AC90-2ACD71D31937}"/>
              </a:ext>
            </a:extLst>
          </p:cNvPr>
          <p:cNvSpPr txBox="1"/>
          <p:nvPr/>
        </p:nvSpPr>
        <p:spPr>
          <a:xfrm>
            <a:off x="676656" y="2237232"/>
            <a:ext cx="2645664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电路图如下：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161355-AD00-4EC5-B2FA-B10DC05E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90" y="2694150"/>
            <a:ext cx="4787419" cy="22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0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3.19</a:t>
            </a:r>
          </a:p>
          <a:p>
            <a:endParaRPr lang="en-US" altLang="zh-CN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BB869D1-5A3D-44E7-A4F0-A047339F3524}"/>
              </a:ext>
            </a:extLst>
          </p:cNvPr>
          <p:cNvSpPr/>
          <p:nvPr/>
        </p:nvSpPr>
        <p:spPr>
          <a:xfrm>
            <a:off x="3965448" y="3425334"/>
            <a:ext cx="1213104" cy="31699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17FAFB-5378-4AA9-BBB7-CBC93BAB5492}"/>
                  </a:ext>
                </a:extLst>
              </p:cNvPr>
              <p:cNvSpPr txBox="1"/>
              <p:nvPr/>
            </p:nvSpPr>
            <p:spPr>
              <a:xfrm>
                <a:off x="636705" y="1011936"/>
                <a:ext cx="8077200" cy="480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    </a:t>
                </a:r>
                <a:r>
                  <a:rPr lang="zh-CN" altLang="zh-CN" dirty="0"/>
                  <a:t>分别用</a:t>
                </a:r>
                <a:r>
                  <a:rPr lang="en-US" altLang="zh-CN" dirty="0"/>
                  <a:t>000~100</a:t>
                </a:r>
                <a:r>
                  <a:rPr lang="zh-CN" altLang="zh-CN" dirty="0"/>
                  <a:t>表示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进制计数器中的</a:t>
                </a:r>
                <a:r>
                  <a:rPr lang="en-US" altLang="zh-CN" dirty="0"/>
                  <a:t>5</a:t>
                </a:r>
                <a:r>
                  <a:rPr lang="zh-CN" altLang="zh-CN" dirty="0"/>
                  <a:t>个状态，设当</a:t>
                </a:r>
                <a:r>
                  <a:rPr lang="en-US" altLang="zh-CN" dirty="0"/>
                  <a:t>x=1</a:t>
                </a:r>
                <a:r>
                  <a:rPr lang="zh-CN" altLang="zh-CN" dirty="0"/>
                  <a:t>时，加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计数，当</a:t>
                </a:r>
                <a:r>
                  <a:rPr lang="en-US" altLang="zh-CN" dirty="0"/>
                  <a:t>x=0</a:t>
                </a:r>
                <a:r>
                  <a:rPr lang="zh-CN" altLang="zh-CN" dirty="0"/>
                  <a:t>时，减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计数；则可直接得到二进制状态表。此表无需化简和状态分配，根据状态表可画出各激励函数的卡诺图。</a:t>
                </a:r>
                <a:endParaRPr lang="en-US" altLang="zh-CN" dirty="0"/>
              </a:p>
              <a:p>
                <a:r>
                  <a:rPr lang="zh-CN" altLang="en-US" dirty="0"/>
                  <a:t>原始状态表：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考虑多输出函数的公用与项情况，可得到激励函数的逻辑表达式：</a:t>
                </a:r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17FAFB-5378-4AA9-BBB7-CBC93BAB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5" y="1011936"/>
                <a:ext cx="8077200" cy="4803046"/>
              </a:xfrm>
              <a:prstGeom prst="rect">
                <a:avLst/>
              </a:prstGeom>
              <a:blipFill>
                <a:blip r:embed="rId2"/>
                <a:stretch>
                  <a:fillRect l="-604" t="-635" r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9479453-472D-4C3F-B496-0586ABF5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27" y="2086706"/>
            <a:ext cx="6885818" cy="23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01D03A-6870-4BFE-BC1E-FF0FA5497AFE}"/>
                  </a:ext>
                </a:extLst>
              </p:cNvPr>
              <p:cNvSpPr/>
              <p:nvPr/>
            </p:nvSpPr>
            <p:spPr>
              <a:xfrm>
                <a:off x="516559" y="665726"/>
                <a:ext cx="5892511" cy="2031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3.3 </a:t>
                </a:r>
              </a:p>
              <a:p>
                <a:r>
                  <a:rPr lang="zh-CN" altLang="en-US" dirty="0"/>
                  <a:t>激励方程：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状态输出表：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01D03A-6870-4BFE-BC1E-FF0FA5497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9" y="665726"/>
                <a:ext cx="5892511" cy="2031903"/>
              </a:xfrm>
              <a:prstGeom prst="rect">
                <a:avLst/>
              </a:prstGeom>
              <a:blipFill>
                <a:blip r:embed="rId3"/>
                <a:stretch>
                  <a:fillRect l="-932" t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ABC2D9A-19BC-4312-9EEA-436BDAC7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72" y="2559081"/>
            <a:ext cx="4257143" cy="27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C8EFCE-AF51-4F82-839F-6EA492A4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439" y="2614538"/>
            <a:ext cx="1676190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2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3.19</a:t>
            </a: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7FAFB-5378-4AA9-BBB7-CBC93BAB5492}"/>
              </a:ext>
            </a:extLst>
          </p:cNvPr>
          <p:cNvSpPr txBox="1"/>
          <p:nvPr/>
        </p:nvSpPr>
        <p:spPr>
          <a:xfrm>
            <a:off x="636705" y="1011936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二进制状态表：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0E8792-153C-47DB-A8BD-29392A15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091"/>
            <a:ext cx="9144000" cy="325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29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8784554" y="5339996"/>
            <a:ext cx="710950" cy="781138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3.19</a:t>
            </a:r>
          </a:p>
          <a:p>
            <a:endParaRPr lang="en-US" altLang="zh-CN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BB869D1-5A3D-44E7-A4F0-A047339F3524}"/>
              </a:ext>
            </a:extLst>
          </p:cNvPr>
          <p:cNvSpPr/>
          <p:nvPr/>
        </p:nvSpPr>
        <p:spPr>
          <a:xfrm>
            <a:off x="3965448" y="3425334"/>
            <a:ext cx="1213104" cy="316992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7FAFB-5378-4AA9-BBB7-CBC93BAB5492}"/>
              </a:ext>
            </a:extLst>
          </p:cNvPr>
          <p:cNvSpPr txBox="1"/>
          <p:nvPr/>
        </p:nvSpPr>
        <p:spPr>
          <a:xfrm>
            <a:off x="636705" y="1011936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根据逻辑表达式</a:t>
            </a:r>
            <a:r>
              <a:rPr lang="zh-CN" altLang="en-US" dirty="0"/>
              <a:t>画</a:t>
            </a:r>
            <a:r>
              <a:rPr lang="zh-CN" altLang="zh-CN" dirty="0"/>
              <a:t>电路图：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96D365-6E54-43A5-BFE3-C45146B2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2" y="1568851"/>
            <a:ext cx="6191937" cy="31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59" y="66572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3.3 </a:t>
            </a:r>
          </a:p>
          <a:p>
            <a:endParaRPr lang="en-US" altLang="zh-CN" dirty="0"/>
          </a:p>
          <a:p>
            <a:r>
              <a:rPr lang="zh-CN" altLang="en-US" dirty="0"/>
              <a:t>状态图：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CB9104-8CF6-44D9-9555-6CC81EFE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55" y="1957171"/>
            <a:ext cx="5729802" cy="26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59" y="665726"/>
            <a:ext cx="16642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3.4</a:t>
            </a:r>
            <a:r>
              <a:rPr lang="zh-CN" altLang="en-US" dirty="0">
                <a:solidFill>
                  <a:srgbClr val="FF0000"/>
                </a:solidFill>
              </a:rPr>
              <a:t>（易错题）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6CAF76-B95E-419A-AF31-CC0290D9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61" y="275537"/>
            <a:ext cx="6057900" cy="2447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15CE3-5742-4533-8B8E-1ABF0251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97" y="2891546"/>
            <a:ext cx="2780928" cy="36909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9E2BF9-DCB0-43CF-8FF0-B4E40E097233}"/>
              </a:ext>
            </a:extLst>
          </p:cNvPr>
          <p:cNvSpPr txBox="1"/>
          <p:nvPr/>
        </p:nvSpPr>
        <p:spPr>
          <a:xfrm>
            <a:off x="4402667" y="3498111"/>
            <a:ext cx="338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）看输出是否完全由输入决定。如果输出不完全由输入决定则为时序电路。</a:t>
            </a:r>
          </a:p>
        </p:txBody>
      </p:sp>
    </p:spTree>
    <p:extLst>
      <p:ext uri="{BB962C8B-B14F-4D97-AF65-F5344CB8AC3E}">
        <p14:creationId xmlns:p14="http://schemas.microsoft.com/office/powerpoint/2010/main" val="24085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3.6</a:t>
            </a:r>
          </a:p>
          <a:p>
            <a:r>
              <a:rPr lang="zh-CN" altLang="en-US" dirty="0"/>
              <a:t>试分析习题图</a:t>
            </a:r>
            <a:r>
              <a:rPr lang="en-US" altLang="zh-CN" dirty="0"/>
              <a:t>3.6</a:t>
            </a:r>
            <a:r>
              <a:rPr lang="zh-CN" altLang="en-US" dirty="0"/>
              <a:t>所示电路的功能。要求写出激励方程、输出函数，画出状态图，并对逻辑功能做出说明。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CF1CBB-6EDF-4D84-8C6C-082AE678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05" y="1628394"/>
            <a:ext cx="4581525" cy="163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A516C9-9675-4C22-919E-2A7CFDAB9E6B}"/>
                  </a:ext>
                </a:extLst>
              </p:cNvPr>
              <p:cNvSpPr txBox="1"/>
              <p:nvPr/>
            </p:nvSpPr>
            <p:spPr>
              <a:xfrm>
                <a:off x="844241" y="3601388"/>
                <a:ext cx="3633977" cy="203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由图可得，激励方程如下：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输出函数：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逻辑功能：</a:t>
                </a:r>
                <a:endParaRPr lang="en-US" altLang="zh-CN" dirty="0"/>
              </a:p>
              <a:p>
                <a:r>
                  <a:rPr lang="zh-CN" altLang="en-US" dirty="0"/>
                  <a:t>该电路的逻辑功能是模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循环计数器，每完成一次循环计数就输出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AA516C9-9675-4C22-919E-2A7CFDAB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1" y="3601388"/>
                <a:ext cx="3633977" cy="2031903"/>
              </a:xfrm>
              <a:prstGeom prst="rect">
                <a:avLst/>
              </a:prstGeom>
              <a:blipFill>
                <a:blip r:embed="rId4"/>
                <a:stretch>
                  <a:fillRect l="-1340" t="-1802" r="-4355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D1B18BF-606B-4B8E-BA01-50AACAFBD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195" y="3998731"/>
            <a:ext cx="1964503" cy="187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8E57B-CD3D-497C-8DF3-AEAA01CC3153}"/>
              </a:ext>
            </a:extLst>
          </p:cNvPr>
          <p:cNvSpPr txBox="1"/>
          <p:nvPr/>
        </p:nvSpPr>
        <p:spPr>
          <a:xfrm>
            <a:off x="4931664" y="3529584"/>
            <a:ext cx="17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状态图：</a:t>
            </a:r>
          </a:p>
        </p:txBody>
      </p:sp>
    </p:spTree>
    <p:extLst>
      <p:ext uri="{BB962C8B-B14F-4D97-AF65-F5344CB8AC3E}">
        <p14:creationId xmlns:p14="http://schemas.microsoft.com/office/powerpoint/2010/main" val="364457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3.7</a:t>
            </a:r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C64D55-5DD6-4F50-A0E6-F0B1A923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2" y="1003375"/>
            <a:ext cx="8142923" cy="1818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0FCB50-4EA6-4CE8-AA4A-FED24B295088}"/>
                  </a:ext>
                </a:extLst>
              </p:cNvPr>
              <p:cNvSpPr txBox="1"/>
              <p:nvPr/>
            </p:nvSpPr>
            <p:spPr>
              <a:xfrm>
                <a:off x="357336" y="3335155"/>
                <a:ext cx="8429327" cy="160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图中为</a:t>
                </a:r>
                <a:r>
                  <a:rPr lang="en-US" altLang="zh-CN" dirty="0"/>
                  <a:t>J-K</a:t>
                </a:r>
                <a:r>
                  <a:rPr lang="zh-CN" altLang="en-US" dirty="0"/>
                  <a:t>触发器，根据其次态方程得到激励方程和次态方程如下：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𝑌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     Z=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Mealy</a:t>
                </a:r>
                <a:r>
                  <a:rPr lang="zh-CN" altLang="en-US" dirty="0"/>
                  <a:t>型）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0FCB50-4EA6-4CE8-AA4A-FED24B29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6" y="3335155"/>
                <a:ext cx="8429327" cy="1606017"/>
              </a:xfrm>
              <a:prstGeom prst="rect">
                <a:avLst/>
              </a:prstGeom>
              <a:blipFill>
                <a:blip r:embed="rId3"/>
                <a:stretch>
                  <a:fillRect l="-651" t="-1894" b="-4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82F62D0-99EC-4296-886C-5D4943589E93}"/>
              </a:ext>
            </a:extLst>
          </p:cNvPr>
          <p:cNvSpPr txBox="1"/>
          <p:nvPr/>
        </p:nvSpPr>
        <p:spPr>
          <a:xfrm>
            <a:off x="636705" y="5090160"/>
            <a:ext cx="674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注：在分析同步时序电路时，第一步应当列出激励函数与输出函数。</a:t>
            </a:r>
          </a:p>
        </p:txBody>
      </p:sp>
    </p:spTree>
    <p:extLst>
      <p:ext uri="{BB962C8B-B14F-4D97-AF65-F5344CB8AC3E}">
        <p14:creationId xmlns:p14="http://schemas.microsoft.com/office/powerpoint/2010/main" val="12885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3.7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DAFEE2-8807-4B57-90CD-B097295DD462}"/>
              </a:ext>
            </a:extLst>
          </p:cNvPr>
          <p:cNvSpPr txBox="1"/>
          <p:nvPr/>
        </p:nvSpPr>
        <p:spPr>
          <a:xfrm>
            <a:off x="585216" y="963168"/>
            <a:ext cx="848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激励转换表如下：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1A8DB19-26EC-454E-921B-4DF47733A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63087"/>
              </p:ext>
            </p:extLst>
          </p:nvPr>
        </p:nvGraphicFramePr>
        <p:xfrm>
          <a:off x="2833622" y="870118"/>
          <a:ext cx="3122169" cy="449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Worksheet" r:id="rId3" imgW="2247739" imgH="3238609" progId="Excel.Sheet.12">
                  <p:embed/>
                </p:oleObj>
              </mc:Choice>
              <mc:Fallback>
                <p:oleObj name="Worksheet" r:id="rId3" imgW="2247739" imgH="32386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622" y="870118"/>
                        <a:ext cx="3122169" cy="449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77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30095" y="470482"/>
            <a:ext cx="8077200" cy="470243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1D03A-6870-4BFE-BC1E-FF0FA5497AFE}"/>
              </a:ext>
            </a:extLst>
          </p:cNvPr>
          <p:cNvSpPr/>
          <p:nvPr/>
        </p:nvSpPr>
        <p:spPr>
          <a:xfrm>
            <a:off x="516560" y="665726"/>
            <a:ext cx="8483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3.7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DAFEE2-8807-4B57-90CD-B097295DD462}"/>
              </a:ext>
            </a:extLst>
          </p:cNvPr>
          <p:cNvSpPr txBox="1"/>
          <p:nvPr/>
        </p:nvSpPr>
        <p:spPr>
          <a:xfrm>
            <a:off x="585216" y="963168"/>
            <a:ext cx="848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状态输出表：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ACEEE7C-A16A-4FF1-81B3-54311806A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6330"/>
              </p:ext>
            </p:extLst>
          </p:nvPr>
        </p:nvGraphicFramePr>
        <p:xfrm>
          <a:off x="1697380" y="1553939"/>
          <a:ext cx="5285485" cy="26066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4021">
                  <a:extLst>
                    <a:ext uri="{9D8B030D-6E8A-4147-A177-3AD203B41FA5}">
                      <a16:colId xmlns:a16="http://schemas.microsoft.com/office/drawing/2014/main" val="3735734167"/>
                    </a:ext>
                  </a:extLst>
                </a:gridCol>
                <a:gridCol w="877866">
                  <a:extLst>
                    <a:ext uri="{9D8B030D-6E8A-4147-A177-3AD203B41FA5}">
                      <a16:colId xmlns:a16="http://schemas.microsoft.com/office/drawing/2014/main" val="3115842059"/>
                    </a:ext>
                  </a:extLst>
                </a:gridCol>
                <a:gridCol w="877866">
                  <a:extLst>
                    <a:ext uri="{9D8B030D-6E8A-4147-A177-3AD203B41FA5}">
                      <a16:colId xmlns:a16="http://schemas.microsoft.com/office/drawing/2014/main" val="840761020"/>
                    </a:ext>
                  </a:extLst>
                </a:gridCol>
                <a:gridCol w="877866">
                  <a:extLst>
                    <a:ext uri="{9D8B030D-6E8A-4147-A177-3AD203B41FA5}">
                      <a16:colId xmlns:a16="http://schemas.microsoft.com/office/drawing/2014/main" val="3567781799"/>
                    </a:ext>
                  </a:extLst>
                </a:gridCol>
                <a:gridCol w="877866">
                  <a:extLst>
                    <a:ext uri="{9D8B030D-6E8A-4147-A177-3AD203B41FA5}">
                      <a16:colId xmlns:a16="http://schemas.microsoft.com/office/drawing/2014/main" val="1792489132"/>
                    </a:ext>
                  </a:extLst>
                </a:gridCol>
              </a:tblGrid>
              <a:tr h="11706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50055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00/1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01/1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00/0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01/0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23171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01/1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10/1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01/0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01/0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21798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10/0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11/0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2841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00/0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11/0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10/0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17123"/>
                  </a:ext>
                </a:extLst>
              </a:tr>
            </a:tbl>
          </a:graphicData>
        </a:graphic>
      </p:graphicFrame>
      <p:sp>
        <p:nvSpPr>
          <p:cNvPr id="20" name="文本框 1">
            <a:extLst>
              <a:ext uri="{FF2B5EF4-FFF2-40B4-BE49-F238E27FC236}">
                <a16:creationId xmlns:a16="http://schemas.microsoft.com/office/drawing/2014/main" id="{3B8185ED-032D-430F-A866-2501DD6431E5}"/>
              </a:ext>
            </a:extLst>
          </p:cNvPr>
          <p:cNvSpPr txBox="1"/>
          <p:nvPr/>
        </p:nvSpPr>
        <p:spPr>
          <a:xfrm>
            <a:off x="1961538" y="2099632"/>
            <a:ext cx="788709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Q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Q</a:t>
            </a:r>
            <a:r>
              <a:rPr lang="en-US" altLang="zh-CN" sz="1600" baseline="-25000" dirty="0"/>
              <a:t>1</a:t>
            </a:r>
            <a:endParaRPr lang="zh-CN" altLang="en-US" sz="1600" baseline="-25000" dirty="0"/>
          </a:p>
        </p:txBody>
      </p:sp>
      <p:sp>
        <p:nvSpPr>
          <p:cNvPr id="22" name="文本框 2">
            <a:extLst>
              <a:ext uri="{FF2B5EF4-FFF2-40B4-BE49-F238E27FC236}">
                <a16:creationId xmlns:a16="http://schemas.microsoft.com/office/drawing/2014/main" id="{630E6065-8A50-444D-989D-25F039A21ED5}"/>
              </a:ext>
            </a:extLst>
          </p:cNvPr>
          <p:cNvSpPr txBox="1"/>
          <p:nvPr/>
        </p:nvSpPr>
        <p:spPr>
          <a:xfrm>
            <a:off x="2626477" y="1790096"/>
            <a:ext cx="589112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defPPr>
              <a:defRPr lang="zh-CN"/>
            </a:defPPr>
            <a:lvl1pPr indent="0">
              <a:defRPr sz="1400">
                <a:solidFill>
                  <a:schemeClr val="tx1"/>
                </a:solidFill>
              </a:defRPr>
            </a:lvl1pPr>
            <a:lvl2pPr indent="0">
              <a:defRPr sz="1100">
                <a:solidFill>
                  <a:schemeClr val="tx1"/>
                </a:solidFill>
              </a:defRPr>
            </a:lvl2pPr>
            <a:lvl3pPr indent="0">
              <a:defRPr sz="1100">
                <a:solidFill>
                  <a:schemeClr val="tx1"/>
                </a:solidFill>
              </a:defRPr>
            </a:lvl3pPr>
            <a:lvl4pPr indent="0">
              <a:defRPr sz="1100">
                <a:solidFill>
                  <a:schemeClr val="tx1"/>
                </a:solidFill>
              </a:defRPr>
            </a:lvl4pPr>
            <a:lvl5pPr indent="0">
              <a:defRPr sz="1100">
                <a:solidFill>
                  <a:schemeClr val="tx1"/>
                </a:solidFill>
              </a:defRPr>
            </a:lvl5pPr>
            <a:lvl6pPr indent="0">
              <a:defRPr sz="1100">
                <a:solidFill>
                  <a:schemeClr val="tx1"/>
                </a:solidFill>
              </a:defRPr>
            </a:lvl6pPr>
            <a:lvl7pPr indent="0">
              <a:defRPr sz="1100">
                <a:solidFill>
                  <a:schemeClr val="tx1"/>
                </a:solidFill>
              </a:defRPr>
            </a:lvl7pPr>
            <a:lvl8pPr indent="0">
              <a:defRPr sz="1100">
                <a:solidFill>
                  <a:schemeClr val="tx1"/>
                </a:solidFill>
              </a:defRPr>
            </a:lvl8pPr>
            <a:lvl9pPr indent="0">
              <a:defRPr sz="1100">
                <a:solidFill>
                  <a:schemeClr val="tx1"/>
                </a:solidFill>
              </a:defRPr>
            </a:lvl9pPr>
          </a:lstStyle>
          <a:p>
            <a:r>
              <a:rPr lang="en-US" altLang="zh-CN" sz="1600" dirty="0"/>
              <a:t>XY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9C0B90-AE35-4578-B5A0-A25A68FF03D8}"/>
              </a:ext>
            </a:extLst>
          </p:cNvPr>
          <p:cNvSpPr txBox="1"/>
          <p:nvPr/>
        </p:nvSpPr>
        <p:spPr>
          <a:xfrm>
            <a:off x="1056578" y="4619664"/>
            <a:ext cx="679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Y=0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系统不变化</a:t>
            </a:r>
            <a:r>
              <a:rPr lang="en-US" altLang="zh-CN" dirty="0"/>
              <a:t>;</a:t>
            </a:r>
            <a:r>
              <a:rPr lang="zh-CN" altLang="en-US" dirty="0"/>
              <a:t>当</a:t>
            </a:r>
            <a:r>
              <a:rPr lang="en-US" altLang="zh-CN" dirty="0"/>
              <a:t>Y=1</a:t>
            </a:r>
            <a:r>
              <a:rPr lang="zh-CN" altLang="en-US" dirty="0"/>
              <a:t>时，若</a:t>
            </a:r>
            <a:r>
              <a:rPr lang="en-US" altLang="zh-CN" dirty="0"/>
              <a:t>X=0</a:t>
            </a:r>
            <a:r>
              <a:rPr lang="zh-CN" altLang="en-US" dirty="0"/>
              <a:t>，是模</a:t>
            </a:r>
            <a:r>
              <a:rPr lang="en-US" altLang="zh-CN" dirty="0"/>
              <a:t>4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计数器；若</a:t>
            </a:r>
            <a:r>
              <a:rPr lang="en-US" altLang="zh-CN" dirty="0"/>
              <a:t>X=1</a:t>
            </a:r>
            <a:r>
              <a:rPr lang="zh-CN" altLang="en-US" dirty="0"/>
              <a:t>，系统在</a:t>
            </a:r>
            <a:r>
              <a:rPr lang="en-US" altLang="zh-CN" dirty="0"/>
              <a:t>A-B,C-D</a:t>
            </a:r>
            <a:r>
              <a:rPr lang="zh-CN" altLang="en-US" dirty="0"/>
              <a:t>之间</a:t>
            </a:r>
            <a:r>
              <a:rPr lang="en-US" altLang="zh-CN" dirty="0"/>
              <a:t>0</a:t>
            </a:r>
            <a:r>
              <a:rPr lang="zh-CN" altLang="en-US" dirty="0"/>
              <a:t>循环。</a:t>
            </a:r>
          </a:p>
        </p:txBody>
      </p:sp>
    </p:spTree>
    <p:extLst>
      <p:ext uri="{BB962C8B-B14F-4D97-AF65-F5344CB8AC3E}">
        <p14:creationId xmlns:p14="http://schemas.microsoft.com/office/powerpoint/2010/main" val="164302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第一次作业讲解.potx" id="{330FF2FC-EB32-4239-9492-4DA6471DA19A}" vid="{B88EDABE-9BDA-4805-BBF9-E7A8F09DEDE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第一次作业讲解</Template>
  <TotalTime>1589</TotalTime>
  <Words>1174</Words>
  <Application>Microsoft Office PowerPoint</Application>
  <PresentationFormat>全屏显示(4:3)</PresentationFormat>
  <Paragraphs>419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ËÎÌå</vt:lpstr>
      <vt:lpstr>等线</vt:lpstr>
      <vt:lpstr>宋体</vt:lpstr>
      <vt:lpstr>微软雅黑</vt:lpstr>
      <vt:lpstr>Arial</vt:lpstr>
      <vt:lpstr>Calibri</vt:lpstr>
      <vt:lpstr>Cambria Math</vt:lpstr>
      <vt:lpstr>Office 主题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张増源</dc:creator>
  <cp:lastModifiedBy>wt2196213019@outlook.com</cp:lastModifiedBy>
  <cp:revision>60</cp:revision>
  <cp:lastPrinted>2015-03-12T14:31:09Z</cp:lastPrinted>
  <dcterms:created xsi:type="dcterms:W3CDTF">2021-03-26T14:42:32Z</dcterms:created>
  <dcterms:modified xsi:type="dcterms:W3CDTF">2024-06-17T14:20:07Z</dcterms:modified>
</cp:coreProperties>
</file>