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35"/>
  </p:notesMasterIdLst>
  <p:sldIdLst>
    <p:sldId id="577" r:id="rId3"/>
    <p:sldId id="545" r:id="rId4"/>
    <p:sldId id="572" r:id="rId5"/>
    <p:sldId id="546" r:id="rId6"/>
    <p:sldId id="603" r:id="rId7"/>
    <p:sldId id="607" r:id="rId8"/>
    <p:sldId id="608" r:id="rId9"/>
    <p:sldId id="606" r:id="rId10"/>
    <p:sldId id="609" r:id="rId11"/>
    <p:sldId id="610" r:id="rId12"/>
    <p:sldId id="611" r:id="rId13"/>
    <p:sldId id="547" r:id="rId14"/>
    <p:sldId id="612" r:id="rId15"/>
    <p:sldId id="529" r:id="rId16"/>
    <p:sldId id="530" r:id="rId17"/>
    <p:sldId id="531" r:id="rId18"/>
    <p:sldId id="550" r:id="rId19"/>
    <p:sldId id="551" r:id="rId20"/>
    <p:sldId id="552" r:id="rId21"/>
    <p:sldId id="553" r:id="rId22"/>
    <p:sldId id="555" r:id="rId23"/>
    <p:sldId id="556" r:id="rId24"/>
    <p:sldId id="557" r:id="rId25"/>
    <p:sldId id="558" r:id="rId26"/>
    <p:sldId id="604" r:id="rId27"/>
    <p:sldId id="605" r:id="rId28"/>
    <p:sldId id="535" r:id="rId29"/>
    <p:sldId id="536" r:id="rId30"/>
    <p:sldId id="537" r:id="rId31"/>
    <p:sldId id="538" r:id="rId32"/>
    <p:sldId id="539" r:id="rId33"/>
    <p:sldId id="541" r:id="rId34"/>
  </p:sldIdLst>
  <p:sldSz cx="9144000" cy="5143500" type="screen16x9"/>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rgbClr val="FFFF00"/>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572">
          <p15:clr>
            <a:srgbClr val="A4A3A4"/>
          </p15:clr>
        </p15:guide>
        <p15:guide id="2" pos="295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008000"/>
    <a:srgbClr val="339933"/>
    <a:srgbClr val="00CC00"/>
    <a:srgbClr val="FF9900"/>
    <a:srgbClr val="996633"/>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46"/>
    <p:restoredTop sz="79329" autoAdjust="0"/>
  </p:normalViewPr>
  <p:slideViewPr>
    <p:cSldViewPr showGuides="1">
      <p:cViewPr varScale="1">
        <p:scale>
          <a:sx n="165" d="100"/>
          <a:sy n="165" d="100"/>
        </p:scale>
        <p:origin x="1566" y="186"/>
      </p:cViewPr>
      <p:guideLst>
        <p:guide orient="horz" pos="1572"/>
        <p:guide pos="2952"/>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438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ableStyles" Target="tableStyle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ang jinyu" userId="4ef73c0e9951af0c" providerId="LiveId" clId="{FACEA22B-A720-4E8D-884D-73226312DD29}"/>
    <pc:docChg chg="undo custSel modSld">
      <pc:chgData name="wang jinyu" userId="4ef73c0e9951af0c" providerId="LiveId" clId="{FACEA22B-A720-4E8D-884D-73226312DD29}" dt="2025-02-24T07:51:45.903" v="394" actId="1076"/>
      <pc:docMkLst>
        <pc:docMk/>
      </pc:docMkLst>
      <pc:sldChg chg="modSp mod">
        <pc:chgData name="wang jinyu" userId="4ef73c0e9951af0c" providerId="LiveId" clId="{FACEA22B-A720-4E8D-884D-73226312DD29}" dt="2025-02-24T07:51:45.903" v="394" actId="1076"/>
        <pc:sldMkLst>
          <pc:docMk/>
          <pc:sldMk cId="2985770809" sldId="612"/>
        </pc:sldMkLst>
        <pc:spChg chg="mod">
          <ac:chgData name="wang jinyu" userId="4ef73c0e9951af0c" providerId="LiveId" clId="{FACEA22B-A720-4E8D-884D-73226312DD29}" dt="2025-02-24T07:36:46.893" v="391" actId="6549"/>
          <ac:spMkLst>
            <pc:docMk/>
            <pc:sldMk cId="2985770809" sldId="612"/>
            <ac:spMk id="31746" creationId="{00000000-0000-0000-0000-000000000000}"/>
          </ac:spMkLst>
        </pc:spChg>
        <pc:picChg chg="mod">
          <ac:chgData name="wang jinyu" userId="4ef73c0e9951af0c" providerId="LiveId" clId="{FACEA22B-A720-4E8D-884D-73226312DD29}" dt="2025-02-24T07:51:43.008" v="393" actId="1076"/>
          <ac:picMkLst>
            <pc:docMk/>
            <pc:sldMk cId="2985770809" sldId="612"/>
            <ac:picMk id="3" creationId="{0D9CCAE1-BB60-4447-A200-8C60CA5996CF}"/>
          </ac:picMkLst>
        </pc:picChg>
        <pc:picChg chg="mod">
          <ac:chgData name="wang jinyu" userId="4ef73c0e9951af0c" providerId="LiveId" clId="{FACEA22B-A720-4E8D-884D-73226312DD29}" dt="2025-02-24T07:51:45.903" v="394" actId="1076"/>
          <ac:picMkLst>
            <pc:docMk/>
            <pc:sldMk cId="2985770809" sldId="612"/>
            <ac:picMk id="4" creationId="{0CC59456-9097-3A56-164A-93E32B4902C0}"/>
          </ac:picMkLst>
        </pc:picChg>
      </pc:sldChg>
    </pc:docChg>
  </pc:docChgLst>
  <pc:docChgLst>
    <pc:chgData name="wang jinyu" userId="4ef73c0e9951af0c" providerId="LiveId" clId="{F3FD1B50-1635-4300-A197-DA9ED14E48DD}"/>
    <pc:docChg chg="undo redo custSel addSld delSld modSld sldOrd modMainMaster">
      <pc:chgData name="wang jinyu" userId="4ef73c0e9951af0c" providerId="LiveId" clId="{F3FD1B50-1635-4300-A197-DA9ED14E48DD}" dt="2024-02-25T13:43:20.476" v="3572"/>
      <pc:docMkLst>
        <pc:docMk/>
      </pc:docMkLst>
      <pc:sldChg chg="modSp mod">
        <pc:chgData name="wang jinyu" userId="4ef73c0e9951af0c" providerId="LiveId" clId="{F3FD1B50-1635-4300-A197-DA9ED14E48DD}" dt="2024-02-19T08:17:02.925" v="833" actId="14100"/>
        <pc:sldMkLst>
          <pc:docMk/>
          <pc:sldMk cId="0" sldId="529"/>
        </pc:sldMkLst>
        <pc:spChg chg="mod">
          <ac:chgData name="wang jinyu" userId="4ef73c0e9951af0c" providerId="LiveId" clId="{F3FD1B50-1635-4300-A197-DA9ED14E48DD}" dt="2024-02-19T04:34:57.385" v="336" actId="14100"/>
          <ac:spMkLst>
            <pc:docMk/>
            <pc:sldMk cId="0" sldId="529"/>
            <ac:spMk id="31745" creationId="{00000000-0000-0000-0000-000000000000}"/>
          </ac:spMkLst>
        </pc:spChg>
        <pc:spChg chg="mod">
          <ac:chgData name="wang jinyu" userId="4ef73c0e9951af0c" providerId="LiveId" clId="{F3FD1B50-1635-4300-A197-DA9ED14E48DD}" dt="2024-02-19T08:17:02.925" v="833" actId="14100"/>
          <ac:spMkLst>
            <pc:docMk/>
            <pc:sldMk cId="0" sldId="529"/>
            <ac:spMk id="31746" creationId="{00000000-0000-0000-0000-000000000000}"/>
          </ac:spMkLst>
        </pc:spChg>
      </pc:sldChg>
      <pc:sldChg chg="modSp mod modAnim">
        <pc:chgData name="wang jinyu" userId="4ef73c0e9951af0c" providerId="LiveId" clId="{F3FD1B50-1635-4300-A197-DA9ED14E48DD}" dt="2024-02-25T13:43:20.476" v="3572"/>
        <pc:sldMkLst>
          <pc:docMk/>
          <pc:sldMk cId="0" sldId="530"/>
        </pc:sldMkLst>
        <pc:spChg chg="mod">
          <ac:chgData name="wang jinyu" userId="4ef73c0e9951af0c" providerId="LiveId" clId="{F3FD1B50-1635-4300-A197-DA9ED14E48DD}" dt="2024-02-25T13:43:16.374" v="3564" actId="14100"/>
          <ac:spMkLst>
            <pc:docMk/>
            <pc:sldMk cId="0" sldId="530"/>
            <ac:spMk id="4100" creationId="{00000000-0000-0000-0000-000000000000}"/>
          </ac:spMkLst>
        </pc:spChg>
        <pc:spChg chg="mod">
          <ac:chgData name="wang jinyu" userId="4ef73c0e9951af0c" providerId="LiveId" clId="{F3FD1B50-1635-4300-A197-DA9ED14E48DD}" dt="2024-02-19T07:55:17.991" v="380" actId="1076"/>
          <ac:spMkLst>
            <pc:docMk/>
            <pc:sldMk cId="0" sldId="530"/>
            <ac:spMk id="32769" creationId="{00000000-0000-0000-0000-000000000000}"/>
          </ac:spMkLst>
        </pc:spChg>
        <pc:spChg chg="mod">
          <ac:chgData name="wang jinyu" userId="4ef73c0e9951af0c" providerId="LiveId" clId="{F3FD1B50-1635-4300-A197-DA9ED14E48DD}" dt="2024-02-19T07:55:07.896" v="378" actId="1076"/>
          <ac:spMkLst>
            <pc:docMk/>
            <pc:sldMk cId="0" sldId="530"/>
            <ac:spMk id="32771" creationId="{00000000-0000-0000-0000-000000000000}"/>
          </ac:spMkLst>
        </pc:spChg>
      </pc:sldChg>
      <pc:sldChg chg="modSp mod">
        <pc:chgData name="wang jinyu" userId="4ef73c0e9951af0c" providerId="LiveId" clId="{F3FD1B50-1635-4300-A197-DA9ED14E48DD}" dt="2024-02-19T09:00:09.404" v="879" actId="6549"/>
        <pc:sldMkLst>
          <pc:docMk/>
          <pc:sldMk cId="0" sldId="531"/>
        </pc:sldMkLst>
        <pc:spChg chg="mod">
          <ac:chgData name="wang jinyu" userId="4ef73c0e9951af0c" providerId="LiveId" clId="{F3FD1B50-1635-4300-A197-DA9ED14E48DD}" dt="2024-02-19T09:00:09.404" v="879" actId="6549"/>
          <ac:spMkLst>
            <pc:docMk/>
            <pc:sldMk cId="0" sldId="531"/>
            <ac:spMk id="20483" creationId="{00000000-0000-0000-0000-000000000000}"/>
          </ac:spMkLst>
        </pc:spChg>
        <pc:spChg chg="mod">
          <ac:chgData name="wang jinyu" userId="4ef73c0e9951af0c" providerId="LiveId" clId="{F3FD1B50-1635-4300-A197-DA9ED14E48DD}" dt="2024-02-19T08:59:52.561" v="876" actId="1076"/>
          <ac:spMkLst>
            <pc:docMk/>
            <pc:sldMk cId="0" sldId="531"/>
            <ac:spMk id="34817" creationId="{00000000-0000-0000-0000-000000000000}"/>
          </ac:spMkLst>
        </pc:spChg>
      </pc:sldChg>
      <pc:sldChg chg="addSp modSp mod modAnim">
        <pc:chgData name="wang jinyu" userId="4ef73c0e9951af0c" providerId="LiveId" clId="{F3FD1B50-1635-4300-A197-DA9ED14E48DD}" dt="2024-02-19T15:31:28.065" v="3247" actId="14100"/>
        <pc:sldMkLst>
          <pc:docMk/>
          <pc:sldMk cId="0" sldId="535"/>
        </pc:sldMkLst>
        <pc:spChg chg="add mod">
          <ac:chgData name="wang jinyu" userId="4ef73c0e9951af0c" providerId="LiveId" clId="{F3FD1B50-1635-4300-A197-DA9ED14E48DD}" dt="2024-02-19T15:31:28.065" v="3247" actId="14100"/>
          <ac:spMkLst>
            <pc:docMk/>
            <pc:sldMk cId="0" sldId="535"/>
            <ac:spMk id="5" creationId="{2882D2E0-DC2A-4184-B95F-F0591D2D45C4}"/>
          </ac:spMkLst>
        </pc:spChg>
        <pc:spChg chg="mod">
          <ac:chgData name="wang jinyu" userId="4ef73c0e9951af0c" providerId="LiveId" clId="{F3FD1B50-1635-4300-A197-DA9ED14E48DD}" dt="2024-02-19T15:31:02.228" v="3243" actId="14100"/>
          <ac:spMkLst>
            <pc:docMk/>
            <pc:sldMk cId="0" sldId="535"/>
            <ac:spMk id="55297" creationId="{00000000-0000-0000-0000-000000000000}"/>
          </ac:spMkLst>
        </pc:spChg>
      </pc:sldChg>
      <pc:sldChg chg="modSp mod">
        <pc:chgData name="wang jinyu" userId="4ef73c0e9951af0c" providerId="LiveId" clId="{F3FD1B50-1635-4300-A197-DA9ED14E48DD}" dt="2024-02-19T15:33:00.220" v="3260" actId="113"/>
        <pc:sldMkLst>
          <pc:docMk/>
          <pc:sldMk cId="0" sldId="536"/>
        </pc:sldMkLst>
        <pc:spChg chg="mod">
          <ac:chgData name="wang jinyu" userId="4ef73c0e9951af0c" providerId="LiveId" clId="{F3FD1B50-1635-4300-A197-DA9ED14E48DD}" dt="2024-02-19T15:33:00.220" v="3260" actId="113"/>
          <ac:spMkLst>
            <pc:docMk/>
            <pc:sldMk cId="0" sldId="536"/>
            <ac:spMk id="56321" creationId="{00000000-0000-0000-0000-000000000000}"/>
          </ac:spMkLst>
        </pc:spChg>
        <pc:spChg chg="mod">
          <ac:chgData name="wang jinyu" userId="4ef73c0e9951af0c" providerId="LiveId" clId="{F3FD1B50-1635-4300-A197-DA9ED14E48DD}" dt="2024-02-19T15:32:42.185" v="3256" actId="1076"/>
          <ac:spMkLst>
            <pc:docMk/>
            <pc:sldMk cId="0" sldId="536"/>
            <ac:spMk id="56326" creationId="{00000000-0000-0000-0000-000000000000}"/>
          </ac:spMkLst>
        </pc:spChg>
        <pc:graphicFrameChg chg="mod">
          <ac:chgData name="wang jinyu" userId="4ef73c0e9951af0c" providerId="LiveId" clId="{F3FD1B50-1635-4300-A197-DA9ED14E48DD}" dt="2024-02-19T15:32:16.886" v="3248" actId="1076"/>
          <ac:graphicFrameMkLst>
            <pc:docMk/>
            <pc:sldMk cId="0" sldId="536"/>
            <ac:graphicFrameMk id="56323" creationId="{00000000-0000-0000-0000-000000000000}"/>
          </ac:graphicFrameMkLst>
        </pc:graphicFrameChg>
      </pc:sldChg>
      <pc:sldChg chg="addSp modSp">
        <pc:chgData name="wang jinyu" userId="4ef73c0e9951af0c" providerId="LiveId" clId="{F3FD1B50-1635-4300-A197-DA9ED14E48DD}" dt="2024-02-19T13:37:05.800" v="1235"/>
        <pc:sldMkLst>
          <pc:docMk/>
          <pc:sldMk cId="0" sldId="541"/>
        </pc:sldMkLst>
        <pc:spChg chg="add mod">
          <ac:chgData name="wang jinyu" userId="4ef73c0e9951af0c" providerId="LiveId" clId="{F3FD1B50-1635-4300-A197-DA9ED14E48DD}" dt="2024-02-19T13:37:05.800" v="1235"/>
          <ac:spMkLst>
            <pc:docMk/>
            <pc:sldMk cId="0" sldId="541"/>
            <ac:spMk id="4" creationId="{5050D0AB-8F21-4219-8F1C-A6A96F3087AB}"/>
          </ac:spMkLst>
        </pc:spChg>
      </pc:sldChg>
      <pc:sldChg chg="modSp mod">
        <pc:chgData name="wang jinyu" userId="4ef73c0e9951af0c" providerId="LiveId" clId="{F3FD1B50-1635-4300-A197-DA9ED14E48DD}" dt="2024-02-19T03:16:14.962" v="242" actId="1076"/>
        <pc:sldMkLst>
          <pc:docMk/>
          <pc:sldMk cId="0" sldId="545"/>
        </pc:sldMkLst>
        <pc:spChg chg="mod">
          <ac:chgData name="wang jinyu" userId="4ef73c0e9951af0c" providerId="LiveId" clId="{F3FD1B50-1635-4300-A197-DA9ED14E48DD}" dt="2024-02-19T03:15:08.254" v="233" actId="1076"/>
          <ac:spMkLst>
            <pc:docMk/>
            <pc:sldMk cId="0" sldId="545"/>
            <ac:spMk id="4" creationId="{00000000-0000-0000-0000-000000000000}"/>
          </ac:spMkLst>
        </pc:spChg>
        <pc:spChg chg="mod">
          <ac:chgData name="wang jinyu" userId="4ef73c0e9951af0c" providerId="LiveId" clId="{F3FD1B50-1635-4300-A197-DA9ED14E48DD}" dt="2024-02-19T03:15:12.093" v="234" actId="1076"/>
          <ac:spMkLst>
            <pc:docMk/>
            <pc:sldMk cId="0" sldId="545"/>
            <ac:spMk id="25601" creationId="{00000000-0000-0000-0000-000000000000}"/>
          </ac:spMkLst>
        </pc:spChg>
        <pc:picChg chg="mod">
          <ac:chgData name="wang jinyu" userId="4ef73c0e9951af0c" providerId="LiveId" clId="{F3FD1B50-1635-4300-A197-DA9ED14E48DD}" dt="2024-02-19T03:16:12.259" v="241" actId="1076"/>
          <ac:picMkLst>
            <pc:docMk/>
            <pc:sldMk cId="0" sldId="545"/>
            <ac:picMk id="2" creationId="{00000000-0000-0000-0000-000000000000}"/>
          </ac:picMkLst>
        </pc:picChg>
        <pc:picChg chg="mod">
          <ac:chgData name="wang jinyu" userId="4ef73c0e9951af0c" providerId="LiveId" clId="{F3FD1B50-1635-4300-A197-DA9ED14E48DD}" dt="2024-02-19T03:16:14.962" v="242" actId="1076"/>
          <ac:picMkLst>
            <pc:docMk/>
            <pc:sldMk cId="0" sldId="545"/>
            <ac:picMk id="3" creationId="{00000000-0000-0000-0000-000000000000}"/>
          </ac:picMkLst>
        </pc:picChg>
      </pc:sldChg>
      <pc:sldChg chg="modSp ord modAnim">
        <pc:chgData name="wang jinyu" userId="4ef73c0e9951af0c" providerId="LiveId" clId="{F3FD1B50-1635-4300-A197-DA9ED14E48DD}" dt="2024-02-25T13:25:29.487" v="3489" actId="6549"/>
        <pc:sldMkLst>
          <pc:docMk/>
          <pc:sldMk cId="0" sldId="547"/>
        </pc:sldMkLst>
        <pc:spChg chg="mod">
          <ac:chgData name="wang jinyu" userId="4ef73c0e9951af0c" providerId="LiveId" clId="{F3FD1B50-1635-4300-A197-DA9ED14E48DD}" dt="2024-02-25T13:25:29.487" v="3489" actId="6549"/>
          <ac:spMkLst>
            <pc:docMk/>
            <pc:sldMk cId="0" sldId="547"/>
            <ac:spMk id="5" creationId="{00000000-0000-0000-0000-000000000000}"/>
          </ac:spMkLst>
        </pc:spChg>
      </pc:sldChg>
      <pc:sldChg chg="addSp modSp modNotesTx">
        <pc:chgData name="wang jinyu" userId="4ef73c0e9951af0c" providerId="LiveId" clId="{F3FD1B50-1635-4300-A197-DA9ED14E48DD}" dt="2024-02-19T13:36:44.031" v="1225"/>
        <pc:sldMkLst>
          <pc:docMk/>
          <pc:sldMk cId="0" sldId="550"/>
        </pc:sldMkLst>
        <pc:spChg chg="add mod">
          <ac:chgData name="wang jinyu" userId="4ef73c0e9951af0c" providerId="LiveId" clId="{F3FD1B50-1635-4300-A197-DA9ED14E48DD}" dt="2024-02-19T13:36:44.031" v="1225"/>
          <ac:spMkLst>
            <pc:docMk/>
            <pc:sldMk cId="0" sldId="550"/>
            <ac:spMk id="4" creationId="{2650E502-11F8-4B65-B869-108E457A0A6B}"/>
          </ac:spMkLst>
        </pc:spChg>
        <pc:spChg chg="mod">
          <ac:chgData name="wang jinyu" userId="4ef73c0e9951af0c" providerId="LiveId" clId="{F3FD1B50-1635-4300-A197-DA9ED14E48DD}" dt="2024-02-19T13:18:36.928" v="1084" actId="20577"/>
          <ac:spMkLst>
            <pc:docMk/>
            <pc:sldMk cId="0" sldId="550"/>
            <ac:spMk id="52227" creationId="{00000000-0000-0000-0000-000000000000}"/>
          </ac:spMkLst>
        </pc:spChg>
      </pc:sldChg>
      <pc:sldChg chg="addSp modSp mod modAnim modNotesTx">
        <pc:chgData name="wang jinyu" userId="4ef73c0e9951af0c" providerId="LiveId" clId="{F3FD1B50-1635-4300-A197-DA9ED14E48DD}" dt="2024-02-19T13:36:45.848" v="1226"/>
        <pc:sldMkLst>
          <pc:docMk/>
          <pc:sldMk cId="0" sldId="551"/>
        </pc:sldMkLst>
        <pc:spChg chg="add mod">
          <ac:chgData name="wang jinyu" userId="4ef73c0e9951af0c" providerId="LiveId" clId="{F3FD1B50-1635-4300-A197-DA9ED14E48DD}" dt="2024-02-19T09:43:00.589" v="906" actId="1076"/>
          <ac:spMkLst>
            <pc:docMk/>
            <pc:sldMk cId="0" sldId="551"/>
            <ac:spMk id="8" creationId="{D489BA30-D2B0-44A7-94B6-FF26ABAE309E}"/>
          </ac:spMkLst>
        </pc:spChg>
        <pc:spChg chg="add mod">
          <ac:chgData name="wang jinyu" userId="4ef73c0e9951af0c" providerId="LiveId" clId="{F3FD1B50-1635-4300-A197-DA9ED14E48DD}" dt="2024-02-19T09:44:09.878" v="925" actId="692"/>
          <ac:spMkLst>
            <pc:docMk/>
            <pc:sldMk cId="0" sldId="551"/>
            <ac:spMk id="9" creationId="{2CDDD0D2-7D9A-46E3-9EEA-D69AA81C0373}"/>
          </ac:spMkLst>
        </pc:spChg>
        <pc:spChg chg="add mod">
          <ac:chgData name="wang jinyu" userId="4ef73c0e9951af0c" providerId="LiveId" clId="{F3FD1B50-1635-4300-A197-DA9ED14E48DD}" dt="2024-02-19T09:43:43.933" v="917" actId="1076"/>
          <ac:spMkLst>
            <pc:docMk/>
            <pc:sldMk cId="0" sldId="551"/>
            <ac:spMk id="10" creationId="{83015F88-5AFE-484F-9E5A-DCAF7E86A5C5}"/>
          </ac:spMkLst>
        </pc:spChg>
        <pc:spChg chg="add mod">
          <ac:chgData name="wang jinyu" userId="4ef73c0e9951af0c" providerId="LiveId" clId="{F3FD1B50-1635-4300-A197-DA9ED14E48DD}" dt="2024-02-19T09:43:52.545" v="922" actId="20577"/>
          <ac:spMkLst>
            <pc:docMk/>
            <pc:sldMk cId="0" sldId="551"/>
            <ac:spMk id="11" creationId="{CC9929CF-EB3D-4E6E-85DD-ECA485399900}"/>
          </ac:spMkLst>
        </pc:spChg>
        <pc:spChg chg="add mod">
          <ac:chgData name="wang jinyu" userId="4ef73c0e9951af0c" providerId="LiveId" clId="{F3FD1B50-1635-4300-A197-DA9ED14E48DD}" dt="2024-02-19T09:44:52.144" v="933" actId="1076"/>
          <ac:spMkLst>
            <pc:docMk/>
            <pc:sldMk cId="0" sldId="551"/>
            <ac:spMk id="12" creationId="{B49C7B52-0CF6-4FB5-9C84-3DE018567259}"/>
          </ac:spMkLst>
        </pc:spChg>
        <pc:spChg chg="add mod">
          <ac:chgData name="wang jinyu" userId="4ef73c0e9951af0c" providerId="LiveId" clId="{F3FD1B50-1635-4300-A197-DA9ED14E48DD}" dt="2024-02-19T09:44:52.144" v="933" actId="1076"/>
          <ac:spMkLst>
            <pc:docMk/>
            <pc:sldMk cId="0" sldId="551"/>
            <ac:spMk id="13" creationId="{B688BE15-8738-4E54-B2D3-A8A33470943B}"/>
          </ac:spMkLst>
        </pc:spChg>
        <pc:spChg chg="add mod">
          <ac:chgData name="wang jinyu" userId="4ef73c0e9951af0c" providerId="LiveId" clId="{F3FD1B50-1635-4300-A197-DA9ED14E48DD}" dt="2024-02-19T09:44:52.144" v="933" actId="1076"/>
          <ac:spMkLst>
            <pc:docMk/>
            <pc:sldMk cId="0" sldId="551"/>
            <ac:spMk id="14" creationId="{D3FED9AE-B3C7-423F-B478-010CE64CE8C6}"/>
          </ac:spMkLst>
        </pc:spChg>
        <pc:spChg chg="add mod">
          <ac:chgData name="wang jinyu" userId="4ef73c0e9951af0c" providerId="LiveId" clId="{F3FD1B50-1635-4300-A197-DA9ED14E48DD}" dt="2024-02-19T09:45:09.169" v="936" actId="1076"/>
          <ac:spMkLst>
            <pc:docMk/>
            <pc:sldMk cId="0" sldId="551"/>
            <ac:spMk id="15" creationId="{9711C299-B4F7-4810-A0EE-FAF331651640}"/>
          </ac:spMkLst>
        </pc:spChg>
        <pc:spChg chg="add mod">
          <ac:chgData name="wang jinyu" userId="4ef73c0e9951af0c" providerId="LiveId" clId="{F3FD1B50-1635-4300-A197-DA9ED14E48DD}" dt="2024-02-19T13:36:45.848" v="1226"/>
          <ac:spMkLst>
            <pc:docMk/>
            <pc:sldMk cId="0" sldId="551"/>
            <ac:spMk id="16" creationId="{90214134-17E5-4D54-B56D-5C508CB95473}"/>
          </ac:spMkLst>
        </pc:spChg>
        <pc:spChg chg="mod">
          <ac:chgData name="wang jinyu" userId="4ef73c0e9951af0c" providerId="LiveId" clId="{F3FD1B50-1635-4300-A197-DA9ED14E48DD}" dt="2024-02-19T04:26:12.176" v="270" actId="1076"/>
          <ac:spMkLst>
            <pc:docMk/>
            <pc:sldMk cId="0" sldId="551"/>
            <ac:spMk id="37890" creationId="{00000000-0000-0000-0000-000000000000}"/>
          </ac:spMkLst>
        </pc:spChg>
        <pc:spChg chg="mod">
          <ac:chgData name="wang jinyu" userId="4ef73c0e9951af0c" providerId="LiveId" clId="{F3FD1B50-1635-4300-A197-DA9ED14E48DD}" dt="2024-02-19T09:44:20.084" v="928" actId="692"/>
          <ac:spMkLst>
            <pc:docMk/>
            <pc:sldMk cId="0" sldId="551"/>
            <ac:spMk id="81925" creationId="{00000000-0000-0000-0000-000000000000}"/>
          </ac:spMkLst>
        </pc:spChg>
        <pc:spChg chg="mod">
          <ac:chgData name="wang jinyu" userId="4ef73c0e9951af0c" providerId="LiveId" clId="{F3FD1B50-1635-4300-A197-DA9ED14E48DD}" dt="2024-02-19T04:26:21.836" v="273" actId="1076"/>
          <ac:spMkLst>
            <pc:docMk/>
            <pc:sldMk cId="0" sldId="551"/>
            <ac:spMk id="81926" creationId="{00000000-0000-0000-0000-000000000000}"/>
          </ac:spMkLst>
        </pc:spChg>
        <pc:spChg chg="mod">
          <ac:chgData name="wang jinyu" userId="4ef73c0e9951af0c" providerId="LiveId" clId="{F3FD1B50-1635-4300-A197-DA9ED14E48DD}" dt="2024-02-19T09:44:55.624" v="934" actId="1037"/>
          <ac:spMkLst>
            <pc:docMk/>
            <pc:sldMk cId="0" sldId="551"/>
            <ac:spMk id="81927" creationId="{00000000-0000-0000-0000-000000000000}"/>
          </ac:spMkLst>
        </pc:spChg>
        <pc:spChg chg="mod">
          <ac:chgData name="wang jinyu" userId="4ef73c0e9951af0c" providerId="LiveId" clId="{F3FD1B50-1635-4300-A197-DA9ED14E48DD}" dt="2024-02-19T09:44:55.624" v="934" actId="1037"/>
          <ac:spMkLst>
            <pc:docMk/>
            <pc:sldMk cId="0" sldId="551"/>
            <ac:spMk id="81928" creationId="{00000000-0000-0000-0000-000000000000}"/>
          </ac:spMkLst>
        </pc:spChg>
      </pc:sldChg>
      <pc:sldChg chg="addSp delSp modSp mod delAnim modAnim modNotesTx">
        <pc:chgData name="wang jinyu" userId="4ef73c0e9951af0c" providerId="LiveId" clId="{F3FD1B50-1635-4300-A197-DA9ED14E48DD}" dt="2024-02-19T13:36:47.337" v="1227"/>
        <pc:sldMkLst>
          <pc:docMk/>
          <pc:sldMk cId="0" sldId="552"/>
        </pc:sldMkLst>
        <pc:spChg chg="add mod">
          <ac:chgData name="wang jinyu" userId="4ef73c0e9951af0c" providerId="LiveId" clId="{F3FD1B50-1635-4300-A197-DA9ED14E48DD}" dt="2024-02-19T13:22:53.914" v="1114" actId="20577"/>
          <ac:spMkLst>
            <pc:docMk/>
            <pc:sldMk cId="0" sldId="552"/>
            <ac:spMk id="10" creationId="{9DBF02DC-B92E-41E3-9FAE-04E1542AA1C9}"/>
          </ac:spMkLst>
        </pc:spChg>
        <pc:spChg chg="add mod">
          <ac:chgData name="wang jinyu" userId="4ef73c0e9951af0c" providerId="LiveId" clId="{F3FD1B50-1635-4300-A197-DA9ED14E48DD}" dt="2024-02-19T13:22:11.693" v="1106" actId="1076"/>
          <ac:spMkLst>
            <pc:docMk/>
            <pc:sldMk cId="0" sldId="552"/>
            <ac:spMk id="11" creationId="{F917315D-9ACC-48E6-A466-6493EBD2709D}"/>
          </ac:spMkLst>
        </pc:spChg>
        <pc:spChg chg="add mod">
          <ac:chgData name="wang jinyu" userId="4ef73c0e9951af0c" providerId="LiveId" clId="{F3FD1B50-1635-4300-A197-DA9ED14E48DD}" dt="2024-02-19T13:22:16.077" v="1107" actId="1076"/>
          <ac:spMkLst>
            <pc:docMk/>
            <pc:sldMk cId="0" sldId="552"/>
            <ac:spMk id="12" creationId="{96AD8BCD-762D-4E5F-9B3F-03A39774E601}"/>
          </ac:spMkLst>
        </pc:spChg>
        <pc:spChg chg="add mod">
          <ac:chgData name="wang jinyu" userId="4ef73c0e9951af0c" providerId="LiveId" clId="{F3FD1B50-1635-4300-A197-DA9ED14E48DD}" dt="2024-02-19T13:22:21.049" v="1108" actId="1076"/>
          <ac:spMkLst>
            <pc:docMk/>
            <pc:sldMk cId="0" sldId="552"/>
            <ac:spMk id="13" creationId="{5F92002D-7A4C-4699-B08A-E36F13A9B26D}"/>
          </ac:spMkLst>
        </pc:spChg>
        <pc:spChg chg="add mod">
          <ac:chgData name="wang jinyu" userId="4ef73c0e9951af0c" providerId="LiveId" clId="{F3FD1B50-1635-4300-A197-DA9ED14E48DD}" dt="2024-02-19T13:22:46.556" v="1112" actId="1076"/>
          <ac:spMkLst>
            <pc:docMk/>
            <pc:sldMk cId="0" sldId="552"/>
            <ac:spMk id="14" creationId="{64D8078E-F9E6-4AE3-99F7-7C555552A62A}"/>
          </ac:spMkLst>
        </pc:spChg>
        <pc:spChg chg="add mod">
          <ac:chgData name="wang jinyu" userId="4ef73c0e9951af0c" providerId="LiveId" clId="{F3FD1B50-1635-4300-A197-DA9ED14E48DD}" dt="2024-02-19T13:36:47.337" v="1227"/>
          <ac:spMkLst>
            <pc:docMk/>
            <pc:sldMk cId="0" sldId="552"/>
            <ac:spMk id="15" creationId="{6F5C06BB-F31A-41A1-B64A-719F63F68EA6}"/>
          </ac:spMkLst>
        </pc:spChg>
        <pc:spChg chg="del mod">
          <ac:chgData name="wang jinyu" userId="4ef73c0e9951af0c" providerId="LiveId" clId="{F3FD1B50-1635-4300-A197-DA9ED14E48DD}" dt="2024-02-19T13:21:44.088" v="1102" actId="478"/>
          <ac:spMkLst>
            <pc:docMk/>
            <pc:sldMk cId="0" sldId="552"/>
            <ac:spMk id="39938" creationId="{00000000-0000-0000-0000-000000000000}"/>
          </ac:spMkLst>
        </pc:spChg>
        <pc:spChg chg="del">
          <ac:chgData name="wang jinyu" userId="4ef73c0e9951af0c" providerId="LiveId" clId="{F3FD1B50-1635-4300-A197-DA9ED14E48DD}" dt="2024-02-19T13:21:04.887" v="1089" actId="478"/>
          <ac:spMkLst>
            <pc:docMk/>
            <pc:sldMk cId="0" sldId="552"/>
            <ac:spMk id="82949" creationId="{00000000-0000-0000-0000-000000000000}"/>
          </ac:spMkLst>
        </pc:spChg>
        <pc:spChg chg="mod">
          <ac:chgData name="wang jinyu" userId="4ef73c0e9951af0c" providerId="LiveId" clId="{F3FD1B50-1635-4300-A197-DA9ED14E48DD}" dt="2024-02-19T13:22:38.791" v="1110" actId="692"/>
          <ac:spMkLst>
            <pc:docMk/>
            <pc:sldMk cId="0" sldId="552"/>
            <ac:spMk id="82950" creationId="{00000000-0000-0000-0000-000000000000}"/>
          </ac:spMkLst>
        </pc:spChg>
        <pc:spChg chg="del">
          <ac:chgData name="wang jinyu" userId="4ef73c0e9951af0c" providerId="LiveId" clId="{F3FD1B50-1635-4300-A197-DA9ED14E48DD}" dt="2024-02-19T13:21:03.843" v="1088" actId="478"/>
          <ac:spMkLst>
            <pc:docMk/>
            <pc:sldMk cId="0" sldId="552"/>
            <ac:spMk id="82951" creationId="{00000000-0000-0000-0000-000000000000}"/>
          </ac:spMkLst>
        </pc:spChg>
        <pc:spChg chg="del">
          <ac:chgData name="wang jinyu" userId="4ef73c0e9951af0c" providerId="LiveId" clId="{F3FD1B50-1635-4300-A197-DA9ED14E48DD}" dt="2024-02-19T13:21:05.638" v="1090" actId="478"/>
          <ac:spMkLst>
            <pc:docMk/>
            <pc:sldMk cId="0" sldId="552"/>
            <ac:spMk id="82952" creationId="{00000000-0000-0000-0000-000000000000}"/>
          </ac:spMkLst>
        </pc:spChg>
        <pc:spChg chg="del">
          <ac:chgData name="wang jinyu" userId="4ef73c0e9951af0c" providerId="LiveId" clId="{F3FD1B50-1635-4300-A197-DA9ED14E48DD}" dt="2024-02-19T13:21:06.360" v="1091" actId="478"/>
          <ac:spMkLst>
            <pc:docMk/>
            <pc:sldMk cId="0" sldId="552"/>
            <ac:spMk id="82953" creationId="{00000000-0000-0000-0000-000000000000}"/>
          </ac:spMkLst>
        </pc:spChg>
        <pc:spChg chg="mod">
          <ac:chgData name="wang jinyu" userId="4ef73c0e9951af0c" providerId="LiveId" clId="{F3FD1B50-1635-4300-A197-DA9ED14E48DD}" dt="2024-02-19T13:21:50.282" v="1103" actId="1076"/>
          <ac:spMkLst>
            <pc:docMk/>
            <pc:sldMk cId="0" sldId="552"/>
            <ac:spMk id="82954" creationId="{00000000-0000-0000-0000-000000000000}"/>
          </ac:spMkLst>
        </pc:spChg>
      </pc:sldChg>
      <pc:sldChg chg="addSp modSp mod">
        <pc:chgData name="wang jinyu" userId="4ef73c0e9951af0c" providerId="LiveId" clId="{F3FD1B50-1635-4300-A197-DA9ED14E48DD}" dt="2024-02-19T13:36:49.125" v="1228"/>
        <pc:sldMkLst>
          <pc:docMk/>
          <pc:sldMk cId="0" sldId="553"/>
        </pc:sldMkLst>
        <pc:spChg chg="add mod">
          <ac:chgData name="wang jinyu" userId="4ef73c0e9951af0c" providerId="LiveId" clId="{F3FD1B50-1635-4300-A197-DA9ED14E48DD}" dt="2024-02-19T13:36:49.125" v="1228"/>
          <ac:spMkLst>
            <pc:docMk/>
            <pc:sldMk cId="0" sldId="553"/>
            <ac:spMk id="6" creationId="{6E3089BB-3E02-41E0-8FF1-561F7E1FE646}"/>
          </ac:spMkLst>
        </pc:spChg>
        <pc:spChg chg="mod">
          <ac:chgData name="wang jinyu" userId="4ef73c0e9951af0c" providerId="LiveId" clId="{F3FD1B50-1635-4300-A197-DA9ED14E48DD}" dt="2024-02-19T09:40:21.237" v="893" actId="13926"/>
          <ac:spMkLst>
            <pc:docMk/>
            <pc:sldMk cId="0" sldId="553"/>
            <ac:spMk id="39938" creationId="{00000000-0000-0000-0000-000000000000}"/>
          </ac:spMkLst>
        </pc:spChg>
        <pc:picChg chg="mod">
          <ac:chgData name="wang jinyu" userId="4ef73c0e9951af0c" providerId="LiveId" clId="{F3FD1B50-1635-4300-A197-DA9ED14E48DD}" dt="2024-02-19T09:39:50.362" v="887" actId="1076"/>
          <ac:picMkLst>
            <pc:docMk/>
            <pc:sldMk cId="0" sldId="553"/>
            <ac:picMk id="41987" creationId="{00000000-0000-0000-0000-000000000000}"/>
          </ac:picMkLst>
        </pc:picChg>
        <pc:picChg chg="mod">
          <ac:chgData name="wang jinyu" userId="4ef73c0e9951af0c" providerId="LiveId" clId="{F3FD1B50-1635-4300-A197-DA9ED14E48DD}" dt="2024-02-19T09:39:46.015" v="886" actId="1076"/>
          <ac:picMkLst>
            <pc:docMk/>
            <pc:sldMk cId="0" sldId="553"/>
            <ac:picMk id="41988" creationId="{00000000-0000-0000-0000-000000000000}"/>
          </ac:picMkLst>
        </pc:picChg>
      </pc:sldChg>
      <pc:sldChg chg="del">
        <pc:chgData name="wang jinyu" userId="4ef73c0e9951af0c" providerId="LiveId" clId="{F3FD1B50-1635-4300-A197-DA9ED14E48DD}" dt="2024-02-19T13:29:24.559" v="1222" actId="47"/>
        <pc:sldMkLst>
          <pc:docMk/>
          <pc:sldMk cId="0" sldId="554"/>
        </pc:sldMkLst>
      </pc:sldChg>
      <pc:sldChg chg="addSp modSp">
        <pc:chgData name="wang jinyu" userId="4ef73c0e9951af0c" providerId="LiveId" clId="{F3FD1B50-1635-4300-A197-DA9ED14E48DD}" dt="2024-02-19T13:36:51.687" v="1229"/>
        <pc:sldMkLst>
          <pc:docMk/>
          <pc:sldMk cId="0" sldId="555"/>
        </pc:sldMkLst>
        <pc:spChg chg="add mod">
          <ac:chgData name="wang jinyu" userId="4ef73c0e9951af0c" providerId="LiveId" clId="{F3FD1B50-1635-4300-A197-DA9ED14E48DD}" dt="2024-02-19T13:36:51.687" v="1229"/>
          <ac:spMkLst>
            <pc:docMk/>
            <pc:sldMk cId="0" sldId="555"/>
            <ac:spMk id="7" creationId="{27111CB1-8F90-4EE8-B19F-B102ECB32775}"/>
          </ac:spMkLst>
        </pc:spChg>
      </pc:sldChg>
      <pc:sldChg chg="addSp modSp mod">
        <pc:chgData name="wang jinyu" userId="4ef73c0e9951af0c" providerId="LiveId" clId="{F3FD1B50-1635-4300-A197-DA9ED14E48DD}" dt="2024-02-19T13:36:53.625" v="1230"/>
        <pc:sldMkLst>
          <pc:docMk/>
          <pc:sldMk cId="0" sldId="556"/>
        </pc:sldMkLst>
        <pc:spChg chg="add mod">
          <ac:chgData name="wang jinyu" userId="4ef73c0e9951af0c" providerId="LiveId" clId="{F3FD1B50-1635-4300-A197-DA9ED14E48DD}" dt="2024-02-19T13:36:53.625" v="1230"/>
          <ac:spMkLst>
            <pc:docMk/>
            <pc:sldMk cId="0" sldId="556"/>
            <ac:spMk id="7" creationId="{00F40885-DDE9-4181-B788-E862DBA1C47A}"/>
          </ac:spMkLst>
        </pc:spChg>
        <pc:spChg chg="mod">
          <ac:chgData name="wang jinyu" userId="4ef73c0e9951af0c" providerId="LiveId" clId="{F3FD1B50-1635-4300-A197-DA9ED14E48DD}" dt="2024-02-19T13:33:20.286" v="1224" actId="14100"/>
          <ac:spMkLst>
            <pc:docMk/>
            <pc:sldMk cId="0" sldId="556"/>
            <ac:spMk id="38915" creationId="{00000000-0000-0000-0000-000000000000}"/>
          </ac:spMkLst>
        </pc:spChg>
        <pc:spChg chg="mod">
          <ac:chgData name="wang jinyu" userId="4ef73c0e9951af0c" providerId="LiveId" clId="{F3FD1B50-1635-4300-A197-DA9ED14E48DD}" dt="2024-02-19T13:33:10.146" v="1223" actId="114"/>
          <ac:spMkLst>
            <pc:docMk/>
            <pc:sldMk cId="0" sldId="556"/>
            <ac:spMk id="47106" creationId="{00000000-0000-0000-0000-000000000000}"/>
          </ac:spMkLst>
        </pc:spChg>
      </pc:sldChg>
      <pc:sldChg chg="addSp modSp">
        <pc:chgData name="wang jinyu" userId="4ef73c0e9951af0c" providerId="LiveId" clId="{F3FD1B50-1635-4300-A197-DA9ED14E48DD}" dt="2024-02-19T13:37:24.575" v="1236" actId="114"/>
        <pc:sldMkLst>
          <pc:docMk/>
          <pc:sldMk cId="0" sldId="557"/>
        </pc:sldMkLst>
        <pc:spChg chg="add mod">
          <ac:chgData name="wang jinyu" userId="4ef73c0e9951af0c" providerId="LiveId" clId="{F3FD1B50-1635-4300-A197-DA9ED14E48DD}" dt="2024-02-19T13:36:56.509" v="1231"/>
          <ac:spMkLst>
            <pc:docMk/>
            <pc:sldMk cId="0" sldId="557"/>
            <ac:spMk id="6" creationId="{EF5BB3B5-ABCC-442A-9BD1-0691EB31FA37}"/>
          </ac:spMkLst>
        </pc:spChg>
        <pc:spChg chg="mod">
          <ac:chgData name="wang jinyu" userId="4ef73c0e9951af0c" providerId="LiveId" clId="{F3FD1B50-1635-4300-A197-DA9ED14E48DD}" dt="2024-02-19T13:37:24.575" v="1236" actId="114"/>
          <ac:spMkLst>
            <pc:docMk/>
            <pc:sldMk cId="0" sldId="557"/>
            <ac:spMk id="41989" creationId="{00000000-0000-0000-0000-000000000000}"/>
          </ac:spMkLst>
        </pc:spChg>
      </pc:sldChg>
      <pc:sldChg chg="addSp modSp modNotesTx">
        <pc:chgData name="wang jinyu" userId="4ef73c0e9951af0c" providerId="LiveId" clId="{F3FD1B50-1635-4300-A197-DA9ED14E48DD}" dt="2024-02-19T14:06:54.990" v="1354" actId="20577"/>
        <pc:sldMkLst>
          <pc:docMk/>
          <pc:sldMk cId="0" sldId="558"/>
        </pc:sldMkLst>
        <pc:spChg chg="add mod">
          <ac:chgData name="wang jinyu" userId="4ef73c0e9951af0c" providerId="LiveId" clId="{F3FD1B50-1635-4300-A197-DA9ED14E48DD}" dt="2024-02-19T13:36:58.242" v="1232"/>
          <ac:spMkLst>
            <pc:docMk/>
            <pc:sldMk cId="0" sldId="558"/>
            <ac:spMk id="5" creationId="{04E7A52D-DD98-4840-983E-FB2872CC8B43}"/>
          </ac:spMkLst>
        </pc:spChg>
        <pc:spChg chg="mod">
          <ac:chgData name="wang jinyu" userId="4ef73c0e9951af0c" providerId="LiveId" clId="{F3FD1B50-1635-4300-A197-DA9ED14E48DD}" dt="2024-02-19T13:45:47.639" v="1332" actId="6549"/>
          <ac:spMkLst>
            <pc:docMk/>
            <pc:sldMk cId="0" sldId="558"/>
            <ac:spMk id="54275" creationId="{00000000-0000-0000-0000-000000000000}"/>
          </ac:spMkLst>
        </pc:spChg>
      </pc:sldChg>
      <pc:sldChg chg="addSp modSp del">
        <pc:chgData name="wang jinyu" userId="4ef73c0e9951af0c" providerId="LiveId" clId="{F3FD1B50-1635-4300-A197-DA9ED14E48DD}" dt="2024-02-19T13:43:49.544" v="1312" actId="47"/>
        <pc:sldMkLst>
          <pc:docMk/>
          <pc:sldMk cId="0" sldId="559"/>
        </pc:sldMkLst>
        <pc:spChg chg="add mod">
          <ac:chgData name="wang jinyu" userId="4ef73c0e9951af0c" providerId="LiveId" clId="{F3FD1B50-1635-4300-A197-DA9ED14E48DD}" dt="2024-02-19T13:36:59.757" v="1233"/>
          <ac:spMkLst>
            <pc:docMk/>
            <pc:sldMk cId="0" sldId="559"/>
            <ac:spMk id="5" creationId="{FAC7DCDB-3931-4D08-860D-F266AA65D738}"/>
          </ac:spMkLst>
        </pc:spChg>
      </pc:sldChg>
      <pc:sldChg chg="addSp modSp del mod">
        <pc:chgData name="wang jinyu" userId="4ef73c0e9951af0c" providerId="LiveId" clId="{F3FD1B50-1635-4300-A197-DA9ED14E48DD}" dt="2024-02-19T14:35:12.686" v="2312" actId="47"/>
        <pc:sldMkLst>
          <pc:docMk/>
          <pc:sldMk cId="0" sldId="560"/>
        </pc:sldMkLst>
        <pc:spChg chg="add mod">
          <ac:chgData name="wang jinyu" userId="4ef73c0e9951af0c" providerId="LiveId" clId="{F3FD1B50-1635-4300-A197-DA9ED14E48DD}" dt="2024-02-19T13:37:01.950" v="1234"/>
          <ac:spMkLst>
            <pc:docMk/>
            <pc:sldMk cId="0" sldId="560"/>
            <ac:spMk id="9" creationId="{4C956175-3773-4FA8-AE64-D96B239EC37F}"/>
          </ac:spMkLst>
        </pc:spChg>
        <pc:spChg chg="mod">
          <ac:chgData name="wang jinyu" userId="4ef73c0e9951af0c" providerId="LiveId" clId="{F3FD1B50-1635-4300-A197-DA9ED14E48DD}" dt="2024-02-19T14:18:26.541" v="1883" actId="14100"/>
          <ac:spMkLst>
            <pc:docMk/>
            <pc:sldMk cId="0" sldId="560"/>
            <ac:spMk id="57350" creationId="{00000000-0000-0000-0000-000000000000}"/>
          </ac:spMkLst>
        </pc:spChg>
      </pc:sldChg>
      <pc:sldChg chg="modSp">
        <pc:chgData name="wang jinyu" userId="4ef73c0e9951af0c" providerId="LiveId" clId="{F3FD1B50-1635-4300-A197-DA9ED14E48DD}" dt="2024-02-19T03:58:36.700" v="245" actId="108"/>
        <pc:sldMkLst>
          <pc:docMk/>
          <pc:sldMk cId="0" sldId="572"/>
        </pc:sldMkLst>
        <pc:spChg chg="mod">
          <ac:chgData name="wang jinyu" userId="4ef73c0e9951af0c" providerId="LiveId" clId="{F3FD1B50-1635-4300-A197-DA9ED14E48DD}" dt="2024-02-19T03:58:36.700" v="245" actId="108"/>
          <ac:spMkLst>
            <pc:docMk/>
            <pc:sldMk cId="0" sldId="572"/>
            <ac:spMk id="13314" creationId="{00000000-0000-0000-0000-000000000000}"/>
          </ac:spMkLst>
        </pc:spChg>
        <pc:spChg chg="mod">
          <ac:chgData name="wang jinyu" userId="4ef73c0e9951af0c" providerId="LiveId" clId="{F3FD1B50-1635-4300-A197-DA9ED14E48DD}" dt="2024-02-19T03:58:27.925" v="244" actId="6549"/>
          <ac:spMkLst>
            <pc:docMk/>
            <pc:sldMk cId="0" sldId="572"/>
            <ac:spMk id="13316" creationId="{00000000-0000-0000-0000-000000000000}"/>
          </ac:spMkLst>
        </pc:spChg>
      </pc:sldChg>
      <pc:sldChg chg="modSp mod">
        <pc:chgData name="wang jinyu" userId="4ef73c0e9951af0c" providerId="LiveId" clId="{F3FD1B50-1635-4300-A197-DA9ED14E48DD}" dt="2024-02-25T12:57:55.173" v="3264" actId="6549"/>
        <pc:sldMkLst>
          <pc:docMk/>
          <pc:sldMk cId="0" sldId="577"/>
        </pc:sldMkLst>
        <pc:spChg chg="mod">
          <ac:chgData name="wang jinyu" userId="4ef73c0e9951af0c" providerId="LiveId" clId="{F3FD1B50-1635-4300-A197-DA9ED14E48DD}" dt="2024-02-19T03:14:23.595" v="230"/>
          <ac:spMkLst>
            <pc:docMk/>
            <pc:sldMk cId="0" sldId="577"/>
            <ac:spMk id="2" creationId="{00000000-0000-0000-0000-000000000000}"/>
          </ac:spMkLst>
        </pc:spChg>
        <pc:spChg chg="mod">
          <ac:chgData name="wang jinyu" userId="4ef73c0e9951af0c" providerId="LiveId" clId="{F3FD1B50-1635-4300-A197-DA9ED14E48DD}" dt="2024-02-19T03:12:57.264" v="132" actId="1076"/>
          <ac:spMkLst>
            <pc:docMk/>
            <pc:sldMk cId="0" sldId="577"/>
            <ac:spMk id="10" creationId="{00000000-0000-0000-0000-000000000000}"/>
          </ac:spMkLst>
        </pc:spChg>
        <pc:spChg chg="mod">
          <ac:chgData name="wang jinyu" userId="4ef73c0e9951af0c" providerId="LiveId" clId="{F3FD1B50-1635-4300-A197-DA9ED14E48DD}" dt="2024-02-19T03:13:35.988" v="180" actId="1076"/>
          <ac:spMkLst>
            <pc:docMk/>
            <pc:sldMk cId="0" sldId="577"/>
            <ac:spMk id="23557" creationId="{00000000-0000-0000-0000-000000000000}"/>
          </ac:spMkLst>
        </pc:spChg>
        <pc:spChg chg="mod">
          <ac:chgData name="wang jinyu" userId="4ef73c0e9951af0c" providerId="LiveId" clId="{F3FD1B50-1635-4300-A197-DA9ED14E48DD}" dt="2024-02-25T12:57:55.173" v="3264" actId="6549"/>
          <ac:spMkLst>
            <pc:docMk/>
            <pc:sldMk cId="0" sldId="577"/>
            <ac:spMk id="23561" creationId="{00000000-0000-0000-0000-000000000000}"/>
          </ac:spMkLst>
        </pc:spChg>
      </pc:sldChg>
      <pc:sldChg chg="addSp modSp mod">
        <pc:chgData name="wang jinyu" userId="4ef73c0e9951af0c" providerId="LiveId" clId="{F3FD1B50-1635-4300-A197-DA9ED14E48DD}" dt="2024-02-19T04:34:01.926" v="333" actId="14100"/>
        <pc:sldMkLst>
          <pc:docMk/>
          <pc:sldMk cId="0" sldId="603"/>
        </pc:sldMkLst>
        <pc:spChg chg="add mod">
          <ac:chgData name="wang jinyu" userId="4ef73c0e9951af0c" providerId="LiveId" clId="{F3FD1B50-1635-4300-A197-DA9ED14E48DD}" dt="2024-02-19T04:33:53.285" v="331" actId="1076"/>
          <ac:spMkLst>
            <pc:docMk/>
            <pc:sldMk cId="0" sldId="603"/>
            <ac:spMk id="4" creationId="{455A136F-5EC2-4F82-B034-033FF80D7FC6}"/>
          </ac:spMkLst>
        </pc:spChg>
        <pc:spChg chg="mod">
          <ac:chgData name="wang jinyu" userId="4ef73c0e9951af0c" providerId="LiveId" clId="{F3FD1B50-1635-4300-A197-DA9ED14E48DD}" dt="2024-02-19T04:34:01.926" v="333" actId="14100"/>
          <ac:spMkLst>
            <pc:docMk/>
            <pc:sldMk cId="0" sldId="603"/>
            <ac:spMk id="31745" creationId="{00000000-0000-0000-0000-000000000000}"/>
          </ac:spMkLst>
        </pc:spChg>
        <pc:spChg chg="mod">
          <ac:chgData name="wang jinyu" userId="4ef73c0e9951af0c" providerId="LiveId" clId="{F3FD1B50-1635-4300-A197-DA9ED14E48DD}" dt="2024-02-19T04:33:47.411" v="330" actId="1076"/>
          <ac:spMkLst>
            <pc:docMk/>
            <pc:sldMk cId="0" sldId="603"/>
            <ac:spMk id="31746" creationId="{00000000-0000-0000-0000-000000000000}"/>
          </ac:spMkLst>
        </pc:spChg>
      </pc:sldChg>
      <pc:sldChg chg="addSp delSp modSp add mod addAnim delAnim modAnim">
        <pc:chgData name="wang jinyu" userId="4ef73c0e9951af0c" providerId="LiveId" clId="{F3FD1B50-1635-4300-A197-DA9ED14E48DD}" dt="2024-02-19T14:10:44.405" v="1873" actId="6549"/>
        <pc:sldMkLst>
          <pc:docMk/>
          <pc:sldMk cId="2707555903" sldId="604"/>
        </pc:sldMkLst>
        <pc:spChg chg="add del mod">
          <ac:chgData name="wang jinyu" userId="4ef73c0e9951af0c" providerId="LiveId" clId="{F3FD1B50-1635-4300-A197-DA9ED14E48DD}" dt="2024-02-19T13:42:55.245" v="1298" actId="478"/>
          <ac:spMkLst>
            <pc:docMk/>
            <pc:sldMk cId="2707555903" sldId="604"/>
            <ac:spMk id="3" creationId="{3A4AC22F-9EAC-4636-85BD-42EB3B65B782}"/>
          </ac:spMkLst>
        </pc:spChg>
        <pc:spChg chg="mod">
          <ac:chgData name="wang jinyu" userId="4ef73c0e9951af0c" providerId="LiveId" clId="{F3FD1B50-1635-4300-A197-DA9ED14E48DD}" dt="2024-02-19T13:43:18.627" v="1308" actId="1035"/>
          <ac:spMkLst>
            <pc:docMk/>
            <pc:sldMk cId="2707555903" sldId="604"/>
            <ac:spMk id="51202" creationId="{00000000-0000-0000-0000-000000000000}"/>
          </ac:spMkLst>
        </pc:spChg>
        <pc:spChg chg="add del mod">
          <ac:chgData name="wang jinyu" userId="4ef73c0e9951af0c" providerId="LiveId" clId="{F3FD1B50-1635-4300-A197-DA9ED14E48DD}" dt="2024-02-19T14:10:44.405" v="1873" actId="6549"/>
          <ac:spMkLst>
            <pc:docMk/>
            <pc:sldMk cId="2707555903" sldId="604"/>
            <ac:spMk id="54275" creationId="{00000000-0000-0000-0000-000000000000}"/>
          </ac:spMkLst>
        </pc:spChg>
      </pc:sldChg>
      <pc:sldChg chg="addSp delSp modSp add mod delAnim modAnim modNotesTx">
        <pc:chgData name="wang jinyu" userId="4ef73c0e9951af0c" providerId="LiveId" clId="{F3FD1B50-1635-4300-A197-DA9ED14E48DD}" dt="2024-02-19T14:50:42.314" v="3113" actId="20577"/>
        <pc:sldMkLst>
          <pc:docMk/>
          <pc:sldMk cId="2790869744" sldId="605"/>
        </pc:sldMkLst>
        <pc:spChg chg="add mod">
          <ac:chgData name="wang jinyu" userId="4ef73c0e9951af0c" providerId="LiveId" clId="{F3FD1B50-1635-4300-A197-DA9ED14E48DD}" dt="2024-02-19T14:26:54.641" v="2303"/>
          <ac:spMkLst>
            <pc:docMk/>
            <pc:sldMk cId="2790869744" sldId="605"/>
            <ac:spMk id="6" creationId="{85509B32-0B38-4381-A6BC-C8EAC25F9871}"/>
          </ac:spMkLst>
        </pc:spChg>
        <pc:spChg chg="mod">
          <ac:chgData name="wang jinyu" userId="4ef73c0e9951af0c" providerId="LiveId" clId="{F3FD1B50-1635-4300-A197-DA9ED14E48DD}" dt="2024-02-19T14:26:39.718" v="2286" actId="14100"/>
          <ac:spMkLst>
            <pc:docMk/>
            <pc:sldMk cId="2790869744" sldId="605"/>
            <ac:spMk id="54275" creationId="{00000000-0000-0000-0000-000000000000}"/>
          </ac:spMkLst>
        </pc:spChg>
        <pc:picChg chg="add mod">
          <ac:chgData name="wang jinyu" userId="4ef73c0e9951af0c" providerId="LiveId" clId="{F3FD1B50-1635-4300-A197-DA9ED14E48DD}" dt="2024-02-19T14:27:05.003" v="2305" actId="1076"/>
          <ac:picMkLst>
            <pc:docMk/>
            <pc:sldMk cId="2790869744" sldId="605"/>
            <ac:picMk id="7" creationId="{349106A4-1DC2-46BB-8A05-0B6CADD099D0}"/>
          </ac:picMkLst>
        </pc:picChg>
        <pc:picChg chg="add del mod">
          <ac:chgData name="wang jinyu" userId="4ef73c0e9951af0c" providerId="LiveId" clId="{F3FD1B50-1635-4300-A197-DA9ED14E48DD}" dt="2024-02-19T14:28:04.017" v="2309" actId="478"/>
          <ac:picMkLst>
            <pc:docMk/>
            <pc:sldMk cId="2790869744" sldId="605"/>
            <ac:picMk id="8" creationId="{569F19D3-4681-480C-A6C3-8ABC1C851A45}"/>
          </ac:picMkLst>
        </pc:picChg>
        <pc:picChg chg="add mod">
          <ac:chgData name="wang jinyu" userId="4ef73c0e9951af0c" providerId="LiveId" clId="{F3FD1B50-1635-4300-A197-DA9ED14E48DD}" dt="2024-02-19T14:28:11.705" v="2311" actId="1076"/>
          <ac:picMkLst>
            <pc:docMk/>
            <pc:sldMk cId="2790869744" sldId="605"/>
            <ac:picMk id="1026" creationId="{A3277894-2881-4296-A4C6-8F2DBA602398}"/>
          </ac:picMkLst>
        </pc:picChg>
      </pc:sldChg>
      <pc:sldChg chg="addSp modSp add mod modAnim">
        <pc:chgData name="wang jinyu" userId="4ef73c0e9951af0c" providerId="LiveId" clId="{F3FD1B50-1635-4300-A197-DA9ED14E48DD}" dt="2024-02-25T13:08:28.067" v="3351" actId="6549"/>
        <pc:sldMkLst>
          <pc:docMk/>
          <pc:sldMk cId="3982654557" sldId="606"/>
        </pc:sldMkLst>
        <pc:spChg chg="mod">
          <ac:chgData name="wang jinyu" userId="4ef73c0e9951af0c" providerId="LiveId" clId="{F3FD1B50-1635-4300-A197-DA9ED14E48DD}" dt="2024-02-25T13:07:07.601" v="3334" actId="6549"/>
          <ac:spMkLst>
            <pc:docMk/>
            <pc:sldMk cId="3982654557" sldId="606"/>
            <ac:spMk id="31745" creationId="{00000000-0000-0000-0000-000000000000}"/>
          </ac:spMkLst>
        </pc:spChg>
        <pc:spChg chg="mod">
          <ac:chgData name="wang jinyu" userId="4ef73c0e9951af0c" providerId="LiveId" clId="{F3FD1B50-1635-4300-A197-DA9ED14E48DD}" dt="2024-02-25T13:08:28.067" v="3351" actId="6549"/>
          <ac:spMkLst>
            <pc:docMk/>
            <pc:sldMk cId="3982654557" sldId="606"/>
            <ac:spMk id="31746" creationId="{00000000-0000-0000-0000-000000000000}"/>
          </ac:spMkLst>
        </pc:spChg>
        <pc:picChg chg="add mod ord">
          <ac:chgData name="wang jinyu" userId="4ef73c0e9951af0c" providerId="LiveId" clId="{F3FD1B50-1635-4300-A197-DA9ED14E48DD}" dt="2024-02-25T13:08:22.437" v="3350" actId="1076"/>
          <ac:picMkLst>
            <pc:docMk/>
            <pc:sldMk cId="3982654557" sldId="606"/>
            <ac:picMk id="4" creationId="{21275FD5-9AC0-49DE-834B-A49FFB1EAF42}"/>
          </ac:picMkLst>
        </pc:picChg>
      </pc:sldChg>
      <pc:sldChg chg="addSp delSp modSp add mod delAnim">
        <pc:chgData name="wang jinyu" userId="4ef73c0e9951af0c" providerId="LiveId" clId="{F3FD1B50-1635-4300-A197-DA9ED14E48DD}" dt="2024-02-25T13:16:40.635" v="3375" actId="1076"/>
        <pc:sldMkLst>
          <pc:docMk/>
          <pc:sldMk cId="1400546904" sldId="607"/>
        </pc:sldMkLst>
        <pc:spChg chg="mod">
          <ac:chgData name="wang jinyu" userId="4ef73c0e9951af0c" providerId="LiveId" clId="{F3FD1B50-1635-4300-A197-DA9ED14E48DD}" dt="2024-02-25T13:16:28.414" v="3372" actId="20577"/>
          <ac:spMkLst>
            <pc:docMk/>
            <pc:sldMk cId="1400546904" sldId="607"/>
            <ac:spMk id="31746" creationId="{00000000-0000-0000-0000-000000000000}"/>
          </ac:spMkLst>
        </pc:spChg>
        <pc:picChg chg="del">
          <ac:chgData name="wang jinyu" userId="4ef73c0e9951af0c" providerId="LiveId" clId="{F3FD1B50-1635-4300-A197-DA9ED14E48DD}" dt="2024-02-25T13:16:30.686" v="3373" actId="478"/>
          <ac:picMkLst>
            <pc:docMk/>
            <pc:sldMk cId="1400546904" sldId="607"/>
            <ac:picMk id="4" creationId="{21275FD5-9AC0-49DE-834B-A49FFB1EAF42}"/>
          </ac:picMkLst>
        </pc:picChg>
        <pc:picChg chg="add mod">
          <ac:chgData name="wang jinyu" userId="4ef73c0e9951af0c" providerId="LiveId" clId="{F3FD1B50-1635-4300-A197-DA9ED14E48DD}" dt="2024-02-25T13:16:40.635" v="3375" actId="1076"/>
          <ac:picMkLst>
            <pc:docMk/>
            <pc:sldMk cId="1400546904" sldId="607"/>
            <ac:picMk id="5" creationId="{FE87F637-80B5-40D5-B338-33DAB3F82947}"/>
          </ac:picMkLst>
        </pc:picChg>
        <pc:picChg chg="add mod">
          <ac:chgData name="wang jinyu" userId="4ef73c0e9951af0c" providerId="LiveId" clId="{F3FD1B50-1635-4300-A197-DA9ED14E48DD}" dt="2024-02-25T13:16:40.635" v="3375" actId="1076"/>
          <ac:picMkLst>
            <pc:docMk/>
            <pc:sldMk cId="1400546904" sldId="607"/>
            <ac:picMk id="6" creationId="{FD39252C-4479-498D-B02D-4C6C5EDB7C85}"/>
          </ac:picMkLst>
        </pc:picChg>
        <pc:picChg chg="add mod">
          <ac:chgData name="wang jinyu" userId="4ef73c0e9951af0c" providerId="LiveId" clId="{F3FD1B50-1635-4300-A197-DA9ED14E48DD}" dt="2024-02-25T13:16:40.635" v="3375" actId="1076"/>
          <ac:picMkLst>
            <pc:docMk/>
            <pc:sldMk cId="1400546904" sldId="607"/>
            <ac:picMk id="7" creationId="{0C6CE03F-B6F0-421A-9793-DD7465AFEF58}"/>
          </ac:picMkLst>
        </pc:picChg>
      </pc:sldChg>
      <pc:sldChg chg="addSp delSp modSp add mod ord delAnim">
        <pc:chgData name="wang jinyu" userId="4ef73c0e9951af0c" providerId="LiveId" clId="{F3FD1B50-1635-4300-A197-DA9ED14E48DD}" dt="2024-02-25T13:19:53.639" v="3399"/>
        <pc:sldMkLst>
          <pc:docMk/>
          <pc:sldMk cId="868264618" sldId="608"/>
        </pc:sldMkLst>
        <pc:spChg chg="mod">
          <ac:chgData name="wang jinyu" userId="4ef73c0e9951af0c" providerId="LiveId" clId="{F3FD1B50-1635-4300-A197-DA9ED14E48DD}" dt="2024-02-25T13:19:19.933" v="3389" actId="14100"/>
          <ac:spMkLst>
            <pc:docMk/>
            <pc:sldMk cId="868264618" sldId="608"/>
            <ac:spMk id="31746" creationId="{00000000-0000-0000-0000-000000000000}"/>
          </ac:spMkLst>
        </pc:spChg>
        <pc:picChg chg="del">
          <ac:chgData name="wang jinyu" userId="4ef73c0e9951af0c" providerId="LiveId" clId="{F3FD1B50-1635-4300-A197-DA9ED14E48DD}" dt="2024-02-25T13:19:12.975" v="3385" actId="478"/>
          <ac:picMkLst>
            <pc:docMk/>
            <pc:sldMk cId="868264618" sldId="608"/>
            <ac:picMk id="4" creationId="{21275FD5-9AC0-49DE-834B-A49FFB1EAF42}"/>
          </ac:picMkLst>
        </pc:picChg>
        <pc:picChg chg="add mod">
          <ac:chgData name="wang jinyu" userId="4ef73c0e9951af0c" providerId="LiveId" clId="{F3FD1B50-1635-4300-A197-DA9ED14E48DD}" dt="2024-02-25T13:19:28.757" v="3391" actId="1076"/>
          <ac:picMkLst>
            <pc:docMk/>
            <pc:sldMk cId="868264618" sldId="608"/>
            <ac:picMk id="5" creationId="{D992AFB1-54EF-43A2-AB27-93349E32F0AE}"/>
          </ac:picMkLst>
        </pc:picChg>
        <pc:picChg chg="add mod">
          <ac:chgData name="wang jinyu" userId="4ef73c0e9951af0c" providerId="LiveId" clId="{F3FD1B50-1635-4300-A197-DA9ED14E48DD}" dt="2024-02-25T13:19:32.621" v="3392" actId="1076"/>
          <ac:picMkLst>
            <pc:docMk/>
            <pc:sldMk cId="868264618" sldId="608"/>
            <ac:picMk id="6" creationId="{FFCB0461-7FBC-4C51-8399-081087A78A57}"/>
          </ac:picMkLst>
        </pc:picChg>
        <pc:picChg chg="add mod">
          <ac:chgData name="wang jinyu" userId="4ef73c0e9951af0c" providerId="LiveId" clId="{F3FD1B50-1635-4300-A197-DA9ED14E48DD}" dt="2024-02-25T13:19:43.499" v="3397" actId="1076"/>
          <ac:picMkLst>
            <pc:docMk/>
            <pc:sldMk cId="868264618" sldId="608"/>
            <ac:picMk id="7" creationId="{3858533C-8EB1-4559-B1AB-DFEE0390A592}"/>
          </ac:picMkLst>
        </pc:picChg>
        <pc:picChg chg="add mod">
          <ac:chgData name="wang jinyu" userId="4ef73c0e9951af0c" providerId="LiveId" clId="{F3FD1B50-1635-4300-A197-DA9ED14E48DD}" dt="2024-02-25T13:19:41.253" v="3396" actId="14100"/>
          <ac:picMkLst>
            <pc:docMk/>
            <pc:sldMk cId="868264618" sldId="608"/>
            <ac:picMk id="8" creationId="{BAFB6CD5-EC0F-47BD-A594-E285EE39AF03}"/>
          </ac:picMkLst>
        </pc:picChg>
      </pc:sldChg>
      <pc:sldChg chg="delSp modSp add mod delAnim">
        <pc:chgData name="wang jinyu" userId="4ef73c0e9951af0c" providerId="LiveId" clId="{F3FD1B50-1635-4300-A197-DA9ED14E48DD}" dt="2024-02-25T13:21:19.188" v="3422" actId="20577"/>
        <pc:sldMkLst>
          <pc:docMk/>
          <pc:sldMk cId="1670357219" sldId="609"/>
        </pc:sldMkLst>
        <pc:spChg chg="mod">
          <ac:chgData name="wang jinyu" userId="4ef73c0e9951af0c" providerId="LiveId" clId="{F3FD1B50-1635-4300-A197-DA9ED14E48DD}" dt="2024-02-25T13:21:19.188" v="3422" actId="20577"/>
          <ac:spMkLst>
            <pc:docMk/>
            <pc:sldMk cId="1670357219" sldId="609"/>
            <ac:spMk id="31746" creationId="{00000000-0000-0000-0000-000000000000}"/>
          </ac:spMkLst>
        </pc:spChg>
        <pc:picChg chg="del">
          <ac:chgData name="wang jinyu" userId="4ef73c0e9951af0c" providerId="LiveId" clId="{F3FD1B50-1635-4300-A197-DA9ED14E48DD}" dt="2024-02-25T13:20:49.901" v="3404" actId="478"/>
          <ac:picMkLst>
            <pc:docMk/>
            <pc:sldMk cId="1670357219" sldId="609"/>
            <ac:picMk id="4" creationId="{21275FD5-9AC0-49DE-834B-A49FFB1EAF42}"/>
          </ac:picMkLst>
        </pc:picChg>
      </pc:sldChg>
      <pc:sldChg chg="modSp add mod">
        <pc:chgData name="wang jinyu" userId="4ef73c0e9951af0c" providerId="LiveId" clId="{F3FD1B50-1635-4300-A197-DA9ED14E48DD}" dt="2024-02-25T13:22:39.596" v="3449" actId="207"/>
        <pc:sldMkLst>
          <pc:docMk/>
          <pc:sldMk cId="1089812392" sldId="610"/>
        </pc:sldMkLst>
        <pc:spChg chg="mod">
          <ac:chgData name="wang jinyu" userId="4ef73c0e9951af0c" providerId="LiveId" clId="{F3FD1B50-1635-4300-A197-DA9ED14E48DD}" dt="2024-02-25T13:22:39.596" v="3449" actId="207"/>
          <ac:spMkLst>
            <pc:docMk/>
            <pc:sldMk cId="1089812392" sldId="610"/>
            <ac:spMk id="31746" creationId="{00000000-0000-0000-0000-000000000000}"/>
          </ac:spMkLst>
        </pc:spChg>
      </pc:sldChg>
      <pc:sldChg chg="addSp modSp add mod">
        <pc:chgData name="wang jinyu" userId="4ef73c0e9951af0c" providerId="LiveId" clId="{F3FD1B50-1635-4300-A197-DA9ED14E48DD}" dt="2024-02-25T13:25:03.549" v="3485" actId="14100"/>
        <pc:sldMkLst>
          <pc:docMk/>
          <pc:sldMk cId="304330942" sldId="611"/>
        </pc:sldMkLst>
        <pc:spChg chg="add mod">
          <ac:chgData name="wang jinyu" userId="4ef73c0e9951af0c" providerId="LiveId" clId="{F3FD1B50-1635-4300-A197-DA9ED14E48DD}" dt="2024-02-25T13:25:03.549" v="3485" actId="14100"/>
          <ac:spMkLst>
            <pc:docMk/>
            <pc:sldMk cId="304330942" sldId="611"/>
            <ac:spMk id="4" creationId="{B534B8D8-EF7A-4B78-8120-B0CEB0153658}"/>
          </ac:spMkLst>
        </pc:spChg>
        <pc:spChg chg="mod">
          <ac:chgData name="wang jinyu" userId="4ef73c0e9951af0c" providerId="LiveId" clId="{F3FD1B50-1635-4300-A197-DA9ED14E48DD}" dt="2024-02-25T13:24:20.339" v="3476" actId="6549"/>
          <ac:spMkLst>
            <pc:docMk/>
            <pc:sldMk cId="304330942" sldId="611"/>
            <ac:spMk id="31746" creationId="{00000000-0000-0000-0000-000000000000}"/>
          </ac:spMkLst>
        </pc:spChg>
      </pc:sldChg>
      <pc:sldChg chg="addSp delSp modSp add mod">
        <pc:chgData name="wang jinyu" userId="4ef73c0e9951af0c" providerId="LiveId" clId="{F3FD1B50-1635-4300-A197-DA9ED14E48DD}" dt="2024-02-25T13:39:33.151" v="3544" actId="1076"/>
        <pc:sldMkLst>
          <pc:docMk/>
          <pc:sldMk cId="2985770809" sldId="612"/>
        </pc:sldMkLst>
        <pc:spChg chg="del">
          <ac:chgData name="wang jinyu" userId="4ef73c0e9951af0c" providerId="LiveId" clId="{F3FD1B50-1635-4300-A197-DA9ED14E48DD}" dt="2024-02-25T13:27:12.924" v="3498" actId="478"/>
          <ac:spMkLst>
            <pc:docMk/>
            <pc:sldMk cId="2985770809" sldId="612"/>
            <ac:spMk id="4" creationId="{B534B8D8-EF7A-4B78-8120-B0CEB0153658}"/>
          </ac:spMkLst>
        </pc:spChg>
        <pc:spChg chg="mod">
          <ac:chgData name="wang jinyu" userId="4ef73c0e9951af0c" providerId="LiveId" clId="{F3FD1B50-1635-4300-A197-DA9ED14E48DD}" dt="2024-02-25T13:39:26.127" v="3543" actId="20577"/>
          <ac:spMkLst>
            <pc:docMk/>
            <pc:sldMk cId="2985770809" sldId="612"/>
            <ac:spMk id="31746" creationId="{00000000-0000-0000-0000-000000000000}"/>
          </ac:spMkLst>
        </pc:spChg>
        <pc:picChg chg="add mod">
          <ac:chgData name="wang jinyu" userId="4ef73c0e9951af0c" providerId="LiveId" clId="{F3FD1B50-1635-4300-A197-DA9ED14E48DD}" dt="2024-02-25T13:39:33.151" v="3544" actId="1076"/>
          <ac:picMkLst>
            <pc:docMk/>
            <pc:sldMk cId="2985770809" sldId="612"/>
            <ac:picMk id="3" creationId="{0D9CCAE1-BB60-4447-A200-8C60CA5996CF}"/>
          </ac:picMkLst>
        </pc:picChg>
      </pc:sldChg>
      <pc:sldMasterChg chg="modSldLayout">
        <pc:chgData name="wang jinyu" userId="4ef73c0e9951af0c" providerId="LiveId" clId="{F3FD1B50-1635-4300-A197-DA9ED14E48DD}" dt="2024-02-19T09:03:09.481" v="885" actId="1076"/>
        <pc:sldMasterMkLst>
          <pc:docMk/>
          <pc:sldMasterMk cId="0" sldId="2147483648"/>
        </pc:sldMasterMkLst>
        <pc:sldLayoutChg chg="modSp mod">
          <pc:chgData name="wang jinyu" userId="4ef73c0e9951af0c" providerId="LiveId" clId="{F3FD1B50-1635-4300-A197-DA9ED14E48DD}" dt="2024-02-19T09:03:09.481" v="885" actId="1076"/>
          <pc:sldLayoutMkLst>
            <pc:docMk/>
            <pc:sldMasterMk cId="0" sldId="2147483648"/>
            <pc:sldLayoutMk cId="0" sldId="2147483653"/>
          </pc:sldLayoutMkLst>
          <pc:spChg chg="mod">
            <ac:chgData name="wang jinyu" userId="4ef73c0e9951af0c" providerId="LiveId" clId="{F3FD1B50-1635-4300-A197-DA9ED14E48DD}" dt="2024-02-19T09:03:09.481" v="885" actId="1076"/>
            <ac:spMkLst>
              <pc:docMk/>
              <pc:sldMasterMk cId="0" sldId="2147483648"/>
              <pc:sldLayoutMk cId="0" sldId="2147483653"/>
              <ac:spMk id="11" creationId="{00000000-0000-0000-0000-000000000000}"/>
            </ac:spMkLst>
          </pc:spChg>
          <pc:spChg chg="mod">
            <ac:chgData name="wang jinyu" userId="4ef73c0e9951af0c" providerId="LiveId" clId="{F3FD1B50-1635-4300-A197-DA9ED14E48DD}" dt="2024-02-19T09:03:03.150" v="884" actId="1076"/>
            <ac:spMkLst>
              <pc:docMk/>
              <pc:sldMasterMk cId="0" sldId="2147483648"/>
              <pc:sldLayoutMk cId="0" sldId="2147483653"/>
              <ac:spMk id="12" creationId="{00000000-0000-0000-0000-000000000000}"/>
            </ac:spMkLst>
          </pc:spChg>
          <pc:spChg chg="mod">
            <ac:chgData name="wang jinyu" userId="4ef73c0e9951af0c" providerId="LiveId" clId="{F3FD1B50-1635-4300-A197-DA9ED14E48DD}" dt="2024-02-19T09:02:55.567" v="882" actId="1076"/>
            <ac:spMkLst>
              <pc:docMk/>
              <pc:sldMasterMk cId="0" sldId="2147483648"/>
              <pc:sldLayoutMk cId="0" sldId="2147483653"/>
              <ac:spMk id="13" creationId="{00000000-0000-0000-0000-000000000000}"/>
            </ac:spMkLst>
          </pc:spChg>
          <pc:picChg chg="mod">
            <ac:chgData name="wang jinyu" userId="4ef73c0e9951af0c" providerId="LiveId" clId="{F3FD1B50-1635-4300-A197-DA9ED14E48DD}" dt="2024-02-19T09:02:59.650" v="883" actId="14100"/>
            <ac:picMkLst>
              <pc:docMk/>
              <pc:sldMasterMk cId="0" sldId="2147483648"/>
              <pc:sldLayoutMk cId="0" sldId="2147483653"/>
              <ac:picMk id="7174" creationId="{00000000-0000-0000-0000-000000000000}"/>
            </ac:picMkLst>
          </pc:picChg>
        </pc:sldLayoutChg>
      </pc:sldMasterChg>
    </pc:docChg>
  </pc:docChgLst>
  <pc:docChgLst>
    <pc:chgData name="jinyu wang" userId="4ef73c0e9951af0c" providerId="LiveId" clId="{E7B934D1-86A1-4A62-9DFF-B5230333BFF0}"/>
    <pc:docChg chg="modSld">
      <pc:chgData name="jinyu wang" userId="4ef73c0e9951af0c" providerId="LiveId" clId="{E7B934D1-86A1-4A62-9DFF-B5230333BFF0}" dt="2025-02-16T11:56:59.527" v="183"/>
      <pc:docMkLst>
        <pc:docMk/>
      </pc:docMkLst>
      <pc:sldChg chg="modSp mod">
        <pc:chgData name="jinyu wang" userId="4ef73c0e9951af0c" providerId="LiveId" clId="{E7B934D1-86A1-4A62-9DFF-B5230333BFF0}" dt="2025-02-16T11:08:03.636" v="25"/>
        <pc:sldMkLst>
          <pc:docMk/>
          <pc:sldMk cId="0" sldId="577"/>
        </pc:sldMkLst>
        <pc:spChg chg="mod">
          <ac:chgData name="jinyu wang" userId="4ef73c0e9951af0c" providerId="LiveId" clId="{E7B934D1-86A1-4A62-9DFF-B5230333BFF0}" dt="2025-02-16T11:08:03.636" v="25"/>
          <ac:spMkLst>
            <pc:docMk/>
            <pc:sldMk cId="0" sldId="577"/>
            <ac:spMk id="2" creationId="{00000000-0000-0000-0000-000000000000}"/>
          </ac:spMkLst>
        </pc:spChg>
      </pc:sldChg>
      <pc:sldChg chg="modSp mod">
        <pc:chgData name="jinyu wang" userId="4ef73c0e9951af0c" providerId="LiveId" clId="{E7B934D1-86A1-4A62-9DFF-B5230333BFF0}" dt="2025-02-16T11:23:14.557" v="128"/>
        <pc:sldMkLst>
          <pc:docMk/>
          <pc:sldMk cId="0" sldId="603"/>
        </pc:sldMkLst>
        <pc:spChg chg="mod">
          <ac:chgData name="jinyu wang" userId="4ef73c0e9951af0c" providerId="LiveId" clId="{E7B934D1-86A1-4A62-9DFF-B5230333BFF0}" dt="2025-02-16T11:23:14.557" v="128"/>
          <ac:spMkLst>
            <pc:docMk/>
            <pc:sldMk cId="0" sldId="603"/>
            <ac:spMk id="31746" creationId="{00000000-0000-0000-0000-000000000000}"/>
          </ac:spMkLst>
        </pc:spChg>
      </pc:sldChg>
      <pc:sldChg chg="modSp mod">
        <pc:chgData name="jinyu wang" userId="4ef73c0e9951af0c" providerId="LiveId" clId="{E7B934D1-86A1-4A62-9DFF-B5230333BFF0}" dt="2025-02-16T11:33:07.148" v="149" actId="1035"/>
        <pc:sldMkLst>
          <pc:docMk/>
          <pc:sldMk cId="3982654557" sldId="606"/>
        </pc:sldMkLst>
        <pc:picChg chg="mod">
          <ac:chgData name="jinyu wang" userId="4ef73c0e9951af0c" providerId="LiveId" clId="{E7B934D1-86A1-4A62-9DFF-B5230333BFF0}" dt="2025-02-16T11:33:07.148" v="149" actId="1035"/>
          <ac:picMkLst>
            <pc:docMk/>
            <pc:sldMk cId="3982654557" sldId="606"/>
            <ac:picMk id="4" creationId="{21275FD5-9AC0-49DE-834B-A49FFB1EAF42}"/>
          </ac:picMkLst>
        </pc:picChg>
      </pc:sldChg>
      <pc:sldChg chg="modSp mod">
        <pc:chgData name="jinyu wang" userId="4ef73c0e9951af0c" providerId="LiveId" clId="{E7B934D1-86A1-4A62-9DFF-B5230333BFF0}" dt="2025-02-16T11:30:03.013" v="147" actId="6549"/>
        <pc:sldMkLst>
          <pc:docMk/>
          <pc:sldMk cId="1400546904" sldId="607"/>
        </pc:sldMkLst>
        <pc:spChg chg="mod">
          <ac:chgData name="jinyu wang" userId="4ef73c0e9951af0c" providerId="LiveId" clId="{E7B934D1-86A1-4A62-9DFF-B5230333BFF0}" dt="2025-02-16T11:30:03.013" v="147" actId="6549"/>
          <ac:spMkLst>
            <pc:docMk/>
            <pc:sldMk cId="1400546904" sldId="607"/>
            <ac:spMk id="31746" creationId="{00000000-0000-0000-0000-000000000000}"/>
          </ac:spMkLst>
        </pc:spChg>
      </pc:sldChg>
      <pc:sldChg chg="addSp modSp mod">
        <pc:chgData name="jinyu wang" userId="4ef73c0e9951af0c" providerId="LiveId" clId="{E7B934D1-86A1-4A62-9DFF-B5230333BFF0}" dt="2025-02-16T11:56:59.527" v="183"/>
        <pc:sldMkLst>
          <pc:docMk/>
          <pc:sldMk cId="2985770809" sldId="612"/>
        </pc:sldMkLst>
        <pc:spChg chg="mod">
          <ac:chgData name="jinyu wang" userId="4ef73c0e9951af0c" providerId="LiveId" clId="{E7B934D1-86A1-4A62-9DFF-B5230333BFF0}" dt="2025-02-16T11:56:59.527" v="183"/>
          <ac:spMkLst>
            <pc:docMk/>
            <pc:sldMk cId="2985770809" sldId="612"/>
            <ac:spMk id="31746" creationId="{00000000-0000-0000-0000-000000000000}"/>
          </ac:spMkLst>
        </pc:spChg>
        <pc:picChg chg="add mod">
          <ac:chgData name="jinyu wang" userId="4ef73c0e9951af0c" providerId="LiveId" clId="{E7B934D1-86A1-4A62-9DFF-B5230333BFF0}" dt="2025-02-16T11:56:33.951" v="156" actId="1076"/>
          <ac:picMkLst>
            <pc:docMk/>
            <pc:sldMk cId="2985770809" sldId="612"/>
            <ac:picMk id="4" creationId="{0CC59456-9097-3A56-164A-93E32B4902C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58A5280-9430-4BB1-A8C2-1EBDA1770B8D}" type="datetimeFigureOut">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2025/2/24</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buFont typeface="Arial" panose="020B0604020202020204" pitchFamily="34" charset="0"/>
              <a:buNone/>
              <a:defRPr sz="1200"/>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buFont typeface="Arial" panose="020B0604020202020204" pitchFamily="34" charset="0"/>
              <a:buNone/>
              <a:defRPr sz="1200"/>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4D5C8B24-404C-4FE2-8A97-0709006C0024}" type="slidenum">
              <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rgbClr val="FFFF00"/>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p:cNvSpPr>
            <a:spLocks noGrp="1" noRot="1" noChangeAspect="1" noTextEdit="1"/>
          </p:cNvSpPr>
          <p:nvPr>
            <p:ph type="sldImg"/>
          </p:nvPr>
        </p:nvSpPr>
        <p:spPr>
          <a:ln>
            <a:solidFill>
              <a:srgbClr val="000000"/>
            </a:solidFill>
            <a:miter/>
          </a:ln>
        </p:spPr>
      </p:sp>
      <p:sp>
        <p:nvSpPr>
          <p:cNvPr id="24578" name="备注占位符 2"/>
          <p:cNvSpPr>
            <a:spLocks noGrp="1"/>
          </p:cNvSpPr>
          <p:nvPr>
            <p:ph type="body"/>
          </p:nvPr>
        </p:nvSpPr>
        <p:spPr>
          <a:noFill/>
          <a:ln>
            <a:noFill/>
          </a:ln>
        </p:spPr>
        <p:txBody>
          <a:bodyPr wrap="square" lIns="91440" tIns="45720" rIns="91440" bIns="45720" anchor="t"/>
          <a:lstStyle/>
          <a:p>
            <a:pPr lvl="0"/>
            <a:endParaRPr lang="zh-CN" altLang="en-US" dirty="0"/>
          </a:p>
        </p:txBody>
      </p:sp>
      <p:sp>
        <p:nvSpPr>
          <p:cNvPr id="24579" name="灯片编号占位符 3"/>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solidFill>
                  <a:schemeClr val="tx1"/>
                </a:solidFill>
                <a:latin typeface="Calibri" panose="020F0502020204030204" pitchFamily="34" charset="0"/>
                <a:ea typeface="宋体" panose="02010600030101010101" pitchFamily="2" charset="-122"/>
              </a:rPr>
              <a:t>1</a:t>
            </a:fld>
            <a:endParaRPr lang="zh-CN" altLang="en-US" sz="1200" dirty="0">
              <a:solidFill>
                <a:schemeClr val="tx1"/>
              </a:solidFill>
              <a:latin typeface="Calibri" panose="020F0502020204030204" pitchFamily="34" charset="0"/>
              <a:ea typeface="宋体" panose="02010600030101010101"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solidFill>
                  <a:schemeClr val="tx1"/>
                </a:solidFill>
                <a:latin typeface="Times New Roman" panose="02020603050405020304" pitchFamily="18" charset="0"/>
                <a:ea typeface="宋体" panose="02010600030101010101" pitchFamily="2" charset="-122"/>
              </a:rPr>
              <a:t>22</a:t>
            </a:fld>
            <a:endParaRPr lang="zh-CN" altLang="en-US" sz="1200" dirty="0">
              <a:solidFill>
                <a:schemeClr val="tx1"/>
              </a:solidFill>
              <a:latin typeface="Times New Roman" panose="02020603050405020304" pitchFamily="18" charset="0"/>
              <a:ea typeface="宋体" panose="02010600030101010101" pitchFamily="2" charset="-122"/>
            </a:endParaRPr>
          </a:p>
        </p:txBody>
      </p:sp>
      <p:sp>
        <p:nvSpPr>
          <p:cNvPr id="48130" name="Rectangle 2"/>
          <p:cNvSpPr>
            <a:spLocks noGrp="1" noRot="1" noChangeAspect="1" noTextEdit="1"/>
          </p:cNvSpPr>
          <p:nvPr>
            <p:ph type="sldImg"/>
          </p:nvPr>
        </p:nvSpPr>
        <p:spPr>
          <a:solidFill>
            <a:srgbClr val="FFFFFF"/>
          </a:solidFill>
          <a:ln>
            <a:solidFill>
              <a:srgbClr val="000000"/>
            </a:solidFill>
            <a:miter/>
          </a:ln>
        </p:spPr>
      </p:sp>
      <p:sp>
        <p:nvSpPr>
          <p:cNvPr id="48131"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spcBef>
                <a:spcPct val="0"/>
              </a:spcBef>
            </a:pPr>
            <a:r>
              <a:rPr lang="zh-CN" altLang="en-US" dirty="0"/>
              <a:t>模拟量 </a:t>
            </a:r>
            <a:r>
              <a:rPr lang="en-US" altLang="zh-CN" dirty="0"/>
              <a:t>Analog Value：</a:t>
            </a:r>
            <a:r>
              <a:rPr lang="zh-CN" altLang="en-US" dirty="0"/>
              <a:t>连续的物理量</a:t>
            </a:r>
          </a:p>
          <a:p>
            <a:pPr lvl="0" eaLnBrk="1" hangingPunct="1">
              <a:spcBef>
                <a:spcPct val="0"/>
              </a:spcBef>
            </a:pPr>
            <a:r>
              <a:rPr lang="zh-CN" altLang="en-US" dirty="0"/>
              <a:t>三极管的开关特性：开—饱和/关—不导通；国外有教材名为《</a:t>
            </a:r>
            <a:r>
              <a:rPr lang="en-US" altLang="zh-CN" dirty="0"/>
              <a:t>DIGITAL  lOGIC</a:t>
            </a:r>
            <a:r>
              <a:rPr lang="zh-CN" altLang="en-US" dirty="0"/>
              <a:t>》</a:t>
            </a:r>
            <a:r>
              <a:rPr lang="en-US" altLang="zh-CN" dirty="0"/>
              <a:t>,</a:t>
            </a:r>
            <a:r>
              <a:rPr lang="zh-CN" altLang="en-US" dirty="0"/>
              <a:t>为啥？</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p:cNvSpPr>
            <a:spLocks noGrp="1" noRot="1" noChangeAspect="1" noTextEdit="1"/>
          </p:cNvSpPr>
          <p:nvPr>
            <p:ph type="sldImg"/>
          </p:nvPr>
        </p:nvSpPr>
        <p:spPr>
          <a:ln>
            <a:solidFill>
              <a:srgbClr val="000000"/>
            </a:solidFill>
            <a:miter/>
          </a:ln>
        </p:spPr>
      </p:sp>
      <p:sp>
        <p:nvSpPr>
          <p:cNvPr id="50178" name="Rectangle 3"/>
          <p:cNvSpPr>
            <a:spLocks noGrp="1"/>
          </p:cNvSpPr>
          <p:nvPr>
            <p:ph type="body"/>
          </p:nvPr>
        </p:nvSpPr>
        <p:spPr>
          <a:noFill/>
          <a:ln>
            <a:noFill/>
          </a:ln>
        </p:spPr>
        <p:txBody>
          <a:bodyPr wrap="square" lIns="91440" tIns="45720" rIns="91440" bIns="45720" anchor="t"/>
          <a:lstStyle/>
          <a:p>
            <a:pPr lvl="0"/>
            <a:r>
              <a:rPr lang="zh-CN" altLang="en-US" dirty="0"/>
              <a:t>老式的收音机、电视、电扇和洗衣机等是模拟系统。特点：通过旋转机械开关进行输入信号的设置。</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653731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大哥大，第一代无线通信技术，</a:t>
            </a:r>
            <a:r>
              <a:rPr lang="en-US" altLang="zh-CN" dirty="0"/>
              <a:t>1987</a:t>
            </a:r>
            <a:r>
              <a:rPr lang="zh-CN" altLang="en-US" dirty="0"/>
              <a:t>年我国商用。</a:t>
            </a:r>
            <a:endParaRPr lang="en-US" altLang="zh-CN" dirty="0"/>
          </a:p>
          <a:p>
            <a:r>
              <a:rPr lang="zh-CN" altLang="en-US" dirty="0"/>
              <a:t>模拟通信的致命缺点：</a:t>
            </a:r>
            <a:endParaRPr lang="en-US" altLang="zh-CN" dirty="0"/>
          </a:p>
          <a:p>
            <a:r>
              <a:rPr lang="en-US" altLang="zh-CN" dirty="0"/>
              <a:t>1</a:t>
            </a:r>
            <a:r>
              <a:rPr lang="zh-CN" altLang="en-US" dirty="0"/>
              <a:t>、电磁波在空气中传输有来自其它电磁波的干扰、自身能量损失（衰耗）而导致接收的信号变形，难以还原。</a:t>
            </a:r>
            <a:endParaRPr lang="en-US" altLang="zh-CN" dirty="0"/>
          </a:p>
          <a:p>
            <a:r>
              <a:rPr lang="en-US" altLang="zh-CN" dirty="0"/>
              <a:t>2</a:t>
            </a:r>
            <a:r>
              <a:rPr lang="zh-CN" altLang="en-US" dirty="0"/>
              <a:t>、模拟信号难以加密，被截获就意味着信息泄露。</a:t>
            </a:r>
          </a:p>
        </p:txBody>
      </p:sp>
    </p:spTree>
    <p:extLst>
      <p:ext uri="{BB962C8B-B14F-4D97-AF65-F5344CB8AC3E}">
        <p14:creationId xmlns:p14="http://schemas.microsoft.com/office/powerpoint/2010/main" val="11147746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幻灯片图像占位符 1"/>
          <p:cNvSpPr>
            <a:spLocks noGrp="1" noRot="1" noChangeAspect="1"/>
          </p:cNvSpPr>
          <p:nvPr>
            <p:ph type="sldImg"/>
          </p:nvPr>
        </p:nvSpPr>
        <p:spPr>
          <a:ln>
            <a:solidFill>
              <a:srgbClr val="000000"/>
            </a:solidFill>
          </a:ln>
        </p:spPr>
      </p:sp>
      <p:sp>
        <p:nvSpPr>
          <p:cNvPr id="60418" name="文本占位符 2"/>
          <p:cNvSpPr>
            <a:spLocks noGrp="1"/>
          </p:cNvSpPr>
          <p:nvPr>
            <p:ph type="body"/>
          </p:nvPr>
        </p:nvSpPr>
        <p:spPr>
          <a:noFill/>
          <a:ln>
            <a:noFill/>
          </a:ln>
        </p:spPr>
        <p:txBody>
          <a:bodyPr lIns="91440" tIns="45720" rIns="91440" bIns="45720" anchor="t"/>
          <a:lstStyle/>
          <a:p>
            <a:pPr lvl="0"/>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283142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物理系统应该专指人工系统，而不是自然系统。</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0286655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txBox="1">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lstStyle/>
          <a:p>
            <a:pPr lvl="0" algn="r"/>
            <a:fld id="{9A0DB2DC-4C9A-4742-B13C-FB6460FD3503}" type="slidenum">
              <a:rPr lang="zh-CN" altLang="en-US" sz="1200" dirty="0">
                <a:solidFill>
                  <a:schemeClr val="tx1"/>
                </a:solidFill>
                <a:latin typeface="Times New Roman" panose="02020603050405020304" pitchFamily="18" charset="0"/>
                <a:ea typeface="宋体" panose="02010600030101010101" pitchFamily="2" charset="-122"/>
              </a:rPr>
              <a:t>17</a:t>
            </a:fld>
            <a:endParaRPr lang="zh-CN" altLang="en-US" sz="1200" dirty="0">
              <a:solidFill>
                <a:schemeClr val="tx1"/>
              </a:solidFill>
              <a:latin typeface="Times New Roman" panose="02020603050405020304" pitchFamily="18" charset="0"/>
              <a:ea typeface="宋体" panose="02010600030101010101" pitchFamily="2" charset="-122"/>
            </a:endParaRPr>
          </a:p>
        </p:txBody>
      </p:sp>
      <p:sp>
        <p:nvSpPr>
          <p:cNvPr id="36866" name="Rectangle 2"/>
          <p:cNvSpPr>
            <a:spLocks noGrp="1" noRot="1" noChangeAspect="1" noTextEdit="1"/>
          </p:cNvSpPr>
          <p:nvPr>
            <p:ph type="sldImg"/>
          </p:nvPr>
        </p:nvSpPr>
        <p:spPr>
          <a:solidFill>
            <a:srgbClr val="FFFFFF"/>
          </a:solidFill>
          <a:ln>
            <a:solidFill>
              <a:srgbClr val="000000"/>
            </a:solidFill>
            <a:miter/>
          </a:ln>
        </p:spPr>
      </p:sp>
      <p:sp>
        <p:nvSpPr>
          <p:cNvPr id="36867" name="Rectangle 3"/>
          <p:cNvSpPr>
            <a:spLocks noGrp="1"/>
          </p:cNvSpPr>
          <p:nvPr>
            <p:ph type="body"/>
          </p:nvPr>
        </p:nvSpPr>
        <p:spPr>
          <a:solidFill>
            <a:srgbClr val="FFFFFF"/>
          </a:solidFill>
          <a:ln>
            <a:solidFill>
              <a:srgbClr val="000000"/>
            </a:solidFill>
            <a:miter/>
          </a:ln>
        </p:spPr>
        <p:txBody>
          <a:bodyPr wrap="square" lIns="91440" tIns="45720" rIns="91440" bIns="45720" anchor="t"/>
          <a:lstStyle/>
          <a:p>
            <a:pPr lvl="0" eaLnBrk="1" hangingPunct="1">
              <a:spcBef>
                <a:spcPct val="0"/>
              </a:spcBef>
            </a:pPr>
            <a:r>
              <a:rPr lang="en-US" altLang="zh-CN" dirty="0"/>
              <a:t>analog /</a:t>
            </a:r>
            <a:r>
              <a:rPr lang="en-US" altLang="zh-CN" dirty="0" err="1"/>
              <a:t>ænəlɒɡ</a:t>
            </a:r>
            <a:r>
              <a:rPr lang="en-US" altLang="zh-CN" dirty="0"/>
              <a:t>/</a:t>
            </a:r>
          </a:p>
          <a:p>
            <a:pPr lvl="0" eaLnBrk="1" hangingPunct="1">
              <a:spcBef>
                <a:spcPct val="0"/>
              </a:spcBef>
            </a:pPr>
            <a:r>
              <a:rPr lang="en-US" altLang="zh-CN" b="0" i="0" dirty="0">
                <a:solidFill>
                  <a:srgbClr val="969799"/>
                </a:solidFill>
                <a:effectLst/>
                <a:latin typeface="Arial" panose="020B0604020202020204" pitchFamily="34" charset="0"/>
              </a:rPr>
              <a:t>circuit /</a:t>
            </a:r>
            <a:r>
              <a:rPr lang="en-US" altLang="zh-CN" b="0" i="0" dirty="0" err="1">
                <a:solidFill>
                  <a:srgbClr val="969799"/>
                </a:solidFill>
                <a:effectLst/>
                <a:latin typeface="Arial" panose="020B0604020202020204" pitchFamily="34" charset="0"/>
              </a:rPr>
              <a:t>sɜːkɪt</a:t>
            </a:r>
            <a:r>
              <a:rPr lang="en-US" altLang="zh-CN" b="0" i="0" dirty="0">
                <a:solidFill>
                  <a:srgbClr val="383839"/>
                </a:solidFill>
                <a:effectLst/>
                <a:latin typeface="Arial" panose="020B0604020202020204" pitchFamily="34" charset="0"/>
              </a:rPr>
              <a:t>/</a:t>
            </a:r>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幻灯片图像占位符 1"/>
          <p:cNvSpPr>
            <a:spLocks noGrp="1" noRot="1" noChangeAspect="1"/>
          </p:cNvSpPr>
          <p:nvPr>
            <p:ph type="sldImg"/>
          </p:nvPr>
        </p:nvSpPr>
        <p:spPr>
          <a:ln>
            <a:solidFill>
              <a:srgbClr val="000000"/>
            </a:solidFill>
          </a:ln>
        </p:spPr>
      </p:sp>
      <p:sp>
        <p:nvSpPr>
          <p:cNvPr id="38914" name="文本占位符 2"/>
          <p:cNvSpPr>
            <a:spLocks noGrp="1"/>
          </p:cNvSpPr>
          <p:nvPr>
            <p:ph type="body"/>
          </p:nvPr>
        </p:nvSpPr>
        <p:spPr>
          <a:noFill/>
          <a:ln>
            <a:noFill/>
          </a:ln>
        </p:spPr>
        <p:txBody>
          <a:bodyPr lIns="91440" tIns="45720" rIns="91440" bIns="45720" anchor="t"/>
          <a:lstStyle/>
          <a:p>
            <a:pPr lvl="0"/>
            <a:r>
              <a:rPr lang="zh-CN" altLang="en-US" dirty="0"/>
              <a:t>这个图不完整，只有一个横轴，代表时间维度；</a:t>
            </a:r>
            <a:r>
              <a:rPr lang="en-US" altLang="zh-CN" dirty="0" err="1"/>
              <a:t>zon</a:t>
            </a:r>
            <a:r>
              <a:rPr lang="zh-CN" altLang="en-US" dirty="0"/>
              <a:t>还缺一个纵坐标，即物理量的空置维，</a:t>
            </a:r>
            <a:endParaRPr lang="en-US" altLang="zh-CN" dirty="0"/>
          </a:p>
          <a:p>
            <a:pPr lvl="0"/>
            <a:r>
              <a:rPr lang="zh-CN" altLang="en-US" dirty="0"/>
              <a:t>电压的幅值随时间连续变化</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a:ln>
            <a:solidFill>
              <a:srgbClr val="000000"/>
            </a:solidFill>
          </a:ln>
        </p:spPr>
      </p:sp>
      <p:sp>
        <p:nvSpPr>
          <p:cNvPr id="40962" name="文本占位符 2"/>
          <p:cNvSpPr>
            <a:spLocks noGrp="1"/>
          </p:cNvSpPr>
          <p:nvPr>
            <p:ph type="body"/>
          </p:nvPr>
        </p:nvSpPr>
        <p:spPr>
          <a:noFill/>
          <a:ln>
            <a:noFill/>
          </a:ln>
        </p:spPr>
        <p:txBody>
          <a:bodyPr lIns="91440" tIns="45720" rIns="91440" bIns="45720" anchor="t"/>
          <a:lstStyle/>
          <a:p>
            <a:pPr lvl="0"/>
            <a:r>
              <a:rPr lang="zh-CN" altLang="en-US" dirty="0"/>
              <a:t>这两个图同样缺纵坐标轴，图中显示时间维度是离散的。</a:t>
            </a:r>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电压在幅值上和在时间上是离散的</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3078"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ctrTitle"/>
          </p:nvPr>
        </p:nvSpPr>
        <p:spPr>
          <a:xfrm>
            <a:off x="1143000" y="841876"/>
            <a:ext cx="6858000" cy="1790921"/>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1862"/>
            <a:ext cx="6858000" cy="124197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71DD2F1-73CE-46DD-9D48-6EB9D6B7823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23F2242-5B42-4DBD-892E-C872DBA403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369388"/>
            <a:ext cx="7886700" cy="3263906"/>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78"/>
            <a:ext cx="1971675" cy="435941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273878"/>
            <a:ext cx="5800725" cy="4359417"/>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78"/>
            <a:ext cx="7886700" cy="435941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85800" y="1485900"/>
            <a:ext cx="7772400" cy="308610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4"/>
          <p:cNvSpPr>
            <a:spLocks noGrp="1" noChangeArrowheads="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Rectangle 5"/>
          <p:cNvSpPr>
            <a:spLocks noGrp="1" noChangeArrowheads="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D66578-A4B0-4728-A59E-771CF9BE5615}"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advTm="25000">
    <p:random/>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pic>
        <p:nvPicPr>
          <p:cNvPr id="11270"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ctrTitle"/>
          </p:nvPr>
        </p:nvSpPr>
        <p:spPr>
          <a:xfrm>
            <a:off x="1143000" y="841876"/>
            <a:ext cx="6858000" cy="1790921"/>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2701862"/>
            <a:ext cx="6858000" cy="1241975"/>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71DD2F1-73CE-46DD-9D48-6EB9D6B7823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B23F2242-5B42-4DBD-892E-C872DBA4031B}"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12294"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3" name="内容占位符 2"/>
          <p:cNvSpPr>
            <a:spLocks noGrp="1"/>
          </p:cNvSpPr>
          <p:nvPr>
            <p:ph idx="1"/>
          </p:nvPr>
        </p:nvSpPr>
        <p:spPr>
          <a:xfrm>
            <a:off x="628650" y="1369388"/>
            <a:ext cx="78867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1A52EF-2F0A-40B2-94EC-F3B4BB785C64}"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26F87C-C52D-4DB8-A42E-D6F7C0DCB7A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13318"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3888" y="1282462"/>
            <a:ext cx="7886700" cy="213981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522"/>
            <a:ext cx="7886700" cy="112527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758E11-6F36-48BE-8EDA-9F94715C002B}"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6F7068-4761-4F1C-BBD9-C712A4E502D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1434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369388"/>
            <a:ext cx="38862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388"/>
            <a:ext cx="38862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4"/>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24BFFF-60A3-4BFB-8B69-7E9D2666977F}"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5"/>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717424-E725-4E6A-BEBF-9E442FAF6FD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15366" name="图片 9"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9841" y="273878"/>
            <a:ext cx="7886700" cy="994295"/>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9841" y="1261028"/>
            <a:ext cx="3868340"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29841" y="1879038"/>
            <a:ext cx="3868340" cy="27637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261028"/>
            <a:ext cx="3887391"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1879038"/>
            <a:ext cx="3887391" cy="27637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6"/>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DE4188C-3082-479D-B72A-72F370A30328}"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7"/>
          <p:cNvSpPr>
            <a:spLocks noGrp="1"/>
          </p:cNvSpPr>
          <p:nvPr>
            <p:ph type="ftr" sz="quarter" idx="1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8"/>
          <p:cNvSpPr>
            <a:spLocks noGrp="1"/>
          </p:cNvSpPr>
          <p:nvPr>
            <p:ph type="sldNum" sz="quarter" idx="1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25E44B1-C0C6-4B15-8A5C-BDBE245920D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16390"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11" name="日期占位符 2"/>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6538CB-C907-4553-B931-00C598DC52EC}"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3"/>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3114C3C-8192-4FD5-971E-C2FA6970F8E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pic>
        <p:nvPicPr>
          <p:cNvPr id="410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3" name="内容占位符 2"/>
          <p:cNvSpPr>
            <a:spLocks noGrp="1"/>
          </p:cNvSpPr>
          <p:nvPr>
            <p:ph idx="1"/>
          </p:nvPr>
        </p:nvSpPr>
        <p:spPr>
          <a:xfrm>
            <a:off x="628650" y="1369388"/>
            <a:ext cx="78867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921A52EF-2F0A-40B2-94EC-F3B4BB785C64}"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C326F87C-C52D-4DB8-A42E-D6F7C0DCB7A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17414"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11" name="日期占位符 1"/>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F54B5EB-44F1-4D51-9EFF-B02AEE69376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2"/>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D28763-E8D3-40F9-A2EC-F8CAE93F6B5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60"/>
            <a:ext cx="4629150" cy="36556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740660"/>
            <a:ext cx="4629150" cy="365567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1369388"/>
            <a:ext cx="7886700" cy="3263906"/>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78"/>
            <a:ext cx="1971675" cy="4359417"/>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28650" y="273878"/>
            <a:ext cx="5800725" cy="4359417"/>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78"/>
            <a:ext cx="7886700" cy="4359417"/>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857250"/>
          </a:xfrm>
          <a:prstGeom prst="rect">
            <a:avLst/>
          </a:prstGeom>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a:xfrm>
            <a:off x="685800" y="1485900"/>
            <a:ext cx="7772400" cy="3086100"/>
          </a:xfrm>
          <a:prstGeom prst="rect">
            <a:avLst/>
          </a:prstGeo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0" name="Rectangle 4"/>
          <p:cNvSpPr>
            <a:spLocks noGrp="1" noChangeArrowheads="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1" name="Rectangle 5"/>
          <p:cNvSpPr>
            <a:spLocks noGrp="1" noChangeArrowheads="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2" name="Rectangle 6"/>
          <p:cNvSpPr>
            <a:spLocks noGrp="1" noChangeArrowheads="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9D66578-A4B0-4728-A59E-771CF9BE5615}" type="slidenum">
              <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spd="med" advTm="2500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bg1"/>
        </a:solidFill>
        <a:effectLst/>
      </p:bgPr>
    </p:bg>
    <p:spTree>
      <p:nvGrpSpPr>
        <p:cNvPr id="1" name=""/>
        <p:cNvGrpSpPr/>
        <p:nvPr/>
      </p:nvGrpSpPr>
      <p:grpSpPr>
        <a:xfrm>
          <a:off x="0" y="0"/>
          <a:ext cx="0" cy="0"/>
          <a:chOff x="0" y="0"/>
          <a:chExt cx="0" cy="0"/>
        </a:xfrm>
      </p:grpSpPr>
      <p:pic>
        <p:nvPicPr>
          <p:cNvPr id="5126"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3888" y="1282462"/>
            <a:ext cx="7886700" cy="213981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3442522"/>
            <a:ext cx="7886700" cy="1125279"/>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11"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58758E11-6F36-48BE-8EDA-9F94715C002B}"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66F7068-4761-4F1C-BBD9-C712A4E502D7}"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pic>
        <p:nvPicPr>
          <p:cNvPr id="6150"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28650" y="1369388"/>
            <a:ext cx="38862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29150" y="1369388"/>
            <a:ext cx="3886200" cy="3263906"/>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4"/>
          <p:cNvSpPr>
            <a:spLocks noGrp="1"/>
          </p:cNvSpPr>
          <p:nvPr>
            <p:ph type="dt" sz="half" idx="1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8124BFFF-60A3-4BFB-8B69-7E9D2666977F}"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5"/>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6"/>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66717424-E725-4E6A-BEBF-9E442FAF6FD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pic>
        <p:nvPicPr>
          <p:cNvPr id="7174" name="图片 9" descr="电路幻灯片2"/>
          <p:cNvPicPr>
            <a:picLocks noChangeAspect="1"/>
          </p:cNvPicPr>
          <p:nvPr userDrawn="1"/>
        </p:nvPicPr>
        <p:blipFill>
          <a:blip r:embed="rId2"/>
          <a:stretch>
            <a:fillRect/>
          </a:stretch>
        </p:blipFill>
        <p:spPr>
          <a:xfrm>
            <a:off x="0" y="-91894"/>
            <a:ext cx="9087850" cy="5111916"/>
          </a:xfrm>
          <a:prstGeom prst="rect">
            <a:avLst/>
          </a:prstGeom>
          <a:noFill/>
          <a:ln w="9525">
            <a:noFill/>
          </a:ln>
        </p:spPr>
      </p:pic>
      <p:sp>
        <p:nvSpPr>
          <p:cNvPr id="2" name="标题 1"/>
          <p:cNvSpPr>
            <a:spLocks noGrp="1"/>
          </p:cNvSpPr>
          <p:nvPr>
            <p:ph type="title"/>
          </p:nvPr>
        </p:nvSpPr>
        <p:spPr>
          <a:xfrm>
            <a:off x="629841" y="273878"/>
            <a:ext cx="7886700" cy="994295"/>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9841" y="1261028"/>
            <a:ext cx="3868340"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629841" y="1879038"/>
            <a:ext cx="3868340" cy="27637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29150" y="1261028"/>
            <a:ext cx="3887391" cy="618010"/>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29150" y="1879038"/>
            <a:ext cx="3887391" cy="2763782"/>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11" name="日期占位符 6"/>
          <p:cNvSpPr>
            <a:spLocks noGrp="1"/>
          </p:cNvSpPr>
          <p:nvPr>
            <p:ph type="dt" sz="half" idx="12"/>
          </p:nvPr>
        </p:nvSpPr>
        <p:spPr>
          <a:xfrm>
            <a:off x="629841" y="4845704"/>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2DE4188C-3082-479D-B72A-72F370A30328}"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7"/>
          <p:cNvSpPr>
            <a:spLocks noGrp="1"/>
          </p:cNvSpPr>
          <p:nvPr>
            <p:ph type="ftr" sz="quarter" idx="13"/>
          </p:nvPr>
        </p:nvSpPr>
        <p:spPr>
          <a:xfrm>
            <a:off x="3028950" y="4845704"/>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8"/>
          <p:cNvSpPr>
            <a:spLocks noGrp="1"/>
          </p:cNvSpPr>
          <p:nvPr>
            <p:ph type="sldNum" sz="quarter" idx="14"/>
          </p:nvPr>
        </p:nvSpPr>
        <p:spPr>
          <a:xfrm>
            <a:off x="6876256" y="4845704"/>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25E44B1-C0C6-4B15-8A5C-BDBE245920D1}"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pic>
        <p:nvPicPr>
          <p:cNvPr id="8198"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2" name="标题 1"/>
          <p:cNvSpPr>
            <a:spLocks noGrp="1"/>
          </p:cNvSpPr>
          <p:nvPr>
            <p:ph type="title"/>
          </p:nvPr>
        </p:nvSpPr>
        <p:spPr>
          <a:xfrm>
            <a:off x="628650" y="273878"/>
            <a:ext cx="7886700" cy="994295"/>
          </a:xfrm>
        </p:spPr>
        <p:txBody>
          <a:bodyPr/>
          <a:lstStyle/>
          <a:p>
            <a:pPr fontAlgn="base"/>
            <a:r>
              <a:rPr lang="zh-CN" altLang="en-US" strike="noStrike" noProof="1"/>
              <a:t>单击此处编辑母版标题样式</a:t>
            </a:r>
          </a:p>
        </p:txBody>
      </p:sp>
      <p:sp>
        <p:nvSpPr>
          <p:cNvPr id="11" name="日期占位符 2"/>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F46538CB-C907-4553-B931-00C598DC52EC}"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3"/>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4"/>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23114C3C-8192-4FD5-971E-C2FA6970F8E9}"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1"/>
        </a:solidFill>
        <a:effectLst/>
      </p:bgPr>
    </p:bg>
    <p:spTree>
      <p:nvGrpSpPr>
        <p:cNvPr id="1" name=""/>
        <p:cNvGrpSpPr/>
        <p:nvPr/>
      </p:nvGrpSpPr>
      <p:grpSpPr>
        <a:xfrm>
          <a:off x="0" y="0"/>
          <a:ext cx="0" cy="0"/>
          <a:chOff x="0" y="0"/>
          <a:chExt cx="0" cy="0"/>
        </a:xfrm>
      </p:grpSpPr>
      <p:pic>
        <p:nvPicPr>
          <p:cNvPr id="9222" name="图片 8" descr="电路幻灯片2"/>
          <p:cNvPicPr>
            <a:picLocks noChangeAspect="1"/>
          </p:cNvPicPr>
          <p:nvPr userDrawn="1"/>
        </p:nvPicPr>
        <p:blipFill>
          <a:blip r:embed="rId2"/>
          <a:stretch>
            <a:fillRect/>
          </a:stretch>
        </p:blipFill>
        <p:spPr>
          <a:xfrm>
            <a:off x="0" y="-71437"/>
            <a:ext cx="9144000" cy="5143500"/>
          </a:xfrm>
          <a:prstGeom prst="rect">
            <a:avLst/>
          </a:prstGeom>
          <a:noFill/>
          <a:ln w="9525">
            <a:noFill/>
          </a:ln>
        </p:spPr>
      </p:pic>
      <p:sp>
        <p:nvSpPr>
          <p:cNvPr id="11" name="日期占位符 1"/>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3F54B5EB-44F1-4D51-9EFF-B02AEE693765}"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12" name="页脚占位符 2"/>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13" name="灯片编号占位符 3"/>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FD28763-E8D3-40F9-A2EC-F8CAE93F6B5C}"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740660"/>
            <a:ext cx="4629150" cy="3655670"/>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42"/>
            <a:ext cx="2949178" cy="1200298"/>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740660"/>
            <a:ext cx="4629150" cy="365567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B0604020202020204" pitchFamily="34" charset="0"/>
              <a:buNone/>
              <a:defRPr/>
            </a:pPr>
            <a:endParaRPr kumimoji="0" lang="zh-CN" altLang="en-US" sz="2400" b="0" i="0" u="none" strike="noStrike" kern="1200" cap="none" spc="0" normalizeH="0" baseline="0" noProof="1">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629841" y="1543240"/>
            <a:ext cx="2949178" cy="285904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2.jpe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1.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图片 10" descr="电路幻灯片11"/>
          <p:cNvPicPr>
            <a:picLocks noChangeAspect="1"/>
          </p:cNvPicPr>
          <p:nvPr userDrawn="1"/>
        </p:nvPicPr>
        <p:blipFill>
          <a:blip r:embed="rId15"/>
          <a:stretch>
            <a:fillRect/>
          </a:stretch>
        </p:blipFill>
        <p:spPr>
          <a:xfrm>
            <a:off x="-36512" y="-20637"/>
            <a:ext cx="9175750" cy="5168900"/>
          </a:xfrm>
          <a:prstGeom prst="rect">
            <a:avLst/>
          </a:prstGeom>
          <a:noFill/>
          <a:ln w="9525">
            <a:noFill/>
          </a:ln>
        </p:spPr>
      </p:pic>
      <p:sp>
        <p:nvSpPr>
          <p:cNvPr id="4"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latin typeface="Times New Roman" panose="02020603050405020304" pitchFamily="18"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1030" name="组合 9"/>
          <p:cNvGrpSpPr/>
          <p:nvPr userDrawn="1"/>
        </p:nvGrpSpPr>
        <p:grpSpPr>
          <a:xfrm>
            <a:off x="539750" y="52388"/>
            <a:ext cx="1628775" cy="487362"/>
            <a:chOff x="2077" y="3004"/>
            <a:chExt cx="5804" cy="1740"/>
          </a:xfrm>
        </p:grpSpPr>
        <p:pic>
          <p:nvPicPr>
            <p:cNvPr id="1031" name="图片 7" descr="交大矢量logo"/>
            <p:cNvPicPr>
              <a:picLocks noChangeAspect="1"/>
            </p:cNvPicPr>
            <p:nvPr userDrawn="1"/>
          </p:nvPicPr>
          <p:blipFill>
            <a:blip r:embed="rId16"/>
            <a:srcRect l="-1437" t="-9560" r="41219" b="-10179"/>
            <a:stretch>
              <a:fillRect/>
            </a:stretch>
          </p:blipFill>
          <p:spPr>
            <a:xfrm>
              <a:off x="2077" y="3004"/>
              <a:ext cx="5616" cy="1741"/>
            </a:xfrm>
            <a:prstGeom prst="rect">
              <a:avLst/>
            </a:prstGeom>
            <a:noFill/>
            <a:ln w="9525">
              <a:noFill/>
            </a:ln>
          </p:spPr>
        </p:pic>
        <p:sp>
          <p:nvSpPr>
            <p:cNvPr id="9" name="矩形 8"/>
            <p:cNvSpPr/>
            <p:nvPr/>
          </p:nvSpPr>
          <p:spPr>
            <a:xfrm>
              <a:off x="7542" y="4166"/>
              <a:ext cx="339" cy="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图片 10" descr="电路幻灯片11"/>
          <p:cNvPicPr>
            <a:picLocks noChangeAspect="1"/>
          </p:cNvPicPr>
          <p:nvPr userDrawn="1"/>
        </p:nvPicPr>
        <p:blipFill>
          <a:blip r:embed="rId15"/>
          <a:stretch>
            <a:fillRect/>
          </a:stretch>
        </p:blipFill>
        <p:spPr>
          <a:xfrm>
            <a:off x="-36512" y="-20637"/>
            <a:ext cx="9175750" cy="5168900"/>
          </a:xfrm>
          <a:prstGeom prst="rect">
            <a:avLst/>
          </a:prstGeom>
          <a:noFill/>
          <a:ln w="9525">
            <a:noFill/>
          </a:ln>
        </p:spPr>
      </p:pic>
      <p:sp>
        <p:nvSpPr>
          <p:cNvPr id="4" name="日期占位符 3"/>
          <p:cNvSpPr>
            <a:spLocks noGrp="1"/>
          </p:cNvSpPr>
          <p:nvPr>
            <p:ph type="dt" sz="half" idx="2"/>
          </p:nvPr>
        </p:nvSpPr>
        <p:spPr>
          <a:xfrm>
            <a:off x="628650" y="4767263"/>
            <a:ext cx="2057400" cy="274638"/>
          </a:xfrm>
          <a:prstGeom prst="rect">
            <a:avLst/>
          </a:prstGeom>
        </p:spPr>
        <p:txBody>
          <a:bodyPr vert="horz" lIns="91440" tIns="45720" rIns="91440" bIns="45720" rtlCol="0" anchor="ctr"/>
          <a:lstStyle>
            <a:lvl1pPr algn="l" eaLnBrk="1" hangingPunct="1">
              <a:buFont typeface="Arial" panose="020B0604020202020204" pitchFamily="34" charset="0"/>
              <a:buNone/>
              <a:defRPr sz="900" noProof="1">
                <a:solidFill>
                  <a:schemeClr val="tx1">
                    <a:tint val="75000"/>
                  </a:schemeClr>
                </a:solidFill>
                <a:latin typeface="Times New Roman" panose="02020603050405020304" pitchFamily="18" charset="0"/>
                <a:cs typeface="+mn-ea"/>
              </a:defRPr>
            </a:lvl1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4AF8A37D-0EDC-45D5-8406-0CA0F7A9CCC0}" type="datetimeFigureOut">
              <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rPr>
              <a:t>2025/2/24</a:t>
            </a:fld>
            <a:endParaRPr kumimoji="0" lang="zh-CN" altLang="en-US" sz="900" b="0" i="0" u="none" strike="noStrike" kern="1200" cap="none" spc="0" normalizeH="0" baseline="0" noProof="1">
              <a:ln>
                <a:noFill/>
              </a:ln>
              <a:solidFill>
                <a:schemeClr val="tx1">
                  <a:tint val="75000"/>
                </a:schemeClr>
              </a:solidFill>
              <a:effectLst/>
              <a:uLnTx/>
              <a:uFillTx/>
              <a:latin typeface="Times New Roman" panose="02020603050405020304" pitchFamily="18" charset="0"/>
              <a:ea typeface="宋体" panose="02010600030101010101" pitchFamily="2" charset="-122"/>
              <a:cs typeface="+mn-ea"/>
            </a:endParaRPr>
          </a:p>
        </p:txBody>
      </p:sp>
      <p:sp>
        <p:nvSpPr>
          <p:cNvPr id="5" name="页脚占位符 4"/>
          <p:cNvSpPr>
            <a:spLocks noGrp="1"/>
          </p:cNvSpPr>
          <p:nvPr>
            <p:ph type="ftr" sz="quarter" idx="3"/>
          </p:nvPr>
        </p:nvSpPr>
        <p:spPr>
          <a:xfrm>
            <a:off x="3028950" y="4767263"/>
            <a:ext cx="3086100" cy="274638"/>
          </a:xfrm>
          <a:prstGeom prst="rect">
            <a:avLst/>
          </a:prstGeom>
        </p:spPr>
        <p:txBody>
          <a:bodyPr vert="horz" lIns="91440" tIns="45720" rIns="91440" bIns="45720" rtlCol="0" anchor="ctr"/>
          <a:lstStyle>
            <a:lvl1pPr algn="ctr" eaLnBrk="1" hangingPunct="1">
              <a:buFont typeface="Arial" panose="020B0604020202020204" pitchFamily="34" charset="0"/>
              <a:buNone/>
              <a:defRPr sz="900" noProof="1">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900" b="0" i="0" u="none" strike="noStrike" kern="1200" cap="none" spc="0" normalizeH="0" baseline="0" noProof="1">
              <a:ln>
                <a:noFill/>
              </a:ln>
              <a:solidFill>
                <a:schemeClr val="tx1">
                  <a:tint val="75000"/>
                </a:schemeClr>
              </a:solidFill>
              <a:effectLst/>
              <a:uLnTx/>
              <a:uFillTx/>
              <a:latin typeface="Calibri" panose="020F0502020204030204" pitchFamily="34" charset="0"/>
              <a:ea typeface="宋体" panose="02010600030101010101" pitchFamily="2" charset="-122"/>
              <a:cs typeface="+mn-cs"/>
            </a:endParaRPr>
          </a:p>
        </p:txBody>
      </p:sp>
      <p:sp>
        <p:nvSpPr>
          <p:cNvPr id="6" name="灯片编号占位符 5"/>
          <p:cNvSpPr>
            <a:spLocks noGrp="1"/>
          </p:cNvSpPr>
          <p:nvPr>
            <p:ph type="sldNum" sz="quarter" idx="4"/>
          </p:nvPr>
        </p:nvSpPr>
        <p:spPr>
          <a:xfrm>
            <a:off x="6457950" y="4767263"/>
            <a:ext cx="2057400" cy="274638"/>
          </a:xfrm>
          <a:prstGeom prst="rect">
            <a:avLst/>
          </a:prstGeom>
        </p:spPr>
        <p:txBody>
          <a:bodyPr vert="horz" wrap="square" lIns="91440" tIns="45720" rIns="91440" bIns="45720" numCol="1" anchor="ctr" anchorCtr="0" compatLnSpc="1"/>
          <a:lstStyle>
            <a:lvl1pPr algn="r" eaLnBrk="1" hangingPunct="1">
              <a:buFont typeface="Arial" panose="020B0604020202020204" pitchFamily="34" charset="0"/>
              <a:buNone/>
              <a:defRPr sz="900">
                <a:solidFill>
                  <a:srgbClr val="898989"/>
                </a:solidFill>
                <a:latin typeface="Times New Roman" panose="02020603050405020304" pitchFamily="18" charset="0"/>
              </a:defRPr>
            </a:lvl1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539F73E-ED95-46D5-9DC9-0A8D1EED106D}" type="slidenum">
              <a:rPr kumimoji="0" lang="zh-CN" altLang="en-US"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rPr>
              <a:t>‹#›</a:t>
            </a:fld>
            <a:endParaRPr kumimoji="0" lang="en-US" altLang="zh-CN" sz="900" b="0" i="0" u="none" strike="noStrike" kern="1200" cap="none" spc="0" normalizeH="0" baseline="0" noProof="0">
              <a:ln>
                <a:noFill/>
              </a:ln>
              <a:solidFill>
                <a:srgbClr val="898989"/>
              </a:solidFill>
              <a:effectLst/>
              <a:uLnTx/>
              <a:uFillTx/>
              <a:latin typeface="Times New Roman" panose="02020603050405020304" pitchFamily="18" charset="0"/>
              <a:ea typeface="宋体" panose="02010600030101010101" pitchFamily="2" charset="-122"/>
              <a:cs typeface="+mn-cs"/>
            </a:endParaRPr>
          </a:p>
        </p:txBody>
      </p:sp>
      <p:grpSp>
        <p:nvGrpSpPr>
          <p:cNvPr id="2054" name="组合 9"/>
          <p:cNvGrpSpPr/>
          <p:nvPr userDrawn="1"/>
        </p:nvGrpSpPr>
        <p:grpSpPr>
          <a:xfrm>
            <a:off x="539750" y="52388"/>
            <a:ext cx="1628775" cy="487362"/>
            <a:chOff x="2077" y="3004"/>
            <a:chExt cx="5804" cy="1740"/>
          </a:xfrm>
        </p:grpSpPr>
        <p:pic>
          <p:nvPicPr>
            <p:cNvPr id="2055" name="图片 7" descr="交大矢量logo"/>
            <p:cNvPicPr>
              <a:picLocks noChangeAspect="1"/>
            </p:cNvPicPr>
            <p:nvPr userDrawn="1"/>
          </p:nvPicPr>
          <p:blipFill>
            <a:blip r:embed="rId16"/>
            <a:srcRect l="-1437" t="-9560" r="41219" b="-10179"/>
            <a:stretch>
              <a:fillRect/>
            </a:stretch>
          </p:blipFill>
          <p:spPr>
            <a:xfrm>
              <a:off x="2077" y="3004"/>
              <a:ext cx="5616" cy="1741"/>
            </a:xfrm>
            <a:prstGeom prst="rect">
              <a:avLst/>
            </a:prstGeom>
            <a:noFill/>
            <a:ln w="9525">
              <a:noFill/>
            </a:ln>
          </p:spPr>
        </p:pic>
        <p:sp>
          <p:nvSpPr>
            <p:cNvPr id="9" name="矩形 8"/>
            <p:cNvSpPr/>
            <p:nvPr/>
          </p:nvSpPr>
          <p:spPr>
            <a:xfrm>
              <a:off x="7542" y="4166"/>
              <a:ext cx="339" cy="3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21.jpe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3.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1.bin"/><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2566988" y="2020888"/>
            <a:ext cx="3852862" cy="971550"/>
          </a:xfrm>
          <a:prstGeom prst="rect">
            <a:avLst/>
          </a:prstGeom>
          <a:solidFill>
            <a:srgbClr val="FFFFFF"/>
          </a:solidFill>
          <a:ln>
            <a:solidFill>
              <a:srgbClr val="000000"/>
            </a:solidFill>
            <a:miter/>
          </a:ln>
        </p:spPr>
        <p:txBody>
          <a:bodyPr anchor="t"/>
          <a:lstStyle/>
          <a:p>
            <a:pPr eaLnBrk="1" hangingPunct="1"/>
            <a:r>
              <a:rPr lang="en-US" altLang="en-US" sz="3600" dirty="0">
                <a:latin typeface="方正综艺简体" charset="-122"/>
                <a:ea typeface="方正综艺简体" charset="-122"/>
              </a:rPr>
              <a:t>数 字 逻 辑 电 路</a:t>
            </a:r>
          </a:p>
        </p:txBody>
      </p:sp>
      <p:sp>
        <p:nvSpPr>
          <p:cNvPr id="23554" name="文本框 2"/>
          <p:cNvSpPr txBox="1"/>
          <p:nvPr/>
        </p:nvSpPr>
        <p:spPr>
          <a:xfrm>
            <a:off x="3703638" y="2646363"/>
            <a:ext cx="1073150" cy="398462"/>
          </a:xfrm>
          <a:prstGeom prst="rect">
            <a:avLst/>
          </a:prstGeom>
          <a:noFill/>
          <a:ln w="9525">
            <a:noFill/>
          </a:ln>
        </p:spPr>
        <p:txBody>
          <a:bodyPr anchor="t">
            <a:spAutoFit/>
          </a:bodyPr>
          <a:lstStyle/>
          <a:p>
            <a:pPr>
              <a:buFont typeface="Arial" panose="020B0604020202020204" pitchFamily="34" charset="0"/>
            </a:pPr>
            <a:r>
              <a:rPr lang="zh-CN" altLang="en-US" dirty="0">
                <a:solidFill>
                  <a:schemeClr val="tx1"/>
                </a:solidFill>
                <a:latin typeface="方正综艺简体" charset="-122"/>
                <a:ea typeface="方正综艺简体" charset="-122"/>
              </a:rPr>
              <a:t>朱正东</a:t>
            </a:r>
          </a:p>
        </p:txBody>
      </p:sp>
      <p:sp>
        <p:nvSpPr>
          <p:cNvPr id="9" name="矩形 8"/>
          <p:cNvSpPr/>
          <p:nvPr/>
        </p:nvSpPr>
        <p:spPr>
          <a:xfrm>
            <a:off x="42863" y="0"/>
            <a:ext cx="9010650" cy="4884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10" name="矩形 9"/>
          <p:cNvSpPr/>
          <p:nvPr/>
        </p:nvSpPr>
        <p:spPr>
          <a:xfrm>
            <a:off x="0" y="842963"/>
            <a:ext cx="9169400" cy="1646238"/>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sp>
        <p:nvSpPr>
          <p:cNvPr id="23557" name="标题 1"/>
          <p:cNvSpPr/>
          <p:nvPr/>
        </p:nvSpPr>
        <p:spPr>
          <a:xfrm>
            <a:off x="1488951" y="1105301"/>
            <a:ext cx="6575673" cy="1190625"/>
          </a:xfrm>
          <a:prstGeom prst="rect">
            <a:avLst/>
          </a:prstGeom>
          <a:noFill/>
          <a:ln w="9525">
            <a:noFill/>
          </a:ln>
        </p:spPr>
        <p:txBody>
          <a:bodyPr anchor="ctr"/>
          <a:lstStyle/>
          <a:p>
            <a:pPr>
              <a:lnSpc>
                <a:spcPct val="90000"/>
              </a:lnSpc>
              <a:buFont typeface="Arial" panose="020B0604020202020204" pitchFamily="34" charset="0"/>
            </a:pPr>
            <a:r>
              <a:rPr lang="zh-CN" altLang="en-US" sz="4400" dirty="0">
                <a:solidFill>
                  <a:schemeClr val="tx1"/>
                </a:solidFill>
                <a:latin typeface="方正综艺简体" charset="-122"/>
                <a:ea typeface="方正综艺简体" charset="-122"/>
              </a:rPr>
              <a:t>数 字 逻 辑 与 数 字 系 统</a:t>
            </a:r>
          </a:p>
        </p:txBody>
      </p:sp>
      <p:grpSp>
        <p:nvGrpSpPr>
          <p:cNvPr id="23558" name="组合 12"/>
          <p:cNvGrpSpPr/>
          <p:nvPr/>
        </p:nvGrpSpPr>
        <p:grpSpPr>
          <a:xfrm>
            <a:off x="107950" y="123825"/>
            <a:ext cx="2322513" cy="696913"/>
            <a:chOff x="2077" y="3004"/>
            <a:chExt cx="5804" cy="1740"/>
          </a:xfrm>
        </p:grpSpPr>
        <p:pic>
          <p:nvPicPr>
            <p:cNvPr id="23559" name="图片 13" descr="交大矢量logo"/>
            <p:cNvPicPr>
              <a:picLocks noChangeAspect="1"/>
            </p:cNvPicPr>
            <p:nvPr/>
          </p:nvPicPr>
          <p:blipFill>
            <a:blip r:embed="rId3"/>
            <a:srcRect l="-1437" t="-9560" r="41219" b="-10179"/>
            <a:stretch>
              <a:fillRect/>
            </a:stretch>
          </p:blipFill>
          <p:spPr>
            <a:xfrm>
              <a:off x="2077" y="3004"/>
              <a:ext cx="5616" cy="1741"/>
            </a:xfrm>
            <a:prstGeom prst="rect">
              <a:avLst/>
            </a:prstGeom>
            <a:noFill/>
            <a:ln w="9525">
              <a:noFill/>
            </a:ln>
          </p:spPr>
        </p:pic>
        <p:sp>
          <p:nvSpPr>
            <p:cNvPr id="15" name="矩形 14"/>
            <p:cNvSpPr/>
            <p:nvPr/>
          </p:nvSpPr>
          <p:spPr>
            <a:xfrm>
              <a:off x="7540" y="4165"/>
              <a:ext cx="341" cy="3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2000" b="0" i="0" u="none" strike="noStrike" kern="1200" cap="none" spc="0" normalizeH="0" baseline="0" noProof="1">
                <a:ln>
                  <a:noFill/>
                </a:ln>
                <a:solidFill>
                  <a:schemeClr val="lt1"/>
                </a:solidFill>
                <a:effectLst/>
                <a:uLnTx/>
                <a:uFillTx/>
                <a:latin typeface="+mn-lt"/>
                <a:ea typeface="+mn-ea"/>
                <a:cs typeface="+mn-cs"/>
              </a:endParaRPr>
            </a:p>
          </p:txBody>
        </p:sp>
      </p:grpSp>
      <p:sp>
        <p:nvSpPr>
          <p:cNvPr id="23561" name="Text Box 4"/>
          <p:cNvSpPr txBox="1"/>
          <p:nvPr/>
        </p:nvSpPr>
        <p:spPr>
          <a:xfrm>
            <a:off x="98425" y="2930525"/>
            <a:ext cx="8639810" cy="1077218"/>
          </a:xfrm>
          <a:prstGeom prst="rect">
            <a:avLst/>
          </a:prstGeom>
          <a:noFill/>
          <a:ln w="9525">
            <a:noFill/>
          </a:ln>
        </p:spPr>
        <p:txBody>
          <a:bodyPr wrap="square" anchor="t">
            <a:spAutoFit/>
          </a:bodyPr>
          <a:lstStyle/>
          <a:p>
            <a:pPr>
              <a:buFont typeface="Arial" panose="020B0604020202020204" pitchFamily="34" charset="0"/>
            </a:pPr>
            <a:r>
              <a:rPr lang="zh-CN" altLang="en-US" sz="2400"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主讲教师：王今雨（西一楼</a:t>
            </a:r>
            <a:r>
              <a:rPr lang="en-US" altLang="zh-CN" b="1" dirty="0">
                <a:solidFill>
                  <a:schemeClr val="tx1"/>
                </a:solidFill>
                <a:latin typeface="华文新魏" panose="02010800040101010101" pitchFamily="2" charset="-122"/>
                <a:ea typeface="华文新魏" panose="02010800040101010101" pitchFamily="2" charset="-122"/>
              </a:rPr>
              <a:t>A</a:t>
            </a:r>
            <a:r>
              <a:rPr lang="zh-CN" altLang="en-US" b="1" dirty="0">
                <a:solidFill>
                  <a:schemeClr val="tx1"/>
                </a:solidFill>
                <a:latin typeface="华文新魏" panose="02010800040101010101" pitchFamily="2" charset="-122"/>
                <a:ea typeface="华文新魏" panose="02010800040101010101" pitchFamily="2" charset="-122"/>
              </a:rPr>
              <a:t>段</a:t>
            </a:r>
            <a:r>
              <a:rPr lang="en-US" altLang="zh-CN" b="1" dirty="0">
                <a:solidFill>
                  <a:schemeClr val="tx1"/>
                </a:solidFill>
                <a:latin typeface="华文新魏" panose="02010800040101010101" pitchFamily="2" charset="-122"/>
                <a:ea typeface="华文新魏" panose="02010800040101010101" pitchFamily="2" charset="-122"/>
              </a:rPr>
              <a:t>102</a:t>
            </a:r>
            <a:r>
              <a:rPr lang="zh-CN" altLang="en-US" b="1" dirty="0">
                <a:solidFill>
                  <a:schemeClr val="tx1"/>
                </a:solidFill>
                <a:latin typeface="华文新魏" panose="02010800040101010101" pitchFamily="2" charset="-122"/>
                <a:ea typeface="华文新魏" panose="02010800040101010101" pitchFamily="2" charset="-122"/>
              </a:rPr>
              <a:t>）</a:t>
            </a:r>
            <a:r>
              <a:rPr lang="zh-CN" altLang="zh-CN" b="1" dirty="0">
                <a:solidFill>
                  <a:schemeClr val="tx1"/>
                </a:solidFill>
                <a:latin typeface="华文新魏" panose="02010800040101010101" pitchFamily="2" charset="-122"/>
                <a:ea typeface="华文新魏" panose="02010800040101010101" pitchFamily="2" charset="-122"/>
              </a:rPr>
              <a:t>：</a:t>
            </a:r>
            <a:r>
              <a:rPr lang="en-US" altLang="zh-CN" b="1" dirty="0">
                <a:solidFill>
                  <a:schemeClr val="tx1"/>
                </a:solidFill>
                <a:latin typeface="华文新魏" panose="02010800040101010101" pitchFamily="2" charset="-122"/>
                <a:ea typeface="华文新魏" panose="02010800040101010101" pitchFamily="2" charset="-122"/>
              </a:rPr>
              <a:t>19991930386</a:t>
            </a:r>
          </a:p>
          <a:p>
            <a:pPr>
              <a:buFont typeface="Arial" panose="020B0604020202020204" pitchFamily="34" charset="0"/>
            </a:pPr>
            <a:r>
              <a:rPr lang="en-US" altLang="zh-CN" dirty="0">
                <a:solidFill>
                  <a:srgbClr val="FF3300"/>
                </a:solidFill>
                <a:latin typeface="Times New Roman" panose="02020603050405020304" pitchFamily="18" charset="0"/>
                <a:ea typeface="宋体" panose="02010600030101010101" pitchFamily="2" charset="-122"/>
              </a:rPr>
              <a:t>                                                           </a:t>
            </a:r>
            <a:r>
              <a:rPr lang="en-US" altLang="zh-CN" dirty="0">
                <a:solidFill>
                  <a:srgbClr val="0000FF"/>
                </a:solidFill>
                <a:latin typeface="Times New Roman" panose="02020603050405020304" pitchFamily="18" charset="0"/>
                <a:ea typeface="宋体" panose="02010600030101010101" pitchFamily="2" charset="-122"/>
              </a:rPr>
              <a:t>jinyu.wang@xjtu.edu.cn</a:t>
            </a:r>
          </a:p>
          <a:p>
            <a:pPr>
              <a:buFont typeface="Arial" panose="020B0604020202020204" pitchFamily="34" charset="0"/>
            </a:pPr>
            <a:r>
              <a:rPr lang="en-US" altLang="zh-CN" dirty="0">
                <a:solidFill>
                  <a:srgbClr val="FF3300"/>
                </a:solidFill>
                <a:latin typeface="Times New Roman" panose="02020603050405020304" pitchFamily="18" charset="0"/>
                <a:ea typeface="宋体" panose="02010600030101010101" pitchFamily="2" charset="-122"/>
              </a:rPr>
              <a:t>    </a:t>
            </a:r>
            <a:endParaRPr lang="en-US" altLang="zh-CN" sz="2400" b="1" dirty="0">
              <a:solidFill>
                <a:schemeClr val="tx1"/>
              </a:solidFill>
              <a:latin typeface="华文新魏" panose="02010800040101010101" pitchFamily="2" charset="-122"/>
              <a:ea typeface="华文新魏" panose="02010800040101010101" pitchFamily="2" charset="-122"/>
            </a:endParaRPr>
          </a:p>
        </p:txBody>
      </p:sp>
      <p:sp>
        <p:nvSpPr>
          <p:cNvPr id="2" name="Text Box 4"/>
          <p:cNvSpPr txBox="1"/>
          <p:nvPr/>
        </p:nvSpPr>
        <p:spPr>
          <a:xfrm>
            <a:off x="81915" y="4127599"/>
            <a:ext cx="8639810" cy="460375"/>
          </a:xfrm>
          <a:prstGeom prst="rect">
            <a:avLst/>
          </a:prstGeom>
          <a:noFill/>
          <a:ln w="9525">
            <a:noFill/>
          </a:ln>
        </p:spPr>
        <p:txBody>
          <a:bodyPr wrap="square" anchor="t">
            <a:spAutoFit/>
          </a:bodyPr>
          <a:lstStyle/>
          <a:p>
            <a:pPr>
              <a:buFont typeface="Arial" panose="020B0604020202020204" pitchFamily="34" charset="0"/>
            </a:pPr>
            <a:r>
              <a:rPr lang="zh-CN" altLang="en-US" sz="2400" b="1" dirty="0">
                <a:solidFill>
                  <a:schemeClr val="tx1"/>
                </a:solidFill>
                <a:latin typeface="华文新魏" panose="02010800040101010101" pitchFamily="2" charset="-122"/>
                <a:ea typeface="华文新魏" panose="02010800040101010101" pitchFamily="2" charset="-122"/>
              </a:rPr>
              <a:t>   </a:t>
            </a:r>
            <a:r>
              <a:rPr lang="zh-CN" altLang="en-US" b="1" dirty="0">
                <a:solidFill>
                  <a:schemeClr val="tx1"/>
                </a:solidFill>
                <a:latin typeface="华文新魏" panose="02010800040101010101" pitchFamily="2" charset="-122"/>
                <a:ea typeface="华文新魏" panose="02010800040101010101" pitchFamily="2" charset="-122"/>
              </a:rPr>
              <a:t>辅导教师：张占坤、高海峰</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251520" y="627534"/>
            <a:ext cx="8496300"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en-US" altLang="zh-CN"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2.</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数字逻辑电路的种类和研究方法：</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种类：</a:t>
            </a:r>
            <a:r>
              <a:rPr lang="zh-CN" altLang="en-US" sz="2000" b="1" dirty="0">
                <a:latin typeface="华文楷体" panose="02010600040101010101" pitchFamily="2" charset="-122"/>
                <a:ea typeface="华文楷体" panose="02010600040101010101" pitchFamily="2" charset="-122"/>
              </a:rPr>
              <a:t>组合逻辑电路；时序逻辑电路；专用集成电路</a:t>
            </a:r>
            <a:r>
              <a:rPr lang="en-US" altLang="zh-CN" sz="2000" b="1" dirty="0">
                <a:latin typeface="华文楷体" panose="02010600040101010101" pitchFamily="2" charset="-122"/>
                <a:ea typeface="华文楷体" panose="02010600040101010101" pitchFamily="2" charset="-122"/>
              </a:rPr>
              <a:t>(ASIC),</a:t>
            </a:r>
            <a:r>
              <a:rPr lang="zh-CN" altLang="en-US" sz="2000" b="1" dirty="0">
                <a:latin typeface="华文楷体" panose="02010600040101010101" pitchFamily="2" charset="-122"/>
                <a:ea typeface="华文楷体" panose="02010600040101010101" pitchFamily="2" charset="-122"/>
              </a:rPr>
              <a:t>可编程逻辑电路（</a:t>
            </a:r>
            <a:r>
              <a:rPr lang="en-US" altLang="zh-CN" sz="2000" b="1" dirty="0">
                <a:latin typeface="华文楷体" panose="02010600040101010101" pitchFamily="2" charset="-122"/>
                <a:ea typeface="华文楷体" panose="02010600040101010101" pitchFamily="2" charset="-122"/>
              </a:rPr>
              <a:t>FPGA</a:t>
            </a:r>
            <a:r>
              <a:rPr lang="zh-CN" altLang="en-US" sz="2000" b="1" dirty="0">
                <a:latin typeface="华文楷体" panose="02010600040101010101" pitchFamily="2" charset="-122"/>
                <a:ea typeface="华文楷体" panose="02010600040101010101" pitchFamily="2" charset="-122"/>
              </a:rPr>
              <a:t>）。</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分析：</a:t>
            </a:r>
            <a:r>
              <a:rPr lang="zh-CN" altLang="en-US" sz="2000" b="1" dirty="0">
                <a:latin typeface="华文楷体" panose="02010600040101010101" pitchFamily="2" charset="-122"/>
                <a:ea typeface="华文楷体" panose="02010600040101010101" pitchFamily="2" charset="-122"/>
              </a:rPr>
              <a:t>对于一个现有的数字逻辑电路，研究它的逻辑功能和工作性能叫做分析 </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自下而上</a:t>
            </a:r>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设计：</a:t>
            </a:r>
            <a:r>
              <a:rPr lang="zh-CN" altLang="en-US" sz="2000" b="1" dirty="0">
                <a:latin typeface="华文楷体" panose="02010600040101010101" pitchFamily="2" charset="-122"/>
                <a:ea typeface="华文楷体" panose="02010600040101010101" pitchFamily="2" charset="-122"/>
              </a:rPr>
              <a:t>先确定要完成的逻辑功能，再求出应有的逻辑电路，叫做综合或设计（自上而下） 。</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追求的是一个最（次）佳的、满足全面的功能要求和性能指标的设计；</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设计的解答</a:t>
            </a:r>
            <a:r>
              <a:rPr lang="zh-CN" altLang="en-US" sz="2000" b="1" dirty="0">
                <a:solidFill>
                  <a:srgbClr val="FF0000"/>
                </a:solidFill>
                <a:latin typeface="华文楷体" panose="02010600040101010101" pitchFamily="2" charset="-122"/>
                <a:ea typeface="华文楷体" panose="02010600040101010101" pitchFamily="2" charset="-122"/>
              </a:rPr>
              <a:t>不是唯一</a:t>
            </a:r>
            <a:r>
              <a:rPr lang="zh-CN" altLang="en-US" sz="2000" b="1" dirty="0">
                <a:latin typeface="华文楷体" panose="02010600040101010101" pitchFamily="2" charset="-122"/>
                <a:ea typeface="华文楷体" panose="02010600040101010101" pitchFamily="2" charset="-122"/>
              </a:rPr>
              <a:t>的。</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过去要求：</a:t>
            </a:r>
            <a:r>
              <a:rPr lang="zh-CN" altLang="en-US" sz="2000" b="1" dirty="0">
                <a:latin typeface="华文楷体" panose="02010600040101010101" pitchFamily="2" charset="-122"/>
                <a:ea typeface="华文楷体" panose="02010600040101010101" pitchFamily="2" charset="-122"/>
              </a:rPr>
              <a:t>所用的逻辑门的数目最少</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如今要求：</a:t>
            </a:r>
            <a:r>
              <a:rPr lang="zh-CN" altLang="en-US" sz="2000" b="1" dirty="0">
                <a:latin typeface="华文楷体" panose="02010600040101010101" pitchFamily="2" charset="-122"/>
                <a:ea typeface="华文楷体" panose="02010600040101010101" pitchFamily="2" charset="-122"/>
              </a:rPr>
              <a:t>性能、功耗</a:t>
            </a:r>
          </a:p>
        </p:txBody>
      </p:sp>
    </p:spTree>
    <p:extLst>
      <p:ext uri="{BB962C8B-B14F-4D97-AF65-F5344CB8AC3E}">
        <p14:creationId xmlns:p14="http://schemas.microsoft.com/office/powerpoint/2010/main" val="108981239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251520" y="627534"/>
            <a:ext cx="8712968"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en-US" altLang="zh-CN"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3.</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课程学习目标：</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熟练运用</a:t>
            </a:r>
            <a:r>
              <a:rPr lang="zh-CN" altLang="en-US" sz="2000" b="1" dirty="0">
                <a:latin typeface="华文楷体" panose="02010600040101010101" pitchFamily="2" charset="-122"/>
                <a:ea typeface="华文楷体" panose="02010600040101010101" pitchFamily="2" charset="-122"/>
              </a:rPr>
              <a:t>数字逻辑电路的基础知识和相关理论。</a:t>
            </a:r>
            <a:endParaRPr lang="en-US" altLang="zh-CN" sz="2000" b="1" dirty="0">
              <a:latin typeface="华文楷体" panose="02010600040101010101" pitchFamily="2" charset="-122"/>
              <a:ea typeface="华文楷体" panose="02010600040101010101" pitchFamily="2" charset="-122"/>
            </a:endParaRP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熟练掌握</a:t>
            </a:r>
            <a:r>
              <a:rPr lang="zh-CN" altLang="en-US" sz="2000" b="1" dirty="0">
                <a:latin typeface="华文楷体" panose="02010600040101010101" pitchFamily="2" charset="-122"/>
                <a:ea typeface="华文楷体" panose="02010600040101010101" pitchFamily="2" charset="-122"/>
              </a:rPr>
              <a:t>组合逻辑电路、时序逻辑电路和</a:t>
            </a:r>
            <a:r>
              <a:rPr lang="en-US" altLang="zh-CN" sz="2000" b="1" dirty="0" err="1">
                <a:latin typeface="华文楷体" panose="02010600040101010101" pitchFamily="2" charset="-122"/>
                <a:ea typeface="华文楷体" panose="02010600040101010101" pitchFamily="2" charset="-122"/>
              </a:rPr>
              <a:t>fpga</a:t>
            </a:r>
            <a:r>
              <a:rPr lang="zh-CN" altLang="en-US" sz="2000" b="1" dirty="0">
                <a:latin typeface="华文楷体" panose="02010600040101010101" pitchFamily="2" charset="-122"/>
                <a:ea typeface="华文楷体" panose="02010600040101010101" pitchFamily="2" charset="-122"/>
              </a:rPr>
              <a:t>逻辑器件的分析与设计方法。</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基本掌握</a:t>
            </a:r>
            <a:r>
              <a:rPr lang="zh-CN" altLang="en-US" sz="2000" b="1" dirty="0">
                <a:latin typeface="华文楷体" panose="02010600040101010101" pitchFamily="2" charset="-122"/>
                <a:ea typeface="华文楷体" panose="02010600040101010101" pitchFamily="2" charset="-122"/>
              </a:rPr>
              <a:t>数字系统设计的一般方法。</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a:t>
            </a:r>
          </a:p>
        </p:txBody>
      </p:sp>
      <p:sp>
        <p:nvSpPr>
          <p:cNvPr id="4" name="Rectangle 3">
            <a:extLst>
              <a:ext uri="{FF2B5EF4-FFF2-40B4-BE49-F238E27FC236}">
                <a16:creationId xmlns:a16="http://schemas.microsoft.com/office/drawing/2014/main" id="{B534B8D8-EF7A-4B78-8120-B0CEB0153658}"/>
              </a:ext>
            </a:extLst>
          </p:cNvPr>
          <p:cNvSpPr txBox="1">
            <a:spLocks/>
          </p:cNvSpPr>
          <p:nvPr/>
        </p:nvSpPr>
        <p:spPr>
          <a:xfrm>
            <a:off x="251520" y="2427734"/>
            <a:ext cx="8712968" cy="1008112"/>
          </a:xfrm>
          <a:prstGeom prst="rect">
            <a:avLst/>
          </a:prstGeom>
          <a:solidFill>
            <a:srgbClr val="FFFFFF"/>
          </a:solidFill>
          <a:ln>
            <a:noFill/>
          </a:ln>
        </p:spPr>
        <p:txBody>
          <a:bodyPr lIns="68592" tIns="34296" rIns="68592" bIns="34296" anchor="t"/>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nSpc>
                <a:spcPct val="150000"/>
              </a:lnSpc>
              <a:spcBef>
                <a:spcPts val="450"/>
              </a:spcBef>
              <a:buFont typeface="Arial" panose="020B0604020202020204" pitchFamily="34" charset="0"/>
              <a:buNone/>
              <a:defRPr/>
            </a:pPr>
            <a:r>
              <a:rPr lang="en-US" altLang="zh-CN"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4.</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教学基本环节（手段）：</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课堂教学、课后讨论和答疑、作业与习题课、考核等几个主要环节。</a:t>
            </a:r>
          </a:p>
        </p:txBody>
      </p:sp>
    </p:spTree>
    <p:extLst>
      <p:ext uri="{BB962C8B-B14F-4D97-AF65-F5344CB8AC3E}">
        <p14:creationId xmlns:p14="http://schemas.microsoft.com/office/powerpoint/2010/main" val="30433094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p:nvPr/>
        </p:nvSpPr>
        <p:spPr>
          <a:xfrm>
            <a:off x="251460" y="698818"/>
            <a:ext cx="8785225" cy="4032250"/>
          </a:xfrm>
          <a:prstGeom prst="rect">
            <a:avLst/>
          </a:prstGeom>
          <a:noFill/>
          <a:ln w="9525">
            <a:noFill/>
          </a:ln>
        </p:spPr>
        <p:txBody>
          <a:bodyPr anchor="t"/>
          <a:lstStyle/>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教学安排：上课学分</a:t>
            </a:r>
            <a:r>
              <a:rPr lang="en-US" altLang="zh-CN" sz="2400" b="1" dirty="0">
                <a:solidFill>
                  <a:schemeClr val="tx1"/>
                </a:solidFill>
                <a:latin typeface="华文新魏" panose="02010800040101010101" pitchFamily="2" charset="-122"/>
                <a:ea typeface="华文新魏" panose="02010800040101010101" pitchFamily="2" charset="-122"/>
              </a:rPr>
              <a:t>:3.5</a:t>
            </a:r>
            <a:r>
              <a:rPr lang="zh-CN" altLang="en-US" sz="2400" b="1" dirty="0">
                <a:solidFill>
                  <a:schemeClr val="tx1"/>
                </a:solidFill>
                <a:latin typeface="华文新魏" panose="02010800040101010101" pitchFamily="2" charset="-122"/>
                <a:ea typeface="华文新魏" panose="02010800040101010101" pitchFamily="2" charset="-122"/>
              </a:rPr>
              <a:t>，学时</a:t>
            </a:r>
            <a:r>
              <a:rPr lang="en-US" altLang="zh-CN" sz="2400" b="1" dirty="0">
                <a:solidFill>
                  <a:schemeClr val="tx1"/>
                </a:solidFill>
                <a:latin typeface="华文新魏" panose="02010800040101010101" pitchFamily="2" charset="-122"/>
                <a:ea typeface="华文新魏" panose="02010800040101010101" pitchFamily="2" charset="-122"/>
              </a:rPr>
              <a:t>:56</a:t>
            </a:r>
            <a:r>
              <a:rPr lang="zh-CN" altLang="en-US" sz="2400" b="1" dirty="0">
                <a:solidFill>
                  <a:schemeClr val="tx1"/>
                </a:solidFill>
                <a:latin typeface="华文新魏" panose="02010800040101010101" pitchFamily="2" charset="-122"/>
                <a:ea typeface="华文新魏" panose="02010800040101010101" pitchFamily="2" charset="-122"/>
              </a:rPr>
              <a:t>。</a:t>
            </a:r>
          </a:p>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讲课内容：朱正东主编教材第1章</a:t>
            </a:r>
            <a:r>
              <a:rPr lang="en-US" altLang="zh-CN" sz="2400" b="1" dirty="0">
                <a:solidFill>
                  <a:schemeClr val="tx1"/>
                </a:solidFill>
                <a:latin typeface="华文新魏" panose="02010800040101010101" pitchFamily="2" charset="-122"/>
                <a:ea typeface="华文新魏" panose="02010800040101010101" pitchFamily="2" charset="-122"/>
              </a:rPr>
              <a:t>-</a:t>
            </a:r>
            <a:r>
              <a:rPr lang="zh-CN" altLang="en-US" sz="2400" b="1" dirty="0">
                <a:solidFill>
                  <a:schemeClr val="tx1"/>
                </a:solidFill>
                <a:latin typeface="华文新魏" panose="02010800040101010101" pitchFamily="2" charset="-122"/>
                <a:ea typeface="华文新魏" panose="02010800040101010101" pitchFamily="2" charset="-122"/>
              </a:rPr>
              <a:t>第４章（第</a:t>
            </a:r>
            <a:r>
              <a:rPr lang="en-US" altLang="zh-CN" sz="2400" b="1" dirty="0">
                <a:solidFill>
                  <a:schemeClr val="tx1"/>
                </a:solidFill>
                <a:latin typeface="华文新魏" panose="02010800040101010101" pitchFamily="2" charset="-122"/>
                <a:ea typeface="华文新魏" panose="02010800040101010101" pitchFamily="2" charset="-122"/>
              </a:rPr>
              <a:t>5</a:t>
            </a:r>
            <a:r>
              <a:rPr lang="zh-CN" altLang="en-US" sz="2400" b="1" dirty="0">
                <a:solidFill>
                  <a:schemeClr val="tx1"/>
                </a:solidFill>
                <a:latin typeface="华文新魏" panose="02010800040101010101" pitchFamily="2" charset="-122"/>
                <a:ea typeface="华文新魏" panose="02010800040101010101" pitchFamily="2" charset="-122"/>
              </a:rPr>
              <a:t>章第</a:t>
            </a:r>
            <a:r>
              <a:rPr lang="en-US" altLang="zh-CN" sz="2400" b="1" dirty="0">
                <a:solidFill>
                  <a:schemeClr val="tx1"/>
                </a:solidFill>
                <a:latin typeface="华文新魏" panose="02010800040101010101" pitchFamily="2" charset="-122"/>
                <a:ea typeface="华文新魏" panose="02010800040101010101" pitchFamily="2" charset="-122"/>
              </a:rPr>
              <a:t>1</a:t>
            </a:r>
            <a:r>
              <a:rPr lang="zh-CN" altLang="en-US" sz="2400" b="1" dirty="0">
                <a:solidFill>
                  <a:schemeClr val="tx1"/>
                </a:solidFill>
                <a:latin typeface="华文新魏" panose="02010800040101010101" pitchFamily="2" charset="-122"/>
                <a:ea typeface="华文新魏" panose="02010800040101010101" pitchFamily="2" charset="-122"/>
              </a:rPr>
              <a:t>节）</a:t>
            </a:r>
          </a:p>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作        业：各章中与教学内容要求一致的习题</a:t>
            </a:r>
          </a:p>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考试要求：</a:t>
            </a:r>
            <a:r>
              <a:rPr lang="zh-CN" altLang="en-US" sz="2400" b="1" dirty="0">
                <a:solidFill>
                  <a:srgbClr val="FF3300"/>
                </a:solidFill>
                <a:latin typeface="华文新魏" panose="02010800040101010101" pitchFamily="2" charset="-122"/>
                <a:ea typeface="华文新魏" panose="02010800040101010101" pitchFamily="2" charset="-122"/>
              </a:rPr>
              <a:t>考试内容以教材为准（讲课内容会超出大纲！）</a:t>
            </a:r>
          </a:p>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学习成绩：</a:t>
            </a:r>
            <a:r>
              <a:rPr lang="zh-CN" altLang="en-US" sz="2400" b="1" dirty="0">
                <a:solidFill>
                  <a:srgbClr val="FF0000"/>
                </a:solidFill>
                <a:latin typeface="华文新魏" panose="02010800040101010101" pitchFamily="2" charset="-122"/>
                <a:ea typeface="华文新魏" panose="02010800040101010101" pitchFamily="2" charset="-122"/>
              </a:rPr>
              <a:t>平时成绩（</a:t>
            </a:r>
            <a:r>
              <a:rPr lang="en-US" altLang="zh-CN" sz="2400" b="1" dirty="0">
                <a:solidFill>
                  <a:srgbClr val="FF0000"/>
                </a:solidFill>
                <a:latin typeface="华文新魏" panose="02010800040101010101" pitchFamily="2" charset="-122"/>
                <a:ea typeface="华文新魏" panose="02010800040101010101" pitchFamily="2" charset="-122"/>
              </a:rPr>
              <a:t>3</a:t>
            </a:r>
            <a:r>
              <a:rPr lang="zh-CN" altLang="en-US" sz="2400" b="1" dirty="0">
                <a:solidFill>
                  <a:srgbClr val="FF0000"/>
                </a:solidFill>
                <a:latin typeface="华文新魏" panose="02010800040101010101" pitchFamily="2" charset="-122"/>
                <a:ea typeface="华文新魏" panose="02010800040101010101" pitchFamily="2" charset="-122"/>
              </a:rPr>
              <a:t>０％）</a:t>
            </a:r>
            <a:r>
              <a:rPr lang="zh-CN" altLang="en-US" sz="2400" b="1" dirty="0">
                <a:solidFill>
                  <a:schemeClr val="tx1"/>
                </a:solidFill>
                <a:latin typeface="华文新魏" panose="02010800040101010101" pitchFamily="2" charset="-122"/>
                <a:ea typeface="华文新魏" panose="02010800040101010101" pitchFamily="2" charset="-122"/>
              </a:rPr>
              <a:t>＋</a:t>
            </a:r>
            <a:r>
              <a:rPr lang="zh-CN" altLang="en-US" sz="2400" b="1" dirty="0">
                <a:solidFill>
                  <a:srgbClr val="FF0000"/>
                </a:solidFill>
                <a:latin typeface="华文新魏" panose="02010800040101010101" pitchFamily="2" charset="-122"/>
                <a:ea typeface="华文新魏" panose="02010800040101010101" pitchFamily="2" charset="-122"/>
              </a:rPr>
              <a:t>考试成绩（</a:t>
            </a:r>
            <a:r>
              <a:rPr lang="en-US" altLang="zh-CN" sz="2400" b="1" dirty="0">
                <a:solidFill>
                  <a:srgbClr val="FF0000"/>
                </a:solidFill>
                <a:latin typeface="华文新魏" panose="02010800040101010101" pitchFamily="2" charset="-122"/>
                <a:ea typeface="华文新魏" panose="02010800040101010101" pitchFamily="2" charset="-122"/>
              </a:rPr>
              <a:t>70%</a:t>
            </a:r>
            <a:r>
              <a:rPr lang="zh-CN" altLang="en-US" sz="2400" b="1" dirty="0">
                <a:solidFill>
                  <a:srgbClr val="FF0000"/>
                </a:solidFill>
                <a:latin typeface="华文新魏" panose="02010800040101010101" pitchFamily="2" charset="-122"/>
                <a:ea typeface="华文新魏" panose="02010800040101010101" pitchFamily="2" charset="-122"/>
              </a:rPr>
              <a:t>）</a:t>
            </a:r>
            <a:endParaRPr lang="zh-CN" altLang="en-US" sz="2400" b="1" dirty="0">
              <a:solidFill>
                <a:schemeClr val="tx1"/>
              </a:solidFill>
              <a:latin typeface="华文新魏" panose="02010800040101010101" pitchFamily="2" charset="-122"/>
              <a:ea typeface="华文新魏" panose="02010800040101010101" pitchFamily="2" charset="-122"/>
            </a:endParaRPr>
          </a:p>
          <a:p>
            <a:pPr marL="609600" indent="-609600" defTabSz="685800">
              <a:lnSpc>
                <a:spcPct val="150000"/>
              </a:lnSpc>
              <a:spcBef>
                <a:spcPts val="750"/>
              </a:spcBef>
            </a:pPr>
            <a:r>
              <a:rPr lang="zh-CN" altLang="en-US" sz="2400" b="1" dirty="0">
                <a:solidFill>
                  <a:schemeClr val="tx1"/>
                </a:solidFill>
                <a:latin typeface="华文新魏" panose="02010800040101010101" pitchFamily="2" charset="-122"/>
                <a:ea typeface="华文新魏" panose="02010800040101010101" pitchFamily="2" charset="-122"/>
              </a:rPr>
              <a:t>答疑时间：课间、</a:t>
            </a:r>
            <a:r>
              <a:rPr lang="en-US" altLang="zh-CN" sz="2400" b="1" dirty="0">
                <a:solidFill>
                  <a:schemeClr val="tx1"/>
                </a:solidFill>
                <a:latin typeface="华文新魏" panose="02010800040101010101" pitchFamily="2" charset="-122"/>
                <a:ea typeface="华文新魏" panose="02010800040101010101" pitchFamily="2" charset="-122"/>
              </a:rPr>
              <a:t>QQ</a:t>
            </a:r>
            <a:r>
              <a:rPr lang="zh-CN" altLang="en-US" sz="2400" b="1" dirty="0">
                <a:solidFill>
                  <a:schemeClr val="tx1"/>
                </a:solidFill>
                <a:latin typeface="华文新魏" panose="02010800040101010101" pitchFamily="2" charset="-122"/>
                <a:ea typeface="华文新魏" panose="02010800040101010101" pitchFamily="2" charset="-122"/>
              </a:rPr>
              <a:t>答疑；预约答疑地点：西一楼</a:t>
            </a:r>
            <a:r>
              <a:rPr lang="en-US" altLang="zh-CN" sz="2400" b="1" dirty="0">
                <a:solidFill>
                  <a:schemeClr val="tx1"/>
                </a:solidFill>
                <a:latin typeface="华文新魏" panose="02010800040101010101" pitchFamily="2" charset="-122"/>
                <a:ea typeface="华文新魏" panose="02010800040101010101" pitchFamily="2" charset="-122"/>
              </a:rPr>
              <a:t>A</a:t>
            </a:r>
            <a:r>
              <a:rPr lang="zh-CN" altLang="en-US" sz="2400" b="1" dirty="0">
                <a:solidFill>
                  <a:schemeClr val="tx1"/>
                </a:solidFill>
                <a:latin typeface="华文新魏" panose="02010800040101010101" pitchFamily="2" charset="-122"/>
                <a:ea typeface="华文新魏" panose="02010800040101010101" pitchFamily="2" charset="-122"/>
              </a:rPr>
              <a:t>段</a:t>
            </a:r>
            <a:r>
              <a:rPr lang="en-US" altLang="zh-CN" sz="2400" b="1" dirty="0">
                <a:solidFill>
                  <a:schemeClr val="tx1"/>
                </a:solidFill>
                <a:latin typeface="华文新魏" panose="02010800040101010101" pitchFamily="2" charset="-122"/>
                <a:ea typeface="华文新魏" panose="02010800040101010101" pitchFamily="2" charset="-122"/>
              </a:rPr>
              <a:t>102</a:t>
            </a:r>
            <a:r>
              <a:rPr lang="zh-CN" altLang="en-US" sz="2400" b="1" dirty="0">
                <a:solidFill>
                  <a:schemeClr val="tx1"/>
                </a:solidFill>
                <a:latin typeface="华文新魏" panose="02010800040101010101" pitchFamily="2" charset="-122"/>
                <a:ea typeface="华文新魏" panose="02010800040101010101" pitchFamily="2" charset="-122"/>
              </a:rPr>
              <a:t>室</a:t>
            </a:r>
            <a:endParaRPr lang="en-US" altLang="zh-CN" sz="2400" b="1" dirty="0">
              <a:solidFill>
                <a:schemeClr val="tx1"/>
              </a:solidFill>
              <a:latin typeface="华文新魏" panose="02010800040101010101" pitchFamily="2" charset="-122"/>
              <a:ea typeface="华文新魏" panose="02010800040101010101" pitchFamily="2" charset="-122"/>
            </a:endParaRP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blinds(horizontal)">
                                      <p:cBhvr>
                                        <p:cTn id="17" dur="5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blinds(horizontal)">
                                      <p:cBhvr>
                                        <p:cTn id="22" dur="5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blinds(horizontal)">
                                      <p:cBhvr>
                                        <p:cTn id="27"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251520" y="627534"/>
            <a:ext cx="8712968"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en-US" altLang="zh-CN"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5.</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课程考核题型、内容和方法：</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期末考试成绩：满分</a:t>
            </a:r>
            <a:r>
              <a:rPr lang="en-US" altLang="zh-CN" sz="2000" b="1" dirty="0">
                <a:solidFill>
                  <a:srgbClr val="0000FF"/>
                </a:solidFill>
                <a:latin typeface="华文楷体" panose="02010600040101010101" pitchFamily="2" charset="-122"/>
                <a:ea typeface="华文楷体" panose="02010600040101010101" pitchFamily="2" charset="-122"/>
              </a:rPr>
              <a:t>100</a:t>
            </a:r>
            <a:r>
              <a:rPr lang="zh-CN" altLang="en-US" sz="2000" b="1" dirty="0">
                <a:solidFill>
                  <a:srgbClr val="0000FF"/>
                </a:solidFill>
                <a:latin typeface="华文楷体" panose="02010600040101010101" pitchFamily="2" charset="-122"/>
                <a:ea typeface="华文楷体" panose="02010600040101010101" pitchFamily="2" charset="-122"/>
              </a:rPr>
              <a:t>分</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考核方法：</a:t>
            </a:r>
            <a:endParaRPr lang="en-US" altLang="zh-CN" sz="2000" b="1" dirty="0">
              <a:solidFill>
                <a:srgbClr val="0000FF"/>
              </a:solidFill>
              <a:latin typeface="华文楷体" panose="02010600040101010101" pitchFamily="2" charset="-122"/>
              <a:ea typeface="华文楷体" panose="02010600040101010101" pitchFamily="2" charset="-122"/>
            </a:endParaRP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平时成绩*</a:t>
            </a:r>
            <a:r>
              <a:rPr lang="en-US" altLang="zh-CN" sz="2000" b="1" dirty="0">
                <a:latin typeface="华文楷体" panose="02010600040101010101" pitchFamily="2" charset="-122"/>
                <a:ea typeface="华文楷体" panose="02010600040101010101" pitchFamily="2" charset="-122"/>
              </a:rPr>
              <a:t>30%+</a:t>
            </a:r>
            <a:r>
              <a:rPr lang="zh-CN" altLang="en-US" sz="2000" b="1" dirty="0">
                <a:latin typeface="华文楷体" panose="02010600040101010101" pitchFamily="2" charset="-122"/>
                <a:ea typeface="华文楷体" panose="02010600040101010101" pitchFamily="2" charset="-122"/>
              </a:rPr>
              <a:t>期末考试成绩*</a:t>
            </a:r>
            <a:r>
              <a:rPr lang="en-US" altLang="zh-CN" sz="2000" b="1" dirty="0">
                <a:latin typeface="华文楷体" panose="02010600040101010101" pitchFamily="2" charset="-122"/>
                <a:ea typeface="华文楷体" panose="02010600040101010101" pitchFamily="2" charset="-122"/>
              </a:rPr>
              <a:t>70%</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平时成绩：</a:t>
            </a:r>
            <a:endParaRPr lang="en-US" altLang="zh-CN" sz="2000" b="1" dirty="0">
              <a:latin typeface="华文楷体" panose="02010600040101010101" pitchFamily="2" charset="-122"/>
              <a:ea typeface="华文楷体" panose="02010600040101010101" pitchFamily="2" charset="-122"/>
            </a:endParaRPr>
          </a:p>
          <a:p>
            <a:pPr marL="0" indent="0">
              <a:lnSpc>
                <a:spcPct val="120000"/>
              </a:lnSpc>
              <a:spcBef>
                <a:spcPts val="0"/>
              </a:spcBef>
              <a:buNone/>
              <a:defRPr/>
            </a:pPr>
            <a:r>
              <a:rPr lang="en-US" altLang="zh-CN" sz="2000" b="1" dirty="0">
                <a:latin typeface="华文楷体" panose="02010600040101010101" pitchFamily="2" charset="-122"/>
                <a:ea typeface="华文楷体" panose="02010600040101010101" pitchFamily="2" charset="-122"/>
              </a:rPr>
              <a:t>      7</a:t>
            </a:r>
            <a:r>
              <a:rPr lang="zh-CN" altLang="en-US" sz="2000" b="1" dirty="0">
                <a:latin typeface="华文楷体" panose="02010600040101010101" pitchFamily="2" charset="-122"/>
                <a:ea typeface="华文楷体" panose="02010600040101010101" pitchFamily="2" charset="-122"/>
              </a:rPr>
              <a:t>次课后作业，须独立完成、按时在思源学堂提交</a:t>
            </a:r>
            <a:endParaRPr lang="en-US" altLang="zh-CN" sz="2000" b="1" dirty="0">
              <a:latin typeface="华文楷体" panose="02010600040101010101" pitchFamily="2" charset="-122"/>
              <a:ea typeface="华文楷体" panose="02010600040101010101" pitchFamily="2" charset="-122"/>
            </a:endParaRPr>
          </a:p>
          <a:p>
            <a:pPr marL="0" indent="0">
              <a:lnSpc>
                <a:spcPct val="120000"/>
              </a:lnSpc>
              <a:spcBef>
                <a:spcPts val="0"/>
              </a:spcBef>
              <a:buNone/>
              <a:defRPr/>
            </a:pPr>
            <a:r>
              <a:rPr lang="en-US" altLang="zh-CN" sz="2000" b="1" dirty="0">
                <a:latin typeface="华文楷体" panose="02010600040101010101" pitchFamily="2" charset="-122"/>
                <a:ea typeface="华文楷体" panose="02010600040101010101" pitchFamily="2" charset="-122"/>
              </a:rPr>
              <a:t>      5</a:t>
            </a:r>
            <a:r>
              <a:rPr lang="zh-CN" altLang="en-US" sz="2000" b="1" dirty="0">
                <a:latin typeface="华文楷体" panose="02010600040101010101" pitchFamily="2" charset="-122"/>
                <a:ea typeface="华文楷体" panose="02010600040101010101" pitchFamily="2" charset="-122"/>
              </a:rPr>
              <a:t>次随堂测验</a:t>
            </a:r>
            <a:r>
              <a:rPr lang="en-US" altLang="zh-CN" sz="2000" b="1" dirty="0">
                <a:latin typeface="华文楷体" panose="02010600040101010101" pitchFamily="2" charset="-122"/>
                <a:ea typeface="华文楷体" panose="02010600040101010101" pitchFamily="2" charset="-122"/>
              </a:rPr>
              <a:t>(3-5</a:t>
            </a:r>
            <a:r>
              <a:rPr lang="zh-CN" altLang="en-US" sz="2000" b="1" dirty="0">
                <a:latin typeface="华文楷体" panose="02010600040101010101" pitchFamily="2" charset="-122"/>
                <a:ea typeface="华文楷体" panose="02010600040101010101" pitchFamily="2" charset="-122"/>
              </a:rPr>
              <a:t>分钟</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，上课带好纸笔</a:t>
            </a:r>
            <a:endParaRPr lang="en-US" altLang="zh-CN" sz="2000" b="1" dirty="0">
              <a:latin typeface="华文楷体" panose="02010600040101010101" pitchFamily="2" charset="-122"/>
              <a:ea typeface="华文楷体" panose="02010600040101010101" pitchFamily="2" charset="-122"/>
            </a:endParaRP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考勤</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缺勤</a:t>
            </a: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次无法考试</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，有事须提前请假，交假条</a:t>
            </a:r>
          </a:p>
          <a:p>
            <a:pPr>
              <a:lnSpc>
                <a:spcPct val="120000"/>
              </a:lnSpc>
              <a:spcBef>
                <a:spcPts val="0"/>
              </a:spcBef>
              <a:buFont typeface="Wingdings" panose="05000000000000000000" pitchFamily="2" charset="2"/>
              <a:buChar char="Ø"/>
              <a:defRPr/>
            </a:pPr>
            <a:endParaRPr lang="zh-CN" altLang="en-US" sz="2000" b="1" dirty="0">
              <a:latin typeface="华文楷体" panose="02010600040101010101" pitchFamily="2" charset="-122"/>
              <a:ea typeface="华文楷体" panose="02010600040101010101" pitchFamily="2" charset="-122"/>
            </a:endParaRPr>
          </a:p>
        </p:txBody>
      </p:sp>
      <p:pic>
        <p:nvPicPr>
          <p:cNvPr id="3" name="图片 2" descr="QR 代码&#10;&#10;描述已自动生成">
            <a:extLst>
              <a:ext uri="{FF2B5EF4-FFF2-40B4-BE49-F238E27FC236}">
                <a16:creationId xmlns:a16="http://schemas.microsoft.com/office/drawing/2014/main" id="{0D9CCAE1-BB60-4447-A200-8C60CA599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9604" y="488359"/>
            <a:ext cx="2458863" cy="4371950"/>
          </a:xfrm>
          <a:prstGeom prst="rect">
            <a:avLst/>
          </a:prstGeom>
        </p:spPr>
      </p:pic>
      <p:pic>
        <p:nvPicPr>
          <p:cNvPr id="4" name="图片 3" descr="QR 代码&#10;&#10;AI-generated content may be incorrect.">
            <a:extLst>
              <a:ext uri="{FF2B5EF4-FFF2-40B4-BE49-F238E27FC236}">
                <a16:creationId xmlns:a16="http://schemas.microsoft.com/office/drawing/2014/main" id="{0CC59456-9097-3A56-164A-93E32B4902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9604" y="483519"/>
            <a:ext cx="2458862" cy="4371950"/>
          </a:xfrm>
          <a:prstGeom prst="rect">
            <a:avLst/>
          </a:prstGeom>
        </p:spPr>
      </p:pic>
    </p:spTree>
    <p:extLst>
      <p:ext uri="{BB962C8B-B14F-4D97-AF65-F5344CB8AC3E}">
        <p14:creationId xmlns:p14="http://schemas.microsoft.com/office/powerpoint/2010/main" val="298577080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en-US" altLang="en-US" sz="2400" b="1" dirty="0">
                <a:latin typeface="华文新魏" panose="02010800040101010101" pitchFamily="2" charset="-122"/>
                <a:ea typeface="华文新魏" panose="02010800040101010101" pitchFamily="2" charset="-122"/>
              </a:rPr>
              <a:t>第1章 数字逻辑基础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647700" y="699542"/>
            <a:ext cx="7848600" cy="4104456"/>
          </a:xfrm>
          <a:prstGeom prst="rect">
            <a:avLst/>
          </a:prstGeom>
          <a:solidFill>
            <a:srgbClr val="FFFFFF"/>
          </a:solidFill>
          <a:ln>
            <a:noFill/>
          </a:ln>
        </p:spPr>
        <p:txBody>
          <a:bodyPr lIns="68592" tIns="34296" rIns="68592" bIns="34296" anchor="t"/>
          <a:lstStyle/>
          <a:p>
            <a:pPr eaLnBrk="1" fontAlgn="base" hangingPunct="1">
              <a:lnSpc>
                <a:spcPct val="108000"/>
              </a:lnSpc>
              <a:spcBef>
                <a:spcPts val="625"/>
              </a:spcBef>
              <a:buNone/>
            </a:pPr>
            <a:r>
              <a:rPr lang="zh-CN" altLang="en-US"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本章分为</a:t>
            </a:r>
            <a:r>
              <a:rPr lang="en-US" altLang="zh-CN" sz="2000" b="1" strike="noStrike" noProof="1">
                <a:solidFill>
                  <a:srgbClr val="FF0000"/>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4</a:t>
            </a:r>
            <a:r>
              <a:rPr lang="zh-CN" altLang="en-US" sz="2000" b="1" strike="noStrike" noProof="1">
                <a:solidFill>
                  <a:srgbClr val="FF0000"/>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节</a:t>
            </a:r>
            <a:endParaRPr lang="en-US" altLang="zh-CN" sz="2000" b="1" noProof="1">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indent="0" eaLnBrk="1" fontAlgn="base" hangingPunct="1">
              <a:lnSpc>
                <a:spcPct val="150000"/>
              </a:lnSpc>
              <a:spcBef>
                <a:spcPts val="0"/>
              </a:spcBef>
              <a:buNone/>
            </a:pPr>
            <a:r>
              <a:rPr lang="zh-CN" altLang="en-US" sz="1800" strike="noStrike" noProof="1">
                <a:latin typeface="华文新魏" panose="02010800040101010101" pitchFamily="2" charset="-122"/>
                <a:ea typeface="华文新魏" panose="02010800040101010101" pitchFamily="2" charset="-122"/>
              </a:rPr>
              <a:t>数字技术的相关概念、数制与编码、逻辑代数、逻辑门电路与晶体管的开关特性，集成电路类型及其使用特性</a:t>
            </a:r>
            <a:endParaRPr lang="en-US" altLang="zh-CN" sz="1800" strike="noStrike" noProof="1">
              <a:latin typeface="华文新魏" panose="02010800040101010101" pitchFamily="2" charset="-122"/>
              <a:ea typeface="华文新魏" panose="02010800040101010101" pitchFamily="2" charset="-122"/>
            </a:endParaRPr>
          </a:p>
          <a:p>
            <a:pPr eaLnBrk="1" hangingPunct="1">
              <a:lnSpc>
                <a:spcPct val="150000"/>
              </a:lnSpc>
              <a:spcBef>
                <a:spcPts val="625"/>
              </a:spcBef>
              <a:buNone/>
            </a:pPr>
            <a:r>
              <a:rPr lang="zh-CN" altLang="en-US" sz="18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总的学习要求如下：</a:t>
            </a:r>
            <a:endParaRPr lang="zh-CN" altLang="en-US" sz="1800" b="1" strike="noStrike" noProof="1">
              <a:latin typeface="华文新魏" panose="02010800040101010101" pitchFamily="2" charset="-122"/>
              <a:ea typeface="华文新魏" panose="02010800040101010101" pitchFamily="2" charset="-122"/>
            </a:endParaRPr>
          </a:p>
          <a:p>
            <a:pPr eaLnBrk="1" fontAlgn="base" hangingPunct="1">
              <a:lnSpc>
                <a:spcPct val="150000"/>
              </a:lnSpc>
              <a:spcBef>
                <a:spcPts val="625"/>
              </a:spcBef>
              <a:buNone/>
            </a:pPr>
            <a:r>
              <a:rPr lang="en-US" altLang="zh-CN" sz="1800" strike="noStrike" noProof="1">
                <a:latin typeface="华文新魏" panose="02010800040101010101" pitchFamily="2" charset="-122"/>
                <a:ea typeface="华文新魏" panose="02010800040101010101" pitchFamily="2" charset="-122"/>
              </a:rPr>
              <a:t>	</a:t>
            </a:r>
            <a:r>
              <a:rPr lang="zh-CN" altLang="en-US" sz="1800" strike="noStrike" noProof="1">
                <a:latin typeface="华文新魏" panose="02010800040101010101" pitchFamily="2" charset="-122"/>
                <a:ea typeface="华文新魏" panose="02010800040101010101" pitchFamily="2" charset="-122"/>
              </a:rPr>
              <a:t>● 区别物理量的</a:t>
            </a:r>
            <a:r>
              <a:rPr lang="zh-CN" altLang="en-US" sz="1800" strike="noStrike" noProof="1">
                <a:solidFill>
                  <a:srgbClr val="0000FF"/>
                </a:solidFill>
                <a:latin typeface="华文新魏" panose="02010800040101010101" pitchFamily="2" charset="-122"/>
                <a:ea typeface="华文新魏" panose="02010800040101010101" pitchFamily="2" charset="-122"/>
              </a:rPr>
              <a:t>模拟</a:t>
            </a:r>
            <a:r>
              <a:rPr lang="zh-CN" altLang="en-US" sz="1800" strike="noStrike" noProof="1">
                <a:latin typeface="华文新魏" panose="02010800040101010101" pitchFamily="2" charset="-122"/>
                <a:ea typeface="华文新魏" panose="02010800040101010101" pitchFamily="2" charset="-122"/>
              </a:rPr>
              <a:t>与</a:t>
            </a:r>
            <a:r>
              <a:rPr lang="zh-CN" altLang="en-US" sz="1800" strike="noStrike" noProof="1">
                <a:solidFill>
                  <a:srgbClr val="0000FF"/>
                </a:solidFill>
                <a:latin typeface="华文新魏" panose="02010800040101010101" pitchFamily="2" charset="-122"/>
                <a:ea typeface="华文新魏" panose="02010800040101010101" pitchFamily="2" charset="-122"/>
              </a:rPr>
              <a:t>数字</a:t>
            </a:r>
            <a:r>
              <a:rPr lang="zh-CN" altLang="en-US" sz="1800" strike="noStrike" noProof="1">
                <a:latin typeface="华文新魏" panose="02010800040101010101" pitchFamily="2" charset="-122"/>
                <a:ea typeface="华文新魏" panose="02010800040101010101" pitchFamily="2" charset="-122"/>
              </a:rPr>
              <a:t>表示法</a:t>
            </a:r>
            <a:r>
              <a:rPr lang="en-US" altLang="zh-CN" sz="1800" strike="noStrike" noProof="1">
                <a:latin typeface="华文新魏" panose="02010800040101010101" pitchFamily="2" charset="-122"/>
                <a:ea typeface="华文新魏" panose="02010800040101010101" pitchFamily="2" charset="-122"/>
              </a:rPr>
              <a:t>,</a:t>
            </a:r>
            <a:r>
              <a:rPr lang="zh-CN" altLang="en-US" sz="1800" strike="noStrike" noProof="1">
                <a:latin typeface="华文新魏" panose="02010800040101010101" pitchFamily="2" charset="-122"/>
                <a:ea typeface="华文新魏" panose="02010800040101010101" pitchFamily="2" charset="-122"/>
              </a:rPr>
              <a:t>了解数字技术的优点和不足</a:t>
            </a:r>
          </a:p>
          <a:p>
            <a:pPr eaLnBrk="1" fontAlgn="base" hangingPunct="1">
              <a:lnSpc>
                <a:spcPct val="150000"/>
              </a:lnSpc>
              <a:spcBef>
                <a:spcPts val="625"/>
              </a:spcBef>
              <a:buNone/>
            </a:pPr>
            <a:r>
              <a:rPr lang="en-US" altLang="zh-CN" sz="1800" strike="noStrike" noProof="1">
                <a:latin typeface="华文新魏" panose="02010800040101010101" pitchFamily="2" charset="-122"/>
                <a:ea typeface="华文新魏" panose="02010800040101010101" pitchFamily="2" charset="-122"/>
              </a:rPr>
              <a:t>	</a:t>
            </a:r>
            <a:r>
              <a:rPr lang="zh-CN" altLang="en-US" sz="1800" strike="noStrike" noProof="1">
                <a:latin typeface="华文新魏" panose="02010800040101010101" pitchFamily="2" charset="-122"/>
                <a:ea typeface="华文新魏" panose="02010800040101010101" pitchFamily="2" charset="-122"/>
              </a:rPr>
              <a:t>● 熟练掌握</a:t>
            </a:r>
            <a:r>
              <a:rPr lang="zh-CN" altLang="en-US" sz="1800" strike="noStrike" noProof="1">
                <a:solidFill>
                  <a:srgbClr val="0000FF"/>
                </a:solidFill>
                <a:latin typeface="华文新魏" panose="02010800040101010101" pitchFamily="2" charset="-122"/>
                <a:ea typeface="华文新魏" panose="02010800040101010101" pitchFamily="2" charset="-122"/>
              </a:rPr>
              <a:t>数制</a:t>
            </a:r>
            <a:r>
              <a:rPr lang="zh-CN" altLang="en-US" sz="1800" strike="noStrike" noProof="1">
                <a:latin typeface="华文新魏" panose="02010800040101010101" pitchFamily="2" charset="-122"/>
                <a:ea typeface="华文新魏" panose="02010800040101010101" pitchFamily="2" charset="-122"/>
              </a:rPr>
              <a:t>及其相互的</a:t>
            </a:r>
            <a:r>
              <a:rPr lang="zh-CN" altLang="en-US" sz="1800" strike="noStrike" noProof="1">
                <a:solidFill>
                  <a:srgbClr val="0000FF"/>
                </a:solidFill>
                <a:latin typeface="华文新魏" panose="02010800040101010101" pitchFamily="2" charset="-122"/>
                <a:ea typeface="华文新魏" panose="02010800040101010101" pitchFamily="2" charset="-122"/>
              </a:rPr>
              <a:t>转换</a:t>
            </a:r>
            <a:r>
              <a:rPr lang="zh-CN" altLang="en-US" sz="1800" strike="noStrike" noProof="1">
                <a:latin typeface="华文新魏" panose="02010800040101010101" pitchFamily="2" charset="-122"/>
                <a:ea typeface="华文新魏" panose="02010800040101010101" pitchFamily="2" charset="-122"/>
              </a:rPr>
              <a:t>，数字系统中数与编码的表示和运算</a:t>
            </a:r>
          </a:p>
          <a:p>
            <a:pPr eaLnBrk="1" fontAlgn="base" hangingPunct="1">
              <a:lnSpc>
                <a:spcPct val="150000"/>
              </a:lnSpc>
              <a:spcBef>
                <a:spcPts val="625"/>
              </a:spcBef>
              <a:buNone/>
            </a:pPr>
            <a:r>
              <a:rPr lang="en-US" altLang="zh-CN" sz="1800" strike="noStrike" noProof="1">
                <a:latin typeface="华文新魏" panose="02010800040101010101" pitchFamily="2" charset="-122"/>
                <a:ea typeface="华文新魏" panose="02010800040101010101" pitchFamily="2" charset="-122"/>
              </a:rPr>
              <a:t>	</a:t>
            </a:r>
            <a:r>
              <a:rPr lang="zh-CN" altLang="en-US" sz="1800" strike="noStrike" noProof="1">
                <a:latin typeface="华文新魏" panose="02010800040101010101" pitchFamily="2" charset="-122"/>
                <a:ea typeface="华文新魏" panose="02010800040101010101" pitchFamily="2" charset="-122"/>
              </a:rPr>
              <a:t>● 掌握</a:t>
            </a:r>
            <a:r>
              <a:rPr lang="zh-CN" altLang="en-US" sz="1800" strike="noStrike" noProof="1">
                <a:solidFill>
                  <a:srgbClr val="0000FF"/>
                </a:solidFill>
                <a:latin typeface="华文新魏" panose="02010800040101010101" pitchFamily="2" charset="-122"/>
                <a:ea typeface="华文新魏" panose="02010800040101010101" pitchFamily="2" charset="-122"/>
              </a:rPr>
              <a:t>逻辑代数</a:t>
            </a:r>
            <a:r>
              <a:rPr lang="zh-CN" altLang="en-US" sz="1800" strike="noStrike" noProof="1">
                <a:latin typeface="华文新魏" panose="02010800040101010101" pitchFamily="2" charset="-122"/>
                <a:ea typeface="华文新魏" panose="02010800040101010101" pitchFamily="2" charset="-122"/>
              </a:rPr>
              <a:t>的相关概念、基本运算、定律、基本定理和基本规则</a:t>
            </a:r>
          </a:p>
          <a:p>
            <a:pPr eaLnBrk="1" fontAlgn="base" hangingPunct="1">
              <a:lnSpc>
                <a:spcPct val="150000"/>
              </a:lnSpc>
              <a:spcBef>
                <a:spcPts val="625"/>
              </a:spcBef>
              <a:buNone/>
            </a:pPr>
            <a:r>
              <a:rPr lang="en-US" altLang="zh-CN" sz="1800" strike="noStrike" noProof="1">
                <a:latin typeface="华文新魏" panose="02010800040101010101" pitchFamily="2" charset="-122"/>
                <a:ea typeface="华文新魏" panose="02010800040101010101" pitchFamily="2" charset="-122"/>
              </a:rPr>
              <a:t>	</a:t>
            </a:r>
            <a:r>
              <a:rPr lang="zh-CN" altLang="en-US" sz="1800" strike="noStrike" noProof="1">
                <a:latin typeface="华文新魏" panose="02010800040101010101" pitchFamily="2" charset="-122"/>
                <a:ea typeface="华文新魏" panose="02010800040101010101" pitchFamily="2" charset="-122"/>
              </a:rPr>
              <a:t>● 熟练掌握</a:t>
            </a:r>
            <a:r>
              <a:rPr lang="zh-CN" altLang="en-US" sz="1800" strike="noStrike" noProof="1">
                <a:solidFill>
                  <a:srgbClr val="0000FF"/>
                </a:solidFill>
                <a:latin typeface="华文新魏" panose="02010800040101010101" pitchFamily="2" charset="-122"/>
                <a:ea typeface="华文新魏" panose="02010800040101010101" pitchFamily="2" charset="-122"/>
              </a:rPr>
              <a:t>逻辑函数</a:t>
            </a:r>
            <a:r>
              <a:rPr lang="zh-CN" altLang="en-US" sz="1800" strike="noStrike" noProof="1">
                <a:latin typeface="华文新魏" panose="02010800040101010101" pitchFamily="2" charset="-122"/>
                <a:ea typeface="华文新魏" panose="02010800040101010101" pitchFamily="2" charset="-122"/>
              </a:rPr>
              <a:t>的基本表达式、标准形式及逻辑函数的</a:t>
            </a:r>
            <a:r>
              <a:rPr lang="zh-CN" altLang="en-US" sz="1800" strike="noStrike" noProof="1">
                <a:solidFill>
                  <a:srgbClr val="0000FF"/>
                </a:solidFill>
                <a:latin typeface="华文新魏" panose="02010800040101010101" pitchFamily="2" charset="-122"/>
                <a:ea typeface="华文新魏" panose="02010800040101010101" pitchFamily="2" charset="-122"/>
              </a:rPr>
              <a:t>化简</a:t>
            </a:r>
            <a:r>
              <a:rPr lang="zh-CN" altLang="en-US" sz="1800" strike="noStrike" noProof="1">
                <a:latin typeface="华文新魏" panose="02010800040101010101" pitchFamily="2" charset="-122"/>
                <a:ea typeface="华文新魏" panose="02010800040101010101" pitchFamily="2" charset="-122"/>
              </a:rPr>
              <a:t>方法</a:t>
            </a:r>
          </a:p>
          <a:p>
            <a:pPr eaLnBrk="1" fontAlgn="base" hangingPunct="1">
              <a:lnSpc>
                <a:spcPct val="150000"/>
              </a:lnSpc>
              <a:spcBef>
                <a:spcPts val="625"/>
              </a:spcBef>
              <a:buNone/>
            </a:pPr>
            <a:r>
              <a:rPr lang="en-US" altLang="zh-CN" sz="1800" strike="noStrike" noProof="1">
                <a:latin typeface="华文新魏" panose="02010800040101010101" pitchFamily="2" charset="-122"/>
                <a:ea typeface="华文新魏" panose="02010800040101010101" pitchFamily="2" charset="-122"/>
              </a:rPr>
              <a:t>	</a:t>
            </a:r>
            <a:r>
              <a:rPr lang="zh-CN" altLang="en-US" sz="1800" strike="noStrike" noProof="1">
                <a:latin typeface="华文新魏" panose="02010800040101010101" pitchFamily="2" charset="-122"/>
                <a:ea typeface="华文新魏" panose="02010800040101010101" pitchFamily="2" charset="-122"/>
              </a:rPr>
              <a:t>● 熟悉数字逻辑门电路、晶体管开关特性与集成电路类型及其使用特性</a:t>
            </a:r>
            <a:endParaRPr lang="zh-CN" altLang="en-US" b="1" strike="noStrike" noProof="1">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p:cNvSpPr>
            <a:spLocks noGrp="1"/>
          </p:cNvSpPr>
          <p:nvPr>
            <p:ph type="title"/>
          </p:nvPr>
        </p:nvSpPr>
        <p:spPr>
          <a:xfrm>
            <a:off x="683568" y="683099"/>
            <a:ext cx="4745038" cy="571500"/>
          </a:xfrm>
          <a:prstGeom prst="rect">
            <a:avLst/>
          </a:prstGeom>
          <a:solidFill>
            <a:srgbClr val="FFFFFF"/>
          </a:solidFill>
          <a:ln>
            <a:noFill/>
          </a:ln>
        </p:spPr>
        <p:txBody>
          <a:bodyPr lIns="68592" tIns="34296" rIns="68592" bIns="34296" anchor="ctr"/>
          <a:lstStyle/>
          <a:p>
            <a:pPr eaLnBrk="1" hangingPunct="1"/>
            <a:r>
              <a:rPr lang="en-US" altLang="zh-CN" sz="2400" dirty="0">
                <a:latin typeface="华文新魏" panose="02010800040101010101" pitchFamily="2" charset="-122"/>
                <a:ea typeface="华文新魏" panose="02010800040101010101" pitchFamily="2" charset="-122"/>
              </a:rPr>
              <a:t>1.1</a:t>
            </a:r>
            <a:r>
              <a:rPr lang="zh-CN" altLang="en-US" sz="2400" dirty="0">
                <a:latin typeface="华文新魏" panose="02010800040101010101" pitchFamily="2" charset="-122"/>
                <a:ea typeface="华文新魏" panose="02010800040101010101" pitchFamily="2" charset="-122"/>
              </a:rPr>
              <a:t>   数字技术的相关概念</a:t>
            </a:r>
          </a:p>
        </p:txBody>
      </p:sp>
      <p:sp>
        <p:nvSpPr>
          <p:cNvPr id="4100" name="Rectangle 3"/>
          <p:cNvSpPr>
            <a:spLocks noGrp="1"/>
          </p:cNvSpPr>
          <p:nvPr>
            <p:ph sz="half" idx="1"/>
          </p:nvPr>
        </p:nvSpPr>
        <p:spPr>
          <a:xfrm>
            <a:off x="1008856" y="1491630"/>
            <a:ext cx="7126287" cy="2941638"/>
          </a:xfrm>
          <a:prstGeom prst="rect">
            <a:avLst/>
          </a:prstGeom>
          <a:noFill/>
          <a:ln>
            <a:noFill/>
          </a:ln>
        </p:spPr>
        <p:txBody>
          <a:bodyPr lIns="68592" tIns="34296" rIns="68592" bIns="34296" anchor="t"/>
          <a:lstStyle/>
          <a:p>
            <a:pPr marL="342900" indent="-342900" defTabSz="914400" eaLnBrk="1" hangingPunct="1">
              <a:lnSpc>
                <a:spcPct val="130000"/>
              </a:lnSpc>
              <a:spcBef>
                <a:spcPct val="0"/>
              </a:spcBef>
              <a:buClrTx/>
              <a:buSzTx/>
              <a:buFont typeface="Arial" panose="020B0604020202020204" pitchFamily="34" charset="0"/>
              <a:buNone/>
            </a:pPr>
            <a:r>
              <a:rPr lang="en-US" altLang="zh-CN" sz="2000" dirty="0">
                <a:latin typeface="华文新魏" panose="02010800040101010101" pitchFamily="2" charset="-122"/>
                <a:ea typeface="华文新魏" panose="02010800040101010101" pitchFamily="2" charset="-122"/>
                <a:sym typeface="+mn-ea"/>
              </a:rPr>
              <a:t>1.1.</a:t>
            </a:r>
            <a:r>
              <a:rPr lang="en-US" altLang="zh-CN" sz="2000" dirty="0">
                <a:latin typeface="华文新魏" panose="02010800040101010101" pitchFamily="2" charset="-122"/>
                <a:ea typeface="华文新魏" panose="02010800040101010101" pitchFamily="2" charset="-122"/>
              </a:rPr>
              <a:t>1</a:t>
            </a:r>
            <a:r>
              <a:rPr lang="en-US" altLang="zh-CN" sz="2000" dirty="0">
                <a:solidFill>
                  <a:srgbClr val="C00000"/>
                </a:solidFill>
                <a:latin typeface="华文新魏" panose="02010800040101010101" pitchFamily="2" charset="-122"/>
                <a:ea typeface="华文新魏" panose="02010800040101010101" pitchFamily="2" charset="-122"/>
              </a:rPr>
              <a:t> </a:t>
            </a:r>
            <a:r>
              <a:rPr lang="zh-CN" altLang="en-US" sz="2000" b="1" dirty="0">
                <a:solidFill>
                  <a:srgbClr val="C00000"/>
                </a:solidFill>
                <a:latin typeface="华文新魏" panose="02010800040101010101" pitchFamily="2" charset="-122"/>
                <a:ea typeface="华文新魏" panose="02010800040101010101" pitchFamily="2" charset="-122"/>
              </a:rPr>
              <a:t>物理量的表示</a:t>
            </a:r>
          </a:p>
          <a:p>
            <a:pPr marL="342900" indent="-342900" defTabSz="914400" eaLnBrk="1" hangingPunct="1">
              <a:lnSpc>
                <a:spcPct val="130000"/>
              </a:lnSpc>
              <a:spcBef>
                <a:spcPct val="0"/>
              </a:spcBef>
              <a:buClrTx/>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物理量：几何量，运动量和质量等等类型</a:t>
            </a:r>
          </a:p>
          <a:p>
            <a:pPr marL="342900" indent="-342900" defTabSz="914400" eaLnBrk="1" hangingPunct="1">
              <a:lnSpc>
                <a:spcPct val="130000"/>
              </a:lnSpc>
              <a:spcBef>
                <a:spcPct val="0"/>
              </a:spcBef>
              <a:buClrTx/>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物理量有两种表示（度量）方法：模拟表示法和数字表示法</a:t>
            </a:r>
          </a:p>
          <a:p>
            <a:pPr marL="342900" indent="-342900" defTabSz="914400" eaLnBrk="1" latinLnBrk="0" hangingPunct="1">
              <a:lnSpc>
                <a:spcPct val="130000"/>
              </a:lnSpc>
              <a:spcBef>
                <a:spcPts val="1200"/>
              </a:spcBef>
              <a:buClrTx/>
              <a:buSzTx/>
              <a:buFont typeface="Arial" panose="020B0604020202020204" pitchFamily="34" charset="0"/>
              <a:buNone/>
            </a:pPr>
            <a:r>
              <a:rPr lang="en-US" altLang="zh-CN" sz="2000" dirty="0">
                <a:latin typeface="华文新魏" panose="02010800040101010101" pitchFamily="2" charset="-122"/>
                <a:ea typeface="华文新魏" panose="02010800040101010101" pitchFamily="2" charset="-122"/>
                <a:sym typeface="+mn-ea"/>
              </a:rPr>
              <a:t>1.1.2</a:t>
            </a:r>
            <a:r>
              <a:rPr lang="en-US" altLang="zh-CN" sz="2000" dirty="0">
                <a:solidFill>
                  <a:srgbClr val="C00000"/>
                </a:solidFill>
                <a:latin typeface="华文新魏" panose="02010800040101010101" pitchFamily="2" charset="-122"/>
                <a:ea typeface="华文新魏" panose="02010800040101010101" pitchFamily="2" charset="-122"/>
                <a:sym typeface="+mn-ea"/>
              </a:rPr>
              <a:t> </a:t>
            </a:r>
            <a:r>
              <a:rPr lang="zh-CN" altLang="en-US" sz="2000" b="1" dirty="0">
                <a:solidFill>
                  <a:srgbClr val="C00000"/>
                </a:solidFill>
                <a:latin typeface="华文新魏" panose="02010800040101010101" pitchFamily="2" charset="-122"/>
                <a:ea typeface="华文新魏" panose="02010800040101010101" pitchFamily="2" charset="-122"/>
                <a:sym typeface="+mn-ea"/>
              </a:rPr>
              <a:t>物理系统（模拟系统及模拟技术、</a:t>
            </a:r>
            <a:r>
              <a:rPr lang="zh-CN" altLang="en-US" sz="2000" b="1" dirty="0">
                <a:solidFill>
                  <a:srgbClr val="C00000"/>
                </a:solidFill>
                <a:latin typeface="华文新魏" panose="02010800040101010101" pitchFamily="2" charset="-122"/>
                <a:ea typeface="华文新魏" panose="02010800040101010101" pitchFamily="2" charset="-122"/>
              </a:rPr>
              <a:t>数字系统及数字技术</a:t>
            </a:r>
            <a:r>
              <a:rPr lang="zh-CN" altLang="en-US" sz="2000" b="1" dirty="0">
                <a:solidFill>
                  <a:srgbClr val="C00000"/>
                </a:solidFill>
                <a:latin typeface="华文新魏" panose="02010800040101010101" pitchFamily="2" charset="-122"/>
                <a:ea typeface="华文新魏" panose="02010800040101010101" pitchFamily="2" charset="-122"/>
                <a:sym typeface="+mn-ea"/>
              </a:rPr>
              <a:t>）</a:t>
            </a:r>
            <a:endParaRPr lang="zh-CN" altLang="en-US" sz="2000" b="1" dirty="0">
              <a:solidFill>
                <a:srgbClr val="C00000"/>
              </a:solidFill>
              <a:latin typeface="华文新魏" panose="02010800040101010101" pitchFamily="2" charset="-122"/>
              <a:ea typeface="华文新魏" panose="02010800040101010101" pitchFamily="2" charset="-122"/>
            </a:endParaRPr>
          </a:p>
          <a:p>
            <a:pPr marL="342900" indent="-342900" defTabSz="914400" eaLnBrk="1" hangingPunct="1">
              <a:lnSpc>
                <a:spcPct val="130000"/>
              </a:lnSpc>
              <a:spcBef>
                <a:spcPct val="0"/>
              </a:spcBef>
              <a:buClrTx/>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数字系统和模拟系统</a:t>
            </a:r>
          </a:p>
          <a:p>
            <a:pPr marL="342900" indent="-342900" defTabSz="914400" eaLnBrk="1" hangingPunct="1">
              <a:lnSpc>
                <a:spcPct val="130000"/>
              </a:lnSpc>
              <a:spcBef>
                <a:spcPct val="0"/>
              </a:spcBef>
              <a:buClrTx/>
              <a:buSzTx/>
              <a:buFont typeface="Wingdings" panose="05000000000000000000" pitchFamily="2" charset="2"/>
              <a:buChar char="Ø"/>
            </a:pPr>
            <a:r>
              <a:rPr lang="zh-CN" altLang="en-US" sz="1800" b="1" dirty="0">
                <a:latin typeface="华文新魏" panose="02010800040101010101" pitchFamily="2" charset="-122"/>
                <a:ea typeface="华文新魏" panose="02010800040101010101" pitchFamily="2" charset="-122"/>
              </a:rPr>
              <a:t>数字技术的优缺点及未来</a:t>
            </a:r>
            <a:endParaRPr lang="zh-CN" altLang="en-US" b="1" dirty="0">
              <a:solidFill>
                <a:srgbClr val="FFC000"/>
              </a:solidFill>
              <a:latin typeface="华文新魏" panose="02010800040101010101" pitchFamily="2" charset="-122"/>
              <a:ea typeface="华文新魏" panose="02010800040101010101" pitchFamily="2" charset="-122"/>
            </a:endParaRPr>
          </a:p>
        </p:txBody>
      </p:sp>
      <p:sp>
        <p:nvSpPr>
          <p:cNvPr id="32771" name="Text Box 7"/>
          <p:cNvSpPr txBox="1"/>
          <p:nvPr/>
        </p:nvSpPr>
        <p:spPr>
          <a:xfrm>
            <a:off x="5883275" y="123825"/>
            <a:ext cx="3228975" cy="306388"/>
          </a:xfrm>
          <a:prstGeom prst="rect">
            <a:avLst/>
          </a:prstGeom>
          <a:noFill/>
          <a:ln w="9525">
            <a:noFill/>
          </a:ln>
        </p:spPr>
        <p:txBody>
          <a:bodyPr wrap="square" anchor="t">
            <a:spAutoFit/>
          </a:bodyPr>
          <a:lstStyle/>
          <a:p>
            <a:pPr>
              <a:spcBef>
                <a:spcPct val="50000"/>
              </a:spcBef>
              <a:buFont typeface="Arial" panose="020B0604020202020204" pitchFamily="34" charset="0"/>
            </a:pPr>
            <a:r>
              <a:rPr lang="en-US" altLang="en-US" sz="1400" dirty="0" err="1">
                <a:solidFill>
                  <a:schemeClr val="tx1"/>
                </a:solidFill>
                <a:latin typeface="华文新魏" panose="02010800040101010101" pitchFamily="2" charset="-122"/>
                <a:ea typeface="华文新魏" panose="02010800040101010101" pitchFamily="2" charset="-122"/>
              </a:rPr>
              <a:t>数字逻辑电路</a:t>
            </a:r>
            <a:r>
              <a:rPr lang="en-US" altLang="en-US" sz="1400" dirty="0">
                <a:solidFill>
                  <a:schemeClr val="tx1"/>
                </a:solidFill>
                <a:latin typeface="华文新魏" panose="02010800040101010101" pitchFamily="2" charset="-122"/>
                <a:ea typeface="华文新魏" panose="02010800040101010101" pitchFamily="2" charset="-122"/>
              </a:rPr>
              <a:t>     第1章  第1节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blinds(horizontal)">
                                      <p:cBhvr>
                                        <p:cTn id="7" dur="500"/>
                                        <p:tgtEl>
                                          <p:spTgt spid="4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00">
                                            <p:txEl>
                                              <p:pRg st="2" end="2"/>
                                            </p:txEl>
                                          </p:spTgt>
                                        </p:tgtEl>
                                        <p:attrNameLst>
                                          <p:attrName>style.visibility</p:attrName>
                                        </p:attrNameLst>
                                      </p:cBhvr>
                                      <p:to>
                                        <p:strVal val="visible"/>
                                      </p:to>
                                    </p:set>
                                    <p:animEffect transition="in" filter="blinds(horizontal)">
                                      <p:cBhvr>
                                        <p:cTn id="12" dur="500"/>
                                        <p:tgtEl>
                                          <p:spTgt spid="410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00">
                                            <p:txEl>
                                              <p:pRg st="3" end="3"/>
                                            </p:txEl>
                                          </p:spTgt>
                                        </p:tgtEl>
                                        <p:attrNameLst>
                                          <p:attrName>style.visibility</p:attrName>
                                        </p:attrNameLst>
                                      </p:cBhvr>
                                      <p:to>
                                        <p:strVal val="visible"/>
                                      </p:to>
                                    </p:set>
                                    <p:animEffect transition="in" filter="blinds(horizontal)">
                                      <p:cBhvr>
                                        <p:cTn id="17" dur="500"/>
                                        <p:tgtEl>
                                          <p:spTgt spid="410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00">
                                            <p:txEl>
                                              <p:pRg st="4" end="4"/>
                                            </p:txEl>
                                          </p:spTgt>
                                        </p:tgtEl>
                                        <p:attrNameLst>
                                          <p:attrName>style.visibility</p:attrName>
                                        </p:attrNameLst>
                                      </p:cBhvr>
                                      <p:to>
                                        <p:strVal val="visible"/>
                                      </p:to>
                                    </p:set>
                                    <p:animEffect transition="in" filter="blinds(horizontal)">
                                      <p:cBhvr>
                                        <p:cTn id="22" dur="500"/>
                                        <p:tgtEl>
                                          <p:spTgt spid="4100">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00">
                                            <p:txEl>
                                              <p:pRg st="5" end="5"/>
                                            </p:txEl>
                                          </p:spTgt>
                                        </p:tgtEl>
                                        <p:attrNameLst>
                                          <p:attrName>style.visibility</p:attrName>
                                        </p:attrNameLst>
                                      </p:cBhvr>
                                      <p:to>
                                        <p:strVal val="visible"/>
                                      </p:to>
                                    </p:set>
                                    <p:animEffect transition="in" filter="blinds(horizontal)">
                                      <p:cBhvr>
                                        <p:cTn id="27" dur="500"/>
                                        <p:tgtEl>
                                          <p:spTgt spid="410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p:cNvSpPr>
          <p:nvPr>
            <p:ph type="title"/>
          </p:nvPr>
        </p:nvSpPr>
        <p:spPr>
          <a:xfrm>
            <a:off x="467544" y="627534"/>
            <a:ext cx="4745038" cy="534987"/>
          </a:xfrm>
          <a:prstGeom prst="rect">
            <a:avLst/>
          </a:prstGeom>
          <a:noFill/>
          <a:ln>
            <a:noFill/>
          </a:ln>
        </p:spPr>
        <p:txBody>
          <a:bodyPr lIns="68592" tIns="34296" rIns="68592" bIns="34296" anchor="ctr"/>
          <a:lstStyle/>
          <a:p>
            <a:pPr eaLnBrk="1" hangingPunct="1"/>
            <a:r>
              <a:rPr lang="en-US" altLang="zh-CN" sz="2000" dirty="0">
                <a:latin typeface="华文新魏" panose="02010800040101010101" pitchFamily="2" charset="-122"/>
                <a:ea typeface="华文新魏" panose="02010800040101010101" pitchFamily="2" charset="-122"/>
                <a:sym typeface="+mn-ea"/>
              </a:rPr>
              <a:t>1.1.1</a:t>
            </a:r>
            <a:r>
              <a:rPr lang="en-US" altLang="zh-CN" sz="2000" b="1" dirty="0">
                <a:latin typeface="华文新魏" panose="02010800040101010101" pitchFamily="2" charset="-122"/>
                <a:ea typeface="华文新魏" panose="02010800040101010101" pitchFamily="2" charset="-122"/>
              </a:rPr>
              <a:t> </a:t>
            </a:r>
            <a:r>
              <a:rPr lang="en-US" altLang="en-US" sz="2000" b="1" dirty="0">
                <a:latin typeface="华文新魏" panose="02010800040101010101" pitchFamily="2" charset="-122"/>
                <a:ea typeface="华文新魏" panose="02010800040101010101" pitchFamily="2" charset="-122"/>
              </a:rPr>
              <a:t>物理量的表示</a:t>
            </a:r>
            <a:r>
              <a:rPr lang="zh-CN" altLang="en-US" sz="2000" b="1" dirty="0">
                <a:latin typeface="华文新魏" panose="02010800040101010101" pitchFamily="2" charset="-122"/>
                <a:ea typeface="华文新魏" panose="02010800040101010101" pitchFamily="2" charset="-122"/>
              </a:rPr>
              <a:t>（</a:t>
            </a:r>
            <a:r>
              <a:rPr lang="en-US" altLang="en-US" sz="2000" b="1" dirty="0">
                <a:latin typeface="华文新魏" panose="02010800040101010101" pitchFamily="2" charset="-122"/>
                <a:ea typeface="华文新魏" panose="02010800040101010101" pitchFamily="2" charset="-122"/>
              </a:rPr>
              <a:t>方法</a:t>
            </a:r>
            <a:r>
              <a:rPr lang="zh-CN" altLang="en-US" sz="2000" b="1" dirty="0">
                <a:latin typeface="华文新魏" panose="02010800040101010101" pitchFamily="2" charset="-122"/>
                <a:ea typeface="华文新魏" panose="02010800040101010101" pitchFamily="2" charset="-122"/>
              </a:rPr>
              <a:t>）</a:t>
            </a:r>
          </a:p>
        </p:txBody>
      </p:sp>
      <p:sp>
        <p:nvSpPr>
          <p:cNvPr id="20483" name="Rectangle 3"/>
          <p:cNvSpPr>
            <a:spLocks noGrp="1"/>
          </p:cNvSpPr>
          <p:nvPr>
            <p:ph sz="half" idx="1"/>
          </p:nvPr>
        </p:nvSpPr>
        <p:spPr>
          <a:xfrm>
            <a:off x="775394" y="1203598"/>
            <a:ext cx="7593211" cy="3350895"/>
          </a:xfrm>
          <a:prstGeom prst="rect">
            <a:avLst/>
          </a:prstGeom>
          <a:noFill/>
          <a:ln>
            <a:noFill/>
          </a:ln>
        </p:spPr>
        <p:txBody>
          <a:bodyPr lIns="68592" tIns="34296" rIns="68592" bIns="34296" anchor="t"/>
          <a:lstStyle/>
          <a:p>
            <a:pPr marL="342900" indent="-342900" defTabSz="914400" eaLnBrk="1" hangingPunct="1">
              <a:lnSpc>
                <a:spcPct val="130000"/>
              </a:lnSpc>
              <a:spcBef>
                <a:spcPct val="0"/>
              </a:spcBef>
              <a:buClr>
                <a:schemeClr val="tx1"/>
              </a:buClr>
              <a:buSzTx/>
              <a:buFont typeface="Wingdings" panose="05000000000000000000" pitchFamily="2" charset="2"/>
              <a:buChar char="Ø"/>
            </a:pPr>
            <a:r>
              <a:rPr lang="zh-CN" altLang="en-US" sz="1800" dirty="0">
                <a:solidFill>
                  <a:srgbClr val="FF0000"/>
                </a:solidFill>
                <a:latin typeface="华文新魏" panose="02010800040101010101" pitchFamily="2" charset="-122"/>
                <a:ea typeface="华文新魏" panose="02010800040101010101" pitchFamily="2" charset="-122"/>
              </a:rPr>
              <a:t>物理量</a:t>
            </a:r>
            <a:r>
              <a:rPr lang="zh-CN" altLang="en-US" sz="1800" dirty="0">
                <a:latin typeface="华文新魏" panose="02010800040101010101" pitchFamily="2" charset="-122"/>
                <a:ea typeface="华文新魏" panose="02010800040101010101" pitchFamily="2" charset="-122"/>
              </a:rPr>
              <a:t>：把物理学中度量物体属性或描述物体运动状态及其变化过程的量，如重量、速度、硬度、温度、电压、电流等称为物理量。</a:t>
            </a:r>
            <a:endParaRPr lang="en-US" altLang="zh-CN" sz="1800" dirty="0">
              <a:latin typeface="华文新魏" panose="02010800040101010101" pitchFamily="2" charset="-122"/>
              <a:ea typeface="华文新魏" panose="02010800040101010101" pitchFamily="2" charset="-122"/>
            </a:endParaRPr>
          </a:p>
          <a:p>
            <a:pPr marL="342900" indent="-342900" defTabSz="914400" eaLnBrk="1" hangingPunct="1">
              <a:lnSpc>
                <a:spcPct val="130000"/>
              </a:lnSpc>
              <a:spcBef>
                <a:spcPct val="0"/>
              </a:spcBef>
              <a:buClr>
                <a:schemeClr val="tx1"/>
              </a:buClr>
              <a:buSzTx/>
              <a:buFont typeface="Wingdings" panose="05000000000000000000" pitchFamily="2" charset="2"/>
              <a:buChar char="Ø"/>
            </a:pPr>
            <a:r>
              <a:rPr lang="zh-CN" altLang="en-US" sz="1800" dirty="0">
                <a:latin typeface="华文新魏" panose="02010800040101010101" pitchFamily="2" charset="-122"/>
                <a:ea typeface="华文新魏" panose="02010800040101010101" pitchFamily="2" charset="-122"/>
              </a:rPr>
              <a:t>物理量的度量表示（方法），可分为模拟度量方法和数字度量方法。</a:t>
            </a:r>
          </a:p>
          <a:p>
            <a:pPr marL="685800" lvl="1" indent="-342900" defTabSz="914400" eaLnBrk="1" hangingPunct="1">
              <a:lnSpc>
                <a:spcPct val="130000"/>
              </a:lnSpc>
              <a:spcBef>
                <a:spcPct val="0"/>
              </a:spcBef>
              <a:buNone/>
            </a:pPr>
            <a:r>
              <a:rPr lang="zh-CN" altLang="en-US" sz="1800" dirty="0">
                <a:solidFill>
                  <a:srgbClr val="FF0000"/>
                </a:solidFill>
                <a:latin typeface="华文新魏" panose="02010800040101010101" pitchFamily="2" charset="-122"/>
                <a:ea typeface="华文新魏" panose="02010800040101010101" pitchFamily="2" charset="-122"/>
              </a:rPr>
              <a:t>    ● </a:t>
            </a:r>
            <a:r>
              <a:rPr lang="zh-CN" altLang="en-US" sz="2100" dirty="0">
                <a:solidFill>
                  <a:srgbClr val="FF0000"/>
                </a:solidFill>
                <a:latin typeface="华文新魏" panose="02010800040101010101" pitchFamily="2" charset="-122"/>
                <a:ea typeface="华文新魏" panose="02010800040101010101" pitchFamily="2" charset="-122"/>
              </a:rPr>
              <a:t> </a:t>
            </a:r>
            <a:r>
              <a:rPr lang="zh-CN" altLang="en-US" sz="1800" dirty="0">
                <a:solidFill>
                  <a:srgbClr val="FF0000"/>
                </a:solidFill>
                <a:latin typeface="华文新魏" panose="02010800040101010101" pitchFamily="2" charset="-122"/>
                <a:ea typeface="华文新魏" panose="02010800040101010101" pitchFamily="2" charset="-122"/>
              </a:rPr>
              <a:t>模拟量</a:t>
            </a:r>
            <a:r>
              <a:rPr lang="zh-CN" altLang="en-US" sz="1800" dirty="0">
                <a:latin typeface="华文新魏" panose="02010800040101010101" pitchFamily="2" charset="-122"/>
                <a:ea typeface="华文新魏" panose="02010800040101010101" pitchFamily="2" charset="-122"/>
              </a:rPr>
              <a:t>：连续变化的物理量；</a:t>
            </a:r>
          </a:p>
          <a:p>
            <a:pPr marL="685800" lvl="1" indent="-342900" defTabSz="914400" eaLnBrk="1" hangingPunct="1">
              <a:lnSpc>
                <a:spcPct val="130000"/>
              </a:lnSpc>
              <a:spcBef>
                <a:spcPct val="0"/>
              </a:spcBef>
              <a:buNone/>
            </a:pPr>
            <a:r>
              <a:rPr lang="zh-CN" altLang="en-US" sz="1800" dirty="0">
                <a:solidFill>
                  <a:srgbClr val="FF0000"/>
                </a:solidFill>
                <a:latin typeface="华文新魏" panose="02010800040101010101" pitchFamily="2" charset="-122"/>
                <a:ea typeface="华文新魏" panose="02010800040101010101" pitchFamily="2" charset="-122"/>
              </a:rPr>
              <a:t>    ●  数字量</a:t>
            </a:r>
            <a:r>
              <a:rPr lang="zh-CN" altLang="en-US" sz="1800" dirty="0">
                <a:latin typeface="华文新魏" panose="02010800040101010101" pitchFamily="2" charset="-122"/>
                <a:ea typeface="华文新魏" panose="02010800040101010101" pitchFamily="2" charset="-122"/>
              </a:rPr>
              <a:t>：非连续变化的物理量。</a:t>
            </a:r>
          </a:p>
          <a:p>
            <a:pPr marL="342900" indent="-342900" defTabSz="914400" eaLnBrk="1" hangingPunct="1">
              <a:lnSpc>
                <a:spcPct val="130000"/>
              </a:lnSpc>
              <a:spcBef>
                <a:spcPct val="0"/>
              </a:spcBef>
              <a:buClrTx/>
              <a:buSzTx/>
              <a:buFont typeface="Arial" panose="020B0604020202020204" pitchFamily="34" charset="0"/>
              <a:buNone/>
            </a:pPr>
            <a:r>
              <a:rPr lang="zh-CN" altLang="en-US" sz="1800" dirty="0">
                <a:latin typeface="华文新魏" panose="02010800040101010101" pitchFamily="2" charset="-122"/>
                <a:ea typeface="华文新魏" panose="02010800040101010101" pitchFamily="2" charset="-122"/>
              </a:rPr>
              <a:t>       模拟量很难准确地保存、传递、加工。把模拟量截断到一个适当的精度，即把量值数字化；将一个可连续变化的量赋值并等于一个有限精度的数字，即用数字值来表示，而这些数字值也就是数字量或离散量。</a:t>
            </a:r>
            <a:endParaRPr lang="zh-CN" altLang="en-US" sz="1800" dirty="0">
              <a:solidFill>
                <a:srgbClr val="FFC000"/>
              </a:solidFill>
              <a:latin typeface="华文新魏" panose="02010800040101010101" pitchFamily="2" charset="-122"/>
              <a:ea typeface="华文新魏" panose="02010800040101010101" pitchFamily="2" charset="-122"/>
            </a:endParaRPr>
          </a:p>
        </p:txBody>
      </p:sp>
      <p:sp>
        <p:nvSpPr>
          <p:cNvPr id="34819"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 calcmode="lin" valueType="num">
                                      <p:cBhvr additive="base">
                                        <p:cTn id="7" dur="500" fill="hold"/>
                                        <p:tgtEl>
                                          <p:spTgt spid="2048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anim calcmode="lin" valueType="num">
                                      <p:cBhvr additive="base">
                                        <p:cTn id="13" dur="500" fill="hold"/>
                                        <p:tgtEl>
                                          <p:spTgt spid="2048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48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anim calcmode="lin" valueType="num">
                                      <p:cBhvr additive="base">
                                        <p:cTn id="19" dur="500" fill="hold"/>
                                        <p:tgtEl>
                                          <p:spTgt spid="2048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48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50C38DE-2554-4055-9B88-63B194B31A3B}"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17</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2227" name="Rectangle 3"/>
          <p:cNvSpPr>
            <a:spLocks noGrp="1"/>
          </p:cNvSpPr>
          <p:nvPr>
            <p:ph idx="1"/>
          </p:nvPr>
        </p:nvSpPr>
        <p:spPr>
          <a:xfrm>
            <a:off x="621030" y="1087120"/>
            <a:ext cx="7903845" cy="3510915"/>
          </a:xfrm>
          <a:noFill/>
          <a:ln>
            <a:noFill/>
          </a:ln>
        </p:spPr>
        <p:txBody>
          <a:bodyPr anchor="t"/>
          <a:lstStyle/>
          <a:p>
            <a:pPr marL="644525" indent="-644525" eaLnBrk="1" hangingPunct="1">
              <a:lnSpc>
                <a:spcPct val="125000"/>
              </a:lnSpc>
              <a:buClr>
                <a:schemeClr val="tx1"/>
              </a:buClr>
              <a:buFontTx/>
              <a:buAutoNum type="circleNumDbPlain"/>
            </a:pPr>
            <a:r>
              <a:rPr lang="zh-CN" altLang="en-US" b="1" dirty="0">
                <a:solidFill>
                  <a:srgbClr val="FF3300"/>
                </a:solidFill>
                <a:latin typeface="华文新魏" panose="02010800040101010101" pitchFamily="2" charset="-122"/>
                <a:ea typeface="华文新魏" panose="02010800040101010101" pitchFamily="2" charset="-122"/>
              </a:rPr>
              <a:t>关于</a:t>
            </a:r>
            <a:r>
              <a:rPr lang="zh-CN" altLang="en-US" b="1" dirty="0">
                <a:solidFill>
                  <a:srgbClr val="FF3300"/>
                </a:solidFill>
                <a:ea typeface="华文新魏" panose="02010800040101010101" pitchFamily="2" charset="-122"/>
              </a:rPr>
              <a:t>“</a:t>
            </a:r>
            <a:r>
              <a:rPr lang="zh-CN" altLang="en-US" b="1" dirty="0">
                <a:solidFill>
                  <a:srgbClr val="FF3300"/>
                </a:solidFill>
                <a:latin typeface="华文新魏" panose="02010800040101010101" pitchFamily="2" charset="-122"/>
                <a:ea typeface="华文新魏" panose="02010800040101010101" pitchFamily="2" charset="-122"/>
              </a:rPr>
              <a:t>模拟</a:t>
            </a:r>
            <a:r>
              <a:rPr lang="en-US" altLang="zh-CN" b="1" dirty="0">
                <a:solidFill>
                  <a:srgbClr val="FF0000"/>
                </a:solidFill>
                <a:latin typeface="华文新魏" panose="02010800040101010101" pitchFamily="2" charset="-122"/>
                <a:ea typeface="华文新魏" panose="02010800040101010101" pitchFamily="2" charset="-122"/>
                <a:sym typeface="宋体" panose="02010600030101010101" pitchFamily="2" charset="-122"/>
              </a:rPr>
              <a:t>Analog</a:t>
            </a:r>
            <a:r>
              <a:rPr lang="zh-CN" altLang="en-US" b="1" dirty="0">
                <a:solidFill>
                  <a:srgbClr val="FF3300"/>
                </a:solidFill>
                <a:ea typeface="华文新魏" panose="02010800040101010101" pitchFamily="2" charset="-122"/>
              </a:rPr>
              <a:t>”</a:t>
            </a:r>
            <a:r>
              <a:rPr lang="zh-CN" altLang="en-US" b="1" dirty="0">
                <a:solidFill>
                  <a:srgbClr val="FF3300"/>
                </a:solidFill>
                <a:latin typeface="华文新魏" panose="02010800040101010101" pitchFamily="2" charset="-122"/>
                <a:ea typeface="华文新魏" panose="02010800040101010101" pitchFamily="2" charset="-122"/>
              </a:rPr>
              <a:t>和</a:t>
            </a:r>
            <a:r>
              <a:rPr lang="en-US" altLang="zh-CN" b="1" dirty="0">
                <a:solidFill>
                  <a:srgbClr val="FF3300"/>
                </a:solidFill>
                <a:latin typeface="华文新魏" panose="02010800040101010101" pitchFamily="2" charset="-122"/>
                <a:ea typeface="华文新魏" panose="02010800040101010101" pitchFamily="2" charset="-122"/>
              </a:rPr>
              <a:t>“</a:t>
            </a:r>
            <a:r>
              <a:rPr lang="zh-CN" altLang="en-US" b="1" dirty="0">
                <a:solidFill>
                  <a:srgbClr val="FF3300"/>
                </a:solidFill>
                <a:latin typeface="华文新魏" panose="02010800040101010101" pitchFamily="2" charset="-122"/>
                <a:ea typeface="华文新魏" panose="02010800040101010101" pitchFamily="2" charset="-122"/>
              </a:rPr>
              <a:t>数字</a:t>
            </a:r>
            <a:r>
              <a:rPr lang="en-US" altLang="zh-CN" b="1" dirty="0">
                <a:solidFill>
                  <a:srgbClr val="FF3300"/>
                </a:solidFill>
                <a:latin typeface="华文新魏" panose="02010800040101010101" pitchFamily="2" charset="-122"/>
                <a:ea typeface="华文新魏" panose="02010800040101010101" pitchFamily="2" charset="-122"/>
              </a:rPr>
              <a:t>Digital”</a:t>
            </a:r>
            <a:r>
              <a:rPr lang="zh-CN" altLang="en-US" b="1" dirty="0">
                <a:latin typeface="华文新魏" panose="02010800040101010101" pitchFamily="2" charset="-122"/>
                <a:ea typeface="华文新魏" panose="02010800040101010101" pitchFamily="2" charset="-122"/>
              </a:rPr>
              <a:t>：</a:t>
            </a:r>
            <a:r>
              <a:rPr lang="zh-CN" altLang="en-US" sz="1800" b="1" dirty="0">
                <a:solidFill>
                  <a:srgbClr val="FF0000"/>
                </a:solidFill>
                <a:latin typeface="华文新魏" panose="02010800040101010101" pitchFamily="2" charset="-122"/>
                <a:ea typeface="华文新魏" panose="02010800040101010101" pitchFamily="2" charset="-122"/>
              </a:rPr>
              <a:t>在计算机领域</a:t>
            </a:r>
            <a:r>
              <a:rPr lang="zh-CN" altLang="en-US" sz="1800" b="1" dirty="0">
                <a:latin typeface="华文新魏" panose="02010800040101010101" pitchFamily="2" charset="-122"/>
                <a:ea typeface="华文新魏" panose="02010800040101010101" pitchFamily="2" charset="-122"/>
              </a:rPr>
              <a:t>，</a:t>
            </a:r>
            <a:r>
              <a:rPr lang="en-US" altLang="zh-CN" sz="1800" b="1" dirty="0">
                <a:latin typeface="华文新魏" panose="02010800040101010101" pitchFamily="2" charset="-122"/>
                <a:ea typeface="华文新魏" panose="02010800040101010101" pitchFamily="2" charset="-122"/>
              </a:rPr>
              <a:t>digital</a:t>
            </a:r>
            <a:r>
              <a:rPr lang="zh-CN" altLang="en-US" sz="1800" b="1" dirty="0">
                <a:latin typeface="华文新魏" panose="02010800040101010101" pitchFamily="2" charset="-122"/>
                <a:ea typeface="华文新魏" panose="02010800040101010101" pitchFamily="2" charset="-122"/>
              </a:rPr>
              <a:t>与其它词一起使用，主要用于区别</a:t>
            </a:r>
            <a:r>
              <a:rPr lang="zh-CN" altLang="en-US" sz="1800" b="1" dirty="0">
                <a:latin typeface="华文楷体" panose="020106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模拟</a:t>
            </a:r>
            <a:r>
              <a:rPr lang="zh-CN" altLang="en-US" sz="1800" b="1" dirty="0">
                <a:latin typeface="华文楷体" panose="02010600040101010101" pitchFamily="2" charset="-122"/>
                <a:ea typeface="华文新魏" panose="02010800040101010101" pitchFamily="2" charset="-122"/>
              </a:rPr>
              <a:t>”</a:t>
            </a:r>
            <a:r>
              <a:rPr lang="zh-CN" altLang="en-US" sz="1800" b="1" dirty="0">
                <a:latin typeface="华文新魏" panose="02010800040101010101" pitchFamily="2" charset="-122"/>
                <a:ea typeface="华文新魏" panose="02010800040101010101" pitchFamily="2" charset="-122"/>
              </a:rPr>
              <a:t>，特指将连续变化的模拟量用</a:t>
            </a:r>
            <a:r>
              <a:rPr lang="zh-CN" altLang="en-US" sz="1800" b="1" dirty="0">
                <a:solidFill>
                  <a:srgbClr val="FF0000"/>
                </a:solidFill>
                <a:latin typeface="华文新魏" panose="02010800040101010101" pitchFamily="2" charset="-122"/>
                <a:ea typeface="华文新魏" panose="02010800040101010101" pitchFamily="2" charset="-122"/>
              </a:rPr>
              <a:t>二进制数</a:t>
            </a:r>
            <a:r>
              <a:rPr lang="zh-CN" altLang="en-US" sz="1800" b="1" dirty="0">
                <a:latin typeface="华文新魏" panose="02010800040101010101" pitchFamily="2" charset="-122"/>
                <a:ea typeface="华文新魏" panose="02010800040101010101" pitchFamily="2" charset="-122"/>
              </a:rPr>
              <a:t>表达和处理。</a:t>
            </a:r>
            <a:endParaRPr lang="en-US" altLang="zh-CN" sz="1800" b="1" dirty="0">
              <a:latin typeface="华文新魏" panose="02010800040101010101" pitchFamily="2" charset="-122"/>
              <a:ea typeface="华文新魏" panose="02010800040101010101" pitchFamily="2" charset="-122"/>
            </a:endParaRPr>
          </a:p>
          <a:p>
            <a:pPr marL="644525" indent="-644525" eaLnBrk="1" latinLnBrk="0" hangingPunct="1">
              <a:spcBef>
                <a:spcPts val="700"/>
              </a:spcBef>
              <a:spcAft>
                <a:spcPts val="600"/>
              </a:spcAft>
              <a:buClr>
                <a:schemeClr val="tx1"/>
              </a:buClr>
              <a:buNone/>
            </a:pPr>
            <a:r>
              <a:rPr lang="zh-CN" altLang="en-US" sz="1800" b="1" dirty="0">
                <a:latin typeface="华文新魏" panose="02010800040101010101" pitchFamily="2" charset="-122"/>
                <a:ea typeface="华文新魏" panose="02010800040101010101" pitchFamily="2" charset="-122"/>
              </a:rPr>
              <a:t>            </a:t>
            </a:r>
            <a:r>
              <a:rPr lang="zh-CN" altLang="en-US" sz="1800" b="1" dirty="0">
                <a:solidFill>
                  <a:srgbClr val="0000FF"/>
                </a:solidFill>
                <a:latin typeface="华文新魏" panose="02010800040101010101" pitchFamily="2" charset="-122"/>
                <a:ea typeface="华文新魏" panose="02010800040101010101" pitchFamily="2" charset="-122"/>
              </a:rPr>
              <a:t>模拟量  </a:t>
            </a:r>
            <a:r>
              <a:rPr lang="en-US" altLang="zh-CN" sz="1800" b="1" dirty="0">
                <a:solidFill>
                  <a:srgbClr val="0000FF"/>
                </a:solidFill>
                <a:latin typeface="华文新魏" panose="02010800040101010101" pitchFamily="2" charset="-122"/>
                <a:ea typeface="华文新魏" panose="02010800040101010101" pitchFamily="2" charset="-122"/>
              </a:rPr>
              <a:t>analog value </a:t>
            </a:r>
            <a:r>
              <a:rPr lang="zh-CN" altLang="en-US" sz="1800" b="1" dirty="0">
                <a:solidFill>
                  <a:srgbClr val="0000FF"/>
                </a:solidFill>
                <a:latin typeface="华文新魏" panose="02010800040101010101" pitchFamily="2" charset="-122"/>
                <a:ea typeface="华文新魏" panose="02010800040101010101" pitchFamily="2" charset="-122"/>
              </a:rPr>
              <a:t>和 模拟电路</a:t>
            </a:r>
            <a:r>
              <a:rPr lang="en-US" altLang="zh-CN" sz="1800" b="1" dirty="0">
                <a:solidFill>
                  <a:srgbClr val="0000FF"/>
                </a:solidFill>
                <a:latin typeface="华文新魏" panose="02010800040101010101" pitchFamily="2" charset="-122"/>
                <a:ea typeface="华文新魏" panose="02010800040101010101" pitchFamily="2" charset="-122"/>
              </a:rPr>
              <a:t>  analog circuit</a:t>
            </a:r>
            <a:r>
              <a:rPr lang="zh-CN" altLang="en-US" sz="1800" b="1" dirty="0">
                <a:solidFill>
                  <a:srgbClr val="0000FF"/>
                </a:solidFill>
                <a:latin typeface="华文新魏" panose="02010800040101010101" pitchFamily="2" charset="-122"/>
                <a:ea typeface="华文新魏" panose="02010800040101010101" pitchFamily="2" charset="-122"/>
              </a:rPr>
              <a:t> </a:t>
            </a:r>
          </a:p>
          <a:p>
            <a:pPr marL="644525" indent="-644525" eaLnBrk="1" latinLnBrk="0" hangingPunct="1">
              <a:spcBef>
                <a:spcPts val="700"/>
              </a:spcBef>
              <a:spcAft>
                <a:spcPts val="600"/>
              </a:spcAft>
              <a:buClr>
                <a:schemeClr val="tx1"/>
              </a:buClr>
              <a:buNone/>
            </a:pPr>
            <a:r>
              <a:rPr lang="zh-CN" altLang="en-US" sz="1800" b="1" dirty="0">
                <a:solidFill>
                  <a:srgbClr val="0000FF"/>
                </a:solidFill>
                <a:latin typeface="华文新魏" panose="02010800040101010101" pitchFamily="2" charset="-122"/>
                <a:ea typeface="华文新魏" panose="02010800040101010101" pitchFamily="2" charset="-122"/>
              </a:rPr>
              <a:t>            数字量  </a:t>
            </a:r>
            <a:r>
              <a:rPr lang="en-US" altLang="zh-CN" sz="1800" b="1" dirty="0">
                <a:solidFill>
                  <a:srgbClr val="0000FF"/>
                </a:solidFill>
                <a:latin typeface="华文新魏" panose="02010800040101010101" pitchFamily="2" charset="-122"/>
                <a:ea typeface="华文新魏" panose="02010800040101010101" pitchFamily="2" charset="-122"/>
              </a:rPr>
              <a:t>digital value  </a:t>
            </a:r>
            <a:r>
              <a:rPr lang="zh-CN" altLang="en-US" sz="1800" b="1" dirty="0">
                <a:solidFill>
                  <a:srgbClr val="0000FF"/>
                </a:solidFill>
                <a:latin typeface="华文新魏" panose="02010800040101010101" pitchFamily="2" charset="-122"/>
                <a:ea typeface="华文新魏" panose="02010800040101010101" pitchFamily="2" charset="-122"/>
              </a:rPr>
              <a:t>和 数字电路  </a:t>
            </a:r>
            <a:r>
              <a:rPr lang="en-US" altLang="zh-CN" sz="1800" b="1" dirty="0">
                <a:solidFill>
                  <a:srgbClr val="0000FF"/>
                </a:solidFill>
                <a:latin typeface="华文新魏" panose="02010800040101010101" pitchFamily="2" charset="-122"/>
                <a:ea typeface="华文新魏" panose="02010800040101010101" pitchFamily="2" charset="-122"/>
              </a:rPr>
              <a:t>digital circuit</a:t>
            </a:r>
            <a:r>
              <a:rPr lang="zh-CN" altLang="en-US" sz="1800" b="1" dirty="0">
                <a:solidFill>
                  <a:srgbClr val="0000FF"/>
                </a:solidFill>
                <a:latin typeface="华文新魏" panose="02010800040101010101" pitchFamily="2" charset="-122"/>
                <a:ea typeface="华文新魏" panose="02010800040101010101" pitchFamily="2" charset="-122"/>
              </a:rPr>
              <a:t> </a:t>
            </a:r>
          </a:p>
          <a:p>
            <a:pPr marL="644525" indent="-644525" eaLnBrk="1" latinLnBrk="0" hangingPunct="1">
              <a:spcBef>
                <a:spcPts val="700"/>
              </a:spcBef>
              <a:spcAft>
                <a:spcPts val="600"/>
              </a:spcAft>
              <a:buClr>
                <a:schemeClr val="tx1"/>
              </a:buClr>
              <a:buNone/>
            </a:pPr>
            <a:r>
              <a:rPr lang="zh-CN" altLang="en-US" sz="1800" b="1" dirty="0">
                <a:solidFill>
                  <a:srgbClr val="0000FF"/>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楷体" panose="02010600040101010101" pitchFamily="2" charset="-122"/>
                <a:ea typeface="华文新魏" panose="02010800040101010101" pitchFamily="2" charset="-122"/>
              </a:rPr>
              <a:t>•</a:t>
            </a:r>
            <a:r>
              <a:rPr lang="zh-CN" altLang="en-US" sz="1800" b="1" dirty="0">
                <a:solidFill>
                  <a:srgbClr val="FF3300"/>
                </a:solidFill>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模拟量的特点：取值上</a:t>
            </a:r>
            <a:r>
              <a:rPr lang="zh-CN" altLang="en-US" sz="1800" b="1" dirty="0">
                <a:solidFill>
                  <a:srgbClr val="0000FF"/>
                </a:solidFill>
                <a:latin typeface="华文新魏" panose="02010800040101010101" pitchFamily="2" charset="-122"/>
                <a:ea typeface="华文新魏" panose="02010800040101010101" pitchFamily="2" charset="-122"/>
              </a:rPr>
              <a:t>连续不断</a:t>
            </a:r>
            <a:r>
              <a:rPr lang="zh-CN" altLang="en-US" sz="1800" b="1" dirty="0">
                <a:latin typeface="华文新魏" panose="02010800040101010101" pitchFamily="2" charset="-122"/>
                <a:ea typeface="华文新魏" panose="02010800040101010101" pitchFamily="2" charset="-122"/>
              </a:rPr>
              <a:t>的物理量(时间和数值上均连续取值)。</a:t>
            </a:r>
          </a:p>
          <a:p>
            <a:pPr marL="644525" indent="-644525" eaLnBrk="1" latinLnBrk="0" hangingPunct="1">
              <a:lnSpc>
                <a:spcPct val="150000"/>
              </a:lnSpc>
              <a:spcBef>
                <a:spcPts val="700"/>
              </a:spcBef>
              <a:spcAft>
                <a:spcPts val="600"/>
              </a:spcAft>
              <a:buNone/>
            </a:pPr>
            <a:r>
              <a:rPr lang="zh-CN" altLang="en-US" sz="1800" b="1" dirty="0">
                <a:solidFill>
                  <a:srgbClr val="0000FF"/>
                </a:solidFill>
                <a:latin typeface="华文新魏" panose="02010800040101010101" pitchFamily="2" charset="-122"/>
                <a:ea typeface="华文新魏" panose="02010800040101010101" pitchFamily="2" charset="-122"/>
              </a:rPr>
              <a:t>  </a:t>
            </a:r>
            <a:r>
              <a:rPr lang="zh-CN" altLang="en-US" sz="1800" b="1" dirty="0">
                <a:solidFill>
                  <a:srgbClr val="FF3300"/>
                </a:solidFill>
                <a:latin typeface="华文楷体" panose="02010600040101010101" pitchFamily="2" charset="-122"/>
                <a:ea typeface="华文新魏" panose="02010800040101010101" pitchFamily="2" charset="-122"/>
              </a:rPr>
              <a:t>•</a:t>
            </a:r>
            <a:r>
              <a:rPr lang="zh-CN" altLang="en-US" sz="1800" b="1" dirty="0">
                <a:solidFill>
                  <a:srgbClr val="FF3300"/>
                </a:solidFill>
                <a:latin typeface="华文新魏" panose="02010800040101010101" pitchFamily="2" charset="-122"/>
                <a:ea typeface="华文新魏" panose="02010800040101010101" pitchFamily="2" charset="-122"/>
              </a:rPr>
              <a:t> </a:t>
            </a:r>
            <a:r>
              <a:rPr lang="zh-CN" altLang="en-US" sz="1800" b="1" dirty="0">
                <a:latin typeface="华文新魏" panose="02010800040101010101" pitchFamily="2" charset="-122"/>
                <a:ea typeface="华文新魏" panose="02010800040101010101" pitchFamily="2" charset="-122"/>
              </a:rPr>
              <a:t>       数字量的特点：是</a:t>
            </a:r>
            <a:r>
              <a:rPr lang="zh-CN" altLang="en-US" sz="1800" b="1" dirty="0">
                <a:solidFill>
                  <a:srgbClr val="0000FF"/>
                </a:solidFill>
                <a:latin typeface="华文新魏" panose="02010800040101010101" pitchFamily="2" charset="-122"/>
                <a:ea typeface="华文新魏" panose="02010800040101010101" pitchFamily="2" charset="-122"/>
              </a:rPr>
              <a:t>离散的、不连续</a:t>
            </a:r>
            <a:r>
              <a:rPr lang="zh-CN" altLang="en-US" sz="1800" b="1" dirty="0">
                <a:latin typeface="华文新魏" panose="02010800040101010101" pitchFamily="2" charset="-122"/>
                <a:ea typeface="华文新魏" panose="02010800040101010101" pitchFamily="2" charset="-122"/>
              </a:rPr>
              <a:t>的物理量，用 </a:t>
            </a:r>
            <a:r>
              <a:rPr lang="zh-CN" altLang="en-US" sz="1800" b="1" dirty="0">
                <a:solidFill>
                  <a:srgbClr val="0000FF"/>
                </a:solidFill>
                <a:latin typeface="华文新魏" panose="02010800040101010101" pitchFamily="2" charset="-122"/>
                <a:ea typeface="华文新魏" panose="02010800040101010101" pitchFamily="2" charset="-122"/>
              </a:rPr>
              <a:t>0 和 1</a:t>
            </a:r>
            <a:r>
              <a:rPr lang="zh-CN" altLang="en-US" sz="1800" b="1" dirty="0">
                <a:latin typeface="华文新魏" panose="02010800040101010101" pitchFamily="2" charset="-122"/>
                <a:ea typeface="华文新魏" panose="02010800040101010101" pitchFamily="2" charset="-122"/>
              </a:rPr>
              <a:t>、 电压</a:t>
            </a:r>
            <a:r>
              <a:rPr lang="zh-CN" altLang="en-US" sz="1800" b="1" dirty="0">
                <a:solidFill>
                  <a:srgbClr val="0000FF"/>
                </a:solidFill>
                <a:latin typeface="华文新魏" panose="02010800040101010101" pitchFamily="2" charset="-122"/>
                <a:ea typeface="华文新魏" panose="02010800040101010101" pitchFamily="2" charset="-122"/>
              </a:rPr>
              <a:t>高和低</a:t>
            </a:r>
            <a:r>
              <a:rPr lang="zh-CN" altLang="en-US" sz="1800" b="1" dirty="0">
                <a:latin typeface="华文新魏" panose="02010800040101010101" pitchFamily="2" charset="-122"/>
                <a:ea typeface="华文新魏" panose="02010800040101010101" pitchFamily="2" charset="-122"/>
              </a:rPr>
              <a:t>、逻辑</a:t>
            </a:r>
            <a:r>
              <a:rPr lang="zh-CN" altLang="en-US" sz="1800" b="1" dirty="0">
                <a:solidFill>
                  <a:srgbClr val="0000FF"/>
                </a:solidFill>
                <a:latin typeface="华文新魏" panose="02010800040101010101" pitchFamily="2" charset="-122"/>
                <a:ea typeface="华文新魏" panose="02010800040101010101" pitchFamily="2" charset="-122"/>
              </a:rPr>
              <a:t>真和假</a:t>
            </a:r>
            <a:r>
              <a:rPr lang="zh-CN" altLang="en-US" sz="1800" b="1" dirty="0">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H </a:t>
            </a:r>
            <a:r>
              <a:rPr lang="zh-CN" altLang="en-US" sz="1800" b="1" dirty="0">
                <a:solidFill>
                  <a:srgbClr val="0000FF"/>
                </a:solidFill>
                <a:latin typeface="华文新魏" panose="02010800040101010101" pitchFamily="2" charset="-122"/>
                <a:ea typeface="华文新魏" panose="02010800040101010101" pitchFamily="2" charset="-122"/>
              </a:rPr>
              <a:t>和 </a:t>
            </a:r>
            <a:r>
              <a:rPr lang="en-US" altLang="zh-CN" sz="1800" b="1" dirty="0">
                <a:solidFill>
                  <a:srgbClr val="0000FF"/>
                </a:solidFill>
                <a:latin typeface="华文新魏" panose="02010800040101010101" pitchFamily="2" charset="-122"/>
                <a:ea typeface="华文新魏" panose="02010800040101010101" pitchFamily="2" charset="-122"/>
              </a:rPr>
              <a:t>L </a:t>
            </a:r>
            <a:r>
              <a:rPr lang="zh-CN" altLang="en-US" sz="1800" b="1" dirty="0">
                <a:latin typeface="华文新魏" panose="02010800040101010101" pitchFamily="2" charset="-122"/>
                <a:ea typeface="华文新魏" panose="02010800040101010101" pitchFamily="2" charset="-122"/>
              </a:rPr>
              <a:t>、 </a:t>
            </a:r>
            <a:r>
              <a:rPr lang="en-US" altLang="zh-CN" sz="1800" b="1" dirty="0">
                <a:solidFill>
                  <a:srgbClr val="0000FF"/>
                </a:solidFill>
                <a:latin typeface="华文新魏" panose="02010800040101010101" pitchFamily="2" charset="-122"/>
                <a:ea typeface="华文新魏" panose="02010800040101010101" pitchFamily="2" charset="-122"/>
              </a:rPr>
              <a:t>T </a:t>
            </a:r>
            <a:r>
              <a:rPr lang="zh-CN" altLang="en-US" sz="1800" b="1" dirty="0">
                <a:solidFill>
                  <a:srgbClr val="0000FF"/>
                </a:solidFill>
                <a:latin typeface="华文新魏" panose="02010800040101010101" pitchFamily="2" charset="-122"/>
                <a:ea typeface="华文新魏" panose="02010800040101010101" pitchFamily="2" charset="-122"/>
              </a:rPr>
              <a:t>和 </a:t>
            </a:r>
            <a:r>
              <a:rPr lang="en-US" altLang="zh-CN" sz="1800" b="1" dirty="0">
                <a:solidFill>
                  <a:srgbClr val="0000FF"/>
                </a:solidFill>
                <a:latin typeface="华文新魏" panose="02010800040101010101" pitchFamily="2" charset="-122"/>
                <a:ea typeface="华文新魏" panose="02010800040101010101" pitchFamily="2" charset="-122"/>
              </a:rPr>
              <a:t>F</a:t>
            </a:r>
            <a:r>
              <a:rPr lang="zh-CN" altLang="en-US" sz="1800" b="1" dirty="0">
                <a:latin typeface="华文新魏" panose="02010800040101010101" pitchFamily="2" charset="-122"/>
                <a:ea typeface="华文新魏" panose="02010800040101010101" pitchFamily="2" charset="-122"/>
              </a:rPr>
              <a:t>等表示。</a:t>
            </a:r>
          </a:p>
        </p:txBody>
      </p:sp>
      <p:sp>
        <p:nvSpPr>
          <p:cNvPr id="4" name="Text Box 7">
            <a:extLst>
              <a:ext uri="{FF2B5EF4-FFF2-40B4-BE49-F238E27FC236}">
                <a16:creationId xmlns:a16="http://schemas.microsoft.com/office/drawing/2014/main" id="{2650E502-11F8-4B65-B869-108E457A0A6B}"/>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 calcmode="lin" valueType="num">
                                      <p:cBhvr additive="base">
                                        <p:cTn id="7" dur="500" fill="hold"/>
                                        <p:tgtEl>
                                          <p:spTgt spid="522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222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227">
                                            <p:txEl>
                                              <p:pRg st="1" end="1"/>
                                            </p:txEl>
                                          </p:spTgt>
                                        </p:tgtEl>
                                        <p:attrNameLst>
                                          <p:attrName>style.visibility</p:attrName>
                                        </p:attrNameLst>
                                      </p:cBhvr>
                                      <p:to>
                                        <p:strVal val="visible"/>
                                      </p:to>
                                    </p:set>
                                    <p:anim calcmode="lin" valueType="num">
                                      <p:cBhvr additive="base">
                                        <p:cTn id="13" dur="500" fill="hold"/>
                                        <p:tgtEl>
                                          <p:spTgt spid="5222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22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2227">
                                            <p:txEl>
                                              <p:pRg st="2" end="2"/>
                                            </p:txEl>
                                          </p:spTgt>
                                        </p:tgtEl>
                                        <p:attrNameLst>
                                          <p:attrName>style.visibility</p:attrName>
                                        </p:attrNameLst>
                                      </p:cBhvr>
                                      <p:to>
                                        <p:strVal val="visible"/>
                                      </p:to>
                                    </p:set>
                                    <p:anim calcmode="lin" valueType="num">
                                      <p:cBhvr additive="base">
                                        <p:cTn id="19" dur="500" fill="hold"/>
                                        <p:tgtEl>
                                          <p:spTgt spid="5222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222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2227">
                                            <p:txEl>
                                              <p:pRg st="3" end="3"/>
                                            </p:txEl>
                                          </p:spTgt>
                                        </p:tgtEl>
                                        <p:attrNameLst>
                                          <p:attrName>style.visibility</p:attrName>
                                        </p:attrNameLst>
                                      </p:cBhvr>
                                      <p:to>
                                        <p:strVal val="visible"/>
                                      </p:to>
                                    </p:set>
                                    <p:anim calcmode="lin" valueType="num">
                                      <p:cBhvr additive="base">
                                        <p:cTn id="25" dur="500" fill="hold"/>
                                        <p:tgtEl>
                                          <p:spTgt spid="5222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22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52227">
                                            <p:txEl>
                                              <p:pRg st="4" end="4"/>
                                            </p:txEl>
                                          </p:spTgt>
                                        </p:tgtEl>
                                        <p:attrNameLst>
                                          <p:attrName>style.visibility</p:attrName>
                                        </p:attrNameLst>
                                      </p:cBhvr>
                                      <p:to>
                                        <p:strVal val="visible"/>
                                      </p:to>
                                    </p:set>
                                    <p:anim calcmode="lin" valueType="num">
                                      <p:cBhvr additive="base">
                                        <p:cTn id="31" dur="500" fill="hold"/>
                                        <p:tgtEl>
                                          <p:spTgt spid="5222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222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P spid="52227" grpI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D3046C5-22AC-4BCD-B70B-A9D524EB582B}"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18</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7890" name="Rectangle 4"/>
          <p:cNvSpPr/>
          <p:nvPr/>
        </p:nvSpPr>
        <p:spPr>
          <a:xfrm>
            <a:off x="782637" y="768351"/>
            <a:ext cx="5292725" cy="2514600"/>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zh-CN" altLang="en-US" sz="2400" b="1" dirty="0">
                <a:solidFill>
                  <a:schemeClr val="tx2"/>
                </a:solidFill>
                <a:latin typeface="华文新魏" panose="02010800040101010101" pitchFamily="2" charset="-122"/>
                <a:ea typeface="华文新魏" panose="02010800040101010101" pitchFamily="2" charset="-122"/>
              </a:rPr>
              <a:t>1）模拟信号</a:t>
            </a:r>
          </a:p>
        </p:txBody>
      </p:sp>
      <p:sp>
        <p:nvSpPr>
          <p:cNvPr id="81925" name="Line 5"/>
          <p:cNvSpPr/>
          <p:nvPr/>
        </p:nvSpPr>
        <p:spPr>
          <a:xfrm>
            <a:off x="2258566" y="2283718"/>
            <a:ext cx="4000500" cy="0"/>
          </a:xfrm>
          <a:prstGeom prst="line">
            <a:avLst/>
          </a:prstGeom>
          <a:ln w="38100" cap="flat" cmpd="sng">
            <a:solidFill>
              <a:schemeClr val="tx2"/>
            </a:solidFill>
            <a:prstDash val="solid"/>
            <a:round/>
            <a:headEnd type="none" w="med" len="med"/>
            <a:tailEnd type="arrow" w="med" len="med"/>
          </a:ln>
        </p:spPr>
        <p:txBody>
          <a:bodyPr/>
          <a:lstStyle/>
          <a:p>
            <a:endParaRPr lang="zh-CN" altLang="en-US"/>
          </a:p>
        </p:txBody>
      </p:sp>
      <p:sp>
        <p:nvSpPr>
          <p:cNvPr id="81926" name="Freeform 6"/>
          <p:cNvSpPr/>
          <p:nvPr/>
        </p:nvSpPr>
        <p:spPr>
          <a:xfrm>
            <a:off x="2715766" y="1466156"/>
            <a:ext cx="3097213" cy="1473200"/>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2601" h="1237">
                <a:moveTo>
                  <a:pt x="0" y="675"/>
                </a:moveTo>
                <a:cubicBezTo>
                  <a:pt x="53" y="580"/>
                  <a:pt x="179" y="11"/>
                  <a:pt x="311" y="104"/>
                </a:cubicBezTo>
                <a:cubicBezTo>
                  <a:pt x="443" y="197"/>
                  <a:pt x="628" y="1237"/>
                  <a:pt x="790" y="1233"/>
                </a:cubicBezTo>
                <a:cubicBezTo>
                  <a:pt x="952" y="1229"/>
                  <a:pt x="1106" y="83"/>
                  <a:pt x="1282" y="81"/>
                </a:cubicBezTo>
                <a:cubicBezTo>
                  <a:pt x="1458" y="79"/>
                  <a:pt x="1688" y="1222"/>
                  <a:pt x="1849" y="1223"/>
                </a:cubicBezTo>
                <a:cubicBezTo>
                  <a:pt x="2010" y="1224"/>
                  <a:pt x="2123" y="180"/>
                  <a:pt x="2248" y="90"/>
                </a:cubicBezTo>
                <a:cubicBezTo>
                  <a:pt x="2373" y="0"/>
                  <a:pt x="2528" y="561"/>
                  <a:pt x="2601" y="685"/>
                </a:cubicBezTo>
              </a:path>
            </a:pathLst>
          </a:custGeom>
          <a:noFill/>
          <a:ln w="38100" cap="flat" cmpd="sng">
            <a:solidFill>
              <a:schemeClr val="tx2"/>
            </a:solidFill>
            <a:prstDash val="solid"/>
            <a:round/>
            <a:headEnd type="none" w="med" len="med"/>
            <a:tailEnd type="none" w="med" len="med"/>
          </a:ln>
        </p:spPr>
        <p:txBody>
          <a:bodyPr/>
          <a:lstStyle/>
          <a:p>
            <a:endParaRPr lang="zh-CN" altLang="en-US"/>
          </a:p>
        </p:txBody>
      </p:sp>
      <p:sp>
        <p:nvSpPr>
          <p:cNvPr id="81927" name="Line 7"/>
          <p:cNvSpPr/>
          <p:nvPr/>
        </p:nvSpPr>
        <p:spPr>
          <a:xfrm>
            <a:off x="2267744" y="4193178"/>
            <a:ext cx="4286250" cy="0"/>
          </a:xfrm>
          <a:prstGeom prst="line">
            <a:avLst/>
          </a:prstGeom>
          <a:ln w="38100" cap="flat" cmpd="sng">
            <a:solidFill>
              <a:schemeClr val="tx2"/>
            </a:solidFill>
            <a:prstDash val="solid"/>
            <a:round/>
            <a:headEnd type="none" w="med" len="med"/>
            <a:tailEnd type="arrow" w="med" len="med"/>
          </a:ln>
        </p:spPr>
        <p:txBody>
          <a:bodyPr/>
          <a:lstStyle/>
          <a:p>
            <a:endParaRPr lang="zh-CN" altLang="en-US"/>
          </a:p>
        </p:txBody>
      </p:sp>
      <p:sp>
        <p:nvSpPr>
          <p:cNvPr id="81928" name="Freeform 8"/>
          <p:cNvSpPr/>
          <p:nvPr/>
        </p:nvSpPr>
        <p:spPr>
          <a:xfrm>
            <a:off x="2423220" y="3269253"/>
            <a:ext cx="3886200" cy="1400175"/>
          </a:xfrm>
          <a:custGeom>
            <a:avLst/>
            <a:gdLst/>
            <a:ahLst/>
            <a:cxnLst>
              <a:cxn ang="0">
                <a:pos x="0"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 ang="0">
                <a:pos x="2147483646" y="2147483646"/>
              </a:cxn>
            </a:cxnLst>
            <a:rect l="0" t="0" r="0" b="0"/>
            <a:pathLst>
              <a:path w="3264" h="1176">
                <a:moveTo>
                  <a:pt x="0" y="776"/>
                </a:moveTo>
                <a:cubicBezTo>
                  <a:pt x="84" y="520"/>
                  <a:pt x="168" y="264"/>
                  <a:pt x="240" y="248"/>
                </a:cubicBezTo>
                <a:cubicBezTo>
                  <a:pt x="312" y="232"/>
                  <a:pt x="368" y="656"/>
                  <a:pt x="432" y="680"/>
                </a:cubicBezTo>
                <a:cubicBezTo>
                  <a:pt x="496" y="704"/>
                  <a:pt x="560" y="320"/>
                  <a:pt x="624" y="392"/>
                </a:cubicBezTo>
                <a:cubicBezTo>
                  <a:pt x="688" y="464"/>
                  <a:pt x="744" y="1152"/>
                  <a:pt x="816" y="1112"/>
                </a:cubicBezTo>
                <a:cubicBezTo>
                  <a:pt x="888" y="1072"/>
                  <a:pt x="976" y="200"/>
                  <a:pt x="1056" y="152"/>
                </a:cubicBezTo>
                <a:cubicBezTo>
                  <a:pt x="1136" y="104"/>
                  <a:pt x="1224" y="768"/>
                  <a:pt x="1296" y="824"/>
                </a:cubicBezTo>
                <a:cubicBezTo>
                  <a:pt x="1368" y="880"/>
                  <a:pt x="1416" y="520"/>
                  <a:pt x="1488" y="488"/>
                </a:cubicBezTo>
                <a:cubicBezTo>
                  <a:pt x="1560" y="456"/>
                  <a:pt x="1672" y="680"/>
                  <a:pt x="1728" y="632"/>
                </a:cubicBezTo>
                <a:cubicBezTo>
                  <a:pt x="1784" y="584"/>
                  <a:pt x="1768" y="112"/>
                  <a:pt x="1824" y="200"/>
                </a:cubicBezTo>
                <a:cubicBezTo>
                  <a:pt x="1880" y="288"/>
                  <a:pt x="1968" y="1176"/>
                  <a:pt x="2064" y="1160"/>
                </a:cubicBezTo>
                <a:cubicBezTo>
                  <a:pt x="2160" y="1144"/>
                  <a:pt x="2280" y="208"/>
                  <a:pt x="2400" y="104"/>
                </a:cubicBezTo>
                <a:cubicBezTo>
                  <a:pt x="2520" y="0"/>
                  <a:pt x="2672" y="488"/>
                  <a:pt x="2784" y="536"/>
                </a:cubicBezTo>
                <a:cubicBezTo>
                  <a:pt x="2896" y="584"/>
                  <a:pt x="2992" y="352"/>
                  <a:pt x="3072" y="392"/>
                </a:cubicBezTo>
                <a:cubicBezTo>
                  <a:pt x="3152" y="432"/>
                  <a:pt x="3208" y="604"/>
                  <a:pt x="3264" y="776"/>
                </a:cubicBezTo>
              </a:path>
            </a:pathLst>
          </a:custGeom>
          <a:noFill/>
          <a:ln w="38100" cap="flat" cmpd="sng">
            <a:solidFill>
              <a:schemeClr val="tx2"/>
            </a:solidFill>
            <a:prstDash val="solid"/>
            <a:round/>
            <a:headEnd type="none" w="med" len="med"/>
            <a:tailEnd type="none" w="med" len="med"/>
          </a:ln>
        </p:spPr>
        <p:txBody>
          <a:bodyPr/>
          <a:lstStyle/>
          <a:p>
            <a:endParaRPr lang="zh-CN" altLang="en-US"/>
          </a:p>
        </p:txBody>
      </p:sp>
      <p:sp>
        <p:nvSpPr>
          <p:cNvPr id="8" name="Rectangle 4">
            <a:extLst>
              <a:ext uri="{FF2B5EF4-FFF2-40B4-BE49-F238E27FC236}">
                <a16:creationId xmlns:a16="http://schemas.microsoft.com/office/drawing/2014/main" id="{D489BA30-D2B0-44A7-94B6-FF26ABAE309E}"/>
              </a:ext>
            </a:extLst>
          </p:cNvPr>
          <p:cNvSpPr/>
          <p:nvPr/>
        </p:nvSpPr>
        <p:spPr>
          <a:xfrm>
            <a:off x="6259066" y="2063285"/>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t</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9" name="Line 5">
            <a:extLst>
              <a:ext uri="{FF2B5EF4-FFF2-40B4-BE49-F238E27FC236}">
                <a16:creationId xmlns:a16="http://schemas.microsoft.com/office/drawing/2014/main" id="{2CDDD0D2-7D9A-46E3-9EEA-D69AA81C0373}"/>
              </a:ext>
            </a:extLst>
          </p:cNvPr>
          <p:cNvSpPr/>
          <p:nvPr/>
        </p:nvSpPr>
        <p:spPr>
          <a:xfrm rot="5400000">
            <a:off x="1472852" y="2231556"/>
            <a:ext cx="1571427" cy="0"/>
          </a:xfrm>
          <a:prstGeom prst="line">
            <a:avLst/>
          </a:prstGeom>
          <a:ln w="38100" cap="flat" cmpd="sng">
            <a:solidFill>
              <a:schemeClr val="tx2"/>
            </a:solidFill>
            <a:prstDash val="solid"/>
            <a:round/>
            <a:headEnd type="arrow" w="med" len="med"/>
            <a:tailEnd type="none" w="med" len="med"/>
          </a:ln>
        </p:spPr>
        <p:txBody>
          <a:bodyPr/>
          <a:lstStyle/>
          <a:p>
            <a:endParaRPr lang="zh-CN" altLang="en-US"/>
          </a:p>
        </p:txBody>
      </p:sp>
      <p:sp>
        <p:nvSpPr>
          <p:cNvPr id="10" name="Rectangle 4">
            <a:extLst>
              <a:ext uri="{FF2B5EF4-FFF2-40B4-BE49-F238E27FC236}">
                <a16:creationId xmlns:a16="http://schemas.microsoft.com/office/drawing/2014/main" id="{83015F88-5AFE-484F-9E5A-DCAF7E86A5C5}"/>
              </a:ext>
            </a:extLst>
          </p:cNvPr>
          <p:cNvSpPr/>
          <p:nvPr/>
        </p:nvSpPr>
        <p:spPr>
          <a:xfrm>
            <a:off x="1947106" y="1253651"/>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v</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1" name="Rectangle 4">
            <a:extLst>
              <a:ext uri="{FF2B5EF4-FFF2-40B4-BE49-F238E27FC236}">
                <a16:creationId xmlns:a16="http://schemas.microsoft.com/office/drawing/2014/main" id="{CC9929CF-EB3D-4E6E-85DD-ECA485399900}"/>
              </a:ext>
            </a:extLst>
          </p:cNvPr>
          <p:cNvSpPr/>
          <p:nvPr/>
        </p:nvSpPr>
        <p:spPr>
          <a:xfrm>
            <a:off x="1946194" y="2130884"/>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o</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2" name="Line 5">
            <a:extLst>
              <a:ext uri="{FF2B5EF4-FFF2-40B4-BE49-F238E27FC236}">
                <a16:creationId xmlns:a16="http://schemas.microsoft.com/office/drawing/2014/main" id="{B49C7B52-0CF6-4FB5-9C84-3DE018567259}"/>
              </a:ext>
            </a:extLst>
          </p:cNvPr>
          <p:cNvSpPr/>
          <p:nvPr/>
        </p:nvSpPr>
        <p:spPr>
          <a:xfrm rot="5400000">
            <a:off x="1472851" y="4054842"/>
            <a:ext cx="1571427" cy="0"/>
          </a:xfrm>
          <a:prstGeom prst="line">
            <a:avLst/>
          </a:prstGeom>
          <a:ln w="38100" cap="flat" cmpd="sng">
            <a:solidFill>
              <a:schemeClr val="tx2"/>
            </a:solidFill>
            <a:prstDash val="solid"/>
            <a:round/>
            <a:headEnd type="arrow" w="med" len="med"/>
            <a:tailEnd type="none" w="med" len="med"/>
          </a:ln>
        </p:spPr>
        <p:txBody>
          <a:bodyPr/>
          <a:lstStyle/>
          <a:p>
            <a:endParaRPr lang="zh-CN" altLang="en-US"/>
          </a:p>
        </p:txBody>
      </p:sp>
      <p:sp>
        <p:nvSpPr>
          <p:cNvPr id="13" name="Rectangle 4">
            <a:extLst>
              <a:ext uri="{FF2B5EF4-FFF2-40B4-BE49-F238E27FC236}">
                <a16:creationId xmlns:a16="http://schemas.microsoft.com/office/drawing/2014/main" id="{B688BE15-8738-4E54-B2D3-A8A33470943B}"/>
              </a:ext>
            </a:extLst>
          </p:cNvPr>
          <p:cNvSpPr/>
          <p:nvPr/>
        </p:nvSpPr>
        <p:spPr>
          <a:xfrm>
            <a:off x="1947105" y="3076937"/>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v</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4" name="Rectangle 4">
            <a:extLst>
              <a:ext uri="{FF2B5EF4-FFF2-40B4-BE49-F238E27FC236}">
                <a16:creationId xmlns:a16="http://schemas.microsoft.com/office/drawing/2014/main" id="{D3FED9AE-B3C7-423F-B478-010CE64CE8C6}"/>
              </a:ext>
            </a:extLst>
          </p:cNvPr>
          <p:cNvSpPr/>
          <p:nvPr/>
        </p:nvSpPr>
        <p:spPr>
          <a:xfrm>
            <a:off x="1946193" y="3954170"/>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o</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5" name="Rectangle 4">
            <a:extLst>
              <a:ext uri="{FF2B5EF4-FFF2-40B4-BE49-F238E27FC236}">
                <a16:creationId xmlns:a16="http://schemas.microsoft.com/office/drawing/2014/main" id="{9711C299-B4F7-4810-A0EE-FAF331651640}"/>
              </a:ext>
            </a:extLst>
          </p:cNvPr>
          <p:cNvSpPr/>
          <p:nvPr/>
        </p:nvSpPr>
        <p:spPr>
          <a:xfrm>
            <a:off x="6557315" y="3972745"/>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t</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6" name="Text Box 7">
            <a:extLst>
              <a:ext uri="{FF2B5EF4-FFF2-40B4-BE49-F238E27FC236}">
                <a16:creationId xmlns:a16="http://schemas.microsoft.com/office/drawing/2014/main" id="{90214134-17E5-4D54-B56D-5C508CB95473}"/>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1925"/>
                                        </p:tgtEl>
                                        <p:attrNameLst>
                                          <p:attrName>style.visibility</p:attrName>
                                        </p:attrNameLst>
                                      </p:cBhvr>
                                      <p:to>
                                        <p:strVal val="visible"/>
                                      </p:to>
                                    </p:set>
                                    <p:anim calcmode="lin" valueType="num">
                                      <p:cBhvr additive="base">
                                        <p:cTn id="7" dur="500" fill="hold"/>
                                        <p:tgtEl>
                                          <p:spTgt spid="81925"/>
                                        </p:tgtEl>
                                        <p:attrNameLst>
                                          <p:attrName>ppt_x</p:attrName>
                                        </p:attrNameLst>
                                      </p:cBhvr>
                                      <p:tavLst>
                                        <p:tav tm="0">
                                          <p:val>
                                            <p:strVal val="0-#ppt_w/2"/>
                                          </p:val>
                                        </p:tav>
                                        <p:tav tm="100000">
                                          <p:val>
                                            <p:strVal val="#ppt_x"/>
                                          </p:val>
                                        </p:tav>
                                      </p:tavLst>
                                    </p:anim>
                                    <p:anim calcmode="lin" valueType="num">
                                      <p:cBhvr additive="base">
                                        <p:cTn id="8" dur="500" fill="hold"/>
                                        <p:tgtEl>
                                          <p:spTgt spid="8192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1926"/>
                                        </p:tgtEl>
                                        <p:attrNameLst>
                                          <p:attrName>style.visibility</p:attrName>
                                        </p:attrNameLst>
                                      </p:cBhvr>
                                      <p:to>
                                        <p:strVal val="visible"/>
                                      </p:to>
                                    </p:set>
                                    <p:anim calcmode="lin" valueType="num">
                                      <p:cBhvr additive="base">
                                        <p:cTn id="12" dur="500" fill="hold"/>
                                        <p:tgtEl>
                                          <p:spTgt spid="81926"/>
                                        </p:tgtEl>
                                        <p:attrNameLst>
                                          <p:attrName>ppt_x</p:attrName>
                                        </p:attrNameLst>
                                      </p:cBhvr>
                                      <p:tavLst>
                                        <p:tav tm="0">
                                          <p:val>
                                            <p:strVal val="0-#ppt_w/2"/>
                                          </p:val>
                                        </p:tav>
                                        <p:tav tm="100000">
                                          <p:val>
                                            <p:strVal val="#ppt_x"/>
                                          </p:val>
                                        </p:tav>
                                      </p:tavLst>
                                    </p:anim>
                                    <p:anim calcmode="lin" valueType="num">
                                      <p:cBhvr additive="base">
                                        <p:cTn id="13" dur="500" fill="hold"/>
                                        <p:tgtEl>
                                          <p:spTgt spid="8192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81927"/>
                                        </p:tgtEl>
                                        <p:attrNameLst>
                                          <p:attrName>style.visibility</p:attrName>
                                        </p:attrNameLst>
                                      </p:cBhvr>
                                      <p:to>
                                        <p:strVal val="visible"/>
                                      </p:to>
                                    </p:set>
                                    <p:anim calcmode="lin" valueType="num">
                                      <p:cBhvr additive="base">
                                        <p:cTn id="18" dur="500" fill="hold"/>
                                        <p:tgtEl>
                                          <p:spTgt spid="81927"/>
                                        </p:tgtEl>
                                        <p:attrNameLst>
                                          <p:attrName>ppt_x</p:attrName>
                                        </p:attrNameLst>
                                      </p:cBhvr>
                                      <p:tavLst>
                                        <p:tav tm="0">
                                          <p:val>
                                            <p:strVal val="0-#ppt_w/2"/>
                                          </p:val>
                                        </p:tav>
                                        <p:tav tm="100000">
                                          <p:val>
                                            <p:strVal val="#ppt_x"/>
                                          </p:val>
                                        </p:tav>
                                      </p:tavLst>
                                    </p:anim>
                                    <p:anim calcmode="lin" valueType="num">
                                      <p:cBhvr additive="base">
                                        <p:cTn id="19" dur="500" fill="hold"/>
                                        <p:tgtEl>
                                          <p:spTgt spid="81927"/>
                                        </p:tgtEl>
                                        <p:attrNameLst>
                                          <p:attrName>ppt_y</p:attrName>
                                        </p:attrNameLst>
                                      </p:cBhvr>
                                      <p:tavLst>
                                        <p:tav tm="0">
                                          <p:val>
                                            <p:strVal val="#ppt_y"/>
                                          </p:val>
                                        </p:tav>
                                        <p:tav tm="100000">
                                          <p:val>
                                            <p:strVal val="#ppt_y"/>
                                          </p:val>
                                        </p:tav>
                                      </p:tavLst>
                                    </p:anim>
                                  </p:childTnLst>
                                </p:cTn>
                              </p:par>
                            </p:childTnLst>
                          </p:cTn>
                        </p:par>
                        <p:par>
                          <p:cTn id="20" fill="hold">
                            <p:stCondLst>
                              <p:cond delay="500"/>
                            </p:stCondLst>
                            <p:childTnLst>
                              <p:par>
                                <p:cTn id="21" presetID="2" presetClass="entr" presetSubtype="8" fill="hold" nodeType="afterEffect">
                                  <p:stCondLst>
                                    <p:cond delay="0"/>
                                  </p:stCondLst>
                                  <p:childTnLst>
                                    <p:set>
                                      <p:cBhvr>
                                        <p:cTn id="22" dur="1" fill="hold">
                                          <p:stCondLst>
                                            <p:cond delay="0"/>
                                          </p:stCondLst>
                                        </p:cTn>
                                        <p:tgtEl>
                                          <p:spTgt spid="81928"/>
                                        </p:tgtEl>
                                        <p:attrNameLst>
                                          <p:attrName>style.visibility</p:attrName>
                                        </p:attrNameLst>
                                      </p:cBhvr>
                                      <p:to>
                                        <p:strVal val="visible"/>
                                      </p:to>
                                    </p:set>
                                    <p:anim calcmode="lin" valueType="num">
                                      <p:cBhvr additive="base">
                                        <p:cTn id="23" dur="500" fill="hold"/>
                                        <p:tgtEl>
                                          <p:spTgt spid="81928"/>
                                        </p:tgtEl>
                                        <p:attrNameLst>
                                          <p:attrName>ppt_x</p:attrName>
                                        </p:attrNameLst>
                                      </p:cBhvr>
                                      <p:tavLst>
                                        <p:tav tm="0">
                                          <p:val>
                                            <p:strVal val="0-#ppt_w/2"/>
                                          </p:val>
                                        </p:tav>
                                        <p:tav tm="100000">
                                          <p:val>
                                            <p:strVal val="#ppt_x"/>
                                          </p:val>
                                        </p:tav>
                                      </p:tavLst>
                                    </p:anim>
                                    <p:anim calcmode="lin" valueType="num">
                                      <p:cBhvr additive="base">
                                        <p:cTn id="24" dur="500" fill="hold"/>
                                        <p:tgtEl>
                                          <p:spTgt spid="81928"/>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0-#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8" fill="hold" nodeType="clickEffect">
                                  <p:stCondLst>
                                    <p:cond delay="0"/>
                                  </p:stCondLst>
                                  <p:childTnLst>
                                    <p:set>
                                      <p:cBhvr>
                                        <p:cTn id="34" dur="1" fill="hold">
                                          <p:stCondLst>
                                            <p:cond delay="0"/>
                                          </p:stCondLst>
                                        </p:cTn>
                                        <p:tgtEl>
                                          <p:spTgt spid="12"/>
                                        </p:tgtEl>
                                        <p:attrNameLst>
                                          <p:attrName>style.visibility</p:attrName>
                                        </p:attrNameLst>
                                      </p:cBhvr>
                                      <p:to>
                                        <p:strVal val="visible"/>
                                      </p:to>
                                    </p:set>
                                    <p:anim calcmode="lin" valueType="num">
                                      <p:cBhvr additive="base">
                                        <p:cTn id="35" dur="500" fill="hold"/>
                                        <p:tgtEl>
                                          <p:spTgt spid="12"/>
                                        </p:tgtEl>
                                        <p:attrNameLst>
                                          <p:attrName>ppt_x</p:attrName>
                                        </p:attrNameLst>
                                      </p:cBhvr>
                                      <p:tavLst>
                                        <p:tav tm="0">
                                          <p:val>
                                            <p:strVal val="0-#ppt_w/2"/>
                                          </p:val>
                                        </p:tav>
                                        <p:tav tm="100000">
                                          <p:val>
                                            <p:strVal val="#ppt_x"/>
                                          </p:val>
                                        </p:tav>
                                      </p:tavLst>
                                    </p:anim>
                                    <p:anim calcmode="lin" valueType="num">
                                      <p:cBhvr additive="base">
                                        <p:cTn id="36"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DF766252-985A-45A4-A894-AECFD2379179}"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19</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2950" name="Line 6"/>
          <p:cNvSpPr/>
          <p:nvPr/>
        </p:nvSpPr>
        <p:spPr>
          <a:xfrm>
            <a:off x="1996852" y="2914650"/>
            <a:ext cx="4286250" cy="0"/>
          </a:xfrm>
          <a:prstGeom prst="line">
            <a:avLst/>
          </a:prstGeom>
          <a:ln w="38100" cap="flat" cmpd="sng">
            <a:solidFill>
              <a:schemeClr val="tx2"/>
            </a:solidFill>
            <a:prstDash val="solid"/>
            <a:round/>
            <a:headEnd type="none" w="med" len="med"/>
            <a:tailEnd type="arrow" w="med" len="med"/>
          </a:ln>
        </p:spPr>
        <p:txBody>
          <a:bodyPr/>
          <a:lstStyle/>
          <a:p>
            <a:endParaRPr lang="zh-CN" altLang="en-US"/>
          </a:p>
        </p:txBody>
      </p:sp>
      <p:sp>
        <p:nvSpPr>
          <p:cNvPr id="82954" name="Freeform 10"/>
          <p:cNvSpPr/>
          <p:nvPr/>
        </p:nvSpPr>
        <p:spPr>
          <a:xfrm>
            <a:off x="2339752" y="2228850"/>
            <a:ext cx="3806825" cy="685800"/>
          </a:xfrm>
          <a:custGeom>
            <a:avLst/>
            <a:gdLst/>
            <a:ahLst/>
            <a:cxnLst>
              <a:cxn ang="0">
                <a:pos x="0" y="2147483646"/>
              </a:cxn>
              <a:cxn ang="0">
                <a:pos x="0" y="0"/>
              </a:cxn>
              <a:cxn ang="0">
                <a:pos x="2147483646" y="0"/>
              </a:cxn>
              <a:cxn ang="0">
                <a:pos x="2147483646" y="2147483646"/>
              </a:cxn>
              <a:cxn ang="0">
                <a:pos x="2147483646" y="2147483646"/>
              </a:cxn>
              <a:cxn ang="0">
                <a:pos x="2147483646" y="0"/>
              </a:cxn>
              <a:cxn ang="0">
                <a:pos x="2147483646" y="0"/>
              </a:cxn>
              <a:cxn ang="0">
                <a:pos x="2147483646" y="2147483646"/>
              </a:cxn>
              <a:cxn ang="0">
                <a:pos x="2147483646" y="2147483646"/>
              </a:cxn>
              <a:cxn ang="0">
                <a:pos x="2147483646" y="2147483646"/>
              </a:cxn>
              <a:cxn ang="0">
                <a:pos x="2147483646" y="2147483646"/>
              </a:cxn>
            </a:cxnLst>
            <a:rect l="0" t="0" r="0" b="0"/>
            <a:pathLst>
              <a:path w="3197" h="576">
                <a:moveTo>
                  <a:pt x="0" y="576"/>
                </a:moveTo>
                <a:lnTo>
                  <a:pt x="0" y="0"/>
                </a:lnTo>
                <a:lnTo>
                  <a:pt x="480" y="0"/>
                </a:lnTo>
                <a:lnTo>
                  <a:pt x="480" y="576"/>
                </a:lnTo>
                <a:lnTo>
                  <a:pt x="1056" y="576"/>
                </a:lnTo>
                <a:lnTo>
                  <a:pt x="1056" y="0"/>
                </a:lnTo>
                <a:lnTo>
                  <a:pt x="2256" y="0"/>
                </a:lnTo>
                <a:lnTo>
                  <a:pt x="2256" y="576"/>
                </a:lnTo>
                <a:lnTo>
                  <a:pt x="2784" y="576"/>
                </a:lnTo>
                <a:lnTo>
                  <a:pt x="2779" y="9"/>
                </a:lnTo>
                <a:lnTo>
                  <a:pt x="3197" y="9"/>
                </a:lnTo>
              </a:path>
            </a:pathLst>
          </a:custGeom>
          <a:noFill/>
          <a:ln w="28575" cap="flat" cmpd="sng">
            <a:solidFill>
              <a:schemeClr val="tx2"/>
            </a:solidFill>
            <a:prstDash val="solid"/>
            <a:round/>
            <a:headEnd type="none" w="med" len="med"/>
            <a:tailEnd type="none" w="med" len="med"/>
          </a:ln>
        </p:spPr>
        <p:txBody>
          <a:bodyPr/>
          <a:lstStyle/>
          <a:p>
            <a:endParaRPr lang="zh-CN" altLang="en-US"/>
          </a:p>
        </p:txBody>
      </p:sp>
      <p:sp>
        <p:nvSpPr>
          <p:cNvPr id="10" name="Rectangle 4">
            <a:extLst>
              <a:ext uri="{FF2B5EF4-FFF2-40B4-BE49-F238E27FC236}">
                <a16:creationId xmlns:a16="http://schemas.microsoft.com/office/drawing/2014/main" id="{9DBF02DC-B92E-41E3-9FAE-04E1542AA1C9}"/>
              </a:ext>
            </a:extLst>
          </p:cNvPr>
          <p:cNvSpPr/>
          <p:nvPr/>
        </p:nvSpPr>
        <p:spPr>
          <a:xfrm>
            <a:off x="782637" y="768351"/>
            <a:ext cx="5292725" cy="2514600"/>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sz="2400" b="1" dirty="0">
                <a:solidFill>
                  <a:schemeClr val="tx2"/>
                </a:solidFill>
                <a:latin typeface="华文新魏" panose="02010800040101010101" pitchFamily="2" charset="-122"/>
                <a:ea typeface="华文新魏" panose="02010800040101010101" pitchFamily="2" charset="-122"/>
              </a:rPr>
              <a:t>2</a:t>
            </a:r>
            <a:r>
              <a:rPr lang="zh-CN" altLang="en-US" sz="2400" b="1" dirty="0">
                <a:solidFill>
                  <a:schemeClr val="tx2"/>
                </a:solidFill>
                <a:latin typeface="华文新魏" panose="02010800040101010101" pitchFamily="2" charset="-122"/>
                <a:ea typeface="华文新魏" panose="02010800040101010101" pitchFamily="2" charset="-122"/>
              </a:rPr>
              <a:t>）理想的数字信号</a:t>
            </a:r>
          </a:p>
        </p:txBody>
      </p:sp>
      <p:sp>
        <p:nvSpPr>
          <p:cNvPr id="11" name="Line 5">
            <a:extLst>
              <a:ext uri="{FF2B5EF4-FFF2-40B4-BE49-F238E27FC236}">
                <a16:creationId xmlns:a16="http://schemas.microsoft.com/office/drawing/2014/main" id="{F917315D-9ACC-48E6-A466-6493EBD2709D}"/>
              </a:ext>
            </a:extLst>
          </p:cNvPr>
          <p:cNvSpPr/>
          <p:nvPr/>
        </p:nvSpPr>
        <p:spPr>
          <a:xfrm rot="5400000">
            <a:off x="1211138" y="2732090"/>
            <a:ext cx="1571427" cy="0"/>
          </a:xfrm>
          <a:prstGeom prst="line">
            <a:avLst/>
          </a:prstGeom>
          <a:ln w="38100" cap="flat" cmpd="sng">
            <a:solidFill>
              <a:schemeClr val="tx2"/>
            </a:solidFill>
            <a:prstDash val="solid"/>
            <a:round/>
            <a:headEnd type="arrow" w="med" len="med"/>
            <a:tailEnd type="none" w="med" len="med"/>
          </a:ln>
        </p:spPr>
        <p:txBody>
          <a:bodyPr/>
          <a:lstStyle/>
          <a:p>
            <a:endParaRPr lang="zh-CN" altLang="en-US"/>
          </a:p>
        </p:txBody>
      </p:sp>
      <p:sp>
        <p:nvSpPr>
          <p:cNvPr id="12" name="Rectangle 4">
            <a:extLst>
              <a:ext uri="{FF2B5EF4-FFF2-40B4-BE49-F238E27FC236}">
                <a16:creationId xmlns:a16="http://schemas.microsoft.com/office/drawing/2014/main" id="{96AD8BCD-762D-4E5F-9B3F-03A39774E601}"/>
              </a:ext>
            </a:extLst>
          </p:cNvPr>
          <p:cNvSpPr/>
          <p:nvPr/>
        </p:nvSpPr>
        <p:spPr>
          <a:xfrm>
            <a:off x="1628242" y="1851670"/>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v</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3" name="Rectangle 4">
            <a:extLst>
              <a:ext uri="{FF2B5EF4-FFF2-40B4-BE49-F238E27FC236}">
                <a16:creationId xmlns:a16="http://schemas.microsoft.com/office/drawing/2014/main" id="{5F92002D-7A4C-4699-B08A-E36F13A9B26D}"/>
              </a:ext>
            </a:extLst>
          </p:cNvPr>
          <p:cNvSpPr/>
          <p:nvPr/>
        </p:nvSpPr>
        <p:spPr>
          <a:xfrm>
            <a:off x="1691680" y="2787774"/>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o</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4" name="Rectangle 4">
            <a:extLst>
              <a:ext uri="{FF2B5EF4-FFF2-40B4-BE49-F238E27FC236}">
                <a16:creationId xmlns:a16="http://schemas.microsoft.com/office/drawing/2014/main" id="{64D8078E-F9E6-4AE3-99F7-7C555552A62A}"/>
              </a:ext>
            </a:extLst>
          </p:cNvPr>
          <p:cNvSpPr/>
          <p:nvPr/>
        </p:nvSpPr>
        <p:spPr>
          <a:xfrm>
            <a:off x="6309457" y="2694217"/>
            <a:ext cx="360040" cy="440866"/>
          </a:xfrm>
          <a:prstGeom prst="rect">
            <a:avLst/>
          </a:prstGeom>
          <a:noFill/>
          <a:ln w="9525">
            <a:noFill/>
          </a:ln>
        </p:spPr>
        <p:txBody>
          <a:bodyPr lIns="69056" tIns="34529" rIns="69056" bIns="34529" anchor="t"/>
          <a:lstStyle/>
          <a:p>
            <a:pPr marL="342900" indent="-342900">
              <a:spcBef>
                <a:spcPct val="20000"/>
              </a:spcBef>
              <a:buFont typeface="Arial" panose="020B0604020202020204" pitchFamily="34" charset="0"/>
            </a:pPr>
            <a:r>
              <a:rPr lang="en-US" altLang="zh-CN" b="1" i="1" dirty="0">
                <a:solidFill>
                  <a:schemeClr val="tx2"/>
                </a:solidFill>
                <a:latin typeface="华文新魏" panose="02010800040101010101" pitchFamily="2" charset="-122"/>
                <a:ea typeface="华文新魏" panose="02010800040101010101" pitchFamily="2" charset="-122"/>
              </a:rPr>
              <a:t>t</a:t>
            </a:r>
            <a:endParaRPr lang="zh-CN" altLang="en-US" b="1" i="1" dirty="0">
              <a:solidFill>
                <a:schemeClr val="tx2"/>
              </a:solidFill>
              <a:latin typeface="华文新魏" panose="02010800040101010101" pitchFamily="2" charset="-122"/>
              <a:ea typeface="华文新魏" panose="02010800040101010101" pitchFamily="2" charset="-122"/>
            </a:endParaRPr>
          </a:p>
        </p:txBody>
      </p:sp>
      <p:sp>
        <p:nvSpPr>
          <p:cNvPr id="15" name="Text Box 7">
            <a:extLst>
              <a:ext uri="{FF2B5EF4-FFF2-40B4-BE49-F238E27FC236}">
                <a16:creationId xmlns:a16="http://schemas.microsoft.com/office/drawing/2014/main" id="{6F5C06BB-F31A-41A1-B64A-719F63F68EA6}"/>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82950"/>
                                        </p:tgtEl>
                                        <p:attrNameLst>
                                          <p:attrName>style.visibility</p:attrName>
                                        </p:attrNameLst>
                                      </p:cBhvr>
                                      <p:to>
                                        <p:strVal val="visible"/>
                                      </p:to>
                                    </p:set>
                                    <p:anim calcmode="lin" valueType="num">
                                      <p:cBhvr additive="base">
                                        <p:cTn id="7" dur="500" fill="hold"/>
                                        <p:tgtEl>
                                          <p:spTgt spid="82950"/>
                                        </p:tgtEl>
                                        <p:attrNameLst>
                                          <p:attrName>ppt_x</p:attrName>
                                        </p:attrNameLst>
                                      </p:cBhvr>
                                      <p:tavLst>
                                        <p:tav tm="0">
                                          <p:val>
                                            <p:strVal val="0-#ppt_w/2"/>
                                          </p:val>
                                        </p:tav>
                                        <p:tav tm="100000">
                                          <p:val>
                                            <p:strVal val="#ppt_x"/>
                                          </p:val>
                                        </p:tav>
                                      </p:tavLst>
                                    </p:anim>
                                    <p:anim calcmode="lin" valueType="num">
                                      <p:cBhvr additive="base">
                                        <p:cTn id="8" dur="500" fill="hold"/>
                                        <p:tgtEl>
                                          <p:spTgt spid="8295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82954"/>
                                        </p:tgtEl>
                                        <p:attrNameLst>
                                          <p:attrName>style.visibility</p:attrName>
                                        </p:attrNameLst>
                                      </p:cBhvr>
                                      <p:to>
                                        <p:strVal val="visible"/>
                                      </p:to>
                                    </p:set>
                                    <p:anim calcmode="lin" valueType="num">
                                      <p:cBhvr additive="base">
                                        <p:cTn id="12" dur="500" fill="hold"/>
                                        <p:tgtEl>
                                          <p:spTgt spid="82954"/>
                                        </p:tgtEl>
                                        <p:attrNameLst>
                                          <p:attrName>ppt_x</p:attrName>
                                        </p:attrNameLst>
                                      </p:cBhvr>
                                      <p:tavLst>
                                        <p:tav tm="0">
                                          <p:val>
                                            <p:strVal val="0-#ppt_w/2"/>
                                          </p:val>
                                        </p:tav>
                                        <p:tav tm="100000">
                                          <p:val>
                                            <p:strVal val="#ppt_x"/>
                                          </p:val>
                                        </p:tav>
                                      </p:tavLst>
                                    </p:anim>
                                    <p:anim calcmode="lin" valueType="num">
                                      <p:cBhvr additive="base">
                                        <p:cTn id="13" dur="500" fill="hold"/>
                                        <p:tgtEl>
                                          <p:spTgt spid="8295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0-#ppt_w/2"/>
                                          </p:val>
                                        </p:tav>
                                        <p:tav tm="100000">
                                          <p:val>
                                            <p:strVal val="#ppt_x"/>
                                          </p:val>
                                        </p:tav>
                                      </p:tavLst>
                                    </p:anim>
                                    <p:anim calcmode="lin" valueType="num">
                                      <p:cBhvr additive="base">
                                        <p:cTn id="19"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4"/>
          <p:cNvSpPr/>
          <p:nvPr/>
        </p:nvSpPr>
        <p:spPr>
          <a:xfrm>
            <a:off x="3858481" y="627534"/>
            <a:ext cx="1427038" cy="431800"/>
          </a:xfrm>
          <a:prstGeom prst="rect">
            <a:avLst/>
          </a:prstGeom>
          <a:noFill/>
          <a:ln w="9525">
            <a:noFill/>
          </a:ln>
        </p:spPr>
        <p:txBody>
          <a:bodyPr anchor="ctr"/>
          <a:lstStyle/>
          <a:p>
            <a:pPr defTabSz="685800">
              <a:lnSpc>
                <a:spcPct val="90000"/>
              </a:lnSpc>
            </a:pPr>
            <a:r>
              <a:rPr lang="zh-CN" altLang="en-US" sz="2800" b="1" dirty="0">
                <a:solidFill>
                  <a:schemeClr val="tx1"/>
                </a:solidFill>
                <a:latin typeface="Calibri Light" panose="020F0302020204030204" pitchFamily="34" charset="0"/>
                <a:ea typeface="华文新魏" panose="02010800040101010101" pitchFamily="2" charset="-122"/>
              </a:rPr>
              <a:t>教      材</a:t>
            </a:r>
          </a:p>
        </p:txBody>
      </p:sp>
      <p:sp>
        <p:nvSpPr>
          <p:cNvPr id="4" name="Text Box 6"/>
          <p:cNvSpPr txBox="1"/>
          <p:nvPr/>
        </p:nvSpPr>
        <p:spPr>
          <a:xfrm>
            <a:off x="107504" y="987574"/>
            <a:ext cx="7762240" cy="1168400"/>
          </a:xfrm>
          <a:prstGeom prst="rect">
            <a:avLst/>
          </a:prstGeom>
          <a:noFill/>
          <a:ln w="9525">
            <a:noFill/>
          </a:ln>
        </p:spPr>
        <p:txBody>
          <a:bodyPr wrap="square" anchor="t">
            <a:spAutoFit/>
          </a:bodyPr>
          <a:lstStyle/>
          <a:p>
            <a:pPr>
              <a:spcBef>
                <a:spcPct val="50000"/>
              </a:spcBef>
              <a:buFont typeface="Wingdings" panose="05000000000000000000" pitchFamily="2" charset="2"/>
              <a:buChar char="Ø"/>
            </a:pP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rgbClr val="FF0000"/>
                </a:solidFill>
                <a:latin typeface="华文新魏" panose="02010800040101010101" pitchFamily="2" charset="-122"/>
                <a:ea typeface="华文新魏" panose="02010800040101010101" pitchFamily="2" charset="-122"/>
              </a:rPr>
              <a:t>朱正东</a:t>
            </a:r>
            <a:r>
              <a:rPr lang="zh-CN" altLang="en-US" sz="2800" b="1" dirty="0">
                <a:solidFill>
                  <a:schemeClr val="tx1"/>
                </a:solidFill>
                <a:latin typeface="华文新魏" panose="02010800040101010101" pitchFamily="2" charset="-122"/>
                <a:ea typeface="华文新魏" panose="02010800040101010101" pitchFamily="2" charset="-122"/>
              </a:rPr>
              <a:t>研究员等主编 </a:t>
            </a:r>
            <a:r>
              <a:rPr lang="en-US" altLang="zh-CN" sz="2800" b="1" dirty="0">
                <a:solidFill>
                  <a:schemeClr val="tx1"/>
                </a:solidFill>
                <a:latin typeface="华文新魏" panose="02010800040101010101" pitchFamily="2" charset="-122"/>
                <a:ea typeface="华文新魏" panose="02010800040101010101" pitchFamily="2" charset="-122"/>
              </a:rPr>
              <a:t>《</a:t>
            </a:r>
            <a:r>
              <a:rPr lang="zh-CN" altLang="en-US" sz="2800" b="1" dirty="0">
                <a:solidFill>
                  <a:schemeClr val="tx1"/>
                </a:solidFill>
                <a:latin typeface="华文新魏" panose="02010800040101010101" pitchFamily="2" charset="-122"/>
                <a:ea typeface="华文新魏" panose="02010800040101010101" pitchFamily="2" charset="-122"/>
              </a:rPr>
              <a:t>数字逻辑与数字系统 </a:t>
            </a:r>
            <a:r>
              <a:rPr lang="en-US" altLang="zh-CN" sz="2800" b="1" dirty="0">
                <a:solidFill>
                  <a:schemeClr val="tx1"/>
                </a:solidFill>
                <a:latin typeface="华文新魏" panose="02010800040101010101" pitchFamily="2" charset="-122"/>
                <a:ea typeface="华文新魏" panose="02010800040101010101" pitchFamily="2" charset="-122"/>
              </a:rPr>
              <a:t>》    </a:t>
            </a:r>
          </a:p>
          <a:p>
            <a:pPr>
              <a:spcBef>
                <a:spcPct val="50000"/>
              </a:spcBef>
              <a:buFont typeface="Wingdings" panose="05000000000000000000" pitchFamily="2" charset="2"/>
            </a:pPr>
            <a:r>
              <a:rPr lang="zh-CN" altLang="en-US" sz="2800" b="1" dirty="0">
                <a:solidFill>
                  <a:schemeClr val="tx1"/>
                </a:solidFill>
                <a:latin typeface="华文新魏" panose="02010800040101010101" pitchFamily="2" charset="-122"/>
                <a:ea typeface="华文新魏" panose="02010800040101010101" pitchFamily="2" charset="-122"/>
              </a:rPr>
              <a:t>    电子工业出版社   </a:t>
            </a:r>
            <a:r>
              <a:rPr lang="en-US" altLang="zh-CN" sz="2800" b="1" dirty="0">
                <a:solidFill>
                  <a:schemeClr val="tx1"/>
                </a:solidFill>
                <a:latin typeface="华文新魏" panose="02010800040101010101" pitchFamily="2" charset="-122"/>
                <a:ea typeface="华文新魏" panose="02010800040101010101" pitchFamily="2" charset="-122"/>
              </a:rPr>
              <a:t>2015</a:t>
            </a:r>
            <a:r>
              <a:rPr lang="zh-CN" altLang="en-US" sz="2800" b="1" dirty="0">
                <a:solidFill>
                  <a:schemeClr val="tx1"/>
                </a:solidFill>
                <a:latin typeface="华文新魏" panose="02010800040101010101" pitchFamily="2" charset="-122"/>
                <a:ea typeface="华文新魏" panose="02010800040101010101" pitchFamily="2" charset="-122"/>
              </a:rPr>
              <a:t>年 </a:t>
            </a:r>
          </a:p>
        </p:txBody>
      </p:sp>
      <p:pic>
        <p:nvPicPr>
          <p:cNvPr id="3" name="图片 2"/>
          <p:cNvPicPr>
            <a:picLocks noChangeAspect="1"/>
          </p:cNvPicPr>
          <p:nvPr/>
        </p:nvPicPr>
        <p:blipFill>
          <a:blip r:embed="rId2"/>
          <a:stretch>
            <a:fillRect/>
          </a:stretch>
        </p:blipFill>
        <p:spPr>
          <a:xfrm>
            <a:off x="4283968" y="2061520"/>
            <a:ext cx="2506529" cy="3064694"/>
          </a:xfrm>
          <a:prstGeom prst="rect">
            <a:avLst/>
          </a:prstGeom>
          <a:noFill/>
          <a:ln w="9525">
            <a:noFill/>
          </a:ln>
        </p:spPr>
      </p:pic>
      <p:pic>
        <p:nvPicPr>
          <p:cNvPr id="2" name="图片 1"/>
          <p:cNvPicPr>
            <a:picLocks noChangeAspect="1"/>
          </p:cNvPicPr>
          <p:nvPr/>
        </p:nvPicPr>
        <p:blipFill>
          <a:blip r:embed="rId3"/>
          <a:stretch>
            <a:fillRect/>
          </a:stretch>
        </p:blipFill>
        <p:spPr>
          <a:xfrm>
            <a:off x="6804248" y="2061520"/>
            <a:ext cx="2297779" cy="3064694"/>
          </a:xfrm>
          <a:prstGeom prst="rect">
            <a:avLst/>
          </a:prstGeom>
          <a:noFill/>
          <a:ln w="9525">
            <a:noFill/>
          </a:ln>
        </p:spPr>
      </p:pic>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9E93245A-E2F9-4CFF-9835-6255E4503AF9}"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20</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9938" name="Rectangle 4"/>
          <p:cNvSpPr/>
          <p:nvPr/>
        </p:nvSpPr>
        <p:spPr>
          <a:xfrm>
            <a:off x="516254" y="843278"/>
            <a:ext cx="7196457" cy="3599815"/>
          </a:xfrm>
          <a:prstGeom prst="rect">
            <a:avLst/>
          </a:prstGeom>
          <a:noFill/>
          <a:ln w="9525">
            <a:noFill/>
          </a:ln>
        </p:spPr>
        <p:txBody>
          <a:bodyPr wrap="square" anchor="t">
            <a:spAutoFit/>
          </a:bodyPr>
          <a:lstStyle/>
          <a:p>
            <a:pPr fontAlgn="base">
              <a:buChar char="•"/>
            </a:pPr>
            <a:r>
              <a:rPr lang="zh-CN" altLang="en-US" sz="2100" b="1" strike="noStrike" noProof="1">
                <a:solidFill>
                  <a:srgbClr val="FF3300"/>
                </a:solidFill>
                <a:latin typeface="华文新魏" panose="02010800040101010101" pitchFamily="2" charset="-122"/>
                <a:ea typeface="华文新魏" panose="02010800040101010101" pitchFamily="2" charset="-122"/>
                <a:cs typeface="+mn-cs"/>
              </a:rPr>
              <a:t> 现实世界（自然界）物体的各种物理量是模拟的</a:t>
            </a:r>
            <a:endParaRPr lang="zh-CN" altLang="en-US" sz="2100" b="1" strike="noStrike" noProof="1">
              <a:solidFill>
                <a:srgbClr val="FF3300"/>
              </a:solidFill>
              <a:latin typeface="华文新魏" panose="02010800040101010101" pitchFamily="2" charset="-122"/>
              <a:ea typeface="华文新魏" panose="02010800040101010101" pitchFamily="2" charset="-122"/>
            </a:endParaRPr>
          </a:p>
          <a:p>
            <a:pPr fontAlgn="base">
              <a:buChar char="•"/>
            </a:pPr>
            <a:endParaRPr lang="zh-CN" altLang="en-US" sz="2100" b="1" strike="noStrike" noProof="1">
              <a:solidFill>
                <a:srgbClr val="FF3300"/>
              </a:solidFill>
              <a:latin typeface="华文新魏" panose="02010800040101010101" pitchFamily="2" charset="-122"/>
              <a:ea typeface="华文新魏" panose="02010800040101010101" pitchFamily="2" charset="-122"/>
            </a:endParaRPr>
          </a:p>
          <a:p>
            <a:pPr fontAlgn="base">
              <a:buChar char="•"/>
            </a:pPr>
            <a:r>
              <a:rPr lang="zh-CN" altLang="en-US" sz="2100" b="1" strike="noStrike" noProof="1">
                <a:solidFill>
                  <a:srgbClr val="FF3300"/>
                </a:solidFill>
                <a:latin typeface="华文新魏" panose="02010800040101010101" pitchFamily="2" charset="-122"/>
                <a:ea typeface="华文新魏" panose="02010800040101010101" pitchFamily="2" charset="-122"/>
                <a:cs typeface="+mn-cs"/>
              </a:rPr>
              <a:t>模拟电路</a:t>
            </a:r>
            <a:r>
              <a:rPr lang="zh-CN" altLang="en-US" sz="2100" b="1" strike="noStrike" noProof="1">
                <a:solidFill>
                  <a:schemeClr val="tx1"/>
                </a:solidFill>
                <a:latin typeface="华文新魏" panose="02010800040101010101" pitchFamily="2" charset="-122"/>
                <a:ea typeface="华文新魏" panose="02010800040101010101" pitchFamily="2" charset="-122"/>
                <a:cs typeface="+mn-cs"/>
              </a:rPr>
              <a:t>：</a:t>
            </a: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处理随时间变化的信号，信号值可以</a:t>
            </a:r>
            <a:endParaRPr lang="zh-CN" altLang="en-US" sz="1800" b="1" strike="noStrike" noProof="1">
              <a:solidFill>
                <a:schemeClr val="tx1"/>
              </a:solidFill>
              <a:latin typeface="华文新魏" panose="02010800040101010101" pitchFamily="2" charset="-122"/>
              <a:ea typeface="华文新魏" panose="02010800040101010101" pitchFamily="2" charset="-122"/>
            </a:endParaRPr>
          </a:p>
          <a:p>
            <a:pPr fontAlgn="base">
              <a:buFont typeface="Arial" panose="020B0604020202020204" pitchFamily="34" charset="0"/>
            </a:pP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  是在一定范围内连续变化的电压、电流或其他参量</a:t>
            </a:r>
            <a:r>
              <a:rPr lang="en-US" altLang="zh-CN" sz="1800" b="1" strike="noStrike" noProof="1">
                <a:solidFill>
                  <a:schemeClr val="tx1"/>
                </a:solidFill>
                <a:latin typeface="华文新魏" panose="02010800040101010101" pitchFamily="2" charset="-122"/>
                <a:ea typeface="华文新魏" panose="02010800040101010101" pitchFamily="2" charset="-122"/>
                <a:cs typeface="+mn-cs"/>
              </a:rPr>
              <a:t>。</a:t>
            </a:r>
            <a:endParaRPr lang="en-US" altLang="zh-CN" sz="1800" b="1" strike="noStrike" noProof="1">
              <a:solidFill>
                <a:schemeClr val="tx1"/>
              </a:solidFill>
              <a:latin typeface="华文新魏" panose="02010800040101010101" pitchFamily="2" charset="-122"/>
              <a:ea typeface="华文新魏" panose="02010800040101010101" pitchFamily="2" charset="-122"/>
            </a:endParaRPr>
          </a:p>
          <a:p>
            <a:pPr fontAlgn="base">
              <a:buFont typeface="Arial" panose="020B0604020202020204" pitchFamily="34" charset="0"/>
            </a:pPr>
            <a:endParaRPr lang="en-US" altLang="zh-CN" sz="1800" b="1" strike="noStrike" noProof="1">
              <a:solidFill>
                <a:schemeClr val="tx1"/>
              </a:solidFill>
              <a:latin typeface="华文新魏" panose="02010800040101010101" pitchFamily="2" charset="-122"/>
              <a:ea typeface="华文新魏" panose="02010800040101010101" pitchFamily="2" charset="-122"/>
            </a:endParaRPr>
          </a:p>
          <a:p>
            <a:pPr fontAlgn="base">
              <a:buChar char="•"/>
            </a:pPr>
            <a:r>
              <a:rPr lang="zh-CN" altLang="en-US" sz="1800" b="1" strike="noStrike" noProof="1">
                <a:solidFill>
                  <a:srgbClr val="FF3300"/>
                </a:solidFill>
                <a:latin typeface="华文新魏" panose="02010800040101010101" pitchFamily="2" charset="-122"/>
                <a:ea typeface="华文新魏" panose="02010800040101010101" pitchFamily="2" charset="-122"/>
                <a:cs typeface="+mn-cs"/>
              </a:rPr>
              <a:t> </a:t>
            </a:r>
            <a:r>
              <a:rPr lang="zh-CN" altLang="en-US" sz="2100" b="1" strike="noStrike" noProof="1">
                <a:solidFill>
                  <a:srgbClr val="FF3300"/>
                </a:solidFill>
                <a:latin typeface="华文新魏" panose="02010800040101010101" pitchFamily="2" charset="-122"/>
                <a:ea typeface="华文新魏" panose="02010800040101010101" pitchFamily="2" charset="-122"/>
                <a:cs typeface="+mn-cs"/>
              </a:rPr>
              <a:t>模拟电路要用到的基本元件</a:t>
            </a:r>
            <a:endParaRPr lang="zh-CN" altLang="en-US" sz="2100" b="1" strike="noStrike" noProof="1">
              <a:solidFill>
                <a:srgbClr val="FF3300"/>
              </a:solidFill>
              <a:latin typeface="华文新魏" panose="02010800040101010101" pitchFamily="2" charset="-122"/>
              <a:ea typeface="华文新魏" panose="02010800040101010101" pitchFamily="2" charset="-122"/>
            </a:endParaRPr>
          </a:p>
          <a:p>
            <a:pPr lvl="1" indent="0" eaLnBrk="1" fontAlgn="base" hangingPunct="1">
              <a:buChar char="•"/>
            </a:pP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三极管、二级管</a:t>
            </a:r>
            <a:endParaRPr lang="zh-CN" altLang="en-US" sz="1800" b="1" strike="noStrike" noProof="1">
              <a:solidFill>
                <a:schemeClr val="tx1"/>
              </a:solidFill>
              <a:latin typeface="华文新魏" panose="02010800040101010101" pitchFamily="2" charset="-122"/>
              <a:ea typeface="华文新魏" panose="02010800040101010101" pitchFamily="2" charset="-122"/>
            </a:endParaRPr>
          </a:p>
          <a:p>
            <a:pPr lvl="1" indent="0" eaLnBrk="1" fontAlgn="base" hangingPunct="1">
              <a:buChar char="•"/>
            </a:pP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电阻、电容和电感</a:t>
            </a:r>
            <a:endParaRPr lang="zh-CN" altLang="en-US" sz="1800" b="1" strike="noStrike" noProof="1">
              <a:solidFill>
                <a:schemeClr val="tx1"/>
              </a:solidFill>
              <a:latin typeface="华文新魏" panose="02010800040101010101" pitchFamily="2" charset="-122"/>
              <a:ea typeface="华文新魏" panose="02010800040101010101" pitchFamily="2" charset="-122"/>
            </a:endParaRPr>
          </a:p>
          <a:p>
            <a:pPr lvl="1" indent="0" eaLnBrk="1" fontAlgn="base" hangingPunct="1">
              <a:buChar char="•"/>
            </a:pP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磁铁、继电器、变压器</a:t>
            </a:r>
            <a:endParaRPr lang="en-US" altLang="zh-CN" sz="1800" b="1" strike="noStrike" noProof="1">
              <a:solidFill>
                <a:schemeClr val="tx1"/>
              </a:solidFill>
              <a:latin typeface="华文新魏" panose="02010800040101010101" pitchFamily="2" charset="-122"/>
              <a:ea typeface="华文新魏" panose="02010800040101010101" pitchFamily="2" charset="-122"/>
            </a:endParaRPr>
          </a:p>
          <a:p>
            <a:pPr lvl="1" indent="0" eaLnBrk="1" fontAlgn="base" hangingPunct="1">
              <a:buChar char="•"/>
            </a:pPr>
            <a:r>
              <a:rPr lang="zh-CN" altLang="en-US" sz="1800" b="1" strike="noStrike" noProof="1">
                <a:solidFill>
                  <a:schemeClr val="tx1"/>
                </a:solidFill>
                <a:latin typeface="华文新魏" panose="02010800040101010101" pitchFamily="2" charset="-122"/>
                <a:ea typeface="华文新魏" panose="02010800040101010101" pitchFamily="2" charset="-122"/>
                <a:cs typeface="+mn-cs"/>
              </a:rPr>
              <a:t>模拟集成电路（比较器、放大器）</a:t>
            </a:r>
            <a:endParaRPr lang="zh-CN" altLang="en-US" sz="1800" b="1" strike="noStrike" noProof="1">
              <a:solidFill>
                <a:schemeClr val="tx1"/>
              </a:solidFill>
              <a:latin typeface="华文新魏" panose="02010800040101010101" pitchFamily="2" charset="-122"/>
              <a:ea typeface="华文新魏" panose="02010800040101010101" pitchFamily="2" charset="-122"/>
            </a:endParaRPr>
          </a:p>
          <a:p>
            <a:pPr lvl="1" indent="0" eaLnBrk="1" fontAlgn="base" hangingPunct="1">
              <a:buChar char="•"/>
            </a:pPr>
            <a:r>
              <a:rPr lang="zh-CN" altLang="en-US" sz="1800" strike="noStrike" noProof="1">
                <a:ln w="22225">
                  <a:solidFill>
                    <a:schemeClr val="accent2"/>
                  </a:solidFill>
                  <a:prstDash val="solid"/>
                </a:ln>
                <a:solidFill>
                  <a:srgbClr val="FF0000"/>
                </a:solidFill>
                <a:effectLst/>
                <a:latin typeface="华文新魏" panose="02010800040101010101" pitchFamily="2" charset="-122"/>
                <a:ea typeface="华文新魏" panose="02010800040101010101" pitchFamily="2" charset="-122"/>
                <a:cs typeface="+mn-cs"/>
              </a:rPr>
              <a:t>其中最核心的元件是三级管：其符号及产品如</a:t>
            </a:r>
            <a:endParaRPr lang="zh-CN" altLang="en-US" sz="1800" strike="noStrike" noProof="1">
              <a:ln w="22225">
                <a:solidFill>
                  <a:schemeClr val="accent2"/>
                </a:solidFill>
                <a:prstDash val="solid"/>
              </a:ln>
              <a:solidFill>
                <a:srgbClr val="FF0000"/>
              </a:solidFill>
              <a:effectLst/>
              <a:latin typeface="华文新魏" panose="02010800040101010101" pitchFamily="2" charset="-122"/>
              <a:ea typeface="华文新魏" panose="02010800040101010101" pitchFamily="2" charset="-122"/>
            </a:endParaRPr>
          </a:p>
          <a:p>
            <a:pPr lvl="1" eaLnBrk="1" fontAlgn="base" hangingPunct="1"/>
            <a:r>
              <a:rPr lang="zh-CN" altLang="en-US" sz="1800" strike="noStrike" noProof="1">
                <a:ln w="22225">
                  <a:solidFill>
                    <a:schemeClr val="accent2"/>
                  </a:solidFill>
                  <a:prstDash val="solid"/>
                </a:ln>
                <a:solidFill>
                  <a:srgbClr val="FF0000"/>
                </a:solidFill>
                <a:effectLst/>
                <a:latin typeface="华文新魏" panose="02010800040101010101" pitchFamily="2" charset="-122"/>
                <a:ea typeface="华文新魏" panose="02010800040101010101" pitchFamily="2" charset="-122"/>
                <a:cs typeface="+mn-cs"/>
              </a:rPr>
              <a:t> 右图所示。</a:t>
            </a:r>
            <a:endParaRPr lang="zh-CN" altLang="en-US" sz="1800" strike="noStrike" noProof="1">
              <a:ln w="22225">
                <a:solidFill>
                  <a:schemeClr val="accent2"/>
                </a:solidFill>
                <a:prstDash val="solid"/>
              </a:ln>
              <a:solidFill>
                <a:srgbClr val="FF0000"/>
              </a:solidFill>
              <a:effectLst/>
              <a:latin typeface="华文新魏" panose="02010800040101010101" pitchFamily="2" charset="-122"/>
              <a:ea typeface="华文新魏" panose="02010800040101010101" pitchFamily="2" charset="-122"/>
            </a:endParaRPr>
          </a:p>
        </p:txBody>
      </p:sp>
      <p:pic>
        <p:nvPicPr>
          <p:cNvPr id="41987" name="Picture 8" descr="u=498555202,2280705611&amp;fm=52&amp;gp=0"/>
          <p:cNvPicPr>
            <a:picLocks noChangeAspect="1"/>
          </p:cNvPicPr>
          <p:nvPr/>
        </p:nvPicPr>
        <p:blipFill>
          <a:blip r:embed="rId3"/>
          <a:stretch>
            <a:fillRect/>
          </a:stretch>
        </p:blipFill>
        <p:spPr>
          <a:xfrm>
            <a:off x="6876256" y="700407"/>
            <a:ext cx="1516062" cy="1347787"/>
          </a:xfrm>
          <a:prstGeom prst="rect">
            <a:avLst/>
          </a:prstGeom>
          <a:noFill/>
          <a:ln w="9525">
            <a:noFill/>
          </a:ln>
        </p:spPr>
      </p:pic>
      <p:pic>
        <p:nvPicPr>
          <p:cNvPr id="41988" name="Picture 10" descr="u=1485386835,3931913761&amp;fm=23&amp;gp=0"/>
          <p:cNvPicPr>
            <a:picLocks noChangeAspect="1"/>
          </p:cNvPicPr>
          <p:nvPr/>
        </p:nvPicPr>
        <p:blipFill>
          <a:blip r:embed="rId4"/>
          <a:stretch>
            <a:fillRect/>
          </a:stretch>
        </p:blipFill>
        <p:spPr>
          <a:xfrm>
            <a:off x="6126956" y="2061369"/>
            <a:ext cx="2719387" cy="2771775"/>
          </a:xfrm>
          <a:prstGeom prst="rect">
            <a:avLst/>
          </a:prstGeom>
          <a:noFill/>
          <a:ln w="9525">
            <a:noFill/>
          </a:ln>
        </p:spPr>
      </p:pic>
      <p:sp>
        <p:nvSpPr>
          <p:cNvPr id="6" name="Text Box 7">
            <a:extLst>
              <a:ext uri="{FF2B5EF4-FFF2-40B4-BE49-F238E27FC236}">
                <a16:creationId xmlns:a16="http://schemas.microsoft.com/office/drawing/2014/main" id="{6E3089BB-3E02-41E0-8FF1-561F7E1FE646}"/>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A19EE040-8600-4623-9BB0-2E8F92B68135}"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21</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6082" name="Rectangle 2"/>
          <p:cNvSpPr/>
          <p:nvPr/>
        </p:nvSpPr>
        <p:spPr>
          <a:xfrm>
            <a:off x="612458" y="376238"/>
            <a:ext cx="7920037" cy="2860675"/>
          </a:xfrm>
          <a:prstGeom prst="rect">
            <a:avLst/>
          </a:prstGeom>
          <a:noFill/>
          <a:ln w="9525">
            <a:noFill/>
          </a:ln>
        </p:spPr>
        <p:txBody>
          <a:bodyPr wrap="square" anchor="t">
            <a:spAutoFit/>
          </a:bodyPr>
          <a:lstStyle/>
          <a:p>
            <a:pPr>
              <a:buFont typeface="Arial" panose="020B0604020202020204" pitchFamily="34" charset="0"/>
            </a:pPr>
            <a:endParaRPr lang="zh-CN" altLang="en-US" sz="1800" b="1" dirty="0">
              <a:solidFill>
                <a:schemeClr val="tx1"/>
              </a:solidFill>
              <a:latin typeface="华文新魏" panose="02010800040101010101" pitchFamily="2" charset="-122"/>
              <a:ea typeface="华文新魏" panose="02010800040101010101" pitchFamily="2" charset="-122"/>
            </a:endParaRPr>
          </a:p>
          <a:p>
            <a:pPr>
              <a:buChar char="•"/>
            </a:pPr>
            <a:r>
              <a:rPr lang="zh-CN" altLang="en-US" sz="1800" b="1" dirty="0">
                <a:solidFill>
                  <a:srgbClr val="FF3300"/>
                </a:solidFill>
                <a:latin typeface="华文新魏" panose="02010800040101010101" pitchFamily="2" charset="-122"/>
                <a:ea typeface="华文新魏" panose="02010800040101010101" pitchFamily="2" charset="-122"/>
              </a:rPr>
              <a:t> 现实世界（自然界）中的物理量是模拟的，如何进行数字化处理呢？</a:t>
            </a:r>
          </a:p>
          <a:p>
            <a:pPr lvl="1" indent="0">
              <a:buChar char="•"/>
            </a:pPr>
            <a:r>
              <a:rPr lang="zh-CN" altLang="en-US" sz="1800" b="1" dirty="0">
                <a:solidFill>
                  <a:srgbClr val="FF3300"/>
                </a:solidFill>
                <a:latin typeface="华文新魏" panose="02010800040101010101" pitchFamily="2" charset="-122"/>
                <a:ea typeface="华文新魏" panose="02010800040101010101" pitchFamily="2" charset="-122"/>
              </a:rPr>
              <a:t>第一步把模拟信号转换成数字信号；</a:t>
            </a:r>
          </a:p>
          <a:p>
            <a:pPr lvl="1" indent="0">
              <a:buChar char="•"/>
            </a:pPr>
            <a:r>
              <a:rPr lang="zh-CN" altLang="en-US" sz="1800" b="1" dirty="0">
                <a:solidFill>
                  <a:srgbClr val="FF3300"/>
                </a:solidFill>
                <a:latin typeface="华文新魏" panose="02010800040101010101" pitchFamily="2" charset="-122"/>
                <a:ea typeface="华文新魏" panose="02010800040101010101" pitchFamily="2" charset="-122"/>
              </a:rPr>
              <a:t>对数字信号进行加工、处理和保存；</a:t>
            </a:r>
          </a:p>
          <a:p>
            <a:pPr lvl="1" indent="0">
              <a:buChar char="•"/>
            </a:pPr>
            <a:r>
              <a:rPr lang="zh-CN" altLang="en-US" sz="1800" b="1" dirty="0">
                <a:solidFill>
                  <a:srgbClr val="FF3300"/>
                </a:solidFill>
                <a:latin typeface="华文新魏" panose="02010800040101010101" pitchFamily="2" charset="-122"/>
                <a:ea typeface="华文新魏" panose="02010800040101010101" pitchFamily="2" charset="-122"/>
              </a:rPr>
              <a:t>把待输出的数字信号转换成模拟量。</a:t>
            </a:r>
          </a:p>
          <a:p>
            <a:pPr lvl="1" indent="0">
              <a:buChar char="•"/>
            </a:pPr>
            <a:r>
              <a:rPr lang="zh-CN" altLang="en-US" sz="1800" b="1" dirty="0">
                <a:solidFill>
                  <a:srgbClr val="FF3300"/>
                </a:solidFill>
                <a:latin typeface="华文新魏" panose="02010800040101010101" pitchFamily="2" charset="-122"/>
                <a:ea typeface="华文新魏" panose="02010800040101010101" pitchFamily="2" charset="-122"/>
              </a:rPr>
              <a:t>这其中用到一个核心器件：模数转换器</a:t>
            </a:r>
          </a:p>
          <a:p>
            <a:pPr>
              <a:buFont typeface="Arial" panose="020B0604020202020204" pitchFamily="34" charset="0"/>
            </a:pPr>
            <a:endParaRPr lang="zh-CN" altLang="en-US" sz="1800" b="1" dirty="0">
              <a:solidFill>
                <a:srgbClr val="FF3300"/>
              </a:solidFill>
              <a:latin typeface="华文新魏" panose="02010800040101010101" pitchFamily="2" charset="-122"/>
              <a:ea typeface="华文新魏" panose="02010800040101010101" pitchFamily="2" charset="-122"/>
            </a:endParaRPr>
          </a:p>
          <a:p>
            <a:pPr>
              <a:buFont typeface="Arial" panose="020B0604020202020204" pitchFamily="34" charset="0"/>
            </a:pPr>
            <a:r>
              <a:rPr lang="zh-CN" altLang="en-US" sz="1800" b="1" dirty="0">
                <a:solidFill>
                  <a:srgbClr val="FF3300"/>
                </a:solidFill>
                <a:latin typeface="华文新魏" panose="02010800040101010101" pitchFamily="2" charset="-122"/>
                <a:ea typeface="华文新魏" panose="02010800040101010101" pitchFamily="2" charset="-122"/>
              </a:rPr>
              <a:t>模数转换：</a:t>
            </a:r>
            <a:r>
              <a:rPr lang="zh-CN" altLang="en-US" sz="1800" b="1" dirty="0">
                <a:solidFill>
                  <a:schemeClr val="tx1"/>
                </a:solidFill>
                <a:latin typeface="华文新魏" panose="02010800040101010101" pitchFamily="2" charset="-122"/>
                <a:ea typeface="华文新魏" panose="02010800040101010101" pitchFamily="2" charset="-122"/>
              </a:rPr>
              <a:t> 模拟量经采样、量化可转换为数字量。数字量更便于加工、处理、传输、存储等，且可靠，抗干扰能力强，便于计算机处理。</a:t>
            </a:r>
          </a:p>
          <a:p>
            <a:pPr>
              <a:buFont typeface="Arial" panose="020B0604020202020204" pitchFamily="34" charset="0"/>
            </a:pPr>
            <a:endParaRPr lang="zh-CN" altLang="en-US" sz="1800" b="1" dirty="0">
              <a:solidFill>
                <a:srgbClr val="FF3300"/>
              </a:solidFill>
              <a:latin typeface="华文新魏" panose="02010800040101010101" pitchFamily="2" charset="-122"/>
              <a:ea typeface="华文新魏" panose="02010800040101010101" pitchFamily="2" charset="-122"/>
            </a:endParaRPr>
          </a:p>
        </p:txBody>
      </p:sp>
      <p:pic>
        <p:nvPicPr>
          <p:cNvPr id="46083" name="Picture 4" descr="u=1371564147,2506211154&amp;fm=23&amp;gp=0"/>
          <p:cNvPicPr>
            <a:picLocks noChangeAspect="1"/>
          </p:cNvPicPr>
          <p:nvPr/>
        </p:nvPicPr>
        <p:blipFill>
          <a:blip r:embed="rId2"/>
          <a:stretch>
            <a:fillRect/>
          </a:stretch>
        </p:blipFill>
        <p:spPr>
          <a:xfrm>
            <a:off x="1035050" y="3682365"/>
            <a:ext cx="1343025" cy="950913"/>
          </a:xfrm>
          <a:prstGeom prst="rect">
            <a:avLst/>
          </a:prstGeom>
          <a:noFill/>
          <a:ln w="9525">
            <a:noFill/>
          </a:ln>
        </p:spPr>
      </p:pic>
      <p:pic>
        <p:nvPicPr>
          <p:cNvPr id="2" name="图片 1"/>
          <p:cNvPicPr>
            <a:picLocks noChangeAspect="1"/>
          </p:cNvPicPr>
          <p:nvPr/>
        </p:nvPicPr>
        <p:blipFill>
          <a:blip r:embed="rId3"/>
          <a:stretch>
            <a:fillRect/>
          </a:stretch>
        </p:blipFill>
        <p:spPr>
          <a:xfrm>
            <a:off x="2915285" y="3435985"/>
            <a:ext cx="2174240" cy="1339850"/>
          </a:xfrm>
          <a:prstGeom prst="rect">
            <a:avLst/>
          </a:prstGeom>
        </p:spPr>
      </p:pic>
      <p:pic>
        <p:nvPicPr>
          <p:cNvPr id="3" name="图片 2"/>
          <p:cNvPicPr>
            <a:picLocks noChangeAspect="1"/>
          </p:cNvPicPr>
          <p:nvPr/>
        </p:nvPicPr>
        <p:blipFill>
          <a:blip r:embed="rId4"/>
          <a:stretch>
            <a:fillRect/>
          </a:stretch>
        </p:blipFill>
        <p:spPr>
          <a:xfrm>
            <a:off x="6372225" y="2875280"/>
            <a:ext cx="2527300" cy="2166620"/>
          </a:xfrm>
          <a:prstGeom prst="rect">
            <a:avLst/>
          </a:prstGeom>
        </p:spPr>
      </p:pic>
      <p:sp>
        <p:nvSpPr>
          <p:cNvPr id="7" name="Text Box 7">
            <a:extLst>
              <a:ext uri="{FF2B5EF4-FFF2-40B4-BE49-F238E27FC236}">
                <a16:creationId xmlns:a16="http://schemas.microsoft.com/office/drawing/2014/main" id="{27111CB1-8F90-4EE8-B19F-B102ECB32775}"/>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85A9A548-0D9A-4E38-8A3D-F8E70FA86BFE}"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22</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7106" name="Rectangle 2"/>
          <p:cNvSpPr>
            <a:spLocks noGrp="1"/>
          </p:cNvSpPr>
          <p:nvPr>
            <p:ph type="title"/>
          </p:nvPr>
        </p:nvSpPr>
        <p:spPr>
          <a:xfrm>
            <a:off x="611188" y="688975"/>
            <a:ext cx="3170237" cy="571500"/>
          </a:xfrm>
          <a:noFill/>
          <a:ln>
            <a:noFill/>
          </a:ln>
        </p:spPr>
        <p:txBody>
          <a:bodyPr anchor="t"/>
          <a:lstStyle/>
          <a:p>
            <a:pPr eaLnBrk="1" hangingPunct="1">
              <a:buNone/>
            </a:pPr>
            <a:r>
              <a:rPr lang="zh-CN" altLang="en-US" sz="2200" b="1" dirty="0">
                <a:solidFill>
                  <a:srgbClr val="FF3300"/>
                </a:solidFill>
                <a:latin typeface="华文新魏" panose="02010800040101010101" pitchFamily="2" charset="-122"/>
                <a:ea typeface="华文新魏" panose="02010800040101010101" pitchFamily="2" charset="-122"/>
              </a:rPr>
              <a:t>②  关于</a:t>
            </a:r>
            <a:r>
              <a:rPr lang="zh-CN" altLang="en-US" sz="2200" b="1" dirty="0">
                <a:solidFill>
                  <a:srgbClr val="FF3300"/>
                </a:solidFill>
                <a:ea typeface="华文新魏" panose="02010800040101010101" pitchFamily="2" charset="-122"/>
              </a:rPr>
              <a:t>“</a:t>
            </a:r>
            <a:r>
              <a:rPr lang="zh-CN" altLang="en-US" sz="2200" b="1" dirty="0">
                <a:solidFill>
                  <a:srgbClr val="FF3300"/>
                </a:solidFill>
                <a:latin typeface="华文新魏" panose="02010800040101010101" pitchFamily="2" charset="-122"/>
                <a:ea typeface="华文新魏" panose="02010800040101010101" pitchFamily="2" charset="-122"/>
              </a:rPr>
              <a:t>逻辑  </a:t>
            </a:r>
            <a:r>
              <a:rPr lang="en-US" altLang="zh-CN" sz="2200" b="1" dirty="0">
                <a:solidFill>
                  <a:srgbClr val="FF3300"/>
                </a:solidFill>
                <a:latin typeface="华文新魏" panose="02010800040101010101" pitchFamily="2" charset="-122"/>
                <a:ea typeface="华文新魏" panose="02010800040101010101" pitchFamily="2" charset="-122"/>
              </a:rPr>
              <a:t>logic</a:t>
            </a:r>
            <a:r>
              <a:rPr lang="en-US" altLang="zh-CN" sz="2200" b="1" dirty="0">
                <a:solidFill>
                  <a:srgbClr val="FF3300"/>
                </a:solidFill>
                <a:ea typeface="华文新魏" panose="02010800040101010101" pitchFamily="2" charset="-122"/>
              </a:rPr>
              <a:t>”</a:t>
            </a:r>
            <a:endParaRPr lang="zh-CN" altLang="en-US" sz="2200" b="1" dirty="0">
              <a:solidFill>
                <a:srgbClr val="FF3300"/>
              </a:solidFill>
              <a:latin typeface="华文新魏" panose="02010800040101010101" pitchFamily="2" charset="-122"/>
              <a:ea typeface="华文新魏" panose="02010800040101010101" pitchFamily="2" charset="-122"/>
            </a:endParaRPr>
          </a:p>
        </p:txBody>
      </p:sp>
      <p:sp>
        <p:nvSpPr>
          <p:cNvPr id="41987" name="Rectangle 3"/>
          <p:cNvSpPr>
            <a:spLocks noGrp="1"/>
          </p:cNvSpPr>
          <p:nvPr>
            <p:ph idx="1"/>
          </p:nvPr>
        </p:nvSpPr>
        <p:spPr>
          <a:xfrm>
            <a:off x="468630" y="1132205"/>
            <a:ext cx="8425180" cy="2149475"/>
          </a:xfrm>
          <a:noFill/>
          <a:ln>
            <a:noFill/>
          </a:ln>
        </p:spPr>
        <p:txBody>
          <a:bodyPr anchor="t"/>
          <a:lstStyle/>
          <a:p>
            <a:pPr marL="361950" marR="0" indent="-292100" algn="l" defTabSz="685800" rtl="0" eaLnBrk="1" fontAlgn="base" latinLnBrk="0" hangingPunct="1">
              <a:lnSpc>
                <a:spcPct val="120000"/>
              </a:lnSpc>
              <a:spcBef>
                <a:spcPts val="700"/>
              </a:spcBef>
              <a:spcAft>
                <a:spcPct val="0"/>
              </a:spcAft>
              <a:buClrTx/>
              <a:buSzTx/>
              <a:buFont typeface="Arial" panose="020B0604020202020204" pitchFamily="34" charset="0"/>
              <a:buNone/>
            </a:pPr>
            <a:r>
              <a:rPr kumimoji="0" lang="zh-CN" altLang="en-US" sz="1600" b="1" i="0" u="none" strike="noStrike" kern="1200" cap="none" spc="0" normalizeH="0" baseline="0" noProof="1">
                <a:solidFill>
                  <a:srgbClr val="0000FF"/>
                </a:solidFill>
                <a:latin typeface="+mn-lt"/>
                <a:ea typeface="华文新魏" panose="02010800040101010101" pitchFamily="2" charset="-122"/>
                <a:cs typeface="+mn-cs"/>
              </a:rPr>
              <a:t>•</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 </a:t>
            </a:r>
            <a:r>
              <a:rPr kumimoji="0" lang="zh-CN" altLang="en-US" sz="1600" b="1" i="0" u="none" strike="noStrike" kern="1200" cap="none" spc="0" normalizeH="0" baseline="0" noProof="1">
                <a:solidFill>
                  <a:srgbClr val="0000FF"/>
                </a:solidFill>
                <a:latin typeface="+mn-lt"/>
                <a:ea typeface="华文新魏" panose="02010800040101010101" pitchFamily="2" charset="-122"/>
                <a:cs typeface="+mn-cs"/>
              </a:rPr>
              <a:t>“</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a:t>
            </a:r>
            <a:r>
              <a:rPr kumimoji="0" lang="zh-CN" altLang="en-US" sz="1600" b="1" i="0" u="none" strike="noStrike" kern="1200" cap="none" spc="0" normalizeH="0" baseline="0" noProof="1">
                <a:solidFill>
                  <a:srgbClr val="0000FF"/>
                </a:solidFill>
                <a:latin typeface="+mn-lt"/>
                <a:ea typeface="华文新魏" panose="02010800040101010101" pitchFamily="2" charset="-122"/>
                <a:cs typeface="+mn-cs"/>
              </a:rPr>
              <a:t>”</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一词我们经常会用到。</a:t>
            </a:r>
            <a:r>
              <a:rPr kumimoji="0" lang="zh-CN" altLang="en-US" sz="1600" b="1" i="0" u="none" strike="noStrike" kern="1200" cap="none" spc="0" normalizeH="0" baseline="0" noProof="1">
                <a:solidFill>
                  <a:srgbClr val="0000FF"/>
                </a:solidFill>
                <a:latin typeface="+mn-lt"/>
                <a:ea typeface="华文新魏" panose="02010800040101010101" pitchFamily="2" charset="-122"/>
                <a:cs typeface="+mn-cs"/>
              </a:rPr>
              <a:t>“</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逻辑学</a:t>
            </a:r>
            <a:r>
              <a:rPr kumimoji="0" lang="zh-CN" altLang="en-US" sz="1600" b="1" i="0" u="none" strike="noStrike" kern="1200" cap="none" spc="0" normalizeH="0" baseline="0" noProof="1">
                <a:solidFill>
                  <a:srgbClr val="0000FF"/>
                </a:solidFill>
                <a:latin typeface="+mn-lt"/>
                <a:ea typeface="华文新魏" panose="02010800040101010101" pitchFamily="2" charset="-122"/>
                <a:cs typeface="+mn-cs"/>
              </a:rPr>
              <a:t>”</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研究思维规律性</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sym typeface="+mn-ea"/>
              </a:rPr>
              <a:t>的一个学科</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；研究</a:t>
            </a:r>
            <a:r>
              <a:rPr kumimoji="0" lang="zh-CN" altLang="en-US" sz="1600" b="1" i="0" u="none" strike="noStrike" kern="1200" cap="none" spc="0" normalizeH="0" baseline="0" noProof="1">
                <a:solidFill>
                  <a:schemeClr val="tx1"/>
                </a:solidFill>
                <a:latin typeface="华文楷体" panose="02010600040101010101" pitchFamily="2" charset="-122"/>
                <a:ea typeface="华文新魏" panose="02010800040101010101" pitchFamily="2" charset="-122"/>
                <a:cs typeface="+mn-cs"/>
              </a:rPr>
              <a:t>“</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因果</a:t>
            </a:r>
            <a:r>
              <a:rPr kumimoji="0" lang="zh-CN" altLang="en-US" sz="1600" b="1" i="0" u="none" strike="noStrike" kern="1200" cap="none" spc="0" normalizeH="0" baseline="0" noProof="1">
                <a:solidFill>
                  <a:schemeClr val="tx1"/>
                </a:solidFill>
                <a:latin typeface="华文楷体" panose="02010600040101010101" pitchFamily="2" charset="-122"/>
                <a:ea typeface="华文新魏" panose="02010800040101010101" pitchFamily="2" charset="-122"/>
                <a:cs typeface="+mn-cs"/>
              </a:rPr>
              <a:t>”</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关系，即逻辑函数关系，简称逻辑关系。逻辑函数中输入量、输出量均为</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逻辑量</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a:t>
            </a:r>
          </a:p>
          <a:p>
            <a:pPr marL="361950" marR="0" indent="-292100" algn="l" defTabSz="685800" rtl="0" eaLnBrk="1" fontAlgn="base" latinLnBrk="0" hangingPunct="1">
              <a:lnSpc>
                <a:spcPct val="120000"/>
              </a:lnSpc>
              <a:spcBef>
                <a:spcPts val="700"/>
              </a:spcBef>
              <a:spcAft>
                <a:spcPct val="0"/>
              </a:spcAft>
              <a:buClrTx/>
              <a:buSzTx/>
              <a:buFont typeface="Arial" panose="020B0604020202020204" pitchFamily="34" charset="0"/>
              <a:buNone/>
            </a:pPr>
            <a:r>
              <a:rPr kumimoji="0" lang="zh-CN" altLang="en-US" sz="1600" b="1" i="0" u="none" strike="noStrike" kern="1200" cap="none" spc="0" normalizeH="0" baseline="0" noProof="1">
                <a:solidFill>
                  <a:srgbClr val="0000FF"/>
                </a:solidFill>
                <a:latin typeface="华文楷体" panose="02010600040101010101" pitchFamily="2" charset="-122"/>
                <a:ea typeface="华文新魏" panose="02010800040101010101" pitchFamily="2" charset="-122"/>
                <a:cs typeface="+mn-cs"/>
              </a:rPr>
              <a:t>•</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  </a:t>
            </a:r>
            <a:r>
              <a:rPr kumimoji="0" lang="zh-CN" altLang="en-US" sz="1600" b="1" i="0" u="none" strike="noStrike" kern="1200" cap="none" spc="0" normalizeH="0" baseline="0"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cs typeface="+mn-cs"/>
              </a:rPr>
              <a:t>参照初等代数</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：将逻辑常量、变量</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通过</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逻辑运算</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，实现的</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逻辑关系系统为逻辑代数</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a:t>
            </a:r>
          </a:p>
          <a:p>
            <a:pPr marL="361950" marR="0" indent="-292100" algn="l" defTabSz="685800" rtl="0" eaLnBrk="1" fontAlgn="base" latinLnBrk="0" hangingPunct="1">
              <a:lnSpc>
                <a:spcPct val="120000"/>
              </a:lnSpc>
              <a:spcBef>
                <a:spcPts val="700"/>
              </a:spcBef>
              <a:spcAft>
                <a:spcPct val="0"/>
              </a:spcAft>
              <a:buClrTx/>
              <a:buSzTx/>
              <a:buFont typeface="Arial" panose="020B0604020202020204" pitchFamily="34" charset="0"/>
              <a:buNone/>
            </a:pPr>
            <a:r>
              <a:rPr kumimoji="0" lang="zh-CN" altLang="en-US" sz="1600" b="1" i="0" u="none" strike="noStrike" kern="1200" cap="none" spc="0" normalizeH="0" baseline="0" noProof="1">
                <a:solidFill>
                  <a:srgbClr val="0000FF"/>
                </a:solidFill>
                <a:latin typeface="华文楷体" panose="02010600040101010101" pitchFamily="2" charset="-122"/>
                <a:ea typeface="华文新魏" panose="02010800040101010101" pitchFamily="2" charset="-122"/>
                <a:cs typeface="+mn-cs"/>
              </a:rPr>
              <a:t>•  </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逻辑代数简称为</a:t>
            </a:r>
            <a:r>
              <a:rPr kumimoji="0" lang="zh-CN" altLang="en-US" sz="16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逻辑</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是由逻辑</a:t>
            </a:r>
            <a:r>
              <a:rPr kumimoji="0" lang="zh-CN" altLang="en-US" sz="1600" b="1" i="0" u="sng"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常量</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a:t>
            </a:r>
            <a:r>
              <a:rPr kumimoji="0" lang="zh-CN" altLang="en-US" sz="1600" b="1" i="0" u="sng"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逻辑变量</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a:t>
            </a:r>
            <a:r>
              <a:rPr kumimoji="0" lang="zh-CN" altLang="en-US" sz="1600" b="1" i="0" u="sng"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逻辑运算</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sym typeface="+mn-ea"/>
              </a:rPr>
              <a:t>和</a:t>
            </a:r>
            <a:r>
              <a:rPr kumimoji="0" lang="zh-CN" altLang="en-US" sz="1600" b="1" i="0" u="sng"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sym typeface="+mn-ea"/>
              </a:rPr>
              <a:t>逻辑关系规则</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所组成的集合。</a:t>
            </a:r>
          </a:p>
          <a:p>
            <a:pPr marL="361950" marR="0" indent="-292100" algn="l" defTabSz="685800" rtl="0" eaLnBrk="1" fontAlgn="base" latinLnBrk="0" hangingPunct="1">
              <a:lnSpc>
                <a:spcPct val="120000"/>
              </a:lnSpc>
              <a:spcBef>
                <a:spcPts val="700"/>
              </a:spcBef>
              <a:spcAft>
                <a:spcPct val="0"/>
              </a:spcAft>
              <a:buClrTx/>
              <a:buSzTx/>
              <a:buFont typeface="Arial" panose="020B0604020202020204" pitchFamily="34" charset="0"/>
              <a:buNone/>
            </a:pPr>
            <a:r>
              <a:rPr kumimoji="0" lang="zh-CN" altLang="en-US" sz="1600" b="1" i="0" u="none" strike="noStrike" kern="1200" cap="none" spc="0" normalizeH="0" baseline="0" noProof="1">
                <a:solidFill>
                  <a:srgbClr val="0000FF"/>
                </a:solidFill>
                <a:latin typeface="华文楷体" panose="02010600040101010101" pitchFamily="2" charset="-122"/>
                <a:ea typeface="华文新魏" panose="02010800040101010101" pitchFamily="2" charset="-122"/>
                <a:cs typeface="+mn-cs"/>
              </a:rPr>
              <a:t>•</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逻辑代数分为许多类型，其中最简单的是只涉及</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二值</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逻辑运算，</a:t>
            </a:r>
            <a:r>
              <a:rPr kumimoji="0" lang="zh-CN" altLang="en-US" sz="1600" b="1" i="0" u="none" strike="noStrike" kern="1200" cap="none" spc="0" normalizeH="0" baseline="0" noProof="1">
                <a:solidFill>
                  <a:srgbClr val="0000FF"/>
                </a:solidFill>
                <a:latin typeface="华文新魏" panose="02010800040101010101" pitchFamily="2" charset="-122"/>
                <a:ea typeface="华文新魏" panose="02010800040101010101" pitchFamily="2" charset="-122"/>
                <a:cs typeface="+mn-cs"/>
              </a:rPr>
              <a:t>也称二值布尔代数</a:t>
            </a:r>
            <a:r>
              <a:rPr kumimoji="0" lang="zh-CN" altLang="en-US" sz="1600" b="1" i="0" u="none" strike="noStrike" kern="1200" cap="none" spc="0" normalizeH="0" baseline="0" noProof="1">
                <a:solidFill>
                  <a:schemeClr val="folHlink"/>
                </a:solidFill>
                <a:latin typeface="华文新魏" panose="02010800040101010101" pitchFamily="2" charset="-122"/>
                <a:ea typeface="华文新魏" panose="02010800040101010101" pitchFamily="2" charset="-122"/>
                <a:cs typeface="+mn-cs"/>
              </a:rPr>
              <a:t>，</a:t>
            </a:r>
            <a:r>
              <a:rPr kumimoji="0" lang="zh-CN" altLang="en-US"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又称开关代数。二值逻辑只有两种取值，如：真/假、开/关、高/低、有/无，1/0等。</a:t>
            </a:r>
            <a:endParaRPr kumimoji="0" lang="en-US" altLang="zh-CN" sz="16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endParaRPr>
          </a:p>
        </p:txBody>
      </p:sp>
      <p:sp>
        <p:nvSpPr>
          <p:cNvPr id="12291" name="Rectangle 1026"/>
          <p:cNvSpPr>
            <a:spLocks noGrp="1" noChangeArrowheads="1"/>
          </p:cNvSpPr>
          <p:nvPr/>
        </p:nvSpPr>
        <p:spPr>
          <a:xfrm>
            <a:off x="556895" y="3528060"/>
            <a:ext cx="6870700" cy="457200"/>
          </a:xfrm>
          <a:prstGeom prst="rect">
            <a:avLst/>
          </a:prstGeom>
        </p:spPr>
        <p:txBody>
          <a:bodyP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marL="0" marR="0" lvl="0" indent="0" algn="l" defTabSz="685800" rtl="0" eaLnBrk="1" fontAlgn="base" latinLnBrk="0" hangingPunct="1">
              <a:lnSpc>
                <a:spcPct val="90000"/>
              </a:lnSpc>
              <a:spcBef>
                <a:spcPct val="0"/>
              </a:spcBef>
              <a:spcAft>
                <a:spcPct val="0"/>
              </a:spcAft>
              <a:buClrTx/>
              <a:buSzTx/>
              <a:buFontTx/>
              <a:buNone/>
              <a:defRPr/>
            </a:pPr>
            <a:r>
              <a:rPr lang="en-US" altLang="zh-CN" sz="2250" b="1" dirty="0">
                <a:solidFill>
                  <a:srgbClr val="FF3300"/>
                </a:solidFill>
                <a:latin typeface="华文新魏" panose="02010800040101010101" pitchFamily="2" charset="-122"/>
                <a:ea typeface="华文新魏" panose="02010800040101010101" pitchFamily="2" charset="-122"/>
                <a:sym typeface="+mn-ea"/>
              </a:rPr>
              <a:t> ③  </a:t>
            </a:r>
            <a:r>
              <a:rPr kumimoji="0" lang="zh-CN" altLang="en-US" sz="2250" b="1" i="0" u="none" strike="noStrike" kern="1200" cap="none" spc="0" normalizeH="0" baseline="0" noProof="0" dirty="0">
                <a:ln>
                  <a:noFill/>
                </a:ln>
                <a:solidFill>
                  <a:srgbClr val="FF3300"/>
                </a:solidFill>
                <a:effectLst/>
                <a:uLnTx/>
                <a:uFillTx/>
                <a:latin typeface="华文新魏" panose="02010800040101010101" pitchFamily="2" charset="-122"/>
                <a:ea typeface="华文新魏" panose="02010800040101010101" pitchFamily="2" charset="-122"/>
                <a:cs typeface="+mj-cs"/>
              </a:rPr>
              <a:t>关于“数字逻辑电路  </a:t>
            </a:r>
            <a:r>
              <a:rPr kumimoji="0" lang="en-US" altLang="zh-CN" sz="2250" b="1" i="0" u="none" strike="noStrike" kern="1200" cap="none" spc="0" normalizeH="0" baseline="0" noProof="0" dirty="0">
                <a:ln>
                  <a:noFill/>
                </a:ln>
                <a:solidFill>
                  <a:srgbClr val="FF3300"/>
                </a:solidFill>
                <a:effectLst/>
                <a:uLnTx/>
                <a:uFillTx/>
                <a:latin typeface="华文新魏" panose="02010800040101010101" pitchFamily="2" charset="-122"/>
                <a:ea typeface="华文新魏" panose="02010800040101010101" pitchFamily="2" charset="-122"/>
                <a:cs typeface="+mj-cs"/>
              </a:rPr>
              <a:t>digital logic circuit</a:t>
            </a:r>
            <a:r>
              <a:rPr kumimoji="0" lang="en-US" altLang="zh-CN" sz="2250" b="1" i="0" u="none" strike="noStrike" kern="1200" cap="none" spc="0" normalizeH="0" baseline="0" noProof="0" dirty="0">
                <a:ln>
                  <a:noFill/>
                </a:ln>
                <a:solidFill>
                  <a:srgbClr val="FF3300"/>
                </a:solidFill>
                <a:effectLst/>
                <a:uLnTx/>
                <a:uFillTx/>
                <a:latin typeface="+mj-lt"/>
                <a:ea typeface="华文新魏" panose="02010800040101010101" pitchFamily="2" charset="-122"/>
                <a:cs typeface="+mj-cs"/>
              </a:rPr>
              <a:t>”</a:t>
            </a:r>
            <a:endParaRPr kumimoji="0" lang="zh-CN" altLang="en-US" sz="2250" b="1" i="0" u="none" strike="noStrike" kern="1200" cap="none" spc="0" normalizeH="0" baseline="0" noProof="0" dirty="0">
              <a:ln>
                <a:noFill/>
              </a:ln>
              <a:solidFill>
                <a:srgbClr val="FF3300"/>
              </a:solidFill>
              <a:effectLst/>
              <a:uLnTx/>
              <a:uFillTx/>
              <a:latin typeface="华文新魏" panose="02010800040101010101" pitchFamily="2" charset="-122"/>
              <a:ea typeface="华文新魏" panose="02010800040101010101" pitchFamily="2" charset="-122"/>
              <a:cs typeface="+mj-cs"/>
            </a:endParaRPr>
          </a:p>
        </p:txBody>
      </p:sp>
      <p:sp>
        <p:nvSpPr>
          <p:cNvPr id="38915" name="Rectangle 1027"/>
          <p:cNvSpPr>
            <a:spLocks noGrp="1"/>
          </p:cNvSpPr>
          <p:nvPr/>
        </p:nvSpPr>
        <p:spPr>
          <a:xfrm>
            <a:off x="556895" y="4084320"/>
            <a:ext cx="8234680" cy="957581"/>
          </a:xfrm>
          <a:prstGeom prst="rect">
            <a:avLst/>
          </a:prstGeom>
          <a:noFill/>
          <a:ln>
            <a:noFill/>
          </a:ln>
        </p:spPr>
        <p:txBody>
          <a:bodyPr anchor="t"/>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425450" eaLnBrk="1" hangingPunct="1">
              <a:lnSpc>
                <a:spcPct val="125000"/>
              </a:lnSpc>
              <a:spcBef>
                <a:spcPts val="700"/>
              </a:spcBef>
              <a:buNone/>
            </a:pPr>
            <a:r>
              <a:rPr lang="zh-CN" altLang="en-US" sz="1600" b="1" dirty="0">
                <a:solidFill>
                  <a:srgbClr val="FF0000"/>
                </a:solidFill>
                <a:latin typeface="华文新魏" panose="02010800040101010101" pitchFamily="2" charset="-122"/>
                <a:ea typeface="华文新魏" panose="02010800040101010101" pitchFamily="2" charset="-122"/>
              </a:rPr>
              <a:t>实现特定逻辑功能的一个电路</a:t>
            </a:r>
            <a:r>
              <a:rPr lang="zh-CN" altLang="en-US" sz="1600" b="1" dirty="0">
                <a:latin typeface="华文新魏" panose="02010800040101010101" pitchFamily="2" charset="-122"/>
                <a:ea typeface="华文新魏" panose="02010800040101010101" pitchFamily="2" charset="-122"/>
              </a:rPr>
              <a:t>。通过分析数字电路中输入信号与输出信号之间的逻辑关系，运用布尔逻辑代数的基本原理和基本方法，设计出实现特定逻辑要求的逻辑器件（电路）。</a:t>
            </a:r>
          </a:p>
        </p:txBody>
      </p:sp>
      <p:sp>
        <p:nvSpPr>
          <p:cNvPr id="7" name="Text Box 7">
            <a:extLst>
              <a:ext uri="{FF2B5EF4-FFF2-40B4-BE49-F238E27FC236}">
                <a16:creationId xmlns:a16="http://schemas.microsoft.com/office/drawing/2014/main" id="{00F40885-DDE9-4181-B788-E862DBA1C47A}"/>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Effect transition="in" filter="blinds(horizontal)">
                                      <p:cBhvr>
                                        <p:cTn id="7" dur="500"/>
                                        <p:tgtEl>
                                          <p:spTgt spid="419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1987">
                                            <p:txEl>
                                              <p:pRg st="1" end="1"/>
                                            </p:txEl>
                                          </p:spTgt>
                                        </p:tgtEl>
                                        <p:attrNameLst>
                                          <p:attrName>style.visibility</p:attrName>
                                        </p:attrNameLst>
                                      </p:cBhvr>
                                      <p:to>
                                        <p:strVal val="visible"/>
                                      </p:to>
                                    </p:set>
                                    <p:animEffect transition="in" filter="blinds(horizontal)">
                                      <p:cBhvr>
                                        <p:cTn id="12" dur="500"/>
                                        <p:tgtEl>
                                          <p:spTgt spid="4198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987">
                                            <p:txEl>
                                              <p:pRg st="2" end="2"/>
                                            </p:txEl>
                                          </p:spTgt>
                                        </p:tgtEl>
                                        <p:attrNameLst>
                                          <p:attrName>style.visibility</p:attrName>
                                        </p:attrNameLst>
                                      </p:cBhvr>
                                      <p:to>
                                        <p:strVal val="visible"/>
                                      </p:to>
                                    </p:set>
                                    <p:animEffect transition="in" filter="blinds(horizontal)">
                                      <p:cBhvr>
                                        <p:cTn id="17" dur="500"/>
                                        <p:tgtEl>
                                          <p:spTgt spid="4198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41987">
                                            <p:txEl>
                                              <p:pRg st="3" end="3"/>
                                            </p:txEl>
                                          </p:spTgt>
                                        </p:tgtEl>
                                        <p:attrNameLst>
                                          <p:attrName>style.visibility</p:attrName>
                                        </p:attrNameLst>
                                      </p:cBhvr>
                                      <p:to>
                                        <p:strVal val="visible"/>
                                      </p:to>
                                    </p:set>
                                    <p:animEffect transition="in" filter="blinds(horizontal)">
                                      <p:cBhvr>
                                        <p:cTn id="22" dur="500"/>
                                        <p:tgtEl>
                                          <p:spTgt spid="4198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2291"/>
                                        </p:tgtEl>
                                        <p:attrNameLst>
                                          <p:attrName>style.visibility</p:attrName>
                                        </p:attrNameLst>
                                      </p:cBhvr>
                                      <p:to>
                                        <p:strVal val="visible"/>
                                      </p:to>
                                    </p:set>
                                    <p:animEffect transition="in" filter="blinds(horizontal)">
                                      <p:cBhvr>
                                        <p:cTn id="27" dur="500"/>
                                        <p:tgtEl>
                                          <p:spTgt spid="12291"/>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915"/>
                                        </p:tgtEl>
                                        <p:attrNameLst>
                                          <p:attrName>style.visibility</p:attrName>
                                        </p:attrNameLst>
                                      </p:cBhvr>
                                      <p:to>
                                        <p:strVal val="visible"/>
                                      </p:to>
                                    </p:set>
                                    <p:animEffect transition="in" filter="blinds(horizontal)">
                                      <p:cBhvr>
                                        <p:cTn id="32"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 grpId="0"/>
      <p:bldP spid="12291" grpId="1"/>
      <p:bldP spid="38915" grpId="0"/>
      <p:bldP spid="38915"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56935A05-ED40-4241-A5CF-7F0AAF82AE63}"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23</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8916" name="Text Box 1028"/>
          <p:cNvSpPr txBox="1"/>
          <p:nvPr/>
        </p:nvSpPr>
        <p:spPr>
          <a:xfrm>
            <a:off x="628650" y="1900238"/>
            <a:ext cx="7759700" cy="3122612"/>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2200" b="1" dirty="0">
                <a:solidFill>
                  <a:srgbClr val="FF3300"/>
                </a:solidFill>
                <a:latin typeface="华文新魏" panose="02010800040101010101" pitchFamily="2" charset="-122"/>
                <a:ea typeface="华文新魏" panose="02010800040101010101" pitchFamily="2" charset="-122"/>
              </a:rPr>
              <a:t>⑤ 数字逻辑电路(器件)与模拟器件的比较</a:t>
            </a:r>
            <a:endParaRPr lang="zh-CN" altLang="en-US" sz="2200" b="1" dirty="0">
              <a:solidFill>
                <a:schemeClr val="tx1"/>
              </a:solidFill>
              <a:latin typeface="华文新魏" panose="02010800040101010101" pitchFamily="2" charset="-122"/>
              <a:ea typeface="华文新魏" panose="02010800040101010101" pitchFamily="2" charset="-122"/>
            </a:endParaRPr>
          </a:p>
          <a:p>
            <a:pPr>
              <a:spcBef>
                <a:spcPct val="20000"/>
              </a:spcBef>
              <a:buFont typeface="Arial" panose="020B0604020202020204" pitchFamily="34" charset="0"/>
            </a:pPr>
            <a:r>
              <a:rPr lang="zh-CN" altLang="en-US" sz="1600" b="1" dirty="0">
                <a:solidFill>
                  <a:srgbClr val="FF0000"/>
                </a:solidFill>
                <a:latin typeface="华文新魏" panose="02010800040101010101" pitchFamily="2" charset="-122"/>
                <a:ea typeface="华文新魏" panose="02010800040101010101" pitchFamily="2" charset="-122"/>
              </a:rPr>
              <a:t>问题：</a:t>
            </a:r>
            <a:r>
              <a:rPr lang="zh-CN" altLang="en-US" sz="1600" b="1" dirty="0">
                <a:solidFill>
                  <a:schemeClr val="tx1"/>
                </a:solidFill>
                <a:latin typeface="华文新魏" panose="02010800040101010101" pitchFamily="2" charset="-122"/>
                <a:ea typeface="华文新魏" panose="02010800040101010101" pitchFamily="2" charset="-122"/>
              </a:rPr>
              <a:t>为什么目前，越来越多地用数字系统替代模拟系统呢？</a:t>
            </a:r>
            <a:r>
              <a:rPr lang="zh-CN" altLang="en-US" sz="1900" b="1" dirty="0">
                <a:solidFill>
                  <a:schemeClr val="tx1"/>
                </a:solidFill>
                <a:latin typeface="华文新魏" panose="02010800040101010101" pitchFamily="2" charset="-122"/>
                <a:ea typeface="华文新魏" panose="02010800040101010101" pitchFamily="2" charset="-122"/>
              </a:rPr>
              <a:t> </a:t>
            </a:r>
          </a:p>
          <a:p>
            <a:pPr>
              <a:spcBef>
                <a:spcPct val="20000"/>
              </a:spcBef>
              <a:buFont typeface="Arial" panose="020B0604020202020204" pitchFamily="34" charset="0"/>
            </a:pPr>
            <a:r>
              <a:rPr lang="zh-CN" altLang="en-US" sz="1600" b="1" dirty="0">
                <a:solidFill>
                  <a:schemeClr val="tx1"/>
                </a:solidFill>
                <a:latin typeface="华文新魏" panose="02010800040101010101" pitchFamily="2" charset="-122"/>
                <a:ea typeface="华文新魏" panose="02010800040101010101" pitchFamily="2" charset="-122"/>
              </a:rPr>
              <a:t>许多原来是模拟的系统现在都变成了数字系统。例如：</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1）照像机</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2）录像设备</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3）汽车的化油器等设备</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4）电话系统</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5）交通灯的控制</a:t>
            </a:r>
          </a:p>
          <a:p>
            <a:pPr lvl="1" indent="0" eaLnBrk="1" hangingPunct="1">
              <a:spcBef>
                <a:spcPct val="20000"/>
              </a:spcBef>
              <a:buNone/>
            </a:pPr>
            <a:r>
              <a:rPr lang="zh-CN" altLang="en-US" sz="1600" b="1" dirty="0">
                <a:solidFill>
                  <a:schemeClr val="tx1"/>
                </a:solidFill>
                <a:latin typeface="华文新魏" panose="02010800040101010101" pitchFamily="2" charset="-122"/>
                <a:ea typeface="华文新魏" panose="02010800040101010101" pitchFamily="2" charset="-122"/>
              </a:rPr>
              <a:t>6）电影的特技效果</a:t>
            </a:r>
            <a:r>
              <a:rPr lang="zh-CN" altLang="en-US" sz="1600" b="1" dirty="0">
                <a:solidFill>
                  <a:schemeClr val="tx1"/>
                </a:solidFill>
                <a:latin typeface="华文楷体" panose="02010600040101010101" pitchFamily="2" charset="-122"/>
                <a:ea typeface="华文新魏" panose="02010800040101010101" pitchFamily="2" charset="-122"/>
              </a:rPr>
              <a:t>…</a:t>
            </a:r>
          </a:p>
          <a:p>
            <a:pPr lvl="1" indent="0" eaLnBrk="1" hangingPunct="1">
              <a:spcBef>
                <a:spcPct val="20000"/>
              </a:spcBef>
              <a:buNone/>
            </a:pPr>
            <a:r>
              <a:rPr lang="en-US" altLang="zh-CN" sz="1600" b="1" dirty="0">
                <a:solidFill>
                  <a:srgbClr val="FF0000"/>
                </a:solidFill>
                <a:latin typeface="华文楷体" panose="02010600040101010101" pitchFamily="2" charset="-122"/>
                <a:ea typeface="华文新魏" panose="02010800040101010101" pitchFamily="2" charset="-122"/>
              </a:rPr>
              <a:t>7</a:t>
            </a:r>
            <a:r>
              <a:rPr lang="zh-CN" altLang="en-US" sz="1600" b="1" dirty="0">
                <a:solidFill>
                  <a:srgbClr val="FF0000"/>
                </a:solidFill>
                <a:latin typeface="华文楷体" panose="02010600040101010101" pitchFamily="2" charset="-122"/>
                <a:ea typeface="华文新魏" panose="02010800040101010101" pitchFamily="2" charset="-122"/>
              </a:rPr>
              <a:t>）还有啥例子呢？</a:t>
            </a:r>
          </a:p>
        </p:txBody>
      </p:sp>
      <p:pic>
        <p:nvPicPr>
          <p:cNvPr id="49157" name="Picture 1030" descr="u=3558779851,1697241086&amp;fm=52&amp;gp=0"/>
          <p:cNvPicPr>
            <a:picLocks noChangeAspect="1"/>
          </p:cNvPicPr>
          <p:nvPr/>
        </p:nvPicPr>
        <p:blipFill>
          <a:blip r:embed="rId3"/>
          <a:stretch>
            <a:fillRect/>
          </a:stretch>
        </p:blipFill>
        <p:spPr>
          <a:xfrm>
            <a:off x="6138863" y="3292475"/>
            <a:ext cx="1571625" cy="1177925"/>
          </a:xfrm>
          <a:prstGeom prst="rect">
            <a:avLst/>
          </a:prstGeom>
          <a:noFill/>
          <a:ln w="9525">
            <a:noFill/>
          </a:ln>
        </p:spPr>
      </p:pic>
      <p:sp>
        <p:nvSpPr>
          <p:cNvPr id="41989" name="Text Box 5"/>
          <p:cNvSpPr txBox="1"/>
          <p:nvPr/>
        </p:nvSpPr>
        <p:spPr>
          <a:xfrm>
            <a:off x="628650" y="628015"/>
            <a:ext cx="8109585" cy="1183005"/>
          </a:xfrm>
          <a:prstGeom prst="rect">
            <a:avLst/>
          </a:prstGeom>
          <a:noFill/>
          <a:ln w="9525">
            <a:noFill/>
          </a:ln>
        </p:spPr>
        <p:txBody>
          <a:bodyPr wrap="square" anchor="t">
            <a:spAutoFit/>
          </a:bodyPr>
          <a:lstStyle/>
          <a:p>
            <a:pPr>
              <a:lnSpc>
                <a:spcPct val="90000"/>
              </a:lnSpc>
              <a:spcBef>
                <a:spcPct val="20000"/>
              </a:spcBef>
              <a:buClr>
                <a:schemeClr val="accent2"/>
              </a:buClr>
              <a:buSzPct val="80000"/>
              <a:buFont typeface="Wingdings" panose="05000000000000000000" pitchFamily="2" charset="2"/>
            </a:pPr>
            <a:r>
              <a:rPr lang="zh-CN" altLang="en-US" sz="2200" b="1" noProof="0" dirty="0">
                <a:ln>
                  <a:noFill/>
                </a:ln>
                <a:solidFill>
                  <a:srgbClr val="FF3300"/>
                </a:solidFill>
                <a:effectLst/>
                <a:uLnTx/>
                <a:uFillTx/>
                <a:latin typeface="华文新魏" panose="02010800040101010101" pitchFamily="2" charset="-122"/>
                <a:ea typeface="华文新魏" panose="02010800040101010101" pitchFamily="2" charset="-122"/>
                <a:cs typeface="+mj-cs"/>
                <a:sym typeface="+mn-ea"/>
              </a:rPr>
              <a:t>④ </a:t>
            </a:r>
            <a:r>
              <a:rPr lang="zh-CN" altLang="en-US" sz="2200" b="1" dirty="0">
                <a:solidFill>
                  <a:srgbClr val="FF3300"/>
                </a:solidFill>
                <a:latin typeface="华文新魏" panose="02010800040101010101" pitchFamily="2" charset="-122"/>
                <a:ea typeface="华文新魏" panose="02010800040101010101" pitchFamily="2" charset="-122"/>
              </a:rPr>
              <a:t>关于</a:t>
            </a:r>
            <a:r>
              <a:rPr lang="zh-CN" altLang="en-US" sz="2200" b="1" dirty="0">
                <a:solidFill>
                  <a:srgbClr val="FF3300"/>
                </a:solidFill>
                <a:latin typeface="Times New Roman" panose="02020603050405020304" pitchFamily="18" charset="0"/>
                <a:ea typeface="华文新魏" panose="02010800040101010101" pitchFamily="2" charset="-122"/>
              </a:rPr>
              <a:t>“</a:t>
            </a:r>
            <a:r>
              <a:rPr lang="zh-CN" altLang="en-US" sz="2200" b="1" dirty="0">
                <a:solidFill>
                  <a:srgbClr val="FF3300"/>
                </a:solidFill>
                <a:latin typeface="华文新魏" panose="02010800040101010101" pitchFamily="2" charset="-122"/>
                <a:ea typeface="华文新魏" panose="02010800040101010101" pitchFamily="2" charset="-122"/>
              </a:rPr>
              <a:t>数字系统  </a:t>
            </a:r>
            <a:r>
              <a:rPr lang="en-US" altLang="zh-CN" sz="2200" b="1" dirty="0">
                <a:solidFill>
                  <a:srgbClr val="FF3300"/>
                </a:solidFill>
                <a:latin typeface="华文新魏" panose="02010800040101010101" pitchFamily="2" charset="-122"/>
                <a:ea typeface="华文新魏" panose="02010800040101010101" pitchFamily="2" charset="-122"/>
              </a:rPr>
              <a:t>digital  system</a:t>
            </a:r>
            <a:r>
              <a:rPr lang="en-US" altLang="zh-CN" sz="2200" b="1" dirty="0">
                <a:solidFill>
                  <a:srgbClr val="FF3300"/>
                </a:solidFill>
                <a:latin typeface="Times New Roman" panose="02020603050405020304" pitchFamily="18" charset="0"/>
                <a:ea typeface="华文新魏" panose="02010800040101010101" pitchFamily="2" charset="-122"/>
              </a:rPr>
              <a:t>”</a:t>
            </a:r>
            <a:endParaRPr lang="en-US" altLang="zh-CN" sz="2200" b="1" dirty="0">
              <a:solidFill>
                <a:srgbClr val="FF3300"/>
              </a:solidFill>
              <a:latin typeface="华文新魏" panose="02010800040101010101" pitchFamily="2" charset="-122"/>
              <a:ea typeface="华文新魏" panose="02010800040101010101" pitchFamily="2" charset="-122"/>
            </a:endParaRPr>
          </a:p>
          <a:p>
            <a:pPr>
              <a:spcBef>
                <a:spcPct val="20000"/>
              </a:spcBef>
              <a:buClr>
                <a:schemeClr val="accent2"/>
              </a:buClr>
              <a:buSzPct val="80000"/>
              <a:buFont typeface="Wingdings" panose="05000000000000000000" pitchFamily="2" charset="2"/>
            </a:pPr>
            <a:r>
              <a:rPr lang="zh-CN" altLang="en-US" sz="1600" b="1" dirty="0">
                <a:solidFill>
                  <a:srgbClr val="FF3300"/>
                </a:solidFill>
                <a:latin typeface="Calibri" panose="020F0502020204030204" pitchFamily="34" charset="0"/>
                <a:ea typeface="华文新魏" panose="02010800040101010101" pitchFamily="2" charset="-122"/>
              </a:rPr>
              <a:t>数字系统：</a:t>
            </a:r>
            <a:r>
              <a:rPr lang="zh-CN" altLang="en-US" sz="1600" b="1" dirty="0">
                <a:solidFill>
                  <a:schemeClr val="tx1"/>
                </a:solidFill>
                <a:latin typeface="华文新魏" panose="02010800040101010101" pitchFamily="2" charset="-122"/>
                <a:ea typeface="华文新魏" panose="02010800040101010101" pitchFamily="2" charset="-122"/>
              </a:rPr>
              <a:t>用数字量来储存、传递信息（物理量），并对其进行逻辑加工的系统； 由于这种逻辑加工(即逻辑运算)是建立在一套完整的逻辑理论(即逻辑代数)基础上，其科学严密性保证了系统的正确性和可靠性，并易于控制。</a:t>
            </a:r>
          </a:p>
        </p:txBody>
      </p:sp>
      <p:sp>
        <p:nvSpPr>
          <p:cNvPr id="6" name="Text Box 7">
            <a:extLst>
              <a:ext uri="{FF2B5EF4-FFF2-40B4-BE49-F238E27FC236}">
                <a16:creationId xmlns:a16="http://schemas.microsoft.com/office/drawing/2014/main" id="{EF5BB3B5-ABCC-442A-9BD1-0691EB31FA37}"/>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989"/>
                                        </p:tgtEl>
                                        <p:attrNameLst>
                                          <p:attrName>style.visibility</p:attrName>
                                        </p:attrNameLst>
                                      </p:cBhvr>
                                      <p:to>
                                        <p:strVal val="visible"/>
                                      </p:to>
                                    </p:set>
                                    <p:animEffect transition="in" filter="blinds(horizontal)">
                                      <p:cBhvr>
                                        <p:cTn id="7" dur="500"/>
                                        <p:tgtEl>
                                          <p:spTgt spid="4198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blinds(horizontal)">
                                      <p:cBhvr>
                                        <p:cTn id="12" dur="500"/>
                                        <p:tgtEl>
                                          <p:spTgt spid="38916"/>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9157"/>
                                        </p:tgtEl>
                                        <p:attrNameLst>
                                          <p:attrName>style.visibility</p:attrName>
                                        </p:attrNameLst>
                                      </p:cBhvr>
                                      <p:to>
                                        <p:strVal val="visible"/>
                                      </p:to>
                                    </p:set>
                                    <p:animEffect transition="in" filter="blinds(horizontal)">
                                      <p:cBhvr>
                                        <p:cTn id="17" dur="500"/>
                                        <p:tgtEl>
                                          <p:spTgt spid="49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P spid="38916" grpId="1"/>
      <p:bldP spid="41989" grpId="0"/>
      <p:bldP spid="41989"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01C5FF8-32E8-4A8C-A821-0F2A13D3B887}"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24</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2" name="Rectangle 2"/>
          <p:cNvSpPr>
            <a:spLocks noGrp="1"/>
          </p:cNvSpPr>
          <p:nvPr>
            <p:ph type="title"/>
          </p:nvPr>
        </p:nvSpPr>
        <p:spPr>
          <a:xfrm>
            <a:off x="415925" y="714375"/>
            <a:ext cx="5376863" cy="457200"/>
          </a:xfrm>
          <a:noFill/>
          <a:ln>
            <a:noFill/>
          </a:ln>
        </p:spPr>
        <p:txBody>
          <a:bodyPr anchor="t"/>
          <a:lstStyle/>
          <a:p>
            <a:pPr eaLnBrk="1" hangingPunct="1"/>
            <a:r>
              <a:rPr lang="zh-CN" altLang="en-US" sz="2100" b="1" dirty="0">
                <a:solidFill>
                  <a:srgbClr val="000099"/>
                </a:solidFill>
                <a:latin typeface="华文新魏" panose="02010800040101010101" pitchFamily="2" charset="-122"/>
                <a:ea typeface="华文新魏" panose="02010800040101010101" pitchFamily="2" charset="-122"/>
              </a:rPr>
              <a:t>⑥数字电路与模拟电路相比有什么优点呢？</a:t>
            </a:r>
          </a:p>
        </p:txBody>
      </p:sp>
      <p:sp>
        <p:nvSpPr>
          <p:cNvPr id="54275" name="Rectangle 3"/>
          <p:cNvSpPr>
            <a:spLocks noGrp="1"/>
          </p:cNvSpPr>
          <p:nvPr>
            <p:ph idx="1"/>
          </p:nvPr>
        </p:nvSpPr>
        <p:spPr>
          <a:xfrm>
            <a:off x="395288" y="1203325"/>
            <a:ext cx="8353425" cy="3711575"/>
          </a:xfrm>
          <a:noFill/>
          <a:ln>
            <a:noFill/>
          </a:ln>
        </p:spPr>
        <p:txBody>
          <a:bodyPr anchor="t"/>
          <a:lstStyle/>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稳定性好</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 正确的数字电路，若给定一组确定的输入，总会给出相同的输出结果（确定的逻辑关系）。而模拟电路则表现得总是不太稳定，其输出精度受温度、电源电压、器件老化等诸多因素影响。</a:t>
            </a:r>
          </a:p>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速度快</a:t>
            </a:r>
          </a:p>
          <a:p>
            <a:pPr marL="0" indent="212725" eaLnBrk="1" hangingPunct="1">
              <a:buNone/>
            </a:pPr>
            <a:r>
              <a:rPr lang="zh-CN" altLang="en-US" sz="1800" b="1" dirty="0">
                <a:latin typeface="华文新魏" panose="02010800040101010101" pitchFamily="2" charset="-122"/>
                <a:ea typeface="华文新魏" panose="02010800040101010101" pitchFamily="2" charset="-122"/>
              </a:rPr>
              <a:t> 目前的数字器件运行速度非常快。</a:t>
            </a:r>
            <a:endParaRPr lang="en-US" altLang="zh-CN" sz="1800" b="1" dirty="0">
              <a:latin typeface="华文新魏" panose="02010800040101010101" pitchFamily="2" charset="-122"/>
              <a:ea typeface="华文新魏" panose="02010800040101010101" pitchFamily="2" charset="-122"/>
            </a:endParaRPr>
          </a:p>
          <a:p>
            <a:pPr eaLnBrk="1" hangingPunct="1"/>
            <a:r>
              <a:rPr lang="zh-CN" altLang="en-US" sz="1800" b="1" dirty="0">
                <a:solidFill>
                  <a:srgbClr val="FF8F8F"/>
                </a:solidFill>
                <a:latin typeface="华文新魏" panose="02010800040101010101" pitchFamily="2" charset="-122"/>
                <a:ea typeface="华文新魏" panose="02010800040101010101" pitchFamily="2" charset="-122"/>
              </a:rPr>
              <a:t>集成度高且成本低</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 数字电路可以在一个很小的空间里提供许多功能。常用的电路均可以设计成集成电路芯片，且生产成本很低。现在市场上有许多用过不久就丢弃的计算器、手表、会唱歌的圣诞卡片等都是这一类产品。</a:t>
            </a:r>
          </a:p>
        </p:txBody>
      </p:sp>
      <p:sp>
        <p:nvSpPr>
          <p:cNvPr id="5" name="Text Box 7">
            <a:extLst>
              <a:ext uri="{FF2B5EF4-FFF2-40B4-BE49-F238E27FC236}">
                <a16:creationId xmlns:a16="http://schemas.microsoft.com/office/drawing/2014/main" id="{04E7A52D-DD98-4840-983E-FB2872CC8B43}"/>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lide(fromLeft)">
                                      <p:cBhvr>
                                        <p:cTn id="7" dur="500"/>
                                        <p:tgtEl>
                                          <p:spTgt spid="54275">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slide(fromLeft)">
                                      <p:cBhvr>
                                        <p:cTn id="11" dur="500"/>
                                        <p:tgtEl>
                                          <p:spTgt spid="54275">
                                            <p:txEl>
                                              <p:pRg st="1" end="1"/>
                                            </p:txEl>
                                          </p:spTgt>
                                        </p:tgtEl>
                                      </p:cBhvr>
                                    </p:animEffect>
                                  </p:childTnLst>
                                </p:cTn>
                              </p:par>
                            </p:childTnLst>
                          </p:cTn>
                        </p:par>
                        <p:par>
                          <p:cTn id="12" fill="hold">
                            <p:stCondLst>
                              <p:cond delay="2000"/>
                            </p:stCondLst>
                            <p:childTnLst>
                              <p:par>
                                <p:cTn id="13" presetID="12" presetClass="entr" presetSubtype="8" fill="hold" grpId="0" nodeType="afterEffect">
                                  <p:stCondLst>
                                    <p:cond delay="100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lide(fromLeft)">
                                      <p:cBhvr>
                                        <p:cTn id="15" dur="500"/>
                                        <p:tgtEl>
                                          <p:spTgt spid="54275">
                                            <p:txEl>
                                              <p:pRg st="2" end="2"/>
                                            </p:txEl>
                                          </p:spTgt>
                                        </p:tgtEl>
                                      </p:cBhvr>
                                    </p:animEffect>
                                  </p:childTnLst>
                                </p:cTn>
                              </p:par>
                            </p:childTnLst>
                          </p:cTn>
                        </p:par>
                        <p:par>
                          <p:cTn id="16" fill="hold">
                            <p:stCondLst>
                              <p:cond delay="3500"/>
                            </p:stCondLst>
                            <p:childTnLst>
                              <p:par>
                                <p:cTn id="17" presetID="12" presetClass="entr" presetSubtype="8" fill="hold" grpId="0" nodeType="afterEffect">
                                  <p:stCondLst>
                                    <p:cond delay="1000"/>
                                  </p:stCondLst>
                                  <p:childTnLst>
                                    <p:set>
                                      <p:cBhvr>
                                        <p:cTn id="18" dur="1" fill="hold">
                                          <p:stCondLst>
                                            <p:cond delay="0"/>
                                          </p:stCondLst>
                                        </p:cTn>
                                        <p:tgtEl>
                                          <p:spTgt spid="54275">
                                            <p:txEl>
                                              <p:pRg st="3" end="3"/>
                                            </p:txEl>
                                          </p:spTgt>
                                        </p:tgtEl>
                                        <p:attrNameLst>
                                          <p:attrName>style.visibility</p:attrName>
                                        </p:attrNameLst>
                                      </p:cBhvr>
                                      <p:to>
                                        <p:strVal val="visible"/>
                                      </p:to>
                                    </p:set>
                                    <p:animEffect transition="in" filter="slide(fromLeft)">
                                      <p:cBhvr>
                                        <p:cTn id="19" dur="500"/>
                                        <p:tgtEl>
                                          <p:spTgt spid="54275">
                                            <p:txEl>
                                              <p:pRg st="3" end="3"/>
                                            </p:txEl>
                                          </p:spTgt>
                                        </p:tgtEl>
                                      </p:cBhvr>
                                    </p:animEffect>
                                  </p:childTnLst>
                                </p:cTn>
                              </p:par>
                            </p:childTnLst>
                          </p:cTn>
                        </p:par>
                        <p:par>
                          <p:cTn id="20" fill="hold">
                            <p:stCondLst>
                              <p:cond delay="5000"/>
                            </p:stCondLst>
                            <p:childTnLst>
                              <p:par>
                                <p:cTn id="21" presetID="12" presetClass="entr" presetSubtype="8" fill="hold" grpId="0" nodeType="afterEffect">
                                  <p:stCondLst>
                                    <p:cond delay="100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slide(fromLeft)">
                                      <p:cBhvr>
                                        <p:cTn id="23" dur="500"/>
                                        <p:tgtEl>
                                          <p:spTgt spid="54275">
                                            <p:txEl>
                                              <p:pRg st="4" end="4"/>
                                            </p:txEl>
                                          </p:spTgt>
                                        </p:tgtEl>
                                      </p:cBhvr>
                                    </p:animEffect>
                                  </p:childTnLst>
                                </p:cTn>
                              </p:par>
                            </p:childTnLst>
                          </p:cTn>
                        </p:par>
                        <p:par>
                          <p:cTn id="24" fill="hold">
                            <p:stCondLst>
                              <p:cond delay="6500"/>
                            </p:stCondLst>
                            <p:childTnLst>
                              <p:par>
                                <p:cTn id="25" presetID="12" presetClass="entr" presetSubtype="8" fill="hold" grpId="0" nodeType="afterEffect">
                                  <p:stCondLst>
                                    <p:cond delay="1000"/>
                                  </p:stCondLst>
                                  <p:childTnLst>
                                    <p:set>
                                      <p:cBhvr>
                                        <p:cTn id="26" dur="1" fill="hold">
                                          <p:stCondLst>
                                            <p:cond delay="0"/>
                                          </p:stCondLst>
                                        </p:cTn>
                                        <p:tgtEl>
                                          <p:spTgt spid="54275">
                                            <p:txEl>
                                              <p:pRg st="5" end="5"/>
                                            </p:txEl>
                                          </p:spTgt>
                                        </p:tgtEl>
                                        <p:attrNameLst>
                                          <p:attrName>style.visibility</p:attrName>
                                        </p:attrNameLst>
                                      </p:cBhvr>
                                      <p:to>
                                        <p:strVal val="visible"/>
                                      </p:to>
                                    </p:set>
                                    <p:animEffect transition="in" filter="slide(fromLeft)">
                                      <p:cBhvr>
                                        <p:cTn id="27" dur="500"/>
                                        <p:tgtEl>
                                          <p:spTgt spid="5427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advAuto="100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01C5FF8-32E8-4A8C-A821-0F2A13D3B887}"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25</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2" name="Rectangle 2"/>
          <p:cNvSpPr>
            <a:spLocks noGrp="1"/>
          </p:cNvSpPr>
          <p:nvPr>
            <p:ph type="title"/>
          </p:nvPr>
        </p:nvSpPr>
        <p:spPr>
          <a:xfrm>
            <a:off x="415925" y="483518"/>
            <a:ext cx="5376863" cy="457200"/>
          </a:xfrm>
          <a:noFill/>
          <a:ln>
            <a:noFill/>
          </a:ln>
        </p:spPr>
        <p:txBody>
          <a:bodyPr anchor="t"/>
          <a:lstStyle/>
          <a:p>
            <a:pPr eaLnBrk="1" hangingPunct="1"/>
            <a:r>
              <a:rPr lang="zh-CN" altLang="en-US" sz="2100" b="1" dirty="0">
                <a:solidFill>
                  <a:srgbClr val="000099"/>
                </a:solidFill>
                <a:latin typeface="华文新魏" panose="02010800040101010101" pitchFamily="2" charset="-122"/>
                <a:ea typeface="华文新魏" panose="02010800040101010101" pitchFamily="2" charset="-122"/>
              </a:rPr>
              <a:t>⑥数字电路与模拟电路相比有什么优点呢？</a:t>
            </a:r>
          </a:p>
        </p:txBody>
      </p:sp>
      <p:sp>
        <p:nvSpPr>
          <p:cNvPr id="54275" name="Rectangle 3"/>
          <p:cNvSpPr>
            <a:spLocks noGrp="1"/>
          </p:cNvSpPr>
          <p:nvPr>
            <p:ph idx="1"/>
          </p:nvPr>
        </p:nvSpPr>
        <p:spPr>
          <a:xfrm>
            <a:off x="395288" y="915566"/>
            <a:ext cx="8353425" cy="4126335"/>
          </a:xfrm>
          <a:noFill/>
          <a:ln>
            <a:noFill/>
          </a:ln>
        </p:spPr>
        <p:txBody>
          <a:bodyPr anchor="t"/>
          <a:lstStyle/>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设计容易</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数字设计，即逻辑设计，输入输出要求合乎逻辑，并不需要特别的技巧。尤其是规模小的数字电路的逻辑特性很容易明白，也不需要很深入地了解诸如电容、晶体管和许多其他器件的微积分模型。</a:t>
            </a:r>
          </a:p>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抗干扰能力强</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在数字系统中，电压的准确值并不重要，只要噪声信号不至于影响区分高低电压，则电压噪声的影响就可忽略不计。</a:t>
            </a:r>
          </a:p>
          <a:p>
            <a:pPr eaLnBrk="1" hangingPunct="1"/>
            <a:r>
              <a:rPr lang="zh-CN" altLang="en-US" sz="1800" b="1" dirty="0">
                <a:solidFill>
                  <a:srgbClr val="FF8F8F"/>
                </a:solidFill>
                <a:latin typeface="华文新魏" panose="02010800040101010101" pitchFamily="2" charset="-122"/>
                <a:ea typeface="华文新魏" panose="02010800040101010101" pitchFamily="2" charset="-122"/>
              </a:rPr>
              <a:t>可编程性（软硬件可编程性）</a:t>
            </a:r>
          </a:p>
          <a:p>
            <a:pPr marL="0" indent="212400" eaLnBrk="1" hangingPunct="1">
              <a:lnSpc>
                <a:spcPct val="100000"/>
              </a:lnSpc>
              <a:buNone/>
            </a:pPr>
            <a:r>
              <a:rPr lang="zh-CN" altLang="en-US" sz="1800" b="1" dirty="0">
                <a:latin typeface="华文新魏" panose="02010800040101010101" pitchFamily="2" charset="-122"/>
                <a:ea typeface="华文新魏" panose="02010800040101010101" pitchFamily="2" charset="-122"/>
              </a:rPr>
              <a:t>逻辑电路的设计完全可以用硬件描述语言来编程， 还可以编写它的可综合模型、仿真模型，并通过运行程序来 验证设计的正确性，然后把它下载到</a:t>
            </a:r>
            <a:r>
              <a:rPr lang="en-US" altLang="zh-CN" sz="1800" b="1" dirty="0">
                <a:latin typeface="华文新魏" panose="02010800040101010101" pitchFamily="2" charset="-122"/>
                <a:ea typeface="华文新魏" panose="02010800040101010101" pitchFamily="2" charset="-122"/>
              </a:rPr>
              <a:t>CPLD</a:t>
            </a:r>
            <a:r>
              <a:rPr lang="zh-CN" altLang="en-US" sz="1800" b="1" dirty="0">
                <a:latin typeface="华文新魏" panose="02010800040101010101" pitchFamily="2" charset="-122"/>
                <a:ea typeface="华文新魏" panose="02010800040101010101" pitchFamily="2" charset="-122"/>
              </a:rPr>
              <a:t>或</a:t>
            </a:r>
            <a:r>
              <a:rPr lang="en-US" altLang="zh-CN" sz="1800" b="1" dirty="0">
                <a:latin typeface="华文新魏" panose="02010800040101010101" pitchFamily="2" charset="-122"/>
                <a:ea typeface="华文新魏" panose="02010800040101010101" pitchFamily="2" charset="-122"/>
              </a:rPr>
              <a:t>FPGA</a:t>
            </a:r>
            <a:r>
              <a:rPr lang="zh-CN" altLang="en-US" sz="1800" b="1" dirty="0">
                <a:latin typeface="华文新魏" panose="02010800040101010101" pitchFamily="2" charset="-122"/>
                <a:ea typeface="华文新魏" panose="02010800040101010101" pitchFamily="2" charset="-122"/>
              </a:rPr>
              <a:t>上（</a:t>
            </a:r>
            <a:r>
              <a:rPr lang="en-US" altLang="zh-CN" sz="1800" b="1" dirty="0">
                <a:latin typeface="华文新魏" panose="02010800040101010101" pitchFamily="2" charset="-122"/>
                <a:ea typeface="华文新魏" panose="02010800040101010101" pitchFamily="2" charset="-122"/>
              </a:rPr>
              <a:t>PLD</a:t>
            </a:r>
            <a:r>
              <a:rPr lang="zh-CN" altLang="en-US" sz="1800" b="1" dirty="0">
                <a:latin typeface="华文新魏" panose="02010800040101010101" pitchFamily="2" charset="-122"/>
                <a:ea typeface="华文新魏" panose="02010800040101010101" pitchFamily="2" charset="-122"/>
              </a:rPr>
              <a:t>），或者制作成专用的</a:t>
            </a:r>
            <a:r>
              <a:rPr lang="en-US" altLang="zh-CN" sz="1800" b="1" dirty="0">
                <a:latin typeface="华文新魏" panose="02010800040101010101" pitchFamily="2" charset="-122"/>
                <a:ea typeface="华文新魏" panose="02010800040101010101" pitchFamily="2" charset="-122"/>
              </a:rPr>
              <a:t>IC</a:t>
            </a:r>
            <a:r>
              <a:rPr lang="zh-CN" altLang="en-US" sz="1800" b="1" dirty="0">
                <a:latin typeface="华文新魏" panose="02010800040101010101" pitchFamily="2" charset="-122"/>
                <a:ea typeface="华文新魏" panose="02010800040101010101" pitchFamily="2" charset="-122"/>
              </a:rPr>
              <a:t>。</a:t>
            </a:r>
          </a:p>
          <a:p>
            <a:pPr marL="0" indent="0" eaLnBrk="1" hangingPunct="1">
              <a:buNone/>
            </a:pPr>
            <a:r>
              <a:rPr lang="zh-CN" altLang="en-US" sz="1800" b="1" dirty="0">
                <a:latin typeface="华文新魏" panose="02010800040101010101" pitchFamily="2" charset="-122"/>
                <a:ea typeface="华文新魏" panose="02010800040101010101" pitchFamily="2" charset="-122"/>
              </a:rPr>
              <a:t>     计算机、手机刷机（软件），可重编程设备与重构系统（软、硬）。</a:t>
            </a:r>
          </a:p>
        </p:txBody>
      </p:sp>
      <p:sp>
        <p:nvSpPr>
          <p:cNvPr id="5" name="Text Box 7">
            <a:extLst>
              <a:ext uri="{FF2B5EF4-FFF2-40B4-BE49-F238E27FC236}">
                <a16:creationId xmlns:a16="http://schemas.microsoft.com/office/drawing/2014/main" id="{04E7A52D-DD98-4840-983E-FB2872CC8B43}"/>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extLst>
      <p:ext uri="{BB962C8B-B14F-4D97-AF65-F5344CB8AC3E}">
        <p14:creationId xmlns:p14="http://schemas.microsoft.com/office/powerpoint/2010/main" val="2707555903"/>
      </p:ext>
    </p:extLst>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lide(fromLeft)">
                                      <p:cBhvr>
                                        <p:cTn id="7" dur="500"/>
                                        <p:tgtEl>
                                          <p:spTgt spid="54275">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slide(fromLeft)">
                                      <p:cBhvr>
                                        <p:cTn id="11" dur="500"/>
                                        <p:tgtEl>
                                          <p:spTgt spid="54275">
                                            <p:txEl>
                                              <p:pRg st="1" end="1"/>
                                            </p:txEl>
                                          </p:spTgt>
                                        </p:tgtEl>
                                      </p:cBhvr>
                                    </p:animEffect>
                                  </p:childTnLst>
                                </p:cTn>
                              </p:par>
                            </p:childTnLst>
                          </p:cTn>
                        </p:par>
                        <p:par>
                          <p:cTn id="12" fill="hold">
                            <p:stCondLst>
                              <p:cond delay="2000"/>
                            </p:stCondLst>
                            <p:childTnLst>
                              <p:par>
                                <p:cTn id="13" presetID="12" presetClass="entr" presetSubtype="8" fill="hold" grpId="0" nodeType="afterEffect">
                                  <p:stCondLst>
                                    <p:cond delay="100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lide(fromLeft)">
                                      <p:cBhvr>
                                        <p:cTn id="15" dur="500"/>
                                        <p:tgtEl>
                                          <p:spTgt spid="54275">
                                            <p:txEl>
                                              <p:pRg st="2" end="2"/>
                                            </p:txEl>
                                          </p:spTgt>
                                        </p:tgtEl>
                                      </p:cBhvr>
                                    </p:animEffect>
                                  </p:childTnLst>
                                </p:cTn>
                              </p:par>
                            </p:childTnLst>
                          </p:cTn>
                        </p:par>
                        <p:par>
                          <p:cTn id="16" fill="hold">
                            <p:stCondLst>
                              <p:cond delay="3500"/>
                            </p:stCondLst>
                            <p:childTnLst>
                              <p:par>
                                <p:cTn id="17" presetID="12" presetClass="entr" presetSubtype="8" fill="hold" grpId="0" nodeType="afterEffect">
                                  <p:stCondLst>
                                    <p:cond delay="1000"/>
                                  </p:stCondLst>
                                  <p:childTnLst>
                                    <p:set>
                                      <p:cBhvr>
                                        <p:cTn id="18" dur="1" fill="hold">
                                          <p:stCondLst>
                                            <p:cond delay="0"/>
                                          </p:stCondLst>
                                        </p:cTn>
                                        <p:tgtEl>
                                          <p:spTgt spid="54275">
                                            <p:txEl>
                                              <p:pRg st="3" end="3"/>
                                            </p:txEl>
                                          </p:spTgt>
                                        </p:tgtEl>
                                        <p:attrNameLst>
                                          <p:attrName>style.visibility</p:attrName>
                                        </p:attrNameLst>
                                      </p:cBhvr>
                                      <p:to>
                                        <p:strVal val="visible"/>
                                      </p:to>
                                    </p:set>
                                    <p:animEffect transition="in" filter="slide(fromLeft)">
                                      <p:cBhvr>
                                        <p:cTn id="19" dur="500"/>
                                        <p:tgtEl>
                                          <p:spTgt spid="54275">
                                            <p:txEl>
                                              <p:pRg st="3" end="3"/>
                                            </p:txEl>
                                          </p:spTgt>
                                        </p:tgtEl>
                                      </p:cBhvr>
                                    </p:animEffect>
                                  </p:childTnLst>
                                </p:cTn>
                              </p:par>
                            </p:childTnLst>
                          </p:cTn>
                        </p:par>
                        <p:par>
                          <p:cTn id="20" fill="hold">
                            <p:stCondLst>
                              <p:cond delay="5000"/>
                            </p:stCondLst>
                            <p:childTnLst>
                              <p:par>
                                <p:cTn id="21" presetID="12" presetClass="entr" presetSubtype="8" fill="hold" grpId="0" nodeType="afterEffect">
                                  <p:stCondLst>
                                    <p:cond delay="1000"/>
                                  </p:stCondLst>
                                  <p:childTnLst>
                                    <p:set>
                                      <p:cBhvr>
                                        <p:cTn id="22" dur="1" fill="hold">
                                          <p:stCondLst>
                                            <p:cond delay="0"/>
                                          </p:stCondLst>
                                        </p:cTn>
                                        <p:tgtEl>
                                          <p:spTgt spid="54275">
                                            <p:txEl>
                                              <p:pRg st="4" end="4"/>
                                            </p:txEl>
                                          </p:spTgt>
                                        </p:tgtEl>
                                        <p:attrNameLst>
                                          <p:attrName>style.visibility</p:attrName>
                                        </p:attrNameLst>
                                      </p:cBhvr>
                                      <p:to>
                                        <p:strVal val="visible"/>
                                      </p:to>
                                    </p:set>
                                    <p:animEffect transition="in" filter="slide(fromLeft)">
                                      <p:cBhvr>
                                        <p:cTn id="23" dur="500"/>
                                        <p:tgtEl>
                                          <p:spTgt spid="5427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advAuto="100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p:cNvSpPr>
          <p:nvPr>
            <p:ph type="sldNum" sz="quarter" idx="4"/>
          </p:nvPr>
        </p:nvSpPr>
        <p:spPr>
          <a:noFill/>
        </p:spPr>
        <p:txBody>
          <a:bodyPr wrap="square" lIns="91440" tIns="45720" rIns="91440" bIns="45720" numCol="1" anchor="ctr" anchorCtr="0" compatLnSpc="1"/>
          <a:lstStyle>
            <a:lvl1pPr eaLnBrk="0" hangingPunct="0">
              <a:defRPr kumimoji="1" sz="1800" b="1">
                <a:solidFill>
                  <a:schemeClr val="tx1"/>
                </a:solidFill>
                <a:latin typeface="Times New Roman" panose="02020603050405020304" pitchFamily="18" charset="0"/>
                <a:ea typeface="宋体" panose="02010600030101010101" pitchFamily="2" charset="-122"/>
              </a:defRPr>
            </a:lvl1pPr>
            <a:lvl2pPr marL="557530" indent="-214630" eaLnBrk="0" hangingPunct="0">
              <a:defRPr kumimoji="1" sz="1800" b="1">
                <a:solidFill>
                  <a:schemeClr val="tx1"/>
                </a:solidFill>
                <a:latin typeface="Times New Roman" panose="02020603050405020304" pitchFamily="18" charset="0"/>
                <a:ea typeface="宋体" panose="02010600030101010101" pitchFamily="2" charset="-122"/>
              </a:defRPr>
            </a:lvl2pPr>
            <a:lvl3pPr marL="857250" indent="-171450" eaLnBrk="0" hangingPunct="0">
              <a:defRPr kumimoji="1" sz="1800" b="1">
                <a:solidFill>
                  <a:schemeClr val="tx1"/>
                </a:solidFill>
                <a:latin typeface="Times New Roman" panose="02020603050405020304" pitchFamily="18" charset="0"/>
                <a:ea typeface="宋体" panose="02010600030101010101" pitchFamily="2" charset="-122"/>
              </a:defRPr>
            </a:lvl3pPr>
            <a:lvl4pPr marL="1200150" indent="-171450" eaLnBrk="0" hangingPunct="0">
              <a:defRPr kumimoji="1" sz="1800" b="1">
                <a:solidFill>
                  <a:schemeClr val="tx1"/>
                </a:solidFill>
                <a:latin typeface="Times New Roman" panose="02020603050405020304" pitchFamily="18" charset="0"/>
                <a:ea typeface="宋体" panose="02010600030101010101" pitchFamily="2" charset="-122"/>
              </a:defRPr>
            </a:lvl4pPr>
            <a:lvl5pPr marL="1543050" indent="-171450" eaLnBrk="0" hangingPunct="0">
              <a:defRPr kumimoji="1" sz="1800" b="1">
                <a:solidFill>
                  <a:schemeClr val="tx1"/>
                </a:solidFill>
                <a:latin typeface="Times New Roman" panose="02020603050405020304" pitchFamily="18" charset="0"/>
                <a:ea typeface="宋体" panose="02010600030101010101" pitchFamily="2" charset="-122"/>
              </a:defRPr>
            </a:lvl5pPr>
            <a:lvl6pPr marL="18859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6pPr>
            <a:lvl7pPr marL="22288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7pPr>
            <a:lvl8pPr marL="25717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8pPr>
            <a:lvl9pPr marL="2914650" indent="-171450" algn="ctr" eaLnBrk="0" fontAlgn="base" hangingPunct="0">
              <a:spcBef>
                <a:spcPct val="0"/>
              </a:spcBef>
              <a:spcAft>
                <a:spcPct val="0"/>
              </a:spcAft>
              <a:defRPr kumimoji="1" sz="1800" b="1">
                <a:solidFill>
                  <a:schemeClr val="tx1"/>
                </a:solidFill>
                <a:latin typeface="Times New Roman" panose="02020603050405020304" pitchFamily="18"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 typeface="Arial" panose="020B0604020202020204" pitchFamily="34" charset="0"/>
              <a:buNone/>
              <a:defRPr/>
            </a:pPr>
            <a:fld id="{701C5FF8-32E8-4A8C-A821-0F2A13D3B887}" type="slidenum">
              <a:rPr kumimoji="1" lang="zh-CN" altLang="en-US" sz="105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26</a:t>
            </a:fld>
            <a:endParaRPr kumimoji="1" lang="en-US" altLang="zh-CN" sz="105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1202" name="Rectangle 2"/>
          <p:cNvSpPr>
            <a:spLocks noGrp="1"/>
          </p:cNvSpPr>
          <p:nvPr>
            <p:ph type="title"/>
          </p:nvPr>
        </p:nvSpPr>
        <p:spPr>
          <a:xfrm>
            <a:off x="415925" y="483518"/>
            <a:ext cx="5376863" cy="457200"/>
          </a:xfrm>
          <a:noFill/>
          <a:ln>
            <a:noFill/>
          </a:ln>
        </p:spPr>
        <p:txBody>
          <a:bodyPr anchor="t"/>
          <a:lstStyle/>
          <a:p>
            <a:pPr eaLnBrk="1" hangingPunct="1"/>
            <a:r>
              <a:rPr lang="zh-CN" altLang="en-US" sz="2100" b="1" dirty="0">
                <a:solidFill>
                  <a:srgbClr val="000099"/>
                </a:solidFill>
                <a:latin typeface="华文新魏" panose="02010800040101010101" pitchFamily="2" charset="-122"/>
                <a:ea typeface="华文新魏" panose="02010800040101010101" pitchFamily="2" charset="-122"/>
              </a:rPr>
              <a:t>⑥数字电路与模拟电路相比有什么优点呢？</a:t>
            </a:r>
          </a:p>
        </p:txBody>
      </p:sp>
      <p:sp>
        <p:nvSpPr>
          <p:cNvPr id="54275" name="Rectangle 3"/>
          <p:cNvSpPr>
            <a:spLocks noGrp="1"/>
          </p:cNvSpPr>
          <p:nvPr>
            <p:ph idx="1"/>
          </p:nvPr>
        </p:nvSpPr>
        <p:spPr>
          <a:xfrm>
            <a:off x="395288" y="915567"/>
            <a:ext cx="8353425" cy="2232248"/>
          </a:xfrm>
          <a:noFill/>
          <a:ln>
            <a:noFill/>
          </a:ln>
        </p:spPr>
        <p:txBody>
          <a:bodyPr anchor="t"/>
          <a:lstStyle/>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 信息存储方便</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信息存储由特定器件构成的电路实现，在较小的物理空间存储大量信息并长期保存。</a:t>
            </a:r>
          </a:p>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不断进步的技术</a:t>
            </a:r>
          </a:p>
          <a:p>
            <a:pPr marL="0" indent="212725" eaLnBrk="1" hangingPunct="1">
              <a:lnSpc>
                <a:spcPct val="100000"/>
              </a:lnSpc>
              <a:buNone/>
            </a:pPr>
            <a:r>
              <a:rPr lang="zh-CN" altLang="en-US" sz="1800" b="1" dirty="0">
                <a:latin typeface="华文新魏" panose="02010800040101010101" pitchFamily="2" charset="-122"/>
                <a:ea typeface="华文新魏" panose="02010800040101010101" pitchFamily="2" charset="-122"/>
              </a:rPr>
              <a:t>数字设计师必须了解数字技术的发展，尤其在设计初始阶段必须考虑到这一点。例如：</a:t>
            </a:r>
            <a:r>
              <a:rPr lang="en-US" altLang="zh-CN" sz="1800" b="1" dirty="0">
                <a:latin typeface="华文新魏" panose="02010800040101010101" pitchFamily="2" charset="-122"/>
                <a:ea typeface="华文新魏" panose="02010800040101010101" pitchFamily="2" charset="-122"/>
              </a:rPr>
              <a:t>PC</a:t>
            </a:r>
            <a:r>
              <a:rPr lang="zh-CN" altLang="en-US" sz="1800" b="1" dirty="0">
                <a:latin typeface="华文新魏" panose="02010800040101010101" pitchFamily="2" charset="-122"/>
                <a:ea typeface="华文新魏" panose="02010800040101010101" pitchFamily="2" charset="-122"/>
              </a:rPr>
              <a:t>机的设计者在设计时就考虑到在机器中加扩展插糟，新器件出现后机器还可以升级。</a:t>
            </a:r>
          </a:p>
        </p:txBody>
      </p:sp>
      <p:sp>
        <p:nvSpPr>
          <p:cNvPr id="5" name="Text Box 7">
            <a:extLst>
              <a:ext uri="{FF2B5EF4-FFF2-40B4-BE49-F238E27FC236}">
                <a16:creationId xmlns:a16="http://schemas.microsoft.com/office/drawing/2014/main" id="{04E7A52D-DD98-4840-983E-FB2872CC8B43}"/>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
        <p:nvSpPr>
          <p:cNvPr id="6" name="Rectangle 6">
            <a:extLst>
              <a:ext uri="{FF2B5EF4-FFF2-40B4-BE49-F238E27FC236}">
                <a16:creationId xmlns:a16="http://schemas.microsoft.com/office/drawing/2014/main" id="{85509B32-0B38-4381-A6BC-C8EAC25F9871}"/>
              </a:ext>
            </a:extLst>
          </p:cNvPr>
          <p:cNvSpPr/>
          <p:nvPr/>
        </p:nvSpPr>
        <p:spPr>
          <a:xfrm>
            <a:off x="415925" y="3147814"/>
            <a:ext cx="3579813" cy="2067694"/>
          </a:xfrm>
          <a:prstGeom prst="rect">
            <a:avLst/>
          </a:prstGeom>
          <a:noFill/>
          <a:ln w="9525">
            <a:noFill/>
          </a:ln>
        </p:spPr>
        <p:txBody>
          <a:bodyPr anchor="ctr"/>
          <a:lstStyle/>
          <a:p>
            <a:pPr marL="0" marR="0" indent="0" algn="l" defTabSz="914400" rtl="0" eaLnBrk="1" fontAlgn="base" latinLnBrk="0" hangingPunct="1">
              <a:lnSpc>
                <a:spcPct val="100000"/>
              </a:lnSpc>
              <a:spcBef>
                <a:spcPct val="0"/>
              </a:spcBef>
              <a:spcAft>
                <a:spcPct val="0"/>
              </a:spcAft>
              <a:buClrTx/>
              <a:buSzTx/>
              <a:buFontTx/>
              <a:buChar char="•"/>
            </a:pPr>
            <a:r>
              <a:rPr kumimoji="0" lang="zh-CN" altLang="en-US" sz="18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zh-CN" altLang="en-US" sz="2000" b="1" i="0" u="none" strike="noStrike" kern="1200" cap="none" spc="0" normalizeH="0" baseline="0" noProof="1">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mn-cs"/>
              </a:rPr>
              <a:t>总的优势可概括为：</a:t>
            </a:r>
            <a:br>
              <a:rPr lang="zh-CN" altLang="en-US" b="1" dirty="0">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br>
            <a:br>
              <a:rPr lang="zh-CN" altLang="en-US" b="1" dirty="0">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br>
            <a:r>
              <a:rPr kumimoji="0" lang="zh-CN" altLang="en-US" sz="2000" b="1" i="0" u="none" strike="noStrike" kern="1200" cap="none" spc="0" normalizeH="0" baseline="0" noProof="1">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mn-cs"/>
              </a:rPr>
              <a:t>      成本优势</a:t>
            </a:r>
            <a:br>
              <a:rPr lang="zh-CN" altLang="en-US" b="1" dirty="0">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br>
            <a:r>
              <a:rPr kumimoji="0" lang="zh-CN" altLang="en-US" sz="2000" b="1" i="0" u="none" strike="noStrike" kern="1200" cap="none" spc="0" normalizeH="0" baseline="0" noProof="1">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mn-cs"/>
              </a:rPr>
              <a:t>      性能优势</a:t>
            </a:r>
            <a:br>
              <a:rPr lang="zh-CN" altLang="en-US" b="1" dirty="0">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rPr>
            </a:br>
            <a:r>
              <a:rPr kumimoji="0" lang="zh-CN" altLang="en-US" sz="2000" b="1" i="0" u="none" strike="noStrike" kern="1200" cap="none" spc="0" normalizeH="0" baseline="0" noProof="1">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mn-cs"/>
              </a:rPr>
              <a:t>      功能优势</a:t>
            </a:r>
          </a:p>
          <a:p>
            <a:pPr marL="0" marR="0" algn="l" defTabSz="914400" rtl="0" eaLnBrk="1" fontAlgn="base" latinLnBrk="0" hangingPunct="1">
              <a:lnSpc>
                <a:spcPct val="100000"/>
              </a:lnSpc>
              <a:spcBef>
                <a:spcPct val="0"/>
              </a:spcBef>
              <a:spcAft>
                <a:spcPct val="0"/>
              </a:spcAft>
              <a:buClrTx/>
              <a:buSzTx/>
              <a:buFontTx/>
            </a:pPr>
            <a:r>
              <a:rPr kumimoji="0" lang="zh-CN" altLang="en-US" sz="2000" b="1" i="0" u="none" strike="noStrike" kern="1200" cap="none" spc="0" normalizeH="0" baseline="0" noProof="1">
                <a:solidFill>
                  <a:srgbClr val="0000FF"/>
                </a:solidFill>
                <a:effectLst>
                  <a:outerShdw blurRad="38100" dist="25400" dir="5400000" algn="ctr" rotWithShape="0">
                    <a:srgbClr val="6E747A">
                      <a:alpha val="43000"/>
                    </a:srgbClr>
                  </a:outerShdw>
                </a:effectLst>
                <a:latin typeface="华文新魏" panose="02010800040101010101" pitchFamily="2" charset="-122"/>
                <a:ea typeface="华文新魏" panose="02010800040101010101" pitchFamily="2" charset="-122"/>
                <a:cs typeface="+mn-cs"/>
              </a:rPr>
              <a:t>      功耗优势</a:t>
            </a:r>
          </a:p>
        </p:txBody>
      </p:sp>
      <p:pic>
        <p:nvPicPr>
          <p:cNvPr id="7" name="Picture 8">
            <a:extLst>
              <a:ext uri="{FF2B5EF4-FFF2-40B4-BE49-F238E27FC236}">
                <a16:creationId xmlns:a16="http://schemas.microsoft.com/office/drawing/2014/main" id="{349106A4-1DC2-46BB-8A05-0B6CADD099D0}"/>
              </a:ext>
            </a:extLst>
          </p:cNvPr>
          <p:cNvPicPr>
            <a:picLocks noChangeAspect="1"/>
          </p:cNvPicPr>
          <p:nvPr/>
        </p:nvPicPr>
        <p:blipFill>
          <a:blip r:embed="rId3"/>
          <a:stretch>
            <a:fillRect/>
          </a:stretch>
        </p:blipFill>
        <p:spPr>
          <a:xfrm>
            <a:off x="6479167" y="2881847"/>
            <a:ext cx="800100" cy="2200275"/>
          </a:xfrm>
          <a:prstGeom prst="rect">
            <a:avLst/>
          </a:prstGeom>
          <a:noFill/>
          <a:ln w="9525">
            <a:noFill/>
          </a:ln>
        </p:spPr>
      </p:pic>
      <p:pic>
        <p:nvPicPr>
          <p:cNvPr id="1026" name="Picture 2">
            <a:extLst>
              <a:ext uri="{FF2B5EF4-FFF2-40B4-BE49-F238E27FC236}">
                <a16:creationId xmlns:a16="http://schemas.microsoft.com/office/drawing/2014/main" id="{A3277894-2881-4296-A4C6-8F2DBA6023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2040" y="3775348"/>
            <a:ext cx="1368152" cy="13681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0869744"/>
      </p:ext>
    </p:extLst>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4275">
                                            <p:txEl>
                                              <p:pRg st="0" end="0"/>
                                            </p:txEl>
                                          </p:spTgt>
                                        </p:tgtEl>
                                        <p:attrNameLst>
                                          <p:attrName>style.visibility</p:attrName>
                                        </p:attrNameLst>
                                      </p:cBhvr>
                                      <p:to>
                                        <p:strVal val="visible"/>
                                      </p:to>
                                    </p:set>
                                    <p:animEffect transition="in" filter="slide(fromLeft)">
                                      <p:cBhvr>
                                        <p:cTn id="7" dur="500"/>
                                        <p:tgtEl>
                                          <p:spTgt spid="54275">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54275">
                                            <p:txEl>
                                              <p:pRg st="1" end="1"/>
                                            </p:txEl>
                                          </p:spTgt>
                                        </p:tgtEl>
                                        <p:attrNameLst>
                                          <p:attrName>style.visibility</p:attrName>
                                        </p:attrNameLst>
                                      </p:cBhvr>
                                      <p:to>
                                        <p:strVal val="visible"/>
                                      </p:to>
                                    </p:set>
                                    <p:animEffect transition="in" filter="slide(fromLeft)">
                                      <p:cBhvr>
                                        <p:cTn id="11" dur="500"/>
                                        <p:tgtEl>
                                          <p:spTgt spid="54275">
                                            <p:txEl>
                                              <p:pRg st="1" end="1"/>
                                            </p:txEl>
                                          </p:spTgt>
                                        </p:tgtEl>
                                      </p:cBhvr>
                                    </p:animEffect>
                                  </p:childTnLst>
                                </p:cTn>
                              </p:par>
                            </p:childTnLst>
                          </p:cTn>
                        </p:par>
                        <p:par>
                          <p:cTn id="12" fill="hold">
                            <p:stCondLst>
                              <p:cond delay="2000"/>
                            </p:stCondLst>
                            <p:childTnLst>
                              <p:par>
                                <p:cTn id="13" presetID="12" presetClass="entr" presetSubtype="8" fill="hold" grpId="0" nodeType="afterEffect">
                                  <p:stCondLst>
                                    <p:cond delay="1000"/>
                                  </p:stCondLst>
                                  <p:childTnLst>
                                    <p:set>
                                      <p:cBhvr>
                                        <p:cTn id="14" dur="1" fill="hold">
                                          <p:stCondLst>
                                            <p:cond delay="0"/>
                                          </p:stCondLst>
                                        </p:cTn>
                                        <p:tgtEl>
                                          <p:spTgt spid="54275">
                                            <p:txEl>
                                              <p:pRg st="2" end="2"/>
                                            </p:txEl>
                                          </p:spTgt>
                                        </p:tgtEl>
                                        <p:attrNameLst>
                                          <p:attrName>style.visibility</p:attrName>
                                        </p:attrNameLst>
                                      </p:cBhvr>
                                      <p:to>
                                        <p:strVal val="visible"/>
                                      </p:to>
                                    </p:set>
                                    <p:animEffect transition="in" filter="slide(fromLeft)">
                                      <p:cBhvr>
                                        <p:cTn id="15" dur="500"/>
                                        <p:tgtEl>
                                          <p:spTgt spid="54275">
                                            <p:txEl>
                                              <p:pRg st="2" end="2"/>
                                            </p:txEl>
                                          </p:spTgt>
                                        </p:tgtEl>
                                      </p:cBhvr>
                                    </p:animEffect>
                                  </p:childTnLst>
                                </p:cTn>
                              </p:par>
                            </p:childTnLst>
                          </p:cTn>
                        </p:par>
                        <p:par>
                          <p:cTn id="16" fill="hold">
                            <p:stCondLst>
                              <p:cond delay="3500"/>
                            </p:stCondLst>
                            <p:childTnLst>
                              <p:par>
                                <p:cTn id="17" presetID="12" presetClass="entr" presetSubtype="8" fill="hold" grpId="0" nodeType="afterEffect">
                                  <p:stCondLst>
                                    <p:cond delay="2000"/>
                                  </p:stCondLst>
                                  <p:childTnLst>
                                    <p:set>
                                      <p:cBhvr>
                                        <p:cTn id="18" dur="1" fill="hold">
                                          <p:stCondLst>
                                            <p:cond delay="0"/>
                                          </p:stCondLst>
                                        </p:cTn>
                                        <p:tgtEl>
                                          <p:spTgt spid="54275">
                                            <p:txEl>
                                              <p:pRg st="3" end="3"/>
                                            </p:txEl>
                                          </p:spTgt>
                                        </p:tgtEl>
                                        <p:attrNameLst>
                                          <p:attrName>style.visibility</p:attrName>
                                        </p:attrNameLst>
                                      </p:cBhvr>
                                      <p:to>
                                        <p:strVal val="visible"/>
                                      </p:to>
                                    </p:set>
                                    <p:animEffect transition="in" filter="slide(fromLeft)">
                                      <p:cBhvr>
                                        <p:cTn id="19" dur="500"/>
                                        <p:tgtEl>
                                          <p:spTgt spid="54275">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500" fill="hold"/>
                                        <p:tgtEl>
                                          <p:spTgt spid="6"/>
                                        </p:tgtEl>
                                        <p:attrNameLst>
                                          <p:attrName>ppt_x</p:attrName>
                                        </p:attrNameLst>
                                      </p:cBhvr>
                                      <p:tavLst>
                                        <p:tav tm="0">
                                          <p:val>
                                            <p:strVal val="#ppt_x"/>
                                          </p:val>
                                        </p:tav>
                                        <p:tav tm="100000">
                                          <p:val>
                                            <p:strVal val="#ppt_x"/>
                                          </p:val>
                                        </p:tav>
                                      </p:tavLst>
                                    </p:anim>
                                    <p:anim calcmode="lin" valueType="num">
                                      <p:cBhvr additive="base">
                                        <p:cTn id="25"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7"/>
                                        </p:tgtEl>
                                        <p:attrNameLst>
                                          <p:attrName>style.visibility</p:attrName>
                                        </p:attrNameLst>
                                      </p:cBhvr>
                                      <p:to>
                                        <p:strVal val="visible"/>
                                      </p:to>
                                    </p:set>
                                    <p:anim calcmode="lin" valueType="num">
                                      <p:cBhvr additive="base">
                                        <p:cTn id="30" dur="500" fill="hold"/>
                                        <p:tgtEl>
                                          <p:spTgt spid="7"/>
                                        </p:tgtEl>
                                        <p:attrNameLst>
                                          <p:attrName>ppt_x</p:attrName>
                                        </p:attrNameLst>
                                      </p:cBhvr>
                                      <p:tavLst>
                                        <p:tav tm="0">
                                          <p:val>
                                            <p:strVal val="#ppt_x"/>
                                          </p:val>
                                        </p:tav>
                                        <p:tav tm="100000">
                                          <p:val>
                                            <p:strVal val="#ppt_x"/>
                                          </p:val>
                                        </p:tav>
                                      </p:tavLst>
                                    </p:anim>
                                    <p:anim calcmode="lin" valueType="num">
                                      <p:cBhvr additive="base">
                                        <p:cTn id="31"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uiExpand="1" build="p" advAuto="100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3"/>
          <p:cNvSpPr>
            <a:spLocks noGrp="1"/>
          </p:cNvSpPr>
          <p:nvPr>
            <p:ph idx="1"/>
          </p:nvPr>
        </p:nvSpPr>
        <p:spPr>
          <a:xfrm>
            <a:off x="234949" y="597123"/>
            <a:ext cx="8586019" cy="822499"/>
          </a:xfrm>
          <a:noFill/>
          <a:ln>
            <a:noFill/>
          </a:ln>
        </p:spPr>
        <p:txBody>
          <a:bodyPr anchor="t"/>
          <a:lstStyle/>
          <a:p>
            <a:pPr eaLnBrk="1" hangingPunct="1">
              <a:lnSpc>
                <a:spcPct val="120000"/>
              </a:lnSpc>
              <a:buNone/>
            </a:pPr>
            <a:r>
              <a:rPr lang="zh-CN" altLang="en-US" sz="2000" b="1" dirty="0">
                <a:solidFill>
                  <a:srgbClr val="000099"/>
                </a:solidFill>
                <a:latin typeface="华文新魏" panose="02010800040101010101" pitchFamily="2" charset="-122"/>
                <a:ea typeface="华文新魏" panose="02010800040101010101" pitchFamily="2" charset="-122"/>
              </a:rPr>
              <a:t>⑦</a:t>
            </a:r>
            <a:r>
              <a:rPr lang="en-US" altLang="en-US" b="1" dirty="0">
                <a:solidFill>
                  <a:srgbClr val="000099"/>
                </a:solidFill>
                <a:latin typeface="华文新魏" panose="02010800040101010101" pitchFamily="2" charset="-122"/>
                <a:ea typeface="华文新魏" panose="02010800040101010101" pitchFamily="2" charset="-122"/>
                <a:cs typeface="+mj-cs"/>
              </a:rPr>
              <a:t>数字技术的缺点（复杂性、费用和处理时间）</a:t>
            </a:r>
          </a:p>
          <a:p>
            <a:pPr eaLnBrk="1" hangingPunct="1">
              <a:buNone/>
            </a:pPr>
            <a:r>
              <a:rPr lang="en-US" altLang="en-US" sz="2000" b="1" dirty="0">
                <a:latin typeface="华文新魏" panose="02010800040101010101" pitchFamily="2" charset="-122"/>
                <a:ea typeface="华文新魏" panose="02010800040101010101" pitchFamily="2" charset="-122"/>
              </a:rPr>
              <a:t>  </a:t>
            </a:r>
            <a:r>
              <a:rPr lang="en-US" altLang="en-US" sz="1800" dirty="0">
                <a:latin typeface="华文新魏" panose="02010800040101010101" pitchFamily="2" charset="-122"/>
                <a:ea typeface="华文新魏" panose="02010800040101010101" pitchFamily="2" charset="-122"/>
              </a:rPr>
              <a:t>数字技术的缺点比较少，其中最大的问题是</a:t>
            </a:r>
            <a:r>
              <a:rPr lang="en-US" altLang="zh-CN" sz="1800" dirty="0">
                <a:latin typeface="华文新魏" panose="02010800040101010101" pitchFamily="2" charset="-122"/>
                <a:ea typeface="华文新魏" panose="02010800040101010101" pitchFamily="2" charset="-122"/>
              </a:rPr>
              <a:t>:</a:t>
            </a:r>
          </a:p>
          <a:p>
            <a:pPr marL="0" indent="0" eaLnBrk="1" hangingPunct="1">
              <a:lnSpc>
                <a:spcPct val="100000"/>
              </a:lnSpc>
              <a:buNone/>
            </a:pPr>
            <a:r>
              <a:rPr lang="en-US" altLang="en-US" sz="1800" dirty="0">
                <a:latin typeface="华文新魏" panose="02010800040101010101" pitchFamily="2" charset="-122"/>
                <a:ea typeface="华文新魏" panose="02010800040101010101" pitchFamily="2" charset="-122"/>
              </a:rPr>
              <a:t>  </a:t>
            </a:r>
            <a:r>
              <a:rPr lang="zh-CN" altLang="en-US" sz="1800" b="1" dirty="0">
                <a:solidFill>
                  <a:srgbClr val="FF8F8F"/>
                </a:solidFill>
                <a:latin typeface="华文新魏" panose="02010800040101010101" pitchFamily="2" charset="-122"/>
                <a:ea typeface="华文新魏" panose="02010800040101010101" pitchFamily="2" charset="-122"/>
              </a:rPr>
              <a:t> </a:t>
            </a:r>
          </a:p>
          <a:p>
            <a:pPr eaLnBrk="1" hangingPunct="1">
              <a:lnSpc>
                <a:spcPct val="100000"/>
              </a:lnSpc>
              <a:buNone/>
            </a:pPr>
            <a:endParaRPr lang="en-US" altLang="en-US" sz="1800" dirty="0">
              <a:latin typeface="华文新魏" panose="02010800040101010101" pitchFamily="2" charset="-122"/>
              <a:ea typeface="华文新魏" panose="02010800040101010101" pitchFamily="2" charset="-122"/>
            </a:endParaRPr>
          </a:p>
          <a:p>
            <a:pPr eaLnBrk="1" hangingPunct="1">
              <a:lnSpc>
                <a:spcPct val="100000"/>
              </a:lnSpc>
              <a:buNone/>
            </a:pPr>
            <a:endParaRPr lang="en-US" altLang="en-US" sz="1800" dirty="0">
              <a:solidFill>
                <a:srgbClr val="FF0000"/>
              </a:solidFill>
              <a:latin typeface="华文新魏" panose="02010800040101010101" pitchFamily="2" charset="-122"/>
              <a:ea typeface="华文新魏" panose="02010800040101010101" pitchFamily="2" charset="-122"/>
            </a:endParaRPr>
          </a:p>
          <a:p>
            <a:pPr eaLnBrk="1" hangingPunct="1">
              <a:lnSpc>
                <a:spcPct val="100000"/>
              </a:lnSpc>
              <a:buNone/>
            </a:pPr>
            <a:endParaRPr lang="en-US" altLang="en-US" sz="1800" dirty="0">
              <a:solidFill>
                <a:srgbClr val="FF0000"/>
              </a:solidFill>
              <a:latin typeface="华文新魏" panose="02010800040101010101" pitchFamily="2" charset="-122"/>
              <a:ea typeface="华文新魏" panose="02010800040101010101" pitchFamily="2" charset="-122"/>
            </a:endParaRPr>
          </a:p>
          <a:p>
            <a:pPr eaLnBrk="1" hangingPunct="1">
              <a:lnSpc>
                <a:spcPct val="100000"/>
              </a:lnSpc>
              <a:buNone/>
            </a:pPr>
            <a:endParaRPr lang="en-US" altLang="en-US" sz="1800" dirty="0">
              <a:solidFill>
                <a:srgbClr val="FF0000"/>
              </a:solidFill>
              <a:latin typeface="华文新魏" panose="02010800040101010101" pitchFamily="2" charset="-122"/>
              <a:ea typeface="华文新魏" panose="02010800040101010101" pitchFamily="2" charset="-122"/>
            </a:endParaRPr>
          </a:p>
        </p:txBody>
      </p:sp>
      <p:sp>
        <p:nvSpPr>
          <p:cNvPr id="55298" name="Rectangle 2"/>
          <p:cNvSpPr>
            <a:spLocks noGrp="1"/>
          </p:cNvSpPr>
          <p:nvPr>
            <p:ph type="title"/>
          </p:nvPr>
        </p:nvSpPr>
        <p:spPr>
          <a:xfrm>
            <a:off x="0" y="0"/>
            <a:ext cx="2316163" cy="228600"/>
          </a:xfrm>
          <a:noFill/>
          <a:ln>
            <a:noFill/>
          </a:ln>
        </p:spPr>
        <p:txBody>
          <a:bodyPr anchor="t"/>
          <a:lstStyle/>
          <a:p>
            <a:pPr eaLnBrk="1" hangingPunct="1"/>
            <a:r>
              <a:rPr lang="zh-CN" altLang="en-US" sz="1800" i="1" dirty="0">
                <a:solidFill>
                  <a:schemeClr val="bg1"/>
                </a:solidFill>
                <a:latin typeface="华文新魏" panose="02010800040101010101" pitchFamily="2" charset="-122"/>
                <a:ea typeface="华文新魏" panose="02010800040101010101" pitchFamily="2" charset="-122"/>
              </a:rPr>
              <a:t>第一章 数字逻辑基础</a:t>
            </a:r>
          </a:p>
        </p:txBody>
      </p:sp>
      <p:sp>
        <p:nvSpPr>
          <p:cNvPr id="55299"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
        <p:nvSpPr>
          <p:cNvPr id="5" name="Rectangle 3">
            <a:extLst>
              <a:ext uri="{FF2B5EF4-FFF2-40B4-BE49-F238E27FC236}">
                <a16:creationId xmlns:a16="http://schemas.microsoft.com/office/drawing/2014/main" id="{2882D2E0-DC2A-4184-B95F-F0591D2D45C4}"/>
              </a:ext>
            </a:extLst>
          </p:cNvPr>
          <p:cNvSpPr txBox="1">
            <a:spLocks/>
          </p:cNvSpPr>
          <p:nvPr/>
        </p:nvSpPr>
        <p:spPr>
          <a:xfrm>
            <a:off x="467545" y="1419622"/>
            <a:ext cx="8136904" cy="3456384"/>
          </a:xfrm>
          <a:prstGeom prst="rect">
            <a:avLst/>
          </a:prstGeom>
          <a:noFill/>
          <a:ln>
            <a:noFill/>
          </a:ln>
        </p:spPr>
        <p:txBody>
          <a:bodyPr anchor="t"/>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sz="2800"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0815"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212725" eaLnBrk="1" hangingPunct="1">
              <a:spcBef>
                <a:spcPct val="50000"/>
              </a:spcBef>
            </a:pPr>
            <a:r>
              <a:rPr lang="zh-CN" altLang="en-US" sz="1800" b="1" dirty="0">
                <a:solidFill>
                  <a:srgbClr val="FF8F8F"/>
                </a:solidFill>
                <a:latin typeface="华文新魏" panose="02010800040101010101" pitchFamily="2" charset="-122"/>
                <a:ea typeface="华文新魏" panose="02010800040101010101" pitchFamily="2" charset="-122"/>
              </a:rPr>
              <a:t> 增加处理的复杂性</a:t>
            </a:r>
          </a:p>
          <a:p>
            <a:pPr marL="0" indent="212725" eaLnBrk="1" hangingPunct="1">
              <a:lnSpc>
                <a:spcPct val="100000"/>
              </a:lnSpc>
              <a:buNone/>
            </a:pPr>
            <a:r>
              <a:rPr lang="zh-CN" altLang="en-US" sz="1800" dirty="0">
                <a:latin typeface="华文新魏" panose="02010800040101010101" pitchFamily="2" charset="-122"/>
                <a:ea typeface="华文新魏" panose="02010800040101010101" pitchFamily="2" charset="-122"/>
              </a:rPr>
              <a:t>现实世界物理量主要是模拟量， 处理数字化信号费时间。</a:t>
            </a:r>
            <a:endParaRPr lang="en-US" altLang="zh-CN" sz="1800" dirty="0">
              <a:latin typeface="华文新魏" panose="02010800040101010101" pitchFamily="2" charset="-122"/>
              <a:ea typeface="华文新魏" panose="02010800040101010101" pitchFamily="2" charset="-122"/>
            </a:endParaRPr>
          </a:p>
          <a:p>
            <a:pPr marL="0" indent="212725" eaLnBrk="1" hangingPunct="1">
              <a:lnSpc>
                <a:spcPct val="100000"/>
              </a:lnSpc>
              <a:buNone/>
            </a:pPr>
            <a:r>
              <a:rPr lang="zh-CN" altLang="en-US" sz="1800" dirty="0">
                <a:latin typeface="华文新魏" panose="02010800040101010101" pitchFamily="2" charset="-122"/>
                <a:ea typeface="华文新魏" panose="02010800040101010101" pitchFamily="2" charset="-122"/>
              </a:rPr>
              <a:t>系统中被监测、处理、控制的输入输出经常是模拟量。如温度、压力、速度、流速等，而习惯用数字表示这些量。比如，我们说温度是</a:t>
            </a:r>
            <a:r>
              <a:rPr lang="en-US" altLang="zh-CN" sz="1800" dirty="0">
                <a:latin typeface="华文新魏" panose="02010800040101010101" pitchFamily="2" charset="-122"/>
                <a:ea typeface="华文新魏" panose="02010800040101010101" pitchFamily="2" charset="-122"/>
              </a:rPr>
              <a:t>64</a:t>
            </a:r>
            <a:r>
              <a:rPr lang="en-US" altLang="zh-CN" sz="1800" baseline="30000" dirty="0">
                <a:latin typeface="华文新魏" panose="02010800040101010101" pitchFamily="2" charset="-122"/>
                <a:ea typeface="华文新魏" panose="02010800040101010101" pitchFamily="2" charset="-122"/>
              </a:rPr>
              <a:t>o</a:t>
            </a:r>
            <a:r>
              <a:rPr lang="en-US" altLang="zh-CN" sz="1800" dirty="0">
                <a:latin typeface="华文新魏" panose="02010800040101010101" pitchFamily="2" charset="-122"/>
                <a:ea typeface="华文新魏" panose="02010800040101010101" pitchFamily="2" charset="-122"/>
              </a:rPr>
              <a:t>C</a:t>
            </a:r>
            <a:r>
              <a:rPr lang="zh-CN" altLang="en-US" sz="1800" dirty="0">
                <a:latin typeface="华文新魏" panose="02010800040101010101" pitchFamily="2" charset="-122"/>
                <a:ea typeface="华文新魏" panose="02010800040101010101" pitchFamily="2" charset="-122"/>
              </a:rPr>
              <a:t>，更确切地说是</a:t>
            </a:r>
            <a:r>
              <a:rPr lang="en-US" altLang="zh-CN" sz="1800" dirty="0">
                <a:latin typeface="华文新魏" panose="02010800040101010101" pitchFamily="2" charset="-122"/>
                <a:ea typeface="华文新魏" panose="02010800040101010101" pitchFamily="2" charset="-122"/>
              </a:rPr>
              <a:t>63.8</a:t>
            </a:r>
            <a:r>
              <a:rPr lang="en-US" altLang="zh-CN" sz="1800" baseline="30000" dirty="0">
                <a:latin typeface="华文新魏" panose="02010800040101010101" pitchFamily="2" charset="-122"/>
                <a:ea typeface="华文新魏" panose="02010800040101010101" pitchFamily="2" charset="-122"/>
              </a:rPr>
              <a:t>o</a:t>
            </a:r>
            <a:r>
              <a:rPr lang="en-US" altLang="zh-CN" sz="1800" dirty="0">
                <a:latin typeface="华文新魏" panose="02010800040101010101" pitchFamily="2" charset="-122"/>
                <a:ea typeface="华文新魏" panose="02010800040101010101" pitchFamily="2" charset="-122"/>
              </a:rPr>
              <a:t>C</a:t>
            </a:r>
          </a:p>
          <a:p>
            <a:pPr marL="0" indent="212725" eaLnBrk="1" hangingPunct="1">
              <a:lnSpc>
                <a:spcPct val="100000"/>
              </a:lnSpc>
              <a:buNone/>
            </a:pPr>
            <a:r>
              <a:rPr lang="en-US" altLang="en-US" sz="1800" dirty="0">
                <a:solidFill>
                  <a:srgbClr val="FF0000"/>
                </a:solidFill>
                <a:latin typeface="华文新魏" panose="02010800040101010101" pitchFamily="2" charset="-122"/>
                <a:ea typeface="华文新魏" panose="02010800040101010101" pitchFamily="2" charset="-122"/>
              </a:rPr>
              <a:t>实际上是使用一个数字量来近似模拟量。</a:t>
            </a:r>
          </a:p>
          <a:p>
            <a:pPr marL="0" indent="212725" eaLnBrk="1" hangingPunct="1">
              <a:lnSpc>
                <a:spcPct val="100000"/>
              </a:lnSpc>
              <a:buNone/>
            </a:pPr>
            <a:r>
              <a:rPr lang="zh-CN" altLang="en-US" sz="1800" dirty="0">
                <a:latin typeface="华文新魏" panose="02010800040101010101" pitchFamily="2" charset="-122"/>
                <a:ea typeface="华文新魏" panose="02010800040101010101" pitchFamily="2" charset="-122"/>
              </a:rPr>
              <a:t>当涉及到模拟输入、输出时，为了利用数字技术的优点，必须采取下述三个步骤：</a:t>
            </a:r>
          </a:p>
          <a:p>
            <a:pPr marL="0" indent="212725" eaLnBrk="1" hangingPunct="1">
              <a:lnSpc>
                <a:spcPct val="100000"/>
              </a:lnSpc>
              <a:spcBef>
                <a:spcPts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1) </a:t>
            </a:r>
            <a:r>
              <a:rPr lang="zh-CN" altLang="en-US" sz="1800" dirty="0">
                <a:latin typeface="华文新魏" panose="02010800040101010101" pitchFamily="2" charset="-122"/>
                <a:ea typeface="华文新魏" panose="02010800040101010101" pitchFamily="2" charset="-122"/>
              </a:rPr>
              <a:t>把实际中的模拟输入转换为数字形式；</a:t>
            </a:r>
          </a:p>
          <a:p>
            <a:pPr marL="0" indent="212725" eaLnBrk="1" hangingPunct="1">
              <a:lnSpc>
                <a:spcPct val="100000"/>
              </a:lnSpc>
              <a:spcBef>
                <a:spcPts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2) </a:t>
            </a:r>
            <a:r>
              <a:rPr lang="zh-CN" altLang="en-US" sz="1800" dirty="0">
                <a:latin typeface="华文新魏" panose="02010800040101010101" pitchFamily="2" charset="-122"/>
                <a:ea typeface="华文新魏" panose="02010800040101010101" pitchFamily="2" charset="-122"/>
              </a:rPr>
              <a:t>数字信息处理；</a:t>
            </a:r>
          </a:p>
          <a:p>
            <a:pPr marL="0" indent="212725" eaLnBrk="1" hangingPunct="1">
              <a:lnSpc>
                <a:spcPct val="100000"/>
              </a:lnSpc>
              <a:spcBef>
                <a:spcPts val="0"/>
              </a:spcBef>
              <a:buNone/>
            </a:pPr>
            <a:r>
              <a:rPr lang="zh-CN" altLang="en-US" sz="1800" dirty="0">
                <a:latin typeface="华文新魏" panose="02010800040101010101" pitchFamily="2" charset="-122"/>
                <a:ea typeface="华文新魏" panose="02010800040101010101" pitchFamily="2" charset="-122"/>
              </a:rPr>
              <a:t>    </a:t>
            </a:r>
            <a:r>
              <a:rPr lang="en-US" altLang="zh-CN" sz="1800" dirty="0">
                <a:latin typeface="华文新魏" panose="02010800040101010101" pitchFamily="2" charset="-122"/>
                <a:ea typeface="华文新魏" panose="02010800040101010101" pitchFamily="2" charset="-122"/>
              </a:rPr>
              <a:t>3) </a:t>
            </a:r>
            <a:r>
              <a:rPr lang="zh-CN" altLang="en-US" sz="1800" dirty="0">
                <a:latin typeface="华文新魏" panose="02010800040101010101" pitchFamily="2" charset="-122"/>
                <a:ea typeface="华文新魏" panose="02010800040101010101" pitchFamily="2" charset="-122"/>
              </a:rPr>
              <a:t>把数字输出变换为模拟输出。 </a:t>
            </a:r>
          </a:p>
          <a:p>
            <a:pPr marL="0" indent="212725" eaLnBrk="1" hangingPunct="1">
              <a:lnSpc>
                <a:spcPct val="100000"/>
              </a:lnSpc>
              <a:buNone/>
            </a:pPr>
            <a:endParaRPr lang="zh-CN" altLang="en-US" sz="1800" dirty="0">
              <a:latin typeface="华文新魏" panose="02010800040101010101" pitchFamily="2" charset="-122"/>
              <a:ea typeface="华文新魏" panose="02010800040101010101" pitchFamily="2" charset="-122"/>
            </a:endParaRPr>
          </a:p>
        </p:txBody>
      </p:sp>
    </p:spTree>
  </p:cSld>
  <p:clrMapOvr>
    <a:masterClrMapping/>
  </p:clrMapOvr>
  <p:transition advTm="53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slide(fromLeft)">
                                      <p:cBhvr>
                                        <p:cTn id="7" dur="500"/>
                                        <p:tgtEl>
                                          <p:spTgt spid="5">
                                            <p:txEl>
                                              <p:pRg st="0" end="0"/>
                                            </p:txEl>
                                          </p:spTgt>
                                        </p:tgtEl>
                                      </p:cBhvr>
                                    </p:animEffect>
                                  </p:childTnLst>
                                </p:cTn>
                              </p:par>
                            </p:childTnLst>
                          </p:cTn>
                        </p:par>
                        <p:par>
                          <p:cTn id="8" fill="hold">
                            <p:stCondLst>
                              <p:cond delay="500"/>
                            </p:stCondLst>
                            <p:childTnLst>
                              <p:par>
                                <p:cTn id="9" presetID="12" presetClass="entr" presetSubtype="8" fill="hold" grpId="0" nodeType="afterEffect">
                                  <p:stCondLst>
                                    <p:cond delay="100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slide(fromLeft)">
                                      <p:cBhvr>
                                        <p:cTn id="11" dur="500"/>
                                        <p:tgtEl>
                                          <p:spTgt spid="5">
                                            <p:txEl>
                                              <p:pRg st="1" end="1"/>
                                            </p:txEl>
                                          </p:spTgt>
                                        </p:tgtEl>
                                      </p:cBhvr>
                                    </p:animEffect>
                                  </p:childTnLst>
                                </p:cTn>
                              </p:par>
                            </p:childTnLst>
                          </p:cTn>
                        </p:par>
                        <p:par>
                          <p:cTn id="12" fill="hold">
                            <p:stCondLst>
                              <p:cond delay="2000"/>
                            </p:stCondLst>
                            <p:childTnLst>
                              <p:par>
                                <p:cTn id="13" presetID="12" presetClass="entr" presetSubtype="8" fill="hold" grpId="0" nodeType="afterEffect">
                                  <p:stCondLst>
                                    <p:cond delay="200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slide(fromLeft)">
                                      <p:cBhvr>
                                        <p:cTn id="15" dur="500"/>
                                        <p:tgtEl>
                                          <p:spTgt spid="5">
                                            <p:txEl>
                                              <p:pRg st="2" end="2"/>
                                            </p:txEl>
                                          </p:spTgt>
                                        </p:tgtEl>
                                      </p:cBhvr>
                                    </p:animEffect>
                                  </p:childTnLst>
                                </p:cTn>
                              </p:par>
                            </p:childTnLst>
                          </p:cTn>
                        </p:par>
                        <p:par>
                          <p:cTn id="16" fill="hold">
                            <p:stCondLst>
                              <p:cond delay="4500"/>
                            </p:stCondLst>
                            <p:childTnLst>
                              <p:par>
                                <p:cTn id="17" presetID="12" presetClass="entr" presetSubtype="8" fill="hold" grpId="0" nodeType="afterEffect">
                                  <p:stCondLst>
                                    <p:cond delay="400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slide(fromLeft)">
                                      <p:cBhvr>
                                        <p:cTn id="19" dur="500"/>
                                        <p:tgtEl>
                                          <p:spTgt spid="5">
                                            <p:txEl>
                                              <p:pRg st="3" end="3"/>
                                            </p:txEl>
                                          </p:spTgt>
                                        </p:tgtEl>
                                      </p:cBhvr>
                                    </p:animEffect>
                                  </p:childTnLst>
                                </p:cTn>
                              </p:par>
                            </p:childTnLst>
                          </p:cTn>
                        </p:par>
                        <p:par>
                          <p:cTn id="20" fill="hold">
                            <p:stCondLst>
                              <p:cond delay="9000"/>
                            </p:stCondLst>
                            <p:childTnLst>
                              <p:par>
                                <p:cTn id="21" presetID="12" presetClass="entr" presetSubtype="8" fill="hold" grpId="0" nodeType="afterEffect">
                                  <p:stCondLst>
                                    <p:cond delay="500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slide(fromLeft)">
                                      <p:cBhvr>
                                        <p:cTn id="23" dur="500"/>
                                        <p:tgtEl>
                                          <p:spTgt spid="5">
                                            <p:txEl>
                                              <p:pRg st="4" end="4"/>
                                            </p:txEl>
                                          </p:spTgt>
                                        </p:tgtEl>
                                      </p:cBhvr>
                                    </p:animEffect>
                                  </p:childTnLst>
                                </p:cTn>
                              </p:par>
                            </p:childTnLst>
                          </p:cTn>
                        </p:par>
                        <p:par>
                          <p:cTn id="24" fill="hold">
                            <p:stCondLst>
                              <p:cond delay="14500"/>
                            </p:stCondLst>
                            <p:childTnLst>
                              <p:par>
                                <p:cTn id="25" presetID="12" presetClass="entr" presetSubtype="8" fill="hold" grpId="0" nodeType="afterEffect">
                                  <p:stCondLst>
                                    <p:cond delay="500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slide(fromLeft)">
                                      <p:cBhvr>
                                        <p:cTn id="27" dur="500"/>
                                        <p:tgtEl>
                                          <p:spTgt spid="5">
                                            <p:txEl>
                                              <p:pRg st="5" end="5"/>
                                            </p:txEl>
                                          </p:spTgt>
                                        </p:tgtEl>
                                      </p:cBhvr>
                                    </p:animEffect>
                                  </p:childTnLst>
                                </p:cTn>
                              </p:par>
                            </p:childTnLst>
                          </p:cTn>
                        </p:par>
                        <p:par>
                          <p:cTn id="28" fill="hold">
                            <p:stCondLst>
                              <p:cond delay="20000"/>
                            </p:stCondLst>
                            <p:childTnLst>
                              <p:par>
                                <p:cTn id="29" presetID="12" presetClass="entr" presetSubtype="8" fill="hold" grpId="0" nodeType="afterEffect">
                                  <p:stCondLst>
                                    <p:cond delay="500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slide(fromLeft)">
                                      <p:cBhvr>
                                        <p:cTn id="31" dur="500"/>
                                        <p:tgtEl>
                                          <p:spTgt spid="5">
                                            <p:txEl>
                                              <p:pRg st="6" end="6"/>
                                            </p:txEl>
                                          </p:spTgt>
                                        </p:tgtEl>
                                      </p:cBhvr>
                                    </p:animEffect>
                                  </p:childTnLst>
                                </p:cTn>
                              </p:par>
                            </p:childTnLst>
                          </p:cTn>
                        </p:par>
                        <p:par>
                          <p:cTn id="32" fill="hold">
                            <p:stCondLst>
                              <p:cond delay="25500"/>
                            </p:stCondLst>
                            <p:childTnLst>
                              <p:par>
                                <p:cTn id="33" presetID="12" presetClass="entr" presetSubtype="8" fill="hold" grpId="0" nodeType="afterEffect">
                                  <p:stCondLst>
                                    <p:cond delay="5000"/>
                                  </p:stCondLst>
                                  <p:childTnLst>
                                    <p:set>
                                      <p:cBhvr>
                                        <p:cTn id="34" dur="1" fill="hold">
                                          <p:stCondLst>
                                            <p:cond delay="0"/>
                                          </p:stCondLst>
                                        </p:cTn>
                                        <p:tgtEl>
                                          <p:spTgt spid="5">
                                            <p:txEl>
                                              <p:pRg st="7" end="7"/>
                                            </p:txEl>
                                          </p:spTgt>
                                        </p:tgtEl>
                                        <p:attrNameLst>
                                          <p:attrName>style.visibility</p:attrName>
                                        </p:attrNameLst>
                                      </p:cBhvr>
                                      <p:to>
                                        <p:strVal val="visible"/>
                                      </p:to>
                                    </p:set>
                                    <p:animEffect transition="in" filter="slide(fromLeft)">
                                      <p:cBhvr>
                                        <p:cTn id="35" dur="5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dvAuto="100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6"/>
          <p:cNvSpPr/>
          <p:nvPr/>
        </p:nvSpPr>
        <p:spPr>
          <a:xfrm>
            <a:off x="196898" y="2873925"/>
            <a:ext cx="8186737" cy="1548757"/>
          </a:xfrm>
          <a:prstGeom prst="rect">
            <a:avLst/>
          </a:prstGeom>
          <a:noFill/>
          <a:ln w="9525">
            <a:noFill/>
          </a:ln>
        </p:spPr>
        <p:txBody>
          <a:bodyPr wrap="square" anchor="t">
            <a:spAutoFit/>
          </a:bodyPr>
          <a:lstStyle/>
          <a:p>
            <a:pPr marL="342900" indent="-342900">
              <a:lnSpc>
                <a:spcPct val="120000"/>
              </a:lnSpc>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dirty="0">
                <a:solidFill>
                  <a:schemeClr val="tx1"/>
                </a:solidFill>
                <a:latin typeface="华文新魏" panose="02010800040101010101" pitchFamily="2" charset="-122"/>
                <a:ea typeface="华文新魏" panose="02010800040101010101" pitchFamily="2" charset="-122"/>
              </a:rPr>
              <a:t>开始所检测到的是模拟量表示的温度，然后通过 </a:t>
            </a:r>
            <a:r>
              <a:rPr lang="en-US" altLang="zh-CN" dirty="0">
                <a:solidFill>
                  <a:schemeClr val="tx1"/>
                </a:solidFill>
                <a:latin typeface="华文新魏" panose="02010800040101010101" pitchFamily="2" charset="-122"/>
                <a:ea typeface="华文新魏" panose="02010800040101010101" pitchFamily="2" charset="-122"/>
              </a:rPr>
              <a:t>ADC</a:t>
            </a:r>
            <a:r>
              <a:rPr lang="zh-CN" altLang="en-US" dirty="0">
                <a:solidFill>
                  <a:schemeClr val="tx1"/>
                </a:solidFill>
                <a:latin typeface="华文新魏" panose="02010800040101010101" pitchFamily="2" charset="-122"/>
                <a:ea typeface="华文新魏" panose="02010800040101010101" pitchFamily="2" charset="-122"/>
              </a:rPr>
              <a:t>把测量值（电压值）转换为数字量，由数字电路处理数字量，数字信号处理部分可能包括</a:t>
            </a:r>
            <a:r>
              <a:rPr lang="en-US" altLang="zh-CN" dirty="0">
                <a:solidFill>
                  <a:schemeClr val="tx1"/>
                </a:solidFill>
                <a:latin typeface="华文新魏" panose="02010800040101010101" pitchFamily="2" charset="-122"/>
                <a:ea typeface="华文新魏" panose="02010800040101010101" pitchFamily="2" charset="-122"/>
              </a:rPr>
              <a:t>MCU</a:t>
            </a:r>
            <a:r>
              <a:rPr lang="zh-CN" altLang="en-US" dirty="0">
                <a:solidFill>
                  <a:schemeClr val="tx1"/>
                </a:solidFill>
                <a:latin typeface="华文新魏" panose="02010800040101010101" pitchFamily="2" charset="-122"/>
                <a:ea typeface="华文新魏" panose="02010800040101010101" pitchFamily="2" charset="-122"/>
              </a:rPr>
              <a:t>。数字输出通过</a:t>
            </a:r>
            <a:r>
              <a:rPr lang="en-US" altLang="zh-CN" dirty="0">
                <a:solidFill>
                  <a:schemeClr val="tx1"/>
                </a:solidFill>
                <a:latin typeface="华文新魏" panose="02010800040101010101" pitchFamily="2" charset="-122"/>
                <a:ea typeface="华文新魏" panose="02010800040101010101" pitchFamily="2" charset="-122"/>
              </a:rPr>
              <a:t>DAC</a:t>
            </a:r>
            <a:r>
              <a:rPr lang="zh-CN" altLang="en-US" dirty="0">
                <a:solidFill>
                  <a:schemeClr val="tx1"/>
                </a:solidFill>
                <a:latin typeface="华文新魏" panose="02010800040101010101" pitchFamily="2" charset="-122"/>
                <a:ea typeface="华文新魏" panose="02010800040101010101" pitchFamily="2" charset="-122"/>
              </a:rPr>
              <a:t>变换为模拟量（</a:t>
            </a:r>
            <a:r>
              <a:rPr lang="en-US" altLang="zh-CN" dirty="0">
                <a:solidFill>
                  <a:schemeClr val="tx1"/>
                </a:solidFill>
                <a:latin typeface="华文新魏" panose="02010800040101010101" pitchFamily="2" charset="-122"/>
                <a:ea typeface="华文新魏" panose="02010800040101010101" pitchFamily="2" charset="-122"/>
              </a:rPr>
              <a:t>0-5V</a:t>
            </a:r>
            <a:r>
              <a:rPr lang="zh-CN" altLang="en-US" dirty="0">
                <a:solidFill>
                  <a:schemeClr val="tx1"/>
                </a:solidFill>
                <a:latin typeface="华文新魏" panose="02010800040101010101" pitchFamily="2" charset="-122"/>
                <a:ea typeface="华文新魏" panose="02010800040101010101" pitchFamily="2" charset="-122"/>
              </a:rPr>
              <a:t>电压、</a:t>
            </a:r>
            <a:r>
              <a:rPr lang="en-US" altLang="zh-CN" dirty="0">
                <a:solidFill>
                  <a:schemeClr val="tx1"/>
                </a:solidFill>
                <a:latin typeface="华文新魏" panose="02010800040101010101" pitchFamily="2" charset="-122"/>
                <a:ea typeface="华文新魏" panose="02010800040101010101" pitchFamily="2" charset="-122"/>
              </a:rPr>
              <a:t>4-20mA</a:t>
            </a:r>
            <a:r>
              <a:rPr lang="zh-CN" altLang="en-US" dirty="0">
                <a:solidFill>
                  <a:schemeClr val="tx1"/>
                </a:solidFill>
                <a:latin typeface="华文新魏" panose="02010800040101010101" pitchFamily="2" charset="-122"/>
                <a:ea typeface="华文新魏" panose="02010800040101010101" pitchFamily="2" charset="-122"/>
              </a:rPr>
              <a:t>电流），模拟输出输送到控制器，以便采取某种措施调节温度。</a:t>
            </a:r>
            <a:endParaRPr lang="en-US" altLang="zh-CN" dirty="0">
              <a:solidFill>
                <a:schemeClr val="tx1"/>
              </a:solidFill>
              <a:latin typeface="华文新魏" panose="02010800040101010101" pitchFamily="2" charset="-122"/>
              <a:ea typeface="华文新魏" panose="02010800040101010101" pitchFamily="2" charset="-122"/>
            </a:endParaRPr>
          </a:p>
        </p:txBody>
      </p:sp>
      <p:sp>
        <p:nvSpPr>
          <p:cNvPr id="56322" name="Rectangle 7"/>
          <p:cNvSpPr/>
          <p:nvPr/>
        </p:nvSpPr>
        <p:spPr>
          <a:xfrm>
            <a:off x="0" y="-200025"/>
            <a:ext cx="184150" cy="400050"/>
          </a:xfrm>
          <a:prstGeom prst="rect">
            <a:avLst/>
          </a:prstGeom>
          <a:noFill/>
          <a:ln w="9525">
            <a:noFill/>
          </a:ln>
        </p:spPr>
        <p:txBody>
          <a:bodyPr wrap="none" anchor="ctr">
            <a:spAutoFit/>
          </a:bodyPr>
          <a:lstStyle/>
          <a:p>
            <a:pPr>
              <a:buFont typeface="Arial" panose="020B0604020202020204" pitchFamily="34" charset="0"/>
            </a:pPr>
            <a:endParaRPr lang="zh-CN" altLang="en-US" dirty="0">
              <a:latin typeface="华文新魏" panose="02010800040101010101" pitchFamily="2" charset="-122"/>
              <a:ea typeface="华文新魏" panose="02010800040101010101" pitchFamily="2" charset="-122"/>
            </a:endParaRPr>
          </a:p>
        </p:txBody>
      </p:sp>
      <p:graphicFrame>
        <p:nvGraphicFramePr>
          <p:cNvPr id="56323" name="Object 6" descr="纸莎草纸"/>
          <p:cNvGraphicFramePr>
            <a:graphicFrameLocks noChangeAspect="1"/>
          </p:cNvGraphicFramePr>
          <p:nvPr>
            <p:extLst>
              <p:ext uri="{D42A27DB-BD31-4B8C-83A1-F6EECF244321}">
                <p14:modId xmlns:p14="http://schemas.microsoft.com/office/powerpoint/2010/main" val="1743037341"/>
              </p:ext>
            </p:extLst>
          </p:nvPr>
        </p:nvGraphicFramePr>
        <p:xfrm>
          <a:off x="1063625" y="706735"/>
          <a:ext cx="6800850" cy="1712913"/>
        </p:xfrm>
        <a:graphic>
          <a:graphicData uri="http://schemas.openxmlformats.org/presentationml/2006/ole">
            <mc:AlternateContent xmlns:mc="http://schemas.openxmlformats.org/markup-compatibility/2006">
              <mc:Choice xmlns:v="urn:schemas-microsoft-com:vml" Requires="v">
                <p:oleObj r:id="rId2" imgW="9817100" imgH="1816100" progId="">
                  <p:embed/>
                </p:oleObj>
              </mc:Choice>
              <mc:Fallback>
                <p:oleObj r:id="rId2" imgW="9817100" imgH="1816100" progId="">
                  <p:embed/>
                  <p:pic>
                    <p:nvPicPr>
                      <p:cNvPr id="56323" name="Object 6" descr="纸莎草纸"/>
                      <p:cNvPicPr/>
                      <p:nvPr/>
                    </p:nvPicPr>
                    <p:blipFill>
                      <a:blip r:embed="rId3"/>
                      <a:stretch>
                        <a:fillRect/>
                      </a:stretch>
                    </p:blipFill>
                    <p:spPr>
                      <a:xfrm>
                        <a:off x="1063625" y="706735"/>
                        <a:ext cx="6800850" cy="1712913"/>
                      </a:xfrm>
                      <a:prstGeom prst="rect">
                        <a:avLst/>
                      </a:prstGeom>
                      <a:blipFill rotWithShape="0">
                        <a:blip r:embed="rId4"/>
                      </a:blipFill>
                      <a:ln w="38100">
                        <a:noFill/>
                        <a:miter/>
                      </a:ln>
                    </p:spPr>
                  </p:pic>
                </p:oleObj>
              </mc:Fallback>
            </mc:AlternateContent>
          </a:graphicData>
        </a:graphic>
      </p:graphicFrame>
      <p:sp>
        <p:nvSpPr>
          <p:cNvPr id="56324" name="Rectangle 2"/>
          <p:cNvSpPr>
            <a:spLocks noGrp="1"/>
          </p:cNvSpPr>
          <p:nvPr>
            <p:ph type="title"/>
          </p:nvPr>
        </p:nvSpPr>
        <p:spPr>
          <a:xfrm>
            <a:off x="0" y="0"/>
            <a:ext cx="2316163" cy="228600"/>
          </a:xfrm>
          <a:noFill/>
          <a:ln>
            <a:noFill/>
          </a:ln>
        </p:spPr>
        <p:txBody>
          <a:bodyPr anchor="t"/>
          <a:lstStyle/>
          <a:p>
            <a:pPr eaLnBrk="1" hangingPunct="1"/>
            <a:r>
              <a:rPr lang="zh-CN" altLang="en-US" sz="1800" i="1" dirty="0">
                <a:solidFill>
                  <a:schemeClr val="bg1"/>
                </a:solidFill>
                <a:latin typeface="华文新魏" panose="02010800040101010101" pitchFamily="2" charset="-122"/>
                <a:ea typeface="华文新魏" panose="02010800040101010101" pitchFamily="2" charset="-122"/>
              </a:rPr>
              <a:t>第一章 数字逻辑基础</a:t>
            </a:r>
          </a:p>
        </p:txBody>
      </p:sp>
      <p:sp>
        <p:nvSpPr>
          <p:cNvPr id="56325"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
        <p:nvSpPr>
          <p:cNvPr id="56326" name="文本框 1"/>
          <p:cNvSpPr txBox="1"/>
          <p:nvPr/>
        </p:nvSpPr>
        <p:spPr>
          <a:xfrm>
            <a:off x="2662114" y="2439032"/>
            <a:ext cx="3603872" cy="400110"/>
          </a:xfrm>
          <a:prstGeom prst="rect">
            <a:avLst/>
          </a:prstGeom>
          <a:noFill/>
          <a:ln w="9525">
            <a:noFill/>
          </a:ln>
        </p:spPr>
        <p:txBody>
          <a:bodyPr wrap="none" anchor="t">
            <a:spAutoFit/>
          </a:bodyPr>
          <a:lstStyle/>
          <a:p>
            <a:pPr eaLnBrk="0" hangingPunct="0"/>
            <a:r>
              <a:rPr lang="zh-CN" altLang="en-US" b="1" dirty="0">
                <a:solidFill>
                  <a:srgbClr val="FF0000"/>
                </a:solidFill>
                <a:latin typeface="华文新魏" panose="02010800040101010101" pitchFamily="2" charset="-122"/>
                <a:ea typeface="华文新魏" panose="02010800040101010101" pitchFamily="2" charset="-122"/>
              </a:rPr>
              <a:t>图</a:t>
            </a:r>
            <a:r>
              <a:rPr lang="en-US" altLang="zh-CN" b="1" dirty="0">
                <a:solidFill>
                  <a:srgbClr val="FF0000"/>
                </a:solidFill>
                <a:latin typeface="华文新魏" panose="02010800040101010101" pitchFamily="2" charset="-122"/>
                <a:ea typeface="华文新魏" panose="02010800040101010101" pitchFamily="2" charset="-122"/>
              </a:rPr>
              <a:t>1.1 </a:t>
            </a:r>
            <a:r>
              <a:rPr lang="zh-CN" altLang="en-US" b="1" dirty="0">
                <a:solidFill>
                  <a:schemeClr val="tx1"/>
                </a:solidFill>
                <a:latin typeface="华文新魏" panose="02010800040101010101" pitchFamily="2" charset="-122"/>
                <a:ea typeface="华文新魏" panose="02010800040101010101" pitchFamily="2" charset="-122"/>
              </a:rPr>
              <a:t>典型的温度控制系统框图</a:t>
            </a:r>
          </a:p>
        </p:txBody>
      </p:sp>
    </p:spTree>
  </p:cSld>
  <p:clrMapOvr>
    <a:masterClrMapping/>
  </p:clrMapOvr>
  <p:transition advTm="53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6"/>
          <p:cNvSpPr/>
          <p:nvPr/>
        </p:nvSpPr>
        <p:spPr>
          <a:xfrm>
            <a:off x="587375" y="685800"/>
            <a:ext cx="7654925" cy="4328160"/>
          </a:xfrm>
          <a:prstGeom prst="rect">
            <a:avLst/>
          </a:prstGeom>
          <a:noFill/>
          <a:ln w="9525">
            <a:noFill/>
          </a:ln>
        </p:spPr>
        <p:txBody>
          <a:bodyPr anchor="t">
            <a:spAutoFit/>
          </a:bodyPr>
          <a:lstStyle/>
          <a:p>
            <a:pPr>
              <a:lnSpc>
                <a:spcPct val="150000"/>
              </a:lnSpc>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sym typeface="+mn-ea"/>
              </a:rPr>
              <a:t>第一个问题：需要增加模数和数模转换器件（设备，</a:t>
            </a:r>
            <a:r>
              <a:rPr lang="en-US" altLang="zh-CN" sz="1800" b="1" dirty="0">
                <a:solidFill>
                  <a:srgbClr val="FF0000"/>
                </a:solidFill>
                <a:latin typeface="华文新魏" panose="02010800040101010101" pitchFamily="2" charset="-122"/>
                <a:ea typeface="华文新魏" panose="02010800040101010101" pitchFamily="2" charset="-122"/>
                <a:sym typeface="+mn-ea"/>
              </a:rPr>
              <a:t>device</a:t>
            </a:r>
            <a:r>
              <a:rPr lang="zh-CN" altLang="en-US" sz="1800" b="1" dirty="0">
                <a:solidFill>
                  <a:srgbClr val="FF0000"/>
                </a:solidFill>
                <a:latin typeface="华文新魏" panose="02010800040101010101" pitchFamily="2" charset="-122"/>
                <a:ea typeface="华文新魏" panose="02010800040101010101" pitchFamily="2" charset="-122"/>
                <a:sym typeface="+mn-ea"/>
              </a:rPr>
              <a:t>）。</a:t>
            </a:r>
            <a:endParaRPr lang="zh-CN" altLang="en-US" sz="1800" b="1" dirty="0">
              <a:solidFill>
                <a:srgbClr val="FF0000"/>
              </a:solidFill>
              <a:latin typeface="华文新魏" panose="02010800040101010101" pitchFamily="2" charset="-122"/>
              <a:ea typeface="华文新魏" panose="02010800040101010101" pitchFamily="2" charset="-122"/>
            </a:endParaRPr>
          </a:p>
          <a:p>
            <a:pPr>
              <a:lnSpc>
                <a:spcPct val="150000"/>
              </a:lnSpc>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第二个问题：通过数字技术处理物理量需要增加处理时间。</a:t>
            </a:r>
          </a:p>
          <a:p>
            <a:pPr>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由于必须在信息的模拟形式与数字形式之间进行转换，从而增加了系统的复杂性和费用，物理量的处理时间延迟了。所需要的数据越精确，处理过程花费的时间越长。</a:t>
            </a:r>
            <a:endParaRPr lang="en-US" altLang="zh-CN" sz="1800" b="1" dirty="0">
              <a:solidFill>
                <a:schemeClr val="tx1"/>
              </a:solidFill>
              <a:latin typeface="华文新魏" panose="02010800040101010101" pitchFamily="2" charset="-122"/>
              <a:ea typeface="华文新魏" panose="02010800040101010101" pitchFamily="2" charset="-122"/>
            </a:endParaRPr>
          </a:p>
          <a:p>
            <a:pPr>
              <a:lnSpc>
                <a:spcPct val="140000"/>
              </a:lnSpc>
              <a:spcBef>
                <a:spcPts val="1200"/>
              </a:spcBef>
              <a:spcAft>
                <a:spcPts val="1200"/>
              </a:spcAft>
              <a:buFont typeface="Arial" panose="020B0604020202020204" pitchFamily="34" charset="0"/>
            </a:pPr>
            <a:r>
              <a:rPr lang="zh-CN" altLang="en-US" sz="1800" b="1" dirty="0">
                <a:solidFill>
                  <a:srgbClr val="FF0000"/>
                </a:solidFill>
                <a:latin typeface="华文新魏" panose="02010800040101010101" pitchFamily="2" charset="-122"/>
                <a:ea typeface="华文新魏" panose="02010800040101010101" pitchFamily="2" charset="-122"/>
              </a:rPr>
              <a:t>    模数转换在当今技术领域已相当普遍。</a:t>
            </a:r>
          </a:p>
          <a:p>
            <a:pPr>
              <a:lnSpc>
                <a:spcPct val="140000"/>
              </a:lnSpc>
              <a:buFont typeface="Arial" panose="020B0604020202020204" pitchFamily="34" charset="0"/>
            </a:pPr>
            <a:r>
              <a:rPr lang="zh-CN" altLang="en-US" sz="1800" b="1" i="1" dirty="0">
                <a:solidFill>
                  <a:schemeClr val="tx1"/>
                </a:solidFill>
                <a:latin typeface="华文新魏" panose="02010800040101010101" pitchFamily="2" charset="-122"/>
                <a:ea typeface="华文新魏" panose="02010800040101010101" pitchFamily="2" charset="-122"/>
              </a:rPr>
              <a:t>    </a:t>
            </a:r>
            <a:r>
              <a:rPr lang="zh-CN" altLang="en-US" sz="1800" b="1" dirty="0">
                <a:solidFill>
                  <a:srgbClr val="FF0000"/>
                </a:solidFill>
                <a:latin typeface="华文新魏" panose="02010800040101010101" pitchFamily="2" charset="-122"/>
                <a:ea typeface="华文新魏" panose="02010800040101010101" pitchFamily="2" charset="-122"/>
              </a:rPr>
              <a:t>然而，在有些情况下，采用模拟技术则比较简单或者比较经济。</a:t>
            </a:r>
            <a:endParaRPr lang="zh-CN" altLang="en-US" sz="1800" b="1" dirty="0">
              <a:solidFill>
                <a:schemeClr val="tx1"/>
              </a:solidFill>
              <a:latin typeface="华文新魏" panose="02010800040101010101" pitchFamily="2" charset="-122"/>
              <a:ea typeface="华文新魏" panose="02010800040101010101" pitchFamily="2" charset="-122"/>
            </a:endParaRPr>
          </a:p>
          <a:p>
            <a:pPr>
              <a:lnSpc>
                <a:spcPct val="140000"/>
              </a:lnSpc>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为了充分利用各自的优点，在一个系统中经常会</a:t>
            </a:r>
            <a:r>
              <a:rPr lang="zh-CN" altLang="en-US" sz="1800" b="1" dirty="0">
                <a:solidFill>
                  <a:srgbClr val="0000FF"/>
                </a:solidFill>
                <a:latin typeface="华文新魏" panose="02010800040101010101" pitchFamily="2" charset="-122"/>
                <a:ea typeface="华文新魏" panose="02010800040101010101" pitchFamily="2" charset="-122"/>
              </a:rPr>
              <a:t>同时采用模拟与数字技术。</a:t>
            </a:r>
            <a:r>
              <a:rPr lang="zh-CN" altLang="en-US" sz="1800" b="1" dirty="0">
                <a:solidFill>
                  <a:schemeClr val="tx1"/>
                </a:solidFill>
                <a:latin typeface="华文新魏" panose="02010800040101010101" pitchFamily="2" charset="-122"/>
                <a:ea typeface="华文新魏" panose="02010800040101010101" pitchFamily="2" charset="-122"/>
              </a:rPr>
              <a:t>在</a:t>
            </a:r>
            <a:r>
              <a:rPr lang="zh-CN" altLang="en-US" sz="1800" b="1" dirty="0">
                <a:solidFill>
                  <a:schemeClr val="tx1"/>
                </a:solidFill>
                <a:latin typeface="华文新魏" panose="02010800040101010101" pitchFamily="2" charset="-122"/>
                <a:ea typeface="华文新魏" panose="02010800040101010101" pitchFamily="2" charset="-122"/>
                <a:sym typeface="+mn-ea"/>
              </a:rPr>
              <a:t>设计</a:t>
            </a:r>
            <a:r>
              <a:rPr lang="zh-CN" altLang="en-US" sz="1800" b="1" dirty="0">
                <a:solidFill>
                  <a:schemeClr val="tx1"/>
                </a:solidFill>
                <a:latin typeface="华文新魏" panose="02010800040101010101" pitchFamily="2" charset="-122"/>
                <a:ea typeface="华文新魏" panose="02010800040101010101" pitchFamily="2" charset="-122"/>
              </a:rPr>
              <a:t>混合系统时最重要的一步是确定系统中哪一部分采用模拟形式，哪一部分采用数字形式。</a:t>
            </a:r>
            <a:endParaRPr lang="en-US" altLang="zh-CN" sz="1800" dirty="0">
              <a:solidFill>
                <a:schemeClr val="tx1"/>
              </a:solidFill>
              <a:latin typeface="华文新魏" panose="02010800040101010101" pitchFamily="2" charset="-122"/>
              <a:ea typeface="华文新魏" panose="02010800040101010101" pitchFamily="2" charset="-122"/>
            </a:endParaRPr>
          </a:p>
        </p:txBody>
      </p:sp>
      <p:sp>
        <p:nvSpPr>
          <p:cNvPr id="57346" name="Rectangle 2"/>
          <p:cNvSpPr>
            <a:spLocks noGrp="1"/>
          </p:cNvSpPr>
          <p:nvPr>
            <p:ph type="title"/>
          </p:nvPr>
        </p:nvSpPr>
        <p:spPr>
          <a:xfrm>
            <a:off x="0" y="0"/>
            <a:ext cx="2316163" cy="228600"/>
          </a:xfrm>
          <a:noFill/>
          <a:ln>
            <a:noFill/>
          </a:ln>
        </p:spPr>
        <p:txBody>
          <a:bodyPr anchor="t"/>
          <a:lstStyle/>
          <a:p>
            <a:pPr eaLnBrk="1" hangingPunct="1"/>
            <a:r>
              <a:rPr lang="zh-CN" altLang="en-US" sz="1800" i="1" dirty="0">
                <a:solidFill>
                  <a:schemeClr val="bg1"/>
                </a:solidFill>
                <a:latin typeface="华文新魏" panose="02010800040101010101" pitchFamily="2" charset="-122"/>
                <a:ea typeface="华文新魏" panose="02010800040101010101" pitchFamily="2" charset="-122"/>
              </a:rPr>
              <a:t>第一章 数字逻辑基础</a:t>
            </a:r>
          </a:p>
        </p:txBody>
      </p:sp>
      <p:sp>
        <p:nvSpPr>
          <p:cNvPr id="57347"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562"/>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3"/>
          <p:cNvSpPr txBox="1"/>
          <p:nvPr/>
        </p:nvSpPr>
        <p:spPr>
          <a:xfrm>
            <a:off x="250825" y="2427288"/>
            <a:ext cx="8591550" cy="1168400"/>
          </a:xfrm>
          <a:prstGeom prst="rect">
            <a:avLst/>
          </a:prstGeom>
          <a:noFill/>
          <a:ln w="9525">
            <a:noFill/>
          </a:ln>
        </p:spPr>
        <p:txBody>
          <a:bodyPr anchor="t">
            <a:spAutoFit/>
          </a:bodyPr>
          <a:lstStyle/>
          <a:p>
            <a:pPr>
              <a:spcBef>
                <a:spcPct val="50000"/>
              </a:spcBef>
              <a:buFont typeface="Wingdings" panose="05000000000000000000" pitchFamily="2" charset="2"/>
              <a:buChar char="Ø"/>
            </a:pPr>
            <a:r>
              <a:rPr lang="zh-CN" altLang="en-US" sz="2800" b="1" dirty="0">
                <a:solidFill>
                  <a:schemeClr val="tx1"/>
                </a:solidFill>
                <a:latin typeface="华文新魏" panose="02010800040101010101" pitchFamily="2" charset="-122"/>
                <a:ea typeface="华文新魏" panose="02010800040101010101" pitchFamily="2" charset="-122"/>
              </a:rPr>
              <a:t>    李仁发等译</a:t>
            </a:r>
            <a:r>
              <a:rPr lang="en-US" altLang="zh-CN" sz="2800" b="1" dirty="0">
                <a:solidFill>
                  <a:schemeClr val="tx1"/>
                </a:solidFill>
                <a:latin typeface="华文新魏" panose="02010800040101010101" pitchFamily="2" charset="-122"/>
                <a:ea typeface="华文新魏" panose="02010800040101010101" pitchFamily="2" charset="-122"/>
              </a:rPr>
              <a:t>《</a:t>
            </a:r>
            <a:r>
              <a:rPr lang="zh-CN" altLang="en-US" sz="2800" b="1" dirty="0">
                <a:solidFill>
                  <a:schemeClr val="tx1"/>
                </a:solidFill>
                <a:latin typeface="华文新魏" panose="02010800040101010101" pitchFamily="2" charset="-122"/>
                <a:ea typeface="华文新魏" panose="02010800040101010101" pitchFamily="2" charset="-122"/>
              </a:rPr>
              <a:t>数字逻辑设计 </a:t>
            </a:r>
            <a:r>
              <a:rPr lang="en-US" altLang="zh-CN" sz="2800" b="1" dirty="0">
                <a:solidFill>
                  <a:schemeClr val="tx1"/>
                </a:solidFill>
                <a:latin typeface="华文新魏" panose="02010800040101010101" pitchFamily="2" charset="-122"/>
                <a:ea typeface="华文新魏" panose="02010800040101010101" pitchFamily="2" charset="-122"/>
              </a:rPr>
              <a:t>》 </a:t>
            </a:r>
            <a:r>
              <a:rPr lang="zh-CN" altLang="en-US" sz="2800" b="1" dirty="0">
                <a:solidFill>
                  <a:schemeClr val="tx1"/>
                </a:solidFill>
                <a:latin typeface="华文新魏" panose="02010800040101010101" pitchFamily="2" charset="-122"/>
                <a:ea typeface="华文新魏" panose="02010800040101010101" pitchFamily="2" charset="-122"/>
              </a:rPr>
              <a:t>（第</a:t>
            </a:r>
            <a:r>
              <a:rPr lang="en-US" altLang="zh-CN" sz="2800" b="1" dirty="0">
                <a:solidFill>
                  <a:schemeClr val="tx1"/>
                </a:solidFill>
                <a:latin typeface="华文新魏" panose="02010800040101010101" pitchFamily="2" charset="-122"/>
                <a:ea typeface="华文新魏" panose="02010800040101010101" pitchFamily="2" charset="-122"/>
              </a:rPr>
              <a:t>4</a:t>
            </a:r>
            <a:r>
              <a:rPr lang="zh-CN" altLang="en-US" sz="2800" b="1" dirty="0">
                <a:solidFill>
                  <a:schemeClr val="tx1"/>
                </a:solidFill>
                <a:latin typeface="华文新魏" panose="02010800040101010101" pitchFamily="2" charset="-122"/>
                <a:ea typeface="华文新魏" panose="02010800040101010101" pitchFamily="2" charset="-122"/>
              </a:rPr>
              <a:t>版）</a:t>
            </a:r>
          </a:p>
          <a:p>
            <a:pPr>
              <a:spcBef>
                <a:spcPct val="50000"/>
              </a:spcBef>
              <a:buFont typeface="Wingdings" panose="05000000000000000000" pitchFamily="2" charset="2"/>
            </a:pPr>
            <a:r>
              <a:rPr lang="zh-CN" altLang="en-US" sz="2800" b="1" dirty="0">
                <a:solidFill>
                  <a:schemeClr val="tx1"/>
                </a:solidFill>
                <a:latin typeface="华文新魏" panose="02010800040101010101" pitchFamily="2" charset="-122"/>
                <a:ea typeface="华文新魏" panose="02010800040101010101" pitchFamily="2" charset="-122"/>
              </a:rPr>
              <a:t>        人民邮电出版社</a:t>
            </a:r>
            <a:r>
              <a:rPr lang="zh-CN" altLang="en-US" sz="2800" b="1" dirty="0">
                <a:solidFill>
                  <a:schemeClr val="tx1"/>
                </a:solidFill>
                <a:latin typeface="Times New Roman" panose="02020603050405020304" pitchFamily="18" charset="0"/>
                <a:ea typeface="宋体" panose="02010600030101010101" pitchFamily="2" charset="-122"/>
              </a:rPr>
              <a:t>  </a:t>
            </a:r>
            <a:r>
              <a:rPr lang="en-US" altLang="zh-CN" sz="2800" b="1" dirty="0">
                <a:solidFill>
                  <a:schemeClr val="tx1"/>
                </a:solidFill>
                <a:latin typeface="华文新魏" panose="02010800040101010101" pitchFamily="2" charset="-122"/>
                <a:ea typeface="华文新魏" panose="02010800040101010101" pitchFamily="2" charset="-122"/>
              </a:rPr>
              <a:t>2006</a:t>
            </a:r>
            <a:r>
              <a:rPr lang="zh-CN" altLang="en-US" sz="2800" b="1" dirty="0">
                <a:solidFill>
                  <a:schemeClr val="tx1"/>
                </a:solidFill>
                <a:latin typeface="华文新魏" panose="02010800040101010101" pitchFamily="2" charset="-122"/>
                <a:ea typeface="华文新魏" panose="02010800040101010101" pitchFamily="2" charset="-122"/>
              </a:rPr>
              <a:t>年 </a:t>
            </a:r>
          </a:p>
        </p:txBody>
      </p:sp>
      <p:sp>
        <p:nvSpPr>
          <p:cNvPr id="26626" name="Rectangle 4"/>
          <p:cNvSpPr/>
          <p:nvPr/>
        </p:nvSpPr>
        <p:spPr>
          <a:xfrm>
            <a:off x="2843213" y="627063"/>
            <a:ext cx="1871662" cy="431800"/>
          </a:xfrm>
          <a:prstGeom prst="rect">
            <a:avLst/>
          </a:prstGeom>
          <a:noFill/>
          <a:ln w="9525">
            <a:noFill/>
          </a:ln>
        </p:spPr>
        <p:txBody>
          <a:bodyPr anchor="ctr"/>
          <a:lstStyle/>
          <a:p>
            <a:pPr defTabSz="685800">
              <a:lnSpc>
                <a:spcPct val="90000"/>
              </a:lnSpc>
            </a:pPr>
            <a:r>
              <a:rPr lang="zh-CN" altLang="en-US" sz="2800" b="1" dirty="0">
                <a:solidFill>
                  <a:schemeClr val="tx1"/>
                </a:solidFill>
                <a:latin typeface="Calibri Light" panose="020F0302020204030204" pitchFamily="34" charset="0"/>
                <a:ea typeface="华文新魏" panose="02010800040101010101" pitchFamily="2" charset="-122"/>
              </a:rPr>
              <a:t>参考书</a:t>
            </a:r>
          </a:p>
        </p:txBody>
      </p:sp>
      <p:sp>
        <p:nvSpPr>
          <p:cNvPr id="13316" name="Text Box 6"/>
          <p:cNvSpPr txBox="1"/>
          <p:nvPr/>
        </p:nvSpPr>
        <p:spPr>
          <a:xfrm>
            <a:off x="250825" y="1131888"/>
            <a:ext cx="8591550" cy="1160462"/>
          </a:xfrm>
          <a:prstGeom prst="rect">
            <a:avLst/>
          </a:prstGeom>
          <a:noFill/>
          <a:ln w="9525">
            <a:noFill/>
          </a:ln>
        </p:spPr>
        <p:txBody>
          <a:bodyPr anchor="t">
            <a:spAutoFit/>
          </a:bodyPr>
          <a:lstStyle/>
          <a:p>
            <a:pPr>
              <a:spcBef>
                <a:spcPct val="50000"/>
              </a:spcBef>
              <a:buFont typeface="Wingdings" panose="05000000000000000000" pitchFamily="2" charset="2"/>
              <a:buChar char="Ø"/>
            </a:pP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rgbClr val="FF0000"/>
                </a:solidFill>
                <a:latin typeface="华文新魏" panose="02010800040101010101" pitchFamily="2" charset="-122"/>
                <a:ea typeface="华文新魏" panose="02010800040101010101" pitchFamily="2" charset="-122"/>
              </a:rPr>
              <a:t>林涛等译</a:t>
            </a:r>
            <a:r>
              <a:rPr lang="en-US" altLang="zh-CN" sz="2800" b="1" dirty="0">
                <a:solidFill>
                  <a:srgbClr val="FF0000"/>
                </a:solidFill>
                <a:latin typeface="华文新魏" panose="02010800040101010101" pitchFamily="2" charset="-122"/>
                <a:ea typeface="华文新魏" panose="02010800040101010101" pitchFamily="2" charset="-122"/>
              </a:rPr>
              <a:t>《</a:t>
            </a:r>
            <a:r>
              <a:rPr lang="zh-CN" altLang="en-US" sz="2800" b="1" dirty="0">
                <a:solidFill>
                  <a:srgbClr val="FF0000"/>
                </a:solidFill>
                <a:latin typeface="华文新魏" panose="02010800040101010101" pitchFamily="2" charset="-122"/>
                <a:ea typeface="华文新魏" panose="02010800040101010101" pitchFamily="2" charset="-122"/>
              </a:rPr>
              <a:t>数字系统原理与应用 </a:t>
            </a:r>
            <a:r>
              <a:rPr lang="en-US" altLang="zh-CN" sz="2800" b="1" dirty="0">
                <a:solidFill>
                  <a:srgbClr val="FF0000"/>
                </a:solidFill>
                <a:latin typeface="华文新魏" panose="02010800040101010101" pitchFamily="2" charset="-122"/>
                <a:ea typeface="华文新魏" panose="02010800040101010101" pitchFamily="2" charset="-122"/>
              </a:rPr>
              <a:t>》</a:t>
            </a:r>
            <a:r>
              <a:rPr lang="zh-CN" altLang="en-US" sz="2800" b="1" dirty="0">
                <a:solidFill>
                  <a:schemeClr val="tx1"/>
                </a:solidFill>
                <a:latin typeface="华文新魏" panose="02010800040101010101" pitchFamily="2" charset="-122"/>
                <a:ea typeface="华文新魏" panose="02010800040101010101" pitchFamily="2" charset="-122"/>
              </a:rPr>
              <a:t>（第</a:t>
            </a:r>
            <a:r>
              <a:rPr lang="en-US" altLang="zh-CN" sz="2800" b="1" dirty="0">
                <a:solidFill>
                  <a:schemeClr val="tx1"/>
                </a:solidFill>
                <a:latin typeface="华文新魏" panose="02010800040101010101" pitchFamily="2" charset="-122"/>
                <a:ea typeface="华文新魏" panose="02010800040101010101" pitchFamily="2" charset="-122"/>
              </a:rPr>
              <a:t>9</a:t>
            </a:r>
            <a:r>
              <a:rPr lang="zh-CN" altLang="en-US" sz="2800" b="1" dirty="0">
                <a:solidFill>
                  <a:schemeClr val="tx1"/>
                </a:solidFill>
                <a:latin typeface="华文新魏" panose="02010800040101010101" pitchFamily="2" charset="-122"/>
                <a:ea typeface="华文新魏" panose="02010800040101010101" pitchFamily="2" charset="-122"/>
              </a:rPr>
              <a:t>版）</a:t>
            </a:r>
          </a:p>
          <a:p>
            <a:pPr>
              <a:spcBef>
                <a:spcPct val="50000"/>
              </a:spcBef>
              <a:buFont typeface="Wingdings" panose="05000000000000000000" pitchFamily="2" charset="2"/>
            </a:pPr>
            <a:r>
              <a:rPr lang="zh-CN" altLang="en-US" sz="2800" b="1" dirty="0">
                <a:solidFill>
                  <a:schemeClr val="tx1"/>
                </a:solidFill>
                <a:latin typeface="华文新魏" panose="02010800040101010101" pitchFamily="2" charset="-122"/>
                <a:ea typeface="华文新魏" panose="02010800040101010101" pitchFamily="2" charset="-122"/>
              </a:rPr>
              <a:t>        电子工业出版社   </a:t>
            </a:r>
            <a:r>
              <a:rPr lang="en-US" altLang="zh-CN" sz="2800" b="1" dirty="0">
                <a:solidFill>
                  <a:schemeClr val="tx1"/>
                </a:solidFill>
                <a:latin typeface="华文新魏" panose="02010800040101010101" pitchFamily="2" charset="-122"/>
                <a:ea typeface="华文新魏" panose="02010800040101010101" pitchFamily="2" charset="-122"/>
              </a:rPr>
              <a:t>2005</a:t>
            </a:r>
            <a:r>
              <a:rPr lang="zh-CN" altLang="en-US" sz="2800" b="1" dirty="0">
                <a:solidFill>
                  <a:schemeClr val="tx1"/>
                </a:solidFill>
                <a:latin typeface="华文新魏" panose="02010800040101010101" pitchFamily="2" charset="-122"/>
                <a:ea typeface="华文新魏" panose="02010800040101010101" pitchFamily="2" charset="-122"/>
              </a:rPr>
              <a:t>年 </a:t>
            </a:r>
          </a:p>
        </p:txBody>
      </p:sp>
      <p:sp>
        <p:nvSpPr>
          <p:cNvPr id="13317" name="Text Box 7"/>
          <p:cNvSpPr txBox="1"/>
          <p:nvPr/>
        </p:nvSpPr>
        <p:spPr>
          <a:xfrm>
            <a:off x="250825" y="3723323"/>
            <a:ext cx="8591550" cy="1168400"/>
          </a:xfrm>
          <a:prstGeom prst="rect">
            <a:avLst/>
          </a:prstGeom>
          <a:noFill/>
          <a:ln w="9525">
            <a:noFill/>
          </a:ln>
        </p:spPr>
        <p:txBody>
          <a:bodyPr anchor="t">
            <a:spAutoFit/>
          </a:bodyPr>
          <a:lstStyle/>
          <a:p>
            <a:pPr>
              <a:spcBef>
                <a:spcPct val="50000"/>
              </a:spcBef>
              <a:buFont typeface="Wingdings" panose="05000000000000000000" pitchFamily="2" charset="2"/>
              <a:buChar char="Ø"/>
            </a:pPr>
            <a:r>
              <a:rPr lang="en-US" altLang="zh-CN" sz="2800" b="1" dirty="0">
                <a:solidFill>
                  <a:schemeClr val="tx1"/>
                </a:solidFill>
                <a:latin typeface="Times New Roman" panose="02020603050405020304" pitchFamily="18" charset="0"/>
                <a:ea typeface="宋体" panose="02010600030101010101" pitchFamily="2" charset="-122"/>
              </a:rPr>
              <a:t>     </a:t>
            </a:r>
            <a:r>
              <a:rPr lang="zh-CN" altLang="en-US" sz="2800" b="1" dirty="0">
                <a:solidFill>
                  <a:schemeClr val="tx1"/>
                </a:solidFill>
                <a:latin typeface="华文新魏" panose="02010800040101010101" pitchFamily="2" charset="-122"/>
                <a:ea typeface="华文新魏" panose="02010800040101010101" pitchFamily="2" charset="-122"/>
              </a:rPr>
              <a:t>李晶皎等编著</a:t>
            </a:r>
            <a:r>
              <a:rPr lang="en-US" altLang="zh-CN" sz="2800" b="1" dirty="0">
                <a:solidFill>
                  <a:schemeClr val="tx1"/>
                </a:solidFill>
                <a:latin typeface="华文新魏" panose="02010800040101010101" pitchFamily="2" charset="-122"/>
                <a:ea typeface="华文新魏" panose="02010800040101010101" pitchFamily="2" charset="-122"/>
              </a:rPr>
              <a:t>《</a:t>
            </a:r>
            <a:r>
              <a:rPr lang="zh-CN" altLang="en-US" sz="2800" b="1" dirty="0">
                <a:solidFill>
                  <a:schemeClr val="tx1"/>
                </a:solidFill>
                <a:latin typeface="华文新魏" panose="02010800040101010101" pitchFamily="2" charset="-122"/>
                <a:ea typeface="华文新魏" panose="02010800040101010101" pitchFamily="2" charset="-122"/>
              </a:rPr>
              <a:t>逻辑与数字系统设计</a:t>
            </a:r>
            <a:r>
              <a:rPr lang="en-US" altLang="zh-CN" sz="2800" b="1" dirty="0">
                <a:solidFill>
                  <a:schemeClr val="tx1"/>
                </a:solidFill>
                <a:latin typeface="华文新魏" panose="02010800040101010101" pitchFamily="2" charset="-122"/>
                <a:ea typeface="华文新魏" panose="02010800040101010101" pitchFamily="2" charset="-122"/>
              </a:rPr>
              <a:t>》</a:t>
            </a:r>
            <a:endParaRPr lang="zh-CN" altLang="en-US" sz="2400" b="1" dirty="0">
              <a:solidFill>
                <a:schemeClr val="tx1"/>
              </a:solidFill>
              <a:latin typeface="Times New Roman" panose="02020603050405020304" pitchFamily="18" charset="0"/>
              <a:ea typeface="宋体" panose="02010600030101010101" pitchFamily="2" charset="-122"/>
            </a:endParaRPr>
          </a:p>
          <a:p>
            <a:pPr>
              <a:spcBef>
                <a:spcPct val="50000"/>
              </a:spcBef>
              <a:buFont typeface="Wingdings" panose="05000000000000000000" pitchFamily="2" charset="2"/>
            </a:pPr>
            <a:r>
              <a:rPr lang="zh-CN" altLang="en-US" sz="2800" b="1" dirty="0">
                <a:solidFill>
                  <a:schemeClr val="tx1"/>
                </a:solidFill>
                <a:latin typeface="华文新魏" panose="02010800040101010101" pitchFamily="2" charset="-122"/>
                <a:ea typeface="华文新魏" panose="02010800040101010101" pitchFamily="2" charset="-122"/>
              </a:rPr>
              <a:t>        清华大学出版社   </a:t>
            </a:r>
            <a:r>
              <a:rPr lang="en-US" altLang="zh-CN" sz="2800" b="1" dirty="0">
                <a:solidFill>
                  <a:schemeClr val="tx1"/>
                </a:solidFill>
                <a:latin typeface="华文新魏" panose="02010800040101010101" pitchFamily="2" charset="-122"/>
                <a:ea typeface="华文新魏" panose="02010800040101010101" pitchFamily="2" charset="-122"/>
              </a:rPr>
              <a:t>2008</a:t>
            </a:r>
            <a:r>
              <a:rPr lang="zh-CN" altLang="en-US" sz="2800" b="1" dirty="0">
                <a:solidFill>
                  <a:schemeClr val="tx1"/>
                </a:solidFill>
                <a:latin typeface="华文新魏" panose="02010800040101010101" pitchFamily="2" charset="-122"/>
                <a:ea typeface="华文新魏" panose="02010800040101010101" pitchFamily="2" charset="-122"/>
              </a:rPr>
              <a:t>年 </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3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3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P spid="13316" grpId="0"/>
      <p:bldP spid="1331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5"/>
          <p:cNvSpPr/>
          <p:nvPr/>
        </p:nvSpPr>
        <p:spPr>
          <a:xfrm>
            <a:off x="684213" y="987425"/>
            <a:ext cx="7316787" cy="3415030"/>
          </a:xfrm>
          <a:prstGeom prst="rect">
            <a:avLst/>
          </a:prstGeom>
          <a:noFill/>
          <a:ln w="9525">
            <a:noFill/>
          </a:ln>
        </p:spPr>
        <p:txBody>
          <a:bodyPr anchor="t">
            <a:spAutoFit/>
          </a:bodyPr>
          <a:lstStyle/>
          <a:p>
            <a:pPr>
              <a:lnSpc>
                <a:spcPct val="140000"/>
              </a:lnSpc>
              <a:spcBef>
                <a:spcPts val="600"/>
              </a:spcBef>
              <a:spcAft>
                <a:spcPts val="600"/>
              </a:spcAf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随着信号在系统中的流动，在</a:t>
            </a:r>
            <a:r>
              <a:rPr lang="zh-CN" altLang="en-US" b="1" dirty="0">
                <a:solidFill>
                  <a:srgbClr val="0000FF"/>
                </a:solidFill>
                <a:latin typeface="华文新魏" panose="02010800040101010101" pitchFamily="2" charset="-122"/>
                <a:ea typeface="华文新魏" panose="02010800040101010101" pitchFamily="2" charset="-122"/>
              </a:rPr>
              <a:t>输入通道中</a:t>
            </a:r>
            <a:r>
              <a:rPr lang="zh-CN" altLang="en-US" b="1" dirty="0">
                <a:solidFill>
                  <a:schemeClr val="tx1"/>
                </a:solidFill>
                <a:latin typeface="华文新魏" panose="02010800040101010101" pitchFamily="2" charset="-122"/>
                <a:ea typeface="华文新魏" panose="02010800040101010101" pitchFamily="2" charset="-122"/>
              </a:rPr>
              <a:t>尽可能早地使信号数字化，在</a:t>
            </a:r>
            <a:r>
              <a:rPr lang="zh-CN" altLang="en-US" b="1" dirty="0">
                <a:solidFill>
                  <a:srgbClr val="0000FF"/>
                </a:solidFill>
                <a:latin typeface="华文新魏" panose="02010800040101010101" pitchFamily="2" charset="-122"/>
                <a:ea typeface="华文新魏" panose="02010800040101010101" pitchFamily="2" charset="-122"/>
              </a:rPr>
              <a:t>输出通道中</a:t>
            </a:r>
            <a:r>
              <a:rPr lang="zh-CN" altLang="en-US" b="1" dirty="0">
                <a:solidFill>
                  <a:schemeClr val="tx1"/>
                </a:solidFill>
                <a:latin typeface="华文新魏" panose="02010800040101010101" pitchFamily="2" charset="-122"/>
                <a:ea typeface="华文新魏" panose="02010800040101010101" pitchFamily="2" charset="-122"/>
              </a:rPr>
              <a:t>尽可能晚地把信号变换成模拟信号。</a:t>
            </a:r>
            <a:r>
              <a:rPr lang="zh-CN" altLang="en-US" b="1" i="1" dirty="0">
                <a:solidFill>
                  <a:schemeClr val="tx1"/>
                </a:solidFill>
                <a:latin typeface="华文新魏" panose="02010800040101010101" pitchFamily="2" charset="-122"/>
                <a:ea typeface="华文新魏" panose="02010800040101010101" pitchFamily="2" charset="-122"/>
              </a:rPr>
              <a:t> </a:t>
            </a:r>
          </a:p>
          <a:p>
            <a:pPr>
              <a:lnSpc>
                <a:spcPct val="140000"/>
              </a:lnSpc>
              <a:spcBef>
                <a:spcPts val="600"/>
              </a:spcBef>
              <a:spcAft>
                <a:spcPts val="600"/>
              </a:spcAf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b="1" dirty="0">
                <a:solidFill>
                  <a:srgbClr val="FF0000"/>
                </a:solidFill>
                <a:latin typeface="华文新魏" panose="02010800040101010101" pitchFamily="2" charset="-122"/>
                <a:ea typeface="华文新魏" panose="02010800040101010101" pitchFamily="2" charset="-122"/>
              </a:rPr>
              <a:t>有些物理量的信号往往具有二值性，因此以</a:t>
            </a:r>
            <a:r>
              <a:rPr lang="zh-CN" altLang="en-US" b="1" u="sng" dirty="0">
                <a:solidFill>
                  <a:srgbClr val="FF0000"/>
                </a:solidFill>
                <a:latin typeface="华文新魏" panose="02010800040101010101" pitchFamily="2" charset="-122"/>
                <a:ea typeface="华文新魏" panose="02010800040101010101" pitchFamily="2" charset="-122"/>
              </a:rPr>
              <a:t>开关</a:t>
            </a:r>
            <a:r>
              <a:rPr lang="zh-CN" altLang="en-US" b="1" dirty="0">
                <a:solidFill>
                  <a:srgbClr val="FF0000"/>
                </a:solidFill>
                <a:latin typeface="华文新魏" panose="02010800040101010101" pitchFamily="2" charset="-122"/>
                <a:ea typeface="华文新魏" panose="02010800040101010101" pitchFamily="2" charset="-122"/>
              </a:rPr>
              <a:t>来实现二值性的逻辑控制是最简单的例子。</a:t>
            </a:r>
          </a:p>
          <a:p>
            <a:pPr>
              <a:lnSpc>
                <a:spcPct val="140000"/>
              </a:lnSpc>
              <a:spcBef>
                <a:spcPts val="600"/>
              </a:spcBef>
              <a:spcAft>
                <a:spcPts val="600"/>
              </a:spcAf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en-US" altLang="zh-CN" b="1" dirty="0">
                <a:solidFill>
                  <a:schemeClr val="tx1"/>
                </a:solidFill>
                <a:latin typeface="华文新魏" panose="02010800040101010101" pitchFamily="2" charset="-122"/>
                <a:ea typeface="华文新魏" panose="02010800040101010101" pitchFamily="2" charset="-122"/>
              </a:rPr>
              <a:t> </a:t>
            </a:r>
            <a:r>
              <a:rPr lang="zh-CN" altLang="en-US" b="1" u="sng" dirty="0">
                <a:solidFill>
                  <a:schemeClr val="tx1"/>
                </a:solidFill>
                <a:latin typeface="华文新魏" panose="02010800040101010101" pitchFamily="2" charset="-122"/>
                <a:ea typeface="华文新魏" panose="02010800040101010101" pitchFamily="2" charset="-122"/>
              </a:rPr>
              <a:t>开关理论</a:t>
            </a:r>
            <a:r>
              <a:rPr lang="zh-CN" altLang="en-US" b="1" dirty="0">
                <a:solidFill>
                  <a:schemeClr val="tx1"/>
                </a:solidFill>
                <a:latin typeface="华文新魏" panose="02010800040101010101" pitchFamily="2" charset="-122"/>
                <a:ea typeface="华文新魏" panose="02010800040101010101" pitchFamily="2" charset="-122"/>
              </a:rPr>
              <a:t>是研究如何最经济地实现一定的逻辑功能。并为此运用了一种专门的数学工具，即布尔代数</a:t>
            </a:r>
            <a:r>
              <a:rPr lang="en-US" altLang="zh-CN" b="1" dirty="0">
                <a:solidFill>
                  <a:schemeClr val="tx1"/>
                </a:solidFill>
                <a:latin typeface="黑体" panose="02010609060101010101" pitchFamily="49" charset="-122"/>
                <a:ea typeface="华文新魏" panose="02010800040101010101" pitchFamily="2" charset="-122"/>
              </a:rPr>
              <a:t>——</a:t>
            </a:r>
            <a:r>
              <a:rPr lang="zh-CN" altLang="en-US" b="1" dirty="0">
                <a:solidFill>
                  <a:schemeClr val="tx1"/>
                </a:solidFill>
                <a:latin typeface="华文新魏" panose="02010800040101010101" pitchFamily="2" charset="-122"/>
                <a:ea typeface="华文新魏" panose="02010800040101010101" pitchFamily="2" charset="-122"/>
              </a:rPr>
              <a:t>专门用来表达二值性的函数关系。</a:t>
            </a:r>
            <a:endParaRPr lang="en-US" altLang="zh-CN" b="1" dirty="0">
              <a:solidFill>
                <a:schemeClr val="tx1"/>
              </a:solidFill>
              <a:latin typeface="华文新魏" panose="02010800040101010101" pitchFamily="2" charset="-122"/>
              <a:ea typeface="华文新魏" panose="02010800040101010101" pitchFamily="2" charset="-122"/>
            </a:endParaRPr>
          </a:p>
        </p:txBody>
      </p:sp>
      <p:sp>
        <p:nvSpPr>
          <p:cNvPr id="58370"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652"/>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矩形 6"/>
          <p:cNvSpPr/>
          <p:nvPr/>
        </p:nvSpPr>
        <p:spPr>
          <a:xfrm>
            <a:off x="511175" y="831850"/>
            <a:ext cx="7600950" cy="3621405"/>
          </a:xfrm>
          <a:prstGeom prst="rect">
            <a:avLst/>
          </a:prstGeom>
          <a:noFill/>
          <a:ln w="9525">
            <a:noFill/>
          </a:ln>
        </p:spPr>
        <p:txBody>
          <a:bodyPr anchor="t">
            <a:spAutoFit/>
          </a:bodyPr>
          <a:lstStyle/>
          <a:p>
            <a:pPr>
              <a:lnSpc>
                <a:spcPct val="120000"/>
              </a:lnSpc>
              <a:spcBef>
                <a:spcPts val="1200"/>
              </a:spcBef>
              <a:spcAft>
                <a:spcPts val="1200"/>
              </a:spcAft>
              <a:buFont typeface="Arial" panose="020B0604020202020204" pitchFamily="34" charset="0"/>
            </a:pPr>
            <a:r>
              <a:rPr lang="zh-CN" altLang="en-US" b="1" dirty="0">
                <a:solidFill>
                  <a:srgbClr val="FF0000"/>
                </a:solidFill>
                <a:latin typeface="华文新魏" panose="02010800040101010101" pitchFamily="2" charset="-122"/>
                <a:ea typeface="华文新魏" panose="02010800040101010101" pitchFamily="2" charset="-122"/>
              </a:rPr>
              <a:t>  </a:t>
            </a:r>
            <a:r>
              <a:rPr lang="en-US" altLang="zh-CN" b="1" dirty="0">
                <a:solidFill>
                  <a:srgbClr val="FF0000"/>
                </a:solidFill>
                <a:latin typeface="华文新魏" panose="02010800040101010101" pitchFamily="2" charset="-122"/>
                <a:ea typeface="华文新魏" panose="02010800040101010101" pitchFamily="2" charset="-122"/>
              </a:rPr>
              <a:t>1.1</a:t>
            </a:r>
            <a:r>
              <a:rPr lang="zh-CN" altLang="en-US" b="1" dirty="0">
                <a:solidFill>
                  <a:srgbClr val="FF0000"/>
                </a:solidFill>
                <a:latin typeface="华文新魏" panose="02010800040101010101" pitchFamily="2" charset="-122"/>
                <a:ea typeface="华文新魏" panose="02010800040101010101" pitchFamily="2" charset="-122"/>
              </a:rPr>
              <a:t>节总结：未来将是数字化时代</a:t>
            </a:r>
          </a:p>
          <a:p>
            <a:pPr>
              <a:lnSpc>
                <a:spcPct val="140000"/>
              </a:lnSpc>
              <a:spcBef>
                <a:spcPts val="600"/>
              </a:spcBef>
              <a:spcAft>
                <a:spcPts val="600"/>
              </a:spcAft>
              <a:buFont typeface="Arial" panose="020B0604020202020204" pitchFamily="34" charset="0"/>
            </a:pPr>
            <a:r>
              <a:rPr lang="zh-CN" altLang="en-US" b="1" dirty="0">
                <a:solidFill>
                  <a:schemeClr val="tx1"/>
                </a:solidFill>
                <a:latin typeface="华文新魏" panose="02010800040101010101" pitchFamily="2" charset="-122"/>
                <a:ea typeface="华文新魏" panose="02010800040101010101" pitchFamily="2" charset="-122"/>
              </a:rPr>
              <a:t>    </a:t>
            </a:r>
            <a:r>
              <a:rPr lang="zh-CN" altLang="en-US" sz="1800" b="1" dirty="0">
                <a:solidFill>
                  <a:schemeClr val="tx1"/>
                </a:solidFill>
                <a:latin typeface="华文新魏" panose="02010800040101010101" pitchFamily="2" charset="-122"/>
                <a:ea typeface="华文新魏" panose="02010800040101010101" pitchFamily="2" charset="-122"/>
              </a:rPr>
              <a:t>在过去的年代里，</a:t>
            </a:r>
            <a:r>
              <a:rPr lang="zh-CN" altLang="en-US" sz="1800" b="1" dirty="0">
                <a:solidFill>
                  <a:srgbClr val="FF0000"/>
                </a:solidFill>
                <a:latin typeface="华文新魏" panose="02010800040101010101" pitchFamily="2" charset="-122"/>
                <a:ea typeface="华文新魏" panose="02010800040101010101" pitchFamily="2" charset="-122"/>
              </a:rPr>
              <a:t>数字技术</a:t>
            </a:r>
            <a:r>
              <a:rPr lang="zh-CN" altLang="en-US" sz="1800" b="1" dirty="0">
                <a:solidFill>
                  <a:schemeClr val="tx1"/>
                </a:solidFill>
                <a:latin typeface="华文新魏" panose="02010800040101010101" pitchFamily="2" charset="-122"/>
                <a:ea typeface="华文新魏" panose="02010800040101010101" pitchFamily="2" charset="-122"/>
              </a:rPr>
              <a:t>发展速度十分惊人，</a:t>
            </a:r>
            <a:r>
              <a:rPr lang="zh-CN" altLang="en-US" sz="1800" b="1" dirty="0">
                <a:solidFill>
                  <a:srgbClr val="0000FF"/>
                </a:solidFill>
                <a:latin typeface="华文新魏" panose="02010800040101010101" pitchFamily="2" charset="-122"/>
                <a:ea typeface="华文新魏" panose="02010800040101010101" pitchFamily="2" charset="-122"/>
              </a:rPr>
              <a:t>未来的发展速度会更快</a:t>
            </a:r>
            <a:r>
              <a:rPr lang="zh-CN" altLang="en-US" sz="1800" b="1" dirty="0">
                <a:solidFill>
                  <a:schemeClr val="tx1"/>
                </a:solidFill>
                <a:latin typeface="华文新魏" panose="02010800040101010101" pitchFamily="2" charset="-122"/>
                <a:ea typeface="华文新魏" panose="02010800040101010101" pitchFamily="2" charset="-122"/>
              </a:rPr>
              <a:t>。日常电子用品已逐渐从模拟形式变化为数字形式。 </a:t>
            </a:r>
          </a:p>
          <a:p>
            <a:pPr>
              <a:lnSpc>
                <a:spcPct val="140000"/>
              </a:lnSpc>
              <a:spcBef>
                <a:spcPts val="600"/>
              </a:spcBef>
              <a:spcAft>
                <a:spcPts val="600"/>
              </a:spcAft>
              <a:buFont typeface="Arial" panose="020B0604020202020204" pitchFamily="34" charset="0"/>
            </a:pPr>
            <a:r>
              <a:rPr lang="zh-CN" altLang="en-US" sz="1800" b="1" dirty="0">
                <a:solidFill>
                  <a:schemeClr val="tx1"/>
                </a:solidFill>
                <a:latin typeface="华文新魏" panose="02010800040101010101" pitchFamily="2" charset="-122"/>
                <a:ea typeface="华文新魏" panose="02010800040101010101" pitchFamily="2" charset="-122"/>
              </a:rPr>
              <a:t>    除计算机、智能手机系统以外，我们可以列举出数码相机、</a:t>
            </a:r>
            <a:r>
              <a:rPr lang="zh-CN" altLang="en-US" sz="1800" b="1" dirty="0">
                <a:solidFill>
                  <a:schemeClr val="tx1"/>
                </a:solidFill>
                <a:latin typeface="华文新魏" panose="02010800040101010101" pitchFamily="2" charset="-122"/>
                <a:ea typeface="华文新魏" panose="02010800040101010101" pitchFamily="2" charset="-122"/>
                <a:sym typeface="+mn-ea"/>
              </a:rPr>
              <a:t>数字温度计、</a:t>
            </a:r>
            <a:r>
              <a:rPr lang="zh-CN" altLang="en-US" sz="1800" b="1" dirty="0">
                <a:solidFill>
                  <a:schemeClr val="tx1"/>
                </a:solidFill>
                <a:latin typeface="华文新魏" panose="02010800040101010101" pitchFamily="2" charset="-122"/>
                <a:ea typeface="华文新魏" panose="02010800040101010101" pitchFamily="2" charset="-122"/>
              </a:rPr>
              <a:t>血压计、数字化的</a:t>
            </a:r>
            <a:r>
              <a:rPr lang="en-US" altLang="zh-CN" sz="1800" b="1" dirty="0">
                <a:solidFill>
                  <a:schemeClr val="tx1"/>
                </a:solidFill>
                <a:latin typeface="华文新魏" panose="02010800040101010101" pitchFamily="2" charset="-122"/>
                <a:ea typeface="华文新魏" panose="02010800040101010101" pitchFamily="2" charset="-122"/>
              </a:rPr>
              <a:t>X</a:t>
            </a:r>
            <a:r>
              <a:rPr lang="zh-CN" altLang="en-US" sz="1800" b="1" dirty="0">
                <a:solidFill>
                  <a:schemeClr val="tx1"/>
                </a:solidFill>
                <a:latin typeface="华文新魏" panose="02010800040101010101" pitchFamily="2" charset="-122"/>
                <a:ea typeface="华文新魏" panose="02010800040101010101" pitchFamily="2" charset="-122"/>
              </a:rPr>
              <a:t>光片、磁共振成像仪</a:t>
            </a:r>
            <a:r>
              <a:rPr lang="en-US" altLang="zh-CN" sz="1800" b="1" dirty="0">
                <a:solidFill>
                  <a:schemeClr val="tx1"/>
                </a:solidFill>
                <a:latin typeface="华文新魏" panose="02010800040101010101" pitchFamily="2" charset="-122"/>
                <a:ea typeface="华文新魏" panose="02010800040101010101" pitchFamily="2" charset="-122"/>
              </a:rPr>
              <a:t>(MRl)</a:t>
            </a:r>
            <a:r>
              <a:rPr lang="zh-CN" altLang="en-US" sz="1800" b="1" dirty="0">
                <a:solidFill>
                  <a:schemeClr val="tx1"/>
                </a:solidFill>
                <a:latin typeface="华文新魏" panose="02010800040101010101" pitchFamily="2" charset="-122"/>
                <a:ea typeface="华文新魏" panose="02010800040101010101" pitchFamily="2" charset="-122"/>
              </a:rPr>
              <a:t>，以及医院使用的超声系统等以数字技术为核心的系统。这些仅是数字化革命所带来的应用的一小部分。</a:t>
            </a:r>
            <a:endParaRPr lang="en-US" altLang="zh-CN" sz="1800" b="1" dirty="0">
              <a:solidFill>
                <a:schemeClr val="tx1"/>
              </a:solidFill>
              <a:latin typeface="华文新魏" panose="02010800040101010101" pitchFamily="2" charset="-122"/>
              <a:ea typeface="华文新魏" panose="02010800040101010101" pitchFamily="2" charset="-122"/>
            </a:endParaRPr>
          </a:p>
          <a:p>
            <a:pPr>
              <a:lnSpc>
                <a:spcPct val="120000"/>
              </a:lnSpc>
              <a:buFont typeface="Arial" panose="020B0604020202020204" pitchFamily="34" charset="0"/>
            </a:pPr>
            <a:r>
              <a:rPr lang="zh-CN" altLang="en-US" sz="1800" dirty="0">
                <a:solidFill>
                  <a:schemeClr val="tx1"/>
                </a:solidFill>
                <a:latin typeface="华文新魏" panose="02010800040101010101" pitchFamily="2" charset="-122"/>
                <a:ea typeface="华文新魏" panose="02010800040101010101" pitchFamily="2" charset="-122"/>
              </a:rPr>
              <a:t>    </a:t>
            </a:r>
          </a:p>
        </p:txBody>
      </p:sp>
      <p:sp>
        <p:nvSpPr>
          <p:cNvPr id="59394" name="Rectangle 2"/>
          <p:cNvSpPr>
            <a:spLocks noGrp="1"/>
          </p:cNvSpPr>
          <p:nvPr>
            <p:ph type="title"/>
          </p:nvPr>
        </p:nvSpPr>
        <p:spPr>
          <a:xfrm>
            <a:off x="0" y="0"/>
            <a:ext cx="2316163" cy="228600"/>
          </a:xfrm>
          <a:noFill/>
          <a:ln>
            <a:noFill/>
          </a:ln>
        </p:spPr>
        <p:txBody>
          <a:bodyPr anchor="t"/>
          <a:lstStyle/>
          <a:p>
            <a:pPr eaLnBrk="1" hangingPunct="1"/>
            <a:r>
              <a:rPr lang="zh-CN" altLang="en-US" sz="1800" i="1" dirty="0">
                <a:solidFill>
                  <a:schemeClr val="bg1"/>
                </a:solidFill>
                <a:latin typeface="华文新魏" panose="02010800040101010101" pitchFamily="2" charset="-122"/>
                <a:ea typeface="华文新魏" panose="02010800040101010101" pitchFamily="2" charset="-122"/>
              </a:rPr>
              <a:t>第一章 数字逻辑基础</a:t>
            </a:r>
          </a:p>
        </p:txBody>
      </p:sp>
      <p:sp>
        <p:nvSpPr>
          <p:cNvPr id="59395" name="Text Box 7"/>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1092"/>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矩形 3"/>
          <p:cNvSpPr/>
          <p:nvPr/>
        </p:nvSpPr>
        <p:spPr>
          <a:xfrm>
            <a:off x="323215" y="556260"/>
            <a:ext cx="8496300" cy="3430905"/>
          </a:xfrm>
          <a:prstGeom prst="rect">
            <a:avLst/>
          </a:prstGeom>
          <a:noFill/>
          <a:ln w="9525">
            <a:noFill/>
          </a:ln>
        </p:spPr>
        <p:txBody>
          <a:bodyPr wrap="square">
            <a:spAutoFit/>
          </a:bodyPr>
          <a:lstStyle/>
          <a:p>
            <a:pPr marL="609600" marR="0" indent="-609600" algn="l" defTabSz="914400" rtl="0" eaLnBrk="1" fontAlgn="base" latinLnBrk="0" hangingPunct="1">
              <a:lnSpc>
                <a:spcPct val="120000"/>
              </a:lnSpc>
              <a:spcBef>
                <a:spcPct val="0"/>
              </a:spcBef>
              <a:spcAft>
                <a:spcPct val="0"/>
              </a:spcAft>
              <a:buClrTx/>
              <a:buSzTx/>
              <a:buFont typeface="Arial" panose="020B0604020202020204" pitchFamily="34" charset="0"/>
              <a:buNone/>
            </a:pPr>
            <a:r>
              <a:rPr kumimoji="0" lang="zh-CN" altLang="en-US" sz="1800" b="0"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en-US" altLang="zh-CN" sz="1800" b="0"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在未来的几年里</a:t>
            </a: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，借助低轨卫星，你的左右袖口或者耳机将作为中继</a:t>
            </a:r>
          </a:p>
          <a:p>
            <a:pPr marL="609600" marR="0" indent="-609600" algn="l" defTabSz="914400" rtl="0" eaLnBrk="1" fontAlgn="base" latinLnBrk="0" hangingPunct="1">
              <a:lnSpc>
                <a:spcPct val="12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线可与他人进行卫星通信（</a:t>
            </a:r>
            <a:r>
              <a:rPr kumimoji="0" lang="en-US" altLang="zh-CN"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6G</a:t>
            </a: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）；也可能具有更多的计算机，其功能比目</a:t>
            </a:r>
          </a:p>
          <a:p>
            <a:pPr marL="609600" marR="0" indent="-609600" algn="l" defTabSz="914400" rtl="0" eaLnBrk="1" fontAlgn="base" latinLnBrk="0" hangingPunct="1">
              <a:lnSpc>
                <a:spcPct val="120000"/>
              </a:lnSpc>
              <a:spcBef>
                <a:spcPct val="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前办公室或家中的计算机更强大。</a:t>
            </a:r>
            <a:endParaRPr kumimoji="0" lang="en-US" altLang="zh-CN"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endParaRPr>
          </a:p>
          <a:p>
            <a:pPr marL="609600" marR="0" indent="-609600" algn="l" defTabSz="914400" rtl="0" eaLnBrk="1" fontAlgn="base" latinLnBrk="0" hangingPunct="1">
              <a:lnSpc>
                <a:spcPct val="120000"/>
              </a:lnSpc>
              <a:spcBef>
                <a:spcPts val="60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换句话说</a:t>
            </a: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，数字技术</a:t>
            </a: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将持续高速进入我们的生活领域</a:t>
            </a: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，开创一个我们</a:t>
            </a:r>
          </a:p>
          <a:p>
            <a:pPr marL="609600" marR="0" indent="-609600" algn="l" defTabSz="914400" rtl="0" eaLnBrk="1" fontAlgn="base" latinLnBrk="0" hangingPunct="1">
              <a:lnSpc>
                <a:spcPct val="120000"/>
              </a:lnSpc>
              <a:spcBef>
                <a:spcPts val="60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从未想像过的新天地。如今用以快速实现这些复杂数字系统的技术和工具</a:t>
            </a:r>
          </a:p>
          <a:p>
            <a:pPr marL="609600" marR="0" indent="-609600" algn="l" defTabSz="914400" rtl="0" eaLnBrk="1" fontAlgn="base" latinLnBrk="0" hangingPunct="1">
              <a:lnSpc>
                <a:spcPct val="120000"/>
              </a:lnSpc>
              <a:spcBef>
                <a:spcPts val="60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已为我们准备就绪（硬件描述语言</a:t>
            </a:r>
            <a:r>
              <a:rPr kumimoji="0" lang="en-US" altLang="zh-CN"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+EDA+</a:t>
            </a:r>
            <a:r>
              <a:rPr kumimoji="0" lang="en-US" altLang="zh-CN" sz="2000" b="1" i="0" u="none" strike="noStrike" kern="1200" cap="none" spc="0" normalizeH="0" baseline="0" noProof="0" dirty="0">
                <a:solidFill>
                  <a:srgbClr val="0000FF"/>
                </a:solidFill>
                <a:effectLst>
                  <a:outerShdw blurRad="38100" dist="25400" dir="5400000" algn="ctr" rotWithShape="0">
                    <a:srgbClr val="6E747A">
                      <a:alpha val="43000"/>
                    </a:srgbClr>
                  </a:outerShdw>
                </a:effectLst>
                <a:uLnTx/>
                <a:uFillTx/>
                <a:latin typeface="华文新魏" panose="02010800040101010101" pitchFamily="2" charset="-122"/>
                <a:ea typeface="华文新魏" panose="02010800040101010101" pitchFamily="2" charset="-122"/>
                <a:cs typeface="+mn-cs"/>
                <a:sym typeface="+mn-ea"/>
              </a:rPr>
              <a:t>PLD</a:t>
            </a:r>
            <a:r>
              <a:rPr kumimoji="0" lang="en-US" altLang="zh-CN" sz="2000" b="1" i="0" u="none" strike="noStrike" kern="1200" cap="none" spc="0" normalizeH="0" baseline="0" noProof="0" dirty="0">
                <a:ln>
                  <a:noFill/>
                </a:ln>
                <a:solidFill>
                  <a:schemeClr val="tx1"/>
                </a:solidFill>
                <a:effectLst/>
                <a:uLnTx/>
                <a:uFillTx/>
                <a:latin typeface="华文新魏" panose="02010800040101010101" pitchFamily="2" charset="-122"/>
                <a:ea typeface="华文新魏" panose="02010800040101010101" pitchFamily="2" charset="-122"/>
                <a:cs typeface="+mn-cs"/>
                <a:sym typeface="+mn-ea"/>
              </a:rPr>
              <a:t>(CPLD/FPGA)</a:t>
            </a: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a:t>
            </a:r>
            <a:endParaRPr kumimoji="0" lang="en-US" altLang="zh-CN"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endParaRPr>
          </a:p>
          <a:p>
            <a:pPr marL="609600" marR="0" indent="-609600" algn="l" defTabSz="914400" rtl="0" eaLnBrk="1" fontAlgn="base" latinLnBrk="0" hangingPunct="1">
              <a:lnSpc>
                <a:spcPct val="120000"/>
              </a:lnSpc>
              <a:spcBef>
                <a:spcPts val="60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      </a:t>
            </a:r>
            <a:r>
              <a:rPr kumimoji="0" lang="en-US" altLang="zh-CN"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  </a:t>
            </a: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把这门课学好，做到坚持不懈，定能设计出精妙的数字系统，为人类</a:t>
            </a:r>
          </a:p>
          <a:p>
            <a:pPr marL="609600" marR="0" indent="-609600" algn="l" defTabSz="914400" rtl="0" eaLnBrk="1" fontAlgn="base" latinLnBrk="0" hangingPunct="1">
              <a:lnSpc>
                <a:spcPct val="120000"/>
              </a:lnSpc>
              <a:spcBef>
                <a:spcPts val="600"/>
              </a:spcBef>
              <a:spcAft>
                <a:spcPct val="0"/>
              </a:spcAft>
              <a:buClrTx/>
              <a:buSzTx/>
              <a:buFont typeface="Arial" panose="020B0604020202020204" pitchFamily="34" charset="0"/>
              <a:buNone/>
            </a:pP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社会发展做出自己的贡献</a:t>
            </a:r>
            <a:r>
              <a:rPr kumimoji="0" lang="en-US" altLang="zh-CN"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a:t>
            </a:r>
            <a:r>
              <a:rPr kumimoji="0" lang="zh-CN" altLang="en-US" sz="2000" b="1" i="0" u="none" strike="noStrike" kern="1200" cap="none" spc="0" normalizeH="0" baseline="0" noProof="1">
                <a:solidFill>
                  <a:srgbClr val="FF0000"/>
                </a:solidFill>
                <a:latin typeface="华文新魏" panose="02010800040101010101" pitchFamily="2" charset="-122"/>
                <a:ea typeface="华文新魏" panose="02010800040101010101" pitchFamily="2" charset="-122"/>
                <a:cs typeface="+mn-cs"/>
              </a:rPr>
              <a:t> </a:t>
            </a:r>
          </a:p>
        </p:txBody>
      </p:sp>
      <p:sp>
        <p:nvSpPr>
          <p:cNvPr id="2" name="矩形 3"/>
          <p:cNvSpPr/>
          <p:nvPr/>
        </p:nvSpPr>
        <p:spPr>
          <a:xfrm>
            <a:off x="244475" y="4300220"/>
            <a:ext cx="8672830" cy="423545"/>
          </a:xfrm>
          <a:prstGeom prst="rect">
            <a:avLst/>
          </a:prstGeom>
          <a:noFill/>
          <a:ln w="9525">
            <a:noFill/>
          </a:ln>
        </p:spPr>
        <p:txBody>
          <a:bodyPr wrap="square">
            <a:spAutoFit/>
          </a:bodyPr>
          <a:lstStyle/>
          <a:p>
            <a:pPr marL="609600" marR="0" indent="-609600" algn="l" defTabSz="914400" rtl="0" eaLnBrk="1" fontAlgn="base" latinLnBrk="0" hangingPunct="1">
              <a:lnSpc>
                <a:spcPct val="120000"/>
              </a:lnSpc>
              <a:spcBef>
                <a:spcPct val="0"/>
              </a:spcBef>
              <a:spcAft>
                <a:spcPct val="0"/>
              </a:spcAft>
              <a:buClrTx/>
              <a:buSzTx/>
              <a:buFont typeface="Arial" panose="020B0604020202020204" pitchFamily="34" charset="0"/>
              <a:buNone/>
            </a:pPr>
            <a:r>
              <a:rPr kumimoji="0" lang="zh-CN" altLang="en-US" sz="1800" b="1" i="0" u="none" strike="noStrike" kern="1200" cap="none" spc="0" normalizeH="0" baseline="0" noProof="1">
                <a:solidFill>
                  <a:schemeClr val="tx1"/>
                </a:solidFill>
                <a:latin typeface="华文新魏" panose="02010800040101010101" pitchFamily="2" charset="-122"/>
                <a:ea typeface="华文新魏" panose="02010800040101010101" pitchFamily="2" charset="-122"/>
                <a:cs typeface="+mn-cs"/>
              </a:rPr>
              <a:t>模拟量、模拟器件、模拟电路、模拟系统；数字量、数字器件、数字电路和数字系统</a:t>
            </a:r>
          </a:p>
        </p:txBody>
      </p:sp>
      <p:sp>
        <p:nvSpPr>
          <p:cNvPr id="4" name="Text Box 7">
            <a:extLst>
              <a:ext uri="{FF2B5EF4-FFF2-40B4-BE49-F238E27FC236}">
                <a16:creationId xmlns:a16="http://schemas.microsoft.com/office/drawing/2014/main" id="{5050D0AB-8F21-4219-8F1C-A6A96F3087AB}"/>
              </a:ext>
            </a:extLst>
          </p:cNvPr>
          <p:cNvSpPr txBox="1"/>
          <p:nvPr/>
        </p:nvSpPr>
        <p:spPr>
          <a:xfrm>
            <a:off x="5881688" y="123825"/>
            <a:ext cx="3127375" cy="306388"/>
          </a:xfrm>
          <a:prstGeom prst="rect">
            <a:avLst/>
          </a:prstGeom>
          <a:noFill/>
          <a:ln w="9525">
            <a:noFill/>
          </a:ln>
        </p:spPr>
        <p:txBody>
          <a:bodyPr anchor="t">
            <a:spAutoFit/>
          </a:bodyPr>
          <a:lstStyle/>
          <a:p>
            <a:pPr>
              <a:spcBef>
                <a:spcPct val="50000"/>
              </a:spcBef>
              <a:buFont typeface="Arial" panose="020B0604020202020204" pitchFamily="34" charset="0"/>
            </a:pPr>
            <a:r>
              <a:rPr lang="zh-CN" altLang="en-US" sz="1400" dirty="0">
                <a:solidFill>
                  <a:schemeClr val="tx1"/>
                </a:solidFill>
                <a:latin typeface="华文新魏" panose="02010800040101010101" pitchFamily="2" charset="-122"/>
                <a:ea typeface="华文新魏" panose="02010800040101010101" pitchFamily="2" charset="-122"/>
              </a:rPr>
              <a:t>数字逻辑电路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章  第</a:t>
            </a:r>
            <a:r>
              <a:rPr lang="en-US" altLang="zh-CN" sz="1400" dirty="0">
                <a:solidFill>
                  <a:schemeClr val="tx1"/>
                </a:solidFill>
                <a:latin typeface="华文新魏" panose="02010800040101010101" pitchFamily="2" charset="-122"/>
                <a:ea typeface="华文新魏" panose="02010800040101010101" pitchFamily="2" charset="-122"/>
              </a:rPr>
              <a:t>1</a:t>
            </a:r>
            <a:r>
              <a:rPr lang="zh-CN" altLang="en-US" sz="1400" dirty="0">
                <a:solidFill>
                  <a:schemeClr val="tx1"/>
                </a:solidFill>
                <a:latin typeface="华文新魏" panose="02010800040101010101" pitchFamily="2" charset="-122"/>
                <a:ea typeface="华文新魏" panose="02010800040101010101" pitchFamily="2" charset="-122"/>
              </a:rPr>
              <a:t>节</a:t>
            </a:r>
          </a:p>
        </p:txBody>
      </p:sp>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8" name="Picture 4" descr="书封面2"/>
          <p:cNvPicPr>
            <a:picLocks noChangeAspect="1"/>
          </p:cNvPicPr>
          <p:nvPr/>
        </p:nvPicPr>
        <p:blipFill>
          <a:blip r:embed="rId3"/>
          <a:stretch>
            <a:fillRect/>
          </a:stretch>
        </p:blipFill>
        <p:spPr>
          <a:xfrm>
            <a:off x="179388" y="627063"/>
            <a:ext cx="2736850" cy="4516437"/>
          </a:xfrm>
          <a:prstGeom prst="rect">
            <a:avLst/>
          </a:prstGeom>
          <a:noFill/>
          <a:ln w="9525">
            <a:noFill/>
          </a:ln>
        </p:spPr>
      </p:pic>
      <p:pic>
        <p:nvPicPr>
          <p:cNvPr id="36869" name="Picture 2" descr="书封面1"/>
          <p:cNvPicPr>
            <a:picLocks noChangeAspect="1"/>
          </p:cNvPicPr>
          <p:nvPr/>
        </p:nvPicPr>
        <p:blipFill>
          <a:blip r:embed="rId4"/>
          <a:stretch>
            <a:fillRect/>
          </a:stretch>
        </p:blipFill>
        <p:spPr>
          <a:xfrm>
            <a:off x="2916238" y="627063"/>
            <a:ext cx="3119437" cy="4516437"/>
          </a:xfrm>
          <a:prstGeom prst="rect">
            <a:avLst/>
          </a:prstGeom>
          <a:noFill/>
          <a:ln w="9525">
            <a:noFill/>
          </a:ln>
        </p:spPr>
      </p:pic>
      <p:pic>
        <p:nvPicPr>
          <p:cNvPr id="4" name="图片 3"/>
          <p:cNvPicPr>
            <a:picLocks noChangeAspect="1"/>
          </p:cNvPicPr>
          <p:nvPr/>
        </p:nvPicPr>
        <p:blipFill>
          <a:blip r:embed="rId5"/>
          <a:stretch>
            <a:fillRect/>
          </a:stretch>
        </p:blipFill>
        <p:spPr>
          <a:xfrm>
            <a:off x="6083935" y="915670"/>
            <a:ext cx="2991485" cy="4224020"/>
          </a:xfrm>
          <a:prstGeom prst="rect">
            <a:avLst/>
          </a:prstGeom>
        </p:spPr>
      </p:pic>
    </p:spTree>
  </p:cSld>
  <p:clrMapOvr>
    <a:masterClrMapping/>
  </p:clrMapOvr>
  <p:transition advTm="250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3"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linds(horizontal)">
                                      <p:cBhvr>
                                        <p:cTn id="1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483768" y="51470"/>
            <a:ext cx="4752528" cy="401677"/>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a:t>
            </a:r>
            <a:r>
              <a:rPr lang="en-US" altLang="en-US" sz="2400" b="1" dirty="0">
                <a:latin typeface="华文新魏" panose="02010800040101010101" pitchFamily="2" charset="-122"/>
                <a:ea typeface="华文新魏" panose="02010800040101010101" pitchFamily="2" charset="-122"/>
                <a:sym typeface="+mn-ea"/>
              </a:rPr>
              <a:t>数字逻辑</a:t>
            </a:r>
            <a:r>
              <a:rPr lang="zh-CN" altLang="en-US" sz="2400" b="1" dirty="0">
                <a:latin typeface="华文新魏" panose="02010800040101010101" pitchFamily="2" charset="-122"/>
                <a:ea typeface="华文新魏" panose="02010800040101010101" pitchFamily="2" charset="-122"/>
                <a:sym typeface="+mn-ea"/>
              </a:rPr>
              <a:t>与数字系统</a:t>
            </a:r>
            <a:r>
              <a:rPr lang="zh-CN" altLang="en-US" sz="2400" b="1" dirty="0">
                <a:latin typeface="华文新魏" panose="02010800040101010101" pitchFamily="2" charset="-122"/>
                <a:ea typeface="华文新魏" panose="02010800040101010101" pitchFamily="2" charset="-122"/>
              </a:rPr>
              <a:t>》</a:t>
            </a:r>
            <a:r>
              <a:rPr lang="zh-CN" altLang="en-US" sz="24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教材介绍</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647700" y="843558"/>
            <a:ext cx="7848600" cy="3960440"/>
          </a:xfrm>
          <a:prstGeom prst="rect">
            <a:avLst/>
          </a:prstGeom>
          <a:solidFill>
            <a:srgbClr val="FFFFFF"/>
          </a:solidFill>
          <a:ln>
            <a:noFill/>
          </a:ln>
        </p:spPr>
        <p:txBody>
          <a:bodyPr lIns="68592" tIns="34296" rIns="68592" bIns="34296" anchor="t"/>
          <a:lstStyle/>
          <a:p>
            <a:pPr marL="342900" indent="-342900" eaLnBrk="1" fontAlgn="base" hangingPunct="1">
              <a:lnSpc>
                <a:spcPct val="108000"/>
              </a:lnSpc>
              <a:spcBef>
                <a:spcPts val="625"/>
              </a:spcBef>
              <a:buAutoNum type="arabicPeriod"/>
            </a:pPr>
            <a:r>
              <a:rPr lang="zh-CN" altLang="en-US" sz="1800" strike="noStrike" noProof="1">
                <a:latin typeface="华文新魏" panose="02010800040101010101" pitchFamily="2" charset="-122"/>
                <a:ea typeface="华文新魏" panose="02010800040101010101" pitchFamily="2" charset="-122"/>
              </a:rPr>
              <a:t>数字逻辑基础</a:t>
            </a:r>
          </a:p>
          <a:p>
            <a:pPr marL="360000" lvl="1" indent="0" eaLnBrk="1" fontAlgn="base" hangingPunct="1">
              <a:lnSpc>
                <a:spcPct val="150000"/>
              </a:lnSpc>
              <a:spcBef>
                <a:spcPts val="0"/>
              </a:spcBef>
              <a:buNone/>
            </a:pPr>
            <a:r>
              <a:rPr lang="zh-CN" altLang="en-US" sz="1600" noProof="1">
                <a:latin typeface="华文新魏" panose="02010800040101010101" pitchFamily="2" charset="-122"/>
                <a:ea typeface="华文新魏" panose="02010800040101010101" pitchFamily="2" charset="-122"/>
              </a:rPr>
              <a:t>数字技术的基本概念、数制与编码、逻辑代数基础和逻辑门电路</a:t>
            </a:r>
          </a:p>
          <a:p>
            <a:pPr marL="342900" indent="-342900" eaLnBrk="1" fontAlgn="base" hangingPunct="1">
              <a:lnSpc>
                <a:spcPct val="108000"/>
              </a:lnSpc>
              <a:spcBef>
                <a:spcPts val="625"/>
              </a:spcBef>
              <a:buAutoNum type="arabicPeriod"/>
            </a:pPr>
            <a:r>
              <a:rPr lang="zh-CN" altLang="en-US" sz="1800" strike="noStrike" noProof="1">
                <a:latin typeface="华文新魏" panose="02010800040101010101" pitchFamily="2" charset="-122"/>
                <a:ea typeface="华文新魏" panose="02010800040101010101" pitchFamily="2" charset="-122"/>
              </a:rPr>
              <a:t>组合逻辑电路 </a:t>
            </a:r>
          </a:p>
          <a:p>
            <a:pPr marL="360000" lvl="1" indent="0" algn="l" eaLnBrk="1" fontAlgn="base" hangingPunct="1">
              <a:lnSpc>
                <a:spcPct val="150000"/>
              </a:lnSpc>
              <a:spcBef>
                <a:spcPts val="0"/>
              </a:spcBef>
              <a:buClrTx/>
              <a:buSzTx/>
              <a:buNone/>
            </a:pPr>
            <a:r>
              <a:rPr lang="zh-CN" altLang="en-US" sz="1600" noProof="1">
                <a:latin typeface="华文新魏" panose="02010800040101010101" pitchFamily="2" charset="-122"/>
                <a:ea typeface="华文新魏" panose="02010800040101010101" pitchFamily="2" charset="-122"/>
              </a:rPr>
              <a:t>逻辑电路的描述、组合逻辑电路的分析设计、竞争与险象和常用</a:t>
            </a:r>
            <a:r>
              <a:rPr lang="en-US" altLang="zh-CN" sz="1600" noProof="1">
                <a:latin typeface="华文新魏" panose="02010800040101010101" pitchFamily="2" charset="-122"/>
                <a:ea typeface="华文新魏" panose="02010800040101010101" pitchFamily="2" charset="-122"/>
              </a:rPr>
              <a:t>MSI</a:t>
            </a:r>
            <a:r>
              <a:rPr lang="zh-CN" altLang="en-US" sz="1600" noProof="1">
                <a:latin typeface="华文新魏" panose="02010800040101010101" pitchFamily="2" charset="-122"/>
                <a:ea typeface="华文新魏" panose="02010800040101010101" pitchFamily="2" charset="-122"/>
              </a:rPr>
              <a:t>组合逻辑器件</a:t>
            </a:r>
          </a:p>
          <a:p>
            <a:pPr marL="342900" indent="-342900" eaLnBrk="1" fontAlgn="base" hangingPunct="1">
              <a:lnSpc>
                <a:spcPct val="108000"/>
              </a:lnSpc>
              <a:spcBef>
                <a:spcPts val="625"/>
              </a:spcBef>
              <a:buAutoNum type="arabicPeriod"/>
            </a:pPr>
            <a:r>
              <a:rPr lang="zh-CN" altLang="en-US" sz="1800" strike="noStrike" noProof="1">
                <a:latin typeface="华文新魏" panose="02010800040101010101" pitchFamily="2" charset="-122"/>
                <a:ea typeface="华文新魏" panose="02010800040101010101" pitchFamily="2" charset="-122"/>
              </a:rPr>
              <a:t>时序逻辑电路</a:t>
            </a:r>
          </a:p>
          <a:p>
            <a:pPr marL="360000" lvl="1" indent="0" algn="l" eaLnBrk="1" fontAlgn="base" hangingPunct="1">
              <a:lnSpc>
                <a:spcPct val="150000"/>
              </a:lnSpc>
              <a:spcBef>
                <a:spcPts val="0"/>
              </a:spcBef>
              <a:buClrTx/>
              <a:buSzTx/>
              <a:buNone/>
            </a:pPr>
            <a:r>
              <a:rPr lang="zh-CN" altLang="en-US" sz="1600" dirty="0">
                <a:latin typeface="华文新魏" panose="02010800040101010101" pitchFamily="2" charset="-122"/>
                <a:ea typeface="华文新魏" panose="02010800040101010101" pitchFamily="2" charset="-122"/>
                <a:sym typeface="+mn-ea"/>
              </a:rPr>
              <a:t>时序逻辑电路基础、同步时序电路的分析设计、脉冲异步时序电路的分析设计和常用MSI组合逻辑器件</a:t>
            </a:r>
            <a:endParaRPr lang="zh-CN" altLang="en-US" sz="1600" noProof="1">
              <a:latin typeface="华文新魏" panose="02010800040101010101" pitchFamily="2" charset="-122"/>
              <a:ea typeface="华文新魏" panose="02010800040101010101" pitchFamily="2" charset="-122"/>
            </a:endParaRPr>
          </a:p>
          <a:p>
            <a:pPr marL="342900" indent="-342900" eaLnBrk="1" fontAlgn="base" hangingPunct="1">
              <a:lnSpc>
                <a:spcPct val="108000"/>
              </a:lnSpc>
              <a:spcBef>
                <a:spcPts val="625"/>
              </a:spcBef>
              <a:buAutoNum type="arabicPeriod"/>
            </a:pPr>
            <a:r>
              <a:rPr lang="zh-CN" altLang="en-US" sz="1800" strike="noStrike" noProof="1">
                <a:latin typeface="华文新魏" panose="02010800040101010101" pitchFamily="2" charset="-122"/>
                <a:ea typeface="华文新魏" panose="02010800040101010101" pitchFamily="2" charset="-122"/>
              </a:rPr>
              <a:t>可编程逻辑器件</a:t>
            </a:r>
          </a:p>
          <a:p>
            <a:pPr marL="360000" lvl="1" indent="0" algn="l" eaLnBrk="1" fontAlgn="base" hangingPunct="1">
              <a:lnSpc>
                <a:spcPct val="150000"/>
              </a:lnSpc>
              <a:spcBef>
                <a:spcPts val="0"/>
              </a:spcBef>
              <a:buClrTx/>
              <a:buSzTx/>
              <a:buNone/>
            </a:pPr>
            <a:r>
              <a:rPr lang="zh-CN" altLang="en-US" sz="1600" dirty="0">
                <a:latin typeface="华文新魏" panose="02010800040101010101" pitchFamily="2" charset="-122"/>
                <a:ea typeface="华文新魏" panose="02010800040101010101" pitchFamily="2" charset="-122"/>
                <a:sym typeface="+mn-ea"/>
              </a:rPr>
              <a:t>可编程逻辑概述、</a:t>
            </a:r>
            <a:r>
              <a:rPr lang="en-US" altLang="zh-CN" sz="1600" dirty="0">
                <a:latin typeface="华文新魏" panose="02010800040101010101" pitchFamily="2" charset="-122"/>
                <a:ea typeface="华文新魏" panose="02010800040101010101" pitchFamily="2" charset="-122"/>
                <a:sym typeface="+mn-ea"/>
              </a:rPr>
              <a:t>SPLD</a:t>
            </a:r>
            <a:r>
              <a:rPr lang="zh-CN" altLang="en-US" sz="1600" dirty="0">
                <a:latin typeface="华文新魏" panose="02010800040101010101" pitchFamily="2" charset="-122"/>
                <a:ea typeface="华文新魏" panose="02010800040101010101" pitchFamily="2" charset="-122"/>
                <a:sym typeface="+mn-ea"/>
              </a:rPr>
              <a:t>、</a:t>
            </a:r>
            <a:r>
              <a:rPr lang="en-US" altLang="zh-CN" sz="1600" dirty="0">
                <a:latin typeface="华文新魏" panose="02010800040101010101" pitchFamily="2" charset="-122"/>
                <a:ea typeface="华文新魏" panose="02010800040101010101" pitchFamily="2" charset="-122"/>
                <a:sym typeface="+mn-ea"/>
              </a:rPr>
              <a:t>CPLD</a:t>
            </a:r>
            <a:r>
              <a:rPr lang="zh-CN" altLang="en-US" sz="1600" dirty="0">
                <a:latin typeface="华文新魏" panose="02010800040101010101" pitchFamily="2" charset="-122"/>
                <a:ea typeface="华文新魏" panose="02010800040101010101" pitchFamily="2" charset="-122"/>
                <a:sym typeface="+mn-ea"/>
              </a:rPr>
              <a:t>、国产可编程芯片和硬件描述语言</a:t>
            </a:r>
            <a:r>
              <a:rPr lang="en-US" altLang="zh-CN" sz="1600" dirty="0">
                <a:latin typeface="华文新魏" panose="02010800040101010101" pitchFamily="2" charset="-122"/>
                <a:ea typeface="华文新魏" panose="02010800040101010101" pitchFamily="2" charset="-122"/>
                <a:sym typeface="+mn-ea"/>
              </a:rPr>
              <a:t>Verilog</a:t>
            </a:r>
            <a:r>
              <a:rPr lang="zh-CN" altLang="en-US" sz="1600" dirty="0">
                <a:latin typeface="华文新魏" panose="02010800040101010101" pitchFamily="2" charset="-122"/>
                <a:ea typeface="华文新魏" panose="02010800040101010101" pitchFamily="2" charset="-122"/>
                <a:sym typeface="+mn-ea"/>
              </a:rPr>
              <a:t>或</a:t>
            </a:r>
            <a:r>
              <a:rPr lang="en-US" altLang="zh-CN" sz="1600" dirty="0">
                <a:latin typeface="华文新魏" panose="02010800040101010101" pitchFamily="2" charset="-122"/>
                <a:ea typeface="华文新魏" panose="02010800040101010101" pitchFamily="2" charset="-122"/>
                <a:sym typeface="+mn-ea"/>
              </a:rPr>
              <a:t>VHDL</a:t>
            </a:r>
            <a:endParaRPr lang="zh-CN" altLang="en-US" sz="1600" strike="noStrike" noProof="1">
              <a:latin typeface="华文新魏" panose="02010800040101010101" pitchFamily="2" charset="-122"/>
              <a:ea typeface="华文新魏" panose="02010800040101010101" pitchFamily="2" charset="-122"/>
            </a:endParaRPr>
          </a:p>
          <a:p>
            <a:pPr marL="342900" indent="-342900" eaLnBrk="1" fontAlgn="base" hangingPunct="1">
              <a:lnSpc>
                <a:spcPct val="108000"/>
              </a:lnSpc>
              <a:spcBef>
                <a:spcPts val="625"/>
              </a:spcBef>
              <a:buAutoNum type="arabicPeriod"/>
            </a:pPr>
            <a:r>
              <a:rPr lang="zh-CN" altLang="en-US" sz="1800" strike="noStrike" noProof="1">
                <a:latin typeface="华文新魏" panose="02010800040101010101" pitchFamily="2" charset="-122"/>
                <a:ea typeface="华文新魏" panose="02010800040101010101" pitchFamily="2" charset="-122"/>
              </a:rPr>
              <a:t>数字系统</a:t>
            </a:r>
          </a:p>
          <a:p>
            <a:pPr marL="360000" lvl="1" indent="0" algn="l" eaLnBrk="1" fontAlgn="base" hangingPunct="1">
              <a:lnSpc>
                <a:spcPct val="150000"/>
              </a:lnSpc>
              <a:spcBef>
                <a:spcPts val="0"/>
              </a:spcBef>
              <a:buClrTx/>
              <a:buSzTx/>
              <a:buNone/>
            </a:pPr>
            <a:r>
              <a:rPr lang="zh-CN" altLang="en-US" sz="1600" dirty="0">
                <a:latin typeface="华文新魏" panose="02010800040101010101" pitchFamily="2" charset="-122"/>
                <a:ea typeface="华文新魏" panose="02010800040101010101" pitchFamily="2" charset="-122"/>
                <a:sym typeface="+mn-ea"/>
              </a:rPr>
              <a:t>数字系统概述、</a:t>
            </a:r>
            <a:r>
              <a:rPr lang="zh-CN" altLang="en-US" sz="1600" u="sng" dirty="0">
                <a:solidFill>
                  <a:srgbClr val="FF0000"/>
                </a:solidFill>
                <a:latin typeface="华文新魏" panose="02010800040101010101" pitchFamily="2" charset="-122"/>
                <a:ea typeface="华文新魏" panose="02010800040101010101" pitchFamily="2" charset="-122"/>
                <a:sym typeface="+mn-ea"/>
              </a:rPr>
              <a:t>小型控制器设计、简易数字计算机系统和数模转换</a:t>
            </a:r>
            <a:endParaRPr lang="zh-CN" altLang="en-US" sz="1600" u="sng" strike="noStrike" noProof="1">
              <a:solidFill>
                <a:srgbClr val="FF0000"/>
              </a:solidFill>
              <a:latin typeface="华文新魏" panose="02010800040101010101" pitchFamily="2" charset="-122"/>
              <a:ea typeface="华文新魏" panose="02010800040101010101" pitchFamily="2" charset="-122"/>
              <a:sym typeface="+mn-ea"/>
            </a:endParaRPr>
          </a:p>
        </p:txBody>
      </p:sp>
      <p:sp>
        <p:nvSpPr>
          <p:cNvPr id="4" name="Rectangle 2">
            <a:extLst>
              <a:ext uri="{FF2B5EF4-FFF2-40B4-BE49-F238E27FC236}">
                <a16:creationId xmlns:a16="http://schemas.microsoft.com/office/drawing/2014/main" id="{455A136F-5EC2-4F82-B034-033FF80D7FC6}"/>
              </a:ext>
            </a:extLst>
          </p:cNvPr>
          <p:cNvSpPr txBox="1">
            <a:spLocks/>
          </p:cNvSpPr>
          <p:nvPr/>
        </p:nvSpPr>
        <p:spPr>
          <a:xfrm>
            <a:off x="621927" y="483518"/>
            <a:ext cx="7907020" cy="401677"/>
          </a:xfrm>
          <a:prstGeom prst="rect">
            <a:avLst/>
          </a:prstGeom>
          <a:noFill/>
          <a:ln w="9525">
            <a:noFill/>
          </a:ln>
        </p:spPr>
        <p:txBody>
          <a:bodyPr lIns="68592" tIns="34296" rIns="68592" bIns="34296" anchor="ctr"/>
          <a:lst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ea typeface="宋体" panose="02010600030101010101" pitchFamily="2" charset="-122"/>
              </a:defRPr>
            </a:lvl9pPr>
          </a:lstStyle>
          <a:p>
            <a:pPr eaLnBrk="1" hangingPunct="1"/>
            <a:r>
              <a:rPr lang="zh-CN" altLang="en-US" sz="24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分为</a:t>
            </a:r>
            <a:r>
              <a:rPr lang="en-US" altLang="zh-CN" sz="24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5</a:t>
            </a:r>
            <a:r>
              <a:rPr lang="zh-CN" altLang="en-US" sz="24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sym typeface="+mn-ea"/>
              </a:rPr>
              <a:t>章，具体为：</a:t>
            </a:r>
            <a:endParaRPr lang="en-US" altLang="en-US" sz="2400" b="1" i="1" dirty="0">
              <a:latin typeface="华文新魏" panose="02010800040101010101" pitchFamily="2" charset="-122"/>
              <a:ea typeface="华文新魏" panose="02010800040101010101" pitchFamily="2" charset="-122"/>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647700" y="627534"/>
            <a:ext cx="7848600"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为什么要学习数字逻辑？</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数字系统已广泛应用在日常生活各方面</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数字逻辑课程是设计和分析数字系统的基础</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数字逻辑是计算机和物联网等专业硬件入门课程</a:t>
            </a: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noProof="1">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5" name="Picture 2" descr="https://p3-tt.byteimg.com/origin/pgc-image/b49688b7819a41f7aa2d65a7ef61f3a2?from=pc">
            <a:extLst>
              <a:ext uri="{FF2B5EF4-FFF2-40B4-BE49-F238E27FC236}">
                <a16:creationId xmlns:a16="http://schemas.microsoft.com/office/drawing/2014/main" id="{FE87F637-80B5-40D5-B338-33DAB3F829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2790455"/>
            <a:ext cx="2201441" cy="146762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n.sinaimg.cn/spider2021419/313/w1193h720/20210419/8bc9-knvsnuh6369974.jpg">
            <a:extLst>
              <a:ext uri="{FF2B5EF4-FFF2-40B4-BE49-F238E27FC236}">
                <a16:creationId xmlns:a16="http://schemas.microsoft.com/office/drawing/2014/main" id="{FD39252C-4479-498D-B02D-4C6C5EDB7C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3848" y="2787774"/>
            <a:ext cx="2432003" cy="146762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newsimg.dangbei.net/ueditor/php/upload/image/20180504/1525398235901672.jpg%210">
            <a:extLst>
              <a:ext uri="{FF2B5EF4-FFF2-40B4-BE49-F238E27FC236}">
                <a16:creationId xmlns:a16="http://schemas.microsoft.com/office/drawing/2014/main" id="{0C6CE03F-B6F0-421A-9793-DD7465AFEF5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738666" y="2787773"/>
            <a:ext cx="1962273" cy="14676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546904"/>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161578" y="627534"/>
            <a:ext cx="8820844" cy="1872208"/>
          </a:xfrm>
          <a:prstGeom prst="rect">
            <a:avLst/>
          </a:prstGeom>
          <a:solidFill>
            <a:srgbClr val="FFFFFF"/>
          </a:solidFill>
          <a:ln>
            <a:noFill/>
          </a:ln>
        </p:spPr>
        <p:txBody>
          <a:bodyPr lIns="68592" tIns="34296" rIns="68592" bIns="34296" anchor="t"/>
          <a:lstStyle/>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逻辑门：以能完成独立逻辑功能的一组电子元件和器件所组成的线路。</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数字逻辑电路是以逻辑门为基本单元构成的复杂的数字系统中的硬件部分。</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数字系统是由一组或几种基本的标准逻辑门来构成的复杂的、使用数字量来传递和加工、处理信息的实际工程系统。</a:t>
            </a:r>
          </a:p>
          <a:p>
            <a:pPr>
              <a:lnSpc>
                <a:spcPct val="120000"/>
              </a:lnSpc>
              <a:spcBef>
                <a:spcPts val="0"/>
              </a:spcBef>
              <a:buFont typeface="Wingdings" panose="05000000000000000000" pitchFamily="2" charset="2"/>
              <a:buChar char="Ø"/>
              <a:defRPr/>
            </a:pPr>
            <a:r>
              <a:rPr lang="zh-CN" altLang="en-US" sz="2000" b="1" dirty="0">
                <a:latin typeface="华文楷体" panose="02010600040101010101" pitchFamily="2" charset="-122"/>
                <a:ea typeface="华文楷体" panose="02010600040101010101" pitchFamily="2" charset="-122"/>
              </a:rPr>
              <a:t>最常见的数字系统</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计算机、手机、</a:t>
            </a:r>
            <a:r>
              <a:rPr lang="en-US" altLang="zh-CN" sz="2000" b="1" dirty="0" err="1">
                <a:latin typeface="华文楷体" panose="02010600040101010101" pitchFamily="2" charset="-122"/>
                <a:ea typeface="华文楷体" panose="02010600040101010101" pitchFamily="2" charset="-122"/>
              </a:rPr>
              <a:t>ipad</a:t>
            </a:r>
            <a:r>
              <a:rPr lang="zh-CN" altLang="en-US" sz="2000" b="1" dirty="0">
                <a:latin typeface="华文楷体" panose="02010600040101010101" pitchFamily="2" charset="-122"/>
                <a:ea typeface="华文楷体" panose="02010600040101010101" pitchFamily="2" charset="-122"/>
              </a:rPr>
              <a:t>。</a:t>
            </a: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noProof="1">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5" name="Picture 2" descr="https://gimg2.baidu.com/image_search/src=http%3A%2F%2Fwww.chaicp.com%2Fcommon%2Fupload%2Fimages%2F202111151636955894912720.jpg&amp;refer=http%3A%2F%2Fwww.chaicp.com&amp;app=2002&amp;size=f9999,10000&amp;q=a80&amp;n=0&amp;g=0n&amp;fmt=jpeg?sec=1645008681&amp;t=518af363e22ac08a0e787995add7851c">
            <a:extLst>
              <a:ext uri="{FF2B5EF4-FFF2-40B4-BE49-F238E27FC236}">
                <a16:creationId xmlns:a16="http://schemas.microsoft.com/office/drawing/2014/main" id="{D992AFB1-54EF-43A2-AB27-93349E32F0A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3949" y="3723878"/>
            <a:ext cx="1465412" cy="9173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s://gimg2.baidu.com/image_search/src=http%3A%2F%2Fimg1.mydrivers.com%2Fimg%2F20210624%2FSe5b38df4-55a6-4546-8415-c50dfafdc315.jpg&amp;refer=http%3A%2F%2Fimg1.mydrivers.com&amp;app=2002&amp;size=f9999,10000&amp;q=a80&amp;n=0&amp;g=0n&amp;fmt=jpeg?sec=1645008712&amp;t=ac58d69c3bedb82245f24f8c2900e32a">
            <a:extLst>
              <a:ext uri="{FF2B5EF4-FFF2-40B4-BE49-F238E27FC236}">
                <a16:creationId xmlns:a16="http://schemas.microsoft.com/office/drawing/2014/main" id="{FFCB0461-7FBC-4C51-8399-081087A78A5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7704" y="3147814"/>
            <a:ext cx="1563638" cy="15636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s://gimg2.baidu.com/image_search/src=http%3A%2F%2Fqna.smzdm.com%2F202111%2F02%2F6180ed7c45ef45729.jpg_e1080.jpg&amp;refer=http%3A%2F%2Fqna.smzdm.com&amp;app=2002&amp;size=f9999,10000&amp;q=a80&amp;n=0&amp;g=0n&amp;fmt=jpeg?sec=1645008739&amp;t=d8351078764a11a20a9a8d6cdd4fc541">
            <a:extLst>
              <a:ext uri="{FF2B5EF4-FFF2-40B4-BE49-F238E27FC236}">
                <a16:creationId xmlns:a16="http://schemas.microsoft.com/office/drawing/2014/main" id="{3858533C-8EB1-4559-B1AB-DFEE0390A59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11960" y="3147814"/>
            <a:ext cx="1563638" cy="156363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8" descr="https://gimg2.baidu.com/image_search/src=http%3A%2F%2F5b0988e595225.cdn.sohucs.com%2Fq_70%2Cc_zoom%2Cw_640%2Fimages%2F20190612%2F43e22a02ef5d4a44a4c101907779535b.jpeg&amp;refer=http%3A%2F%2F5b0988e595225.cdn.sohucs.com&amp;app=2002&amp;size=f9999,10000&amp;q=a80&amp;n=0&amp;g=0n&amp;fmt=jpeg?sec=1645009126&amp;t=254e7dc78d5d06eeb1f4dd798143da18">
            <a:extLst>
              <a:ext uri="{FF2B5EF4-FFF2-40B4-BE49-F238E27FC236}">
                <a16:creationId xmlns:a16="http://schemas.microsoft.com/office/drawing/2014/main" id="{BAFB6CD5-EC0F-47BD-A594-E285EE39AF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6312" y="1851670"/>
            <a:ext cx="3292744" cy="2670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826461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647700" y="627534"/>
            <a:ext cx="7848600"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zh-TW"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计算机学科基础</a:t>
            </a:r>
            <a:r>
              <a:rPr lang="en-US" altLang="zh-TW"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12</a:t>
            </a:r>
            <a:r>
              <a:rPr lang="zh-TW"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门核心课程：</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 </a:t>
            </a:r>
          </a:p>
          <a:p>
            <a:pPr>
              <a:lnSpc>
                <a:spcPct val="120000"/>
              </a:lnSpc>
              <a:spcBef>
                <a:spcPts val="0"/>
              </a:spcBef>
              <a:buFont typeface="Wingdings" panose="05000000000000000000" pitchFamily="2" charset="2"/>
              <a:buChar char="Ø"/>
              <a:defRPr/>
            </a:pPr>
            <a:r>
              <a:rPr lang="zh-TW" altLang="en-US" sz="2000" b="1" dirty="0">
                <a:latin typeface="华文楷体" panose="02010600040101010101" pitchFamily="2" charset="-122"/>
                <a:ea typeface="华文楷体" panose="02010600040101010101" pitchFamily="2" charset="-122"/>
              </a:rPr>
              <a:t>三硬</a:t>
            </a:r>
            <a:r>
              <a:rPr lang="zh-CN" altLang="en-US" sz="2000" b="1" dirty="0">
                <a:latin typeface="华文楷体" panose="02010600040101010101" pitchFamily="2" charset="-122"/>
                <a:ea typeface="华文楷体" panose="02010600040101010101" pitchFamily="2" charset="-122"/>
              </a:rPr>
              <a:t>：</a:t>
            </a:r>
            <a:r>
              <a:rPr lang="zh-TW" altLang="en-US" sz="2000" b="1" dirty="0">
                <a:solidFill>
                  <a:srgbClr val="C00000"/>
                </a:solidFill>
                <a:latin typeface="华文楷体" panose="02010600040101010101" pitchFamily="2" charset="-122"/>
                <a:ea typeface="华文楷体" panose="02010600040101010101" pitchFamily="2" charset="-122"/>
              </a:rPr>
              <a:t>数字逻辑、</a:t>
            </a:r>
            <a:r>
              <a:rPr lang="zh-TW" altLang="en-US" sz="2000" b="1" dirty="0">
                <a:latin typeface="华文楷体" panose="02010600040101010101" pitchFamily="2" charset="-122"/>
                <a:ea typeface="华文楷体" panose="02010600040101010101" pitchFamily="2" charset="-122"/>
              </a:rPr>
              <a:t>计算机组成原理、计算机系统结构。</a:t>
            </a:r>
            <a:r>
              <a:rPr lang="zh-CN" altLang="en-US" sz="2000" b="1" dirty="0">
                <a:latin typeface="华文楷体" panose="02010600040101010101" pitchFamily="2" charset="-122"/>
                <a:ea typeface="华文楷体" panose="02010600040101010101" pitchFamily="2" charset="-122"/>
              </a:rPr>
              <a:t> </a:t>
            </a:r>
          </a:p>
          <a:p>
            <a:pPr>
              <a:lnSpc>
                <a:spcPct val="120000"/>
              </a:lnSpc>
              <a:spcBef>
                <a:spcPts val="0"/>
              </a:spcBef>
              <a:buFont typeface="Wingdings" panose="05000000000000000000" pitchFamily="2" charset="2"/>
              <a:buChar char="Ø"/>
              <a:defRPr/>
            </a:pPr>
            <a:r>
              <a:rPr lang="zh-TW" altLang="en-US" sz="2000" b="1" dirty="0">
                <a:latin typeface="华文楷体" panose="02010600040101010101" pitchFamily="2" charset="-122"/>
                <a:ea typeface="华文楷体" panose="02010600040101010101" pitchFamily="2" charset="-122"/>
              </a:rPr>
              <a:t>三软</a:t>
            </a:r>
            <a:r>
              <a:rPr lang="zh-CN" altLang="en-US" sz="2000" b="1" dirty="0">
                <a:latin typeface="华文楷体" panose="02010600040101010101" pitchFamily="2" charset="-122"/>
                <a:ea typeface="华文楷体" panose="02010600040101010101" pitchFamily="2" charset="-122"/>
              </a:rPr>
              <a:t>：</a:t>
            </a:r>
            <a:r>
              <a:rPr lang="zh-TW" altLang="en-US" sz="2000" b="1" dirty="0">
                <a:latin typeface="华文楷体" panose="02010600040101010101" pitchFamily="2" charset="-122"/>
                <a:ea typeface="华文楷体" panose="02010600040101010101" pitchFamily="2" charset="-122"/>
              </a:rPr>
              <a:t>数据结构、数据库原理、编译原理。</a:t>
            </a:r>
            <a:r>
              <a:rPr lang="zh-CN" altLang="en-US" sz="2000" b="1" dirty="0">
                <a:latin typeface="华文楷体" panose="02010600040101010101" pitchFamily="2" charset="-122"/>
                <a:ea typeface="华文楷体" panose="02010600040101010101" pitchFamily="2" charset="-122"/>
              </a:rPr>
              <a:t> </a:t>
            </a:r>
          </a:p>
          <a:p>
            <a:pPr>
              <a:lnSpc>
                <a:spcPct val="120000"/>
              </a:lnSpc>
              <a:spcBef>
                <a:spcPts val="0"/>
              </a:spcBef>
              <a:buFont typeface="Wingdings" panose="05000000000000000000" pitchFamily="2" charset="2"/>
              <a:buChar char="Ø"/>
              <a:defRPr/>
            </a:pPr>
            <a:r>
              <a:rPr lang="zh-TW" altLang="en-US" sz="2000" b="1" dirty="0">
                <a:latin typeface="华文楷体" panose="02010600040101010101" pitchFamily="2" charset="-122"/>
                <a:ea typeface="华文楷体" panose="02010600040101010101" pitchFamily="2" charset="-122"/>
              </a:rPr>
              <a:t>三理论</a:t>
            </a:r>
            <a:r>
              <a:rPr lang="zh-CN" altLang="en-US" sz="2000" b="1" dirty="0">
                <a:latin typeface="华文楷体" panose="02010600040101010101" pitchFamily="2" charset="-122"/>
                <a:ea typeface="华文楷体" panose="02010600040101010101" pitchFamily="2" charset="-122"/>
              </a:rPr>
              <a:t>：</a:t>
            </a:r>
            <a:r>
              <a:rPr lang="zh-TW" altLang="en-US" sz="2000" b="1" dirty="0">
                <a:latin typeface="华文楷体" panose="02010600040101010101" pitchFamily="2" charset="-122"/>
                <a:ea typeface="华文楷体" panose="02010600040101010101" pitchFamily="2" charset="-122"/>
              </a:rPr>
              <a:t>离散教学、形式语言与自动机、算法分析。</a:t>
            </a:r>
            <a:r>
              <a:rPr lang="zh-CN" altLang="en-US" sz="2000" b="1" dirty="0">
                <a:latin typeface="华文楷体" panose="02010600040101010101" pitchFamily="2" charset="-122"/>
                <a:ea typeface="华文楷体" panose="02010600040101010101" pitchFamily="2" charset="-122"/>
              </a:rPr>
              <a:t> </a:t>
            </a:r>
          </a:p>
          <a:p>
            <a:pPr>
              <a:lnSpc>
                <a:spcPct val="120000"/>
              </a:lnSpc>
              <a:spcBef>
                <a:spcPts val="0"/>
              </a:spcBef>
              <a:buFont typeface="Wingdings" panose="05000000000000000000" pitchFamily="2" charset="2"/>
              <a:buChar char="Ø"/>
              <a:defRPr/>
            </a:pPr>
            <a:r>
              <a:rPr lang="zh-TW" altLang="en-US" sz="2000" b="1" dirty="0">
                <a:latin typeface="华文楷体" panose="02010600040101010101" pitchFamily="2" charset="-122"/>
                <a:ea typeface="华文楷体" panose="02010600040101010101" pitchFamily="2" charset="-122"/>
              </a:rPr>
              <a:t>三系统</a:t>
            </a:r>
            <a:r>
              <a:rPr lang="zh-CN" altLang="en-US" sz="2000" b="1" dirty="0">
                <a:latin typeface="华文楷体" panose="02010600040101010101" pitchFamily="2" charset="-122"/>
                <a:ea typeface="华文楷体" panose="02010600040101010101" pitchFamily="2" charset="-122"/>
              </a:rPr>
              <a:t>：</a:t>
            </a:r>
            <a:r>
              <a:rPr lang="zh-TW" altLang="en-US" sz="2000" b="1" dirty="0">
                <a:latin typeface="华文楷体" panose="02010600040101010101" pitchFamily="2" charset="-122"/>
                <a:ea typeface="华文楷体" panose="02010600040101010101" pitchFamily="2" charset="-122"/>
              </a:rPr>
              <a:t>操作系统、计算机网络、嵌</a:t>
            </a:r>
            <a:r>
              <a:rPr lang="zh-CN" altLang="en-US" sz="2000" b="1" dirty="0">
                <a:latin typeface="华文楷体" panose="02010600040101010101" pitchFamily="2" charset="-122"/>
                <a:ea typeface="华文楷体" panose="02010600040101010101" pitchFamily="2" charset="-122"/>
              </a:rPr>
              <a:t>入</a:t>
            </a:r>
            <a:r>
              <a:rPr lang="zh-TW" altLang="en-US" sz="2000" b="1" dirty="0">
                <a:latin typeface="华文楷体" panose="02010600040101010101" pitchFamily="2" charset="-122"/>
                <a:ea typeface="华文楷体" panose="02010600040101010101" pitchFamily="2" charset="-122"/>
              </a:rPr>
              <a:t>式计算机系统。</a:t>
            </a:r>
            <a:endParaRPr lang="en-US" altLang="zh-TW" sz="2000" b="1" dirty="0">
              <a:latin typeface="华文楷体" panose="02010600040101010101" pitchFamily="2" charset="-122"/>
              <a:ea typeface="华文楷体" panose="02010600040101010101" pitchFamily="2" charset="-122"/>
            </a:endParaRPr>
          </a:p>
          <a:p>
            <a:pPr>
              <a:lnSpc>
                <a:spcPct val="120000"/>
              </a:lnSpc>
              <a:spcBef>
                <a:spcPts val="0"/>
              </a:spcBef>
              <a:buFont typeface="Wingdings" panose="05000000000000000000" pitchFamily="2" charset="2"/>
              <a:buChar char="Ø"/>
              <a:defRPr/>
            </a:pPr>
            <a:endParaRPr lang="en-US" altLang="zh-CN" sz="2000" b="1" dirty="0">
              <a:latin typeface="华文楷体" panose="02010600040101010101" pitchFamily="2" charset="-122"/>
              <a:ea typeface="华文楷体" panose="02010600040101010101" pitchFamily="2" charset="-122"/>
            </a:endParaRPr>
          </a:p>
          <a:p>
            <a:pPr>
              <a:lnSpc>
                <a:spcPct val="120000"/>
              </a:lnSpc>
              <a:spcBef>
                <a:spcPts val="0"/>
              </a:spcBef>
              <a:buFont typeface="Wingdings" panose="05000000000000000000" pitchFamily="2" charset="2"/>
              <a:buChar char="Ø"/>
              <a:defRPr/>
            </a:pPr>
            <a:endParaRPr lang="en-US" altLang="zh-CN" sz="2000" b="1" dirty="0">
              <a:latin typeface="华文楷体" panose="02010600040101010101" pitchFamily="2" charset="-122"/>
              <a:ea typeface="华文楷体" panose="02010600040101010101" pitchFamily="2" charset="-122"/>
            </a:endParaRPr>
          </a:p>
          <a:p>
            <a:pPr>
              <a:lnSpc>
                <a:spcPct val="120000"/>
              </a:lnSpc>
              <a:spcBef>
                <a:spcPts val="0"/>
              </a:spcBef>
              <a:buFont typeface="Wingdings" panose="05000000000000000000" pitchFamily="2" charset="2"/>
              <a:buChar char="Ø"/>
              <a:defRPr/>
            </a:pPr>
            <a:endParaRPr lang="en-US" altLang="zh-CN" sz="2000" b="1" dirty="0">
              <a:latin typeface="华文楷体" panose="02010600040101010101" pitchFamily="2" charset="-122"/>
              <a:ea typeface="华文楷体" panose="02010600040101010101" pitchFamily="2" charset="-122"/>
            </a:endParaRPr>
          </a:p>
          <a:p>
            <a:pPr marL="0" indent="0">
              <a:lnSpc>
                <a:spcPct val="120000"/>
              </a:lnSpc>
              <a:spcBef>
                <a:spcPts val="0"/>
              </a:spcBef>
              <a:buNone/>
              <a:defRPr/>
            </a:pPr>
            <a:r>
              <a:rPr lang="zh-CN" altLang="en-US" sz="1800" b="1" dirty="0">
                <a:solidFill>
                  <a:srgbClr val="0000FF"/>
                </a:solidFill>
                <a:latin typeface="华文楷体" panose="02010600040101010101" pitchFamily="2" charset="-122"/>
                <a:ea typeface="华文楷体" panose="02010600040101010101" pitchFamily="2" charset="-122"/>
              </a:rPr>
              <a:t>        数字逻辑电路</a:t>
            </a:r>
            <a:r>
              <a:rPr lang="zh-CN" altLang="en-US" sz="1800" b="1" dirty="0">
                <a:latin typeface="华文楷体" panose="02010600040101010101" pitchFamily="2" charset="-122"/>
                <a:ea typeface="华文楷体" panose="02010600040101010101" pitchFamily="2" charset="-122"/>
              </a:rPr>
              <a:t>简称数字逻辑，是电子信息类专业学生必修的主干</a:t>
            </a:r>
            <a:r>
              <a:rPr lang="zh-CN" altLang="en-US" sz="1800" b="1" dirty="0">
                <a:solidFill>
                  <a:srgbClr val="0000FF"/>
                </a:solidFill>
                <a:latin typeface="华文楷体" panose="02010600040101010101" pitchFamily="2" charset="-122"/>
                <a:ea typeface="华文楷体" panose="02010600040101010101" pitchFamily="2" charset="-122"/>
              </a:rPr>
              <a:t>专业基础课</a:t>
            </a:r>
            <a:r>
              <a:rPr lang="zh-CN" altLang="en-US" sz="1800" b="1" dirty="0">
                <a:latin typeface="华文楷体" panose="02010600040101010101" pitchFamily="2" charset="-122"/>
                <a:ea typeface="华文楷体" panose="02010600040101010101" pitchFamily="2" charset="-122"/>
              </a:rPr>
              <a:t>，是本专业学生接触数字系统硬件的第一门课，所以也是数字系统的入门课。</a:t>
            </a:r>
            <a:r>
              <a:rPr lang="zh-CN" altLang="en-US" sz="1800" b="1" dirty="0">
                <a:solidFill>
                  <a:srgbClr val="0000FF"/>
                </a:solidFill>
                <a:latin typeface="华文楷体" panose="02010600040101010101" pitchFamily="2" charset="-122"/>
                <a:ea typeface="华文楷体" panose="02010600040101010101" pitchFamily="2" charset="-122"/>
              </a:rPr>
              <a:t>先导课程</a:t>
            </a:r>
            <a:r>
              <a:rPr lang="zh-CN" altLang="en-US" sz="1800" dirty="0">
                <a:latin typeface="华文楷体" panose="02010600040101010101" pitchFamily="2" charset="-122"/>
                <a:ea typeface="华文楷体" panose="02010600040101010101" pitchFamily="2" charset="-122"/>
              </a:rPr>
              <a:t>：</a:t>
            </a:r>
            <a:r>
              <a:rPr lang="zh-CN" altLang="en-US" sz="1800" b="1" dirty="0">
                <a:latin typeface="华文楷体" panose="02010600040101010101" pitchFamily="2" charset="-122"/>
                <a:ea typeface="华文楷体" panose="02010600040101010101" pitchFamily="2" charset="-122"/>
              </a:rPr>
              <a:t>模拟电子学，离散数学等</a:t>
            </a:r>
            <a:r>
              <a:rPr lang="zh-CN" altLang="en-US" sz="1800" dirty="0">
                <a:latin typeface="华文楷体" panose="02010600040101010101" pitchFamily="2" charset="-122"/>
                <a:ea typeface="华文楷体" panose="02010600040101010101" pitchFamily="2" charset="-122"/>
              </a:rPr>
              <a:t>。</a:t>
            </a:r>
            <a:endParaRPr lang="en-US" altLang="zh-CN" sz="1800" dirty="0">
              <a:latin typeface="华文楷体" panose="02010600040101010101" pitchFamily="2" charset="-122"/>
              <a:ea typeface="华文楷体" panose="02010600040101010101" pitchFamily="2" charset="-122"/>
            </a:endParaRPr>
          </a:p>
          <a:p>
            <a:pPr eaLnBrk="1" fontAlgn="base" hangingPunct="1">
              <a:lnSpc>
                <a:spcPct val="108000"/>
              </a:lnSpc>
              <a:spcBef>
                <a:spcPts val="625"/>
              </a:spcBef>
              <a:buNone/>
            </a:pP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noProof="1">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a:p>
            <a:pPr eaLnBrk="1" fontAlgn="base" hangingPunct="1">
              <a:lnSpc>
                <a:spcPct val="108000"/>
              </a:lnSpc>
              <a:spcBef>
                <a:spcPts val="625"/>
              </a:spcBef>
              <a:buNone/>
            </a:pPr>
            <a:endParaRPr lang="en-US" altLang="zh-CN" sz="2000" b="1" strike="noStrike" noProof="1">
              <a:solidFill>
                <a:schemeClr val="tx1"/>
              </a:solidFill>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endParaRPr>
          </a:p>
        </p:txBody>
      </p:sp>
      <p:pic>
        <p:nvPicPr>
          <p:cNvPr id="4" name="Picture 2">
            <a:extLst>
              <a:ext uri="{FF2B5EF4-FFF2-40B4-BE49-F238E27FC236}">
                <a16:creationId xmlns:a16="http://schemas.microsoft.com/office/drawing/2014/main" id="{21275FD5-9AC0-49DE-834B-A49FFB1EA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99742"/>
            <a:ext cx="3810647" cy="1221487"/>
          </a:xfrm>
          <a:prstGeom prst="rect">
            <a:avLst/>
          </a:prstGeom>
          <a:noFill/>
          <a:ln>
            <a:noFill/>
          </a:ln>
        </p:spPr>
      </p:pic>
    </p:spTree>
    <p:extLst>
      <p:ext uri="{BB962C8B-B14F-4D97-AF65-F5344CB8AC3E}">
        <p14:creationId xmlns:p14="http://schemas.microsoft.com/office/powerpoint/2010/main" val="3982654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p:cNvSpPr>
          <p:nvPr>
            <p:ph type="title"/>
          </p:nvPr>
        </p:nvSpPr>
        <p:spPr>
          <a:xfrm>
            <a:off x="2627784" y="51471"/>
            <a:ext cx="2808312" cy="432048"/>
          </a:xfrm>
          <a:prstGeom prst="rect">
            <a:avLst/>
          </a:prstGeom>
          <a:noFill/>
          <a:ln w="9525">
            <a:noFill/>
          </a:ln>
        </p:spPr>
        <p:txBody>
          <a:bodyPr lIns="68592" tIns="34296" rIns="68592" bIns="34296" anchor="ctr"/>
          <a:lstStyle/>
          <a:p>
            <a:pPr eaLnBrk="1" hangingPunct="1"/>
            <a:r>
              <a:rPr lang="zh-CN" altLang="en-US" sz="2400" b="1" dirty="0">
                <a:latin typeface="华文新魏" panose="02010800040101010101" pitchFamily="2" charset="-122"/>
                <a:ea typeface="华文新魏" panose="02010800040101010101" pitchFamily="2" charset="-122"/>
              </a:rPr>
              <a:t>前言</a:t>
            </a:r>
            <a:endParaRPr lang="en-US" altLang="en-US" sz="2400" b="1" i="1" dirty="0">
              <a:latin typeface="华文新魏" panose="02010800040101010101" pitchFamily="2" charset="-122"/>
              <a:ea typeface="华文新魏" panose="02010800040101010101" pitchFamily="2" charset="-122"/>
            </a:endParaRPr>
          </a:p>
        </p:txBody>
      </p:sp>
      <p:sp>
        <p:nvSpPr>
          <p:cNvPr id="31746" name="Rectangle 3"/>
          <p:cNvSpPr>
            <a:spLocks noGrp="1"/>
          </p:cNvSpPr>
          <p:nvPr>
            <p:ph idx="1"/>
          </p:nvPr>
        </p:nvSpPr>
        <p:spPr>
          <a:xfrm>
            <a:off x="647700" y="627534"/>
            <a:ext cx="7848600" cy="4104456"/>
          </a:xfrm>
          <a:prstGeom prst="rect">
            <a:avLst/>
          </a:prstGeom>
          <a:solidFill>
            <a:srgbClr val="FFFFFF"/>
          </a:solidFill>
          <a:ln>
            <a:noFill/>
          </a:ln>
        </p:spPr>
        <p:txBody>
          <a:bodyPr lIns="68592" tIns="34296" rIns="68592" bIns="34296" anchor="t"/>
          <a:lstStyle/>
          <a:p>
            <a:pPr marL="0" indent="0">
              <a:lnSpc>
                <a:spcPct val="150000"/>
              </a:lnSpc>
              <a:spcBef>
                <a:spcPts val="450"/>
              </a:spcBef>
              <a:buNone/>
              <a:defRPr/>
            </a:pPr>
            <a:r>
              <a:rPr lang="en-US" altLang="zh-CN"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1.</a:t>
            </a:r>
            <a:r>
              <a:rPr lang="zh-CN" altLang="en-US" sz="2000" b="1" dirty="0">
                <a:effectLst>
                  <a:outerShdw blurRad="38100" dist="19050" dir="2700000" algn="tl" rotWithShape="0">
                    <a:schemeClr val="dk1">
                      <a:alpha val="40000"/>
                    </a:schemeClr>
                  </a:outerShdw>
                </a:effectLst>
                <a:latin typeface="华文新魏" panose="02010800040101010101" pitchFamily="2" charset="-122"/>
                <a:ea typeface="华文新魏" panose="02010800040101010101" pitchFamily="2" charset="-122"/>
              </a:rPr>
              <a:t>数字逻辑课程的学习内容和目的：</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（内容）</a:t>
            </a:r>
            <a:r>
              <a:rPr lang="zh-CN" altLang="en-US" sz="2000" b="1" dirty="0">
                <a:latin typeface="华文楷体" panose="02010600040101010101" pitchFamily="2" charset="-122"/>
                <a:ea typeface="华文楷体" panose="02010600040101010101" pitchFamily="2" charset="-122"/>
              </a:rPr>
              <a:t>本课程将学习数字技术的一些基本概念和基本原理</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熟悉简单的逻辑电路到复杂的中大规模数字电路。具体包括：</a:t>
            </a:r>
          </a:p>
          <a:p>
            <a:pPr marL="0" indent="0">
              <a:lnSpc>
                <a:spcPct val="120000"/>
              </a:lnSpc>
              <a:spcBef>
                <a:spcPts val="0"/>
              </a:spcBef>
              <a:buNone/>
              <a:defRPr/>
            </a:pPr>
            <a:r>
              <a:rPr lang="zh-CN" altLang="en-US" sz="2000" b="1" dirty="0">
                <a:latin typeface="华文楷体" panose="02010600040101010101" pitchFamily="2" charset="-122"/>
                <a:ea typeface="华文楷体" panose="02010600040101010101" pitchFamily="2" charset="-122"/>
              </a:rPr>
              <a:t>       （</a:t>
            </a:r>
            <a:r>
              <a:rPr lang="en-US" altLang="zh-CN" sz="2000" b="1" dirty="0">
                <a:latin typeface="华文楷体" panose="02010600040101010101" pitchFamily="2" charset="-122"/>
                <a:ea typeface="华文楷体" panose="02010600040101010101" pitchFamily="2" charset="-122"/>
              </a:rPr>
              <a:t>1</a:t>
            </a:r>
            <a:r>
              <a:rPr lang="zh-CN" altLang="en-US" sz="2000" b="1" dirty="0">
                <a:latin typeface="华文楷体" panose="02010600040101010101" pitchFamily="2" charset="-122"/>
                <a:ea typeface="华文楷体" panose="02010600040101010101" pitchFamily="2" charset="-122"/>
              </a:rPr>
              <a:t>）数字逻辑电路的基础</a:t>
            </a:r>
            <a:r>
              <a:rPr lang="en-US" altLang="zh-CN" sz="2000" b="1" dirty="0">
                <a:latin typeface="华文楷体" panose="02010600040101010101" pitchFamily="2" charset="-122"/>
                <a:ea typeface="华文楷体" panose="02010600040101010101" pitchFamily="2" charset="-122"/>
              </a:rPr>
              <a:t>;</a:t>
            </a:r>
          </a:p>
          <a:p>
            <a:pPr marL="0" indent="0">
              <a:lnSpc>
                <a:spcPct val="120000"/>
              </a:lnSpc>
              <a:spcBef>
                <a:spcPts val="0"/>
              </a:spcBef>
              <a:buNone/>
              <a:defRPr/>
            </a:pPr>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2</a:t>
            </a:r>
            <a:r>
              <a:rPr lang="zh-CN" altLang="en-US" sz="2000" b="1" dirty="0">
                <a:latin typeface="华文楷体" panose="02010600040101010101" pitchFamily="2" charset="-122"/>
                <a:ea typeface="华文楷体" panose="02010600040101010101" pitchFamily="2" charset="-122"/>
              </a:rPr>
              <a:t>）数字逻辑电路的分析和设计方法</a:t>
            </a:r>
            <a:r>
              <a:rPr lang="en-US" altLang="zh-CN" sz="2000" b="1" dirty="0">
                <a:latin typeface="华文楷体" panose="02010600040101010101" pitchFamily="2" charset="-122"/>
                <a:ea typeface="华文楷体" panose="02010600040101010101" pitchFamily="2" charset="-122"/>
              </a:rPr>
              <a:t>;</a:t>
            </a:r>
          </a:p>
          <a:p>
            <a:pPr marL="0" indent="0">
              <a:lnSpc>
                <a:spcPct val="120000"/>
              </a:lnSpc>
              <a:spcBef>
                <a:spcPts val="0"/>
              </a:spcBef>
              <a:buNone/>
              <a:defRPr/>
            </a:pPr>
            <a:r>
              <a:rPr lang="en-US" altLang="zh-CN" sz="2000" b="1" dirty="0">
                <a:latin typeface="华文楷体" panose="02010600040101010101" pitchFamily="2" charset="-122"/>
                <a:ea typeface="华文楷体" panose="02010600040101010101" pitchFamily="2" charset="-122"/>
              </a:rPr>
              <a:t>       </a:t>
            </a:r>
            <a:r>
              <a:rPr lang="zh-CN" altLang="en-US" sz="2000" b="1" dirty="0">
                <a:latin typeface="华文楷体" panose="02010600040101010101" pitchFamily="2" charset="-122"/>
                <a:ea typeface="华文楷体" panose="02010600040101010101" pitchFamily="2" charset="-122"/>
              </a:rPr>
              <a:t>（</a:t>
            </a:r>
            <a:r>
              <a:rPr lang="en-US" altLang="zh-CN" sz="2000" b="1" dirty="0">
                <a:latin typeface="华文楷体" panose="02010600040101010101" pitchFamily="2" charset="-122"/>
                <a:ea typeface="华文楷体" panose="02010600040101010101" pitchFamily="2" charset="-122"/>
              </a:rPr>
              <a:t>3</a:t>
            </a:r>
            <a:r>
              <a:rPr lang="zh-CN" altLang="en-US" sz="2000" b="1" dirty="0">
                <a:latin typeface="华文楷体" panose="02010600040101010101" pitchFamily="2" charset="-122"/>
                <a:ea typeface="华文楷体" panose="02010600040101010101" pitchFamily="2" charset="-122"/>
              </a:rPr>
              <a:t>）数字系统设计的一般方法。</a:t>
            </a:r>
          </a:p>
          <a:p>
            <a:pPr>
              <a:lnSpc>
                <a:spcPct val="120000"/>
              </a:lnSpc>
              <a:spcBef>
                <a:spcPts val="0"/>
              </a:spcBef>
              <a:buFont typeface="Wingdings" panose="05000000000000000000" pitchFamily="2" charset="2"/>
              <a:buChar char="Ø"/>
              <a:defRPr/>
            </a:pPr>
            <a:r>
              <a:rPr lang="zh-CN" altLang="en-US" sz="2000" b="1" dirty="0">
                <a:solidFill>
                  <a:srgbClr val="0000FF"/>
                </a:solidFill>
                <a:latin typeface="华文楷体" panose="02010600040101010101" pitchFamily="2" charset="-122"/>
                <a:ea typeface="华文楷体" panose="02010600040101010101" pitchFamily="2" charset="-122"/>
              </a:rPr>
              <a:t>（目的）</a:t>
            </a:r>
            <a:r>
              <a:rPr lang="zh-CN" altLang="en-US" sz="2000" b="1" dirty="0">
                <a:latin typeface="华文楷体" panose="02010600040101010101" pitchFamily="2" charset="-122"/>
                <a:ea typeface="华文楷体" panose="02010600040101010101" pitchFamily="2" charset="-122"/>
              </a:rPr>
              <a:t>通过本课程的学习</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将会深入了解所有的数字系统是如何工作的</a:t>
            </a:r>
            <a:r>
              <a:rPr lang="en-US" altLang="zh-CN" sz="2000" b="1" dirty="0">
                <a:latin typeface="华文楷体" panose="02010600040101010101" pitchFamily="2" charset="-122"/>
                <a:ea typeface="华文楷体" panose="02010600040101010101" pitchFamily="2" charset="-122"/>
              </a:rPr>
              <a:t>,</a:t>
            </a:r>
            <a:r>
              <a:rPr lang="zh-CN" altLang="en-US" sz="2000" b="1" dirty="0">
                <a:latin typeface="华文楷体" panose="02010600040101010101" pitchFamily="2" charset="-122"/>
                <a:ea typeface="华文楷体" panose="02010600040101010101" pitchFamily="2" charset="-122"/>
              </a:rPr>
              <a:t>并将能够把所学到的知识应用于数字逻辑电路的分析、设计以及故障检查排除之中。</a:t>
            </a:r>
          </a:p>
        </p:txBody>
      </p:sp>
    </p:spTree>
    <p:extLst>
      <p:ext uri="{BB962C8B-B14F-4D97-AF65-F5344CB8AC3E}">
        <p14:creationId xmlns:p14="http://schemas.microsoft.com/office/powerpoint/2010/main" val="1670357219"/>
      </p:ext>
    </p:extLst>
  </p:cSld>
  <p:clrMapOvr>
    <a:masterClrMapping/>
  </p:clrMapOvr>
  <p:transition/>
</p:sld>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TotalTime>
  <Words>3452</Words>
  <Application>Microsoft Office PowerPoint</Application>
  <PresentationFormat>全屏显示(16:9)</PresentationFormat>
  <Paragraphs>275</Paragraphs>
  <Slides>32</Slides>
  <Notes>14</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0</vt:i4>
      </vt:variant>
      <vt:variant>
        <vt:lpstr>幻灯片标题</vt:lpstr>
      </vt:variant>
      <vt:variant>
        <vt:i4>32</vt:i4>
      </vt:variant>
    </vt:vector>
  </HeadingPairs>
  <TitlesOfParts>
    <vt:vector size="44" baseType="lpstr">
      <vt:lpstr>等线</vt:lpstr>
      <vt:lpstr>方正综艺简体</vt:lpstr>
      <vt:lpstr>黑体</vt:lpstr>
      <vt:lpstr>华文楷体</vt:lpstr>
      <vt:lpstr>华文新魏</vt:lpstr>
      <vt:lpstr>Arial</vt:lpstr>
      <vt:lpstr>Calibri</vt:lpstr>
      <vt:lpstr>Calibri Light</vt:lpstr>
      <vt:lpstr>Times New Roman</vt:lpstr>
      <vt:lpstr>Wingdings</vt:lpstr>
      <vt:lpstr>自定义设计方案</vt:lpstr>
      <vt:lpstr>1_自定义设计方案</vt:lpstr>
      <vt:lpstr>数 字 逻 辑 电 路</vt:lpstr>
      <vt:lpstr>PowerPoint 演示文稿</vt:lpstr>
      <vt:lpstr>PowerPoint 演示文稿</vt:lpstr>
      <vt:lpstr>PowerPoint 演示文稿</vt:lpstr>
      <vt:lpstr>《数字逻辑与数字系统》教材介绍</vt:lpstr>
      <vt:lpstr>前言</vt:lpstr>
      <vt:lpstr>前言</vt:lpstr>
      <vt:lpstr>前言</vt:lpstr>
      <vt:lpstr>前言</vt:lpstr>
      <vt:lpstr>前言</vt:lpstr>
      <vt:lpstr>前言</vt:lpstr>
      <vt:lpstr>PowerPoint 演示文稿</vt:lpstr>
      <vt:lpstr>前言</vt:lpstr>
      <vt:lpstr>第1章 数字逻辑基础</vt:lpstr>
      <vt:lpstr>1.1   数字技术的相关概念</vt:lpstr>
      <vt:lpstr>1.1.1 物理量的表示（方法）</vt:lpstr>
      <vt:lpstr>PowerPoint 演示文稿</vt:lpstr>
      <vt:lpstr>PowerPoint 演示文稿</vt:lpstr>
      <vt:lpstr>PowerPoint 演示文稿</vt:lpstr>
      <vt:lpstr>PowerPoint 演示文稿</vt:lpstr>
      <vt:lpstr>PowerPoint 演示文稿</vt:lpstr>
      <vt:lpstr>②  关于“逻辑  logic”</vt:lpstr>
      <vt:lpstr>PowerPoint 演示文稿</vt:lpstr>
      <vt:lpstr>⑥数字电路与模拟电路相比有什么优点呢？</vt:lpstr>
      <vt:lpstr>⑥数字电路与模拟电路相比有什么优点呢？</vt:lpstr>
      <vt:lpstr>⑥数字电路与模拟电路相比有什么优点呢？</vt:lpstr>
      <vt:lpstr>第一章 数字逻辑基础</vt:lpstr>
      <vt:lpstr>第一章 数字逻辑基础</vt:lpstr>
      <vt:lpstr>第一章 数字逻辑基础</vt:lpstr>
      <vt:lpstr>PowerPoint 演示文稿</vt:lpstr>
      <vt:lpstr>第一章 数字逻辑基础</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 同步时序电路的分析</dc:title>
  <dc:creator>mcx</dc:creator>
  <cp:lastModifiedBy>wang jinyu</cp:lastModifiedBy>
  <cp:revision>322</cp:revision>
  <dcterms:created xsi:type="dcterms:W3CDTF">2002-09-09T07:46:00Z</dcterms:created>
  <dcterms:modified xsi:type="dcterms:W3CDTF">2025-02-24T07:51:47Z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2052-11.8.2.10393</vt:lpwstr>
  </property>
  <property fmtid="{D5CDD505-2E9C-101B-9397-08002B2CF9AE}" pid="3" name="ICV">
    <vt:lpwstr>BA06674D1B614633BF21C04AE4FC6C15</vt:lpwstr>
  </property>
</Properties>
</file>