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528" r:id="rId2"/>
    <p:sldId id="530" r:id="rId3"/>
    <p:sldId id="531" r:id="rId4"/>
    <p:sldId id="532" r:id="rId5"/>
    <p:sldId id="533" r:id="rId6"/>
    <p:sldId id="594" r:id="rId7"/>
    <p:sldId id="534" r:id="rId8"/>
    <p:sldId id="553" r:id="rId9"/>
    <p:sldId id="535" r:id="rId10"/>
    <p:sldId id="536" r:id="rId11"/>
    <p:sldId id="537" r:id="rId12"/>
    <p:sldId id="538" r:id="rId13"/>
    <p:sldId id="539" r:id="rId14"/>
    <p:sldId id="540" r:id="rId15"/>
    <p:sldId id="558" r:id="rId16"/>
    <p:sldId id="542" r:id="rId17"/>
    <p:sldId id="544" r:id="rId18"/>
    <p:sldId id="545" r:id="rId19"/>
    <p:sldId id="546" r:id="rId20"/>
    <p:sldId id="555" r:id="rId21"/>
    <p:sldId id="548" r:id="rId22"/>
    <p:sldId id="557" r:id="rId23"/>
    <p:sldId id="549" r:id="rId24"/>
    <p:sldId id="550" r:id="rId25"/>
    <p:sldId id="551" r:id="rId26"/>
    <p:sldId id="552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0066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 userDrawn="1">
          <p15:clr>
            <a:srgbClr val="A4A3A4"/>
          </p15:clr>
        </p15:guide>
        <p15:guide id="2" pos="29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339933"/>
    <a:srgbClr val="00CC00"/>
    <a:srgbClr val="FF9900"/>
    <a:srgbClr val="9966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B44EF-5A9F-48BF-8BDA-B779157652EF}" v="2" dt="2024-03-13T07:58:5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4"/>
    <p:restoredTop sz="83516"/>
  </p:normalViewPr>
  <p:slideViewPr>
    <p:cSldViewPr showGuides="1">
      <p:cViewPr varScale="1">
        <p:scale>
          <a:sx n="57" d="100"/>
          <a:sy n="57" d="100"/>
        </p:scale>
        <p:origin x="40" y="1312"/>
      </p:cViewPr>
      <p:guideLst>
        <p:guide orient="horz" pos="1574"/>
        <p:guide pos="2941"/>
      </p:guideLst>
    </p:cSldViewPr>
  </p:slideViewPr>
  <p:outlineViewPr>
    <p:cViewPr>
      <p:scale>
        <a:sx n="33" d="100"/>
        <a:sy n="33" d="100"/>
      </p:scale>
      <p:origin x="0" y="1558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3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yu" userId="4ef73c0e9951af0c" providerId="LiveId" clId="{8F72291C-F455-4472-A0FA-C9192E2E6268}"/>
    <pc:docChg chg="undo redo custSel addSld delSld modSld">
      <pc:chgData name="wang jinyu" userId="4ef73c0e9951af0c" providerId="LiveId" clId="{8F72291C-F455-4472-A0FA-C9192E2E6268}" dt="2024-03-14T03:06:04.385" v="471" actId="47"/>
      <pc:docMkLst>
        <pc:docMk/>
      </pc:docMkLst>
      <pc:sldChg chg="modSp mod">
        <pc:chgData name="wang jinyu" userId="4ef73c0e9951af0c" providerId="LiveId" clId="{8F72291C-F455-4472-A0FA-C9192E2E6268}" dt="2024-03-14T01:56:49.972" v="6" actId="6549"/>
        <pc:sldMkLst>
          <pc:docMk/>
          <pc:sldMk cId="0" sldId="532"/>
        </pc:sldMkLst>
        <pc:spChg chg="mod">
          <ac:chgData name="wang jinyu" userId="4ef73c0e9951af0c" providerId="LiveId" clId="{8F72291C-F455-4472-A0FA-C9192E2E6268}" dt="2024-03-14T01:56:49.972" v="6" actId="6549"/>
          <ac:spMkLst>
            <pc:docMk/>
            <pc:sldMk cId="0" sldId="532"/>
            <ac:spMk id="18436" creationId="{00000000-0000-0000-0000-000000000000}"/>
          </ac:spMkLst>
        </pc:spChg>
      </pc:sldChg>
      <pc:sldChg chg="modSp mod">
        <pc:chgData name="wang jinyu" userId="4ef73c0e9951af0c" providerId="LiveId" clId="{8F72291C-F455-4472-A0FA-C9192E2E6268}" dt="2024-03-14T01:56:50.510" v="7" actId="6549"/>
        <pc:sldMkLst>
          <pc:docMk/>
          <pc:sldMk cId="0" sldId="534"/>
        </pc:sldMkLst>
        <pc:spChg chg="mod">
          <ac:chgData name="wang jinyu" userId="4ef73c0e9951af0c" providerId="LiveId" clId="{8F72291C-F455-4472-A0FA-C9192E2E6268}" dt="2024-03-14T01:56:50.510" v="7" actId="6549"/>
          <ac:spMkLst>
            <pc:docMk/>
            <pc:sldMk cId="0" sldId="534"/>
            <ac:spMk id="7" creationId="{00000000-0000-0000-0000-000000000000}"/>
          </ac:spMkLst>
        </pc:spChg>
      </pc:sldChg>
      <pc:sldChg chg="add del">
        <pc:chgData name="wang jinyu" userId="4ef73c0e9951af0c" providerId="LiveId" clId="{8F72291C-F455-4472-A0FA-C9192E2E6268}" dt="2024-03-14T01:57:14.032" v="10" actId="47"/>
        <pc:sldMkLst>
          <pc:docMk/>
          <pc:sldMk cId="0" sldId="541"/>
        </pc:sldMkLst>
      </pc:sldChg>
      <pc:sldChg chg="modSp mod">
        <pc:chgData name="wang jinyu" userId="4ef73c0e9951af0c" providerId="LiveId" clId="{8F72291C-F455-4472-A0FA-C9192E2E6268}" dt="2024-03-14T02:07:45.675" v="13" actId="6549"/>
        <pc:sldMkLst>
          <pc:docMk/>
          <pc:sldMk cId="0" sldId="542"/>
        </pc:sldMkLst>
        <pc:spChg chg="mod">
          <ac:chgData name="wang jinyu" userId="4ef73c0e9951af0c" providerId="LiveId" clId="{8F72291C-F455-4472-A0FA-C9192E2E6268}" dt="2024-03-14T02:07:45.675" v="13" actId="6549"/>
          <ac:spMkLst>
            <pc:docMk/>
            <pc:sldMk cId="0" sldId="542"/>
            <ac:spMk id="35844" creationId="{00000000-0000-0000-0000-000000000000}"/>
          </ac:spMkLst>
        </pc:spChg>
      </pc:sldChg>
      <pc:sldChg chg="modSp mod">
        <pc:chgData name="wang jinyu" userId="4ef73c0e9951af0c" providerId="LiveId" clId="{8F72291C-F455-4472-A0FA-C9192E2E6268}" dt="2024-03-14T02:08:37.345" v="16" actId="20577"/>
        <pc:sldMkLst>
          <pc:docMk/>
          <pc:sldMk cId="0" sldId="544"/>
        </pc:sldMkLst>
        <pc:spChg chg="mod">
          <ac:chgData name="wang jinyu" userId="4ef73c0e9951af0c" providerId="LiveId" clId="{8F72291C-F455-4472-A0FA-C9192E2E6268}" dt="2024-03-14T02:08:37.345" v="16" actId="20577"/>
          <ac:spMkLst>
            <pc:docMk/>
            <pc:sldMk cId="0" sldId="544"/>
            <ac:spMk id="36868" creationId="{00000000-0000-0000-0000-000000000000}"/>
          </ac:spMkLst>
        </pc:spChg>
      </pc:sldChg>
      <pc:sldChg chg="modNotesTx">
        <pc:chgData name="wang jinyu" userId="4ef73c0e9951af0c" providerId="LiveId" clId="{8F72291C-F455-4472-A0FA-C9192E2E6268}" dt="2024-03-14T03:03:38.951" v="470" actId="20577"/>
        <pc:sldMkLst>
          <pc:docMk/>
          <pc:sldMk cId="0" sldId="551"/>
        </pc:sldMkLst>
      </pc:sldChg>
      <pc:sldChg chg="del">
        <pc:chgData name="wang jinyu" userId="4ef73c0e9951af0c" providerId="LiveId" clId="{8F72291C-F455-4472-A0FA-C9192E2E6268}" dt="2024-03-14T02:47:36.556" v="17" actId="47"/>
        <pc:sldMkLst>
          <pc:docMk/>
          <pc:sldMk cId="0" sldId="554"/>
        </pc:sldMkLst>
      </pc:sldChg>
      <pc:sldChg chg="del">
        <pc:chgData name="wang jinyu" userId="4ef73c0e9951af0c" providerId="LiveId" clId="{8F72291C-F455-4472-A0FA-C9192E2E6268}" dt="2024-03-14T01:57:40.996" v="11" actId="47"/>
        <pc:sldMkLst>
          <pc:docMk/>
          <pc:sldMk cId="0" sldId="556"/>
        </pc:sldMkLst>
      </pc:sldChg>
      <pc:sldChg chg="del">
        <pc:chgData name="wang jinyu" userId="4ef73c0e9951af0c" providerId="LiveId" clId="{8F72291C-F455-4472-A0FA-C9192E2E6268}" dt="2024-03-14T01:57:42.498" v="12" actId="47"/>
        <pc:sldMkLst>
          <pc:docMk/>
          <pc:sldMk cId="0" sldId="559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64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66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67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68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72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76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77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78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79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80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81"/>
        </pc:sldMkLst>
      </pc:sldChg>
      <pc:sldChg chg="del">
        <pc:chgData name="wang jinyu" userId="4ef73c0e9951af0c" providerId="LiveId" clId="{8F72291C-F455-4472-A0FA-C9192E2E6268}" dt="2024-03-14T03:06:04.385" v="471" actId="47"/>
        <pc:sldMkLst>
          <pc:docMk/>
          <pc:sldMk cId="0" sldId="583"/>
        </pc:sldMkLst>
      </pc:sldChg>
    </pc:docChg>
  </pc:docChgLst>
  <pc:docChgLst>
    <pc:chgData name="jinyu wang" userId="4ef73c0e9951af0c" providerId="LiveId" clId="{673B44EF-5A9F-48BF-8BDA-B779157652EF}"/>
    <pc:docChg chg="modSld">
      <pc:chgData name="jinyu wang" userId="4ef73c0e9951af0c" providerId="LiveId" clId="{673B44EF-5A9F-48BF-8BDA-B779157652EF}" dt="2024-03-13T07:58:55.721" v="23"/>
      <pc:docMkLst>
        <pc:docMk/>
      </pc:docMkLst>
      <pc:sldChg chg="modSp mod">
        <pc:chgData name="jinyu wang" userId="4ef73c0e9951af0c" providerId="LiveId" clId="{673B44EF-5A9F-48BF-8BDA-B779157652EF}" dt="2024-03-13T07:58:55.721" v="23"/>
        <pc:sldMkLst>
          <pc:docMk/>
          <pc:sldMk cId="0" sldId="528"/>
        </pc:sldMkLst>
        <pc:spChg chg="mod">
          <ac:chgData name="jinyu wang" userId="4ef73c0e9951af0c" providerId="LiveId" clId="{673B44EF-5A9F-48BF-8BDA-B779157652EF}" dt="2024-03-13T07:58:55.721" v="23"/>
          <ac:spMkLst>
            <pc:docMk/>
            <pc:sldMk cId="0" sldId="528"/>
            <ac:spMk id="153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97993E-8F22-4BC4-A33E-E80D9179DA7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2025/6/26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FF44AC-F79D-4076-AFF2-2F94BBF672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5604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86017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pPr lvl="0"/>
            <a:r>
              <a:rPr lang="zh-CN" altLang="en-US" b="1" dirty="0"/>
              <a:t>封装名称：</a:t>
            </a:r>
            <a:r>
              <a:rPr lang="en-US" altLang="zh-CN" b="1" err="1"/>
              <a:t>PLCC(plastic</a:t>
            </a:r>
            <a:r>
              <a:rPr lang="en-US" altLang="zh-CN" b="1"/>
              <a:t> leaded chip carrier)</a:t>
            </a:r>
          </a:p>
          <a:p>
            <a:pPr lvl="0"/>
            <a:r>
              <a:rPr lang="zh-CN" altLang="en-US" b="1" dirty="0"/>
              <a:t>封装简介：</a:t>
            </a:r>
            <a:endParaRPr lang="zh-CN" altLang="en-US" dirty="0"/>
          </a:p>
          <a:p>
            <a:pPr lvl="0"/>
            <a:r>
              <a:rPr lang="zh-CN" altLang="en-US" dirty="0"/>
              <a:t>带引线的塑料芯片载体。表面贴装型封装之一。引脚从封装的四个侧面引出，呈丁字形 ， 是塑料制品。美国德克萨斯仪器公司首先在</a:t>
            </a:r>
            <a:r>
              <a:rPr lang="en-US" altLang="zh-CN"/>
              <a:t>64k </a:t>
            </a:r>
            <a:r>
              <a:rPr lang="zh-CN" altLang="en-US" dirty="0"/>
              <a:t>位</a:t>
            </a:r>
            <a:r>
              <a:rPr lang="en-US" altLang="zh-CN"/>
              <a:t>DRAM </a:t>
            </a:r>
            <a:r>
              <a:rPr lang="zh-CN" altLang="en-US" dirty="0"/>
              <a:t>和</a:t>
            </a:r>
            <a:r>
              <a:rPr lang="en-US" altLang="zh-CN"/>
              <a:t>256kDRAM </a:t>
            </a:r>
            <a:r>
              <a:rPr lang="zh-CN" altLang="en-US" dirty="0"/>
              <a:t>中采用，现在已经 普 及用于逻辑</a:t>
            </a:r>
            <a:r>
              <a:rPr lang="en-US" altLang="zh-CN"/>
              <a:t>LSI</a:t>
            </a:r>
            <a:r>
              <a:rPr lang="zh-CN" altLang="en-US" dirty="0"/>
              <a:t>、</a:t>
            </a:r>
            <a:r>
              <a:rPr lang="en-US" altLang="zh-CN"/>
              <a:t>DLD(</a:t>
            </a:r>
            <a:r>
              <a:rPr lang="zh-CN" altLang="en-US" dirty="0"/>
              <a:t>或程逻辑器件</a:t>
            </a:r>
            <a:r>
              <a:rPr lang="en-US" altLang="zh-CN"/>
              <a:t>)</a:t>
            </a:r>
            <a:r>
              <a:rPr lang="zh-CN" altLang="en-US" dirty="0"/>
              <a:t>等电路。引脚中心距</a:t>
            </a:r>
            <a:r>
              <a:rPr lang="en-US" altLang="zh-CN"/>
              <a:t>1.27mm</a:t>
            </a:r>
            <a:r>
              <a:rPr lang="zh-CN" altLang="en-US" dirty="0"/>
              <a:t>，引脚数从</a:t>
            </a:r>
            <a:r>
              <a:rPr lang="en-US" altLang="zh-CN"/>
              <a:t>18 </a:t>
            </a:r>
            <a:r>
              <a:rPr lang="zh-CN" altLang="en-US" dirty="0"/>
              <a:t>到</a:t>
            </a:r>
            <a:r>
              <a:rPr lang="en-US" altLang="zh-CN"/>
              <a:t>84</a:t>
            </a:r>
            <a:r>
              <a:rPr lang="zh-CN" altLang="en-US" dirty="0"/>
              <a:t>。 </a:t>
            </a:r>
            <a:r>
              <a:rPr lang="en-US" altLang="zh-CN"/>
              <a:t>J </a:t>
            </a:r>
            <a:r>
              <a:rPr lang="zh-CN" altLang="en-US" dirty="0"/>
              <a:t>形引脚不易变形，比</a:t>
            </a:r>
            <a:r>
              <a:rPr lang="en-US" altLang="zh-CN"/>
              <a:t>QFP </a:t>
            </a:r>
            <a:r>
              <a:rPr lang="zh-CN" altLang="en-US" dirty="0"/>
              <a:t>容易操作，但焊接后的外观检查较为困难。 </a:t>
            </a:r>
            <a:r>
              <a:rPr lang="en-US" altLang="zh-CN"/>
              <a:t>PLCC </a:t>
            </a:r>
            <a:r>
              <a:rPr lang="zh-CN" altLang="en-US" dirty="0"/>
              <a:t>与</a:t>
            </a:r>
            <a:r>
              <a:rPr lang="en-US" altLang="zh-CN"/>
              <a:t>LCC(</a:t>
            </a:r>
            <a:r>
              <a:rPr lang="zh-CN" altLang="en-US" dirty="0"/>
              <a:t>也称</a:t>
            </a:r>
            <a:r>
              <a:rPr lang="en-US" altLang="zh-CN"/>
              <a:t>QFN)</a:t>
            </a:r>
            <a:r>
              <a:rPr lang="zh-CN" altLang="en-US" dirty="0"/>
              <a:t>相似。以前，两者的区别仅在于前者用塑料，后者用陶瓷。但现 在已经出现用陶瓷制作的</a:t>
            </a:r>
            <a:r>
              <a:rPr lang="en-US" altLang="zh-CN"/>
              <a:t>J </a:t>
            </a:r>
            <a:r>
              <a:rPr lang="zh-CN" altLang="en-US" dirty="0"/>
              <a:t>形引脚封装和用塑料制作的无引脚封装</a:t>
            </a:r>
            <a:r>
              <a:rPr lang="en-US" altLang="zh-CN"/>
              <a:t>(</a:t>
            </a:r>
            <a:r>
              <a:rPr lang="zh-CN" altLang="en-US" dirty="0"/>
              <a:t>标记为塑料</a:t>
            </a:r>
            <a:r>
              <a:rPr lang="en-US" altLang="zh-CN"/>
              <a:t>LCC</a:t>
            </a:r>
            <a:r>
              <a:rPr lang="zh-CN" altLang="en-US" dirty="0"/>
              <a:t>、</a:t>
            </a:r>
            <a:r>
              <a:rPr lang="en-US" altLang="zh-CN"/>
              <a:t>PC LP</a:t>
            </a:r>
            <a:r>
              <a:rPr lang="zh-CN" altLang="en-US" dirty="0"/>
              <a:t>、</a:t>
            </a:r>
            <a:r>
              <a:rPr lang="en-US" altLang="zh-CN"/>
              <a:t>P </a:t>
            </a:r>
            <a:r>
              <a:rPr lang="zh-CN" altLang="en-US" dirty="0"/>
              <a:t>－</a:t>
            </a:r>
            <a:r>
              <a:rPr lang="en-US" altLang="zh-CN"/>
              <a:t>LCC </a:t>
            </a:r>
            <a:r>
              <a:rPr lang="zh-CN" altLang="en-US" dirty="0"/>
              <a:t>等</a:t>
            </a:r>
            <a:r>
              <a:rPr lang="en-US" altLang="zh-CN"/>
              <a:t>)</a:t>
            </a:r>
            <a:r>
              <a:rPr lang="zh-CN" altLang="en-US" dirty="0"/>
              <a:t>，已经无法分辨。为此，日本电子机械工业会于</a:t>
            </a:r>
            <a:r>
              <a:rPr lang="en-US" altLang="zh-CN"/>
              <a:t>1988 </a:t>
            </a:r>
            <a:r>
              <a:rPr lang="zh-CN" altLang="en-US" dirty="0"/>
              <a:t>年决定，把从四侧引出 </a:t>
            </a:r>
            <a:r>
              <a:rPr lang="en-US" altLang="zh-CN"/>
              <a:t>J </a:t>
            </a:r>
            <a:r>
              <a:rPr lang="zh-CN" altLang="en-US" dirty="0"/>
              <a:t>形引 脚的封装称为</a:t>
            </a:r>
            <a:r>
              <a:rPr lang="en-US" altLang="zh-CN"/>
              <a:t>QFJ</a:t>
            </a:r>
            <a:r>
              <a:rPr lang="zh-CN" altLang="en-US" dirty="0"/>
              <a:t>，把在四侧带有电极凸点的封装称为</a:t>
            </a:r>
            <a:r>
              <a:rPr lang="en-US" altLang="zh-CN"/>
              <a:t>QFN(</a:t>
            </a:r>
            <a:r>
              <a:rPr lang="zh-CN" altLang="en-US" dirty="0"/>
              <a:t>见</a:t>
            </a:r>
            <a:r>
              <a:rPr lang="en-US" altLang="zh-CN"/>
              <a:t>QFJ </a:t>
            </a:r>
            <a:r>
              <a:rPr lang="zh-CN" altLang="en-US" dirty="0"/>
              <a:t>和</a:t>
            </a:r>
            <a:r>
              <a:rPr lang="en-US" altLang="zh-CN" dirty="0"/>
              <a:t>QFN)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24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输入波形前沿的</a:t>
            </a:r>
            <a:r>
              <a:rPr lang="en-US" altLang="zh-CN" dirty="0"/>
              <a:t>50%</a:t>
            </a:r>
            <a:r>
              <a:rPr lang="zh-CN" altLang="en-US" dirty="0"/>
              <a:t>到输出波形前沿的</a:t>
            </a:r>
            <a:r>
              <a:rPr lang="en-US" altLang="zh-CN" dirty="0"/>
              <a:t>50%</a:t>
            </a:r>
            <a:r>
              <a:rPr lang="zh-CN" altLang="en-US" dirty="0"/>
              <a:t>之间的时间间隔为前沿延迟</a:t>
            </a:r>
            <a:r>
              <a:rPr lang="en-US" altLang="zh-CN" dirty="0"/>
              <a:t>t1</a:t>
            </a:r>
          </a:p>
          <a:p>
            <a:pPr lvl="0"/>
            <a:r>
              <a:rPr lang="zh-CN" altLang="en-US" dirty="0"/>
              <a:t>输入波形后沿的</a:t>
            </a:r>
            <a:r>
              <a:rPr lang="en-US" altLang="zh-CN" dirty="0"/>
              <a:t>50%</a:t>
            </a:r>
            <a:r>
              <a:rPr lang="zh-CN" altLang="en-US" dirty="0"/>
              <a:t>到输出波形后沿的</a:t>
            </a:r>
            <a:r>
              <a:rPr lang="en-US" altLang="zh-CN" dirty="0"/>
              <a:t>50%</a:t>
            </a:r>
            <a:r>
              <a:rPr lang="zh-CN" altLang="en-US" dirty="0"/>
              <a:t>之间的时间间隔为后沿延迟</a:t>
            </a:r>
            <a:r>
              <a:rPr lang="en-US" altLang="zh-CN" dirty="0"/>
              <a:t>t2</a:t>
            </a:r>
          </a:p>
          <a:p>
            <a:pPr lvl="0"/>
            <a:r>
              <a:rPr lang="zh-CN" altLang="en-US" dirty="0"/>
              <a:t>平均传输延迟时间</a:t>
            </a:r>
            <a:r>
              <a:rPr lang="en-US" altLang="zh-CN" dirty="0"/>
              <a:t>=(t1+t2)/2</a:t>
            </a: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25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26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76"/>
            <a:ext cx="6858000" cy="17909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862"/>
            <a:ext cx="6858000" cy="12419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01C9A-C2CB-4038-9C04-6173C3A5E70E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E83E7A-287E-4E8B-B2AF-49DED499431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388"/>
            <a:ext cx="7886700" cy="326390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78"/>
            <a:ext cx="1971675" cy="43594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5800725" cy="43594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78"/>
            <a:ext cx="7886700" cy="435941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buFont typeface="Arial" panose="020B0604020202020204" pitchFamily="34" charset="0"/>
              <a:buNone/>
              <a:defRPr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4BB1BA-43B4-4BF2-9BA6-21C93F46E9F3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FDC225-C165-4E12-8D69-B1D45A769C52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Tm="2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D7A619-92C6-41E4-93F8-6A0644B9E41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42CC83-E3B3-4C71-B210-7AC591C3CC64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8B3CF7-BC0A-431B-86CD-84AF852D4AFE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B1FEDE-B717-444A-9660-EEB8002D835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388"/>
            <a:ext cx="78867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63447F-02C7-4754-AA8F-D470E858363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FBA36E-A450-40EC-ACFB-2BAB289C951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3DE3EC-F55B-4F0C-94DC-02480EE55E52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779C7A-145E-4DA8-A56C-CC0B218F80A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6F7341-C7EA-4F4F-821F-F1803A3666A2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007A7CB-2C45-4360-A67D-2799522E971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9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28"/>
            <a:ext cx="3868340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28"/>
            <a:ext cx="3887391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237FBD-83BA-4142-A085-5B7B26E75493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89344C-80CB-47AE-8198-E46E835E45C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3737EB-2B89-420A-93C1-3AB12A4B7C93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CEA7F4-E42E-4A38-A03D-987B8ACECFB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8" descr="电路幻灯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0F407B-1994-4A57-A76F-8AA86E278C30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730830-4D52-482D-AB32-3A9FA69561F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94E172-AD35-41CE-ABF7-19A68DA56B0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CDE77F-DC67-4474-A7DA-9FDE08ECD0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/>
        </p:nvGrpSpPr>
        <p:grpSpPr>
          <a:xfrm>
            <a:off x="539750" y="52388"/>
            <a:ext cx="1628775" cy="487362"/>
            <a:chOff x="2077" y="3004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20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542" y="4166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highwaydata.com.cn/cecweb/do/encyclopedia/viewcontext?eid=2&amp;tid=702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www.wrbss.net/matter/download.asp?bh=4&amp;filename=1.jpg,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2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980ACB-EAD9-1746-9B10-AB2CA7D8B282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3" cy="971550"/>
          </a:xfrm>
        </p:spPr>
        <p:txBody>
          <a:bodyPr>
            <a:normAutofit fontScale="9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综艺简体" charset="0"/>
                <a:ea typeface="方正综艺简体" charset="0"/>
                <a:cs typeface="+mj-cs"/>
              </a:rPr>
              <a:t>数 字 逻 辑 电 路</a:t>
            </a:r>
          </a:p>
        </p:txBody>
      </p:sp>
      <p:sp>
        <p:nvSpPr>
          <p:cNvPr id="15366" name="文本框 2"/>
          <p:cNvSpPr txBox="1"/>
          <p:nvPr/>
        </p:nvSpPr>
        <p:spPr>
          <a:xfrm>
            <a:off x="3703638" y="2646363"/>
            <a:ext cx="107315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朱正东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-19050"/>
            <a:ext cx="9166225" cy="51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3688"/>
            <a:ext cx="9169400" cy="164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9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5370" name="文本框 11"/>
          <p:cNvSpPr txBox="1"/>
          <p:nvPr/>
        </p:nvSpPr>
        <p:spPr>
          <a:xfrm>
            <a:off x="4067175" y="2681288"/>
            <a:ext cx="122555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王今雨</a:t>
            </a:r>
            <a:endParaRPr lang="zh-CN" altLang="en-US" dirty="0">
              <a:solidFill>
                <a:schemeClr val="tx1"/>
              </a:solidFill>
              <a:latin typeface="方正综艺简体" charset="-122"/>
              <a:ea typeface="方正综艺简体" charset="-122"/>
            </a:endParaRPr>
          </a:p>
        </p:txBody>
      </p:sp>
      <p:grpSp>
        <p:nvGrpSpPr>
          <p:cNvPr id="15371" name="组合 12"/>
          <p:cNvGrpSpPr/>
          <p:nvPr/>
        </p:nvGrpSpPr>
        <p:grpSpPr>
          <a:xfrm>
            <a:off x="466725" y="268288"/>
            <a:ext cx="2322513" cy="696912"/>
            <a:chOff x="2077" y="3004"/>
            <a:chExt cx="5804" cy="1740"/>
          </a:xfrm>
        </p:grpSpPr>
        <p:pic>
          <p:nvPicPr>
            <p:cNvPr id="15372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7540" y="4165"/>
              <a:ext cx="341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D4A60F-4837-C44B-9B7D-CAEC58556EC4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355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684213" y="987425"/>
            <a:ext cx="8208962" cy="1682750"/>
          </a:xfrm>
          <a:noFill/>
          <a:ln>
            <a:noFill/>
          </a:ln>
        </p:spPr>
        <p:txBody>
          <a:bodyPr anchor="ctr"/>
          <a:lstStyle/>
          <a:p>
            <a:pPr marL="179705" indent="-610235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该电路很难级联：级联时，在二极管上损失的压降将会累加在一起，从而导致输出电位的严重恶化。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9705" indent="-610235" eaLnBrk="1" hangingPunct="1">
              <a:lnSpc>
                <a:spcPct val="10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二极管与电阻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构不成反相器（非门）：没有非逻辑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，仅有或逻辑和与逻辑不是一个完备的逻辑体系。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9705" indent="-610235" eaLnBrk="1" hangingPunct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好在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晶体管解决了所有这些问题。</a:t>
            </a:r>
          </a:p>
          <a:p>
            <a:pPr marL="179705" indent="-610235" eaLnBrk="1" hangingPunct="1">
              <a:lnSpc>
                <a:spcPct val="100000"/>
              </a:lnSpc>
              <a:buFontTx/>
              <a:buNone/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7" name="矩形 4"/>
          <p:cNvSpPr/>
          <p:nvPr/>
        </p:nvSpPr>
        <p:spPr>
          <a:xfrm>
            <a:off x="520700" y="2787650"/>
            <a:ext cx="8274050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）双极型晶体管逻辑（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DTL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DTL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20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世纪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60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年代和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70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年代早期采用过的一种逻辑门技术）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双极型晶体管是三端半导体器件。在基极的控制下，电流可以从集电极流到发射极。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spcBef>
                <a:spcPts val="600"/>
              </a:spcBef>
              <a:buFont typeface="Arial" panose="020B0604020202020204" pitchFamily="34" charset="0"/>
            </a:pP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 </a:t>
            </a:r>
            <a:r>
              <a:rPr lang="zh-CN" altLang="en-US" b="1" u="sng" dirty="0">
                <a:solidFill>
                  <a:schemeClr val="tx1"/>
                </a:solidFill>
                <a:latin typeface="华文新魏" panose="02010800040101010101" pitchFamily="2" charset="-122"/>
              </a:rPr>
              <a:t>晶体管是构建现代数字逻辑电路关键的</a:t>
            </a:r>
            <a:r>
              <a:rPr lang="zh-CN" altLang="en-US" b="1" u="sng" dirty="0">
                <a:solidFill>
                  <a:srgbClr val="FF0000"/>
                </a:solidFill>
                <a:latin typeface="华文新魏" panose="02010800040101010101" pitchFamily="2" charset="-122"/>
              </a:rPr>
              <a:t>电控开关</a:t>
            </a:r>
            <a:r>
              <a:rPr lang="zh-CN" altLang="en-US" b="1" u="sng" dirty="0">
                <a:solidFill>
                  <a:schemeClr val="tx1"/>
                </a:solidFill>
                <a:latin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1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charRg st="1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4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7">
                                            <p:txEl>
                                              <p:charRg st="4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7">
                                            <p:txEl>
                                              <p:charRg st="8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73D84C-9B2F-1C40-A50F-C68B084E5657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457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611188" y="484188"/>
            <a:ext cx="8424862" cy="1554162"/>
          </a:xfrm>
          <a:noFill/>
          <a:ln>
            <a:noFill/>
          </a:ln>
        </p:spPr>
        <p:txBody>
          <a:bodyPr/>
          <a:lstStyle/>
          <a:p>
            <a:pPr marL="0" indent="-609600" eaLnBrk="1" hangingPunct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基本反相器：晶体管和电阻构成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，左下图所示的是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npn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型晶体管。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-609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基极的高电位使晶体管打开，输出节点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放电到地，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电位十分接近零，却永远到不了零。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基极的低电位使晶体管关断。输出节点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就会通过上拉负载电阻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 baseline="-1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充电至电源电压。</a:t>
            </a:r>
          </a:p>
        </p:txBody>
      </p:sp>
      <p:pic>
        <p:nvPicPr>
          <p:cNvPr id="24581" name="Picture 5" descr="1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781175"/>
            <a:ext cx="2954338" cy="1225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Picture 6" descr="1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675" y="1781175"/>
            <a:ext cx="2809875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Rectangle 3"/>
          <p:cNvSpPr txBox="1"/>
          <p:nvPr/>
        </p:nvSpPr>
        <p:spPr>
          <a:xfrm>
            <a:off x="323850" y="2994025"/>
            <a:ext cx="8820150" cy="1720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右图是</a:t>
            </a:r>
            <a:r>
              <a:rPr lang="zh-CN" altLang="en-US" dirty="0">
                <a:solidFill>
                  <a:srgbClr val="FF0000"/>
                </a:solidFill>
              </a:rPr>
              <a:t>二极管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晶体管逻辑（</a:t>
            </a:r>
            <a:r>
              <a:rPr lang="en-US" altLang="zh-CN" dirty="0">
                <a:solidFill>
                  <a:srgbClr val="FF0000"/>
                </a:solidFill>
              </a:rPr>
              <a:t>DTL</a:t>
            </a:r>
            <a:r>
              <a:rPr lang="zh-CN" altLang="en-US" dirty="0">
                <a:solidFill>
                  <a:srgbClr val="FF0000"/>
                </a:solidFill>
              </a:rPr>
              <a:t>），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要晶体管导通，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D3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必须是打开的，此时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D3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的正极电压要达到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1.4V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，实现的是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与非逻辑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</a:rPr>
              <a:t>”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indent="-609600" eaLnBrk="1" hangingPunct="1"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如果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D3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正极接高电压，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晶体管的基极就会被高电压驱动，晶体管就能打开，电压越高内阻也越低，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F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点就几乎会被放电至逻辑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的电平。</a:t>
            </a:r>
          </a:p>
          <a:p>
            <a:pPr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如果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D3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正极接低电压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，基极电位相应变低，这使得晶体管截止，内阻无穷大，从而使输出节点达到逻辑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</a:rPr>
              <a:t>的电平。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charRg st="6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charRg st="66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charRg st="13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3">
                                            <p:txEl>
                                              <p:charRg st="13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F9C28F-2737-1648-8DE1-76A6E43D8B6C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662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68313" y="411163"/>
            <a:ext cx="8496300" cy="4176712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DTL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易构成与非逻辑、或非逻辑。能构成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一个逻辑完备组。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(2)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该系列逻辑门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使用更低的电压，耗费更少的功耗，以更高速度工作。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能实现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“线与”逻辑。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把多个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DTL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与非门的输出接在一起时，如果任一个与非门的输出是逻辑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，那么整个电路的总输出也将是逻辑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。要想整体输出为逻辑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，那么只有所有的门的输出端都是逻辑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才可以。实际上，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所谓的与门并不存在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。仅仅是简单地表示这样的连接形成了一个与逻辑的功能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3" name="Picture 4" descr="1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363913"/>
            <a:ext cx="4835525" cy="170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" name="圆角矩形 1"/>
          <p:cNvSpPr/>
          <p:nvPr/>
        </p:nvSpPr>
        <p:spPr>
          <a:xfrm>
            <a:off x="6804025" y="4011613"/>
            <a:ext cx="647700" cy="350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877C90-7571-114F-B2EF-F739C638B232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765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250825" y="627063"/>
            <a:ext cx="8561388" cy="4240212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晶体管逻辑（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endParaRPr lang="zh-CN" altLang="en-US" sz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晶体管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晶体管逻辑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(TTL)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：用晶体管和晶体管实现的逻辑门电路。这是当今常见电子元器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件中应用最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广泛的一个工艺系列。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用一个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双射极的晶体管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，再接一个晶体管反相器就可以实现上图所示的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DTL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与非逻辑门。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极型晶体管可以看成是两个彼此靠得很近的二极管，两个二极管中间的点就是晶体管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的基极。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6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多射极晶体管技术是</a:t>
            </a:r>
            <a:r>
              <a:rPr lang="en-US" altLang="zh-CN" sz="16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16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逻辑门实现的核心技术。</a:t>
            </a:r>
            <a:endParaRPr lang="en-US" altLang="zh-CN" sz="1600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一个二输入的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与非门如右图所示。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这个电路将上图中的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个二极管换成了一个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双发射</a:t>
            </a:r>
            <a:endParaRPr lang="en-US" altLang="zh-CN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极的晶体管。</a:t>
            </a:r>
          </a:p>
          <a:p>
            <a:pPr marL="609600" indent="-609600" eaLnBrk="1" hangingPunct="1">
              <a:lnSpc>
                <a:spcPct val="70000"/>
              </a:lnSpc>
              <a:buFontTx/>
              <a:buNone/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pic>
        <p:nvPicPr>
          <p:cNvPr id="27653" name="Picture 4" descr="1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63" y="2716213"/>
            <a:ext cx="2682875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0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charRg st="207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3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charRg st="238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26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charRg st="261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7B9AF9-5B7A-C846-AE01-F42DE06A6A3F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867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395288" y="771525"/>
            <a:ext cx="7561262" cy="3857625"/>
          </a:xfrm>
          <a:noFill/>
          <a:ln>
            <a:noFill/>
          </a:ln>
        </p:spPr>
        <p:txBody>
          <a:bodyPr/>
          <a:lstStyle/>
          <a:p>
            <a:pPr marL="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当输入端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中有一个为低时，通过晶体管基极外电阻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1800" baseline="-10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的电流大部分都传到了地上。没有电流从基极流到集电极，也就没有电流到达输出晶体管的基极。因此，输出晶体管是截止的，通过上拉电阻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1800" baseline="-10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将输出节点充电到高电位。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2)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当所有的输入端都是高电位时，通过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1800" baseline="-10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的电流才能从基极流向集电极，从而打开输出晶体管。在这种情况下，输出支路放电到地。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除了作为一个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电压控制的开关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，晶体管还可以作为放大器工作。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当基极电压变化时，晶体管能把这个电压放大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从而加快了后面晶体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管打开和关闭的速度，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结果得到了更快的门电路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pic>
        <p:nvPicPr>
          <p:cNvPr id="28677" name="Picture 4" descr="1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38" y="2670175"/>
            <a:ext cx="1458912" cy="204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4D1156-334D-ED47-B2B9-DBCFA3473EF2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481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日期占位符 3"/>
          <p:cNvSpPr txBox="1">
            <a:spLocks noGrp="1" noChangeArrowheads="1"/>
          </p:cNvSpPr>
          <p:nvPr/>
        </p:nvSpPr>
        <p:spPr bwMode="auto"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0800"/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2E895D-E02D-2443-8C59-1906BD9394A1}" type="datetime11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16:21:41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灯片编号占位符 5"/>
          <p:cNvSpPr txBox="1">
            <a:spLocks noGrp="1" noChangeArrowheads="1"/>
          </p:cNvSpPr>
          <p:nvPr/>
        </p:nvSpPr>
        <p:spPr bwMode="auto"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0"/>
          <a:lstStyle>
            <a:lvl1pPr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D87519-748D-4BE7-AF6C-9F8B62497524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Rectangle 3"/>
          <p:cNvSpPr>
            <a:spLocks noGrp="1"/>
          </p:cNvSpPr>
          <p:nvPr>
            <p:ph type="body"/>
          </p:nvPr>
        </p:nvSpPr>
        <p:spPr>
          <a:xfrm>
            <a:off x="4643438" y="4606925"/>
            <a:ext cx="4537075" cy="536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zh-CN" altLang="en-US" sz="1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来自：</a:t>
            </a:r>
            <a:r>
              <a:rPr lang="en-US" altLang="zh-CN" sz="11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http://www.highwaydata.com.cn/cecweb/do/encyclopedia/viewcontext?eid=2&amp;tid=702</a:t>
            </a:r>
            <a:endParaRPr lang="en-US" altLang="zh-CN" sz="11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4823" name="Picture 5" descr="6877-68774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2643188"/>
            <a:ext cx="4572000" cy="2049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0" y="356235"/>
            <a:ext cx="8964613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三态门或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三态电路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   三态门的输出端除了出现高、低电平外，还出现第三个状态，即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高阻态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亦称禁止态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，但并不是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值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逻辑电路。三态与非门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（低使能的与非门）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如图所示。电路由两个与非门（一个与非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非门）和二极管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组成。 </a:t>
            </a:r>
            <a:b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   虚线右边是一个带有源泄放电路的与非门，称为数据传输部分，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管的</a:t>
            </a: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I1</a:t>
            </a:r>
            <a:r>
              <a:rPr kumimoji="0" lang="zh-CN" altLang="en-US" sz="200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I2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为数据输入端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。而虚线左边是状态控制部分，是个非门，它的输入端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称为控制端或使能端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。当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接低电平时，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输出一个高电平给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5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，使虚线右边处于工作状态，这样，电路将按与非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关系把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I1</a:t>
            </a:r>
            <a:r>
              <a:rPr kumimoji="0" lang="zh-CN" altLang="en-US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， </a:t>
            </a: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I2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接受到的信号传送到输出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端，使</a:t>
            </a:r>
            <a:r>
              <a:rPr kumimoji="0" lang="en-US" altLang="zh-CN" sz="200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o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或为高电平，或为低电平。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接高电平时，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T4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输出低电平给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使</a:t>
            </a:r>
            <a:r>
              <a:rPr kumimoji="0" lang="zh-CN" altLang="en-US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10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截止。另一方面，通过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把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的基极电位钳在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1v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左右，使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截止。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由于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kumimoji="0" lang="zh-CN" altLang="en-US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均截止，从输出端</a:t>
            </a:r>
            <a:r>
              <a:rPr kumimoji="0" lang="en-US" altLang="zh-CN" sz="20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kumimoji="0" lang="en-US" altLang="zh-CN" sz="20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看进去，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电路处于高阻状态。</a:t>
            </a:r>
          </a:p>
        </p:txBody>
      </p:sp>
    </p:spTree>
  </p:cSld>
  <p:clrMapOvr>
    <a:masterClrMapping/>
  </p:clrMapOvr>
  <p:transition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045D65-5BE7-0849-B2EA-5B79C64B1350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240665" y="579755"/>
            <a:ext cx="8855710" cy="4368800"/>
          </a:xfrm>
          <a:noFill/>
          <a:ln>
            <a:noFill/>
          </a:ln>
        </p:spPr>
        <p:txBody>
          <a:bodyPr/>
          <a:lstStyle/>
          <a:p>
            <a:pPr marL="609600" indent="-609600" eaLnBrk="1" latinLnBrk="0" hangingPunct="1">
              <a:lnSpc>
                <a:spcPct val="80000"/>
              </a:lnSpc>
              <a:spcBef>
                <a:spcPts val="7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1.4.3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MOS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晶体管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(Metal Oxide Semiconductor)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、传输门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代的主流技术，即用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MOS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管来实现逻辑门功能。有两种类型的开关：根据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建造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它们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所使用的半导体材料的类型，称为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沟道晶体管和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沟道晶体管，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或者简称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NMOS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PMOS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管，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或称其为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型场效应管，加一个控制电压就可以断开或合上。</a:t>
            </a:r>
          </a:p>
          <a:p>
            <a:pPr marL="609600" indent="-609600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n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型器件与前面讨论的电控开关类似；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当一个低电压加到栅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(gate)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极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或者控制端时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，断</a:t>
            </a:r>
          </a:p>
          <a:p>
            <a:pPr marL="609600" indent="-609600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开开关，而当加高电压时则起合上开关，实现另两个端点的连接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在图中用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标注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S</a:t>
            </a:r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Source</a:t>
            </a:r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Drain</a:t>
            </a:r>
          </a:p>
        </p:txBody>
      </p:sp>
      <p:grpSp>
        <p:nvGrpSpPr>
          <p:cNvPr id="35845" name="Group 7"/>
          <p:cNvGrpSpPr/>
          <p:nvPr/>
        </p:nvGrpSpPr>
        <p:grpSpPr>
          <a:xfrm>
            <a:off x="5166360" y="3796665"/>
            <a:ext cx="3820199" cy="1124265"/>
            <a:chOff x="3833" y="2527"/>
            <a:chExt cx="1847" cy="708"/>
          </a:xfrm>
        </p:grpSpPr>
        <p:pic>
          <p:nvPicPr>
            <p:cNvPr id="35846" name="Picture 4" descr="1-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" y="2527"/>
              <a:ext cx="1724" cy="4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998" y="3023"/>
              <a:ext cx="16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NMOS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管                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PMOS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管</a:t>
              </a:r>
            </a:p>
          </p:txBody>
        </p:sp>
      </p:grpSp>
    </p:spTree>
  </p:cSld>
  <p:clrMapOvr>
    <a:masterClrMapping/>
  </p:clrMapOvr>
  <p:transition advTm="2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382F47-5C1A-0B46-9598-C68EFD108354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686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106363" y="593725"/>
            <a:ext cx="6770687" cy="4354513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型器件正好完全相反，当一个高电压作用在它们的栅时，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它们才是断开的。晶体管栅极上的小圆圈表示这是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型器件。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互补</a:t>
            </a:r>
            <a:r>
              <a:rPr lang="en-US" altLang="zh-CN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MOS,</a:t>
            </a:r>
            <a:r>
              <a:rPr lang="zh-CN" altLang="en-US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又称</a:t>
            </a:r>
            <a:r>
              <a:rPr lang="en-US" altLang="zh-CN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CMOS</a:t>
            </a:r>
            <a:r>
              <a:rPr lang="zh-CN" altLang="en-US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（Complementary Metal Oxide Semiconducto）工艺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，涉及两种互补类型开关。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     一个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简单的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CMOS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网络如右图所示。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它由两种类型的开关各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一个组成。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型器件用来连接输出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和高电压，而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型器件用来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连接输出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和低电压。由于两个晶体管的栅极都连到相同的线上，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所以它们由相同的电压控制。</a:t>
            </a:r>
          </a:p>
        </p:txBody>
      </p:sp>
      <p:sp>
        <p:nvSpPr>
          <p:cNvPr id="36869" name="Picture 4"/>
          <p:cNvSpPr>
            <a:spLocks noChangeAspect="1"/>
          </p:cNvSpPr>
          <p:nvPr/>
        </p:nvSpPr>
        <p:spPr>
          <a:xfrm>
            <a:off x="504825" y="342900"/>
            <a:ext cx="8020050" cy="15890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>
          <a:xfrm>
            <a:off x="6948488" y="1536383"/>
            <a:ext cx="2012950" cy="2564038"/>
            <a:chOff x="4400" y="894"/>
            <a:chExt cx="1360" cy="1414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604" y="2088"/>
              <a:ext cx="1111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简单的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CMOS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网络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pic>
          <p:nvPicPr>
            <p:cNvPr id="36872" name="Picture 6" descr="1-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0" y="894"/>
              <a:ext cx="1360" cy="104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B25EE0-02ED-4342-BAFE-2507C6001CA4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891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93980" y="700405"/>
            <a:ext cx="6728460" cy="4067175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这是一个非常简单的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反相器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的逻辑设备（器件），即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非门。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非门的符号如右上图所示。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晶体管网络的构成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：输出为高的部分用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型开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关网络，而输出为低的其余部分，用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型开关网络。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7" name="Picture 4"/>
          <p:cNvSpPr>
            <a:spLocks noChangeAspect="1"/>
          </p:cNvSpPr>
          <p:nvPr/>
        </p:nvSpPr>
        <p:spPr>
          <a:xfrm>
            <a:off x="249873" y="555625"/>
            <a:ext cx="8643937" cy="186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38918" name="Group 7"/>
          <p:cNvGrpSpPr/>
          <p:nvPr/>
        </p:nvGrpSpPr>
        <p:grpSpPr>
          <a:xfrm>
            <a:off x="7308850" y="1058863"/>
            <a:ext cx="1655763" cy="1243012"/>
            <a:chOff x="4422" y="1575"/>
            <a:chExt cx="907" cy="974"/>
          </a:xfrm>
        </p:grpSpPr>
        <p:pic>
          <p:nvPicPr>
            <p:cNvPr id="38921" name="Picture 5" descr="1-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" y="1575"/>
              <a:ext cx="907" cy="3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22" name="Rectangle 6"/>
            <p:cNvSpPr/>
            <p:nvPr/>
          </p:nvSpPr>
          <p:spPr>
            <a:xfrm>
              <a:off x="4513" y="2023"/>
              <a:ext cx="728" cy="5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非电路的</a:t>
              </a:r>
            </a:p>
            <a:p>
              <a:pPr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逻辑符号</a:t>
              </a:r>
              <a:r>
                <a:rPr lang="zh-CN" altLang="en-US" dirty="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7528560" y="555625"/>
            <a:ext cx="1275715" cy="287655"/>
          </a:xfrm>
          <a:prstGeom prst="wedgeRoundRectCallout">
            <a:avLst>
              <a:gd name="adj1" fmla="val 6398"/>
              <a:gd name="adj2" fmla="val 194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/>
          <a:lstStyle>
            <a:lvl1pPr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圆圈</a:t>
            </a:r>
          </a:p>
        </p:txBody>
      </p:sp>
      <p:grpSp>
        <p:nvGrpSpPr>
          <p:cNvPr id="30727" name="Group 7"/>
          <p:cNvGrpSpPr/>
          <p:nvPr/>
        </p:nvGrpSpPr>
        <p:grpSpPr>
          <a:xfrm>
            <a:off x="7475220" y="2478405"/>
            <a:ext cx="1557655" cy="2026957"/>
            <a:chOff x="4400" y="894"/>
            <a:chExt cx="1360" cy="1225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604" y="1878"/>
              <a:ext cx="109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750"/>
                </a:spcBef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75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非门电路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pic>
          <p:nvPicPr>
            <p:cNvPr id="36872" name="Picture 6" descr="1-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0" y="894"/>
              <a:ext cx="1360" cy="104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0B69BB-ECB1-1B49-8E3D-57C86C43EA29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993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9940" name="Picture 4" descr="1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1703705"/>
            <a:ext cx="4830445" cy="273113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774" name="Group 6"/>
          <p:cNvGrpSpPr/>
          <p:nvPr/>
        </p:nvGrpSpPr>
        <p:grpSpPr>
          <a:xfrm>
            <a:off x="6877050" y="1995488"/>
            <a:ext cx="1943100" cy="2509837"/>
            <a:chOff x="4332" y="1257"/>
            <a:chExt cx="1224" cy="1581"/>
          </a:xfrm>
        </p:grpSpPr>
        <p:pic>
          <p:nvPicPr>
            <p:cNvPr id="39942" name="Picture 4" descr="1-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" y="1257"/>
              <a:ext cx="1224" cy="8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4332" y="2204"/>
              <a:ext cx="112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Calibri" panose="020F0502020204030204" pitchFamily="34" charset="0"/>
                </a:rPr>
                <a:t>与非门和或非门电路的逻辑符号</a:t>
              </a:r>
              <a:r>
                <a:rPr lang="zh-CN" altLang="en-US" b="1" dirty="0">
                  <a:latin typeface="Calibri" panose="020F0502020204030204" pitchFamily="34" charset="0"/>
                </a:rPr>
                <a:t>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5650" y="704215"/>
            <a:ext cx="804164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ym typeface="+mn-ea"/>
              </a:rPr>
              <a:t>下图表示了场效应晶体管的串联和并联排列。可知，当</a:t>
            </a:r>
            <a:r>
              <a:rPr lang="en-US" altLang="zh-CN" b="1">
                <a:sym typeface="+mn-ea"/>
              </a:rPr>
              <a:t>p</a:t>
            </a:r>
            <a:r>
              <a:rPr lang="zh-CN" altLang="en-US" b="1" dirty="0">
                <a:sym typeface="+mn-ea"/>
              </a:rPr>
              <a:t>型器件是并联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ym typeface="+mn-ea"/>
              </a:rPr>
              <a:t>时，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 dirty="0">
                <a:sym typeface="+mn-ea"/>
              </a:rPr>
              <a:t>型器件就是串联的，反之亦然。</a:t>
            </a:r>
            <a:endParaRPr lang="zh-CN" altLang="en-US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00004A-D1FB-E44A-A9B5-7360FE8AB14F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10"/>
          <p:cNvSpPr txBox="1"/>
          <p:nvPr/>
        </p:nvSpPr>
        <p:spPr>
          <a:xfrm>
            <a:off x="657543" y="975995"/>
            <a:ext cx="7764462" cy="3954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1.4.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早期逻辑门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开关和继电器电路的工作原理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二极管的工作原理，及其与电阻构成的与门和或门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1.4.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双极型晶体管逻辑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基本双极型晶体管逻辑：晶体管和电阻构成的反向器、晶体管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2" charset="-122"/>
              </a:rPr>
              <a:t>-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二极管（</a:t>
            </a:r>
            <a:r>
              <a:rPr lang="zh-CN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D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TL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）逻辑及其优点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晶体管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2" charset="-122"/>
              </a:rPr>
              <a:t>-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晶体管（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TTL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）逻辑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1.4.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3 MOS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晶体管、传输门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p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型晶体管和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型晶体管以及晶体管的未来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1.4.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</a:rPr>
              <a:t>4.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</a:rPr>
              <a:t>集成电路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集成电路制造技术、封装、规模类型以及使用特性</a:t>
            </a:r>
          </a:p>
        </p:txBody>
      </p:sp>
      <p:sp>
        <p:nvSpPr>
          <p:cNvPr id="16389" name="Rectangle 13"/>
          <p:cNvSpPr>
            <a:spLocks noGrp="1"/>
          </p:cNvSpPr>
          <p:nvPr>
            <p:ph type="title"/>
          </p:nvPr>
        </p:nvSpPr>
        <p:spPr>
          <a:xfrm>
            <a:off x="444500" y="555625"/>
            <a:ext cx="8190865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 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逻辑门电路</a:t>
            </a:r>
          </a:p>
        </p:txBody>
      </p:sp>
    </p:spTree>
  </p:cSld>
  <p:clrMapOvr>
    <a:masterClrMapping/>
  </p:clrMapOvr>
  <p:transition spd="slow" advTm="62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5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0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1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5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5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B9DC07-B839-6E4A-A881-66A4B8F855CB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301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627380"/>
            <a:ext cx="8229600" cy="503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CMOS</a:t>
            </a:r>
            <a:r>
              <a:rPr kumimoji="0" lang="zh-CN" altLang="en-US" sz="2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传输门</a:t>
            </a:r>
            <a:r>
              <a:rPr kumimoji="0" lang="zh-CN" altLang="en-US" sz="2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2468" name="Picture 4" descr="1-2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5650" y="2787650"/>
            <a:ext cx="7561263" cy="2036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68313" y="1270953"/>
            <a:ext cx="8135938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CMOS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传输门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Transmission Gate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）是一种既可以传送数字信号又可以传输模拟信号的可控开关电路。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CMOS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传输门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由一个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PMOS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和一个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CMOS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管并联构成，</a:t>
            </a:r>
            <a:r>
              <a:rPr kumimoji="0" lang="zh-CN" altLang="en-US" sz="2000" b="1" i="0" u="sng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其具有很低的导通电阻（几百欧）和很高的截止电阻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（大于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10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9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欧）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。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新魏" panose="0201080004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9A9F41-E95A-4B4D-8B0E-65C0ADC391CF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505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753428" y="411163"/>
            <a:ext cx="7777162" cy="4756150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1.4.4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）集成电路的类型                    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制造工艺分类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TTL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用双极型晶体管构成的集成门电路；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TTL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是工艺制造技术的缩写；速度快，集成度低，对静电放电不敏感；通常直流电源：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+5V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管逻辑的集成电路。主导技术，可能替代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TTL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技术，功耗小，集成度高。直流电源：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+5V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+3.3V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）封装类型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取决于装配在印制在电路板上的方式（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很多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一类是插孔装配：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DIP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双列直插式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另一类是平面装配：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SOIC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PLCC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LCCC</a:t>
            </a:r>
          </a:p>
        </p:txBody>
      </p:sp>
      <p:sp>
        <p:nvSpPr>
          <p:cNvPr id="45061" name="Picture 4"/>
          <p:cNvSpPr>
            <a:spLocks noChangeAspect="1"/>
          </p:cNvSpPr>
          <p:nvPr/>
        </p:nvSpPr>
        <p:spPr>
          <a:xfrm>
            <a:off x="666750" y="2936875"/>
            <a:ext cx="5219700" cy="18875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45062" name="Picture 5"/>
          <p:cNvSpPr>
            <a:spLocks noChangeAspect="1"/>
          </p:cNvSpPr>
          <p:nvPr/>
        </p:nvSpPr>
        <p:spPr>
          <a:xfrm>
            <a:off x="6007100" y="2946400"/>
            <a:ext cx="2571750" cy="1855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pic>
        <p:nvPicPr>
          <p:cNvPr id="4506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3609658"/>
            <a:ext cx="2287588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104640"/>
            <a:ext cx="4992688" cy="862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C7EB25-439D-7745-A774-D599D45C772E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608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日期占位符 3"/>
          <p:cNvSpPr txBox="1">
            <a:spLocks noGrp="1" noChangeArrowheads="1"/>
          </p:cNvSpPr>
          <p:nvPr/>
        </p:nvSpPr>
        <p:spPr bwMode="auto"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0800"/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9D07F5-4C46-FD4D-B1D0-E58CA18B8474}" type="datetime11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16:21:41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5"/>
          <p:cNvSpPr txBox="1">
            <a:spLocks noGrp="1" noChangeArrowheads="1"/>
          </p:cNvSpPr>
          <p:nvPr/>
        </p:nvSpPr>
        <p:spPr bwMode="auto"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0"/>
          <a:lstStyle>
            <a:lvl1pPr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FD909B-3CE1-49AB-8D11-C589CE92843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 flipV="1">
            <a:off x="179388" y="51911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2555875" y="519113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750"/>
              </a:spcBef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defRPr sz="200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  <a:t>集成电路封装形式</a:t>
            </a:r>
          </a:p>
        </p:txBody>
      </p:sp>
      <p:pic>
        <p:nvPicPr>
          <p:cNvPr id="46088" name="Picture 5" descr="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006475"/>
            <a:ext cx="1368425" cy="1025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9" name="Picture 6" descr="sdi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085975"/>
            <a:ext cx="1368425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90" name="Picture 7" descr="BG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25" y="1114425"/>
            <a:ext cx="1419225" cy="107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91" name="Picture 8" descr="l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0" y="3760788"/>
            <a:ext cx="1368425" cy="93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2052638" y="1330325"/>
            <a:ext cx="259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DIP (Dual Inline Package)</a:t>
            </a:r>
          </a:p>
        </p:txBody>
      </p:sp>
      <p:sp>
        <p:nvSpPr>
          <p:cNvPr id="64523" name="Text Box 10"/>
          <p:cNvSpPr txBox="1">
            <a:spLocks noChangeArrowheads="1"/>
          </p:cNvSpPr>
          <p:nvPr/>
        </p:nvSpPr>
        <p:spPr bwMode="auto">
          <a:xfrm>
            <a:off x="2124075" y="2355850"/>
            <a:ext cx="720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SDIP</a:t>
            </a:r>
          </a:p>
        </p:txBody>
      </p:sp>
      <p:pic>
        <p:nvPicPr>
          <p:cNvPr id="46094" name="Picture 11" descr="so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3005138"/>
            <a:ext cx="1368425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5" name="Text Box 12"/>
          <p:cNvSpPr txBox="1">
            <a:spLocks noChangeArrowheads="1"/>
          </p:cNvSpPr>
          <p:nvPr/>
        </p:nvSpPr>
        <p:spPr bwMode="auto">
          <a:xfrm>
            <a:off x="2124075" y="3221038"/>
            <a:ext cx="649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SOP</a:t>
            </a:r>
          </a:p>
        </p:txBody>
      </p:sp>
      <p:sp>
        <p:nvSpPr>
          <p:cNvPr id="46096" name="Text Box 13"/>
          <p:cNvSpPr txBox="1"/>
          <p:nvPr/>
        </p:nvSpPr>
        <p:spPr>
          <a:xfrm>
            <a:off x="144463" y="4652963"/>
            <a:ext cx="334803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LCC (Leadless Ceramic Chip)</a:t>
            </a:r>
          </a:p>
        </p:txBody>
      </p:sp>
      <p:pic>
        <p:nvPicPr>
          <p:cNvPr id="46097" name="Picture 14" descr="lqfp100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2138" y="3760788"/>
            <a:ext cx="1512887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8" name="Text Box 15"/>
          <p:cNvSpPr txBox="1">
            <a:spLocks noChangeArrowheads="1"/>
          </p:cNvSpPr>
          <p:nvPr/>
        </p:nvSpPr>
        <p:spPr bwMode="auto">
          <a:xfrm>
            <a:off x="3563938" y="4732338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LQFP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6948488" y="141922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BGA (Ball Grid Array Package)</a:t>
            </a:r>
          </a:p>
        </p:txBody>
      </p:sp>
      <p:pic>
        <p:nvPicPr>
          <p:cNvPr id="46100" name="Picture 17" descr="qfp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2138" y="2085975"/>
            <a:ext cx="1511300" cy="788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31" name="Text Box 18"/>
          <p:cNvSpPr txBox="1">
            <a:spLocks noChangeArrowheads="1"/>
          </p:cNvSpPr>
          <p:nvPr/>
        </p:nvSpPr>
        <p:spPr bwMode="auto">
          <a:xfrm>
            <a:off x="3059113" y="3003550"/>
            <a:ext cx="23050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QFP (Plastic Quad Flat Package)</a:t>
            </a:r>
          </a:p>
        </p:txBody>
      </p:sp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6913563" y="2427288"/>
            <a:ext cx="21224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PLCC (Plastic Leaded Chip Carrier)</a:t>
            </a:r>
          </a:p>
        </p:txBody>
      </p:sp>
      <p:pic>
        <p:nvPicPr>
          <p:cNvPr id="46103" name="Picture 20" descr="socket4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8625" y="3489325"/>
            <a:ext cx="1479550" cy="124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7021513" y="4030663"/>
            <a:ext cx="14398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Socket423</a:t>
            </a:r>
          </a:p>
        </p:txBody>
      </p:sp>
      <p:pic>
        <p:nvPicPr>
          <p:cNvPr id="46105" name="Picture 22" descr="plcc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8625" y="2355850"/>
            <a:ext cx="1409700" cy="922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3A4AED-8EA2-9A4D-9E26-83978E08CB11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71525"/>
            <a:ext cx="8089900" cy="394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 advTm="2500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20D043-BEC2-514F-BABB-464D481C2F94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8131" name="Rectangle 2"/>
          <p:cNvSpPr txBox="1"/>
          <p:nvPr/>
        </p:nvSpPr>
        <p:spPr>
          <a:xfrm>
            <a:off x="430213" y="773113"/>
            <a:ext cx="8345487" cy="3582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）规模类型</a:t>
            </a:r>
            <a:endParaRPr lang="en-US" altLang="zh-CN" dirty="0">
              <a:solidFill>
                <a:srgbClr val="0000FF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指单个芯片上集成的</a:t>
            </a:r>
            <a:r>
              <a:rPr lang="zh-CN" altLang="en-US" dirty="0">
                <a:latin typeface="华文新魏" panose="02010800040101010101" pitchFamily="2" charset="-122"/>
                <a:ea typeface="宋体" panose="02010600030101010101" pitchFamily="2" charset="-122"/>
              </a:rPr>
              <a:t>等效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门电路数目的多少。按照电路的复杂性的不同，通常分为：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）小规模集成电路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SSI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个等效门以下，实现基本逻辑门的集成；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）中规模集成电路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MSI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12~99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个门，实现功能部件级集成；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）大规模集成电路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LSI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100~9999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个门，实现了子系统的集成；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）超大规模集成电路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VLSI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10000~99999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个门，实现系统级的集成；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）巨大规模集成电路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ULSI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万以上个门，实现大型存储器、大型微处理器等复杂系统的集成。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2500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F9E9C6-18C2-664B-A7E1-8C16BD8D90DA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0179" name="Rectangle 2"/>
          <p:cNvSpPr txBox="1"/>
          <p:nvPr/>
        </p:nvSpPr>
        <p:spPr>
          <a:xfrm>
            <a:off x="196850" y="403225"/>
            <a:ext cx="7759700" cy="4437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集成电路的使用特性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）负载能力：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一个门的输出端所能连接的下一个逻辑门输入端的节点个数，称为该逻辑门的扇出（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FANOUT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                                                                                          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）延迟特性：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平均传输延迟时间是反映门电路工作速度的一个重要参数。以与非门为例：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018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63" y="1131888"/>
            <a:ext cx="3024187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788" y="3148013"/>
            <a:ext cx="3944937" cy="1814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 advTm="25000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E4E14E-367E-194E-B05B-ADE675E9B651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2227" name="矩形 6"/>
          <p:cNvSpPr/>
          <p:nvPr/>
        </p:nvSpPr>
        <p:spPr>
          <a:xfrm>
            <a:off x="2916238" y="4794250"/>
            <a:ext cx="16843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空脚处理方法</a:t>
            </a:r>
          </a:p>
        </p:txBody>
      </p:sp>
      <p:sp>
        <p:nvSpPr>
          <p:cNvPr id="52228" name="Rectangle 2"/>
          <p:cNvSpPr txBox="1"/>
          <p:nvPr/>
        </p:nvSpPr>
        <p:spPr>
          <a:xfrm>
            <a:off x="196850" y="487363"/>
            <a:ext cx="7615238" cy="25892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）功耗特性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集成电路的功耗和集成度密切相关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。功耗大的器件集成度不能很高，否则，器件因无法散热而容易烧毁。</a:t>
            </a:r>
            <a:endParaRPr lang="en-US" altLang="zh-CN" sz="1800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当输出端空载、门电路输出低电平时，电路的功耗称为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空载导通功耗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。空载功耗还和工作频率有关，频率越高，空载功耗越大。</a:t>
            </a:r>
            <a:endParaRPr lang="en-US" altLang="zh-CN" sz="1800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）空脚处理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为了保证电路工作的可靠性，未使用的输入端引脚应当连接到一个固定的逻辑电平（高或低）。</a:t>
            </a:r>
            <a:endParaRPr lang="en-US" altLang="zh-CN" sz="1800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222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3219450"/>
            <a:ext cx="7075487" cy="1655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 advTm="250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01C88D-112B-2640-A446-9E64093C02A7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41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418465" y="565150"/>
            <a:ext cx="8340090" cy="4383405"/>
          </a:xfrm>
          <a:noFill/>
          <a:ln>
            <a:noFill/>
          </a:ln>
        </p:spPr>
        <p:txBody>
          <a:bodyPr/>
          <a:lstStyle/>
          <a:p>
            <a:pPr marL="609600" indent="-609600" eaLnBrk="1" latinLnBrk="0" hangingPunct="1">
              <a:lnSpc>
                <a:spcPct val="130000"/>
              </a:lnSpc>
              <a:spcBef>
                <a:spcPts val="70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  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有些物理量往往具有二值性，如开关的开、合性，因此以开关来实现二值性的逻辑控制是最简单的例子。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开关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是数字计算机的基本结构模块。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开关的合理排列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是数字电路中抽象计算的物理配置，即一种特定的电路设计。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电控开关是数字逻辑电路的核心构件。数字技术的发展过程如下：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eaLnBrk="1" latinLnBrk="0" hangingPunct="1">
              <a:lnSpc>
                <a:spcPct val="14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世纪末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电报通信，第一个简单的二值性电气数字系统。</a:t>
            </a:r>
          </a:p>
          <a:p>
            <a:pPr lvl="3" eaLnBrk="1" latinLnBrk="0" hangingPunct="1">
              <a:lnSpc>
                <a:spcPct val="14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世纪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年代，使用电磁式继电器，增强了逻辑功能，在数字技术中</a:t>
            </a:r>
            <a:r>
              <a:rPr lang="zh-CN" altLang="en-US" sz="20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初次引进了信息存储或记忆的新概念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，并且产生了自动电话。              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charRg st="16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charRg st="19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91BC3C-4A92-7B46-9871-C8F1FF67A5AE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43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79425" y="484188"/>
            <a:ext cx="7332663" cy="3921125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世纪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，速度上和能量消耗上更加满足需要，并采用了</a:t>
            </a:r>
            <a:r>
              <a:rPr lang="zh-CN" altLang="en-US" sz="20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存储程序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技术，产生了第一代计算机。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紧接着有了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晶体管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，缩小了机器体积和降低了能量的消耗，在工作的速度上也有所提高，产生了第二代计算机。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世纪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，产生了第三代计算机。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紧接着，大规模集成电路，产生了第四代计算机，即所谓的微机或单片机等。</a:t>
            </a:r>
          </a:p>
        </p:txBody>
      </p:sp>
    </p:spTree>
  </p:cSld>
  <p:clrMapOvr>
    <a:masterClrMapping/>
  </p:clrMapOvr>
  <p:transition advTm="2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7310A3-1573-D441-A3C7-F58F21A721D7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945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95288" y="627063"/>
            <a:ext cx="8497887" cy="2600325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早期逻辑门电路</a:t>
            </a:r>
            <a:endParaRPr lang="zh-CN" altLang="en-US" sz="1800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）开关的工作原理。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要构造更大并且更有意思的电路，找到一种方法可以用一个灯泡的状态来控制另一个电路的开关。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电控开关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是数字逻辑电路的核心构成。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较早的数字电路中，用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继电器（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relay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来完成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电控开关功能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，如下图。是两个不同的独立电路的连接点，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按照一种类似于接力赛跑中接力棒的传送的方式，把一个值从一个电路传送到另一个。</a:t>
            </a:r>
          </a:p>
        </p:txBody>
      </p:sp>
      <p:sp>
        <p:nvSpPr>
          <p:cNvPr id="19461" name="Rectangle 9"/>
          <p:cNvSpPr/>
          <p:nvPr/>
        </p:nvSpPr>
        <p:spPr>
          <a:xfrm>
            <a:off x="4500563" y="3148013"/>
            <a:ext cx="4540250" cy="1520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特殊的开关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: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铁质材料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</a:rPr>
              <a:t>开关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电流流过开关附近的磁铁来合上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和断开开关的例子。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电磁铁和开关一起构成了继电器。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</a:rPr>
              <a:t>    </a:t>
            </a:r>
          </a:p>
        </p:txBody>
      </p:sp>
      <p:pic>
        <p:nvPicPr>
          <p:cNvPr id="19462" name="Picture 6" descr="1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3" y="3182938"/>
            <a:ext cx="3165475" cy="148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63" y="3143250"/>
            <a:ext cx="769937" cy="65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93833" y="4648200"/>
            <a:ext cx="413861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</a:rPr>
              <a:t>继电器工作原理示意图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63447F-02C7-4754-AA8F-D470E858363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2025/6/26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45" y="523875"/>
            <a:ext cx="3238500" cy="2428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2952115"/>
            <a:ext cx="2994025" cy="1815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835" y="635635"/>
            <a:ext cx="3291205" cy="2067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00" y="2870835"/>
            <a:ext cx="2980055" cy="1989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eaLnBrk="1" hangingPunct="1">
              <a:buFont typeface="Arial" panose="020B0604020202020204" pitchFamily="34" charset="0"/>
            </a:pPr>
            <a:fld id="{BB962C8B-B14F-4D97-AF65-F5344CB8AC3E}" type="datetime1">
              <a:rPr lang="en-US" altLang="zh-CN" sz="900">
                <a:solidFill>
                  <a:srgbClr val="898989"/>
                </a:solidFill>
                <a:ea typeface="宋体" panose="02010600030101010101" pitchFamily="2" charset="-122"/>
              </a:rPr>
              <a:t>6/26/2025</a:t>
            </a:fld>
            <a:endParaRPr lang="en-US" altLang="zh-CN" sz="900" dirty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grpSp>
        <p:nvGrpSpPr>
          <p:cNvPr id="20485" name="Group 8"/>
          <p:cNvGrpSpPr/>
          <p:nvPr/>
        </p:nvGrpSpPr>
        <p:grpSpPr>
          <a:xfrm>
            <a:off x="495935" y="840740"/>
            <a:ext cx="8311515" cy="3754120"/>
            <a:chOff x="296" y="444"/>
            <a:chExt cx="5236" cy="1448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96" y="597"/>
              <a:ext cx="5236" cy="129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-609600" algn="l" defTabSz="914400" rtl="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继电器电路非常大，机电元件，速度慢。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楷体_GB2312" charset="0"/>
              </a:endParaRPr>
            </a:p>
            <a:p>
              <a:pPr marL="0" marR="0" lvl="0" indent="-609600" algn="l" defTabSz="914400" rtl="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   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没有人用它构成大规模的计算机器。这是因为磁铁充电要耗费时间</a:t>
              </a:r>
              <a:r>
                <a:rPr kumimoji="0" lang="zh-CN" altLang="en-US" sz="2000" b="0" i="0" u="none" strike="noStrike" kern="1200" cap="none" spc="0" normalizeH="0" baseline="0" noProof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而且机械开关具有与它们的质量直接成正比的惯性，转换起来非常慢。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楷体_GB2312" charset="0"/>
              </a:endParaRPr>
            </a:p>
            <a:p>
              <a:pPr marL="0" marR="0" lvl="0" indent="-609600" algn="l" defTabSz="914400" rtl="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    真空管，电子元件，能构造更大的系统。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楷体_GB2312" charset="0"/>
              </a:endParaRPr>
            </a:p>
            <a:p>
              <a:pPr marL="0" marR="0" lvl="0" indent="-609600" algn="l" defTabSz="914400" rtl="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真空管还是太大，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而且经常出现不可靠的问题。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晶体管，能进行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楷体_GB2312" charset="0"/>
                </a:rPr>
                <a:t>非常有用的设计，能构成非常便宜的计算设备。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楷体_GB2312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926" y="444"/>
              <a:ext cx="18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     </a:t>
              </a:r>
            </a:p>
          </p:txBody>
        </p:sp>
      </p:grpSp>
    </p:spTree>
  </p:cSld>
  <p:clrMapOvr>
    <a:masterClrMapping/>
  </p:clrMapOvr>
  <p:transition advTm="2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75F983-6005-E243-933A-B0B85B61EB6B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150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520700" y="842963"/>
            <a:ext cx="7507288" cy="1668462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ts val="3000"/>
              </a:lnSpc>
              <a:buFontTx/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）电阻和二极管构成的逻辑门</a:t>
            </a:r>
            <a:endParaRPr lang="zh-CN" altLang="en-US" sz="2000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二极管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是一种仅允许电流向一个方向流动，而不能向反方向流动的二端器件。下图所示为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二极管的原理图。二极管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的两端分别称为正极和负极。在二极管图示符号中，箭头从正极指向负极。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pic>
        <p:nvPicPr>
          <p:cNvPr id="2150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879725"/>
            <a:ext cx="7058025" cy="1884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67C6C0-C984-084F-9920-734606B3F3D7}" type="datetime1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6/26/2025</a:t>
            </a:fld>
            <a:endParaRPr kumimoji="0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253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357505" y="555625"/>
            <a:ext cx="8355965" cy="2345055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如果二极管的正极电位比负极高，二极管就处在所谓的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正偏状态：内部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电阻很低，电流通过。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由于二极管并非一个理想的导体，所以在它上面会有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0.3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—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0.7V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的很小的压降（具体压降大小与制造工艺有关）。 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如果二极管正极的电位低于负极的电位，二极管就处于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反偏状态：内部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电阻极高，没有电流流过。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两个或稍多一些的二极管以及一个电阻，构成简单的逻辑门电路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见下图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左图是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与门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，右图是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或门。</a:t>
            </a:r>
          </a:p>
        </p:txBody>
      </p:sp>
      <p:pic>
        <p:nvPicPr>
          <p:cNvPr id="22533" name="Picture 5" descr="1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292475"/>
            <a:ext cx="589915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b71d7b-0e55-4f77-939e-1c7e4b710e14"/>
  <p:tag name="COMMONDATA" val="eyJoZGlkIjoiNDhiNjIzYzU1ZGEzZTY4YzZjM2Q5NDg5MTNkOWY5NmY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3030</Words>
  <Application>Microsoft Office PowerPoint</Application>
  <PresentationFormat>全屏显示(16:9)</PresentationFormat>
  <Paragraphs>230</Paragraphs>
  <Slides>26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方正综艺简体</vt:lpstr>
      <vt:lpstr>仿宋</vt:lpstr>
      <vt:lpstr>黑体</vt:lpstr>
      <vt:lpstr>华文新魏</vt:lpstr>
      <vt:lpstr>宋体</vt:lpstr>
      <vt:lpstr>Arial</vt:lpstr>
      <vt:lpstr>Calibri</vt:lpstr>
      <vt:lpstr>Calibri Light</vt:lpstr>
      <vt:lpstr>Garamond</vt:lpstr>
      <vt:lpstr>Times New Roman</vt:lpstr>
      <vt:lpstr>Wingdings</vt:lpstr>
      <vt:lpstr>自定义设计方案</vt:lpstr>
      <vt:lpstr>数 字 逻 辑 电 路</vt:lpstr>
      <vt:lpstr>1.4  逻辑门电路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CMOS传输门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字 逻 辑 电 路</dc:title>
  <dc:creator>Microsoft Office 用户</dc:creator>
  <cp:lastModifiedBy>pierre Lee</cp:lastModifiedBy>
  <cp:revision>64</cp:revision>
  <dcterms:created xsi:type="dcterms:W3CDTF">2017-03-08T13:33:00Z</dcterms:created>
  <dcterms:modified xsi:type="dcterms:W3CDTF">2025-06-26T08:43:19Z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AD24985BA5EC4FB1BE3F908F211B0D3A</vt:lpwstr>
  </property>
</Properties>
</file>