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528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9" r:id="rId17"/>
    <p:sldId id="550" r:id="rId18"/>
    <p:sldId id="551" r:id="rId19"/>
    <p:sldId id="552" r:id="rId20"/>
    <p:sldId id="553" r:id="rId21"/>
    <p:sldId id="554" r:id="rId22"/>
    <p:sldId id="555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3" userDrawn="1">
          <p15:clr>
            <a:srgbClr val="A4A3A4"/>
          </p15:clr>
        </p15:guide>
        <p15:guide id="2" pos="2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9933"/>
    <a:srgbClr val="00CC00"/>
    <a:srgbClr val="FF9900"/>
    <a:srgbClr val="996633"/>
    <a:srgbClr val="FF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6"/>
    <p:restoredTop sz="96397"/>
  </p:normalViewPr>
  <p:slideViewPr>
    <p:cSldViewPr showGuides="1">
      <p:cViewPr varScale="1">
        <p:scale>
          <a:sx n="205" d="100"/>
          <a:sy n="205" d="100"/>
        </p:scale>
        <p:origin x="426" y="174"/>
      </p:cViewPr>
      <p:guideLst>
        <p:guide orient="horz" pos="1583"/>
        <p:guide pos="28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43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nyu" userId="4ef73c0e9951af0c" providerId="LiveId" clId="{F127A0FA-E2E4-47F4-B728-09109149F113}"/>
    <pc:docChg chg="modSld">
      <pc:chgData name="wang jinyu" userId="4ef73c0e9951af0c" providerId="LiveId" clId="{F127A0FA-E2E4-47F4-B728-09109149F113}" dt="2024-03-21T07:23:22.516" v="23"/>
      <pc:docMkLst>
        <pc:docMk/>
      </pc:docMkLst>
      <pc:sldChg chg="modSp mod">
        <pc:chgData name="wang jinyu" userId="4ef73c0e9951af0c" providerId="LiveId" clId="{F127A0FA-E2E4-47F4-B728-09109149F113}" dt="2024-03-21T07:23:22.516" v="23"/>
        <pc:sldMkLst>
          <pc:docMk/>
          <pc:sldMk cId="0" sldId="528"/>
        </pc:sldMkLst>
        <pc:spChg chg="mod">
          <ac:chgData name="wang jinyu" userId="4ef73c0e9951af0c" providerId="LiveId" clId="{F127A0FA-E2E4-47F4-B728-09109149F113}" dt="2024-03-21T07:23:22.516" v="23"/>
          <ac:spMkLst>
            <pc:docMk/>
            <pc:sldMk cId="0" sldId="528"/>
            <ac:spMk id="16392" creationId="{00000000-0000-0000-0000-000000000000}"/>
          </ac:spMkLst>
        </pc:spChg>
      </pc:sldChg>
    </pc:docChg>
  </pc:docChgLst>
  <pc:docChgLst>
    <pc:chgData name="wang jinyu" userId="4ef73c0e9951af0c" providerId="LiveId" clId="{FDFFA10F-3CF2-444C-A419-D4284F9205EE}"/>
    <pc:docChg chg="modSld">
      <pc:chgData name="wang jinyu" userId="4ef73c0e9951af0c" providerId="LiveId" clId="{FDFFA10F-3CF2-444C-A419-D4284F9205EE}" dt="2025-03-17T01:45:23.974" v="67" actId="14100"/>
      <pc:docMkLst>
        <pc:docMk/>
      </pc:docMkLst>
      <pc:sldChg chg="modSp mod">
        <pc:chgData name="wang jinyu" userId="4ef73c0e9951af0c" providerId="LiveId" clId="{FDFFA10F-3CF2-444C-A419-D4284F9205EE}" dt="2025-03-17T01:45:23.974" v="67" actId="14100"/>
        <pc:sldMkLst>
          <pc:docMk/>
          <pc:sldMk cId="0" sldId="533"/>
        </pc:sldMkLst>
        <pc:spChg chg="mod">
          <ac:chgData name="wang jinyu" userId="4ef73c0e9951af0c" providerId="LiveId" clId="{FDFFA10F-3CF2-444C-A419-D4284F9205EE}" dt="2025-03-17T01:45:23.974" v="67" actId="14100"/>
          <ac:spMkLst>
            <pc:docMk/>
            <pc:sldMk cId="0" sldId="533"/>
            <ac:spMk id="17410" creationId="{00000000-0000-0000-0000-000000000000}"/>
          </ac:spMkLst>
        </pc:spChg>
      </pc:sldChg>
    </pc:docChg>
  </pc:docChgLst>
  <pc:docChgLst>
    <pc:chgData name="wang jinyu" userId="4ef73c0e9951af0c" providerId="LiveId" clId="{BEF8DE01-58D6-4B3C-9B0C-DB1CA75A1FB9}"/>
    <pc:docChg chg="modSld">
      <pc:chgData name="wang jinyu" userId="4ef73c0e9951af0c" providerId="LiveId" clId="{BEF8DE01-58D6-4B3C-9B0C-DB1CA75A1FB9}" dt="2024-04-01T00:08:24.234" v="20"/>
      <pc:docMkLst>
        <pc:docMk/>
      </pc:docMkLst>
      <pc:sldChg chg="modSp">
        <pc:chgData name="wang jinyu" userId="4ef73c0e9951af0c" providerId="LiveId" clId="{BEF8DE01-58D6-4B3C-9B0C-DB1CA75A1FB9}" dt="2024-04-01T00:08:24.234" v="20"/>
        <pc:sldMkLst>
          <pc:docMk/>
          <pc:sldMk cId="0" sldId="554"/>
        </pc:sldMkLst>
        <pc:spChg chg="mod">
          <ac:chgData name="wang jinyu" userId="4ef73c0e9951af0c" providerId="LiveId" clId="{BEF8DE01-58D6-4B3C-9B0C-DB1CA75A1FB9}" dt="2024-04-01T00:08:24.234" v="20"/>
          <ac:spMkLst>
            <pc:docMk/>
            <pc:sldMk cId="0" sldId="554"/>
            <ac:spMk id="37893" creationId="{00000000-0000-0000-0000-000000000000}"/>
          </ac:spMkLst>
        </pc:spChg>
      </pc:sldChg>
    </pc:docChg>
  </pc:docChgLst>
  <pc:docChgLst>
    <pc:chgData name="wang jinyu" userId="4ef73c0e9951af0c" providerId="LiveId" clId="{B949CF4E-0483-48F4-8D2B-26830F092028}"/>
    <pc:docChg chg="undo custSel addSld delSld modSld">
      <pc:chgData name="wang jinyu" userId="4ef73c0e9951af0c" providerId="LiveId" clId="{B949CF4E-0483-48F4-8D2B-26830F092028}" dt="2024-03-24T12:30:55.012" v="22" actId="6549"/>
      <pc:docMkLst>
        <pc:docMk/>
      </pc:docMkLst>
      <pc:sldChg chg="modSp modAnim">
        <pc:chgData name="wang jinyu" userId="4ef73c0e9951af0c" providerId="LiveId" clId="{B949CF4E-0483-48F4-8D2B-26830F092028}" dt="2024-03-24T11:43:43.735" v="9" actId="123"/>
        <pc:sldMkLst>
          <pc:docMk/>
          <pc:sldMk cId="0" sldId="536"/>
        </pc:sldMkLst>
        <pc:spChg chg="mod">
          <ac:chgData name="wang jinyu" userId="4ef73c0e9951af0c" providerId="LiveId" clId="{B949CF4E-0483-48F4-8D2B-26830F092028}" dt="2024-03-24T11:43:43.735" v="9" actId="123"/>
          <ac:spMkLst>
            <pc:docMk/>
            <pc:sldMk cId="0" sldId="536"/>
            <ac:spMk id="18434" creationId="{00000000-0000-0000-0000-000000000000}"/>
          </ac:spMkLst>
        </pc:spChg>
      </pc:sldChg>
      <pc:sldChg chg="modSp mod">
        <pc:chgData name="wang jinyu" userId="4ef73c0e9951af0c" providerId="LiveId" clId="{B949CF4E-0483-48F4-8D2B-26830F092028}" dt="2024-03-24T12:30:55.012" v="22" actId="6549"/>
        <pc:sldMkLst>
          <pc:docMk/>
          <pc:sldMk cId="0" sldId="541"/>
        </pc:sldMkLst>
        <pc:spChg chg="mod">
          <ac:chgData name="wang jinyu" userId="4ef73c0e9951af0c" providerId="LiveId" clId="{B949CF4E-0483-48F4-8D2B-26830F092028}" dt="2024-03-24T12:30:55.012" v="22" actId="6549"/>
          <ac:spMkLst>
            <pc:docMk/>
            <pc:sldMk cId="0" sldId="541"/>
            <ac:spMk id="31746" creationId="{00000000-0000-0000-0000-000000000000}"/>
          </ac:spMkLst>
        </pc:spChg>
      </pc:sldChg>
      <pc:sldChg chg="new del">
        <pc:chgData name="wang jinyu" userId="4ef73c0e9951af0c" providerId="LiveId" clId="{B949CF4E-0483-48F4-8D2B-26830F092028}" dt="2024-03-24T10:36:28.159" v="1" actId="680"/>
        <pc:sldMkLst>
          <pc:docMk/>
          <pc:sldMk cId="2757020446" sldId="5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3EDDD9F-66D7-456F-A1F6-F849F9D13DE1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2B5AB4-49ED-4178-B1FC-F0E125A6889B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信号变化不是陡峭的，变化缓慢的信号会造成门电路工作不可靠，需要使用施密特器件。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DB513A-447B-4E5C-8B5E-109E3372EFC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22EE31-D992-4F4E-9D55-F5ED643846E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设</a:t>
            </a:r>
            <a:r>
              <a:rPr lang="en-US" altLang="zh-CN"/>
              <a:t>B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AC</a:t>
            </a:r>
            <a:r>
              <a:rPr lang="zh-CN" altLang="en-US"/>
              <a:t>从</a:t>
            </a:r>
            <a:r>
              <a:rPr lang="en-US" altLang="zh-CN"/>
              <a:t>10</a:t>
            </a:r>
            <a:r>
              <a:rPr lang="zh-CN" altLang="en-US"/>
              <a:t>到</a:t>
            </a:r>
            <a:r>
              <a:rPr lang="en-US" altLang="zh-CN"/>
              <a:t>11</a:t>
            </a:r>
            <a:r>
              <a:rPr lang="zh-CN" altLang="en-US"/>
              <a:t>时也可能出现动态险象。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时序图中因篇</a:t>
            </a:r>
            <a:r>
              <a:rPr lang="en-US" altLang="zh-CN"/>
              <a:t>P</a:t>
            </a:r>
            <a:r>
              <a:rPr lang="zh-CN" altLang="en-US"/>
              <a:t>３恒为１，所以图中没有标识。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Grp="1"/>
          </p:cNvSpPr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>
              <a:buFont typeface="Arial" panose="020B0604020202020204" pitchFamily="34" charset="0"/>
            </a:pPr>
            <a:fld id="{BB962C8B-B14F-4D97-AF65-F5344CB8AC3E}" type="datetime1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2025/3/17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3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22</a:t>
            </a:fld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40965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毛老师教材的</a:t>
            </a:r>
            <a:r>
              <a:rPr lang="en-US" altLang="zh-CN" dirty="0"/>
              <a:t>P112</a:t>
            </a:r>
            <a:r>
              <a:rPr lang="zh-CN" altLang="en-US" dirty="0"/>
              <a:t>对这种取样脉冲电路的说明，朱老师教材没有配图。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876"/>
            <a:ext cx="6858000" cy="17909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862"/>
            <a:ext cx="6858000" cy="12419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558CF1-5781-4850-BE07-DCB274050DD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0F6F95-19D5-4AF5-A193-71E190B104A0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388"/>
            <a:ext cx="7886700" cy="3263906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22261E-EA72-487E-A716-80F96CC9A6D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3A1A48-F0B4-4042-A86E-E16427F20EAE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78"/>
            <a:ext cx="1971675" cy="435941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78"/>
            <a:ext cx="5800725" cy="435941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ACE7DA-8B2C-4F7E-B21C-4C8D2EFC599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B7C8D2-3167-43CE-B902-590FAE7E4B67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78"/>
            <a:ext cx="7886700" cy="435941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BC236-9A06-4DDE-80C7-0C65A9F8F6A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E1939C-5322-45D3-928E-7659FD6044B6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53E947E-670B-4C91-9F53-A7E013364990}" type="slidenum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388"/>
            <a:ext cx="78867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198BB9-967A-4037-9AA1-4D377D7EF6FD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8206E25-0133-472B-837E-5BB8ADC254EC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462"/>
            <a:ext cx="7886700" cy="21398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522"/>
            <a:ext cx="7886700" cy="11252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59FE56-7881-4B99-BF38-A1FA890AC2D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D5A7CA-9D61-45AE-95D2-3831DAA5572B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225116B-5D2D-4B89-AE6C-55D26F16893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B223359-4FF4-4B70-9912-8A85D468C308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9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28"/>
            <a:ext cx="3868340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038"/>
            <a:ext cx="3868340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28"/>
            <a:ext cx="3887391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038"/>
            <a:ext cx="3887391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5E903E9-AE1F-4604-8403-50F98C46FB4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2BE6A91-891D-459C-82DE-9C826BA24D8E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0D32FF-4DB2-4B61-AC69-16550131E8B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2AC9F5-0051-4FA0-AD99-65F483EC67A7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E84A85-19D5-4724-84FA-28362AEC914B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57CE6C-EF66-4ACD-A2A0-39D3BE8A507F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D78F726-C430-4DDF-8FE0-A308298C64DD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9E4D7B-940B-4995-9B38-847682CBACD9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DB2619-230C-42D8-95AF-47EE5A6B4BE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C208B3-4BAF-408D-9C62-532ED5205B38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 descr="电路幻灯片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EDE563-1CAE-4B42-8229-D27B2AAF785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2025/3/17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BAD4B2-C36A-40BA-A616-94232EDD0268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组合 9"/>
          <p:cNvGrpSpPr/>
          <p:nvPr userDrawn="1"/>
        </p:nvGrpSpPr>
        <p:grpSpPr>
          <a:xfrm>
            <a:off x="539750" y="52388"/>
            <a:ext cx="1628775" cy="487362"/>
            <a:chOff x="2077" y="3004"/>
            <a:chExt cx="5804" cy="1740"/>
          </a:xfrm>
        </p:grpSpPr>
        <p:pic>
          <p:nvPicPr>
            <p:cNvPr id="1031" name="图片 7" descr="交大矢量logo"/>
            <p:cNvPicPr>
              <a:picLocks noChangeAspect="1"/>
            </p:cNvPicPr>
            <p:nvPr userDrawn="1"/>
          </p:nvPicPr>
          <p:blipFill>
            <a:blip r:embed="rId16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7542" y="4166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08150"/>
            <a:ext cx="9156700" cy="164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2566988" y="2020888"/>
            <a:ext cx="3852862" cy="97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lstStyle/>
          <a:p>
            <a:pPr eaLnBrk="1" hangingPunct="1"/>
            <a:r>
              <a:rPr lang="en-US" altLang="en-US" sz="3600" dirty="0">
                <a:latin typeface="方正综艺简体" charset="-122"/>
                <a:ea typeface="方正综艺简体" charset="-122"/>
              </a:rPr>
              <a:t>数 字 逻 辑 电 路</a:t>
            </a:r>
          </a:p>
        </p:txBody>
      </p:sp>
      <p:sp>
        <p:nvSpPr>
          <p:cNvPr id="16388" name="文本框 2"/>
          <p:cNvSpPr txBox="1"/>
          <p:nvPr/>
        </p:nvSpPr>
        <p:spPr>
          <a:xfrm>
            <a:off x="3703638" y="2646363"/>
            <a:ext cx="1073150" cy="39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朱正东</a:t>
            </a:r>
          </a:p>
        </p:txBody>
      </p:sp>
      <p:sp>
        <p:nvSpPr>
          <p:cNvPr id="9" name="矩形 8"/>
          <p:cNvSpPr/>
          <p:nvPr/>
        </p:nvSpPr>
        <p:spPr>
          <a:xfrm>
            <a:off x="-180975" y="-52070"/>
            <a:ext cx="9166225" cy="5164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563688"/>
            <a:ext cx="9169400" cy="164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1" name="标题 1"/>
          <p:cNvSpPr/>
          <p:nvPr/>
        </p:nvSpPr>
        <p:spPr>
          <a:xfrm>
            <a:off x="2486025" y="1711325"/>
            <a:ext cx="6916738" cy="1190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4400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数 字 逻 辑 电 路</a:t>
            </a:r>
          </a:p>
        </p:txBody>
      </p:sp>
      <p:sp>
        <p:nvSpPr>
          <p:cNvPr id="16392" name="文本框 11"/>
          <p:cNvSpPr txBox="1"/>
          <p:nvPr/>
        </p:nvSpPr>
        <p:spPr>
          <a:xfrm>
            <a:off x="4165600" y="2692400"/>
            <a:ext cx="1428750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王今雨</a:t>
            </a:r>
            <a:endParaRPr lang="zh-CN" altLang="en-US" dirty="0">
              <a:solidFill>
                <a:schemeClr val="tx1"/>
              </a:solidFill>
              <a:latin typeface="方正综艺简体" charset="-122"/>
              <a:ea typeface="方正综艺简体" charset="-122"/>
            </a:endParaRPr>
          </a:p>
        </p:txBody>
      </p:sp>
      <p:grpSp>
        <p:nvGrpSpPr>
          <p:cNvPr id="16393" name="组合 12"/>
          <p:cNvGrpSpPr/>
          <p:nvPr/>
        </p:nvGrpSpPr>
        <p:grpSpPr>
          <a:xfrm>
            <a:off x="466725" y="268288"/>
            <a:ext cx="2322513" cy="696912"/>
            <a:chOff x="2077" y="3004"/>
            <a:chExt cx="5804" cy="1740"/>
          </a:xfrm>
        </p:grpSpPr>
        <p:pic>
          <p:nvPicPr>
            <p:cNvPr id="16394" name="图片 13" descr="交大矢量logo"/>
            <p:cNvPicPr>
              <a:picLocks noChangeAspect="1"/>
            </p:cNvPicPr>
            <p:nvPr/>
          </p:nvPicPr>
          <p:blipFill>
            <a:blip r:embed="rId2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7540" y="4165"/>
              <a:ext cx="341" cy="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title"/>
          </p:nvPr>
        </p:nvSpPr>
        <p:spPr>
          <a:xfrm>
            <a:off x="539750" y="627063"/>
            <a:ext cx="77724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  具有静态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险象的电路及时间图</a:t>
            </a:r>
          </a:p>
        </p:txBody>
      </p:sp>
      <p:sp>
        <p:nvSpPr>
          <p:cNvPr id="126980" name="Rectangle 4"/>
          <p:cNvSpPr>
            <a:spLocks noGrp="1"/>
          </p:cNvSpPr>
          <p:nvPr>
            <p:ph idx="1"/>
          </p:nvPr>
        </p:nvSpPr>
        <p:spPr>
          <a:xfrm>
            <a:off x="1063308" y="992505"/>
            <a:ext cx="7313612" cy="108585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如图所示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 = (A + B + C) (C + D) (B + D)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= B = D = 0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则 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 = C</a:t>
            </a:r>
            <a:r>
              <a:rPr lang="en-US" altLang="zh-CN" sz="1800" b="1" dirty="0">
                <a:latin typeface="黑体" panose="02010609060101010101" pitchFamily="49" charset="-122"/>
                <a:ea typeface="华文新魏" panose="02010800040101010101" pitchFamily="2" charset="-122"/>
              </a:rPr>
              <a:t>·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 ≡ 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实际上，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→ 1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产生静态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险象。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4500563" y="811213"/>
            <a:ext cx="2605087" cy="314325"/>
            <a:chOff x="2931" y="552"/>
            <a:chExt cx="1641" cy="264"/>
          </a:xfrm>
        </p:grpSpPr>
        <p:sp>
          <p:nvSpPr>
            <p:cNvPr id="27778" name="Line 68"/>
            <p:cNvSpPr/>
            <p:nvPr/>
          </p:nvSpPr>
          <p:spPr>
            <a:xfrm>
              <a:off x="2931" y="552"/>
              <a:ext cx="14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79" name="Line 69"/>
            <p:cNvSpPr/>
            <p:nvPr/>
          </p:nvSpPr>
          <p:spPr>
            <a:xfrm>
              <a:off x="4032" y="552"/>
              <a:ext cx="14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0" name="Line 70"/>
            <p:cNvSpPr/>
            <p:nvPr/>
          </p:nvSpPr>
          <p:spPr>
            <a:xfrm>
              <a:off x="4428" y="552"/>
              <a:ext cx="14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1" name="Line 71"/>
            <p:cNvSpPr/>
            <p:nvPr/>
          </p:nvSpPr>
          <p:spPr>
            <a:xfrm>
              <a:off x="3648" y="816"/>
              <a:ext cx="14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7053" name="Rectangle 77"/>
          <p:cNvSpPr/>
          <p:nvPr/>
        </p:nvSpPr>
        <p:spPr>
          <a:xfrm>
            <a:off x="4699000" y="2014538"/>
            <a:ext cx="3875088" cy="2933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Group 140"/>
          <p:cNvGrpSpPr/>
          <p:nvPr/>
        </p:nvGrpSpPr>
        <p:grpSpPr>
          <a:xfrm>
            <a:off x="4762500" y="1989138"/>
            <a:ext cx="3810000" cy="365125"/>
            <a:chOff x="3072" y="1543"/>
            <a:chExt cx="2400" cy="307"/>
          </a:xfrm>
        </p:grpSpPr>
        <p:sp>
          <p:nvSpPr>
            <p:cNvPr id="27776" name="Line 79"/>
            <p:cNvSpPr/>
            <p:nvPr/>
          </p:nvSpPr>
          <p:spPr>
            <a:xfrm>
              <a:off x="3408" y="1749"/>
              <a:ext cx="20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77" name="Text Box 80"/>
            <p:cNvSpPr txBox="1"/>
            <p:nvPr/>
          </p:nvSpPr>
          <p:spPr>
            <a:xfrm>
              <a:off x="3072" y="1543"/>
              <a:ext cx="24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</p:grpSp>
      <p:grpSp>
        <p:nvGrpSpPr>
          <p:cNvPr id="4" name="Group 141"/>
          <p:cNvGrpSpPr/>
          <p:nvPr/>
        </p:nvGrpSpPr>
        <p:grpSpPr>
          <a:xfrm>
            <a:off x="4762500" y="2274888"/>
            <a:ext cx="3810000" cy="365125"/>
            <a:chOff x="3072" y="1852"/>
            <a:chExt cx="2400" cy="307"/>
          </a:xfrm>
        </p:grpSpPr>
        <p:sp>
          <p:nvSpPr>
            <p:cNvPr id="27774" name="Line 82"/>
            <p:cNvSpPr/>
            <p:nvPr/>
          </p:nvSpPr>
          <p:spPr>
            <a:xfrm>
              <a:off x="3408" y="2058"/>
              <a:ext cx="20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75" name="Text Box 83"/>
            <p:cNvSpPr txBox="1"/>
            <p:nvPr/>
          </p:nvSpPr>
          <p:spPr>
            <a:xfrm>
              <a:off x="3072" y="1852"/>
              <a:ext cx="24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</p:grpSp>
      <p:grpSp>
        <p:nvGrpSpPr>
          <p:cNvPr id="5" name="Group 142"/>
          <p:cNvGrpSpPr/>
          <p:nvPr/>
        </p:nvGrpSpPr>
        <p:grpSpPr>
          <a:xfrm>
            <a:off x="4762500" y="2560638"/>
            <a:ext cx="3810000" cy="365125"/>
            <a:chOff x="3072" y="2161"/>
            <a:chExt cx="2400" cy="307"/>
          </a:xfrm>
        </p:grpSpPr>
        <p:sp>
          <p:nvSpPr>
            <p:cNvPr id="27772" name="Line 84"/>
            <p:cNvSpPr/>
            <p:nvPr/>
          </p:nvSpPr>
          <p:spPr>
            <a:xfrm>
              <a:off x="3408" y="2367"/>
              <a:ext cx="20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73" name="Text Box 85"/>
            <p:cNvSpPr txBox="1"/>
            <p:nvPr/>
          </p:nvSpPr>
          <p:spPr>
            <a:xfrm>
              <a:off x="3072" y="2161"/>
              <a:ext cx="24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</p:grpSp>
      <p:grpSp>
        <p:nvGrpSpPr>
          <p:cNvPr id="6" name="Group 151"/>
          <p:cNvGrpSpPr/>
          <p:nvPr/>
        </p:nvGrpSpPr>
        <p:grpSpPr>
          <a:xfrm>
            <a:off x="4762500" y="2917748"/>
            <a:ext cx="2009775" cy="365125"/>
            <a:chOff x="3072" y="2268"/>
            <a:chExt cx="1266" cy="307"/>
          </a:xfrm>
        </p:grpSpPr>
        <p:sp>
          <p:nvSpPr>
            <p:cNvPr id="27768" name="Line 88"/>
            <p:cNvSpPr/>
            <p:nvPr/>
          </p:nvSpPr>
          <p:spPr>
            <a:xfrm>
              <a:off x="3408" y="2476"/>
              <a:ext cx="3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9" name="Line 89"/>
            <p:cNvSpPr/>
            <p:nvPr/>
          </p:nvSpPr>
          <p:spPr>
            <a:xfrm>
              <a:off x="3744" y="2296"/>
              <a:ext cx="59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70" name="Line 90"/>
            <p:cNvSpPr/>
            <p:nvPr/>
          </p:nvSpPr>
          <p:spPr>
            <a:xfrm>
              <a:off x="3744" y="2298"/>
              <a:ext cx="0" cy="19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71" name="Text Box 91"/>
            <p:cNvSpPr txBox="1"/>
            <p:nvPr/>
          </p:nvSpPr>
          <p:spPr>
            <a:xfrm>
              <a:off x="3072" y="2268"/>
              <a:ext cx="240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</p:grpSp>
      <p:grpSp>
        <p:nvGrpSpPr>
          <p:cNvPr id="7" name="Group 152"/>
          <p:cNvGrpSpPr/>
          <p:nvPr/>
        </p:nvGrpSpPr>
        <p:grpSpPr>
          <a:xfrm>
            <a:off x="4762500" y="3289300"/>
            <a:ext cx="2224088" cy="365125"/>
            <a:chOff x="3072" y="2580"/>
            <a:chExt cx="1401" cy="307"/>
          </a:xfrm>
        </p:grpSpPr>
        <p:sp>
          <p:nvSpPr>
            <p:cNvPr id="27763" name="Line 93"/>
            <p:cNvSpPr/>
            <p:nvPr/>
          </p:nvSpPr>
          <p:spPr>
            <a:xfrm>
              <a:off x="3850" y="2796"/>
              <a:ext cx="623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4" name="Line 94"/>
            <p:cNvSpPr/>
            <p:nvPr/>
          </p:nvSpPr>
          <p:spPr>
            <a:xfrm>
              <a:off x="3418" y="2604"/>
              <a:ext cx="43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5" name="Line 95"/>
            <p:cNvSpPr/>
            <p:nvPr/>
          </p:nvSpPr>
          <p:spPr>
            <a:xfrm>
              <a:off x="3850" y="2600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6" name="Text Box 96"/>
            <p:cNvSpPr txBox="1"/>
            <p:nvPr/>
          </p:nvSpPr>
          <p:spPr>
            <a:xfrm>
              <a:off x="3072" y="2580"/>
              <a:ext cx="24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27767" name="Line 97"/>
            <p:cNvSpPr/>
            <p:nvPr/>
          </p:nvSpPr>
          <p:spPr>
            <a:xfrm>
              <a:off x="3120" y="2613"/>
              <a:ext cx="14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" name="Group 154"/>
          <p:cNvGrpSpPr/>
          <p:nvPr/>
        </p:nvGrpSpPr>
        <p:grpSpPr>
          <a:xfrm>
            <a:off x="4800600" y="3589338"/>
            <a:ext cx="2401888" cy="365125"/>
            <a:chOff x="3096" y="2832"/>
            <a:chExt cx="1513" cy="307"/>
          </a:xfrm>
        </p:grpSpPr>
        <p:sp>
          <p:nvSpPr>
            <p:cNvPr id="27759" name="Line 99"/>
            <p:cNvSpPr/>
            <p:nvPr/>
          </p:nvSpPr>
          <p:spPr>
            <a:xfrm>
              <a:off x="3398" y="2928"/>
              <a:ext cx="576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0" name="Line 100"/>
            <p:cNvSpPr/>
            <p:nvPr/>
          </p:nvSpPr>
          <p:spPr>
            <a:xfrm>
              <a:off x="3974" y="3120"/>
              <a:ext cx="635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1" name="Line 101"/>
            <p:cNvSpPr/>
            <p:nvPr/>
          </p:nvSpPr>
          <p:spPr>
            <a:xfrm>
              <a:off x="3974" y="2928"/>
              <a:ext cx="0" cy="192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62" name="Text Box 102"/>
            <p:cNvSpPr txBox="1"/>
            <p:nvPr/>
          </p:nvSpPr>
          <p:spPr>
            <a:xfrm>
              <a:off x="3096" y="2832"/>
              <a:ext cx="28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</p:grpSp>
      <p:sp>
        <p:nvSpPr>
          <p:cNvPr id="127080" name="Line 104"/>
          <p:cNvSpPr/>
          <p:nvPr/>
        </p:nvSpPr>
        <p:spPr>
          <a:xfrm>
            <a:off x="5813425" y="3054350"/>
            <a:ext cx="0" cy="1720850"/>
          </a:xfrm>
          <a:prstGeom prst="line">
            <a:avLst/>
          </a:prstGeom>
          <a:ln w="9525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7081" name="Line 105"/>
          <p:cNvSpPr/>
          <p:nvPr/>
        </p:nvSpPr>
        <p:spPr>
          <a:xfrm>
            <a:off x="6013450" y="3375025"/>
            <a:ext cx="0" cy="1398588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9" name="Group 156"/>
          <p:cNvGrpSpPr/>
          <p:nvPr/>
        </p:nvGrpSpPr>
        <p:grpSpPr>
          <a:xfrm>
            <a:off x="6762750" y="2951163"/>
            <a:ext cx="1720850" cy="228600"/>
            <a:chOff x="4332" y="2296"/>
            <a:chExt cx="1084" cy="192"/>
          </a:xfrm>
        </p:grpSpPr>
        <p:sp>
          <p:nvSpPr>
            <p:cNvPr id="27757" name="Line 108"/>
            <p:cNvSpPr/>
            <p:nvPr/>
          </p:nvSpPr>
          <p:spPr>
            <a:xfrm flipV="1">
              <a:off x="4332" y="2296"/>
              <a:ext cx="0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8" name="Line 109"/>
            <p:cNvSpPr/>
            <p:nvPr/>
          </p:nvSpPr>
          <p:spPr>
            <a:xfrm>
              <a:off x="4332" y="2484"/>
              <a:ext cx="1084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7086" name="Line 110"/>
          <p:cNvSpPr/>
          <p:nvPr/>
        </p:nvSpPr>
        <p:spPr>
          <a:xfrm>
            <a:off x="6762750" y="3017838"/>
            <a:ext cx="0" cy="1714500"/>
          </a:xfrm>
          <a:prstGeom prst="line">
            <a:avLst/>
          </a:prstGeom>
          <a:ln w="9525" cap="flat" cmpd="sng">
            <a:solidFill>
              <a:srgbClr val="FF33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7087" name="Line 111"/>
          <p:cNvSpPr/>
          <p:nvPr/>
        </p:nvSpPr>
        <p:spPr>
          <a:xfrm>
            <a:off x="6972300" y="3417888"/>
            <a:ext cx="0" cy="1314450"/>
          </a:xfrm>
          <a:prstGeom prst="line">
            <a:avLst/>
          </a:prstGeom>
          <a:ln w="9525" cap="flat" cmpd="sng">
            <a:solidFill>
              <a:srgbClr val="3333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27088" name="Line 112"/>
          <p:cNvSpPr/>
          <p:nvPr/>
        </p:nvSpPr>
        <p:spPr>
          <a:xfrm>
            <a:off x="7181850" y="3903663"/>
            <a:ext cx="19050" cy="857250"/>
          </a:xfrm>
          <a:prstGeom prst="line">
            <a:avLst/>
          </a:prstGeom>
          <a:ln w="9525" cap="flat" cmpd="sng">
            <a:solidFill>
              <a:srgbClr val="FF66FF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0" name="Group 157"/>
          <p:cNvGrpSpPr/>
          <p:nvPr/>
        </p:nvGrpSpPr>
        <p:grpSpPr>
          <a:xfrm>
            <a:off x="6972300" y="3303588"/>
            <a:ext cx="1519238" cy="228600"/>
            <a:chOff x="4464" y="2592"/>
            <a:chExt cx="957" cy="192"/>
          </a:xfrm>
        </p:grpSpPr>
        <p:sp>
          <p:nvSpPr>
            <p:cNvPr id="27755" name="Line 114"/>
            <p:cNvSpPr/>
            <p:nvPr/>
          </p:nvSpPr>
          <p:spPr>
            <a:xfrm>
              <a:off x="4464" y="2592"/>
              <a:ext cx="0" cy="192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6" name="Line 115"/>
            <p:cNvSpPr/>
            <p:nvPr/>
          </p:nvSpPr>
          <p:spPr>
            <a:xfrm>
              <a:off x="4464" y="2592"/>
              <a:ext cx="957" cy="0"/>
            </a:xfrm>
            <a:prstGeom prst="line">
              <a:avLst/>
            </a:prstGeom>
            <a:ln w="381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1" name="Group 158"/>
          <p:cNvGrpSpPr/>
          <p:nvPr/>
        </p:nvGrpSpPr>
        <p:grpSpPr>
          <a:xfrm>
            <a:off x="7205663" y="3703638"/>
            <a:ext cx="1303337" cy="228600"/>
            <a:chOff x="4611" y="2928"/>
            <a:chExt cx="821" cy="192"/>
          </a:xfrm>
        </p:grpSpPr>
        <p:sp>
          <p:nvSpPr>
            <p:cNvPr id="27753" name="Line 120"/>
            <p:cNvSpPr/>
            <p:nvPr/>
          </p:nvSpPr>
          <p:spPr>
            <a:xfrm>
              <a:off x="4611" y="2928"/>
              <a:ext cx="0" cy="192"/>
            </a:xfrm>
            <a:prstGeom prst="line">
              <a:avLst/>
            </a:prstGeom>
            <a:ln w="38100" cap="flat" cmpd="sng">
              <a:solidFill>
                <a:srgbClr val="FF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4" name="Line 121"/>
            <p:cNvSpPr/>
            <p:nvPr/>
          </p:nvSpPr>
          <p:spPr>
            <a:xfrm>
              <a:off x="4611" y="2928"/>
              <a:ext cx="821" cy="0"/>
            </a:xfrm>
            <a:prstGeom prst="line">
              <a:avLst/>
            </a:prstGeom>
            <a:ln w="38100" cap="flat" cmpd="sng">
              <a:solidFill>
                <a:srgbClr val="FF66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" name="Group 159"/>
          <p:cNvGrpSpPr/>
          <p:nvPr/>
        </p:nvGrpSpPr>
        <p:grpSpPr>
          <a:xfrm>
            <a:off x="6985000" y="4089400"/>
            <a:ext cx="1468438" cy="228600"/>
            <a:chOff x="4472" y="3252"/>
            <a:chExt cx="925" cy="192"/>
          </a:xfrm>
        </p:grpSpPr>
        <p:sp>
          <p:nvSpPr>
            <p:cNvPr id="27751" name="Line 117"/>
            <p:cNvSpPr/>
            <p:nvPr/>
          </p:nvSpPr>
          <p:spPr>
            <a:xfrm flipV="1">
              <a:off x="4472" y="3252"/>
              <a:ext cx="0" cy="192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2" name="Line 118"/>
            <p:cNvSpPr/>
            <p:nvPr/>
          </p:nvSpPr>
          <p:spPr>
            <a:xfrm>
              <a:off x="4472" y="3408"/>
              <a:ext cx="925" cy="0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3" name="Group 160"/>
          <p:cNvGrpSpPr/>
          <p:nvPr/>
        </p:nvGrpSpPr>
        <p:grpSpPr>
          <a:xfrm>
            <a:off x="4800600" y="3989388"/>
            <a:ext cx="2197100" cy="365125"/>
            <a:chOff x="3096" y="3168"/>
            <a:chExt cx="1384" cy="307"/>
          </a:xfrm>
        </p:grpSpPr>
        <p:sp>
          <p:nvSpPr>
            <p:cNvPr id="27747" name="Line 123"/>
            <p:cNvSpPr/>
            <p:nvPr/>
          </p:nvSpPr>
          <p:spPr>
            <a:xfrm>
              <a:off x="3868" y="3240"/>
              <a:ext cx="612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8" name="Line 124"/>
            <p:cNvSpPr/>
            <p:nvPr/>
          </p:nvSpPr>
          <p:spPr>
            <a:xfrm>
              <a:off x="3436" y="3420"/>
              <a:ext cx="432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9" name="Line 125"/>
            <p:cNvSpPr/>
            <p:nvPr/>
          </p:nvSpPr>
          <p:spPr>
            <a:xfrm>
              <a:off x="3868" y="3252"/>
              <a:ext cx="0" cy="19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50" name="Text Box 126"/>
            <p:cNvSpPr txBox="1"/>
            <p:nvPr/>
          </p:nvSpPr>
          <p:spPr>
            <a:xfrm>
              <a:off x="3096" y="3168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</p:grpSp>
      <p:sp>
        <p:nvSpPr>
          <p:cNvPr id="127110" name="Line 134"/>
          <p:cNvSpPr/>
          <p:nvPr/>
        </p:nvSpPr>
        <p:spPr>
          <a:xfrm>
            <a:off x="7353300" y="4675188"/>
            <a:ext cx="1143000" cy="0"/>
          </a:xfrm>
          <a:prstGeom prst="line">
            <a:avLst/>
          </a:prstGeom>
          <a:ln w="38100" cap="flat" cmpd="sng">
            <a:solidFill>
              <a:srgbClr val="99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7082" name="Line 106"/>
          <p:cNvSpPr/>
          <p:nvPr/>
        </p:nvSpPr>
        <p:spPr>
          <a:xfrm flipH="1">
            <a:off x="6192838" y="3817938"/>
            <a:ext cx="17462" cy="957262"/>
          </a:xfrm>
          <a:prstGeom prst="line">
            <a:avLst/>
          </a:prstGeom>
          <a:ln w="9525" cap="flat" cmpd="sng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14" name="Group 149"/>
          <p:cNvGrpSpPr/>
          <p:nvPr/>
        </p:nvGrpSpPr>
        <p:grpSpPr>
          <a:xfrm>
            <a:off x="4838700" y="4389438"/>
            <a:ext cx="2547938" cy="365125"/>
            <a:chOff x="3120" y="3504"/>
            <a:chExt cx="1605" cy="307"/>
          </a:xfrm>
        </p:grpSpPr>
        <p:sp>
          <p:nvSpPr>
            <p:cNvPr id="27741" name="Line 128"/>
            <p:cNvSpPr/>
            <p:nvPr/>
          </p:nvSpPr>
          <p:spPr>
            <a:xfrm>
              <a:off x="3408" y="3744"/>
              <a:ext cx="576" cy="0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2" name="Line 129"/>
            <p:cNvSpPr/>
            <p:nvPr/>
          </p:nvSpPr>
          <p:spPr>
            <a:xfrm>
              <a:off x="4108" y="3552"/>
              <a:ext cx="0" cy="192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3" name="Line 130"/>
            <p:cNvSpPr/>
            <p:nvPr/>
          </p:nvSpPr>
          <p:spPr>
            <a:xfrm>
              <a:off x="3984" y="3552"/>
              <a:ext cx="0" cy="192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4" name="Line 131"/>
            <p:cNvSpPr/>
            <p:nvPr/>
          </p:nvSpPr>
          <p:spPr>
            <a:xfrm>
              <a:off x="3984" y="3552"/>
              <a:ext cx="125" cy="0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5" name="Line 132"/>
            <p:cNvSpPr/>
            <p:nvPr/>
          </p:nvSpPr>
          <p:spPr>
            <a:xfrm>
              <a:off x="4108" y="3744"/>
              <a:ext cx="617" cy="0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46" name="Text Box 133"/>
            <p:cNvSpPr txBox="1"/>
            <p:nvPr/>
          </p:nvSpPr>
          <p:spPr>
            <a:xfrm>
              <a:off x="3120" y="3504"/>
              <a:ext cx="38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</p:grpSp>
      <p:sp>
        <p:nvSpPr>
          <p:cNvPr id="27673" name="Rectangle 73"/>
          <p:cNvSpPr/>
          <p:nvPr/>
        </p:nvSpPr>
        <p:spPr>
          <a:xfrm>
            <a:off x="684213" y="2076450"/>
            <a:ext cx="3895725" cy="27543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en-US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522" name="Line 6"/>
          <p:cNvSpPr/>
          <p:nvPr/>
        </p:nvSpPr>
        <p:spPr>
          <a:xfrm>
            <a:off x="2316163" y="2595563"/>
            <a:ext cx="2159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75" name="Text Box 7"/>
          <p:cNvSpPr txBox="1"/>
          <p:nvPr/>
        </p:nvSpPr>
        <p:spPr>
          <a:xfrm>
            <a:off x="719138" y="2674938"/>
            <a:ext cx="334962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19524" name="Line 10"/>
          <p:cNvSpPr/>
          <p:nvPr/>
        </p:nvSpPr>
        <p:spPr>
          <a:xfrm>
            <a:off x="1063625" y="2274888"/>
            <a:ext cx="14795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77" name="Oval 11"/>
          <p:cNvSpPr/>
          <p:nvPr/>
        </p:nvSpPr>
        <p:spPr>
          <a:xfrm>
            <a:off x="1187450" y="2413000"/>
            <a:ext cx="76200" cy="5715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78" name="Line 12"/>
          <p:cNvSpPr/>
          <p:nvPr/>
        </p:nvSpPr>
        <p:spPr>
          <a:xfrm>
            <a:off x="1025525" y="2822575"/>
            <a:ext cx="582613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79" name="Line 13"/>
          <p:cNvSpPr/>
          <p:nvPr/>
        </p:nvSpPr>
        <p:spPr>
          <a:xfrm>
            <a:off x="1387475" y="2828925"/>
            <a:ext cx="0" cy="315913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80" name="Line 21"/>
          <p:cNvSpPr/>
          <p:nvPr/>
        </p:nvSpPr>
        <p:spPr>
          <a:xfrm>
            <a:off x="2971800" y="2446338"/>
            <a:ext cx="304800" cy="0"/>
          </a:xfrm>
          <a:prstGeom prst="line">
            <a:avLst/>
          </a:prstGeom>
          <a:ln w="19050" cap="flat" cmpd="sng">
            <a:solidFill>
              <a:srgbClr val="FF66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81" name="Line 22"/>
          <p:cNvSpPr/>
          <p:nvPr/>
        </p:nvSpPr>
        <p:spPr>
          <a:xfrm>
            <a:off x="2971800" y="4092575"/>
            <a:ext cx="304800" cy="0"/>
          </a:xfrm>
          <a:prstGeom prst="line">
            <a:avLst/>
          </a:prstGeom>
          <a:ln w="19050" cap="flat" cmpd="sng">
            <a:solidFill>
              <a:srgbClr val="00966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82" name="Line 23"/>
          <p:cNvSpPr/>
          <p:nvPr/>
        </p:nvSpPr>
        <p:spPr>
          <a:xfrm>
            <a:off x="3278188" y="2446338"/>
            <a:ext cx="0" cy="669925"/>
          </a:xfrm>
          <a:prstGeom prst="line">
            <a:avLst/>
          </a:prstGeom>
          <a:ln w="19050" cap="flat" cmpd="sng">
            <a:solidFill>
              <a:srgbClr val="FF66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83" name="Line 24"/>
          <p:cNvSpPr/>
          <p:nvPr/>
        </p:nvSpPr>
        <p:spPr>
          <a:xfrm>
            <a:off x="3278188" y="3452813"/>
            <a:ext cx="0" cy="642937"/>
          </a:xfrm>
          <a:prstGeom prst="line">
            <a:avLst/>
          </a:prstGeom>
          <a:ln w="19050" cap="flat" cmpd="sng">
            <a:solidFill>
              <a:srgbClr val="00966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84" name="Line 25"/>
          <p:cNvSpPr/>
          <p:nvPr/>
        </p:nvSpPr>
        <p:spPr>
          <a:xfrm>
            <a:off x="3275013" y="3446463"/>
            <a:ext cx="304800" cy="0"/>
          </a:xfrm>
          <a:prstGeom prst="line">
            <a:avLst/>
          </a:prstGeom>
          <a:ln w="19050" cap="flat" cmpd="sng">
            <a:solidFill>
              <a:srgbClr val="00966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85" name="Line 26"/>
          <p:cNvSpPr/>
          <p:nvPr/>
        </p:nvSpPr>
        <p:spPr>
          <a:xfrm>
            <a:off x="3276600" y="3119438"/>
            <a:ext cx="304800" cy="0"/>
          </a:xfrm>
          <a:prstGeom prst="line">
            <a:avLst/>
          </a:prstGeom>
          <a:ln w="19050" cap="flat" cmpd="sng">
            <a:solidFill>
              <a:srgbClr val="FF66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86" name="Text Box 27"/>
          <p:cNvSpPr txBox="1"/>
          <p:nvPr/>
        </p:nvSpPr>
        <p:spPr>
          <a:xfrm>
            <a:off x="711200" y="2103438"/>
            <a:ext cx="3365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27687" name="Text Box 28"/>
          <p:cNvSpPr txBox="1"/>
          <p:nvPr/>
        </p:nvSpPr>
        <p:spPr>
          <a:xfrm>
            <a:off x="720725" y="2320925"/>
            <a:ext cx="319088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27688" name="Line 29"/>
          <p:cNvSpPr/>
          <p:nvPr/>
        </p:nvSpPr>
        <p:spPr>
          <a:xfrm>
            <a:off x="1387475" y="3141663"/>
            <a:ext cx="1147763" cy="0"/>
          </a:xfrm>
          <a:prstGeom prst="line">
            <a:avLst/>
          </a:prstGeom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37" name="Line 30"/>
          <p:cNvSpPr/>
          <p:nvPr/>
        </p:nvSpPr>
        <p:spPr>
          <a:xfrm>
            <a:off x="1235075" y="4503738"/>
            <a:ext cx="3921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90" name="Text Box 32"/>
          <p:cNvSpPr txBox="1"/>
          <p:nvPr/>
        </p:nvSpPr>
        <p:spPr>
          <a:xfrm>
            <a:off x="2103438" y="2882900"/>
            <a:ext cx="334962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27691" name="Line 33"/>
          <p:cNvSpPr/>
          <p:nvPr/>
        </p:nvSpPr>
        <p:spPr>
          <a:xfrm>
            <a:off x="2168525" y="2903538"/>
            <a:ext cx="228600" cy="0"/>
          </a:xfrm>
          <a:prstGeom prst="line">
            <a:avLst/>
          </a:prstGeom>
          <a:ln w="1905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92" name="Text Box 34"/>
          <p:cNvSpPr txBox="1"/>
          <p:nvPr/>
        </p:nvSpPr>
        <p:spPr>
          <a:xfrm>
            <a:off x="2944813" y="2068513"/>
            <a:ext cx="52705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1800" b="1" baseline="-25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  <a:p>
            <a:pPr algn="ctr" eaLnBrk="1" hangingPunct="1">
              <a:buFont typeface="Arial" panose="020B0604020202020204" pitchFamily="34" charset="0"/>
            </a:pPr>
            <a:endParaRPr lang="en-US" altLang="zh-CN" sz="1800" b="1" baseline="-25000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693" name="Line 39"/>
          <p:cNvSpPr/>
          <p:nvPr/>
        </p:nvSpPr>
        <p:spPr>
          <a:xfrm>
            <a:off x="2987675" y="3282950"/>
            <a:ext cx="609600" cy="0"/>
          </a:xfrm>
          <a:prstGeom prst="line">
            <a:avLst/>
          </a:prstGeom>
          <a:ln w="1905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42" name="Line 40"/>
          <p:cNvSpPr/>
          <p:nvPr/>
        </p:nvSpPr>
        <p:spPr>
          <a:xfrm>
            <a:off x="1049338" y="2446338"/>
            <a:ext cx="14795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43" name="Line 41"/>
          <p:cNvSpPr/>
          <p:nvPr/>
        </p:nvSpPr>
        <p:spPr>
          <a:xfrm>
            <a:off x="2101850" y="2822575"/>
            <a:ext cx="2159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44" name="Line 42"/>
          <p:cNvSpPr/>
          <p:nvPr/>
        </p:nvSpPr>
        <p:spPr>
          <a:xfrm>
            <a:off x="2316163" y="2595563"/>
            <a:ext cx="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97" name="Oval 43"/>
          <p:cNvSpPr/>
          <p:nvPr/>
        </p:nvSpPr>
        <p:spPr>
          <a:xfrm>
            <a:off x="1349375" y="2789238"/>
            <a:ext cx="76200" cy="57150"/>
          </a:xfrm>
          <a:prstGeom prst="ellipse">
            <a:avLst/>
          </a:prstGeom>
          <a:solidFill>
            <a:srgbClr val="FF3300"/>
          </a:solidFill>
          <a:ln w="190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546" name="Line 50"/>
          <p:cNvSpPr/>
          <p:nvPr/>
        </p:nvSpPr>
        <p:spPr>
          <a:xfrm>
            <a:off x="2136775" y="3965575"/>
            <a:ext cx="4032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99" name="Line 51"/>
          <p:cNvSpPr/>
          <p:nvPr/>
        </p:nvSpPr>
        <p:spPr>
          <a:xfrm>
            <a:off x="2133600" y="4467225"/>
            <a:ext cx="187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48" name="Line 52"/>
          <p:cNvSpPr/>
          <p:nvPr/>
        </p:nvSpPr>
        <p:spPr>
          <a:xfrm>
            <a:off x="2317750" y="4241800"/>
            <a:ext cx="22383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49" name="Line 53"/>
          <p:cNvSpPr/>
          <p:nvPr/>
        </p:nvSpPr>
        <p:spPr>
          <a:xfrm>
            <a:off x="2316163" y="4241800"/>
            <a:ext cx="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50" name="Line 54"/>
          <p:cNvSpPr/>
          <p:nvPr/>
        </p:nvSpPr>
        <p:spPr>
          <a:xfrm>
            <a:off x="1058863" y="3417888"/>
            <a:ext cx="147955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703" name="Text Box 55"/>
          <p:cNvSpPr txBox="1"/>
          <p:nvPr/>
        </p:nvSpPr>
        <p:spPr>
          <a:xfrm>
            <a:off x="711200" y="3246438"/>
            <a:ext cx="350838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19552" name="Line 56"/>
          <p:cNvSpPr/>
          <p:nvPr/>
        </p:nvSpPr>
        <p:spPr>
          <a:xfrm>
            <a:off x="1235075" y="2446338"/>
            <a:ext cx="0" cy="20542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553" name="Line 57"/>
          <p:cNvSpPr/>
          <p:nvPr/>
        </p:nvSpPr>
        <p:spPr>
          <a:xfrm>
            <a:off x="1446213" y="3417888"/>
            <a:ext cx="0" cy="5730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706" name="Line 58"/>
          <p:cNvSpPr/>
          <p:nvPr/>
        </p:nvSpPr>
        <p:spPr>
          <a:xfrm>
            <a:off x="1447800" y="3989388"/>
            <a:ext cx="187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07" name="Oval 59"/>
          <p:cNvSpPr/>
          <p:nvPr/>
        </p:nvSpPr>
        <p:spPr>
          <a:xfrm>
            <a:off x="1414463" y="3398838"/>
            <a:ext cx="76200" cy="5715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708" name="Text Box 60"/>
          <p:cNvSpPr txBox="1"/>
          <p:nvPr/>
        </p:nvSpPr>
        <p:spPr>
          <a:xfrm>
            <a:off x="2905760" y="2935605"/>
            <a:ext cx="477520" cy="547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1800" b="1" baseline="-25000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</a:p>
          <a:p>
            <a:pPr algn="ctr" eaLnBrk="1" hangingPunct="1">
              <a:buFont typeface="Arial" panose="020B0604020202020204" pitchFamily="34" charset="0"/>
            </a:pPr>
            <a:endParaRPr lang="en-US" altLang="zh-CN" sz="1800" b="1" baseline="-25000" dirty="0">
              <a:solidFill>
                <a:srgbClr val="C55A1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709" name="Text Box 61"/>
          <p:cNvSpPr txBox="1"/>
          <p:nvPr/>
        </p:nvSpPr>
        <p:spPr>
          <a:xfrm>
            <a:off x="2871788" y="4013200"/>
            <a:ext cx="685800" cy="549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en-US" altLang="zh-CN" sz="1800" b="1" baseline="-250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</a:p>
          <a:p>
            <a:pPr algn="ctr" eaLnBrk="1" hangingPunct="1">
              <a:buFont typeface="Arial" panose="020B0604020202020204" pitchFamily="34" charset="0"/>
            </a:pPr>
            <a:endParaRPr lang="en-US" altLang="zh-CN" sz="1800" b="1" baseline="-25000" dirty="0">
              <a:solidFill>
                <a:srgbClr val="008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710" name="Line 17"/>
          <p:cNvSpPr/>
          <p:nvPr/>
        </p:nvSpPr>
        <p:spPr>
          <a:xfrm>
            <a:off x="4050983" y="3247708"/>
            <a:ext cx="381000" cy="0"/>
          </a:xfrm>
          <a:prstGeom prst="line">
            <a:avLst/>
          </a:prstGeom>
          <a:ln w="19050" cap="flat" cmpd="sng">
            <a:solidFill>
              <a:srgbClr val="66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11" name="Text Box 18"/>
          <p:cNvSpPr txBox="1"/>
          <p:nvPr/>
        </p:nvSpPr>
        <p:spPr>
          <a:xfrm>
            <a:off x="4206875" y="2888933"/>
            <a:ext cx="381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</a:p>
        </p:txBody>
      </p:sp>
      <p:grpSp>
        <p:nvGrpSpPr>
          <p:cNvPr id="27712" name="Group 196"/>
          <p:cNvGrpSpPr/>
          <p:nvPr/>
        </p:nvGrpSpPr>
        <p:grpSpPr>
          <a:xfrm>
            <a:off x="1616075" y="4260850"/>
            <a:ext cx="573088" cy="457200"/>
            <a:chOff x="724" y="3540"/>
            <a:chExt cx="361" cy="384"/>
          </a:xfrm>
        </p:grpSpPr>
        <p:sp>
          <p:nvSpPr>
            <p:cNvPr id="27738" name="Rectangle 197"/>
            <p:cNvSpPr/>
            <p:nvPr/>
          </p:nvSpPr>
          <p:spPr>
            <a:xfrm>
              <a:off x="724" y="354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739" name="Text Box 198"/>
            <p:cNvSpPr txBox="1"/>
            <p:nvPr/>
          </p:nvSpPr>
          <p:spPr>
            <a:xfrm>
              <a:off x="753" y="3592"/>
              <a:ext cx="19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7740" name="Oval 199"/>
            <p:cNvSpPr/>
            <p:nvPr/>
          </p:nvSpPr>
          <p:spPr>
            <a:xfrm>
              <a:off x="1012" y="3688"/>
              <a:ext cx="73" cy="73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7713" name="Group 200"/>
          <p:cNvGrpSpPr/>
          <p:nvPr/>
        </p:nvGrpSpPr>
        <p:grpSpPr>
          <a:xfrm>
            <a:off x="2509838" y="2203450"/>
            <a:ext cx="596900" cy="457200"/>
            <a:chOff x="1288" y="3372"/>
            <a:chExt cx="376" cy="384"/>
          </a:xfrm>
        </p:grpSpPr>
        <p:sp>
          <p:nvSpPr>
            <p:cNvPr id="27736" name="Rectangle 201"/>
            <p:cNvSpPr/>
            <p:nvPr/>
          </p:nvSpPr>
          <p:spPr>
            <a:xfrm>
              <a:off x="1308" y="3372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737" name="Text Box 202"/>
            <p:cNvSpPr txBox="1"/>
            <p:nvPr/>
          </p:nvSpPr>
          <p:spPr>
            <a:xfrm>
              <a:off x="1288" y="3441"/>
              <a:ext cx="37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≥1</a:t>
              </a:r>
            </a:p>
          </p:txBody>
        </p:sp>
      </p:grpSp>
      <p:grpSp>
        <p:nvGrpSpPr>
          <p:cNvPr id="27714" name="Group 193"/>
          <p:cNvGrpSpPr/>
          <p:nvPr/>
        </p:nvGrpSpPr>
        <p:grpSpPr>
          <a:xfrm>
            <a:off x="3592513" y="3005138"/>
            <a:ext cx="593725" cy="457200"/>
            <a:chOff x="2063" y="94"/>
            <a:chExt cx="374" cy="384"/>
          </a:xfrm>
        </p:grpSpPr>
        <p:sp>
          <p:nvSpPr>
            <p:cNvPr id="27734" name="Rectangle 194"/>
            <p:cNvSpPr/>
            <p:nvPr/>
          </p:nvSpPr>
          <p:spPr>
            <a:xfrm>
              <a:off x="2063" y="94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735" name="Text Box 195"/>
            <p:cNvSpPr txBox="1"/>
            <p:nvPr/>
          </p:nvSpPr>
          <p:spPr>
            <a:xfrm>
              <a:off x="2153" y="94"/>
              <a:ext cx="28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</p:grpSp>
      <p:grpSp>
        <p:nvGrpSpPr>
          <p:cNvPr id="27715" name="Group 203"/>
          <p:cNvGrpSpPr/>
          <p:nvPr/>
        </p:nvGrpSpPr>
        <p:grpSpPr>
          <a:xfrm>
            <a:off x="2530475" y="3875088"/>
            <a:ext cx="601663" cy="457200"/>
            <a:chOff x="1301" y="3372"/>
            <a:chExt cx="379" cy="384"/>
          </a:xfrm>
        </p:grpSpPr>
        <p:sp>
          <p:nvSpPr>
            <p:cNvPr id="27732" name="Rectangle 204"/>
            <p:cNvSpPr/>
            <p:nvPr/>
          </p:nvSpPr>
          <p:spPr>
            <a:xfrm>
              <a:off x="1308" y="3372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733" name="Text Box 205"/>
            <p:cNvSpPr txBox="1"/>
            <p:nvPr/>
          </p:nvSpPr>
          <p:spPr>
            <a:xfrm>
              <a:off x="1301" y="3431"/>
              <a:ext cx="379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≥1</a:t>
              </a:r>
            </a:p>
          </p:txBody>
        </p:sp>
      </p:grpSp>
      <p:grpSp>
        <p:nvGrpSpPr>
          <p:cNvPr id="27716" name="Group 206"/>
          <p:cNvGrpSpPr/>
          <p:nvPr/>
        </p:nvGrpSpPr>
        <p:grpSpPr>
          <a:xfrm>
            <a:off x="2530793" y="3046413"/>
            <a:ext cx="596900" cy="457200"/>
            <a:chOff x="1301" y="3372"/>
            <a:chExt cx="376" cy="384"/>
          </a:xfrm>
        </p:grpSpPr>
        <p:sp>
          <p:nvSpPr>
            <p:cNvPr id="27730" name="Rectangle 207"/>
            <p:cNvSpPr/>
            <p:nvPr/>
          </p:nvSpPr>
          <p:spPr>
            <a:xfrm>
              <a:off x="1308" y="3372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731" name="Text Box 208"/>
            <p:cNvSpPr txBox="1"/>
            <p:nvPr/>
          </p:nvSpPr>
          <p:spPr>
            <a:xfrm>
              <a:off x="1301" y="3430"/>
              <a:ext cx="37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≥1</a:t>
              </a:r>
            </a:p>
          </p:txBody>
        </p:sp>
      </p:grpSp>
      <p:grpSp>
        <p:nvGrpSpPr>
          <p:cNvPr id="27717" name="Group 209"/>
          <p:cNvGrpSpPr/>
          <p:nvPr/>
        </p:nvGrpSpPr>
        <p:grpSpPr>
          <a:xfrm>
            <a:off x="1616075" y="3745230"/>
            <a:ext cx="573088" cy="457200"/>
            <a:chOff x="724" y="3540"/>
            <a:chExt cx="361" cy="384"/>
          </a:xfrm>
        </p:grpSpPr>
        <p:sp>
          <p:nvSpPr>
            <p:cNvPr id="27727" name="Rectangle 210"/>
            <p:cNvSpPr/>
            <p:nvPr/>
          </p:nvSpPr>
          <p:spPr>
            <a:xfrm>
              <a:off x="724" y="354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728" name="Text Box 211"/>
            <p:cNvSpPr txBox="1"/>
            <p:nvPr/>
          </p:nvSpPr>
          <p:spPr>
            <a:xfrm>
              <a:off x="753" y="3592"/>
              <a:ext cx="19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7729" name="Oval 212"/>
            <p:cNvSpPr/>
            <p:nvPr/>
          </p:nvSpPr>
          <p:spPr>
            <a:xfrm>
              <a:off x="1012" y="3688"/>
              <a:ext cx="73" cy="73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7718" name="Group 213"/>
          <p:cNvGrpSpPr/>
          <p:nvPr/>
        </p:nvGrpSpPr>
        <p:grpSpPr>
          <a:xfrm>
            <a:off x="1528763" y="2583498"/>
            <a:ext cx="573087" cy="457200"/>
            <a:chOff x="724" y="3540"/>
            <a:chExt cx="361" cy="384"/>
          </a:xfrm>
        </p:grpSpPr>
        <p:sp>
          <p:nvSpPr>
            <p:cNvPr id="27724" name="Rectangle 214"/>
            <p:cNvSpPr/>
            <p:nvPr/>
          </p:nvSpPr>
          <p:spPr>
            <a:xfrm>
              <a:off x="724" y="354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725" name="Text Box 215"/>
            <p:cNvSpPr txBox="1"/>
            <p:nvPr/>
          </p:nvSpPr>
          <p:spPr>
            <a:xfrm>
              <a:off x="753" y="3592"/>
              <a:ext cx="19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7726" name="Oval 216"/>
            <p:cNvSpPr/>
            <p:nvPr/>
          </p:nvSpPr>
          <p:spPr>
            <a:xfrm>
              <a:off x="1012" y="3688"/>
              <a:ext cx="73" cy="73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26695" name="Group 133"/>
          <p:cNvGrpSpPr/>
          <p:nvPr/>
        </p:nvGrpSpPr>
        <p:grpSpPr>
          <a:xfrm>
            <a:off x="3441700" y="979805"/>
            <a:ext cx="1804885" cy="0"/>
            <a:chOff x="2019" y="625"/>
            <a:chExt cx="995" cy="0"/>
          </a:xfrm>
        </p:grpSpPr>
        <p:sp>
          <p:nvSpPr>
            <p:cNvPr id="27721" name="Line 130"/>
            <p:cNvSpPr/>
            <p:nvPr/>
          </p:nvSpPr>
          <p:spPr>
            <a:xfrm>
              <a:off x="2019" y="625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2" name="Line 131"/>
            <p:cNvSpPr/>
            <p:nvPr/>
          </p:nvSpPr>
          <p:spPr>
            <a:xfrm>
              <a:off x="2647" y="625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3" name="Line 132"/>
            <p:cNvSpPr/>
            <p:nvPr/>
          </p:nvSpPr>
          <p:spPr>
            <a:xfrm>
              <a:off x="2878" y="625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96" name="Line 134"/>
          <p:cNvSpPr/>
          <p:nvPr/>
        </p:nvSpPr>
        <p:spPr>
          <a:xfrm>
            <a:off x="4661853" y="1308100"/>
            <a:ext cx="2159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705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/>
          </p:cNvSpPr>
          <p:nvPr>
            <p:ph type="title"/>
          </p:nvPr>
        </p:nvSpPr>
        <p:spPr>
          <a:xfrm>
            <a:off x="755650" y="771525"/>
            <a:ext cx="7772400" cy="5715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2）动态险象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en-US" altLang="zh-CN" sz="1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Ddynamic Hazards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)</a:t>
            </a:r>
            <a:endParaRPr lang="en-US" altLang="zh-CN" sz="1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482" name="Rectangle 4"/>
          <p:cNvSpPr>
            <a:spLocks noGrp="1"/>
          </p:cNvSpPr>
          <p:nvPr>
            <p:ph idx="1"/>
          </p:nvPr>
        </p:nvSpPr>
        <p:spPr>
          <a:xfrm>
            <a:off x="1043305" y="1303020"/>
            <a:ext cx="7387590" cy="3026410"/>
          </a:xfrm>
          <a:noFill/>
          <a:ln>
            <a:noFill/>
          </a:ln>
        </p:spPr>
        <p:txBody>
          <a:bodyPr/>
          <a:lstStyle/>
          <a:p>
            <a:pPr eaLnBrk="1" latinLnBrk="0" hangingPunct="1">
              <a:lnSpc>
                <a:spcPct val="140000"/>
              </a:lnSpc>
              <a:buNone/>
            </a:pP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多级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组合逻辑电路中，若输入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信号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的变化通过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多条路径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向输出端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汇合</a:t>
            </a:r>
            <a:endParaRPr lang="en-US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40000"/>
              </a:lnSpc>
              <a:buNone/>
            </a:pP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时，使在输出稳定之前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输出变化三次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其间经过暂时状态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或者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eaLnBrk="1" latinLnBrk="0" hangingPunct="1">
              <a:lnSpc>
                <a:spcPct val="140000"/>
              </a:lnSpc>
              <a:buNone/>
            </a:pP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这种险象称之为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动态险象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latinLnBrk="0" hangingPunct="1">
              <a:lnSpc>
                <a:spcPct val="140000"/>
              </a:lnSpc>
              <a:spcBef>
                <a:spcPct val="20000"/>
              </a:spcBef>
              <a:buNone/>
            </a:pP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输入变化的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第一次会合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只可能产生静态险象，只有在产生了静态险象，</a:t>
            </a:r>
          </a:p>
          <a:p>
            <a:pPr eaLnBrk="1" latinLnBrk="0" hangingPunct="1">
              <a:lnSpc>
                <a:spcPct val="140000"/>
              </a:lnSpc>
              <a:spcBef>
                <a:spcPct val="20000"/>
              </a:spcBef>
              <a:buNone/>
            </a:pP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输入变化的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再一次会合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，才有可能产生动态险象。动态险象是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由静态险</a:t>
            </a:r>
          </a:p>
          <a:p>
            <a:pPr eaLnBrk="1" latinLnBrk="0" hangingPunct="1">
              <a:lnSpc>
                <a:spcPct val="140000"/>
              </a:lnSpc>
              <a:spcBef>
                <a:spcPct val="20000"/>
              </a:spcBef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象引起的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，它也是竞争的结果。同样，在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两级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与或”和“或与”电路中都不会发生。</a:t>
            </a:r>
            <a:endParaRPr lang="en-US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latinLnBrk="0" hangingPunct="1">
              <a:lnSpc>
                <a:spcPct val="140000"/>
              </a:lnSpc>
              <a:spcBef>
                <a:spcPct val="20000"/>
              </a:spcBef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消除了静态险象，则动态险象也不会出现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！</a:t>
            </a:r>
            <a:endParaRPr lang="en-US" altLang="en-US" sz="1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1" hangingPunct="1">
              <a:buNone/>
            </a:pPr>
            <a:endParaRPr lang="en-US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  <p:bldP spid="20482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9" name="Group 168"/>
          <p:cNvGrpSpPr/>
          <p:nvPr/>
        </p:nvGrpSpPr>
        <p:grpSpPr>
          <a:xfrm>
            <a:off x="1692275" y="1058863"/>
            <a:ext cx="5029200" cy="1600200"/>
            <a:chOff x="528" y="576"/>
            <a:chExt cx="3168" cy="1344"/>
          </a:xfrm>
        </p:grpSpPr>
        <p:sp>
          <p:nvSpPr>
            <p:cNvPr id="21512" name="Rectangle 12"/>
            <p:cNvSpPr/>
            <p:nvPr/>
          </p:nvSpPr>
          <p:spPr>
            <a:xfrm>
              <a:off x="528" y="576"/>
              <a:ext cx="3168" cy="134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accent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67" name="Text Box 13"/>
            <p:cNvSpPr txBox="1"/>
            <p:nvPr/>
          </p:nvSpPr>
          <p:spPr>
            <a:xfrm>
              <a:off x="646" y="1200"/>
              <a:ext cx="187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1514" name="Line 14"/>
            <p:cNvSpPr/>
            <p:nvPr/>
          </p:nvSpPr>
          <p:spPr>
            <a:xfrm>
              <a:off x="852" y="816"/>
              <a:ext cx="93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15" name="Line 15"/>
            <p:cNvSpPr/>
            <p:nvPr/>
          </p:nvSpPr>
          <p:spPr>
            <a:xfrm>
              <a:off x="828" y="1324"/>
              <a:ext cx="95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70" name="Line 16"/>
            <p:cNvSpPr/>
            <p:nvPr/>
          </p:nvSpPr>
          <p:spPr>
            <a:xfrm>
              <a:off x="2075" y="934"/>
              <a:ext cx="170" cy="0"/>
            </a:xfrm>
            <a:prstGeom prst="line">
              <a:avLst/>
            </a:prstGeom>
            <a:ln w="19050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1" name="Line 17"/>
            <p:cNvSpPr/>
            <p:nvPr/>
          </p:nvSpPr>
          <p:spPr>
            <a:xfrm>
              <a:off x="2247" y="933"/>
              <a:ext cx="0" cy="177"/>
            </a:xfrm>
            <a:prstGeom prst="line">
              <a:avLst/>
            </a:prstGeom>
            <a:ln w="19050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18" name="Line 18"/>
            <p:cNvSpPr/>
            <p:nvPr/>
          </p:nvSpPr>
          <p:spPr>
            <a:xfrm flipV="1">
              <a:off x="2256" y="1318"/>
              <a:ext cx="166" cy="1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9" name="Line 19"/>
            <p:cNvSpPr/>
            <p:nvPr/>
          </p:nvSpPr>
          <p:spPr>
            <a:xfrm>
              <a:off x="2064" y="1488"/>
              <a:ext cx="192" cy="0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74" name="Text Box 20"/>
            <p:cNvSpPr txBox="1"/>
            <p:nvPr/>
          </p:nvSpPr>
          <p:spPr>
            <a:xfrm>
              <a:off x="641" y="720"/>
              <a:ext cx="187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9775" name="Text Box 21"/>
            <p:cNvSpPr txBox="1"/>
            <p:nvPr/>
          </p:nvSpPr>
          <p:spPr>
            <a:xfrm>
              <a:off x="641" y="902"/>
              <a:ext cx="187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9776" name="Line 22"/>
            <p:cNvSpPr/>
            <p:nvPr/>
          </p:nvSpPr>
          <p:spPr>
            <a:xfrm>
              <a:off x="1044" y="1597"/>
              <a:ext cx="156" cy="0"/>
            </a:xfrm>
            <a:prstGeom prst="line">
              <a:avLst/>
            </a:prstGeom>
            <a:ln w="1905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7" name="Text Box 23"/>
            <p:cNvSpPr txBox="1"/>
            <p:nvPr/>
          </p:nvSpPr>
          <p:spPr>
            <a:xfrm>
              <a:off x="2143" y="625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en-US" altLang="zh-CN" sz="1800" baseline="-25000" dirty="0">
                  <a:solidFill>
                    <a:srgbClr val="7030A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9778" name="Line 24"/>
            <p:cNvSpPr/>
            <p:nvPr/>
          </p:nvSpPr>
          <p:spPr>
            <a:xfrm>
              <a:off x="859" y="1056"/>
              <a:ext cx="932" cy="0"/>
            </a:xfrm>
            <a:prstGeom prst="line">
              <a:avLst/>
            </a:prstGeom>
            <a:ln w="1905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9" name="Line 25"/>
            <p:cNvSpPr/>
            <p:nvPr/>
          </p:nvSpPr>
          <p:spPr>
            <a:xfrm>
              <a:off x="1526" y="1593"/>
              <a:ext cx="277" cy="0"/>
            </a:xfrm>
            <a:prstGeom prst="line">
              <a:avLst/>
            </a:prstGeom>
            <a:ln w="19050" cap="flat" cmpd="sng">
              <a:solidFill>
                <a:srgbClr val="2E75B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6" name="Line 26"/>
            <p:cNvSpPr/>
            <p:nvPr/>
          </p:nvSpPr>
          <p:spPr>
            <a:xfrm>
              <a:off x="1632" y="1728"/>
              <a:ext cx="1248" cy="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81" name="Line 27"/>
            <p:cNvSpPr/>
            <p:nvPr/>
          </p:nvSpPr>
          <p:spPr>
            <a:xfrm>
              <a:off x="1038" y="1078"/>
              <a:ext cx="0" cy="530"/>
            </a:xfrm>
            <a:prstGeom prst="line">
              <a:avLst/>
            </a:prstGeom>
            <a:ln w="1905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82" name="Line 28"/>
            <p:cNvSpPr/>
            <p:nvPr/>
          </p:nvSpPr>
          <p:spPr>
            <a:xfrm>
              <a:off x="1632" y="1584"/>
              <a:ext cx="0" cy="150"/>
            </a:xfrm>
            <a:prstGeom prst="line">
              <a:avLst/>
            </a:prstGeom>
            <a:ln w="19050" cap="flat" cmpd="sng">
              <a:solidFill>
                <a:srgbClr val="2E75B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83" name="Oval 29"/>
            <p:cNvSpPr/>
            <p:nvPr/>
          </p:nvSpPr>
          <p:spPr>
            <a:xfrm>
              <a:off x="1606" y="1562"/>
              <a:ext cx="48" cy="48"/>
            </a:xfrm>
            <a:prstGeom prst="ellipse">
              <a:avLst/>
            </a:prstGeom>
            <a:solidFill>
              <a:srgbClr val="2E75B6"/>
            </a:solidFill>
            <a:ln w="9525" cap="flat" cmpd="sng">
              <a:solidFill>
                <a:srgbClr val="2E75B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9784" name="Group 30"/>
            <p:cNvGrpSpPr/>
            <p:nvPr/>
          </p:nvGrpSpPr>
          <p:grpSpPr>
            <a:xfrm>
              <a:off x="1595" y="1348"/>
              <a:ext cx="156" cy="308"/>
              <a:chOff x="1062" y="4122"/>
              <a:chExt cx="156" cy="308"/>
            </a:xfrm>
          </p:grpSpPr>
          <p:sp>
            <p:nvSpPr>
              <p:cNvPr id="29813" name="Text Box 31"/>
              <p:cNvSpPr txBox="1"/>
              <p:nvPr/>
            </p:nvSpPr>
            <p:spPr>
              <a:xfrm>
                <a:off x="1062" y="4122"/>
                <a:ext cx="156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21532" name="Line 32"/>
              <p:cNvSpPr/>
              <p:nvPr/>
            </p:nvSpPr>
            <p:spPr>
              <a:xfrm>
                <a:off x="1064" y="4177"/>
                <a:ext cx="14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9785" name="Oval 33"/>
            <p:cNvSpPr/>
            <p:nvPr/>
          </p:nvSpPr>
          <p:spPr>
            <a:xfrm>
              <a:off x="1008" y="1030"/>
              <a:ext cx="48" cy="48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534" name="Line 34"/>
            <p:cNvSpPr/>
            <p:nvPr/>
          </p:nvSpPr>
          <p:spPr>
            <a:xfrm>
              <a:off x="2256" y="1319"/>
              <a:ext cx="0" cy="176"/>
            </a:xfrm>
            <a:prstGeom prst="line">
              <a:avLst/>
            </a:prstGeom>
            <a:ln w="19050" cap="flat" cmpd="sng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7" name="Text Box 35"/>
            <p:cNvSpPr txBox="1"/>
            <p:nvPr/>
          </p:nvSpPr>
          <p:spPr>
            <a:xfrm>
              <a:off x="2064" y="1419"/>
              <a:ext cx="336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38572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en-US" altLang="zh-CN" sz="1800" baseline="-25000" dirty="0">
                  <a:solidFill>
                    <a:srgbClr val="38572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9788" name="Line 36"/>
            <p:cNvSpPr/>
            <p:nvPr/>
          </p:nvSpPr>
          <p:spPr>
            <a:xfrm>
              <a:off x="2252" y="1104"/>
              <a:ext cx="170" cy="0"/>
            </a:xfrm>
            <a:prstGeom prst="line">
              <a:avLst/>
            </a:prstGeom>
            <a:ln w="19050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7" name="Line 40"/>
            <p:cNvSpPr/>
            <p:nvPr/>
          </p:nvSpPr>
          <p:spPr>
            <a:xfrm>
              <a:off x="2699" y="1211"/>
              <a:ext cx="17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38" name="Line 41"/>
            <p:cNvSpPr/>
            <p:nvPr/>
          </p:nvSpPr>
          <p:spPr>
            <a:xfrm>
              <a:off x="2872" y="1204"/>
              <a:ext cx="0" cy="17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91" name="Text Box 42"/>
            <p:cNvSpPr txBox="1"/>
            <p:nvPr/>
          </p:nvSpPr>
          <p:spPr>
            <a:xfrm>
              <a:off x="2736" y="949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1540" name="Line 43"/>
            <p:cNvSpPr/>
            <p:nvPr/>
          </p:nvSpPr>
          <p:spPr>
            <a:xfrm>
              <a:off x="2876" y="1381"/>
              <a:ext cx="17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93" name="Line 44"/>
            <p:cNvSpPr/>
            <p:nvPr/>
          </p:nvSpPr>
          <p:spPr>
            <a:xfrm>
              <a:off x="3312" y="1466"/>
              <a:ext cx="240" cy="0"/>
            </a:xfrm>
            <a:prstGeom prst="line">
              <a:avLst/>
            </a:prstGeom>
            <a:ln w="9525" cap="flat" cmpd="sng">
              <a:solidFill>
                <a:srgbClr val="66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4" name="Text Box 45"/>
            <p:cNvSpPr txBox="1"/>
            <p:nvPr/>
          </p:nvSpPr>
          <p:spPr>
            <a:xfrm>
              <a:off x="3432" y="1200"/>
              <a:ext cx="24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29795" name="Line 46"/>
            <p:cNvSpPr/>
            <p:nvPr/>
          </p:nvSpPr>
          <p:spPr>
            <a:xfrm>
              <a:off x="2880" y="1551"/>
              <a:ext cx="0" cy="177"/>
            </a:xfrm>
            <a:prstGeom prst="line">
              <a:avLst/>
            </a:prstGeom>
            <a:ln w="19050" cap="flat" cmpd="sng">
              <a:solidFill>
                <a:srgbClr val="2E75B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6" name="Line 47"/>
            <p:cNvSpPr/>
            <p:nvPr/>
          </p:nvSpPr>
          <p:spPr>
            <a:xfrm>
              <a:off x="2880" y="1547"/>
              <a:ext cx="170" cy="0"/>
            </a:xfrm>
            <a:prstGeom prst="line">
              <a:avLst/>
            </a:prstGeom>
            <a:ln w="19050" cap="flat" cmpd="sng">
              <a:solidFill>
                <a:srgbClr val="2E75B6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9797" name="Group 51"/>
            <p:cNvGrpSpPr/>
            <p:nvPr/>
          </p:nvGrpSpPr>
          <p:grpSpPr>
            <a:xfrm>
              <a:off x="1200" y="1408"/>
              <a:ext cx="361" cy="384"/>
              <a:chOff x="724" y="3540"/>
              <a:chExt cx="361" cy="384"/>
            </a:xfrm>
          </p:grpSpPr>
          <p:sp>
            <p:nvSpPr>
              <p:cNvPr id="29810" name="Rectangle 52"/>
              <p:cNvSpPr/>
              <p:nvPr/>
            </p:nvSpPr>
            <p:spPr>
              <a:xfrm>
                <a:off x="724" y="354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811" name="Text Box 53"/>
              <p:cNvSpPr txBox="1"/>
              <p:nvPr/>
            </p:nvSpPr>
            <p:spPr>
              <a:xfrm>
                <a:off x="753" y="3592"/>
                <a:ext cx="192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9812" name="Oval 54"/>
              <p:cNvSpPr/>
              <p:nvPr/>
            </p:nvSpPr>
            <p:spPr>
              <a:xfrm>
                <a:off x="1012" y="3688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9798" name="Group 55"/>
            <p:cNvGrpSpPr/>
            <p:nvPr/>
          </p:nvGrpSpPr>
          <p:grpSpPr>
            <a:xfrm>
              <a:off x="1776" y="1270"/>
              <a:ext cx="376" cy="384"/>
              <a:chOff x="1301" y="3372"/>
              <a:chExt cx="376" cy="384"/>
            </a:xfrm>
          </p:grpSpPr>
          <p:sp>
            <p:nvSpPr>
              <p:cNvPr id="29808" name="Rectangle 56"/>
              <p:cNvSpPr/>
              <p:nvPr/>
            </p:nvSpPr>
            <p:spPr>
              <a:xfrm>
                <a:off x="1308" y="3372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809" name="Text Box 57"/>
              <p:cNvSpPr txBox="1"/>
              <p:nvPr/>
            </p:nvSpPr>
            <p:spPr>
              <a:xfrm>
                <a:off x="1301" y="3430"/>
                <a:ext cx="376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≥1</a:t>
                </a:r>
              </a:p>
            </p:txBody>
          </p:sp>
        </p:grpSp>
        <p:grpSp>
          <p:nvGrpSpPr>
            <p:cNvPr id="29799" name="Group 58"/>
            <p:cNvGrpSpPr/>
            <p:nvPr/>
          </p:nvGrpSpPr>
          <p:grpSpPr>
            <a:xfrm>
              <a:off x="1782" y="742"/>
              <a:ext cx="380" cy="384"/>
              <a:chOff x="1299" y="3372"/>
              <a:chExt cx="380" cy="384"/>
            </a:xfrm>
          </p:grpSpPr>
          <p:sp>
            <p:nvSpPr>
              <p:cNvPr id="29806" name="Rectangle 59"/>
              <p:cNvSpPr/>
              <p:nvPr/>
            </p:nvSpPr>
            <p:spPr>
              <a:xfrm>
                <a:off x="1308" y="3372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807" name="Text Box 60"/>
              <p:cNvSpPr txBox="1"/>
              <p:nvPr/>
            </p:nvSpPr>
            <p:spPr>
              <a:xfrm>
                <a:off x="1299" y="3376"/>
                <a:ext cx="380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≥1</a:t>
                </a:r>
              </a:p>
            </p:txBody>
          </p:sp>
        </p:grpSp>
        <p:grpSp>
          <p:nvGrpSpPr>
            <p:cNvPr id="29800" name="Group 37"/>
            <p:cNvGrpSpPr/>
            <p:nvPr/>
          </p:nvGrpSpPr>
          <p:grpSpPr>
            <a:xfrm>
              <a:off x="3032" y="1272"/>
              <a:ext cx="376" cy="384"/>
              <a:chOff x="1301" y="3372"/>
              <a:chExt cx="376" cy="384"/>
            </a:xfrm>
          </p:grpSpPr>
          <p:sp>
            <p:nvSpPr>
              <p:cNvPr id="29804" name="Rectangle 38"/>
              <p:cNvSpPr/>
              <p:nvPr/>
            </p:nvSpPr>
            <p:spPr>
              <a:xfrm>
                <a:off x="1308" y="3372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805" name="Text Box 39"/>
              <p:cNvSpPr txBox="1"/>
              <p:nvPr/>
            </p:nvSpPr>
            <p:spPr>
              <a:xfrm>
                <a:off x="1301" y="3430"/>
                <a:ext cx="376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≥1</a:t>
                </a:r>
              </a:p>
            </p:txBody>
          </p:sp>
        </p:grpSp>
        <p:grpSp>
          <p:nvGrpSpPr>
            <p:cNvPr id="29801" name="Group 48"/>
            <p:cNvGrpSpPr/>
            <p:nvPr/>
          </p:nvGrpSpPr>
          <p:grpSpPr>
            <a:xfrm>
              <a:off x="2412" y="1020"/>
              <a:ext cx="321" cy="384"/>
              <a:chOff x="2071" y="624"/>
              <a:chExt cx="321" cy="384"/>
            </a:xfrm>
          </p:grpSpPr>
          <p:sp>
            <p:nvSpPr>
              <p:cNvPr id="29802" name="Rectangle 49"/>
              <p:cNvSpPr/>
              <p:nvPr/>
            </p:nvSpPr>
            <p:spPr>
              <a:xfrm>
                <a:off x="2071" y="624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803" name="Text Box 50"/>
              <p:cNvSpPr txBox="1"/>
              <p:nvPr/>
            </p:nvSpPr>
            <p:spPr>
              <a:xfrm>
                <a:off x="2108" y="699"/>
                <a:ext cx="284" cy="3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</a:p>
            </p:txBody>
          </p:sp>
        </p:grpSp>
      </p:grpSp>
      <p:grpSp>
        <p:nvGrpSpPr>
          <p:cNvPr id="23609" name="Group 167"/>
          <p:cNvGrpSpPr/>
          <p:nvPr/>
        </p:nvGrpSpPr>
        <p:grpSpPr>
          <a:xfrm>
            <a:off x="1714500" y="2698750"/>
            <a:ext cx="5029200" cy="2357438"/>
            <a:chOff x="528" y="1968"/>
            <a:chExt cx="3168" cy="2208"/>
          </a:xfrm>
        </p:grpSpPr>
        <p:sp>
          <p:nvSpPr>
            <p:cNvPr id="29705" name="Rectangle 62"/>
            <p:cNvSpPr/>
            <p:nvPr/>
          </p:nvSpPr>
          <p:spPr>
            <a:xfrm>
              <a:off x="528" y="1968"/>
              <a:ext cx="3168" cy="22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9706" name="Line 77"/>
            <p:cNvSpPr/>
            <p:nvPr/>
          </p:nvSpPr>
          <p:spPr>
            <a:xfrm>
              <a:off x="1440" y="2332"/>
              <a:ext cx="1" cy="172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9707" name="Line 78"/>
            <p:cNvSpPr/>
            <p:nvPr/>
          </p:nvSpPr>
          <p:spPr>
            <a:xfrm>
              <a:off x="1584" y="2649"/>
              <a:ext cx="1" cy="1407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9708" name="Line 79"/>
            <p:cNvSpPr/>
            <p:nvPr/>
          </p:nvSpPr>
          <p:spPr>
            <a:xfrm>
              <a:off x="1743" y="3312"/>
              <a:ext cx="9" cy="713"/>
            </a:xfrm>
            <a:prstGeom prst="line">
              <a:avLst/>
            </a:prstGeom>
            <a:ln w="9525" cap="flat" cmpd="sng">
              <a:solidFill>
                <a:srgbClr val="00966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9709" name="Line 80"/>
            <p:cNvSpPr/>
            <p:nvPr/>
          </p:nvSpPr>
          <p:spPr>
            <a:xfrm flipV="1">
              <a:off x="1907" y="3600"/>
              <a:ext cx="1" cy="425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9710" name="Group 90"/>
            <p:cNvGrpSpPr/>
            <p:nvPr/>
          </p:nvGrpSpPr>
          <p:grpSpPr>
            <a:xfrm>
              <a:off x="835" y="2112"/>
              <a:ext cx="1421" cy="343"/>
              <a:chOff x="835" y="2112"/>
              <a:chExt cx="1421" cy="343"/>
            </a:xfrm>
          </p:grpSpPr>
          <p:sp>
            <p:nvSpPr>
              <p:cNvPr id="29762" name="Text Box 72"/>
              <p:cNvSpPr txBox="1"/>
              <p:nvPr/>
            </p:nvSpPr>
            <p:spPr>
              <a:xfrm>
                <a:off x="835" y="2112"/>
                <a:ext cx="188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29763" name="Line 87"/>
              <p:cNvSpPr/>
              <p:nvPr/>
            </p:nvSpPr>
            <p:spPr>
              <a:xfrm>
                <a:off x="1056" y="2352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64" name="Line 88"/>
              <p:cNvSpPr/>
              <p:nvPr/>
            </p:nvSpPr>
            <p:spPr>
              <a:xfrm flipV="1">
                <a:off x="1440" y="2112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65" name="Line 89"/>
              <p:cNvSpPr/>
              <p:nvPr/>
            </p:nvSpPr>
            <p:spPr>
              <a:xfrm>
                <a:off x="1440" y="2112"/>
                <a:ext cx="816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11" name="Group 103"/>
            <p:cNvGrpSpPr/>
            <p:nvPr/>
          </p:nvGrpSpPr>
          <p:grpSpPr>
            <a:xfrm>
              <a:off x="835" y="2443"/>
              <a:ext cx="1565" cy="367"/>
              <a:chOff x="835" y="2443"/>
              <a:chExt cx="1565" cy="367"/>
            </a:xfrm>
          </p:grpSpPr>
          <p:sp>
            <p:nvSpPr>
              <p:cNvPr id="29757" name="Text Box 83"/>
              <p:cNvSpPr txBox="1"/>
              <p:nvPr/>
            </p:nvSpPr>
            <p:spPr>
              <a:xfrm>
                <a:off x="835" y="2467"/>
                <a:ext cx="188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29758" name="Line 85"/>
              <p:cNvSpPr/>
              <p:nvPr/>
            </p:nvSpPr>
            <p:spPr>
              <a:xfrm>
                <a:off x="864" y="2500"/>
                <a:ext cx="122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59" name="Line 93"/>
              <p:cNvSpPr/>
              <p:nvPr/>
            </p:nvSpPr>
            <p:spPr>
              <a:xfrm>
                <a:off x="1056" y="2448"/>
                <a:ext cx="519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60" name="Line 94"/>
              <p:cNvSpPr/>
              <p:nvPr/>
            </p:nvSpPr>
            <p:spPr>
              <a:xfrm flipV="1">
                <a:off x="1584" y="2443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61" name="Line 95"/>
              <p:cNvSpPr/>
              <p:nvPr/>
            </p:nvSpPr>
            <p:spPr>
              <a:xfrm>
                <a:off x="1584" y="2688"/>
                <a:ext cx="816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12" name="Group 111"/>
            <p:cNvGrpSpPr/>
            <p:nvPr/>
          </p:nvGrpSpPr>
          <p:grpSpPr>
            <a:xfrm>
              <a:off x="842" y="2755"/>
              <a:ext cx="1560" cy="343"/>
              <a:chOff x="842" y="2755"/>
              <a:chExt cx="1560" cy="343"/>
            </a:xfrm>
          </p:grpSpPr>
          <p:sp>
            <p:nvSpPr>
              <p:cNvPr id="29753" name="Text Box 73"/>
              <p:cNvSpPr txBox="1"/>
              <p:nvPr/>
            </p:nvSpPr>
            <p:spPr>
              <a:xfrm>
                <a:off x="842" y="2755"/>
                <a:ext cx="236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9754" name="Line 100"/>
              <p:cNvSpPr/>
              <p:nvPr/>
            </p:nvSpPr>
            <p:spPr>
              <a:xfrm>
                <a:off x="1058" y="3024"/>
                <a:ext cx="519" cy="0"/>
              </a:xfrm>
              <a:prstGeom prst="line">
                <a:avLst/>
              </a:prstGeom>
              <a:ln w="38100" cap="flat" cmpd="sng">
                <a:solidFill>
                  <a:srgbClr val="FF4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55" name="Line 101"/>
              <p:cNvSpPr/>
              <p:nvPr/>
            </p:nvSpPr>
            <p:spPr>
              <a:xfrm flipV="1">
                <a:off x="1586" y="2784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4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56" name="Line 102"/>
              <p:cNvSpPr/>
              <p:nvPr/>
            </p:nvSpPr>
            <p:spPr>
              <a:xfrm>
                <a:off x="1586" y="2784"/>
                <a:ext cx="816" cy="0"/>
              </a:xfrm>
              <a:prstGeom prst="line">
                <a:avLst/>
              </a:prstGeom>
              <a:ln w="38100" cap="flat" cmpd="sng">
                <a:solidFill>
                  <a:srgbClr val="FF4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13" name="Group 128"/>
            <p:cNvGrpSpPr/>
            <p:nvPr/>
          </p:nvGrpSpPr>
          <p:grpSpPr>
            <a:xfrm>
              <a:off x="842" y="3091"/>
              <a:ext cx="1716" cy="343"/>
              <a:chOff x="842" y="3091"/>
              <a:chExt cx="1716" cy="343"/>
            </a:xfrm>
          </p:grpSpPr>
          <p:sp>
            <p:nvSpPr>
              <p:cNvPr id="29749" name="Text Box 74"/>
              <p:cNvSpPr txBox="1"/>
              <p:nvPr/>
            </p:nvSpPr>
            <p:spPr>
              <a:xfrm>
                <a:off x="842" y="3091"/>
                <a:ext cx="236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29750" name="Line 107"/>
              <p:cNvSpPr/>
              <p:nvPr/>
            </p:nvSpPr>
            <p:spPr>
              <a:xfrm>
                <a:off x="1056" y="3125"/>
                <a:ext cx="678" cy="0"/>
              </a:xfrm>
              <a:prstGeom prst="line">
                <a:avLst/>
              </a:prstGeom>
              <a:ln w="38100" cap="flat" cmpd="sng">
                <a:solidFill>
                  <a:srgbClr val="00966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51" name="Line 108"/>
              <p:cNvSpPr/>
              <p:nvPr/>
            </p:nvSpPr>
            <p:spPr>
              <a:xfrm flipV="1">
                <a:off x="1742" y="3120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00966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52" name="Line 109"/>
              <p:cNvSpPr/>
              <p:nvPr/>
            </p:nvSpPr>
            <p:spPr>
              <a:xfrm>
                <a:off x="1742" y="3365"/>
                <a:ext cx="816" cy="0"/>
              </a:xfrm>
              <a:prstGeom prst="line">
                <a:avLst/>
              </a:prstGeom>
              <a:ln w="38100" cap="flat" cmpd="sng">
                <a:solidFill>
                  <a:srgbClr val="00966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14" name="Group 130"/>
            <p:cNvGrpSpPr/>
            <p:nvPr/>
          </p:nvGrpSpPr>
          <p:grpSpPr>
            <a:xfrm>
              <a:off x="848" y="3427"/>
              <a:ext cx="1869" cy="343"/>
              <a:chOff x="848" y="3427"/>
              <a:chExt cx="1869" cy="343"/>
            </a:xfrm>
          </p:grpSpPr>
          <p:sp>
            <p:nvSpPr>
              <p:cNvPr id="29743" name="Text Box 75"/>
              <p:cNvSpPr txBox="1"/>
              <p:nvPr/>
            </p:nvSpPr>
            <p:spPr>
              <a:xfrm>
                <a:off x="848" y="3427"/>
                <a:ext cx="236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9744" name="Line 114"/>
              <p:cNvSpPr/>
              <p:nvPr/>
            </p:nvSpPr>
            <p:spPr>
              <a:xfrm>
                <a:off x="1056" y="3696"/>
                <a:ext cx="701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5" name="Line 115"/>
              <p:cNvSpPr/>
              <p:nvPr/>
            </p:nvSpPr>
            <p:spPr>
              <a:xfrm flipV="1">
                <a:off x="1752" y="3456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6" name="Line 116"/>
              <p:cNvSpPr/>
              <p:nvPr/>
            </p:nvSpPr>
            <p:spPr>
              <a:xfrm>
                <a:off x="1752" y="3456"/>
                <a:ext cx="147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7" name="Line 117"/>
              <p:cNvSpPr/>
              <p:nvPr/>
            </p:nvSpPr>
            <p:spPr>
              <a:xfrm flipV="1">
                <a:off x="1908" y="3456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8" name="Line 118"/>
              <p:cNvSpPr/>
              <p:nvPr/>
            </p:nvSpPr>
            <p:spPr>
              <a:xfrm>
                <a:off x="1903" y="3696"/>
                <a:ext cx="814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15" name="Group 155"/>
            <p:cNvGrpSpPr/>
            <p:nvPr/>
          </p:nvGrpSpPr>
          <p:grpSpPr>
            <a:xfrm>
              <a:off x="834" y="3763"/>
              <a:ext cx="1730" cy="343"/>
              <a:chOff x="834" y="3763"/>
              <a:chExt cx="1730" cy="343"/>
            </a:xfrm>
          </p:grpSpPr>
          <p:sp>
            <p:nvSpPr>
              <p:cNvPr id="29735" name="Text Box 76"/>
              <p:cNvSpPr txBox="1"/>
              <p:nvPr/>
            </p:nvSpPr>
            <p:spPr>
              <a:xfrm>
                <a:off x="834" y="3763"/>
                <a:ext cx="188" cy="34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29736" name="Line 120"/>
              <p:cNvSpPr/>
              <p:nvPr/>
            </p:nvSpPr>
            <p:spPr>
              <a:xfrm>
                <a:off x="1056" y="3792"/>
                <a:ext cx="694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37" name="Line 121"/>
              <p:cNvSpPr/>
              <p:nvPr/>
            </p:nvSpPr>
            <p:spPr>
              <a:xfrm>
                <a:off x="1752" y="3792"/>
                <a:ext cx="0" cy="238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38" name="Line 122"/>
              <p:cNvSpPr/>
              <p:nvPr/>
            </p:nvSpPr>
            <p:spPr>
              <a:xfrm>
                <a:off x="1752" y="4020"/>
                <a:ext cx="159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39" name="Line 123"/>
              <p:cNvSpPr/>
              <p:nvPr/>
            </p:nvSpPr>
            <p:spPr>
              <a:xfrm>
                <a:off x="1908" y="3792"/>
                <a:ext cx="0" cy="238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0" name="Line 124"/>
              <p:cNvSpPr/>
              <p:nvPr/>
            </p:nvSpPr>
            <p:spPr>
              <a:xfrm>
                <a:off x="1907" y="3792"/>
                <a:ext cx="159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1" name="Line 125"/>
              <p:cNvSpPr/>
              <p:nvPr/>
            </p:nvSpPr>
            <p:spPr>
              <a:xfrm>
                <a:off x="2052" y="3792"/>
                <a:ext cx="0" cy="238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2" name="Line 126"/>
              <p:cNvSpPr/>
              <p:nvPr/>
            </p:nvSpPr>
            <p:spPr>
              <a:xfrm>
                <a:off x="2052" y="4020"/>
                <a:ext cx="512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16" name="Group 138"/>
            <p:cNvGrpSpPr/>
            <p:nvPr/>
          </p:nvGrpSpPr>
          <p:grpSpPr>
            <a:xfrm>
              <a:off x="2256" y="2112"/>
              <a:ext cx="1043" cy="240"/>
              <a:chOff x="2256" y="2112"/>
              <a:chExt cx="1043" cy="240"/>
            </a:xfrm>
          </p:grpSpPr>
          <p:sp>
            <p:nvSpPr>
              <p:cNvPr id="29733" name="Line 135"/>
              <p:cNvSpPr/>
              <p:nvPr/>
            </p:nvSpPr>
            <p:spPr>
              <a:xfrm flipV="1">
                <a:off x="2258" y="2112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34" name="Line 136"/>
              <p:cNvSpPr/>
              <p:nvPr/>
            </p:nvSpPr>
            <p:spPr>
              <a:xfrm>
                <a:off x="2256" y="2352"/>
                <a:ext cx="1043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17" name="Group 142"/>
            <p:cNvGrpSpPr/>
            <p:nvPr/>
          </p:nvGrpSpPr>
          <p:grpSpPr>
            <a:xfrm>
              <a:off x="2401" y="2448"/>
              <a:ext cx="907" cy="240"/>
              <a:chOff x="2401" y="2448"/>
              <a:chExt cx="907" cy="240"/>
            </a:xfrm>
          </p:grpSpPr>
          <p:sp>
            <p:nvSpPr>
              <p:cNvPr id="29731" name="Line 140"/>
              <p:cNvSpPr/>
              <p:nvPr/>
            </p:nvSpPr>
            <p:spPr>
              <a:xfrm flipV="1">
                <a:off x="2403" y="2448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32" name="Line 141"/>
              <p:cNvSpPr/>
              <p:nvPr/>
            </p:nvSpPr>
            <p:spPr>
              <a:xfrm>
                <a:off x="2401" y="2448"/>
                <a:ext cx="907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18" name="Group 165"/>
            <p:cNvGrpSpPr/>
            <p:nvPr/>
          </p:nvGrpSpPr>
          <p:grpSpPr>
            <a:xfrm>
              <a:off x="2549" y="3132"/>
              <a:ext cx="771" cy="240"/>
              <a:chOff x="2561" y="3132"/>
              <a:chExt cx="771" cy="240"/>
            </a:xfrm>
          </p:grpSpPr>
          <p:sp>
            <p:nvSpPr>
              <p:cNvPr id="29729" name="Line 148"/>
              <p:cNvSpPr/>
              <p:nvPr/>
            </p:nvSpPr>
            <p:spPr>
              <a:xfrm flipV="1">
                <a:off x="2563" y="3132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00966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30" name="Line 149"/>
              <p:cNvSpPr/>
              <p:nvPr/>
            </p:nvSpPr>
            <p:spPr>
              <a:xfrm>
                <a:off x="2561" y="3132"/>
                <a:ext cx="771" cy="0"/>
              </a:xfrm>
              <a:prstGeom prst="line">
                <a:avLst/>
              </a:prstGeom>
              <a:ln w="38100" cap="flat" cmpd="sng">
                <a:solidFill>
                  <a:srgbClr val="00966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9719" name="Line 154"/>
            <p:cNvSpPr/>
            <p:nvPr/>
          </p:nvSpPr>
          <p:spPr>
            <a:xfrm>
              <a:off x="2677" y="3696"/>
              <a:ext cx="635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0" name="Line 159"/>
            <p:cNvSpPr/>
            <p:nvPr/>
          </p:nvSpPr>
          <p:spPr>
            <a:xfrm>
              <a:off x="2256" y="2304"/>
              <a:ext cx="1" cy="172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9721" name="Line 160"/>
            <p:cNvSpPr/>
            <p:nvPr/>
          </p:nvSpPr>
          <p:spPr>
            <a:xfrm>
              <a:off x="2400" y="2621"/>
              <a:ext cx="1" cy="1407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9722" name="Line 161"/>
            <p:cNvSpPr/>
            <p:nvPr/>
          </p:nvSpPr>
          <p:spPr>
            <a:xfrm>
              <a:off x="2547" y="3284"/>
              <a:ext cx="9" cy="713"/>
            </a:xfrm>
            <a:prstGeom prst="line">
              <a:avLst/>
            </a:prstGeom>
            <a:ln w="9525" cap="flat" cmpd="sng">
              <a:solidFill>
                <a:srgbClr val="00966F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9723" name="Group 146"/>
            <p:cNvGrpSpPr/>
            <p:nvPr/>
          </p:nvGrpSpPr>
          <p:grpSpPr>
            <a:xfrm>
              <a:off x="2400" y="2784"/>
              <a:ext cx="907" cy="240"/>
              <a:chOff x="2400" y="2784"/>
              <a:chExt cx="907" cy="240"/>
            </a:xfrm>
          </p:grpSpPr>
          <p:sp>
            <p:nvSpPr>
              <p:cNvPr id="29727" name="Line 144"/>
              <p:cNvSpPr/>
              <p:nvPr/>
            </p:nvSpPr>
            <p:spPr>
              <a:xfrm flipV="1">
                <a:off x="2402" y="2784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49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28" name="Line 145"/>
              <p:cNvSpPr/>
              <p:nvPr/>
            </p:nvSpPr>
            <p:spPr>
              <a:xfrm>
                <a:off x="2400" y="3024"/>
                <a:ext cx="907" cy="0"/>
              </a:xfrm>
              <a:prstGeom prst="line">
                <a:avLst/>
              </a:prstGeom>
              <a:ln w="38100" cap="flat" cmpd="sng">
                <a:solidFill>
                  <a:srgbClr val="FF49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9724" name="Group 166"/>
            <p:cNvGrpSpPr/>
            <p:nvPr/>
          </p:nvGrpSpPr>
          <p:grpSpPr>
            <a:xfrm>
              <a:off x="2556" y="3792"/>
              <a:ext cx="771" cy="240"/>
              <a:chOff x="2556" y="3792"/>
              <a:chExt cx="771" cy="240"/>
            </a:xfrm>
          </p:grpSpPr>
          <p:sp>
            <p:nvSpPr>
              <p:cNvPr id="29725" name="Line 157"/>
              <p:cNvSpPr/>
              <p:nvPr/>
            </p:nvSpPr>
            <p:spPr>
              <a:xfrm flipV="1">
                <a:off x="2558" y="3792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26" name="Line 158"/>
              <p:cNvSpPr/>
              <p:nvPr/>
            </p:nvSpPr>
            <p:spPr>
              <a:xfrm>
                <a:off x="2556" y="3792"/>
                <a:ext cx="771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421640"/>
            <a:ext cx="6209030" cy="5162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title"/>
          </p:nvPr>
        </p:nvSpPr>
        <p:spPr>
          <a:xfrm>
            <a:off x="500063" y="573088"/>
            <a:ext cx="7772400" cy="43497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.险象的判别 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Finding Static Hazards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22531" name="Text Box 7"/>
          <p:cNvSpPr txBox="1"/>
          <p:nvPr/>
        </p:nvSpPr>
        <p:spPr>
          <a:xfrm>
            <a:off x="466725" y="1219200"/>
            <a:ext cx="8558530" cy="3644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71450" indent="-171450" defTabSz="68580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）卡诺图判别法 </a:t>
            </a:r>
            <a:r>
              <a:rPr lang="en-US" altLang="zh-CN" sz="1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Using Maps</a:t>
            </a:r>
          </a:p>
          <a:p>
            <a:pPr marL="171450" indent="-171450" defTabSz="685800"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用卡诺图可以判别出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两级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</a:t>
            </a:r>
            <a:r>
              <a:rPr lang="zh-CN" altLang="en-US" sz="1800" b="1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与或电路</a:t>
            </a:r>
            <a:r>
              <a:rPr lang="en-US" altLang="zh-CN" sz="1800" b="1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”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和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两级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</a:t>
            </a:r>
            <a:r>
              <a:rPr lang="zh-CN" altLang="en-US" sz="1800" b="1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或与电路</a:t>
            </a:r>
            <a:r>
              <a:rPr lang="en-US" altLang="zh-CN" sz="1800" b="1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”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是否存在静态险象。</a:t>
            </a:r>
          </a:p>
          <a:p>
            <a:pPr marL="171450" indent="-171450" defTabSz="685800" eaLnBrk="1" hangingPunct="1">
              <a:lnSpc>
                <a:spcPct val="90000"/>
              </a:lnSpc>
              <a:spcBef>
                <a:spcPts val="1200"/>
              </a:spcBef>
            </a:pP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71450" indent="-171450" defTabSz="685800" eaLnBrk="1" hangingPunct="1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）静态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险象判别</a:t>
            </a:r>
          </a:p>
          <a:p>
            <a:pPr marL="171450" indent="-171450" defTabSz="685800" eaLnBrk="1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在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两级“与或”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电路或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两级“与非-与非</a:t>
            </a:r>
            <a:r>
              <a:rPr lang="en-US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”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电路中只可能出现静态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险象。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en-US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思考题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71450" indent="-171450" defTabSz="685800" eaLnBrk="1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在卡诺图中，与或式中的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每个与项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对应于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的一个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卡诺圈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，如果两个卡诺圈存</a:t>
            </a:r>
          </a:p>
          <a:p>
            <a:pPr marL="171450" indent="-171450" defTabSz="685800" eaLnBrk="1" hangingPunct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</a:pP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在着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部分“相切”，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而这个“相切”的部分又没有被另外的卡诺圈所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包含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，则该电路必然存在静态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 </a:t>
            </a:r>
            <a:r>
              <a:rPr lang="en-US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险象。</a:t>
            </a:r>
            <a:endParaRPr lang="en-US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2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charRg st="2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5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charRg st="59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7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charRg st="7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1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charRg st="114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charRg st="15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31">
                                            <p:txEl>
                                              <p:charRg st="152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type="title"/>
          </p:nvPr>
        </p:nvSpPr>
        <p:spPr>
          <a:xfrm>
            <a:off x="428625" y="717550"/>
            <a:ext cx="8424863" cy="34448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  静态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险象的判别与</a:t>
            </a:r>
            <a:r>
              <a:rPr lang="zh-CN" altLang="en-US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消除电路</a:t>
            </a: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1748" name="Line 43"/>
          <p:cNvSpPr/>
          <p:nvPr/>
        </p:nvSpPr>
        <p:spPr>
          <a:xfrm>
            <a:off x="2225675" y="1089025"/>
            <a:ext cx="212725" cy="1588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5604" name="Group 196"/>
          <p:cNvGrpSpPr/>
          <p:nvPr/>
        </p:nvGrpSpPr>
        <p:grpSpPr>
          <a:xfrm>
            <a:off x="479425" y="3538538"/>
            <a:ext cx="852488" cy="469900"/>
            <a:chOff x="288" y="2714"/>
            <a:chExt cx="537" cy="396"/>
          </a:xfrm>
        </p:grpSpPr>
        <p:sp>
          <p:nvSpPr>
            <p:cNvPr id="31859" name="Line 94"/>
            <p:cNvSpPr/>
            <p:nvPr/>
          </p:nvSpPr>
          <p:spPr>
            <a:xfrm>
              <a:off x="394" y="2770"/>
              <a:ext cx="192" cy="24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60" name="Text Box 95"/>
            <p:cNvSpPr txBox="1"/>
            <p:nvPr/>
          </p:nvSpPr>
          <p:spPr>
            <a:xfrm>
              <a:off x="528" y="2714"/>
              <a:ext cx="297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AB</a:t>
              </a:r>
            </a:p>
          </p:txBody>
        </p:sp>
        <p:sp>
          <p:nvSpPr>
            <p:cNvPr id="31861" name="Text Box 96"/>
            <p:cNvSpPr txBox="1"/>
            <p:nvPr/>
          </p:nvSpPr>
          <p:spPr>
            <a:xfrm>
              <a:off x="288" y="2801"/>
              <a:ext cx="211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</p:grpSp>
      <p:graphicFrame>
        <p:nvGraphicFramePr>
          <p:cNvPr id="131267" name="Group 19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90600" y="3906838"/>
          <a:ext cx="2362200" cy="78105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663" name="Rectangle 197"/>
          <p:cNvSpPr/>
          <p:nvPr/>
        </p:nvSpPr>
        <p:spPr>
          <a:xfrm>
            <a:off x="2286000" y="3963988"/>
            <a:ext cx="914400" cy="2857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664" name="Rectangle 198"/>
          <p:cNvSpPr/>
          <p:nvPr/>
        </p:nvSpPr>
        <p:spPr>
          <a:xfrm>
            <a:off x="1752600" y="4364038"/>
            <a:ext cx="914400" cy="2857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47" name="Text Box 283"/>
          <p:cNvSpPr txBox="1"/>
          <p:nvPr/>
        </p:nvSpPr>
        <p:spPr>
          <a:xfrm>
            <a:off x="4427855" y="3695700"/>
            <a:ext cx="38392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增加的与项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，当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AB=11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无论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如何变化，使输出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总是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，从而消除了险象。</a:t>
            </a:r>
          </a:p>
        </p:txBody>
      </p:sp>
      <p:sp>
        <p:nvSpPr>
          <p:cNvPr id="25715" name="Rectangle 223"/>
          <p:cNvSpPr/>
          <p:nvPr/>
        </p:nvSpPr>
        <p:spPr>
          <a:xfrm>
            <a:off x="2286000" y="3978275"/>
            <a:ext cx="422275" cy="64293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48" name="Line 118"/>
          <p:cNvSpPr/>
          <p:nvPr/>
        </p:nvSpPr>
        <p:spPr>
          <a:xfrm>
            <a:off x="717550" y="3641725"/>
            <a:ext cx="287338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5" y="1419860"/>
            <a:ext cx="3079750" cy="1943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855" y="1482090"/>
            <a:ext cx="3162300" cy="184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80" y="998855"/>
            <a:ext cx="3076575" cy="3867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63" grpId="0" animBg="1"/>
      <p:bldP spid="25664" grpId="0" animBg="1"/>
      <p:bldP spid="30747" grpId="0"/>
      <p:bldP spid="257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467995" y="825500"/>
            <a:ext cx="7721600" cy="457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）静态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险象判别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xfrm>
            <a:off x="196850" y="1456055"/>
            <a:ext cx="8877300" cy="1701800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两级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或与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电路或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两级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“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或非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—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或非</a:t>
            </a:r>
            <a:r>
              <a:rPr lang="zh-CN" altLang="en-US" sz="1800" b="1" dirty="0">
                <a:latin typeface="黑体" panose="02010609060101010101" pitchFamily="49" charset="-122"/>
                <a:ea typeface="华文新魏" panose="02010800040101010101" pitchFamily="2" charset="-122"/>
              </a:rPr>
              <a:t>”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电路中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只可能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出现静态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险象。</a:t>
            </a:r>
            <a:r>
              <a:rPr lang="zh-CN" altLang="en-US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（思考题）</a:t>
            </a:r>
          </a:p>
          <a:p>
            <a:pPr marL="0" indent="0" eaLnBrk="1" latinLnBrk="0" hangingPunct="1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在卡诺图中，按照圈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0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单元的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卡诺圈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是否存在着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部分相切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，而这个相切的部分又没有被另外的卡诺圈所</a:t>
            </a:r>
            <a:r>
              <a:rPr lang="en-US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包含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，则该电路必然存在静态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0 </a:t>
            </a:r>
            <a:r>
              <a:rPr lang="en-US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险象。</a:t>
            </a:r>
            <a:endParaRPr lang="en-US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9465" y="3633470"/>
            <a:ext cx="5825490" cy="641350"/>
            <a:chOff x="1259" y="5722"/>
            <a:chExt cx="9174" cy="1010"/>
          </a:xfrm>
        </p:grpSpPr>
        <p:sp>
          <p:nvSpPr>
            <p:cNvPr id="31749" name="Line 10"/>
            <p:cNvSpPr/>
            <p:nvPr/>
          </p:nvSpPr>
          <p:spPr>
            <a:xfrm>
              <a:off x="6064" y="5750"/>
              <a:ext cx="2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0" name="Line 11"/>
            <p:cNvSpPr/>
            <p:nvPr/>
          </p:nvSpPr>
          <p:spPr>
            <a:xfrm>
              <a:off x="7745" y="5750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1" name="Line 12"/>
            <p:cNvSpPr/>
            <p:nvPr/>
          </p:nvSpPr>
          <p:spPr>
            <a:xfrm>
              <a:off x="8182" y="5750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" name="组合 2"/>
            <p:cNvGrpSpPr/>
            <p:nvPr/>
          </p:nvGrpSpPr>
          <p:grpSpPr>
            <a:xfrm>
              <a:off x="1259" y="5722"/>
              <a:ext cx="9174" cy="1010"/>
              <a:chOff x="1259" y="5722"/>
              <a:chExt cx="9174" cy="1010"/>
            </a:xfrm>
          </p:grpSpPr>
          <p:grpSp>
            <p:nvGrpSpPr>
              <p:cNvPr id="26627" name="Group 79"/>
              <p:cNvGrpSpPr/>
              <p:nvPr/>
            </p:nvGrpSpPr>
            <p:grpSpPr>
              <a:xfrm>
                <a:off x="1283" y="5893"/>
                <a:ext cx="9151" cy="579"/>
                <a:chOff x="336" y="2208"/>
                <a:chExt cx="4944" cy="308"/>
              </a:xfrm>
            </p:grpSpPr>
            <p:sp>
              <p:nvSpPr>
                <p:cNvPr id="32776" name="Text Box 6"/>
                <p:cNvSpPr txBox="1"/>
                <p:nvPr/>
              </p:nvSpPr>
              <p:spPr>
                <a:xfrm>
                  <a:off x="336" y="2208"/>
                  <a:ext cx="4944" cy="30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20000"/>
                    </a:spcBef>
                    <a:buFont typeface="Arial" panose="020B0604020202020204" pitchFamily="34" charset="0"/>
                  </a:pPr>
                  <a:r>
                    <a:rPr lang="zh-CN" altLang="en-US" sz="1800" b="1" dirty="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例  如图所示电路  </a:t>
                  </a:r>
                  <a:r>
                    <a:rPr lang="en-US" altLang="zh-CN" sz="1800" b="1" dirty="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F = (A+B+C) (C+D) (B+D)</a:t>
                  </a:r>
                </a:p>
              </p:txBody>
            </p:sp>
            <p:sp>
              <p:nvSpPr>
                <p:cNvPr id="32777" name="Line 9"/>
                <p:cNvSpPr/>
                <p:nvPr/>
              </p:nvSpPr>
              <p:spPr>
                <a:xfrm>
                  <a:off x="3195" y="225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78" name="Line 10"/>
                <p:cNvSpPr/>
                <p:nvPr/>
              </p:nvSpPr>
              <p:spPr>
                <a:xfrm>
                  <a:off x="4131" y="2258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79" name="Line 11"/>
                <p:cNvSpPr/>
                <p:nvPr/>
              </p:nvSpPr>
              <p:spPr>
                <a:xfrm>
                  <a:off x="4443" y="2256"/>
                  <a:ext cx="144" cy="0"/>
                </a:xfrm>
                <a:prstGeom prst="line">
                  <a:avLst/>
                </a:prstGeom>
                <a:ln w="952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9" y="5722"/>
                <a:ext cx="8040" cy="101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42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charRg st="42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 txBox="1">
            <a:spLocks noGrp="1"/>
          </p:cNvSpPr>
          <p:nvPr/>
        </p:nvSpPr>
        <p:spPr>
          <a:xfrm>
            <a:off x="0" y="123825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09:11:09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灯片编号占位符 5"/>
          <p:cNvSpPr txBox="1">
            <a:spLocks noGrp="1"/>
          </p:cNvSpPr>
          <p:nvPr/>
        </p:nvSpPr>
        <p:spPr>
          <a:xfrm>
            <a:off x="8604250" y="4892675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16</a:t>
            </a:fld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33796" name="Group 304"/>
          <p:cNvGrpSpPr/>
          <p:nvPr/>
        </p:nvGrpSpPr>
        <p:grpSpPr>
          <a:xfrm>
            <a:off x="4781550" y="944563"/>
            <a:ext cx="3886200" cy="2614612"/>
            <a:chOff x="192" y="96"/>
            <a:chExt cx="2448" cy="2196"/>
          </a:xfrm>
        </p:grpSpPr>
        <p:sp>
          <p:nvSpPr>
            <p:cNvPr id="33857" name="Line 147"/>
            <p:cNvSpPr/>
            <p:nvPr/>
          </p:nvSpPr>
          <p:spPr>
            <a:xfrm>
              <a:off x="1212" y="518"/>
              <a:ext cx="13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8" name="Text Box 148"/>
            <p:cNvSpPr txBox="1"/>
            <p:nvPr/>
          </p:nvSpPr>
          <p:spPr>
            <a:xfrm>
              <a:off x="192" y="576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3859" name="Line 149"/>
            <p:cNvSpPr/>
            <p:nvPr/>
          </p:nvSpPr>
          <p:spPr>
            <a:xfrm>
              <a:off x="420" y="240"/>
              <a:ext cx="9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0" name="Oval 150"/>
            <p:cNvSpPr/>
            <p:nvPr/>
          </p:nvSpPr>
          <p:spPr>
            <a:xfrm>
              <a:off x="498" y="35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61" name="Line 151"/>
            <p:cNvSpPr/>
            <p:nvPr/>
          </p:nvSpPr>
          <p:spPr>
            <a:xfrm>
              <a:off x="396" y="700"/>
              <a:ext cx="3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2" name="Line 152"/>
            <p:cNvSpPr/>
            <p:nvPr/>
          </p:nvSpPr>
          <p:spPr>
            <a:xfrm>
              <a:off x="624" y="706"/>
              <a:ext cx="0" cy="2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3" name="Line 153"/>
            <p:cNvSpPr/>
            <p:nvPr/>
          </p:nvSpPr>
          <p:spPr>
            <a:xfrm>
              <a:off x="1622" y="38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4" name="Line 154"/>
            <p:cNvSpPr/>
            <p:nvPr/>
          </p:nvSpPr>
          <p:spPr>
            <a:xfrm>
              <a:off x="1622" y="176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5" name="Line 155"/>
            <p:cNvSpPr/>
            <p:nvPr/>
          </p:nvSpPr>
          <p:spPr>
            <a:xfrm>
              <a:off x="1815" y="380"/>
              <a:ext cx="0" cy="5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6" name="Line 156"/>
            <p:cNvSpPr/>
            <p:nvPr/>
          </p:nvSpPr>
          <p:spPr>
            <a:xfrm>
              <a:off x="1809" y="1228"/>
              <a:ext cx="0" cy="5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7" name="Line 157"/>
            <p:cNvSpPr/>
            <p:nvPr/>
          </p:nvSpPr>
          <p:spPr>
            <a:xfrm>
              <a:off x="1804" y="122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8" name="Line 158"/>
            <p:cNvSpPr/>
            <p:nvPr/>
          </p:nvSpPr>
          <p:spPr>
            <a:xfrm>
              <a:off x="1814" y="94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9" name="Text Box 159"/>
            <p:cNvSpPr txBox="1"/>
            <p:nvPr/>
          </p:nvSpPr>
          <p:spPr>
            <a:xfrm>
              <a:off x="192" y="96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3870" name="Text Box 160"/>
            <p:cNvSpPr txBox="1"/>
            <p:nvPr/>
          </p:nvSpPr>
          <p:spPr>
            <a:xfrm>
              <a:off x="192" y="278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3871" name="Line 161"/>
            <p:cNvSpPr/>
            <p:nvPr/>
          </p:nvSpPr>
          <p:spPr>
            <a:xfrm>
              <a:off x="624" y="968"/>
              <a:ext cx="72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72" name="Line 162"/>
            <p:cNvSpPr/>
            <p:nvPr/>
          </p:nvSpPr>
          <p:spPr>
            <a:xfrm>
              <a:off x="528" y="2112"/>
              <a:ext cx="2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73" name="Text Box 163"/>
            <p:cNvSpPr txBox="1"/>
            <p:nvPr/>
          </p:nvSpPr>
          <p:spPr>
            <a:xfrm>
              <a:off x="1488" y="144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1500" b="1" baseline="-25000" dirty="0">
                  <a:solidFill>
                    <a:schemeClr val="tx1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3874" name="Line 164"/>
            <p:cNvSpPr/>
            <p:nvPr/>
          </p:nvSpPr>
          <p:spPr>
            <a:xfrm>
              <a:off x="1632" y="1086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75" name="Line 165"/>
            <p:cNvSpPr/>
            <p:nvPr/>
          </p:nvSpPr>
          <p:spPr>
            <a:xfrm>
              <a:off x="411" y="384"/>
              <a:ext cx="9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76" name="Line 166"/>
            <p:cNvSpPr/>
            <p:nvPr/>
          </p:nvSpPr>
          <p:spPr>
            <a:xfrm>
              <a:off x="1080" y="708"/>
              <a:ext cx="13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77" name="Line 167"/>
            <p:cNvSpPr/>
            <p:nvPr/>
          </p:nvSpPr>
          <p:spPr>
            <a:xfrm>
              <a:off x="1212" y="51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78" name="Oval 168"/>
            <p:cNvSpPr/>
            <p:nvPr/>
          </p:nvSpPr>
          <p:spPr>
            <a:xfrm>
              <a:off x="60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79" name="Line 169"/>
            <p:cNvSpPr/>
            <p:nvPr/>
          </p:nvSpPr>
          <p:spPr>
            <a:xfrm>
              <a:off x="1096" y="1660"/>
              <a:ext cx="2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0" name="Line 170"/>
            <p:cNvSpPr/>
            <p:nvPr/>
          </p:nvSpPr>
          <p:spPr>
            <a:xfrm>
              <a:off x="1094" y="2082"/>
              <a:ext cx="1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1" name="Line 171"/>
            <p:cNvSpPr/>
            <p:nvPr/>
          </p:nvSpPr>
          <p:spPr>
            <a:xfrm>
              <a:off x="1210" y="1892"/>
              <a:ext cx="14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2" name="Line 172"/>
            <p:cNvSpPr/>
            <p:nvPr/>
          </p:nvSpPr>
          <p:spPr>
            <a:xfrm>
              <a:off x="1212" y="189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3" name="Line 173"/>
            <p:cNvSpPr/>
            <p:nvPr/>
          </p:nvSpPr>
          <p:spPr>
            <a:xfrm>
              <a:off x="408" y="1200"/>
              <a:ext cx="9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4" name="Text Box 174"/>
            <p:cNvSpPr txBox="1"/>
            <p:nvPr/>
          </p:nvSpPr>
          <p:spPr>
            <a:xfrm>
              <a:off x="192" y="1056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3885" name="Line 175"/>
            <p:cNvSpPr/>
            <p:nvPr/>
          </p:nvSpPr>
          <p:spPr>
            <a:xfrm>
              <a:off x="528" y="384"/>
              <a:ext cx="0" cy="1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6" name="Line 176"/>
            <p:cNvSpPr/>
            <p:nvPr/>
          </p:nvSpPr>
          <p:spPr>
            <a:xfrm>
              <a:off x="643" y="1200"/>
              <a:ext cx="0" cy="46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7" name="Line 177"/>
            <p:cNvSpPr/>
            <p:nvPr/>
          </p:nvSpPr>
          <p:spPr>
            <a:xfrm>
              <a:off x="648" y="1668"/>
              <a:ext cx="132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8" name="Oval 178"/>
            <p:cNvSpPr/>
            <p:nvPr/>
          </p:nvSpPr>
          <p:spPr>
            <a:xfrm>
              <a:off x="620" y="117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89" name="Text Box 179"/>
            <p:cNvSpPr txBox="1"/>
            <p:nvPr/>
          </p:nvSpPr>
          <p:spPr>
            <a:xfrm>
              <a:off x="1466" y="81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1500" b="1" baseline="-25000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  <a:endParaRPr lang="en-US" altLang="zh-CN" sz="1500" b="1" baseline="-25000" dirty="0">
                <a:solidFill>
                  <a:srgbClr val="66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90" name="Text Box 180"/>
            <p:cNvSpPr txBox="1"/>
            <p:nvPr/>
          </p:nvSpPr>
          <p:spPr>
            <a:xfrm>
              <a:off x="1536" y="1785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1500" b="1" baseline="-25000" dirty="0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  <a:endParaRPr lang="en-US" altLang="zh-CN" sz="1500" b="1" baseline="-25000" dirty="0">
                <a:solidFill>
                  <a:schemeClr val="accent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891" name="Line 181"/>
            <p:cNvSpPr/>
            <p:nvPr/>
          </p:nvSpPr>
          <p:spPr>
            <a:xfrm>
              <a:off x="2284" y="110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92" name="Text Box 182"/>
            <p:cNvSpPr txBox="1"/>
            <p:nvPr/>
          </p:nvSpPr>
          <p:spPr>
            <a:xfrm>
              <a:off x="2400" y="81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7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F</a:t>
              </a:r>
            </a:p>
          </p:txBody>
        </p:sp>
        <p:grpSp>
          <p:nvGrpSpPr>
            <p:cNvPr id="33893" name="Group 183"/>
            <p:cNvGrpSpPr/>
            <p:nvPr/>
          </p:nvGrpSpPr>
          <p:grpSpPr>
            <a:xfrm>
              <a:off x="1992" y="900"/>
              <a:ext cx="321" cy="384"/>
              <a:chOff x="0" y="0"/>
              <a:chExt cx="321" cy="384"/>
            </a:xfrm>
          </p:grpSpPr>
          <p:sp>
            <p:nvSpPr>
              <p:cNvPr id="33918" name="Rectangle 184"/>
              <p:cNvSpPr/>
              <p:nvPr/>
            </p:nvSpPr>
            <p:spPr>
              <a:xfrm>
                <a:off x="0" y="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19" name="Text Box 185"/>
              <p:cNvSpPr txBox="1"/>
              <p:nvPr/>
            </p:nvSpPr>
            <p:spPr>
              <a:xfrm>
                <a:off x="37" y="75"/>
                <a:ext cx="28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3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&amp;</a:t>
                </a:r>
                <a:endParaRPr lang="en-US" altLang="zh-CN" sz="13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33894" name="Group 186"/>
            <p:cNvGrpSpPr/>
            <p:nvPr/>
          </p:nvGrpSpPr>
          <p:grpSpPr>
            <a:xfrm>
              <a:off x="1344" y="1584"/>
              <a:ext cx="376" cy="384"/>
              <a:chOff x="0" y="0"/>
              <a:chExt cx="376" cy="384"/>
            </a:xfrm>
          </p:grpSpPr>
          <p:sp>
            <p:nvSpPr>
              <p:cNvPr id="33916" name="Rectangle 187"/>
              <p:cNvSpPr/>
              <p:nvPr/>
            </p:nvSpPr>
            <p:spPr>
              <a:xfrm>
                <a:off x="7" y="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17" name="Text Box 188"/>
              <p:cNvSpPr txBox="1"/>
              <p:nvPr/>
            </p:nvSpPr>
            <p:spPr>
              <a:xfrm>
                <a:off x="0" y="58"/>
                <a:ext cx="37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1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≥1</a:t>
                </a:r>
              </a:p>
            </p:txBody>
          </p:sp>
        </p:grpSp>
        <p:grpSp>
          <p:nvGrpSpPr>
            <p:cNvPr id="33895" name="Group 189"/>
            <p:cNvGrpSpPr/>
            <p:nvPr/>
          </p:nvGrpSpPr>
          <p:grpSpPr>
            <a:xfrm>
              <a:off x="1344" y="888"/>
              <a:ext cx="376" cy="384"/>
              <a:chOff x="0" y="0"/>
              <a:chExt cx="376" cy="384"/>
            </a:xfrm>
          </p:grpSpPr>
          <p:sp>
            <p:nvSpPr>
              <p:cNvPr id="33914" name="Rectangle 190"/>
              <p:cNvSpPr/>
              <p:nvPr/>
            </p:nvSpPr>
            <p:spPr>
              <a:xfrm>
                <a:off x="7" y="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15" name="Text Box 191"/>
              <p:cNvSpPr txBox="1"/>
              <p:nvPr/>
            </p:nvSpPr>
            <p:spPr>
              <a:xfrm>
                <a:off x="0" y="58"/>
                <a:ext cx="37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1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≥1</a:t>
                </a:r>
              </a:p>
            </p:txBody>
          </p:sp>
        </p:grpSp>
        <p:grpSp>
          <p:nvGrpSpPr>
            <p:cNvPr id="33896" name="Group 192"/>
            <p:cNvGrpSpPr/>
            <p:nvPr/>
          </p:nvGrpSpPr>
          <p:grpSpPr>
            <a:xfrm>
              <a:off x="768" y="1476"/>
              <a:ext cx="361" cy="384"/>
              <a:chOff x="0" y="0"/>
              <a:chExt cx="361" cy="384"/>
            </a:xfrm>
          </p:grpSpPr>
          <p:sp>
            <p:nvSpPr>
              <p:cNvPr id="33911" name="Rectangle 193"/>
              <p:cNvSpPr/>
              <p:nvPr/>
            </p:nvSpPr>
            <p:spPr>
              <a:xfrm>
                <a:off x="0" y="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12" name="Text Box 194"/>
              <p:cNvSpPr txBox="1"/>
              <p:nvPr/>
            </p:nvSpPr>
            <p:spPr>
              <a:xfrm>
                <a:off x="29" y="52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3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3913" name="Oval 195"/>
              <p:cNvSpPr/>
              <p:nvPr/>
            </p:nvSpPr>
            <p:spPr>
              <a:xfrm>
                <a:off x="288" y="148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897" name="Group 196"/>
            <p:cNvGrpSpPr/>
            <p:nvPr/>
          </p:nvGrpSpPr>
          <p:grpSpPr>
            <a:xfrm>
              <a:off x="768" y="528"/>
              <a:ext cx="361" cy="384"/>
              <a:chOff x="0" y="0"/>
              <a:chExt cx="361" cy="384"/>
            </a:xfrm>
          </p:grpSpPr>
          <p:sp>
            <p:nvSpPr>
              <p:cNvPr id="33908" name="Rectangle 197"/>
              <p:cNvSpPr/>
              <p:nvPr/>
            </p:nvSpPr>
            <p:spPr>
              <a:xfrm>
                <a:off x="0" y="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09" name="Text Box 198"/>
              <p:cNvSpPr txBox="1"/>
              <p:nvPr/>
            </p:nvSpPr>
            <p:spPr>
              <a:xfrm>
                <a:off x="29" y="52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3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3910" name="Oval 199"/>
              <p:cNvSpPr/>
              <p:nvPr/>
            </p:nvSpPr>
            <p:spPr>
              <a:xfrm>
                <a:off x="288" y="148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898" name="Group 200"/>
            <p:cNvGrpSpPr/>
            <p:nvPr/>
          </p:nvGrpSpPr>
          <p:grpSpPr>
            <a:xfrm>
              <a:off x="1344" y="180"/>
              <a:ext cx="376" cy="384"/>
              <a:chOff x="0" y="0"/>
              <a:chExt cx="376" cy="384"/>
            </a:xfrm>
          </p:grpSpPr>
          <p:sp>
            <p:nvSpPr>
              <p:cNvPr id="33906" name="Rectangle 201"/>
              <p:cNvSpPr/>
              <p:nvPr/>
            </p:nvSpPr>
            <p:spPr>
              <a:xfrm>
                <a:off x="7" y="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07" name="Text Box 202"/>
              <p:cNvSpPr txBox="1"/>
              <p:nvPr/>
            </p:nvSpPr>
            <p:spPr>
              <a:xfrm>
                <a:off x="0" y="58"/>
                <a:ext cx="37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1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≥1</a:t>
                </a:r>
              </a:p>
            </p:txBody>
          </p:sp>
        </p:grpSp>
        <p:grpSp>
          <p:nvGrpSpPr>
            <p:cNvPr id="33899" name="Group 203"/>
            <p:cNvGrpSpPr/>
            <p:nvPr/>
          </p:nvGrpSpPr>
          <p:grpSpPr>
            <a:xfrm>
              <a:off x="768" y="1908"/>
              <a:ext cx="361" cy="384"/>
              <a:chOff x="0" y="0"/>
              <a:chExt cx="361" cy="384"/>
            </a:xfrm>
          </p:grpSpPr>
          <p:sp>
            <p:nvSpPr>
              <p:cNvPr id="33903" name="Rectangle 204"/>
              <p:cNvSpPr/>
              <p:nvPr/>
            </p:nvSpPr>
            <p:spPr>
              <a:xfrm>
                <a:off x="0" y="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3904" name="Text Box 205"/>
              <p:cNvSpPr txBox="1"/>
              <p:nvPr/>
            </p:nvSpPr>
            <p:spPr>
              <a:xfrm>
                <a:off x="29" y="52"/>
                <a:ext cx="19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300" b="1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33905" name="Oval 206"/>
              <p:cNvSpPr/>
              <p:nvPr/>
            </p:nvSpPr>
            <p:spPr>
              <a:xfrm>
                <a:off x="288" y="148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900" name="Group 207"/>
            <p:cNvGrpSpPr/>
            <p:nvPr/>
          </p:nvGrpSpPr>
          <p:grpSpPr>
            <a:xfrm>
              <a:off x="1112" y="1440"/>
              <a:ext cx="232" cy="250"/>
              <a:chOff x="0" y="0"/>
              <a:chExt cx="232" cy="250"/>
            </a:xfrm>
          </p:grpSpPr>
          <p:sp>
            <p:nvSpPr>
              <p:cNvPr id="33901" name="Text Box 208"/>
              <p:cNvSpPr txBox="1"/>
              <p:nvPr/>
            </p:nvSpPr>
            <p:spPr>
              <a:xfrm>
                <a:off x="0" y="0"/>
                <a:ext cx="2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  <a:buFont typeface="Arial" panose="020B0604020202020204" pitchFamily="34" charset="0"/>
                </a:pPr>
                <a:r>
                  <a:rPr lang="en-US" altLang="zh-CN" sz="15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33902" name="Line 209"/>
              <p:cNvSpPr/>
              <p:nvPr/>
            </p:nvSpPr>
            <p:spPr>
              <a:xfrm>
                <a:off x="48" y="3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3797" name="Group 216"/>
          <p:cNvGrpSpPr/>
          <p:nvPr/>
        </p:nvGrpSpPr>
        <p:grpSpPr>
          <a:xfrm>
            <a:off x="381000" y="769938"/>
            <a:ext cx="1012825" cy="579437"/>
            <a:chOff x="0" y="0"/>
            <a:chExt cx="638" cy="486"/>
          </a:xfrm>
        </p:grpSpPr>
        <p:sp>
          <p:nvSpPr>
            <p:cNvPr id="33854" name="Line 9"/>
            <p:cNvSpPr/>
            <p:nvPr/>
          </p:nvSpPr>
          <p:spPr>
            <a:xfrm>
              <a:off x="154" y="56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5" name="Text Box 10"/>
            <p:cNvSpPr txBox="1"/>
            <p:nvPr/>
          </p:nvSpPr>
          <p:spPr>
            <a:xfrm>
              <a:off x="288" y="0"/>
              <a:ext cx="35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AB</a:t>
              </a:r>
            </a:p>
          </p:txBody>
        </p:sp>
        <p:sp>
          <p:nvSpPr>
            <p:cNvPr id="33856" name="Text Box 215"/>
            <p:cNvSpPr txBox="1"/>
            <p:nvPr/>
          </p:nvSpPr>
          <p:spPr>
            <a:xfrm>
              <a:off x="0" y="217"/>
              <a:ext cx="37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CD</a:t>
              </a:r>
            </a:p>
          </p:txBody>
        </p:sp>
      </p:grpSp>
      <p:graphicFrame>
        <p:nvGraphicFramePr>
          <p:cNvPr id="110602" name="Group 77"/>
          <p:cNvGraphicFramePr>
            <a:graphicFrameLocks noGrp="1"/>
          </p:cNvGraphicFramePr>
          <p:nvPr/>
        </p:nvGraphicFramePr>
        <p:xfrm>
          <a:off x="900113" y="1092200"/>
          <a:ext cx="2133600" cy="154781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5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5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25" name="Rectangle 244"/>
          <p:cNvSpPr/>
          <p:nvPr/>
        </p:nvSpPr>
        <p:spPr>
          <a:xfrm>
            <a:off x="990600" y="1131888"/>
            <a:ext cx="1981200" cy="2286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826" name="Rectangle 67"/>
          <p:cNvSpPr/>
          <p:nvPr/>
        </p:nvSpPr>
        <p:spPr>
          <a:xfrm>
            <a:off x="1524000" y="1541463"/>
            <a:ext cx="914400" cy="6286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827" name="Rectangle 68"/>
          <p:cNvSpPr/>
          <p:nvPr/>
        </p:nvSpPr>
        <p:spPr>
          <a:xfrm>
            <a:off x="990600" y="1927860"/>
            <a:ext cx="381000" cy="6286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828" name="Text Box 296"/>
          <p:cNvSpPr txBox="1"/>
          <p:nvPr/>
        </p:nvSpPr>
        <p:spPr>
          <a:xfrm>
            <a:off x="728663" y="2859088"/>
            <a:ext cx="44196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两圈相切于在变量</a:t>
            </a:r>
            <a:r>
              <a:rPr lang="en-US" altLang="zh-CN" sz="16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zh-CN" altLang="en-US" sz="16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的交替面</a:t>
            </a:r>
          </a:p>
        </p:txBody>
      </p:sp>
      <p:sp>
        <p:nvSpPr>
          <p:cNvPr id="33829" name="Text Box 297"/>
          <p:cNvSpPr txBox="1"/>
          <p:nvPr/>
        </p:nvSpPr>
        <p:spPr>
          <a:xfrm>
            <a:off x="228600" y="4043363"/>
            <a:ext cx="8610600" cy="61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7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7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有三处相切，对应着三个静态</a:t>
            </a:r>
            <a:r>
              <a:rPr lang="en-US" altLang="zh-CN" sz="1700" b="1" dirty="0">
                <a:solidFill>
                  <a:schemeClr val="tx1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0</a:t>
            </a:r>
            <a:r>
              <a:rPr lang="zh-CN" altLang="en-US" sz="17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险象；分别增加三个卡诺圈，使输出</a:t>
            </a:r>
            <a:r>
              <a:rPr lang="en-US" altLang="zh-CN" sz="17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17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总是</a:t>
            </a:r>
            <a:r>
              <a:rPr lang="en-US" altLang="zh-CN" sz="1700" b="1" dirty="0">
                <a:solidFill>
                  <a:schemeClr val="tx1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0</a:t>
            </a:r>
            <a:r>
              <a:rPr lang="zh-CN" altLang="en-US" sz="17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，从而消除险象。</a:t>
            </a:r>
          </a:p>
        </p:txBody>
      </p:sp>
      <p:sp>
        <p:nvSpPr>
          <p:cNvPr id="33830" name="Text Box 298"/>
          <p:cNvSpPr txBox="1"/>
          <p:nvPr/>
        </p:nvSpPr>
        <p:spPr>
          <a:xfrm>
            <a:off x="728663" y="3219450"/>
            <a:ext cx="44196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两圈相切于在变量</a:t>
            </a:r>
            <a:r>
              <a:rPr lang="en-US" altLang="zh-CN" sz="16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6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的交替面</a:t>
            </a:r>
          </a:p>
        </p:txBody>
      </p:sp>
      <p:sp>
        <p:nvSpPr>
          <p:cNvPr id="33831" name="Text Box 299"/>
          <p:cNvSpPr txBox="1"/>
          <p:nvPr/>
        </p:nvSpPr>
        <p:spPr>
          <a:xfrm>
            <a:off x="728663" y="3579813"/>
            <a:ext cx="4419600" cy="314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两圈相切于在变量</a:t>
            </a:r>
            <a:r>
              <a:rPr lang="en-US" altLang="zh-CN" sz="16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16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的交替面</a:t>
            </a:r>
          </a:p>
        </p:txBody>
      </p:sp>
      <p:sp>
        <p:nvSpPr>
          <p:cNvPr id="118904" name="Line 300"/>
          <p:cNvSpPr/>
          <p:nvPr/>
        </p:nvSpPr>
        <p:spPr>
          <a:xfrm>
            <a:off x="1476375" y="1471613"/>
            <a:ext cx="1008063" cy="0"/>
          </a:xfrm>
          <a:prstGeom prst="line">
            <a:avLst/>
          </a:prstGeom>
          <a:ln w="762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8905" name="Group 307"/>
          <p:cNvGrpSpPr/>
          <p:nvPr/>
        </p:nvGrpSpPr>
        <p:grpSpPr>
          <a:xfrm>
            <a:off x="914400" y="1112838"/>
            <a:ext cx="533400" cy="1485900"/>
            <a:chOff x="0" y="0"/>
            <a:chExt cx="336" cy="1248"/>
          </a:xfrm>
        </p:grpSpPr>
        <p:sp>
          <p:nvSpPr>
            <p:cNvPr id="33852" name="Line 301"/>
            <p:cNvSpPr/>
            <p:nvPr/>
          </p:nvSpPr>
          <p:spPr>
            <a:xfrm>
              <a:off x="0" y="1248"/>
              <a:ext cx="336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3" name="Line 302"/>
            <p:cNvSpPr/>
            <p:nvPr/>
          </p:nvSpPr>
          <p:spPr>
            <a:xfrm>
              <a:off x="0" y="0"/>
              <a:ext cx="336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8908" name="Line 303"/>
          <p:cNvSpPr/>
          <p:nvPr/>
        </p:nvSpPr>
        <p:spPr>
          <a:xfrm>
            <a:off x="1447800" y="1855788"/>
            <a:ext cx="0" cy="342900"/>
          </a:xfrm>
          <a:prstGeom prst="line">
            <a:avLst/>
          </a:prstGeom>
          <a:ln w="762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8909" name="Rectangle 277"/>
          <p:cNvSpPr/>
          <p:nvPr/>
        </p:nvSpPr>
        <p:spPr>
          <a:xfrm>
            <a:off x="990600" y="1851025"/>
            <a:ext cx="914400" cy="3429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910" name="Rectangle 278"/>
          <p:cNvSpPr/>
          <p:nvPr/>
        </p:nvSpPr>
        <p:spPr>
          <a:xfrm>
            <a:off x="1543050" y="1227138"/>
            <a:ext cx="838200" cy="57150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18911" name="Group 308"/>
          <p:cNvGrpSpPr/>
          <p:nvPr/>
        </p:nvGrpSpPr>
        <p:grpSpPr>
          <a:xfrm>
            <a:off x="1028700" y="1033463"/>
            <a:ext cx="304800" cy="1609725"/>
            <a:chOff x="0" y="0"/>
            <a:chExt cx="192" cy="1344"/>
          </a:xfrm>
        </p:grpSpPr>
        <p:grpSp>
          <p:nvGrpSpPr>
            <p:cNvPr id="33844" name="Group 292"/>
            <p:cNvGrpSpPr/>
            <p:nvPr/>
          </p:nvGrpSpPr>
          <p:grpSpPr>
            <a:xfrm rot="10800000">
              <a:off x="0" y="1056"/>
              <a:ext cx="192" cy="288"/>
              <a:chOff x="0" y="0"/>
              <a:chExt cx="240" cy="336"/>
            </a:xfrm>
          </p:grpSpPr>
          <p:sp>
            <p:nvSpPr>
              <p:cNvPr id="33849" name="Line 293"/>
              <p:cNvSpPr/>
              <p:nvPr/>
            </p:nvSpPr>
            <p:spPr>
              <a:xfrm>
                <a:off x="0" y="0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50" name="Line 294"/>
              <p:cNvSpPr/>
              <p:nvPr/>
            </p:nvSpPr>
            <p:spPr>
              <a:xfrm>
                <a:off x="232" y="0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51" name="Line 295"/>
              <p:cNvSpPr/>
              <p:nvPr/>
            </p:nvSpPr>
            <p:spPr>
              <a:xfrm>
                <a:off x="0" y="336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3845" name="Group 279"/>
            <p:cNvGrpSpPr/>
            <p:nvPr/>
          </p:nvGrpSpPr>
          <p:grpSpPr>
            <a:xfrm>
              <a:off x="0" y="0"/>
              <a:ext cx="192" cy="303"/>
              <a:chOff x="0" y="0"/>
              <a:chExt cx="240" cy="353"/>
            </a:xfrm>
          </p:grpSpPr>
          <p:sp>
            <p:nvSpPr>
              <p:cNvPr id="33846" name="Line 280"/>
              <p:cNvSpPr/>
              <p:nvPr/>
            </p:nvSpPr>
            <p:spPr>
              <a:xfrm>
                <a:off x="0" y="0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7" name="Line 281"/>
              <p:cNvSpPr/>
              <p:nvPr/>
            </p:nvSpPr>
            <p:spPr>
              <a:xfrm>
                <a:off x="232" y="0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8" name="Line 282"/>
              <p:cNvSpPr/>
              <p:nvPr/>
            </p:nvSpPr>
            <p:spPr>
              <a:xfrm>
                <a:off x="0" y="353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pic>
        <p:nvPicPr>
          <p:cNvPr id="33838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41313"/>
            <a:ext cx="8064500" cy="40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735" name="Picture 1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4687888"/>
            <a:ext cx="7488238" cy="38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标注 1"/>
          <p:cNvSpPr/>
          <p:nvPr/>
        </p:nvSpPr>
        <p:spPr>
          <a:xfrm>
            <a:off x="3511550" y="1390650"/>
            <a:ext cx="681038" cy="331788"/>
          </a:xfrm>
          <a:prstGeom prst="wedgeRoundRectCallout">
            <a:avLst>
              <a:gd name="adj1" fmla="val -207500"/>
              <a:gd name="adj2" fmla="val -35343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</a:rPr>
              <a:t>D</a:t>
            </a: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" name="圆角矩形标注 99"/>
          <p:cNvSpPr/>
          <p:nvPr/>
        </p:nvSpPr>
        <p:spPr>
          <a:xfrm>
            <a:off x="3511550" y="1995488"/>
            <a:ext cx="681038" cy="349250"/>
          </a:xfrm>
          <a:prstGeom prst="wedgeRoundRectCallout">
            <a:avLst>
              <a:gd name="adj1" fmla="val -372866"/>
              <a:gd name="adj2" fmla="val -55245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</a:rPr>
              <a:t>B</a:t>
            </a: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1" name="圆角矩形标注 100"/>
          <p:cNvSpPr/>
          <p:nvPr/>
        </p:nvSpPr>
        <p:spPr>
          <a:xfrm>
            <a:off x="3487738" y="2401888"/>
            <a:ext cx="773112" cy="252412"/>
          </a:xfrm>
          <a:prstGeom prst="wedgeRoundRectCallout">
            <a:avLst>
              <a:gd name="adj1" fmla="val -320611"/>
              <a:gd name="adj2" fmla="val 30602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" name="圆角矩形标注 101"/>
          <p:cNvSpPr/>
          <p:nvPr/>
        </p:nvSpPr>
        <p:spPr>
          <a:xfrm>
            <a:off x="3465513" y="1025525"/>
            <a:ext cx="773112" cy="252413"/>
          </a:xfrm>
          <a:prstGeom prst="wedgeRoundRectCallout">
            <a:avLst>
              <a:gd name="adj1" fmla="val -317944"/>
              <a:gd name="adj2" fmla="val -29319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1500" b="1" dirty="0">
                <a:solidFill>
                  <a:schemeClr val="tx1"/>
                </a:solidFill>
                <a:latin typeface="Arial" panose="020B0604020202020204" pitchFamily="34" charset="0"/>
              </a:rPr>
              <a:t>C</a:t>
            </a: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909" grpId="0" animBg="1"/>
      <p:bldP spid="118910" grpId="0" animBg="1"/>
      <p:bldP spid="2" grpId="0" animBg="1"/>
      <p:bldP spid="100" grpId="0" animBg="1"/>
      <p:bldP spid="101" grpId="0" animBg="1"/>
      <p:bldP spid="1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09:11:09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17</a:t>
            </a:fld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title"/>
          </p:nvPr>
        </p:nvSpPr>
        <p:spPr>
          <a:xfrm>
            <a:off x="685800" y="530225"/>
            <a:ext cx="7772400" cy="4572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ctr"/>
          <a:lstStyle/>
          <a:p>
            <a:pPr eaLnBrk="1" hangingPunct="1"/>
            <a:r>
              <a:rPr lang="zh-CN" altLang="en-US" sz="21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二、逻辑表达式判别法</a:t>
            </a:r>
          </a:p>
        </p:txBody>
      </p:sp>
      <p:sp>
        <p:nvSpPr>
          <p:cNvPr id="34821" name="Rectangle 4"/>
          <p:cNvSpPr>
            <a:spLocks noGrp="1"/>
          </p:cNvSpPr>
          <p:nvPr>
            <p:ph type="body"/>
          </p:nvPr>
        </p:nvSpPr>
        <p:spPr>
          <a:xfrm>
            <a:off x="685800" y="1311275"/>
            <a:ext cx="7771765" cy="457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如果电路中存在出现险象的可能性，其逻辑表达式有如下特点：</a:t>
            </a:r>
          </a:p>
          <a:p>
            <a:pPr eaLnBrk="1" hangingPunct="1">
              <a:spcBef>
                <a:spcPct val="50000"/>
              </a:spcBef>
              <a:buNone/>
            </a:pP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9814" name="Text Box 8"/>
          <p:cNvSpPr txBox="1"/>
          <p:nvPr/>
        </p:nvSpPr>
        <p:spPr>
          <a:xfrm>
            <a:off x="815975" y="1943100"/>
            <a:ext cx="7716838" cy="865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⑴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当某一变量</a:t>
            </a:r>
            <a:r>
              <a:rPr lang="zh-CN" altLang="en-US" sz="18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同时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zh-CN" altLang="en-US" sz="18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原变量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18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反变量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的形式出现在逻辑表达式中，则该变量就具备了竞争的条件。</a:t>
            </a:r>
          </a:p>
        </p:txBody>
      </p:sp>
      <p:sp>
        <p:nvSpPr>
          <p:cNvPr id="119815" name="Text Box 9"/>
          <p:cNvSpPr txBox="1"/>
          <p:nvPr/>
        </p:nvSpPr>
        <p:spPr>
          <a:xfrm>
            <a:off x="800100" y="2860675"/>
            <a:ext cx="7732713" cy="8655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⑵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保留被研究变量，消去其他变量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其他变量取某些固定值，这些固定值是被研究变量产生竞争的条件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19816" name="Text Box 10"/>
          <p:cNvSpPr txBox="1"/>
          <p:nvPr/>
        </p:nvSpPr>
        <p:spPr>
          <a:xfrm>
            <a:off x="811530" y="4058920"/>
            <a:ext cx="80772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⑶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若得到的表达式为下列形式之一，则有险象存在：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/>
      <p:bldP spid="119815" grpId="0"/>
      <p:bldP spid="1198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09:11:09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3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18</a:t>
            </a:fld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type="title"/>
          </p:nvPr>
        </p:nvSpPr>
        <p:spPr>
          <a:xfrm>
            <a:off x="685800" y="484188"/>
            <a:ext cx="7772400" cy="4572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ctr"/>
          <a:lstStyle/>
          <a:p>
            <a:pPr eaLnBrk="1" hangingPunct="1"/>
            <a:r>
              <a:rPr lang="zh-CN" altLang="en-US" sz="2200" b="1" dirty="0">
                <a:solidFill>
                  <a:srgbClr val="FF0000"/>
                </a:solidFill>
                <a:ea typeface="华文新魏" panose="02010800040101010101" pitchFamily="2" charset="-122"/>
              </a:rPr>
              <a:t>有险象存在的表达式形式</a:t>
            </a:r>
          </a:p>
        </p:txBody>
      </p:sp>
      <p:pic>
        <p:nvPicPr>
          <p:cNvPr id="11266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967105"/>
            <a:ext cx="6581775" cy="6588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779588"/>
            <a:ext cx="6477000" cy="1584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8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3463925"/>
            <a:ext cx="7753350" cy="774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9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" y="4371975"/>
            <a:ext cx="7781925" cy="66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09:11:09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6867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19</a:t>
            </a:fld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type="title"/>
          </p:nvPr>
        </p:nvSpPr>
        <p:spPr>
          <a:xfrm>
            <a:off x="685800" y="328613"/>
            <a:ext cx="7772400" cy="5143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ctr"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ea typeface="华文新魏" panose="02010800040101010101" pitchFamily="2" charset="-122"/>
              </a:rPr>
              <a:t>有险象存在的表达式形式</a:t>
            </a:r>
            <a:r>
              <a:rPr lang="en-US" altLang="zh-CN" sz="2000" b="1" dirty="0">
                <a:solidFill>
                  <a:srgbClr val="FF0000"/>
                </a:solidFill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ea typeface="华文新魏" panose="02010800040101010101" pitchFamily="2" charset="-122"/>
              </a:rPr>
              <a:t>续</a:t>
            </a:r>
            <a:r>
              <a:rPr lang="en-US" altLang="zh-CN" sz="2000" b="1" dirty="0">
                <a:solidFill>
                  <a:srgbClr val="FF0000"/>
                </a:solidFill>
                <a:ea typeface="华文新魏" panose="02010800040101010101" pitchFamily="2" charset="-122"/>
              </a:rPr>
              <a:t>)</a:t>
            </a:r>
          </a:p>
        </p:txBody>
      </p:sp>
      <p:pic>
        <p:nvPicPr>
          <p:cNvPr id="113686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05" y="861695"/>
            <a:ext cx="6245860" cy="3422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687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5" y="1286510"/>
            <a:ext cx="6626860" cy="5645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688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205" y="1955800"/>
            <a:ext cx="6697345" cy="615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689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450" y="2733675"/>
            <a:ext cx="6409055" cy="630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692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450" y="3444875"/>
            <a:ext cx="4714875" cy="422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693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313" y="4064000"/>
            <a:ext cx="8296275" cy="11001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1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3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2"/>
          <p:cNvSpPr/>
          <p:nvPr/>
        </p:nvSpPr>
        <p:spPr>
          <a:xfrm>
            <a:off x="1214438" y="1090613"/>
            <a:ext cx="6740525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竞争现象</a:t>
            </a:r>
          </a:p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静态险象：功能险象、逻辑险象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动态险象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Calibri Light" panose="020F0302020204030204" pitchFamily="34" charset="0"/>
              <a:buAutoNum type="arabicPeriod" startAt="3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险象的判别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卡诺图法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逻辑表达式法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Calibri Light" panose="020F0302020204030204" pitchFamily="34" charset="0"/>
              <a:buAutoNum type="arabicPeriod" startAt="4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险象的消除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增加多余项法和乘以多余因子法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连接低通环节与增加选通脉冲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type="title"/>
          </p:nvPr>
        </p:nvSpPr>
        <p:spPr>
          <a:xfrm>
            <a:off x="285750" y="609600"/>
            <a:ext cx="8208963" cy="48577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２</a:t>
            </a:r>
            <a:r>
              <a:rPr lang="en-US" altLang="zh-CN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３、组合电路中的竞争与险象</a:t>
            </a:r>
            <a:endParaRPr lang="zh-CN" altLang="en-US" sz="3000" b="1" i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" grpId="0"/>
      <p:bldP spid="1229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09:11:09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891" name="灯片编号占位符 5"/>
          <p:cNvSpPr txBox="1">
            <a:spLocks noGrp="1"/>
          </p:cNvSpPr>
          <p:nvPr/>
        </p:nvSpPr>
        <p:spPr>
          <a:xfrm>
            <a:off x="8675688" y="5021263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</a:rPr>
              <a:t>20</a:t>
            </a:fld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title"/>
          </p:nvPr>
        </p:nvSpPr>
        <p:spPr>
          <a:xfrm>
            <a:off x="381000" y="490538"/>
            <a:ext cx="7772400" cy="857250"/>
          </a:xfrm>
          <a:solidFill>
            <a:srgbClr val="FFFFFF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pPr eaLnBrk="1" hangingPunct="1"/>
            <a:r>
              <a:rPr lang="en-US" altLang="zh-CN" sz="21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3.4.4  </a:t>
            </a:r>
            <a:r>
              <a:rPr lang="zh-CN" altLang="en-US" sz="21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险象的消除</a:t>
            </a:r>
            <a:br>
              <a:rPr lang="zh-CN" altLang="en-US" sz="21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2100" b="1" dirty="0">
                <a:solidFill>
                  <a:schemeClr val="accent2"/>
                </a:solidFill>
              </a:rPr>
              <a:t>          </a:t>
            </a:r>
            <a:r>
              <a:rPr lang="en-US" altLang="zh-CN" sz="2100" b="1" i="1" dirty="0">
                <a:solidFill>
                  <a:schemeClr val="accent2"/>
                </a:solidFill>
              </a:rPr>
              <a:t>Designing Hazard-free circuit</a:t>
            </a:r>
          </a:p>
        </p:txBody>
      </p:sp>
      <p:sp>
        <p:nvSpPr>
          <p:cNvPr id="57349" name="Rectangle 4"/>
          <p:cNvSpPr>
            <a:spLocks noGrp="1"/>
          </p:cNvSpPr>
          <p:nvPr>
            <p:ph type="body"/>
          </p:nvPr>
        </p:nvSpPr>
        <p:spPr>
          <a:xfrm>
            <a:off x="452438" y="1304925"/>
            <a:ext cx="7935912" cy="10509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latinLnBrk="0" hangingPunct="1">
              <a:lnSpc>
                <a:spcPct val="7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消除险象的方法主要有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None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增加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多余项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与项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或乘以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多余因子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或项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消除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逻辑险象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None/>
            </a:pP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</a:p>
        </p:txBody>
      </p:sp>
      <p:graphicFrame>
        <p:nvGraphicFramePr>
          <p:cNvPr id="122886" name="Group 6"/>
          <p:cNvGraphicFramePr>
            <a:graphicFrameLocks noGrp="1"/>
          </p:cNvGraphicFramePr>
          <p:nvPr/>
        </p:nvGraphicFramePr>
        <p:xfrm>
          <a:off x="6308725" y="2551113"/>
          <a:ext cx="2133600" cy="14478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252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7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2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37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699" marB="4569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21" name="Rectangle 82"/>
          <p:cNvSpPr/>
          <p:nvPr/>
        </p:nvSpPr>
        <p:spPr>
          <a:xfrm>
            <a:off x="7505700" y="2614613"/>
            <a:ext cx="762000" cy="2476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922" name="Rectangle 83"/>
          <p:cNvSpPr/>
          <p:nvPr/>
        </p:nvSpPr>
        <p:spPr>
          <a:xfrm>
            <a:off x="6991350" y="2986088"/>
            <a:ext cx="762000" cy="6286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7923" name="Group 113"/>
          <p:cNvGrpSpPr/>
          <p:nvPr/>
        </p:nvGrpSpPr>
        <p:grpSpPr>
          <a:xfrm>
            <a:off x="6172200" y="3371850"/>
            <a:ext cx="2362200" cy="628650"/>
            <a:chOff x="0" y="0"/>
            <a:chExt cx="1488" cy="528"/>
          </a:xfrm>
        </p:grpSpPr>
        <p:grpSp>
          <p:nvGrpSpPr>
            <p:cNvPr id="37978" name="Group 84"/>
            <p:cNvGrpSpPr/>
            <p:nvPr/>
          </p:nvGrpSpPr>
          <p:grpSpPr>
            <a:xfrm>
              <a:off x="0" y="0"/>
              <a:ext cx="336" cy="528"/>
              <a:chOff x="0" y="0"/>
              <a:chExt cx="336" cy="673"/>
            </a:xfrm>
          </p:grpSpPr>
          <p:sp>
            <p:nvSpPr>
              <p:cNvPr id="37983" name="Line 85"/>
              <p:cNvSpPr/>
              <p:nvPr/>
            </p:nvSpPr>
            <p:spPr>
              <a:xfrm>
                <a:off x="0" y="0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84" name="Line 86"/>
              <p:cNvSpPr/>
              <p:nvPr/>
            </p:nvSpPr>
            <p:spPr>
              <a:xfrm>
                <a:off x="0" y="6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85" name="Line 87"/>
              <p:cNvSpPr/>
              <p:nvPr/>
            </p:nvSpPr>
            <p:spPr>
              <a:xfrm>
                <a:off x="328" y="0"/>
                <a:ext cx="0" cy="67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7979" name="Group 88"/>
            <p:cNvGrpSpPr/>
            <p:nvPr/>
          </p:nvGrpSpPr>
          <p:grpSpPr>
            <a:xfrm rot="10800000">
              <a:off x="1152" y="0"/>
              <a:ext cx="336" cy="528"/>
              <a:chOff x="0" y="0"/>
              <a:chExt cx="336" cy="673"/>
            </a:xfrm>
          </p:grpSpPr>
          <p:sp>
            <p:nvSpPr>
              <p:cNvPr id="37980" name="Line 89"/>
              <p:cNvSpPr/>
              <p:nvPr/>
            </p:nvSpPr>
            <p:spPr>
              <a:xfrm>
                <a:off x="0" y="0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81" name="Line 90"/>
              <p:cNvSpPr/>
              <p:nvPr/>
            </p:nvSpPr>
            <p:spPr>
              <a:xfrm>
                <a:off x="0" y="672"/>
                <a:ext cx="33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82" name="Line 91"/>
              <p:cNvSpPr/>
              <p:nvPr/>
            </p:nvSpPr>
            <p:spPr>
              <a:xfrm>
                <a:off x="328" y="0"/>
                <a:ext cx="0" cy="67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22924" name="Rectangle 93"/>
          <p:cNvSpPr/>
          <p:nvPr/>
        </p:nvSpPr>
        <p:spPr>
          <a:xfrm>
            <a:off x="6400800" y="3343275"/>
            <a:ext cx="1905000" cy="28575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7925" name="Text Box 104"/>
          <p:cNvSpPr txBox="1"/>
          <p:nvPr/>
        </p:nvSpPr>
        <p:spPr>
          <a:xfrm>
            <a:off x="365125" y="2759075"/>
            <a:ext cx="184150" cy="3429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endParaRPr lang="en-US" altLang="zh-CN" sz="17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4727" name="Text Box 106"/>
          <p:cNvSpPr txBox="1"/>
          <p:nvPr/>
        </p:nvSpPr>
        <p:spPr>
          <a:xfrm>
            <a:off x="1258888" y="3236913"/>
            <a:ext cx="4114800" cy="894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将相切的部分均用多余的卡诺圈包含起来，则可消除静态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险象，得到：</a:t>
            </a:r>
          </a:p>
        </p:txBody>
      </p:sp>
      <p:grpSp>
        <p:nvGrpSpPr>
          <p:cNvPr id="37927" name="Group 112"/>
          <p:cNvGrpSpPr/>
          <p:nvPr/>
        </p:nvGrpSpPr>
        <p:grpSpPr>
          <a:xfrm>
            <a:off x="5779770" y="2143125"/>
            <a:ext cx="1066800" cy="571500"/>
            <a:chOff x="0" y="0"/>
            <a:chExt cx="672" cy="480"/>
          </a:xfrm>
        </p:grpSpPr>
        <p:sp>
          <p:nvSpPr>
            <p:cNvPr id="37975" name="Text Box 108"/>
            <p:cNvSpPr txBox="1"/>
            <p:nvPr/>
          </p:nvSpPr>
          <p:spPr>
            <a:xfrm>
              <a:off x="240" y="0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7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AB</a:t>
              </a:r>
            </a:p>
          </p:txBody>
        </p:sp>
        <p:sp>
          <p:nvSpPr>
            <p:cNvPr id="37976" name="Text Box 109"/>
            <p:cNvSpPr txBox="1"/>
            <p:nvPr/>
          </p:nvSpPr>
          <p:spPr>
            <a:xfrm>
              <a:off x="0" y="192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700" b="1" dirty="0">
                  <a:solidFill>
                    <a:schemeClr val="tx1"/>
                  </a:solidFill>
                  <a:latin typeface="Calibri" panose="020F0502020204030204" pitchFamily="34" charset="0"/>
                </a:rPr>
                <a:t>CD</a:t>
              </a:r>
            </a:p>
          </p:txBody>
        </p:sp>
        <p:sp>
          <p:nvSpPr>
            <p:cNvPr id="37977" name="Line 111"/>
            <p:cNvSpPr/>
            <p:nvPr/>
          </p:nvSpPr>
          <p:spPr>
            <a:xfrm>
              <a:off x="149" y="72"/>
              <a:ext cx="196" cy="288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2936" name="Line 126"/>
          <p:cNvSpPr/>
          <p:nvPr/>
        </p:nvSpPr>
        <p:spPr>
          <a:xfrm>
            <a:off x="7410450" y="2914650"/>
            <a:ext cx="4572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22937" name="Group 137"/>
          <p:cNvGrpSpPr/>
          <p:nvPr/>
        </p:nvGrpSpPr>
        <p:grpSpPr>
          <a:xfrm>
            <a:off x="6858000" y="3343275"/>
            <a:ext cx="1066800" cy="285750"/>
            <a:chOff x="0" y="0"/>
            <a:chExt cx="672" cy="240"/>
          </a:xfrm>
        </p:grpSpPr>
        <p:sp>
          <p:nvSpPr>
            <p:cNvPr id="37973" name="Line 130"/>
            <p:cNvSpPr/>
            <p:nvPr/>
          </p:nvSpPr>
          <p:spPr>
            <a:xfrm>
              <a:off x="0" y="0"/>
              <a:ext cx="0" cy="24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4" name="Line 131"/>
            <p:cNvSpPr/>
            <p:nvPr/>
          </p:nvSpPr>
          <p:spPr>
            <a:xfrm>
              <a:off x="672" y="0"/>
              <a:ext cx="0" cy="24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2940" name="Group 138"/>
          <p:cNvGrpSpPr/>
          <p:nvPr/>
        </p:nvGrpSpPr>
        <p:grpSpPr>
          <a:xfrm>
            <a:off x="7943850" y="2571750"/>
            <a:ext cx="457200" cy="1485900"/>
            <a:chOff x="0" y="0"/>
            <a:chExt cx="288" cy="1248"/>
          </a:xfrm>
        </p:grpSpPr>
        <p:sp>
          <p:nvSpPr>
            <p:cNvPr id="37971" name="Line 135"/>
            <p:cNvSpPr/>
            <p:nvPr/>
          </p:nvSpPr>
          <p:spPr>
            <a:xfrm>
              <a:off x="0" y="0"/>
              <a:ext cx="288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2" name="Line 136"/>
            <p:cNvSpPr/>
            <p:nvPr/>
          </p:nvSpPr>
          <p:spPr>
            <a:xfrm>
              <a:off x="0" y="1248"/>
              <a:ext cx="288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2951" name="Rectangle 92"/>
          <p:cNvSpPr/>
          <p:nvPr/>
        </p:nvSpPr>
        <p:spPr>
          <a:xfrm>
            <a:off x="7467600" y="2614613"/>
            <a:ext cx="381000" cy="628650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22952" name="Group 141"/>
          <p:cNvGrpSpPr/>
          <p:nvPr/>
        </p:nvGrpSpPr>
        <p:grpSpPr>
          <a:xfrm>
            <a:off x="8058150" y="2457450"/>
            <a:ext cx="304800" cy="1714500"/>
            <a:chOff x="0" y="0"/>
            <a:chExt cx="192" cy="1440"/>
          </a:xfrm>
        </p:grpSpPr>
        <p:grpSp>
          <p:nvGrpSpPr>
            <p:cNvPr id="37963" name="Group 98"/>
            <p:cNvGrpSpPr/>
            <p:nvPr/>
          </p:nvGrpSpPr>
          <p:grpSpPr>
            <a:xfrm>
              <a:off x="0" y="0"/>
              <a:ext cx="192" cy="384"/>
              <a:chOff x="0" y="0"/>
              <a:chExt cx="288" cy="384"/>
            </a:xfrm>
          </p:grpSpPr>
          <p:sp>
            <p:nvSpPr>
              <p:cNvPr id="37968" name="Line 99"/>
              <p:cNvSpPr/>
              <p:nvPr/>
            </p:nvSpPr>
            <p:spPr>
              <a:xfrm>
                <a:off x="0" y="0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69" name="Line 100"/>
              <p:cNvSpPr/>
              <p:nvPr/>
            </p:nvSpPr>
            <p:spPr>
              <a:xfrm>
                <a:off x="288" y="0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70" name="Line 101"/>
              <p:cNvSpPr/>
              <p:nvPr/>
            </p:nvSpPr>
            <p:spPr>
              <a:xfrm>
                <a:off x="0" y="376"/>
                <a:ext cx="288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7964" name="Group 94"/>
            <p:cNvGrpSpPr/>
            <p:nvPr/>
          </p:nvGrpSpPr>
          <p:grpSpPr>
            <a:xfrm rot="10800000">
              <a:off x="0" y="1056"/>
              <a:ext cx="192" cy="384"/>
              <a:chOff x="0" y="0"/>
              <a:chExt cx="288" cy="384"/>
            </a:xfrm>
          </p:grpSpPr>
          <p:sp>
            <p:nvSpPr>
              <p:cNvPr id="37965" name="Line 95"/>
              <p:cNvSpPr/>
              <p:nvPr/>
            </p:nvSpPr>
            <p:spPr>
              <a:xfrm>
                <a:off x="0" y="0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66" name="Line 96"/>
              <p:cNvSpPr/>
              <p:nvPr/>
            </p:nvSpPr>
            <p:spPr>
              <a:xfrm>
                <a:off x="288" y="0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67" name="Line 97"/>
              <p:cNvSpPr/>
              <p:nvPr/>
            </p:nvSpPr>
            <p:spPr>
              <a:xfrm>
                <a:off x="0" y="376"/>
                <a:ext cx="288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pic>
        <p:nvPicPr>
          <p:cNvPr id="114769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913" y="2460625"/>
            <a:ext cx="3790950" cy="542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4770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8" y="4351338"/>
            <a:ext cx="6477000" cy="4349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4803" name="Group 1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27775" y="2560638"/>
          <a:ext cx="2133600" cy="1474787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1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5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6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5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962" name="Rectangle 82"/>
          <p:cNvSpPr/>
          <p:nvPr/>
        </p:nvSpPr>
        <p:spPr>
          <a:xfrm>
            <a:off x="7524750" y="2625725"/>
            <a:ext cx="762000" cy="2476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buFont typeface="Arial" panose="020B0604020202020204" pitchFamily="34" charset="0"/>
            </a:pPr>
            <a:endParaRPr lang="zh-CN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2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4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4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4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1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uiExpand="1" build="p" animBg="1"/>
      <p:bldP spid="122924" grpId="0" animBg="1"/>
      <p:bldP spid="1229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/>
          <p:cNvSpPr txBox="1">
            <a:spLocks noGrp="1"/>
          </p:cNvSpPr>
          <p:nvPr/>
        </p:nvSpPr>
        <p:spPr>
          <a:xfrm>
            <a:off x="0" y="307975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09:11:09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915" name="灯片编号占位符 5"/>
          <p:cNvSpPr txBox="1">
            <a:spLocks noGrp="1"/>
          </p:cNvSpPr>
          <p:nvPr/>
        </p:nvSpPr>
        <p:spPr>
          <a:xfrm>
            <a:off x="8748713" y="5381625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</a:rPr>
              <a:t>21</a:t>
            </a:fld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type="title"/>
          </p:nvPr>
        </p:nvSpPr>
        <p:spPr>
          <a:xfrm>
            <a:off x="532765" y="574675"/>
            <a:ext cx="8077200" cy="6286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anchor="ctr"/>
          <a:lstStyle/>
          <a:p>
            <a:pPr eaLnBrk="1" hangingPunct="1"/>
            <a:r>
              <a:rPr lang="zh-CN" altLang="en-US" sz="2100" b="1" dirty="0">
                <a:solidFill>
                  <a:srgbClr val="FF0000"/>
                </a:solidFill>
                <a:ea typeface="华文新魏" panose="02010800040101010101" pitchFamily="2" charset="-122"/>
              </a:rPr>
              <a:t>二、在输出端连接低通环节以减弱干扰</a:t>
            </a:r>
          </a:p>
        </p:txBody>
      </p:sp>
      <p:sp>
        <p:nvSpPr>
          <p:cNvPr id="37893" name="Rectangle 4"/>
          <p:cNvSpPr>
            <a:spLocks noGrp="1"/>
          </p:cNvSpPr>
          <p:nvPr>
            <p:ph type="body"/>
          </p:nvPr>
        </p:nvSpPr>
        <p:spPr>
          <a:xfrm>
            <a:off x="533400" y="1362710"/>
            <a:ext cx="8077200" cy="11252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latinLnBrk="0" hangingPunct="1">
              <a:lnSpc>
                <a:spcPct val="175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   </a:t>
            </a:r>
            <a:r>
              <a:rPr lang="zh-CN" altLang="en-US" sz="1800" b="1" dirty="0">
                <a:ea typeface="华文新魏" panose="02010800040101010101" pitchFamily="2" charset="-122"/>
              </a:rPr>
              <a:t>用低通滤波电路滤掉窄脉冲干扰，但将使输出变化的</a:t>
            </a:r>
            <a:r>
              <a:rPr lang="zh-CN" altLang="en-US" sz="1800" b="1">
                <a:ea typeface="华文新魏" panose="02010800040101010101" pitchFamily="2" charset="-122"/>
              </a:rPr>
              <a:t>上升、下降沿</a:t>
            </a:r>
            <a:r>
              <a:rPr lang="zh-CN" altLang="en-US" sz="1800" b="1" dirty="0">
                <a:ea typeface="华文新魏" panose="02010800040101010101" pitchFamily="2" charset="-122"/>
              </a:rPr>
              <a:t>增大，降低工作速度也使信号质量变坏。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None/>
            </a:pPr>
            <a:endParaRPr lang="zh-CN" altLang="en-US" sz="1800" b="1" dirty="0">
              <a:ea typeface="华文新魏" panose="02010800040101010101" pitchFamily="2" charset="-122"/>
            </a:endParaRPr>
          </a:p>
        </p:txBody>
      </p:sp>
      <p:grpSp>
        <p:nvGrpSpPr>
          <p:cNvPr id="37894" name="Group 47"/>
          <p:cNvGrpSpPr/>
          <p:nvPr/>
        </p:nvGrpSpPr>
        <p:grpSpPr>
          <a:xfrm>
            <a:off x="441325" y="3419475"/>
            <a:ext cx="3359150" cy="628650"/>
            <a:chOff x="182" y="336"/>
            <a:chExt cx="2116" cy="528"/>
          </a:xfrm>
        </p:grpSpPr>
        <p:sp>
          <p:nvSpPr>
            <p:cNvPr id="38945" name="Rectangle 5"/>
            <p:cNvSpPr/>
            <p:nvPr/>
          </p:nvSpPr>
          <p:spPr>
            <a:xfrm>
              <a:off x="768" y="336"/>
              <a:ext cx="528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46" name="Line 6"/>
            <p:cNvSpPr/>
            <p:nvPr/>
          </p:nvSpPr>
          <p:spPr>
            <a:xfrm>
              <a:off x="288" y="38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7" name="Line 7"/>
            <p:cNvSpPr/>
            <p:nvPr/>
          </p:nvSpPr>
          <p:spPr>
            <a:xfrm>
              <a:off x="288" y="816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8" name="Line 8"/>
            <p:cNvSpPr/>
            <p:nvPr/>
          </p:nvSpPr>
          <p:spPr>
            <a:xfrm>
              <a:off x="1296" y="384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49" name="Line 9"/>
            <p:cNvSpPr/>
            <p:nvPr/>
          </p:nvSpPr>
          <p:spPr>
            <a:xfrm>
              <a:off x="1776" y="38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0" name="Line 10"/>
            <p:cNvSpPr/>
            <p:nvPr/>
          </p:nvSpPr>
          <p:spPr>
            <a:xfrm>
              <a:off x="1776" y="6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1" name="Line 11"/>
            <p:cNvSpPr/>
            <p:nvPr/>
          </p:nvSpPr>
          <p:spPr>
            <a:xfrm>
              <a:off x="1680" y="528"/>
              <a:ext cx="192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2" name="Line 12"/>
            <p:cNvSpPr/>
            <p:nvPr/>
          </p:nvSpPr>
          <p:spPr>
            <a:xfrm>
              <a:off x="1680" y="624"/>
              <a:ext cx="192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3" name="Oval 13"/>
            <p:cNvSpPr/>
            <p:nvPr/>
          </p:nvSpPr>
          <p:spPr>
            <a:xfrm>
              <a:off x="240" y="3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4" name="Oval 14"/>
            <p:cNvSpPr/>
            <p:nvPr/>
          </p:nvSpPr>
          <p:spPr>
            <a:xfrm>
              <a:off x="240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5" name="Oval 15"/>
            <p:cNvSpPr/>
            <p:nvPr/>
          </p:nvSpPr>
          <p:spPr>
            <a:xfrm>
              <a:off x="2064" y="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6" name="Oval 16"/>
            <p:cNvSpPr/>
            <p:nvPr/>
          </p:nvSpPr>
          <p:spPr>
            <a:xfrm>
              <a:off x="2064" y="336"/>
              <a:ext cx="96" cy="96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957" name="Text Box 17"/>
            <p:cNvSpPr txBox="1"/>
            <p:nvPr/>
          </p:nvSpPr>
          <p:spPr>
            <a:xfrm>
              <a:off x="182" y="503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3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V1</a:t>
              </a:r>
            </a:p>
          </p:txBody>
        </p:sp>
        <p:sp>
          <p:nvSpPr>
            <p:cNvPr id="38958" name="Text Box 18"/>
            <p:cNvSpPr txBox="1"/>
            <p:nvPr/>
          </p:nvSpPr>
          <p:spPr>
            <a:xfrm>
              <a:off x="2006" y="503"/>
              <a:ext cx="29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3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V2</a:t>
              </a:r>
            </a:p>
          </p:txBody>
        </p:sp>
        <p:sp>
          <p:nvSpPr>
            <p:cNvPr id="38959" name="Text Box 19"/>
            <p:cNvSpPr txBox="1"/>
            <p:nvPr/>
          </p:nvSpPr>
          <p:spPr>
            <a:xfrm>
              <a:off x="950" y="455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3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38960" name="Text Box 20"/>
            <p:cNvSpPr txBox="1"/>
            <p:nvPr/>
          </p:nvSpPr>
          <p:spPr>
            <a:xfrm>
              <a:off x="1478" y="455"/>
              <a:ext cx="22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3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37895" name="Group 52"/>
          <p:cNvGrpSpPr/>
          <p:nvPr/>
        </p:nvGrpSpPr>
        <p:grpSpPr>
          <a:xfrm>
            <a:off x="4114800" y="2725738"/>
            <a:ext cx="4876800" cy="1771650"/>
            <a:chOff x="96" y="480"/>
            <a:chExt cx="3072" cy="1488"/>
          </a:xfrm>
        </p:grpSpPr>
        <p:sp>
          <p:nvSpPr>
            <p:cNvPr id="38920" name="Line 22"/>
            <p:cNvSpPr/>
            <p:nvPr/>
          </p:nvSpPr>
          <p:spPr>
            <a:xfrm>
              <a:off x="144" y="720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1" name="Line 23"/>
            <p:cNvSpPr/>
            <p:nvPr/>
          </p:nvSpPr>
          <p:spPr>
            <a:xfrm>
              <a:off x="720" y="480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2" name="Line 24"/>
            <p:cNvSpPr/>
            <p:nvPr/>
          </p:nvSpPr>
          <p:spPr>
            <a:xfrm>
              <a:off x="1296" y="72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3" name="Line 25"/>
            <p:cNvSpPr/>
            <p:nvPr/>
          </p:nvSpPr>
          <p:spPr>
            <a:xfrm>
              <a:off x="2400" y="48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4" name="Line 26"/>
            <p:cNvSpPr/>
            <p:nvPr/>
          </p:nvSpPr>
          <p:spPr>
            <a:xfrm>
              <a:off x="2304" y="720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5" name="Line 27"/>
            <p:cNvSpPr/>
            <p:nvPr/>
          </p:nvSpPr>
          <p:spPr>
            <a:xfrm>
              <a:off x="1488" y="480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6" name="Line 28"/>
            <p:cNvSpPr/>
            <p:nvPr/>
          </p:nvSpPr>
          <p:spPr>
            <a:xfrm>
              <a:off x="2496" y="48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7" name="Line 29"/>
            <p:cNvSpPr/>
            <p:nvPr/>
          </p:nvSpPr>
          <p:spPr>
            <a:xfrm>
              <a:off x="2400" y="48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8" name="Line 30"/>
            <p:cNvSpPr/>
            <p:nvPr/>
          </p:nvSpPr>
          <p:spPr>
            <a:xfrm>
              <a:off x="2304" y="48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9" name="Line 31"/>
            <p:cNvSpPr/>
            <p:nvPr/>
          </p:nvSpPr>
          <p:spPr>
            <a:xfrm>
              <a:off x="1488" y="48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0" name="Line 32"/>
            <p:cNvSpPr/>
            <p:nvPr/>
          </p:nvSpPr>
          <p:spPr>
            <a:xfrm>
              <a:off x="1296" y="48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1" name="Line 33"/>
            <p:cNvSpPr/>
            <p:nvPr/>
          </p:nvSpPr>
          <p:spPr>
            <a:xfrm>
              <a:off x="720" y="480"/>
              <a:ext cx="0" cy="2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2" name="Line 34"/>
            <p:cNvSpPr/>
            <p:nvPr/>
          </p:nvSpPr>
          <p:spPr>
            <a:xfrm>
              <a:off x="96" y="1824"/>
              <a:ext cx="6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3" name="Line 35"/>
            <p:cNvSpPr/>
            <p:nvPr/>
          </p:nvSpPr>
          <p:spPr>
            <a:xfrm>
              <a:off x="2496" y="720"/>
              <a:ext cx="5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4" name="Line 36"/>
            <p:cNvSpPr/>
            <p:nvPr/>
          </p:nvSpPr>
          <p:spPr>
            <a:xfrm>
              <a:off x="720" y="720"/>
              <a:ext cx="0" cy="120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38935" name="Freeform 37"/>
            <p:cNvSpPr/>
            <p:nvPr/>
          </p:nvSpPr>
          <p:spPr>
            <a:xfrm>
              <a:off x="720" y="1528"/>
              <a:ext cx="576" cy="296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48" y="152"/>
                </a:cxn>
                <a:cxn ang="0">
                  <a:pos x="192" y="56"/>
                </a:cxn>
                <a:cxn ang="0">
                  <a:pos x="384" y="8"/>
                </a:cxn>
                <a:cxn ang="0">
                  <a:pos x="576" y="8"/>
                </a:cxn>
              </a:cxnLst>
              <a:rect l="0" t="0" r="0" b="0"/>
              <a:pathLst>
                <a:path w="576" h="296">
                  <a:moveTo>
                    <a:pt x="0" y="296"/>
                  </a:moveTo>
                  <a:cubicBezTo>
                    <a:pt x="8" y="244"/>
                    <a:pt x="16" y="192"/>
                    <a:pt x="48" y="152"/>
                  </a:cubicBezTo>
                  <a:cubicBezTo>
                    <a:pt x="80" y="112"/>
                    <a:pt x="136" y="80"/>
                    <a:pt x="192" y="56"/>
                  </a:cubicBezTo>
                  <a:cubicBezTo>
                    <a:pt x="248" y="32"/>
                    <a:pt x="320" y="16"/>
                    <a:pt x="384" y="8"/>
                  </a:cubicBezTo>
                  <a:cubicBezTo>
                    <a:pt x="448" y="0"/>
                    <a:pt x="544" y="8"/>
                    <a:pt x="576" y="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38"/>
            <p:cNvSpPr/>
            <p:nvPr/>
          </p:nvSpPr>
          <p:spPr>
            <a:xfrm>
              <a:off x="1296" y="720"/>
              <a:ext cx="0" cy="1248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38937" name="Line 39"/>
            <p:cNvSpPr/>
            <p:nvPr/>
          </p:nvSpPr>
          <p:spPr>
            <a:xfrm>
              <a:off x="1488" y="720"/>
              <a:ext cx="0" cy="1248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38938" name="Line 40"/>
            <p:cNvSpPr/>
            <p:nvPr/>
          </p:nvSpPr>
          <p:spPr>
            <a:xfrm>
              <a:off x="2304" y="684"/>
              <a:ext cx="0" cy="1248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38939" name="Line 41"/>
            <p:cNvSpPr/>
            <p:nvPr/>
          </p:nvSpPr>
          <p:spPr>
            <a:xfrm>
              <a:off x="2400" y="720"/>
              <a:ext cx="0" cy="1248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38940" name="Line 42"/>
            <p:cNvSpPr/>
            <p:nvPr/>
          </p:nvSpPr>
          <p:spPr>
            <a:xfrm>
              <a:off x="2496" y="720"/>
              <a:ext cx="0" cy="1248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38941" name="Freeform 43"/>
            <p:cNvSpPr/>
            <p:nvPr/>
          </p:nvSpPr>
          <p:spPr>
            <a:xfrm>
              <a:off x="1296" y="1524"/>
              <a:ext cx="1072" cy="176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96" y="152"/>
                </a:cxn>
                <a:cxn ang="0">
                  <a:pos x="192" y="152"/>
                </a:cxn>
                <a:cxn ang="0">
                  <a:pos x="240" y="56"/>
                </a:cxn>
                <a:cxn ang="0">
                  <a:pos x="288" y="8"/>
                </a:cxn>
                <a:cxn ang="0">
                  <a:pos x="384" y="8"/>
                </a:cxn>
                <a:cxn ang="0">
                  <a:pos x="1008" y="8"/>
                </a:cxn>
                <a:cxn ang="0">
                  <a:pos x="768" y="8"/>
                </a:cxn>
                <a:cxn ang="0">
                  <a:pos x="960" y="8"/>
                </a:cxn>
              </a:cxnLst>
              <a:rect l="0" t="0" r="0" b="0"/>
              <a:pathLst>
                <a:path w="1072" h="176">
                  <a:moveTo>
                    <a:pt x="0" y="8"/>
                  </a:moveTo>
                  <a:cubicBezTo>
                    <a:pt x="32" y="68"/>
                    <a:pt x="64" y="128"/>
                    <a:pt x="96" y="152"/>
                  </a:cubicBezTo>
                  <a:cubicBezTo>
                    <a:pt x="128" y="176"/>
                    <a:pt x="168" y="168"/>
                    <a:pt x="192" y="152"/>
                  </a:cubicBezTo>
                  <a:cubicBezTo>
                    <a:pt x="216" y="136"/>
                    <a:pt x="224" y="80"/>
                    <a:pt x="240" y="56"/>
                  </a:cubicBezTo>
                  <a:cubicBezTo>
                    <a:pt x="256" y="32"/>
                    <a:pt x="264" y="16"/>
                    <a:pt x="288" y="8"/>
                  </a:cubicBezTo>
                  <a:cubicBezTo>
                    <a:pt x="312" y="0"/>
                    <a:pt x="264" y="8"/>
                    <a:pt x="384" y="8"/>
                  </a:cubicBezTo>
                  <a:cubicBezTo>
                    <a:pt x="504" y="8"/>
                    <a:pt x="944" y="8"/>
                    <a:pt x="1008" y="8"/>
                  </a:cubicBezTo>
                  <a:cubicBezTo>
                    <a:pt x="1072" y="8"/>
                    <a:pt x="776" y="8"/>
                    <a:pt x="768" y="8"/>
                  </a:cubicBezTo>
                  <a:cubicBezTo>
                    <a:pt x="760" y="8"/>
                    <a:pt x="860" y="8"/>
                    <a:pt x="960" y="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2" name="Freeform 44"/>
            <p:cNvSpPr/>
            <p:nvPr/>
          </p:nvSpPr>
          <p:spPr>
            <a:xfrm>
              <a:off x="2301" y="1542"/>
              <a:ext cx="106" cy="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117"/>
                </a:cxn>
              </a:cxnLst>
              <a:rect l="0" t="0" r="0" b="0"/>
              <a:pathLst>
                <a:path w="106" h="117">
                  <a:moveTo>
                    <a:pt x="0" y="0"/>
                  </a:moveTo>
                  <a:cubicBezTo>
                    <a:pt x="18" y="54"/>
                    <a:pt x="30" y="117"/>
                    <a:pt x="106" y="117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Freeform 50"/>
            <p:cNvSpPr/>
            <p:nvPr/>
          </p:nvSpPr>
          <p:spPr>
            <a:xfrm>
              <a:off x="2496" y="1536"/>
              <a:ext cx="672" cy="2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240"/>
                </a:cxn>
                <a:cxn ang="0">
                  <a:pos x="1" y="288"/>
                </a:cxn>
                <a:cxn ang="0">
                  <a:pos x="1" y="288"/>
                </a:cxn>
              </a:cxnLst>
              <a:rect l="0" t="0" r="0" b="0"/>
              <a:pathLst>
                <a:path w="912" h="296">
                  <a:moveTo>
                    <a:pt x="0" y="0"/>
                  </a:moveTo>
                  <a:cubicBezTo>
                    <a:pt x="52" y="96"/>
                    <a:pt x="104" y="192"/>
                    <a:pt x="192" y="240"/>
                  </a:cubicBezTo>
                  <a:cubicBezTo>
                    <a:pt x="280" y="288"/>
                    <a:pt x="408" y="280"/>
                    <a:pt x="528" y="288"/>
                  </a:cubicBezTo>
                  <a:cubicBezTo>
                    <a:pt x="648" y="296"/>
                    <a:pt x="848" y="288"/>
                    <a:pt x="912" y="288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Freeform 51"/>
            <p:cNvSpPr/>
            <p:nvPr/>
          </p:nvSpPr>
          <p:spPr>
            <a:xfrm>
              <a:off x="2400" y="1536"/>
              <a:ext cx="96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8" y="48"/>
                </a:cxn>
                <a:cxn ang="0">
                  <a:pos x="96" y="0"/>
                </a:cxn>
              </a:cxnLst>
              <a:rect l="0" t="0" r="0" b="0"/>
              <a:pathLst>
                <a:path w="96" h="144">
                  <a:moveTo>
                    <a:pt x="0" y="144"/>
                  </a:moveTo>
                  <a:cubicBezTo>
                    <a:pt x="16" y="108"/>
                    <a:pt x="32" y="72"/>
                    <a:pt x="48" y="48"/>
                  </a:cubicBezTo>
                  <a:cubicBezTo>
                    <a:pt x="64" y="24"/>
                    <a:pt x="88" y="8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 Box 17"/>
          <p:cNvSpPr txBox="1"/>
          <p:nvPr/>
        </p:nvSpPr>
        <p:spPr>
          <a:xfrm>
            <a:off x="3797300" y="2812494"/>
            <a:ext cx="463550" cy="275034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1300" b="1" dirty="0">
                <a:solidFill>
                  <a:schemeClr val="tx1"/>
                </a:solidFill>
                <a:latin typeface="Arial" panose="020B0604020202020204" pitchFamily="34" charset="0"/>
              </a:rPr>
              <a:t>V1</a:t>
            </a:r>
          </a:p>
        </p:txBody>
      </p:sp>
      <p:sp>
        <p:nvSpPr>
          <p:cNvPr id="3" name="Text Box 17"/>
          <p:cNvSpPr txBox="1"/>
          <p:nvPr/>
        </p:nvSpPr>
        <p:spPr>
          <a:xfrm>
            <a:off x="3780790" y="4087574"/>
            <a:ext cx="384810" cy="2705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en-US" altLang="zh-CN" sz="1300" b="1" dirty="0">
                <a:solidFill>
                  <a:schemeClr val="tx1"/>
                </a:solidFill>
                <a:latin typeface="Arial" panose="020B0604020202020204" pitchFamily="34" charset="0"/>
              </a:rPr>
              <a:t>V2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3" grpId="0" build="p" animBg="1"/>
      <p:bldP spid="2" grpId="0"/>
      <p:bldP spid="2" grpId="1"/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09:11:09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9939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 dirty="0">
                <a:solidFill>
                  <a:schemeClr val="tx1"/>
                </a:solidFill>
                <a:latin typeface="Calibri" panose="020F0502020204030204" pitchFamily="34" charset="0"/>
              </a:rPr>
              <a:t>22</a:t>
            </a:fld>
            <a:endParaRPr lang="en-US" altLang="zh-CN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type="title"/>
          </p:nvPr>
        </p:nvSpPr>
        <p:spPr>
          <a:xfrm>
            <a:off x="685800" y="430213"/>
            <a:ext cx="7759700" cy="628650"/>
          </a:xfrm>
          <a:solidFill>
            <a:srgbClr val="FFFFFF"/>
          </a:solidFill>
          <a:ln>
            <a:solidFill>
              <a:schemeClr val="bg1"/>
            </a:solidFill>
          </a:ln>
        </p:spPr>
        <p:txBody>
          <a:bodyPr anchor="ctr"/>
          <a:lstStyle/>
          <a:p>
            <a:pPr eaLnBrk="1" hangingPunct="1"/>
            <a:r>
              <a:rPr lang="zh-CN" altLang="en-US" sz="2100" b="1" dirty="0">
                <a:solidFill>
                  <a:srgbClr val="FF0000"/>
                </a:solidFill>
                <a:ea typeface="华文新魏" panose="02010800040101010101" pitchFamily="2" charset="-122"/>
              </a:rPr>
              <a:t>三、利用取样脉冲避开险象</a:t>
            </a:r>
          </a:p>
        </p:txBody>
      </p:sp>
      <p:sp>
        <p:nvSpPr>
          <p:cNvPr id="38917" name="Rectangle 4"/>
          <p:cNvSpPr>
            <a:spLocks noGrp="1"/>
          </p:cNvSpPr>
          <p:nvPr>
            <p:ph type="body"/>
          </p:nvPr>
        </p:nvSpPr>
        <p:spPr>
          <a:xfrm>
            <a:off x="600710" y="3160395"/>
            <a:ext cx="4548505" cy="423545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sz="17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改电平控制为脉冲控制。</a:t>
            </a:r>
          </a:p>
        </p:txBody>
      </p:sp>
      <p:grpSp>
        <p:nvGrpSpPr>
          <p:cNvPr id="38918" name="Group 145"/>
          <p:cNvGrpSpPr/>
          <p:nvPr/>
        </p:nvGrpSpPr>
        <p:grpSpPr>
          <a:xfrm>
            <a:off x="5676900" y="846138"/>
            <a:ext cx="2443163" cy="1782762"/>
            <a:chOff x="72" y="134"/>
            <a:chExt cx="1539" cy="1498"/>
          </a:xfrm>
        </p:grpSpPr>
        <p:sp>
          <p:nvSpPr>
            <p:cNvPr id="40011" name="Freeform 31"/>
            <p:cNvSpPr/>
            <p:nvPr/>
          </p:nvSpPr>
          <p:spPr>
            <a:xfrm>
              <a:off x="371" y="176"/>
              <a:ext cx="119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0"/>
                </a:cxn>
                <a:cxn ang="0">
                  <a:pos x="528" y="192"/>
                </a:cxn>
                <a:cxn ang="0">
                  <a:pos x="1192" y="192"/>
                </a:cxn>
              </a:cxnLst>
              <a:rect l="0" t="0" r="0" b="0"/>
              <a:pathLst>
                <a:path w="1192" h="192">
                  <a:moveTo>
                    <a:pt x="0" y="0"/>
                  </a:moveTo>
                  <a:lnTo>
                    <a:pt x="528" y="0"/>
                  </a:lnTo>
                  <a:lnTo>
                    <a:pt x="528" y="192"/>
                  </a:lnTo>
                  <a:lnTo>
                    <a:pt x="1192" y="19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Freeform 32"/>
            <p:cNvSpPr/>
            <p:nvPr/>
          </p:nvSpPr>
          <p:spPr>
            <a:xfrm>
              <a:off x="400" y="480"/>
              <a:ext cx="1184" cy="193"/>
            </a:xfrm>
            <a:custGeom>
              <a:avLst/>
              <a:gdLst/>
              <a:ahLst/>
              <a:cxnLst>
                <a:cxn ang="0">
                  <a:pos x="0" y="11962"/>
                </a:cxn>
                <a:cxn ang="0">
                  <a:pos x="632" y="11962"/>
                </a:cxn>
                <a:cxn ang="0">
                  <a:pos x="632" y="0"/>
                </a:cxn>
                <a:cxn ang="0">
                  <a:pos x="1184" y="0"/>
                </a:cxn>
              </a:cxnLst>
              <a:rect l="0" t="0" r="0" b="0"/>
              <a:pathLst>
                <a:path w="1184" h="160">
                  <a:moveTo>
                    <a:pt x="0" y="160"/>
                  </a:moveTo>
                  <a:lnTo>
                    <a:pt x="632" y="160"/>
                  </a:lnTo>
                  <a:lnTo>
                    <a:pt x="632" y="0"/>
                  </a:lnTo>
                  <a:lnTo>
                    <a:pt x="1184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Line 33"/>
            <p:cNvSpPr/>
            <p:nvPr/>
          </p:nvSpPr>
          <p:spPr>
            <a:xfrm>
              <a:off x="899" y="288"/>
              <a:ext cx="13" cy="13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0014" name="Line 34"/>
            <p:cNvSpPr/>
            <p:nvPr/>
          </p:nvSpPr>
          <p:spPr>
            <a:xfrm>
              <a:off x="1040" y="540"/>
              <a:ext cx="1" cy="10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0015" name="Line 35"/>
            <p:cNvSpPr/>
            <p:nvPr/>
          </p:nvSpPr>
          <p:spPr>
            <a:xfrm flipH="1">
              <a:off x="1176" y="960"/>
              <a:ext cx="3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0016" name="Line 36"/>
            <p:cNvSpPr/>
            <p:nvPr/>
          </p:nvSpPr>
          <p:spPr>
            <a:xfrm flipH="1">
              <a:off x="1320" y="1105"/>
              <a:ext cx="0" cy="5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0017" name="Freeform 37"/>
            <p:cNvSpPr/>
            <p:nvPr/>
          </p:nvSpPr>
          <p:spPr>
            <a:xfrm>
              <a:off x="403" y="792"/>
              <a:ext cx="1208" cy="1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6" y="0"/>
                </a:cxn>
                <a:cxn ang="0">
                  <a:pos x="776" y="36926"/>
                </a:cxn>
                <a:cxn ang="0">
                  <a:pos x="1208" y="36926"/>
                </a:cxn>
              </a:cxnLst>
              <a:rect l="0" t="0" r="0" b="0"/>
              <a:pathLst>
                <a:path w="1208" h="152">
                  <a:moveTo>
                    <a:pt x="0" y="0"/>
                  </a:moveTo>
                  <a:lnTo>
                    <a:pt x="776" y="0"/>
                  </a:lnTo>
                  <a:lnTo>
                    <a:pt x="776" y="152"/>
                  </a:lnTo>
                  <a:lnTo>
                    <a:pt x="1208" y="152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Text Box 40"/>
            <p:cNvSpPr txBox="1"/>
            <p:nvPr/>
          </p:nvSpPr>
          <p:spPr>
            <a:xfrm>
              <a:off x="108" y="134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0019" name="Text Box 41"/>
            <p:cNvSpPr txBox="1"/>
            <p:nvPr/>
          </p:nvSpPr>
          <p:spPr>
            <a:xfrm>
              <a:off x="113" y="439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40020" name="Text Box 42"/>
            <p:cNvSpPr txBox="1"/>
            <p:nvPr/>
          </p:nvSpPr>
          <p:spPr>
            <a:xfrm>
              <a:off x="72" y="758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40021" name="Text Box 43"/>
            <p:cNvSpPr txBox="1"/>
            <p:nvPr/>
          </p:nvSpPr>
          <p:spPr>
            <a:xfrm>
              <a:off x="72" y="1008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40022" name="Text Box 44"/>
            <p:cNvSpPr txBox="1"/>
            <p:nvPr/>
          </p:nvSpPr>
          <p:spPr>
            <a:xfrm>
              <a:off x="122" y="1296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40023" name="Line 133"/>
            <p:cNvSpPr/>
            <p:nvPr/>
          </p:nvSpPr>
          <p:spPr>
            <a:xfrm>
              <a:off x="156" y="468"/>
              <a:ext cx="1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24" name="Freeform 134"/>
            <p:cNvSpPr/>
            <p:nvPr/>
          </p:nvSpPr>
          <p:spPr>
            <a:xfrm>
              <a:off x="408" y="1103"/>
              <a:ext cx="1184" cy="193"/>
            </a:xfrm>
            <a:custGeom>
              <a:avLst/>
              <a:gdLst/>
              <a:ahLst/>
              <a:cxnLst>
                <a:cxn ang="0">
                  <a:pos x="0" y="11962"/>
                </a:cxn>
                <a:cxn ang="0">
                  <a:pos x="632" y="11962"/>
                </a:cxn>
                <a:cxn ang="0">
                  <a:pos x="632" y="0"/>
                </a:cxn>
                <a:cxn ang="0">
                  <a:pos x="1184" y="0"/>
                </a:cxn>
              </a:cxnLst>
              <a:rect l="0" t="0" r="0" b="0"/>
              <a:pathLst>
                <a:path w="1184" h="160">
                  <a:moveTo>
                    <a:pt x="0" y="160"/>
                  </a:moveTo>
                  <a:lnTo>
                    <a:pt x="632" y="160"/>
                  </a:lnTo>
                  <a:lnTo>
                    <a:pt x="632" y="0"/>
                  </a:lnTo>
                  <a:lnTo>
                    <a:pt x="1184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5" name="Line 136"/>
            <p:cNvSpPr/>
            <p:nvPr/>
          </p:nvSpPr>
          <p:spPr>
            <a:xfrm>
              <a:off x="408" y="1392"/>
              <a:ext cx="76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26" name="Line 140"/>
            <p:cNvSpPr/>
            <p:nvPr/>
          </p:nvSpPr>
          <p:spPr>
            <a:xfrm>
              <a:off x="1176" y="1392"/>
              <a:ext cx="0" cy="19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27" name="Line 142"/>
            <p:cNvSpPr/>
            <p:nvPr/>
          </p:nvSpPr>
          <p:spPr>
            <a:xfrm>
              <a:off x="1320" y="1392"/>
              <a:ext cx="0" cy="19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28" name="Line 143"/>
            <p:cNvSpPr/>
            <p:nvPr/>
          </p:nvSpPr>
          <p:spPr>
            <a:xfrm>
              <a:off x="1164" y="1584"/>
              <a:ext cx="15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29" name="Line 144"/>
            <p:cNvSpPr/>
            <p:nvPr/>
          </p:nvSpPr>
          <p:spPr>
            <a:xfrm>
              <a:off x="1322" y="1392"/>
              <a:ext cx="23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8919" name="Group 163"/>
          <p:cNvGrpSpPr/>
          <p:nvPr/>
        </p:nvGrpSpPr>
        <p:grpSpPr>
          <a:xfrm>
            <a:off x="464185" y="1075055"/>
            <a:ext cx="4073525" cy="2012950"/>
            <a:chOff x="0" y="86"/>
            <a:chExt cx="2566" cy="1690"/>
          </a:xfrm>
        </p:grpSpPr>
        <p:sp>
          <p:nvSpPr>
            <p:cNvPr id="39968" name="Line 13"/>
            <p:cNvSpPr/>
            <p:nvPr/>
          </p:nvSpPr>
          <p:spPr>
            <a:xfrm>
              <a:off x="207" y="239"/>
              <a:ext cx="100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9" name="Line 14"/>
            <p:cNvSpPr/>
            <p:nvPr/>
          </p:nvSpPr>
          <p:spPr>
            <a:xfrm>
              <a:off x="983" y="468"/>
              <a:ext cx="2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0" name="Line 15"/>
            <p:cNvSpPr/>
            <p:nvPr/>
          </p:nvSpPr>
          <p:spPr>
            <a:xfrm>
              <a:off x="245" y="480"/>
              <a:ext cx="379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1" name="Freeform 17"/>
            <p:cNvSpPr/>
            <p:nvPr/>
          </p:nvSpPr>
          <p:spPr>
            <a:xfrm>
              <a:off x="1056" y="360"/>
              <a:ext cx="183" cy="1128"/>
            </a:xfrm>
            <a:custGeom>
              <a:avLst/>
              <a:gdLst/>
              <a:ahLst/>
              <a:cxnLst>
                <a:cxn ang="0">
                  <a:pos x="3501" y="0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0" b="0"/>
              <a:pathLst>
                <a:path w="160" h="1736">
                  <a:moveTo>
                    <a:pt x="160" y="0"/>
                  </a:moveTo>
                  <a:lnTo>
                    <a:pt x="0" y="0"/>
                  </a:lnTo>
                  <a:lnTo>
                    <a:pt x="0" y="1736"/>
                  </a:ln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Freeform 20"/>
            <p:cNvSpPr/>
            <p:nvPr/>
          </p:nvSpPr>
          <p:spPr>
            <a:xfrm>
              <a:off x="895" y="1536"/>
              <a:ext cx="353" cy="19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0" b="0"/>
              <a:pathLst>
                <a:path w="752" h="256">
                  <a:moveTo>
                    <a:pt x="0" y="256"/>
                  </a:moveTo>
                  <a:lnTo>
                    <a:pt x="240" y="256"/>
                  </a:lnTo>
                  <a:lnTo>
                    <a:pt x="240" y="0"/>
                  </a:lnTo>
                  <a:lnTo>
                    <a:pt x="496" y="0"/>
                  </a:lnTo>
                  <a:lnTo>
                    <a:pt x="496" y="256"/>
                  </a:lnTo>
                  <a:lnTo>
                    <a:pt x="752" y="256"/>
                  </a:lnTo>
                </a:path>
              </a:pathLst>
            </a:custGeom>
            <a:noFill/>
            <a:ln w="9525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Text Box 24"/>
            <p:cNvSpPr txBox="1"/>
            <p:nvPr/>
          </p:nvSpPr>
          <p:spPr>
            <a:xfrm>
              <a:off x="8" y="86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9974" name="Text Box 25"/>
            <p:cNvSpPr txBox="1"/>
            <p:nvPr/>
          </p:nvSpPr>
          <p:spPr>
            <a:xfrm>
              <a:off x="17" y="336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9975" name="Text Box 26"/>
            <p:cNvSpPr txBox="1"/>
            <p:nvPr/>
          </p:nvSpPr>
          <p:spPr>
            <a:xfrm>
              <a:off x="0" y="1008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9976" name="Text Box 27"/>
            <p:cNvSpPr txBox="1"/>
            <p:nvPr/>
          </p:nvSpPr>
          <p:spPr>
            <a:xfrm>
              <a:off x="2352" y="543"/>
              <a:ext cx="2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9977" name="Text Box 28"/>
            <p:cNvSpPr txBox="1"/>
            <p:nvPr/>
          </p:nvSpPr>
          <p:spPr>
            <a:xfrm>
              <a:off x="1512" y="111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39978" name="Text Box 29"/>
            <p:cNvSpPr txBox="1"/>
            <p:nvPr/>
          </p:nvSpPr>
          <p:spPr>
            <a:xfrm>
              <a:off x="1540" y="1056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39979" name="Text Box 30"/>
            <p:cNvSpPr txBox="1"/>
            <p:nvPr/>
          </p:nvSpPr>
          <p:spPr>
            <a:xfrm>
              <a:off x="624" y="1526"/>
              <a:ext cx="3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SP</a:t>
              </a:r>
            </a:p>
          </p:txBody>
        </p:sp>
        <p:sp>
          <p:nvSpPr>
            <p:cNvPr id="39980" name="Oval 65"/>
            <p:cNvSpPr/>
            <p:nvPr/>
          </p:nvSpPr>
          <p:spPr>
            <a:xfrm>
              <a:off x="1032" y="1032"/>
              <a:ext cx="48" cy="48"/>
            </a:xfrm>
            <a:prstGeom prst="ellipse">
              <a:avLst/>
            </a:prstGeom>
            <a:solidFill>
              <a:srgbClr val="FF3300"/>
            </a:solidFill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9981" name="Group 104"/>
            <p:cNvGrpSpPr/>
            <p:nvPr/>
          </p:nvGrpSpPr>
          <p:grpSpPr>
            <a:xfrm>
              <a:off x="1776" y="480"/>
              <a:ext cx="356" cy="384"/>
              <a:chOff x="0" y="0"/>
              <a:chExt cx="356" cy="384"/>
            </a:xfrm>
          </p:grpSpPr>
          <p:sp>
            <p:nvSpPr>
              <p:cNvPr id="40007" name="Oval 12"/>
              <p:cNvSpPr/>
              <p:nvPr/>
            </p:nvSpPr>
            <p:spPr>
              <a:xfrm>
                <a:off x="288" y="156"/>
                <a:ext cx="68" cy="68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40008" name="Group 88"/>
              <p:cNvGrpSpPr/>
              <p:nvPr/>
            </p:nvGrpSpPr>
            <p:grpSpPr>
              <a:xfrm>
                <a:off x="0" y="0"/>
                <a:ext cx="321" cy="384"/>
                <a:chOff x="0" y="0"/>
                <a:chExt cx="321" cy="384"/>
              </a:xfrm>
            </p:grpSpPr>
            <p:sp>
              <p:nvSpPr>
                <p:cNvPr id="40009" name="Rectangle 89"/>
                <p:cNvSpPr/>
                <p:nvPr/>
              </p:nvSpPr>
              <p:spPr>
                <a:xfrm>
                  <a:off x="0" y="0"/>
                  <a:ext cx="288" cy="384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buFont typeface="Arial" panose="020B0604020202020204" pitchFamily="34" charset="0"/>
                  </a:pPr>
                  <a:endParaRPr lang="zh-CN" altLang="en-US" sz="1500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10" name="Text Box 90"/>
                <p:cNvSpPr txBox="1"/>
                <p:nvPr/>
              </p:nvSpPr>
              <p:spPr>
                <a:xfrm>
                  <a:off x="37" y="75"/>
                  <a:ext cx="28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sz="13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&amp;</a:t>
                  </a:r>
                  <a:endParaRPr lang="en-US" altLang="zh-CN" sz="1300" b="1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grpSp>
          <p:nvGrpSpPr>
            <p:cNvPr id="39982" name="Group 115"/>
            <p:cNvGrpSpPr/>
            <p:nvPr/>
          </p:nvGrpSpPr>
          <p:grpSpPr>
            <a:xfrm>
              <a:off x="624" y="288"/>
              <a:ext cx="356" cy="384"/>
              <a:chOff x="0" y="0"/>
              <a:chExt cx="356" cy="384"/>
            </a:xfrm>
          </p:grpSpPr>
          <p:sp>
            <p:nvSpPr>
              <p:cNvPr id="40003" name="Oval 116"/>
              <p:cNvSpPr/>
              <p:nvPr/>
            </p:nvSpPr>
            <p:spPr>
              <a:xfrm>
                <a:off x="288" y="156"/>
                <a:ext cx="68" cy="68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40004" name="Group 117"/>
              <p:cNvGrpSpPr/>
              <p:nvPr/>
            </p:nvGrpSpPr>
            <p:grpSpPr>
              <a:xfrm>
                <a:off x="0" y="0"/>
                <a:ext cx="321" cy="384"/>
                <a:chOff x="0" y="0"/>
                <a:chExt cx="321" cy="384"/>
              </a:xfrm>
            </p:grpSpPr>
            <p:sp>
              <p:nvSpPr>
                <p:cNvPr id="40005" name="Rectangle 118"/>
                <p:cNvSpPr/>
                <p:nvPr/>
              </p:nvSpPr>
              <p:spPr>
                <a:xfrm>
                  <a:off x="0" y="0"/>
                  <a:ext cx="288" cy="384"/>
                </a:xfrm>
                <a:prstGeom prst="rect">
                  <a:avLst/>
                </a:prstGeom>
                <a:solidFill>
                  <a:schemeClr val="accent1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buFont typeface="Arial" panose="020B0604020202020204" pitchFamily="34" charset="0"/>
                  </a:pPr>
                  <a:endParaRPr lang="zh-CN" altLang="en-US" sz="1500" b="1" dirty="0">
                    <a:solidFill>
                      <a:schemeClr val="tx1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006" name="Text Box 119"/>
                <p:cNvSpPr txBox="1"/>
                <p:nvPr/>
              </p:nvSpPr>
              <p:spPr>
                <a:xfrm>
                  <a:off x="37" y="75"/>
                  <a:ext cx="28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90000"/>
                    </a:lnSpc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sz="13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Times New Roman" panose="02020603050405020304" pitchFamily="18" charset="0"/>
                    </a:rPr>
                    <a:t>&amp;</a:t>
                  </a:r>
                  <a:endParaRPr lang="en-US" altLang="zh-CN" sz="1300" b="1" dirty="0">
                    <a:solidFill>
                      <a:schemeClr val="tx1"/>
                    </a:solidFill>
                    <a:latin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39983" name="Line 120"/>
            <p:cNvSpPr/>
            <p:nvPr/>
          </p:nvSpPr>
          <p:spPr>
            <a:xfrm flipV="1">
              <a:off x="1057" y="1056"/>
              <a:ext cx="143" cy="1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4" name="Oval 121"/>
            <p:cNvSpPr/>
            <p:nvPr/>
          </p:nvSpPr>
          <p:spPr>
            <a:xfrm>
              <a:off x="450" y="45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985" name="Line 122"/>
            <p:cNvSpPr/>
            <p:nvPr/>
          </p:nvSpPr>
          <p:spPr>
            <a:xfrm>
              <a:off x="473" y="480"/>
              <a:ext cx="0" cy="47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6" name="Line 123"/>
            <p:cNvSpPr/>
            <p:nvPr/>
          </p:nvSpPr>
          <p:spPr>
            <a:xfrm>
              <a:off x="470" y="96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7" name="Line 124"/>
            <p:cNvSpPr/>
            <p:nvPr/>
          </p:nvSpPr>
          <p:spPr>
            <a:xfrm>
              <a:off x="192" y="1151"/>
              <a:ext cx="100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8" name="Line 125"/>
            <p:cNvSpPr/>
            <p:nvPr/>
          </p:nvSpPr>
          <p:spPr>
            <a:xfrm>
              <a:off x="1548" y="336"/>
              <a:ext cx="8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9" name="Line 126"/>
            <p:cNvSpPr/>
            <p:nvPr/>
          </p:nvSpPr>
          <p:spPr>
            <a:xfrm>
              <a:off x="1631" y="337"/>
              <a:ext cx="1" cy="2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0" name="Line 127"/>
            <p:cNvSpPr/>
            <p:nvPr/>
          </p:nvSpPr>
          <p:spPr>
            <a:xfrm>
              <a:off x="1632" y="58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1" name="Line 128"/>
            <p:cNvSpPr/>
            <p:nvPr/>
          </p:nvSpPr>
          <p:spPr>
            <a:xfrm>
              <a:off x="1632" y="76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2" name="Line 129"/>
            <p:cNvSpPr/>
            <p:nvPr/>
          </p:nvSpPr>
          <p:spPr>
            <a:xfrm>
              <a:off x="1632" y="76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3" name="Line 130"/>
            <p:cNvSpPr/>
            <p:nvPr/>
          </p:nvSpPr>
          <p:spPr>
            <a:xfrm flipV="1">
              <a:off x="1548" y="1056"/>
              <a:ext cx="8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4" name="Oval 106"/>
            <p:cNvSpPr/>
            <p:nvPr/>
          </p:nvSpPr>
          <p:spPr>
            <a:xfrm>
              <a:off x="1489" y="299"/>
              <a:ext cx="68" cy="6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9995" name="Group 107"/>
            <p:cNvGrpSpPr/>
            <p:nvPr/>
          </p:nvGrpSpPr>
          <p:grpSpPr>
            <a:xfrm>
              <a:off x="1200" y="156"/>
              <a:ext cx="321" cy="384"/>
              <a:chOff x="0" y="0"/>
              <a:chExt cx="321" cy="384"/>
            </a:xfrm>
          </p:grpSpPr>
          <p:sp>
            <p:nvSpPr>
              <p:cNvPr id="40001" name="Rectangle 108"/>
              <p:cNvSpPr/>
              <p:nvPr/>
            </p:nvSpPr>
            <p:spPr>
              <a:xfrm>
                <a:off x="0" y="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02" name="Text Box 109"/>
              <p:cNvSpPr txBox="1"/>
              <p:nvPr/>
            </p:nvSpPr>
            <p:spPr>
              <a:xfrm>
                <a:off x="37" y="75"/>
                <a:ext cx="28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3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&amp;</a:t>
                </a:r>
                <a:endParaRPr lang="en-US" altLang="zh-CN" sz="13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39996" name="Line 131"/>
            <p:cNvSpPr/>
            <p:nvPr/>
          </p:nvSpPr>
          <p:spPr>
            <a:xfrm>
              <a:off x="2136" y="66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7" name="Oval 111"/>
            <p:cNvSpPr/>
            <p:nvPr/>
          </p:nvSpPr>
          <p:spPr>
            <a:xfrm>
              <a:off x="1488" y="1020"/>
              <a:ext cx="68" cy="68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buFont typeface="Arial" panose="020B0604020202020204" pitchFamily="34" charset="0"/>
              </a:pPr>
              <a:endParaRPr lang="zh-CN" altLang="en-US" sz="1500" b="1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9998" name="Group 112"/>
            <p:cNvGrpSpPr/>
            <p:nvPr/>
          </p:nvGrpSpPr>
          <p:grpSpPr>
            <a:xfrm>
              <a:off x="1193" y="864"/>
              <a:ext cx="328" cy="384"/>
              <a:chOff x="-7" y="0"/>
              <a:chExt cx="328" cy="384"/>
            </a:xfrm>
          </p:grpSpPr>
          <p:sp>
            <p:nvSpPr>
              <p:cNvPr id="39999" name="Rectangle 113"/>
              <p:cNvSpPr/>
              <p:nvPr/>
            </p:nvSpPr>
            <p:spPr>
              <a:xfrm>
                <a:off x="-7" y="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buFont typeface="Arial" panose="020B0604020202020204" pitchFamily="34" charset="0"/>
                </a:pPr>
                <a:endParaRPr lang="zh-CN" altLang="en-US" sz="1500" b="1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000" name="Text Box 114"/>
              <p:cNvSpPr txBox="1"/>
              <p:nvPr/>
            </p:nvSpPr>
            <p:spPr>
              <a:xfrm>
                <a:off x="37" y="75"/>
                <a:ext cx="28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3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&amp;</a:t>
                </a:r>
                <a:endParaRPr lang="en-US" altLang="zh-CN" sz="1300" b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38920" name="Group 168"/>
          <p:cNvGrpSpPr/>
          <p:nvPr/>
        </p:nvGrpSpPr>
        <p:grpSpPr>
          <a:xfrm>
            <a:off x="5648325" y="3074988"/>
            <a:ext cx="2797175" cy="2024062"/>
            <a:chOff x="54" y="96"/>
            <a:chExt cx="1762" cy="1700"/>
          </a:xfrm>
        </p:grpSpPr>
        <p:sp>
          <p:nvSpPr>
            <p:cNvPr id="39946" name="Freeform 46"/>
            <p:cNvSpPr/>
            <p:nvPr/>
          </p:nvSpPr>
          <p:spPr>
            <a:xfrm>
              <a:off x="284" y="106"/>
              <a:ext cx="1252" cy="1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3501"/>
                </a:cxn>
                <a:cxn ang="0">
                  <a:pos x="4" y="3501"/>
                </a:cxn>
              </a:cxnLst>
              <a:rect l="0" t="0" r="0" b="0"/>
              <a:pathLst>
                <a:path w="1632" h="160">
                  <a:moveTo>
                    <a:pt x="0" y="0"/>
                  </a:moveTo>
                  <a:lnTo>
                    <a:pt x="296" y="0"/>
                  </a:lnTo>
                  <a:lnTo>
                    <a:pt x="296" y="160"/>
                  </a:lnTo>
                  <a:lnTo>
                    <a:pt x="1632" y="16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7" name="Freeform 47"/>
            <p:cNvSpPr/>
            <p:nvPr/>
          </p:nvSpPr>
          <p:spPr>
            <a:xfrm>
              <a:off x="348" y="376"/>
              <a:ext cx="1284" cy="193"/>
            </a:xfrm>
            <a:custGeom>
              <a:avLst/>
              <a:gdLst/>
              <a:ahLst/>
              <a:cxnLst>
                <a:cxn ang="0">
                  <a:pos x="0" y="88"/>
                </a:cxn>
                <a:cxn ang="0">
                  <a:pos x="2" y="88"/>
                </a:cxn>
                <a:cxn ang="0">
                  <a:pos x="2" y="0"/>
                </a:cxn>
                <a:cxn ang="0">
                  <a:pos x="9" y="0"/>
                </a:cxn>
              </a:cxnLst>
              <a:rect l="0" t="0" r="0" b="0"/>
              <a:pathLst>
                <a:path w="1608" h="200">
                  <a:moveTo>
                    <a:pt x="0" y="200"/>
                  </a:moveTo>
                  <a:lnTo>
                    <a:pt x="352" y="200"/>
                  </a:lnTo>
                  <a:lnTo>
                    <a:pt x="352" y="0"/>
                  </a:lnTo>
                  <a:lnTo>
                    <a:pt x="1608" y="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8" name="Freeform 48"/>
            <p:cNvSpPr/>
            <p:nvPr/>
          </p:nvSpPr>
          <p:spPr>
            <a:xfrm>
              <a:off x="364" y="681"/>
              <a:ext cx="1268" cy="193"/>
            </a:xfrm>
            <a:custGeom>
              <a:avLst/>
              <a:gdLst/>
              <a:ahLst/>
              <a:cxnLst>
                <a:cxn ang="0">
                  <a:pos x="0" y="37"/>
                </a:cxn>
                <a:cxn ang="0">
                  <a:pos x="2" y="37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37"/>
                </a:cxn>
                <a:cxn ang="0">
                  <a:pos x="3" y="37"/>
                </a:cxn>
              </a:cxnLst>
              <a:rect l="0" t="0" r="0" b="0"/>
              <a:pathLst>
                <a:path w="1680" h="208">
                  <a:moveTo>
                    <a:pt x="0" y="208"/>
                  </a:moveTo>
                  <a:lnTo>
                    <a:pt x="808" y="208"/>
                  </a:lnTo>
                  <a:lnTo>
                    <a:pt x="808" y="0"/>
                  </a:lnTo>
                  <a:lnTo>
                    <a:pt x="1144" y="0"/>
                  </a:lnTo>
                  <a:lnTo>
                    <a:pt x="1144" y="208"/>
                  </a:lnTo>
                  <a:lnTo>
                    <a:pt x="1680" y="208"/>
                  </a:lnTo>
                </a:path>
              </a:pathLst>
            </a:custGeom>
            <a:noFill/>
            <a:ln w="28575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9" name="Text Box 52"/>
            <p:cNvSpPr txBox="1"/>
            <p:nvPr/>
          </p:nvSpPr>
          <p:spPr>
            <a:xfrm>
              <a:off x="113" y="96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9950" name="Text Box 53"/>
            <p:cNvSpPr txBox="1"/>
            <p:nvPr/>
          </p:nvSpPr>
          <p:spPr>
            <a:xfrm>
              <a:off x="113" y="394"/>
              <a:ext cx="22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9951" name="Text Box 54"/>
            <p:cNvSpPr txBox="1"/>
            <p:nvPr/>
          </p:nvSpPr>
          <p:spPr>
            <a:xfrm>
              <a:off x="54" y="682"/>
              <a:ext cx="3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rgbClr val="FF3300"/>
                  </a:solidFill>
                  <a:latin typeface="Arial" panose="020B0604020202020204" pitchFamily="34" charset="0"/>
                </a:rPr>
                <a:t>SP</a:t>
              </a:r>
            </a:p>
          </p:txBody>
        </p:sp>
        <p:sp>
          <p:nvSpPr>
            <p:cNvPr id="39952" name="Text Box 55"/>
            <p:cNvSpPr txBox="1"/>
            <p:nvPr/>
          </p:nvSpPr>
          <p:spPr>
            <a:xfrm>
              <a:off x="72" y="970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39953" name="Text Box 56"/>
            <p:cNvSpPr txBox="1"/>
            <p:nvPr/>
          </p:nvSpPr>
          <p:spPr>
            <a:xfrm>
              <a:off x="72" y="1258"/>
              <a:ext cx="31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39954" name="Text Box 57"/>
            <p:cNvSpPr txBox="1"/>
            <p:nvPr/>
          </p:nvSpPr>
          <p:spPr>
            <a:xfrm>
              <a:off x="1584" y="1258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39955" name="Text Box 58"/>
            <p:cNvSpPr txBox="1"/>
            <p:nvPr/>
          </p:nvSpPr>
          <p:spPr>
            <a:xfrm>
              <a:off x="96" y="1546"/>
              <a:ext cx="2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5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9956" name="Line 147"/>
            <p:cNvSpPr/>
            <p:nvPr/>
          </p:nvSpPr>
          <p:spPr>
            <a:xfrm flipV="1">
              <a:off x="144" y="418"/>
              <a:ext cx="11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7" name="Line 149"/>
            <p:cNvSpPr/>
            <p:nvPr/>
          </p:nvSpPr>
          <p:spPr>
            <a:xfrm>
              <a:off x="336" y="994"/>
              <a:ext cx="76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8" name="Line 150"/>
            <p:cNvSpPr/>
            <p:nvPr/>
          </p:nvSpPr>
          <p:spPr>
            <a:xfrm>
              <a:off x="1092" y="1000"/>
              <a:ext cx="0" cy="19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9" name="Line 151"/>
            <p:cNvSpPr/>
            <p:nvPr/>
          </p:nvSpPr>
          <p:spPr>
            <a:xfrm>
              <a:off x="1323" y="997"/>
              <a:ext cx="3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0" name="Line 152"/>
            <p:cNvSpPr/>
            <p:nvPr/>
          </p:nvSpPr>
          <p:spPr>
            <a:xfrm flipV="1">
              <a:off x="1335" y="994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1" name="Line 153"/>
            <p:cNvSpPr/>
            <p:nvPr/>
          </p:nvSpPr>
          <p:spPr>
            <a:xfrm>
              <a:off x="1095" y="1192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2" name="Line 154"/>
            <p:cNvSpPr/>
            <p:nvPr/>
          </p:nvSpPr>
          <p:spPr>
            <a:xfrm flipH="1">
              <a:off x="384" y="1306"/>
              <a:ext cx="12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3" name="Line 156"/>
            <p:cNvSpPr/>
            <p:nvPr/>
          </p:nvSpPr>
          <p:spPr>
            <a:xfrm>
              <a:off x="336" y="1738"/>
              <a:ext cx="8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4" name="Line 157"/>
            <p:cNvSpPr/>
            <p:nvPr/>
          </p:nvSpPr>
          <p:spPr>
            <a:xfrm flipV="1">
              <a:off x="1200" y="154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5" name="Line 158"/>
            <p:cNvSpPr/>
            <p:nvPr/>
          </p:nvSpPr>
          <p:spPr>
            <a:xfrm flipV="1">
              <a:off x="1440" y="1546"/>
              <a:ext cx="0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6" name="Line 165"/>
            <p:cNvSpPr/>
            <p:nvPr/>
          </p:nvSpPr>
          <p:spPr>
            <a:xfrm>
              <a:off x="1200" y="154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67" name="Line 167"/>
            <p:cNvSpPr/>
            <p:nvPr/>
          </p:nvSpPr>
          <p:spPr>
            <a:xfrm>
              <a:off x="1440" y="1726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8921" name="Rectangle 169"/>
          <p:cNvSpPr/>
          <p:nvPr/>
        </p:nvSpPr>
        <p:spPr>
          <a:xfrm>
            <a:off x="468630" y="3569335"/>
            <a:ext cx="4464050" cy="130746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71450" indent="-171450" defTabSz="685800"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7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在特定的电路系统中采用的方法。在一般的组合电路中慎用。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选通信号的产生时机很重要，否则适得其反！</a:t>
            </a:r>
          </a:p>
          <a:p>
            <a:pPr marL="171450" indent="-171450" defTabSz="685800" eaLnBrk="1" hangingPunct="1">
              <a:lnSpc>
                <a:spcPct val="70000"/>
              </a:lnSpc>
              <a:spcBef>
                <a:spcPct val="50000"/>
              </a:spcBef>
              <a:buFont typeface="Arial" panose="020B0604020202020204" pitchFamily="34" charset="0"/>
            </a:pPr>
            <a:endParaRPr lang="zh-CN" altLang="en-US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389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ldLvl="0" animBg="1"/>
      <p:bldP spid="38917" grpId="0" uiExpand="1" build="p" animBg="1"/>
      <p:bldP spid="389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3"/>
          <p:cNvSpPr>
            <a:spLocks noGrp="1"/>
          </p:cNvSpPr>
          <p:nvPr>
            <p:ph idx="1"/>
          </p:nvPr>
        </p:nvSpPr>
        <p:spPr>
          <a:xfrm>
            <a:off x="429260" y="1344295"/>
            <a:ext cx="7815580" cy="95885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在实际电路中，信号变化不是即时的，存在边沿转换时间；信号在电路中传送必定有导线上的传播时延，信号通过门电路也必定有时间延迟。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686435"/>
            <a:ext cx="4260850" cy="514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865" y="486410"/>
            <a:ext cx="3912870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15" y="2571750"/>
            <a:ext cx="2482850" cy="1511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175" y="2457450"/>
            <a:ext cx="2698750" cy="2686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4075" y="2495550"/>
            <a:ext cx="2800350" cy="2647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845" y="2098040"/>
            <a:ext cx="7586345" cy="4311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"/>
          <p:cNvSpPr>
            <a:spLocks noGrp="1"/>
          </p:cNvSpPr>
          <p:nvPr>
            <p:ph type="title"/>
          </p:nvPr>
        </p:nvSpPr>
        <p:spPr>
          <a:xfrm>
            <a:off x="586740" y="662305"/>
            <a:ext cx="7950200" cy="9017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上述这些时延都可能使电路的输出产生错误的信号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。为简化讨论，下面假设信号变化的边沿转换时间为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“0”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仅考虑逻辑门的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时延时间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1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(Delays)</a:t>
            </a:r>
            <a:r>
              <a:rPr lang="en-US" altLang="zh-CN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4338" name="Rectangle 4"/>
          <p:cNvSpPr>
            <a:spLocks noGrp="1"/>
          </p:cNvSpPr>
          <p:nvPr>
            <p:ph idx="1"/>
          </p:nvPr>
        </p:nvSpPr>
        <p:spPr>
          <a:xfrm>
            <a:off x="539750" y="1778953"/>
            <a:ext cx="7875588" cy="14287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.竞争现象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竞争定义：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某一个信号或同时变化的多个信号，经过不同路径到达某一点时  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有时差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，这 种现象称为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竞争。</a:t>
            </a:r>
          </a:p>
        </p:txBody>
      </p:sp>
      <p:sp>
        <p:nvSpPr>
          <p:cNvPr id="19460" name="Text Box 5"/>
          <p:cNvSpPr txBox="1"/>
          <p:nvPr/>
        </p:nvSpPr>
        <p:spPr>
          <a:xfrm>
            <a:off x="395605" y="3014345"/>
            <a:ext cx="8097520" cy="1074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竞争分类：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对于有错误输出的竞争称之为</a:t>
            </a:r>
            <a:r>
              <a:rPr lang="zh-CN" altLang="en-US" sz="1800" b="1" u="sng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临界竞争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，对于未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产生错误输出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　　　　　　 的竞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争称之为</a:t>
            </a:r>
            <a:r>
              <a:rPr lang="zh-CN" altLang="en-US" sz="1800" b="1" u="sng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非临界竞争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40" name="Text Box 6"/>
          <p:cNvSpPr txBox="1"/>
          <p:nvPr/>
        </p:nvSpPr>
        <p:spPr>
          <a:xfrm>
            <a:off x="1617980" y="4011295"/>
            <a:ext cx="656336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  出现竞争的电路图和时间图如下页所示。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" grpId="0"/>
      <p:bldP spid="14337" grpId="1"/>
      <p:bldP spid="14338" grpId="0" build="p"/>
      <p:bldP spid="14338" grpId="1" build="p"/>
      <p:bldP spid="19460" grpId="0"/>
      <p:bldP spid="19460" grpId="1"/>
      <p:bldP spid="14340" grpId="0"/>
      <p:bldP spid="1434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/>
          </p:cNvSpPr>
          <p:nvPr>
            <p:ph type="title"/>
          </p:nvPr>
        </p:nvSpPr>
        <p:spPr>
          <a:xfrm>
            <a:off x="428625" y="769938"/>
            <a:ext cx="1219200" cy="457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</a:p>
        </p:txBody>
      </p:sp>
      <p:sp>
        <p:nvSpPr>
          <p:cNvPr id="20483" name="Rectangle 4"/>
          <p:cNvSpPr>
            <a:spLocks noGrp="1"/>
          </p:cNvSpPr>
          <p:nvPr>
            <p:ph idx="1"/>
          </p:nvPr>
        </p:nvSpPr>
        <p:spPr>
          <a:xfrm>
            <a:off x="1571625" y="769938"/>
            <a:ext cx="5737225" cy="539750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2000" b="1" dirty="0"/>
              <a:t>F = AC + BC  </a:t>
            </a:r>
            <a:r>
              <a:rPr lang="zh-CN" altLang="en-US" sz="2000" b="1" dirty="0"/>
              <a:t>且   </a:t>
            </a:r>
            <a:r>
              <a:rPr lang="en-US" altLang="zh-CN" sz="2000" b="1" dirty="0"/>
              <a:t>A = B = 1   </a:t>
            </a:r>
            <a:r>
              <a:rPr lang="zh-CN" altLang="en-US" sz="2000" b="1" dirty="0"/>
              <a:t>，则逻辑上：</a:t>
            </a:r>
            <a:r>
              <a:rPr lang="en-US" altLang="zh-CN" sz="2000" b="1" dirty="0"/>
              <a:t>F= C+C=1</a:t>
            </a:r>
          </a:p>
        </p:txBody>
      </p:sp>
      <p:sp>
        <p:nvSpPr>
          <p:cNvPr id="21508" name="Line 5"/>
          <p:cNvSpPr/>
          <p:nvPr/>
        </p:nvSpPr>
        <p:spPr>
          <a:xfrm>
            <a:off x="2533650" y="534988"/>
            <a:ext cx="2286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0485" name="Group 202"/>
          <p:cNvGrpSpPr/>
          <p:nvPr/>
        </p:nvGrpSpPr>
        <p:grpSpPr>
          <a:xfrm>
            <a:off x="4622800" y="1444625"/>
            <a:ext cx="3765550" cy="3143250"/>
            <a:chOff x="2880" y="1056"/>
            <a:chExt cx="2880" cy="2640"/>
          </a:xfrm>
        </p:grpSpPr>
        <p:grpSp>
          <p:nvGrpSpPr>
            <p:cNvPr id="21552" name="Group 81"/>
            <p:cNvGrpSpPr/>
            <p:nvPr/>
          </p:nvGrpSpPr>
          <p:grpSpPr>
            <a:xfrm>
              <a:off x="2880" y="1056"/>
              <a:ext cx="2880" cy="2640"/>
              <a:chOff x="2880" y="1536"/>
              <a:chExt cx="2880" cy="2640"/>
            </a:xfrm>
          </p:grpSpPr>
          <p:sp>
            <p:nvSpPr>
              <p:cNvPr id="21601" name="Rectangle 82"/>
              <p:cNvSpPr/>
              <p:nvPr/>
            </p:nvSpPr>
            <p:spPr>
              <a:xfrm>
                <a:off x="2880" y="1536"/>
                <a:ext cx="2880" cy="26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grpSp>
            <p:nvGrpSpPr>
              <p:cNvPr id="21602" name="Group 83"/>
              <p:cNvGrpSpPr/>
              <p:nvPr/>
            </p:nvGrpSpPr>
            <p:grpSpPr>
              <a:xfrm>
                <a:off x="3072" y="1575"/>
                <a:ext cx="2400" cy="384"/>
                <a:chOff x="3072" y="1047"/>
                <a:chExt cx="2400" cy="384"/>
              </a:xfrm>
            </p:grpSpPr>
            <p:sp>
              <p:nvSpPr>
                <p:cNvPr id="21606" name="Line 84"/>
                <p:cNvSpPr/>
                <p:nvPr/>
              </p:nvSpPr>
              <p:spPr>
                <a:xfrm>
                  <a:off x="3408" y="1200"/>
                  <a:ext cx="206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607" name="Text Box 85"/>
                <p:cNvSpPr txBox="1"/>
                <p:nvPr/>
              </p:nvSpPr>
              <p:spPr>
                <a:xfrm>
                  <a:off x="3072" y="1047"/>
                  <a:ext cx="24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A</a:t>
                  </a:r>
                </a:p>
              </p:txBody>
            </p:sp>
          </p:grpSp>
          <p:grpSp>
            <p:nvGrpSpPr>
              <p:cNvPr id="21603" name="Group 86"/>
              <p:cNvGrpSpPr/>
              <p:nvPr/>
            </p:nvGrpSpPr>
            <p:grpSpPr>
              <a:xfrm>
                <a:off x="3072" y="1878"/>
                <a:ext cx="2400" cy="384"/>
                <a:chOff x="3072" y="1350"/>
                <a:chExt cx="2400" cy="384"/>
              </a:xfrm>
            </p:grpSpPr>
            <p:sp>
              <p:nvSpPr>
                <p:cNvPr id="21604" name="Line 87"/>
                <p:cNvSpPr/>
                <p:nvPr/>
              </p:nvSpPr>
              <p:spPr>
                <a:xfrm>
                  <a:off x="3408" y="1440"/>
                  <a:ext cx="206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605" name="Text Box 88"/>
                <p:cNvSpPr txBox="1"/>
                <p:nvPr/>
              </p:nvSpPr>
              <p:spPr>
                <a:xfrm>
                  <a:off x="3072" y="1350"/>
                  <a:ext cx="240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B</a:t>
                  </a:r>
                </a:p>
              </p:txBody>
            </p:sp>
          </p:grpSp>
        </p:grpSp>
        <p:grpSp>
          <p:nvGrpSpPr>
            <p:cNvPr id="21553" name="Group 89"/>
            <p:cNvGrpSpPr/>
            <p:nvPr/>
          </p:nvGrpSpPr>
          <p:grpSpPr>
            <a:xfrm>
              <a:off x="3072" y="1688"/>
              <a:ext cx="1266" cy="384"/>
              <a:chOff x="3072" y="2168"/>
              <a:chExt cx="1266" cy="384"/>
            </a:xfrm>
          </p:grpSpPr>
          <p:sp>
            <p:nvSpPr>
              <p:cNvPr id="21597" name="Line 90"/>
              <p:cNvSpPr/>
              <p:nvPr/>
            </p:nvSpPr>
            <p:spPr>
              <a:xfrm>
                <a:off x="3408" y="2256"/>
                <a:ext cx="336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98" name="Line 91"/>
              <p:cNvSpPr/>
              <p:nvPr/>
            </p:nvSpPr>
            <p:spPr>
              <a:xfrm>
                <a:off x="3744" y="2448"/>
                <a:ext cx="594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99" name="Line 92"/>
              <p:cNvSpPr/>
              <p:nvPr/>
            </p:nvSpPr>
            <p:spPr>
              <a:xfrm>
                <a:off x="3744" y="2256"/>
                <a:ext cx="0" cy="19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600" name="Text Box 93"/>
              <p:cNvSpPr txBox="1"/>
              <p:nvPr/>
            </p:nvSpPr>
            <p:spPr>
              <a:xfrm>
                <a:off x="3072" y="2168"/>
                <a:ext cx="240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21554" name="Group 94"/>
            <p:cNvGrpSpPr/>
            <p:nvPr/>
          </p:nvGrpSpPr>
          <p:grpSpPr>
            <a:xfrm>
              <a:off x="3072" y="2112"/>
              <a:ext cx="1390" cy="384"/>
              <a:chOff x="3072" y="2592"/>
              <a:chExt cx="1390" cy="384"/>
            </a:xfrm>
          </p:grpSpPr>
          <p:sp>
            <p:nvSpPr>
              <p:cNvPr id="21592" name="Line 95"/>
              <p:cNvSpPr/>
              <p:nvPr/>
            </p:nvSpPr>
            <p:spPr>
              <a:xfrm>
                <a:off x="3850" y="2612"/>
                <a:ext cx="612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93" name="Line 96"/>
              <p:cNvSpPr/>
              <p:nvPr/>
            </p:nvSpPr>
            <p:spPr>
              <a:xfrm>
                <a:off x="3418" y="2804"/>
                <a:ext cx="432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94" name="Line 97"/>
              <p:cNvSpPr/>
              <p:nvPr/>
            </p:nvSpPr>
            <p:spPr>
              <a:xfrm>
                <a:off x="3850" y="2612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95" name="Text Box 98"/>
              <p:cNvSpPr txBox="1"/>
              <p:nvPr/>
            </p:nvSpPr>
            <p:spPr>
              <a:xfrm>
                <a:off x="3072" y="2592"/>
                <a:ext cx="240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1596" name="Line 99"/>
              <p:cNvSpPr/>
              <p:nvPr/>
            </p:nvSpPr>
            <p:spPr>
              <a:xfrm>
                <a:off x="3150" y="2640"/>
                <a:ext cx="144" cy="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1555" name="Group 100"/>
            <p:cNvGrpSpPr/>
            <p:nvPr/>
          </p:nvGrpSpPr>
          <p:grpSpPr>
            <a:xfrm>
              <a:off x="2932" y="2784"/>
              <a:ext cx="1677" cy="384"/>
              <a:chOff x="2932" y="3264"/>
              <a:chExt cx="1677" cy="384"/>
            </a:xfrm>
          </p:grpSpPr>
          <p:sp>
            <p:nvSpPr>
              <p:cNvPr id="21587" name="Line 101"/>
              <p:cNvSpPr/>
              <p:nvPr/>
            </p:nvSpPr>
            <p:spPr>
              <a:xfrm>
                <a:off x="3398" y="3504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88" name="Line 102"/>
              <p:cNvSpPr/>
              <p:nvPr/>
            </p:nvSpPr>
            <p:spPr>
              <a:xfrm>
                <a:off x="3974" y="3312"/>
                <a:ext cx="635" cy="0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89" name="Line 103"/>
              <p:cNvSpPr/>
              <p:nvPr/>
            </p:nvSpPr>
            <p:spPr>
              <a:xfrm>
                <a:off x="3974" y="3312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FF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90" name="Text Box 104"/>
              <p:cNvSpPr txBox="1"/>
              <p:nvPr/>
            </p:nvSpPr>
            <p:spPr>
              <a:xfrm>
                <a:off x="2932" y="3264"/>
                <a:ext cx="826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AC</a:t>
                </a:r>
              </a:p>
            </p:txBody>
          </p:sp>
          <p:sp>
            <p:nvSpPr>
              <p:cNvPr id="21591" name="Line 105"/>
              <p:cNvSpPr/>
              <p:nvPr/>
            </p:nvSpPr>
            <p:spPr>
              <a:xfrm>
                <a:off x="3168" y="3312"/>
                <a:ext cx="144" cy="0"/>
              </a:xfrm>
              <a:prstGeom prst="line">
                <a:avLst/>
              </a:prstGeom>
              <a:ln w="127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56" name="Line 106"/>
            <p:cNvSpPr/>
            <p:nvPr/>
          </p:nvSpPr>
          <p:spPr>
            <a:xfrm>
              <a:off x="3734" y="1962"/>
              <a:ext cx="0" cy="1446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57" name="Line 107"/>
            <p:cNvSpPr/>
            <p:nvPr/>
          </p:nvSpPr>
          <p:spPr>
            <a:xfrm>
              <a:off x="3860" y="2208"/>
              <a:ext cx="0" cy="1174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58" name="Line 108"/>
            <p:cNvSpPr/>
            <p:nvPr/>
          </p:nvSpPr>
          <p:spPr>
            <a:xfrm>
              <a:off x="3973" y="2928"/>
              <a:ext cx="0" cy="48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1559" name="Group 109"/>
            <p:cNvGrpSpPr/>
            <p:nvPr/>
          </p:nvGrpSpPr>
          <p:grpSpPr>
            <a:xfrm>
              <a:off x="4332" y="1776"/>
              <a:ext cx="1084" cy="192"/>
              <a:chOff x="4368" y="2256"/>
              <a:chExt cx="1084" cy="192"/>
            </a:xfrm>
          </p:grpSpPr>
          <p:sp>
            <p:nvSpPr>
              <p:cNvPr id="21585" name="Line 110"/>
              <p:cNvSpPr/>
              <p:nvPr/>
            </p:nvSpPr>
            <p:spPr>
              <a:xfrm flipV="1">
                <a:off x="4368" y="2256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86" name="Line 111"/>
              <p:cNvSpPr/>
              <p:nvPr/>
            </p:nvSpPr>
            <p:spPr>
              <a:xfrm>
                <a:off x="4368" y="2256"/>
                <a:ext cx="1084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60" name="Line 112"/>
            <p:cNvSpPr/>
            <p:nvPr/>
          </p:nvSpPr>
          <p:spPr>
            <a:xfrm>
              <a:off x="4332" y="1968"/>
              <a:ext cx="0" cy="1440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61" name="Line 113"/>
            <p:cNvSpPr/>
            <p:nvPr/>
          </p:nvSpPr>
          <p:spPr>
            <a:xfrm>
              <a:off x="4464" y="2304"/>
              <a:ext cx="0" cy="1104"/>
            </a:xfrm>
            <a:prstGeom prst="line">
              <a:avLst/>
            </a:prstGeom>
            <a:ln w="9525" cap="flat" cmpd="sng">
              <a:solidFill>
                <a:srgbClr val="3333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562" name="Line 114"/>
            <p:cNvSpPr/>
            <p:nvPr/>
          </p:nvSpPr>
          <p:spPr>
            <a:xfrm>
              <a:off x="4608" y="2880"/>
              <a:ext cx="0" cy="528"/>
            </a:xfrm>
            <a:prstGeom prst="line">
              <a:avLst/>
            </a:prstGeom>
            <a:ln w="9525" cap="flat" cmpd="sng">
              <a:solidFill>
                <a:srgbClr val="FF66FF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1563" name="Group 115"/>
            <p:cNvGrpSpPr/>
            <p:nvPr/>
          </p:nvGrpSpPr>
          <p:grpSpPr>
            <a:xfrm>
              <a:off x="4464" y="2124"/>
              <a:ext cx="957" cy="192"/>
              <a:chOff x="4464" y="2604"/>
              <a:chExt cx="957" cy="192"/>
            </a:xfrm>
          </p:grpSpPr>
          <p:sp>
            <p:nvSpPr>
              <p:cNvPr id="21583" name="Line 116"/>
              <p:cNvSpPr/>
              <p:nvPr/>
            </p:nvSpPr>
            <p:spPr>
              <a:xfrm>
                <a:off x="4464" y="2604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3333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84" name="Line 117"/>
              <p:cNvSpPr/>
              <p:nvPr/>
            </p:nvSpPr>
            <p:spPr>
              <a:xfrm>
                <a:off x="4464" y="2784"/>
                <a:ext cx="957" cy="0"/>
              </a:xfrm>
              <a:prstGeom prst="line">
                <a:avLst/>
              </a:prstGeom>
              <a:ln w="38100" cap="flat" cmpd="sng">
                <a:solidFill>
                  <a:srgbClr val="3333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1564" name="Group 118"/>
            <p:cNvGrpSpPr/>
            <p:nvPr/>
          </p:nvGrpSpPr>
          <p:grpSpPr>
            <a:xfrm>
              <a:off x="4472" y="2496"/>
              <a:ext cx="925" cy="192"/>
              <a:chOff x="4484" y="2976"/>
              <a:chExt cx="925" cy="192"/>
            </a:xfrm>
          </p:grpSpPr>
          <p:sp>
            <p:nvSpPr>
              <p:cNvPr id="21581" name="Line 119"/>
              <p:cNvSpPr/>
              <p:nvPr/>
            </p:nvSpPr>
            <p:spPr>
              <a:xfrm flipV="1">
                <a:off x="4484" y="2976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82" name="Line 120"/>
              <p:cNvSpPr/>
              <p:nvPr/>
            </p:nvSpPr>
            <p:spPr>
              <a:xfrm>
                <a:off x="4484" y="2976"/>
                <a:ext cx="925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1565" name="Group 121"/>
            <p:cNvGrpSpPr/>
            <p:nvPr/>
          </p:nvGrpSpPr>
          <p:grpSpPr>
            <a:xfrm>
              <a:off x="4611" y="2832"/>
              <a:ext cx="821" cy="192"/>
              <a:chOff x="4611" y="3312"/>
              <a:chExt cx="821" cy="192"/>
            </a:xfrm>
          </p:grpSpPr>
          <p:sp>
            <p:nvSpPr>
              <p:cNvPr id="21579" name="Line 122"/>
              <p:cNvSpPr/>
              <p:nvPr/>
            </p:nvSpPr>
            <p:spPr>
              <a:xfrm>
                <a:off x="4611" y="3312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FF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80" name="Line 123"/>
              <p:cNvSpPr/>
              <p:nvPr/>
            </p:nvSpPr>
            <p:spPr>
              <a:xfrm>
                <a:off x="4611" y="3492"/>
                <a:ext cx="821" cy="0"/>
              </a:xfrm>
              <a:prstGeom prst="line">
                <a:avLst/>
              </a:prstGeom>
              <a:ln w="38100" cap="flat" cmpd="sng">
                <a:solidFill>
                  <a:srgbClr val="FF66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1566" name="Group 201"/>
            <p:cNvGrpSpPr/>
            <p:nvPr/>
          </p:nvGrpSpPr>
          <p:grpSpPr>
            <a:xfrm>
              <a:off x="2973" y="2450"/>
              <a:ext cx="1496" cy="384"/>
              <a:chOff x="2973" y="2450"/>
              <a:chExt cx="1496" cy="384"/>
            </a:xfrm>
          </p:grpSpPr>
          <p:sp>
            <p:nvSpPr>
              <p:cNvPr id="21575" name="Text Box 128"/>
              <p:cNvSpPr txBox="1"/>
              <p:nvPr/>
            </p:nvSpPr>
            <p:spPr>
              <a:xfrm>
                <a:off x="2973" y="2450"/>
                <a:ext cx="820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BC</a:t>
                </a:r>
              </a:p>
            </p:txBody>
          </p:sp>
          <p:sp>
            <p:nvSpPr>
              <p:cNvPr id="21576" name="Line 125"/>
              <p:cNvSpPr/>
              <p:nvPr/>
            </p:nvSpPr>
            <p:spPr>
              <a:xfrm>
                <a:off x="3868" y="2688"/>
                <a:ext cx="601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77" name="Line 126"/>
              <p:cNvSpPr/>
              <p:nvPr/>
            </p:nvSpPr>
            <p:spPr>
              <a:xfrm>
                <a:off x="3436" y="249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78" name="Line 127"/>
              <p:cNvSpPr/>
              <p:nvPr/>
            </p:nvSpPr>
            <p:spPr>
              <a:xfrm>
                <a:off x="3868" y="2496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1567" name="Group 129"/>
            <p:cNvGrpSpPr/>
            <p:nvPr/>
          </p:nvGrpSpPr>
          <p:grpSpPr>
            <a:xfrm>
              <a:off x="3118" y="3120"/>
              <a:ext cx="1605" cy="384"/>
              <a:chOff x="3118" y="3600"/>
              <a:chExt cx="1605" cy="384"/>
            </a:xfrm>
          </p:grpSpPr>
          <p:sp>
            <p:nvSpPr>
              <p:cNvPr id="21569" name="Line 130"/>
              <p:cNvSpPr/>
              <p:nvPr/>
            </p:nvSpPr>
            <p:spPr>
              <a:xfrm>
                <a:off x="3406" y="3696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70" name="Line 131"/>
              <p:cNvSpPr/>
              <p:nvPr/>
            </p:nvSpPr>
            <p:spPr>
              <a:xfrm>
                <a:off x="4106" y="3696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71" name="Line 132"/>
              <p:cNvSpPr/>
              <p:nvPr/>
            </p:nvSpPr>
            <p:spPr>
              <a:xfrm>
                <a:off x="3982" y="3696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72" name="Line 133"/>
              <p:cNvSpPr/>
              <p:nvPr/>
            </p:nvSpPr>
            <p:spPr>
              <a:xfrm>
                <a:off x="3982" y="3878"/>
                <a:ext cx="125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73" name="Line 134"/>
              <p:cNvSpPr/>
              <p:nvPr/>
            </p:nvSpPr>
            <p:spPr>
              <a:xfrm>
                <a:off x="4106" y="3696"/>
                <a:ext cx="617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74" name="Text Box 135"/>
              <p:cNvSpPr txBox="1"/>
              <p:nvPr/>
            </p:nvSpPr>
            <p:spPr>
              <a:xfrm>
                <a:off x="3118" y="3600"/>
                <a:ext cx="615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</a:t>
                </a:r>
              </a:p>
            </p:txBody>
          </p:sp>
        </p:grpSp>
        <p:sp>
          <p:nvSpPr>
            <p:cNvPr id="21568" name="Line 136"/>
            <p:cNvSpPr/>
            <p:nvPr/>
          </p:nvSpPr>
          <p:spPr>
            <a:xfrm>
              <a:off x="4704" y="3216"/>
              <a:ext cx="720" cy="0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486" name="Group 196"/>
          <p:cNvGrpSpPr/>
          <p:nvPr/>
        </p:nvGrpSpPr>
        <p:grpSpPr>
          <a:xfrm>
            <a:off x="755793" y="2032716"/>
            <a:ext cx="3419475" cy="2047477"/>
            <a:chOff x="134" y="1051"/>
            <a:chExt cx="2592" cy="1720"/>
          </a:xfrm>
        </p:grpSpPr>
        <p:sp>
          <p:nvSpPr>
            <p:cNvPr id="21513" name="Rectangle 6"/>
            <p:cNvSpPr/>
            <p:nvPr/>
          </p:nvSpPr>
          <p:spPr>
            <a:xfrm>
              <a:off x="134" y="1051"/>
              <a:ext cx="2592" cy="1707"/>
            </a:xfrm>
            <a:prstGeom prst="rect">
              <a:avLst/>
            </a:prstGeom>
            <a:solidFill>
              <a:srgbClr val="BDD7EE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" name="Line 7"/>
            <p:cNvSpPr/>
            <p:nvPr/>
          </p:nvSpPr>
          <p:spPr>
            <a:xfrm>
              <a:off x="1160" y="1584"/>
              <a:ext cx="272" cy="1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15" name="Text Box 8"/>
            <p:cNvSpPr txBox="1"/>
            <p:nvPr/>
          </p:nvSpPr>
          <p:spPr>
            <a:xfrm>
              <a:off x="331" y="1478"/>
              <a:ext cx="23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6" name="Line 11"/>
            <p:cNvSpPr/>
            <p:nvPr/>
          </p:nvSpPr>
          <p:spPr>
            <a:xfrm>
              <a:off x="568" y="1305"/>
              <a:ext cx="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17" name="Oval 12"/>
            <p:cNvSpPr/>
            <p:nvPr/>
          </p:nvSpPr>
          <p:spPr>
            <a:xfrm>
              <a:off x="652" y="1563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Line 15"/>
            <p:cNvSpPr/>
            <p:nvPr/>
          </p:nvSpPr>
          <p:spPr>
            <a:xfrm>
              <a:off x="537" y="1584"/>
              <a:ext cx="300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16"/>
            <p:cNvSpPr/>
            <p:nvPr/>
          </p:nvSpPr>
          <p:spPr>
            <a:xfrm>
              <a:off x="672" y="1584"/>
              <a:ext cx="0" cy="61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18"/>
            <p:cNvSpPr/>
            <p:nvPr/>
          </p:nvSpPr>
          <p:spPr>
            <a:xfrm>
              <a:off x="2400" y="1861"/>
              <a:ext cx="23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21" name="Text Box 19"/>
            <p:cNvSpPr txBox="1"/>
            <p:nvPr/>
          </p:nvSpPr>
          <p:spPr>
            <a:xfrm>
              <a:off x="2491" y="1518"/>
              <a:ext cx="186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rgbClr val="843C0B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22" name="Line 24"/>
            <p:cNvSpPr/>
            <p:nvPr/>
          </p:nvSpPr>
          <p:spPr>
            <a:xfrm>
              <a:off x="1715" y="1434"/>
              <a:ext cx="19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Line 25"/>
            <p:cNvSpPr/>
            <p:nvPr/>
          </p:nvSpPr>
          <p:spPr>
            <a:xfrm>
              <a:off x="1718" y="2294"/>
              <a:ext cx="193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24" name="Line 26"/>
            <p:cNvSpPr/>
            <p:nvPr/>
          </p:nvSpPr>
          <p:spPr>
            <a:xfrm>
              <a:off x="1902" y="1427"/>
              <a:ext cx="0" cy="33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" name="Line 27"/>
            <p:cNvSpPr/>
            <p:nvPr/>
          </p:nvSpPr>
          <p:spPr>
            <a:xfrm>
              <a:off x="1902" y="1962"/>
              <a:ext cx="0" cy="33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28"/>
            <p:cNvSpPr/>
            <p:nvPr/>
          </p:nvSpPr>
          <p:spPr>
            <a:xfrm>
              <a:off x="1904" y="1968"/>
              <a:ext cx="194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527" name="Line 29"/>
            <p:cNvSpPr/>
            <p:nvPr/>
          </p:nvSpPr>
          <p:spPr>
            <a:xfrm>
              <a:off x="1910" y="1756"/>
              <a:ext cx="19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28" name="Text Box 30"/>
            <p:cNvSpPr txBox="1"/>
            <p:nvPr/>
          </p:nvSpPr>
          <p:spPr>
            <a:xfrm>
              <a:off x="335" y="1142"/>
              <a:ext cx="224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29" name="Text Box 31"/>
            <p:cNvSpPr txBox="1"/>
            <p:nvPr/>
          </p:nvSpPr>
          <p:spPr>
            <a:xfrm>
              <a:off x="332" y="2294"/>
              <a:ext cx="224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0" name="Line 32"/>
            <p:cNvSpPr/>
            <p:nvPr/>
          </p:nvSpPr>
          <p:spPr>
            <a:xfrm>
              <a:off x="672" y="2198"/>
              <a:ext cx="74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33"/>
            <p:cNvSpPr/>
            <p:nvPr/>
          </p:nvSpPr>
          <p:spPr>
            <a:xfrm>
              <a:off x="537" y="2438"/>
              <a:ext cx="8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1532" name="Group 34"/>
            <p:cNvGrpSpPr/>
            <p:nvPr/>
          </p:nvGrpSpPr>
          <p:grpSpPr>
            <a:xfrm>
              <a:off x="1703" y="1098"/>
              <a:ext cx="432" cy="333"/>
              <a:chOff x="1703" y="1098"/>
              <a:chExt cx="432" cy="333"/>
            </a:xfrm>
          </p:grpSpPr>
          <p:sp>
            <p:nvSpPr>
              <p:cNvPr id="21550" name="Text Box 35"/>
              <p:cNvSpPr txBox="1"/>
              <p:nvPr/>
            </p:nvSpPr>
            <p:spPr>
              <a:xfrm>
                <a:off x="1703" y="1098"/>
                <a:ext cx="432" cy="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AC</a:t>
                </a:r>
              </a:p>
            </p:txBody>
          </p:sp>
          <p:sp>
            <p:nvSpPr>
              <p:cNvPr id="24" name="Line 36"/>
              <p:cNvSpPr/>
              <p:nvPr/>
            </p:nvSpPr>
            <p:spPr>
              <a:xfrm>
                <a:off x="1920" y="1131"/>
                <a:ext cx="142" cy="0"/>
              </a:xfrm>
              <a:prstGeom prst="line">
                <a:avLst/>
              </a:prstGeom>
              <a:ln w="19050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1533" name="Group 37"/>
            <p:cNvGrpSpPr/>
            <p:nvPr/>
          </p:nvGrpSpPr>
          <p:grpSpPr>
            <a:xfrm>
              <a:off x="1159" y="1702"/>
              <a:ext cx="233" cy="333"/>
              <a:chOff x="1111" y="1702"/>
              <a:chExt cx="233" cy="333"/>
            </a:xfrm>
          </p:grpSpPr>
          <p:sp>
            <p:nvSpPr>
              <p:cNvPr id="21548" name="Text Box 38"/>
              <p:cNvSpPr txBox="1"/>
              <p:nvPr/>
            </p:nvSpPr>
            <p:spPr>
              <a:xfrm>
                <a:off x="1111" y="1702"/>
                <a:ext cx="233" cy="3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7" name="Line 39"/>
              <p:cNvSpPr/>
              <p:nvPr/>
            </p:nvSpPr>
            <p:spPr>
              <a:xfrm>
                <a:off x="1160" y="1744"/>
                <a:ext cx="14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1534" name="Text Box 40"/>
            <p:cNvSpPr txBox="1"/>
            <p:nvPr/>
          </p:nvSpPr>
          <p:spPr>
            <a:xfrm>
              <a:off x="1776" y="2438"/>
              <a:ext cx="57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BC</a:t>
              </a:r>
            </a:p>
          </p:txBody>
        </p:sp>
        <p:grpSp>
          <p:nvGrpSpPr>
            <p:cNvPr id="21535" name="Group 172"/>
            <p:cNvGrpSpPr/>
            <p:nvPr/>
          </p:nvGrpSpPr>
          <p:grpSpPr>
            <a:xfrm>
              <a:off x="1428" y="1248"/>
              <a:ext cx="321" cy="384"/>
              <a:chOff x="2071" y="624"/>
              <a:chExt cx="321" cy="384"/>
            </a:xfrm>
          </p:grpSpPr>
          <p:sp>
            <p:nvSpPr>
              <p:cNvPr id="21546" name="Rectangle 153"/>
              <p:cNvSpPr/>
              <p:nvPr/>
            </p:nvSpPr>
            <p:spPr>
              <a:xfrm>
                <a:off x="2071" y="624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547" name="Text Box 154"/>
              <p:cNvSpPr txBox="1"/>
              <p:nvPr/>
            </p:nvSpPr>
            <p:spPr>
              <a:xfrm>
                <a:off x="2108" y="699"/>
                <a:ext cx="284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endPara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36" name="Group 173"/>
            <p:cNvGrpSpPr/>
            <p:nvPr/>
          </p:nvGrpSpPr>
          <p:grpSpPr>
            <a:xfrm>
              <a:off x="1419" y="2112"/>
              <a:ext cx="321" cy="384"/>
              <a:chOff x="2071" y="624"/>
              <a:chExt cx="321" cy="384"/>
            </a:xfrm>
          </p:grpSpPr>
          <p:sp>
            <p:nvSpPr>
              <p:cNvPr id="21544" name="Rectangle 174"/>
              <p:cNvSpPr/>
              <p:nvPr/>
            </p:nvSpPr>
            <p:spPr>
              <a:xfrm>
                <a:off x="2071" y="624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545" name="Text Box 175"/>
              <p:cNvSpPr txBox="1"/>
              <p:nvPr/>
            </p:nvSpPr>
            <p:spPr>
              <a:xfrm>
                <a:off x="2108" y="699"/>
                <a:ext cx="284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endPara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537" name="Group 194"/>
            <p:cNvGrpSpPr/>
            <p:nvPr/>
          </p:nvGrpSpPr>
          <p:grpSpPr>
            <a:xfrm>
              <a:off x="839" y="1392"/>
              <a:ext cx="361" cy="384"/>
              <a:chOff x="724" y="3540"/>
              <a:chExt cx="361" cy="384"/>
            </a:xfrm>
          </p:grpSpPr>
          <p:sp>
            <p:nvSpPr>
              <p:cNvPr id="21541" name="Rectangle 189"/>
              <p:cNvSpPr/>
              <p:nvPr/>
            </p:nvSpPr>
            <p:spPr>
              <a:xfrm>
                <a:off x="724" y="354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542" name="Text Box 190"/>
              <p:cNvSpPr txBox="1"/>
              <p:nvPr/>
            </p:nvSpPr>
            <p:spPr>
              <a:xfrm>
                <a:off x="753" y="3592"/>
                <a:ext cx="192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1543" name="Oval 191"/>
              <p:cNvSpPr/>
              <p:nvPr/>
            </p:nvSpPr>
            <p:spPr>
              <a:xfrm>
                <a:off x="1012" y="3688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1538" name="Group 195"/>
            <p:cNvGrpSpPr/>
            <p:nvPr/>
          </p:nvGrpSpPr>
          <p:grpSpPr>
            <a:xfrm>
              <a:off x="2100" y="1656"/>
              <a:ext cx="376" cy="384"/>
              <a:chOff x="1301" y="3372"/>
              <a:chExt cx="376" cy="384"/>
            </a:xfrm>
          </p:grpSpPr>
          <p:sp>
            <p:nvSpPr>
              <p:cNvPr id="21539" name="Rectangle 192"/>
              <p:cNvSpPr/>
              <p:nvPr/>
            </p:nvSpPr>
            <p:spPr>
              <a:xfrm>
                <a:off x="1308" y="3372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21540" name="Text Box 193"/>
              <p:cNvSpPr txBox="1"/>
              <p:nvPr/>
            </p:nvSpPr>
            <p:spPr>
              <a:xfrm>
                <a:off x="1301" y="3431"/>
                <a:ext cx="376" cy="2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≥1</a:t>
                </a:r>
              </a:p>
            </p:txBody>
          </p:sp>
        </p:grpSp>
      </p:grpSp>
      <p:sp>
        <p:nvSpPr>
          <p:cNvPr id="20487" name="Line 103"/>
          <p:cNvSpPr/>
          <p:nvPr/>
        </p:nvSpPr>
        <p:spPr>
          <a:xfrm>
            <a:off x="2162175" y="800100"/>
            <a:ext cx="144463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" name="Line 103"/>
          <p:cNvSpPr/>
          <p:nvPr/>
        </p:nvSpPr>
        <p:spPr>
          <a:xfrm>
            <a:off x="6288088" y="812800"/>
            <a:ext cx="144462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"/>
          <p:cNvSpPr>
            <a:spLocks noGrp="1"/>
          </p:cNvSpPr>
          <p:nvPr>
            <p:ph type="title"/>
          </p:nvPr>
        </p:nvSpPr>
        <p:spPr>
          <a:xfrm>
            <a:off x="644525" y="609600"/>
            <a:ext cx="4572000" cy="3778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  </a:t>
            </a:r>
            <a:r>
              <a:rPr lang="en-US" altLang="zh-CN" sz="24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Hazard</a:t>
            </a:r>
          </a:p>
        </p:txBody>
      </p:sp>
      <p:sp>
        <p:nvSpPr>
          <p:cNvPr id="17410" name="Rectangle 4"/>
          <p:cNvSpPr>
            <a:spLocks noGrp="1"/>
          </p:cNvSpPr>
          <p:nvPr>
            <p:ph idx="1"/>
          </p:nvPr>
        </p:nvSpPr>
        <p:spPr>
          <a:xfrm>
            <a:off x="673735" y="1252220"/>
            <a:ext cx="8002721" cy="1174750"/>
          </a:xfrm>
          <a:noFill/>
          <a:ln>
            <a:noFill/>
          </a:ln>
        </p:spPr>
        <p:txBody>
          <a:bodyPr/>
          <a:lstStyle/>
          <a:p>
            <a:pPr marL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险象定义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：由于临界竞争的存在，在输出端得到稳定输出之前，输出中有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一短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的错误输出（干扰），这种现象称之为</a:t>
            </a:r>
            <a:r>
              <a:rPr lang="zh-CN" altLang="en-US" sz="1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险象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险象一定是竞争的结果</a:t>
            </a:r>
            <a:r>
              <a:rPr lang="zh-CN" altLang="en-US" sz="1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。</a:t>
            </a: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eaLnBrk="1" hangingPunct="1">
              <a:lnSpc>
                <a:spcPct val="12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险象分类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：通常将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险象分为</a:t>
            </a:r>
            <a:r>
              <a:rPr lang="zh-CN" altLang="en-US" sz="1800" b="1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静态险象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1800" b="1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动态险象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两种类型（按照产生条件）。</a:t>
            </a:r>
          </a:p>
        </p:txBody>
      </p:sp>
      <p:sp>
        <p:nvSpPr>
          <p:cNvPr id="22532" name="Text Box 5"/>
          <p:cNvSpPr txBox="1"/>
          <p:nvPr/>
        </p:nvSpPr>
        <p:spPr>
          <a:xfrm>
            <a:off x="538480" y="2566035"/>
            <a:ext cx="8281988" cy="2249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）静态险象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 </a:t>
            </a:r>
            <a:r>
              <a:rPr lang="en-US" altLang="zh-CN" sz="1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 Hazards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当输入信号变化时，按逻辑表达式，输出不应有变化的情况下，而实际上会在输出端产生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一个与逻辑状态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“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”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“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”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对应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的高低窄（矮）脉冲的情况，则称之为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静态险象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。它可进一步分为：</a:t>
            </a:r>
          </a:p>
          <a:p>
            <a:pPr lvl="1" indent="-285750" algn="l" eaLnBrk="1" hangingPunct="1">
              <a:lnSpc>
                <a:spcPct val="85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功能险象</a:t>
            </a:r>
          </a:p>
          <a:p>
            <a:pPr lvl="1" indent="-285750" algn="l" eaLnBrk="1" hangingPunct="1">
              <a:lnSpc>
                <a:spcPct val="85000"/>
              </a:lnSpc>
              <a:spcBef>
                <a:spcPct val="50000"/>
              </a:spcBef>
              <a:buFont typeface="Wingdings" panose="05000000000000000000" charset="0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逻辑险象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P spid="225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title"/>
          </p:nvPr>
        </p:nvSpPr>
        <p:spPr>
          <a:xfrm>
            <a:off x="142875" y="484188"/>
            <a:ext cx="6754813" cy="484187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功能险象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功能险象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产生的（必要）条件如下：</a:t>
            </a:r>
          </a:p>
        </p:txBody>
      </p:sp>
      <p:sp>
        <p:nvSpPr>
          <p:cNvPr id="18434" name="Rectangle 4"/>
          <p:cNvSpPr>
            <a:spLocks noGrp="1"/>
          </p:cNvSpPr>
          <p:nvPr>
            <p:ph idx="1"/>
          </p:nvPr>
        </p:nvSpPr>
        <p:spPr>
          <a:xfrm>
            <a:off x="539750" y="982663"/>
            <a:ext cx="6769100" cy="1084262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buFont typeface="Arial" panose="020B0604020202020204" pitchFamily="34" charset="0"/>
              <a:buAutoNum type="circleNumDbPlain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K(K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＞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个信号同时发生变化；</a:t>
            </a:r>
          </a:p>
          <a:p>
            <a:pPr marL="609600" indent="-609600" eaLnBrk="1" hangingPunct="1">
              <a:buFont typeface="Arial" panose="020B0604020202020204" pitchFamily="34" charset="0"/>
              <a:buAutoNum type="circleNumDbPlain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变化的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个变量组合所对应的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中必定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既有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，又有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609600" indent="-609600" eaLnBrk="1" hangingPunct="1">
              <a:buFont typeface="Arial" panose="020B0604020202020204" pitchFamily="34" charset="0"/>
              <a:buAutoNum type="circleNumDbPlain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输入变量变化前后的稳态输出相同。</a:t>
            </a:r>
          </a:p>
        </p:txBody>
      </p:sp>
      <p:graphicFrame>
        <p:nvGraphicFramePr>
          <p:cNvPr id="23556" name="Group 5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22338" y="4295775"/>
          <a:ext cx="2209800" cy="7239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  <a:sym typeface="+mn-ea"/>
                        </a:rPr>
                        <a:t>0</a:t>
                      </a: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452" name="Group 92"/>
          <p:cNvGrpSpPr/>
          <p:nvPr/>
        </p:nvGrpSpPr>
        <p:grpSpPr>
          <a:xfrm>
            <a:off x="462280" y="2227962"/>
            <a:ext cx="7570788" cy="571118"/>
            <a:chOff x="288" y="1750"/>
            <a:chExt cx="4769" cy="479"/>
          </a:xfrm>
        </p:grpSpPr>
        <p:sp>
          <p:nvSpPr>
            <p:cNvPr id="24643" name="Text Box 41"/>
            <p:cNvSpPr txBox="1"/>
            <p:nvPr/>
          </p:nvSpPr>
          <p:spPr>
            <a:xfrm>
              <a:off x="288" y="1783"/>
              <a:ext cx="4769" cy="44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例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如图所示 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 = AC + BC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  设 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A=1      </a:t>
              </a:r>
            </a:p>
            <a:p>
              <a:pPr eaLnBrk="1" hangingPunct="1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当  </a:t>
              </a: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BC </a:t>
              </a:r>
              <a:r>
                <a:rPr lang="zh-CN" altLang="en-US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</a:t>
              </a: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00 →11 </a:t>
              </a:r>
              <a:r>
                <a:rPr lang="zh-CN" altLang="en-US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时，</a:t>
              </a: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zh-CN" altLang="en-US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应当恒为</a:t>
              </a: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6442" name="Line 60"/>
            <p:cNvSpPr/>
            <p:nvPr/>
          </p:nvSpPr>
          <p:spPr>
            <a:xfrm>
              <a:off x="1515" y="1750"/>
              <a:ext cx="72" cy="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3574" name="Text Box 63"/>
          <p:cNvSpPr txBox="1"/>
          <p:nvPr/>
        </p:nvSpPr>
        <p:spPr>
          <a:xfrm>
            <a:off x="611188" y="2800350"/>
            <a:ext cx="4113212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情况一：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 →110 →111</a:t>
            </a:r>
          </a:p>
        </p:txBody>
      </p:sp>
      <p:sp>
        <p:nvSpPr>
          <p:cNvPr id="18456" name="Line 66"/>
          <p:cNvSpPr/>
          <p:nvPr/>
        </p:nvSpPr>
        <p:spPr>
          <a:xfrm>
            <a:off x="3006090" y="4528820"/>
            <a:ext cx="635" cy="283845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457" name="Text Box 67"/>
          <p:cNvSpPr txBox="1"/>
          <p:nvPr/>
        </p:nvSpPr>
        <p:spPr>
          <a:xfrm>
            <a:off x="395288" y="3157538"/>
            <a:ext cx="410051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　　　则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无险象</a:t>
            </a:r>
          </a:p>
        </p:txBody>
      </p:sp>
      <p:sp>
        <p:nvSpPr>
          <p:cNvPr id="23577" name="Text Box 68"/>
          <p:cNvSpPr txBox="1"/>
          <p:nvPr/>
        </p:nvSpPr>
        <p:spPr>
          <a:xfrm>
            <a:off x="611188" y="3543300"/>
            <a:ext cx="4113212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情况二：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ABC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 →101 →111</a:t>
            </a:r>
          </a:p>
        </p:txBody>
      </p:sp>
      <p:sp>
        <p:nvSpPr>
          <p:cNvPr id="18459" name="Text Box 70"/>
          <p:cNvSpPr txBox="1"/>
          <p:nvPr/>
        </p:nvSpPr>
        <p:spPr>
          <a:xfrm>
            <a:off x="395605" y="3829050"/>
            <a:ext cx="410019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　　　则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→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→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有险象</a:t>
            </a:r>
          </a:p>
        </p:txBody>
      </p:sp>
      <p:grpSp>
        <p:nvGrpSpPr>
          <p:cNvPr id="18460" name="Group 196"/>
          <p:cNvGrpSpPr/>
          <p:nvPr/>
        </p:nvGrpSpPr>
        <p:grpSpPr>
          <a:xfrm>
            <a:off x="5003800" y="2355850"/>
            <a:ext cx="3419475" cy="2041525"/>
            <a:chOff x="144" y="1056"/>
            <a:chExt cx="2592" cy="1715"/>
          </a:xfrm>
        </p:grpSpPr>
        <p:sp>
          <p:nvSpPr>
            <p:cNvPr id="24604" name="Rectangle 6"/>
            <p:cNvSpPr/>
            <p:nvPr/>
          </p:nvSpPr>
          <p:spPr>
            <a:xfrm>
              <a:off x="144" y="1056"/>
              <a:ext cx="2592" cy="170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399" name="Line 7"/>
            <p:cNvSpPr/>
            <p:nvPr/>
          </p:nvSpPr>
          <p:spPr>
            <a:xfrm>
              <a:off x="1160" y="1584"/>
              <a:ext cx="272" cy="1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06" name="Text Box 8"/>
            <p:cNvSpPr txBox="1"/>
            <p:nvPr/>
          </p:nvSpPr>
          <p:spPr>
            <a:xfrm>
              <a:off x="331" y="1478"/>
              <a:ext cx="23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4401" name="Line 11"/>
            <p:cNvSpPr/>
            <p:nvPr/>
          </p:nvSpPr>
          <p:spPr>
            <a:xfrm>
              <a:off x="568" y="1305"/>
              <a:ext cx="86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08" name="Oval 12"/>
            <p:cNvSpPr/>
            <p:nvPr/>
          </p:nvSpPr>
          <p:spPr>
            <a:xfrm>
              <a:off x="652" y="1563"/>
              <a:ext cx="48" cy="4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403" name="Line 15"/>
            <p:cNvSpPr/>
            <p:nvPr/>
          </p:nvSpPr>
          <p:spPr>
            <a:xfrm>
              <a:off x="537" y="1584"/>
              <a:ext cx="300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04" name="Line 16"/>
            <p:cNvSpPr/>
            <p:nvPr/>
          </p:nvSpPr>
          <p:spPr>
            <a:xfrm>
              <a:off x="672" y="1584"/>
              <a:ext cx="0" cy="61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05" name="Line 18"/>
            <p:cNvSpPr/>
            <p:nvPr/>
          </p:nvSpPr>
          <p:spPr>
            <a:xfrm>
              <a:off x="2400" y="1861"/>
              <a:ext cx="238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12" name="Text Box 19"/>
            <p:cNvSpPr txBox="1"/>
            <p:nvPr/>
          </p:nvSpPr>
          <p:spPr>
            <a:xfrm>
              <a:off x="2491" y="1518"/>
              <a:ext cx="186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rgbClr val="843C0B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24613" name="Line 24"/>
            <p:cNvSpPr/>
            <p:nvPr/>
          </p:nvSpPr>
          <p:spPr>
            <a:xfrm>
              <a:off x="1713" y="1436"/>
              <a:ext cx="19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08" name="Line 25"/>
            <p:cNvSpPr/>
            <p:nvPr/>
          </p:nvSpPr>
          <p:spPr>
            <a:xfrm>
              <a:off x="1718" y="2294"/>
              <a:ext cx="19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15" name="Line 26"/>
            <p:cNvSpPr/>
            <p:nvPr/>
          </p:nvSpPr>
          <p:spPr>
            <a:xfrm>
              <a:off x="1902" y="1430"/>
              <a:ext cx="0" cy="33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410" name="Line 27"/>
            <p:cNvSpPr/>
            <p:nvPr/>
          </p:nvSpPr>
          <p:spPr>
            <a:xfrm>
              <a:off x="1902" y="1968"/>
              <a:ext cx="0" cy="3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11" name="Line 28"/>
            <p:cNvSpPr/>
            <p:nvPr/>
          </p:nvSpPr>
          <p:spPr>
            <a:xfrm>
              <a:off x="1900" y="1968"/>
              <a:ext cx="19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18" name="Line 29"/>
            <p:cNvSpPr/>
            <p:nvPr/>
          </p:nvSpPr>
          <p:spPr>
            <a:xfrm>
              <a:off x="1910" y="1756"/>
              <a:ext cx="19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9" name="Text Box 30"/>
            <p:cNvSpPr txBox="1"/>
            <p:nvPr/>
          </p:nvSpPr>
          <p:spPr>
            <a:xfrm>
              <a:off x="335" y="1142"/>
              <a:ext cx="224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4620" name="Text Box 31"/>
            <p:cNvSpPr txBox="1"/>
            <p:nvPr/>
          </p:nvSpPr>
          <p:spPr>
            <a:xfrm>
              <a:off x="332" y="2294"/>
              <a:ext cx="224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4415" name="Line 32"/>
            <p:cNvSpPr/>
            <p:nvPr/>
          </p:nvSpPr>
          <p:spPr>
            <a:xfrm>
              <a:off x="672" y="2198"/>
              <a:ext cx="746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16" name="Line 33"/>
            <p:cNvSpPr/>
            <p:nvPr/>
          </p:nvSpPr>
          <p:spPr>
            <a:xfrm>
              <a:off x="537" y="2438"/>
              <a:ext cx="88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4623" name="Group 34"/>
            <p:cNvGrpSpPr/>
            <p:nvPr/>
          </p:nvGrpSpPr>
          <p:grpSpPr>
            <a:xfrm>
              <a:off x="1733" y="1121"/>
              <a:ext cx="432" cy="333"/>
              <a:chOff x="1733" y="1121"/>
              <a:chExt cx="432" cy="333"/>
            </a:xfrm>
          </p:grpSpPr>
          <p:sp>
            <p:nvSpPr>
              <p:cNvPr id="24641" name="Text Box 35"/>
              <p:cNvSpPr txBox="1"/>
              <p:nvPr/>
            </p:nvSpPr>
            <p:spPr>
              <a:xfrm>
                <a:off x="1733" y="1121"/>
                <a:ext cx="432" cy="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b="1" dirty="0">
                    <a:solidFill>
                      <a:srgbClr val="0000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AC</a:t>
                </a:r>
              </a:p>
            </p:txBody>
          </p:sp>
          <p:sp>
            <p:nvSpPr>
              <p:cNvPr id="14419" name="Line 36"/>
              <p:cNvSpPr/>
              <p:nvPr/>
            </p:nvSpPr>
            <p:spPr>
              <a:xfrm>
                <a:off x="1938" y="1131"/>
                <a:ext cx="144" cy="0"/>
              </a:xfrm>
              <a:prstGeom prst="line">
                <a:avLst/>
              </a:prstGeom>
              <a:ln w="19050"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24624" name="Group 37"/>
            <p:cNvGrpSpPr/>
            <p:nvPr/>
          </p:nvGrpSpPr>
          <p:grpSpPr>
            <a:xfrm>
              <a:off x="1159" y="1660"/>
              <a:ext cx="233" cy="333"/>
              <a:chOff x="1111" y="1660"/>
              <a:chExt cx="233" cy="333"/>
            </a:xfrm>
          </p:grpSpPr>
          <p:sp>
            <p:nvSpPr>
              <p:cNvPr id="24639" name="Text Box 38"/>
              <p:cNvSpPr txBox="1"/>
              <p:nvPr/>
            </p:nvSpPr>
            <p:spPr>
              <a:xfrm>
                <a:off x="1111" y="1660"/>
                <a:ext cx="233" cy="3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14422" name="Line 39"/>
              <p:cNvSpPr/>
              <p:nvPr/>
            </p:nvSpPr>
            <p:spPr>
              <a:xfrm>
                <a:off x="1160" y="1660"/>
                <a:ext cx="144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4625" name="Text Box 40"/>
            <p:cNvSpPr txBox="1"/>
            <p:nvPr/>
          </p:nvSpPr>
          <p:spPr>
            <a:xfrm>
              <a:off x="1776" y="2438"/>
              <a:ext cx="573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C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BC</a:t>
              </a:r>
            </a:p>
          </p:txBody>
        </p:sp>
        <p:grpSp>
          <p:nvGrpSpPr>
            <p:cNvPr id="24626" name="Group 172"/>
            <p:cNvGrpSpPr/>
            <p:nvPr/>
          </p:nvGrpSpPr>
          <p:grpSpPr>
            <a:xfrm>
              <a:off x="1428" y="1248"/>
              <a:ext cx="321" cy="384"/>
              <a:chOff x="2071" y="624"/>
              <a:chExt cx="321" cy="384"/>
            </a:xfrm>
          </p:grpSpPr>
          <p:sp>
            <p:nvSpPr>
              <p:cNvPr id="24637" name="Rectangle 153"/>
              <p:cNvSpPr/>
              <p:nvPr/>
            </p:nvSpPr>
            <p:spPr>
              <a:xfrm>
                <a:off x="2071" y="624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8" name="Text Box 154"/>
              <p:cNvSpPr txBox="1"/>
              <p:nvPr/>
            </p:nvSpPr>
            <p:spPr>
              <a:xfrm>
                <a:off x="2108" y="699"/>
                <a:ext cx="284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&amp;</a:t>
                </a:r>
              </a:p>
            </p:txBody>
          </p:sp>
        </p:grpSp>
        <p:grpSp>
          <p:nvGrpSpPr>
            <p:cNvPr id="24627" name="Group 173"/>
            <p:cNvGrpSpPr/>
            <p:nvPr/>
          </p:nvGrpSpPr>
          <p:grpSpPr>
            <a:xfrm>
              <a:off x="1419" y="2112"/>
              <a:ext cx="321" cy="384"/>
              <a:chOff x="2071" y="624"/>
              <a:chExt cx="321" cy="384"/>
            </a:xfrm>
          </p:grpSpPr>
          <p:sp>
            <p:nvSpPr>
              <p:cNvPr id="24635" name="Rectangle 174"/>
              <p:cNvSpPr/>
              <p:nvPr/>
            </p:nvSpPr>
            <p:spPr>
              <a:xfrm>
                <a:off x="2071" y="624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6" name="Text Box 175"/>
              <p:cNvSpPr txBox="1"/>
              <p:nvPr/>
            </p:nvSpPr>
            <p:spPr>
              <a:xfrm>
                <a:off x="2108" y="699"/>
                <a:ext cx="284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&amp;</a:t>
                </a:r>
              </a:p>
            </p:txBody>
          </p:sp>
        </p:grpSp>
        <p:grpSp>
          <p:nvGrpSpPr>
            <p:cNvPr id="24628" name="Group 194"/>
            <p:cNvGrpSpPr/>
            <p:nvPr/>
          </p:nvGrpSpPr>
          <p:grpSpPr>
            <a:xfrm>
              <a:off x="839" y="1392"/>
              <a:ext cx="361" cy="384"/>
              <a:chOff x="724" y="3540"/>
              <a:chExt cx="361" cy="384"/>
            </a:xfrm>
          </p:grpSpPr>
          <p:sp>
            <p:nvSpPr>
              <p:cNvPr id="24632" name="Rectangle 189"/>
              <p:cNvSpPr/>
              <p:nvPr/>
            </p:nvSpPr>
            <p:spPr>
              <a:xfrm>
                <a:off x="724" y="354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3" name="Text Box 190"/>
              <p:cNvSpPr txBox="1"/>
              <p:nvPr/>
            </p:nvSpPr>
            <p:spPr>
              <a:xfrm>
                <a:off x="753" y="3592"/>
                <a:ext cx="192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24634" name="Oval 191"/>
              <p:cNvSpPr/>
              <p:nvPr/>
            </p:nvSpPr>
            <p:spPr>
              <a:xfrm>
                <a:off x="1012" y="3688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24629" name="Group 195"/>
            <p:cNvGrpSpPr/>
            <p:nvPr/>
          </p:nvGrpSpPr>
          <p:grpSpPr>
            <a:xfrm>
              <a:off x="2100" y="1656"/>
              <a:ext cx="376" cy="384"/>
              <a:chOff x="1301" y="3372"/>
              <a:chExt cx="376" cy="384"/>
            </a:xfrm>
          </p:grpSpPr>
          <p:sp>
            <p:nvSpPr>
              <p:cNvPr id="24630" name="Rectangle 192"/>
              <p:cNvSpPr/>
              <p:nvPr/>
            </p:nvSpPr>
            <p:spPr>
              <a:xfrm>
                <a:off x="1308" y="3372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1" name="Text Box 193"/>
              <p:cNvSpPr txBox="1"/>
              <p:nvPr/>
            </p:nvSpPr>
            <p:spPr>
              <a:xfrm>
                <a:off x="1301" y="3431"/>
                <a:ext cx="376" cy="2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≥1</a:t>
                </a:r>
              </a:p>
            </p:txBody>
          </p:sp>
        </p:grpSp>
      </p:grpSp>
      <p:cxnSp>
        <p:nvCxnSpPr>
          <p:cNvPr id="2" name="直接箭头连接符 1"/>
          <p:cNvCxnSpPr/>
          <p:nvPr/>
        </p:nvCxnSpPr>
        <p:spPr>
          <a:xfrm flipH="1">
            <a:off x="2412365" y="4444365"/>
            <a:ext cx="28829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2412365" y="4587875"/>
            <a:ext cx="0" cy="2159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ne 66"/>
          <p:cNvSpPr/>
          <p:nvPr/>
        </p:nvSpPr>
        <p:spPr>
          <a:xfrm flipH="1" flipV="1">
            <a:off x="2454275" y="4902200"/>
            <a:ext cx="312420" cy="254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" grpId="0"/>
      <p:bldP spid="23574" grpId="0"/>
      <p:bldP spid="18457" grpId="0"/>
      <p:bldP spid="23577" grpId="0"/>
      <p:bldP spid="184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title"/>
          </p:nvPr>
        </p:nvSpPr>
        <p:spPr>
          <a:xfrm>
            <a:off x="142875" y="574675"/>
            <a:ext cx="6248400" cy="28733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）逻辑险象产生的（必要）条件</a:t>
            </a:r>
          </a:p>
        </p:txBody>
      </p:sp>
      <p:sp>
        <p:nvSpPr>
          <p:cNvPr id="19458" name="Rectangle 4"/>
          <p:cNvSpPr>
            <a:spLocks noGrp="1"/>
          </p:cNvSpPr>
          <p:nvPr>
            <p:ph idx="1"/>
          </p:nvPr>
        </p:nvSpPr>
        <p:spPr>
          <a:xfrm>
            <a:off x="758825" y="984250"/>
            <a:ext cx="6477000" cy="660400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①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仅有一个输入信号发生变化；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② 输入变量变化前后的稳态输出相同。</a:t>
            </a:r>
          </a:p>
        </p:txBody>
      </p:sp>
      <p:grpSp>
        <p:nvGrpSpPr>
          <p:cNvPr id="19459" name="Group 131"/>
          <p:cNvGrpSpPr/>
          <p:nvPr/>
        </p:nvGrpSpPr>
        <p:grpSpPr>
          <a:xfrm>
            <a:off x="179388" y="1716088"/>
            <a:ext cx="8964612" cy="808037"/>
            <a:chOff x="96" y="1200"/>
            <a:chExt cx="5664" cy="678"/>
          </a:xfrm>
        </p:grpSpPr>
        <p:sp>
          <p:nvSpPr>
            <p:cNvPr id="25702" name="Text Box 59"/>
            <p:cNvSpPr txBox="1"/>
            <p:nvPr/>
          </p:nvSpPr>
          <p:spPr>
            <a:xfrm>
              <a:off x="96" y="1224"/>
              <a:ext cx="5664" cy="65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例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如图  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 = AC+BC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，当 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 = B = 1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 = C + C ≡1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。实际上</a:t>
              </a:r>
            </a:p>
            <a:p>
              <a:pPr eaLnBrk="1" hangingPunct="1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lnSpc>
                  <a:spcPct val="7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当 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： 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 → 0 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时  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  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产生险象。</a:t>
              </a:r>
            </a:p>
          </p:txBody>
        </p:sp>
        <p:sp>
          <p:nvSpPr>
            <p:cNvPr id="25703" name="Line 60"/>
            <p:cNvSpPr/>
            <p:nvPr/>
          </p:nvSpPr>
          <p:spPr>
            <a:xfrm>
              <a:off x="1608" y="1200"/>
              <a:ext cx="141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704" name="Line 89"/>
            <p:cNvSpPr/>
            <p:nvPr/>
          </p:nvSpPr>
          <p:spPr>
            <a:xfrm>
              <a:off x="4644" y="1200"/>
              <a:ext cx="141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581" name="Group 109"/>
          <p:cNvGrpSpPr/>
          <p:nvPr/>
        </p:nvGrpSpPr>
        <p:grpSpPr>
          <a:xfrm>
            <a:off x="4941888" y="2211388"/>
            <a:ext cx="3733800" cy="2779712"/>
            <a:chOff x="2971" y="1393"/>
            <a:chExt cx="2352" cy="1751"/>
          </a:xfrm>
        </p:grpSpPr>
        <p:grpSp>
          <p:nvGrpSpPr>
            <p:cNvPr id="25647" name="Group 132"/>
            <p:cNvGrpSpPr/>
            <p:nvPr/>
          </p:nvGrpSpPr>
          <p:grpSpPr>
            <a:xfrm>
              <a:off x="2971" y="1393"/>
              <a:ext cx="2352" cy="1751"/>
              <a:chOff x="2880" y="1536"/>
              <a:chExt cx="2880" cy="2640"/>
            </a:xfrm>
          </p:grpSpPr>
          <p:sp>
            <p:nvSpPr>
              <p:cNvPr id="25695" name="Rectangle 90"/>
              <p:cNvSpPr/>
              <p:nvPr/>
            </p:nvSpPr>
            <p:spPr>
              <a:xfrm>
                <a:off x="2880" y="1536"/>
                <a:ext cx="2880" cy="264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25696" name="Group 91"/>
              <p:cNvGrpSpPr/>
              <p:nvPr/>
            </p:nvGrpSpPr>
            <p:grpSpPr>
              <a:xfrm>
                <a:off x="3072" y="1632"/>
                <a:ext cx="2400" cy="347"/>
                <a:chOff x="3072" y="1104"/>
                <a:chExt cx="2400" cy="347"/>
              </a:xfrm>
            </p:grpSpPr>
            <p:sp>
              <p:nvSpPr>
                <p:cNvPr id="25700" name="Line 92"/>
                <p:cNvSpPr/>
                <p:nvPr/>
              </p:nvSpPr>
              <p:spPr>
                <a:xfrm>
                  <a:off x="3408" y="1200"/>
                  <a:ext cx="206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01" name="Text Box 93"/>
                <p:cNvSpPr txBox="1"/>
                <p:nvPr/>
              </p:nvSpPr>
              <p:spPr>
                <a:xfrm>
                  <a:off x="3072" y="1104"/>
                  <a:ext cx="240" cy="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sz="1800" b="1" dirty="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A</a:t>
                  </a:r>
                </a:p>
              </p:txBody>
            </p:sp>
          </p:grpSp>
          <p:grpSp>
            <p:nvGrpSpPr>
              <p:cNvPr id="25697" name="Group 94"/>
              <p:cNvGrpSpPr/>
              <p:nvPr/>
            </p:nvGrpSpPr>
            <p:grpSpPr>
              <a:xfrm>
                <a:off x="3072" y="1920"/>
                <a:ext cx="2400" cy="347"/>
                <a:chOff x="3072" y="1392"/>
                <a:chExt cx="2400" cy="347"/>
              </a:xfrm>
            </p:grpSpPr>
            <p:sp>
              <p:nvSpPr>
                <p:cNvPr id="25698" name="Line 95"/>
                <p:cNvSpPr/>
                <p:nvPr/>
              </p:nvSpPr>
              <p:spPr>
                <a:xfrm>
                  <a:off x="3408" y="1440"/>
                  <a:ext cx="206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699" name="Text Box 96"/>
                <p:cNvSpPr txBox="1"/>
                <p:nvPr/>
              </p:nvSpPr>
              <p:spPr>
                <a:xfrm>
                  <a:off x="3072" y="1392"/>
                  <a:ext cx="240" cy="34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buFont typeface="Arial" panose="020B0604020202020204" pitchFamily="34" charset="0"/>
                  </a:pPr>
                  <a:r>
                    <a:rPr lang="en-US" altLang="zh-CN" sz="1800" b="1" dirty="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B</a:t>
                  </a:r>
                </a:p>
              </p:txBody>
            </p:sp>
          </p:grpSp>
        </p:grpSp>
        <p:grpSp>
          <p:nvGrpSpPr>
            <p:cNvPr id="25648" name="Group 133"/>
            <p:cNvGrpSpPr/>
            <p:nvPr/>
          </p:nvGrpSpPr>
          <p:grpSpPr>
            <a:xfrm>
              <a:off x="3128" y="1812"/>
              <a:ext cx="1034" cy="230"/>
              <a:chOff x="3072" y="2168"/>
              <a:chExt cx="1266" cy="347"/>
            </a:xfrm>
          </p:grpSpPr>
          <p:sp>
            <p:nvSpPr>
              <p:cNvPr id="25691" name="Line 98"/>
              <p:cNvSpPr/>
              <p:nvPr/>
            </p:nvSpPr>
            <p:spPr>
              <a:xfrm>
                <a:off x="3408" y="2256"/>
                <a:ext cx="336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92" name="Line 99"/>
              <p:cNvSpPr/>
              <p:nvPr/>
            </p:nvSpPr>
            <p:spPr>
              <a:xfrm>
                <a:off x="3744" y="2448"/>
                <a:ext cx="594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93" name="Line 100"/>
              <p:cNvSpPr/>
              <p:nvPr/>
            </p:nvSpPr>
            <p:spPr>
              <a:xfrm>
                <a:off x="3744" y="2256"/>
                <a:ext cx="0" cy="19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94" name="Text Box 101"/>
              <p:cNvSpPr txBox="1"/>
              <p:nvPr/>
            </p:nvSpPr>
            <p:spPr>
              <a:xfrm>
                <a:off x="3072" y="2168"/>
                <a:ext cx="240" cy="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</p:grpSp>
        <p:grpSp>
          <p:nvGrpSpPr>
            <p:cNvPr id="25649" name="Group 149"/>
            <p:cNvGrpSpPr/>
            <p:nvPr/>
          </p:nvGrpSpPr>
          <p:grpSpPr>
            <a:xfrm>
              <a:off x="3128" y="2093"/>
              <a:ext cx="1135" cy="231"/>
              <a:chOff x="3072" y="2592"/>
              <a:chExt cx="1390" cy="347"/>
            </a:xfrm>
          </p:grpSpPr>
          <p:sp>
            <p:nvSpPr>
              <p:cNvPr id="25686" name="Line 103"/>
              <p:cNvSpPr/>
              <p:nvPr/>
            </p:nvSpPr>
            <p:spPr>
              <a:xfrm>
                <a:off x="3850" y="2612"/>
                <a:ext cx="612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87" name="Line 104"/>
              <p:cNvSpPr/>
              <p:nvPr/>
            </p:nvSpPr>
            <p:spPr>
              <a:xfrm>
                <a:off x="3418" y="2804"/>
                <a:ext cx="432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88" name="Line 105"/>
              <p:cNvSpPr/>
              <p:nvPr/>
            </p:nvSpPr>
            <p:spPr>
              <a:xfrm>
                <a:off x="3850" y="2612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89" name="Text Box 106"/>
              <p:cNvSpPr txBox="1"/>
              <p:nvPr/>
            </p:nvSpPr>
            <p:spPr>
              <a:xfrm>
                <a:off x="3072" y="2592"/>
                <a:ext cx="240" cy="3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5690" name="Line 107"/>
              <p:cNvSpPr/>
              <p:nvPr/>
            </p:nvSpPr>
            <p:spPr>
              <a:xfrm>
                <a:off x="3120" y="2640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650" name="Line 114"/>
            <p:cNvSpPr/>
            <p:nvPr/>
          </p:nvSpPr>
          <p:spPr>
            <a:xfrm>
              <a:off x="3394" y="2698"/>
              <a:ext cx="470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1" name="Line 115"/>
            <p:cNvSpPr/>
            <p:nvPr/>
          </p:nvSpPr>
          <p:spPr>
            <a:xfrm>
              <a:off x="3864" y="2571"/>
              <a:ext cx="519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2" name="Line 116"/>
            <p:cNvSpPr/>
            <p:nvPr/>
          </p:nvSpPr>
          <p:spPr>
            <a:xfrm>
              <a:off x="3864" y="2571"/>
              <a:ext cx="0" cy="127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3" name="Text Box 117"/>
            <p:cNvSpPr txBox="1"/>
            <p:nvPr/>
          </p:nvSpPr>
          <p:spPr>
            <a:xfrm>
              <a:off x="3049" y="2539"/>
              <a:ext cx="35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AC</a:t>
              </a:r>
            </a:p>
          </p:txBody>
        </p:sp>
        <p:sp>
          <p:nvSpPr>
            <p:cNvPr id="25654" name="Line 118"/>
            <p:cNvSpPr/>
            <p:nvPr/>
          </p:nvSpPr>
          <p:spPr>
            <a:xfrm>
              <a:off x="3193" y="2571"/>
              <a:ext cx="117" cy="0"/>
            </a:xfrm>
            <a:prstGeom prst="line">
              <a:avLst/>
            </a:prstGeom>
            <a:ln w="190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5" name="Line 126"/>
            <p:cNvSpPr/>
            <p:nvPr/>
          </p:nvSpPr>
          <p:spPr>
            <a:xfrm>
              <a:off x="3668" y="1994"/>
              <a:ext cx="0" cy="959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5656" name="Line 127"/>
            <p:cNvSpPr/>
            <p:nvPr/>
          </p:nvSpPr>
          <p:spPr>
            <a:xfrm>
              <a:off x="3771" y="2157"/>
              <a:ext cx="0" cy="779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5657" name="Line 128"/>
            <p:cNvSpPr/>
            <p:nvPr/>
          </p:nvSpPr>
          <p:spPr>
            <a:xfrm>
              <a:off x="3864" y="2635"/>
              <a:ext cx="0" cy="318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5658" name="Group 143"/>
            <p:cNvGrpSpPr/>
            <p:nvPr/>
          </p:nvGrpSpPr>
          <p:grpSpPr>
            <a:xfrm>
              <a:off x="4157" y="1871"/>
              <a:ext cx="885" cy="127"/>
              <a:chOff x="4368" y="2256"/>
              <a:chExt cx="1084" cy="192"/>
            </a:xfrm>
          </p:grpSpPr>
          <p:sp>
            <p:nvSpPr>
              <p:cNvPr id="25684" name="Line 139"/>
              <p:cNvSpPr/>
              <p:nvPr/>
            </p:nvSpPr>
            <p:spPr>
              <a:xfrm flipV="1">
                <a:off x="4368" y="2256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85" name="Line 142"/>
              <p:cNvSpPr/>
              <p:nvPr/>
            </p:nvSpPr>
            <p:spPr>
              <a:xfrm>
                <a:off x="4368" y="2256"/>
                <a:ext cx="1084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659" name="Line 145"/>
            <p:cNvSpPr/>
            <p:nvPr/>
          </p:nvSpPr>
          <p:spPr>
            <a:xfrm>
              <a:off x="4157" y="1998"/>
              <a:ext cx="0" cy="955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5660" name="Line 146"/>
            <p:cNvSpPr/>
            <p:nvPr/>
          </p:nvSpPr>
          <p:spPr>
            <a:xfrm>
              <a:off x="4265" y="2221"/>
              <a:ext cx="0" cy="732"/>
            </a:xfrm>
            <a:prstGeom prst="line">
              <a:avLst/>
            </a:prstGeom>
            <a:ln w="9525" cap="flat" cmpd="sng">
              <a:solidFill>
                <a:srgbClr val="3333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5661" name="Line 147"/>
            <p:cNvSpPr/>
            <p:nvPr/>
          </p:nvSpPr>
          <p:spPr>
            <a:xfrm>
              <a:off x="4382" y="2603"/>
              <a:ext cx="0" cy="350"/>
            </a:xfrm>
            <a:prstGeom prst="line">
              <a:avLst/>
            </a:prstGeom>
            <a:ln w="9525" cap="flat" cmpd="sng">
              <a:solidFill>
                <a:srgbClr val="FF66FF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25662" name="Group 154"/>
            <p:cNvGrpSpPr/>
            <p:nvPr/>
          </p:nvGrpSpPr>
          <p:grpSpPr>
            <a:xfrm>
              <a:off x="4265" y="2101"/>
              <a:ext cx="781" cy="128"/>
              <a:chOff x="4464" y="2604"/>
              <a:chExt cx="957" cy="192"/>
            </a:xfrm>
          </p:grpSpPr>
          <p:sp>
            <p:nvSpPr>
              <p:cNvPr id="25682" name="Line 152"/>
              <p:cNvSpPr/>
              <p:nvPr/>
            </p:nvSpPr>
            <p:spPr>
              <a:xfrm>
                <a:off x="4464" y="2604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3333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83" name="Line 153"/>
              <p:cNvSpPr/>
              <p:nvPr/>
            </p:nvSpPr>
            <p:spPr>
              <a:xfrm>
                <a:off x="4464" y="2784"/>
                <a:ext cx="957" cy="0"/>
              </a:xfrm>
              <a:prstGeom prst="line">
                <a:avLst/>
              </a:prstGeom>
              <a:ln w="38100" cap="flat" cmpd="sng">
                <a:solidFill>
                  <a:srgbClr val="3333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663" name="Group 158"/>
            <p:cNvGrpSpPr/>
            <p:nvPr/>
          </p:nvGrpSpPr>
          <p:grpSpPr>
            <a:xfrm>
              <a:off x="4271" y="2348"/>
              <a:ext cx="756" cy="127"/>
              <a:chOff x="4484" y="2976"/>
              <a:chExt cx="925" cy="192"/>
            </a:xfrm>
          </p:grpSpPr>
          <p:sp>
            <p:nvSpPr>
              <p:cNvPr id="25680" name="Line 156"/>
              <p:cNvSpPr/>
              <p:nvPr/>
            </p:nvSpPr>
            <p:spPr>
              <a:xfrm flipV="1">
                <a:off x="4484" y="2976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81" name="Line 157"/>
              <p:cNvSpPr/>
              <p:nvPr/>
            </p:nvSpPr>
            <p:spPr>
              <a:xfrm>
                <a:off x="4484" y="2976"/>
                <a:ext cx="925" cy="0"/>
              </a:xfrm>
              <a:prstGeom prst="line">
                <a:avLst/>
              </a:prstGeom>
              <a:ln w="28575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664" name="Group 174"/>
            <p:cNvGrpSpPr/>
            <p:nvPr/>
          </p:nvGrpSpPr>
          <p:grpSpPr>
            <a:xfrm>
              <a:off x="4385" y="2571"/>
              <a:ext cx="670" cy="127"/>
              <a:chOff x="4611" y="3312"/>
              <a:chExt cx="821" cy="192"/>
            </a:xfrm>
          </p:grpSpPr>
          <p:sp>
            <p:nvSpPr>
              <p:cNvPr id="25678" name="Line 161"/>
              <p:cNvSpPr/>
              <p:nvPr/>
            </p:nvSpPr>
            <p:spPr>
              <a:xfrm>
                <a:off x="4611" y="3312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FF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79" name="Line 162"/>
              <p:cNvSpPr/>
              <p:nvPr/>
            </p:nvSpPr>
            <p:spPr>
              <a:xfrm>
                <a:off x="4611" y="3492"/>
                <a:ext cx="821" cy="0"/>
              </a:xfrm>
              <a:prstGeom prst="line">
                <a:avLst/>
              </a:prstGeom>
              <a:ln w="38100" cap="flat" cmpd="sng">
                <a:solidFill>
                  <a:srgbClr val="FF66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665" name="Group 231"/>
            <p:cNvGrpSpPr/>
            <p:nvPr/>
          </p:nvGrpSpPr>
          <p:grpSpPr>
            <a:xfrm>
              <a:off x="3061" y="2300"/>
              <a:ext cx="1220" cy="230"/>
              <a:chOff x="2976" y="2928"/>
              <a:chExt cx="1493" cy="347"/>
            </a:xfrm>
          </p:grpSpPr>
          <p:sp>
            <p:nvSpPr>
              <p:cNvPr id="25674" name="Line 109"/>
              <p:cNvSpPr/>
              <p:nvPr/>
            </p:nvSpPr>
            <p:spPr>
              <a:xfrm>
                <a:off x="3868" y="3168"/>
                <a:ext cx="601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75" name="Line 110"/>
              <p:cNvSpPr/>
              <p:nvPr/>
            </p:nvSpPr>
            <p:spPr>
              <a:xfrm>
                <a:off x="3436" y="29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76" name="Line 111"/>
              <p:cNvSpPr/>
              <p:nvPr/>
            </p:nvSpPr>
            <p:spPr>
              <a:xfrm>
                <a:off x="3868" y="2976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77" name="Text Box 112"/>
              <p:cNvSpPr txBox="1"/>
              <p:nvPr/>
            </p:nvSpPr>
            <p:spPr>
              <a:xfrm>
                <a:off x="2976" y="2928"/>
                <a:ext cx="432" cy="3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BC</a:t>
                </a:r>
              </a:p>
            </p:txBody>
          </p:sp>
        </p:grpSp>
        <p:grpSp>
          <p:nvGrpSpPr>
            <p:cNvPr id="25666" name="Group 182"/>
            <p:cNvGrpSpPr/>
            <p:nvPr/>
          </p:nvGrpSpPr>
          <p:grpSpPr>
            <a:xfrm>
              <a:off x="3165" y="2762"/>
              <a:ext cx="1311" cy="230"/>
              <a:chOff x="3118" y="3600"/>
              <a:chExt cx="1605" cy="347"/>
            </a:xfrm>
          </p:grpSpPr>
          <p:sp>
            <p:nvSpPr>
              <p:cNvPr id="25668" name="Line 176"/>
              <p:cNvSpPr/>
              <p:nvPr/>
            </p:nvSpPr>
            <p:spPr>
              <a:xfrm>
                <a:off x="3406" y="3696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69" name="Line 177"/>
              <p:cNvSpPr/>
              <p:nvPr/>
            </p:nvSpPr>
            <p:spPr>
              <a:xfrm>
                <a:off x="4106" y="3696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70" name="Line 178"/>
              <p:cNvSpPr/>
              <p:nvPr/>
            </p:nvSpPr>
            <p:spPr>
              <a:xfrm>
                <a:off x="3982" y="3696"/>
                <a:ext cx="0" cy="192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71" name="Line 179"/>
              <p:cNvSpPr/>
              <p:nvPr/>
            </p:nvSpPr>
            <p:spPr>
              <a:xfrm>
                <a:off x="3982" y="3878"/>
                <a:ext cx="125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72" name="Line 180"/>
              <p:cNvSpPr/>
              <p:nvPr/>
            </p:nvSpPr>
            <p:spPr>
              <a:xfrm>
                <a:off x="4106" y="3696"/>
                <a:ext cx="617" cy="0"/>
              </a:xfrm>
              <a:prstGeom prst="line">
                <a:avLst/>
              </a:prstGeom>
              <a:ln w="38100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73" name="Text Box 181"/>
              <p:cNvSpPr txBox="1"/>
              <p:nvPr/>
            </p:nvSpPr>
            <p:spPr>
              <a:xfrm>
                <a:off x="3118" y="3600"/>
                <a:ext cx="384" cy="34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</a:t>
                </a:r>
              </a:p>
            </p:txBody>
          </p:sp>
        </p:grpSp>
        <p:sp>
          <p:nvSpPr>
            <p:cNvPr id="25667" name="Line 183"/>
            <p:cNvSpPr/>
            <p:nvPr/>
          </p:nvSpPr>
          <p:spPr>
            <a:xfrm>
              <a:off x="4461" y="2826"/>
              <a:ext cx="588" cy="0"/>
            </a:xfrm>
            <a:prstGeom prst="line">
              <a:avLst/>
            </a:prstGeom>
            <a:ln w="38100" cap="flat" cmpd="sng">
              <a:solidFill>
                <a:srgbClr val="99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582" name="Group 108"/>
          <p:cNvGrpSpPr/>
          <p:nvPr/>
        </p:nvGrpSpPr>
        <p:grpSpPr>
          <a:xfrm>
            <a:off x="0" y="2935288"/>
            <a:ext cx="4500563" cy="2041525"/>
            <a:chOff x="0" y="1849"/>
            <a:chExt cx="2835" cy="1286"/>
          </a:xfrm>
        </p:grpSpPr>
        <p:sp>
          <p:nvSpPr>
            <p:cNvPr id="25609" name="Rectangle 6"/>
            <p:cNvSpPr/>
            <p:nvPr/>
          </p:nvSpPr>
          <p:spPr>
            <a:xfrm>
              <a:off x="0" y="1849"/>
              <a:ext cx="2835" cy="128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399" name="Line 7"/>
            <p:cNvSpPr/>
            <p:nvPr/>
          </p:nvSpPr>
          <p:spPr>
            <a:xfrm>
              <a:off x="1111" y="2245"/>
              <a:ext cx="298" cy="1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11" name="Text Box 8"/>
            <p:cNvSpPr txBox="1"/>
            <p:nvPr/>
          </p:nvSpPr>
          <p:spPr>
            <a:xfrm>
              <a:off x="205" y="2165"/>
              <a:ext cx="2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4401" name="Line 11"/>
            <p:cNvSpPr/>
            <p:nvPr/>
          </p:nvSpPr>
          <p:spPr>
            <a:xfrm>
              <a:off x="464" y="2036"/>
              <a:ext cx="94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13" name="Oval 12"/>
            <p:cNvSpPr/>
            <p:nvPr/>
          </p:nvSpPr>
          <p:spPr>
            <a:xfrm>
              <a:off x="556" y="2229"/>
              <a:ext cx="52" cy="3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403" name="Line 15"/>
            <p:cNvSpPr/>
            <p:nvPr/>
          </p:nvSpPr>
          <p:spPr>
            <a:xfrm>
              <a:off x="430" y="2245"/>
              <a:ext cx="328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04" name="Line 16"/>
            <p:cNvSpPr/>
            <p:nvPr/>
          </p:nvSpPr>
          <p:spPr>
            <a:xfrm>
              <a:off x="578" y="2245"/>
              <a:ext cx="0" cy="46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05" name="Line 18"/>
            <p:cNvSpPr/>
            <p:nvPr/>
          </p:nvSpPr>
          <p:spPr>
            <a:xfrm>
              <a:off x="2468" y="2453"/>
              <a:ext cx="261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17" name="Text Box 19"/>
            <p:cNvSpPr txBox="1"/>
            <p:nvPr/>
          </p:nvSpPr>
          <p:spPr>
            <a:xfrm>
              <a:off x="2567" y="2195"/>
              <a:ext cx="20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rgbClr val="843C0B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25618" name="Line 24"/>
            <p:cNvSpPr/>
            <p:nvPr/>
          </p:nvSpPr>
          <p:spPr>
            <a:xfrm>
              <a:off x="1722" y="2137"/>
              <a:ext cx="21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9" name="Line 25"/>
            <p:cNvSpPr/>
            <p:nvPr/>
          </p:nvSpPr>
          <p:spPr>
            <a:xfrm>
              <a:off x="1714" y="2777"/>
              <a:ext cx="211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0" name="Line 26"/>
            <p:cNvSpPr/>
            <p:nvPr/>
          </p:nvSpPr>
          <p:spPr>
            <a:xfrm>
              <a:off x="1931" y="2129"/>
              <a:ext cx="0" cy="25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1" name="Line 27"/>
            <p:cNvSpPr/>
            <p:nvPr/>
          </p:nvSpPr>
          <p:spPr>
            <a:xfrm>
              <a:off x="1923" y="2533"/>
              <a:ext cx="0" cy="252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2" name="Line 28"/>
            <p:cNvSpPr/>
            <p:nvPr/>
          </p:nvSpPr>
          <p:spPr>
            <a:xfrm>
              <a:off x="1925" y="2533"/>
              <a:ext cx="211" cy="0"/>
            </a:xfrm>
            <a:prstGeom prst="line">
              <a:avLst/>
            </a:prstGeom>
            <a:ln w="19050" cap="flat" cmpd="sng">
              <a:solidFill>
                <a:srgbClr val="FF0066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3" name="Line 29"/>
            <p:cNvSpPr/>
            <p:nvPr/>
          </p:nvSpPr>
          <p:spPr>
            <a:xfrm>
              <a:off x="1932" y="2374"/>
              <a:ext cx="21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4" name="Text Box 30"/>
            <p:cNvSpPr txBox="1"/>
            <p:nvPr/>
          </p:nvSpPr>
          <p:spPr>
            <a:xfrm>
              <a:off x="209" y="1913"/>
              <a:ext cx="24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5625" name="Text Box 31"/>
            <p:cNvSpPr txBox="1"/>
            <p:nvPr/>
          </p:nvSpPr>
          <p:spPr>
            <a:xfrm>
              <a:off x="206" y="2777"/>
              <a:ext cx="24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4415" name="Line 32"/>
            <p:cNvSpPr/>
            <p:nvPr/>
          </p:nvSpPr>
          <p:spPr>
            <a:xfrm>
              <a:off x="578" y="2705"/>
              <a:ext cx="815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416" name="Line 33"/>
            <p:cNvSpPr/>
            <p:nvPr/>
          </p:nvSpPr>
          <p:spPr>
            <a:xfrm>
              <a:off x="430" y="2885"/>
              <a:ext cx="96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28" name="Text Box 35"/>
            <p:cNvSpPr txBox="1"/>
            <p:nvPr/>
          </p:nvSpPr>
          <p:spPr>
            <a:xfrm>
              <a:off x="1734" y="1895"/>
              <a:ext cx="470" cy="25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AC</a:t>
              </a:r>
            </a:p>
          </p:txBody>
        </p:sp>
        <p:sp>
          <p:nvSpPr>
            <p:cNvPr id="14419" name="Line 36"/>
            <p:cNvSpPr/>
            <p:nvPr/>
          </p:nvSpPr>
          <p:spPr>
            <a:xfrm>
              <a:off x="1944" y="1905"/>
              <a:ext cx="157" cy="0"/>
            </a:xfrm>
            <a:prstGeom prst="line">
              <a:avLst/>
            </a:prstGeom>
            <a:ln w="1905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5630" name="Group 37"/>
            <p:cNvGrpSpPr/>
            <p:nvPr/>
          </p:nvGrpSpPr>
          <p:grpSpPr>
            <a:xfrm>
              <a:off x="1110" y="2302"/>
              <a:ext cx="255" cy="250"/>
              <a:chOff x="1111" y="1660"/>
              <a:chExt cx="233" cy="333"/>
            </a:xfrm>
          </p:grpSpPr>
          <p:sp>
            <p:nvSpPr>
              <p:cNvPr id="25645" name="Text Box 38"/>
              <p:cNvSpPr txBox="1"/>
              <p:nvPr/>
            </p:nvSpPr>
            <p:spPr>
              <a:xfrm>
                <a:off x="1111" y="1660"/>
                <a:ext cx="233" cy="3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14422" name="Line 39"/>
              <p:cNvSpPr/>
              <p:nvPr/>
            </p:nvSpPr>
            <p:spPr>
              <a:xfrm>
                <a:off x="1160" y="1660"/>
                <a:ext cx="143" cy="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25631" name="Text Box 40"/>
            <p:cNvSpPr txBox="1"/>
            <p:nvPr/>
          </p:nvSpPr>
          <p:spPr>
            <a:xfrm>
              <a:off x="1785" y="2885"/>
              <a:ext cx="6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66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BC</a:t>
              </a:r>
            </a:p>
          </p:txBody>
        </p:sp>
        <p:grpSp>
          <p:nvGrpSpPr>
            <p:cNvPr id="25632" name="Group 172"/>
            <p:cNvGrpSpPr/>
            <p:nvPr/>
          </p:nvGrpSpPr>
          <p:grpSpPr>
            <a:xfrm>
              <a:off x="1404" y="1993"/>
              <a:ext cx="351" cy="288"/>
              <a:chOff x="2071" y="624"/>
              <a:chExt cx="321" cy="384"/>
            </a:xfrm>
          </p:grpSpPr>
          <p:sp>
            <p:nvSpPr>
              <p:cNvPr id="25643" name="Rectangle 153"/>
              <p:cNvSpPr/>
              <p:nvPr/>
            </p:nvSpPr>
            <p:spPr>
              <a:xfrm>
                <a:off x="2071" y="624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44" name="Text Box 154"/>
              <p:cNvSpPr txBox="1"/>
              <p:nvPr/>
            </p:nvSpPr>
            <p:spPr>
              <a:xfrm>
                <a:off x="2108" y="699"/>
                <a:ext cx="284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&amp;</a:t>
                </a:r>
              </a:p>
            </p:txBody>
          </p:sp>
        </p:grpSp>
        <p:grpSp>
          <p:nvGrpSpPr>
            <p:cNvPr id="25633" name="Group 173"/>
            <p:cNvGrpSpPr/>
            <p:nvPr/>
          </p:nvGrpSpPr>
          <p:grpSpPr>
            <a:xfrm>
              <a:off x="1395" y="2641"/>
              <a:ext cx="351" cy="288"/>
              <a:chOff x="2071" y="624"/>
              <a:chExt cx="321" cy="384"/>
            </a:xfrm>
          </p:grpSpPr>
          <p:sp>
            <p:nvSpPr>
              <p:cNvPr id="25641" name="Rectangle 174"/>
              <p:cNvSpPr/>
              <p:nvPr/>
            </p:nvSpPr>
            <p:spPr>
              <a:xfrm>
                <a:off x="2071" y="624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42" name="Text Box 175"/>
              <p:cNvSpPr txBox="1"/>
              <p:nvPr/>
            </p:nvSpPr>
            <p:spPr>
              <a:xfrm>
                <a:off x="2108" y="699"/>
                <a:ext cx="284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&amp;</a:t>
                </a:r>
              </a:p>
            </p:txBody>
          </p:sp>
        </p:grpSp>
        <p:grpSp>
          <p:nvGrpSpPr>
            <p:cNvPr id="25634" name="Group 194"/>
            <p:cNvGrpSpPr/>
            <p:nvPr/>
          </p:nvGrpSpPr>
          <p:grpSpPr>
            <a:xfrm>
              <a:off x="760" y="2101"/>
              <a:ext cx="395" cy="288"/>
              <a:chOff x="724" y="3540"/>
              <a:chExt cx="361" cy="384"/>
            </a:xfrm>
          </p:grpSpPr>
          <p:sp>
            <p:nvSpPr>
              <p:cNvPr id="25638" name="Rectangle 189"/>
              <p:cNvSpPr/>
              <p:nvPr/>
            </p:nvSpPr>
            <p:spPr>
              <a:xfrm>
                <a:off x="724" y="3540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39" name="Text Box 190"/>
              <p:cNvSpPr txBox="1"/>
              <p:nvPr/>
            </p:nvSpPr>
            <p:spPr>
              <a:xfrm>
                <a:off x="753" y="3592"/>
                <a:ext cx="192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</a:p>
            </p:txBody>
          </p:sp>
          <p:sp>
            <p:nvSpPr>
              <p:cNvPr id="25640" name="Oval 191"/>
              <p:cNvSpPr/>
              <p:nvPr/>
            </p:nvSpPr>
            <p:spPr>
              <a:xfrm>
                <a:off x="1012" y="3688"/>
                <a:ext cx="73" cy="73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25635" name="Group 195"/>
            <p:cNvGrpSpPr/>
            <p:nvPr/>
          </p:nvGrpSpPr>
          <p:grpSpPr>
            <a:xfrm>
              <a:off x="2139" y="2299"/>
              <a:ext cx="412" cy="288"/>
              <a:chOff x="1301" y="3372"/>
              <a:chExt cx="376" cy="384"/>
            </a:xfrm>
          </p:grpSpPr>
          <p:sp>
            <p:nvSpPr>
              <p:cNvPr id="25636" name="Rectangle 192"/>
              <p:cNvSpPr/>
              <p:nvPr/>
            </p:nvSpPr>
            <p:spPr>
              <a:xfrm>
                <a:off x="1308" y="3372"/>
                <a:ext cx="288" cy="38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5637" name="Text Box 193"/>
              <p:cNvSpPr txBox="1"/>
              <p:nvPr/>
            </p:nvSpPr>
            <p:spPr>
              <a:xfrm>
                <a:off x="1301" y="3431"/>
                <a:ext cx="376" cy="2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≥1</a:t>
                </a:r>
              </a:p>
            </p:txBody>
          </p:sp>
        </p:grpSp>
      </p:grpSp>
      <p:sp>
        <p:nvSpPr>
          <p:cNvPr id="24583" name="Line 106"/>
          <p:cNvSpPr/>
          <p:nvPr/>
        </p:nvSpPr>
        <p:spPr>
          <a:xfrm>
            <a:off x="1833880" y="1707833"/>
            <a:ext cx="2159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4" name="Line 107"/>
          <p:cNvSpPr/>
          <p:nvPr/>
        </p:nvSpPr>
        <p:spPr>
          <a:xfrm>
            <a:off x="4572000" y="1708150"/>
            <a:ext cx="2159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/>
      <p:bldP spid="1945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/>
          </p:cNvSpPr>
          <p:nvPr>
            <p:ph idx="1"/>
          </p:nvPr>
        </p:nvSpPr>
        <p:spPr>
          <a:xfrm>
            <a:off x="253365" y="916305"/>
            <a:ext cx="8526780" cy="3671570"/>
          </a:xfrm>
          <a:noFill/>
          <a:ln>
            <a:noFill/>
          </a:ln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总之，静态险象的产生是：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　　</a:t>
            </a:r>
            <a:r>
              <a:rPr lang="en-US" altLang="en-US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由于输入信号经过不同的路径又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汇合</a:t>
            </a:r>
            <a:r>
              <a:rPr lang="en-US" altLang="en-US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到同一个门上的竞争所引起的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</a:t>
            </a:r>
          </a:p>
          <a:p>
            <a:pPr marL="432000" indent="-609600" algn="just" latinLnBrk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　　　</a:t>
            </a:r>
            <a:r>
              <a:rPr lang="en-US" altLang="en-US" sz="2000" b="1" dirty="0" err="1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在电路中，若输入信号变化前后，稳态的输出均为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逻辑状态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（即高电平），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且在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状态</a:t>
            </a:r>
            <a:r>
              <a:rPr lang="en-US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1”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对应</a:t>
            </a:r>
            <a:r>
              <a:rPr lang="en-US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高电平</a:t>
            </a:r>
            <a:r>
              <a:rPr lang="en-US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输出上出现一个负向窄脉冲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，则该险象称为</a:t>
            </a:r>
            <a:r>
              <a:rPr lang="en-US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静态 </a:t>
            </a:r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 </a:t>
            </a:r>
            <a:r>
              <a:rPr lang="en-US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险象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，如前例所示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。</a:t>
            </a:r>
            <a:endParaRPr lang="en-US" altLang="en-US" sz="2000" b="1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marL="609600" indent="-609600" latinLnBrk="0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　　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反之若稳态输出为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逻辑状态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0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，且</a:t>
            </a:r>
            <a:r>
              <a:rPr lang="en-US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在状态“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0”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对应</a:t>
            </a:r>
            <a:r>
              <a:rPr lang="en-US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低电平</a:t>
            </a:r>
            <a:r>
              <a:rPr lang="en-US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输出上出现一个正向窄脉冲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，则该险象称为</a:t>
            </a:r>
            <a:r>
              <a:rPr lang="en-US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静态 </a:t>
            </a:r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0 </a:t>
            </a:r>
            <a:r>
              <a:rPr lang="en-US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险象，</a:t>
            </a:r>
            <a:r>
              <a:rPr lang="en-US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如下例所示。</a:t>
            </a:r>
            <a:endParaRPr lang="en-US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hiNjIzYzU1ZGEzZTY4YzZjM2Q5NDg5MTNkOWY5NmYifQ=="/>
  <p:tag name="KSO_WPP_MARK_KEY" val="ad52f01e-ca2a-4846-aca0-d24d012018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1f05c6-dfce-4eae-aa8e-eaec66c01fa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7ecab22-a35c-4af2-a065-b780e4b3a20c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1c62f9a-16a4-4b75-bcd1-db28d7451aef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1599</Words>
  <Application>Microsoft Office PowerPoint</Application>
  <PresentationFormat>全屏显示(16:9)</PresentationFormat>
  <Paragraphs>319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方正综艺简体</vt:lpstr>
      <vt:lpstr>黑体</vt:lpstr>
      <vt:lpstr>华文新魏</vt:lpstr>
      <vt:lpstr>Arial</vt:lpstr>
      <vt:lpstr>Calibri</vt:lpstr>
      <vt:lpstr>Calibri Light</vt:lpstr>
      <vt:lpstr>Times New Roman</vt:lpstr>
      <vt:lpstr>Wingdings</vt:lpstr>
      <vt:lpstr>自定义设计方案</vt:lpstr>
      <vt:lpstr>数 字 逻 辑 电 路</vt:lpstr>
      <vt:lpstr>２.３、组合电路中的竞争与险象</vt:lpstr>
      <vt:lpstr>PowerPoint 演示文稿</vt:lpstr>
      <vt:lpstr>    上述这些时延都可能使电路的输出产生错误的信号。为简化讨论，下面假设信号变化的边沿转换时间为“0”， 仅考虑逻辑门的时延时间td(Delays) 。</vt:lpstr>
      <vt:lpstr>例</vt:lpstr>
      <vt:lpstr>2.险象  Hazard</vt:lpstr>
      <vt:lpstr>（1）  功能险象         功能险象产生的（必要）条件如下：</vt:lpstr>
      <vt:lpstr>（2）逻辑险象产生的（必要）条件</vt:lpstr>
      <vt:lpstr>PowerPoint 演示文稿</vt:lpstr>
      <vt:lpstr>例  具有静态 0 险象的电路及时间图</vt:lpstr>
      <vt:lpstr>2）动态险象 ( Ddynamic Hazards )</vt:lpstr>
      <vt:lpstr>PowerPoint 演示文稿</vt:lpstr>
      <vt:lpstr>3.险象的判别 （Finding Static Hazards ）</vt:lpstr>
      <vt:lpstr>例  静态 1 险象的判别与消除电路</vt:lpstr>
      <vt:lpstr>（2）静态 0 险象判别</vt:lpstr>
      <vt:lpstr>PowerPoint 演示文稿</vt:lpstr>
      <vt:lpstr>二、逻辑表达式判别法</vt:lpstr>
      <vt:lpstr>有险象存在的表达式形式</vt:lpstr>
      <vt:lpstr>有险象存在的表达式形式(续)</vt:lpstr>
      <vt:lpstr>3.4.4  险象的消除           Designing Hazard-free circuit</vt:lpstr>
      <vt:lpstr>二、在输出端连接低通环节以减弱干扰</vt:lpstr>
      <vt:lpstr>三、利用取样脉冲避开险象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同步时序电路的分析</dc:title>
  <dc:creator>mcx</dc:creator>
  <cp:lastModifiedBy>wang jinyu</cp:lastModifiedBy>
  <cp:revision>307</cp:revision>
  <dcterms:created xsi:type="dcterms:W3CDTF">2002-09-09T07:46:00Z</dcterms:created>
  <dcterms:modified xsi:type="dcterms:W3CDTF">2025-03-17T01:45:24Z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2052-11.1.0.14018</vt:lpwstr>
  </property>
  <property fmtid="{D5CDD505-2E9C-101B-9397-08002B2CF9AE}" pid="3" name="ICV">
    <vt:lpwstr>8276161671BE43879C5C6EB598B4192D</vt:lpwstr>
  </property>
</Properties>
</file>