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6.xml" ContentType="application/vnd.openxmlformats-officedocument.presentationml.tag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528" r:id="rId2"/>
    <p:sldId id="529" r:id="rId3"/>
    <p:sldId id="530" r:id="rId4"/>
    <p:sldId id="531" r:id="rId5"/>
    <p:sldId id="767" r:id="rId6"/>
    <p:sldId id="532" r:id="rId7"/>
    <p:sldId id="534" r:id="rId8"/>
    <p:sldId id="533" r:id="rId9"/>
    <p:sldId id="535" r:id="rId10"/>
    <p:sldId id="536" r:id="rId11"/>
    <p:sldId id="537" r:id="rId12"/>
    <p:sldId id="538" r:id="rId13"/>
    <p:sldId id="539" r:id="rId14"/>
    <p:sldId id="540" r:id="rId15"/>
    <p:sldId id="541" r:id="rId16"/>
    <p:sldId id="542" r:id="rId17"/>
    <p:sldId id="543" r:id="rId18"/>
    <p:sldId id="545" r:id="rId19"/>
    <p:sldId id="712" r:id="rId20"/>
    <p:sldId id="546" r:id="rId21"/>
    <p:sldId id="547" r:id="rId22"/>
    <p:sldId id="548" r:id="rId23"/>
    <p:sldId id="549" r:id="rId24"/>
    <p:sldId id="550" r:id="rId25"/>
    <p:sldId id="551" r:id="rId26"/>
    <p:sldId id="552" r:id="rId27"/>
    <p:sldId id="553" r:id="rId28"/>
    <p:sldId id="554" r:id="rId29"/>
    <p:sldId id="555" r:id="rId30"/>
    <p:sldId id="556" r:id="rId31"/>
    <p:sldId id="557" r:id="rId32"/>
    <p:sldId id="558" r:id="rId33"/>
    <p:sldId id="559" r:id="rId34"/>
    <p:sldId id="560" r:id="rId35"/>
    <p:sldId id="561" r:id="rId36"/>
    <p:sldId id="562" r:id="rId37"/>
    <p:sldId id="563" r:id="rId38"/>
    <p:sldId id="564" r:id="rId39"/>
    <p:sldId id="565" r:id="rId40"/>
    <p:sldId id="566" r:id="rId41"/>
    <p:sldId id="567" r:id="rId42"/>
    <p:sldId id="568" r:id="rId43"/>
    <p:sldId id="569" r:id="rId44"/>
    <p:sldId id="570" r:id="rId45"/>
    <p:sldId id="571" r:id="rId46"/>
    <p:sldId id="572" r:id="rId47"/>
    <p:sldId id="573" r:id="rId48"/>
    <p:sldId id="574" r:id="rId49"/>
    <p:sldId id="575" r:id="rId50"/>
    <p:sldId id="576" r:id="rId51"/>
    <p:sldId id="577" r:id="rId52"/>
    <p:sldId id="578" r:id="rId53"/>
    <p:sldId id="579" r:id="rId54"/>
    <p:sldId id="580" r:id="rId55"/>
    <p:sldId id="581" r:id="rId56"/>
    <p:sldId id="582" r:id="rId57"/>
    <p:sldId id="583" r:id="rId58"/>
    <p:sldId id="584" r:id="rId59"/>
    <p:sldId id="585" r:id="rId60"/>
    <p:sldId id="586" r:id="rId61"/>
    <p:sldId id="587" r:id="rId62"/>
    <p:sldId id="588" r:id="rId63"/>
    <p:sldId id="589" r:id="rId64"/>
    <p:sldId id="590" r:id="rId65"/>
    <p:sldId id="591" r:id="rId66"/>
    <p:sldId id="592" r:id="rId67"/>
    <p:sldId id="593" r:id="rId68"/>
    <p:sldId id="594" r:id="rId69"/>
    <p:sldId id="595" r:id="rId70"/>
  </p:sldIdLst>
  <p:sldSz cx="9144000" cy="5143500" type="screen16x9"/>
  <p:notesSz cx="6858000" cy="9144000"/>
  <p:custDataLst>
    <p:tags r:id="rId7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000" b="0" i="0" u="none" kern="1200" baseline="0">
        <a:solidFill>
          <a:srgbClr val="FFFF00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36">
          <p15:clr>
            <a:srgbClr val="A4A3A4"/>
          </p15:clr>
        </p15:guide>
        <p15:guide id="2" pos="297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u" initials="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0"/>
    <a:srgbClr val="00FFFF"/>
    <a:srgbClr val="008000"/>
    <a:srgbClr val="339933"/>
    <a:srgbClr val="00CC00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/>
    <p:restoredTop sz="92014"/>
  </p:normalViewPr>
  <p:slideViewPr>
    <p:cSldViewPr showGuides="1">
      <p:cViewPr varScale="1">
        <p:scale>
          <a:sx n="195" d="100"/>
          <a:sy n="195" d="100"/>
        </p:scale>
        <p:origin x="696" y="162"/>
      </p:cViewPr>
      <p:guideLst>
        <p:guide orient="horz" pos="1736"/>
        <p:guide pos="2971"/>
      </p:guideLst>
    </p:cSldViewPr>
  </p:slideViewPr>
  <p:outlineViewPr>
    <p:cViewPr>
      <p:scale>
        <a:sx n="33" d="100"/>
        <a:sy n="33" d="100"/>
      </p:scale>
      <p:origin x="0" y="25800"/>
    </p:cViewPr>
  </p:outlineViewPr>
  <p:notesTextViewPr>
    <p:cViewPr>
      <p:scale>
        <a:sx n="3" d="2"/>
        <a:sy n="3" d="2"/>
      </p:scale>
      <p:origin x="0" y="0"/>
    </p:cViewPr>
  </p:notesTextViewPr>
  <p:sorterViewPr showFormatting="0">
    <p:cViewPr>
      <p:scale>
        <a:sx n="66" d="100"/>
        <a:sy n="66" d="100"/>
      </p:scale>
      <p:origin x="0" y="438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ommentAuthors" Target="commentAuthors.xml"/><Relationship Id="rId78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nyu" userId="4ef73c0e9951af0c" providerId="LiveId" clId="{F251F46E-F207-4927-A7F9-60EAB0EA1C71}"/>
    <pc:docChg chg="undo custSel addSld delSld modSld">
      <pc:chgData name="wang jinyu" userId="4ef73c0e9951af0c" providerId="LiveId" clId="{F251F46E-F207-4927-A7F9-60EAB0EA1C71}" dt="2024-04-07T16:43:40.534" v="47" actId="47"/>
      <pc:docMkLst>
        <pc:docMk/>
      </pc:docMkLst>
      <pc:sldChg chg="modSp mod">
        <pc:chgData name="wang jinyu" userId="4ef73c0e9951af0c" providerId="LiveId" clId="{F251F46E-F207-4927-A7F9-60EAB0EA1C71}" dt="2024-04-07T16:36:45.501" v="43" actId="20577"/>
        <pc:sldMkLst>
          <pc:docMk/>
          <pc:sldMk cId="0" sldId="593"/>
        </pc:sldMkLst>
        <pc:graphicFrameChg chg="modGraphic">
          <ac:chgData name="wang jinyu" userId="4ef73c0e9951af0c" providerId="LiveId" clId="{F251F46E-F207-4927-A7F9-60EAB0EA1C71}" dt="2024-04-07T16:36:45.501" v="43" actId="20577"/>
          <ac:graphicFrameMkLst>
            <pc:docMk/>
            <pc:sldMk cId="0" sldId="593"/>
            <ac:graphicFrameMk id="285788" creationId="{00000000-0000-0000-0000-000000000000}"/>
          </ac:graphicFrameMkLst>
        </pc:graphicFrameChg>
      </pc:sldChg>
      <pc:sldChg chg="del">
        <pc:chgData name="wang jinyu" userId="4ef73c0e9951af0c" providerId="LiveId" clId="{F251F46E-F207-4927-A7F9-60EAB0EA1C71}" dt="2024-04-07T16:43:38.360" v="46" actId="47"/>
        <pc:sldMkLst>
          <pc:docMk/>
          <pc:sldMk cId="0" sldId="596"/>
        </pc:sldMkLst>
      </pc:sldChg>
      <pc:sldChg chg="del">
        <pc:chgData name="wang jinyu" userId="4ef73c0e9951af0c" providerId="LiveId" clId="{F251F46E-F207-4927-A7F9-60EAB0EA1C71}" dt="2024-04-07T16:43:40.534" v="47" actId="47"/>
        <pc:sldMkLst>
          <pc:docMk/>
          <pc:sldMk cId="0" sldId="597"/>
        </pc:sldMkLst>
      </pc:sldChg>
      <pc:sldChg chg="new del">
        <pc:chgData name="wang jinyu" userId="4ef73c0e9951af0c" providerId="LiveId" clId="{F251F46E-F207-4927-A7F9-60EAB0EA1C71}" dt="2024-04-07T16:41:36.692" v="45" actId="680"/>
        <pc:sldMkLst>
          <pc:docMk/>
          <pc:sldMk cId="1012770694" sldId="713"/>
        </pc:sldMkLst>
      </pc:sldChg>
    </pc:docChg>
  </pc:docChgLst>
  <pc:docChgLst>
    <pc:chgData name="wang jinyu" userId="4ef73c0e9951af0c" providerId="LiveId" clId="{E43C8DA6-15E5-4BAC-8CB5-CD44EC3659FA}"/>
    <pc:docChg chg="undo custSel addSld modSld sldOrd">
      <pc:chgData name="wang jinyu" userId="4ef73c0e9951af0c" providerId="LiveId" clId="{E43C8DA6-15E5-4BAC-8CB5-CD44EC3659FA}" dt="2025-03-19T06:06:31.328" v="45" actId="6549"/>
      <pc:docMkLst>
        <pc:docMk/>
      </pc:docMkLst>
      <pc:sldChg chg="modSp mod">
        <pc:chgData name="wang jinyu" userId="4ef73c0e9951af0c" providerId="LiveId" clId="{E43C8DA6-15E5-4BAC-8CB5-CD44EC3659FA}" dt="2025-03-17T03:28:51.661" v="0" actId="20577"/>
        <pc:sldMkLst>
          <pc:docMk/>
          <pc:sldMk cId="0" sldId="532"/>
        </pc:sldMkLst>
        <pc:graphicFrameChg chg="modGraphic">
          <ac:chgData name="wang jinyu" userId="4ef73c0e9951af0c" providerId="LiveId" clId="{E43C8DA6-15E5-4BAC-8CB5-CD44EC3659FA}" dt="2025-03-17T03:28:51.661" v="0" actId="20577"/>
          <ac:graphicFrameMkLst>
            <pc:docMk/>
            <pc:sldMk cId="0" sldId="532"/>
            <ac:graphicFrameMk id="122064" creationId="{00000000-0000-0000-0000-000000000000}"/>
          </ac:graphicFrameMkLst>
        </pc:graphicFrameChg>
      </pc:sldChg>
      <pc:sldChg chg="addSp delSp modSp mod ord">
        <pc:chgData name="wang jinyu" userId="4ef73c0e9951af0c" providerId="LiveId" clId="{E43C8DA6-15E5-4BAC-8CB5-CD44EC3659FA}" dt="2025-03-19T01:40:32.251" v="29"/>
        <pc:sldMkLst>
          <pc:docMk/>
          <pc:sldMk cId="0" sldId="534"/>
        </pc:sldMkLst>
        <pc:spChg chg="add del mod">
          <ac:chgData name="wang jinyu" userId="4ef73c0e9951af0c" providerId="LiveId" clId="{E43C8DA6-15E5-4BAC-8CB5-CD44EC3659FA}" dt="2025-03-19T01:40:32.251" v="29"/>
          <ac:spMkLst>
            <pc:docMk/>
            <pc:sldMk cId="0" sldId="534"/>
            <ac:spMk id="263" creationId="{C84105D5-E49E-498F-8359-20EC6DF35F3D}"/>
          </ac:spMkLst>
        </pc:spChg>
        <pc:grpChg chg="mod">
          <ac:chgData name="wang jinyu" userId="4ef73c0e9951af0c" providerId="LiveId" clId="{E43C8DA6-15E5-4BAC-8CB5-CD44EC3659FA}" dt="2025-03-19T01:19:24.429" v="17" actId="1035"/>
          <ac:grpSpMkLst>
            <pc:docMk/>
            <pc:sldMk cId="0" sldId="534"/>
            <ac:grpSpMk id="23554" creationId="{00000000-0000-0000-0000-000000000000}"/>
          </ac:grpSpMkLst>
        </pc:grpChg>
      </pc:sldChg>
      <pc:sldChg chg="modSp mod">
        <pc:chgData name="wang jinyu" userId="4ef73c0e9951af0c" providerId="LiveId" clId="{E43C8DA6-15E5-4BAC-8CB5-CD44EC3659FA}" dt="2025-03-19T01:40:31.193" v="28" actId="1076"/>
        <pc:sldMkLst>
          <pc:docMk/>
          <pc:sldMk cId="0" sldId="538"/>
        </pc:sldMkLst>
        <pc:spChg chg="mod">
          <ac:chgData name="wang jinyu" userId="4ef73c0e9951af0c" providerId="LiveId" clId="{E43C8DA6-15E5-4BAC-8CB5-CD44EC3659FA}" dt="2025-03-19T01:40:30.863" v="26" actId="1076"/>
          <ac:spMkLst>
            <pc:docMk/>
            <pc:sldMk cId="0" sldId="538"/>
            <ac:spMk id="84" creationId="{8DBFCEEB-4EB9-42D1-A430-0C3711F7AA8E}"/>
          </ac:spMkLst>
        </pc:spChg>
        <pc:spChg chg="mod">
          <ac:chgData name="wang jinyu" userId="4ef73c0e9951af0c" providerId="LiveId" clId="{E43C8DA6-15E5-4BAC-8CB5-CD44EC3659FA}" dt="2025-03-19T01:40:30.721" v="25" actId="1076"/>
          <ac:spMkLst>
            <pc:docMk/>
            <pc:sldMk cId="0" sldId="538"/>
            <ac:spMk id="27668" creationId="{00000000-0000-0000-0000-000000000000}"/>
          </ac:spMkLst>
        </pc:spChg>
        <pc:spChg chg="mod">
          <ac:chgData name="wang jinyu" userId="4ef73c0e9951af0c" providerId="LiveId" clId="{E43C8DA6-15E5-4BAC-8CB5-CD44EC3659FA}" dt="2025-03-19T01:40:31.193" v="28" actId="1076"/>
          <ac:spMkLst>
            <pc:docMk/>
            <pc:sldMk cId="0" sldId="538"/>
            <ac:spMk id="27669" creationId="{00000000-0000-0000-0000-000000000000}"/>
          </ac:spMkLst>
        </pc:spChg>
        <pc:spChg chg="mod">
          <ac:chgData name="wang jinyu" userId="4ef73c0e9951af0c" providerId="LiveId" clId="{E43C8DA6-15E5-4BAC-8CB5-CD44EC3659FA}" dt="2025-03-19T01:40:31.026" v="27" actId="1076"/>
          <ac:spMkLst>
            <pc:docMk/>
            <pc:sldMk cId="0" sldId="538"/>
            <ac:spMk id="27670" creationId="{00000000-0000-0000-0000-000000000000}"/>
          </ac:spMkLst>
        </pc:spChg>
        <pc:spChg chg="mod">
          <ac:chgData name="wang jinyu" userId="4ef73c0e9951af0c" providerId="LiveId" clId="{E43C8DA6-15E5-4BAC-8CB5-CD44EC3659FA}" dt="2025-03-19T01:40:30.556" v="24" actId="1076"/>
          <ac:spMkLst>
            <pc:docMk/>
            <pc:sldMk cId="0" sldId="538"/>
            <ac:spMk id="27675" creationId="{00000000-0000-0000-0000-000000000000}"/>
          </ac:spMkLst>
        </pc:spChg>
      </pc:sldChg>
      <pc:sldChg chg="modSp">
        <pc:chgData name="wang jinyu" userId="4ef73c0e9951af0c" providerId="LiveId" clId="{E43C8DA6-15E5-4BAC-8CB5-CD44EC3659FA}" dt="2025-03-19T02:02:04.080" v="44"/>
        <pc:sldMkLst>
          <pc:docMk/>
          <pc:sldMk cId="0" sldId="542"/>
        </pc:sldMkLst>
        <pc:spChg chg="mod">
          <ac:chgData name="wang jinyu" userId="4ef73c0e9951af0c" providerId="LiveId" clId="{E43C8DA6-15E5-4BAC-8CB5-CD44EC3659FA}" dt="2025-03-19T02:02:04.080" v="44"/>
          <ac:spMkLst>
            <pc:docMk/>
            <pc:sldMk cId="0" sldId="542"/>
            <ac:spMk id="25639" creationId="{00000000-0000-0000-0000-000000000000}"/>
          </ac:spMkLst>
        </pc:spChg>
      </pc:sldChg>
      <pc:sldChg chg="modSp mod">
        <pc:chgData name="wang jinyu" userId="4ef73c0e9951af0c" providerId="LiveId" clId="{E43C8DA6-15E5-4BAC-8CB5-CD44EC3659FA}" dt="2025-03-19T06:06:31.328" v="45" actId="6549"/>
        <pc:sldMkLst>
          <pc:docMk/>
          <pc:sldMk cId="0" sldId="595"/>
        </pc:sldMkLst>
        <pc:spChg chg="mod">
          <ac:chgData name="wang jinyu" userId="4ef73c0e9951af0c" providerId="LiveId" clId="{E43C8DA6-15E5-4BAC-8CB5-CD44EC3659FA}" dt="2025-03-19T06:06:31.328" v="45" actId="6549"/>
          <ac:spMkLst>
            <pc:docMk/>
            <pc:sldMk cId="0" sldId="595"/>
            <ac:spMk id="106499" creationId="{00000000-0000-0000-0000-000000000000}"/>
          </ac:spMkLst>
        </pc:spChg>
      </pc:sldChg>
      <pc:sldChg chg="add">
        <pc:chgData name="wang jinyu" userId="4ef73c0e9951af0c" providerId="LiveId" clId="{E43C8DA6-15E5-4BAC-8CB5-CD44EC3659FA}" dt="2025-03-19T01:16:25.997" v="1"/>
        <pc:sldMkLst>
          <pc:docMk/>
          <pc:sldMk cId="1588866329" sldId="767"/>
        </pc:sldMkLst>
      </pc:sldChg>
    </pc:docChg>
  </pc:docChgLst>
  <pc:docChgLst>
    <pc:chgData name="wang jinyu" userId="4ef73c0e9951af0c" providerId="LiveId" clId="{38656A4F-7760-44D7-9F01-F6B40ED0B61A}"/>
    <pc:docChg chg="custSel delSld modSld">
      <pc:chgData name="wang jinyu" userId="4ef73c0e9951af0c" providerId="LiveId" clId="{38656A4F-7760-44D7-9F01-F6B40ED0B61A}" dt="2024-04-08T00:16:07.293" v="83" actId="1038"/>
      <pc:docMkLst>
        <pc:docMk/>
      </pc:docMkLst>
      <pc:sldChg chg="modSp mod">
        <pc:chgData name="wang jinyu" userId="4ef73c0e9951af0c" providerId="LiveId" clId="{38656A4F-7760-44D7-9F01-F6B40ED0B61A}" dt="2024-03-28T02:11:36.771" v="0" actId="14100"/>
        <pc:sldMkLst>
          <pc:docMk/>
          <pc:sldMk cId="0" sldId="530"/>
        </pc:sldMkLst>
        <pc:spChg chg="mod">
          <ac:chgData name="wang jinyu" userId="4ef73c0e9951af0c" providerId="LiveId" clId="{38656A4F-7760-44D7-9F01-F6B40ED0B61A}" dt="2024-03-28T02:11:36.771" v="0" actId="14100"/>
          <ac:spMkLst>
            <pc:docMk/>
            <pc:sldMk cId="0" sldId="530"/>
            <ac:spMk id="18435" creationId="{00000000-0000-0000-0000-000000000000}"/>
          </ac:spMkLst>
        </pc:spChg>
      </pc:sldChg>
      <pc:sldChg chg="addSp delSp modSp mod delAnim">
        <pc:chgData name="wang jinyu" userId="4ef73c0e9951af0c" providerId="LiveId" clId="{38656A4F-7760-44D7-9F01-F6B40ED0B61A}" dt="2024-03-28T06:59:10.391" v="5" actId="1076"/>
        <pc:sldMkLst>
          <pc:docMk/>
          <pc:sldMk cId="0" sldId="537"/>
        </pc:sldMkLst>
        <pc:picChg chg="del">
          <ac:chgData name="wang jinyu" userId="4ef73c0e9951af0c" providerId="LiveId" clId="{38656A4F-7760-44D7-9F01-F6B40ED0B61A}" dt="2024-03-28T06:59:07.378" v="4" actId="478"/>
          <ac:picMkLst>
            <pc:docMk/>
            <pc:sldMk cId="0" sldId="537"/>
            <ac:picMk id="2" creationId="{00000000-0000-0000-0000-000000000000}"/>
          </ac:picMkLst>
        </pc:picChg>
        <pc:picChg chg="add mod">
          <ac:chgData name="wang jinyu" userId="4ef73c0e9951af0c" providerId="LiveId" clId="{38656A4F-7760-44D7-9F01-F6B40ED0B61A}" dt="2024-03-28T06:59:10.391" v="5" actId="1076"/>
          <ac:picMkLst>
            <pc:docMk/>
            <pc:sldMk cId="0" sldId="537"/>
            <ac:picMk id="4" creationId="{C15C20CB-0E48-4970-B501-E0F2E62FFF4B}"/>
          </ac:picMkLst>
        </pc:picChg>
      </pc:sldChg>
      <pc:sldChg chg="addSp modSp mod">
        <pc:chgData name="wang jinyu" userId="4ef73c0e9951af0c" providerId="LiveId" clId="{38656A4F-7760-44D7-9F01-F6B40ED0B61A}" dt="2024-04-08T00:16:07.293" v="83" actId="1038"/>
        <pc:sldMkLst>
          <pc:docMk/>
          <pc:sldMk cId="0" sldId="538"/>
        </pc:sldMkLst>
        <pc:spChg chg="add mod">
          <ac:chgData name="wang jinyu" userId="4ef73c0e9951af0c" providerId="LiveId" clId="{38656A4F-7760-44D7-9F01-F6B40ED0B61A}" dt="2024-04-08T00:15:38.754" v="49" actId="6549"/>
          <ac:spMkLst>
            <pc:docMk/>
            <pc:sldMk cId="0" sldId="538"/>
            <ac:spMk id="84" creationId="{8DBFCEEB-4EB9-42D1-A430-0C3711F7AA8E}"/>
          </ac:spMkLst>
        </pc:spChg>
        <pc:spChg chg="mod">
          <ac:chgData name="wang jinyu" userId="4ef73c0e9951af0c" providerId="LiveId" clId="{38656A4F-7760-44D7-9F01-F6B40ED0B61A}" dt="2024-04-08T00:15:28.656" v="45" actId="1035"/>
          <ac:spMkLst>
            <pc:docMk/>
            <pc:sldMk cId="0" sldId="538"/>
            <ac:spMk id="27668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5:19.655" v="41" actId="1036"/>
          <ac:spMkLst>
            <pc:docMk/>
            <pc:sldMk cId="0" sldId="538"/>
            <ac:spMk id="27669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5:25.142" v="44" actId="1036"/>
          <ac:spMkLst>
            <pc:docMk/>
            <pc:sldMk cId="0" sldId="538"/>
            <ac:spMk id="27670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5:43.985" v="51" actId="1038"/>
          <ac:spMkLst>
            <pc:docMk/>
            <pc:sldMk cId="0" sldId="538"/>
            <ac:spMk id="27675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5:49.268" v="54" actId="1035"/>
          <ac:spMkLst>
            <pc:docMk/>
            <pc:sldMk cId="0" sldId="538"/>
            <ac:spMk id="27676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5:55.669" v="58" actId="1036"/>
          <ac:spMkLst>
            <pc:docMk/>
            <pc:sldMk cId="0" sldId="538"/>
            <ac:spMk id="27677" creationId="{00000000-0000-0000-0000-000000000000}"/>
          </ac:spMkLst>
        </pc:spChg>
        <pc:spChg chg="mod">
          <ac:chgData name="wang jinyu" userId="4ef73c0e9951af0c" providerId="LiveId" clId="{38656A4F-7760-44D7-9F01-F6B40ED0B61A}" dt="2024-04-08T00:16:07.293" v="83" actId="1038"/>
          <ac:spMkLst>
            <pc:docMk/>
            <pc:sldMk cId="0" sldId="538"/>
            <ac:spMk id="27678" creationId="{00000000-0000-0000-0000-000000000000}"/>
          </ac:spMkLst>
        </pc:spChg>
      </pc:sldChg>
      <pc:sldChg chg="modSp mod">
        <pc:chgData name="wang jinyu" userId="4ef73c0e9951af0c" providerId="LiveId" clId="{38656A4F-7760-44D7-9F01-F6B40ED0B61A}" dt="2024-04-01T00:35:34.712" v="36" actId="1035"/>
        <pc:sldMkLst>
          <pc:docMk/>
          <pc:sldMk cId="0" sldId="539"/>
        </pc:sldMkLst>
        <pc:spChg chg="mod">
          <ac:chgData name="wang jinyu" userId="4ef73c0e9951af0c" providerId="LiveId" clId="{38656A4F-7760-44D7-9F01-F6B40ED0B61A}" dt="2024-04-01T00:35:07.590" v="21" actId="1035"/>
          <ac:spMkLst>
            <pc:docMk/>
            <pc:sldMk cId="0" sldId="539"/>
            <ac:spMk id="28698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20.540" v="28" actId="1036"/>
          <ac:spMkLst>
            <pc:docMk/>
            <pc:sldMk cId="0" sldId="539"/>
            <ac:spMk id="28699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34.702" v="10" actId="1035"/>
          <ac:spMkLst>
            <pc:docMk/>
            <pc:sldMk cId="0" sldId="539"/>
            <ac:spMk id="28703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24.742" v="7" actId="1035"/>
          <ac:spMkLst>
            <pc:docMk/>
            <pc:sldMk cId="0" sldId="539"/>
            <ac:spMk id="28704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29.972" v="8" actId="1035"/>
          <ac:spMkLst>
            <pc:docMk/>
            <pc:sldMk cId="0" sldId="539"/>
            <ac:spMk id="28705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39.118" v="12" actId="1035"/>
          <ac:spMkLst>
            <pc:docMk/>
            <pc:sldMk cId="0" sldId="539"/>
            <ac:spMk id="28706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44.185" v="14" actId="1035"/>
          <ac:spMkLst>
            <pc:docMk/>
            <pc:sldMk cId="0" sldId="539"/>
            <ac:spMk id="28708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49.766" v="16" actId="1035"/>
          <ac:spMkLst>
            <pc:docMk/>
            <pc:sldMk cId="0" sldId="539"/>
            <ac:spMk id="28709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53.643" v="18" actId="1035"/>
          <ac:spMkLst>
            <pc:docMk/>
            <pc:sldMk cId="0" sldId="539"/>
            <ac:spMk id="28710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4:57.295" v="20" actId="1035"/>
          <ac:spMkLst>
            <pc:docMk/>
            <pc:sldMk cId="0" sldId="539"/>
            <ac:spMk id="28711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24.367" v="30" actId="1036"/>
          <ac:spMkLst>
            <pc:docMk/>
            <pc:sldMk cId="0" sldId="539"/>
            <ac:spMk id="28713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30.204" v="35" actId="1035"/>
          <ac:spMkLst>
            <pc:docMk/>
            <pc:sldMk cId="0" sldId="539"/>
            <ac:spMk id="28714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12.254" v="24" actId="1036"/>
          <ac:spMkLst>
            <pc:docMk/>
            <pc:sldMk cId="0" sldId="539"/>
            <ac:spMk id="28715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16.069" v="25" actId="1035"/>
          <ac:spMkLst>
            <pc:docMk/>
            <pc:sldMk cId="0" sldId="539"/>
            <ac:spMk id="28716" creationId="{00000000-0000-0000-0000-000000000000}"/>
          </ac:spMkLst>
        </pc:spChg>
        <pc:spChg chg="mod">
          <ac:chgData name="wang jinyu" userId="4ef73c0e9951af0c" providerId="LiveId" clId="{38656A4F-7760-44D7-9F01-F6B40ED0B61A}" dt="2024-04-01T00:35:34.712" v="36" actId="1035"/>
          <ac:spMkLst>
            <pc:docMk/>
            <pc:sldMk cId="0" sldId="539"/>
            <ac:spMk id="28772" creationId="{00000000-0000-0000-0000-000000000000}"/>
          </ac:spMkLst>
        </pc:spChg>
      </pc:sldChg>
      <pc:sldChg chg="del">
        <pc:chgData name="wang jinyu" userId="4ef73c0e9951af0c" providerId="LiveId" clId="{38656A4F-7760-44D7-9F01-F6B40ED0B61A}" dt="2024-03-28T02:19:00.087" v="1" actId="47"/>
        <pc:sldMkLst>
          <pc:docMk/>
          <pc:sldMk cId="0" sldId="599"/>
        </pc:sldMkLst>
      </pc:sldChg>
      <pc:sldChg chg="del">
        <pc:chgData name="wang jinyu" userId="4ef73c0e9951af0c" providerId="LiveId" clId="{38656A4F-7760-44D7-9F01-F6B40ED0B61A}" dt="2024-03-30T10:02:40.871" v="6" actId="47"/>
        <pc:sldMkLst>
          <pc:docMk/>
          <pc:sldMk cId="0" sldId="666"/>
        </pc:sldMkLst>
      </pc:sldChg>
      <pc:sldChg chg="del">
        <pc:chgData name="wang jinyu" userId="4ef73c0e9951af0c" providerId="LiveId" clId="{38656A4F-7760-44D7-9F01-F6B40ED0B61A}" dt="2024-04-01T01:19:05.943" v="37" actId="47"/>
        <pc:sldMkLst>
          <pc:docMk/>
          <pc:sldMk cId="0" sldId="766"/>
        </pc:sldMkLst>
      </pc:sldChg>
    </pc:docChg>
  </pc:docChgLst>
  <pc:docChgLst>
    <pc:chgData name="jinyu wang" userId="4ef73c0e9951af0c" providerId="LiveId" clId="{460336EF-0D39-4290-9A69-9B3F88909CFB}"/>
    <pc:docChg chg="undo custSel modSld">
      <pc:chgData name="jinyu wang" userId="4ef73c0e9951af0c" providerId="LiveId" clId="{460336EF-0D39-4290-9A69-9B3F88909CFB}" dt="2024-04-07T08:50:13.701" v="81" actId="6549"/>
      <pc:docMkLst>
        <pc:docMk/>
      </pc:docMkLst>
      <pc:sldChg chg="modSp mod">
        <pc:chgData name="jinyu wang" userId="4ef73c0e9951af0c" providerId="LiveId" clId="{460336EF-0D39-4290-9A69-9B3F88909CFB}" dt="2024-04-07T04:30:56.286" v="23"/>
        <pc:sldMkLst>
          <pc:docMk/>
          <pc:sldMk cId="0" sldId="528"/>
        </pc:sldMkLst>
        <pc:spChg chg="mod">
          <ac:chgData name="jinyu wang" userId="4ef73c0e9951af0c" providerId="LiveId" clId="{460336EF-0D39-4290-9A69-9B3F88909CFB}" dt="2024-04-07T04:30:56.286" v="23"/>
          <ac:spMkLst>
            <pc:docMk/>
            <pc:sldMk cId="0" sldId="528"/>
            <ac:spMk id="16392" creationId="{00000000-0000-0000-0000-000000000000}"/>
          </ac:spMkLst>
        </pc:spChg>
      </pc:sldChg>
      <pc:sldChg chg="modNotesTx">
        <pc:chgData name="jinyu wang" userId="4ef73c0e9951af0c" providerId="LiveId" clId="{460336EF-0D39-4290-9A69-9B3F88909CFB}" dt="2024-04-07T05:44:03.607" v="57" actId="20577"/>
        <pc:sldMkLst>
          <pc:docMk/>
          <pc:sldMk cId="0" sldId="559"/>
        </pc:sldMkLst>
      </pc:sldChg>
      <pc:sldChg chg="modSp">
        <pc:chgData name="jinyu wang" userId="4ef73c0e9951af0c" providerId="LiveId" clId="{460336EF-0D39-4290-9A69-9B3F88909CFB}" dt="2024-04-07T05:57:44.409" v="61" actId="20577"/>
        <pc:sldMkLst>
          <pc:docMk/>
          <pc:sldMk cId="0" sldId="563"/>
        </pc:sldMkLst>
        <pc:spChg chg="mod">
          <ac:chgData name="jinyu wang" userId="4ef73c0e9951af0c" providerId="LiveId" clId="{460336EF-0D39-4290-9A69-9B3F88909CFB}" dt="2024-04-07T05:57:44.409" v="61" actId="20577"/>
          <ac:spMkLst>
            <pc:docMk/>
            <pc:sldMk cId="0" sldId="563"/>
            <ac:spMk id="53250" creationId="{00000000-0000-0000-0000-000000000000}"/>
          </ac:spMkLst>
        </pc:spChg>
      </pc:sldChg>
      <pc:sldChg chg="modSp mod addAnim delAnim">
        <pc:chgData name="jinyu wang" userId="4ef73c0e9951af0c" providerId="LiveId" clId="{460336EF-0D39-4290-9A69-9B3F88909CFB}" dt="2024-04-07T08:31:10.381" v="73" actId="6549"/>
        <pc:sldMkLst>
          <pc:docMk/>
          <pc:sldMk cId="0" sldId="572"/>
        </pc:sldMkLst>
        <pc:graphicFrameChg chg="modGraphic">
          <ac:chgData name="jinyu wang" userId="4ef73c0e9951af0c" providerId="LiveId" clId="{460336EF-0D39-4290-9A69-9B3F88909CFB}" dt="2024-04-07T08:31:10.381" v="73" actId="6549"/>
          <ac:graphicFrameMkLst>
            <pc:docMk/>
            <pc:sldMk cId="0" sldId="572"/>
            <ac:graphicFrameMk id="228427" creationId="{00000000-0000-0000-0000-000000000000}"/>
          </ac:graphicFrameMkLst>
        </pc:graphicFrameChg>
      </pc:sldChg>
      <pc:sldChg chg="modSp mod">
        <pc:chgData name="jinyu wang" userId="4ef73c0e9951af0c" providerId="LiveId" clId="{460336EF-0D39-4290-9A69-9B3F88909CFB}" dt="2024-04-07T08:50:13.701" v="81" actId="6549"/>
        <pc:sldMkLst>
          <pc:docMk/>
          <pc:sldMk cId="0" sldId="573"/>
        </pc:sldMkLst>
        <pc:spChg chg="mod">
          <ac:chgData name="jinyu wang" userId="4ef73c0e9951af0c" providerId="LiveId" clId="{460336EF-0D39-4290-9A69-9B3F88909CFB}" dt="2024-04-07T08:50:03.956" v="75" actId="6549"/>
          <ac:spMkLst>
            <pc:docMk/>
            <pc:sldMk cId="0" sldId="573"/>
            <ac:spMk id="63510" creationId="{00000000-0000-0000-0000-000000000000}"/>
          </ac:spMkLst>
        </pc:spChg>
        <pc:spChg chg="mod">
          <ac:chgData name="jinyu wang" userId="4ef73c0e9951af0c" providerId="LiveId" clId="{460336EF-0D39-4290-9A69-9B3F88909CFB}" dt="2024-04-07T08:50:07.120" v="77" actId="6549"/>
          <ac:spMkLst>
            <pc:docMk/>
            <pc:sldMk cId="0" sldId="573"/>
            <ac:spMk id="63511" creationId="{00000000-0000-0000-0000-000000000000}"/>
          </ac:spMkLst>
        </pc:spChg>
        <pc:spChg chg="mod">
          <ac:chgData name="jinyu wang" userId="4ef73c0e9951af0c" providerId="LiveId" clId="{460336EF-0D39-4290-9A69-9B3F88909CFB}" dt="2024-04-07T08:50:10.446" v="79" actId="6549"/>
          <ac:spMkLst>
            <pc:docMk/>
            <pc:sldMk cId="0" sldId="573"/>
            <ac:spMk id="63512" creationId="{00000000-0000-0000-0000-000000000000}"/>
          </ac:spMkLst>
        </pc:spChg>
        <pc:spChg chg="mod">
          <ac:chgData name="jinyu wang" userId="4ef73c0e9951af0c" providerId="LiveId" clId="{460336EF-0D39-4290-9A69-9B3F88909CFB}" dt="2024-04-07T08:50:13.701" v="81" actId="6549"/>
          <ac:spMkLst>
            <pc:docMk/>
            <pc:sldMk cId="0" sldId="573"/>
            <ac:spMk id="74817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3-27T18:21:05.093" idx="1">
    <p:pos x="10" y="10"/>
    <p:text>能否用它实现3-8译码器功能？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A12456D-7F3F-4A78-8D0F-0B23F65F5FBD}" type="datetimeFigureOut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5364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45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2F001A-2DC2-47C1-846F-76FB92CF40F7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使用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always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块和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case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语句实现组合逻辑</a:t>
            </a:r>
            <a:endParaRPr lang="en-US" altLang="zh-CN" b="0" i="0" dirty="0">
              <a:solidFill>
                <a:srgbClr val="F8FAFF"/>
              </a:solidFill>
              <a:effectLst/>
              <a:latin typeface="Inter"/>
            </a:endParaRP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当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EN=1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时根据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A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和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B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的组合输出对应的有效位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当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EN=0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Inter"/>
              </a:rPr>
              <a:t>时所有输出保持为</a:t>
            </a:r>
            <a:r>
              <a:rPr lang="en-US" altLang="zh-CN" b="0" i="0" dirty="0">
                <a:solidFill>
                  <a:srgbClr val="F8FAFF"/>
                </a:solidFill>
                <a:effectLst/>
                <a:latin typeface="Inter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09038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4913C5D-C066-4439-ACE3-930A320D7E69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30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57347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46083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262E2BB-A15D-465F-B1D0-B715FCE77A3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35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939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8CBC8ED-23A9-4ADF-951F-EBBBB4E38910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36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AFADF40-6D11-4D3F-844C-DFF3775A71BB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38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采用多级树形结构组成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66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位多路选择器？</a:t>
            </a:r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2F001A-2DC2-47C1-846F-76FB92CF40F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42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963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ECE9C73-12EB-4CA7-BECE-B2452C42157F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43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27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898C3A3-2D83-42B2-BF60-2BA24E4B367A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45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68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2F001A-2DC2-47C1-846F-76FB92CF40F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48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此图中用了</a:t>
            </a:r>
            <a:r>
              <a:rPr lang="en-US" altLang="zh-CN" dirty="0"/>
              <a:t>CPQ</a:t>
            </a:r>
            <a:r>
              <a:rPr lang="zh-CN" altLang="en-US" dirty="0"/>
              <a:t>，上页用的是</a:t>
            </a:r>
            <a:r>
              <a:rPr lang="en-US" altLang="zh-CN" dirty="0"/>
              <a:t>CPO</a:t>
            </a:r>
            <a:r>
              <a:rPr lang="zh-CN" altLang="en-US" dirty="0"/>
              <a:t>，最好要统一起来。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19708CC-6A02-4E30-A734-9F1EBEF144A3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6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011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从逻辑表达式就可以知道，</a:t>
            </a:r>
            <a:r>
              <a:rPr lang="en-US" altLang="zh-CN" dirty="0"/>
              <a:t>A3</a:t>
            </a:r>
            <a:r>
              <a:rPr lang="zh-CN" altLang="en-US" dirty="0"/>
              <a:t>和</a:t>
            </a:r>
            <a:r>
              <a:rPr lang="en-US" altLang="zh-CN" dirty="0"/>
              <a:t>B3</a:t>
            </a:r>
            <a:r>
              <a:rPr lang="zh-CN" altLang="en-US" dirty="0"/>
              <a:t>是最高有效位，</a:t>
            </a:r>
            <a:r>
              <a:rPr lang="en-US" altLang="zh-CN" dirty="0"/>
              <a:t>A0</a:t>
            </a:r>
            <a:r>
              <a:rPr lang="zh-CN" altLang="en-US" dirty="0"/>
              <a:t>和</a:t>
            </a:r>
            <a:r>
              <a:rPr lang="en-US" altLang="zh-CN" dirty="0"/>
              <a:t>B0</a:t>
            </a:r>
            <a:r>
              <a:rPr lang="zh-CN" altLang="en-US" dirty="0"/>
              <a:t>是最低有效位。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2F001A-2DC2-47C1-846F-76FB92CF40F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59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216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dirty="0"/>
              <a:t>有两种数据比较法：高位在前和高位在后；目前这种接法最好。</a:t>
            </a:r>
          </a:p>
        </p:txBody>
      </p:sp>
      <p:sp>
        <p:nvSpPr>
          <p:cNvPr id="72707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641D77E-480F-4151-A832-B4D7D3075545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60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95235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  <p:sp>
        <p:nvSpPr>
          <p:cNvPr id="75779" name="灯片编号占位符 3"/>
          <p:cNvSpPr txBox="1">
            <a:spLocks noGrp="1" noChangeArrowheads="1"/>
          </p:cNvSpPr>
          <p:nvPr>
            <p:ph type="sldNum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b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2F87779-3265-4798-8F6B-4EE00F7F295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62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728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其实，这种加法器的计算延时没有必要这样严格分为三类！因为产生进位与产生本位和的时间是一样的。</a:t>
            </a:r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82F001A-2DC2-47C1-846F-76FB92CF40F7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63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40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 txBox="1">
            <a:spLocks noGrp="1"/>
          </p:cNvSpPr>
          <p:nvPr>
            <p:ph type="sldNum" sz="quarter"/>
          </p:nvPr>
        </p:nvSpPr>
        <p:spPr>
          <a:noFill/>
        </p:spPr>
        <p:txBody>
          <a:bodyPr lIns="91440" tIns="45720" rIns="91440" bIns="45720" rtlCol="0" anchor="b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2AAFE84-55B4-421F-AC3D-40D626B88BA1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ea"/>
              </a:rPr>
              <a:t>67</a:t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当多位同时有效时编码输出很多情况下是完全错误的。如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I2</a:t>
            </a:r>
            <a:r>
              <a:rPr lang="zh-CN" altLang="en-US" dirty="0"/>
              <a:t>同时有效，编码却说</a:t>
            </a:r>
            <a:r>
              <a:rPr lang="en-US" altLang="zh-CN" dirty="0"/>
              <a:t>I3</a:t>
            </a:r>
            <a:r>
              <a:rPr lang="zh-CN" altLang="en-US" dirty="0"/>
              <a:t>有效。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resistance </a:t>
            </a:r>
            <a:r>
              <a:rPr lang="zh-CN" altLang="en-US" dirty="0"/>
              <a:t>；</a:t>
            </a:r>
            <a:r>
              <a:rPr lang="en-US" altLang="zh-CN" dirty="0"/>
              <a:t>impedance</a:t>
            </a:r>
            <a:r>
              <a:rPr lang="zh-CN" altLang="en-US" dirty="0"/>
              <a:t>，用</a:t>
            </a:r>
            <a:r>
              <a:rPr lang="en-US" altLang="zh-CN" dirty="0"/>
              <a:t>Z</a:t>
            </a:r>
            <a:r>
              <a:rPr lang="zh-CN" altLang="en-US" dirty="0"/>
              <a:t>表示，单位也是欧姆；阻抗匹配（</a:t>
            </a:r>
            <a:r>
              <a:rPr lang="en-US" altLang="zh-CN" dirty="0"/>
              <a:t>Impedance matching</a:t>
            </a:r>
            <a:r>
              <a:rPr lang="zh-CN" altLang="en-US" dirty="0"/>
              <a:t>）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zh-CN" altLang="en-US" dirty="0"/>
              <a:t>表决器：一排位置的可以共享一个信号。一排</a:t>
            </a:r>
            <a:r>
              <a:rPr lang="en-US" altLang="zh-CN" dirty="0"/>
              <a:t>8</a:t>
            </a:r>
            <a:r>
              <a:rPr lang="zh-CN" altLang="en-US" dirty="0"/>
              <a:t>个位置的化减少了</a:t>
            </a:r>
            <a:r>
              <a:rPr lang="en-US" altLang="zh-CN" dirty="0"/>
              <a:t>4</a:t>
            </a:r>
            <a:r>
              <a:rPr lang="zh-CN" altLang="en-US" dirty="0"/>
              <a:t>根线，一排</a:t>
            </a:r>
            <a:r>
              <a:rPr lang="en-US" altLang="zh-CN" dirty="0"/>
              <a:t>16</a:t>
            </a:r>
            <a:r>
              <a:rPr lang="zh-CN" altLang="en-US" dirty="0"/>
              <a:t>个位置的话，减少了</a:t>
            </a:r>
            <a:r>
              <a:rPr lang="en-US" altLang="zh-CN" dirty="0"/>
              <a:t>11</a:t>
            </a:r>
            <a:r>
              <a:rPr lang="zh-CN" altLang="en-US" dirty="0"/>
              <a:t>根线。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r>
              <a:rPr lang="en-US" altLang="zh-CN" dirty="0"/>
              <a:t>I</a:t>
            </a:r>
            <a:r>
              <a:rPr lang="zh-CN" altLang="en-US" dirty="0"/>
              <a:t>上的</a:t>
            </a:r>
            <a:r>
              <a:rPr lang="en-US" altLang="zh-CN" dirty="0"/>
              <a:t>bar</a:t>
            </a:r>
            <a:r>
              <a:rPr lang="zh-CN" altLang="en-US" dirty="0"/>
              <a:t>应该去掉。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876"/>
            <a:ext cx="6858000" cy="17909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862"/>
            <a:ext cx="6858000" cy="124197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C83A141-BB2C-443B-958B-58A5960856F8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5FBF8C3-250D-4901-AF8E-157F45A5C5D1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69388"/>
            <a:ext cx="7886700" cy="3263906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5B832AC-2216-4EFD-B626-3DC9FA1F8CB5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B9ED6C-CD64-4849-8116-093C2803BE3B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78"/>
            <a:ext cx="1971675" cy="4359417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78"/>
            <a:ext cx="5800725" cy="4359417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7F0CCD44-F978-4070-ADF8-6B0CECE76902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E9746AD-D848-41EF-AD00-FEDBAD118FA5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78"/>
            <a:ext cx="7886700" cy="4359417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79C1229-50CD-43B2-93A3-399D0ED01301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3545A6B-3F8D-4F83-93A5-594CE5387822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3841EC8-FD46-4FCD-989C-1E07835324EE}" type="slidenum">
              <a:rPr kumimoji="0" lang="en-US" altLang="zh-CN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en-US" altLang="zh-CN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388"/>
            <a:ext cx="78867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A464870-BBB9-499D-98E5-0A1E1FA77AD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D9704C-DA6C-4009-977A-DDDF32721014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462"/>
            <a:ext cx="7886700" cy="213981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522"/>
            <a:ext cx="7886700" cy="112527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1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CC072E4-3605-4273-B25F-8061C53D558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9C4AC6C-D352-4710-8626-3FE5AAEC84ED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388"/>
            <a:ext cx="3886200" cy="3263906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4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EAAC1692-3A4B-4779-9817-F760740C08B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5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40C21761-E73A-4141-A048-82832B5B7B54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图片 9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61028"/>
            <a:ext cx="3868340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1" y="1879038"/>
            <a:ext cx="3868340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1028"/>
            <a:ext cx="3887391" cy="61801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038"/>
            <a:ext cx="3887391" cy="2763782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FA0F8A6-FB92-460D-8035-8C87E4FAF8C6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86A34B0-9165-4A1B-9293-E50E1A0A15B2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78"/>
            <a:ext cx="7886700" cy="994295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11" name="日期占位符 2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236F3DDF-B94A-4D3A-94C3-C3D1601584A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3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DC16B40-7613-4ADC-9720-73B3CD28EDDF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图片 8" descr="电路幻灯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71437"/>
            <a:ext cx="9144000" cy="5143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93DB8FC-DA46-4CCA-ACBA-D8B4D4A00D8F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A3C4D61-9EFF-4FDD-A613-0CBABA451EB0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8DAEAB4-C56D-445B-B90B-9EF8F58D1B1E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9736E0CB-C50B-4458-9C62-237F3AF77835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42"/>
            <a:ext cx="2949178" cy="1200298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660"/>
            <a:ext cx="4629150" cy="36556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240"/>
            <a:ext cx="2949178" cy="285904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D11E70A-1617-464E-8FE5-015860E93E8B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0845490C-3720-47BA-90B5-26C1453477A4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0" descr="电路幻灯片1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-36512" y="-20637"/>
            <a:ext cx="9175750" cy="5168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C02FADB-E3F0-4553-8C0B-083AEE712287}" type="datetimeFigureOut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2025/3/19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Font typeface="Arial" panose="020B0604020202020204" pitchFamily="34" charset="0"/>
              <a:buNone/>
              <a:defRPr sz="900" noProof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900" noProof="1">
                <a:solidFill>
                  <a:srgbClr val="898989"/>
                </a:solidFill>
                <a:latin typeface="Times New Roman" panose="02020603050405020304" pitchFamily="18" charset="0"/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0A4A253-4A53-4522-841C-6E95948B8E3D}" type="slidenum">
              <a:rPr kumimoji="0" lang="zh-CN" altLang="en-US" sz="9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</a:rPr>
              <a:t>‹#›</a:t>
            </a:fld>
            <a:endParaRPr kumimoji="0" lang="zh-CN" altLang="en-US" sz="9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0" name="组合 9"/>
          <p:cNvGrpSpPr/>
          <p:nvPr userDrawn="1"/>
        </p:nvGrpSpPr>
        <p:grpSpPr>
          <a:xfrm>
            <a:off x="539750" y="52388"/>
            <a:ext cx="1628775" cy="487362"/>
            <a:chOff x="2077" y="3004"/>
            <a:chExt cx="5804" cy="1740"/>
          </a:xfrm>
        </p:grpSpPr>
        <p:pic>
          <p:nvPicPr>
            <p:cNvPr id="1031" name="图片 7" descr="交大矢量logo"/>
            <p:cNvPicPr>
              <a:picLocks noChangeAspect="1"/>
            </p:cNvPicPr>
            <p:nvPr userDrawn="1"/>
          </p:nvPicPr>
          <p:blipFill>
            <a:blip r:embed="rId16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9" name="矩形 8"/>
            <p:cNvSpPr/>
            <p:nvPr/>
          </p:nvSpPr>
          <p:spPr>
            <a:xfrm>
              <a:off x="7542" y="4166"/>
              <a:ext cx="339" cy="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8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708150"/>
            <a:ext cx="9156700" cy="16430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7" name="标题 1"/>
          <p:cNvSpPr>
            <a:spLocks noGrp="1"/>
          </p:cNvSpPr>
          <p:nvPr>
            <p:ph type="title"/>
          </p:nvPr>
        </p:nvSpPr>
        <p:spPr>
          <a:xfrm>
            <a:off x="2566988" y="2020888"/>
            <a:ext cx="3852862" cy="97155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en-US" sz="1800" dirty="0">
                <a:latin typeface="黑体" panose="02010609060101010101" pitchFamily="49" charset="-122"/>
                <a:ea typeface="黑体" panose="02010609060101010101" pitchFamily="49" charset="-122"/>
              </a:rPr>
              <a:t>数 字 逻 辑 电 路</a:t>
            </a:r>
          </a:p>
        </p:txBody>
      </p:sp>
      <p:sp>
        <p:nvSpPr>
          <p:cNvPr id="16388" name="文本框 2"/>
          <p:cNvSpPr txBox="1"/>
          <p:nvPr/>
        </p:nvSpPr>
        <p:spPr>
          <a:xfrm>
            <a:off x="3703638" y="2646363"/>
            <a:ext cx="1073150" cy="398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dirty="0">
                <a:solidFill>
                  <a:schemeClr val="tx1"/>
                </a:solidFill>
                <a:latin typeface="方正综艺简体" charset="-122"/>
                <a:ea typeface="方正综艺简体" charset="-122"/>
              </a:rPr>
              <a:t>朱正东</a:t>
            </a:r>
          </a:p>
        </p:txBody>
      </p:sp>
      <p:sp>
        <p:nvSpPr>
          <p:cNvPr id="9" name="矩形 8"/>
          <p:cNvSpPr/>
          <p:nvPr/>
        </p:nvSpPr>
        <p:spPr>
          <a:xfrm>
            <a:off x="0" y="-19050"/>
            <a:ext cx="9166225" cy="5164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1563688"/>
            <a:ext cx="9169400" cy="16462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91" name="标题 1"/>
          <p:cNvSpPr/>
          <p:nvPr/>
        </p:nvSpPr>
        <p:spPr>
          <a:xfrm>
            <a:off x="2486025" y="1711325"/>
            <a:ext cx="6916738" cy="11906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44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 字 逻 辑 电 路</a:t>
            </a:r>
          </a:p>
        </p:txBody>
      </p:sp>
      <p:sp>
        <p:nvSpPr>
          <p:cNvPr id="16392" name="文本框 11"/>
          <p:cNvSpPr txBox="1"/>
          <p:nvPr/>
        </p:nvSpPr>
        <p:spPr>
          <a:xfrm>
            <a:off x="4165600" y="2692400"/>
            <a:ext cx="14287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王今雨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16393" name="组合 12"/>
          <p:cNvGrpSpPr/>
          <p:nvPr/>
        </p:nvGrpSpPr>
        <p:grpSpPr>
          <a:xfrm>
            <a:off x="466725" y="268288"/>
            <a:ext cx="2322513" cy="696912"/>
            <a:chOff x="2077" y="3004"/>
            <a:chExt cx="5804" cy="1740"/>
          </a:xfrm>
        </p:grpSpPr>
        <p:pic>
          <p:nvPicPr>
            <p:cNvPr id="16394" name="图片 13" descr="交大矢量logo"/>
            <p:cNvPicPr>
              <a:picLocks noChangeAspect="1"/>
            </p:cNvPicPr>
            <p:nvPr/>
          </p:nvPicPr>
          <p:blipFill>
            <a:blip r:embed="rId2"/>
            <a:srcRect l="-1437" t="-9560" r="41219" b="-10179"/>
            <a:stretch>
              <a:fillRect/>
            </a:stretch>
          </p:blipFill>
          <p:spPr>
            <a:xfrm>
              <a:off x="2077" y="3004"/>
              <a:ext cx="5616" cy="174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5" name="矩形 14"/>
            <p:cNvSpPr/>
            <p:nvPr/>
          </p:nvSpPr>
          <p:spPr>
            <a:xfrm>
              <a:off x="7540" y="4165"/>
              <a:ext cx="341" cy="33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title"/>
          </p:nvPr>
        </p:nvSpPr>
        <p:spPr>
          <a:xfrm>
            <a:off x="357188" y="661988"/>
            <a:ext cx="7986712" cy="40798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74LS49</a:t>
            </a:r>
          </a:p>
        </p:txBody>
      </p:sp>
      <p:sp>
        <p:nvSpPr>
          <p:cNvPr id="19458" name="Rectangle 4"/>
          <p:cNvSpPr>
            <a:spLocks noGrp="1"/>
          </p:cNvSpPr>
          <p:nvPr>
            <p:ph idx="1"/>
          </p:nvPr>
        </p:nvSpPr>
        <p:spPr>
          <a:xfrm>
            <a:off x="684213" y="931863"/>
            <a:ext cx="6076950" cy="10287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74LS49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是常用的一种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器件，它的输入编码为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BCD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，输出为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位编码字。</a:t>
            </a:r>
          </a:p>
        </p:txBody>
      </p:sp>
      <p:sp>
        <p:nvSpPr>
          <p:cNvPr id="19459" name="Text Box 135"/>
          <p:cNvSpPr txBox="1"/>
          <p:nvPr/>
        </p:nvSpPr>
        <p:spPr>
          <a:xfrm>
            <a:off x="2916238" y="4371975"/>
            <a:ext cx="2087562" cy="3698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七段显示器件结构</a:t>
            </a:r>
          </a:p>
        </p:txBody>
      </p:sp>
      <p:grpSp>
        <p:nvGrpSpPr>
          <p:cNvPr id="19460" name="Group 207"/>
          <p:cNvGrpSpPr/>
          <p:nvPr/>
        </p:nvGrpSpPr>
        <p:grpSpPr>
          <a:xfrm>
            <a:off x="654050" y="2252663"/>
            <a:ext cx="1150938" cy="1498600"/>
            <a:chOff x="144" y="1327"/>
            <a:chExt cx="725" cy="1260"/>
          </a:xfrm>
        </p:grpSpPr>
        <p:sp>
          <p:nvSpPr>
            <p:cNvPr id="25686" name="Line 76"/>
            <p:cNvSpPr/>
            <p:nvPr/>
          </p:nvSpPr>
          <p:spPr>
            <a:xfrm>
              <a:off x="337" y="2289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7" name="Text Box 124"/>
            <p:cNvSpPr txBox="1"/>
            <p:nvPr/>
          </p:nvSpPr>
          <p:spPr>
            <a:xfrm>
              <a:off x="624" y="2054"/>
              <a:ext cx="240" cy="271"/>
            </a:xfrm>
            <a:prstGeom prst="rect">
              <a:avLst/>
            </a:prstGeom>
            <a:noFill/>
            <a:ln w="7620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500" dirty="0">
                  <a:solidFill>
                    <a:schemeClr val="tx1"/>
                  </a:solidFill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25688" name="Text Box 125"/>
            <p:cNvSpPr txBox="1"/>
            <p:nvPr/>
          </p:nvSpPr>
          <p:spPr>
            <a:xfrm>
              <a:off x="325" y="2277"/>
              <a:ext cx="19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d</a:t>
              </a:r>
            </a:p>
          </p:txBody>
        </p:sp>
        <p:sp>
          <p:nvSpPr>
            <p:cNvPr id="25689" name="Text Box 126"/>
            <p:cNvSpPr txBox="1"/>
            <p:nvPr/>
          </p:nvSpPr>
          <p:spPr>
            <a:xfrm>
              <a:off x="144" y="2024"/>
              <a:ext cx="19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25690" name="Text Box 127"/>
            <p:cNvSpPr txBox="1"/>
            <p:nvPr/>
          </p:nvSpPr>
          <p:spPr>
            <a:xfrm>
              <a:off x="447" y="1327"/>
              <a:ext cx="19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25691" name="Line 128"/>
            <p:cNvSpPr/>
            <p:nvPr/>
          </p:nvSpPr>
          <p:spPr>
            <a:xfrm>
              <a:off x="432" y="1644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2" name="Line 129"/>
            <p:cNvSpPr>
              <a:spLocks noChangeAspect="1"/>
            </p:cNvSpPr>
            <p:nvPr/>
          </p:nvSpPr>
          <p:spPr>
            <a:xfrm flipH="1">
              <a:off x="364" y="1661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3" name="Line 131"/>
            <p:cNvSpPr/>
            <p:nvPr/>
          </p:nvSpPr>
          <p:spPr>
            <a:xfrm>
              <a:off x="384" y="1968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4" name="Text Box 132"/>
            <p:cNvSpPr txBox="1"/>
            <p:nvPr/>
          </p:nvSpPr>
          <p:spPr>
            <a:xfrm>
              <a:off x="672" y="1680"/>
              <a:ext cx="19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25695" name="Text Box 133"/>
            <p:cNvSpPr txBox="1"/>
            <p:nvPr/>
          </p:nvSpPr>
          <p:spPr>
            <a:xfrm>
              <a:off x="224" y="1680"/>
              <a:ext cx="15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f</a:t>
              </a:r>
            </a:p>
          </p:txBody>
        </p:sp>
        <p:sp>
          <p:nvSpPr>
            <p:cNvPr id="25696" name="Text Box 134"/>
            <p:cNvSpPr txBox="1"/>
            <p:nvPr/>
          </p:nvSpPr>
          <p:spPr>
            <a:xfrm>
              <a:off x="384" y="1728"/>
              <a:ext cx="197" cy="310"/>
            </a:xfrm>
            <a:prstGeom prst="rect">
              <a:avLst/>
            </a:prstGeom>
            <a:noFill/>
            <a:ln w="76200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Arial" panose="020B0604020202020204" pitchFamily="34" charset="0"/>
                </a:rPr>
                <a:t>g</a:t>
              </a:r>
            </a:p>
          </p:txBody>
        </p:sp>
        <p:sp>
          <p:nvSpPr>
            <p:cNvPr id="25697" name="Line 201"/>
            <p:cNvSpPr>
              <a:spLocks noChangeAspect="1"/>
            </p:cNvSpPr>
            <p:nvPr/>
          </p:nvSpPr>
          <p:spPr>
            <a:xfrm flipH="1">
              <a:off x="314" y="1981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8" name="Line 204"/>
            <p:cNvSpPr>
              <a:spLocks noChangeAspect="1"/>
            </p:cNvSpPr>
            <p:nvPr/>
          </p:nvSpPr>
          <p:spPr>
            <a:xfrm flipH="1">
              <a:off x="662" y="1668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99" name="Line 206"/>
            <p:cNvSpPr>
              <a:spLocks noChangeAspect="1"/>
            </p:cNvSpPr>
            <p:nvPr/>
          </p:nvSpPr>
          <p:spPr>
            <a:xfrm flipH="1">
              <a:off x="612" y="1988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75" name="Group 456"/>
          <p:cNvGrpSpPr/>
          <p:nvPr/>
        </p:nvGrpSpPr>
        <p:grpSpPr>
          <a:xfrm>
            <a:off x="2625725" y="2174875"/>
            <a:ext cx="606425" cy="768350"/>
            <a:chOff x="1654" y="1635"/>
            <a:chExt cx="382" cy="645"/>
          </a:xfrm>
        </p:grpSpPr>
        <p:sp>
          <p:nvSpPr>
            <p:cNvPr id="25679" name="Line 369"/>
            <p:cNvSpPr/>
            <p:nvPr/>
          </p:nvSpPr>
          <p:spPr>
            <a:xfrm>
              <a:off x="1677" y="2280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0" name="Line 374"/>
            <p:cNvSpPr/>
            <p:nvPr/>
          </p:nvSpPr>
          <p:spPr>
            <a:xfrm>
              <a:off x="1772" y="1635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1" name="Line 375"/>
            <p:cNvSpPr>
              <a:spLocks noChangeAspect="1"/>
            </p:cNvSpPr>
            <p:nvPr/>
          </p:nvSpPr>
          <p:spPr>
            <a:xfrm flipH="1">
              <a:off x="1704" y="165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2" name="Line 376"/>
            <p:cNvSpPr/>
            <p:nvPr/>
          </p:nvSpPr>
          <p:spPr>
            <a:xfrm>
              <a:off x="1724" y="1959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3" name="Line 380"/>
            <p:cNvSpPr>
              <a:spLocks noChangeAspect="1"/>
            </p:cNvSpPr>
            <p:nvPr/>
          </p:nvSpPr>
          <p:spPr>
            <a:xfrm flipH="1">
              <a:off x="1654" y="197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4" name="Line 381"/>
            <p:cNvSpPr>
              <a:spLocks noChangeAspect="1"/>
            </p:cNvSpPr>
            <p:nvPr/>
          </p:nvSpPr>
          <p:spPr>
            <a:xfrm flipH="1">
              <a:off x="2002" y="1659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85" name="Line 382"/>
            <p:cNvSpPr>
              <a:spLocks noChangeAspect="1"/>
            </p:cNvSpPr>
            <p:nvPr/>
          </p:nvSpPr>
          <p:spPr>
            <a:xfrm flipH="1">
              <a:off x="1952" y="1979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83" name="Group 457"/>
          <p:cNvGrpSpPr/>
          <p:nvPr/>
        </p:nvGrpSpPr>
        <p:grpSpPr>
          <a:xfrm>
            <a:off x="3530600" y="2171700"/>
            <a:ext cx="606425" cy="768350"/>
            <a:chOff x="2450" y="1632"/>
            <a:chExt cx="382" cy="645"/>
          </a:xfrm>
        </p:grpSpPr>
        <p:sp>
          <p:nvSpPr>
            <p:cNvPr id="25672" name="Line 383"/>
            <p:cNvSpPr/>
            <p:nvPr/>
          </p:nvSpPr>
          <p:spPr>
            <a:xfrm>
              <a:off x="2473" y="2277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3" name="Line 384"/>
            <p:cNvSpPr/>
            <p:nvPr/>
          </p:nvSpPr>
          <p:spPr>
            <a:xfrm>
              <a:off x="2568" y="1632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4" name="Line 385"/>
            <p:cNvSpPr>
              <a:spLocks noChangeAspect="1"/>
            </p:cNvSpPr>
            <p:nvPr/>
          </p:nvSpPr>
          <p:spPr>
            <a:xfrm flipH="1">
              <a:off x="2500" y="164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5" name="Line 386"/>
            <p:cNvSpPr/>
            <p:nvPr/>
          </p:nvSpPr>
          <p:spPr>
            <a:xfrm>
              <a:off x="2520" y="1956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6" name="Line 387"/>
            <p:cNvSpPr>
              <a:spLocks noChangeAspect="1"/>
            </p:cNvSpPr>
            <p:nvPr/>
          </p:nvSpPr>
          <p:spPr>
            <a:xfrm flipH="1">
              <a:off x="2450" y="196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7" name="Line 388"/>
            <p:cNvSpPr>
              <a:spLocks noChangeAspect="1"/>
            </p:cNvSpPr>
            <p:nvPr/>
          </p:nvSpPr>
          <p:spPr>
            <a:xfrm flipH="1">
              <a:off x="2798" y="165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Line 389"/>
            <p:cNvSpPr>
              <a:spLocks noChangeAspect="1"/>
            </p:cNvSpPr>
            <p:nvPr/>
          </p:nvSpPr>
          <p:spPr>
            <a:xfrm flipH="1">
              <a:off x="2748" y="197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91" name="Group 458"/>
          <p:cNvGrpSpPr/>
          <p:nvPr/>
        </p:nvGrpSpPr>
        <p:grpSpPr>
          <a:xfrm>
            <a:off x="4462463" y="2171700"/>
            <a:ext cx="606425" cy="768350"/>
            <a:chOff x="3218" y="1632"/>
            <a:chExt cx="382" cy="645"/>
          </a:xfrm>
        </p:grpSpPr>
        <p:sp>
          <p:nvSpPr>
            <p:cNvPr id="25665" name="Line 390"/>
            <p:cNvSpPr/>
            <p:nvPr/>
          </p:nvSpPr>
          <p:spPr>
            <a:xfrm>
              <a:off x="3241" y="2277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391"/>
            <p:cNvSpPr/>
            <p:nvPr/>
          </p:nvSpPr>
          <p:spPr>
            <a:xfrm>
              <a:off x="3336" y="1632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Line 392"/>
            <p:cNvSpPr>
              <a:spLocks noChangeAspect="1"/>
            </p:cNvSpPr>
            <p:nvPr/>
          </p:nvSpPr>
          <p:spPr>
            <a:xfrm flipH="1">
              <a:off x="3268" y="164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8" name="Line 393"/>
            <p:cNvSpPr/>
            <p:nvPr/>
          </p:nvSpPr>
          <p:spPr>
            <a:xfrm>
              <a:off x="3288" y="1956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9" name="Line 394"/>
            <p:cNvSpPr>
              <a:spLocks noChangeAspect="1"/>
            </p:cNvSpPr>
            <p:nvPr/>
          </p:nvSpPr>
          <p:spPr>
            <a:xfrm flipH="1">
              <a:off x="3218" y="1969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0" name="Line 395"/>
            <p:cNvSpPr>
              <a:spLocks noChangeAspect="1"/>
            </p:cNvSpPr>
            <p:nvPr/>
          </p:nvSpPr>
          <p:spPr>
            <a:xfrm flipH="1">
              <a:off x="3566" y="165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1" name="Line 396"/>
            <p:cNvSpPr>
              <a:spLocks noChangeAspect="1"/>
            </p:cNvSpPr>
            <p:nvPr/>
          </p:nvSpPr>
          <p:spPr>
            <a:xfrm flipH="1">
              <a:off x="3516" y="1976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499" name="Group 459"/>
          <p:cNvGrpSpPr/>
          <p:nvPr/>
        </p:nvGrpSpPr>
        <p:grpSpPr>
          <a:xfrm>
            <a:off x="5391150" y="2171700"/>
            <a:ext cx="606425" cy="768350"/>
            <a:chOff x="3984" y="1632"/>
            <a:chExt cx="382" cy="645"/>
          </a:xfrm>
        </p:grpSpPr>
        <p:sp>
          <p:nvSpPr>
            <p:cNvPr id="25658" name="Line 397"/>
            <p:cNvSpPr/>
            <p:nvPr/>
          </p:nvSpPr>
          <p:spPr>
            <a:xfrm>
              <a:off x="4007" y="2277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398"/>
            <p:cNvSpPr/>
            <p:nvPr/>
          </p:nvSpPr>
          <p:spPr>
            <a:xfrm>
              <a:off x="4102" y="1632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399"/>
            <p:cNvSpPr>
              <a:spLocks noChangeAspect="1"/>
            </p:cNvSpPr>
            <p:nvPr/>
          </p:nvSpPr>
          <p:spPr>
            <a:xfrm flipH="1">
              <a:off x="4034" y="164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400"/>
            <p:cNvSpPr/>
            <p:nvPr/>
          </p:nvSpPr>
          <p:spPr>
            <a:xfrm>
              <a:off x="4054" y="1956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401"/>
            <p:cNvSpPr>
              <a:spLocks noChangeAspect="1"/>
            </p:cNvSpPr>
            <p:nvPr/>
          </p:nvSpPr>
          <p:spPr>
            <a:xfrm flipH="1">
              <a:off x="3984" y="196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402"/>
            <p:cNvSpPr>
              <a:spLocks noChangeAspect="1"/>
            </p:cNvSpPr>
            <p:nvPr/>
          </p:nvSpPr>
          <p:spPr>
            <a:xfrm flipH="1">
              <a:off x="4332" y="165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403"/>
            <p:cNvSpPr>
              <a:spLocks noChangeAspect="1"/>
            </p:cNvSpPr>
            <p:nvPr/>
          </p:nvSpPr>
          <p:spPr>
            <a:xfrm flipH="1">
              <a:off x="4282" y="197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07" name="Group 460"/>
          <p:cNvGrpSpPr/>
          <p:nvPr/>
        </p:nvGrpSpPr>
        <p:grpSpPr>
          <a:xfrm>
            <a:off x="6324600" y="2171700"/>
            <a:ext cx="606425" cy="768350"/>
            <a:chOff x="4752" y="1632"/>
            <a:chExt cx="382" cy="645"/>
          </a:xfrm>
        </p:grpSpPr>
        <p:sp>
          <p:nvSpPr>
            <p:cNvPr id="25651" name="Line 404"/>
            <p:cNvSpPr/>
            <p:nvPr/>
          </p:nvSpPr>
          <p:spPr>
            <a:xfrm>
              <a:off x="4775" y="2277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405"/>
            <p:cNvSpPr/>
            <p:nvPr/>
          </p:nvSpPr>
          <p:spPr>
            <a:xfrm>
              <a:off x="4870" y="1632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406"/>
            <p:cNvSpPr>
              <a:spLocks noChangeAspect="1"/>
            </p:cNvSpPr>
            <p:nvPr/>
          </p:nvSpPr>
          <p:spPr>
            <a:xfrm flipH="1">
              <a:off x="4802" y="1649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407"/>
            <p:cNvSpPr/>
            <p:nvPr/>
          </p:nvSpPr>
          <p:spPr>
            <a:xfrm>
              <a:off x="4822" y="1956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408"/>
            <p:cNvSpPr>
              <a:spLocks noChangeAspect="1"/>
            </p:cNvSpPr>
            <p:nvPr/>
          </p:nvSpPr>
          <p:spPr>
            <a:xfrm flipH="1">
              <a:off x="4752" y="1969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409"/>
            <p:cNvSpPr>
              <a:spLocks noChangeAspect="1"/>
            </p:cNvSpPr>
            <p:nvPr/>
          </p:nvSpPr>
          <p:spPr>
            <a:xfrm flipH="1">
              <a:off x="5100" y="165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410"/>
            <p:cNvSpPr>
              <a:spLocks noChangeAspect="1"/>
            </p:cNvSpPr>
            <p:nvPr/>
          </p:nvSpPr>
          <p:spPr>
            <a:xfrm flipH="1">
              <a:off x="5050" y="1976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15" name="Group 461"/>
          <p:cNvGrpSpPr/>
          <p:nvPr/>
        </p:nvGrpSpPr>
        <p:grpSpPr>
          <a:xfrm>
            <a:off x="2590800" y="3289300"/>
            <a:ext cx="606425" cy="768350"/>
            <a:chOff x="1632" y="2571"/>
            <a:chExt cx="382" cy="645"/>
          </a:xfrm>
        </p:grpSpPr>
        <p:sp>
          <p:nvSpPr>
            <p:cNvPr id="25644" name="Line 411"/>
            <p:cNvSpPr/>
            <p:nvPr/>
          </p:nvSpPr>
          <p:spPr>
            <a:xfrm>
              <a:off x="1655" y="3216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412"/>
            <p:cNvSpPr/>
            <p:nvPr/>
          </p:nvSpPr>
          <p:spPr>
            <a:xfrm>
              <a:off x="1750" y="2571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413"/>
            <p:cNvSpPr>
              <a:spLocks noChangeAspect="1"/>
            </p:cNvSpPr>
            <p:nvPr/>
          </p:nvSpPr>
          <p:spPr>
            <a:xfrm flipH="1">
              <a:off x="1682" y="2588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414"/>
            <p:cNvSpPr/>
            <p:nvPr/>
          </p:nvSpPr>
          <p:spPr>
            <a:xfrm>
              <a:off x="1702" y="2895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415"/>
            <p:cNvSpPr>
              <a:spLocks noChangeAspect="1"/>
            </p:cNvSpPr>
            <p:nvPr/>
          </p:nvSpPr>
          <p:spPr>
            <a:xfrm flipH="1">
              <a:off x="1632" y="2908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416"/>
            <p:cNvSpPr>
              <a:spLocks noChangeAspect="1"/>
            </p:cNvSpPr>
            <p:nvPr/>
          </p:nvSpPr>
          <p:spPr>
            <a:xfrm flipH="1">
              <a:off x="1980" y="2595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0" name="Line 417"/>
            <p:cNvSpPr>
              <a:spLocks noChangeAspect="1"/>
            </p:cNvSpPr>
            <p:nvPr/>
          </p:nvSpPr>
          <p:spPr>
            <a:xfrm flipH="1">
              <a:off x="1930" y="291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23" name="Group 462"/>
          <p:cNvGrpSpPr/>
          <p:nvPr/>
        </p:nvGrpSpPr>
        <p:grpSpPr>
          <a:xfrm>
            <a:off x="3495675" y="3286125"/>
            <a:ext cx="606425" cy="768350"/>
            <a:chOff x="2428" y="2568"/>
            <a:chExt cx="382" cy="645"/>
          </a:xfrm>
        </p:grpSpPr>
        <p:sp>
          <p:nvSpPr>
            <p:cNvPr id="25637" name="Line 418"/>
            <p:cNvSpPr/>
            <p:nvPr/>
          </p:nvSpPr>
          <p:spPr>
            <a:xfrm>
              <a:off x="2451" y="3213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8" name="Line 419"/>
            <p:cNvSpPr/>
            <p:nvPr/>
          </p:nvSpPr>
          <p:spPr>
            <a:xfrm>
              <a:off x="2546" y="2568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9" name="Line 420"/>
            <p:cNvSpPr>
              <a:spLocks noChangeAspect="1"/>
            </p:cNvSpPr>
            <p:nvPr/>
          </p:nvSpPr>
          <p:spPr>
            <a:xfrm flipH="1">
              <a:off x="2478" y="258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0" name="Line 421"/>
            <p:cNvSpPr/>
            <p:nvPr/>
          </p:nvSpPr>
          <p:spPr>
            <a:xfrm>
              <a:off x="2498" y="2892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1" name="Line 422"/>
            <p:cNvSpPr>
              <a:spLocks noChangeAspect="1"/>
            </p:cNvSpPr>
            <p:nvPr/>
          </p:nvSpPr>
          <p:spPr>
            <a:xfrm flipH="1">
              <a:off x="2428" y="290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2" name="Line 423"/>
            <p:cNvSpPr>
              <a:spLocks noChangeAspect="1"/>
            </p:cNvSpPr>
            <p:nvPr/>
          </p:nvSpPr>
          <p:spPr>
            <a:xfrm flipH="1">
              <a:off x="2776" y="2592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424"/>
            <p:cNvSpPr>
              <a:spLocks noChangeAspect="1"/>
            </p:cNvSpPr>
            <p:nvPr/>
          </p:nvSpPr>
          <p:spPr>
            <a:xfrm flipH="1">
              <a:off x="2726" y="291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1" name="Group 463"/>
          <p:cNvGrpSpPr/>
          <p:nvPr/>
        </p:nvGrpSpPr>
        <p:grpSpPr>
          <a:xfrm>
            <a:off x="4427538" y="3286125"/>
            <a:ext cx="606425" cy="768350"/>
            <a:chOff x="3196" y="2568"/>
            <a:chExt cx="382" cy="645"/>
          </a:xfrm>
        </p:grpSpPr>
        <p:sp>
          <p:nvSpPr>
            <p:cNvPr id="25630" name="Line 425"/>
            <p:cNvSpPr/>
            <p:nvPr/>
          </p:nvSpPr>
          <p:spPr>
            <a:xfrm>
              <a:off x="3219" y="3213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1" name="Line 426"/>
            <p:cNvSpPr/>
            <p:nvPr/>
          </p:nvSpPr>
          <p:spPr>
            <a:xfrm>
              <a:off x="3314" y="2568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2" name="Line 427"/>
            <p:cNvSpPr>
              <a:spLocks noChangeAspect="1"/>
            </p:cNvSpPr>
            <p:nvPr/>
          </p:nvSpPr>
          <p:spPr>
            <a:xfrm flipH="1">
              <a:off x="3246" y="2585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3" name="Line 428"/>
            <p:cNvSpPr/>
            <p:nvPr/>
          </p:nvSpPr>
          <p:spPr>
            <a:xfrm>
              <a:off x="3266" y="2892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4" name="Line 429"/>
            <p:cNvSpPr>
              <a:spLocks noChangeAspect="1"/>
            </p:cNvSpPr>
            <p:nvPr/>
          </p:nvSpPr>
          <p:spPr>
            <a:xfrm flipH="1">
              <a:off x="3196" y="2905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5" name="Line 430"/>
            <p:cNvSpPr>
              <a:spLocks noChangeAspect="1"/>
            </p:cNvSpPr>
            <p:nvPr/>
          </p:nvSpPr>
          <p:spPr>
            <a:xfrm flipH="1">
              <a:off x="3544" y="259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36" name="Line 431"/>
            <p:cNvSpPr>
              <a:spLocks noChangeAspect="1"/>
            </p:cNvSpPr>
            <p:nvPr/>
          </p:nvSpPr>
          <p:spPr>
            <a:xfrm flipH="1">
              <a:off x="3494" y="291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39" name="Group 465"/>
          <p:cNvGrpSpPr/>
          <p:nvPr/>
        </p:nvGrpSpPr>
        <p:grpSpPr>
          <a:xfrm>
            <a:off x="5356225" y="3286125"/>
            <a:ext cx="606425" cy="768350"/>
            <a:chOff x="3962" y="2568"/>
            <a:chExt cx="382" cy="645"/>
          </a:xfrm>
        </p:grpSpPr>
        <p:sp>
          <p:nvSpPr>
            <p:cNvPr id="25623" name="Line 432"/>
            <p:cNvSpPr/>
            <p:nvPr/>
          </p:nvSpPr>
          <p:spPr>
            <a:xfrm>
              <a:off x="3985" y="3213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4" name="Line 433"/>
            <p:cNvSpPr/>
            <p:nvPr/>
          </p:nvSpPr>
          <p:spPr>
            <a:xfrm>
              <a:off x="4080" y="2568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5" name="Line 434"/>
            <p:cNvSpPr>
              <a:spLocks noChangeAspect="1"/>
            </p:cNvSpPr>
            <p:nvPr/>
          </p:nvSpPr>
          <p:spPr>
            <a:xfrm flipH="1">
              <a:off x="4012" y="258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6" name="Line 435"/>
            <p:cNvSpPr/>
            <p:nvPr/>
          </p:nvSpPr>
          <p:spPr>
            <a:xfrm>
              <a:off x="4032" y="2892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7" name="Line 436"/>
            <p:cNvSpPr>
              <a:spLocks noChangeAspect="1"/>
            </p:cNvSpPr>
            <p:nvPr/>
          </p:nvSpPr>
          <p:spPr>
            <a:xfrm flipH="1">
              <a:off x="3962" y="290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8" name="Line 437"/>
            <p:cNvSpPr>
              <a:spLocks noChangeAspect="1"/>
            </p:cNvSpPr>
            <p:nvPr/>
          </p:nvSpPr>
          <p:spPr>
            <a:xfrm flipH="1">
              <a:off x="4310" y="259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9" name="Line 438"/>
            <p:cNvSpPr>
              <a:spLocks noChangeAspect="1"/>
            </p:cNvSpPr>
            <p:nvPr/>
          </p:nvSpPr>
          <p:spPr>
            <a:xfrm flipH="1">
              <a:off x="4260" y="291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9547" name="Group 466"/>
          <p:cNvGrpSpPr/>
          <p:nvPr/>
        </p:nvGrpSpPr>
        <p:grpSpPr>
          <a:xfrm>
            <a:off x="6289675" y="3286125"/>
            <a:ext cx="606425" cy="768350"/>
            <a:chOff x="4730" y="2568"/>
            <a:chExt cx="382" cy="645"/>
          </a:xfrm>
        </p:grpSpPr>
        <p:sp>
          <p:nvSpPr>
            <p:cNvPr id="25616" name="Line 439"/>
            <p:cNvSpPr/>
            <p:nvPr/>
          </p:nvSpPr>
          <p:spPr>
            <a:xfrm>
              <a:off x="4753" y="3213"/>
              <a:ext cx="227" cy="0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7" name="Line 440"/>
            <p:cNvSpPr/>
            <p:nvPr/>
          </p:nvSpPr>
          <p:spPr>
            <a:xfrm>
              <a:off x="4848" y="2568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8" name="Line 441"/>
            <p:cNvSpPr>
              <a:spLocks noChangeAspect="1"/>
            </p:cNvSpPr>
            <p:nvPr/>
          </p:nvSpPr>
          <p:spPr>
            <a:xfrm flipH="1">
              <a:off x="4780" y="2585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19" name="Line 442"/>
            <p:cNvSpPr/>
            <p:nvPr/>
          </p:nvSpPr>
          <p:spPr>
            <a:xfrm>
              <a:off x="4800" y="2892"/>
              <a:ext cx="227" cy="0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0" name="Line 443"/>
            <p:cNvSpPr>
              <a:spLocks noChangeAspect="1"/>
            </p:cNvSpPr>
            <p:nvPr/>
          </p:nvSpPr>
          <p:spPr>
            <a:xfrm flipH="1">
              <a:off x="4730" y="2905"/>
              <a:ext cx="34" cy="263"/>
            </a:xfrm>
            <a:prstGeom prst="line">
              <a:avLst/>
            </a:prstGeom>
            <a:ln w="76200" cap="flat" cmpd="sng">
              <a:solidFill>
                <a:srgbClr val="5214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1" name="Line 444"/>
            <p:cNvSpPr>
              <a:spLocks noChangeAspect="1"/>
            </p:cNvSpPr>
            <p:nvPr/>
          </p:nvSpPr>
          <p:spPr>
            <a:xfrm flipH="1">
              <a:off x="5078" y="259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22" name="Line 445"/>
            <p:cNvSpPr>
              <a:spLocks noChangeAspect="1"/>
            </p:cNvSpPr>
            <p:nvPr/>
          </p:nvSpPr>
          <p:spPr>
            <a:xfrm flipH="1">
              <a:off x="5028" y="2912"/>
              <a:ext cx="34" cy="263"/>
            </a:xfrm>
            <a:prstGeom prst="line">
              <a:avLst/>
            </a:prstGeom>
            <a:ln w="762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uild="p"/>
      <p:bldP spid="1945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title"/>
          </p:nvPr>
        </p:nvSpPr>
        <p:spPr>
          <a:xfrm>
            <a:off x="4829175" y="1795463"/>
            <a:ext cx="573088" cy="2233612"/>
          </a:xfrm>
          <a:noFill/>
          <a:ln>
            <a:noFill/>
          </a:ln>
        </p:spPr>
        <p:txBody>
          <a:bodyPr vert="eaVert"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74LS49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真值表</a:t>
            </a:r>
          </a:p>
        </p:txBody>
      </p:sp>
      <p:graphicFrame>
        <p:nvGraphicFramePr>
          <p:cNvPr id="153848" name="Group 24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06400" y="588645"/>
          <a:ext cx="4453255" cy="447548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8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入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出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78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/BI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D   C   B   A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　　　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    b    c    d    e    f    g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d    d    d    d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0    0    0    0    0    0    0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6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0    0    0    0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1    1    1    1    1    1    0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0    0    0    1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0    1    1    0    0    0    0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0    0    1    0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1    1    0    1    1    0    1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0    0    1    1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1    1    1    1    0    0    1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0    1    0    0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0    1    1    0    0    1    1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0    1    0    1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1    0    1    1    0    1    1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0    1    1    0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0    0    1    1    1    1    1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0    1    1    1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1    1    1    0    0    0    0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1    0    0    0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1    1    1    1    1    1    1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009A7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1    0    0    1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1    1    1    0    0    1    1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1    0    1    0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0    0    0    1    1    0    1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1    0    1    1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0    0    1    1    0    0    1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1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1    1    0    0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0    1    0    0    0    1    1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1    1    0    1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1    0    0    1    0    1    1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zh-CN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1    1    1    0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0    0    0    1    1    1    1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43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　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1    1    1    1</a:t>
                      </a:r>
                    </a:p>
                  </a:txBody>
                  <a:tcPr marL="91462" marR="91462" marT="34300" marB="34300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0    0    0    0    0    0    0</a:t>
                      </a:r>
                    </a:p>
                  </a:txBody>
                  <a:tcPr marL="91462" marR="91462" marT="34300" marB="34300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E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26689" name="Text Box 249"/>
          <p:cNvSpPr txBox="1"/>
          <p:nvPr/>
        </p:nvSpPr>
        <p:spPr>
          <a:xfrm>
            <a:off x="4945063" y="446088"/>
            <a:ext cx="2979737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BI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：禁止显示控制端）</a:t>
            </a:r>
          </a:p>
        </p:txBody>
      </p:sp>
      <p:sp>
        <p:nvSpPr>
          <p:cNvPr id="26690" name="Rectangle 3"/>
          <p:cNvSpPr txBox="1"/>
          <p:nvPr/>
        </p:nvSpPr>
        <p:spPr>
          <a:xfrm>
            <a:off x="6070600" y="823913"/>
            <a:ext cx="2376488" cy="431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5C20CB-0E48-4970-B501-E0F2E62FF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572195"/>
            <a:ext cx="2076557" cy="250837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5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26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89" grpId="0"/>
      <p:bldP spid="26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title"/>
          </p:nvPr>
        </p:nvSpPr>
        <p:spPr>
          <a:xfrm>
            <a:off x="323850" y="687388"/>
            <a:ext cx="6551613" cy="50323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译码器实现组合逻辑函数</a:t>
            </a:r>
          </a:p>
        </p:txBody>
      </p:sp>
      <p:sp>
        <p:nvSpPr>
          <p:cNvPr id="21506" name="Rectangle 81"/>
          <p:cNvSpPr/>
          <p:nvPr/>
        </p:nvSpPr>
        <p:spPr>
          <a:xfrm>
            <a:off x="468313" y="1119188"/>
            <a:ext cx="8207375" cy="7556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因为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n-2</a:t>
            </a:r>
            <a:r>
              <a:rPr lang="en-US" altLang="zh-CN" sz="1800" b="1" baseline="30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二进制译码器的输出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对应于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变量函数的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个最小项，</a:t>
            </a:r>
            <a:endParaRPr lang="en-US" altLang="zh-CN" sz="1800" b="1" baseline="300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所以可以借用此器件来实现任何组合逻辑函数。</a:t>
            </a:r>
          </a:p>
        </p:txBody>
      </p:sp>
      <p:sp>
        <p:nvSpPr>
          <p:cNvPr id="21507" name="Rectangle 3"/>
          <p:cNvSpPr txBox="1"/>
          <p:nvPr/>
        </p:nvSpPr>
        <p:spPr>
          <a:xfrm>
            <a:off x="466725" y="1897063"/>
            <a:ext cx="8382000" cy="5143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用译码器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F(x,y,z) = ∑m(1,4,6,7)</a:t>
            </a:r>
          </a:p>
        </p:txBody>
      </p:sp>
      <p:sp>
        <p:nvSpPr>
          <p:cNvPr id="21580" name="Rectangle 4"/>
          <p:cNvSpPr txBox="1"/>
          <p:nvPr/>
        </p:nvSpPr>
        <p:spPr>
          <a:xfrm>
            <a:off x="466725" y="2571750"/>
            <a:ext cx="2519363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逻辑图如下所示：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146425" y="2581910"/>
            <a:ext cx="5303520" cy="2171700"/>
            <a:chOff x="4955" y="4066"/>
            <a:chExt cx="8352" cy="3420"/>
          </a:xfrm>
        </p:grpSpPr>
        <p:grpSp>
          <p:nvGrpSpPr>
            <p:cNvPr id="21508" name="Group 79"/>
            <p:cNvGrpSpPr/>
            <p:nvPr/>
          </p:nvGrpSpPr>
          <p:grpSpPr>
            <a:xfrm>
              <a:off x="4955" y="4066"/>
              <a:ext cx="8353" cy="3420"/>
              <a:chOff x="960" y="1152"/>
              <a:chExt cx="2880" cy="1824"/>
            </a:xfrm>
          </p:grpSpPr>
          <p:sp>
            <p:nvSpPr>
              <p:cNvPr id="27655" name="Text Box 32"/>
              <p:cNvSpPr txBox="1"/>
              <p:nvPr/>
            </p:nvSpPr>
            <p:spPr>
              <a:xfrm>
                <a:off x="2112" y="2014"/>
                <a:ext cx="384" cy="282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56" name="Rectangle 9"/>
              <p:cNvSpPr/>
              <p:nvPr/>
            </p:nvSpPr>
            <p:spPr>
              <a:xfrm>
                <a:off x="1728" y="1488"/>
                <a:ext cx="624" cy="1440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grpSp>
            <p:nvGrpSpPr>
              <p:cNvPr id="27657" name="Group 10"/>
              <p:cNvGrpSpPr/>
              <p:nvPr/>
            </p:nvGrpSpPr>
            <p:grpSpPr>
              <a:xfrm>
                <a:off x="1450" y="1776"/>
                <a:ext cx="278" cy="48"/>
                <a:chOff x="3898" y="2736"/>
                <a:chExt cx="278" cy="48"/>
              </a:xfrm>
            </p:grpSpPr>
            <p:sp>
              <p:nvSpPr>
                <p:cNvPr id="27723" name="Oval 11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724" name="Line 12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58" name="Line 13"/>
              <p:cNvSpPr/>
              <p:nvPr/>
            </p:nvSpPr>
            <p:spPr>
              <a:xfrm>
                <a:off x="1440" y="1632"/>
                <a:ext cx="281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59" name="Line 14"/>
              <p:cNvSpPr/>
              <p:nvPr/>
            </p:nvSpPr>
            <p:spPr>
              <a:xfrm>
                <a:off x="1450" y="2598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0" name="Line 15"/>
              <p:cNvSpPr/>
              <p:nvPr/>
            </p:nvSpPr>
            <p:spPr>
              <a:xfrm>
                <a:off x="1440" y="2792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61" name="Text Box 16"/>
              <p:cNvSpPr txBox="1"/>
              <p:nvPr/>
            </p:nvSpPr>
            <p:spPr>
              <a:xfrm>
                <a:off x="1730" y="1216"/>
                <a:ext cx="720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74LS138</a:t>
                </a:r>
              </a:p>
            </p:txBody>
          </p:sp>
          <p:sp>
            <p:nvSpPr>
              <p:cNvPr id="27662" name="Text Box 17"/>
              <p:cNvSpPr txBox="1"/>
              <p:nvPr/>
            </p:nvSpPr>
            <p:spPr>
              <a:xfrm>
                <a:off x="1720" y="1518"/>
                <a:ext cx="288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63" name="Text Box 18"/>
              <p:cNvSpPr txBox="1"/>
              <p:nvPr/>
            </p:nvSpPr>
            <p:spPr>
              <a:xfrm>
                <a:off x="1718" y="2284"/>
                <a:ext cx="288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grpSp>
            <p:nvGrpSpPr>
              <p:cNvPr id="27664" name="Group 19"/>
              <p:cNvGrpSpPr/>
              <p:nvPr/>
            </p:nvGrpSpPr>
            <p:grpSpPr>
              <a:xfrm>
                <a:off x="2352" y="1666"/>
                <a:ext cx="288" cy="48"/>
                <a:chOff x="2400" y="3504"/>
                <a:chExt cx="288" cy="48"/>
              </a:xfrm>
            </p:grpSpPr>
            <p:sp>
              <p:nvSpPr>
                <p:cNvPr id="27721" name="Oval 20"/>
                <p:cNvSpPr/>
                <p:nvPr/>
              </p:nvSpPr>
              <p:spPr>
                <a:xfrm>
                  <a:off x="2400" y="3504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722" name="Line 21"/>
                <p:cNvSpPr/>
                <p:nvPr/>
              </p:nvSpPr>
              <p:spPr>
                <a:xfrm>
                  <a:off x="2448" y="352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5" name="Line 22"/>
              <p:cNvSpPr/>
              <p:nvPr/>
            </p:nvSpPr>
            <p:spPr>
              <a:xfrm flipV="1">
                <a:off x="2400" y="1824"/>
                <a:ext cx="768" cy="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66" name="Group 23"/>
              <p:cNvGrpSpPr/>
              <p:nvPr/>
            </p:nvGrpSpPr>
            <p:grpSpPr>
              <a:xfrm>
                <a:off x="2352" y="1954"/>
                <a:ext cx="288" cy="48"/>
                <a:chOff x="2400" y="3504"/>
                <a:chExt cx="288" cy="48"/>
              </a:xfrm>
            </p:grpSpPr>
            <p:sp>
              <p:nvSpPr>
                <p:cNvPr id="27719" name="Oval 24"/>
                <p:cNvSpPr/>
                <p:nvPr/>
              </p:nvSpPr>
              <p:spPr>
                <a:xfrm>
                  <a:off x="2400" y="3504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720" name="Line 25"/>
                <p:cNvSpPr/>
                <p:nvPr/>
              </p:nvSpPr>
              <p:spPr>
                <a:xfrm>
                  <a:off x="2448" y="352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7667" name="Group 26"/>
              <p:cNvGrpSpPr/>
              <p:nvPr/>
            </p:nvGrpSpPr>
            <p:grpSpPr>
              <a:xfrm>
                <a:off x="2352" y="2098"/>
                <a:ext cx="288" cy="48"/>
                <a:chOff x="2400" y="3504"/>
                <a:chExt cx="288" cy="48"/>
              </a:xfrm>
            </p:grpSpPr>
            <p:sp>
              <p:nvSpPr>
                <p:cNvPr id="27717" name="Oval 27"/>
                <p:cNvSpPr/>
                <p:nvPr/>
              </p:nvSpPr>
              <p:spPr>
                <a:xfrm>
                  <a:off x="2400" y="3504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718" name="Line 28"/>
                <p:cNvSpPr/>
                <p:nvPr/>
              </p:nvSpPr>
              <p:spPr>
                <a:xfrm>
                  <a:off x="2448" y="352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68" name="Text Box 29"/>
              <p:cNvSpPr txBox="1"/>
              <p:nvPr/>
            </p:nvSpPr>
            <p:spPr>
              <a:xfrm>
                <a:off x="2112" y="1858"/>
                <a:ext cx="384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69" name="Text Box 30"/>
              <p:cNvSpPr txBox="1"/>
              <p:nvPr/>
            </p:nvSpPr>
            <p:spPr>
              <a:xfrm>
                <a:off x="2112" y="1570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0" name="Text Box 31"/>
              <p:cNvSpPr txBox="1"/>
              <p:nvPr/>
            </p:nvSpPr>
            <p:spPr>
              <a:xfrm>
                <a:off x="2112" y="1704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1" name="Line 33"/>
              <p:cNvSpPr/>
              <p:nvPr/>
            </p:nvSpPr>
            <p:spPr>
              <a:xfrm>
                <a:off x="2400" y="2272"/>
                <a:ext cx="38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7672" name="Group 34"/>
              <p:cNvGrpSpPr/>
              <p:nvPr/>
            </p:nvGrpSpPr>
            <p:grpSpPr>
              <a:xfrm>
                <a:off x="2352" y="2398"/>
                <a:ext cx="288" cy="48"/>
                <a:chOff x="2400" y="3504"/>
                <a:chExt cx="288" cy="48"/>
              </a:xfrm>
            </p:grpSpPr>
            <p:sp>
              <p:nvSpPr>
                <p:cNvPr id="27715" name="Oval 35"/>
                <p:cNvSpPr/>
                <p:nvPr/>
              </p:nvSpPr>
              <p:spPr>
                <a:xfrm>
                  <a:off x="2400" y="3504"/>
                  <a:ext cx="48" cy="48"/>
                </a:xfrm>
                <a:prstGeom prst="ellipse">
                  <a:avLst/>
                </a:prstGeom>
                <a:solidFill>
                  <a:schemeClr val="hlink"/>
                </a:solidFill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7716" name="Line 36"/>
                <p:cNvSpPr/>
                <p:nvPr/>
              </p:nvSpPr>
              <p:spPr>
                <a:xfrm>
                  <a:off x="2448" y="3522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73" name="Line 37"/>
              <p:cNvSpPr/>
              <p:nvPr/>
            </p:nvSpPr>
            <p:spPr>
              <a:xfrm>
                <a:off x="2400" y="2560"/>
                <a:ext cx="47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4" name="Line 38"/>
              <p:cNvSpPr/>
              <p:nvPr/>
            </p:nvSpPr>
            <p:spPr>
              <a:xfrm>
                <a:off x="2400" y="2704"/>
                <a:ext cx="5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75" name="Text Box 39"/>
              <p:cNvSpPr txBox="1"/>
              <p:nvPr/>
            </p:nvSpPr>
            <p:spPr>
              <a:xfrm>
                <a:off x="2112" y="2158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6" name="Text Box 40"/>
              <p:cNvSpPr txBox="1"/>
              <p:nvPr/>
            </p:nvSpPr>
            <p:spPr>
              <a:xfrm>
                <a:off x="2112" y="2302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7" name="Text Box 41"/>
              <p:cNvSpPr txBox="1"/>
              <p:nvPr/>
            </p:nvSpPr>
            <p:spPr>
              <a:xfrm>
                <a:off x="2112" y="2446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8" name="Text Box 42"/>
              <p:cNvSpPr txBox="1"/>
              <p:nvPr/>
            </p:nvSpPr>
            <p:spPr>
              <a:xfrm>
                <a:off x="2112" y="2600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79" name="Line 43"/>
              <p:cNvSpPr/>
              <p:nvPr/>
            </p:nvSpPr>
            <p:spPr>
              <a:xfrm>
                <a:off x="1450" y="2400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0" name="Text Box 44"/>
              <p:cNvSpPr txBox="1"/>
              <p:nvPr/>
            </p:nvSpPr>
            <p:spPr>
              <a:xfrm>
                <a:off x="1728" y="2478"/>
                <a:ext cx="288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27681" name="Text Box 45"/>
              <p:cNvSpPr txBox="1"/>
              <p:nvPr/>
            </p:nvSpPr>
            <p:spPr>
              <a:xfrm>
                <a:off x="1728" y="2668"/>
                <a:ext cx="288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27682" name="Text Box 46"/>
              <p:cNvSpPr txBox="1"/>
              <p:nvPr/>
            </p:nvSpPr>
            <p:spPr>
              <a:xfrm>
                <a:off x="1728" y="1700"/>
                <a:ext cx="336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2A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83" name="Text Box 47"/>
              <p:cNvSpPr txBox="1"/>
              <p:nvPr/>
            </p:nvSpPr>
            <p:spPr>
              <a:xfrm>
                <a:off x="1728" y="1882"/>
                <a:ext cx="336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2B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84" name="Rectangle 48"/>
              <p:cNvSpPr/>
              <p:nvPr/>
            </p:nvSpPr>
            <p:spPr>
              <a:xfrm>
                <a:off x="3168" y="1740"/>
                <a:ext cx="288" cy="432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85" name="Line 49"/>
              <p:cNvSpPr/>
              <p:nvPr/>
            </p:nvSpPr>
            <p:spPr>
              <a:xfrm>
                <a:off x="3504" y="1952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6" name="Text Box 50"/>
              <p:cNvSpPr txBox="1"/>
              <p:nvPr/>
            </p:nvSpPr>
            <p:spPr>
              <a:xfrm>
                <a:off x="3168" y="1740"/>
                <a:ext cx="336" cy="310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27687" name="Line 51"/>
              <p:cNvSpPr/>
              <p:nvPr/>
            </p:nvSpPr>
            <p:spPr>
              <a:xfrm>
                <a:off x="2791" y="1920"/>
                <a:ext cx="3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8" name="Line 52"/>
              <p:cNvSpPr/>
              <p:nvPr/>
            </p:nvSpPr>
            <p:spPr>
              <a:xfrm>
                <a:off x="2787" y="1920"/>
                <a:ext cx="0" cy="35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89" name="Line 53"/>
              <p:cNvSpPr/>
              <p:nvPr/>
            </p:nvSpPr>
            <p:spPr>
              <a:xfrm>
                <a:off x="2880" y="2011"/>
                <a:ext cx="28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0" name="Line 54"/>
              <p:cNvSpPr/>
              <p:nvPr/>
            </p:nvSpPr>
            <p:spPr>
              <a:xfrm>
                <a:off x="2976" y="2107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1" name="Line 55"/>
              <p:cNvSpPr/>
              <p:nvPr/>
            </p:nvSpPr>
            <p:spPr>
              <a:xfrm>
                <a:off x="2880" y="2016"/>
                <a:ext cx="0" cy="55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2" name="Line 56"/>
              <p:cNvSpPr/>
              <p:nvPr/>
            </p:nvSpPr>
            <p:spPr>
              <a:xfrm>
                <a:off x="2976" y="2112"/>
                <a:ext cx="0" cy="59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693" name="Text Box 57"/>
              <p:cNvSpPr txBox="1"/>
              <p:nvPr/>
            </p:nvSpPr>
            <p:spPr>
              <a:xfrm>
                <a:off x="3600" y="1718"/>
                <a:ext cx="240" cy="336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F</a:t>
                </a:r>
              </a:p>
            </p:txBody>
          </p:sp>
          <p:sp>
            <p:nvSpPr>
              <p:cNvPr id="27694" name="Text Box 58"/>
              <p:cNvSpPr txBox="1"/>
              <p:nvPr/>
            </p:nvSpPr>
            <p:spPr>
              <a:xfrm>
                <a:off x="1248" y="2256"/>
                <a:ext cx="288" cy="336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z</a:t>
                </a:r>
              </a:p>
            </p:txBody>
          </p:sp>
          <p:sp>
            <p:nvSpPr>
              <p:cNvPr id="27695" name="Text Box 59"/>
              <p:cNvSpPr txBox="1"/>
              <p:nvPr/>
            </p:nvSpPr>
            <p:spPr>
              <a:xfrm>
                <a:off x="1248" y="2422"/>
                <a:ext cx="288" cy="336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27696" name="Text Box 60"/>
              <p:cNvSpPr txBox="1"/>
              <p:nvPr/>
            </p:nvSpPr>
            <p:spPr>
              <a:xfrm>
                <a:off x="1248" y="2640"/>
                <a:ext cx="288" cy="336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</a:p>
            </p:txBody>
          </p:sp>
          <p:grpSp>
            <p:nvGrpSpPr>
              <p:cNvPr id="27697" name="Group 61"/>
              <p:cNvGrpSpPr/>
              <p:nvPr/>
            </p:nvGrpSpPr>
            <p:grpSpPr>
              <a:xfrm>
                <a:off x="1392" y="1784"/>
                <a:ext cx="326" cy="344"/>
                <a:chOff x="1776" y="3080"/>
                <a:chExt cx="326" cy="344"/>
              </a:xfrm>
            </p:grpSpPr>
            <p:grpSp>
              <p:nvGrpSpPr>
                <p:cNvPr id="27710" name="Group 62"/>
                <p:cNvGrpSpPr/>
                <p:nvPr/>
              </p:nvGrpSpPr>
              <p:grpSpPr>
                <a:xfrm>
                  <a:off x="1824" y="3264"/>
                  <a:ext cx="278" cy="48"/>
                  <a:chOff x="3898" y="2736"/>
                  <a:chExt cx="278" cy="48"/>
                </a:xfrm>
              </p:grpSpPr>
              <p:sp>
                <p:nvSpPr>
                  <p:cNvPr id="27713" name="Oval 63"/>
                  <p:cNvSpPr/>
                  <p:nvPr/>
                </p:nvSpPr>
                <p:spPr>
                  <a:xfrm>
                    <a:off x="4128" y="2736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 typeface="Arial" panose="020B0604020202020204" pitchFamily="34" charset="0"/>
                    </a:pPr>
                    <a:endParaRPr lang="zh-CN" altLang="en-US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27714" name="Line 64"/>
                  <p:cNvSpPr/>
                  <p:nvPr/>
                </p:nvSpPr>
                <p:spPr>
                  <a:xfrm>
                    <a:off x="3898" y="276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7711" name="Line 65"/>
                <p:cNvSpPr/>
                <p:nvPr/>
              </p:nvSpPr>
              <p:spPr>
                <a:xfrm>
                  <a:off x="1826" y="3080"/>
                  <a:ext cx="0" cy="3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7712" name="Line 66"/>
                <p:cNvSpPr/>
                <p:nvPr/>
              </p:nvSpPr>
              <p:spPr>
                <a:xfrm>
                  <a:off x="1776" y="3424"/>
                  <a:ext cx="9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7698" name="Rectangle 67"/>
              <p:cNvSpPr/>
              <p:nvPr/>
            </p:nvSpPr>
            <p:spPr>
              <a:xfrm>
                <a:off x="1248" y="1604"/>
                <a:ext cx="192" cy="48"/>
              </a:xfrm>
              <a:prstGeom prst="rect">
                <a:avLst/>
              </a:pr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699" name="Line 68"/>
              <p:cNvSpPr/>
              <p:nvPr/>
            </p:nvSpPr>
            <p:spPr>
              <a:xfrm>
                <a:off x="1104" y="1632"/>
                <a:ext cx="144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0" name="Line 69"/>
              <p:cNvSpPr/>
              <p:nvPr/>
            </p:nvSpPr>
            <p:spPr>
              <a:xfrm>
                <a:off x="1104" y="1392"/>
                <a:ext cx="0" cy="24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1" name="Text Box 70"/>
              <p:cNvSpPr txBox="1"/>
              <p:nvPr/>
            </p:nvSpPr>
            <p:spPr>
              <a:xfrm>
                <a:off x="960" y="1152"/>
                <a:ext cx="384" cy="284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rgbClr val="4472C4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+5V</a:t>
                </a:r>
              </a:p>
            </p:txBody>
          </p:sp>
          <p:sp>
            <p:nvSpPr>
              <p:cNvPr id="27702" name="Text Box 71"/>
              <p:cNvSpPr txBox="1"/>
              <p:nvPr/>
            </p:nvSpPr>
            <p:spPr>
              <a:xfrm>
                <a:off x="3036" y="1468"/>
                <a:ext cx="720" cy="310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74LS20</a:t>
                </a:r>
              </a:p>
            </p:txBody>
          </p:sp>
          <p:sp>
            <p:nvSpPr>
              <p:cNvPr id="27703" name="Oval 72"/>
              <p:cNvSpPr/>
              <p:nvPr/>
            </p:nvSpPr>
            <p:spPr>
              <a:xfrm>
                <a:off x="3456" y="193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704" name="Line 73"/>
              <p:cNvSpPr/>
              <p:nvPr/>
            </p:nvSpPr>
            <p:spPr>
              <a:xfrm>
                <a:off x="2534" y="1812"/>
                <a:ext cx="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Oval 74"/>
              <p:cNvSpPr/>
              <p:nvPr/>
            </p:nvSpPr>
            <p:spPr>
              <a:xfrm>
                <a:off x="2352" y="1810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706" name="Oval 75"/>
              <p:cNvSpPr/>
              <p:nvPr/>
            </p:nvSpPr>
            <p:spPr>
              <a:xfrm>
                <a:off x="2352" y="2254"/>
                <a:ext cx="48" cy="48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707" name="Oval 76"/>
              <p:cNvSpPr/>
              <p:nvPr/>
            </p:nvSpPr>
            <p:spPr>
              <a:xfrm>
                <a:off x="2352" y="254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708" name="Oval 77"/>
              <p:cNvSpPr/>
              <p:nvPr/>
            </p:nvSpPr>
            <p:spPr>
              <a:xfrm>
                <a:off x="2352" y="268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7709" name="Text Box 78"/>
              <p:cNvSpPr txBox="1"/>
              <p:nvPr/>
            </p:nvSpPr>
            <p:spPr>
              <a:xfrm>
                <a:off x="1248" y="1332"/>
                <a:ext cx="240" cy="310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R</a:t>
                </a:r>
              </a:p>
            </p:txBody>
          </p:sp>
        </p:grpSp>
        <p:sp>
          <p:nvSpPr>
            <p:cNvPr id="2" name="Oval 81"/>
            <p:cNvSpPr/>
            <p:nvPr/>
          </p:nvSpPr>
          <p:spPr>
            <a:xfrm>
              <a:off x="8999" y="6414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" name="Oval 81"/>
            <p:cNvSpPr/>
            <p:nvPr/>
          </p:nvSpPr>
          <p:spPr>
            <a:xfrm>
              <a:off x="9009" y="6143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" name="Oval 81"/>
            <p:cNvSpPr/>
            <p:nvPr/>
          </p:nvSpPr>
          <p:spPr>
            <a:xfrm>
              <a:off x="9004" y="5848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" name="Oval 81"/>
            <p:cNvSpPr/>
            <p:nvPr/>
          </p:nvSpPr>
          <p:spPr>
            <a:xfrm>
              <a:off x="8998" y="5580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" name="Oval 81"/>
            <p:cNvSpPr/>
            <p:nvPr/>
          </p:nvSpPr>
          <p:spPr>
            <a:xfrm>
              <a:off x="9004" y="5041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7" name="Oval 81"/>
            <p:cNvSpPr/>
            <p:nvPr/>
          </p:nvSpPr>
          <p:spPr>
            <a:xfrm>
              <a:off x="9005" y="5307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84" name="Text Box 29">
            <a:extLst>
              <a:ext uri="{FF2B5EF4-FFF2-40B4-BE49-F238E27FC236}">
                <a16:creationId xmlns:a16="http://schemas.microsoft.com/office/drawing/2014/main" id="{8DBFCEEB-4EB9-42D1-A430-0C3711F7AA8E}"/>
              </a:ext>
            </a:extLst>
          </p:cNvPr>
          <p:cNvSpPr txBox="1"/>
          <p:nvPr/>
        </p:nvSpPr>
        <p:spPr>
          <a:xfrm>
            <a:off x="5284662" y="3545565"/>
            <a:ext cx="707221" cy="338138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1600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en-US" altLang="zh-CN" sz="16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7" grpId="0"/>
      <p:bldP spid="215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title"/>
          </p:nvPr>
        </p:nvSpPr>
        <p:spPr>
          <a:xfrm>
            <a:off x="642938" y="590550"/>
            <a:ext cx="7772400" cy="3556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设计一个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进制全加器。</a:t>
            </a:r>
          </a:p>
        </p:txBody>
      </p:sp>
      <p:sp>
        <p:nvSpPr>
          <p:cNvPr id="22530" name="Rectangle 4"/>
          <p:cNvSpPr>
            <a:spLocks noGrp="1"/>
          </p:cNvSpPr>
          <p:nvPr>
            <p:ph idx="1"/>
          </p:nvPr>
        </p:nvSpPr>
        <p:spPr>
          <a:xfrm>
            <a:off x="642938" y="928688"/>
            <a:ext cx="8001000" cy="1414462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7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设：输入端分别为：被加数输入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、加数输入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低位向本位的进位输入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i-1</a:t>
            </a: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输出端分别为：本位的和输出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本位向高位的进位输出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  <a:p>
            <a:pPr eaLnBrk="1" hangingPunct="1">
              <a:lnSpc>
                <a:spcPct val="70000"/>
              </a:lnSpc>
              <a:buNone/>
            </a:pP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　　则一位全加器的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真值表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如下所示。</a:t>
            </a:r>
          </a:p>
        </p:txBody>
      </p:sp>
      <p:graphicFrame>
        <p:nvGraphicFramePr>
          <p:cNvPr id="175124" name="Group 20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787400" y="2374265"/>
          <a:ext cx="1603375" cy="2431906"/>
        </p:xfrm>
        <a:graphic>
          <a:graphicData uri="http://schemas.openxmlformats.org/drawingml/2006/table">
            <a:tbl>
              <a:tblPr/>
              <a:tblGrid>
                <a:gridCol w="953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1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i-1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5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1" lang="en-US" altLang="zh-CN" sz="1500" b="1" i="0" u="none" strike="noStrike" cap="none" normalizeH="0" baseline="-2500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006" marB="340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C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34006" marB="340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07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0  1  1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1  1  1</a:t>
                      </a:r>
                    </a:p>
                  </a:txBody>
                  <a:tcPr marT="34006" marB="34006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</a:p>
                  </a:txBody>
                  <a:tcPr marT="34006" marB="34006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542" name="Text Box 21"/>
          <p:cNvSpPr txBox="1"/>
          <p:nvPr/>
        </p:nvSpPr>
        <p:spPr>
          <a:xfrm>
            <a:off x="3132138" y="2139950"/>
            <a:ext cx="230505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由真值表得到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43" name="Text Box 22"/>
          <p:cNvSpPr txBox="1"/>
          <p:nvPr/>
        </p:nvSpPr>
        <p:spPr>
          <a:xfrm>
            <a:off x="4933950" y="1779588"/>
            <a:ext cx="2951163" cy="892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∑m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(1,2,4,7)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∑m</a:t>
            </a:r>
            <a:r>
              <a:rPr lang="en-US" altLang="zh-CN" b="1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(3,5,6,7)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310890" y="2687955"/>
            <a:ext cx="4533900" cy="2293620"/>
            <a:chOff x="5209" y="4241"/>
            <a:chExt cx="7140" cy="3612"/>
          </a:xfrm>
        </p:grpSpPr>
        <p:grpSp>
          <p:nvGrpSpPr>
            <p:cNvPr id="28689" name="Group 108"/>
            <p:cNvGrpSpPr/>
            <p:nvPr/>
          </p:nvGrpSpPr>
          <p:grpSpPr>
            <a:xfrm>
              <a:off x="5209" y="4241"/>
              <a:ext cx="7140" cy="3612"/>
              <a:chOff x="2086" y="1711"/>
              <a:chExt cx="2856" cy="1445"/>
            </a:xfrm>
          </p:grpSpPr>
          <p:sp>
            <p:nvSpPr>
              <p:cNvPr id="28692" name="Rectangle 19"/>
              <p:cNvSpPr/>
              <p:nvPr/>
            </p:nvSpPr>
            <p:spPr>
              <a:xfrm>
                <a:off x="2822" y="1973"/>
                <a:ext cx="598" cy="886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grpSp>
            <p:nvGrpSpPr>
              <p:cNvPr id="28693" name="Group 20"/>
              <p:cNvGrpSpPr/>
              <p:nvPr/>
            </p:nvGrpSpPr>
            <p:grpSpPr>
              <a:xfrm>
                <a:off x="2555" y="2150"/>
                <a:ext cx="267" cy="30"/>
                <a:chOff x="3898" y="2736"/>
                <a:chExt cx="278" cy="48"/>
              </a:xfrm>
            </p:grpSpPr>
            <p:sp>
              <p:nvSpPr>
                <p:cNvPr id="28778" name="Oval 21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8779" name="Line 22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694" name="Line 23"/>
              <p:cNvSpPr/>
              <p:nvPr/>
            </p:nvSpPr>
            <p:spPr>
              <a:xfrm>
                <a:off x="2546" y="2062"/>
                <a:ext cx="269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24"/>
              <p:cNvSpPr/>
              <p:nvPr/>
            </p:nvSpPr>
            <p:spPr>
              <a:xfrm>
                <a:off x="2555" y="2656"/>
                <a:ext cx="27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5"/>
              <p:cNvSpPr/>
              <p:nvPr/>
            </p:nvSpPr>
            <p:spPr>
              <a:xfrm>
                <a:off x="2546" y="2775"/>
                <a:ext cx="26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Text Box 26"/>
              <p:cNvSpPr txBox="1"/>
              <p:nvPr/>
            </p:nvSpPr>
            <p:spPr>
              <a:xfrm>
                <a:off x="2824" y="1753"/>
                <a:ext cx="690" cy="2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74LS138</a:t>
                </a:r>
              </a:p>
            </p:txBody>
          </p:sp>
          <p:sp>
            <p:nvSpPr>
              <p:cNvPr id="28698" name="Text Box 27"/>
              <p:cNvSpPr txBox="1"/>
              <p:nvPr/>
            </p:nvSpPr>
            <p:spPr>
              <a:xfrm>
                <a:off x="2814" y="1955"/>
                <a:ext cx="276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699" name="Text Box 28"/>
              <p:cNvSpPr txBox="1"/>
              <p:nvPr/>
            </p:nvSpPr>
            <p:spPr>
              <a:xfrm>
                <a:off x="2812" y="2423"/>
                <a:ext cx="276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A</a:t>
                </a:r>
              </a:p>
            </p:txBody>
          </p:sp>
          <p:sp>
            <p:nvSpPr>
              <p:cNvPr id="28700" name="Oval 29"/>
              <p:cNvSpPr/>
              <p:nvPr/>
            </p:nvSpPr>
            <p:spPr>
              <a:xfrm>
                <a:off x="3422" y="2082"/>
                <a:ext cx="46" cy="30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1" name="Oval 30"/>
              <p:cNvSpPr/>
              <p:nvPr/>
            </p:nvSpPr>
            <p:spPr>
              <a:xfrm>
                <a:off x="3422" y="2260"/>
                <a:ext cx="46" cy="29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2" name="Oval 31"/>
              <p:cNvSpPr/>
              <p:nvPr/>
            </p:nvSpPr>
            <p:spPr>
              <a:xfrm>
                <a:off x="3422" y="2348"/>
                <a:ext cx="46" cy="30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3" name="Text Box 32"/>
              <p:cNvSpPr txBox="1"/>
              <p:nvPr/>
            </p:nvSpPr>
            <p:spPr>
              <a:xfrm>
                <a:off x="3190" y="2137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4" name="Text Box 33"/>
              <p:cNvSpPr txBox="1"/>
              <p:nvPr/>
            </p:nvSpPr>
            <p:spPr>
              <a:xfrm>
                <a:off x="3190" y="1955"/>
                <a:ext cx="368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5" name="Text Box 34"/>
              <p:cNvSpPr txBox="1"/>
              <p:nvPr/>
            </p:nvSpPr>
            <p:spPr>
              <a:xfrm>
                <a:off x="3192" y="2046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6" name="Text Box 35"/>
              <p:cNvSpPr txBox="1"/>
              <p:nvPr/>
            </p:nvSpPr>
            <p:spPr>
              <a:xfrm>
                <a:off x="3190" y="2228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7" name="Oval 36"/>
              <p:cNvSpPr/>
              <p:nvPr/>
            </p:nvSpPr>
            <p:spPr>
              <a:xfrm>
                <a:off x="3422" y="2533"/>
                <a:ext cx="46" cy="29"/>
              </a:xfrm>
              <a:prstGeom prst="ellipse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8" name="Text Box 37"/>
              <p:cNvSpPr txBox="1"/>
              <p:nvPr/>
            </p:nvSpPr>
            <p:spPr>
              <a:xfrm>
                <a:off x="3190" y="2318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4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09" name="Text Box 38"/>
              <p:cNvSpPr txBox="1"/>
              <p:nvPr/>
            </p:nvSpPr>
            <p:spPr>
              <a:xfrm>
                <a:off x="3190" y="2409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5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10" name="Text Box 39"/>
              <p:cNvSpPr txBox="1"/>
              <p:nvPr/>
            </p:nvSpPr>
            <p:spPr>
              <a:xfrm>
                <a:off x="3190" y="2500"/>
                <a:ext cx="368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6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11" name="Text Box 40"/>
              <p:cNvSpPr txBox="1"/>
              <p:nvPr/>
            </p:nvSpPr>
            <p:spPr>
              <a:xfrm>
                <a:off x="3190" y="2590"/>
                <a:ext cx="368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7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12" name="Line 41"/>
              <p:cNvSpPr/>
              <p:nvPr/>
            </p:nvSpPr>
            <p:spPr>
              <a:xfrm>
                <a:off x="2555" y="2534"/>
                <a:ext cx="27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Text Box 42"/>
              <p:cNvSpPr txBox="1"/>
              <p:nvPr/>
            </p:nvSpPr>
            <p:spPr>
              <a:xfrm>
                <a:off x="2822" y="2559"/>
                <a:ext cx="276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B</a:t>
                </a:r>
              </a:p>
            </p:txBody>
          </p:sp>
          <p:sp>
            <p:nvSpPr>
              <p:cNvPr id="28714" name="Text Box 43"/>
              <p:cNvSpPr txBox="1"/>
              <p:nvPr/>
            </p:nvSpPr>
            <p:spPr>
              <a:xfrm>
                <a:off x="2822" y="2681"/>
                <a:ext cx="276" cy="21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</a:p>
            </p:txBody>
          </p:sp>
          <p:sp>
            <p:nvSpPr>
              <p:cNvPr id="28715" name="Text Box 44"/>
              <p:cNvSpPr txBox="1"/>
              <p:nvPr/>
            </p:nvSpPr>
            <p:spPr>
              <a:xfrm>
                <a:off x="2822" y="2061"/>
                <a:ext cx="322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2A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16" name="Text Box 45"/>
              <p:cNvSpPr txBox="1"/>
              <p:nvPr/>
            </p:nvSpPr>
            <p:spPr>
              <a:xfrm>
                <a:off x="2822" y="2182"/>
                <a:ext cx="322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G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2B</a:t>
                </a:r>
                <a:endPara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17" name="Line 47"/>
              <p:cNvSpPr/>
              <p:nvPr/>
            </p:nvSpPr>
            <p:spPr>
              <a:xfrm flipV="1">
                <a:off x="4468" y="2112"/>
                <a:ext cx="178" cy="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9" name="Text Box 49"/>
              <p:cNvSpPr txBox="1"/>
              <p:nvPr/>
            </p:nvSpPr>
            <p:spPr>
              <a:xfrm>
                <a:off x="4646" y="2017"/>
                <a:ext cx="295" cy="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s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</a:p>
            </p:txBody>
          </p:sp>
          <p:sp>
            <p:nvSpPr>
              <p:cNvPr id="28720" name="Text Box 50"/>
              <p:cNvSpPr txBox="1"/>
              <p:nvPr/>
            </p:nvSpPr>
            <p:spPr>
              <a:xfrm>
                <a:off x="2362" y="2504"/>
                <a:ext cx="276" cy="25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x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</a:p>
            </p:txBody>
          </p:sp>
          <p:sp>
            <p:nvSpPr>
              <p:cNvPr id="28721" name="Text Box 51"/>
              <p:cNvSpPr txBox="1"/>
              <p:nvPr/>
            </p:nvSpPr>
            <p:spPr>
              <a:xfrm>
                <a:off x="2377" y="2346"/>
                <a:ext cx="276" cy="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y</a:t>
                </a:r>
                <a:r>
                  <a:rPr lang="en-US" altLang="zh-CN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</a:p>
            </p:txBody>
          </p:sp>
          <p:sp>
            <p:nvSpPr>
              <p:cNvPr id="28722" name="Text Box 52"/>
              <p:cNvSpPr txBox="1"/>
              <p:nvPr/>
            </p:nvSpPr>
            <p:spPr>
              <a:xfrm>
                <a:off x="2331" y="2663"/>
                <a:ext cx="368" cy="2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i-1</a:t>
                </a:r>
              </a:p>
            </p:txBody>
          </p:sp>
          <p:grpSp>
            <p:nvGrpSpPr>
              <p:cNvPr id="28723" name="Group 53"/>
              <p:cNvGrpSpPr/>
              <p:nvPr/>
            </p:nvGrpSpPr>
            <p:grpSpPr>
              <a:xfrm>
                <a:off x="2500" y="2157"/>
                <a:ext cx="312" cy="209"/>
                <a:chOff x="1776" y="3084"/>
                <a:chExt cx="326" cy="340"/>
              </a:xfrm>
            </p:grpSpPr>
            <p:grpSp>
              <p:nvGrpSpPr>
                <p:cNvPr id="28773" name="Group 54"/>
                <p:cNvGrpSpPr/>
                <p:nvPr/>
              </p:nvGrpSpPr>
              <p:grpSpPr>
                <a:xfrm>
                  <a:off x="1824" y="3264"/>
                  <a:ext cx="278" cy="48"/>
                  <a:chOff x="3898" y="2736"/>
                  <a:chExt cx="278" cy="48"/>
                </a:xfrm>
              </p:grpSpPr>
              <p:sp>
                <p:nvSpPr>
                  <p:cNvPr id="28776" name="Oval 55"/>
                  <p:cNvSpPr/>
                  <p:nvPr/>
                </p:nvSpPr>
                <p:spPr>
                  <a:xfrm>
                    <a:off x="4128" y="2736"/>
                    <a:ext cx="48" cy="48"/>
                  </a:xfrm>
                  <a:prstGeom prst="ellipse">
                    <a:avLst/>
                  </a:prstGeom>
                  <a:noFill/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/>
                  <a:lstStyle/>
                  <a:p>
                    <a:pPr eaLnBrk="1" hangingPunct="1">
                      <a:buFont typeface="Arial" panose="020B0604020202020204" pitchFamily="34" charset="0"/>
                    </a:pPr>
                    <a:endParaRPr lang="zh-CN" altLang="en-US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28777" name="Line 56"/>
                  <p:cNvSpPr/>
                  <p:nvPr/>
                </p:nvSpPr>
                <p:spPr>
                  <a:xfrm>
                    <a:off x="3898" y="2764"/>
                    <a:ext cx="240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28774" name="Line 57"/>
                <p:cNvSpPr/>
                <p:nvPr/>
              </p:nvSpPr>
              <p:spPr>
                <a:xfrm>
                  <a:off x="1824" y="3084"/>
                  <a:ext cx="0" cy="336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8775" name="Line 58"/>
                <p:cNvSpPr/>
                <p:nvPr/>
              </p:nvSpPr>
              <p:spPr>
                <a:xfrm>
                  <a:off x="1776" y="3424"/>
                  <a:ext cx="96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8724" name="Rectangle 59"/>
              <p:cNvSpPr/>
              <p:nvPr/>
            </p:nvSpPr>
            <p:spPr>
              <a:xfrm>
                <a:off x="2362" y="2044"/>
                <a:ext cx="184" cy="30"/>
              </a:xfrm>
              <a:prstGeom prst="rect">
                <a:avLst/>
              </a:prstGeom>
              <a:solidFill>
                <a:srgbClr val="FF0000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25" name="Line 60"/>
              <p:cNvSpPr/>
              <p:nvPr/>
            </p:nvSpPr>
            <p:spPr>
              <a:xfrm>
                <a:off x="2224" y="2062"/>
                <a:ext cx="13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6" name="Line 61"/>
              <p:cNvSpPr/>
              <p:nvPr/>
            </p:nvSpPr>
            <p:spPr>
              <a:xfrm>
                <a:off x="2224" y="1914"/>
                <a:ext cx="0" cy="14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27" name="Text Box 62"/>
              <p:cNvSpPr txBox="1"/>
              <p:nvPr/>
            </p:nvSpPr>
            <p:spPr>
              <a:xfrm>
                <a:off x="2086" y="1721"/>
                <a:ext cx="368" cy="21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+5V</a:t>
                </a:r>
              </a:p>
            </p:txBody>
          </p:sp>
          <p:sp>
            <p:nvSpPr>
              <p:cNvPr id="28728" name="Oval 65"/>
              <p:cNvSpPr/>
              <p:nvPr/>
            </p:nvSpPr>
            <p:spPr>
              <a:xfrm>
                <a:off x="3422" y="2171"/>
                <a:ext cx="46" cy="3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29" name="Oval 66"/>
              <p:cNvSpPr/>
              <p:nvPr/>
            </p:nvSpPr>
            <p:spPr>
              <a:xfrm>
                <a:off x="3423" y="2444"/>
                <a:ext cx="46" cy="3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30" name="Oval 67"/>
              <p:cNvSpPr/>
              <p:nvPr/>
            </p:nvSpPr>
            <p:spPr>
              <a:xfrm>
                <a:off x="3422" y="2621"/>
                <a:ext cx="46" cy="30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31" name="Oval 68"/>
              <p:cNvSpPr/>
              <p:nvPr/>
            </p:nvSpPr>
            <p:spPr>
              <a:xfrm>
                <a:off x="3422" y="2710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32" name="Rectangle 69"/>
              <p:cNvSpPr/>
              <p:nvPr/>
            </p:nvSpPr>
            <p:spPr>
              <a:xfrm>
                <a:off x="4186" y="2593"/>
                <a:ext cx="276" cy="266"/>
              </a:xfrm>
              <a:prstGeom prst="rect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33" name="Line 70"/>
              <p:cNvSpPr/>
              <p:nvPr/>
            </p:nvSpPr>
            <p:spPr>
              <a:xfrm>
                <a:off x="4462" y="2723"/>
                <a:ext cx="1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4" name="Text Box 72"/>
              <p:cNvSpPr txBox="1"/>
              <p:nvPr/>
            </p:nvSpPr>
            <p:spPr>
              <a:xfrm>
                <a:off x="4646" y="2622"/>
                <a:ext cx="296" cy="29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24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c</a:t>
                </a:r>
                <a:r>
                  <a:rPr lang="en-US" altLang="zh-CN" sz="24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</a:t>
                </a:r>
              </a:p>
            </p:txBody>
          </p:sp>
          <p:sp>
            <p:nvSpPr>
              <p:cNvPr id="28735" name="Line 82"/>
              <p:cNvSpPr/>
              <p:nvPr/>
            </p:nvSpPr>
            <p:spPr>
              <a:xfrm>
                <a:off x="3468" y="2186"/>
                <a:ext cx="1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6" name="Line 83"/>
              <p:cNvSpPr/>
              <p:nvPr/>
            </p:nvSpPr>
            <p:spPr>
              <a:xfrm flipV="1">
                <a:off x="3642" y="2021"/>
                <a:ext cx="0" cy="1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7" name="Line 84"/>
              <p:cNvSpPr/>
              <p:nvPr/>
            </p:nvSpPr>
            <p:spPr>
              <a:xfrm>
                <a:off x="3642" y="2021"/>
                <a:ext cx="50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8" name="Line 85"/>
              <p:cNvSpPr/>
              <p:nvPr/>
            </p:nvSpPr>
            <p:spPr>
              <a:xfrm>
                <a:off x="3478" y="2276"/>
                <a:ext cx="2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39" name="Line 86"/>
              <p:cNvSpPr/>
              <p:nvPr/>
            </p:nvSpPr>
            <p:spPr>
              <a:xfrm flipV="1">
                <a:off x="3734" y="2085"/>
                <a:ext cx="0" cy="19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0" name="Line 87"/>
              <p:cNvSpPr/>
              <p:nvPr/>
            </p:nvSpPr>
            <p:spPr>
              <a:xfrm>
                <a:off x="3734" y="2085"/>
                <a:ext cx="41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1" name="Line 88"/>
              <p:cNvSpPr/>
              <p:nvPr/>
            </p:nvSpPr>
            <p:spPr>
              <a:xfrm>
                <a:off x="3478" y="2458"/>
                <a:ext cx="34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2" name="Line 89"/>
              <p:cNvSpPr/>
              <p:nvPr/>
            </p:nvSpPr>
            <p:spPr>
              <a:xfrm flipV="1">
                <a:off x="3826" y="2144"/>
                <a:ext cx="0" cy="3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3" name="Line 90"/>
              <p:cNvSpPr/>
              <p:nvPr/>
            </p:nvSpPr>
            <p:spPr>
              <a:xfrm>
                <a:off x="3826" y="2144"/>
                <a:ext cx="32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4" name="Line 91"/>
              <p:cNvSpPr/>
              <p:nvPr/>
            </p:nvSpPr>
            <p:spPr>
              <a:xfrm>
                <a:off x="3468" y="2718"/>
                <a:ext cx="13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5" name="Line 92"/>
              <p:cNvSpPr/>
              <p:nvPr/>
            </p:nvSpPr>
            <p:spPr>
              <a:xfrm>
                <a:off x="3611" y="2717"/>
                <a:ext cx="0" cy="10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6" name="Line 93"/>
              <p:cNvSpPr/>
              <p:nvPr/>
            </p:nvSpPr>
            <p:spPr>
              <a:xfrm>
                <a:off x="3615" y="2823"/>
                <a:ext cx="53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7" name="Line 94"/>
              <p:cNvSpPr/>
              <p:nvPr/>
            </p:nvSpPr>
            <p:spPr>
              <a:xfrm>
                <a:off x="3918" y="2209"/>
                <a:ext cx="0" cy="62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8" name="Line 95"/>
              <p:cNvSpPr/>
              <p:nvPr/>
            </p:nvSpPr>
            <p:spPr>
              <a:xfrm>
                <a:off x="3918" y="2203"/>
                <a:ext cx="23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49" name="Oval 96"/>
              <p:cNvSpPr/>
              <p:nvPr/>
            </p:nvSpPr>
            <p:spPr>
              <a:xfrm>
                <a:off x="3899" y="2806"/>
                <a:ext cx="46" cy="29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50" name="Line 97"/>
              <p:cNvSpPr/>
              <p:nvPr/>
            </p:nvSpPr>
            <p:spPr>
              <a:xfrm flipV="1">
                <a:off x="3651" y="2635"/>
                <a:ext cx="0" cy="12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1" name="Line 98"/>
              <p:cNvSpPr/>
              <p:nvPr/>
            </p:nvSpPr>
            <p:spPr>
              <a:xfrm>
                <a:off x="3652" y="2764"/>
                <a:ext cx="50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2" name="Line 99"/>
              <p:cNvSpPr/>
              <p:nvPr/>
            </p:nvSpPr>
            <p:spPr>
              <a:xfrm>
                <a:off x="3471" y="2636"/>
                <a:ext cx="17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3" name="Line 100"/>
              <p:cNvSpPr/>
              <p:nvPr/>
            </p:nvSpPr>
            <p:spPr>
              <a:xfrm>
                <a:off x="3475" y="2546"/>
                <a:ext cx="26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4" name="Line 101"/>
              <p:cNvSpPr/>
              <p:nvPr/>
            </p:nvSpPr>
            <p:spPr>
              <a:xfrm flipV="1">
                <a:off x="3734" y="2543"/>
                <a:ext cx="0" cy="16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5" name="Line 102"/>
              <p:cNvSpPr/>
              <p:nvPr/>
            </p:nvSpPr>
            <p:spPr>
              <a:xfrm>
                <a:off x="3734" y="2705"/>
                <a:ext cx="41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6" name="Line 103"/>
              <p:cNvSpPr/>
              <p:nvPr/>
            </p:nvSpPr>
            <p:spPr>
              <a:xfrm>
                <a:off x="3458" y="2362"/>
                <a:ext cx="55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7" name="Line 104"/>
              <p:cNvSpPr/>
              <p:nvPr/>
            </p:nvSpPr>
            <p:spPr>
              <a:xfrm>
                <a:off x="4010" y="2367"/>
                <a:ext cx="0" cy="26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8" name="Line 105"/>
              <p:cNvSpPr/>
              <p:nvPr/>
            </p:nvSpPr>
            <p:spPr>
              <a:xfrm>
                <a:off x="4010" y="2641"/>
                <a:ext cx="138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59" name="Text Box 106"/>
              <p:cNvSpPr txBox="1"/>
              <p:nvPr/>
            </p:nvSpPr>
            <p:spPr>
              <a:xfrm>
                <a:off x="4186" y="2598"/>
                <a:ext cx="354" cy="2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≥1</a:t>
                </a:r>
              </a:p>
            </p:txBody>
          </p:sp>
          <p:sp>
            <p:nvSpPr>
              <p:cNvPr id="28760" name="Text Box 109"/>
              <p:cNvSpPr txBox="1"/>
              <p:nvPr/>
            </p:nvSpPr>
            <p:spPr>
              <a:xfrm>
                <a:off x="2294" y="2925"/>
                <a:ext cx="1624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zh-CN" altLang="en-US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一位全加器逻辑图</a:t>
                </a:r>
              </a:p>
            </p:txBody>
          </p:sp>
          <p:sp>
            <p:nvSpPr>
              <p:cNvPr id="28761" name="Text Box 110"/>
              <p:cNvSpPr txBox="1"/>
              <p:nvPr/>
            </p:nvSpPr>
            <p:spPr>
              <a:xfrm>
                <a:off x="2362" y="1711"/>
                <a:ext cx="230" cy="23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R</a:t>
                </a:r>
                <a:endPara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2" name="Oval 74"/>
              <p:cNvSpPr/>
              <p:nvPr/>
            </p:nvSpPr>
            <p:spPr>
              <a:xfrm>
                <a:off x="4140" y="2007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3" name="Oval 75"/>
              <p:cNvSpPr/>
              <p:nvPr/>
            </p:nvSpPr>
            <p:spPr>
              <a:xfrm>
                <a:off x="4138" y="2127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4" name="Oval 76"/>
              <p:cNvSpPr/>
              <p:nvPr/>
            </p:nvSpPr>
            <p:spPr>
              <a:xfrm>
                <a:off x="4138" y="2186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5" name="Oval 77"/>
              <p:cNvSpPr/>
              <p:nvPr/>
            </p:nvSpPr>
            <p:spPr>
              <a:xfrm>
                <a:off x="4138" y="2688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6" name="Oval 78"/>
              <p:cNvSpPr/>
              <p:nvPr/>
            </p:nvSpPr>
            <p:spPr>
              <a:xfrm>
                <a:off x="4140" y="2071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7" name="Oval 79"/>
              <p:cNvSpPr/>
              <p:nvPr/>
            </p:nvSpPr>
            <p:spPr>
              <a:xfrm>
                <a:off x="4138" y="2629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8" name="Oval 80"/>
              <p:cNvSpPr/>
              <p:nvPr/>
            </p:nvSpPr>
            <p:spPr>
              <a:xfrm>
                <a:off x="4140" y="2746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69" name="Oval 81"/>
              <p:cNvSpPr/>
              <p:nvPr/>
            </p:nvSpPr>
            <p:spPr>
              <a:xfrm>
                <a:off x="4138" y="2806"/>
                <a:ext cx="46" cy="29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8770" name="Text Box 63"/>
              <p:cNvSpPr txBox="1"/>
              <p:nvPr/>
            </p:nvSpPr>
            <p:spPr>
              <a:xfrm>
                <a:off x="3970" y="1785"/>
                <a:ext cx="770" cy="1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½ 74LS20</a:t>
                </a:r>
              </a:p>
            </p:txBody>
          </p:sp>
          <p:sp>
            <p:nvSpPr>
              <p:cNvPr id="28771" name="Text Box 63"/>
              <p:cNvSpPr txBox="1"/>
              <p:nvPr/>
            </p:nvSpPr>
            <p:spPr>
              <a:xfrm>
                <a:off x="4060" y="2389"/>
                <a:ext cx="770" cy="1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12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½ 74LS20</a:t>
                </a:r>
              </a:p>
            </p:txBody>
          </p:sp>
          <p:sp>
            <p:nvSpPr>
              <p:cNvPr id="28772" name="Line 108"/>
              <p:cNvSpPr/>
              <p:nvPr/>
            </p:nvSpPr>
            <p:spPr>
              <a:xfrm flipH="1" flipV="1">
                <a:off x="3013" y="2500"/>
                <a:ext cx="3" cy="293"/>
              </a:xfrm>
              <a:prstGeom prst="line">
                <a:avLst/>
              </a:prstGeom>
              <a:ln w="19050" cap="flat" cmpd="sng">
                <a:solidFill>
                  <a:srgbClr val="FF0066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8690" name="Rectangle 69"/>
            <p:cNvSpPr/>
            <p:nvPr/>
          </p:nvSpPr>
          <p:spPr>
            <a:xfrm>
              <a:off x="10490" y="4915"/>
              <a:ext cx="783" cy="66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8691" name="Text Box 106"/>
            <p:cNvSpPr txBox="1"/>
            <p:nvPr/>
          </p:nvSpPr>
          <p:spPr>
            <a:xfrm>
              <a:off x="10523" y="4958"/>
              <a:ext cx="1086" cy="58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≥1</a:t>
              </a:r>
            </a:p>
          </p:txBody>
        </p:sp>
        <p:sp>
          <p:nvSpPr>
            <p:cNvPr id="2" name="Oval 81"/>
            <p:cNvSpPr/>
            <p:nvPr/>
          </p:nvSpPr>
          <p:spPr>
            <a:xfrm>
              <a:off x="10339" y="6978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" name="Oval 81"/>
            <p:cNvSpPr/>
            <p:nvPr/>
          </p:nvSpPr>
          <p:spPr>
            <a:xfrm>
              <a:off x="8548" y="6289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" name="Oval 81"/>
            <p:cNvSpPr/>
            <p:nvPr/>
          </p:nvSpPr>
          <p:spPr>
            <a:xfrm>
              <a:off x="8544" y="5168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" name="Oval 81"/>
            <p:cNvSpPr/>
            <p:nvPr/>
          </p:nvSpPr>
          <p:spPr>
            <a:xfrm>
              <a:off x="8563" y="5604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6" name="Oval 81"/>
            <p:cNvSpPr/>
            <p:nvPr/>
          </p:nvSpPr>
          <p:spPr>
            <a:xfrm>
              <a:off x="8554" y="5826"/>
              <a:ext cx="115" cy="72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0">
                                            <p:txEl>
                                              <p:charRg st="41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530">
                                            <p:txEl>
                                              <p:charRg st="7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2" grpId="0"/>
      <p:bldP spid="225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/>
          </p:cNvSpPr>
          <p:nvPr>
            <p:ph type="title"/>
          </p:nvPr>
        </p:nvSpPr>
        <p:spPr>
          <a:xfrm>
            <a:off x="571500" y="677863"/>
            <a:ext cx="4103688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）二进制编码器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4" name="Rectangle 4"/>
          <p:cNvSpPr>
            <a:spLocks noGrp="1"/>
          </p:cNvSpPr>
          <p:nvPr>
            <p:ph idx="1"/>
          </p:nvPr>
        </p:nvSpPr>
        <p:spPr>
          <a:xfrm>
            <a:off x="428625" y="1143000"/>
            <a:ext cx="8458200" cy="414338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当译码器的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输出编码位数少于输入编码位数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时，这种器件称为编码器。</a:t>
            </a:r>
          </a:p>
          <a:p>
            <a:pPr eaLnBrk="1" hangingPunct="1">
              <a:buNone/>
            </a:pP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3555" name="Text Box 6"/>
          <p:cNvSpPr txBox="1"/>
          <p:nvPr/>
        </p:nvSpPr>
        <p:spPr>
          <a:xfrm>
            <a:off x="500063" y="1563688"/>
            <a:ext cx="8458200" cy="7572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n_</a:t>
            </a:r>
            <a:r>
              <a:rPr lang="en-US" altLang="zh-CN" sz="1800" b="1" baseline="1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二进制编码器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通用结构如图所示，其中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输入端为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个，输出为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位二进制数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因此它的输入输出关系正好与译码器的相反。</a:t>
            </a:r>
          </a:p>
        </p:txBody>
      </p:sp>
      <p:sp>
        <p:nvSpPr>
          <p:cNvPr id="23556" name="Text Box 7"/>
          <p:cNvSpPr txBox="1"/>
          <p:nvPr/>
        </p:nvSpPr>
        <p:spPr>
          <a:xfrm>
            <a:off x="708025" y="2427288"/>
            <a:ext cx="623189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约束条件：同一时刻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只能有一个输入端有效（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one hot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码）。</a:t>
            </a:r>
          </a:p>
        </p:txBody>
      </p:sp>
      <p:grpSp>
        <p:nvGrpSpPr>
          <p:cNvPr id="23557" name="Group 41"/>
          <p:cNvGrpSpPr/>
          <p:nvPr/>
        </p:nvGrpSpPr>
        <p:grpSpPr>
          <a:xfrm>
            <a:off x="533400" y="2971800"/>
            <a:ext cx="5410200" cy="2210171"/>
            <a:chOff x="336" y="2496"/>
            <a:chExt cx="3408" cy="1857"/>
          </a:xfrm>
        </p:grpSpPr>
        <p:sp>
          <p:nvSpPr>
            <p:cNvPr id="29703" name="Line 14"/>
            <p:cNvSpPr/>
            <p:nvPr/>
          </p:nvSpPr>
          <p:spPr>
            <a:xfrm flipH="1">
              <a:off x="1353" y="3055"/>
              <a:ext cx="28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4" name="Line 15"/>
            <p:cNvSpPr/>
            <p:nvPr/>
          </p:nvSpPr>
          <p:spPr>
            <a:xfrm flipH="1">
              <a:off x="1353" y="3209"/>
              <a:ext cx="27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5" name="Line 16"/>
            <p:cNvSpPr/>
            <p:nvPr/>
          </p:nvSpPr>
          <p:spPr>
            <a:xfrm flipH="1">
              <a:off x="1331" y="3744"/>
              <a:ext cx="28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6" name="AutoShape 18"/>
            <p:cNvSpPr/>
            <p:nvPr/>
          </p:nvSpPr>
          <p:spPr>
            <a:xfrm>
              <a:off x="1146" y="3011"/>
              <a:ext cx="100" cy="795"/>
            </a:xfrm>
            <a:prstGeom prst="leftBrace">
              <a:avLst>
                <a:gd name="adj1" fmla="val 66250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07" name="Text Box 19"/>
            <p:cNvSpPr txBox="1"/>
            <p:nvPr/>
          </p:nvSpPr>
          <p:spPr>
            <a:xfrm>
              <a:off x="336" y="3281"/>
              <a:ext cx="770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 sz="1800" baseline="10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位输入</a:t>
              </a:r>
            </a:p>
          </p:txBody>
        </p:sp>
        <p:sp>
          <p:nvSpPr>
            <p:cNvPr id="29708" name="Line 23"/>
            <p:cNvSpPr/>
            <p:nvPr/>
          </p:nvSpPr>
          <p:spPr>
            <a:xfrm>
              <a:off x="2529" y="3744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09" name="AutoShape 25"/>
            <p:cNvSpPr/>
            <p:nvPr/>
          </p:nvSpPr>
          <p:spPr>
            <a:xfrm>
              <a:off x="2880" y="3019"/>
              <a:ext cx="118" cy="760"/>
            </a:xfrm>
            <a:prstGeom prst="rightBrace">
              <a:avLst>
                <a:gd name="adj1" fmla="val 53582"/>
                <a:gd name="adj2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0" name="Text Box 26"/>
            <p:cNvSpPr txBox="1"/>
            <p:nvPr/>
          </p:nvSpPr>
          <p:spPr>
            <a:xfrm>
              <a:off x="3036" y="3276"/>
              <a:ext cx="708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位输出</a:t>
              </a:r>
            </a:p>
          </p:txBody>
        </p:sp>
        <p:sp>
          <p:nvSpPr>
            <p:cNvPr id="29711" name="Text Box 27"/>
            <p:cNvSpPr txBox="1"/>
            <p:nvPr/>
          </p:nvSpPr>
          <p:spPr>
            <a:xfrm>
              <a:off x="712" y="4044"/>
              <a:ext cx="2600" cy="309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二进制编码器框图</a:t>
              </a:r>
            </a:p>
          </p:txBody>
        </p:sp>
        <p:sp>
          <p:nvSpPr>
            <p:cNvPr id="29712" name="Line 28"/>
            <p:cNvSpPr/>
            <p:nvPr/>
          </p:nvSpPr>
          <p:spPr>
            <a:xfrm>
              <a:off x="2522" y="3023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3" name="Line 29"/>
            <p:cNvSpPr/>
            <p:nvPr/>
          </p:nvSpPr>
          <p:spPr>
            <a:xfrm>
              <a:off x="2522" y="3209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14" name="Rectangle 38"/>
            <p:cNvSpPr/>
            <p:nvPr/>
          </p:nvSpPr>
          <p:spPr>
            <a:xfrm>
              <a:off x="1632" y="2496"/>
              <a:ext cx="912" cy="1483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5" name="Oval 31"/>
            <p:cNvSpPr/>
            <p:nvPr/>
          </p:nvSpPr>
          <p:spPr>
            <a:xfrm>
              <a:off x="1488" y="331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6" name="Oval 32"/>
            <p:cNvSpPr/>
            <p:nvPr/>
          </p:nvSpPr>
          <p:spPr>
            <a:xfrm>
              <a:off x="1488" y="340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7" name="Oval 33"/>
            <p:cNvSpPr/>
            <p:nvPr/>
          </p:nvSpPr>
          <p:spPr>
            <a:xfrm>
              <a:off x="1488" y="350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18" name="Text Box 11"/>
            <p:cNvSpPr txBox="1"/>
            <p:nvPr/>
          </p:nvSpPr>
          <p:spPr>
            <a:xfrm>
              <a:off x="1635" y="2928"/>
              <a:ext cx="215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29719" name="Text Box 12"/>
            <p:cNvSpPr txBox="1"/>
            <p:nvPr/>
          </p:nvSpPr>
          <p:spPr>
            <a:xfrm>
              <a:off x="1653" y="3095"/>
              <a:ext cx="197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9720" name="Text Box 13"/>
            <p:cNvSpPr txBox="1"/>
            <p:nvPr/>
          </p:nvSpPr>
          <p:spPr>
            <a:xfrm>
              <a:off x="1629" y="3638"/>
              <a:ext cx="337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 sz="1800" baseline="1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-1</a:t>
              </a:r>
            </a:p>
          </p:txBody>
        </p:sp>
        <p:sp>
          <p:nvSpPr>
            <p:cNvPr id="29721" name="Text Box 20"/>
            <p:cNvSpPr txBox="1"/>
            <p:nvPr/>
          </p:nvSpPr>
          <p:spPr>
            <a:xfrm>
              <a:off x="2305" y="2880"/>
              <a:ext cx="249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29722" name="Text Box 21"/>
            <p:cNvSpPr txBox="1"/>
            <p:nvPr/>
          </p:nvSpPr>
          <p:spPr>
            <a:xfrm>
              <a:off x="2253" y="3590"/>
              <a:ext cx="315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29723" name="Text Box 30"/>
            <p:cNvSpPr txBox="1"/>
            <p:nvPr/>
          </p:nvSpPr>
          <p:spPr>
            <a:xfrm>
              <a:off x="2314" y="3072"/>
              <a:ext cx="230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9724" name="Oval 34"/>
            <p:cNvSpPr/>
            <p:nvPr/>
          </p:nvSpPr>
          <p:spPr>
            <a:xfrm>
              <a:off x="2640" y="342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25" name="Oval 35"/>
            <p:cNvSpPr/>
            <p:nvPr/>
          </p:nvSpPr>
          <p:spPr>
            <a:xfrm>
              <a:off x="2640" y="352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26" name="Oval 36"/>
            <p:cNvSpPr/>
            <p:nvPr/>
          </p:nvSpPr>
          <p:spPr>
            <a:xfrm>
              <a:off x="2640" y="361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9727" name="Text Box 10"/>
            <p:cNvSpPr txBox="1"/>
            <p:nvPr/>
          </p:nvSpPr>
          <p:spPr>
            <a:xfrm>
              <a:off x="1801" y="2496"/>
              <a:ext cx="553" cy="543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二进制</a:t>
              </a:r>
            </a:p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编码器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build="p"/>
      <p:bldP spid="23555" grpId="0"/>
      <p:bldP spid="2355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title"/>
          </p:nvPr>
        </p:nvSpPr>
        <p:spPr>
          <a:xfrm>
            <a:off x="323850" y="609600"/>
            <a:ext cx="813435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例如，一个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位输入、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位输出的编码器如图所示。</a:t>
            </a:r>
          </a:p>
        </p:txBody>
      </p:sp>
      <p:sp>
        <p:nvSpPr>
          <p:cNvPr id="24578" name="Rectangle 4"/>
          <p:cNvSpPr>
            <a:spLocks noGrp="1"/>
          </p:cNvSpPr>
          <p:nvPr>
            <p:ph idx="1"/>
          </p:nvPr>
        </p:nvSpPr>
        <p:spPr>
          <a:xfrm>
            <a:off x="642938" y="995363"/>
            <a:ext cx="8358187" cy="4000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这是一个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8-3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二进制编码器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。输入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〜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，输出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 Y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〜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Y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182430" name="Group 158"/>
          <p:cNvGraphicFramePr>
            <a:graphicFrameLocks noGrp="1"/>
          </p:cNvGraphicFramePr>
          <p:nvPr/>
        </p:nvGraphicFramePr>
        <p:xfrm>
          <a:off x="544513" y="1868488"/>
          <a:ext cx="3951287" cy="3073402"/>
        </p:xfrm>
        <a:graphic>
          <a:graphicData uri="http://schemas.openxmlformats.org/drawingml/2006/table">
            <a:tbl>
              <a:tblPr/>
              <a:tblGrid>
                <a:gridCol w="269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0  0  1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0  1  0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0  1  1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</a:t>
                      </a:r>
                      <a:endParaRPr kumimoji="1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1  0  0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1  0  1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1  1  0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0  0  0  0  0  0  0</a:t>
                      </a:r>
                      <a:endParaRPr kumimoji="1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613" marB="34613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75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1  1  1</a:t>
                      </a:r>
                    </a:p>
                  </a:txBody>
                  <a:tcPr marT="34613" marB="34613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4611" name="Text Box 159"/>
          <p:cNvSpPr txBox="1"/>
          <p:nvPr/>
        </p:nvSpPr>
        <p:spPr>
          <a:xfrm>
            <a:off x="381000" y="1358900"/>
            <a:ext cx="29670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简化真值表？</a:t>
            </a:r>
          </a:p>
        </p:txBody>
      </p:sp>
      <p:sp>
        <p:nvSpPr>
          <p:cNvPr id="24612" name="Text Box 160"/>
          <p:cNvSpPr txBox="1"/>
          <p:nvPr/>
        </p:nvSpPr>
        <p:spPr>
          <a:xfrm>
            <a:off x="4800600" y="1358900"/>
            <a:ext cx="31242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输出函数表达式</a:t>
            </a:r>
          </a:p>
        </p:txBody>
      </p:sp>
      <p:sp>
        <p:nvSpPr>
          <p:cNvPr id="24613" name="Text Box 161"/>
          <p:cNvSpPr txBox="1"/>
          <p:nvPr/>
        </p:nvSpPr>
        <p:spPr>
          <a:xfrm>
            <a:off x="4860925" y="1960880"/>
            <a:ext cx="3123565" cy="32473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当且仅当输入代码中的一位为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，输出编码不可能重复。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时，输出编码为多少？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怎样保证？</a:t>
            </a:r>
            <a:endParaRPr lang="zh-CN" altLang="en-US" sz="18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2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build="p"/>
      <p:bldP spid="24611" grpId="0"/>
      <p:bldP spid="24612" grpId="0"/>
      <p:bldP spid="246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title"/>
          </p:nvPr>
        </p:nvSpPr>
        <p:spPr>
          <a:xfrm>
            <a:off x="1073150" y="484188"/>
            <a:ext cx="2057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电路图</a:t>
            </a:r>
          </a:p>
        </p:txBody>
      </p:sp>
      <p:sp>
        <p:nvSpPr>
          <p:cNvPr id="25602" name="Rectangle 4"/>
          <p:cNvSpPr>
            <a:spLocks noGrp="1"/>
          </p:cNvSpPr>
          <p:nvPr>
            <p:ph idx="1"/>
          </p:nvPr>
        </p:nvSpPr>
        <p:spPr>
          <a:xfrm>
            <a:off x="5646103" y="590550"/>
            <a:ext cx="25146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④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逻辑符号</a:t>
            </a:r>
          </a:p>
        </p:txBody>
      </p:sp>
      <p:grpSp>
        <p:nvGrpSpPr>
          <p:cNvPr id="25603" name="Group 95"/>
          <p:cNvGrpSpPr/>
          <p:nvPr/>
        </p:nvGrpSpPr>
        <p:grpSpPr>
          <a:xfrm>
            <a:off x="1182687" y="839332"/>
            <a:ext cx="3314701" cy="2622518"/>
            <a:chOff x="519" y="561"/>
            <a:chExt cx="2088" cy="2350"/>
          </a:xfrm>
        </p:grpSpPr>
        <p:sp>
          <p:nvSpPr>
            <p:cNvPr id="32801" name="Freeform 8"/>
            <p:cNvSpPr/>
            <p:nvPr/>
          </p:nvSpPr>
          <p:spPr>
            <a:xfrm>
              <a:off x="768" y="692"/>
              <a:ext cx="996" cy="347"/>
            </a:xfrm>
            <a:custGeom>
              <a:avLst/>
              <a:gdLst/>
              <a:ahLst/>
              <a:cxnLst>
                <a:cxn ang="0">
                  <a:pos x="0" y="347"/>
                </a:cxn>
                <a:cxn ang="0">
                  <a:pos x="292" y="347"/>
                </a:cxn>
                <a:cxn ang="0">
                  <a:pos x="292" y="0"/>
                </a:cxn>
                <a:cxn ang="0">
                  <a:pos x="996" y="0"/>
                </a:cxn>
              </a:cxnLst>
              <a:rect l="0" t="0" r="0" b="0"/>
              <a:pathLst>
                <a:path w="996" h="347">
                  <a:moveTo>
                    <a:pt x="0" y="347"/>
                  </a:moveTo>
                  <a:lnTo>
                    <a:pt x="292" y="347"/>
                  </a:lnTo>
                  <a:lnTo>
                    <a:pt x="292" y="0"/>
                  </a:lnTo>
                  <a:lnTo>
                    <a:pt x="996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Freeform 9"/>
            <p:cNvSpPr/>
            <p:nvPr/>
          </p:nvSpPr>
          <p:spPr>
            <a:xfrm>
              <a:off x="768" y="1248"/>
              <a:ext cx="1033" cy="2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16" y="0"/>
                </a:cxn>
                <a:cxn ang="0">
                  <a:pos x="416" y="5"/>
                </a:cxn>
                <a:cxn ang="0">
                  <a:pos x="1477" y="5"/>
                </a:cxn>
              </a:cxnLst>
              <a:rect l="0" t="0" r="0" b="0"/>
              <a:pathLst>
                <a:path w="1005" h="283">
                  <a:moveTo>
                    <a:pt x="0" y="0"/>
                  </a:moveTo>
                  <a:lnTo>
                    <a:pt x="283" y="0"/>
                  </a:lnTo>
                  <a:lnTo>
                    <a:pt x="283" y="283"/>
                  </a:lnTo>
                  <a:lnTo>
                    <a:pt x="1005" y="283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10"/>
            <p:cNvSpPr/>
            <p:nvPr/>
          </p:nvSpPr>
          <p:spPr>
            <a:xfrm>
              <a:off x="757" y="1615"/>
              <a:ext cx="99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11"/>
            <p:cNvSpPr/>
            <p:nvPr/>
          </p:nvSpPr>
          <p:spPr>
            <a:xfrm flipH="1">
              <a:off x="757" y="2292"/>
              <a:ext cx="101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12"/>
            <p:cNvSpPr/>
            <p:nvPr/>
          </p:nvSpPr>
          <p:spPr>
            <a:xfrm>
              <a:off x="757" y="2420"/>
              <a:ext cx="101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13"/>
            <p:cNvSpPr/>
            <p:nvPr/>
          </p:nvSpPr>
          <p:spPr>
            <a:xfrm>
              <a:off x="757" y="2539"/>
              <a:ext cx="103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14"/>
            <p:cNvSpPr/>
            <p:nvPr/>
          </p:nvSpPr>
          <p:spPr>
            <a:xfrm>
              <a:off x="766" y="2676"/>
              <a:ext cx="100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Freeform 15"/>
            <p:cNvSpPr/>
            <p:nvPr/>
          </p:nvSpPr>
          <p:spPr>
            <a:xfrm>
              <a:off x="1239" y="811"/>
              <a:ext cx="585" cy="804"/>
            </a:xfrm>
            <a:custGeom>
              <a:avLst/>
              <a:gdLst/>
              <a:ahLst/>
              <a:cxnLst>
                <a:cxn ang="0">
                  <a:pos x="0" y="804"/>
                </a:cxn>
                <a:cxn ang="0">
                  <a:pos x="0" y="0"/>
                </a:cxn>
                <a:cxn ang="0">
                  <a:pos x="585" y="0"/>
                </a:cxn>
              </a:cxnLst>
              <a:rect l="0" t="0" r="0" b="0"/>
              <a:pathLst>
                <a:path w="585" h="804">
                  <a:moveTo>
                    <a:pt x="0" y="804"/>
                  </a:moveTo>
                  <a:lnTo>
                    <a:pt x="0" y="0"/>
                  </a:lnTo>
                  <a:lnTo>
                    <a:pt x="585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Freeform 16"/>
            <p:cNvSpPr/>
            <p:nvPr/>
          </p:nvSpPr>
          <p:spPr>
            <a:xfrm>
              <a:off x="1356" y="939"/>
              <a:ext cx="420" cy="1472"/>
            </a:xfrm>
            <a:custGeom>
              <a:avLst/>
              <a:gdLst/>
              <a:ahLst/>
              <a:cxnLst>
                <a:cxn ang="0">
                  <a:pos x="0" y="1472"/>
                </a:cxn>
                <a:cxn ang="0">
                  <a:pos x="0" y="0"/>
                </a:cxn>
                <a:cxn ang="0">
                  <a:pos x="420" y="0"/>
                </a:cxn>
              </a:cxnLst>
              <a:rect l="0" t="0" r="0" b="0"/>
              <a:pathLst>
                <a:path w="420" h="1472">
                  <a:moveTo>
                    <a:pt x="0" y="1472"/>
                  </a:moveTo>
                  <a:lnTo>
                    <a:pt x="0" y="0"/>
                  </a:lnTo>
                  <a:lnTo>
                    <a:pt x="42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0" name="Freeform 17"/>
            <p:cNvSpPr/>
            <p:nvPr/>
          </p:nvSpPr>
          <p:spPr>
            <a:xfrm>
              <a:off x="1479" y="1067"/>
              <a:ext cx="265" cy="1600"/>
            </a:xfrm>
            <a:custGeom>
              <a:avLst/>
              <a:gdLst/>
              <a:ahLst/>
              <a:cxnLst>
                <a:cxn ang="0">
                  <a:pos x="0" y="1600"/>
                </a:cxn>
                <a:cxn ang="0">
                  <a:pos x="0" y="0"/>
                </a:cxn>
                <a:cxn ang="0">
                  <a:pos x="265" y="0"/>
                </a:cxn>
              </a:cxnLst>
              <a:rect l="0" t="0" r="0" b="0"/>
              <a:pathLst>
                <a:path w="265" h="1600">
                  <a:moveTo>
                    <a:pt x="0" y="1600"/>
                  </a:moveTo>
                  <a:lnTo>
                    <a:pt x="0" y="0"/>
                  </a:lnTo>
                  <a:lnTo>
                    <a:pt x="265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Freeform 18"/>
            <p:cNvSpPr/>
            <p:nvPr/>
          </p:nvSpPr>
          <p:spPr>
            <a:xfrm>
              <a:off x="1580" y="1890"/>
              <a:ext cx="100" cy="649"/>
            </a:xfrm>
            <a:custGeom>
              <a:avLst/>
              <a:gdLst/>
              <a:ahLst/>
              <a:cxnLst>
                <a:cxn ang="0">
                  <a:pos x="0" y="649"/>
                </a:cxn>
                <a:cxn ang="0">
                  <a:pos x="0" y="0"/>
                </a:cxn>
                <a:cxn ang="0">
                  <a:pos x="100" y="0"/>
                </a:cxn>
              </a:cxnLst>
              <a:rect l="0" t="0" r="0" b="0"/>
              <a:pathLst>
                <a:path w="100" h="649">
                  <a:moveTo>
                    <a:pt x="0" y="649"/>
                  </a:moveTo>
                  <a:lnTo>
                    <a:pt x="0" y="0"/>
                  </a:lnTo>
                  <a:lnTo>
                    <a:pt x="100" y="0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19"/>
            <p:cNvSpPr/>
            <p:nvPr/>
          </p:nvSpPr>
          <p:spPr>
            <a:xfrm>
              <a:off x="1479" y="1762"/>
              <a:ext cx="274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20"/>
            <p:cNvSpPr/>
            <p:nvPr/>
          </p:nvSpPr>
          <p:spPr>
            <a:xfrm>
              <a:off x="2025" y="847"/>
              <a:ext cx="31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21"/>
            <p:cNvSpPr/>
            <p:nvPr/>
          </p:nvSpPr>
          <p:spPr>
            <a:xfrm>
              <a:off x="2034" y="1697"/>
              <a:ext cx="31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22"/>
            <p:cNvSpPr/>
            <p:nvPr/>
          </p:nvSpPr>
          <p:spPr>
            <a:xfrm>
              <a:off x="2016" y="2492"/>
              <a:ext cx="31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Text Box 23"/>
            <p:cNvSpPr txBox="1"/>
            <p:nvPr/>
          </p:nvSpPr>
          <p:spPr>
            <a:xfrm>
              <a:off x="523" y="561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17" name="Text Box 24"/>
            <p:cNvSpPr txBox="1"/>
            <p:nvPr/>
          </p:nvSpPr>
          <p:spPr>
            <a:xfrm>
              <a:off x="522" y="762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18" name="Text Box 25"/>
            <p:cNvSpPr txBox="1"/>
            <p:nvPr/>
          </p:nvSpPr>
          <p:spPr>
            <a:xfrm>
              <a:off x="523" y="1009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19" name="Text Box 26"/>
            <p:cNvSpPr txBox="1"/>
            <p:nvPr/>
          </p:nvSpPr>
          <p:spPr>
            <a:xfrm>
              <a:off x="532" y="1411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2820" name="Text Box 27"/>
            <p:cNvSpPr txBox="1"/>
            <p:nvPr/>
          </p:nvSpPr>
          <p:spPr>
            <a:xfrm>
              <a:off x="524" y="2212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32821" name="Text Box 28"/>
            <p:cNvSpPr txBox="1"/>
            <p:nvPr/>
          </p:nvSpPr>
          <p:spPr>
            <a:xfrm>
              <a:off x="519" y="2379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32822" name="Text Box 29"/>
            <p:cNvSpPr txBox="1"/>
            <p:nvPr/>
          </p:nvSpPr>
          <p:spPr>
            <a:xfrm>
              <a:off x="524" y="2552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</a:p>
          </p:txBody>
        </p:sp>
        <p:sp>
          <p:nvSpPr>
            <p:cNvPr id="32823" name="Text Box 30"/>
            <p:cNvSpPr txBox="1"/>
            <p:nvPr/>
          </p:nvSpPr>
          <p:spPr>
            <a:xfrm>
              <a:off x="524" y="2048"/>
              <a:ext cx="232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2824" name="Text Box 31"/>
            <p:cNvSpPr txBox="1"/>
            <p:nvPr/>
          </p:nvSpPr>
          <p:spPr>
            <a:xfrm>
              <a:off x="2318" y="710"/>
              <a:ext cx="287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32825" name="Text Box 32"/>
            <p:cNvSpPr txBox="1"/>
            <p:nvPr/>
          </p:nvSpPr>
          <p:spPr>
            <a:xfrm>
              <a:off x="2303" y="1574"/>
              <a:ext cx="287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2826" name="Text Box 33"/>
            <p:cNvSpPr txBox="1"/>
            <p:nvPr/>
          </p:nvSpPr>
          <p:spPr>
            <a:xfrm>
              <a:off x="2320" y="2361"/>
              <a:ext cx="287" cy="35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b="1" baseline="-50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2827" name="Rectangle 34"/>
            <p:cNvSpPr/>
            <p:nvPr/>
          </p:nvSpPr>
          <p:spPr>
            <a:xfrm>
              <a:off x="1680" y="624"/>
              <a:ext cx="341" cy="51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≥ 1</a:t>
              </a:r>
            </a:p>
          </p:txBody>
        </p:sp>
        <p:sp>
          <p:nvSpPr>
            <p:cNvPr id="32828" name="Rectangle 35"/>
            <p:cNvSpPr/>
            <p:nvPr/>
          </p:nvSpPr>
          <p:spPr>
            <a:xfrm>
              <a:off x="1680" y="2228"/>
              <a:ext cx="341" cy="51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≥ 1</a:t>
              </a:r>
            </a:p>
          </p:txBody>
        </p:sp>
        <p:sp>
          <p:nvSpPr>
            <p:cNvPr id="32829" name="Rectangle 36"/>
            <p:cNvSpPr/>
            <p:nvPr/>
          </p:nvSpPr>
          <p:spPr>
            <a:xfrm>
              <a:off x="1680" y="1412"/>
              <a:ext cx="341" cy="51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Calibri" panose="020F0502020204030204" pitchFamily="34" charset="0"/>
                </a:rPr>
                <a:t> ≥ 1</a:t>
              </a:r>
            </a:p>
          </p:txBody>
        </p:sp>
        <p:sp>
          <p:nvSpPr>
            <p:cNvPr id="32830" name="Line 37"/>
            <p:cNvSpPr/>
            <p:nvPr/>
          </p:nvSpPr>
          <p:spPr>
            <a:xfrm>
              <a:off x="768" y="816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Oval 38"/>
            <p:cNvSpPr>
              <a:spLocks noChangeAspect="1"/>
            </p:cNvSpPr>
            <p:nvPr/>
          </p:nvSpPr>
          <p:spPr>
            <a:xfrm>
              <a:off x="1226" y="1595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832" name="Oval 39"/>
            <p:cNvSpPr>
              <a:spLocks noChangeAspect="1"/>
            </p:cNvSpPr>
            <p:nvPr/>
          </p:nvSpPr>
          <p:spPr>
            <a:xfrm>
              <a:off x="1333" y="2392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833" name="Oval 40"/>
            <p:cNvSpPr>
              <a:spLocks noChangeAspect="1"/>
            </p:cNvSpPr>
            <p:nvPr/>
          </p:nvSpPr>
          <p:spPr>
            <a:xfrm>
              <a:off x="1451" y="2654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2834" name="Oval 41"/>
            <p:cNvSpPr>
              <a:spLocks noChangeAspect="1"/>
            </p:cNvSpPr>
            <p:nvPr/>
          </p:nvSpPr>
          <p:spPr>
            <a:xfrm>
              <a:off x="1550" y="2510"/>
              <a:ext cx="45" cy="4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5639" name="Text Box 82"/>
          <p:cNvSpPr txBox="1"/>
          <p:nvPr/>
        </p:nvSpPr>
        <p:spPr>
          <a:xfrm>
            <a:off x="968375" y="3543300"/>
            <a:ext cx="6892925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之间的关系：使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的是哪些</a:t>
            </a:r>
            <a:r>
              <a:rPr lang="en-US" altLang="zh-CN" sz="1800" b="1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 err="1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呢？其下标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的二进制数的第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位均为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From “0”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5640" name="Text Box 83"/>
          <p:cNvSpPr txBox="1"/>
          <p:nvPr/>
        </p:nvSpPr>
        <p:spPr>
          <a:xfrm>
            <a:off x="948055" y="4278313"/>
            <a:ext cx="6569075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  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010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011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110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111   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？</a:t>
            </a:r>
          </a:p>
        </p:txBody>
      </p:sp>
      <p:grpSp>
        <p:nvGrpSpPr>
          <p:cNvPr id="25641" name="Group 96"/>
          <p:cNvGrpSpPr/>
          <p:nvPr/>
        </p:nvGrpSpPr>
        <p:grpSpPr>
          <a:xfrm>
            <a:off x="5185410" y="1006793"/>
            <a:ext cx="2257425" cy="1851025"/>
            <a:chOff x="3360" y="672"/>
            <a:chExt cx="1422" cy="1652"/>
          </a:xfrm>
        </p:grpSpPr>
        <p:sp>
          <p:nvSpPr>
            <p:cNvPr id="32776" name="Line 55"/>
            <p:cNvSpPr/>
            <p:nvPr/>
          </p:nvSpPr>
          <p:spPr>
            <a:xfrm>
              <a:off x="4545" y="1824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7" name="Line 59"/>
            <p:cNvSpPr/>
            <p:nvPr/>
          </p:nvSpPr>
          <p:spPr>
            <a:xfrm>
              <a:off x="4538" y="1344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8" name="Line 60"/>
            <p:cNvSpPr/>
            <p:nvPr/>
          </p:nvSpPr>
          <p:spPr>
            <a:xfrm>
              <a:off x="4538" y="1583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9" name="Group 93"/>
            <p:cNvGrpSpPr/>
            <p:nvPr/>
          </p:nvGrpSpPr>
          <p:grpSpPr>
            <a:xfrm>
              <a:off x="3360" y="962"/>
              <a:ext cx="283" cy="1150"/>
              <a:chOff x="3360" y="1100"/>
              <a:chExt cx="283" cy="940"/>
            </a:xfrm>
          </p:grpSpPr>
          <p:sp>
            <p:nvSpPr>
              <p:cNvPr id="32793" name="Line 48"/>
              <p:cNvSpPr/>
              <p:nvPr/>
            </p:nvSpPr>
            <p:spPr>
              <a:xfrm flipH="1">
                <a:off x="3360" y="1100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Line 49"/>
              <p:cNvSpPr/>
              <p:nvPr/>
            </p:nvSpPr>
            <p:spPr>
              <a:xfrm flipH="1">
                <a:off x="3364" y="1507"/>
                <a:ext cx="27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5" name="Line 74"/>
              <p:cNvSpPr/>
              <p:nvPr/>
            </p:nvSpPr>
            <p:spPr>
              <a:xfrm flipH="1">
                <a:off x="3360" y="1234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6" name="Line 75"/>
              <p:cNvSpPr/>
              <p:nvPr/>
            </p:nvSpPr>
            <p:spPr>
              <a:xfrm flipH="1">
                <a:off x="3360" y="1365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7" name="Line 76"/>
              <p:cNvSpPr/>
              <p:nvPr/>
            </p:nvSpPr>
            <p:spPr>
              <a:xfrm flipH="1">
                <a:off x="3360" y="1669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8" name="Line 77"/>
              <p:cNvSpPr/>
              <p:nvPr/>
            </p:nvSpPr>
            <p:spPr>
              <a:xfrm flipH="1">
                <a:off x="3360" y="2039"/>
                <a:ext cx="27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9" name="Line 78"/>
              <p:cNvSpPr/>
              <p:nvPr/>
            </p:nvSpPr>
            <p:spPr>
              <a:xfrm flipH="1">
                <a:off x="3360" y="1799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800" name="Line 79"/>
              <p:cNvSpPr/>
              <p:nvPr/>
            </p:nvSpPr>
            <p:spPr>
              <a:xfrm flipH="1">
                <a:off x="3360" y="1920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780" name="Rectangle 43"/>
            <p:cNvSpPr/>
            <p:nvPr/>
          </p:nvSpPr>
          <p:spPr>
            <a:xfrm>
              <a:off x="3648" y="672"/>
              <a:ext cx="906" cy="15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fontAlgn="t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2781" name="Text Box 44"/>
            <p:cNvSpPr txBox="1"/>
            <p:nvPr/>
          </p:nvSpPr>
          <p:spPr>
            <a:xfrm>
              <a:off x="3694" y="724"/>
              <a:ext cx="798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8-3 </a:t>
              </a: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编码器</a:t>
              </a:r>
            </a:p>
          </p:txBody>
        </p:sp>
        <p:sp>
          <p:nvSpPr>
            <p:cNvPr id="32782" name="Text Box 53"/>
            <p:cNvSpPr txBox="1"/>
            <p:nvPr/>
          </p:nvSpPr>
          <p:spPr>
            <a:xfrm>
              <a:off x="4296" y="1199"/>
              <a:ext cx="260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2783" name="Text Box 54"/>
            <p:cNvSpPr txBox="1"/>
            <p:nvPr/>
          </p:nvSpPr>
          <p:spPr>
            <a:xfrm>
              <a:off x="4299" y="1670"/>
              <a:ext cx="259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2784" name="Text Box 61"/>
            <p:cNvSpPr txBox="1"/>
            <p:nvPr/>
          </p:nvSpPr>
          <p:spPr>
            <a:xfrm>
              <a:off x="4313" y="1430"/>
              <a:ext cx="242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32785" name="Text Box 84"/>
            <p:cNvSpPr txBox="1"/>
            <p:nvPr/>
          </p:nvSpPr>
          <p:spPr>
            <a:xfrm>
              <a:off x="3629" y="799"/>
              <a:ext cx="216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2786" name="Text Box 85"/>
            <p:cNvSpPr txBox="1"/>
            <p:nvPr/>
          </p:nvSpPr>
          <p:spPr>
            <a:xfrm>
              <a:off x="3638" y="1018"/>
              <a:ext cx="197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32787" name="Text Box 86"/>
            <p:cNvSpPr txBox="1"/>
            <p:nvPr/>
          </p:nvSpPr>
          <p:spPr>
            <a:xfrm>
              <a:off x="3635" y="1172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2788" name="Text Box 87"/>
            <p:cNvSpPr txBox="1"/>
            <p:nvPr/>
          </p:nvSpPr>
          <p:spPr>
            <a:xfrm>
              <a:off x="3627" y="1340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32789" name="Text Box 88"/>
            <p:cNvSpPr txBox="1"/>
            <p:nvPr/>
          </p:nvSpPr>
          <p:spPr>
            <a:xfrm>
              <a:off x="3623" y="1680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32790" name="Text Box 89"/>
            <p:cNvSpPr txBox="1"/>
            <p:nvPr/>
          </p:nvSpPr>
          <p:spPr>
            <a:xfrm>
              <a:off x="3630" y="1839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32791" name="Text Box 90"/>
            <p:cNvSpPr txBox="1"/>
            <p:nvPr/>
          </p:nvSpPr>
          <p:spPr>
            <a:xfrm>
              <a:off x="3629" y="1994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32792" name="Text Box 91"/>
            <p:cNvSpPr txBox="1"/>
            <p:nvPr/>
          </p:nvSpPr>
          <p:spPr>
            <a:xfrm>
              <a:off x="3623" y="1536"/>
              <a:ext cx="214" cy="33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build="p"/>
      <p:bldP spid="25639" grpId="0"/>
      <p:bldP spid="256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/>
          </p:cNvSpPr>
          <p:nvPr>
            <p:ph type="title"/>
          </p:nvPr>
        </p:nvSpPr>
        <p:spPr>
          <a:xfrm>
            <a:off x="288925" y="482600"/>
            <a:ext cx="8350250" cy="6286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）优先权编码器 </a:t>
            </a:r>
            <a:r>
              <a:rPr lang="en-US" altLang="zh-CN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Priority Encoders</a:t>
            </a:r>
          </a:p>
        </p:txBody>
      </p:sp>
      <p:sp>
        <p:nvSpPr>
          <p:cNvPr id="26626" name="Rectangle 4"/>
          <p:cNvSpPr>
            <a:spLocks noGrp="1"/>
          </p:cNvSpPr>
          <p:nvPr>
            <p:ph idx="1"/>
          </p:nvPr>
        </p:nvSpPr>
        <p:spPr>
          <a:xfrm>
            <a:off x="576263" y="839788"/>
            <a:ext cx="8099425" cy="1516062"/>
          </a:xfrm>
          <a:noFill/>
          <a:ln>
            <a:noFill/>
          </a:ln>
        </p:spPr>
        <p:txBody>
          <a:bodyPr/>
          <a:lstStyle/>
          <a:p>
            <a:pPr marL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如果在任一时刻，允许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个输入部件中有多个部件同时提出请求，则上页的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–n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二进制编码器产生的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位编码必定有重复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，而不能与输入请求的条件一一对应了。为此，应对输入端进行优先权分配，使编码器仅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响应请求中优先权最高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的有效输入端，并产生相应的输出编码。这种具有指定输入端优先权顺序的编码器。称为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优先权编码器。</a:t>
            </a:r>
          </a:p>
        </p:txBody>
      </p:sp>
      <p:sp>
        <p:nvSpPr>
          <p:cNvPr id="26627" name="Rectangle 3"/>
          <p:cNvSpPr txBox="1"/>
          <p:nvPr/>
        </p:nvSpPr>
        <p:spPr>
          <a:xfrm>
            <a:off x="593725" y="2679700"/>
            <a:ext cx="7772400" cy="4333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8-3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优先权编码器的结构框图如下所示：</a:t>
            </a:r>
          </a:p>
        </p:txBody>
      </p:sp>
      <p:sp>
        <p:nvSpPr>
          <p:cNvPr id="26628" name="Rectangle 4"/>
          <p:cNvSpPr txBox="1"/>
          <p:nvPr/>
        </p:nvSpPr>
        <p:spPr>
          <a:xfrm>
            <a:off x="482600" y="3163888"/>
            <a:ext cx="8928100" cy="3476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设优先权为：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最高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grpSp>
        <p:nvGrpSpPr>
          <p:cNvPr id="26629" name="Group 65"/>
          <p:cNvGrpSpPr/>
          <p:nvPr/>
        </p:nvGrpSpPr>
        <p:grpSpPr>
          <a:xfrm>
            <a:off x="846455" y="3541395"/>
            <a:ext cx="4562475" cy="1530100"/>
            <a:chOff x="2736" y="916"/>
            <a:chExt cx="2874" cy="2049"/>
          </a:xfrm>
        </p:grpSpPr>
        <p:sp>
          <p:nvSpPr>
            <p:cNvPr id="33800" name="Line 9"/>
            <p:cNvSpPr/>
            <p:nvPr/>
          </p:nvSpPr>
          <p:spPr>
            <a:xfrm>
              <a:off x="2934" y="134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1" name="Line 10"/>
            <p:cNvSpPr/>
            <p:nvPr/>
          </p:nvSpPr>
          <p:spPr>
            <a:xfrm>
              <a:off x="2934" y="163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2" name="Line 11"/>
            <p:cNvSpPr/>
            <p:nvPr/>
          </p:nvSpPr>
          <p:spPr>
            <a:xfrm>
              <a:off x="2934" y="2689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3" name="Line 12"/>
            <p:cNvSpPr/>
            <p:nvPr/>
          </p:nvSpPr>
          <p:spPr>
            <a:xfrm>
              <a:off x="3648" y="134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4" name="Line 13"/>
            <p:cNvSpPr/>
            <p:nvPr/>
          </p:nvSpPr>
          <p:spPr>
            <a:xfrm>
              <a:off x="3648" y="163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5" name="Line 14"/>
            <p:cNvSpPr/>
            <p:nvPr/>
          </p:nvSpPr>
          <p:spPr>
            <a:xfrm>
              <a:off x="3648" y="2689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6" name="Line 15"/>
            <p:cNvSpPr/>
            <p:nvPr/>
          </p:nvSpPr>
          <p:spPr>
            <a:xfrm>
              <a:off x="4944" y="2400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7" name="Line 16"/>
            <p:cNvSpPr/>
            <p:nvPr/>
          </p:nvSpPr>
          <p:spPr>
            <a:xfrm>
              <a:off x="4944" y="2016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17"/>
            <p:cNvSpPr/>
            <p:nvPr/>
          </p:nvSpPr>
          <p:spPr>
            <a:xfrm>
              <a:off x="4944" y="1632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Text Box 18"/>
            <p:cNvSpPr txBox="1"/>
            <p:nvPr/>
          </p:nvSpPr>
          <p:spPr>
            <a:xfrm>
              <a:off x="2736" y="983"/>
              <a:ext cx="380" cy="864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33810" name="Text Box 19"/>
            <p:cNvSpPr txBox="1"/>
            <p:nvPr/>
          </p:nvSpPr>
          <p:spPr>
            <a:xfrm>
              <a:off x="2742" y="2448"/>
              <a:ext cx="374" cy="51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3811" name="Text Box 20"/>
            <p:cNvSpPr txBox="1"/>
            <p:nvPr/>
          </p:nvSpPr>
          <p:spPr>
            <a:xfrm>
              <a:off x="3782" y="916"/>
              <a:ext cx="297" cy="1129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  <a:p>
              <a:pPr eaLnBrk="1" hangingPunct="1">
                <a:buFont typeface="Arial" panose="020B0604020202020204" pitchFamily="34" charset="0"/>
              </a:pPr>
              <a:endPara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  <a:p>
              <a:pPr eaLnBrk="1" hangingPunct="1">
                <a:buFont typeface="Arial" panose="020B0604020202020204" pitchFamily="34" charset="0"/>
              </a:pP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812" name="Text Box 21"/>
            <p:cNvSpPr txBox="1"/>
            <p:nvPr/>
          </p:nvSpPr>
          <p:spPr>
            <a:xfrm>
              <a:off x="3782" y="1294"/>
              <a:ext cx="292" cy="761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33813" name="Text Box 23"/>
            <p:cNvSpPr txBox="1"/>
            <p:nvPr/>
          </p:nvSpPr>
          <p:spPr>
            <a:xfrm>
              <a:off x="3782" y="2255"/>
              <a:ext cx="384" cy="516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3814" name="Text Box 26"/>
            <p:cNvSpPr txBox="1"/>
            <p:nvPr/>
          </p:nvSpPr>
          <p:spPr>
            <a:xfrm>
              <a:off x="5318" y="1415"/>
              <a:ext cx="292" cy="51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3815" name="Text Box 27"/>
            <p:cNvSpPr txBox="1"/>
            <p:nvPr/>
          </p:nvSpPr>
          <p:spPr>
            <a:xfrm>
              <a:off x="5318" y="1800"/>
              <a:ext cx="292" cy="516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33816" name="Text Box 32"/>
            <p:cNvSpPr txBox="1"/>
            <p:nvPr/>
          </p:nvSpPr>
          <p:spPr>
            <a:xfrm>
              <a:off x="5318" y="2197"/>
              <a:ext cx="292" cy="51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3817" name="Oval 33"/>
            <p:cNvSpPr/>
            <p:nvPr/>
          </p:nvSpPr>
          <p:spPr>
            <a:xfrm>
              <a:off x="3024" y="187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818" name="Oval 34"/>
            <p:cNvSpPr/>
            <p:nvPr/>
          </p:nvSpPr>
          <p:spPr>
            <a:xfrm>
              <a:off x="3024" y="201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819" name="Oval 35"/>
            <p:cNvSpPr/>
            <p:nvPr/>
          </p:nvSpPr>
          <p:spPr>
            <a:xfrm>
              <a:off x="3024" y="216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5626" name="Rectangle 36"/>
            <p:cNvSpPr/>
            <p:nvPr/>
          </p:nvSpPr>
          <p:spPr>
            <a:xfrm>
              <a:off x="3216" y="1103"/>
              <a:ext cx="453" cy="1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21" name="Text Box 24"/>
            <p:cNvSpPr txBox="1"/>
            <p:nvPr/>
          </p:nvSpPr>
          <p:spPr>
            <a:xfrm>
              <a:off x="3307" y="1056"/>
              <a:ext cx="224" cy="186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优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先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权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处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理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2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辑</a:t>
              </a:r>
            </a:p>
          </p:txBody>
        </p:sp>
        <p:sp>
          <p:nvSpPr>
            <p:cNvPr id="25628" name="Rectangle 37"/>
            <p:cNvSpPr/>
            <p:nvPr/>
          </p:nvSpPr>
          <p:spPr>
            <a:xfrm>
              <a:off x="4176" y="1103"/>
              <a:ext cx="768" cy="182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23" name="Text Box 25"/>
            <p:cNvSpPr txBox="1"/>
            <p:nvPr/>
          </p:nvSpPr>
          <p:spPr>
            <a:xfrm>
              <a:off x="4249" y="1375"/>
              <a:ext cx="560" cy="1252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8-3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二进制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编码器</a:t>
              </a:r>
            </a:p>
          </p:txBody>
        </p:sp>
      </p:grpSp>
      <p:sp>
        <p:nvSpPr>
          <p:cNvPr id="33799" name="Text Box 173"/>
          <p:cNvSpPr txBox="1"/>
          <p:nvPr/>
        </p:nvSpPr>
        <p:spPr>
          <a:xfrm>
            <a:off x="6011863" y="3776663"/>
            <a:ext cx="3074987" cy="1027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 build="p"/>
      <p:bldP spid="26627" grpId="0"/>
      <p:bldP spid="26628" grpId="0"/>
      <p:bldP spid="3379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/>
          </p:cNvSpPr>
          <p:nvPr>
            <p:ph type="title"/>
          </p:nvPr>
        </p:nvSpPr>
        <p:spPr>
          <a:xfrm>
            <a:off x="538163" y="633413"/>
            <a:ext cx="3421062" cy="41433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③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优先权处理逻辑</a:t>
            </a:r>
          </a:p>
        </p:txBody>
      </p:sp>
      <p:sp>
        <p:nvSpPr>
          <p:cNvPr id="28674" name="Rectangle 4"/>
          <p:cNvSpPr>
            <a:spLocks noGrp="1"/>
          </p:cNvSpPr>
          <p:nvPr>
            <p:ph idx="1"/>
          </p:nvPr>
        </p:nvSpPr>
        <p:spPr>
          <a:xfrm>
            <a:off x="538163" y="1008063"/>
            <a:ext cx="7820025" cy="750887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  优先权为：</a:t>
            </a:r>
          </a:p>
          <a:p>
            <a:pPr eaLnBrk="1" hangingPunct="1"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最高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→I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 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→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</p:txBody>
      </p:sp>
      <p:sp>
        <p:nvSpPr>
          <p:cNvPr id="28705" name="Text Box 64"/>
          <p:cNvSpPr txBox="1"/>
          <p:nvPr/>
        </p:nvSpPr>
        <p:spPr>
          <a:xfrm>
            <a:off x="3958908" y="1787843"/>
            <a:ext cx="3630612" cy="203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④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输出编码为：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H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输出使能为：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EO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…+ 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</a:p>
        </p:txBody>
      </p:sp>
      <p:sp>
        <p:nvSpPr>
          <p:cNvPr id="27682" name="Line 66"/>
          <p:cNvSpPr/>
          <p:nvPr/>
        </p:nvSpPr>
        <p:spPr>
          <a:xfrm>
            <a:off x="4500880" y="3444875"/>
            <a:ext cx="1769110" cy="44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707" name="Text Box 67"/>
          <p:cNvSpPr txBox="1"/>
          <p:nvPr/>
        </p:nvSpPr>
        <p:spPr>
          <a:xfrm>
            <a:off x="3873500" y="4144963"/>
            <a:ext cx="3351213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/EO = 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 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/ 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 /I</a:t>
            </a:r>
            <a:r>
              <a:rPr lang="en-US" altLang="zh-CN" sz="1800" b="1" baseline="-25000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</a:p>
        </p:txBody>
      </p:sp>
      <p:sp>
        <p:nvSpPr>
          <p:cNvPr id="28708" name="Line 68"/>
          <p:cNvSpPr/>
          <p:nvPr/>
        </p:nvSpPr>
        <p:spPr>
          <a:xfrm>
            <a:off x="5357813" y="4144963"/>
            <a:ext cx="18161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85" name="Line 70"/>
          <p:cNvSpPr/>
          <p:nvPr/>
        </p:nvSpPr>
        <p:spPr>
          <a:xfrm>
            <a:off x="4572000" y="2799080"/>
            <a:ext cx="1777365" cy="1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86" name="Line 71"/>
          <p:cNvSpPr/>
          <p:nvPr/>
        </p:nvSpPr>
        <p:spPr>
          <a:xfrm>
            <a:off x="4572000" y="2483485"/>
            <a:ext cx="1777365" cy="1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687" name="Line 72"/>
          <p:cNvSpPr/>
          <p:nvPr/>
        </p:nvSpPr>
        <p:spPr>
          <a:xfrm>
            <a:off x="4572000" y="2163445"/>
            <a:ext cx="1777365" cy="317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Line 66"/>
          <p:cNvSpPr/>
          <p:nvPr/>
        </p:nvSpPr>
        <p:spPr>
          <a:xfrm flipV="1">
            <a:off x="4643755" y="4145915"/>
            <a:ext cx="1626235" cy="2159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42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8" y="1924050"/>
            <a:ext cx="2182812" cy="246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1000"/>
                                        <p:tgtEl>
                                          <p:spTgt spid="2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10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1000"/>
                                        <p:tgtEl>
                                          <p:spTgt spid="2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10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10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1000"/>
                                        <p:tgtEl>
                                          <p:spTgt spid="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build="p"/>
      <p:bldP spid="28705" grpId="0"/>
      <p:bldP spid="2870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92"/>
          <p:cNvSpPr txBox="1"/>
          <p:nvPr/>
        </p:nvSpPr>
        <p:spPr>
          <a:xfrm>
            <a:off x="31750" y="501650"/>
            <a:ext cx="6265863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MSI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优先权编码器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74LS148</a:t>
            </a:r>
          </a:p>
        </p:txBody>
      </p:sp>
      <p:grpSp>
        <p:nvGrpSpPr>
          <p:cNvPr id="27650" name="Group 171"/>
          <p:cNvGrpSpPr/>
          <p:nvPr/>
        </p:nvGrpSpPr>
        <p:grpSpPr>
          <a:xfrm>
            <a:off x="5972175" y="1323658"/>
            <a:ext cx="2560638" cy="2889250"/>
            <a:chOff x="3360" y="432"/>
            <a:chExt cx="1444" cy="1827"/>
          </a:xfrm>
        </p:grpSpPr>
        <p:sp>
          <p:nvSpPr>
            <p:cNvPr id="34863" name="Line 70"/>
            <p:cNvSpPr/>
            <p:nvPr/>
          </p:nvSpPr>
          <p:spPr>
            <a:xfrm>
              <a:off x="4567" y="1393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4" name="Line 71"/>
            <p:cNvSpPr/>
            <p:nvPr/>
          </p:nvSpPr>
          <p:spPr>
            <a:xfrm>
              <a:off x="4549" y="1031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5" name="Line 72"/>
            <p:cNvSpPr/>
            <p:nvPr/>
          </p:nvSpPr>
          <p:spPr>
            <a:xfrm>
              <a:off x="4549" y="1212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6" name="Text Box 80"/>
            <p:cNvSpPr txBox="1"/>
            <p:nvPr/>
          </p:nvSpPr>
          <p:spPr>
            <a:xfrm>
              <a:off x="3657" y="432"/>
              <a:ext cx="812" cy="28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74LS148</a:t>
              </a:r>
            </a:p>
          </p:txBody>
        </p:sp>
        <p:sp>
          <p:nvSpPr>
            <p:cNvPr id="34867" name="Line 93"/>
            <p:cNvSpPr/>
            <p:nvPr/>
          </p:nvSpPr>
          <p:spPr>
            <a:xfrm flipH="1">
              <a:off x="3360" y="839"/>
              <a:ext cx="283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8" name="Line 95"/>
            <p:cNvSpPr/>
            <p:nvPr/>
          </p:nvSpPr>
          <p:spPr>
            <a:xfrm>
              <a:off x="4560" y="1740"/>
              <a:ext cx="23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69" name="Line 98"/>
            <p:cNvSpPr/>
            <p:nvPr/>
          </p:nvSpPr>
          <p:spPr>
            <a:xfrm flipV="1">
              <a:off x="4567" y="1921"/>
              <a:ext cx="234" cy="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70" name="Oval 100"/>
            <p:cNvSpPr>
              <a:spLocks noChangeAspect="1"/>
            </p:cNvSpPr>
            <p:nvPr/>
          </p:nvSpPr>
          <p:spPr>
            <a:xfrm>
              <a:off x="3592" y="816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1" name="Oval 109"/>
            <p:cNvSpPr>
              <a:spLocks noChangeAspect="1"/>
            </p:cNvSpPr>
            <p:nvPr/>
          </p:nvSpPr>
          <p:spPr>
            <a:xfrm>
              <a:off x="4567" y="1008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2" name="Oval 110"/>
            <p:cNvSpPr>
              <a:spLocks noChangeAspect="1"/>
            </p:cNvSpPr>
            <p:nvPr/>
          </p:nvSpPr>
          <p:spPr>
            <a:xfrm>
              <a:off x="4567" y="1193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3" name="Oval 111"/>
            <p:cNvSpPr>
              <a:spLocks noChangeAspect="1"/>
            </p:cNvSpPr>
            <p:nvPr/>
          </p:nvSpPr>
          <p:spPr>
            <a:xfrm>
              <a:off x="4567" y="1367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4" name="Oval 112"/>
            <p:cNvSpPr>
              <a:spLocks noChangeAspect="1"/>
            </p:cNvSpPr>
            <p:nvPr/>
          </p:nvSpPr>
          <p:spPr>
            <a:xfrm>
              <a:off x="4567" y="1710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5" name="Oval 113"/>
            <p:cNvSpPr>
              <a:spLocks noChangeAspect="1"/>
            </p:cNvSpPr>
            <p:nvPr/>
          </p:nvSpPr>
          <p:spPr>
            <a:xfrm>
              <a:off x="4567" y="1898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34876" name="Group 149"/>
            <p:cNvGrpSpPr/>
            <p:nvPr/>
          </p:nvGrpSpPr>
          <p:grpSpPr>
            <a:xfrm>
              <a:off x="3360" y="1056"/>
              <a:ext cx="283" cy="1056"/>
              <a:chOff x="3360" y="1177"/>
              <a:chExt cx="283" cy="863"/>
            </a:xfrm>
          </p:grpSpPr>
          <p:sp>
            <p:nvSpPr>
              <p:cNvPr id="34900" name="Line 150"/>
              <p:cNvSpPr/>
              <p:nvPr/>
            </p:nvSpPr>
            <p:spPr>
              <a:xfrm flipH="1">
                <a:off x="3360" y="1177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1" name="Line 151"/>
              <p:cNvSpPr/>
              <p:nvPr/>
            </p:nvSpPr>
            <p:spPr>
              <a:xfrm flipH="1">
                <a:off x="3360" y="1547"/>
                <a:ext cx="27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2" name="Line 152"/>
              <p:cNvSpPr/>
              <p:nvPr/>
            </p:nvSpPr>
            <p:spPr>
              <a:xfrm flipH="1">
                <a:off x="3360" y="1296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3" name="Line 153"/>
              <p:cNvSpPr/>
              <p:nvPr/>
            </p:nvSpPr>
            <p:spPr>
              <a:xfrm flipH="1">
                <a:off x="3360" y="1417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4" name="Line 154"/>
              <p:cNvSpPr/>
              <p:nvPr/>
            </p:nvSpPr>
            <p:spPr>
              <a:xfrm flipH="1">
                <a:off x="3360" y="1669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Line 155"/>
              <p:cNvSpPr/>
              <p:nvPr/>
            </p:nvSpPr>
            <p:spPr>
              <a:xfrm flipH="1">
                <a:off x="3360" y="2039"/>
                <a:ext cx="27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6" name="Line 156"/>
              <p:cNvSpPr/>
              <p:nvPr/>
            </p:nvSpPr>
            <p:spPr>
              <a:xfrm flipH="1">
                <a:off x="3360" y="1799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7" name="Line 157"/>
              <p:cNvSpPr/>
              <p:nvPr/>
            </p:nvSpPr>
            <p:spPr>
              <a:xfrm flipH="1">
                <a:off x="3360" y="1920"/>
                <a:ext cx="2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4877" name="Rectangle 158"/>
            <p:cNvSpPr/>
            <p:nvPr/>
          </p:nvSpPr>
          <p:spPr>
            <a:xfrm>
              <a:off x="3648" y="672"/>
              <a:ext cx="906" cy="1587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fontAlgn="t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78" name="Text Box 163"/>
            <p:cNvSpPr txBox="1"/>
            <p:nvPr/>
          </p:nvSpPr>
          <p:spPr>
            <a:xfrm>
              <a:off x="3622" y="927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34879" name="Text Box 164"/>
            <p:cNvSpPr txBox="1"/>
            <p:nvPr/>
          </p:nvSpPr>
          <p:spPr>
            <a:xfrm>
              <a:off x="3622" y="1082"/>
              <a:ext cx="225" cy="264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34880" name="Text Box 165"/>
            <p:cNvSpPr txBox="1"/>
            <p:nvPr/>
          </p:nvSpPr>
          <p:spPr>
            <a:xfrm>
              <a:off x="3615" y="1238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34881" name="Text Box 166"/>
            <p:cNvSpPr txBox="1"/>
            <p:nvPr/>
          </p:nvSpPr>
          <p:spPr>
            <a:xfrm>
              <a:off x="3615" y="1382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34882" name="Text Box 167"/>
            <p:cNvSpPr txBox="1"/>
            <p:nvPr/>
          </p:nvSpPr>
          <p:spPr>
            <a:xfrm>
              <a:off x="3615" y="1680"/>
              <a:ext cx="225" cy="25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4883" name="Text Box 168"/>
            <p:cNvSpPr txBox="1"/>
            <p:nvPr/>
          </p:nvSpPr>
          <p:spPr>
            <a:xfrm>
              <a:off x="3622" y="1839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34884" name="Text Box 169"/>
            <p:cNvSpPr txBox="1"/>
            <p:nvPr/>
          </p:nvSpPr>
          <p:spPr>
            <a:xfrm>
              <a:off x="3621" y="1994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4885" name="Text Box 170"/>
            <p:cNvSpPr txBox="1"/>
            <p:nvPr/>
          </p:nvSpPr>
          <p:spPr>
            <a:xfrm>
              <a:off x="3615" y="1536"/>
              <a:ext cx="225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34886" name="Text Box 99"/>
            <p:cNvSpPr txBox="1"/>
            <p:nvPr/>
          </p:nvSpPr>
          <p:spPr>
            <a:xfrm>
              <a:off x="3642" y="720"/>
              <a:ext cx="278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EI</a:t>
              </a:r>
              <a:endParaRPr lang="en-US" altLang="zh-CN" b="1" baseline="-50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87" name="Text Box 83"/>
            <p:cNvSpPr txBox="1"/>
            <p:nvPr/>
          </p:nvSpPr>
          <p:spPr>
            <a:xfrm>
              <a:off x="4308" y="912"/>
              <a:ext cx="278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34888" name="Text Box 84"/>
            <p:cNvSpPr txBox="1"/>
            <p:nvPr/>
          </p:nvSpPr>
          <p:spPr>
            <a:xfrm>
              <a:off x="4312" y="1296"/>
              <a:ext cx="278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34889" name="Text Box 85"/>
            <p:cNvSpPr txBox="1"/>
            <p:nvPr/>
          </p:nvSpPr>
          <p:spPr>
            <a:xfrm>
              <a:off x="4312" y="1104"/>
              <a:ext cx="278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5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34890" name="Text Box 96"/>
            <p:cNvSpPr txBox="1"/>
            <p:nvPr/>
          </p:nvSpPr>
          <p:spPr>
            <a:xfrm>
              <a:off x="4299" y="1824"/>
              <a:ext cx="313" cy="252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EO</a:t>
              </a:r>
              <a:endParaRPr lang="en-US" altLang="zh-CN" baseline="-50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1" name="Text Box 97"/>
            <p:cNvSpPr txBox="1"/>
            <p:nvPr/>
          </p:nvSpPr>
          <p:spPr>
            <a:xfrm>
              <a:off x="4276" y="1622"/>
              <a:ext cx="313" cy="263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GS</a:t>
              </a:r>
              <a:endParaRPr lang="en-US" altLang="zh-CN" baseline="-50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2" name="Oval 101"/>
            <p:cNvSpPr>
              <a:spLocks noChangeAspect="1"/>
            </p:cNvSpPr>
            <p:nvPr/>
          </p:nvSpPr>
          <p:spPr>
            <a:xfrm>
              <a:off x="3603" y="1034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3" name="Oval 102"/>
            <p:cNvSpPr>
              <a:spLocks noChangeAspect="1"/>
            </p:cNvSpPr>
            <p:nvPr/>
          </p:nvSpPr>
          <p:spPr>
            <a:xfrm>
              <a:off x="3603" y="1182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4" name="Oval 103"/>
            <p:cNvSpPr>
              <a:spLocks noChangeAspect="1"/>
            </p:cNvSpPr>
            <p:nvPr/>
          </p:nvSpPr>
          <p:spPr>
            <a:xfrm>
              <a:off x="3603" y="1325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5" name="Oval 104"/>
            <p:cNvSpPr>
              <a:spLocks noChangeAspect="1"/>
            </p:cNvSpPr>
            <p:nvPr/>
          </p:nvSpPr>
          <p:spPr>
            <a:xfrm>
              <a:off x="3603" y="1480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6" name="Oval 105"/>
            <p:cNvSpPr>
              <a:spLocks noChangeAspect="1"/>
            </p:cNvSpPr>
            <p:nvPr/>
          </p:nvSpPr>
          <p:spPr>
            <a:xfrm>
              <a:off x="3603" y="1635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7" name="Oval 106"/>
            <p:cNvSpPr>
              <a:spLocks noChangeAspect="1"/>
            </p:cNvSpPr>
            <p:nvPr/>
          </p:nvSpPr>
          <p:spPr>
            <a:xfrm>
              <a:off x="3603" y="1794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8" name="Oval 107"/>
            <p:cNvSpPr>
              <a:spLocks noChangeAspect="1"/>
            </p:cNvSpPr>
            <p:nvPr/>
          </p:nvSpPr>
          <p:spPr>
            <a:xfrm>
              <a:off x="3603" y="1935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4899" name="Oval 108"/>
            <p:cNvSpPr>
              <a:spLocks noChangeAspect="1"/>
            </p:cNvSpPr>
            <p:nvPr/>
          </p:nvSpPr>
          <p:spPr>
            <a:xfrm>
              <a:off x="3603" y="2089"/>
              <a:ext cx="45" cy="4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4820" name="Rectangle 3"/>
          <p:cNvSpPr>
            <a:spLocks noGrp="1"/>
          </p:cNvSpPr>
          <p:nvPr>
            <p:ph type="title"/>
          </p:nvPr>
        </p:nvSpPr>
        <p:spPr>
          <a:xfrm>
            <a:off x="214313" y="839788"/>
            <a:ext cx="208915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真值表</a:t>
            </a:r>
          </a:p>
        </p:txBody>
      </p:sp>
      <p:graphicFrame>
        <p:nvGraphicFramePr>
          <p:cNvPr id="81" name="Group 107"/>
          <p:cNvGraphicFramePr>
            <a:graphicFrameLocks noGrp="1"/>
          </p:cNvGraphicFramePr>
          <p:nvPr/>
        </p:nvGraphicFramePr>
        <p:xfrm>
          <a:off x="287338" y="1182688"/>
          <a:ext cx="4922837" cy="3724279"/>
        </p:xfrm>
        <a:graphic>
          <a:graphicData uri="http://schemas.openxmlformats.org/drawingml/2006/table">
            <a:tbl>
              <a:tblPr/>
              <a:tblGrid>
                <a:gridCol w="2867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1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入</a:t>
                      </a:r>
                    </a:p>
                  </a:txBody>
                  <a:tcPr marL="91434" marR="91434" marT="34272" marB="3427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输    出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0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/EI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/I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34272" marB="34272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/A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/A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/A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/GS  /EO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8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d    d    d    d    d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1     1     1     1     1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d    d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0     0     0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d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d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66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1     1     1 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14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</a:t>
                      </a:r>
                    </a:p>
                  </a:txBody>
                  <a:tcPr marL="91434" marR="91434" marT="34272" marB="34272"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1     1     1     1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4" marR="91434" marT="34272" marB="3427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738" name="Text Box 92"/>
          <p:cNvSpPr txBox="1"/>
          <p:nvPr/>
        </p:nvSpPr>
        <p:spPr>
          <a:xfrm>
            <a:off x="6227763" y="896938"/>
            <a:ext cx="23764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逻辑符号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9" grpId="0"/>
      <p:bldP spid="34820" grpId="0"/>
      <p:bldP spid="277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矩形 2"/>
          <p:cNvSpPr/>
          <p:nvPr/>
        </p:nvSpPr>
        <p:spPr>
          <a:xfrm>
            <a:off x="612775" y="968375"/>
            <a:ext cx="8062913" cy="38938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buFont typeface="Arial" panose="020B0604020202020204" pitchFamily="34" charset="0"/>
              <a:buAutoNum type="arabicPeriod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译码器和编码器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译码器和编码器的一般结构、二进制译码器、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器件及其级联与应用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编码器、优先级编码器、</a:t>
            </a:r>
            <a:r>
              <a:rPr lang="zh-CN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编码器及其级联和应用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Times New Roman" panose="02020603050405020304" pitchFamily="18" charset="0"/>
              <a:buAutoNum type="arabicPeriod" startAt="2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三态门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三态门、多路收发器和双向收发器</a:t>
            </a:r>
            <a:endParaRPr lang="en-US" altLang="zh-CN" sz="1800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Times New Roman" panose="02020603050405020304" pitchFamily="18" charset="0"/>
              <a:buAutoNum type="arabicPeriod" startAt="3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数据分配器和多路选择器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数据分配器原理和</a:t>
            </a:r>
            <a:r>
              <a:rPr lang="zh-CN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数据多路选择器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多路选择器、</a:t>
            </a:r>
            <a:r>
              <a:rPr lang="zh-CN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多路选择器及其扩展和应用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Times New Roman" panose="02020603050405020304" pitchFamily="18" charset="0"/>
              <a:buAutoNum type="arabicPeriod" startAt="4"/>
            </a:pP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加法器和比较器</a:t>
            </a:r>
            <a:endParaRPr lang="zh-CN" altLang="en-US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比较器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title"/>
          </p:nvPr>
        </p:nvSpPr>
        <p:spPr>
          <a:xfrm>
            <a:off x="323850" y="404813"/>
            <a:ext cx="7489825" cy="649287"/>
          </a:xfrm>
          <a:solidFill>
            <a:srgbClr val="FFFFFF"/>
          </a:solidFill>
          <a:ln>
            <a:noFill/>
          </a:ln>
        </p:spPr>
        <p:txBody>
          <a:bodyPr anchor="ctr"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 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常用的</a:t>
            </a:r>
            <a:r>
              <a:rPr lang="zh-CN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SI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组合逻辑器件</a:t>
            </a:r>
            <a:endParaRPr lang="zh-CN" altLang="en-US" sz="2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2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2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/>
          </p:cNvSpPr>
          <p:nvPr>
            <p:ph type="title"/>
          </p:nvPr>
        </p:nvSpPr>
        <p:spPr>
          <a:xfrm>
            <a:off x="428625" y="590550"/>
            <a:ext cx="7772400" cy="51911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）编码器应用举例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9698" name="Rectangle 4"/>
          <p:cNvSpPr>
            <a:spLocks noGrp="1"/>
          </p:cNvSpPr>
          <p:nvPr>
            <p:ph idx="1"/>
          </p:nvPr>
        </p:nvSpPr>
        <p:spPr>
          <a:xfrm>
            <a:off x="574675" y="857250"/>
            <a:ext cx="8029575" cy="1350963"/>
          </a:xfrm>
          <a:noFill/>
          <a:ln>
            <a:noFill/>
          </a:ln>
        </p:spPr>
        <p:txBody>
          <a:bodyPr/>
          <a:lstStyle/>
          <a:p>
            <a:pPr marL="0" eaLnBrk="1" hangingPunct="1">
              <a:lnSpc>
                <a:spcPct val="13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多处理器系统中，需对各处理器争用总线作出仲裁。为提高仲裁速度，通常采用并行优先权仲裁方式。在争用总线的各处理器进行优先权分配后，通过优先权编码器和译码器进行裁决。逻辑电路图详细解释可参见书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P70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2.45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2969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113" y="2032000"/>
            <a:ext cx="7488237" cy="3060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/>
          </p:cNvSpPr>
          <p:nvPr>
            <p:ph type="title"/>
          </p:nvPr>
        </p:nvSpPr>
        <p:spPr>
          <a:xfrm>
            <a:off x="500063" y="776288"/>
            <a:ext cx="5891212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２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４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2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三态缓冲器</a:t>
            </a:r>
            <a:endParaRPr lang="zh-CN" altLang="en-US" sz="24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22" name="Rectangle 4"/>
          <p:cNvSpPr>
            <a:spLocks noGrp="1"/>
          </p:cNvSpPr>
          <p:nvPr>
            <p:ph idx="1"/>
          </p:nvPr>
        </p:nvSpPr>
        <p:spPr>
          <a:xfrm>
            <a:off x="576263" y="1312228"/>
            <a:ext cx="7381875" cy="3060700"/>
          </a:xfrm>
          <a:noFill/>
          <a:ln>
            <a:noFill/>
          </a:ln>
        </p:spPr>
        <p:txBody>
          <a:bodyPr/>
          <a:lstStyle/>
          <a:p>
            <a:pPr marL="0" eaLnBrk="1" latinLnBrk="0" hangingPunct="1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是指器件的输出有三种状态：即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(L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电平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(H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电平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高阻抗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状态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或悬浮态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。最基本的三态器件是三态缓冲器，又称为三态门或三态驱动器。</a:t>
            </a:r>
          </a:p>
          <a:p>
            <a:pPr mar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三角符号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表示三态输出，它受使能输入（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）端控制。</a:t>
            </a:r>
          </a:p>
          <a:p>
            <a:pPr mar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三态缓冲器可使多个数据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分时共享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一根（条）公用线路：</a:t>
            </a:r>
          </a:p>
          <a:p>
            <a:pPr marL="0" eaLnBrk="1" latinLnBrk="0" hangingPunct="1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为了避免多个数据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同时驱动共享线，则不能在使能一个数据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的同时使能另一个数据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6235" y="1240155"/>
            <a:ext cx="1093470" cy="32048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22">
                                            <p:txEl>
                                              <p:charRg st="0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22">
                                            <p:txEl>
                                              <p:charRg st="8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1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22">
                                            <p:txEl>
                                              <p:charRg st="11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charRg st="138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722">
                                            <p:txEl>
                                              <p:charRg st="138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/>
          </p:cNvSpPr>
          <p:nvPr>
            <p:ph type="title"/>
          </p:nvPr>
        </p:nvSpPr>
        <p:spPr>
          <a:xfrm>
            <a:off x="2997200" y="609600"/>
            <a:ext cx="2457450" cy="37941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三态缓冲器逻辑符号</a:t>
            </a:r>
          </a:p>
        </p:txBody>
      </p:sp>
      <p:graphicFrame>
        <p:nvGraphicFramePr>
          <p:cNvPr id="195708" name="Group 124"/>
          <p:cNvGraphicFramePr>
            <a:graphicFrameLocks noGrp="1"/>
          </p:cNvGraphicFramePr>
          <p:nvPr/>
        </p:nvGraphicFramePr>
        <p:xfrm>
          <a:off x="815975" y="1406525"/>
          <a:ext cx="7356475" cy="3181351"/>
        </p:xfrm>
        <a:graphic>
          <a:graphicData uri="http://schemas.openxmlformats.org/drawingml/2006/table">
            <a:tbl>
              <a:tblPr/>
              <a:tblGrid>
                <a:gridCol w="1235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7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6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87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186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61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矩形符号</a:t>
                      </a:r>
                    </a:p>
                  </a:txBody>
                  <a:tcPr marT="34295" marB="342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93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变形符号</a:t>
                      </a:r>
                    </a:p>
                  </a:txBody>
                  <a:tcPr marT="34295" marB="34295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10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原码输出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高有效使能</a:t>
                      </a: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原码输出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低有效使能</a:t>
                      </a: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反码输出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高有效使能</a:t>
                      </a: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反码输出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低有效使能</a:t>
                      </a:r>
                    </a:p>
                  </a:txBody>
                  <a:tcPr marT="34295" marB="34295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1774" name="Group 110"/>
          <p:cNvGrpSpPr/>
          <p:nvPr/>
        </p:nvGrpSpPr>
        <p:grpSpPr>
          <a:xfrm>
            <a:off x="2108200" y="1673225"/>
            <a:ext cx="6054725" cy="1581150"/>
            <a:chOff x="1514" y="1200"/>
            <a:chExt cx="3814" cy="1328"/>
          </a:xfrm>
        </p:grpSpPr>
        <p:sp>
          <p:nvSpPr>
            <p:cNvPr id="39969" name="Rectangle 49"/>
            <p:cNvSpPr/>
            <p:nvPr/>
          </p:nvSpPr>
          <p:spPr>
            <a:xfrm>
              <a:off x="1678" y="1200"/>
              <a:ext cx="489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70" name="Line 50"/>
            <p:cNvSpPr/>
            <p:nvPr/>
          </p:nvSpPr>
          <p:spPr>
            <a:xfrm>
              <a:off x="1524" y="1315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1" name="Line 51"/>
            <p:cNvSpPr/>
            <p:nvPr/>
          </p:nvSpPr>
          <p:spPr>
            <a:xfrm>
              <a:off x="1524" y="1622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2" name="Line 52"/>
            <p:cNvSpPr/>
            <p:nvPr/>
          </p:nvSpPr>
          <p:spPr>
            <a:xfrm>
              <a:off x="2167" y="1477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3" name="Text Box 53"/>
            <p:cNvSpPr txBox="1"/>
            <p:nvPr/>
          </p:nvSpPr>
          <p:spPr>
            <a:xfrm>
              <a:off x="1658" y="1200"/>
              <a:ext cx="24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974" name="Text Box 54"/>
            <p:cNvSpPr txBox="1"/>
            <p:nvPr/>
          </p:nvSpPr>
          <p:spPr>
            <a:xfrm>
              <a:off x="1658" y="147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39975" name="AutoShape 55"/>
            <p:cNvSpPr/>
            <p:nvPr/>
          </p:nvSpPr>
          <p:spPr>
            <a:xfrm rot="10800000">
              <a:off x="2022" y="144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76" name="AutoShape 56"/>
            <p:cNvSpPr/>
            <p:nvPr/>
          </p:nvSpPr>
          <p:spPr>
            <a:xfrm rot="5400000">
              <a:off x="1754" y="206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77" name="Line 57"/>
            <p:cNvSpPr/>
            <p:nvPr/>
          </p:nvSpPr>
          <p:spPr>
            <a:xfrm>
              <a:off x="1514" y="2208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8" name="Line 58"/>
            <p:cNvSpPr/>
            <p:nvPr/>
          </p:nvSpPr>
          <p:spPr>
            <a:xfrm>
              <a:off x="2014" y="2218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79" name="Line 59"/>
            <p:cNvSpPr/>
            <p:nvPr/>
          </p:nvSpPr>
          <p:spPr>
            <a:xfrm>
              <a:off x="1908" y="226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0" name="Line 60"/>
            <p:cNvSpPr/>
            <p:nvPr/>
          </p:nvSpPr>
          <p:spPr>
            <a:xfrm>
              <a:off x="1524" y="249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1" name="Rectangle 61"/>
            <p:cNvSpPr/>
            <p:nvPr/>
          </p:nvSpPr>
          <p:spPr>
            <a:xfrm>
              <a:off x="2645" y="1200"/>
              <a:ext cx="489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82" name="Line 62"/>
            <p:cNvSpPr/>
            <p:nvPr/>
          </p:nvSpPr>
          <p:spPr>
            <a:xfrm>
              <a:off x="2491" y="1315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3" name="Line 63"/>
            <p:cNvSpPr/>
            <p:nvPr/>
          </p:nvSpPr>
          <p:spPr>
            <a:xfrm>
              <a:off x="2492" y="1601"/>
              <a:ext cx="1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4" name="Line 64"/>
            <p:cNvSpPr/>
            <p:nvPr/>
          </p:nvSpPr>
          <p:spPr>
            <a:xfrm>
              <a:off x="3134" y="1477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85" name="Text Box 65"/>
            <p:cNvSpPr txBox="1"/>
            <p:nvPr/>
          </p:nvSpPr>
          <p:spPr>
            <a:xfrm>
              <a:off x="2625" y="1200"/>
              <a:ext cx="24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9986" name="Text Box 66"/>
            <p:cNvSpPr txBox="1"/>
            <p:nvPr/>
          </p:nvSpPr>
          <p:spPr>
            <a:xfrm>
              <a:off x="2625" y="147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39987" name="AutoShape 67"/>
            <p:cNvSpPr/>
            <p:nvPr/>
          </p:nvSpPr>
          <p:spPr>
            <a:xfrm rot="10800000">
              <a:off x="2989" y="144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88" name="AutoShape 69"/>
            <p:cNvSpPr/>
            <p:nvPr/>
          </p:nvSpPr>
          <p:spPr>
            <a:xfrm rot="5400000">
              <a:off x="2721" y="2075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89" name="Line 70"/>
            <p:cNvSpPr/>
            <p:nvPr/>
          </p:nvSpPr>
          <p:spPr>
            <a:xfrm>
              <a:off x="2481" y="2219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0" name="Line 71"/>
            <p:cNvSpPr/>
            <p:nvPr/>
          </p:nvSpPr>
          <p:spPr>
            <a:xfrm>
              <a:off x="2981" y="2229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1" name="Line 72"/>
            <p:cNvSpPr/>
            <p:nvPr/>
          </p:nvSpPr>
          <p:spPr>
            <a:xfrm>
              <a:off x="2875" y="2363"/>
              <a:ext cx="0" cy="15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2" name="Line 73"/>
            <p:cNvSpPr/>
            <p:nvPr/>
          </p:nvSpPr>
          <p:spPr>
            <a:xfrm>
              <a:off x="2491" y="2507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3" name="Oval 75"/>
            <p:cNvSpPr/>
            <p:nvPr/>
          </p:nvSpPr>
          <p:spPr>
            <a:xfrm>
              <a:off x="2567" y="1574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94" name="Oval 74"/>
            <p:cNvSpPr/>
            <p:nvPr/>
          </p:nvSpPr>
          <p:spPr>
            <a:xfrm>
              <a:off x="2848" y="2296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95" name="Rectangle 76"/>
            <p:cNvSpPr/>
            <p:nvPr/>
          </p:nvSpPr>
          <p:spPr>
            <a:xfrm>
              <a:off x="3562" y="1200"/>
              <a:ext cx="489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39996" name="Line 77"/>
            <p:cNvSpPr/>
            <p:nvPr/>
          </p:nvSpPr>
          <p:spPr>
            <a:xfrm>
              <a:off x="3408" y="1315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7" name="Line 78"/>
            <p:cNvSpPr/>
            <p:nvPr/>
          </p:nvSpPr>
          <p:spPr>
            <a:xfrm>
              <a:off x="3408" y="1622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8" name="Line 79"/>
            <p:cNvSpPr/>
            <p:nvPr/>
          </p:nvSpPr>
          <p:spPr>
            <a:xfrm flipV="1">
              <a:off x="4118" y="1478"/>
              <a:ext cx="16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999" name="Text Box 80"/>
            <p:cNvSpPr txBox="1"/>
            <p:nvPr/>
          </p:nvSpPr>
          <p:spPr>
            <a:xfrm>
              <a:off x="3542" y="1200"/>
              <a:ext cx="24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000" name="Text Box 81"/>
            <p:cNvSpPr txBox="1"/>
            <p:nvPr/>
          </p:nvSpPr>
          <p:spPr>
            <a:xfrm>
              <a:off x="3542" y="147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40001" name="AutoShape 82"/>
            <p:cNvSpPr/>
            <p:nvPr/>
          </p:nvSpPr>
          <p:spPr>
            <a:xfrm rot="10800000">
              <a:off x="3906" y="144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02" name="AutoShape 83"/>
            <p:cNvSpPr/>
            <p:nvPr/>
          </p:nvSpPr>
          <p:spPr>
            <a:xfrm rot="5400000">
              <a:off x="3713" y="2086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03" name="Line 84"/>
            <p:cNvSpPr/>
            <p:nvPr/>
          </p:nvSpPr>
          <p:spPr>
            <a:xfrm>
              <a:off x="3473" y="2230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4" name="Line 85"/>
            <p:cNvSpPr/>
            <p:nvPr/>
          </p:nvSpPr>
          <p:spPr>
            <a:xfrm>
              <a:off x="4054" y="2231"/>
              <a:ext cx="1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5" name="Line 86"/>
            <p:cNvSpPr/>
            <p:nvPr/>
          </p:nvSpPr>
          <p:spPr>
            <a:xfrm>
              <a:off x="3867" y="2288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6" name="Line 87"/>
            <p:cNvSpPr/>
            <p:nvPr/>
          </p:nvSpPr>
          <p:spPr>
            <a:xfrm>
              <a:off x="3483" y="251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07" name="Oval 88"/>
            <p:cNvSpPr/>
            <p:nvPr/>
          </p:nvSpPr>
          <p:spPr>
            <a:xfrm>
              <a:off x="3983" y="2192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08" name="Oval 89"/>
            <p:cNvSpPr/>
            <p:nvPr/>
          </p:nvSpPr>
          <p:spPr>
            <a:xfrm>
              <a:off x="4051" y="1440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09" name="Rectangle 90"/>
            <p:cNvSpPr/>
            <p:nvPr/>
          </p:nvSpPr>
          <p:spPr>
            <a:xfrm>
              <a:off x="4618" y="1200"/>
              <a:ext cx="489" cy="57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10" name="Line 91"/>
            <p:cNvSpPr/>
            <p:nvPr/>
          </p:nvSpPr>
          <p:spPr>
            <a:xfrm>
              <a:off x="4464" y="1315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1" name="Line 92"/>
            <p:cNvSpPr/>
            <p:nvPr/>
          </p:nvSpPr>
          <p:spPr>
            <a:xfrm>
              <a:off x="4464" y="1622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2" name="Line 93"/>
            <p:cNvSpPr/>
            <p:nvPr/>
          </p:nvSpPr>
          <p:spPr>
            <a:xfrm>
              <a:off x="5165" y="1467"/>
              <a:ext cx="1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3" name="Text Box 94"/>
            <p:cNvSpPr txBox="1"/>
            <p:nvPr/>
          </p:nvSpPr>
          <p:spPr>
            <a:xfrm>
              <a:off x="4598" y="1200"/>
              <a:ext cx="240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0014" name="Text Box 95"/>
            <p:cNvSpPr txBox="1"/>
            <p:nvPr/>
          </p:nvSpPr>
          <p:spPr>
            <a:xfrm>
              <a:off x="4598" y="1478"/>
              <a:ext cx="336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40015" name="AutoShape 96"/>
            <p:cNvSpPr/>
            <p:nvPr/>
          </p:nvSpPr>
          <p:spPr>
            <a:xfrm rot="10800000">
              <a:off x="4962" y="1440"/>
              <a:ext cx="96" cy="96"/>
            </a:xfrm>
            <a:prstGeom prst="triangle">
              <a:avLst>
                <a:gd name="adj" fmla="val 50000"/>
              </a:avLst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16" name="AutoShape 97"/>
            <p:cNvSpPr/>
            <p:nvPr/>
          </p:nvSpPr>
          <p:spPr>
            <a:xfrm rot="5400000">
              <a:off x="4694" y="2064"/>
              <a:ext cx="288" cy="28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17" name="Line 98"/>
            <p:cNvSpPr/>
            <p:nvPr/>
          </p:nvSpPr>
          <p:spPr>
            <a:xfrm>
              <a:off x="4474" y="2208"/>
              <a:ext cx="2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8" name="Line 99"/>
            <p:cNvSpPr/>
            <p:nvPr/>
          </p:nvSpPr>
          <p:spPr>
            <a:xfrm>
              <a:off x="5044" y="2208"/>
              <a:ext cx="2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19" name="Line 100"/>
            <p:cNvSpPr/>
            <p:nvPr/>
          </p:nvSpPr>
          <p:spPr>
            <a:xfrm>
              <a:off x="4878" y="2334"/>
              <a:ext cx="0" cy="1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0" name="Line 101"/>
            <p:cNvSpPr/>
            <p:nvPr/>
          </p:nvSpPr>
          <p:spPr>
            <a:xfrm>
              <a:off x="4494" y="250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021" name="Oval 102"/>
            <p:cNvSpPr/>
            <p:nvPr/>
          </p:nvSpPr>
          <p:spPr>
            <a:xfrm>
              <a:off x="5118" y="1429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22" name="Oval 103"/>
            <p:cNvSpPr/>
            <p:nvPr/>
          </p:nvSpPr>
          <p:spPr>
            <a:xfrm>
              <a:off x="4982" y="2170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0023" name="Oval 104"/>
            <p:cNvSpPr/>
            <p:nvPr/>
          </p:nvSpPr>
          <p:spPr>
            <a:xfrm>
              <a:off x="4848" y="2266"/>
              <a:ext cx="70" cy="70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1830" name="Oval 129"/>
          <p:cNvSpPr/>
          <p:nvPr/>
        </p:nvSpPr>
        <p:spPr>
          <a:xfrm>
            <a:off x="6943725" y="2131695"/>
            <a:ext cx="106680" cy="76200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95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000"/>
                                        <p:tgtEl>
                                          <p:spTgt spid="3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30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title"/>
          </p:nvPr>
        </p:nvSpPr>
        <p:spPr>
          <a:xfrm>
            <a:off x="611505" y="666750"/>
            <a:ext cx="8035925" cy="12573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（1）标准的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SSI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三态缓冲器</a:t>
            </a:r>
            <a:b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SSI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74LS125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使能端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低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有效。附录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B4(P273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页倒数第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b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74LS126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使能端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有效。四总线缓冲门，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附录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B4(P273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页倒数第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。</a:t>
            </a:r>
            <a:b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</a:b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0" name="Rectangle 4"/>
          <p:cNvSpPr>
            <a:spLocks noGrp="1"/>
          </p:cNvSpPr>
          <p:nvPr>
            <p:ph idx="1"/>
          </p:nvPr>
        </p:nvSpPr>
        <p:spPr>
          <a:xfrm>
            <a:off x="609918" y="2320290"/>
            <a:ext cx="8137525" cy="2554288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最常使用共享总线的场合是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多位数据总线。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例如：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位微处理机系统中，数据总线的宽度是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，并且外围器件通常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一次放置（传输、传送）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位数据到总线上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。这样外围器件都在同一时刻使能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个三态缓冲器，因此每个三态缓冲器独立的对外使能输入端都多余了。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为减少总线应用中三态缓冲器的芯片数及连线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三态缓冲器中包含多个三态缓冲器时常常共用使能输入。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3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770">
                                            <p:txEl>
                                              <p:charRg st="3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charRg st="12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770">
                                            <p:txEl>
                                              <p:charRg st="123" end="1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/>
          </p:cNvSpPr>
          <p:nvPr>
            <p:ph type="title"/>
          </p:nvPr>
        </p:nvSpPr>
        <p:spPr>
          <a:xfrm>
            <a:off x="468313" y="846138"/>
            <a:ext cx="7056437" cy="376237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宋体" panose="02010600030101010101" pitchFamily="2" charset="-122"/>
              <a:buAutoNum type="circleNumDbPlain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多端口输入，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MSI 74LS541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为八三态缓冲器</a:t>
            </a:r>
          </a:p>
        </p:txBody>
      </p:sp>
      <p:grpSp>
        <p:nvGrpSpPr>
          <p:cNvPr id="33794" name="Group 128"/>
          <p:cNvGrpSpPr/>
          <p:nvPr/>
        </p:nvGrpSpPr>
        <p:grpSpPr>
          <a:xfrm>
            <a:off x="5513388" y="1285875"/>
            <a:ext cx="2514600" cy="3519488"/>
            <a:chOff x="3264" y="1056"/>
            <a:chExt cx="1584" cy="2323"/>
          </a:xfrm>
        </p:grpSpPr>
        <p:sp>
          <p:nvSpPr>
            <p:cNvPr id="42062" name="Rectangle 83"/>
            <p:cNvSpPr/>
            <p:nvPr/>
          </p:nvSpPr>
          <p:spPr>
            <a:xfrm>
              <a:off x="3706" y="1344"/>
              <a:ext cx="768" cy="196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63" name="Oval 84"/>
            <p:cNvSpPr/>
            <p:nvPr/>
          </p:nvSpPr>
          <p:spPr>
            <a:xfrm>
              <a:off x="3647" y="1576"/>
              <a:ext cx="62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64" name="Line 85"/>
            <p:cNvSpPr/>
            <p:nvPr/>
          </p:nvSpPr>
          <p:spPr>
            <a:xfrm flipH="1">
              <a:off x="3274" y="1606"/>
              <a:ext cx="3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5" name="Line 86"/>
            <p:cNvSpPr/>
            <p:nvPr/>
          </p:nvSpPr>
          <p:spPr>
            <a:xfrm flipH="1">
              <a:off x="3274" y="1824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6" name="Line 87"/>
            <p:cNvSpPr/>
            <p:nvPr/>
          </p:nvSpPr>
          <p:spPr>
            <a:xfrm flipH="1">
              <a:off x="3274" y="2213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7" name="Line 88"/>
            <p:cNvSpPr/>
            <p:nvPr/>
          </p:nvSpPr>
          <p:spPr>
            <a:xfrm flipH="1">
              <a:off x="3274" y="2606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8" name="Line 89"/>
            <p:cNvSpPr/>
            <p:nvPr/>
          </p:nvSpPr>
          <p:spPr>
            <a:xfrm flipH="1">
              <a:off x="3274" y="2976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69" name="Text Box 90"/>
            <p:cNvSpPr txBox="1"/>
            <p:nvPr/>
          </p:nvSpPr>
          <p:spPr>
            <a:xfrm>
              <a:off x="3706" y="1728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70" name="Line 91"/>
            <p:cNvSpPr/>
            <p:nvPr/>
          </p:nvSpPr>
          <p:spPr>
            <a:xfrm flipH="1">
              <a:off x="4464" y="182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1" name="Line 92"/>
            <p:cNvSpPr/>
            <p:nvPr/>
          </p:nvSpPr>
          <p:spPr>
            <a:xfrm flipH="1">
              <a:off x="4464" y="2211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2" name="Line 93"/>
            <p:cNvSpPr/>
            <p:nvPr/>
          </p:nvSpPr>
          <p:spPr>
            <a:xfrm flipH="1">
              <a:off x="4464" y="260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3" name="Line 94"/>
            <p:cNvSpPr/>
            <p:nvPr/>
          </p:nvSpPr>
          <p:spPr>
            <a:xfrm flipH="1">
              <a:off x="4464" y="297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4" name="Line 95"/>
            <p:cNvSpPr/>
            <p:nvPr/>
          </p:nvSpPr>
          <p:spPr>
            <a:xfrm flipH="1">
              <a:off x="3274" y="2016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5" name="Line 96"/>
            <p:cNvSpPr/>
            <p:nvPr/>
          </p:nvSpPr>
          <p:spPr>
            <a:xfrm flipH="1">
              <a:off x="4464" y="201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6" name="Line 97"/>
            <p:cNvSpPr/>
            <p:nvPr/>
          </p:nvSpPr>
          <p:spPr>
            <a:xfrm flipH="1">
              <a:off x="4464" y="316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7" name="Line 98"/>
            <p:cNvSpPr/>
            <p:nvPr/>
          </p:nvSpPr>
          <p:spPr>
            <a:xfrm flipH="1">
              <a:off x="4464" y="2400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8" name="Line 99"/>
            <p:cNvSpPr/>
            <p:nvPr/>
          </p:nvSpPr>
          <p:spPr>
            <a:xfrm flipH="1">
              <a:off x="4464" y="278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79" name="Line 100"/>
            <p:cNvSpPr/>
            <p:nvPr/>
          </p:nvSpPr>
          <p:spPr>
            <a:xfrm flipH="1">
              <a:off x="3274" y="2784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0" name="Line 101"/>
            <p:cNvSpPr/>
            <p:nvPr/>
          </p:nvSpPr>
          <p:spPr>
            <a:xfrm flipH="1">
              <a:off x="3274" y="2400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1" name="Line 102"/>
            <p:cNvSpPr/>
            <p:nvPr/>
          </p:nvSpPr>
          <p:spPr>
            <a:xfrm flipH="1">
              <a:off x="3274" y="3168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2" name="Text Box 103"/>
            <p:cNvSpPr txBox="1"/>
            <p:nvPr/>
          </p:nvSpPr>
          <p:spPr>
            <a:xfrm>
              <a:off x="3658" y="1056"/>
              <a:ext cx="864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74LS541</a:t>
              </a:r>
            </a:p>
          </p:txBody>
        </p:sp>
        <p:sp>
          <p:nvSpPr>
            <p:cNvPr id="42083" name="Oval 104"/>
            <p:cNvSpPr/>
            <p:nvPr/>
          </p:nvSpPr>
          <p:spPr>
            <a:xfrm>
              <a:off x="3645" y="1430"/>
              <a:ext cx="62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84" name="Line 105"/>
            <p:cNvSpPr/>
            <p:nvPr/>
          </p:nvSpPr>
          <p:spPr>
            <a:xfrm flipH="1">
              <a:off x="3264" y="1460"/>
              <a:ext cx="3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85" name="Text Box 106"/>
            <p:cNvSpPr txBox="1"/>
            <p:nvPr/>
          </p:nvSpPr>
          <p:spPr>
            <a:xfrm>
              <a:off x="3706" y="1920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86" name="Text Box 107"/>
            <p:cNvSpPr txBox="1"/>
            <p:nvPr/>
          </p:nvSpPr>
          <p:spPr>
            <a:xfrm>
              <a:off x="3706" y="209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87" name="Text Box 108"/>
            <p:cNvSpPr txBox="1"/>
            <p:nvPr/>
          </p:nvSpPr>
          <p:spPr>
            <a:xfrm>
              <a:off x="3706" y="2284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88" name="Text Box 109"/>
            <p:cNvSpPr txBox="1"/>
            <p:nvPr/>
          </p:nvSpPr>
          <p:spPr>
            <a:xfrm>
              <a:off x="3706" y="2496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89" name="Text Box 110"/>
            <p:cNvSpPr txBox="1"/>
            <p:nvPr/>
          </p:nvSpPr>
          <p:spPr>
            <a:xfrm>
              <a:off x="3706" y="2668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0" name="Text Box 111"/>
            <p:cNvSpPr txBox="1"/>
            <p:nvPr/>
          </p:nvSpPr>
          <p:spPr>
            <a:xfrm>
              <a:off x="3706" y="2870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1" name="Text Box 112"/>
            <p:cNvSpPr txBox="1"/>
            <p:nvPr/>
          </p:nvSpPr>
          <p:spPr>
            <a:xfrm>
              <a:off x="3706" y="307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2" name="Text Box 113"/>
            <p:cNvSpPr txBox="1"/>
            <p:nvPr/>
          </p:nvSpPr>
          <p:spPr>
            <a:xfrm>
              <a:off x="4224" y="1708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3" name="Text Box 114"/>
            <p:cNvSpPr txBox="1"/>
            <p:nvPr/>
          </p:nvSpPr>
          <p:spPr>
            <a:xfrm>
              <a:off x="4234" y="189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4" name="Text Box 115"/>
            <p:cNvSpPr txBox="1"/>
            <p:nvPr/>
          </p:nvSpPr>
          <p:spPr>
            <a:xfrm>
              <a:off x="4224" y="209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5" name="Text Box 116"/>
            <p:cNvSpPr txBox="1"/>
            <p:nvPr/>
          </p:nvSpPr>
          <p:spPr>
            <a:xfrm>
              <a:off x="4224" y="2284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6" name="Text Box 117"/>
            <p:cNvSpPr txBox="1"/>
            <p:nvPr/>
          </p:nvSpPr>
          <p:spPr>
            <a:xfrm>
              <a:off x="4224" y="2476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7" name="Text Box 118"/>
            <p:cNvSpPr txBox="1"/>
            <p:nvPr/>
          </p:nvSpPr>
          <p:spPr>
            <a:xfrm>
              <a:off x="4224" y="2650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8" name="Text Box 119"/>
            <p:cNvSpPr txBox="1"/>
            <p:nvPr/>
          </p:nvSpPr>
          <p:spPr>
            <a:xfrm>
              <a:off x="4224" y="284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099" name="Text Box 120"/>
            <p:cNvSpPr txBox="1"/>
            <p:nvPr/>
          </p:nvSpPr>
          <p:spPr>
            <a:xfrm>
              <a:off x="4224" y="3034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100" name="Text Box 121"/>
            <p:cNvSpPr txBox="1"/>
            <p:nvPr/>
          </p:nvSpPr>
          <p:spPr>
            <a:xfrm>
              <a:off x="3706" y="1344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2101" name="Text Box 122"/>
            <p:cNvSpPr txBox="1"/>
            <p:nvPr/>
          </p:nvSpPr>
          <p:spPr>
            <a:xfrm>
              <a:off x="3706" y="1508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3835" name="Group 126"/>
          <p:cNvGrpSpPr/>
          <p:nvPr/>
        </p:nvGrpSpPr>
        <p:grpSpPr>
          <a:xfrm>
            <a:off x="767715" y="1142683"/>
            <a:ext cx="3841750" cy="3829050"/>
            <a:chOff x="478" y="455"/>
            <a:chExt cx="2277" cy="3729"/>
          </a:xfrm>
        </p:grpSpPr>
        <p:sp>
          <p:nvSpPr>
            <p:cNvPr id="41990" name="Line 8"/>
            <p:cNvSpPr/>
            <p:nvPr/>
          </p:nvSpPr>
          <p:spPr>
            <a:xfrm>
              <a:off x="2182" y="2424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1" name="Line 11"/>
            <p:cNvSpPr/>
            <p:nvPr/>
          </p:nvSpPr>
          <p:spPr>
            <a:xfrm>
              <a:off x="2182" y="2059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2" name="Line 14"/>
            <p:cNvSpPr/>
            <p:nvPr/>
          </p:nvSpPr>
          <p:spPr>
            <a:xfrm>
              <a:off x="2182" y="1685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3" name="Line 17"/>
            <p:cNvSpPr/>
            <p:nvPr/>
          </p:nvSpPr>
          <p:spPr>
            <a:xfrm>
              <a:off x="1822" y="1118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4" name="Line 18"/>
            <p:cNvSpPr/>
            <p:nvPr/>
          </p:nvSpPr>
          <p:spPr>
            <a:xfrm>
              <a:off x="2182" y="1320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5" name="Line 19"/>
            <p:cNvSpPr/>
            <p:nvPr/>
          </p:nvSpPr>
          <p:spPr>
            <a:xfrm>
              <a:off x="2109" y="1134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6" name="Line 21"/>
            <p:cNvSpPr/>
            <p:nvPr/>
          </p:nvSpPr>
          <p:spPr>
            <a:xfrm>
              <a:off x="2182" y="3883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7" name="Line 24"/>
            <p:cNvSpPr/>
            <p:nvPr/>
          </p:nvSpPr>
          <p:spPr>
            <a:xfrm>
              <a:off x="2182" y="3518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8" name="Line 27"/>
            <p:cNvSpPr/>
            <p:nvPr/>
          </p:nvSpPr>
          <p:spPr>
            <a:xfrm>
              <a:off x="2182" y="3144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99" name="Line 30"/>
            <p:cNvSpPr/>
            <p:nvPr/>
          </p:nvSpPr>
          <p:spPr>
            <a:xfrm>
              <a:off x="2182" y="2789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0" name="Line 32"/>
            <p:cNvSpPr/>
            <p:nvPr/>
          </p:nvSpPr>
          <p:spPr>
            <a:xfrm>
              <a:off x="900" y="894"/>
              <a:ext cx="27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1" name="Line 33"/>
            <p:cNvSpPr/>
            <p:nvPr/>
          </p:nvSpPr>
          <p:spPr>
            <a:xfrm>
              <a:off x="1542" y="825"/>
              <a:ext cx="288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2" name="Line 34"/>
            <p:cNvSpPr/>
            <p:nvPr/>
          </p:nvSpPr>
          <p:spPr>
            <a:xfrm>
              <a:off x="920" y="732"/>
              <a:ext cx="268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3" name="AutoShape 35"/>
            <p:cNvSpPr/>
            <p:nvPr/>
          </p:nvSpPr>
          <p:spPr>
            <a:xfrm>
              <a:off x="1239" y="684"/>
              <a:ext cx="288" cy="274"/>
            </a:xfrm>
            <a:prstGeom prst="flowChartDelay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04" name="Oval 36"/>
            <p:cNvSpPr/>
            <p:nvPr/>
          </p:nvSpPr>
          <p:spPr>
            <a:xfrm>
              <a:off x="1180" y="702"/>
              <a:ext cx="62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05" name="Oval 37"/>
            <p:cNvSpPr/>
            <p:nvPr/>
          </p:nvSpPr>
          <p:spPr>
            <a:xfrm>
              <a:off x="1170" y="866"/>
              <a:ext cx="62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06" name="Line 38"/>
            <p:cNvSpPr/>
            <p:nvPr/>
          </p:nvSpPr>
          <p:spPr>
            <a:xfrm>
              <a:off x="786" y="1318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7" name="Line 39"/>
            <p:cNvSpPr/>
            <p:nvPr/>
          </p:nvSpPr>
          <p:spPr>
            <a:xfrm>
              <a:off x="766" y="1674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8" name="Line 40"/>
            <p:cNvSpPr/>
            <p:nvPr/>
          </p:nvSpPr>
          <p:spPr>
            <a:xfrm>
              <a:off x="786" y="2048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09" name="Line 41"/>
            <p:cNvSpPr/>
            <p:nvPr/>
          </p:nvSpPr>
          <p:spPr>
            <a:xfrm>
              <a:off x="776" y="2424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0" name="Line 43"/>
            <p:cNvSpPr/>
            <p:nvPr/>
          </p:nvSpPr>
          <p:spPr>
            <a:xfrm>
              <a:off x="776" y="2780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1" name="Line 44"/>
            <p:cNvSpPr/>
            <p:nvPr/>
          </p:nvSpPr>
          <p:spPr>
            <a:xfrm>
              <a:off x="776" y="3154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2" name="Line 46"/>
            <p:cNvSpPr/>
            <p:nvPr/>
          </p:nvSpPr>
          <p:spPr>
            <a:xfrm>
              <a:off x="776" y="3516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3" name="Line 47"/>
            <p:cNvSpPr/>
            <p:nvPr/>
          </p:nvSpPr>
          <p:spPr>
            <a:xfrm>
              <a:off x="776" y="3890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14" name="Text Box 48"/>
            <p:cNvSpPr txBox="1"/>
            <p:nvPr/>
          </p:nvSpPr>
          <p:spPr>
            <a:xfrm>
              <a:off x="524" y="1107"/>
              <a:ext cx="311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5" name="Text Box 49"/>
            <p:cNvSpPr txBox="1"/>
            <p:nvPr/>
          </p:nvSpPr>
          <p:spPr>
            <a:xfrm>
              <a:off x="484" y="2148"/>
              <a:ext cx="306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6" name="Text Box 50"/>
            <p:cNvSpPr txBox="1"/>
            <p:nvPr/>
          </p:nvSpPr>
          <p:spPr>
            <a:xfrm>
              <a:off x="479" y="2538"/>
              <a:ext cx="339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7" name="Text Box 51"/>
            <p:cNvSpPr txBox="1"/>
            <p:nvPr/>
          </p:nvSpPr>
          <p:spPr>
            <a:xfrm>
              <a:off x="478" y="2899"/>
              <a:ext cx="341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8" name="Text Box 52"/>
            <p:cNvSpPr txBox="1"/>
            <p:nvPr/>
          </p:nvSpPr>
          <p:spPr>
            <a:xfrm>
              <a:off x="485" y="3288"/>
              <a:ext cx="440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9" name="Text Box 53"/>
            <p:cNvSpPr txBox="1"/>
            <p:nvPr/>
          </p:nvSpPr>
          <p:spPr>
            <a:xfrm>
              <a:off x="488" y="3640"/>
              <a:ext cx="345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0" name="Text Box 54"/>
            <p:cNvSpPr txBox="1"/>
            <p:nvPr/>
          </p:nvSpPr>
          <p:spPr>
            <a:xfrm>
              <a:off x="509" y="1519"/>
              <a:ext cx="333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1" name="Text Box 55"/>
            <p:cNvSpPr txBox="1"/>
            <p:nvPr/>
          </p:nvSpPr>
          <p:spPr>
            <a:xfrm>
              <a:off x="497" y="1856"/>
              <a:ext cx="311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2" name="Text Box 57"/>
            <p:cNvSpPr txBox="1"/>
            <p:nvPr/>
          </p:nvSpPr>
          <p:spPr>
            <a:xfrm>
              <a:off x="2390" y="1180"/>
              <a:ext cx="356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3" name="Text Box 58"/>
            <p:cNvSpPr txBox="1"/>
            <p:nvPr/>
          </p:nvSpPr>
          <p:spPr>
            <a:xfrm>
              <a:off x="2380" y="2276"/>
              <a:ext cx="366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4" name="Text Box 59"/>
            <p:cNvSpPr txBox="1"/>
            <p:nvPr/>
          </p:nvSpPr>
          <p:spPr>
            <a:xfrm>
              <a:off x="2390" y="2630"/>
              <a:ext cx="365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5" name="Text Box 60"/>
            <p:cNvSpPr txBox="1"/>
            <p:nvPr/>
          </p:nvSpPr>
          <p:spPr>
            <a:xfrm>
              <a:off x="2390" y="2996"/>
              <a:ext cx="339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6" name="Text Box 61"/>
            <p:cNvSpPr txBox="1"/>
            <p:nvPr/>
          </p:nvSpPr>
          <p:spPr>
            <a:xfrm>
              <a:off x="2390" y="3360"/>
              <a:ext cx="365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7" name="Text Box 62"/>
            <p:cNvSpPr txBox="1"/>
            <p:nvPr/>
          </p:nvSpPr>
          <p:spPr>
            <a:xfrm>
              <a:off x="2390" y="3734"/>
              <a:ext cx="365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8" name="Text Box 63"/>
            <p:cNvSpPr txBox="1"/>
            <p:nvPr/>
          </p:nvSpPr>
          <p:spPr>
            <a:xfrm>
              <a:off x="2380" y="1499"/>
              <a:ext cx="308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9" name="Text Box 64"/>
            <p:cNvSpPr txBox="1"/>
            <p:nvPr/>
          </p:nvSpPr>
          <p:spPr>
            <a:xfrm>
              <a:off x="2390" y="1902"/>
              <a:ext cx="318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30" name="Line 65"/>
            <p:cNvSpPr/>
            <p:nvPr/>
          </p:nvSpPr>
          <p:spPr>
            <a:xfrm>
              <a:off x="1828" y="817"/>
              <a:ext cx="0" cy="288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1" name="Line 66"/>
            <p:cNvSpPr/>
            <p:nvPr/>
          </p:nvSpPr>
          <p:spPr>
            <a:xfrm>
              <a:off x="1812" y="1482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2" name="Line 67"/>
            <p:cNvSpPr/>
            <p:nvPr/>
          </p:nvSpPr>
          <p:spPr>
            <a:xfrm>
              <a:off x="1822" y="1874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3" name="Line 68"/>
            <p:cNvSpPr/>
            <p:nvPr/>
          </p:nvSpPr>
          <p:spPr>
            <a:xfrm>
              <a:off x="1812" y="2238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4" name="Line 69"/>
            <p:cNvSpPr/>
            <p:nvPr/>
          </p:nvSpPr>
          <p:spPr>
            <a:xfrm>
              <a:off x="1822" y="2576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5" name="Line 70"/>
            <p:cNvSpPr/>
            <p:nvPr/>
          </p:nvSpPr>
          <p:spPr>
            <a:xfrm>
              <a:off x="1812" y="2950"/>
              <a:ext cx="295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6" name="Line 71"/>
            <p:cNvSpPr/>
            <p:nvPr/>
          </p:nvSpPr>
          <p:spPr>
            <a:xfrm>
              <a:off x="1822" y="3324"/>
              <a:ext cx="288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7" name="Line 72"/>
            <p:cNvSpPr/>
            <p:nvPr/>
          </p:nvSpPr>
          <p:spPr>
            <a:xfrm>
              <a:off x="1822" y="3698"/>
              <a:ext cx="288" cy="0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38" name="Oval 73"/>
            <p:cNvSpPr/>
            <p:nvPr/>
          </p:nvSpPr>
          <p:spPr>
            <a:xfrm>
              <a:off x="1813" y="3304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39" name="Oval 74"/>
            <p:cNvSpPr/>
            <p:nvPr/>
          </p:nvSpPr>
          <p:spPr>
            <a:xfrm>
              <a:off x="1803" y="1096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0" name="Oval 75"/>
            <p:cNvSpPr/>
            <p:nvPr/>
          </p:nvSpPr>
          <p:spPr>
            <a:xfrm>
              <a:off x="1803" y="1462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1" name="Oval 76"/>
            <p:cNvSpPr/>
            <p:nvPr/>
          </p:nvSpPr>
          <p:spPr>
            <a:xfrm>
              <a:off x="1805" y="1856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2" name="Oval 77"/>
            <p:cNvSpPr/>
            <p:nvPr/>
          </p:nvSpPr>
          <p:spPr>
            <a:xfrm>
              <a:off x="1805" y="2220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3" name="Oval 78"/>
            <p:cNvSpPr/>
            <p:nvPr/>
          </p:nvSpPr>
          <p:spPr>
            <a:xfrm>
              <a:off x="1803" y="2556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4" name="Oval 79"/>
            <p:cNvSpPr/>
            <p:nvPr/>
          </p:nvSpPr>
          <p:spPr>
            <a:xfrm>
              <a:off x="1813" y="2920"/>
              <a:ext cx="48" cy="48"/>
            </a:xfrm>
            <a:prstGeom prst="ellipse">
              <a:avLst/>
            </a:prstGeom>
            <a:solidFill>
              <a:srgbClr val="FF9900"/>
            </a:solidFill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45" name="Text Box 80"/>
            <p:cNvSpPr txBox="1"/>
            <p:nvPr/>
          </p:nvSpPr>
          <p:spPr>
            <a:xfrm>
              <a:off x="555" y="455"/>
              <a:ext cx="426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/G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6" name="Text Box 81"/>
            <p:cNvSpPr txBox="1"/>
            <p:nvPr/>
          </p:nvSpPr>
          <p:spPr>
            <a:xfrm>
              <a:off x="551" y="778"/>
              <a:ext cx="415" cy="4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/G</a:t>
              </a:r>
              <a:r>
                <a:rPr lang="en-US" altLang="zh-CN" sz="2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7" name="Line 9"/>
            <p:cNvSpPr/>
            <p:nvPr/>
          </p:nvSpPr>
          <p:spPr>
            <a:xfrm>
              <a:off x="2099" y="2238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8" name="Line 12"/>
            <p:cNvSpPr/>
            <p:nvPr/>
          </p:nvSpPr>
          <p:spPr>
            <a:xfrm>
              <a:off x="2109" y="1873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49" name="Line 15"/>
            <p:cNvSpPr/>
            <p:nvPr/>
          </p:nvSpPr>
          <p:spPr>
            <a:xfrm>
              <a:off x="2099" y="1499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0" name="Line 22"/>
            <p:cNvSpPr/>
            <p:nvPr/>
          </p:nvSpPr>
          <p:spPr>
            <a:xfrm>
              <a:off x="2099" y="3697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1" name="Line 25"/>
            <p:cNvSpPr/>
            <p:nvPr/>
          </p:nvSpPr>
          <p:spPr>
            <a:xfrm>
              <a:off x="2099" y="3332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2" name="Line 28"/>
            <p:cNvSpPr/>
            <p:nvPr/>
          </p:nvSpPr>
          <p:spPr>
            <a:xfrm>
              <a:off x="2099" y="2958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3" name="Line 31"/>
            <p:cNvSpPr/>
            <p:nvPr/>
          </p:nvSpPr>
          <p:spPr>
            <a:xfrm>
              <a:off x="2109" y="2593"/>
              <a:ext cx="0" cy="161"/>
            </a:xfrm>
            <a:prstGeom prst="line">
              <a:avLst/>
            </a:prstGeom>
            <a:ln w="19050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054" name="AutoShape 20"/>
            <p:cNvSpPr/>
            <p:nvPr/>
          </p:nvSpPr>
          <p:spPr>
            <a:xfrm rot="5400000">
              <a:off x="1977" y="3772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55" name="AutoShape 23"/>
            <p:cNvSpPr/>
            <p:nvPr/>
          </p:nvSpPr>
          <p:spPr>
            <a:xfrm rot="5400000">
              <a:off x="1972" y="3409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56" name="AutoShape 26"/>
            <p:cNvSpPr/>
            <p:nvPr/>
          </p:nvSpPr>
          <p:spPr>
            <a:xfrm rot="5400000">
              <a:off x="1968" y="3032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57" name="AutoShape 29"/>
            <p:cNvSpPr/>
            <p:nvPr/>
          </p:nvSpPr>
          <p:spPr>
            <a:xfrm rot="5400000">
              <a:off x="1979" y="2676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58" name="AutoShape 7"/>
            <p:cNvSpPr/>
            <p:nvPr/>
          </p:nvSpPr>
          <p:spPr>
            <a:xfrm rot="5400000">
              <a:off x="1968" y="2312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59" name="AutoShape 10"/>
            <p:cNvSpPr/>
            <p:nvPr/>
          </p:nvSpPr>
          <p:spPr>
            <a:xfrm rot="5400000">
              <a:off x="1978" y="1947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60" name="AutoShape 13"/>
            <p:cNvSpPr/>
            <p:nvPr/>
          </p:nvSpPr>
          <p:spPr>
            <a:xfrm rot="5400000">
              <a:off x="1968" y="1573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2061" name="AutoShape 16"/>
            <p:cNvSpPr/>
            <p:nvPr/>
          </p:nvSpPr>
          <p:spPr>
            <a:xfrm rot="5400000">
              <a:off x="1978" y="1208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33909" name="Rectangle 129"/>
          <p:cNvSpPr/>
          <p:nvPr/>
        </p:nvSpPr>
        <p:spPr>
          <a:xfrm>
            <a:off x="323850" y="482600"/>
            <a:ext cx="4319588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（2）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三态缓冲器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339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/>
          </p:cNvSpPr>
          <p:nvPr>
            <p:ph type="title"/>
          </p:nvPr>
        </p:nvSpPr>
        <p:spPr>
          <a:xfrm>
            <a:off x="642938" y="588963"/>
            <a:ext cx="7615237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 74LS541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（八三态缓冲器）的应用</a:t>
            </a:r>
          </a:p>
        </p:txBody>
      </p:sp>
      <p:grpSp>
        <p:nvGrpSpPr>
          <p:cNvPr id="41987" name="Group 136"/>
          <p:cNvGrpSpPr/>
          <p:nvPr/>
        </p:nvGrpSpPr>
        <p:grpSpPr>
          <a:xfrm>
            <a:off x="613728" y="1203326"/>
            <a:ext cx="7575550" cy="3816350"/>
            <a:chOff x="200" y="758"/>
            <a:chExt cx="4772" cy="2404"/>
          </a:xfrm>
        </p:grpSpPr>
        <p:sp>
          <p:nvSpPr>
            <p:cNvPr id="43012" name="Rectangle 7"/>
            <p:cNvSpPr/>
            <p:nvPr/>
          </p:nvSpPr>
          <p:spPr>
            <a:xfrm>
              <a:off x="3783" y="804"/>
              <a:ext cx="794" cy="1129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13" name="Line 8"/>
            <p:cNvSpPr/>
            <p:nvPr/>
          </p:nvSpPr>
          <p:spPr>
            <a:xfrm flipH="1">
              <a:off x="3336" y="1064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4" name="Line 9"/>
            <p:cNvSpPr/>
            <p:nvPr/>
          </p:nvSpPr>
          <p:spPr>
            <a:xfrm flipH="1">
              <a:off x="3336" y="1277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5" name="Line 10"/>
            <p:cNvSpPr/>
            <p:nvPr/>
          </p:nvSpPr>
          <p:spPr>
            <a:xfrm flipH="1">
              <a:off x="3336" y="1493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6" name="Line 11"/>
            <p:cNvSpPr/>
            <p:nvPr/>
          </p:nvSpPr>
          <p:spPr>
            <a:xfrm flipH="1">
              <a:off x="3336" y="1697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Text Box 12"/>
            <p:cNvSpPr txBox="1"/>
            <p:nvPr/>
          </p:nvSpPr>
          <p:spPr>
            <a:xfrm>
              <a:off x="3783" y="1011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18" name="Line 13"/>
            <p:cNvSpPr/>
            <p:nvPr/>
          </p:nvSpPr>
          <p:spPr>
            <a:xfrm flipH="1">
              <a:off x="4567" y="1064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9" name="Line 14"/>
            <p:cNvSpPr/>
            <p:nvPr/>
          </p:nvSpPr>
          <p:spPr>
            <a:xfrm flipH="1">
              <a:off x="4567" y="1277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0" name="Line 15"/>
            <p:cNvSpPr/>
            <p:nvPr/>
          </p:nvSpPr>
          <p:spPr>
            <a:xfrm flipH="1">
              <a:off x="4567" y="1493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Line 16"/>
            <p:cNvSpPr/>
            <p:nvPr/>
          </p:nvSpPr>
          <p:spPr>
            <a:xfrm flipH="1">
              <a:off x="4567" y="1697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2" name="Line 17"/>
            <p:cNvSpPr/>
            <p:nvPr/>
          </p:nvSpPr>
          <p:spPr>
            <a:xfrm flipH="1">
              <a:off x="3336" y="1170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3" name="Line 18"/>
            <p:cNvSpPr/>
            <p:nvPr/>
          </p:nvSpPr>
          <p:spPr>
            <a:xfrm flipH="1">
              <a:off x="4567" y="1170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4" name="Line 19"/>
            <p:cNvSpPr/>
            <p:nvPr/>
          </p:nvSpPr>
          <p:spPr>
            <a:xfrm flipH="1">
              <a:off x="4567" y="1802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5" name="Line 20"/>
            <p:cNvSpPr/>
            <p:nvPr/>
          </p:nvSpPr>
          <p:spPr>
            <a:xfrm flipH="1">
              <a:off x="4567" y="1381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6" name="Line 21"/>
            <p:cNvSpPr/>
            <p:nvPr/>
          </p:nvSpPr>
          <p:spPr>
            <a:xfrm flipH="1">
              <a:off x="4567" y="1591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7" name="Line 22"/>
            <p:cNvSpPr/>
            <p:nvPr/>
          </p:nvSpPr>
          <p:spPr>
            <a:xfrm flipH="1">
              <a:off x="3336" y="1592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8" name="Line 23"/>
            <p:cNvSpPr/>
            <p:nvPr/>
          </p:nvSpPr>
          <p:spPr>
            <a:xfrm flipH="1">
              <a:off x="3336" y="1381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9" name="Line 24"/>
            <p:cNvSpPr/>
            <p:nvPr/>
          </p:nvSpPr>
          <p:spPr>
            <a:xfrm flipH="1">
              <a:off x="3336" y="1802"/>
              <a:ext cx="4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30" name="Text Box 25"/>
            <p:cNvSpPr txBox="1"/>
            <p:nvPr/>
          </p:nvSpPr>
          <p:spPr>
            <a:xfrm>
              <a:off x="3956" y="831"/>
              <a:ext cx="745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74LS541</a:t>
              </a:r>
            </a:p>
          </p:txBody>
        </p:sp>
        <p:sp>
          <p:nvSpPr>
            <p:cNvPr id="43031" name="Text Box 26"/>
            <p:cNvSpPr txBox="1"/>
            <p:nvPr/>
          </p:nvSpPr>
          <p:spPr>
            <a:xfrm>
              <a:off x="3783" y="1117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2" name="Text Box 27"/>
            <p:cNvSpPr txBox="1"/>
            <p:nvPr/>
          </p:nvSpPr>
          <p:spPr>
            <a:xfrm>
              <a:off x="3783" y="1211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3" name="Text Box 28"/>
            <p:cNvSpPr txBox="1"/>
            <p:nvPr/>
          </p:nvSpPr>
          <p:spPr>
            <a:xfrm>
              <a:off x="3783" y="1316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4" name="Text Box 29"/>
            <p:cNvSpPr txBox="1"/>
            <p:nvPr/>
          </p:nvSpPr>
          <p:spPr>
            <a:xfrm>
              <a:off x="3783" y="1433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5" name="Text Box 30"/>
            <p:cNvSpPr txBox="1"/>
            <p:nvPr/>
          </p:nvSpPr>
          <p:spPr>
            <a:xfrm>
              <a:off x="3783" y="1527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6" name="Text Box 31"/>
            <p:cNvSpPr txBox="1"/>
            <p:nvPr/>
          </p:nvSpPr>
          <p:spPr>
            <a:xfrm>
              <a:off x="3783" y="1639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7" name="Text Box 32"/>
            <p:cNvSpPr txBox="1"/>
            <p:nvPr/>
          </p:nvSpPr>
          <p:spPr>
            <a:xfrm>
              <a:off x="3783" y="1750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8" name="Text Box 33"/>
            <p:cNvSpPr txBox="1"/>
            <p:nvPr/>
          </p:nvSpPr>
          <p:spPr>
            <a:xfrm>
              <a:off x="4339" y="1000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39" name="Text Box 34"/>
            <p:cNvSpPr txBox="1"/>
            <p:nvPr/>
          </p:nvSpPr>
          <p:spPr>
            <a:xfrm>
              <a:off x="4329" y="1101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0" name="Text Box 35"/>
            <p:cNvSpPr txBox="1"/>
            <p:nvPr/>
          </p:nvSpPr>
          <p:spPr>
            <a:xfrm>
              <a:off x="4339" y="1211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1" name="Text Box 36"/>
            <p:cNvSpPr txBox="1"/>
            <p:nvPr/>
          </p:nvSpPr>
          <p:spPr>
            <a:xfrm>
              <a:off x="4339" y="1301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2" name="Text Box 37"/>
            <p:cNvSpPr txBox="1"/>
            <p:nvPr/>
          </p:nvSpPr>
          <p:spPr>
            <a:xfrm>
              <a:off x="4339" y="1422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3" name="Text Box 38"/>
            <p:cNvSpPr txBox="1"/>
            <p:nvPr/>
          </p:nvSpPr>
          <p:spPr>
            <a:xfrm>
              <a:off x="4339" y="1518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4" name="Text Box 39"/>
            <p:cNvSpPr txBox="1"/>
            <p:nvPr/>
          </p:nvSpPr>
          <p:spPr>
            <a:xfrm>
              <a:off x="4339" y="1623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5" name="Text Box 40"/>
            <p:cNvSpPr txBox="1"/>
            <p:nvPr/>
          </p:nvSpPr>
          <p:spPr>
            <a:xfrm>
              <a:off x="4347" y="1728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6" name="Text Box 41"/>
            <p:cNvSpPr txBox="1"/>
            <p:nvPr/>
          </p:nvSpPr>
          <p:spPr>
            <a:xfrm>
              <a:off x="3771" y="767"/>
              <a:ext cx="347" cy="19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7" name="Text Box 42"/>
            <p:cNvSpPr txBox="1"/>
            <p:nvPr/>
          </p:nvSpPr>
          <p:spPr>
            <a:xfrm>
              <a:off x="3774" y="865"/>
              <a:ext cx="348" cy="19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8" name="Rectangle 43"/>
            <p:cNvSpPr/>
            <p:nvPr/>
          </p:nvSpPr>
          <p:spPr>
            <a:xfrm>
              <a:off x="3772" y="1976"/>
              <a:ext cx="795" cy="112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49" name="Line 44"/>
            <p:cNvSpPr/>
            <p:nvPr/>
          </p:nvSpPr>
          <p:spPr>
            <a:xfrm flipH="1">
              <a:off x="2471" y="2125"/>
              <a:ext cx="1236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0" name="Line 45"/>
            <p:cNvSpPr/>
            <p:nvPr/>
          </p:nvSpPr>
          <p:spPr>
            <a:xfrm flipH="1">
              <a:off x="3325" y="2245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1" name="Line 46"/>
            <p:cNvSpPr/>
            <p:nvPr/>
          </p:nvSpPr>
          <p:spPr>
            <a:xfrm flipH="1">
              <a:off x="3325" y="2459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2" name="Line 47"/>
            <p:cNvSpPr/>
            <p:nvPr/>
          </p:nvSpPr>
          <p:spPr>
            <a:xfrm flipH="1">
              <a:off x="3325" y="2675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3" name="Line 48"/>
            <p:cNvSpPr/>
            <p:nvPr/>
          </p:nvSpPr>
          <p:spPr>
            <a:xfrm flipH="1">
              <a:off x="3325" y="2879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4" name="Text Box 49"/>
            <p:cNvSpPr txBox="1"/>
            <p:nvPr/>
          </p:nvSpPr>
          <p:spPr>
            <a:xfrm>
              <a:off x="3772" y="2192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55" name="Line 50"/>
            <p:cNvSpPr/>
            <p:nvPr/>
          </p:nvSpPr>
          <p:spPr>
            <a:xfrm flipH="1">
              <a:off x="4556" y="2245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6" name="Line 51"/>
            <p:cNvSpPr/>
            <p:nvPr/>
          </p:nvSpPr>
          <p:spPr>
            <a:xfrm flipH="1">
              <a:off x="4556" y="2458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7" name="Line 52"/>
            <p:cNvSpPr/>
            <p:nvPr/>
          </p:nvSpPr>
          <p:spPr>
            <a:xfrm flipH="1">
              <a:off x="4556" y="2675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8" name="Line 53"/>
            <p:cNvSpPr/>
            <p:nvPr/>
          </p:nvSpPr>
          <p:spPr>
            <a:xfrm flipH="1">
              <a:off x="4556" y="2879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59" name="Line 54"/>
            <p:cNvSpPr/>
            <p:nvPr/>
          </p:nvSpPr>
          <p:spPr>
            <a:xfrm flipH="1">
              <a:off x="3325" y="2350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0" name="Line 55"/>
            <p:cNvSpPr/>
            <p:nvPr/>
          </p:nvSpPr>
          <p:spPr>
            <a:xfrm flipH="1">
              <a:off x="4556" y="2350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1" name="Line 56"/>
            <p:cNvSpPr/>
            <p:nvPr/>
          </p:nvSpPr>
          <p:spPr>
            <a:xfrm flipH="1">
              <a:off x="4556" y="2984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2" name="Line 57"/>
            <p:cNvSpPr/>
            <p:nvPr/>
          </p:nvSpPr>
          <p:spPr>
            <a:xfrm flipH="1">
              <a:off x="4556" y="2562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3" name="Line 58"/>
            <p:cNvSpPr/>
            <p:nvPr/>
          </p:nvSpPr>
          <p:spPr>
            <a:xfrm flipH="1">
              <a:off x="4556" y="2772"/>
              <a:ext cx="3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4" name="Line 59"/>
            <p:cNvSpPr/>
            <p:nvPr/>
          </p:nvSpPr>
          <p:spPr>
            <a:xfrm flipH="1">
              <a:off x="3325" y="2773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5" name="Line 60"/>
            <p:cNvSpPr/>
            <p:nvPr/>
          </p:nvSpPr>
          <p:spPr>
            <a:xfrm flipH="1">
              <a:off x="3325" y="2562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6" name="Line 61"/>
            <p:cNvSpPr/>
            <p:nvPr/>
          </p:nvSpPr>
          <p:spPr>
            <a:xfrm flipH="1">
              <a:off x="3325" y="2984"/>
              <a:ext cx="4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7" name="Line 62"/>
            <p:cNvSpPr/>
            <p:nvPr/>
          </p:nvSpPr>
          <p:spPr>
            <a:xfrm flipH="1">
              <a:off x="2283" y="2045"/>
              <a:ext cx="142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68" name="Text Box 63"/>
            <p:cNvSpPr txBox="1"/>
            <p:nvPr/>
          </p:nvSpPr>
          <p:spPr>
            <a:xfrm>
              <a:off x="3772" y="2298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69" name="Text Box 64"/>
            <p:cNvSpPr txBox="1"/>
            <p:nvPr/>
          </p:nvSpPr>
          <p:spPr>
            <a:xfrm>
              <a:off x="3772" y="2393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0" name="Text Box 65"/>
            <p:cNvSpPr txBox="1"/>
            <p:nvPr/>
          </p:nvSpPr>
          <p:spPr>
            <a:xfrm>
              <a:off x="3772" y="2498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1" name="Text Box 66"/>
            <p:cNvSpPr txBox="1"/>
            <p:nvPr/>
          </p:nvSpPr>
          <p:spPr>
            <a:xfrm>
              <a:off x="3772" y="2615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2" name="Text Box 67"/>
            <p:cNvSpPr txBox="1"/>
            <p:nvPr/>
          </p:nvSpPr>
          <p:spPr>
            <a:xfrm>
              <a:off x="3772" y="2709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3" name="Text Box 68"/>
            <p:cNvSpPr txBox="1"/>
            <p:nvPr/>
          </p:nvSpPr>
          <p:spPr>
            <a:xfrm>
              <a:off x="3772" y="2820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4" name="Text Box 69"/>
            <p:cNvSpPr txBox="1"/>
            <p:nvPr/>
          </p:nvSpPr>
          <p:spPr>
            <a:xfrm>
              <a:off x="3772" y="2931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5" name="Text Box 70"/>
            <p:cNvSpPr txBox="1"/>
            <p:nvPr/>
          </p:nvSpPr>
          <p:spPr>
            <a:xfrm>
              <a:off x="4329" y="2181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6" name="Text Box 71"/>
            <p:cNvSpPr txBox="1"/>
            <p:nvPr/>
          </p:nvSpPr>
          <p:spPr>
            <a:xfrm>
              <a:off x="4318" y="2282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7" name="Text Box 72"/>
            <p:cNvSpPr txBox="1"/>
            <p:nvPr/>
          </p:nvSpPr>
          <p:spPr>
            <a:xfrm>
              <a:off x="4329" y="2392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8" name="Text Box 73"/>
            <p:cNvSpPr txBox="1"/>
            <p:nvPr/>
          </p:nvSpPr>
          <p:spPr>
            <a:xfrm>
              <a:off x="4329" y="2482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79" name="Text Box 74"/>
            <p:cNvSpPr txBox="1"/>
            <p:nvPr/>
          </p:nvSpPr>
          <p:spPr>
            <a:xfrm>
              <a:off x="4329" y="2603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0" name="Text Box 75"/>
            <p:cNvSpPr txBox="1"/>
            <p:nvPr/>
          </p:nvSpPr>
          <p:spPr>
            <a:xfrm>
              <a:off x="4329" y="2699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1" name="Text Box 76"/>
            <p:cNvSpPr txBox="1"/>
            <p:nvPr/>
          </p:nvSpPr>
          <p:spPr>
            <a:xfrm>
              <a:off x="4329" y="2805"/>
              <a:ext cx="34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2" name="Text Box 77"/>
            <p:cNvSpPr txBox="1"/>
            <p:nvPr/>
          </p:nvSpPr>
          <p:spPr>
            <a:xfrm>
              <a:off x="4337" y="2910"/>
              <a:ext cx="348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3" name="Text Box 78"/>
            <p:cNvSpPr txBox="1"/>
            <p:nvPr/>
          </p:nvSpPr>
          <p:spPr>
            <a:xfrm>
              <a:off x="3772" y="1948"/>
              <a:ext cx="348" cy="19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4" name="Text Box 79"/>
            <p:cNvSpPr txBox="1"/>
            <p:nvPr/>
          </p:nvSpPr>
          <p:spPr>
            <a:xfrm>
              <a:off x="3772" y="2047"/>
              <a:ext cx="348" cy="19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868" name="Line 80"/>
            <p:cNvSpPr/>
            <p:nvPr/>
          </p:nvSpPr>
          <p:spPr>
            <a:xfrm flipH="1">
              <a:off x="4964" y="1062"/>
              <a:ext cx="8" cy="2091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69" name="Line 81"/>
            <p:cNvSpPr/>
            <p:nvPr/>
          </p:nvSpPr>
          <p:spPr>
            <a:xfrm>
              <a:off x="200" y="3141"/>
              <a:ext cx="4772" cy="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087" name="Rectangle 82"/>
            <p:cNvSpPr/>
            <p:nvPr/>
          </p:nvSpPr>
          <p:spPr>
            <a:xfrm>
              <a:off x="692" y="811"/>
              <a:ext cx="1192" cy="1148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8" name="Oval 83"/>
            <p:cNvSpPr/>
            <p:nvPr/>
          </p:nvSpPr>
          <p:spPr>
            <a:xfrm>
              <a:off x="3720" y="847"/>
              <a:ext cx="64" cy="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89" name="Line 84"/>
            <p:cNvSpPr/>
            <p:nvPr/>
          </p:nvSpPr>
          <p:spPr>
            <a:xfrm flipH="1" flipV="1">
              <a:off x="1946" y="870"/>
              <a:ext cx="176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0" name="Oval 85"/>
            <p:cNvSpPr/>
            <p:nvPr/>
          </p:nvSpPr>
          <p:spPr>
            <a:xfrm>
              <a:off x="1884" y="849"/>
              <a:ext cx="64" cy="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1" name="Oval 86"/>
            <p:cNvSpPr/>
            <p:nvPr/>
          </p:nvSpPr>
          <p:spPr>
            <a:xfrm>
              <a:off x="3712" y="2023"/>
              <a:ext cx="64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2" name="Oval 87"/>
            <p:cNvSpPr/>
            <p:nvPr/>
          </p:nvSpPr>
          <p:spPr>
            <a:xfrm>
              <a:off x="3712" y="2107"/>
              <a:ext cx="64" cy="39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3" name="Oval 88"/>
            <p:cNvSpPr/>
            <p:nvPr/>
          </p:nvSpPr>
          <p:spPr>
            <a:xfrm>
              <a:off x="3711" y="948"/>
              <a:ext cx="64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4" name="Line 89"/>
            <p:cNvSpPr/>
            <p:nvPr/>
          </p:nvSpPr>
          <p:spPr>
            <a:xfrm flipH="1" flipV="1">
              <a:off x="1937" y="971"/>
              <a:ext cx="1766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95" name="Oval 90"/>
            <p:cNvSpPr/>
            <p:nvPr/>
          </p:nvSpPr>
          <p:spPr>
            <a:xfrm>
              <a:off x="1875" y="960"/>
              <a:ext cx="64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6" name="Oval 91"/>
            <p:cNvSpPr/>
            <p:nvPr/>
          </p:nvSpPr>
          <p:spPr>
            <a:xfrm>
              <a:off x="1875" y="1073"/>
              <a:ext cx="64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7" name="Oval 92"/>
            <p:cNvSpPr/>
            <p:nvPr/>
          </p:nvSpPr>
          <p:spPr>
            <a:xfrm>
              <a:off x="1875" y="1180"/>
              <a:ext cx="64" cy="3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098" name="Text Box 93"/>
            <p:cNvSpPr txBox="1"/>
            <p:nvPr/>
          </p:nvSpPr>
          <p:spPr>
            <a:xfrm>
              <a:off x="1424" y="758"/>
              <a:ext cx="59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READ</a:t>
              </a:r>
            </a:p>
          </p:txBody>
        </p:sp>
        <p:sp>
          <p:nvSpPr>
            <p:cNvPr id="43099" name="Text Box 94"/>
            <p:cNvSpPr txBox="1"/>
            <p:nvPr/>
          </p:nvSpPr>
          <p:spPr>
            <a:xfrm>
              <a:off x="1389" y="864"/>
              <a:ext cx="595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INSEL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0" name="Text Box 95"/>
            <p:cNvSpPr txBox="1"/>
            <p:nvPr/>
          </p:nvSpPr>
          <p:spPr>
            <a:xfrm>
              <a:off x="1375" y="973"/>
              <a:ext cx="595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INSEL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1" name="Text Box 96"/>
            <p:cNvSpPr txBox="1"/>
            <p:nvPr/>
          </p:nvSpPr>
          <p:spPr>
            <a:xfrm>
              <a:off x="1383" y="1094"/>
              <a:ext cx="595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INSEL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2" name="Text Box 97"/>
            <p:cNvSpPr txBox="1"/>
            <p:nvPr/>
          </p:nvSpPr>
          <p:spPr>
            <a:xfrm>
              <a:off x="1521" y="1308"/>
              <a:ext cx="289" cy="440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43103" name="Text Box 98"/>
            <p:cNvSpPr txBox="1"/>
            <p:nvPr/>
          </p:nvSpPr>
          <p:spPr>
            <a:xfrm>
              <a:off x="1290" y="2883"/>
              <a:ext cx="1092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DB [ 0</a:t>
              </a:r>
              <a:r>
                <a:rPr lang="en-US" altLang="zh-CN" sz="1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Times New Roman" panose="02020603050405020304" pitchFamily="18" charset="0"/>
                </a:rPr>
                <a:t>~</a:t>
              </a: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7 ]</a:t>
              </a:r>
            </a:p>
          </p:txBody>
        </p:sp>
        <p:grpSp>
          <p:nvGrpSpPr>
            <p:cNvPr id="43104" name="Group 99"/>
            <p:cNvGrpSpPr/>
            <p:nvPr/>
          </p:nvGrpSpPr>
          <p:grpSpPr>
            <a:xfrm>
              <a:off x="216" y="1007"/>
              <a:ext cx="486" cy="816"/>
              <a:chOff x="634" y="816"/>
              <a:chExt cx="624" cy="1044"/>
            </a:xfrm>
          </p:grpSpPr>
          <p:grpSp>
            <p:nvGrpSpPr>
              <p:cNvPr id="43129" name="Group 100"/>
              <p:cNvGrpSpPr/>
              <p:nvPr/>
            </p:nvGrpSpPr>
            <p:grpSpPr>
              <a:xfrm>
                <a:off x="634" y="816"/>
                <a:ext cx="624" cy="450"/>
                <a:chOff x="634" y="816"/>
                <a:chExt cx="624" cy="450"/>
              </a:xfrm>
            </p:grpSpPr>
            <p:grpSp>
              <p:nvGrpSpPr>
                <p:cNvPr id="43137" name="Group 101"/>
                <p:cNvGrpSpPr/>
                <p:nvPr/>
              </p:nvGrpSpPr>
              <p:grpSpPr>
                <a:xfrm>
                  <a:off x="634" y="816"/>
                  <a:ext cx="624" cy="144"/>
                  <a:chOff x="634" y="816"/>
                  <a:chExt cx="624" cy="144"/>
                </a:xfrm>
              </p:grpSpPr>
              <p:sp>
                <p:nvSpPr>
                  <p:cNvPr id="43141" name="Line 102"/>
                  <p:cNvSpPr/>
                  <p:nvPr/>
                </p:nvSpPr>
                <p:spPr>
                  <a:xfrm>
                    <a:off x="634" y="816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2" name="Line 103"/>
                  <p:cNvSpPr/>
                  <p:nvPr/>
                </p:nvSpPr>
                <p:spPr>
                  <a:xfrm>
                    <a:off x="634" y="960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38" name="Group 104"/>
                <p:cNvGrpSpPr/>
                <p:nvPr/>
              </p:nvGrpSpPr>
              <p:grpSpPr>
                <a:xfrm>
                  <a:off x="634" y="1122"/>
                  <a:ext cx="624" cy="144"/>
                  <a:chOff x="634" y="816"/>
                  <a:chExt cx="624" cy="144"/>
                </a:xfrm>
              </p:grpSpPr>
              <p:sp>
                <p:nvSpPr>
                  <p:cNvPr id="43139" name="Line 105"/>
                  <p:cNvSpPr/>
                  <p:nvPr/>
                </p:nvSpPr>
                <p:spPr>
                  <a:xfrm>
                    <a:off x="634" y="816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40" name="Line 106"/>
                  <p:cNvSpPr/>
                  <p:nvPr/>
                </p:nvSpPr>
                <p:spPr>
                  <a:xfrm>
                    <a:off x="634" y="960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43130" name="Group 107"/>
              <p:cNvGrpSpPr/>
              <p:nvPr/>
            </p:nvGrpSpPr>
            <p:grpSpPr>
              <a:xfrm>
                <a:off x="634" y="1410"/>
                <a:ext cx="624" cy="450"/>
                <a:chOff x="634" y="816"/>
                <a:chExt cx="624" cy="450"/>
              </a:xfrm>
            </p:grpSpPr>
            <p:grpSp>
              <p:nvGrpSpPr>
                <p:cNvPr id="43131" name="Group 108"/>
                <p:cNvGrpSpPr/>
                <p:nvPr/>
              </p:nvGrpSpPr>
              <p:grpSpPr>
                <a:xfrm>
                  <a:off x="634" y="816"/>
                  <a:ext cx="624" cy="144"/>
                  <a:chOff x="634" y="816"/>
                  <a:chExt cx="624" cy="144"/>
                </a:xfrm>
              </p:grpSpPr>
              <p:sp>
                <p:nvSpPr>
                  <p:cNvPr id="43135" name="Line 109"/>
                  <p:cNvSpPr/>
                  <p:nvPr/>
                </p:nvSpPr>
                <p:spPr>
                  <a:xfrm>
                    <a:off x="634" y="816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6" name="Line 110"/>
                  <p:cNvSpPr/>
                  <p:nvPr/>
                </p:nvSpPr>
                <p:spPr>
                  <a:xfrm>
                    <a:off x="634" y="960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43132" name="Group 111"/>
                <p:cNvGrpSpPr/>
                <p:nvPr/>
              </p:nvGrpSpPr>
              <p:grpSpPr>
                <a:xfrm>
                  <a:off x="634" y="1122"/>
                  <a:ext cx="624" cy="144"/>
                  <a:chOff x="634" y="816"/>
                  <a:chExt cx="624" cy="144"/>
                </a:xfrm>
              </p:grpSpPr>
              <p:sp>
                <p:nvSpPr>
                  <p:cNvPr id="43133" name="Line 112"/>
                  <p:cNvSpPr/>
                  <p:nvPr/>
                </p:nvSpPr>
                <p:spPr>
                  <a:xfrm>
                    <a:off x="634" y="816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3134" name="Line 113"/>
                  <p:cNvSpPr/>
                  <p:nvPr/>
                </p:nvSpPr>
                <p:spPr>
                  <a:xfrm>
                    <a:off x="634" y="960"/>
                    <a:ext cx="624" cy="0"/>
                  </a:xfrm>
                  <a:prstGeom prst="line">
                    <a:avLst/>
                  </a:prstGeom>
                  <a:ln w="1905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33902" name="Line 114"/>
            <p:cNvSpPr/>
            <p:nvPr/>
          </p:nvSpPr>
          <p:spPr>
            <a:xfrm>
              <a:off x="205" y="998"/>
              <a:ext cx="11" cy="2138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106" name="Text Box 115"/>
            <p:cNvSpPr txBox="1"/>
            <p:nvPr/>
          </p:nvSpPr>
          <p:spPr>
            <a:xfrm>
              <a:off x="680" y="1054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7" name="Text Box 116"/>
            <p:cNvSpPr txBox="1"/>
            <p:nvPr/>
          </p:nvSpPr>
          <p:spPr>
            <a:xfrm>
              <a:off x="680" y="940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8" name="Text Box 117"/>
            <p:cNvSpPr txBox="1"/>
            <p:nvPr/>
          </p:nvSpPr>
          <p:spPr>
            <a:xfrm>
              <a:off x="680" y="1175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09" name="Text Box 118"/>
            <p:cNvSpPr txBox="1"/>
            <p:nvPr/>
          </p:nvSpPr>
          <p:spPr>
            <a:xfrm>
              <a:off x="680" y="1291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10" name="Text Box 119"/>
            <p:cNvSpPr txBox="1"/>
            <p:nvPr/>
          </p:nvSpPr>
          <p:spPr>
            <a:xfrm>
              <a:off x="680" y="1417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11" name="Text Box 120"/>
            <p:cNvSpPr txBox="1"/>
            <p:nvPr/>
          </p:nvSpPr>
          <p:spPr>
            <a:xfrm>
              <a:off x="680" y="1527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12" name="Text Box 121"/>
            <p:cNvSpPr txBox="1"/>
            <p:nvPr/>
          </p:nvSpPr>
          <p:spPr>
            <a:xfrm>
              <a:off x="680" y="1654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13" name="Text Box 122"/>
            <p:cNvSpPr txBox="1"/>
            <p:nvPr/>
          </p:nvSpPr>
          <p:spPr>
            <a:xfrm>
              <a:off x="680" y="1758"/>
              <a:ext cx="297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33911" name="AutoShape 123"/>
            <p:cNvSpPr/>
            <p:nvPr/>
          </p:nvSpPr>
          <p:spPr>
            <a:xfrm>
              <a:off x="3127" y="1067"/>
              <a:ext cx="146" cy="756"/>
            </a:xfrm>
            <a:prstGeom prst="leftBrace">
              <a:avLst>
                <a:gd name="adj1" fmla="val 70882"/>
                <a:gd name="adj2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912" name="AutoShape 124"/>
            <p:cNvSpPr/>
            <p:nvPr/>
          </p:nvSpPr>
          <p:spPr>
            <a:xfrm>
              <a:off x="3077" y="2233"/>
              <a:ext cx="146" cy="756"/>
            </a:xfrm>
            <a:prstGeom prst="leftBrace">
              <a:avLst>
                <a:gd name="adj1" fmla="val 70882"/>
                <a:gd name="adj2" fmla="val 50000"/>
              </a:avLst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116" name="Text Box 125"/>
            <p:cNvSpPr txBox="1"/>
            <p:nvPr/>
          </p:nvSpPr>
          <p:spPr>
            <a:xfrm>
              <a:off x="2631" y="1309"/>
              <a:ext cx="595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</a:t>
              </a:r>
            </a:p>
          </p:txBody>
        </p:sp>
        <p:sp>
          <p:nvSpPr>
            <p:cNvPr id="43117" name="Text Box 126"/>
            <p:cNvSpPr txBox="1"/>
            <p:nvPr/>
          </p:nvSpPr>
          <p:spPr>
            <a:xfrm>
              <a:off x="2589" y="2464"/>
              <a:ext cx="619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用户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</a:t>
              </a:r>
            </a:p>
          </p:txBody>
        </p:sp>
        <p:sp>
          <p:nvSpPr>
            <p:cNvPr id="43118" name="Line 127"/>
            <p:cNvSpPr/>
            <p:nvPr/>
          </p:nvSpPr>
          <p:spPr>
            <a:xfrm>
              <a:off x="2283" y="855"/>
              <a:ext cx="0" cy="139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19" name="Oval 128"/>
            <p:cNvSpPr/>
            <p:nvPr/>
          </p:nvSpPr>
          <p:spPr>
            <a:xfrm>
              <a:off x="2263" y="857"/>
              <a:ext cx="49" cy="3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20" name="Line 129"/>
            <p:cNvSpPr/>
            <p:nvPr/>
          </p:nvSpPr>
          <p:spPr>
            <a:xfrm>
              <a:off x="1946" y="1081"/>
              <a:ext cx="546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1" name="Oval 130"/>
            <p:cNvSpPr/>
            <p:nvPr/>
          </p:nvSpPr>
          <p:spPr>
            <a:xfrm>
              <a:off x="2259" y="2034"/>
              <a:ext cx="49" cy="30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3122" name="Line 131"/>
            <p:cNvSpPr/>
            <p:nvPr/>
          </p:nvSpPr>
          <p:spPr>
            <a:xfrm>
              <a:off x="2481" y="1081"/>
              <a:ext cx="0" cy="1044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3" name="Line 132"/>
            <p:cNvSpPr/>
            <p:nvPr/>
          </p:nvSpPr>
          <p:spPr>
            <a:xfrm>
              <a:off x="1946" y="1194"/>
              <a:ext cx="149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4" name="Text Box 133"/>
            <p:cNvSpPr txBox="1"/>
            <p:nvPr/>
          </p:nvSpPr>
          <p:spPr>
            <a:xfrm>
              <a:off x="1866" y="1317"/>
              <a:ext cx="289" cy="39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43125" name="Text Box 134"/>
            <p:cNvSpPr txBox="1"/>
            <p:nvPr/>
          </p:nvSpPr>
          <p:spPr>
            <a:xfrm>
              <a:off x="2163" y="2306"/>
              <a:ext cx="289" cy="47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43126" name="Text Box 135"/>
            <p:cNvSpPr txBox="1"/>
            <p:nvPr/>
          </p:nvSpPr>
          <p:spPr>
            <a:xfrm>
              <a:off x="893" y="1958"/>
              <a:ext cx="918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微处理器</a:t>
              </a:r>
            </a:p>
          </p:txBody>
        </p:sp>
        <p:sp>
          <p:nvSpPr>
            <p:cNvPr id="43127" name="Line 136"/>
            <p:cNvSpPr/>
            <p:nvPr/>
          </p:nvSpPr>
          <p:spPr>
            <a:xfrm>
              <a:off x="2088" y="1194"/>
              <a:ext cx="0" cy="1284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128" name="Text Box 137"/>
            <p:cNvSpPr txBox="1"/>
            <p:nvPr/>
          </p:nvSpPr>
          <p:spPr>
            <a:xfrm>
              <a:off x="1965" y="2523"/>
              <a:ext cx="289" cy="318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/>
          </p:cNvSpPr>
          <p:nvPr>
            <p:ph type="title"/>
          </p:nvPr>
        </p:nvSpPr>
        <p:spPr>
          <a:xfrm>
            <a:off x="142875" y="482600"/>
            <a:ext cx="2460625" cy="94615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lnSpc>
                <a:spcPct val="110000"/>
              </a:lnSpc>
              <a:buFontTx/>
              <a:buAutoNum type="circleNumDbPlain" startAt="2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双向总线收发器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74LS245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八三态总线收发器</a:t>
            </a:r>
          </a:p>
        </p:txBody>
      </p:sp>
      <p:grpSp>
        <p:nvGrpSpPr>
          <p:cNvPr id="35842" name="Group 224"/>
          <p:cNvGrpSpPr/>
          <p:nvPr/>
        </p:nvGrpSpPr>
        <p:grpSpPr>
          <a:xfrm>
            <a:off x="3525838" y="680085"/>
            <a:ext cx="4781550" cy="4014788"/>
            <a:chOff x="1920" y="103"/>
            <a:chExt cx="3600" cy="4118"/>
          </a:xfrm>
        </p:grpSpPr>
        <p:sp>
          <p:nvSpPr>
            <p:cNvPr id="44077" name="AutoShape 8"/>
            <p:cNvSpPr/>
            <p:nvPr/>
          </p:nvSpPr>
          <p:spPr>
            <a:xfrm rot="5400000">
              <a:off x="4498" y="923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78" name="Line 9"/>
            <p:cNvSpPr/>
            <p:nvPr/>
          </p:nvSpPr>
          <p:spPr>
            <a:xfrm>
              <a:off x="4696" y="1043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79" name="Line 10"/>
            <p:cNvSpPr/>
            <p:nvPr/>
          </p:nvSpPr>
          <p:spPr>
            <a:xfrm>
              <a:off x="2334" y="1043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0" name="Line 11"/>
            <p:cNvSpPr/>
            <p:nvPr/>
          </p:nvSpPr>
          <p:spPr>
            <a:xfrm>
              <a:off x="4618" y="916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1" name="Line 12"/>
            <p:cNvSpPr/>
            <p:nvPr/>
          </p:nvSpPr>
          <p:spPr>
            <a:xfrm>
              <a:off x="4618" y="932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2" name="AutoShape 13"/>
            <p:cNvSpPr/>
            <p:nvPr/>
          </p:nvSpPr>
          <p:spPr>
            <a:xfrm rot="-5400000">
              <a:off x="4109" y="1129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83" name="Line 14"/>
            <p:cNvSpPr/>
            <p:nvPr/>
          </p:nvSpPr>
          <p:spPr>
            <a:xfrm>
              <a:off x="3976" y="124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4" name="Line 15"/>
            <p:cNvSpPr/>
            <p:nvPr/>
          </p:nvSpPr>
          <p:spPr>
            <a:xfrm>
              <a:off x="3966" y="1043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5" name="Oval 16"/>
            <p:cNvSpPr/>
            <p:nvPr/>
          </p:nvSpPr>
          <p:spPr>
            <a:xfrm>
              <a:off x="3946" y="101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86" name="Line 17"/>
            <p:cNvSpPr/>
            <p:nvPr/>
          </p:nvSpPr>
          <p:spPr>
            <a:xfrm>
              <a:off x="4178" y="1128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7" name="Line 18"/>
            <p:cNvSpPr/>
            <p:nvPr/>
          </p:nvSpPr>
          <p:spPr>
            <a:xfrm>
              <a:off x="3792" y="1127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8" name="Line 19"/>
            <p:cNvSpPr/>
            <p:nvPr/>
          </p:nvSpPr>
          <p:spPr>
            <a:xfrm>
              <a:off x="4330" y="124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89" name="Line 20"/>
            <p:cNvSpPr/>
            <p:nvPr/>
          </p:nvSpPr>
          <p:spPr>
            <a:xfrm>
              <a:off x="4810" y="1043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0" name="AutoShape 23"/>
            <p:cNvSpPr/>
            <p:nvPr/>
          </p:nvSpPr>
          <p:spPr>
            <a:xfrm rot="5400000">
              <a:off x="4506" y="1338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91" name="Line 24"/>
            <p:cNvSpPr/>
            <p:nvPr/>
          </p:nvSpPr>
          <p:spPr>
            <a:xfrm>
              <a:off x="4704" y="145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2" name="Line 25"/>
            <p:cNvSpPr/>
            <p:nvPr/>
          </p:nvSpPr>
          <p:spPr>
            <a:xfrm>
              <a:off x="2342" y="1458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3" name="Line 26"/>
            <p:cNvSpPr/>
            <p:nvPr/>
          </p:nvSpPr>
          <p:spPr>
            <a:xfrm>
              <a:off x="4626" y="1336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4" name="Line 27"/>
            <p:cNvSpPr/>
            <p:nvPr/>
          </p:nvSpPr>
          <p:spPr>
            <a:xfrm>
              <a:off x="4626" y="1327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5" name="AutoShape 28"/>
            <p:cNvSpPr/>
            <p:nvPr/>
          </p:nvSpPr>
          <p:spPr>
            <a:xfrm rot="-5400000">
              <a:off x="4117" y="1544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96" name="Line 29"/>
            <p:cNvSpPr/>
            <p:nvPr/>
          </p:nvSpPr>
          <p:spPr>
            <a:xfrm>
              <a:off x="3984" y="1663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7" name="Line 30"/>
            <p:cNvSpPr/>
            <p:nvPr/>
          </p:nvSpPr>
          <p:spPr>
            <a:xfrm>
              <a:off x="3974" y="1458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98" name="Oval 31"/>
            <p:cNvSpPr/>
            <p:nvPr/>
          </p:nvSpPr>
          <p:spPr>
            <a:xfrm>
              <a:off x="3954" y="142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099" name="Line 32"/>
            <p:cNvSpPr/>
            <p:nvPr/>
          </p:nvSpPr>
          <p:spPr>
            <a:xfrm>
              <a:off x="4186" y="1543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0" name="Line 33"/>
            <p:cNvSpPr/>
            <p:nvPr/>
          </p:nvSpPr>
          <p:spPr>
            <a:xfrm>
              <a:off x="3800" y="154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1" name="Line 34"/>
            <p:cNvSpPr/>
            <p:nvPr/>
          </p:nvSpPr>
          <p:spPr>
            <a:xfrm>
              <a:off x="4338" y="1663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2" name="Line 35"/>
            <p:cNvSpPr/>
            <p:nvPr/>
          </p:nvSpPr>
          <p:spPr>
            <a:xfrm>
              <a:off x="4818" y="1458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3" name="Oval 36"/>
            <p:cNvSpPr/>
            <p:nvPr/>
          </p:nvSpPr>
          <p:spPr>
            <a:xfrm>
              <a:off x="4789" y="142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04" name="AutoShape 39"/>
            <p:cNvSpPr/>
            <p:nvPr/>
          </p:nvSpPr>
          <p:spPr>
            <a:xfrm rot="5400000">
              <a:off x="4498" y="1748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05" name="Line 40"/>
            <p:cNvSpPr/>
            <p:nvPr/>
          </p:nvSpPr>
          <p:spPr>
            <a:xfrm>
              <a:off x="4696" y="186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6" name="Line 41"/>
            <p:cNvSpPr/>
            <p:nvPr/>
          </p:nvSpPr>
          <p:spPr>
            <a:xfrm>
              <a:off x="2334" y="1868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7" name="Line 42"/>
            <p:cNvSpPr/>
            <p:nvPr/>
          </p:nvSpPr>
          <p:spPr>
            <a:xfrm>
              <a:off x="4618" y="1746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8" name="Line 43"/>
            <p:cNvSpPr/>
            <p:nvPr/>
          </p:nvSpPr>
          <p:spPr>
            <a:xfrm>
              <a:off x="4618" y="1737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09" name="AutoShape 44"/>
            <p:cNvSpPr/>
            <p:nvPr/>
          </p:nvSpPr>
          <p:spPr>
            <a:xfrm rot="-5400000">
              <a:off x="4109" y="1954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10" name="Line 45"/>
            <p:cNvSpPr/>
            <p:nvPr/>
          </p:nvSpPr>
          <p:spPr>
            <a:xfrm>
              <a:off x="3976" y="2073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1" name="Line 46"/>
            <p:cNvSpPr/>
            <p:nvPr/>
          </p:nvSpPr>
          <p:spPr>
            <a:xfrm>
              <a:off x="3966" y="1868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2" name="Oval 47"/>
            <p:cNvSpPr/>
            <p:nvPr/>
          </p:nvSpPr>
          <p:spPr>
            <a:xfrm>
              <a:off x="3935" y="183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13" name="Line 48"/>
            <p:cNvSpPr/>
            <p:nvPr/>
          </p:nvSpPr>
          <p:spPr>
            <a:xfrm>
              <a:off x="4178" y="1953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4" name="Line 49"/>
            <p:cNvSpPr/>
            <p:nvPr/>
          </p:nvSpPr>
          <p:spPr>
            <a:xfrm>
              <a:off x="3792" y="1952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5" name="Line 50"/>
            <p:cNvSpPr/>
            <p:nvPr/>
          </p:nvSpPr>
          <p:spPr>
            <a:xfrm>
              <a:off x="4330" y="2073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6" name="Line 51"/>
            <p:cNvSpPr/>
            <p:nvPr/>
          </p:nvSpPr>
          <p:spPr>
            <a:xfrm>
              <a:off x="4810" y="1868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17" name="Oval 52"/>
            <p:cNvSpPr/>
            <p:nvPr/>
          </p:nvSpPr>
          <p:spPr>
            <a:xfrm>
              <a:off x="4781" y="185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18" name="AutoShape 54"/>
            <p:cNvSpPr/>
            <p:nvPr/>
          </p:nvSpPr>
          <p:spPr>
            <a:xfrm rot="5400000">
              <a:off x="4506" y="2163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19" name="Line 55"/>
            <p:cNvSpPr/>
            <p:nvPr/>
          </p:nvSpPr>
          <p:spPr>
            <a:xfrm>
              <a:off x="4704" y="2283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0" name="Line 56"/>
            <p:cNvSpPr/>
            <p:nvPr/>
          </p:nvSpPr>
          <p:spPr>
            <a:xfrm>
              <a:off x="2342" y="2283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1" name="Line 57"/>
            <p:cNvSpPr/>
            <p:nvPr/>
          </p:nvSpPr>
          <p:spPr>
            <a:xfrm>
              <a:off x="4626" y="2161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2" name="Line 58"/>
            <p:cNvSpPr/>
            <p:nvPr/>
          </p:nvSpPr>
          <p:spPr>
            <a:xfrm>
              <a:off x="4626" y="2152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3" name="AutoShape 59"/>
            <p:cNvSpPr/>
            <p:nvPr/>
          </p:nvSpPr>
          <p:spPr>
            <a:xfrm rot="-5400000">
              <a:off x="4119" y="2387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24" name="Line 60"/>
            <p:cNvSpPr/>
            <p:nvPr/>
          </p:nvSpPr>
          <p:spPr>
            <a:xfrm>
              <a:off x="3984" y="248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5" name="Line 61"/>
            <p:cNvSpPr/>
            <p:nvPr/>
          </p:nvSpPr>
          <p:spPr>
            <a:xfrm>
              <a:off x="3974" y="2283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6" name="Oval 62"/>
            <p:cNvSpPr/>
            <p:nvPr/>
          </p:nvSpPr>
          <p:spPr>
            <a:xfrm>
              <a:off x="3954" y="225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27" name="Line 63"/>
            <p:cNvSpPr/>
            <p:nvPr/>
          </p:nvSpPr>
          <p:spPr>
            <a:xfrm>
              <a:off x="4186" y="2368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8" name="Line 64"/>
            <p:cNvSpPr/>
            <p:nvPr/>
          </p:nvSpPr>
          <p:spPr>
            <a:xfrm>
              <a:off x="3800" y="2367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29" name="Line 65"/>
            <p:cNvSpPr/>
            <p:nvPr/>
          </p:nvSpPr>
          <p:spPr>
            <a:xfrm>
              <a:off x="4338" y="248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0" name="Line 66"/>
            <p:cNvSpPr/>
            <p:nvPr/>
          </p:nvSpPr>
          <p:spPr>
            <a:xfrm>
              <a:off x="4818" y="2283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1" name="Oval 67"/>
            <p:cNvSpPr/>
            <p:nvPr/>
          </p:nvSpPr>
          <p:spPr>
            <a:xfrm>
              <a:off x="4789" y="225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32" name="AutoShape 68"/>
            <p:cNvSpPr/>
            <p:nvPr/>
          </p:nvSpPr>
          <p:spPr>
            <a:xfrm rot="5400000">
              <a:off x="4498" y="2564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33" name="Line 69"/>
            <p:cNvSpPr/>
            <p:nvPr/>
          </p:nvSpPr>
          <p:spPr>
            <a:xfrm>
              <a:off x="4696" y="268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4" name="Line 70"/>
            <p:cNvSpPr/>
            <p:nvPr/>
          </p:nvSpPr>
          <p:spPr>
            <a:xfrm>
              <a:off x="2334" y="2684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5" name="Line 71"/>
            <p:cNvSpPr/>
            <p:nvPr/>
          </p:nvSpPr>
          <p:spPr>
            <a:xfrm>
              <a:off x="4618" y="2582"/>
              <a:ext cx="0" cy="63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6" name="Line 72"/>
            <p:cNvSpPr/>
            <p:nvPr/>
          </p:nvSpPr>
          <p:spPr>
            <a:xfrm>
              <a:off x="4618" y="2568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7" name="AutoShape 73"/>
            <p:cNvSpPr/>
            <p:nvPr/>
          </p:nvSpPr>
          <p:spPr>
            <a:xfrm rot="-5400000">
              <a:off x="4115" y="2786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38" name="Line 74"/>
            <p:cNvSpPr/>
            <p:nvPr/>
          </p:nvSpPr>
          <p:spPr>
            <a:xfrm>
              <a:off x="3976" y="2889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39" name="Line 75"/>
            <p:cNvSpPr/>
            <p:nvPr/>
          </p:nvSpPr>
          <p:spPr>
            <a:xfrm>
              <a:off x="3966" y="2684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0" name="Oval 76"/>
            <p:cNvSpPr/>
            <p:nvPr/>
          </p:nvSpPr>
          <p:spPr>
            <a:xfrm>
              <a:off x="3935" y="264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41" name="Line 77"/>
            <p:cNvSpPr/>
            <p:nvPr/>
          </p:nvSpPr>
          <p:spPr>
            <a:xfrm>
              <a:off x="4178" y="2769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2" name="Line 78"/>
            <p:cNvSpPr/>
            <p:nvPr/>
          </p:nvSpPr>
          <p:spPr>
            <a:xfrm>
              <a:off x="3792" y="276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3" name="Line 79"/>
            <p:cNvSpPr/>
            <p:nvPr/>
          </p:nvSpPr>
          <p:spPr>
            <a:xfrm>
              <a:off x="4341" y="2889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4" name="Oval 81"/>
            <p:cNvSpPr/>
            <p:nvPr/>
          </p:nvSpPr>
          <p:spPr>
            <a:xfrm>
              <a:off x="4792" y="2666"/>
              <a:ext cx="48" cy="43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45" name="AutoShape 83"/>
            <p:cNvSpPr/>
            <p:nvPr/>
          </p:nvSpPr>
          <p:spPr>
            <a:xfrm rot="5400000">
              <a:off x="4506" y="2979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46" name="Line 84"/>
            <p:cNvSpPr/>
            <p:nvPr/>
          </p:nvSpPr>
          <p:spPr>
            <a:xfrm>
              <a:off x="4704" y="3099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7" name="Line 85"/>
            <p:cNvSpPr/>
            <p:nvPr/>
          </p:nvSpPr>
          <p:spPr>
            <a:xfrm>
              <a:off x="2342" y="3099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8" name="Line 86"/>
            <p:cNvSpPr/>
            <p:nvPr/>
          </p:nvSpPr>
          <p:spPr>
            <a:xfrm>
              <a:off x="4626" y="2977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9" name="Line 87"/>
            <p:cNvSpPr/>
            <p:nvPr/>
          </p:nvSpPr>
          <p:spPr>
            <a:xfrm>
              <a:off x="4626" y="2968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0" name="AutoShape 88"/>
            <p:cNvSpPr/>
            <p:nvPr/>
          </p:nvSpPr>
          <p:spPr>
            <a:xfrm rot="-5400000">
              <a:off x="4117" y="3185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51" name="Line 89"/>
            <p:cNvSpPr/>
            <p:nvPr/>
          </p:nvSpPr>
          <p:spPr>
            <a:xfrm>
              <a:off x="3984" y="330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2" name="Line 90"/>
            <p:cNvSpPr/>
            <p:nvPr/>
          </p:nvSpPr>
          <p:spPr>
            <a:xfrm>
              <a:off x="3974" y="3099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3" name="Oval 91"/>
            <p:cNvSpPr/>
            <p:nvPr/>
          </p:nvSpPr>
          <p:spPr>
            <a:xfrm>
              <a:off x="3954" y="308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54" name="Line 92"/>
            <p:cNvSpPr/>
            <p:nvPr/>
          </p:nvSpPr>
          <p:spPr>
            <a:xfrm>
              <a:off x="4186" y="3184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5" name="Line 93"/>
            <p:cNvSpPr/>
            <p:nvPr/>
          </p:nvSpPr>
          <p:spPr>
            <a:xfrm>
              <a:off x="3800" y="318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6" name="Line 94"/>
            <p:cNvSpPr/>
            <p:nvPr/>
          </p:nvSpPr>
          <p:spPr>
            <a:xfrm>
              <a:off x="4338" y="330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7" name="Line 95"/>
            <p:cNvSpPr/>
            <p:nvPr/>
          </p:nvSpPr>
          <p:spPr>
            <a:xfrm>
              <a:off x="4818" y="3099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58" name="Oval 96"/>
            <p:cNvSpPr/>
            <p:nvPr/>
          </p:nvSpPr>
          <p:spPr>
            <a:xfrm>
              <a:off x="4800" y="3081"/>
              <a:ext cx="48" cy="43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59" name="AutoShape 99"/>
            <p:cNvSpPr/>
            <p:nvPr/>
          </p:nvSpPr>
          <p:spPr>
            <a:xfrm rot="5400000">
              <a:off x="4498" y="3389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60" name="Line 100"/>
            <p:cNvSpPr/>
            <p:nvPr/>
          </p:nvSpPr>
          <p:spPr>
            <a:xfrm>
              <a:off x="4696" y="3509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1" name="Line 101"/>
            <p:cNvSpPr/>
            <p:nvPr/>
          </p:nvSpPr>
          <p:spPr>
            <a:xfrm>
              <a:off x="2334" y="3509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2" name="Line 102"/>
            <p:cNvSpPr/>
            <p:nvPr/>
          </p:nvSpPr>
          <p:spPr>
            <a:xfrm>
              <a:off x="4618" y="3387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3" name="Line 103"/>
            <p:cNvSpPr/>
            <p:nvPr/>
          </p:nvSpPr>
          <p:spPr>
            <a:xfrm>
              <a:off x="4618" y="3378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4" name="AutoShape 104"/>
            <p:cNvSpPr/>
            <p:nvPr/>
          </p:nvSpPr>
          <p:spPr>
            <a:xfrm rot="-5400000">
              <a:off x="4109" y="3595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65" name="Line 105"/>
            <p:cNvSpPr/>
            <p:nvPr/>
          </p:nvSpPr>
          <p:spPr>
            <a:xfrm>
              <a:off x="3976" y="371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6" name="Line 106"/>
            <p:cNvSpPr/>
            <p:nvPr/>
          </p:nvSpPr>
          <p:spPr>
            <a:xfrm>
              <a:off x="3966" y="3509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7" name="Oval 107"/>
            <p:cNvSpPr/>
            <p:nvPr/>
          </p:nvSpPr>
          <p:spPr>
            <a:xfrm>
              <a:off x="3935" y="349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68" name="Line 108"/>
            <p:cNvSpPr/>
            <p:nvPr/>
          </p:nvSpPr>
          <p:spPr>
            <a:xfrm>
              <a:off x="4178" y="3594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69" name="Line 109"/>
            <p:cNvSpPr/>
            <p:nvPr/>
          </p:nvSpPr>
          <p:spPr>
            <a:xfrm>
              <a:off x="3792" y="359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0" name="Line 110"/>
            <p:cNvSpPr/>
            <p:nvPr/>
          </p:nvSpPr>
          <p:spPr>
            <a:xfrm>
              <a:off x="4330" y="371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1" name="Line 111"/>
            <p:cNvSpPr/>
            <p:nvPr/>
          </p:nvSpPr>
          <p:spPr>
            <a:xfrm>
              <a:off x="4810" y="3509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2" name="Oval 112"/>
            <p:cNvSpPr/>
            <p:nvPr/>
          </p:nvSpPr>
          <p:spPr>
            <a:xfrm>
              <a:off x="4781" y="348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73" name="AutoShape 114"/>
            <p:cNvSpPr/>
            <p:nvPr/>
          </p:nvSpPr>
          <p:spPr>
            <a:xfrm rot="5400000">
              <a:off x="4506" y="3804"/>
              <a:ext cx="197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74" name="Line 115"/>
            <p:cNvSpPr/>
            <p:nvPr/>
          </p:nvSpPr>
          <p:spPr>
            <a:xfrm>
              <a:off x="4704" y="3924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5" name="Line 116"/>
            <p:cNvSpPr/>
            <p:nvPr/>
          </p:nvSpPr>
          <p:spPr>
            <a:xfrm>
              <a:off x="2342" y="3924"/>
              <a:ext cx="21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6" name="Line 117"/>
            <p:cNvSpPr/>
            <p:nvPr/>
          </p:nvSpPr>
          <p:spPr>
            <a:xfrm>
              <a:off x="4626" y="3802"/>
              <a:ext cx="0" cy="8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7" name="Line 118"/>
            <p:cNvSpPr/>
            <p:nvPr/>
          </p:nvSpPr>
          <p:spPr>
            <a:xfrm>
              <a:off x="4626" y="3793"/>
              <a:ext cx="38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78" name="AutoShape 119"/>
            <p:cNvSpPr/>
            <p:nvPr/>
          </p:nvSpPr>
          <p:spPr>
            <a:xfrm rot="-5400000">
              <a:off x="4117" y="4010"/>
              <a:ext cx="198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79" name="Line 120"/>
            <p:cNvSpPr/>
            <p:nvPr/>
          </p:nvSpPr>
          <p:spPr>
            <a:xfrm>
              <a:off x="3984" y="4129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0" name="Line 121"/>
            <p:cNvSpPr/>
            <p:nvPr/>
          </p:nvSpPr>
          <p:spPr>
            <a:xfrm>
              <a:off x="3974" y="3924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1" name="Oval 122"/>
            <p:cNvSpPr/>
            <p:nvPr/>
          </p:nvSpPr>
          <p:spPr>
            <a:xfrm>
              <a:off x="3954" y="3895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82" name="Line 123"/>
            <p:cNvSpPr/>
            <p:nvPr/>
          </p:nvSpPr>
          <p:spPr>
            <a:xfrm>
              <a:off x="4186" y="4009"/>
              <a:ext cx="0" cy="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3" name="Line 124"/>
            <p:cNvSpPr/>
            <p:nvPr/>
          </p:nvSpPr>
          <p:spPr>
            <a:xfrm>
              <a:off x="3780" y="4008"/>
              <a:ext cx="404" cy="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4" name="Line 125"/>
            <p:cNvSpPr/>
            <p:nvPr/>
          </p:nvSpPr>
          <p:spPr>
            <a:xfrm>
              <a:off x="4338" y="4129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5" name="Line 126"/>
            <p:cNvSpPr/>
            <p:nvPr/>
          </p:nvSpPr>
          <p:spPr>
            <a:xfrm>
              <a:off x="4818" y="3924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6" name="Oval 127"/>
            <p:cNvSpPr/>
            <p:nvPr/>
          </p:nvSpPr>
          <p:spPr>
            <a:xfrm>
              <a:off x="4800" y="3895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87" name="Line 128"/>
            <p:cNvSpPr/>
            <p:nvPr/>
          </p:nvSpPr>
          <p:spPr>
            <a:xfrm>
              <a:off x="5002" y="425"/>
              <a:ext cx="0" cy="337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8" name="Line 129"/>
            <p:cNvSpPr/>
            <p:nvPr/>
          </p:nvSpPr>
          <p:spPr>
            <a:xfrm>
              <a:off x="2352" y="495"/>
              <a:ext cx="66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89" name="Line 130"/>
            <p:cNvSpPr/>
            <p:nvPr/>
          </p:nvSpPr>
          <p:spPr>
            <a:xfrm>
              <a:off x="2352" y="333"/>
              <a:ext cx="60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0" name="Oval 132"/>
            <p:cNvSpPr/>
            <p:nvPr/>
          </p:nvSpPr>
          <p:spPr>
            <a:xfrm>
              <a:off x="2954" y="303"/>
              <a:ext cx="62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91" name="Text Box 133"/>
            <p:cNvSpPr txBox="1"/>
            <p:nvPr/>
          </p:nvSpPr>
          <p:spPr>
            <a:xfrm>
              <a:off x="2016" y="177"/>
              <a:ext cx="34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/G</a:t>
              </a:r>
            </a:p>
          </p:txBody>
        </p:sp>
        <p:sp>
          <p:nvSpPr>
            <p:cNvPr id="44192" name="Text Box 134"/>
            <p:cNvSpPr txBox="1"/>
            <p:nvPr/>
          </p:nvSpPr>
          <p:spPr>
            <a:xfrm>
              <a:off x="1920" y="361"/>
              <a:ext cx="497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DIR</a:t>
              </a:r>
            </a:p>
          </p:txBody>
        </p:sp>
        <p:sp>
          <p:nvSpPr>
            <p:cNvPr id="44193" name="Line 135"/>
            <p:cNvSpPr/>
            <p:nvPr/>
          </p:nvSpPr>
          <p:spPr>
            <a:xfrm>
              <a:off x="2678" y="831"/>
              <a:ext cx="275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4" name="Line 136"/>
            <p:cNvSpPr/>
            <p:nvPr/>
          </p:nvSpPr>
          <p:spPr>
            <a:xfrm>
              <a:off x="2791" y="669"/>
              <a:ext cx="17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5" name="AutoShape 137"/>
            <p:cNvSpPr/>
            <p:nvPr/>
          </p:nvSpPr>
          <p:spPr>
            <a:xfrm>
              <a:off x="3017" y="613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96" name="Oval 138"/>
            <p:cNvSpPr/>
            <p:nvPr/>
          </p:nvSpPr>
          <p:spPr>
            <a:xfrm>
              <a:off x="2947" y="639"/>
              <a:ext cx="62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97" name="Oval 139"/>
            <p:cNvSpPr/>
            <p:nvPr/>
          </p:nvSpPr>
          <p:spPr>
            <a:xfrm>
              <a:off x="2947" y="803"/>
              <a:ext cx="62" cy="61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198" name="Line 140"/>
            <p:cNvSpPr/>
            <p:nvPr/>
          </p:nvSpPr>
          <p:spPr>
            <a:xfrm>
              <a:off x="3312" y="417"/>
              <a:ext cx="1693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99" name="Oval 141"/>
            <p:cNvSpPr/>
            <p:nvPr/>
          </p:nvSpPr>
          <p:spPr>
            <a:xfrm>
              <a:off x="4985" y="912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0" name="Oval 142"/>
            <p:cNvSpPr/>
            <p:nvPr/>
          </p:nvSpPr>
          <p:spPr>
            <a:xfrm>
              <a:off x="4983" y="1296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1" name="Oval 143"/>
            <p:cNvSpPr/>
            <p:nvPr/>
          </p:nvSpPr>
          <p:spPr>
            <a:xfrm>
              <a:off x="4983" y="1710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2" name="Oval 144"/>
            <p:cNvSpPr/>
            <p:nvPr/>
          </p:nvSpPr>
          <p:spPr>
            <a:xfrm>
              <a:off x="4983" y="2130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3" name="Oval 145"/>
            <p:cNvSpPr/>
            <p:nvPr/>
          </p:nvSpPr>
          <p:spPr>
            <a:xfrm>
              <a:off x="4985" y="2549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4" name="Oval 146"/>
            <p:cNvSpPr/>
            <p:nvPr/>
          </p:nvSpPr>
          <p:spPr>
            <a:xfrm>
              <a:off x="4983" y="2938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5" name="Oval 147"/>
            <p:cNvSpPr/>
            <p:nvPr/>
          </p:nvSpPr>
          <p:spPr>
            <a:xfrm>
              <a:off x="4983" y="3355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6" name="Line 148"/>
            <p:cNvSpPr/>
            <p:nvPr/>
          </p:nvSpPr>
          <p:spPr>
            <a:xfrm>
              <a:off x="3312" y="753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7" name="Line 149"/>
            <p:cNvSpPr/>
            <p:nvPr/>
          </p:nvSpPr>
          <p:spPr>
            <a:xfrm>
              <a:off x="3780" y="761"/>
              <a:ext cx="0" cy="325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08" name="Oval 150"/>
            <p:cNvSpPr/>
            <p:nvPr/>
          </p:nvSpPr>
          <p:spPr>
            <a:xfrm>
              <a:off x="3761" y="1104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09" name="Oval 151"/>
            <p:cNvSpPr/>
            <p:nvPr/>
          </p:nvSpPr>
          <p:spPr>
            <a:xfrm>
              <a:off x="3761" y="1515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0" name="Oval 152"/>
            <p:cNvSpPr/>
            <p:nvPr/>
          </p:nvSpPr>
          <p:spPr>
            <a:xfrm>
              <a:off x="3761" y="1925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1" name="Oval 153"/>
            <p:cNvSpPr/>
            <p:nvPr/>
          </p:nvSpPr>
          <p:spPr>
            <a:xfrm>
              <a:off x="3761" y="2352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2" name="Oval 154"/>
            <p:cNvSpPr/>
            <p:nvPr/>
          </p:nvSpPr>
          <p:spPr>
            <a:xfrm>
              <a:off x="3761" y="2746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3" name="Oval 155"/>
            <p:cNvSpPr/>
            <p:nvPr/>
          </p:nvSpPr>
          <p:spPr>
            <a:xfrm>
              <a:off x="3761" y="3157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4" name="Oval 156"/>
            <p:cNvSpPr/>
            <p:nvPr/>
          </p:nvSpPr>
          <p:spPr>
            <a:xfrm>
              <a:off x="3761" y="3561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5" name="Line 157"/>
            <p:cNvSpPr/>
            <p:nvPr/>
          </p:nvSpPr>
          <p:spPr>
            <a:xfrm>
              <a:off x="2784" y="341"/>
              <a:ext cx="0" cy="33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16" name="Line 158"/>
            <p:cNvSpPr/>
            <p:nvPr/>
          </p:nvSpPr>
          <p:spPr>
            <a:xfrm>
              <a:off x="2678" y="490"/>
              <a:ext cx="0" cy="347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217" name="Oval 159"/>
            <p:cNvSpPr/>
            <p:nvPr/>
          </p:nvSpPr>
          <p:spPr>
            <a:xfrm>
              <a:off x="2650" y="46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8" name="Oval 160"/>
            <p:cNvSpPr/>
            <p:nvPr/>
          </p:nvSpPr>
          <p:spPr>
            <a:xfrm>
              <a:off x="2755" y="3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19" name="Text Box 161"/>
            <p:cNvSpPr txBox="1"/>
            <p:nvPr/>
          </p:nvSpPr>
          <p:spPr>
            <a:xfrm>
              <a:off x="2064" y="912"/>
              <a:ext cx="487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0" name="Text Box 162"/>
            <p:cNvSpPr txBox="1"/>
            <p:nvPr/>
          </p:nvSpPr>
          <p:spPr>
            <a:xfrm>
              <a:off x="2064" y="1296"/>
              <a:ext cx="439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1" name="Text Box 163"/>
            <p:cNvSpPr txBox="1"/>
            <p:nvPr/>
          </p:nvSpPr>
          <p:spPr>
            <a:xfrm>
              <a:off x="2064" y="1728"/>
              <a:ext cx="457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2" name="Text Box 164"/>
            <p:cNvSpPr txBox="1"/>
            <p:nvPr/>
          </p:nvSpPr>
          <p:spPr>
            <a:xfrm>
              <a:off x="2074" y="2132"/>
              <a:ext cx="447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3" name="Text Box 165"/>
            <p:cNvSpPr txBox="1"/>
            <p:nvPr/>
          </p:nvSpPr>
          <p:spPr>
            <a:xfrm>
              <a:off x="2074" y="2544"/>
              <a:ext cx="418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4" name="Text Box 166"/>
            <p:cNvSpPr txBox="1"/>
            <p:nvPr/>
          </p:nvSpPr>
          <p:spPr>
            <a:xfrm>
              <a:off x="2074" y="2948"/>
              <a:ext cx="447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5" name="Text Box 167"/>
            <p:cNvSpPr txBox="1"/>
            <p:nvPr/>
          </p:nvSpPr>
          <p:spPr>
            <a:xfrm>
              <a:off x="2074" y="3360"/>
              <a:ext cx="429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6" name="Text Box 168"/>
            <p:cNvSpPr txBox="1"/>
            <p:nvPr/>
          </p:nvSpPr>
          <p:spPr>
            <a:xfrm>
              <a:off x="2072" y="3772"/>
              <a:ext cx="431" cy="4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7" name="Text Box 169"/>
            <p:cNvSpPr txBox="1"/>
            <p:nvPr/>
          </p:nvSpPr>
          <p:spPr>
            <a:xfrm>
              <a:off x="5184" y="2552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8" name="Text Box 170"/>
            <p:cNvSpPr txBox="1"/>
            <p:nvPr/>
          </p:nvSpPr>
          <p:spPr>
            <a:xfrm>
              <a:off x="5184" y="2160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29" name="Text Box 171"/>
            <p:cNvSpPr txBox="1"/>
            <p:nvPr/>
          </p:nvSpPr>
          <p:spPr>
            <a:xfrm>
              <a:off x="5184" y="1728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0" name="Text Box 172"/>
            <p:cNvSpPr txBox="1"/>
            <p:nvPr/>
          </p:nvSpPr>
          <p:spPr>
            <a:xfrm>
              <a:off x="5184" y="1324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1" name="Text Box 173"/>
            <p:cNvSpPr txBox="1"/>
            <p:nvPr/>
          </p:nvSpPr>
          <p:spPr>
            <a:xfrm>
              <a:off x="5184" y="912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2" name="Text Box 174"/>
            <p:cNvSpPr txBox="1"/>
            <p:nvPr/>
          </p:nvSpPr>
          <p:spPr>
            <a:xfrm>
              <a:off x="5184" y="2968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3" name="Text Box 175"/>
            <p:cNvSpPr txBox="1"/>
            <p:nvPr/>
          </p:nvSpPr>
          <p:spPr>
            <a:xfrm>
              <a:off x="5184" y="3378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4" name="Text Box 176"/>
            <p:cNvSpPr txBox="1"/>
            <p:nvPr/>
          </p:nvSpPr>
          <p:spPr>
            <a:xfrm>
              <a:off x="5184" y="3792"/>
              <a:ext cx="336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8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235" name="Text Box 177"/>
            <p:cNvSpPr txBox="1"/>
            <p:nvPr/>
          </p:nvSpPr>
          <p:spPr>
            <a:xfrm>
              <a:off x="3391" y="103"/>
              <a:ext cx="912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A→B</a:t>
              </a:r>
            </a:p>
          </p:txBody>
        </p:sp>
        <p:sp>
          <p:nvSpPr>
            <p:cNvPr id="44236" name="AutoShape 131"/>
            <p:cNvSpPr/>
            <p:nvPr/>
          </p:nvSpPr>
          <p:spPr>
            <a:xfrm>
              <a:off x="3024" y="240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37" name="Text Box 178"/>
            <p:cNvSpPr txBox="1"/>
            <p:nvPr/>
          </p:nvSpPr>
          <p:spPr>
            <a:xfrm>
              <a:off x="3406" y="402"/>
              <a:ext cx="978" cy="40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B→A</a:t>
              </a:r>
            </a:p>
          </p:txBody>
        </p:sp>
        <p:sp>
          <p:nvSpPr>
            <p:cNvPr id="44238" name="Oval 181"/>
            <p:cNvSpPr/>
            <p:nvPr/>
          </p:nvSpPr>
          <p:spPr>
            <a:xfrm>
              <a:off x="4785" y="101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4239" name="Line 182"/>
            <p:cNvSpPr/>
            <p:nvPr/>
          </p:nvSpPr>
          <p:spPr>
            <a:xfrm>
              <a:off x="4822" y="2677"/>
              <a:ext cx="0" cy="2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036" name="Group 209"/>
          <p:cNvGrpSpPr/>
          <p:nvPr/>
        </p:nvGrpSpPr>
        <p:grpSpPr>
          <a:xfrm>
            <a:off x="368300" y="1398588"/>
            <a:ext cx="2514600" cy="2711450"/>
            <a:chOff x="232" y="881"/>
            <a:chExt cx="1584" cy="1708"/>
          </a:xfrm>
        </p:grpSpPr>
        <p:sp>
          <p:nvSpPr>
            <p:cNvPr id="44038" name="Rectangle 184"/>
            <p:cNvSpPr/>
            <p:nvPr/>
          </p:nvSpPr>
          <p:spPr>
            <a:xfrm>
              <a:off x="674" y="1097"/>
              <a:ext cx="768" cy="147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39" name="Line 185"/>
            <p:cNvSpPr/>
            <p:nvPr/>
          </p:nvSpPr>
          <p:spPr>
            <a:xfrm flipH="1">
              <a:off x="232" y="1292"/>
              <a:ext cx="4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0" name="Line 186"/>
            <p:cNvSpPr/>
            <p:nvPr/>
          </p:nvSpPr>
          <p:spPr>
            <a:xfrm flipH="1">
              <a:off x="242" y="1457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1" name="Line 187"/>
            <p:cNvSpPr/>
            <p:nvPr/>
          </p:nvSpPr>
          <p:spPr>
            <a:xfrm flipH="1">
              <a:off x="242" y="1749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2" name="Line 188"/>
            <p:cNvSpPr/>
            <p:nvPr/>
          </p:nvSpPr>
          <p:spPr>
            <a:xfrm flipH="1">
              <a:off x="242" y="2043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3" name="Line 189"/>
            <p:cNvSpPr/>
            <p:nvPr/>
          </p:nvSpPr>
          <p:spPr>
            <a:xfrm flipH="1">
              <a:off x="242" y="2321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4" name="Text Box 190"/>
            <p:cNvSpPr txBox="1"/>
            <p:nvPr/>
          </p:nvSpPr>
          <p:spPr>
            <a:xfrm>
              <a:off x="674" y="1385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45" name="Line 191"/>
            <p:cNvSpPr/>
            <p:nvPr/>
          </p:nvSpPr>
          <p:spPr>
            <a:xfrm flipH="1">
              <a:off x="1432" y="1457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6" name="Line 192"/>
            <p:cNvSpPr/>
            <p:nvPr/>
          </p:nvSpPr>
          <p:spPr>
            <a:xfrm flipH="1">
              <a:off x="1432" y="1747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7" name="Line 193"/>
            <p:cNvSpPr/>
            <p:nvPr/>
          </p:nvSpPr>
          <p:spPr>
            <a:xfrm flipH="1">
              <a:off x="1432" y="2043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8" name="Line 194"/>
            <p:cNvSpPr/>
            <p:nvPr/>
          </p:nvSpPr>
          <p:spPr>
            <a:xfrm flipH="1">
              <a:off x="1432" y="2321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49" name="Line 195"/>
            <p:cNvSpPr/>
            <p:nvPr/>
          </p:nvSpPr>
          <p:spPr>
            <a:xfrm flipH="1">
              <a:off x="242" y="1601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0" name="Line 196"/>
            <p:cNvSpPr/>
            <p:nvPr/>
          </p:nvSpPr>
          <p:spPr>
            <a:xfrm flipH="1">
              <a:off x="1432" y="1601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1" name="Line 197"/>
            <p:cNvSpPr/>
            <p:nvPr/>
          </p:nvSpPr>
          <p:spPr>
            <a:xfrm flipH="1">
              <a:off x="1432" y="2465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2" name="Line 198"/>
            <p:cNvSpPr/>
            <p:nvPr/>
          </p:nvSpPr>
          <p:spPr>
            <a:xfrm flipH="1">
              <a:off x="1432" y="1889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3" name="Line 199"/>
            <p:cNvSpPr/>
            <p:nvPr/>
          </p:nvSpPr>
          <p:spPr>
            <a:xfrm flipH="1">
              <a:off x="1432" y="2176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4" name="Line 200"/>
            <p:cNvSpPr/>
            <p:nvPr/>
          </p:nvSpPr>
          <p:spPr>
            <a:xfrm flipH="1">
              <a:off x="242" y="2177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5" name="Line 201"/>
            <p:cNvSpPr/>
            <p:nvPr/>
          </p:nvSpPr>
          <p:spPr>
            <a:xfrm flipH="1">
              <a:off x="242" y="1889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6" name="Line 202"/>
            <p:cNvSpPr/>
            <p:nvPr/>
          </p:nvSpPr>
          <p:spPr>
            <a:xfrm flipH="1">
              <a:off x="242" y="2465"/>
              <a:ext cx="42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57" name="Text Box 203"/>
            <p:cNvSpPr txBox="1"/>
            <p:nvPr/>
          </p:nvSpPr>
          <p:spPr>
            <a:xfrm>
              <a:off x="626" y="881"/>
              <a:ext cx="864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74LS245</a:t>
              </a:r>
            </a:p>
          </p:txBody>
        </p:sp>
        <p:sp>
          <p:nvSpPr>
            <p:cNvPr id="44058" name="Oval 204"/>
            <p:cNvSpPr/>
            <p:nvPr/>
          </p:nvSpPr>
          <p:spPr>
            <a:xfrm>
              <a:off x="613" y="1161"/>
              <a:ext cx="62" cy="4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59" name="Line 205"/>
            <p:cNvSpPr/>
            <p:nvPr/>
          </p:nvSpPr>
          <p:spPr>
            <a:xfrm flipH="1">
              <a:off x="232" y="1184"/>
              <a:ext cx="3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060" name="Text Box 206"/>
            <p:cNvSpPr txBox="1"/>
            <p:nvPr/>
          </p:nvSpPr>
          <p:spPr>
            <a:xfrm>
              <a:off x="662" y="1508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1" name="Text Box 207"/>
            <p:cNvSpPr txBox="1"/>
            <p:nvPr/>
          </p:nvSpPr>
          <p:spPr>
            <a:xfrm>
              <a:off x="662" y="1622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2" name="Text Box 208"/>
            <p:cNvSpPr txBox="1"/>
            <p:nvPr/>
          </p:nvSpPr>
          <p:spPr>
            <a:xfrm>
              <a:off x="662" y="1766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3" name="Text Box 209"/>
            <p:cNvSpPr txBox="1"/>
            <p:nvPr/>
          </p:nvSpPr>
          <p:spPr>
            <a:xfrm>
              <a:off x="662" y="1925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4" name="Text Box 210"/>
            <p:cNvSpPr txBox="1"/>
            <p:nvPr/>
          </p:nvSpPr>
          <p:spPr>
            <a:xfrm>
              <a:off x="662" y="2054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5" name="Text Box 211"/>
            <p:cNvSpPr txBox="1"/>
            <p:nvPr/>
          </p:nvSpPr>
          <p:spPr>
            <a:xfrm>
              <a:off x="662" y="2205"/>
              <a:ext cx="33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6" name="Text Box 212"/>
            <p:cNvSpPr txBox="1"/>
            <p:nvPr/>
          </p:nvSpPr>
          <p:spPr>
            <a:xfrm>
              <a:off x="662" y="2357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7" name="Text Box 213"/>
            <p:cNvSpPr txBox="1"/>
            <p:nvPr/>
          </p:nvSpPr>
          <p:spPr>
            <a:xfrm>
              <a:off x="1216" y="1312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8" name="Text Box 214"/>
            <p:cNvSpPr txBox="1"/>
            <p:nvPr/>
          </p:nvSpPr>
          <p:spPr>
            <a:xfrm>
              <a:off x="1216" y="1456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69" name="Text Box 215"/>
            <p:cNvSpPr txBox="1"/>
            <p:nvPr/>
          </p:nvSpPr>
          <p:spPr>
            <a:xfrm>
              <a:off x="1216" y="1600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0" name="Text Box 216"/>
            <p:cNvSpPr txBox="1"/>
            <p:nvPr/>
          </p:nvSpPr>
          <p:spPr>
            <a:xfrm>
              <a:off x="1216" y="1744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1" name="Text Box 217"/>
            <p:cNvSpPr txBox="1"/>
            <p:nvPr/>
          </p:nvSpPr>
          <p:spPr>
            <a:xfrm>
              <a:off x="1216" y="1888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2" name="Text Box 218"/>
            <p:cNvSpPr txBox="1"/>
            <p:nvPr/>
          </p:nvSpPr>
          <p:spPr>
            <a:xfrm>
              <a:off x="1216" y="2032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3" name="Text Box 219"/>
            <p:cNvSpPr txBox="1"/>
            <p:nvPr/>
          </p:nvSpPr>
          <p:spPr>
            <a:xfrm>
              <a:off x="1216" y="2176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4" name="Text Box 220"/>
            <p:cNvSpPr txBox="1"/>
            <p:nvPr/>
          </p:nvSpPr>
          <p:spPr>
            <a:xfrm>
              <a:off x="1216" y="2320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8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4075" name="Text Box 221"/>
            <p:cNvSpPr txBox="1"/>
            <p:nvPr/>
          </p:nvSpPr>
          <p:spPr>
            <a:xfrm>
              <a:off x="674" y="1097"/>
              <a:ext cx="336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</a:p>
          </p:txBody>
        </p:sp>
        <p:sp>
          <p:nvSpPr>
            <p:cNvPr id="44076" name="Text Box 222"/>
            <p:cNvSpPr txBox="1"/>
            <p:nvPr/>
          </p:nvSpPr>
          <p:spPr>
            <a:xfrm>
              <a:off x="665" y="1220"/>
              <a:ext cx="462" cy="2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DIR</a:t>
              </a:r>
            </a:p>
          </p:txBody>
        </p:sp>
      </p:grpSp>
      <p:sp>
        <p:nvSpPr>
          <p:cNvPr id="43013" name="Text Box 226"/>
          <p:cNvSpPr txBox="1"/>
          <p:nvPr/>
        </p:nvSpPr>
        <p:spPr>
          <a:xfrm>
            <a:off x="748665" y="4357370"/>
            <a:ext cx="2552065" cy="3683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见书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P81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2.65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8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/>
          </p:cNvSpPr>
          <p:nvPr>
            <p:ph type="title"/>
          </p:nvPr>
        </p:nvSpPr>
        <p:spPr>
          <a:xfrm>
            <a:off x="428625" y="731838"/>
            <a:ext cx="5688013" cy="45720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3"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个数据源共享一根数据线</a:t>
            </a:r>
          </a:p>
        </p:txBody>
      </p:sp>
      <p:grpSp>
        <p:nvGrpSpPr>
          <p:cNvPr id="36866" name="Group 140"/>
          <p:cNvGrpSpPr/>
          <p:nvPr/>
        </p:nvGrpSpPr>
        <p:grpSpPr>
          <a:xfrm>
            <a:off x="611188" y="592138"/>
            <a:ext cx="7620000" cy="4068762"/>
            <a:chOff x="672" y="864"/>
            <a:chExt cx="4800" cy="3138"/>
          </a:xfrm>
        </p:grpSpPr>
        <p:sp>
          <p:nvSpPr>
            <p:cNvPr id="45060" name="Line 7"/>
            <p:cNvSpPr/>
            <p:nvPr/>
          </p:nvSpPr>
          <p:spPr>
            <a:xfrm>
              <a:off x="2064" y="2225"/>
              <a:ext cx="13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1" name="AutoShape 8"/>
            <p:cNvSpPr/>
            <p:nvPr/>
          </p:nvSpPr>
          <p:spPr>
            <a:xfrm rot="5400000">
              <a:off x="4024" y="2108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62" name="Line 9"/>
            <p:cNvSpPr/>
            <p:nvPr/>
          </p:nvSpPr>
          <p:spPr>
            <a:xfrm>
              <a:off x="4238" y="2220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3" name="Line 10"/>
            <p:cNvSpPr/>
            <p:nvPr/>
          </p:nvSpPr>
          <p:spPr>
            <a:xfrm>
              <a:off x="4155" y="2034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4" name="Oval 11"/>
            <p:cNvSpPr/>
            <p:nvPr/>
          </p:nvSpPr>
          <p:spPr>
            <a:xfrm>
              <a:off x="4120" y="2124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65" name="AutoShape 12"/>
            <p:cNvSpPr/>
            <p:nvPr/>
          </p:nvSpPr>
          <p:spPr>
            <a:xfrm rot="5400000">
              <a:off x="4034" y="1743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66" name="Line 13"/>
            <p:cNvSpPr/>
            <p:nvPr/>
          </p:nvSpPr>
          <p:spPr>
            <a:xfrm>
              <a:off x="3850" y="1857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7" name="Line 14"/>
            <p:cNvSpPr/>
            <p:nvPr/>
          </p:nvSpPr>
          <p:spPr>
            <a:xfrm>
              <a:off x="4238" y="1855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8" name="Line 15"/>
            <p:cNvSpPr/>
            <p:nvPr/>
          </p:nvSpPr>
          <p:spPr>
            <a:xfrm>
              <a:off x="4165" y="1669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69" name="Oval 16"/>
            <p:cNvSpPr/>
            <p:nvPr/>
          </p:nvSpPr>
          <p:spPr>
            <a:xfrm>
              <a:off x="4130" y="1759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70" name="AutoShape 17"/>
            <p:cNvSpPr/>
            <p:nvPr/>
          </p:nvSpPr>
          <p:spPr>
            <a:xfrm rot="5400000">
              <a:off x="4024" y="1369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71" name="Line 18"/>
            <p:cNvSpPr/>
            <p:nvPr/>
          </p:nvSpPr>
          <p:spPr>
            <a:xfrm>
              <a:off x="3840" y="1483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2" name="Line 19"/>
            <p:cNvSpPr/>
            <p:nvPr/>
          </p:nvSpPr>
          <p:spPr>
            <a:xfrm>
              <a:off x="4238" y="1481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3" name="Line 20"/>
            <p:cNvSpPr/>
            <p:nvPr/>
          </p:nvSpPr>
          <p:spPr>
            <a:xfrm>
              <a:off x="4155" y="1295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4" name="Oval 21"/>
            <p:cNvSpPr/>
            <p:nvPr/>
          </p:nvSpPr>
          <p:spPr>
            <a:xfrm>
              <a:off x="4120" y="1385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75" name="AutoShape 22"/>
            <p:cNvSpPr/>
            <p:nvPr/>
          </p:nvSpPr>
          <p:spPr>
            <a:xfrm rot="5400000">
              <a:off x="4034" y="1004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76" name="Line 23"/>
            <p:cNvSpPr/>
            <p:nvPr/>
          </p:nvSpPr>
          <p:spPr>
            <a:xfrm>
              <a:off x="3850" y="1118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7" name="Line 24"/>
            <p:cNvSpPr/>
            <p:nvPr/>
          </p:nvSpPr>
          <p:spPr>
            <a:xfrm>
              <a:off x="4238" y="1116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8" name="Line 25"/>
            <p:cNvSpPr/>
            <p:nvPr/>
          </p:nvSpPr>
          <p:spPr>
            <a:xfrm>
              <a:off x="4165" y="930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79" name="Oval 26"/>
            <p:cNvSpPr/>
            <p:nvPr/>
          </p:nvSpPr>
          <p:spPr>
            <a:xfrm>
              <a:off x="4130" y="1020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80" name="AutoShape 27"/>
            <p:cNvSpPr/>
            <p:nvPr/>
          </p:nvSpPr>
          <p:spPr>
            <a:xfrm rot="5400000">
              <a:off x="4024" y="3567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81" name="Line 28"/>
            <p:cNvSpPr/>
            <p:nvPr/>
          </p:nvSpPr>
          <p:spPr>
            <a:xfrm>
              <a:off x="3840" y="3681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2" name="Line 29"/>
            <p:cNvSpPr/>
            <p:nvPr/>
          </p:nvSpPr>
          <p:spPr>
            <a:xfrm>
              <a:off x="4238" y="3679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3" name="Line 30"/>
            <p:cNvSpPr/>
            <p:nvPr/>
          </p:nvSpPr>
          <p:spPr>
            <a:xfrm>
              <a:off x="4155" y="3493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4" name="Oval 31"/>
            <p:cNvSpPr/>
            <p:nvPr/>
          </p:nvSpPr>
          <p:spPr>
            <a:xfrm>
              <a:off x="4120" y="3583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85" name="AutoShape 32"/>
            <p:cNvSpPr/>
            <p:nvPr/>
          </p:nvSpPr>
          <p:spPr>
            <a:xfrm rot="5400000">
              <a:off x="4034" y="3202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86" name="Line 33"/>
            <p:cNvSpPr/>
            <p:nvPr/>
          </p:nvSpPr>
          <p:spPr>
            <a:xfrm>
              <a:off x="3850" y="3316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7" name="Line 34"/>
            <p:cNvSpPr/>
            <p:nvPr/>
          </p:nvSpPr>
          <p:spPr>
            <a:xfrm>
              <a:off x="4238" y="3314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8" name="Line 35"/>
            <p:cNvSpPr/>
            <p:nvPr/>
          </p:nvSpPr>
          <p:spPr>
            <a:xfrm>
              <a:off x="4155" y="3128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89" name="Oval 36"/>
            <p:cNvSpPr/>
            <p:nvPr/>
          </p:nvSpPr>
          <p:spPr>
            <a:xfrm>
              <a:off x="4130" y="3218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90" name="AutoShape 37"/>
            <p:cNvSpPr/>
            <p:nvPr/>
          </p:nvSpPr>
          <p:spPr>
            <a:xfrm rot="5400000">
              <a:off x="4024" y="2828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91" name="Line 38"/>
            <p:cNvSpPr/>
            <p:nvPr/>
          </p:nvSpPr>
          <p:spPr>
            <a:xfrm>
              <a:off x="3840" y="2942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2" name="Line 39"/>
            <p:cNvSpPr/>
            <p:nvPr/>
          </p:nvSpPr>
          <p:spPr>
            <a:xfrm>
              <a:off x="4238" y="2940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3" name="Line 40"/>
            <p:cNvSpPr/>
            <p:nvPr/>
          </p:nvSpPr>
          <p:spPr>
            <a:xfrm>
              <a:off x="4155" y="2754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4" name="Oval 41"/>
            <p:cNvSpPr/>
            <p:nvPr/>
          </p:nvSpPr>
          <p:spPr>
            <a:xfrm>
              <a:off x="4120" y="2844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95" name="AutoShape 43"/>
            <p:cNvSpPr/>
            <p:nvPr/>
          </p:nvSpPr>
          <p:spPr>
            <a:xfrm rot="5400000">
              <a:off x="4034" y="2463"/>
              <a:ext cx="221" cy="223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rot="10800000" vert="eaVert"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096" name="Line 44"/>
            <p:cNvSpPr/>
            <p:nvPr/>
          </p:nvSpPr>
          <p:spPr>
            <a:xfrm>
              <a:off x="3850" y="2577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7" name="Line 45"/>
            <p:cNvSpPr/>
            <p:nvPr/>
          </p:nvSpPr>
          <p:spPr>
            <a:xfrm>
              <a:off x="4238" y="2585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8" name="Line 46"/>
            <p:cNvSpPr/>
            <p:nvPr/>
          </p:nvSpPr>
          <p:spPr>
            <a:xfrm>
              <a:off x="4165" y="2389"/>
              <a:ext cx="0" cy="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099" name="Oval 47"/>
            <p:cNvSpPr/>
            <p:nvPr/>
          </p:nvSpPr>
          <p:spPr>
            <a:xfrm>
              <a:off x="4130" y="2479"/>
              <a:ext cx="54" cy="54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00" name="Line 48"/>
            <p:cNvSpPr/>
            <p:nvPr/>
          </p:nvSpPr>
          <p:spPr>
            <a:xfrm flipV="1">
              <a:off x="2072" y="2382"/>
              <a:ext cx="20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1" name="Line 49"/>
            <p:cNvSpPr/>
            <p:nvPr/>
          </p:nvSpPr>
          <p:spPr>
            <a:xfrm>
              <a:off x="2072" y="2378"/>
              <a:ext cx="1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2" name="Rectangle 50"/>
            <p:cNvSpPr/>
            <p:nvPr/>
          </p:nvSpPr>
          <p:spPr>
            <a:xfrm>
              <a:off x="1400" y="1592"/>
              <a:ext cx="624" cy="144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03" name="Line 53"/>
            <p:cNvSpPr/>
            <p:nvPr/>
          </p:nvSpPr>
          <p:spPr>
            <a:xfrm>
              <a:off x="1122" y="1908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4" name="Line 54"/>
            <p:cNvSpPr/>
            <p:nvPr/>
          </p:nvSpPr>
          <p:spPr>
            <a:xfrm>
              <a:off x="1112" y="1736"/>
              <a:ext cx="2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5" name="Line 55"/>
            <p:cNvSpPr/>
            <p:nvPr/>
          </p:nvSpPr>
          <p:spPr>
            <a:xfrm>
              <a:off x="1122" y="2702"/>
              <a:ext cx="2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6" name="Line 56"/>
            <p:cNvSpPr/>
            <p:nvPr/>
          </p:nvSpPr>
          <p:spPr>
            <a:xfrm>
              <a:off x="1112" y="2896"/>
              <a:ext cx="2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07" name="Text Box 57"/>
            <p:cNvSpPr txBox="1"/>
            <p:nvPr/>
          </p:nvSpPr>
          <p:spPr>
            <a:xfrm>
              <a:off x="1382" y="1313"/>
              <a:ext cx="72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74LS138</a:t>
              </a:r>
            </a:p>
          </p:txBody>
        </p:sp>
        <p:sp>
          <p:nvSpPr>
            <p:cNvPr id="45108" name="Text Box 58"/>
            <p:cNvSpPr txBox="1"/>
            <p:nvPr/>
          </p:nvSpPr>
          <p:spPr>
            <a:xfrm>
              <a:off x="1392" y="1622"/>
              <a:ext cx="288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09" name="Text Box 59"/>
            <p:cNvSpPr txBox="1"/>
            <p:nvPr/>
          </p:nvSpPr>
          <p:spPr>
            <a:xfrm>
              <a:off x="1390" y="2388"/>
              <a:ext cx="288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45110" name="Line 62"/>
            <p:cNvSpPr/>
            <p:nvPr/>
          </p:nvSpPr>
          <p:spPr>
            <a:xfrm>
              <a:off x="2072" y="1788"/>
              <a:ext cx="90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1" name="Line 64"/>
            <p:cNvSpPr/>
            <p:nvPr/>
          </p:nvSpPr>
          <p:spPr>
            <a:xfrm>
              <a:off x="2072" y="1932"/>
              <a:ext cx="10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2" name="Line 66"/>
            <p:cNvSpPr/>
            <p:nvPr/>
          </p:nvSpPr>
          <p:spPr>
            <a:xfrm>
              <a:off x="2072" y="2076"/>
              <a:ext cx="12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3" name="Text Box 68"/>
            <p:cNvSpPr txBox="1"/>
            <p:nvPr/>
          </p:nvSpPr>
          <p:spPr>
            <a:xfrm>
              <a:off x="1784" y="1962"/>
              <a:ext cx="384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14" name="Text Box 69"/>
            <p:cNvSpPr txBox="1"/>
            <p:nvPr/>
          </p:nvSpPr>
          <p:spPr>
            <a:xfrm>
              <a:off x="1784" y="1675"/>
              <a:ext cx="384" cy="28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15" name="Text Box 70"/>
            <p:cNvSpPr txBox="1"/>
            <p:nvPr/>
          </p:nvSpPr>
          <p:spPr>
            <a:xfrm>
              <a:off x="1784" y="1808"/>
              <a:ext cx="384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16" name="Text Box 71"/>
            <p:cNvSpPr txBox="1"/>
            <p:nvPr/>
          </p:nvSpPr>
          <p:spPr>
            <a:xfrm>
              <a:off x="1784" y="2119"/>
              <a:ext cx="384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17" name="Line 75"/>
            <p:cNvSpPr/>
            <p:nvPr/>
          </p:nvSpPr>
          <p:spPr>
            <a:xfrm>
              <a:off x="2082" y="2674"/>
              <a:ext cx="10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8" name="Line 77"/>
            <p:cNvSpPr/>
            <p:nvPr/>
          </p:nvSpPr>
          <p:spPr>
            <a:xfrm>
              <a:off x="2072" y="2808"/>
              <a:ext cx="8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19" name="Text Box 78"/>
            <p:cNvSpPr txBox="1"/>
            <p:nvPr/>
          </p:nvSpPr>
          <p:spPr>
            <a:xfrm>
              <a:off x="1784" y="2262"/>
              <a:ext cx="384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0" name="Text Box 79"/>
            <p:cNvSpPr txBox="1"/>
            <p:nvPr/>
          </p:nvSpPr>
          <p:spPr>
            <a:xfrm>
              <a:off x="1784" y="2407"/>
              <a:ext cx="384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1" name="Text Box 80"/>
            <p:cNvSpPr txBox="1"/>
            <p:nvPr/>
          </p:nvSpPr>
          <p:spPr>
            <a:xfrm>
              <a:off x="1784" y="2550"/>
              <a:ext cx="384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2" name="Text Box 81"/>
            <p:cNvSpPr txBox="1"/>
            <p:nvPr/>
          </p:nvSpPr>
          <p:spPr>
            <a:xfrm>
              <a:off x="1784" y="2704"/>
              <a:ext cx="384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3" name="Line 82"/>
            <p:cNvSpPr/>
            <p:nvPr/>
          </p:nvSpPr>
          <p:spPr>
            <a:xfrm>
              <a:off x="1122" y="2504"/>
              <a:ext cx="28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4" name="Text Box 83"/>
            <p:cNvSpPr txBox="1"/>
            <p:nvPr/>
          </p:nvSpPr>
          <p:spPr>
            <a:xfrm>
              <a:off x="1400" y="2582"/>
              <a:ext cx="288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45125" name="Text Box 84"/>
            <p:cNvSpPr txBox="1"/>
            <p:nvPr/>
          </p:nvSpPr>
          <p:spPr>
            <a:xfrm>
              <a:off x="1400" y="2772"/>
              <a:ext cx="288" cy="28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45126" name="Line 87"/>
            <p:cNvSpPr/>
            <p:nvPr/>
          </p:nvSpPr>
          <p:spPr>
            <a:xfrm>
              <a:off x="1134" y="2089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27" name="Text Box 88"/>
            <p:cNvSpPr txBox="1"/>
            <p:nvPr/>
          </p:nvSpPr>
          <p:spPr>
            <a:xfrm>
              <a:off x="1400" y="1804"/>
              <a:ext cx="336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2A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8" name="Text Box 89"/>
            <p:cNvSpPr txBox="1"/>
            <p:nvPr/>
          </p:nvSpPr>
          <p:spPr>
            <a:xfrm>
              <a:off x="1400" y="1987"/>
              <a:ext cx="336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2B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29" name="Line 90"/>
            <p:cNvSpPr/>
            <p:nvPr/>
          </p:nvSpPr>
          <p:spPr>
            <a:xfrm>
              <a:off x="4426" y="864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0" name="Line 91"/>
            <p:cNvSpPr/>
            <p:nvPr/>
          </p:nvSpPr>
          <p:spPr>
            <a:xfrm>
              <a:off x="4426" y="384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1" name="Text Box 92"/>
            <p:cNvSpPr txBox="1"/>
            <p:nvPr/>
          </p:nvSpPr>
          <p:spPr>
            <a:xfrm>
              <a:off x="4704" y="3705"/>
              <a:ext cx="768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SDATA</a:t>
              </a:r>
            </a:p>
          </p:txBody>
        </p:sp>
        <p:sp>
          <p:nvSpPr>
            <p:cNvPr id="45132" name="Line 93"/>
            <p:cNvSpPr/>
            <p:nvPr/>
          </p:nvSpPr>
          <p:spPr>
            <a:xfrm>
              <a:off x="3840" y="2218"/>
              <a:ext cx="1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3" name="Line 94"/>
            <p:cNvSpPr/>
            <p:nvPr/>
          </p:nvSpPr>
          <p:spPr>
            <a:xfrm>
              <a:off x="3446" y="2034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4" name="Line 95"/>
            <p:cNvSpPr/>
            <p:nvPr/>
          </p:nvSpPr>
          <p:spPr>
            <a:xfrm>
              <a:off x="3446" y="2036"/>
              <a:ext cx="0" cy="19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5" name="Line 96"/>
            <p:cNvSpPr/>
            <p:nvPr/>
          </p:nvSpPr>
          <p:spPr>
            <a:xfrm>
              <a:off x="3302" y="1670"/>
              <a:ext cx="8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6" name="Line 97"/>
            <p:cNvSpPr/>
            <p:nvPr/>
          </p:nvSpPr>
          <p:spPr>
            <a:xfrm>
              <a:off x="3302" y="1680"/>
              <a:ext cx="0" cy="39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7" name="Line 98"/>
            <p:cNvSpPr/>
            <p:nvPr/>
          </p:nvSpPr>
          <p:spPr>
            <a:xfrm>
              <a:off x="2064" y="2534"/>
              <a:ext cx="12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8" name="Line 99"/>
            <p:cNvSpPr/>
            <p:nvPr/>
          </p:nvSpPr>
          <p:spPr>
            <a:xfrm>
              <a:off x="3294" y="2746"/>
              <a:ext cx="86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39" name="Line 100"/>
            <p:cNvSpPr/>
            <p:nvPr/>
          </p:nvSpPr>
          <p:spPr>
            <a:xfrm>
              <a:off x="3302" y="2534"/>
              <a:ext cx="0" cy="2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0" name="Line 101"/>
            <p:cNvSpPr/>
            <p:nvPr/>
          </p:nvSpPr>
          <p:spPr>
            <a:xfrm>
              <a:off x="3138" y="1306"/>
              <a:ext cx="0" cy="62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1" name="Line 102"/>
            <p:cNvSpPr/>
            <p:nvPr/>
          </p:nvSpPr>
          <p:spPr>
            <a:xfrm>
              <a:off x="3158" y="3120"/>
              <a:ext cx="10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2" name="Line 103"/>
            <p:cNvSpPr/>
            <p:nvPr/>
          </p:nvSpPr>
          <p:spPr>
            <a:xfrm>
              <a:off x="3140" y="1296"/>
              <a:ext cx="100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3" name="Line 104"/>
            <p:cNvSpPr/>
            <p:nvPr/>
          </p:nvSpPr>
          <p:spPr>
            <a:xfrm>
              <a:off x="3158" y="2670"/>
              <a:ext cx="0" cy="4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4" name="Line 105"/>
            <p:cNvSpPr/>
            <p:nvPr/>
          </p:nvSpPr>
          <p:spPr>
            <a:xfrm>
              <a:off x="2976" y="920"/>
              <a:ext cx="0" cy="8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5" name="Line 106"/>
            <p:cNvSpPr/>
            <p:nvPr/>
          </p:nvSpPr>
          <p:spPr>
            <a:xfrm>
              <a:off x="2976" y="922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6" name="Line 107"/>
            <p:cNvSpPr/>
            <p:nvPr/>
          </p:nvSpPr>
          <p:spPr>
            <a:xfrm>
              <a:off x="2966" y="3486"/>
              <a:ext cx="120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7" name="Line 108"/>
            <p:cNvSpPr/>
            <p:nvPr/>
          </p:nvSpPr>
          <p:spPr>
            <a:xfrm>
              <a:off x="2966" y="2812"/>
              <a:ext cx="0" cy="6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48" name="Text Box 109"/>
            <p:cNvSpPr txBox="1"/>
            <p:nvPr/>
          </p:nvSpPr>
          <p:spPr>
            <a:xfrm>
              <a:off x="724" y="1612"/>
              <a:ext cx="432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49" name="Text Box 110"/>
            <p:cNvSpPr txBox="1"/>
            <p:nvPr/>
          </p:nvSpPr>
          <p:spPr>
            <a:xfrm>
              <a:off x="690" y="1784"/>
              <a:ext cx="432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/EN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50" name="Text Box 111"/>
            <p:cNvSpPr txBox="1"/>
            <p:nvPr/>
          </p:nvSpPr>
          <p:spPr>
            <a:xfrm>
              <a:off x="692" y="1968"/>
              <a:ext cx="432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/EN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51" name="Text Box 112"/>
            <p:cNvSpPr txBox="1"/>
            <p:nvPr/>
          </p:nvSpPr>
          <p:spPr>
            <a:xfrm>
              <a:off x="2160" y="1579"/>
              <a:ext cx="528" cy="23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/SELP</a:t>
              </a:r>
            </a:p>
          </p:txBody>
        </p:sp>
        <p:sp>
          <p:nvSpPr>
            <p:cNvPr id="45152" name="Text Box 113"/>
            <p:cNvSpPr txBox="1"/>
            <p:nvPr/>
          </p:nvSpPr>
          <p:spPr>
            <a:xfrm>
              <a:off x="2167" y="1759"/>
              <a:ext cx="528" cy="23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/SELQ</a:t>
              </a:r>
            </a:p>
          </p:txBody>
        </p:sp>
        <p:sp>
          <p:nvSpPr>
            <p:cNvPr id="45153" name="Text Box 114"/>
            <p:cNvSpPr txBox="1"/>
            <p:nvPr/>
          </p:nvSpPr>
          <p:spPr>
            <a:xfrm>
              <a:off x="2154" y="1859"/>
              <a:ext cx="528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</a:t>
              </a: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SELR</a:t>
              </a:r>
            </a:p>
          </p:txBody>
        </p:sp>
        <p:sp>
          <p:nvSpPr>
            <p:cNvPr id="45154" name="Text Box 115"/>
            <p:cNvSpPr txBox="1"/>
            <p:nvPr/>
          </p:nvSpPr>
          <p:spPr>
            <a:xfrm>
              <a:off x="2195" y="2056"/>
              <a:ext cx="528" cy="23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/SELS</a:t>
              </a:r>
            </a:p>
          </p:txBody>
        </p:sp>
        <p:sp>
          <p:nvSpPr>
            <p:cNvPr id="45155" name="Text Box 116"/>
            <p:cNvSpPr txBox="1"/>
            <p:nvPr/>
          </p:nvSpPr>
          <p:spPr>
            <a:xfrm>
              <a:off x="2206" y="2178"/>
              <a:ext cx="528" cy="25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/SELT</a:t>
              </a:r>
            </a:p>
          </p:txBody>
        </p:sp>
        <p:sp>
          <p:nvSpPr>
            <p:cNvPr id="45156" name="Text Box 117"/>
            <p:cNvSpPr txBox="1"/>
            <p:nvPr/>
          </p:nvSpPr>
          <p:spPr>
            <a:xfrm>
              <a:off x="2195" y="2375"/>
              <a:ext cx="528" cy="25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/SELU</a:t>
              </a:r>
            </a:p>
          </p:txBody>
        </p:sp>
        <p:sp>
          <p:nvSpPr>
            <p:cNvPr id="45157" name="Text Box 118"/>
            <p:cNvSpPr txBox="1"/>
            <p:nvPr/>
          </p:nvSpPr>
          <p:spPr>
            <a:xfrm>
              <a:off x="2195" y="2503"/>
              <a:ext cx="500" cy="23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/SELV</a:t>
              </a:r>
            </a:p>
          </p:txBody>
        </p:sp>
        <p:sp>
          <p:nvSpPr>
            <p:cNvPr id="45158" name="Text Box 119"/>
            <p:cNvSpPr txBox="1"/>
            <p:nvPr/>
          </p:nvSpPr>
          <p:spPr>
            <a:xfrm>
              <a:off x="2184" y="2638"/>
              <a:ext cx="528" cy="25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/SELW</a:t>
              </a:r>
            </a:p>
          </p:txBody>
        </p:sp>
        <p:sp>
          <p:nvSpPr>
            <p:cNvPr id="45159" name="Text Box 120"/>
            <p:cNvSpPr txBox="1"/>
            <p:nvPr/>
          </p:nvSpPr>
          <p:spPr>
            <a:xfrm>
              <a:off x="672" y="2380"/>
              <a:ext cx="576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SSRC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60" name="Text Box 121"/>
            <p:cNvSpPr txBox="1"/>
            <p:nvPr/>
          </p:nvSpPr>
          <p:spPr>
            <a:xfrm>
              <a:off x="672" y="2563"/>
              <a:ext cx="576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SSRC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61" name="Text Box 122"/>
            <p:cNvSpPr txBox="1"/>
            <p:nvPr/>
          </p:nvSpPr>
          <p:spPr>
            <a:xfrm>
              <a:off x="672" y="2765"/>
              <a:ext cx="576" cy="28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SSRC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62" name="Text Box 123"/>
            <p:cNvSpPr txBox="1"/>
            <p:nvPr/>
          </p:nvSpPr>
          <p:spPr>
            <a:xfrm>
              <a:off x="3648" y="1008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</a:p>
          </p:txBody>
        </p:sp>
        <p:sp>
          <p:nvSpPr>
            <p:cNvPr id="45163" name="Text Box 124"/>
            <p:cNvSpPr txBox="1"/>
            <p:nvPr/>
          </p:nvSpPr>
          <p:spPr>
            <a:xfrm>
              <a:off x="3628" y="1344"/>
              <a:ext cx="240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Q</a:t>
              </a:r>
            </a:p>
          </p:txBody>
        </p:sp>
        <p:sp>
          <p:nvSpPr>
            <p:cNvPr id="45164" name="Text Box 125"/>
            <p:cNvSpPr txBox="1"/>
            <p:nvPr/>
          </p:nvSpPr>
          <p:spPr>
            <a:xfrm>
              <a:off x="3648" y="1728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45165" name="Text Box 126"/>
            <p:cNvSpPr txBox="1"/>
            <p:nvPr/>
          </p:nvSpPr>
          <p:spPr>
            <a:xfrm>
              <a:off x="3648" y="2103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45166" name="Text Box 127"/>
            <p:cNvSpPr txBox="1"/>
            <p:nvPr/>
          </p:nvSpPr>
          <p:spPr>
            <a:xfrm>
              <a:off x="3648" y="2448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T</a:t>
              </a:r>
            </a:p>
          </p:txBody>
        </p:sp>
        <p:sp>
          <p:nvSpPr>
            <p:cNvPr id="45167" name="Text Box 128"/>
            <p:cNvSpPr txBox="1"/>
            <p:nvPr/>
          </p:nvSpPr>
          <p:spPr>
            <a:xfrm>
              <a:off x="3648" y="2803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</a:p>
          </p:txBody>
        </p:sp>
        <p:sp>
          <p:nvSpPr>
            <p:cNvPr id="45168" name="Text Box 129"/>
            <p:cNvSpPr txBox="1"/>
            <p:nvPr/>
          </p:nvSpPr>
          <p:spPr>
            <a:xfrm>
              <a:off x="3648" y="3207"/>
              <a:ext cx="240" cy="298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V</a:t>
              </a:r>
            </a:p>
          </p:txBody>
        </p:sp>
        <p:sp>
          <p:nvSpPr>
            <p:cNvPr id="45169" name="Text Box 130"/>
            <p:cNvSpPr txBox="1"/>
            <p:nvPr/>
          </p:nvSpPr>
          <p:spPr>
            <a:xfrm>
              <a:off x="3620" y="3563"/>
              <a:ext cx="240" cy="29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45170" name="Oval 131"/>
            <p:cNvSpPr/>
            <p:nvPr/>
          </p:nvSpPr>
          <p:spPr>
            <a:xfrm>
              <a:off x="4406" y="110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1" name="Oval 132"/>
            <p:cNvSpPr/>
            <p:nvPr/>
          </p:nvSpPr>
          <p:spPr>
            <a:xfrm>
              <a:off x="4406" y="145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2" name="Oval 133"/>
            <p:cNvSpPr/>
            <p:nvPr/>
          </p:nvSpPr>
          <p:spPr>
            <a:xfrm>
              <a:off x="4406" y="182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3" name="Oval 134"/>
            <p:cNvSpPr/>
            <p:nvPr/>
          </p:nvSpPr>
          <p:spPr>
            <a:xfrm>
              <a:off x="4406" y="2198"/>
              <a:ext cx="48" cy="48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4" name="Oval 135"/>
            <p:cNvSpPr/>
            <p:nvPr/>
          </p:nvSpPr>
          <p:spPr>
            <a:xfrm>
              <a:off x="4406" y="2554"/>
              <a:ext cx="48" cy="48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5" name="Oval 136"/>
            <p:cNvSpPr/>
            <p:nvPr/>
          </p:nvSpPr>
          <p:spPr>
            <a:xfrm>
              <a:off x="4406" y="2918"/>
              <a:ext cx="48" cy="48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6" name="Oval 137"/>
            <p:cNvSpPr/>
            <p:nvPr/>
          </p:nvSpPr>
          <p:spPr>
            <a:xfrm>
              <a:off x="4398" y="3284"/>
              <a:ext cx="48" cy="48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7" name="Oval 138"/>
            <p:cNvSpPr/>
            <p:nvPr/>
          </p:nvSpPr>
          <p:spPr>
            <a:xfrm>
              <a:off x="4398" y="3658"/>
              <a:ext cx="48" cy="48"/>
            </a:xfrm>
            <a:prstGeom prst="ellipse">
              <a:avLst/>
            </a:prstGeom>
            <a:solidFill>
              <a:srgbClr val="000000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78" name="Line 60"/>
            <p:cNvSpPr/>
            <p:nvPr/>
          </p:nvSpPr>
          <p:spPr>
            <a:xfrm>
              <a:off x="2206" y="1916"/>
              <a:ext cx="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79" name="Oval 61"/>
            <p:cNvSpPr/>
            <p:nvPr/>
          </p:nvSpPr>
          <p:spPr>
            <a:xfrm>
              <a:off x="2024" y="1765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0" name="Oval 63"/>
            <p:cNvSpPr/>
            <p:nvPr/>
          </p:nvSpPr>
          <p:spPr>
            <a:xfrm>
              <a:off x="2024" y="1914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1" name="Oval 65"/>
            <p:cNvSpPr/>
            <p:nvPr/>
          </p:nvSpPr>
          <p:spPr>
            <a:xfrm>
              <a:off x="2024" y="205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2" name="Oval 67"/>
            <p:cNvSpPr/>
            <p:nvPr/>
          </p:nvSpPr>
          <p:spPr>
            <a:xfrm>
              <a:off x="2024" y="2203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3" name="Oval 72"/>
            <p:cNvSpPr/>
            <p:nvPr/>
          </p:nvSpPr>
          <p:spPr>
            <a:xfrm>
              <a:off x="2024" y="235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4" name="Oval 73"/>
            <p:cNvSpPr/>
            <p:nvPr/>
          </p:nvSpPr>
          <p:spPr>
            <a:xfrm>
              <a:off x="2024" y="250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5" name="Oval 74"/>
            <p:cNvSpPr/>
            <p:nvPr/>
          </p:nvSpPr>
          <p:spPr>
            <a:xfrm>
              <a:off x="2024" y="2646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6" name="Oval 76"/>
            <p:cNvSpPr/>
            <p:nvPr/>
          </p:nvSpPr>
          <p:spPr>
            <a:xfrm>
              <a:off x="2024" y="2790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7" name="Oval 52"/>
            <p:cNvSpPr/>
            <p:nvPr/>
          </p:nvSpPr>
          <p:spPr>
            <a:xfrm>
              <a:off x="1352" y="1880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5188" name="Oval 86"/>
            <p:cNvSpPr/>
            <p:nvPr/>
          </p:nvSpPr>
          <p:spPr>
            <a:xfrm>
              <a:off x="1342" y="207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/>
          </p:cNvSpPr>
          <p:nvPr>
            <p:ph type="title"/>
          </p:nvPr>
        </p:nvSpPr>
        <p:spPr>
          <a:xfrm>
            <a:off x="179388" y="500063"/>
            <a:ext cx="5616575" cy="32226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２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４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0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数据分配器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和多路选择器</a:t>
            </a:r>
          </a:p>
        </p:txBody>
      </p:sp>
      <p:sp>
        <p:nvSpPr>
          <p:cNvPr id="37890" name="Rectangle 4"/>
          <p:cNvSpPr>
            <a:spLocks noGrp="1"/>
          </p:cNvSpPr>
          <p:nvPr>
            <p:ph idx="1"/>
          </p:nvPr>
        </p:nvSpPr>
        <p:spPr>
          <a:xfrm>
            <a:off x="393700" y="809625"/>
            <a:ext cx="8750300" cy="379413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）数据分配器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下图为四路数据分配器的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等效电路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框图。</a:t>
            </a:r>
          </a:p>
        </p:txBody>
      </p:sp>
      <p:grpSp>
        <p:nvGrpSpPr>
          <p:cNvPr id="37891" name="Group 40"/>
          <p:cNvGrpSpPr/>
          <p:nvPr/>
        </p:nvGrpSpPr>
        <p:grpSpPr>
          <a:xfrm>
            <a:off x="2637155" y="1329055"/>
            <a:ext cx="2322476" cy="1891511"/>
            <a:chOff x="3216" y="1872"/>
            <a:chExt cx="1466" cy="1725"/>
          </a:xfrm>
        </p:grpSpPr>
        <p:sp>
          <p:nvSpPr>
            <p:cNvPr id="36868" name="Rectangle 8"/>
            <p:cNvSpPr/>
            <p:nvPr/>
          </p:nvSpPr>
          <p:spPr>
            <a:xfrm>
              <a:off x="3463" y="2238"/>
              <a:ext cx="1056" cy="705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7198" name="Line 9"/>
            <p:cNvSpPr/>
            <p:nvPr/>
          </p:nvSpPr>
          <p:spPr>
            <a:xfrm>
              <a:off x="3600" y="187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10"/>
            <p:cNvSpPr/>
            <p:nvPr/>
          </p:nvSpPr>
          <p:spPr>
            <a:xfrm>
              <a:off x="3984" y="2945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Line 11"/>
            <p:cNvSpPr/>
            <p:nvPr/>
          </p:nvSpPr>
          <p:spPr>
            <a:xfrm>
              <a:off x="3840" y="187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Line 12"/>
            <p:cNvSpPr/>
            <p:nvPr/>
          </p:nvSpPr>
          <p:spPr>
            <a:xfrm>
              <a:off x="4080" y="187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13"/>
            <p:cNvSpPr/>
            <p:nvPr/>
          </p:nvSpPr>
          <p:spPr>
            <a:xfrm>
              <a:off x="4320" y="1872"/>
              <a:ext cx="0" cy="3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14"/>
            <p:cNvSpPr/>
            <p:nvPr/>
          </p:nvSpPr>
          <p:spPr>
            <a:xfrm>
              <a:off x="3216" y="2544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Line 15"/>
            <p:cNvSpPr/>
            <p:nvPr/>
          </p:nvSpPr>
          <p:spPr>
            <a:xfrm>
              <a:off x="3216" y="2736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5" name="Text Box 16"/>
            <p:cNvSpPr txBox="1"/>
            <p:nvPr/>
          </p:nvSpPr>
          <p:spPr>
            <a:xfrm>
              <a:off x="4203" y="3261"/>
              <a:ext cx="479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框图</a:t>
              </a:r>
            </a:p>
          </p:txBody>
        </p:sp>
        <p:sp>
          <p:nvSpPr>
            <p:cNvPr id="47206" name="Text Box 17"/>
            <p:cNvSpPr txBox="1"/>
            <p:nvPr/>
          </p:nvSpPr>
          <p:spPr>
            <a:xfrm>
              <a:off x="3491" y="2188"/>
              <a:ext cx="1114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  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7207" name="Text Box 18"/>
            <p:cNvSpPr txBox="1"/>
            <p:nvPr/>
          </p:nvSpPr>
          <p:spPr>
            <a:xfrm>
              <a:off x="3446" y="2358"/>
              <a:ext cx="295" cy="58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7208" name="Text Box 19"/>
            <p:cNvSpPr txBox="1"/>
            <p:nvPr/>
          </p:nvSpPr>
          <p:spPr>
            <a:xfrm>
              <a:off x="3902" y="3137"/>
              <a:ext cx="240" cy="336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</p:grpSp>
      <p:grpSp>
        <p:nvGrpSpPr>
          <p:cNvPr id="37904" name="Group 39"/>
          <p:cNvGrpSpPr/>
          <p:nvPr/>
        </p:nvGrpSpPr>
        <p:grpSpPr>
          <a:xfrm>
            <a:off x="539750" y="968317"/>
            <a:ext cx="1800225" cy="1932046"/>
            <a:chOff x="816" y="1410"/>
            <a:chExt cx="1200" cy="2351"/>
          </a:xfrm>
        </p:grpSpPr>
        <p:sp>
          <p:nvSpPr>
            <p:cNvPr id="47180" name="Line 21"/>
            <p:cNvSpPr/>
            <p:nvPr/>
          </p:nvSpPr>
          <p:spPr>
            <a:xfrm flipV="1">
              <a:off x="949" y="1916"/>
              <a:ext cx="0" cy="3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1" name="Line 22"/>
            <p:cNvSpPr/>
            <p:nvPr/>
          </p:nvSpPr>
          <p:spPr>
            <a:xfrm flipV="1">
              <a:off x="1211" y="1783"/>
              <a:ext cx="0" cy="3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23"/>
            <p:cNvSpPr/>
            <p:nvPr/>
          </p:nvSpPr>
          <p:spPr>
            <a:xfrm flipV="1">
              <a:off x="1499" y="1772"/>
              <a:ext cx="0" cy="3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24"/>
            <p:cNvSpPr>
              <a:spLocks noChangeAspect="1"/>
            </p:cNvSpPr>
            <p:nvPr/>
          </p:nvSpPr>
          <p:spPr>
            <a:xfrm>
              <a:off x="980" y="2306"/>
              <a:ext cx="458" cy="3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Line 25"/>
            <p:cNvSpPr/>
            <p:nvPr/>
          </p:nvSpPr>
          <p:spPr>
            <a:xfrm>
              <a:off x="1430" y="2708"/>
              <a:ext cx="0" cy="3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Oval 26"/>
            <p:cNvSpPr/>
            <p:nvPr/>
          </p:nvSpPr>
          <p:spPr>
            <a:xfrm>
              <a:off x="930" y="2246"/>
              <a:ext cx="70" cy="7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86" name="Text Box 27"/>
            <p:cNvSpPr txBox="1"/>
            <p:nvPr/>
          </p:nvSpPr>
          <p:spPr>
            <a:xfrm>
              <a:off x="1008" y="3312"/>
              <a:ext cx="1008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等效电路</a:t>
              </a:r>
            </a:p>
          </p:txBody>
        </p:sp>
        <p:sp>
          <p:nvSpPr>
            <p:cNvPr id="47187" name="Text Box 28"/>
            <p:cNvSpPr txBox="1"/>
            <p:nvPr/>
          </p:nvSpPr>
          <p:spPr>
            <a:xfrm>
              <a:off x="816" y="1554"/>
              <a:ext cx="288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47188" name="Text Box 29"/>
            <p:cNvSpPr txBox="1"/>
            <p:nvPr/>
          </p:nvSpPr>
          <p:spPr>
            <a:xfrm>
              <a:off x="1392" y="1449"/>
              <a:ext cx="316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7189" name="Text Box 30"/>
            <p:cNvSpPr txBox="1"/>
            <p:nvPr/>
          </p:nvSpPr>
          <p:spPr>
            <a:xfrm>
              <a:off x="1078" y="1410"/>
              <a:ext cx="288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90" name="Text Box 31"/>
            <p:cNvSpPr txBox="1"/>
            <p:nvPr/>
          </p:nvSpPr>
          <p:spPr>
            <a:xfrm>
              <a:off x="1344" y="3024"/>
              <a:ext cx="240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47191" name="Oval 32"/>
            <p:cNvSpPr/>
            <p:nvPr/>
          </p:nvSpPr>
          <p:spPr>
            <a:xfrm>
              <a:off x="1402" y="2640"/>
              <a:ext cx="70" cy="49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92" name="Oval 33"/>
            <p:cNvSpPr/>
            <p:nvPr/>
          </p:nvSpPr>
          <p:spPr>
            <a:xfrm>
              <a:off x="1178" y="2138"/>
              <a:ext cx="70" cy="7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93" name="Oval 34"/>
            <p:cNvSpPr/>
            <p:nvPr/>
          </p:nvSpPr>
          <p:spPr>
            <a:xfrm>
              <a:off x="1466" y="2122"/>
              <a:ext cx="70" cy="7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7194" name="Line 36"/>
            <p:cNvSpPr/>
            <p:nvPr/>
          </p:nvSpPr>
          <p:spPr>
            <a:xfrm flipV="1">
              <a:off x="1728" y="1890"/>
              <a:ext cx="0" cy="3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Text Box 37"/>
            <p:cNvSpPr txBox="1"/>
            <p:nvPr/>
          </p:nvSpPr>
          <p:spPr>
            <a:xfrm>
              <a:off x="1621" y="1506"/>
              <a:ext cx="316" cy="44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7196" name="Oval 38"/>
            <p:cNvSpPr/>
            <p:nvPr/>
          </p:nvSpPr>
          <p:spPr>
            <a:xfrm>
              <a:off x="1706" y="2234"/>
              <a:ext cx="70" cy="70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37922" name="Text Box 41"/>
          <p:cNvSpPr txBox="1"/>
          <p:nvPr/>
        </p:nvSpPr>
        <p:spPr>
          <a:xfrm>
            <a:off x="470218" y="2899728"/>
            <a:ext cx="25146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（单刀多掷开关）</a:t>
            </a:r>
          </a:p>
        </p:txBody>
      </p:sp>
      <p:sp>
        <p:nvSpPr>
          <p:cNvPr id="37991" name="Rectangle 4"/>
          <p:cNvSpPr txBox="1"/>
          <p:nvPr/>
        </p:nvSpPr>
        <p:spPr>
          <a:xfrm>
            <a:off x="214313" y="3322638"/>
            <a:ext cx="4662487" cy="11239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图中  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I: 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传送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输入端；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地址码输入端；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: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输出的数据通道。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这种分配器被称为“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多路分配器”。</a:t>
            </a:r>
          </a:p>
        </p:txBody>
      </p:sp>
      <p:sp>
        <p:nvSpPr>
          <p:cNvPr id="37992" name="Text Box 79"/>
          <p:cNvSpPr txBox="1"/>
          <p:nvPr/>
        </p:nvSpPr>
        <p:spPr>
          <a:xfrm>
            <a:off x="285750" y="4643438"/>
            <a:ext cx="838835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一般表达式为：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I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为地址码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－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……A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对应的十进制值。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949190" y="1201420"/>
            <a:ext cx="3872230" cy="3368040"/>
            <a:chOff x="7794" y="1879"/>
            <a:chExt cx="6098" cy="5304"/>
          </a:xfrm>
        </p:grpSpPr>
        <p:grpSp>
          <p:nvGrpSpPr>
            <p:cNvPr id="37923" name="Group 78"/>
            <p:cNvGrpSpPr/>
            <p:nvPr/>
          </p:nvGrpSpPr>
          <p:grpSpPr>
            <a:xfrm>
              <a:off x="7794" y="1879"/>
              <a:ext cx="6099" cy="5304"/>
              <a:chOff x="720" y="516"/>
              <a:chExt cx="3483" cy="3446"/>
            </a:xfrm>
          </p:grpSpPr>
          <p:sp>
            <p:nvSpPr>
              <p:cNvPr id="47114" name="Line 8"/>
              <p:cNvSpPr/>
              <p:nvPr/>
            </p:nvSpPr>
            <p:spPr>
              <a:xfrm>
                <a:off x="1920" y="1609"/>
                <a:ext cx="79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5" name="Line 9"/>
              <p:cNvSpPr/>
              <p:nvPr/>
            </p:nvSpPr>
            <p:spPr>
              <a:xfrm>
                <a:off x="2018" y="2185"/>
                <a:ext cx="1383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10"/>
              <p:cNvSpPr/>
              <p:nvPr/>
            </p:nvSpPr>
            <p:spPr>
              <a:xfrm>
                <a:off x="1594" y="1899"/>
                <a:ext cx="222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11"/>
              <p:cNvSpPr/>
              <p:nvPr/>
            </p:nvSpPr>
            <p:spPr>
              <a:xfrm>
                <a:off x="1594" y="2475"/>
                <a:ext cx="238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2"/>
              <p:cNvSpPr/>
              <p:nvPr/>
            </p:nvSpPr>
            <p:spPr>
              <a:xfrm>
                <a:off x="3024" y="3004"/>
                <a:ext cx="1" cy="1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3"/>
              <p:cNvSpPr/>
              <p:nvPr/>
            </p:nvSpPr>
            <p:spPr>
              <a:xfrm>
                <a:off x="2304" y="1395"/>
                <a:ext cx="0" cy="77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4"/>
              <p:cNvSpPr/>
              <p:nvPr/>
            </p:nvSpPr>
            <p:spPr>
              <a:xfrm>
                <a:off x="2716" y="1385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5"/>
              <p:cNvSpPr/>
              <p:nvPr/>
            </p:nvSpPr>
            <p:spPr>
              <a:xfrm>
                <a:off x="2458" y="2612"/>
                <a:ext cx="1655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2" name="Line 16"/>
              <p:cNvSpPr/>
              <p:nvPr/>
            </p:nvSpPr>
            <p:spPr>
              <a:xfrm>
                <a:off x="2160" y="1385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3" name="Line 17"/>
              <p:cNvSpPr/>
              <p:nvPr/>
            </p:nvSpPr>
            <p:spPr>
              <a:xfrm>
                <a:off x="2448" y="1395"/>
                <a:ext cx="0" cy="121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4" name="Line 18"/>
              <p:cNvSpPr/>
              <p:nvPr/>
            </p:nvSpPr>
            <p:spPr>
              <a:xfrm>
                <a:off x="3810" y="1395"/>
                <a:ext cx="0" cy="4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5" name="Line 19"/>
              <p:cNvSpPr/>
              <p:nvPr/>
            </p:nvSpPr>
            <p:spPr>
              <a:xfrm>
                <a:off x="3264" y="1395"/>
                <a:ext cx="0" cy="4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6" name="Line 20"/>
              <p:cNvSpPr/>
              <p:nvPr/>
            </p:nvSpPr>
            <p:spPr>
              <a:xfrm>
                <a:off x="3004" y="1395"/>
                <a:ext cx="0" cy="130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7" name="Line 21"/>
              <p:cNvSpPr/>
              <p:nvPr/>
            </p:nvSpPr>
            <p:spPr>
              <a:xfrm>
                <a:off x="2860" y="1395"/>
                <a:ext cx="0" cy="106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8" name="Line 22"/>
              <p:cNvSpPr/>
              <p:nvPr/>
            </p:nvSpPr>
            <p:spPr>
              <a:xfrm>
                <a:off x="4108" y="1395"/>
                <a:ext cx="0" cy="121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9" name="Line 23"/>
              <p:cNvSpPr/>
              <p:nvPr/>
            </p:nvSpPr>
            <p:spPr>
              <a:xfrm>
                <a:off x="3552" y="1395"/>
                <a:ext cx="0" cy="1218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0" name="Line 24"/>
              <p:cNvSpPr/>
              <p:nvPr/>
            </p:nvSpPr>
            <p:spPr>
              <a:xfrm>
                <a:off x="3408" y="1395"/>
                <a:ext cx="0" cy="793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1" name="Text Box 25"/>
              <p:cNvSpPr txBox="1"/>
              <p:nvPr/>
            </p:nvSpPr>
            <p:spPr>
              <a:xfrm>
                <a:off x="2051" y="516"/>
                <a:ext cx="412" cy="3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47132" name="Line 26"/>
              <p:cNvSpPr/>
              <p:nvPr/>
            </p:nvSpPr>
            <p:spPr>
              <a:xfrm>
                <a:off x="960" y="1619"/>
                <a:ext cx="204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3" name="Rectangle 27"/>
              <p:cNvSpPr/>
              <p:nvPr/>
            </p:nvSpPr>
            <p:spPr>
              <a:xfrm>
                <a:off x="1160" y="1445"/>
                <a:ext cx="261" cy="34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3039" name="Text Box 28"/>
              <p:cNvSpPr txBox="1">
                <a:spLocks noChangeArrowheads="1"/>
              </p:cNvSpPr>
              <p:nvPr/>
            </p:nvSpPr>
            <p:spPr bwMode="auto">
              <a:xfrm>
                <a:off x="720" y="1423"/>
                <a:ext cx="387" cy="377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FFFF00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-25000" noProof="0" dirty="0">
                    <a:ln w="0">
                      <a:noFill/>
                    </a:ln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  <a:cs typeface="+mn-cs"/>
                  </a:rPr>
                  <a:t>1</a:t>
                </a:r>
              </a:p>
            </p:txBody>
          </p:sp>
          <p:sp>
            <p:nvSpPr>
              <p:cNvPr id="47135" name="Line 29"/>
              <p:cNvSpPr/>
              <p:nvPr/>
            </p:nvSpPr>
            <p:spPr>
              <a:xfrm>
                <a:off x="1590" y="1609"/>
                <a:ext cx="0" cy="2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36" name="Rectangle 30"/>
              <p:cNvSpPr/>
              <p:nvPr/>
            </p:nvSpPr>
            <p:spPr>
              <a:xfrm>
                <a:off x="1688" y="1440"/>
                <a:ext cx="261" cy="34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7138" name="Rectangle 32"/>
              <p:cNvSpPr/>
              <p:nvPr/>
            </p:nvSpPr>
            <p:spPr>
              <a:xfrm>
                <a:off x="1160" y="2021"/>
                <a:ext cx="261" cy="34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7139" name="Oval 33"/>
              <p:cNvSpPr>
                <a:spLocks noChangeAspect="1"/>
              </p:cNvSpPr>
              <p:nvPr/>
            </p:nvSpPr>
            <p:spPr>
              <a:xfrm>
                <a:off x="1438" y="217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0" name="Text Box 34"/>
              <p:cNvSpPr txBox="1"/>
              <p:nvPr/>
            </p:nvSpPr>
            <p:spPr>
              <a:xfrm>
                <a:off x="746" y="2009"/>
                <a:ext cx="338" cy="581"/>
              </a:xfrm>
              <a:prstGeom prst="rect">
                <a:avLst/>
              </a:prstGeom>
              <a:noFill/>
              <a:ln w="19050" cap="flat" cmpd="sng">
                <a:solidFill>
                  <a:schemeClr val="bg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7141" name="Line 35"/>
              <p:cNvSpPr/>
              <p:nvPr/>
            </p:nvSpPr>
            <p:spPr>
              <a:xfrm>
                <a:off x="1488" y="2195"/>
                <a:ext cx="2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42" name="Rectangle 36"/>
              <p:cNvSpPr/>
              <p:nvPr/>
            </p:nvSpPr>
            <p:spPr>
              <a:xfrm>
                <a:off x="1688" y="2016"/>
                <a:ext cx="261" cy="34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7143" name="Oval 37"/>
              <p:cNvSpPr/>
              <p:nvPr/>
            </p:nvSpPr>
            <p:spPr>
              <a:xfrm>
                <a:off x="2286" y="216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4" name="Oval 38"/>
              <p:cNvSpPr/>
              <p:nvPr/>
            </p:nvSpPr>
            <p:spPr>
              <a:xfrm>
                <a:off x="2130" y="15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5" name="Oval 39"/>
              <p:cNvSpPr/>
              <p:nvPr/>
            </p:nvSpPr>
            <p:spPr>
              <a:xfrm>
                <a:off x="1564" y="159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6" name="Oval 40"/>
              <p:cNvSpPr/>
              <p:nvPr/>
            </p:nvSpPr>
            <p:spPr>
              <a:xfrm>
                <a:off x="1570" y="217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7" name="Oval 41"/>
              <p:cNvSpPr/>
              <p:nvPr/>
            </p:nvSpPr>
            <p:spPr>
              <a:xfrm>
                <a:off x="3244" y="18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8" name="Oval 42"/>
              <p:cNvSpPr/>
              <p:nvPr/>
            </p:nvSpPr>
            <p:spPr>
              <a:xfrm>
                <a:off x="2980" y="2588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49" name="Oval 43"/>
              <p:cNvSpPr/>
              <p:nvPr/>
            </p:nvSpPr>
            <p:spPr>
              <a:xfrm>
                <a:off x="2840" y="244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50" name="Text Box 44"/>
              <p:cNvSpPr txBox="1"/>
              <p:nvPr/>
            </p:nvSpPr>
            <p:spPr>
              <a:xfrm>
                <a:off x="3072" y="3100"/>
                <a:ext cx="240" cy="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47151" name="Rectangle 46"/>
              <p:cNvSpPr/>
              <p:nvPr/>
            </p:nvSpPr>
            <p:spPr>
              <a:xfrm rot="-5400000">
                <a:off x="2157" y="1031"/>
                <a:ext cx="288" cy="43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52" name="Line 47"/>
              <p:cNvSpPr/>
              <p:nvPr/>
            </p:nvSpPr>
            <p:spPr>
              <a:xfrm rot="-5400000">
                <a:off x="2201" y="959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3" name="Oval 48"/>
              <p:cNvSpPr/>
              <p:nvPr/>
            </p:nvSpPr>
            <p:spPr>
              <a:xfrm rot="-5400000">
                <a:off x="2277" y="105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54" name="Text Box 49"/>
              <p:cNvSpPr txBox="1"/>
              <p:nvPr/>
            </p:nvSpPr>
            <p:spPr>
              <a:xfrm>
                <a:off x="2160" y="1104"/>
                <a:ext cx="384" cy="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47155" name="Rectangle 51"/>
              <p:cNvSpPr/>
              <p:nvPr/>
            </p:nvSpPr>
            <p:spPr>
              <a:xfrm rot="-5400000">
                <a:off x="2712" y="1031"/>
                <a:ext cx="288" cy="43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56" name="Line 52"/>
              <p:cNvSpPr/>
              <p:nvPr/>
            </p:nvSpPr>
            <p:spPr>
              <a:xfrm rot="-5400000">
                <a:off x="2756" y="959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57" name="Oval 53"/>
              <p:cNvSpPr/>
              <p:nvPr/>
            </p:nvSpPr>
            <p:spPr>
              <a:xfrm rot="-5400000">
                <a:off x="2832" y="105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58" name="Text Box 54"/>
              <p:cNvSpPr txBox="1"/>
              <p:nvPr/>
            </p:nvSpPr>
            <p:spPr>
              <a:xfrm>
                <a:off x="2715" y="1104"/>
                <a:ext cx="384" cy="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47159" name="Rectangle 56"/>
              <p:cNvSpPr/>
              <p:nvPr/>
            </p:nvSpPr>
            <p:spPr>
              <a:xfrm rot="-5400000">
                <a:off x="3261" y="1032"/>
                <a:ext cx="288" cy="43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60" name="Line 57"/>
              <p:cNvSpPr/>
              <p:nvPr/>
            </p:nvSpPr>
            <p:spPr>
              <a:xfrm rot="-5400000">
                <a:off x="3305" y="960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1" name="Oval 58"/>
              <p:cNvSpPr/>
              <p:nvPr/>
            </p:nvSpPr>
            <p:spPr>
              <a:xfrm rot="-5400000">
                <a:off x="3381" y="10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62" name="Text Box 59"/>
              <p:cNvSpPr txBox="1"/>
              <p:nvPr/>
            </p:nvSpPr>
            <p:spPr>
              <a:xfrm>
                <a:off x="3264" y="1105"/>
                <a:ext cx="384" cy="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47163" name="Rectangle 61"/>
              <p:cNvSpPr/>
              <p:nvPr/>
            </p:nvSpPr>
            <p:spPr>
              <a:xfrm rot="-5400000">
                <a:off x="3816" y="1032"/>
                <a:ext cx="288" cy="432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64" name="Line 62"/>
              <p:cNvSpPr/>
              <p:nvPr/>
            </p:nvSpPr>
            <p:spPr>
              <a:xfrm rot="-5400000">
                <a:off x="3860" y="960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5" name="Oval 63"/>
              <p:cNvSpPr/>
              <p:nvPr/>
            </p:nvSpPr>
            <p:spPr>
              <a:xfrm rot="-5400000">
                <a:off x="3936" y="105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eaVert"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66" name="Text Box 64"/>
              <p:cNvSpPr txBox="1"/>
              <p:nvPr/>
            </p:nvSpPr>
            <p:spPr>
              <a:xfrm>
                <a:off x="3819" y="1105"/>
                <a:ext cx="384" cy="37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47167" name="Oval 65"/>
              <p:cNvSpPr>
                <a:spLocks noChangeAspect="1"/>
              </p:cNvSpPr>
              <p:nvPr/>
            </p:nvSpPr>
            <p:spPr>
              <a:xfrm>
                <a:off x="1430" y="159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68" name="Line 66"/>
              <p:cNvSpPr/>
              <p:nvPr/>
            </p:nvSpPr>
            <p:spPr>
              <a:xfrm>
                <a:off x="1478" y="1622"/>
                <a:ext cx="2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69" name="Oval 67"/>
              <p:cNvSpPr>
                <a:spLocks noChangeAspect="1"/>
              </p:cNvSpPr>
              <p:nvPr/>
            </p:nvSpPr>
            <p:spPr>
              <a:xfrm>
                <a:off x="1958" y="2170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70" name="Oval 68"/>
              <p:cNvSpPr>
                <a:spLocks noChangeAspect="1"/>
              </p:cNvSpPr>
              <p:nvPr/>
            </p:nvSpPr>
            <p:spPr>
              <a:xfrm>
                <a:off x="1958" y="159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71" name="Line 69"/>
              <p:cNvSpPr/>
              <p:nvPr/>
            </p:nvSpPr>
            <p:spPr>
              <a:xfrm>
                <a:off x="1594" y="2194"/>
                <a:ext cx="0" cy="29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2" name="Line 70"/>
              <p:cNvSpPr/>
              <p:nvPr/>
            </p:nvSpPr>
            <p:spPr>
              <a:xfrm>
                <a:off x="3974" y="1392"/>
                <a:ext cx="0" cy="108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73" name="Oval 71"/>
              <p:cNvSpPr/>
              <p:nvPr/>
            </p:nvSpPr>
            <p:spPr>
              <a:xfrm>
                <a:off x="3524" y="258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7174" name="Text Box 72"/>
              <p:cNvSpPr txBox="1"/>
              <p:nvPr/>
            </p:nvSpPr>
            <p:spPr>
              <a:xfrm>
                <a:off x="2630" y="516"/>
                <a:ext cx="373" cy="3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</a:p>
            </p:txBody>
          </p:sp>
          <p:sp>
            <p:nvSpPr>
              <p:cNvPr id="47175" name="Text Box 73"/>
              <p:cNvSpPr txBox="1"/>
              <p:nvPr/>
            </p:nvSpPr>
            <p:spPr>
              <a:xfrm>
                <a:off x="3212" y="526"/>
                <a:ext cx="360" cy="3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7176" name="Text Box 74"/>
              <p:cNvSpPr txBox="1"/>
              <p:nvPr/>
            </p:nvSpPr>
            <p:spPr>
              <a:xfrm>
                <a:off x="3730" y="526"/>
                <a:ext cx="379" cy="3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</a:p>
            </p:txBody>
          </p:sp>
          <p:sp>
            <p:nvSpPr>
              <p:cNvPr id="47177" name="Text Box 75"/>
              <p:cNvSpPr txBox="1"/>
              <p:nvPr/>
            </p:nvSpPr>
            <p:spPr>
              <a:xfrm>
                <a:off x="2434" y="3585"/>
                <a:ext cx="1380" cy="37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buFont typeface="Arial" panose="020B0604020202020204" pitchFamily="34" charset="0"/>
                </a:pPr>
                <a:r>
                  <a:rPr lang="zh-CN" altLang="en-US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逻辑电路图</a:t>
                </a:r>
              </a:p>
            </p:txBody>
          </p:sp>
          <p:sp>
            <p:nvSpPr>
              <p:cNvPr id="47178" name="Rectangle 76"/>
              <p:cNvSpPr/>
              <p:nvPr/>
            </p:nvSpPr>
            <p:spPr>
              <a:xfrm>
                <a:off x="2849" y="2762"/>
                <a:ext cx="347" cy="245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algn="ctr" eaLnBrk="1" hangingPunct="1"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</a:p>
            </p:txBody>
          </p:sp>
          <p:sp>
            <p:nvSpPr>
              <p:cNvPr id="47179" name="Oval 77"/>
              <p:cNvSpPr>
                <a:spLocks noChangeAspect="1"/>
              </p:cNvSpPr>
              <p:nvPr/>
            </p:nvSpPr>
            <p:spPr>
              <a:xfrm>
                <a:off x="2986" y="270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" name="Line 26"/>
            <p:cNvSpPr/>
            <p:nvPr/>
          </p:nvSpPr>
          <p:spPr>
            <a:xfrm>
              <a:off x="8207" y="4448"/>
              <a:ext cx="357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7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  <p:bldP spid="37922" grpId="0"/>
      <p:bldP spid="37991" grpId="0"/>
      <p:bldP spid="3799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/>
          </p:cNvSpPr>
          <p:nvPr>
            <p:ph type="title"/>
          </p:nvPr>
        </p:nvSpPr>
        <p:spPr>
          <a:xfrm>
            <a:off x="719138" y="500063"/>
            <a:ext cx="7772400" cy="423862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用二进制译码器作为数据分配器</a:t>
            </a:r>
          </a:p>
        </p:txBody>
      </p:sp>
      <p:sp>
        <p:nvSpPr>
          <p:cNvPr id="38914" name="Rectangle 4"/>
          <p:cNvSpPr>
            <a:spLocks noGrp="1"/>
          </p:cNvSpPr>
          <p:nvPr>
            <p:ph idx="1"/>
          </p:nvPr>
        </p:nvSpPr>
        <p:spPr>
          <a:xfrm>
            <a:off x="395288" y="987425"/>
            <a:ext cx="8443912" cy="1731963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1/2 74LS139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作为四输出数据分配器。</a:t>
            </a:r>
          </a:p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将使能端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作为数据输入端，即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接至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将数据输入端作为地址输入端，即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端接地址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位；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端接地址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位。</a:t>
            </a:r>
          </a:p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则：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 I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为地址码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对应的十进制数。</a:t>
            </a:r>
          </a:p>
        </p:txBody>
      </p:sp>
      <p:grpSp>
        <p:nvGrpSpPr>
          <p:cNvPr id="38915" name="Group 65"/>
          <p:cNvGrpSpPr/>
          <p:nvPr/>
        </p:nvGrpSpPr>
        <p:grpSpPr>
          <a:xfrm>
            <a:off x="755968" y="2643188"/>
            <a:ext cx="5976937" cy="2346325"/>
            <a:chOff x="1296" y="2135"/>
            <a:chExt cx="2562" cy="1735"/>
          </a:xfrm>
        </p:grpSpPr>
        <p:sp>
          <p:nvSpPr>
            <p:cNvPr id="48143" name="Rectangle 7"/>
            <p:cNvSpPr/>
            <p:nvPr/>
          </p:nvSpPr>
          <p:spPr>
            <a:xfrm>
              <a:off x="1880" y="2400"/>
              <a:ext cx="624" cy="144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48144" name="Group 8"/>
            <p:cNvGrpSpPr/>
            <p:nvPr/>
          </p:nvGrpSpPr>
          <p:grpSpPr>
            <a:xfrm>
              <a:off x="2504" y="2496"/>
              <a:ext cx="288" cy="48"/>
              <a:chOff x="2400" y="3504"/>
              <a:chExt cx="288" cy="48"/>
            </a:xfrm>
          </p:grpSpPr>
          <p:sp>
            <p:nvSpPr>
              <p:cNvPr id="48198" name="Oval 9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99" name="Line 10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5" name="Group 11"/>
            <p:cNvGrpSpPr/>
            <p:nvPr/>
          </p:nvGrpSpPr>
          <p:grpSpPr>
            <a:xfrm>
              <a:off x="2504" y="2640"/>
              <a:ext cx="288" cy="48"/>
              <a:chOff x="2400" y="3504"/>
              <a:chExt cx="288" cy="48"/>
            </a:xfrm>
          </p:grpSpPr>
          <p:sp>
            <p:nvSpPr>
              <p:cNvPr id="48196" name="Oval 12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97" name="Line 13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6" name="Group 14"/>
            <p:cNvGrpSpPr/>
            <p:nvPr/>
          </p:nvGrpSpPr>
          <p:grpSpPr>
            <a:xfrm>
              <a:off x="2504" y="2784"/>
              <a:ext cx="288" cy="48"/>
              <a:chOff x="2400" y="3504"/>
              <a:chExt cx="288" cy="48"/>
            </a:xfrm>
          </p:grpSpPr>
          <p:sp>
            <p:nvSpPr>
              <p:cNvPr id="48194" name="Oval 1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95" name="Line 1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7" name="Group 17"/>
            <p:cNvGrpSpPr/>
            <p:nvPr/>
          </p:nvGrpSpPr>
          <p:grpSpPr>
            <a:xfrm>
              <a:off x="2504" y="2928"/>
              <a:ext cx="288" cy="48"/>
              <a:chOff x="2400" y="3504"/>
              <a:chExt cx="288" cy="48"/>
            </a:xfrm>
          </p:grpSpPr>
          <p:sp>
            <p:nvSpPr>
              <p:cNvPr id="48192" name="Oval 1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93" name="Line 1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8" name="Group 20"/>
            <p:cNvGrpSpPr/>
            <p:nvPr/>
          </p:nvGrpSpPr>
          <p:grpSpPr>
            <a:xfrm>
              <a:off x="2504" y="3264"/>
              <a:ext cx="288" cy="48"/>
              <a:chOff x="2400" y="3504"/>
              <a:chExt cx="288" cy="48"/>
            </a:xfrm>
          </p:grpSpPr>
          <p:sp>
            <p:nvSpPr>
              <p:cNvPr id="48190" name="Oval 2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91" name="Line 2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49" name="Group 23"/>
            <p:cNvGrpSpPr/>
            <p:nvPr/>
          </p:nvGrpSpPr>
          <p:grpSpPr>
            <a:xfrm>
              <a:off x="2504" y="3408"/>
              <a:ext cx="288" cy="48"/>
              <a:chOff x="2400" y="3504"/>
              <a:chExt cx="288" cy="48"/>
            </a:xfrm>
          </p:grpSpPr>
          <p:sp>
            <p:nvSpPr>
              <p:cNvPr id="48188" name="Oval 2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89" name="Line 2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50" name="Group 26"/>
            <p:cNvGrpSpPr/>
            <p:nvPr/>
          </p:nvGrpSpPr>
          <p:grpSpPr>
            <a:xfrm>
              <a:off x="2504" y="3552"/>
              <a:ext cx="288" cy="48"/>
              <a:chOff x="2400" y="3504"/>
              <a:chExt cx="288" cy="48"/>
            </a:xfrm>
          </p:grpSpPr>
          <p:sp>
            <p:nvSpPr>
              <p:cNvPr id="48186" name="Oval 27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87" name="Line 28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51" name="Group 29"/>
            <p:cNvGrpSpPr/>
            <p:nvPr/>
          </p:nvGrpSpPr>
          <p:grpSpPr>
            <a:xfrm>
              <a:off x="2504" y="3696"/>
              <a:ext cx="288" cy="48"/>
              <a:chOff x="2400" y="3504"/>
              <a:chExt cx="288" cy="48"/>
            </a:xfrm>
          </p:grpSpPr>
          <p:sp>
            <p:nvSpPr>
              <p:cNvPr id="48184" name="Oval 30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48185" name="Line 31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52" name="Group 32"/>
            <p:cNvGrpSpPr/>
            <p:nvPr/>
          </p:nvGrpSpPr>
          <p:grpSpPr>
            <a:xfrm>
              <a:off x="1592" y="2496"/>
              <a:ext cx="288" cy="482"/>
              <a:chOff x="4080" y="912"/>
              <a:chExt cx="288" cy="482"/>
            </a:xfrm>
          </p:grpSpPr>
          <p:sp>
            <p:nvSpPr>
              <p:cNvPr id="48179" name="Line 33"/>
              <p:cNvSpPr/>
              <p:nvPr/>
            </p:nvSpPr>
            <p:spPr>
              <a:xfrm>
                <a:off x="4080" y="1200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80" name="Group 34"/>
              <p:cNvGrpSpPr/>
              <p:nvPr/>
            </p:nvGrpSpPr>
            <p:grpSpPr>
              <a:xfrm>
                <a:off x="4090" y="912"/>
                <a:ext cx="278" cy="48"/>
                <a:chOff x="3898" y="2736"/>
                <a:chExt cx="278" cy="48"/>
              </a:xfrm>
            </p:grpSpPr>
            <p:sp>
              <p:nvSpPr>
                <p:cNvPr id="48182" name="Oval 35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8183" name="Line 36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81" name="Line 37"/>
              <p:cNvSpPr/>
              <p:nvPr/>
            </p:nvSpPr>
            <p:spPr>
              <a:xfrm>
                <a:off x="4080" y="1394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8153" name="Group 38"/>
            <p:cNvGrpSpPr/>
            <p:nvPr/>
          </p:nvGrpSpPr>
          <p:grpSpPr>
            <a:xfrm>
              <a:off x="1592" y="3222"/>
              <a:ext cx="288" cy="482"/>
              <a:chOff x="4080" y="912"/>
              <a:chExt cx="288" cy="482"/>
            </a:xfrm>
          </p:grpSpPr>
          <p:sp>
            <p:nvSpPr>
              <p:cNvPr id="48174" name="Line 39"/>
              <p:cNvSpPr/>
              <p:nvPr/>
            </p:nvSpPr>
            <p:spPr>
              <a:xfrm>
                <a:off x="4080" y="1200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8175" name="Group 40"/>
              <p:cNvGrpSpPr/>
              <p:nvPr/>
            </p:nvGrpSpPr>
            <p:grpSpPr>
              <a:xfrm>
                <a:off x="4090" y="912"/>
                <a:ext cx="278" cy="48"/>
                <a:chOff x="3898" y="2736"/>
                <a:chExt cx="278" cy="48"/>
              </a:xfrm>
            </p:grpSpPr>
            <p:sp>
              <p:nvSpPr>
                <p:cNvPr id="48177" name="Oval 41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48178" name="Line 42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1905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8176" name="Line 43"/>
              <p:cNvSpPr/>
              <p:nvPr/>
            </p:nvSpPr>
            <p:spPr>
              <a:xfrm>
                <a:off x="4080" y="1394"/>
                <a:ext cx="28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54" name="Text Box 44"/>
            <p:cNvSpPr txBox="1"/>
            <p:nvPr/>
          </p:nvSpPr>
          <p:spPr>
            <a:xfrm>
              <a:off x="1882" y="2135"/>
              <a:ext cx="720" cy="27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74LS139</a:t>
              </a:r>
            </a:p>
          </p:txBody>
        </p:sp>
        <p:sp>
          <p:nvSpPr>
            <p:cNvPr id="48155" name="Text Box 45"/>
            <p:cNvSpPr txBox="1"/>
            <p:nvPr/>
          </p:nvSpPr>
          <p:spPr>
            <a:xfrm>
              <a:off x="1852" y="2400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1G</a:t>
              </a:r>
            </a:p>
          </p:txBody>
        </p:sp>
        <p:sp>
          <p:nvSpPr>
            <p:cNvPr id="48156" name="Text Box 46"/>
            <p:cNvSpPr txBox="1"/>
            <p:nvPr/>
          </p:nvSpPr>
          <p:spPr>
            <a:xfrm>
              <a:off x="1860" y="3120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2G</a:t>
              </a:r>
            </a:p>
          </p:txBody>
        </p:sp>
        <p:sp>
          <p:nvSpPr>
            <p:cNvPr id="48157" name="Text Box 47"/>
            <p:cNvSpPr txBox="1"/>
            <p:nvPr/>
          </p:nvSpPr>
          <p:spPr>
            <a:xfrm>
              <a:off x="1852" y="2688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1A</a:t>
              </a:r>
            </a:p>
          </p:txBody>
        </p:sp>
        <p:sp>
          <p:nvSpPr>
            <p:cNvPr id="48158" name="Text Box 48"/>
            <p:cNvSpPr txBox="1"/>
            <p:nvPr/>
          </p:nvSpPr>
          <p:spPr>
            <a:xfrm>
              <a:off x="1852" y="2880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</a:t>
              </a:r>
            </a:p>
          </p:txBody>
        </p:sp>
        <p:sp>
          <p:nvSpPr>
            <p:cNvPr id="48159" name="Text Box 49"/>
            <p:cNvSpPr txBox="1"/>
            <p:nvPr/>
          </p:nvSpPr>
          <p:spPr>
            <a:xfrm>
              <a:off x="1862" y="3600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2B</a:t>
              </a:r>
            </a:p>
          </p:txBody>
        </p:sp>
        <p:sp>
          <p:nvSpPr>
            <p:cNvPr id="48160" name="Text Box 50"/>
            <p:cNvSpPr txBox="1"/>
            <p:nvPr/>
          </p:nvSpPr>
          <p:spPr>
            <a:xfrm>
              <a:off x="1862" y="3408"/>
              <a:ext cx="288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2A</a:t>
              </a:r>
            </a:p>
          </p:txBody>
        </p:sp>
        <p:sp>
          <p:nvSpPr>
            <p:cNvPr id="48161" name="Text Box 51"/>
            <p:cNvSpPr txBox="1"/>
            <p:nvPr/>
          </p:nvSpPr>
          <p:spPr>
            <a:xfrm>
              <a:off x="2236" y="2688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2" name="Text Box 52"/>
            <p:cNvSpPr txBox="1"/>
            <p:nvPr/>
          </p:nvSpPr>
          <p:spPr>
            <a:xfrm>
              <a:off x="2236" y="2400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3" name="Text Box 53"/>
            <p:cNvSpPr txBox="1"/>
            <p:nvPr/>
          </p:nvSpPr>
          <p:spPr>
            <a:xfrm>
              <a:off x="2234" y="3168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4" name="Text Box 54"/>
            <p:cNvSpPr txBox="1"/>
            <p:nvPr/>
          </p:nvSpPr>
          <p:spPr>
            <a:xfrm>
              <a:off x="2234" y="3320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5" name="Text Box 55"/>
            <p:cNvSpPr txBox="1"/>
            <p:nvPr/>
          </p:nvSpPr>
          <p:spPr>
            <a:xfrm>
              <a:off x="2234" y="3472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6" name="Text Box 56"/>
            <p:cNvSpPr txBox="1"/>
            <p:nvPr/>
          </p:nvSpPr>
          <p:spPr>
            <a:xfrm>
              <a:off x="2240" y="3620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7" name="Text Box 57"/>
            <p:cNvSpPr txBox="1"/>
            <p:nvPr/>
          </p:nvSpPr>
          <p:spPr>
            <a:xfrm>
              <a:off x="2234" y="2534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8" name="Text Box 58"/>
            <p:cNvSpPr txBox="1"/>
            <p:nvPr/>
          </p:nvSpPr>
          <p:spPr>
            <a:xfrm>
              <a:off x="2246" y="2844"/>
              <a:ext cx="384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69" name="Text Box 59"/>
            <p:cNvSpPr txBox="1"/>
            <p:nvPr/>
          </p:nvSpPr>
          <p:spPr>
            <a:xfrm>
              <a:off x="1296" y="2620"/>
              <a:ext cx="336" cy="29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48170" name="Text Box 60"/>
            <p:cNvSpPr txBox="1"/>
            <p:nvPr/>
          </p:nvSpPr>
          <p:spPr>
            <a:xfrm>
              <a:off x="1344" y="2380"/>
              <a:ext cx="192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</a:p>
          </p:txBody>
        </p:sp>
        <p:sp>
          <p:nvSpPr>
            <p:cNvPr id="48171" name="Text Box 61"/>
            <p:cNvSpPr txBox="1"/>
            <p:nvPr/>
          </p:nvSpPr>
          <p:spPr>
            <a:xfrm>
              <a:off x="1296" y="2865"/>
              <a:ext cx="336" cy="29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en-US" altLang="zh-CN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48172" name="AutoShape 62"/>
            <p:cNvSpPr/>
            <p:nvPr/>
          </p:nvSpPr>
          <p:spPr>
            <a:xfrm>
              <a:off x="2952" y="2476"/>
              <a:ext cx="116" cy="480"/>
            </a:xfrm>
            <a:prstGeom prst="rightBrace">
              <a:avLst>
                <a:gd name="adj1" fmla="val 34425"/>
                <a:gd name="adj2" fmla="val 50000"/>
              </a:avLst>
            </a:prstGeom>
            <a:noFill/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48173" name="Text Box 63"/>
            <p:cNvSpPr txBox="1"/>
            <p:nvPr/>
          </p:nvSpPr>
          <p:spPr>
            <a:xfrm>
              <a:off x="3042" y="2582"/>
              <a:ext cx="816" cy="27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数据输出</a:t>
              </a:r>
            </a:p>
          </p:txBody>
        </p:sp>
      </p:grpSp>
      <p:grpSp>
        <p:nvGrpSpPr>
          <p:cNvPr id="46149" name="Group 69"/>
          <p:cNvGrpSpPr/>
          <p:nvPr/>
        </p:nvGrpSpPr>
        <p:grpSpPr>
          <a:xfrm>
            <a:off x="4158298" y="2878138"/>
            <a:ext cx="520700" cy="1006475"/>
            <a:chOff x="2711" y="1756"/>
            <a:chExt cx="328" cy="634"/>
          </a:xfrm>
        </p:grpSpPr>
        <p:sp>
          <p:nvSpPr>
            <p:cNvPr id="48137" name="Rectangle 65"/>
            <p:cNvSpPr/>
            <p:nvPr/>
          </p:nvSpPr>
          <p:spPr>
            <a:xfrm>
              <a:off x="2725" y="1882"/>
              <a:ext cx="314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solidFill>
                    <a:srgbClr val="FF0000"/>
                  </a:solidFill>
                  <a:latin typeface="Calibri" panose="020F0502020204030204" pitchFamily="34" charset="0"/>
                </a:rPr>
                <a:t>/y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Calibri" panose="020F0502020204030204" pitchFamily="34" charset="0"/>
                </a:rPr>
                <a:t>1</a:t>
              </a:r>
              <a:endParaRPr lang="zh-CN" altLang="en-US" b="1" baseline="-25000" dirty="0">
                <a:solidFill>
                  <a:srgbClr val="FF0000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48138" name="Group 68"/>
            <p:cNvGrpSpPr/>
            <p:nvPr/>
          </p:nvGrpSpPr>
          <p:grpSpPr>
            <a:xfrm>
              <a:off x="2711" y="1756"/>
              <a:ext cx="320" cy="634"/>
              <a:chOff x="2711" y="1756"/>
              <a:chExt cx="320" cy="634"/>
            </a:xfrm>
          </p:grpSpPr>
          <p:sp>
            <p:nvSpPr>
              <p:cNvPr id="48140" name="Rectangle 64"/>
              <p:cNvSpPr/>
              <p:nvPr/>
            </p:nvSpPr>
            <p:spPr>
              <a:xfrm>
                <a:off x="2713" y="1756"/>
                <a:ext cx="31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/y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0</a:t>
                </a:r>
                <a:endParaRPr lang="zh-CN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141" name="Rectangle 66"/>
              <p:cNvSpPr/>
              <p:nvPr/>
            </p:nvSpPr>
            <p:spPr>
              <a:xfrm>
                <a:off x="2717" y="2004"/>
                <a:ext cx="31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/y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2</a:t>
                </a:r>
                <a:endParaRPr lang="zh-CN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8142" name="Rectangle 67"/>
              <p:cNvSpPr/>
              <p:nvPr/>
            </p:nvSpPr>
            <p:spPr>
              <a:xfrm>
                <a:off x="2711" y="2140"/>
                <a:ext cx="314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/y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3</a:t>
                </a:r>
                <a:endParaRPr lang="zh-CN" altLang="en-US" b="1" baseline="-25000" dirty="0">
                  <a:solidFill>
                    <a:srgbClr val="FF0000"/>
                  </a:solidFill>
                  <a:latin typeface="Calibri" panose="020F0502020204030204" pitchFamily="34" charset="0"/>
                </a:endParaRPr>
              </a:p>
            </p:txBody>
          </p:sp>
        </p:grpSp>
      </p:grpSp>
      <p:grpSp>
        <p:nvGrpSpPr>
          <p:cNvPr id="18435" name="Group 76"/>
          <p:cNvGrpSpPr/>
          <p:nvPr/>
        </p:nvGrpSpPr>
        <p:grpSpPr>
          <a:xfrm>
            <a:off x="7075805" y="2017395"/>
            <a:ext cx="1963420" cy="3037205"/>
            <a:chOff x="4280" y="768"/>
            <a:chExt cx="1288" cy="1680"/>
          </a:xfrm>
        </p:grpSpPr>
        <p:sp>
          <p:nvSpPr>
            <p:cNvPr id="24585" name="Rectangle 7"/>
            <p:cNvSpPr/>
            <p:nvPr/>
          </p:nvSpPr>
          <p:spPr>
            <a:xfrm>
              <a:off x="4568" y="1008"/>
              <a:ext cx="624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4586" name="Group 8"/>
            <p:cNvGrpSpPr/>
            <p:nvPr/>
          </p:nvGrpSpPr>
          <p:grpSpPr>
            <a:xfrm>
              <a:off x="4290" y="1296"/>
              <a:ext cx="278" cy="48"/>
              <a:chOff x="3898" y="2736"/>
              <a:chExt cx="278" cy="48"/>
            </a:xfrm>
          </p:grpSpPr>
          <p:sp>
            <p:nvSpPr>
              <p:cNvPr id="24648" name="Oval 9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9" name="Line 10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7" name="Line 11"/>
            <p:cNvSpPr/>
            <p:nvPr/>
          </p:nvSpPr>
          <p:spPr>
            <a:xfrm>
              <a:off x="4280" y="1152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/>
            <p:nvPr/>
          </p:nvSpPr>
          <p:spPr>
            <a:xfrm>
              <a:off x="4290" y="2118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/>
            <p:nvPr/>
          </p:nvSpPr>
          <p:spPr>
            <a:xfrm>
              <a:off x="4280" y="2312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Text Box 14"/>
            <p:cNvSpPr txBox="1"/>
            <p:nvPr/>
          </p:nvSpPr>
          <p:spPr>
            <a:xfrm>
              <a:off x="4512" y="768"/>
              <a:ext cx="720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74LS138</a:t>
              </a:r>
            </a:p>
          </p:txBody>
        </p:sp>
        <p:sp>
          <p:nvSpPr>
            <p:cNvPr id="24591" name="Text Box 15"/>
            <p:cNvSpPr txBox="1"/>
            <p:nvPr/>
          </p:nvSpPr>
          <p:spPr>
            <a:xfrm>
              <a:off x="4560" y="1038"/>
              <a:ext cx="28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2" name="Text Box 16"/>
            <p:cNvSpPr txBox="1"/>
            <p:nvPr/>
          </p:nvSpPr>
          <p:spPr>
            <a:xfrm>
              <a:off x="4558" y="1804"/>
              <a:ext cx="28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4593" name="Text Box 17"/>
            <p:cNvSpPr txBox="1"/>
            <p:nvPr/>
          </p:nvSpPr>
          <p:spPr>
            <a:xfrm>
              <a:off x="4326" y="990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24594" name="Text Box 18"/>
            <p:cNvSpPr txBox="1"/>
            <p:nvPr/>
          </p:nvSpPr>
          <p:spPr>
            <a:xfrm>
              <a:off x="4318" y="1152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24595" name="Text Box 19"/>
            <p:cNvSpPr txBox="1"/>
            <p:nvPr/>
          </p:nvSpPr>
          <p:spPr>
            <a:xfrm>
              <a:off x="4318" y="1344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24596" name="Text Box 20"/>
            <p:cNvSpPr txBox="1"/>
            <p:nvPr/>
          </p:nvSpPr>
          <p:spPr>
            <a:xfrm>
              <a:off x="4328" y="1766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4597" name="Text Box 21"/>
            <p:cNvSpPr txBox="1"/>
            <p:nvPr/>
          </p:nvSpPr>
          <p:spPr>
            <a:xfrm>
              <a:off x="4328" y="1958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4598" name="Text Box 22"/>
            <p:cNvSpPr txBox="1"/>
            <p:nvPr/>
          </p:nvSpPr>
          <p:spPr>
            <a:xfrm>
              <a:off x="4318" y="2160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24599" name="Line 23"/>
            <p:cNvSpPr/>
            <p:nvPr/>
          </p:nvSpPr>
          <p:spPr>
            <a:xfrm>
              <a:off x="5374" y="1332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0" name="Group 24"/>
            <p:cNvGrpSpPr/>
            <p:nvPr/>
          </p:nvGrpSpPr>
          <p:grpSpPr>
            <a:xfrm>
              <a:off x="5192" y="1186"/>
              <a:ext cx="288" cy="48"/>
              <a:chOff x="2400" y="3504"/>
              <a:chExt cx="288" cy="48"/>
            </a:xfrm>
          </p:grpSpPr>
          <p:sp>
            <p:nvSpPr>
              <p:cNvPr id="24646" name="Oval 2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7" name="Line 2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27"/>
            <p:cNvGrpSpPr/>
            <p:nvPr/>
          </p:nvGrpSpPr>
          <p:grpSpPr>
            <a:xfrm>
              <a:off x="5192" y="1330"/>
              <a:ext cx="288" cy="48"/>
              <a:chOff x="2400" y="3504"/>
              <a:chExt cx="288" cy="48"/>
            </a:xfrm>
          </p:grpSpPr>
          <p:sp>
            <p:nvSpPr>
              <p:cNvPr id="24644" name="Oval 2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5" name="Line 2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2" name="Group 30"/>
            <p:cNvGrpSpPr/>
            <p:nvPr/>
          </p:nvGrpSpPr>
          <p:grpSpPr>
            <a:xfrm>
              <a:off x="5192" y="1474"/>
              <a:ext cx="288" cy="48"/>
              <a:chOff x="2400" y="3504"/>
              <a:chExt cx="288" cy="48"/>
            </a:xfrm>
          </p:grpSpPr>
          <p:sp>
            <p:nvSpPr>
              <p:cNvPr id="24642" name="Oval 3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3" name="Line 3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3" name="Group 33"/>
            <p:cNvGrpSpPr/>
            <p:nvPr/>
          </p:nvGrpSpPr>
          <p:grpSpPr>
            <a:xfrm>
              <a:off x="5192" y="1618"/>
              <a:ext cx="288" cy="48"/>
              <a:chOff x="2400" y="3504"/>
              <a:chExt cx="288" cy="48"/>
            </a:xfrm>
          </p:grpSpPr>
          <p:sp>
            <p:nvSpPr>
              <p:cNvPr id="24640" name="Oval 3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1" name="Line 3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4" name="Text Box 36"/>
            <p:cNvSpPr txBox="1"/>
            <p:nvPr/>
          </p:nvSpPr>
          <p:spPr>
            <a:xfrm>
              <a:off x="4952" y="1378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5" name="Text Box 37"/>
            <p:cNvSpPr txBox="1"/>
            <p:nvPr/>
          </p:nvSpPr>
          <p:spPr>
            <a:xfrm>
              <a:off x="4952" y="1090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6" name="Text Box 38"/>
            <p:cNvSpPr txBox="1"/>
            <p:nvPr/>
          </p:nvSpPr>
          <p:spPr>
            <a:xfrm>
              <a:off x="4952" y="1224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7" name="Text Box 39"/>
            <p:cNvSpPr txBox="1"/>
            <p:nvPr/>
          </p:nvSpPr>
          <p:spPr>
            <a:xfrm>
              <a:off x="4952" y="1534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8" name="Text Box 40"/>
            <p:cNvSpPr txBox="1"/>
            <p:nvPr/>
          </p:nvSpPr>
          <p:spPr>
            <a:xfrm>
              <a:off x="5240" y="1042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15</a:t>
              </a:r>
            </a:p>
          </p:txBody>
        </p:sp>
        <p:sp>
          <p:nvSpPr>
            <p:cNvPr id="24609" name="Text Box 41"/>
            <p:cNvSpPr txBox="1"/>
            <p:nvPr/>
          </p:nvSpPr>
          <p:spPr>
            <a:xfrm>
              <a:off x="5240" y="1196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14</a:t>
              </a:r>
            </a:p>
          </p:txBody>
        </p:sp>
        <p:sp>
          <p:nvSpPr>
            <p:cNvPr id="24610" name="Text Box 42"/>
            <p:cNvSpPr txBox="1"/>
            <p:nvPr/>
          </p:nvSpPr>
          <p:spPr>
            <a:xfrm>
              <a:off x="5240" y="1330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13</a:t>
              </a:r>
            </a:p>
          </p:txBody>
        </p:sp>
        <p:sp>
          <p:nvSpPr>
            <p:cNvPr id="24611" name="Text Box 43"/>
            <p:cNvSpPr txBox="1"/>
            <p:nvPr/>
          </p:nvSpPr>
          <p:spPr>
            <a:xfrm>
              <a:off x="5240" y="1474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</a:p>
          </p:txBody>
        </p:sp>
        <p:grpSp>
          <p:nvGrpSpPr>
            <p:cNvPr id="24612" name="Group 44"/>
            <p:cNvGrpSpPr/>
            <p:nvPr/>
          </p:nvGrpSpPr>
          <p:grpSpPr>
            <a:xfrm>
              <a:off x="5192" y="1774"/>
              <a:ext cx="288" cy="48"/>
              <a:chOff x="2400" y="3504"/>
              <a:chExt cx="288" cy="48"/>
            </a:xfrm>
          </p:grpSpPr>
          <p:sp>
            <p:nvSpPr>
              <p:cNvPr id="24638" name="Oval 4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9" name="Line 4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3" name="Group 47"/>
            <p:cNvGrpSpPr/>
            <p:nvPr/>
          </p:nvGrpSpPr>
          <p:grpSpPr>
            <a:xfrm>
              <a:off x="5192" y="1918"/>
              <a:ext cx="288" cy="48"/>
              <a:chOff x="2400" y="3504"/>
              <a:chExt cx="288" cy="48"/>
            </a:xfrm>
          </p:grpSpPr>
          <p:sp>
            <p:nvSpPr>
              <p:cNvPr id="24636" name="Oval 4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7" name="Line 4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4" name="Group 50"/>
            <p:cNvGrpSpPr/>
            <p:nvPr/>
          </p:nvGrpSpPr>
          <p:grpSpPr>
            <a:xfrm>
              <a:off x="5192" y="2062"/>
              <a:ext cx="288" cy="48"/>
              <a:chOff x="2400" y="3504"/>
              <a:chExt cx="288" cy="48"/>
            </a:xfrm>
          </p:grpSpPr>
          <p:sp>
            <p:nvSpPr>
              <p:cNvPr id="24634" name="Oval 5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5" name="Line 5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5" name="Group 53"/>
            <p:cNvGrpSpPr/>
            <p:nvPr/>
          </p:nvGrpSpPr>
          <p:grpSpPr>
            <a:xfrm>
              <a:off x="5192" y="2206"/>
              <a:ext cx="288" cy="48"/>
              <a:chOff x="2400" y="3504"/>
              <a:chExt cx="288" cy="48"/>
            </a:xfrm>
          </p:grpSpPr>
          <p:sp>
            <p:nvSpPr>
              <p:cNvPr id="24632" name="Oval 5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3" name="Line 5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16" name="Text Box 56"/>
            <p:cNvSpPr txBox="1"/>
            <p:nvPr/>
          </p:nvSpPr>
          <p:spPr>
            <a:xfrm>
              <a:off x="5270" y="2072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24617" name="Text Box 57"/>
            <p:cNvSpPr txBox="1"/>
            <p:nvPr/>
          </p:nvSpPr>
          <p:spPr>
            <a:xfrm>
              <a:off x="5212" y="1630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11</a:t>
              </a:r>
            </a:p>
          </p:txBody>
        </p:sp>
        <p:sp>
          <p:nvSpPr>
            <p:cNvPr id="24618" name="Text Box 58"/>
            <p:cNvSpPr txBox="1"/>
            <p:nvPr/>
          </p:nvSpPr>
          <p:spPr>
            <a:xfrm>
              <a:off x="5212" y="1784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</a:p>
          </p:txBody>
        </p:sp>
        <p:sp>
          <p:nvSpPr>
            <p:cNvPr id="24619" name="Text Box 59"/>
            <p:cNvSpPr txBox="1"/>
            <p:nvPr/>
          </p:nvSpPr>
          <p:spPr>
            <a:xfrm>
              <a:off x="4952" y="1678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0" name="Text Box 60"/>
            <p:cNvSpPr txBox="1"/>
            <p:nvPr/>
          </p:nvSpPr>
          <p:spPr>
            <a:xfrm>
              <a:off x="4952" y="1822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1" name="Text Box 61"/>
            <p:cNvSpPr txBox="1"/>
            <p:nvPr/>
          </p:nvSpPr>
          <p:spPr>
            <a:xfrm>
              <a:off x="4952" y="1966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2" name="Text Box 62"/>
            <p:cNvSpPr txBox="1"/>
            <p:nvPr/>
          </p:nvSpPr>
          <p:spPr>
            <a:xfrm>
              <a:off x="4952" y="2120"/>
              <a:ext cx="38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3" name="Text Box 63"/>
            <p:cNvSpPr txBox="1"/>
            <p:nvPr/>
          </p:nvSpPr>
          <p:spPr>
            <a:xfrm>
              <a:off x="5260" y="1928"/>
              <a:ext cx="29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</a:t>
              </a:r>
            </a:p>
          </p:txBody>
        </p:sp>
        <p:sp>
          <p:nvSpPr>
            <p:cNvPr id="24624" name="Line 64"/>
            <p:cNvSpPr/>
            <p:nvPr/>
          </p:nvSpPr>
          <p:spPr>
            <a:xfrm>
              <a:off x="4290" y="1920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Text Box 65"/>
            <p:cNvSpPr txBox="1"/>
            <p:nvPr/>
          </p:nvSpPr>
          <p:spPr>
            <a:xfrm>
              <a:off x="4568" y="1998"/>
              <a:ext cx="28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4626" name="Text Box 66"/>
            <p:cNvSpPr txBox="1"/>
            <p:nvPr/>
          </p:nvSpPr>
          <p:spPr>
            <a:xfrm>
              <a:off x="4568" y="2188"/>
              <a:ext cx="288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grpSp>
          <p:nvGrpSpPr>
            <p:cNvPr id="24627" name="Group 67"/>
            <p:cNvGrpSpPr/>
            <p:nvPr/>
          </p:nvGrpSpPr>
          <p:grpSpPr>
            <a:xfrm>
              <a:off x="4280" y="1488"/>
              <a:ext cx="278" cy="48"/>
              <a:chOff x="3898" y="2736"/>
              <a:chExt cx="278" cy="48"/>
            </a:xfrm>
          </p:grpSpPr>
          <p:sp>
            <p:nvSpPr>
              <p:cNvPr id="24630" name="Oval 68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1" name="Line 69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8" name="Text Box 70"/>
            <p:cNvSpPr txBox="1"/>
            <p:nvPr/>
          </p:nvSpPr>
          <p:spPr>
            <a:xfrm>
              <a:off x="4568" y="1220"/>
              <a:ext cx="364" cy="20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2A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9" name="Text Box 71"/>
            <p:cNvSpPr txBox="1"/>
            <p:nvPr/>
          </p:nvSpPr>
          <p:spPr>
            <a:xfrm>
              <a:off x="4568" y="1402"/>
              <a:ext cx="336" cy="303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2B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855" y="3926840"/>
            <a:ext cx="1446530" cy="100774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4"/>
          <p:cNvSpPr>
            <a:spLocks noGrp="1"/>
          </p:cNvSpPr>
          <p:nvPr>
            <p:ph idx="1"/>
          </p:nvPr>
        </p:nvSpPr>
        <p:spPr>
          <a:xfrm>
            <a:off x="214313" y="642938"/>
            <a:ext cx="7848600" cy="9715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２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４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译码器与编码器</a:t>
            </a:r>
            <a:endParaRPr lang="zh-CN" altLang="en-US" sz="20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译码器与编码器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的的一般结构如图所示：</a:t>
            </a:r>
          </a:p>
        </p:txBody>
      </p:sp>
      <p:sp>
        <p:nvSpPr>
          <p:cNvPr id="18435" name="Text Box 36"/>
          <p:cNvSpPr txBox="1"/>
          <p:nvPr/>
        </p:nvSpPr>
        <p:spPr>
          <a:xfrm>
            <a:off x="4716463" y="2697163"/>
            <a:ext cx="3815977" cy="752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输入端数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小于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输出端数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反之，为编码器。</a:t>
            </a:r>
          </a:p>
        </p:txBody>
      </p:sp>
      <p:grpSp>
        <p:nvGrpSpPr>
          <p:cNvPr id="13315" name="Group 39"/>
          <p:cNvGrpSpPr/>
          <p:nvPr/>
        </p:nvGrpSpPr>
        <p:grpSpPr>
          <a:xfrm>
            <a:off x="-49289" y="1874838"/>
            <a:ext cx="4557962" cy="2857500"/>
            <a:chOff x="55" y="1488"/>
            <a:chExt cx="3316" cy="2400"/>
          </a:xfrm>
        </p:grpSpPr>
        <p:sp>
          <p:nvSpPr>
            <p:cNvPr id="18437" name="Freeform 9"/>
            <p:cNvSpPr/>
            <p:nvPr/>
          </p:nvSpPr>
          <p:spPr>
            <a:xfrm>
              <a:off x="551" y="1740"/>
              <a:ext cx="476" cy="113"/>
            </a:xfrm>
            <a:custGeom>
              <a:avLst/>
              <a:gdLst/>
              <a:ahLst/>
              <a:cxnLst>
                <a:cxn ang="0">
                  <a:pos x="593" y="0"/>
                </a:cxn>
                <a:cxn ang="0">
                  <a:pos x="0" y="0"/>
                </a:cxn>
                <a:cxn ang="0">
                  <a:pos x="0" y="948"/>
                </a:cxn>
              </a:cxnLst>
              <a:rect l="0" t="0" r="0" b="0"/>
              <a:pathLst>
                <a:path w="468" h="96">
                  <a:moveTo>
                    <a:pt x="468" y="0"/>
                  </a:moveTo>
                  <a:lnTo>
                    <a:pt x="0" y="0"/>
                  </a:lnTo>
                  <a:lnTo>
                    <a:pt x="0" y="96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38" name="Text Box 10"/>
            <p:cNvSpPr txBox="1"/>
            <p:nvPr/>
          </p:nvSpPr>
          <p:spPr>
            <a:xfrm>
              <a:off x="136" y="1868"/>
              <a:ext cx="672" cy="43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</a:t>
              </a:r>
            </a:p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编码字</a:t>
              </a: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18439" name="Freeform 11"/>
            <p:cNvSpPr/>
            <p:nvPr/>
          </p:nvSpPr>
          <p:spPr>
            <a:xfrm>
              <a:off x="562" y="2336"/>
              <a:ext cx="476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593" y="204"/>
                </a:cxn>
              </a:cxnLst>
              <a:rect l="0" t="0" r="0" b="0"/>
              <a:pathLst>
                <a:path w="468" h="108">
                  <a:moveTo>
                    <a:pt x="0" y="0"/>
                  </a:moveTo>
                  <a:lnTo>
                    <a:pt x="0" y="108"/>
                  </a:lnTo>
                  <a:lnTo>
                    <a:pt x="468" y="10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0" name="Freeform 13"/>
            <p:cNvSpPr/>
            <p:nvPr/>
          </p:nvSpPr>
          <p:spPr>
            <a:xfrm>
              <a:off x="553" y="2928"/>
              <a:ext cx="476" cy="113"/>
            </a:xfrm>
            <a:custGeom>
              <a:avLst/>
              <a:gdLst/>
              <a:ahLst/>
              <a:cxnLst>
                <a:cxn ang="0">
                  <a:pos x="833" y="0"/>
                </a:cxn>
                <a:cxn ang="0">
                  <a:pos x="0" y="0"/>
                </a:cxn>
                <a:cxn ang="0">
                  <a:pos x="0" y="204"/>
                </a:cxn>
              </a:cxnLst>
              <a:rect l="0" t="0" r="0" b="0"/>
              <a:pathLst>
                <a:path w="456" h="108">
                  <a:moveTo>
                    <a:pt x="456" y="0"/>
                  </a:moveTo>
                  <a:lnTo>
                    <a:pt x="0" y="0"/>
                  </a:lnTo>
                  <a:lnTo>
                    <a:pt x="0" y="10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1" name="Text Box 14"/>
            <p:cNvSpPr txBox="1"/>
            <p:nvPr/>
          </p:nvSpPr>
          <p:spPr>
            <a:xfrm>
              <a:off x="55" y="3021"/>
              <a:ext cx="740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使能</a:t>
              </a:r>
            </a:p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</a:t>
              </a:r>
            </a:p>
          </p:txBody>
        </p:sp>
        <p:sp>
          <p:nvSpPr>
            <p:cNvPr id="18442" name="Freeform 15"/>
            <p:cNvSpPr/>
            <p:nvPr/>
          </p:nvSpPr>
          <p:spPr>
            <a:xfrm>
              <a:off x="562" y="3488"/>
              <a:ext cx="476" cy="11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04"/>
                </a:cxn>
                <a:cxn ang="0">
                  <a:pos x="833" y="204"/>
                </a:cxn>
              </a:cxnLst>
              <a:rect l="0" t="0" r="0" b="0"/>
              <a:pathLst>
                <a:path w="456" h="108">
                  <a:moveTo>
                    <a:pt x="0" y="0"/>
                  </a:moveTo>
                  <a:lnTo>
                    <a:pt x="0" y="108"/>
                  </a:lnTo>
                  <a:lnTo>
                    <a:pt x="456" y="10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Freeform 17"/>
            <p:cNvSpPr/>
            <p:nvPr/>
          </p:nvSpPr>
          <p:spPr>
            <a:xfrm>
              <a:off x="2386" y="2341"/>
              <a:ext cx="476" cy="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176" y="0"/>
                </a:cxn>
                <a:cxn ang="0">
                  <a:pos x="1176" y="204"/>
                </a:cxn>
              </a:cxnLst>
              <a:rect l="0" t="0" r="0" b="0"/>
              <a:pathLst>
                <a:path w="444" h="108">
                  <a:moveTo>
                    <a:pt x="0" y="0"/>
                  </a:moveTo>
                  <a:lnTo>
                    <a:pt x="444" y="0"/>
                  </a:lnTo>
                  <a:lnTo>
                    <a:pt x="444" y="108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4" name="Text Box 18"/>
            <p:cNvSpPr txBox="1"/>
            <p:nvPr/>
          </p:nvSpPr>
          <p:spPr>
            <a:xfrm>
              <a:off x="2500" y="2458"/>
              <a:ext cx="871" cy="54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输出</a:t>
              </a:r>
            </a:p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编码字</a:t>
              </a: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</a:p>
          </p:txBody>
        </p:sp>
        <p:sp>
          <p:nvSpPr>
            <p:cNvPr id="18445" name="Freeform 19"/>
            <p:cNvSpPr/>
            <p:nvPr/>
          </p:nvSpPr>
          <p:spPr>
            <a:xfrm>
              <a:off x="2386" y="2955"/>
              <a:ext cx="476" cy="113"/>
            </a:xfrm>
            <a:custGeom>
              <a:avLst/>
              <a:gdLst/>
              <a:ahLst/>
              <a:cxnLst>
                <a:cxn ang="0">
                  <a:pos x="1176" y="0"/>
                </a:cxn>
                <a:cxn ang="0">
                  <a:pos x="1176" y="5"/>
                </a:cxn>
                <a:cxn ang="0">
                  <a:pos x="0" y="5"/>
                </a:cxn>
              </a:cxnLst>
              <a:rect l="0" t="0" r="0" b="0"/>
              <a:pathLst>
                <a:path w="444" h="144">
                  <a:moveTo>
                    <a:pt x="444" y="0"/>
                  </a:moveTo>
                  <a:lnTo>
                    <a:pt x="444" y="144"/>
                  </a:lnTo>
                  <a:lnTo>
                    <a:pt x="0" y="144"/>
                  </a:lnTo>
                </a:path>
              </a:pathLst>
            </a:custGeom>
            <a:noFill/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Oval 26"/>
            <p:cNvSpPr/>
            <p:nvPr/>
          </p:nvSpPr>
          <p:spPr>
            <a:xfrm>
              <a:off x="912" y="191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7" name="Oval 27"/>
            <p:cNvSpPr/>
            <p:nvPr/>
          </p:nvSpPr>
          <p:spPr>
            <a:xfrm>
              <a:off x="912" y="206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8" name="Oval 28"/>
            <p:cNvSpPr/>
            <p:nvPr/>
          </p:nvSpPr>
          <p:spPr>
            <a:xfrm>
              <a:off x="912" y="220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49" name="Oval 29"/>
            <p:cNvSpPr/>
            <p:nvPr/>
          </p:nvSpPr>
          <p:spPr>
            <a:xfrm>
              <a:off x="912" y="3116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0" name="Oval 30"/>
            <p:cNvSpPr/>
            <p:nvPr/>
          </p:nvSpPr>
          <p:spPr>
            <a:xfrm>
              <a:off x="912" y="326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1" name="Oval 31"/>
            <p:cNvSpPr/>
            <p:nvPr/>
          </p:nvSpPr>
          <p:spPr>
            <a:xfrm>
              <a:off x="912" y="340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2" name="Rectangle 38"/>
            <p:cNvSpPr/>
            <p:nvPr/>
          </p:nvSpPr>
          <p:spPr>
            <a:xfrm>
              <a:off x="1041" y="1488"/>
              <a:ext cx="1343" cy="240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3" name="Line 21"/>
            <p:cNvSpPr/>
            <p:nvPr/>
          </p:nvSpPr>
          <p:spPr>
            <a:xfrm>
              <a:off x="1078" y="1964"/>
              <a:ext cx="1272" cy="768"/>
            </a:xfrm>
            <a:prstGeom prst="line">
              <a:avLst/>
            </a:prstGeom>
            <a:ln w="38100" cap="flat" cmpd="sng">
              <a:solidFill>
                <a:srgbClr val="FF3399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4" name="Oval 32"/>
            <p:cNvSpPr/>
            <p:nvPr/>
          </p:nvSpPr>
          <p:spPr>
            <a:xfrm>
              <a:off x="2448" y="2540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5" name="Oval 33"/>
            <p:cNvSpPr/>
            <p:nvPr/>
          </p:nvSpPr>
          <p:spPr>
            <a:xfrm>
              <a:off x="2448" y="2684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6" name="Oval 34"/>
            <p:cNvSpPr/>
            <p:nvPr/>
          </p:nvSpPr>
          <p:spPr>
            <a:xfrm>
              <a:off x="2448" y="2828"/>
              <a:ext cx="48" cy="48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8457" name="Text Box 22"/>
            <p:cNvSpPr txBox="1"/>
            <p:nvPr/>
          </p:nvSpPr>
          <p:spPr>
            <a:xfrm>
              <a:off x="862" y="1726"/>
              <a:ext cx="1662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译码器／编码器</a:t>
              </a:r>
            </a:p>
          </p:txBody>
        </p:sp>
        <p:sp>
          <p:nvSpPr>
            <p:cNvPr id="18458" name="Text Box 23"/>
            <p:cNvSpPr txBox="1"/>
            <p:nvPr/>
          </p:nvSpPr>
          <p:spPr>
            <a:xfrm>
              <a:off x="1449" y="2386"/>
              <a:ext cx="409" cy="53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映射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3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3">
                                            <p:txEl>
                                              <p:charRg st="1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/>
          </p:cNvSpPr>
          <p:nvPr>
            <p:ph type="title"/>
          </p:nvPr>
        </p:nvSpPr>
        <p:spPr>
          <a:xfrm>
            <a:off x="500063" y="446088"/>
            <a:ext cx="3314700" cy="5175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zh-CN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5059" name="Rectangle 4"/>
          <p:cNvSpPr>
            <a:spLocks noGrp="1"/>
          </p:cNvSpPr>
          <p:nvPr>
            <p:ph idx="1"/>
          </p:nvPr>
        </p:nvSpPr>
        <p:spPr>
          <a:xfrm>
            <a:off x="428625" y="679450"/>
            <a:ext cx="8031163" cy="1570038"/>
          </a:xfrm>
          <a:noFill/>
          <a:ln>
            <a:noFill/>
          </a:ln>
        </p:spPr>
        <p:txBody>
          <a:bodyPr/>
          <a:lstStyle/>
          <a:p>
            <a:pPr marL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多路选择器又称数据选择器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(MUX)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，也是一个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数字开关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，可以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从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路源数据中选择一路送至输出端。</a:t>
            </a:r>
          </a:p>
          <a:p>
            <a:pPr marL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假设有 </a:t>
            </a:r>
            <a:r>
              <a:rPr lang="en-US" altLang="zh-CN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组（路）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输入数据源，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每组（路）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数据源的宽度为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位二进制数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，则反映多路选择器输出关系的框图和等效的电路如下图所示。其中高有效使能端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的功能为：当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EN = 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时，所有的输出为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45060" name="组 4"/>
          <p:cNvGrpSpPr/>
          <p:nvPr/>
        </p:nvGrpSpPr>
        <p:grpSpPr>
          <a:xfrm>
            <a:off x="98425" y="2714625"/>
            <a:ext cx="4103688" cy="2176463"/>
            <a:chOff x="131925" y="1180108"/>
            <a:chExt cx="4104918" cy="2976428"/>
          </a:xfrm>
        </p:grpSpPr>
        <p:sp>
          <p:nvSpPr>
            <p:cNvPr id="50226" name="Rectangle 7"/>
            <p:cNvSpPr/>
            <p:nvPr/>
          </p:nvSpPr>
          <p:spPr>
            <a:xfrm>
              <a:off x="1847850" y="1239838"/>
              <a:ext cx="1303338" cy="287496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fontAlgn="t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27" name="Line 8"/>
            <p:cNvSpPr/>
            <p:nvPr/>
          </p:nvSpPr>
          <p:spPr>
            <a:xfrm flipH="1">
              <a:off x="1335088" y="1439863"/>
              <a:ext cx="503237" cy="158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28" name="Text Box 9"/>
            <p:cNvSpPr txBox="1"/>
            <p:nvPr/>
          </p:nvSpPr>
          <p:spPr>
            <a:xfrm>
              <a:off x="715665" y="1180108"/>
              <a:ext cx="646389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使能</a:t>
              </a:r>
            </a:p>
          </p:txBody>
        </p:sp>
        <p:sp>
          <p:nvSpPr>
            <p:cNvPr id="50229" name="Text Box 10"/>
            <p:cNvSpPr txBox="1"/>
            <p:nvPr/>
          </p:nvSpPr>
          <p:spPr>
            <a:xfrm>
              <a:off x="1878648" y="1219200"/>
              <a:ext cx="487678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EN</a:t>
              </a:r>
            </a:p>
          </p:txBody>
        </p:sp>
        <p:sp>
          <p:nvSpPr>
            <p:cNvPr id="50230" name="Text Box 11"/>
            <p:cNvSpPr txBox="1"/>
            <p:nvPr/>
          </p:nvSpPr>
          <p:spPr>
            <a:xfrm>
              <a:off x="1879424" y="1600201"/>
              <a:ext cx="525816" cy="50037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SEL</a:t>
              </a:r>
            </a:p>
          </p:txBody>
        </p:sp>
        <p:sp>
          <p:nvSpPr>
            <p:cNvPr id="50231" name="Text Box 12"/>
            <p:cNvSpPr txBox="1"/>
            <p:nvPr/>
          </p:nvSpPr>
          <p:spPr>
            <a:xfrm>
              <a:off x="1851025" y="2111671"/>
              <a:ext cx="460375" cy="50037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0232" name="Text Box 13"/>
            <p:cNvSpPr txBox="1"/>
            <p:nvPr/>
          </p:nvSpPr>
          <p:spPr>
            <a:xfrm>
              <a:off x="1869478" y="2595563"/>
              <a:ext cx="413933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0233" name="Text Box 14"/>
            <p:cNvSpPr txBox="1"/>
            <p:nvPr/>
          </p:nvSpPr>
          <p:spPr>
            <a:xfrm>
              <a:off x="1880735" y="3641725"/>
              <a:ext cx="548597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b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50234" name="AutoShape 15"/>
            <p:cNvSpPr/>
            <p:nvPr/>
          </p:nvSpPr>
          <p:spPr>
            <a:xfrm>
              <a:off x="1368425" y="1773238"/>
              <a:ext cx="454025" cy="93662"/>
            </a:xfrm>
            <a:prstGeom prst="rightArrow">
              <a:avLst>
                <a:gd name="adj1" fmla="val 50000"/>
                <a:gd name="adj2" fmla="val 121119"/>
              </a:avLst>
            </a:prstGeom>
            <a:solidFill>
              <a:srgbClr val="FF9900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35" name="Line 16"/>
            <p:cNvSpPr/>
            <p:nvPr/>
          </p:nvSpPr>
          <p:spPr>
            <a:xfrm flipH="1">
              <a:off x="1423648" y="1676400"/>
              <a:ext cx="2032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6" name="AutoShape 17"/>
            <p:cNvSpPr/>
            <p:nvPr/>
          </p:nvSpPr>
          <p:spPr>
            <a:xfrm>
              <a:off x="3163888" y="3082925"/>
              <a:ext cx="642937" cy="180975"/>
            </a:xfrm>
            <a:prstGeom prst="rightArrow">
              <a:avLst>
                <a:gd name="adj1" fmla="val 50000"/>
                <a:gd name="adj2" fmla="val 88766"/>
              </a:avLst>
            </a:prstGeom>
            <a:solidFill>
              <a:srgbClr val="FF0000"/>
            </a:solidFill>
            <a:ln w="19050">
              <a:noFill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37" name="Line 18"/>
            <p:cNvSpPr/>
            <p:nvPr/>
          </p:nvSpPr>
          <p:spPr>
            <a:xfrm flipH="1">
              <a:off x="3324225" y="3011488"/>
              <a:ext cx="2032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8" name="Line 19"/>
            <p:cNvSpPr/>
            <p:nvPr/>
          </p:nvSpPr>
          <p:spPr>
            <a:xfrm flipH="1">
              <a:off x="1512829" y="3082764"/>
              <a:ext cx="635" cy="45243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39" name="Text Box 20"/>
            <p:cNvSpPr txBox="1"/>
            <p:nvPr/>
          </p:nvSpPr>
          <p:spPr>
            <a:xfrm>
              <a:off x="708681" y="1557634"/>
              <a:ext cx="646389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选择</a:t>
              </a:r>
            </a:p>
          </p:txBody>
        </p:sp>
        <p:sp>
          <p:nvSpPr>
            <p:cNvPr id="50240" name="Freeform 21"/>
            <p:cNvSpPr/>
            <p:nvPr/>
          </p:nvSpPr>
          <p:spPr>
            <a:xfrm>
              <a:off x="738188" y="2328863"/>
              <a:ext cx="377825" cy="377825"/>
            </a:xfrm>
            <a:custGeom>
              <a:avLst/>
              <a:gdLst/>
              <a:ahLst/>
              <a:cxnLst>
                <a:cxn ang="0">
                  <a:pos x="2147483646" y="0"/>
                </a:cxn>
                <a:cxn ang="0">
                  <a:pos x="0" y="0"/>
                </a:cxn>
                <a:cxn ang="0">
                  <a:pos x="0" y="2147483646"/>
                </a:cxn>
              </a:cxnLst>
              <a:rect l="0" t="0" r="0" b="0"/>
              <a:pathLst>
                <a:path w="238" h="238">
                  <a:moveTo>
                    <a:pt x="238" y="0"/>
                  </a:moveTo>
                  <a:lnTo>
                    <a:pt x="0" y="0"/>
                  </a:lnTo>
                  <a:lnTo>
                    <a:pt x="0" y="238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1" name="Text Box 22"/>
            <p:cNvSpPr txBox="1"/>
            <p:nvPr/>
          </p:nvSpPr>
          <p:spPr>
            <a:xfrm>
              <a:off x="131925" y="2744788"/>
              <a:ext cx="1072826" cy="88412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 </a:t>
              </a: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组 </a:t>
              </a: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 </a:t>
              </a: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位</a:t>
              </a:r>
            </a:p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数据源</a:t>
              </a:r>
            </a:p>
          </p:txBody>
        </p:sp>
        <p:sp>
          <p:nvSpPr>
            <p:cNvPr id="50242" name="Freeform 23"/>
            <p:cNvSpPr/>
            <p:nvPr/>
          </p:nvSpPr>
          <p:spPr>
            <a:xfrm>
              <a:off x="723900" y="3475038"/>
              <a:ext cx="377825" cy="3778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47483646"/>
                </a:cxn>
                <a:cxn ang="0">
                  <a:pos x="2147483646" y="2147483646"/>
                </a:cxn>
              </a:cxnLst>
              <a:rect l="0" t="0" r="0" b="0"/>
              <a:pathLst>
                <a:path w="302" h="247">
                  <a:moveTo>
                    <a:pt x="0" y="0"/>
                  </a:moveTo>
                  <a:lnTo>
                    <a:pt x="0" y="247"/>
                  </a:lnTo>
                  <a:lnTo>
                    <a:pt x="302" y="247"/>
                  </a:lnTo>
                </a:path>
              </a:pathLst>
            </a:custGeom>
            <a:noFill/>
            <a:ln w="19050" cap="flat" cmpd="sng">
              <a:solidFill>
                <a:schemeClr val="tx1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43" name="Text Box 24"/>
            <p:cNvSpPr txBox="1"/>
            <p:nvPr/>
          </p:nvSpPr>
          <p:spPr>
            <a:xfrm>
              <a:off x="1391252" y="1397283"/>
              <a:ext cx="264840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50244" name="Text Box 25"/>
            <p:cNvSpPr txBox="1"/>
            <p:nvPr/>
          </p:nvSpPr>
          <p:spPr>
            <a:xfrm>
              <a:off x="1402854" y="1949735"/>
              <a:ext cx="282660" cy="4194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50245" name="Text Box 26"/>
            <p:cNvSpPr txBox="1"/>
            <p:nvPr/>
          </p:nvSpPr>
          <p:spPr>
            <a:xfrm>
              <a:off x="1404441" y="2357733"/>
              <a:ext cx="282660" cy="4194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50246" name="Text Box 27"/>
            <p:cNvSpPr txBox="1"/>
            <p:nvPr/>
          </p:nvSpPr>
          <p:spPr>
            <a:xfrm>
              <a:off x="1469539" y="3488430"/>
              <a:ext cx="282660" cy="419435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50247" name="Text Box 28"/>
            <p:cNvSpPr txBox="1"/>
            <p:nvPr/>
          </p:nvSpPr>
          <p:spPr>
            <a:xfrm>
              <a:off x="3280017" y="2743198"/>
              <a:ext cx="312934" cy="5052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50248" name="Text Box 29"/>
            <p:cNvSpPr txBox="1"/>
            <p:nvPr/>
          </p:nvSpPr>
          <p:spPr>
            <a:xfrm>
              <a:off x="3821308" y="2514600"/>
              <a:ext cx="415535" cy="164193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</a:t>
              </a:r>
            </a:p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据</a:t>
              </a:r>
            </a:p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</a:t>
              </a:r>
            </a:p>
            <a:p>
              <a:pPr algn="ctr" eaLnBrk="1" fontAlgn="t" hangingPunct="1">
                <a:buFont typeface="Arial" panose="020B0604020202020204" pitchFamily="34" charset="0"/>
              </a:pPr>
              <a:r>
                <a: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出</a:t>
              </a:r>
            </a:p>
          </p:txBody>
        </p:sp>
        <p:sp>
          <p:nvSpPr>
            <p:cNvPr id="50249" name="AutoShape 30"/>
            <p:cNvSpPr/>
            <p:nvPr/>
          </p:nvSpPr>
          <p:spPr>
            <a:xfrm>
              <a:off x="1182688" y="3781425"/>
              <a:ext cx="642937" cy="180975"/>
            </a:xfrm>
            <a:prstGeom prst="rightArrow">
              <a:avLst>
                <a:gd name="adj1" fmla="val 50000"/>
                <a:gd name="adj2" fmla="val 88766"/>
              </a:avLst>
            </a:prstGeom>
            <a:solidFill>
              <a:srgbClr val="FF0000"/>
            </a:solidFill>
            <a:ln w="19050">
              <a:noFill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50" name="Line 31"/>
            <p:cNvSpPr/>
            <p:nvPr/>
          </p:nvSpPr>
          <p:spPr>
            <a:xfrm flipH="1">
              <a:off x="1513227" y="3694113"/>
              <a:ext cx="2032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1" name="AutoShape 32"/>
            <p:cNvSpPr/>
            <p:nvPr/>
          </p:nvSpPr>
          <p:spPr>
            <a:xfrm>
              <a:off x="1182688" y="2714625"/>
              <a:ext cx="642937" cy="180975"/>
            </a:xfrm>
            <a:prstGeom prst="rightArrow">
              <a:avLst>
                <a:gd name="adj1" fmla="val 50000"/>
                <a:gd name="adj2" fmla="val 88766"/>
              </a:avLst>
            </a:prstGeom>
            <a:solidFill>
              <a:srgbClr val="FF0000"/>
            </a:solidFill>
            <a:ln w="19050">
              <a:noFill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52" name="AutoShape 33"/>
            <p:cNvSpPr/>
            <p:nvPr/>
          </p:nvSpPr>
          <p:spPr>
            <a:xfrm>
              <a:off x="1182688" y="2257425"/>
              <a:ext cx="642937" cy="180975"/>
            </a:xfrm>
            <a:prstGeom prst="rightArrow">
              <a:avLst>
                <a:gd name="adj1" fmla="val 50000"/>
                <a:gd name="adj2" fmla="val 88766"/>
              </a:avLst>
            </a:prstGeom>
            <a:solidFill>
              <a:srgbClr val="FF0000"/>
            </a:solidFill>
            <a:ln w="19050">
              <a:noFill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0253" name="Line 34"/>
            <p:cNvSpPr/>
            <p:nvPr/>
          </p:nvSpPr>
          <p:spPr>
            <a:xfrm flipH="1">
              <a:off x="1411288" y="2649538"/>
              <a:ext cx="2032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254" name="Line 35"/>
            <p:cNvSpPr/>
            <p:nvPr/>
          </p:nvSpPr>
          <p:spPr>
            <a:xfrm flipH="1">
              <a:off x="1425575" y="2174875"/>
              <a:ext cx="203200" cy="3048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062" name="Rectangle 2"/>
          <p:cNvSpPr txBox="1"/>
          <p:nvPr/>
        </p:nvSpPr>
        <p:spPr>
          <a:xfrm>
            <a:off x="381000" y="2268538"/>
            <a:ext cx="4191000" cy="457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多路选择器的结构框图</a:t>
            </a:r>
          </a:p>
        </p:txBody>
      </p:sp>
      <p:sp>
        <p:nvSpPr>
          <p:cNvPr id="45063" name="Rectangle 3"/>
          <p:cNvSpPr txBox="1"/>
          <p:nvPr/>
        </p:nvSpPr>
        <p:spPr>
          <a:xfrm>
            <a:off x="4429125" y="2358390"/>
            <a:ext cx="3087370" cy="4000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多路选择器的等效功能</a:t>
            </a:r>
          </a:p>
        </p:txBody>
      </p:sp>
      <p:sp>
        <p:nvSpPr>
          <p:cNvPr id="45064" name="矩形 1"/>
          <p:cNvSpPr/>
          <p:nvPr/>
        </p:nvSpPr>
        <p:spPr>
          <a:xfrm>
            <a:off x="0" y="4584700"/>
            <a:ext cx="76517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b="1" dirty="0">
                <a:solidFill>
                  <a:schemeClr val="tx1"/>
                </a:solidFill>
                <a:latin typeface="Calibri" panose="020F0502020204030204" pitchFamily="34" charset="0"/>
              </a:rPr>
              <a:t>n = 2</a:t>
            </a:r>
            <a:r>
              <a:rPr lang="en-US" altLang="zh-CN" b="1" baseline="30000" dirty="0">
                <a:solidFill>
                  <a:schemeClr val="tx1"/>
                </a:solidFill>
                <a:latin typeface="Calibri" panose="020F0502020204030204" pitchFamily="34" charset="0"/>
              </a:rPr>
              <a:t>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4420235" y="2771140"/>
            <a:ext cx="4065270" cy="2273300"/>
            <a:chOff x="6735" y="4138"/>
            <a:chExt cx="6402" cy="3580"/>
          </a:xfrm>
        </p:grpSpPr>
        <p:grpSp>
          <p:nvGrpSpPr>
            <p:cNvPr id="45061" name="Group 79"/>
            <p:cNvGrpSpPr/>
            <p:nvPr/>
          </p:nvGrpSpPr>
          <p:grpSpPr>
            <a:xfrm>
              <a:off x="6735" y="4138"/>
              <a:ext cx="6403" cy="3580"/>
              <a:chOff x="3056" y="451"/>
              <a:chExt cx="2561" cy="3541"/>
            </a:xfrm>
          </p:grpSpPr>
          <p:sp>
            <p:nvSpPr>
              <p:cNvPr id="50185" name="Freeform 37"/>
              <p:cNvSpPr/>
              <p:nvPr/>
            </p:nvSpPr>
            <p:spPr>
              <a:xfrm>
                <a:off x="3384" y="761"/>
                <a:ext cx="740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0" y="0"/>
                  </a:cxn>
                  <a:cxn ang="0">
                    <a:pos x="740" y="2"/>
                  </a:cxn>
                </a:cxnLst>
                <a:rect l="0" t="0" r="0" b="0"/>
                <a:pathLst>
                  <a:path w="740" h="165">
                    <a:moveTo>
                      <a:pt x="0" y="0"/>
                    </a:moveTo>
                    <a:lnTo>
                      <a:pt x="740" y="0"/>
                    </a:lnTo>
                    <a:lnTo>
                      <a:pt x="740" y="165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6" name="Line 38"/>
              <p:cNvSpPr/>
              <p:nvPr/>
            </p:nvSpPr>
            <p:spPr>
              <a:xfrm flipH="1">
                <a:off x="3393" y="1007"/>
                <a:ext cx="61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87" name="Freeform 39"/>
              <p:cNvSpPr/>
              <p:nvPr/>
            </p:nvSpPr>
            <p:spPr>
              <a:xfrm>
                <a:off x="3411" y="1206"/>
                <a:ext cx="704" cy="101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594" y="101"/>
                  </a:cxn>
                  <a:cxn ang="0">
                    <a:pos x="704" y="0"/>
                  </a:cxn>
                </a:cxnLst>
                <a:rect l="0" t="0" r="0" b="0"/>
                <a:pathLst>
                  <a:path w="704" h="101">
                    <a:moveTo>
                      <a:pt x="0" y="101"/>
                    </a:moveTo>
                    <a:lnTo>
                      <a:pt x="594" y="101"/>
                    </a:lnTo>
                    <a:lnTo>
                      <a:pt x="70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49" name="Line 40"/>
              <p:cNvSpPr/>
              <p:nvPr/>
            </p:nvSpPr>
            <p:spPr>
              <a:xfrm>
                <a:off x="4206" y="1094"/>
                <a:ext cx="494" cy="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50" name="Line 41"/>
              <p:cNvSpPr/>
              <p:nvPr/>
            </p:nvSpPr>
            <p:spPr>
              <a:xfrm>
                <a:off x="4005" y="1002"/>
                <a:ext cx="201" cy="9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0" name="Line 42"/>
              <p:cNvSpPr/>
              <p:nvPr/>
            </p:nvSpPr>
            <p:spPr>
              <a:xfrm>
                <a:off x="4892" y="1093"/>
                <a:ext cx="375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2" name="Line 43"/>
              <p:cNvSpPr/>
              <p:nvPr/>
            </p:nvSpPr>
            <p:spPr>
              <a:xfrm flipV="1">
                <a:off x="4700" y="958"/>
                <a:ext cx="192" cy="126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2" name="Freeform 44"/>
              <p:cNvSpPr/>
              <p:nvPr/>
            </p:nvSpPr>
            <p:spPr>
              <a:xfrm>
                <a:off x="3421" y="1631"/>
                <a:ext cx="740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0" y="0"/>
                  </a:cxn>
                  <a:cxn ang="0">
                    <a:pos x="740" y="2"/>
                  </a:cxn>
                </a:cxnLst>
                <a:rect l="0" t="0" r="0" b="0"/>
                <a:pathLst>
                  <a:path w="740" h="165">
                    <a:moveTo>
                      <a:pt x="0" y="0"/>
                    </a:moveTo>
                    <a:lnTo>
                      <a:pt x="740" y="0"/>
                    </a:lnTo>
                    <a:lnTo>
                      <a:pt x="740" y="165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3" name="Line 45"/>
              <p:cNvSpPr/>
              <p:nvPr/>
            </p:nvSpPr>
            <p:spPr>
              <a:xfrm flipH="1">
                <a:off x="3430" y="1852"/>
                <a:ext cx="61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194" name="Freeform 46"/>
              <p:cNvSpPr/>
              <p:nvPr/>
            </p:nvSpPr>
            <p:spPr>
              <a:xfrm>
                <a:off x="3448" y="2059"/>
                <a:ext cx="704" cy="101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594" y="101"/>
                  </a:cxn>
                  <a:cxn ang="0">
                    <a:pos x="704" y="0"/>
                  </a:cxn>
                </a:cxnLst>
                <a:rect l="0" t="0" r="0" b="0"/>
                <a:pathLst>
                  <a:path w="704" h="101">
                    <a:moveTo>
                      <a:pt x="0" y="101"/>
                    </a:moveTo>
                    <a:lnTo>
                      <a:pt x="594" y="101"/>
                    </a:lnTo>
                    <a:lnTo>
                      <a:pt x="70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6" name="Line 47"/>
              <p:cNvSpPr/>
              <p:nvPr/>
            </p:nvSpPr>
            <p:spPr>
              <a:xfrm>
                <a:off x="4243" y="1934"/>
                <a:ext cx="494" cy="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57" name="Line 48"/>
              <p:cNvSpPr/>
              <p:nvPr/>
            </p:nvSpPr>
            <p:spPr>
              <a:xfrm>
                <a:off x="4042" y="1843"/>
                <a:ext cx="201" cy="9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7" name="Line 49"/>
              <p:cNvSpPr/>
              <p:nvPr/>
            </p:nvSpPr>
            <p:spPr>
              <a:xfrm>
                <a:off x="4929" y="1933"/>
                <a:ext cx="375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59" name="Line 50"/>
              <p:cNvSpPr/>
              <p:nvPr/>
            </p:nvSpPr>
            <p:spPr>
              <a:xfrm flipV="1">
                <a:off x="4737" y="1796"/>
                <a:ext cx="192" cy="129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199" name="Freeform 51"/>
              <p:cNvSpPr/>
              <p:nvPr/>
            </p:nvSpPr>
            <p:spPr>
              <a:xfrm>
                <a:off x="3430" y="2803"/>
                <a:ext cx="740" cy="12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40" y="0"/>
                  </a:cxn>
                  <a:cxn ang="0">
                    <a:pos x="740" y="2"/>
                  </a:cxn>
                </a:cxnLst>
                <a:rect l="0" t="0" r="0" b="0"/>
                <a:pathLst>
                  <a:path w="740" h="165">
                    <a:moveTo>
                      <a:pt x="0" y="0"/>
                    </a:moveTo>
                    <a:lnTo>
                      <a:pt x="740" y="0"/>
                    </a:lnTo>
                    <a:lnTo>
                      <a:pt x="740" y="165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0" name="Line 52"/>
              <p:cNvSpPr/>
              <p:nvPr/>
            </p:nvSpPr>
            <p:spPr>
              <a:xfrm flipH="1">
                <a:off x="3428" y="3028"/>
                <a:ext cx="612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0201" name="Freeform 53"/>
              <p:cNvSpPr/>
              <p:nvPr/>
            </p:nvSpPr>
            <p:spPr>
              <a:xfrm>
                <a:off x="3446" y="3259"/>
                <a:ext cx="704" cy="101"/>
              </a:xfrm>
              <a:custGeom>
                <a:avLst/>
                <a:gdLst/>
                <a:ahLst/>
                <a:cxnLst>
                  <a:cxn ang="0">
                    <a:pos x="0" y="101"/>
                  </a:cxn>
                  <a:cxn ang="0">
                    <a:pos x="594" y="101"/>
                  </a:cxn>
                  <a:cxn ang="0">
                    <a:pos x="704" y="0"/>
                  </a:cxn>
                </a:cxnLst>
                <a:rect l="0" t="0" r="0" b="0"/>
                <a:pathLst>
                  <a:path w="704" h="101">
                    <a:moveTo>
                      <a:pt x="0" y="101"/>
                    </a:moveTo>
                    <a:lnTo>
                      <a:pt x="594" y="101"/>
                    </a:lnTo>
                    <a:lnTo>
                      <a:pt x="704" y="0"/>
                    </a:lnTo>
                  </a:path>
                </a:pathLst>
              </a:custGeom>
              <a:noFill/>
              <a:ln w="19050" cap="flat" cmpd="sng">
                <a:solidFill>
                  <a:schemeClr val="tx1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3" name="Line 54"/>
              <p:cNvSpPr/>
              <p:nvPr/>
            </p:nvSpPr>
            <p:spPr>
              <a:xfrm>
                <a:off x="4252" y="3109"/>
                <a:ext cx="494" cy="0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oval" w="med" len="med"/>
                <a:tailEnd type="oval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64" name="Line 55"/>
              <p:cNvSpPr/>
              <p:nvPr/>
            </p:nvSpPr>
            <p:spPr>
              <a:xfrm>
                <a:off x="4051" y="3018"/>
                <a:ext cx="201" cy="92"/>
              </a:xfrm>
              <a:prstGeom prst="line">
                <a:avLst/>
              </a:prstGeom>
              <a:ln>
                <a:headEnd type="oval" w="med" len="med"/>
                <a:tailEnd type="oval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204" name="Line 56"/>
              <p:cNvSpPr/>
              <p:nvPr/>
            </p:nvSpPr>
            <p:spPr>
              <a:xfrm>
                <a:off x="4938" y="3108"/>
                <a:ext cx="375" cy="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oval" w="med" len="med"/>
                <a:tailEnd type="oval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966" name="Line 57"/>
              <p:cNvSpPr/>
              <p:nvPr/>
            </p:nvSpPr>
            <p:spPr>
              <a:xfrm flipV="1">
                <a:off x="4746" y="2971"/>
                <a:ext cx="192" cy="129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67" name="Line 58"/>
              <p:cNvSpPr/>
              <p:nvPr/>
            </p:nvSpPr>
            <p:spPr>
              <a:xfrm>
                <a:off x="4225" y="1131"/>
                <a:ext cx="1" cy="226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38968" name="Line 59"/>
              <p:cNvSpPr/>
              <p:nvPr/>
            </p:nvSpPr>
            <p:spPr>
              <a:xfrm>
                <a:off x="4718" y="1113"/>
                <a:ext cx="0" cy="2265"/>
              </a:xfrm>
              <a:prstGeom prst="line">
                <a:avLst/>
              </a:prstGeom>
              <a:ln>
                <a:solidFill>
                  <a:srgbClr val="0000FF"/>
                </a:solidFill>
                <a:headEnd type="none" w="med" len="med"/>
                <a:tailEnd type="none" w="med" len="med"/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50208" name="Text Box 60"/>
              <p:cNvSpPr txBox="1"/>
              <p:nvPr/>
            </p:nvSpPr>
            <p:spPr>
              <a:xfrm>
                <a:off x="3056" y="451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0209" name="Text Box 61"/>
              <p:cNvSpPr txBox="1"/>
              <p:nvPr/>
            </p:nvSpPr>
            <p:spPr>
              <a:xfrm>
                <a:off x="3056" y="724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10" name="Text Box 62"/>
              <p:cNvSpPr txBox="1"/>
              <p:nvPr/>
            </p:nvSpPr>
            <p:spPr>
              <a:xfrm>
                <a:off x="3062" y="1030"/>
                <a:ext cx="349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n-1</a:t>
                </a:r>
              </a:p>
            </p:txBody>
          </p:sp>
          <p:sp>
            <p:nvSpPr>
              <p:cNvPr id="50211" name="Text Box 63"/>
              <p:cNvSpPr txBox="1"/>
              <p:nvPr/>
            </p:nvSpPr>
            <p:spPr>
              <a:xfrm>
                <a:off x="3069" y="1393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0212" name="Text Box 64"/>
              <p:cNvSpPr txBox="1"/>
              <p:nvPr/>
            </p:nvSpPr>
            <p:spPr>
              <a:xfrm>
                <a:off x="3068" y="1623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13" name="Text Box 65"/>
              <p:cNvSpPr txBox="1"/>
              <p:nvPr/>
            </p:nvSpPr>
            <p:spPr>
              <a:xfrm>
                <a:off x="3072" y="1918"/>
                <a:ext cx="349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n-1</a:t>
                </a:r>
              </a:p>
            </p:txBody>
          </p:sp>
          <p:sp>
            <p:nvSpPr>
              <p:cNvPr id="50214" name="Text Box 66"/>
              <p:cNvSpPr txBox="1"/>
              <p:nvPr/>
            </p:nvSpPr>
            <p:spPr>
              <a:xfrm>
                <a:off x="3066" y="2444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0215" name="Text Box 67"/>
              <p:cNvSpPr txBox="1"/>
              <p:nvPr/>
            </p:nvSpPr>
            <p:spPr>
              <a:xfrm>
                <a:off x="3074" y="2741"/>
                <a:ext cx="288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50216" name="Text Box 68"/>
              <p:cNvSpPr txBox="1"/>
              <p:nvPr/>
            </p:nvSpPr>
            <p:spPr>
              <a:xfrm>
                <a:off x="3082" y="3076"/>
                <a:ext cx="349" cy="4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b" hangingPunct="1"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bD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n-1</a:t>
                </a:r>
              </a:p>
            </p:txBody>
          </p:sp>
          <p:sp>
            <p:nvSpPr>
              <p:cNvPr id="50217" name="Text Box 69"/>
              <p:cNvSpPr txBox="1"/>
              <p:nvPr/>
            </p:nvSpPr>
            <p:spPr>
              <a:xfrm>
                <a:off x="5290" y="971"/>
                <a:ext cx="314" cy="6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t" hangingPunct="1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1Y</a:t>
                </a:r>
              </a:p>
            </p:txBody>
          </p:sp>
          <p:sp>
            <p:nvSpPr>
              <p:cNvPr id="50218" name="Text Box 70"/>
              <p:cNvSpPr txBox="1"/>
              <p:nvPr/>
            </p:nvSpPr>
            <p:spPr>
              <a:xfrm>
                <a:off x="5294" y="1821"/>
                <a:ext cx="314" cy="6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t" hangingPunct="1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2Y</a:t>
                </a:r>
              </a:p>
            </p:txBody>
          </p:sp>
          <p:sp>
            <p:nvSpPr>
              <p:cNvPr id="50219" name="Text Box 71"/>
              <p:cNvSpPr txBox="1"/>
              <p:nvPr/>
            </p:nvSpPr>
            <p:spPr>
              <a:xfrm>
                <a:off x="5303" y="2986"/>
                <a:ext cx="314" cy="62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:pPr algn="ctr" eaLnBrk="1" fontAlgn="t" hangingPunct="1">
                  <a:buFont typeface="Arial" panose="020B0604020202020204" pitchFamily="34" charset="0"/>
                </a:pP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bY</a:t>
                </a:r>
              </a:p>
            </p:txBody>
          </p:sp>
          <p:sp>
            <p:nvSpPr>
              <p:cNvPr id="50220" name="Text Box 72"/>
              <p:cNvSpPr txBox="1"/>
              <p:nvPr/>
            </p:nvSpPr>
            <p:spPr>
              <a:xfrm>
                <a:off x="4075" y="3415"/>
                <a:ext cx="432" cy="5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C55A11"/>
                    </a:solidFill>
                    <a:latin typeface="Times New Roman" panose="02020603050405020304" pitchFamily="18" charset="0"/>
                  </a:rPr>
                  <a:t>SEL</a:t>
                </a:r>
              </a:p>
            </p:txBody>
          </p:sp>
          <p:sp>
            <p:nvSpPr>
              <p:cNvPr id="50221" name="Text Box 73"/>
              <p:cNvSpPr txBox="1"/>
              <p:nvPr/>
            </p:nvSpPr>
            <p:spPr>
              <a:xfrm>
                <a:off x="4643" y="3417"/>
                <a:ext cx="432" cy="57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0000FF"/>
                    </a:solidFill>
                    <a:latin typeface="Times New Roman" panose="02020603050405020304" pitchFamily="18" charset="0"/>
                  </a:rPr>
                  <a:t>EN</a:t>
                </a:r>
              </a:p>
            </p:txBody>
          </p:sp>
          <p:sp>
            <p:nvSpPr>
              <p:cNvPr id="50222" name="Text Box 74"/>
              <p:cNvSpPr txBox="1"/>
              <p:nvPr/>
            </p:nvSpPr>
            <p:spPr>
              <a:xfrm>
                <a:off x="3654" y="3011"/>
                <a:ext cx="251" cy="33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0223" name="Text Box 75"/>
              <p:cNvSpPr txBox="1"/>
              <p:nvPr/>
            </p:nvSpPr>
            <p:spPr>
              <a:xfrm>
                <a:off x="3648" y="1787"/>
                <a:ext cx="251" cy="33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0224" name="Text Box 76"/>
              <p:cNvSpPr txBox="1"/>
              <p:nvPr/>
            </p:nvSpPr>
            <p:spPr>
              <a:xfrm>
                <a:off x="3649" y="950"/>
                <a:ext cx="251" cy="65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50225" name="Text Box 77"/>
              <p:cNvSpPr txBox="1"/>
              <p:nvPr/>
            </p:nvSpPr>
            <p:spPr>
              <a:xfrm>
                <a:off x="3649" y="2352"/>
                <a:ext cx="251" cy="33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2" name="Text Box 77"/>
            <p:cNvSpPr txBox="1"/>
            <p:nvPr/>
          </p:nvSpPr>
          <p:spPr>
            <a:xfrm>
              <a:off x="12374" y="6147"/>
              <a:ext cx="627" cy="46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…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059">
                                            <p:txEl>
                                              <p:charRg st="0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charRg st="55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059">
                                            <p:txEl>
                                              <p:charRg st="55" end="1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/>
      <p:bldP spid="45063" grpId="0"/>
      <p:bldP spid="4506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/>
          </p:cNvSpPr>
          <p:nvPr>
            <p:ph type="title"/>
          </p:nvPr>
        </p:nvSpPr>
        <p:spPr>
          <a:xfrm>
            <a:off x="327025" y="638175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多路选择器输出逻辑表达式</a:t>
            </a:r>
          </a:p>
        </p:txBody>
      </p:sp>
      <p:sp>
        <p:nvSpPr>
          <p:cNvPr id="46083" name="Rectangle 4"/>
          <p:cNvSpPr>
            <a:spLocks noGrp="1"/>
          </p:cNvSpPr>
          <p:nvPr>
            <p:ph idx="1"/>
          </p:nvPr>
        </p:nvSpPr>
        <p:spPr>
          <a:xfrm>
            <a:off x="357188" y="1020763"/>
            <a:ext cx="8572500" cy="22288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从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组数据源中选择哪一组数据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传送到输出端，由选择输入端的输入值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决定。</a:t>
            </a:r>
          </a:p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S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与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的关系为：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= 2</a:t>
            </a:r>
            <a:r>
              <a:rPr lang="en-US" altLang="zh-CN" sz="20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= log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n)</a:t>
            </a:r>
          </a:p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S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位选择信号有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种组合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即最小项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。每一种组合对应选择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 ( = 2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组输入数据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中的一组。 逻辑表达式为：</a:t>
            </a:r>
          </a:p>
        </p:txBody>
      </p:sp>
      <p:grpSp>
        <p:nvGrpSpPr>
          <p:cNvPr id="46084" name="Group 17"/>
          <p:cNvGrpSpPr/>
          <p:nvPr/>
        </p:nvGrpSpPr>
        <p:grpSpPr>
          <a:xfrm>
            <a:off x="785604" y="2644140"/>
            <a:ext cx="7755410" cy="901212"/>
            <a:chOff x="272" y="3571"/>
            <a:chExt cx="4127" cy="675"/>
          </a:xfrm>
        </p:grpSpPr>
        <p:sp>
          <p:nvSpPr>
            <p:cNvPr id="52230" name="Rectangle 10"/>
            <p:cNvSpPr/>
            <p:nvPr/>
          </p:nvSpPr>
          <p:spPr>
            <a:xfrm>
              <a:off x="886" y="4011"/>
              <a:ext cx="279" cy="18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6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 = 0</a:t>
              </a:r>
            </a:p>
          </p:txBody>
        </p:sp>
        <p:sp>
          <p:nvSpPr>
            <p:cNvPr id="52231" name="Rectangle 12"/>
            <p:cNvSpPr/>
            <p:nvPr/>
          </p:nvSpPr>
          <p:spPr>
            <a:xfrm>
              <a:off x="875" y="3571"/>
              <a:ext cx="329" cy="2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 - 1</a:t>
              </a:r>
            </a:p>
          </p:txBody>
        </p:sp>
        <p:sp>
          <p:nvSpPr>
            <p:cNvPr id="52232" name="Text Box 16"/>
            <p:cNvSpPr txBox="1"/>
            <p:nvPr/>
          </p:nvSpPr>
          <p:spPr>
            <a:xfrm>
              <a:off x="272" y="3655"/>
              <a:ext cx="4127" cy="5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no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KY  = </a:t>
              </a:r>
              <a:r>
                <a:rPr lang="en-US" altLang="zh-CN" sz="36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∑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EN · 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· KD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    K = 1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…</a:t>
              </a:r>
              <a:r>
                <a:rPr lang="zh-CN" altLang="en-US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，</a:t>
              </a:r>
              <a:r>
                <a:rPr lang="en-US" altLang="zh-CN" sz="2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</p:grpSp>
      <p:sp>
        <p:nvSpPr>
          <p:cNvPr id="46085" name="Text Box 18"/>
          <p:cNvSpPr txBox="1"/>
          <p:nvPr/>
        </p:nvSpPr>
        <p:spPr>
          <a:xfrm>
            <a:off x="469900" y="3813175"/>
            <a:ext cx="8205788" cy="755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式中：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KY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为输出位，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KD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是第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组输入数据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源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的第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K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位，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位选择输入变量的最小项。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4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charRg st="4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charRg st="93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6083">
                                            <p:txEl>
                                              <p:charRg st="93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6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/>
          </p:cNvSpPr>
          <p:nvPr>
            <p:ph type="title"/>
          </p:nvPr>
        </p:nvSpPr>
        <p:spPr>
          <a:xfrm>
            <a:off x="685800" y="617538"/>
            <a:ext cx="8458200" cy="40005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多路选择器的原理图（某位输出多路选择器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,K=0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n-1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</a:p>
        </p:txBody>
      </p:sp>
      <p:grpSp>
        <p:nvGrpSpPr>
          <p:cNvPr id="47107" name="Group 49"/>
          <p:cNvGrpSpPr/>
          <p:nvPr/>
        </p:nvGrpSpPr>
        <p:grpSpPr>
          <a:xfrm>
            <a:off x="887730" y="1444943"/>
            <a:ext cx="7129463" cy="3328987"/>
            <a:chOff x="428" y="1440"/>
            <a:chExt cx="4607" cy="2796"/>
          </a:xfrm>
        </p:grpSpPr>
        <p:sp>
          <p:nvSpPr>
            <p:cNvPr id="53252" name="Line 51"/>
            <p:cNvSpPr/>
            <p:nvPr/>
          </p:nvSpPr>
          <p:spPr>
            <a:xfrm>
              <a:off x="809" y="1586"/>
              <a:ext cx="998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3" name="Rectangle 52"/>
            <p:cNvSpPr/>
            <p:nvPr/>
          </p:nvSpPr>
          <p:spPr>
            <a:xfrm>
              <a:off x="1807" y="1440"/>
              <a:ext cx="272" cy="43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53254" name="Line 53"/>
            <p:cNvSpPr/>
            <p:nvPr/>
          </p:nvSpPr>
          <p:spPr>
            <a:xfrm>
              <a:off x="809" y="1776"/>
              <a:ext cx="9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Line 54"/>
            <p:cNvSpPr/>
            <p:nvPr/>
          </p:nvSpPr>
          <p:spPr>
            <a:xfrm>
              <a:off x="1580" y="1580"/>
              <a:ext cx="0" cy="544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Line 55"/>
            <p:cNvSpPr/>
            <p:nvPr/>
          </p:nvSpPr>
          <p:spPr>
            <a:xfrm>
              <a:off x="1580" y="2112"/>
              <a:ext cx="453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Line 56"/>
            <p:cNvSpPr/>
            <p:nvPr/>
          </p:nvSpPr>
          <p:spPr>
            <a:xfrm>
              <a:off x="1671" y="1680"/>
              <a:ext cx="136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Line 57"/>
            <p:cNvSpPr/>
            <p:nvPr/>
          </p:nvSpPr>
          <p:spPr>
            <a:xfrm>
              <a:off x="1671" y="1682"/>
              <a:ext cx="0" cy="1689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58"/>
            <p:cNvSpPr/>
            <p:nvPr/>
          </p:nvSpPr>
          <p:spPr>
            <a:xfrm>
              <a:off x="816" y="2304"/>
              <a:ext cx="12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59"/>
            <p:cNvSpPr/>
            <p:nvPr/>
          </p:nvSpPr>
          <p:spPr>
            <a:xfrm>
              <a:off x="1872" y="2208"/>
              <a:ext cx="136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60"/>
            <p:cNvSpPr/>
            <p:nvPr/>
          </p:nvSpPr>
          <p:spPr>
            <a:xfrm>
              <a:off x="1872" y="2208"/>
              <a:ext cx="0" cy="1164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2" name="Line 61"/>
            <p:cNvSpPr/>
            <p:nvPr/>
          </p:nvSpPr>
          <p:spPr>
            <a:xfrm>
              <a:off x="1776" y="2115"/>
              <a:ext cx="0" cy="68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3" name="Line 62"/>
            <p:cNvSpPr/>
            <p:nvPr/>
          </p:nvSpPr>
          <p:spPr>
            <a:xfrm>
              <a:off x="1776" y="2805"/>
              <a:ext cx="1528" cy="1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4" name="Text Box 63"/>
            <p:cNvSpPr txBox="1"/>
            <p:nvPr/>
          </p:nvSpPr>
          <p:spPr>
            <a:xfrm>
              <a:off x="481" y="1440"/>
              <a:ext cx="400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0000FF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EN</a:t>
              </a:r>
            </a:p>
          </p:txBody>
        </p:sp>
        <p:sp>
          <p:nvSpPr>
            <p:cNvPr id="53265" name="Text Box 64"/>
            <p:cNvSpPr txBox="1"/>
            <p:nvPr/>
          </p:nvSpPr>
          <p:spPr>
            <a:xfrm>
              <a:off x="428" y="1670"/>
              <a:ext cx="43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KD</a:t>
              </a:r>
              <a:r>
                <a:rPr lang="en-US" altLang="zh-CN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3266" name="Text Box 65"/>
            <p:cNvSpPr txBox="1"/>
            <p:nvPr/>
          </p:nvSpPr>
          <p:spPr>
            <a:xfrm>
              <a:off x="462" y="2198"/>
              <a:ext cx="40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KD</a:t>
              </a:r>
              <a:r>
                <a:rPr lang="en-US" altLang="zh-CN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3267" name="Line 66"/>
            <p:cNvSpPr/>
            <p:nvPr/>
          </p:nvSpPr>
          <p:spPr>
            <a:xfrm>
              <a:off x="819" y="2976"/>
              <a:ext cx="24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8" name="Line 67"/>
            <p:cNvSpPr/>
            <p:nvPr/>
          </p:nvSpPr>
          <p:spPr>
            <a:xfrm>
              <a:off x="3168" y="2880"/>
              <a:ext cx="136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9" name="Line 68"/>
            <p:cNvSpPr/>
            <p:nvPr/>
          </p:nvSpPr>
          <p:spPr>
            <a:xfrm>
              <a:off x="3168" y="2880"/>
              <a:ext cx="1" cy="491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0" name="Text Box 69"/>
            <p:cNvSpPr txBox="1"/>
            <p:nvPr/>
          </p:nvSpPr>
          <p:spPr>
            <a:xfrm>
              <a:off x="470" y="2870"/>
              <a:ext cx="494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KD</a:t>
              </a:r>
              <a:r>
                <a:rPr lang="en-US" altLang="zh-CN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53271" name="Line 70"/>
            <p:cNvSpPr/>
            <p:nvPr/>
          </p:nvSpPr>
          <p:spPr>
            <a:xfrm>
              <a:off x="2087" y="1662"/>
              <a:ext cx="20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2" name="Line 71"/>
            <p:cNvSpPr/>
            <p:nvPr/>
          </p:nvSpPr>
          <p:spPr>
            <a:xfrm>
              <a:off x="2294" y="2188"/>
              <a:ext cx="18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3" name="Line 72"/>
            <p:cNvSpPr/>
            <p:nvPr/>
          </p:nvSpPr>
          <p:spPr>
            <a:xfrm flipV="1">
              <a:off x="3591" y="2870"/>
              <a:ext cx="406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4" name="Rectangle 73"/>
            <p:cNvSpPr/>
            <p:nvPr/>
          </p:nvSpPr>
          <p:spPr>
            <a:xfrm>
              <a:off x="1398" y="3372"/>
              <a:ext cx="2268" cy="453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 - n </a:t>
              </a: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二进制译码器</a:t>
              </a:r>
            </a:p>
          </p:txBody>
        </p:sp>
        <p:sp>
          <p:nvSpPr>
            <p:cNvPr id="53275" name="Line 74"/>
            <p:cNvSpPr/>
            <p:nvPr/>
          </p:nvSpPr>
          <p:spPr>
            <a:xfrm flipV="1">
              <a:off x="2459" y="3984"/>
              <a:ext cx="181" cy="91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6" name="Text Box 75"/>
            <p:cNvSpPr txBox="1"/>
            <p:nvPr/>
          </p:nvSpPr>
          <p:spPr>
            <a:xfrm>
              <a:off x="2351" y="3898"/>
              <a:ext cx="202" cy="2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53277" name="Text Box 76"/>
            <p:cNvSpPr txBox="1"/>
            <p:nvPr/>
          </p:nvSpPr>
          <p:spPr>
            <a:xfrm>
              <a:off x="1344" y="3072"/>
              <a:ext cx="365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en-US" altLang="zh-CN" b="1" baseline="-25000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53278" name="Text Box 77"/>
            <p:cNvSpPr txBox="1"/>
            <p:nvPr/>
          </p:nvSpPr>
          <p:spPr>
            <a:xfrm>
              <a:off x="1870" y="3076"/>
              <a:ext cx="574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en-US" altLang="zh-CN" b="1" baseline="-25000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53279" name="Text Box 78"/>
            <p:cNvSpPr txBox="1"/>
            <p:nvPr/>
          </p:nvSpPr>
          <p:spPr>
            <a:xfrm>
              <a:off x="3134" y="3072"/>
              <a:ext cx="537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m</a:t>
              </a:r>
              <a:r>
                <a:rPr lang="en-US" altLang="zh-CN" b="1" baseline="-25000" dirty="0">
                  <a:solidFill>
                    <a:srgbClr val="C55A1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53280" name="Line 79"/>
            <p:cNvSpPr/>
            <p:nvPr/>
          </p:nvSpPr>
          <p:spPr>
            <a:xfrm>
              <a:off x="4381" y="2256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81" name="Text Box 80"/>
            <p:cNvSpPr txBox="1"/>
            <p:nvPr/>
          </p:nvSpPr>
          <p:spPr>
            <a:xfrm>
              <a:off x="4703" y="2112"/>
              <a:ext cx="3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KY</a:t>
              </a:r>
            </a:p>
          </p:txBody>
        </p:sp>
        <p:sp>
          <p:nvSpPr>
            <p:cNvPr id="53282" name="Text Box 81"/>
            <p:cNvSpPr txBox="1"/>
            <p:nvPr/>
          </p:nvSpPr>
          <p:spPr>
            <a:xfrm>
              <a:off x="1492" y="3878"/>
              <a:ext cx="1068" cy="3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输入选择</a:t>
              </a:r>
            </a:p>
          </p:txBody>
        </p:sp>
        <p:sp>
          <p:nvSpPr>
            <p:cNvPr id="53283" name="Rectangle 82"/>
            <p:cNvSpPr/>
            <p:nvPr/>
          </p:nvSpPr>
          <p:spPr>
            <a:xfrm>
              <a:off x="2016" y="1968"/>
              <a:ext cx="272" cy="43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53284" name="Rectangle 83"/>
            <p:cNvSpPr/>
            <p:nvPr/>
          </p:nvSpPr>
          <p:spPr>
            <a:xfrm>
              <a:off x="3307" y="2640"/>
              <a:ext cx="272" cy="431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53289" name="Oval 88"/>
            <p:cNvSpPr>
              <a:spLocks noChangeAspect="1"/>
            </p:cNvSpPr>
            <p:nvPr/>
          </p:nvSpPr>
          <p:spPr>
            <a:xfrm>
              <a:off x="1556" y="1564"/>
              <a:ext cx="45" cy="45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0" name="Oval 89"/>
            <p:cNvSpPr>
              <a:spLocks noChangeAspect="1"/>
            </p:cNvSpPr>
            <p:nvPr/>
          </p:nvSpPr>
          <p:spPr>
            <a:xfrm>
              <a:off x="1756" y="2087"/>
              <a:ext cx="45" cy="45"/>
            </a:xfrm>
            <a:prstGeom prst="ellipse">
              <a:avLst/>
            </a:prstGeom>
            <a:solidFill>
              <a:srgbClr val="0000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1" name="Oval 90"/>
            <p:cNvSpPr>
              <a:spLocks noChangeAspect="1"/>
            </p:cNvSpPr>
            <p:nvPr/>
          </p:nvSpPr>
          <p:spPr>
            <a:xfrm>
              <a:off x="1248" y="244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2" name="Oval 91"/>
            <p:cNvSpPr>
              <a:spLocks noChangeAspect="1"/>
            </p:cNvSpPr>
            <p:nvPr/>
          </p:nvSpPr>
          <p:spPr>
            <a:xfrm>
              <a:off x="1248" y="254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3" name="Oval 92"/>
            <p:cNvSpPr>
              <a:spLocks noChangeAspect="1"/>
            </p:cNvSpPr>
            <p:nvPr/>
          </p:nvSpPr>
          <p:spPr>
            <a:xfrm>
              <a:off x="1248" y="2640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4" name="Oval 93"/>
            <p:cNvSpPr>
              <a:spLocks noChangeAspect="1"/>
            </p:cNvSpPr>
            <p:nvPr/>
          </p:nvSpPr>
          <p:spPr>
            <a:xfrm>
              <a:off x="2352" y="3216"/>
              <a:ext cx="34" cy="34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5" name="Oval 94"/>
            <p:cNvSpPr>
              <a:spLocks noChangeAspect="1"/>
            </p:cNvSpPr>
            <p:nvPr/>
          </p:nvSpPr>
          <p:spPr>
            <a:xfrm>
              <a:off x="2471" y="3216"/>
              <a:ext cx="34" cy="34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6" name="Oval 95"/>
            <p:cNvSpPr>
              <a:spLocks noChangeAspect="1"/>
            </p:cNvSpPr>
            <p:nvPr/>
          </p:nvSpPr>
          <p:spPr>
            <a:xfrm>
              <a:off x="2592" y="3216"/>
              <a:ext cx="34" cy="34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7" name="Oval 96"/>
            <p:cNvSpPr>
              <a:spLocks noChangeAspect="1"/>
            </p:cNvSpPr>
            <p:nvPr/>
          </p:nvSpPr>
          <p:spPr>
            <a:xfrm>
              <a:off x="3758" y="2448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8" name="Oval 97"/>
            <p:cNvSpPr>
              <a:spLocks noChangeAspect="1"/>
            </p:cNvSpPr>
            <p:nvPr/>
          </p:nvSpPr>
          <p:spPr>
            <a:xfrm>
              <a:off x="3758" y="2544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299" name="Oval 98"/>
            <p:cNvSpPr>
              <a:spLocks noChangeAspect="1"/>
            </p:cNvSpPr>
            <p:nvPr/>
          </p:nvSpPr>
          <p:spPr>
            <a:xfrm>
              <a:off x="3758" y="2640"/>
              <a:ext cx="34" cy="34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53300" name="Rectangle 99"/>
            <p:cNvSpPr/>
            <p:nvPr/>
          </p:nvSpPr>
          <p:spPr>
            <a:xfrm>
              <a:off x="3984" y="1536"/>
              <a:ext cx="397" cy="1437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≥</a:t>
              </a: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1</a:t>
              </a:r>
            </a:p>
          </p:txBody>
        </p:sp>
        <p:sp>
          <p:nvSpPr>
            <p:cNvPr id="53301" name="Line 100"/>
            <p:cNvSpPr/>
            <p:nvPr/>
          </p:nvSpPr>
          <p:spPr>
            <a:xfrm flipV="1">
              <a:off x="2544" y="3852"/>
              <a:ext cx="0" cy="384"/>
            </a:xfrm>
            <a:prstGeom prst="line">
              <a:avLst/>
            </a:prstGeom>
            <a:ln w="57150" cap="flat" cmpd="sng">
              <a:solidFill>
                <a:srgbClr val="FF99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type="title"/>
          </p:nvPr>
        </p:nvSpPr>
        <p:spPr>
          <a:xfrm>
            <a:off x="3500438" y="501650"/>
            <a:ext cx="4749800" cy="47148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</a:t>
            </a:r>
          </a:p>
        </p:txBody>
      </p:sp>
      <p:sp>
        <p:nvSpPr>
          <p:cNvPr id="48131" name="Rectangle 4"/>
          <p:cNvSpPr>
            <a:spLocks noGrp="1"/>
          </p:cNvSpPr>
          <p:nvPr>
            <p:ph idx="1"/>
          </p:nvPr>
        </p:nvSpPr>
        <p:spPr>
          <a:xfrm>
            <a:off x="457200" y="771525"/>
            <a:ext cx="6400800" cy="1673225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八输入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位输出多路选择器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</a:p>
          <a:p>
            <a:pPr eaLnBrk="1" hangingPunct="1"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一个使能输入端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/EN</a:t>
            </a:r>
          </a:p>
          <a:p>
            <a:pPr eaLnBrk="1" hangingPunct="1"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三个选择输入端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</a:p>
          <a:p>
            <a:pPr eaLnBrk="1" hangingPunct="1">
              <a:buChar char="•"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个数据输入端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Char char="•"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个互反输出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/Y</a:t>
            </a:r>
          </a:p>
        </p:txBody>
      </p:sp>
      <p:sp>
        <p:nvSpPr>
          <p:cNvPr id="48170" name="Text Box 208"/>
          <p:cNvSpPr txBox="1"/>
          <p:nvPr/>
        </p:nvSpPr>
        <p:spPr>
          <a:xfrm>
            <a:off x="3833813" y="1674813"/>
            <a:ext cx="30241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</a:t>
            </a:r>
          </a:p>
        </p:txBody>
      </p:sp>
      <p:sp>
        <p:nvSpPr>
          <p:cNvPr id="48177" name="Rectangle 3"/>
          <p:cNvSpPr txBox="1"/>
          <p:nvPr/>
        </p:nvSpPr>
        <p:spPr>
          <a:xfrm>
            <a:off x="323850" y="2571750"/>
            <a:ext cx="2520950" cy="431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逻辑符号</a:t>
            </a:r>
          </a:p>
        </p:txBody>
      </p:sp>
      <p:grpSp>
        <p:nvGrpSpPr>
          <p:cNvPr id="51289" name="Group 89"/>
          <p:cNvGrpSpPr/>
          <p:nvPr/>
        </p:nvGrpSpPr>
        <p:grpSpPr>
          <a:xfrm>
            <a:off x="2339340" y="2441258"/>
            <a:ext cx="2017713" cy="2581275"/>
            <a:chOff x="883" y="1583"/>
            <a:chExt cx="1271" cy="1626"/>
          </a:xfrm>
        </p:grpSpPr>
        <p:sp>
          <p:nvSpPr>
            <p:cNvPr id="54327" name="Rectangle 7"/>
            <p:cNvSpPr/>
            <p:nvPr/>
          </p:nvSpPr>
          <p:spPr>
            <a:xfrm>
              <a:off x="1111" y="1859"/>
              <a:ext cx="816" cy="134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28" name="Oval 8"/>
            <p:cNvSpPr/>
            <p:nvPr/>
          </p:nvSpPr>
          <p:spPr>
            <a:xfrm>
              <a:off x="1045" y="1906"/>
              <a:ext cx="70" cy="4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29" name="Line 9"/>
            <p:cNvSpPr/>
            <p:nvPr/>
          </p:nvSpPr>
          <p:spPr>
            <a:xfrm>
              <a:off x="907" y="1933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4330" name="Group 10"/>
            <p:cNvGrpSpPr/>
            <p:nvPr/>
          </p:nvGrpSpPr>
          <p:grpSpPr>
            <a:xfrm>
              <a:off x="899" y="2057"/>
              <a:ext cx="223" cy="97"/>
              <a:chOff x="3624" y="1744"/>
              <a:chExt cx="223" cy="152"/>
            </a:xfrm>
          </p:grpSpPr>
          <p:sp>
            <p:nvSpPr>
              <p:cNvPr id="54358" name="Line 11"/>
              <p:cNvSpPr/>
              <p:nvPr/>
            </p:nvSpPr>
            <p:spPr>
              <a:xfrm>
                <a:off x="3632" y="1744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4359" name="Line 12"/>
              <p:cNvSpPr/>
              <p:nvPr/>
            </p:nvSpPr>
            <p:spPr>
              <a:xfrm>
                <a:off x="3624" y="1896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4331" name="Line 14"/>
            <p:cNvSpPr/>
            <p:nvPr/>
          </p:nvSpPr>
          <p:spPr>
            <a:xfrm>
              <a:off x="899" y="2261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2" name="Line 15"/>
            <p:cNvSpPr/>
            <p:nvPr/>
          </p:nvSpPr>
          <p:spPr>
            <a:xfrm>
              <a:off x="891" y="2434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3" name="Line 16"/>
            <p:cNvSpPr/>
            <p:nvPr/>
          </p:nvSpPr>
          <p:spPr>
            <a:xfrm>
              <a:off x="891" y="2529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4" name="Line 17"/>
            <p:cNvSpPr/>
            <p:nvPr/>
          </p:nvSpPr>
          <p:spPr>
            <a:xfrm>
              <a:off x="891" y="2624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5" name="Line 18"/>
            <p:cNvSpPr/>
            <p:nvPr/>
          </p:nvSpPr>
          <p:spPr>
            <a:xfrm>
              <a:off x="891" y="2713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6" name="Line 19"/>
            <p:cNvSpPr/>
            <p:nvPr/>
          </p:nvSpPr>
          <p:spPr>
            <a:xfrm>
              <a:off x="891" y="2809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7" name="Line 20"/>
            <p:cNvSpPr/>
            <p:nvPr/>
          </p:nvSpPr>
          <p:spPr>
            <a:xfrm>
              <a:off x="891" y="289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38" name="Text Box 21"/>
            <p:cNvSpPr txBox="1"/>
            <p:nvPr/>
          </p:nvSpPr>
          <p:spPr>
            <a:xfrm>
              <a:off x="1099" y="1836"/>
              <a:ext cx="352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54339" name="Text Box 22"/>
            <p:cNvSpPr txBox="1"/>
            <p:nvPr/>
          </p:nvSpPr>
          <p:spPr>
            <a:xfrm>
              <a:off x="1107" y="1955"/>
              <a:ext cx="240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4340" name="Text Box 23"/>
            <p:cNvSpPr txBox="1"/>
            <p:nvPr/>
          </p:nvSpPr>
          <p:spPr>
            <a:xfrm>
              <a:off x="1115" y="2062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4341" name="Text Box 24"/>
            <p:cNvSpPr txBox="1"/>
            <p:nvPr/>
          </p:nvSpPr>
          <p:spPr>
            <a:xfrm>
              <a:off x="1099" y="2157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54342" name="Text Box 25"/>
            <p:cNvSpPr txBox="1"/>
            <p:nvPr/>
          </p:nvSpPr>
          <p:spPr>
            <a:xfrm>
              <a:off x="1112" y="2300"/>
              <a:ext cx="336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43" name="Line 26"/>
            <p:cNvSpPr/>
            <p:nvPr/>
          </p:nvSpPr>
          <p:spPr>
            <a:xfrm>
              <a:off x="1939" y="2302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4" name="Line 27"/>
            <p:cNvSpPr/>
            <p:nvPr/>
          </p:nvSpPr>
          <p:spPr>
            <a:xfrm>
              <a:off x="2000" y="2461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5" name="Text Box 28"/>
            <p:cNvSpPr txBox="1"/>
            <p:nvPr/>
          </p:nvSpPr>
          <p:spPr>
            <a:xfrm>
              <a:off x="1699" y="2164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Y</a:t>
              </a:r>
            </a:p>
          </p:txBody>
        </p:sp>
        <p:sp>
          <p:nvSpPr>
            <p:cNvPr id="54346" name="Text Box 29"/>
            <p:cNvSpPr txBox="1"/>
            <p:nvPr/>
          </p:nvSpPr>
          <p:spPr>
            <a:xfrm>
              <a:off x="1699" y="2321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Y</a:t>
              </a:r>
            </a:p>
          </p:txBody>
        </p:sp>
        <p:sp>
          <p:nvSpPr>
            <p:cNvPr id="54347" name="Text Box 30"/>
            <p:cNvSpPr txBox="1"/>
            <p:nvPr/>
          </p:nvSpPr>
          <p:spPr>
            <a:xfrm>
              <a:off x="1179" y="1583"/>
              <a:ext cx="808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74LS151</a:t>
              </a:r>
            </a:p>
          </p:txBody>
        </p:sp>
        <p:sp>
          <p:nvSpPr>
            <p:cNvPr id="54348" name="Line 32"/>
            <p:cNvSpPr/>
            <p:nvPr/>
          </p:nvSpPr>
          <p:spPr>
            <a:xfrm>
              <a:off x="892" y="2996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49" name="Line 33"/>
            <p:cNvSpPr/>
            <p:nvPr/>
          </p:nvSpPr>
          <p:spPr>
            <a:xfrm>
              <a:off x="883" y="3093"/>
              <a:ext cx="22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50" name="Text Box 34"/>
            <p:cNvSpPr txBox="1"/>
            <p:nvPr/>
          </p:nvSpPr>
          <p:spPr>
            <a:xfrm>
              <a:off x="1115" y="2409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1" name="Text Box 35"/>
            <p:cNvSpPr txBox="1"/>
            <p:nvPr/>
          </p:nvSpPr>
          <p:spPr>
            <a:xfrm>
              <a:off x="1115" y="2504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2" name="Text Box 36"/>
            <p:cNvSpPr txBox="1"/>
            <p:nvPr/>
          </p:nvSpPr>
          <p:spPr>
            <a:xfrm>
              <a:off x="1115" y="2599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3" name="Text Box 37"/>
            <p:cNvSpPr txBox="1"/>
            <p:nvPr/>
          </p:nvSpPr>
          <p:spPr>
            <a:xfrm>
              <a:off x="1115" y="2694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4" name="Text Box 38"/>
            <p:cNvSpPr txBox="1"/>
            <p:nvPr/>
          </p:nvSpPr>
          <p:spPr>
            <a:xfrm>
              <a:off x="1115" y="2789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5" name="Text Box 39"/>
            <p:cNvSpPr txBox="1"/>
            <p:nvPr/>
          </p:nvSpPr>
          <p:spPr>
            <a:xfrm>
              <a:off x="1115" y="2884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6" name="Text Box 40"/>
            <p:cNvSpPr txBox="1"/>
            <p:nvPr/>
          </p:nvSpPr>
          <p:spPr>
            <a:xfrm>
              <a:off x="1115" y="2979"/>
              <a:ext cx="336" cy="23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4357" name="Oval 41"/>
            <p:cNvSpPr/>
            <p:nvPr/>
          </p:nvSpPr>
          <p:spPr>
            <a:xfrm>
              <a:off x="1931" y="2434"/>
              <a:ext cx="70" cy="4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4279" name="灯片编号占位符 5"/>
          <p:cNvSpPr txBox="1">
            <a:spLocks noGrp="1"/>
          </p:cNvSpPr>
          <p:nvPr/>
        </p:nvSpPr>
        <p:spPr>
          <a:xfrm>
            <a:off x="8270875" y="6959600"/>
            <a:ext cx="361950" cy="127000"/>
          </a:xfrm>
          <a:prstGeom prst="rect">
            <a:avLst/>
          </a:prstGeom>
          <a:solidFill>
            <a:srgbClr val="00CCFF"/>
          </a:solidFill>
          <a:ln w="9525">
            <a:noFill/>
          </a:ln>
        </p:spPr>
        <p:txBody>
          <a:bodyPr lIns="18000" tIns="0"/>
          <a:lstStyle/>
          <a:p>
            <a:pPr algn="r" eaLnBrk="1" hangingPunct="1"/>
            <a:fld id="{9A0DB2DC-4C9A-4742-B13C-FB6460FD3503}" type="slidenum">
              <a: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rPr>
              <a:t>33</a:t>
            </a:fld>
            <a:endParaRPr lang="en-US" altLang="zh-CN" sz="14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0" name="Group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5756275" y="1575435"/>
          <a:ext cx="3285490" cy="3468847"/>
        </p:xfrm>
        <a:graphic>
          <a:graphicData uri="http://schemas.openxmlformats.org/drawingml/2006/table">
            <a:tbl>
              <a:tblPr/>
              <a:tblGrid>
                <a:gridCol w="20707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4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48587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入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848587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出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/EN  C   B  A   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Y    /Y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28575">
                      <a:solidFill>
                        <a:srgbClr val="848587"/>
                      </a:solidFill>
                      <a:prstDash val="solid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  d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d  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0     1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0    0   0   0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o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o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0    0   1   0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2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</a:t>
                      </a: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0   1   1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3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0    1   0   0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4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0    1   0   1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5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05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0    1   1   0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      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6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9525">
                      <a:solidFill>
                        <a:srgbClr val="848587"/>
                      </a:solidFill>
                      <a:prstDash val="sysDash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9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0    1   1   1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</a:t>
                      </a:r>
                      <a:r>
                        <a:rPr kumimoji="0" lang="en-US" sz="16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40404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7</a:t>
                      </a:r>
                    </a:p>
                  </a:txBody>
                  <a:tcPr marL="91427" marR="91427" marT="45651" marB="45651" anchor="ctr" anchorCtr="1" horzOverflow="overflow">
                    <a:lnL w="9525">
                      <a:solidFill>
                        <a:srgbClr val="848587"/>
                      </a:solidFill>
                      <a:prstDash val="sysDash"/>
                    </a:lnL>
                    <a:lnR w="9525">
                      <a:solidFill>
                        <a:srgbClr val="848587"/>
                      </a:solidFill>
                      <a:prstDash val="sysDash"/>
                    </a:lnR>
                    <a:lnT w="9525">
                      <a:solidFill>
                        <a:srgbClr val="848587"/>
                      </a:solidFill>
                      <a:prstDash val="sysDash"/>
                    </a:lnT>
                    <a:lnB w="28575">
                      <a:solidFill>
                        <a:srgbClr val="848587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51" name="Group 257"/>
          <p:cNvGrpSpPr/>
          <p:nvPr/>
        </p:nvGrpSpPr>
        <p:grpSpPr>
          <a:xfrm>
            <a:off x="8522335" y="2499360"/>
            <a:ext cx="241935" cy="2222500"/>
            <a:chOff x="0" y="0"/>
            <a:chExt cx="136" cy="1679"/>
          </a:xfrm>
        </p:grpSpPr>
        <p:sp>
          <p:nvSpPr>
            <p:cNvPr id="54319" name="Line 212"/>
            <p:cNvSpPr/>
            <p:nvPr/>
          </p:nvSpPr>
          <p:spPr>
            <a:xfrm>
              <a:off x="0" y="0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213"/>
            <p:cNvSpPr/>
            <p:nvPr/>
          </p:nvSpPr>
          <p:spPr>
            <a:xfrm>
              <a:off x="0" y="240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Line 214"/>
            <p:cNvSpPr/>
            <p:nvPr/>
          </p:nvSpPr>
          <p:spPr>
            <a:xfrm>
              <a:off x="0" y="454"/>
              <a:ext cx="136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2" name="Line 215"/>
            <p:cNvSpPr/>
            <p:nvPr/>
          </p:nvSpPr>
          <p:spPr>
            <a:xfrm>
              <a:off x="18" y="709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3" name="Line 216"/>
            <p:cNvSpPr/>
            <p:nvPr/>
          </p:nvSpPr>
          <p:spPr>
            <a:xfrm>
              <a:off x="18" y="953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4" name="Line 217"/>
            <p:cNvSpPr/>
            <p:nvPr/>
          </p:nvSpPr>
          <p:spPr>
            <a:xfrm>
              <a:off x="18" y="1225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5" name="Line 218"/>
            <p:cNvSpPr/>
            <p:nvPr/>
          </p:nvSpPr>
          <p:spPr>
            <a:xfrm>
              <a:off x="0" y="1452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6" name="Line 219"/>
            <p:cNvSpPr/>
            <p:nvPr/>
          </p:nvSpPr>
          <p:spPr>
            <a:xfrm>
              <a:off x="0" y="1679"/>
              <a:ext cx="118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131">
                                            <p:txEl>
                                              <p:charRg st="2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131">
                                            <p:txEl>
                                              <p:charRg st="36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8131">
                                            <p:txEl>
                                              <p:charRg st="4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8131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1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70" grpId="0"/>
      <p:bldP spid="4817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9" name="Group 170"/>
          <p:cNvGrpSpPr/>
          <p:nvPr/>
        </p:nvGrpSpPr>
        <p:grpSpPr>
          <a:xfrm>
            <a:off x="617855" y="518160"/>
            <a:ext cx="7298055" cy="4210175"/>
            <a:chOff x="384" y="241"/>
            <a:chExt cx="5232" cy="3828"/>
          </a:xfrm>
        </p:grpSpPr>
        <p:sp>
          <p:nvSpPr>
            <p:cNvPr id="55300" name="Line 4"/>
            <p:cNvSpPr/>
            <p:nvPr/>
          </p:nvSpPr>
          <p:spPr>
            <a:xfrm>
              <a:off x="700" y="375"/>
              <a:ext cx="1417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1" name="Line 5"/>
            <p:cNvSpPr/>
            <p:nvPr/>
          </p:nvSpPr>
          <p:spPr>
            <a:xfrm>
              <a:off x="2704" y="789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2" name="Line 6"/>
            <p:cNvSpPr/>
            <p:nvPr/>
          </p:nvSpPr>
          <p:spPr>
            <a:xfrm>
              <a:off x="3257" y="683"/>
              <a:ext cx="53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3" name="Line 7"/>
            <p:cNvSpPr/>
            <p:nvPr/>
          </p:nvSpPr>
          <p:spPr>
            <a:xfrm>
              <a:off x="700" y="574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4" name="AutoShape 8"/>
            <p:cNvSpPr/>
            <p:nvPr/>
          </p:nvSpPr>
          <p:spPr>
            <a:xfrm>
              <a:off x="2969" y="542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05" name="Line 9"/>
            <p:cNvSpPr/>
            <p:nvPr/>
          </p:nvSpPr>
          <p:spPr>
            <a:xfrm>
              <a:off x="1624" y="618"/>
              <a:ext cx="13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6" name="Line 10"/>
            <p:cNvSpPr/>
            <p:nvPr/>
          </p:nvSpPr>
          <p:spPr>
            <a:xfrm>
              <a:off x="1971" y="666"/>
              <a:ext cx="9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7" name="Line 11"/>
            <p:cNvSpPr/>
            <p:nvPr/>
          </p:nvSpPr>
          <p:spPr>
            <a:xfrm>
              <a:off x="2332" y="734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8" name="Line 12"/>
            <p:cNvSpPr/>
            <p:nvPr/>
          </p:nvSpPr>
          <p:spPr>
            <a:xfrm>
              <a:off x="2711" y="1119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09" name="Line 13"/>
            <p:cNvSpPr/>
            <p:nvPr/>
          </p:nvSpPr>
          <p:spPr>
            <a:xfrm>
              <a:off x="3264" y="1013"/>
              <a:ext cx="4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0" name="Line 14"/>
            <p:cNvSpPr/>
            <p:nvPr/>
          </p:nvSpPr>
          <p:spPr>
            <a:xfrm>
              <a:off x="707" y="904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1" name="AutoShape 15"/>
            <p:cNvSpPr/>
            <p:nvPr/>
          </p:nvSpPr>
          <p:spPr>
            <a:xfrm>
              <a:off x="2976" y="872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2" name="Line 16"/>
            <p:cNvSpPr/>
            <p:nvPr/>
          </p:nvSpPr>
          <p:spPr>
            <a:xfrm>
              <a:off x="1797" y="948"/>
              <a:ext cx="1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3" name="Line 17"/>
            <p:cNvSpPr/>
            <p:nvPr/>
          </p:nvSpPr>
          <p:spPr>
            <a:xfrm>
              <a:off x="1986" y="996"/>
              <a:ext cx="9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4" name="Line 18"/>
            <p:cNvSpPr/>
            <p:nvPr/>
          </p:nvSpPr>
          <p:spPr>
            <a:xfrm>
              <a:off x="2339" y="1064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5" name="Line 19"/>
            <p:cNvSpPr/>
            <p:nvPr/>
          </p:nvSpPr>
          <p:spPr>
            <a:xfrm>
              <a:off x="2704" y="1447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6" name="Line 20"/>
            <p:cNvSpPr/>
            <p:nvPr/>
          </p:nvSpPr>
          <p:spPr>
            <a:xfrm>
              <a:off x="3257" y="1341"/>
              <a:ext cx="27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7" name="Line 21"/>
            <p:cNvSpPr/>
            <p:nvPr/>
          </p:nvSpPr>
          <p:spPr>
            <a:xfrm>
              <a:off x="700" y="1232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18" name="AutoShape 22"/>
            <p:cNvSpPr/>
            <p:nvPr/>
          </p:nvSpPr>
          <p:spPr>
            <a:xfrm>
              <a:off x="2969" y="1200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19" name="Line 23"/>
            <p:cNvSpPr/>
            <p:nvPr/>
          </p:nvSpPr>
          <p:spPr>
            <a:xfrm>
              <a:off x="1616" y="1276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0" name="Line 24"/>
            <p:cNvSpPr/>
            <p:nvPr/>
          </p:nvSpPr>
          <p:spPr>
            <a:xfrm>
              <a:off x="2160" y="132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1" name="Line 25"/>
            <p:cNvSpPr/>
            <p:nvPr/>
          </p:nvSpPr>
          <p:spPr>
            <a:xfrm>
              <a:off x="2332" y="1392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2" name="Line 26"/>
            <p:cNvSpPr/>
            <p:nvPr/>
          </p:nvSpPr>
          <p:spPr>
            <a:xfrm>
              <a:off x="2704" y="1783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3" name="Line 27"/>
            <p:cNvSpPr/>
            <p:nvPr/>
          </p:nvSpPr>
          <p:spPr>
            <a:xfrm>
              <a:off x="3257" y="1677"/>
              <a:ext cx="1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4" name="Line 28"/>
            <p:cNvSpPr/>
            <p:nvPr/>
          </p:nvSpPr>
          <p:spPr>
            <a:xfrm>
              <a:off x="700" y="1568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5" name="AutoShape 29"/>
            <p:cNvSpPr/>
            <p:nvPr/>
          </p:nvSpPr>
          <p:spPr>
            <a:xfrm>
              <a:off x="2969" y="1536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26" name="Line 30"/>
            <p:cNvSpPr/>
            <p:nvPr/>
          </p:nvSpPr>
          <p:spPr>
            <a:xfrm>
              <a:off x="1797" y="1612"/>
              <a:ext cx="1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7" name="Line 31"/>
            <p:cNvSpPr/>
            <p:nvPr/>
          </p:nvSpPr>
          <p:spPr>
            <a:xfrm>
              <a:off x="2160" y="1660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8" name="Line 32"/>
            <p:cNvSpPr/>
            <p:nvPr/>
          </p:nvSpPr>
          <p:spPr>
            <a:xfrm>
              <a:off x="2332" y="1728"/>
              <a:ext cx="63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29" name="Line 33"/>
            <p:cNvSpPr/>
            <p:nvPr/>
          </p:nvSpPr>
          <p:spPr>
            <a:xfrm>
              <a:off x="2704" y="2119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0" name="Line 34"/>
            <p:cNvSpPr/>
            <p:nvPr/>
          </p:nvSpPr>
          <p:spPr>
            <a:xfrm>
              <a:off x="3257" y="2021"/>
              <a:ext cx="15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1" name="Line 35"/>
            <p:cNvSpPr/>
            <p:nvPr/>
          </p:nvSpPr>
          <p:spPr>
            <a:xfrm>
              <a:off x="700" y="1904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2" name="AutoShape 36"/>
            <p:cNvSpPr/>
            <p:nvPr/>
          </p:nvSpPr>
          <p:spPr>
            <a:xfrm>
              <a:off x="2969" y="1872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33" name="Line 37"/>
            <p:cNvSpPr/>
            <p:nvPr/>
          </p:nvSpPr>
          <p:spPr>
            <a:xfrm>
              <a:off x="1616" y="1948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4" name="Line 38"/>
            <p:cNvSpPr/>
            <p:nvPr/>
          </p:nvSpPr>
          <p:spPr>
            <a:xfrm>
              <a:off x="1979" y="1996"/>
              <a:ext cx="9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5" name="Line 39"/>
            <p:cNvSpPr/>
            <p:nvPr/>
          </p:nvSpPr>
          <p:spPr>
            <a:xfrm>
              <a:off x="2523" y="2056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6" name="Line 40"/>
            <p:cNvSpPr/>
            <p:nvPr/>
          </p:nvSpPr>
          <p:spPr>
            <a:xfrm>
              <a:off x="2711" y="2449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7" name="Line 41"/>
            <p:cNvSpPr/>
            <p:nvPr/>
          </p:nvSpPr>
          <p:spPr>
            <a:xfrm>
              <a:off x="3264" y="2351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8" name="Line 42"/>
            <p:cNvSpPr/>
            <p:nvPr/>
          </p:nvSpPr>
          <p:spPr>
            <a:xfrm>
              <a:off x="707" y="2234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39" name="AutoShape 43"/>
            <p:cNvSpPr/>
            <p:nvPr/>
          </p:nvSpPr>
          <p:spPr>
            <a:xfrm>
              <a:off x="2976" y="2202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40" name="Line 44"/>
            <p:cNvSpPr/>
            <p:nvPr/>
          </p:nvSpPr>
          <p:spPr>
            <a:xfrm>
              <a:off x="1797" y="2278"/>
              <a:ext cx="1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Line 45"/>
            <p:cNvSpPr/>
            <p:nvPr/>
          </p:nvSpPr>
          <p:spPr>
            <a:xfrm>
              <a:off x="1986" y="2326"/>
              <a:ext cx="9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Line 46"/>
            <p:cNvSpPr/>
            <p:nvPr/>
          </p:nvSpPr>
          <p:spPr>
            <a:xfrm>
              <a:off x="2523" y="2394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Line 47"/>
            <p:cNvSpPr/>
            <p:nvPr/>
          </p:nvSpPr>
          <p:spPr>
            <a:xfrm>
              <a:off x="2704" y="2777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4" name="Line 48"/>
            <p:cNvSpPr/>
            <p:nvPr/>
          </p:nvSpPr>
          <p:spPr>
            <a:xfrm>
              <a:off x="3257" y="2671"/>
              <a:ext cx="4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Line 49"/>
            <p:cNvSpPr/>
            <p:nvPr/>
          </p:nvSpPr>
          <p:spPr>
            <a:xfrm>
              <a:off x="700" y="2562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AutoShape 50"/>
            <p:cNvSpPr/>
            <p:nvPr/>
          </p:nvSpPr>
          <p:spPr>
            <a:xfrm>
              <a:off x="2969" y="2530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47" name="Line 51"/>
            <p:cNvSpPr/>
            <p:nvPr/>
          </p:nvSpPr>
          <p:spPr>
            <a:xfrm>
              <a:off x="1616" y="2606"/>
              <a:ext cx="13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8" name="Line 52"/>
            <p:cNvSpPr/>
            <p:nvPr/>
          </p:nvSpPr>
          <p:spPr>
            <a:xfrm>
              <a:off x="2160" y="265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9" name="Line 53"/>
            <p:cNvSpPr/>
            <p:nvPr/>
          </p:nvSpPr>
          <p:spPr>
            <a:xfrm>
              <a:off x="2523" y="2722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0" name="Line 54"/>
            <p:cNvSpPr/>
            <p:nvPr/>
          </p:nvSpPr>
          <p:spPr>
            <a:xfrm>
              <a:off x="2704" y="3113"/>
              <a:ext cx="27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1" name="Line 55"/>
            <p:cNvSpPr/>
            <p:nvPr/>
          </p:nvSpPr>
          <p:spPr>
            <a:xfrm>
              <a:off x="3257" y="3015"/>
              <a:ext cx="5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2" name="Line 56"/>
            <p:cNvSpPr/>
            <p:nvPr/>
          </p:nvSpPr>
          <p:spPr>
            <a:xfrm>
              <a:off x="700" y="2898"/>
              <a:ext cx="2267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3" name="AutoShape 57"/>
            <p:cNvSpPr/>
            <p:nvPr/>
          </p:nvSpPr>
          <p:spPr>
            <a:xfrm>
              <a:off x="2969" y="2866"/>
              <a:ext cx="288" cy="274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54" name="Line 58"/>
            <p:cNvSpPr/>
            <p:nvPr/>
          </p:nvSpPr>
          <p:spPr>
            <a:xfrm>
              <a:off x="1797" y="2942"/>
              <a:ext cx="1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5" name="Line 59"/>
            <p:cNvSpPr/>
            <p:nvPr/>
          </p:nvSpPr>
          <p:spPr>
            <a:xfrm>
              <a:off x="2160" y="2990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6" name="Line 60"/>
            <p:cNvSpPr/>
            <p:nvPr/>
          </p:nvSpPr>
          <p:spPr>
            <a:xfrm>
              <a:off x="2523" y="3058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7" name="Line 61"/>
            <p:cNvSpPr/>
            <p:nvPr/>
          </p:nvSpPr>
          <p:spPr>
            <a:xfrm>
              <a:off x="672" y="3167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8" name="Line 62"/>
            <p:cNvSpPr/>
            <p:nvPr/>
          </p:nvSpPr>
          <p:spPr>
            <a:xfrm>
              <a:off x="1182" y="3168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59" name="Oval 63"/>
            <p:cNvSpPr/>
            <p:nvPr/>
          </p:nvSpPr>
          <p:spPr>
            <a:xfrm>
              <a:off x="1122" y="3147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0" name="AutoShape 64"/>
            <p:cNvSpPr>
              <a:spLocks noChangeAspect="1"/>
            </p:cNvSpPr>
            <p:nvPr/>
          </p:nvSpPr>
          <p:spPr>
            <a:xfrm rot="5400000">
              <a:off x="956" y="3093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1" name="Oval 65"/>
            <p:cNvSpPr/>
            <p:nvPr/>
          </p:nvSpPr>
          <p:spPr>
            <a:xfrm>
              <a:off x="1354" y="3147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2" name="AutoShape 66"/>
            <p:cNvSpPr>
              <a:spLocks noChangeAspect="1"/>
            </p:cNvSpPr>
            <p:nvPr/>
          </p:nvSpPr>
          <p:spPr>
            <a:xfrm rot="5400000">
              <a:off x="1412" y="3090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3" name="Line 67"/>
            <p:cNvSpPr/>
            <p:nvPr/>
          </p:nvSpPr>
          <p:spPr>
            <a:xfrm>
              <a:off x="1594" y="3178"/>
              <a:ext cx="19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4" name="Line 68"/>
            <p:cNvSpPr/>
            <p:nvPr/>
          </p:nvSpPr>
          <p:spPr>
            <a:xfrm>
              <a:off x="1276" y="3024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5" name="Oval 69"/>
            <p:cNvSpPr/>
            <p:nvPr/>
          </p:nvSpPr>
          <p:spPr>
            <a:xfrm>
              <a:off x="1248" y="314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6" name="Line 70"/>
            <p:cNvSpPr/>
            <p:nvPr/>
          </p:nvSpPr>
          <p:spPr>
            <a:xfrm>
              <a:off x="672" y="3503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7" name="Line 71"/>
            <p:cNvSpPr/>
            <p:nvPr/>
          </p:nvSpPr>
          <p:spPr>
            <a:xfrm>
              <a:off x="1182" y="3504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68" name="Oval 72"/>
            <p:cNvSpPr/>
            <p:nvPr/>
          </p:nvSpPr>
          <p:spPr>
            <a:xfrm>
              <a:off x="1122" y="3483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69" name="AutoShape 73"/>
            <p:cNvSpPr>
              <a:spLocks noChangeAspect="1"/>
            </p:cNvSpPr>
            <p:nvPr/>
          </p:nvSpPr>
          <p:spPr>
            <a:xfrm rot="5400000">
              <a:off x="954" y="3417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0" name="Oval 74"/>
            <p:cNvSpPr/>
            <p:nvPr/>
          </p:nvSpPr>
          <p:spPr>
            <a:xfrm>
              <a:off x="1354" y="3483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1" name="AutoShape 75"/>
            <p:cNvSpPr>
              <a:spLocks noChangeAspect="1"/>
            </p:cNvSpPr>
            <p:nvPr/>
          </p:nvSpPr>
          <p:spPr>
            <a:xfrm rot="5400000">
              <a:off x="1412" y="3426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2" name="Line 76"/>
            <p:cNvSpPr/>
            <p:nvPr/>
          </p:nvSpPr>
          <p:spPr>
            <a:xfrm>
              <a:off x="1584" y="3504"/>
              <a:ext cx="57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3" name="Line 77"/>
            <p:cNvSpPr/>
            <p:nvPr/>
          </p:nvSpPr>
          <p:spPr>
            <a:xfrm>
              <a:off x="1276" y="336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4" name="Oval 78"/>
            <p:cNvSpPr/>
            <p:nvPr/>
          </p:nvSpPr>
          <p:spPr>
            <a:xfrm>
              <a:off x="1248" y="348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5" name="Line 79"/>
            <p:cNvSpPr/>
            <p:nvPr/>
          </p:nvSpPr>
          <p:spPr>
            <a:xfrm>
              <a:off x="672" y="3839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6" name="Line 80"/>
            <p:cNvSpPr/>
            <p:nvPr/>
          </p:nvSpPr>
          <p:spPr>
            <a:xfrm>
              <a:off x="1182" y="3840"/>
              <a:ext cx="17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77" name="Oval 81"/>
            <p:cNvSpPr/>
            <p:nvPr/>
          </p:nvSpPr>
          <p:spPr>
            <a:xfrm>
              <a:off x="1122" y="3819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8" name="AutoShape 82"/>
            <p:cNvSpPr>
              <a:spLocks noChangeAspect="1"/>
            </p:cNvSpPr>
            <p:nvPr/>
          </p:nvSpPr>
          <p:spPr>
            <a:xfrm rot="5400000">
              <a:off x="954" y="3753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79" name="Oval 83"/>
            <p:cNvSpPr/>
            <p:nvPr/>
          </p:nvSpPr>
          <p:spPr>
            <a:xfrm>
              <a:off x="1354" y="3819"/>
              <a:ext cx="57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0" name="AutoShape 84"/>
            <p:cNvSpPr>
              <a:spLocks noChangeAspect="1"/>
            </p:cNvSpPr>
            <p:nvPr/>
          </p:nvSpPr>
          <p:spPr>
            <a:xfrm rot="5400000">
              <a:off x="1412" y="3762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1" name="Line 85"/>
            <p:cNvSpPr/>
            <p:nvPr/>
          </p:nvSpPr>
          <p:spPr>
            <a:xfrm>
              <a:off x="1594" y="3850"/>
              <a:ext cx="9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2" name="Line 86"/>
            <p:cNvSpPr/>
            <p:nvPr/>
          </p:nvSpPr>
          <p:spPr>
            <a:xfrm>
              <a:off x="1276" y="370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3" name="Oval 87"/>
            <p:cNvSpPr/>
            <p:nvPr/>
          </p:nvSpPr>
          <p:spPr>
            <a:xfrm>
              <a:off x="1248" y="382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4" name="Line 88"/>
            <p:cNvSpPr/>
            <p:nvPr/>
          </p:nvSpPr>
          <p:spPr>
            <a:xfrm>
              <a:off x="1622" y="614"/>
              <a:ext cx="0" cy="24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5" name="Line 89"/>
            <p:cNvSpPr/>
            <p:nvPr/>
          </p:nvSpPr>
          <p:spPr>
            <a:xfrm>
              <a:off x="1286" y="3024"/>
              <a:ext cx="3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86" name="Oval 90"/>
            <p:cNvSpPr/>
            <p:nvPr/>
          </p:nvSpPr>
          <p:spPr>
            <a:xfrm>
              <a:off x="1602" y="124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7" name="Oval 91"/>
            <p:cNvSpPr/>
            <p:nvPr/>
          </p:nvSpPr>
          <p:spPr>
            <a:xfrm>
              <a:off x="1602" y="193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8" name="Oval 92"/>
            <p:cNvSpPr/>
            <p:nvPr/>
          </p:nvSpPr>
          <p:spPr>
            <a:xfrm>
              <a:off x="1594" y="258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89" name="Line 93"/>
            <p:cNvSpPr/>
            <p:nvPr/>
          </p:nvSpPr>
          <p:spPr>
            <a:xfrm>
              <a:off x="1786" y="950"/>
              <a:ext cx="0" cy="22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0" name="Oval 94"/>
            <p:cNvSpPr/>
            <p:nvPr/>
          </p:nvSpPr>
          <p:spPr>
            <a:xfrm>
              <a:off x="1766" y="159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1" name="Oval 95"/>
            <p:cNvSpPr/>
            <p:nvPr/>
          </p:nvSpPr>
          <p:spPr>
            <a:xfrm>
              <a:off x="1766" y="225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2" name="Oval 96"/>
            <p:cNvSpPr/>
            <p:nvPr/>
          </p:nvSpPr>
          <p:spPr>
            <a:xfrm>
              <a:off x="1768" y="292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3" name="Line 97"/>
            <p:cNvSpPr/>
            <p:nvPr/>
          </p:nvSpPr>
          <p:spPr>
            <a:xfrm>
              <a:off x="1968" y="664"/>
              <a:ext cx="0" cy="269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4" name="Line 98"/>
            <p:cNvSpPr/>
            <p:nvPr/>
          </p:nvSpPr>
          <p:spPr>
            <a:xfrm>
              <a:off x="1276" y="3360"/>
              <a:ext cx="6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5" name="Oval 99"/>
            <p:cNvSpPr/>
            <p:nvPr/>
          </p:nvSpPr>
          <p:spPr>
            <a:xfrm>
              <a:off x="1948" y="97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6" name="Oval 100"/>
            <p:cNvSpPr/>
            <p:nvPr/>
          </p:nvSpPr>
          <p:spPr>
            <a:xfrm>
              <a:off x="1950" y="197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7" name="Oval 101"/>
            <p:cNvSpPr/>
            <p:nvPr/>
          </p:nvSpPr>
          <p:spPr>
            <a:xfrm>
              <a:off x="1948" y="230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398" name="Line 102"/>
            <p:cNvSpPr/>
            <p:nvPr/>
          </p:nvSpPr>
          <p:spPr>
            <a:xfrm>
              <a:off x="2160" y="1324"/>
              <a:ext cx="0" cy="218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9" name="Oval 103"/>
            <p:cNvSpPr/>
            <p:nvPr/>
          </p:nvSpPr>
          <p:spPr>
            <a:xfrm>
              <a:off x="2140" y="163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0" name="Oval 104"/>
            <p:cNvSpPr/>
            <p:nvPr/>
          </p:nvSpPr>
          <p:spPr>
            <a:xfrm>
              <a:off x="2140" y="263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1" name="Oval 105"/>
            <p:cNvSpPr/>
            <p:nvPr/>
          </p:nvSpPr>
          <p:spPr>
            <a:xfrm>
              <a:off x="2130" y="296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2" name="Line 106"/>
            <p:cNvSpPr/>
            <p:nvPr/>
          </p:nvSpPr>
          <p:spPr>
            <a:xfrm>
              <a:off x="2332" y="740"/>
              <a:ext cx="0" cy="29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3" name="Line 107"/>
            <p:cNvSpPr/>
            <p:nvPr/>
          </p:nvSpPr>
          <p:spPr>
            <a:xfrm>
              <a:off x="2524" y="2056"/>
              <a:ext cx="0" cy="180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4" name="Line 108"/>
            <p:cNvSpPr/>
            <p:nvPr/>
          </p:nvSpPr>
          <p:spPr>
            <a:xfrm>
              <a:off x="1286" y="3706"/>
              <a:ext cx="105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05" name="Oval 109"/>
            <p:cNvSpPr/>
            <p:nvPr/>
          </p:nvSpPr>
          <p:spPr>
            <a:xfrm>
              <a:off x="2322" y="104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6" name="Oval 110"/>
            <p:cNvSpPr/>
            <p:nvPr/>
          </p:nvSpPr>
          <p:spPr>
            <a:xfrm>
              <a:off x="2314" y="136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7" name="Oval 111"/>
            <p:cNvSpPr/>
            <p:nvPr/>
          </p:nvSpPr>
          <p:spPr>
            <a:xfrm>
              <a:off x="2314" y="17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8" name="Oval 112"/>
            <p:cNvSpPr/>
            <p:nvPr/>
          </p:nvSpPr>
          <p:spPr>
            <a:xfrm>
              <a:off x="2506" y="236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09" name="Oval 113"/>
            <p:cNvSpPr/>
            <p:nvPr/>
          </p:nvSpPr>
          <p:spPr>
            <a:xfrm>
              <a:off x="2506" y="269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0" name="Oval 114"/>
            <p:cNvSpPr/>
            <p:nvPr/>
          </p:nvSpPr>
          <p:spPr>
            <a:xfrm>
              <a:off x="2506" y="304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1" name="Line 115"/>
            <p:cNvSpPr/>
            <p:nvPr/>
          </p:nvSpPr>
          <p:spPr>
            <a:xfrm>
              <a:off x="2698" y="384"/>
              <a:ext cx="0" cy="273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12" name="Oval 116"/>
            <p:cNvSpPr/>
            <p:nvPr/>
          </p:nvSpPr>
          <p:spPr>
            <a:xfrm>
              <a:off x="2678" y="768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3" name="Oval 117"/>
            <p:cNvSpPr/>
            <p:nvPr/>
          </p:nvSpPr>
          <p:spPr>
            <a:xfrm>
              <a:off x="2688" y="1104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4" name="Oval 118"/>
            <p:cNvSpPr/>
            <p:nvPr/>
          </p:nvSpPr>
          <p:spPr>
            <a:xfrm>
              <a:off x="2678" y="1430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5" name="Oval 119"/>
            <p:cNvSpPr/>
            <p:nvPr/>
          </p:nvSpPr>
          <p:spPr>
            <a:xfrm>
              <a:off x="2688" y="1748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6" name="Oval 120"/>
            <p:cNvSpPr/>
            <p:nvPr/>
          </p:nvSpPr>
          <p:spPr>
            <a:xfrm>
              <a:off x="2678" y="2094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7" name="Oval 121"/>
            <p:cNvSpPr/>
            <p:nvPr/>
          </p:nvSpPr>
          <p:spPr>
            <a:xfrm>
              <a:off x="2678" y="2420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8" name="Oval 122"/>
            <p:cNvSpPr/>
            <p:nvPr/>
          </p:nvSpPr>
          <p:spPr>
            <a:xfrm>
              <a:off x="2678" y="2754"/>
              <a:ext cx="48" cy="48"/>
            </a:xfrm>
            <a:prstGeom prst="ellipse">
              <a:avLst/>
            </a:prstGeom>
            <a:solidFill>
              <a:srgbClr val="0066FF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19" name="Line 123"/>
            <p:cNvSpPr/>
            <p:nvPr/>
          </p:nvSpPr>
          <p:spPr>
            <a:xfrm flipV="1">
              <a:off x="4568" y="1842"/>
              <a:ext cx="63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0" name="AutoShape 124"/>
            <p:cNvSpPr/>
            <p:nvPr/>
          </p:nvSpPr>
          <p:spPr>
            <a:xfrm>
              <a:off x="4223" y="1664"/>
              <a:ext cx="293" cy="376"/>
            </a:xfrm>
            <a:prstGeom prst="flowChartDelay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21" name="Oval 125"/>
            <p:cNvSpPr/>
            <p:nvPr/>
          </p:nvSpPr>
          <p:spPr>
            <a:xfrm>
              <a:off x="4527" y="1820"/>
              <a:ext cx="47" cy="4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23" name="Line 127"/>
            <p:cNvSpPr/>
            <p:nvPr/>
          </p:nvSpPr>
          <p:spPr>
            <a:xfrm>
              <a:off x="3405" y="1821"/>
              <a:ext cx="8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4" name="Line 128"/>
            <p:cNvSpPr/>
            <p:nvPr/>
          </p:nvSpPr>
          <p:spPr>
            <a:xfrm>
              <a:off x="3406" y="1870"/>
              <a:ext cx="83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5" name="Line 129"/>
            <p:cNvSpPr/>
            <p:nvPr/>
          </p:nvSpPr>
          <p:spPr>
            <a:xfrm>
              <a:off x="3408" y="16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6" name="Line 130"/>
            <p:cNvSpPr/>
            <p:nvPr/>
          </p:nvSpPr>
          <p:spPr>
            <a:xfrm>
              <a:off x="3408" y="1880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7" name="Line 131"/>
            <p:cNvSpPr/>
            <p:nvPr/>
          </p:nvSpPr>
          <p:spPr>
            <a:xfrm>
              <a:off x="3534" y="1344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8" name="Line 132"/>
            <p:cNvSpPr/>
            <p:nvPr/>
          </p:nvSpPr>
          <p:spPr>
            <a:xfrm>
              <a:off x="3558" y="1920"/>
              <a:ext cx="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29" name="Line 133"/>
            <p:cNvSpPr/>
            <p:nvPr/>
          </p:nvSpPr>
          <p:spPr>
            <a:xfrm>
              <a:off x="3542" y="1776"/>
              <a:ext cx="6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0" name="Line 134"/>
            <p:cNvSpPr/>
            <p:nvPr/>
          </p:nvSpPr>
          <p:spPr>
            <a:xfrm>
              <a:off x="3552" y="1920"/>
              <a:ext cx="67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1" name="Line 135"/>
            <p:cNvSpPr/>
            <p:nvPr/>
          </p:nvSpPr>
          <p:spPr>
            <a:xfrm>
              <a:off x="3686" y="1018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2" name="Line 136"/>
            <p:cNvSpPr/>
            <p:nvPr/>
          </p:nvSpPr>
          <p:spPr>
            <a:xfrm>
              <a:off x="3686" y="1738"/>
              <a:ext cx="54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3" name="Line 137"/>
            <p:cNvSpPr/>
            <p:nvPr/>
          </p:nvSpPr>
          <p:spPr>
            <a:xfrm>
              <a:off x="3686" y="1968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4" name="Line 138"/>
            <p:cNvSpPr/>
            <p:nvPr/>
          </p:nvSpPr>
          <p:spPr>
            <a:xfrm>
              <a:off x="3676" y="1968"/>
              <a:ext cx="0" cy="71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5" name="Line 139"/>
            <p:cNvSpPr/>
            <p:nvPr/>
          </p:nvSpPr>
          <p:spPr>
            <a:xfrm>
              <a:off x="3802" y="682"/>
              <a:ext cx="0" cy="100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6" name="Line 140"/>
            <p:cNvSpPr/>
            <p:nvPr/>
          </p:nvSpPr>
          <p:spPr>
            <a:xfrm>
              <a:off x="3802" y="1700"/>
              <a:ext cx="426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7" name="Line 141"/>
            <p:cNvSpPr/>
            <p:nvPr/>
          </p:nvSpPr>
          <p:spPr>
            <a:xfrm>
              <a:off x="3818" y="2006"/>
              <a:ext cx="0" cy="101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8" name="Line 142"/>
            <p:cNvSpPr/>
            <p:nvPr/>
          </p:nvSpPr>
          <p:spPr>
            <a:xfrm>
              <a:off x="3820" y="2006"/>
              <a:ext cx="40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39" name="Line 143"/>
            <p:cNvSpPr/>
            <p:nvPr/>
          </p:nvSpPr>
          <p:spPr>
            <a:xfrm>
              <a:off x="2352" y="376"/>
              <a:ext cx="363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0" name="Oval 144"/>
            <p:cNvSpPr/>
            <p:nvPr/>
          </p:nvSpPr>
          <p:spPr>
            <a:xfrm>
              <a:off x="2112" y="345"/>
              <a:ext cx="62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41" name="AutoShape 145"/>
            <p:cNvSpPr>
              <a:spLocks noChangeAspect="1"/>
            </p:cNvSpPr>
            <p:nvPr/>
          </p:nvSpPr>
          <p:spPr>
            <a:xfrm rot="5400000">
              <a:off x="2178" y="288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42" name="Line 146"/>
            <p:cNvSpPr/>
            <p:nvPr/>
          </p:nvSpPr>
          <p:spPr>
            <a:xfrm>
              <a:off x="5031" y="1616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3" name="Oval 147"/>
            <p:cNvSpPr/>
            <p:nvPr/>
          </p:nvSpPr>
          <p:spPr>
            <a:xfrm>
              <a:off x="4791" y="1585"/>
              <a:ext cx="62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44" name="AutoShape 148"/>
            <p:cNvSpPr>
              <a:spLocks noChangeAspect="1"/>
            </p:cNvSpPr>
            <p:nvPr/>
          </p:nvSpPr>
          <p:spPr>
            <a:xfrm rot="5400000">
              <a:off x="4857" y="1528"/>
              <a:ext cx="172" cy="172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45" name="Line 149"/>
            <p:cNvSpPr/>
            <p:nvPr/>
          </p:nvSpPr>
          <p:spPr>
            <a:xfrm>
              <a:off x="4704" y="161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6" name="Line 150"/>
            <p:cNvSpPr/>
            <p:nvPr/>
          </p:nvSpPr>
          <p:spPr>
            <a:xfrm>
              <a:off x="4709" y="1614"/>
              <a:ext cx="9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447" name="Oval 151"/>
            <p:cNvSpPr/>
            <p:nvPr/>
          </p:nvSpPr>
          <p:spPr>
            <a:xfrm>
              <a:off x="4684" y="181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5448" name="Text Box 152"/>
            <p:cNvSpPr txBox="1"/>
            <p:nvPr/>
          </p:nvSpPr>
          <p:spPr>
            <a:xfrm>
              <a:off x="5184" y="1480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55449" name="Text Box 153"/>
            <p:cNvSpPr txBox="1"/>
            <p:nvPr/>
          </p:nvSpPr>
          <p:spPr>
            <a:xfrm>
              <a:off x="5184" y="1720"/>
              <a:ext cx="432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</a:p>
          </p:txBody>
        </p:sp>
        <p:sp>
          <p:nvSpPr>
            <p:cNvPr id="55450" name="Text Box 154"/>
            <p:cNvSpPr txBox="1"/>
            <p:nvPr/>
          </p:nvSpPr>
          <p:spPr>
            <a:xfrm>
              <a:off x="384" y="241"/>
              <a:ext cx="921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/EN</a:t>
              </a:r>
            </a:p>
          </p:txBody>
        </p:sp>
        <p:sp>
          <p:nvSpPr>
            <p:cNvPr id="55451" name="Text Box 155"/>
            <p:cNvSpPr txBox="1"/>
            <p:nvPr/>
          </p:nvSpPr>
          <p:spPr>
            <a:xfrm>
              <a:off x="412" y="433"/>
              <a:ext cx="657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55452" name="Text Box 156"/>
            <p:cNvSpPr txBox="1"/>
            <p:nvPr/>
          </p:nvSpPr>
          <p:spPr>
            <a:xfrm>
              <a:off x="412" y="748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55453" name="Text Box 157"/>
            <p:cNvSpPr txBox="1"/>
            <p:nvPr/>
          </p:nvSpPr>
          <p:spPr>
            <a:xfrm>
              <a:off x="412" y="1074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55454" name="Text Box 158"/>
            <p:cNvSpPr txBox="1"/>
            <p:nvPr/>
          </p:nvSpPr>
          <p:spPr>
            <a:xfrm>
              <a:off x="404" y="1402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55455" name="Text Box 159"/>
            <p:cNvSpPr txBox="1"/>
            <p:nvPr/>
          </p:nvSpPr>
          <p:spPr>
            <a:xfrm>
              <a:off x="404" y="1766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55456" name="Text Box 160"/>
            <p:cNvSpPr txBox="1"/>
            <p:nvPr/>
          </p:nvSpPr>
          <p:spPr>
            <a:xfrm>
              <a:off x="404" y="2074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55457" name="Text Box 161"/>
            <p:cNvSpPr txBox="1"/>
            <p:nvPr/>
          </p:nvSpPr>
          <p:spPr>
            <a:xfrm>
              <a:off x="412" y="2410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55458" name="Text Box 162"/>
            <p:cNvSpPr txBox="1"/>
            <p:nvPr/>
          </p:nvSpPr>
          <p:spPr>
            <a:xfrm>
              <a:off x="412" y="2736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55459" name="Text Box 163"/>
            <p:cNvSpPr txBox="1"/>
            <p:nvPr/>
          </p:nvSpPr>
          <p:spPr>
            <a:xfrm>
              <a:off x="412" y="3032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5460" name="Text Box 164"/>
            <p:cNvSpPr txBox="1"/>
            <p:nvPr/>
          </p:nvSpPr>
          <p:spPr>
            <a:xfrm>
              <a:off x="412" y="3360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5461" name="Text Box 165"/>
            <p:cNvSpPr txBox="1"/>
            <p:nvPr/>
          </p:nvSpPr>
          <p:spPr>
            <a:xfrm>
              <a:off x="402" y="3706"/>
              <a:ext cx="336" cy="3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</p:grpSp>
      <p:sp>
        <p:nvSpPr>
          <p:cNvPr id="55299" name="Rectangle 168"/>
          <p:cNvSpPr>
            <a:spLocks noGrp="1"/>
          </p:cNvSpPr>
          <p:nvPr>
            <p:ph type="title"/>
          </p:nvPr>
        </p:nvSpPr>
        <p:spPr>
          <a:xfrm>
            <a:off x="7518400" y="669925"/>
            <a:ext cx="3048000" cy="46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③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逻辑电路图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868035" y="36614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highlight>
                  <a:srgbClr val="0000FF"/>
                </a:highlight>
              </a:rPr>
              <a:t>指出电路中的一处错误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/>
          </p:cNvSpPr>
          <p:nvPr>
            <p:ph type="title"/>
          </p:nvPr>
        </p:nvSpPr>
        <p:spPr>
          <a:xfrm>
            <a:off x="246063" y="465138"/>
            <a:ext cx="6415087" cy="420687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四输入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74LS153</a:t>
            </a:r>
          </a:p>
        </p:txBody>
      </p:sp>
      <p:sp>
        <p:nvSpPr>
          <p:cNvPr id="50179" name="Rectangle 4"/>
          <p:cNvSpPr>
            <a:spLocks noGrp="1"/>
          </p:cNvSpPr>
          <p:nvPr>
            <p:ph idx="1"/>
          </p:nvPr>
        </p:nvSpPr>
        <p:spPr>
          <a:xfrm>
            <a:off x="323850" y="685800"/>
            <a:ext cx="2973388" cy="427038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</a:t>
            </a:r>
          </a:p>
        </p:txBody>
      </p:sp>
      <p:graphicFrame>
        <p:nvGraphicFramePr>
          <p:cNvPr id="216252" name="Group 188"/>
          <p:cNvGraphicFramePr>
            <a:graphicFrameLocks noGrp="1"/>
          </p:cNvGraphicFramePr>
          <p:nvPr/>
        </p:nvGraphicFramePr>
        <p:xfrm>
          <a:off x="109538" y="1062038"/>
          <a:ext cx="3305175" cy="2112963"/>
        </p:xfrm>
        <a:graphic>
          <a:graphicData uri="http://schemas.openxmlformats.org/drawingml/2006/table">
            <a:tbl>
              <a:tblPr/>
              <a:tblGrid>
                <a:gridCol w="1734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03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077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  入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  出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0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/1G /2G   B A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1Y     2Y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077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d  d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0        0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18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0  0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18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0  1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818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1  0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     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2C</a:t>
                      </a:r>
                      <a:r>
                        <a:rPr kumimoji="1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8183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1  1</a:t>
                      </a:r>
                    </a:p>
                  </a:txBody>
                  <a:tcPr marT="34264" marB="34264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1C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    </a:t>
                      </a: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2C</a:t>
                      </a:r>
                      <a:r>
                        <a:rPr kumimoji="1" lang="en-US" altLang="zh-CN" sz="15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T="34264" marB="34264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50207" name="Group 185"/>
          <p:cNvGrpSpPr/>
          <p:nvPr/>
        </p:nvGrpSpPr>
        <p:grpSpPr>
          <a:xfrm>
            <a:off x="4000183" y="1069975"/>
            <a:ext cx="5087937" cy="3554413"/>
            <a:chOff x="2734" y="1188"/>
            <a:chExt cx="3074" cy="3127"/>
          </a:xfrm>
        </p:grpSpPr>
        <p:sp>
          <p:nvSpPr>
            <p:cNvPr id="56387" name="Line 48"/>
            <p:cNvSpPr/>
            <p:nvPr/>
          </p:nvSpPr>
          <p:spPr>
            <a:xfrm>
              <a:off x="3042" y="1941"/>
              <a:ext cx="193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8" name="Line 49"/>
            <p:cNvSpPr/>
            <p:nvPr/>
          </p:nvSpPr>
          <p:spPr>
            <a:xfrm>
              <a:off x="3470" y="1316"/>
              <a:ext cx="15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9" name="Line 50"/>
            <p:cNvSpPr/>
            <p:nvPr/>
          </p:nvSpPr>
          <p:spPr>
            <a:xfrm>
              <a:off x="3552" y="1824"/>
              <a:ext cx="44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0" name="Line 51"/>
            <p:cNvSpPr/>
            <p:nvPr/>
          </p:nvSpPr>
          <p:spPr>
            <a:xfrm>
              <a:off x="3532" y="1936"/>
              <a:ext cx="83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Line 52"/>
            <p:cNvSpPr/>
            <p:nvPr/>
          </p:nvSpPr>
          <p:spPr>
            <a:xfrm flipH="1" flipV="1">
              <a:off x="3542" y="1485"/>
              <a:ext cx="644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2" name="Oval 53"/>
            <p:cNvSpPr/>
            <p:nvPr/>
          </p:nvSpPr>
          <p:spPr>
            <a:xfrm>
              <a:off x="3412" y="1629"/>
              <a:ext cx="62" cy="5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93" name="AutoShape 54"/>
            <p:cNvSpPr/>
            <p:nvPr/>
          </p:nvSpPr>
          <p:spPr>
            <a:xfrm rot="5400000">
              <a:off x="3169" y="1544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94" name="Oval 55"/>
            <p:cNvSpPr/>
            <p:nvPr/>
          </p:nvSpPr>
          <p:spPr>
            <a:xfrm>
              <a:off x="3522" y="163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95" name="Line 56"/>
            <p:cNvSpPr/>
            <p:nvPr/>
          </p:nvSpPr>
          <p:spPr>
            <a:xfrm>
              <a:off x="4384" y="2086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6" name="Line 57"/>
            <p:cNvSpPr/>
            <p:nvPr/>
          </p:nvSpPr>
          <p:spPr>
            <a:xfrm flipV="1">
              <a:off x="3044" y="2232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7" name="Line 58"/>
            <p:cNvSpPr/>
            <p:nvPr/>
          </p:nvSpPr>
          <p:spPr>
            <a:xfrm flipV="1">
              <a:off x="3044" y="2474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8" name="Line 59"/>
            <p:cNvSpPr/>
            <p:nvPr/>
          </p:nvSpPr>
          <p:spPr>
            <a:xfrm>
              <a:off x="4372" y="2336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9" name="Line 60"/>
            <p:cNvSpPr/>
            <p:nvPr/>
          </p:nvSpPr>
          <p:spPr>
            <a:xfrm flipV="1">
              <a:off x="3036" y="2712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0" name="Line 61"/>
            <p:cNvSpPr/>
            <p:nvPr/>
          </p:nvSpPr>
          <p:spPr>
            <a:xfrm flipV="1">
              <a:off x="3026" y="2952"/>
              <a:ext cx="1437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1" name="Line 62"/>
            <p:cNvSpPr/>
            <p:nvPr/>
          </p:nvSpPr>
          <p:spPr>
            <a:xfrm>
              <a:off x="4372" y="3290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2" name="Line 63"/>
            <p:cNvSpPr/>
            <p:nvPr/>
          </p:nvSpPr>
          <p:spPr>
            <a:xfrm flipV="1">
              <a:off x="3044" y="3436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3" name="Line 64"/>
            <p:cNvSpPr/>
            <p:nvPr/>
          </p:nvSpPr>
          <p:spPr>
            <a:xfrm flipV="1">
              <a:off x="3044" y="3676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4" name="Line 65"/>
            <p:cNvSpPr/>
            <p:nvPr/>
          </p:nvSpPr>
          <p:spPr>
            <a:xfrm>
              <a:off x="4194" y="3816"/>
              <a:ext cx="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5" name="Line 66"/>
            <p:cNvSpPr/>
            <p:nvPr/>
          </p:nvSpPr>
          <p:spPr>
            <a:xfrm flipV="1">
              <a:off x="3044" y="3916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6" name="Line 67"/>
            <p:cNvSpPr/>
            <p:nvPr/>
          </p:nvSpPr>
          <p:spPr>
            <a:xfrm>
              <a:off x="4275" y="4070"/>
              <a:ext cx="1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7" name="Line 68"/>
            <p:cNvSpPr/>
            <p:nvPr/>
          </p:nvSpPr>
          <p:spPr>
            <a:xfrm flipV="1">
              <a:off x="3044" y="4166"/>
              <a:ext cx="1415" cy="0"/>
            </a:xfrm>
            <a:prstGeom prst="line">
              <a:avLst/>
            </a:prstGeom>
            <a:ln w="9525" cap="flat" cmpd="sng">
              <a:solidFill>
                <a:srgbClr val="FF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8" name="Line 69"/>
            <p:cNvSpPr/>
            <p:nvPr/>
          </p:nvSpPr>
          <p:spPr>
            <a:xfrm>
              <a:off x="4364" y="1936"/>
              <a:ext cx="0" cy="88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9" name="Line 70"/>
            <p:cNvSpPr/>
            <p:nvPr/>
          </p:nvSpPr>
          <p:spPr>
            <a:xfrm>
              <a:off x="3934" y="1306"/>
              <a:ext cx="34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0" name="Line 71"/>
            <p:cNvSpPr/>
            <p:nvPr/>
          </p:nvSpPr>
          <p:spPr>
            <a:xfrm flipH="1">
              <a:off x="4272" y="1306"/>
              <a:ext cx="0" cy="276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1" name="Line 72"/>
            <p:cNvSpPr/>
            <p:nvPr/>
          </p:nvSpPr>
          <p:spPr>
            <a:xfrm>
              <a:off x="3936" y="1656"/>
              <a:ext cx="165" cy="4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12" name="Oval 73"/>
            <p:cNvSpPr/>
            <p:nvPr/>
          </p:nvSpPr>
          <p:spPr>
            <a:xfrm>
              <a:off x="4340" y="2062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3" name="Oval 74"/>
            <p:cNvSpPr/>
            <p:nvPr/>
          </p:nvSpPr>
          <p:spPr>
            <a:xfrm>
              <a:off x="4252" y="235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4" name="Oval 75"/>
            <p:cNvSpPr/>
            <p:nvPr/>
          </p:nvSpPr>
          <p:spPr>
            <a:xfrm>
              <a:off x="4340" y="254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5" name="Oval 76"/>
            <p:cNvSpPr/>
            <p:nvPr/>
          </p:nvSpPr>
          <p:spPr>
            <a:xfrm>
              <a:off x="4242" y="283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6" name="Oval 77"/>
            <p:cNvSpPr/>
            <p:nvPr/>
          </p:nvSpPr>
          <p:spPr>
            <a:xfrm>
              <a:off x="4339" y="326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7" name="Oval 78"/>
            <p:cNvSpPr/>
            <p:nvPr/>
          </p:nvSpPr>
          <p:spPr>
            <a:xfrm>
              <a:off x="4252" y="35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18" name="Text Box 79"/>
            <p:cNvSpPr txBox="1"/>
            <p:nvPr/>
          </p:nvSpPr>
          <p:spPr>
            <a:xfrm>
              <a:off x="2734" y="1833"/>
              <a:ext cx="38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/1G</a:t>
              </a:r>
            </a:p>
          </p:txBody>
        </p:sp>
        <p:sp>
          <p:nvSpPr>
            <p:cNvPr id="56419" name="Text Box 80"/>
            <p:cNvSpPr txBox="1"/>
            <p:nvPr/>
          </p:nvSpPr>
          <p:spPr>
            <a:xfrm>
              <a:off x="2764" y="1190"/>
              <a:ext cx="33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A</a:t>
              </a:r>
            </a:p>
          </p:txBody>
        </p:sp>
        <p:sp>
          <p:nvSpPr>
            <p:cNvPr id="56420" name="Text Box 81"/>
            <p:cNvSpPr txBox="1"/>
            <p:nvPr/>
          </p:nvSpPr>
          <p:spPr>
            <a:xfrm>
              <a:off x="2764" y="1525"/>
              <a:ext cx="33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B</a:t>
              </a:r>
            </a:p>
          </p:txBody>
        </p:sp>
        <p:sp>
          <p:nvSpPr>
            <p:cNvPr id="56421" name="Line 82"/>
            <p:cNvSpPr/>
            <p:nvPr/>
          </p:nvSpPr>
          <p:spPr>
            <a:xfrm flipV="1">
              <a:off x="5321" y="2528"/>
              <a:ext cx="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2" name="Line 83"/>
            <p:cNvSpPr/>
            <p:nvPr/>
          </p:nvSpPr>
          <p:spPr>
            <a:xfrm>
              <a:off x="4724" y="2640"/>
              <a:ext cx="1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3" name="Line 84"/>
            <p:cNvSpPr/>
            <p:nvPr/>
          </p:nvSpPr>
          <p:spPr>
            <a:xfrm>
              <a:off x="4828" y="2560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4" name="Line 85"/>
            <p:cNvSpPr/>
            <p:nvPr/>
          </p:nvSpPr>
          <p:spPr>
            <a:xfrm>
              <a:off x="4716" y="2403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5" name="Line 86"/>
            <p:cNvSpPr/>
            <p:nvPr/>
          </p:nvSpPr>
          <p:spPr>
            <a:xfrm>
              <a:off x="4734" y="2160"/>
              <a:ext cx="2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6" name="Line 87"/>
            <p:cNvSpPr/>
            <p:nvPr/>
          </p:nvSpPr>
          <p:spPr>
            <a:xfrm>
              <a:off x="4940" y="2160"/>
              <a:ext cx="0" cy="299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7" name="Line 88"/>
            <p:cNvSpPr/>
            <p:nvPr/>
          </p:nvSpPr>
          <p:spPr>
            <a:xfrm>
              <a:off x="4828" y="2411"/>
              <a:ext cx="0" cy="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28" name="Text Box 89"/>
            <p:cNvSpPr txBox="1"/>
            <p:nvPr/>
          </p:nvSpPr>
          <p:spPr>
            <a:xfrm>
              <a:off x="5472" y="2409"/>
              <a:ext cx="33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</a:p>
          </p:txBody>
        </p:sp>
        <p:sp>
          <p:nvSpPr>
            <p:cNvPr id="56429" name="AutoShape 91"/>
            <p:cNvSpPr/>
            <p:nvPr/>
          </p:nvSpPr>
          <p:spPr>
            <a:xfrm>
              <a:off x="5035" y="2420"/>
              <a:ext cx="287" cy="215"/>
            </a:xfrm>
            <a:prstGeom prst="flowChartDelay">
              <a:avLst/>
            </a:pr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30" name="AutoShape 92"/>
            <p:cNvSpPr/>
            <p:nvPr/>
          </p:nvSpPr>
          <p:spPr>
            <a:xfrm rot="10774188">
              <a:off x="4991" y="2419"/>
              <a:ext cx="78" cy="225"/>
            </a:xfrm>
            <a:prstGeom prst="moon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bg1"/>
              </a:solidFill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31" name="Line 93"/>
            <p:cNvSpPr/>
            <p:nvPr/>
          </p:nvSpPr>
          <p:spPr>
            <a:xfrm>
              <a:off x="4828" y="255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2" name="Line 94"/>
            <p:cNvSpPr/>
            <p:nvPr/>
          </p:nvSpPr>
          <p:spPr>
            <a:xfrm>
              <a:off x="4828" y="2488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3" name="Line 95"/>
            <p:cNvSpPr/>
            <p:nvPr/>
          </p:nvSpPr>
          <p:spPr>
            <a:xfrm>
              <a:off x="4940" y="2440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4" name="Line 96"/>
            <p:cNvSpPr/>
            <p:nvPr/>
          </p:nvSpPr>
          <p:spPr>
            <a:xfrm>
              <a:off x="4932" y="2610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5" name="Line 97"/>
            <p:cNvSpPr/>
            <p:nvPr/>
          </p:nvSpPr>
          <p:spPr>
            <a:xfrm>
              <a:off x="4716" y="2880"/>
              <a:ext cx="2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6" name="Line 98"/>
            <p:cNvSpPr/>
            <p:nvPr/>
          </p:nvSpPr>
          <p:spPr>
            <a:xfrm>
              <a:off x="4932" y="2610"/>
              <a:ext cx="0" cy="2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7" name="Line 99"/>
            <p:cNvSpPr/>
            <p:nvPr/>
          </p:nvSpPr>
          <p:spPr>
            <a:xfrm flipV="1">
              <a:off x="5329" y="3732"/>
              <a:ext cx="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8" name="Line 100"/>
            <p:cNvSpPr/>
            <p:nvPr/>
          </p:nvSpPr>
          <p:spPr>
            <a:xfrm>
              <a:off x="4732" y="3844"/>
              <a:ext cx="10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39" name="Line 101"/>
            <p:cNvSpPr/>
            <p:nvPr/>
          </p:nvSpPr>
          <p:spPr>
            <a:xfrm>
              <a:off x="4836" y="3764"/>
              <a:ext cx="0" cy="9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0" name="Line 102"/>
            <p:cNvSpPr/>
            <p:nvPr/>
          </p:nvSpPr>
          <p:spPr>
            <a:xfrm>
              <a:off x="4724" y="3597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1" name="Line 103"/>
            <p:cNvSpPr/>
            <p:nvPr/>
          </p:nvSpPr>
          <p:spPr>
            <a:xfrm>
              <a:off x="4732" y="3364"/>
              <a:ext cx="2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2" name="Line 104"/>
            <p:cNvSpPr/>
            <p:nvPr/>
          </p:nvSpPr>
          <p:spPr>
            <a:xfrm>
              <a:off x="4948" y="3364"/>
              <a:ext cx="0" cy="2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3" name="Line 105"/>
            <p:cNvSpPr/>
            <p:nvPr/>
          </p:nvSpPr>
          <p:spPr>
            <a:xfrm>
              <a:off x="4836" y="3605"/>
              <a:ext cx="0" cy="9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4" name="Text Box 106"/>
            <p:cNvSpPr txBox="1"/>
            <p:nvPr/>
          </p:nvSpPr>
          <p:spPr>
            <a:xfrm>
              <a:off x="5472" y="3609"/>
              <a:ext cx="336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2Y</a:t>
              </a:r>
            </a:p>
          </p:txBody>
        </p:sp>
        <p:sp>
          <p:nvSpPr>
            <p:cNvPr id="56445" name="AutoShape 108"/>
            <p:cNvSpPr/>
            <p:nvPr/>
          </p:nvSpPr>
          <p:spPr>
            <a:xfrm>
              <a:off x="5033" y="3624"/>
              <a:ext cx="287" cy="215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46" name="AutoShape 109"/>
            <p:cNvSpPr/>
            <p:nvPr/>
          </p:nvSpPr>
          <p:spPr>
            <a:xfrm rot="10774188">
              <a:off x="5023" y="3624"/>
              <a:ext cx="46" cy="234"/>
            </a:xfrm>
            <a:prstGeom prst="moon">
              <a:avLst>
                <a:gd name="adj" fmla="val 50000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47" name="Line 110"/>
            <p:cNvSpPr/>
            <p:nvPr/>
          </p:nvSpPr>
          <p:spPr>
            <a:xfrm>
              <a:off x="4836" y="3756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8" name="Line 111"/>
            <p:cNvSpPr/>
            <p:nvPr/>
          </p:nvSpPr>
          <p:spPr>
            <a:xfrm>
              <a:off x="4836" y="369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49" name="Line 112"/>
            <p:cNvSpPr/>
            <p:nvPr/>
          </p:nvSpPr>
          <p:spPr>
            <a:xfrm>
              <a:off x="4948" y="3644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0" name="Line 113"/>
            <p:cNvSpPr/>
            <p:nvPr/>
          </p:nvSpPr>
          <p:spPr>
            <a:xfrm>
              <a:off x="4940" y="3814"/>
              <a:ext cx="11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1" name="Line 114"/>
            <p:cNvSpPr/>
            <p:nvPr/>
          </p:nvSpPr>
          <p:spPr>
            <a:xfrm>
              <a:off x="4734" y="4084"/>
              <a:ext cx="21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52" name="Line 115"/>
            <p:cNvSpPr/>
            <p:nvPr/>
          </p:nvSpPr>
          <p:spPr>
            <a:xfrm>
              <a:off x="4940" y="3824"/>
              <a:ext cx="0" cy="27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53" name="Group 116"/>
            <p:cNvGrpSpPr/>
            <p:nvPr/>
          </p:nvGrpSpPr>
          <p:grpSpPr>
            <a:xfrm>
              <a:off x="3228" y="3052"/>
              <a:ext cx="304" cy="240"/>
              <a:chOff x="656" y="2928"/>
              <a:chExt cx="304" cy="240"/>
            </a:xfrm>
          </p:grpSpPr>
          <p:sp>
            <p:nvSpPr>
              <p:cNvPr id="56525" name="AutoShape 117"/>
              <p:cNvSpPr/>
              <p:nvPr/>
            </p:nvSpPr>
            <p:spPr>
              <a:xfrm rot="5400000">
                <a:off x="720" y="2928"/>
                <a:ext cx="240" cy="2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26" name="Oval 118"/>
              <p:cNvSpPr/>
              <p:nvPr/>
            </p:nvSpPr>
            <p:spPr>
              <a:xfrm>
                <a:off x="656" y="3024"/>
                <a:ext cx="62" cy="57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6454" name="Oval 119"/>
            <p:cNvSpPr/>
            <p:nvPr/>
          </p:nvSpPr>
          <p:spPr>
            <a:xfrm>
              <a:off x="3405" y="1291"/>
              <a:ext cx="62" cy="5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55" name="AutoShape 120"/>
            <p:cNvSpPr/>
            <p:nvPr/>
          </p:nvSpPr>
          <p:spPr>
            <a:xfrm rot="5400000">
              <a:off x="3172" y="119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56" name="Line 121"/>
            <p:cNvSpPr/>
            <p:nvPr/>
          </p:nvSpPr>
          <p:spPr>
            <a:xfrm>
              <a:off x="3550" y="1323"/>
              <a:ext cx="0" cy="1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57" name="Group 122"/>
            <p:cNvGrpSpPr/>
            <p:nvPr/>
          </p:nvGrpSpPr>
          <p:grpSpPr>
            <a:xfrm>
              <a:off x="3226" y="1814"/>
              <a:ext cx="304" cy="240"/>
              <a:chOff x="656" y="2928"/>
              <a:chExt cx="304" cy="240"/>
            </a:xfrm>
          </p:grpSpPr>
          <p:sp>
            <p:nvSpPr>
              <p:cNvPr id="56523" name="AutoShape 123"/>
              <p:cNvSpPr/>
              <p:nvPr/>
            </p:nvSpPr>
            <p:spPr>
              <a:xfrm rot="5400000">
                <a:off x="720" y="2928"/>
                <a:ext cx="240" cy="240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24" name="Oval 124"/>
              <p:cNvSpPr/>
              <p:nvPr/>
            </p:nvSpPr>
            <p:spPr>
              <a:xfrm>
                <a:off x="656" y="3024"/>
                <a:ext cx="62" cy="57"/>
              </a:xfrm>
              <a:prstGeom prst="ellipse">
                <a:avLst/>
              </a:prstGeom>
              <a:noFill/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6458" name="AutoShape 125"/>
            <p:cNvSpPr/>
            <p:nvPr/>
          </p:nvSpPr>
          <p:spPr>
            <a:xfrm rot="5400000">
              <a:off x="3696" y="1188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59" name="Oval 126"/>
            <p:cNvSpPr/>
            <p:nvPr/>
          </p:nvSpPr>
          <p:spPr>
            <a:xfrm>
              <a:off x="3632" y="1284"/>
              <a:ext cx="62" cy="61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60" name="AutoShape 128"/>
            <p:cNvSpPr/>
            <p:nvPr/>
          </p:nvSpPr>
          <p:spPr>
            <a:xfrm rot="5400000">
              <a:off x="3696" y="1536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61" name="Oval 129"/>
            <p:cNvSpPr/>
            <p:nvPr/>
          </p:nvSpPr>
          <p:spPr>
            <a:xfrm>
              <a:off x="3632" y="1632"/>
              <a:ext cx="62" cy="57"/>
            </a:xfrm>
            <a:prstGeom prst="ellipse">
              <a:avLst/>
            </a:prstGeom>
            <a:noFill/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62" name="Oval 130"/>
            <p:cNvSpPr/>
            <p:nvPr/>
          </p:nvSpPr>
          <p:spPr>
            <a:xfrm>
              <a:off x="4340" y="230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63" name="Line 131"/>
            <p:cNvSpPr/>
            <p:nvPr/>
          </p:nvSpPr>
          <p:spPr>
            <a:xfrm>
              <a:off x="4372" y="2565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4" name="Line 132"/>
            <p:cNvSpPr/>
            <p:nvPr/>
          </p:nvSpPr>
          <p:spPr>
            <a:xfrm>
              <a:off x="4372" y="2816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5" name="Line 133"/>
            <p:cNvSpPr/>
            <p:nvPr/>
          </p:nvSpPr>
          <p:spPr>
            <a:xfrm>
              <a:off x="3532" y="3172"/>
              <a:ext cx="834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6" name="Line 134"/>
            <p:cNvSpPr/>
            <p:nvPr/>
          </p:nvSpPr>
          <p:spPr>
            <a:xfrm>
              <a:off x="4364" y="3172"/>
              <a:ext cx="0" cy="857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7" name="Line 135"/>
            <p:cNvSpPr/>
            <p:nvPr/>
          </p:nvSpPr>
          <p:spPr>
            <a:xfrm>
              <a:off x="4364" y="4028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8" name="Line 136"/>
            <p:cNvSpPr/>
            <p:nvPr/>
          </p:nvSpPr>
          <p:spPr>
            <a:xfrm>
              <a:off x="4372" y="3540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69" name="Oval 137"/>
            <p:cNvSpPr/>
            <p:nvPr/>
          </p:nvSpPr>
          <p:spPr>
            <a:xfrm>
              <a:off x="4337" y="3516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70" name="Line 138"/>
            <p:cNvSpPr/>
            <p:nvPr/>
          </p:nvSpPr>
          <p:spPr>
            <a:xfrm>
              <a:off x="4372" y="3778"/>
              <a:ext cx="88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1" name="Oval 139"/>
            <p:cNvSpPr/>
            <p:nvPr/>
          </p:nvSpPr>
          <p:spPr>
            <a:xfrm>
              <a:off x="4340" y="3754"/>
              <a:ext cx="48" cy="48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72" name="Line 140"/>
            <p:cNvSpPr/>
            <p:nvPr/>
          </p:nvSpPr>
          <p:spPr>
            <a:xfrm>
              <a:off x="3476" y="1656"/>
              <a:ext cx="15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3" name="Line 141"/>
            <p:cNvSpPr/>
            <p:nvPr/>
          </p:nvSpPr>
          <p:spPr>
            <a:xfrm>
              <a:off x="4262" y="3591"/>
              <a:ext cx="20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4" name="Line 142"/>
            <p:cNvSpPr/>
            <p:nvPr/>
          </p:nvSpPr>
          <p:spPr>
            <a:xfrm>
              <a:off x="4262" y="2852"/>
              <a:ext cx="1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5" name="Line 143"/>
            <p:cNvSpPr/>
            <p:nvPr/>
          </p:nvSpPr>
          <p:spPr>
            <a:xfrm>
              <a:off x="4262" y="2380"/>
              <a:ext cx="19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6" name="Oval 144"/>
            <p:cNvSpPr/>
            <p:nvPr/>
          </p:nvSpPr>
          <p:spPr>
            <a:xfrm>
              <a:off x="3530" y="129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77" name="Line 145"/>
            <p:cNvSpPr/>
            <p:nvPr/>
          </p:nvSpPr>
          <p:spPr>
            <a:xfrm flipH="1">
              <a:off x="4194" y="1488"/>
              <a:ext cx="0" cy="233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8" name="Line 146"/>
            <p:cNvSpPr/>
            <p:nvPr/>
          </p:nvSpPr>
          <p:spPr>
            <a:xfrm>
              <a:off x="4204" y="3338"/>
              <a:ext cx="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79" name="Oval 147"/>
            <p:cNvSpPr/>
            <p:nvPr/>
          </p:nvSpPr>
          <p:spPr>
            <a:xfrm>
              <a:off x="4166" y="332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80" name="Line 148"/>
            <p:cNvSpPr/>
            <p:nvPr/>
          </p:nvSpPr>
          <p:spPr>
            <a:xfrm>
              <a:off x="4204" y="2608"/>
              <a:ext cx="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1" name="Oval 149"/>
            <p:cNvSpPr/>
            <p:nvPr/>
          </p:nvSpPr>
          <p:spPr>
            <a:xfrm>
              <a:off x="4166" y="258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82" name="Line 150"/>
            <p:cNvSpPr/>
            <p:nvPr/>
          </p:nvSpPr>
          <p:spPr>
            <a:xfrm>
              <a:off x="4204" y="2140"/>
              <a:ext cx="26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3" name="Oval 151"/>
            <p:cNvSpPr/>
            <p:nvPr/>
          </p:nvSpPr>
          <p:spPr>
            <a:xfrm>
              <a:off x="4164" y="21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84" name="Line 152"/>
            <p:cNvSpPr/>
            <p:nvPr/>
          </p:nvSpPr>
          <p:spPr>
            <a:xfrm flipH="1">
              <a:off x="4108" y="1656"/>
              <a:ext cx="0" cy="24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5" name="Line 153"/>
            <p:cNvSpPr/>
            <p:nvPr/>
          </p:nvSpPr>
          <p:spPr>
            <a:xfrm>
              <a:off x="4108" y="4118"/>
              <a:ext cx="35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6" name="Line 154"/>
            <p:cNvSpPr/>
            <p:nvPr/>
          </p:nvSpPr>
          <p:spPr>
            <a:xfrm>
              <a:off x="4106" y="3867"/>
              <a:ext cx="351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7" name="Oval 155"/>
            <p:cNvSpPr/>
            <p:nvPr/>
          </p:nvSpPr>
          <p:spPr>
            <a:xfrm>
              <a:off x="4078" y="384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88" name="Line 156"/>
            <p:cNvSpPr/>
            <p:nvPr/>
          </p:nvSpPr>
          <p:spPr>
            <a:xfrm>
              <a:off x="4108" y="2900"/>
              <a:ext cx="351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89" name="Oval 157"/>
            <p:cNvSpPr/>
            <p:nvPr/>
          </p:nvSpPr>
          <p:spPr>
            <a:xfrm>
              <a:off x="4078" y="287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90" name="Line 158"/>
            <p:cNvSpPr/>
            <p:nvPr/>
          </p:nvSpPr>
          <p:spPr>
            <a:xfrm>
              <a:off x="4106" y="2660"/>
              <a:ext cx="351" cy="1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1" name="Oval 159"/>
            <p:cNvSpPr/>
            <p:nvPr/>
          </p:nvSpPr>
          <p:spPr>
            <a:xfrm>
              <a:off x="4078" y="263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92" name="Line 160"/>
            <p:cNvSpPr/>
            <p:nvPr/>
          </p:nvSpPr>
          <p:spPr>
            <a:xfrm>
              <a:off x="3552" y="1652"/>
              <a:ext cx="0" cy="1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3" name="Line 161"/>
            <p:cNvSpPr/>
            <p:nvPr/>
          </p:nvSpPr>
          <p:spPr>
            <a:xfrm flipH="1">
              <a:off x="4002" y="1816"/>
              <a:ext cx="0" cy="181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4" name="Line 162"/>
            <p:cNvSpPr/>
            <p:nvPr/>
          </p:nvSpPr>
          <p:spPr>
            <a:xfrm>
              <a:off x="4002" y="3628"/>
              <a:ext cx="4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5" name="Line 163"/>
            <p:cNvSpPr/>
            <p:nvPr/>
          </p:nvSpPr>
          <p:spPr>
            <a:xfrm>
              <a:off x="4002" y="3388"/>
              <a:ext cx="4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6" name="Oval 164"/>
            <p:cNvSpPr/>
            <p:nvPr/>
          </p:nvSpPr>
          <p:spPr>
            <a:xfrm>
              <a:off x="3970" y="335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97" name="Line 165"/>
            <p:cNvSpPr/>
            <p:nvPr/>
          </p:nvSpPr>
          <p:spPr>
            <a:xfrm>
              <a:off x="4002" y="2428"/>
              <a:ext cx="4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98" name="Oval 166"/>
            <p:cNvSpPr/>
            <p:nvPr/>
          </p:nvSpPr>
          <p:spPr>
            <a:xfrm>
              <a:off x="3964" y="24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499" name="Line 167"/>
            <p:cNvSpPr/>
            <p:nvPr/>
          </p:nvSpPr>
          <p:spPr>
            <a:xfrm>
              <a:off x="4002" y="2188"/>
              <a:ext cx="46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00" name="Oval 168"/>
            <p:cNvSpPr/>
            <p:nvPr/>
          </p:nvSpPr>
          <p:spPr>
            <a:xfrm>
              <a:off x="3964" y="2160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01" name="Line 169"/>
            <p:cNvSpPr/>
            <p:nvPr/>
          </p:nvSpPr>
          <p:spPr>
            <a:xfrm>
              <a:off x="3032" y="3178"/>
              <a:ext cx="193" cy="0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02" name="Line 170"/>
            <p:cNvSpPr/>
            <p:nvPr/>
          </p:nvSpPr>
          <p:spPr>
            <a:xfrm>
              <a:off x="3024" y="1324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503" name="Line 171"/>
            <p:cNvSpPr/>
            <p:nvPr/>
          </p:nvSpPr>
          <p:spPr>
            <a:xfrm>
              <a:off x="3022" y="166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504" name="Group 172"/>
            <p:cNvGrpSpPr/>
            <p:nvPr/>
          </p:nvGrpSpPr>
          <p:grpSpPr>
            <a:xfrm>
              <a:off x="2734" y="2103"/>
              <a:ext cx="336" cy="1023"/>
              <a:chOff x="162" y="2103"/>
              <a:chExt cx="336" cy="1023"/>
            </a:xfrm>
          </p:grpSpPr>
          <p:sp>
            <p:nvSpPr>
              <p:cNvPr id="56519" name="Text Box 173"/>
              <p:cNvSpPr txBox="1"/>
              <p:nvPr/>
            </p:nvSpPr>
            <p:spPr>
              <a:xfrm>
                <a:off x="162" y="2103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20" name="Text Box 174"/>
              <p:cNvSpPr txBox="1"/>
              <p:nvPr/>
            </p:nvSpPr>
            <p:spPr>
              <a:xfrm>
                <a:off x="162" y="232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21" name="Text Box 175"/>
              <p:cNvSpPr txBox="1"/>
              <p:nvPr/>
            </p:nvSpPr>
            <p:spPr>
              <a:xfrm>
                <a:off x="162" y="256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22" name="Text Box 176"/>
              <p:cNvSpPr txBox="1"/>
              <p:nvPr/>
            </p:nvSpPr>
            <p:spPr>
              <a:xfrm>
                <a:off x="162" y="280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56505" name="Group 177"/>
            <p:cNvGrpSpPr/>
            <p:nvPr/>
          </p:nvGrpSpPr>
          <p:grpSpPr>
            <a:xfrm>
              <a:off x="2746" y="3292"/>
              <a:ext cx="336" cy="1023"/>
              <a:chOff x="162" y="2103"/>
              <a:chExt cx="336" cy="1023"/>
            </a:xfrm>
          </p:grpSpPr>
          <p:sp>
            <p:nvSpPr>
              <p:cNvPr id="56515" name="Text Box 178"/>
              <p:cNvSpPr txBox="1"/>
              <p:nvPr/>
            </p:nvSpPr>
            <p:spPr>
              <a:xfrm>
                <a:off x="162" y="2103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16" name="Text Box 179"/>
              <p:cNvSpPr txBox="1"/>
              <p:nvPr/>
            </p:nvSpPr>
            <p:spPr>
              <a:xfrm>
                <a:off x="162" y="232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17" name="Text Box 180"/>
              <p:cNvSpPr txBox="1"/>
              <p:nvPr/>
            </p:nvSpPr>
            <p:spPr>
              <a:xfrm>
                <a:off x="162" y="256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6518" name="Text Box 181"/>
              <p:cNvSpPr txBox="1"/>
              <p:nvPr/>
            </p:nvSpPr>
            <p:spPr>
              <a:xfrm>
                <a:off x="162" y="2804"/>
                <a:ext cx="336" cy="32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56506" name="Text Box 182"/>
            <p:cNvSpPr txBox="1"/>
            <p:nvPr/>
          </p:nvSpPr>
          <p:spPr>
            <a:xfrm>
              <a:off x="2736" y="3054"/>
              <a:ext cx="424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/2G</a:t>
              </a:r>
            </a:p>
          </p:txBody>
        </p:sp>
        <p:sp>
          <p:nvSpPr>
            <p:cNvPr id="56507" name="AutoShape 46"/>
            <p:cNvSpPr/>
            <p:nvPr/>
          </p:nvSpPr>
          <p:spPr>
            <a:xfrm>
              <a:off x="4457" y="2064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08" name="AutoShape 47"/>
            <p:cNvSpPr/>
            <p:nvPr/>
          </p:nvSpPr>
          <p:spPr>
            <a:xfrm>
              <a:off x="4457" y="2304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09" name="AutoShape 44"/>
            <p:cNvSpPr/>
            <p:nvPr/>
          </p:nvSpPr>
          <p:spPr>
            <a:xfrm>
              <a:off x="4457" y="2544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10" name="AutoShape 45"/>
            <p:cNvSpPr/>
            <p:nvPr/>
          </p:nvSpPr>
          <p:spPr>
            <a:xfrm>
              <a:off x="4457" y="2784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11" name="AutoShape 40"/>
            <p:cNvSpPr/>
            <p:nvPr/>
          </p:nvSpPr>
          <p:spPr>
            <a:xfrm>
              <a:off x="4457" y="3748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12" name="AutoShape 41"/>
            <p:cNvSpPr/>
            <p:nvPr/>
          </p:nvSpPr>
          <p:spPr>
            <a:xfrm>
              <a:off x="4457" y="3988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13" name="AutoShape 42"/>
            <p:cNvSpPr/>
            <p:nvPr/>
          </p:nvSpPr>
          <p:spPr>
            <a:xfrm>
              <a:off x="4457" y="3268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514" name="AutoShape 43"/>
            <p:cNvSpPr/>
            <p:nvPr/>
          </p:nvSpPr>
          <p:spPr>
            <a:xfrm>
              <a:off x="4457" y="3508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0208" name="Rectangle 3"/>
          <p:cNvSpPr txBox="1"/>
          <p:nvPr/>
        </p:nvSpPr>
        <p:spPr>
          <a:xfrm>
            <a:off x="36513" y="3182938"/>
            <a:ext cx="2514600" cy="37941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逻辑符号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57338" y="3240088"/>
            <a:ext cx="2109787" cy="1906587"/>
            <a:chOff x="1557338" y="3240088"/>
            <a:chExt cx="2109787" cy="1907288"/>
          </a:xfrm>
        </p:grpSpPr>
        <p:sp>
          <p:nvSpPr>
            <p:cNvPr id="44207" name="Rectangle 7"/>
            <p:cNvSpPr/>
            <p:nvPr/>
          </p:nvSpPr>
          <p:spPr bwMode="auto">
            <a:xfrm>
              <a:off x="1938338" y="3275026"/>
              <a:ext cx="1358900" cy="187235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9050" cap="flat" cmpd="sng">
              <a:noFill/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56356" name="Line 8"/>
            <p:cNvSpPr/>
            <p:nvPr/>
          </p:nvSpPr>
          <p:spPr>
            <a:xfrm>
              <a:off x="1585646" y="3568920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7" name="Line 10"/>
            <p:cNvSpPr/>
            <p:nvPr/>
          </p:nvSpPr>
          <p:spPr>
            <a:xfrm>
              <a:off x="1587311" y="3916489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8" name="Line 11"/>
            <p:cNvSpPr/>
            <p:nvPr/>
          </p:nvSpPr>
          <p:spPr>
            <a:xfrm>
              <a:off x="1587311" y="4043352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Line 12"/>
            <p:cNvSpPr/>
            <p:nvPr/>
          </p:nvSpPr>
          <p:spPr>
            <a:xfrm>
              <a:off x="1572325" y="4170215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0" name="Line 13"/>
            <p:cNvSpPr/>
            <p:nvPr/>
          </p:nvSpPr>
          <p:spPr>
            <a:xfrm>
              <a:off x="1587311" y="4297078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1" name="Line 14"/>
            <p:cNvSpPr/>
            <p:nvPr/>
          </p:nvSpPr>
          <p:spPr>
            <a:xfrm>
              <a:off x="1587311" y="4647254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2" name="Line 15"/>
            <p:cNvSpPr/>
            <p:nvPr/>
          </p:nvSpPr>
          <p:spPr>
            <a:xfrm>
              <a:off x="1587311" y="4761083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Text Box 16"/>
            <p:cNvSpPr txBox="1"/>
            <p:nvPr/>
          </p:nvSpPr>
          <p:spPr>
            <a:xfrm>
              <a:off x="1918683" y="3240088"/>
              <a:ext cx="399644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56364" name="Text Box 17"/>
            <p:cNvSpPr txBox="1"/>
            <p:nvPr/>
          </p:nvSpPr>
          <p:spPr>
            <a:xfrm>
              <a:off x="1932004" y="3373902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56365" name="Text Box 18"/>
            <p:cNvSpPr txBox="1"/>
            <p:nvPr/>
          </p:nvSpPr>
          <p:spPr>
            <a:xfrm>
              <a:off x="1900366" y="3719734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66" name="Line 19"/>
            <p:cNvSpPr/>
            <p:nvPr/>
          </p:nvSpPr>
          <p:spPr>
            <a:xfrm>
              <a:off x="3304115" y="3910897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Text Box 20"/>
            <p:cNvSpPr txBox="1"/>
            <p:nvPr/>
          </p:nvSpPr>
          <p:spPr>
            <a:xfrm>
              <a:off x="2860370" y="3723878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1Y</a:t>
              </a:r>
            </a:p>
          </p:txBody>
        </p:sp>
        <p:sp>
          <p:nvSpPr>
            <p:cNvPr id="56368" name="Text Box 21"/>
            <p:cNvSpPr txBox="1"/>
            <p:nvPr/>
          </p:nvSpPr>
          <p:spPr>
            <a:xfrm>
              <a:off x="2860370" y="3932420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2Y</a:t>
              </a:r>
            </a:p>
          </p:txBody>
        </p:sp>
        <p:sp>
          <p:nvSpPr>
            <p:cNvPr id="56369" name="Line 24"/>
            <p:cNvSpPr/>
            <p:nvPr/>
          </p:nvSpPr>
          <p:spPr>
            <a:xfrm>
              <a:off x="1587311" y="4893160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25"/>
            <p:cNvSpPr/>
            <p:nvPr/>
          </p:nvSpPr>
          <p:spPr>
            <a:xfrm>
              <a:off x="1587311" y="5020022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Line 26"/>
            <p:cNvSpPr/>
            <p:nvPr/>
          </p:nvSpPr>
          <p:spPr>
            <a:xfrm>
              <a:off x="1587311" y="3429892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2" name="Text Box 27"/>
            <p:cNvSpPr txBox="1"/>
            <p:nvPr/>
          </p:nvSpPr>
          <p:spPr>
            <a:xfrm>
              <a:off x="1903696" y="3545949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1G</a:t>
              </a:r>
            </a:p>
          </p:txBody>
        </p:sp>
        <p:sp>
          <p:nvSpPr>
            <p:cNvPr id="56373" name="Oval 28"/>
            <p:cNvSpPr/>
            <p:nvPr/>
          </p:nvSpPr>
          <p:spPr>
            <a:xfrm>
              <a:off x="1807115" y="3702734"/>
              <a:ext cx="116563" cy="6082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4" name="Line 29"/>
            <p:cNvSpPr/>
            <p:nvPr/>
          </p:nvSpPr>
          <p:spPr>
            <a:xfrm>
              <a:off x="1557338" y="3728802"/>
              <a:ext cx="2447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5" name="Text Box 30"/>
            <p:cNvSpPr txBox="1"/>
            <p:nvPr/>
          </p:nvSpPr>
          <p:spPr>
            <a:xfrm>
              <a:off x="1903696" y="3844859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6" name="Text Box 31"/>
            <p:cNvSpPr txBox="1"/>
            <p:nvPr/>
          </p:nvSpPr>
          <p:spPr>
            <a:xfrm>
              <a:off x="1913687" y="3972591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7" name="Text Box 32"/>
            <p:cNvSpPr txBox="1"/>
            <p:nvPr/>
          </p:nvSpPr>
          <p:spPr>
            <a:xfrm>
              <a:off x="1903696" y="4112488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8" name="Oval 33"/>
            <p:cNvSpPr/>
            <p:nvPr/>
          </p:nvSpPr>
          <p:spPr>
            <a:xfrm>
              <a:off x="1810446" y="4436106"/>
              <a:ext cx="116563" cy="60825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79" name="Line 34"/>
            <p:cNvSpPr/>
            <p:nvPr/>
          </p:nvSpPr>
          <p:spPr>
            <a:xfrm>
              <a:off x="1570659" y="4469125"/>
              <a:ext cx="24478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0" name="Text Box 35"/>
            <p:cNvSpPr txBox="1"/>
            <p:nvPr/>
          </p:nvSpPr>
          <p:spPr>
            <a:xfrm>
              <a:off x="1903696" y="4279321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2G</a:t>
              </a:r>
            </a:p>
          </p:txBody>
        </p:sp>
        <p:sp>
          <p:nvSpPr>
            <p:cNvPr id="56381" name="Text Box 36"/>
            <p:cNvSpPr txBox="1"/>
            <p:nvPr/>
          </p:nvSpPr>
          <p:spPr>
            <a:xfrm>
              <a:off x="1903696" y="4446154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82" name="Text Box 37"/>
            <p:cNvSpPr txBox="1"/>
            <p:nvPr/>
          </p:nvSpPr>
          <p:spPr>
            <a:xfrm>
              <a:off x="1903696" y="4571279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83" name="Text Box 38"/>
            <p:cNvSpPr txBox="1"/>
            <p:nvPr/>
          </p:nvSpPr>
          <p:spPr>
            <a:xfrm>
              <a:off x="1903696" y="4689453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84" name="Text Box 39"/>
            <p:cNvSpPr txBox="1"/>
            <p:nvPr/>
          </p:nvSpPr>
          <p:spPr>
            <a:xfrm>
              <a:off x="1903696" y="4821530"/>
              <a:ext cx="559502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6385" name="Line 40"/>
            <p:cNvSpPr/>
            <p:nvPr/>
          </p:nvSpPr>
          <p:spPr>
            <a:xfrm>
              <a:off x="3309111" y="4112488"/>
              <a:ext cx="3580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6" name="Text Box 22"/>
            <p:cNvSpPr txBox="1"/>
            <p:nvPr/>
          </p:nvSpPr>
          <p:spPr>
            <a:xfrm>
              <a:off x="2175121" y="3240957"/>
              <a:ext cx="1345468" cy="2771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74LS153</a:t>
              </a: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330825" y="674688"/>
            <a:ext cx="2352675" cy="341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171450" indent="-171450" defTabSz="685800" eaLnBrk="1" hangingPunct="1">
              <a:lnSpc>
                <a:spcPct val="90000"/>
              </a:lnSpc>
              <a:spcBef>
                <a:spcPts val="750"/>
              </a:spcBef>
            </a:pPr>
            <a:r>
              <a:rPr lang="zh-CN" altLang="en-US" sz="1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 逻辑电路图</a:t>
            </a:r>
          </a:p>
        </p:txBody>
      </p:sp>
      <p:sp>
        <p:nvSpPr>
          <p:cNvPr id="4" name="Rectangle 3"/>
          <p:cNvSpPr txBox="1"/>
          <p:nvPr/>
        </p:nvSpPr>
        <p:spPr>
          <a:xfrm>
            <a:off x="6804660" y="4633595"/>
            <a:ext cx="2221230" cy="3790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输出是单独控制的！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6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  <p:bldP spid="50208" grpId="0"/>
      <p:bldP spid="2" grpId="0"/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/>
          <p:nvPr/>
        </p:nvSpPr>
        <p:spPr>
          <a:xfrm>
            <a:off x="714375" y="374650"/>
            <a:ext cx="6477000" cy="4651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二输入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74LS157</a:t>
            </a:r>
          </a:p>
        </p:txBody>
      </p:sp>
      <p:sp>
        <p:nvSpPr>
          <p:cNvPr id="52227" name="Rectangle 5"/>
          <p:cNvSpPr/>
          <p:nvPr/>
        </p:nvSpPr>
        <p:spPr>
          <a:xfrm>
            <a:off x="714375" y="803275"/>
            <a:ext cx="24892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简化真值表</a:t>
            </a:r>
          </a:p>
        </p:txBody>
      </p:sp>
      <p:sp>
        <p:nvSpPr>
          <p:cNvPr id="52228" name="Text Box 7"/>
          <p:cNvSpPr txBox="1"/>
          <p:nvPr/>
        </p:nvSpPr>
        <p:spPr>
          <a:xfrm>
            <a:off x="681355" y="2829560"/>
            <a:ext cx="2895600" cy="369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逻辑符号</a:t>
            </a:r>
          </a:p>
        </p:txBody>
      </p:sp>
      <p:graphicFrame>
        <p:nvGraphicFramePr>
          <p:cNvPr id="326664" name="Group 8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09600" y="1168400"/>
          <a:ext cx="2701925" cy="1446215"/>
        </p:xfrm>
        <a:graphic>
          <a:graphicData uri="http://schemas.openxmlformats.org/drawingml/2006/table">
            <a:tbl>
              <a:tblPr/>
              <a:tblGrid>
                <a:gridCol w="840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1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7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入</a:t>
                      </a:r>
                    </a:p>
                  </a:txBody>
                  <a:tcPr marL="91419" marR="91419" marT="35279" marB="35279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       出</a:t>
                      </a:r>
                    </a:p>
                  </a:txBody>
                  <a:tcPr marL="91419" marR="91419" marT="35279" marB="35279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/G    S</a:t>
                      </a:r>
                    </a:p>
                  </a:txBody>
                  <a:tcPr marL="91419" marR="91419" marT="35279" marB="35279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1Y   2Y   3Y   4Y</a:t>
                      </a:r>
                    </a:p>
                  </a:txBody>
                  <a:tcPr marL="91419" marR="91419" marT="35279" marB="35279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d</a:t>
                      </a:r>
                    </a:p>
                  </a:txBody>
                  <a:tcPr marL="91419" marR="91419" marT="35279" marB="35279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0      0      0      0</a:t>
                      </a:r>
                    </a:p>
                  </a:txBody>
                  <a:tcPr marL="91419" marR="91419" marT="35279" marB="35279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0</a:t>
                      </a:r>
                    </a:p>
                  </a:txBody>
                  <a:tcPr marL="91419" marR="91419" marT="35279" marB="35279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1A   2A   3A   4A</a:t>
                      </a:r>
                    </a:p>
                  </a:txBody>
                  <a:tcPr marL="91419" marR="91419" marT="35279" marB="35279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22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</a:t>
                      </a:r>
                    </a:p>
                  </a:txBody>
                  <a:tcPr marL="91419" marR="91419" marT="35279" marB="35279" anchor="b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1B   2B    3B   4B</a:t>
                      </a:r>
                    </a:p>
                  </a:txBody>
                  <a:tcPr marL="91419" marR="91419" marT="35279" marB="35279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2249" name="Group 28"/>
          <p:cNvGrpSpPr/>
          <p:nvPr/>
        </p:nvGrpSpPr>
        <p:grpSpPr>
          <a:xfrm>
            <a:off x="1066800" y="3151188"/>
            <a:ext cx="2017713" cy="1927225"/>
            <a:chOff x="672" y="2646"/>
            <a:chExt cx="1271" cy="1620"/>
          </a:xfrm>
        </p:grpSpPr>
        <p:sp>
          <p:nvSpPr>
            <p:cNvPr id="58501" name="Rectangle 29"/>
            <p:cNvSpPr/>
            <p:nvPr/>
          </p:nvSpPr>
          <p:spPr>
            <a:xfrm>
              <a:off x="904" y="2660"/>
              <a:ext cx="816" cy="15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502" name="Oval 30"/>
            <p:cNvSpPr/>
            <p:nvPr/>
          </p:nvSpPr>
          <p:spPr>
            <a:xfrm>
              <a:off x="834" y="2740"/>
              <a:ext cx="70" cy="7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503" name="Line 31"/>
            <p:cNvSpPr/>
            <p:nvPr/>
          </p:nvSpPr>
          <p:spPr>
            <a:xfrm>
              <a:off x="696" y="2780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8504" name="Group 32"/>
            <p:cNvGrpSpPr/>
            <p:nvPr/>
          </p:nvGrpSpPr>
          <p:grpSpPr>
            <a:xfrm>
              <a:off x="688" y="2916"/>
              <a:ext cx="223" cy="146"/>
              <a:chOff x="3624" y="1744"/>
              <a:chExt cx="223" cy="152"/>
            </a:xfrm>
          </p:grpSpPr>
          <p:sp>
            <p:nvSpPr>
              <p:cNvPr id="58537" name="Line 33"/>
              <p:cNvSpPr/>
              <p:nvPr/>
            </p:nvSpPr>
            <p:spPr>
              <a:xfrm>
                <a:off x="3632" y="1744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38" name="Line 34"/>
              <p:cNvSpPr/>
              <p:nvPr/>
            </p:nvSpPr>
            <p:spPr>
              <a:xfrm>
                <a:off x="3624" y="1896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505" name="Group 35"/>
            <p:cNvGrpSpPr/>
            <p:nvPr/>
          </p:nvGrpSpPr>
          <p:grpSpPr>
            <a:xfrm>
              <a:off x="680" y="3224"/>
              <a:ext cx="223" cy="146"/>
              <a:chOff x="3624" y="1744"/>
              <a:chExt cx="223" cy="152"/>
            </a:xfrm>
          </p:grpSpPr>
          <p:sp>
            <p:nvSpPr>
              <p:cNvPr id="58535" name="Line 36"/>
              <p:cNvSpPr/>
              <p:nvPr/>
            </p:nvSpPr>
            <p:spPr>
              <a:xfrm>
                <a:off x="3632" y="1744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36" name="Line 37"/>
              <p:cNvSpPr/>
              <p:nvPr/>
            </p:nvSpPr>
            <p:spPr>
              <a:xfrm>
                <a:off x="3624" y="1896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506" name="Line 38"/>
            <p:cNvSpPr/>
            <p:nvPr/>
          </p:nvSpPr>
          <p:spPr>
            <a:xfrm>
              <a:off x="688" y="3516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7" name="Line 39"/>
            <p:cNvSpPr/>
            <p:nvPr/>
          </p:nvSpPr>
          <p:spPr>
            <a:xfrm>
              <a:off x="680" y="3662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8" name="Line 40"/>
            <p:cNvSpPr/>
            <p:nvPr/>
          </p:nvSpPr>
          <p:spPr>
            <a:xfrm>
              <a:off x="680" y="3823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09" name="Line 41"/>
            <p:cNvSpPr/>
            <p:nvPr/>
          </p:nvSpPr>
          <p:spPr>
            <a:xfrm>
              <a:off x="672" y="3969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10" name="Line 42"/>
            <p:cNvSpPr/>
            <p:nvPr/>
          </p:nvSpPr>
          <p:spPr>
            <a:xfrm>
              <a:off x="680" y="4100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511" name="Text Box 43"/>
            <p:cNvSpPr txBox="1"/>
            <p:nvPr/>
          </p:nvSpPr>
          <p:spPr>
            <a:xfrm>
              <a:off x="888" y="2646"/>
              <a:ext cx="240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58512" name="Text Box 44"/>
            <p:cNvSpPr txBox="1"/>
            <p:nvPr/>
          </p:nvSpPr>
          <p:spPr>
            <a:xfrm>
              <a:off x="896" y="2782"/>
              <a:ext cx="240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58513" name="Group 45"/>
            <p:cNvGrpSpPr/>
            <p:nvPr/>
          </p:nvGrpSpPr>
          <p:grpSpPr>
            <a:xfrm>
              <a:off x="872" y="2918"/>
              <a:ext cx="336" cy="428"/>
              <a:chOff x="3808" y="1746"/>
              <a:chExt cx="336" cy="428"/>
            </a:xfrm>
          </p:grpSpPr>
          <p:sp>
            <p:nvSpPr>
              <p:cNvPr id="58533" name="Text Box 46"/>
              <p:cNvSpPr txBox="1"/>
              <p:nvPr/>
            </p:nvSpPr>
            <p:spPr>
              <a:xfrm>
                <a:off x="3808" y="1746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1A</a:t>
                </a:r>
              </a:p>
            </p:txBody>
          </p:sp>
          <p:sp>
            <p:nvSpPr>
              <p:cNvPr id="58534" name="Text Box 47"/>
              <p:cNvSpPr txBox="1"/>
              <p:nvPr/>
            </p:nvSpPr>
            <p:spPr>
              <a:xfrm>
                <a:off x="3808" y="1890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1B</a:t>
                </a:r>
              </a:p>
            </p:txBody>
          </p:sp>
        </p:grpSp>
        <p:grpSp>
          <p:nvGrpSpPr>
            <p:cNvPr id="58514" name="Group 48"/>
            <p:cNvGrpSpPr/>
            <p:nvPr/>
          </p:nvGrpSpPr>
          <p:grpSpPr>
            <a:xfrm>
              <a:off x="872" y="3234"/>
              <a:ext cx="336" cy="428"/>
              <a:chOff x="3808" y="1746"/>
              <a:chExt cx="336" cy="428"/>
            </a:xfrm>
          </p:grpSpPr>
          <p:sp>
            <p:nvSpPr>
              <p:cNvPr id="58531" name="Text Box 49"/>
              <p:cNvSpPr txBox="1"/>
              <p:nvPr/>
            </p:nvSpPr>
            <p:spPr>
              <a:xfrm>
                <a:off x="3808" y="1746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2A</a:t>
                </a:r>
              </a:p>
            </p:txBody>
          </p:sp>
          <p:sp>
            <p:nvSpPr>
              <p:cNvPr id="58532" name="Text Box 50"/>
              <p:cNvSpPr txBox="1"/>
              <p:nvPr/>
            </p:nvSpPr>
            <p:spPr>
              <a:xfrm>
                <a:off x="3808" y="1890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2B</a:t>
                </a:r>
              </a:p>
            </p:txBody>
          </p:sp>
        </p:grpSp>
        <p:grpSp>
          <p:nvGrpSpPr>
            <p:cNvPr id="58515" name="Group 51"/>
            <p:cNvGrpSpPr/>
            <p:nvPr/>
          </p:nvGrpSpPr>
          <p:grpSpPr>
            <a:xfrm>
              <a:off x="872" y="3542"/>
              <a:ext cx="336" cy="428"/>
              <a:chOff x="3808" y="1746"/>
              <a:chExt cx="336" cy="428"/>
            </a:xfrm>
          </p:grpSpPr>
          <p:sp>
            <p:nvSpPr>
              <p:cNvPr id="58529" name="Text Box 52"/>
              <p:cNvSpPr txBox="1"/>
              <p:nvPr/>
            </p:nvSpPr>
            <p:spPr>
              <a:xfrm>
                <a:off x="3808" y="1746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3A</a:t>
                </a:r>
              </a:p>
            </p:txBody>
          </p:sp>
          <p:sp>
            <p:nvSpPr>
              <p:cNvPr id="58530" name="Text Box 53"/>
              <p:cNvSpPr txBox="1"/>
              <p:nvPr/>
            </p:nvSpPr>
            <p:spPr>
              <a:xfrm>
                <a:off x="3808" y="1890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3B</a:t>
                </a:r>
              </a:p>
            </p:txBody>
          </p:sp>
        </p:grpSp>
        <p:grpSp>
          <p:nvGrpSpPr>
            <p:cNvPr id="58516" name="Group 54"/>
            <p:cNvGrpSpPr/>
            <p:nvPr/>
          </p:nvGrpSpPr>
          <p:grpSpPr>
            <a:xfrm>
              <a:off x="872" y="3838"/>
              <a:ext cx="336" cy="428"/>
              <a:chOff x="3808" y="1746"/>
              <a:chExt cx="336" cy="428"/>
            </a:xfrm>
          </p:grpSpPr>
          <p:sp>
            <p:nvSpPr>
              <p:cNvPr id="58527" name="Text Box 55"/>
              <p:cNvSpPr txBox="1"/>
              <p:nvPr/>
            </p:nvSpPr>
            <p:spPr>
              <a:xfrm>
                <a:off x="3808" y="1746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4A</a:t>
                </a:r>
              </a:p>
            </p:txBody>
          </p:sp>
          <p:sp>
            <p:nvSpPr>
              <p:cNvPr id="58528" name="Text Box 56"/>
              <p:cNvSpPr txBox="1"/>
              <p:nvPr/>
            </p:nvSpPr>
            <p:spPr>
              <a:xfrm>
                <a:off x="3808" y="1890"/>
                <a:ext cx="336" cy="28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4B</a:t>
                </a:r>
              </a:p>
            </p:txBody>
          </p:sp>
        </p:grpSp>
        <p:grpSp>
          <p:nvGrpSpPr>
            <p:cNvPr id="58517" name="Group 57"/>
            <p:cNvGrpSpPr/>
            <p:nvPr/>
          </p:nvGrpSpPr>
          <p:grpSpPr>
            <a:xfrm>
              <a:off x="1720" y="3092"/>
              <a:ext cx="223" cy="240"/>
              <a:chOff x="3624" y="1744"/>
              <a:chExt cx="223" cy="152"/>
            </a:xfrm>
          </p:grpSpPr>
          <p:sp>
            <p:nvSpPr>
              <p:cNvPr id="58525" name="Line 58"/>
              <p:cNvSpPr/>
              <p:nvPr/>
            </p:nvSpPr>
            <p:spPr>
              <a:xfrm>
                <a:off x="3632" y="1744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26" name="Line 59"/>
              <p:cNvSpPr/>
              <p:nvPr/>
            </p:nvSpPr>
            <p:spPr>
              <a:xfrm>
                <a:off x="3624" y="1896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518" name="Group 60"/>
            <p:cNvGrpSpPr/>
            <p:nvPr/>
          </p:nvGrpSpPr>
          <p:grpSpPr>
            <a:xfrm>
              <a:off x="1720" y="3572"/>
              <a:ext cx="223" cy="240"/>
              <a:chOff x="3624" y="1744"/>
              <a:chExt cx="223" cy="152"/>
            </a:xfrm>
          </p:grpSpPr>
          <p:sp>
            <p:nvSpPr>
              <p:cNvPr id="58523" name="Line 61"/>
              <p:cNvSpPr/>
              <p:nvPr/>
            </p:nvSpPr>
            <p:spPr>
              <a:xfrm>
                <a:off x="3632" y="1744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524" name="Line 62"/>
              <p:cNvSpPr/>
              <p:nvPr/>
            </p:nvSpPr>
            <p:spPr>
              <a:xfrm>
                <a:off x="3624" y="1896"/>
                <a:ext cx="21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519" name="Text Box 63"/>
            <p:cNvSpPr txBox="1"/>
            <p:nvPr/>
          </p:nvSpPr>
          <p:spPr>
            <a:xfrm>
              <a:off x="1488" y="2988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</a:p>
          </p:txBody>
        </p:sp>
        <p:sp>
          <p:nvSpPr>
            <p:cNvPr id="58520" name="Text Box 64"/>
            <p:cNvSpPr txBox="1"/>
            <p:nvPr/>
          </p:nvSpPr>
          <p:spPr>
            <a:xfrm>
              <a:off x="1488" y="3236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2Y</a:t>
              </a:r>
            </a:p>
          </p:txBody>
        </p:sp>
        <p:sp>
          <p:nvSpPr>
            <p:cNvPr id="58521" name="Text Box 65"/>
            <p:cNvSpPr txBox="1"/>
            <p:nvPr/>
          </p:nvSpPr>
          <p:spPr>
            <a:xfrm>
              <a:off x="1488" y="3476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3Y</a:t>
              </a:r>
            </a:p>
          </p:txBody>
        </p:sp>
        <p:sp>
          <p:nvSpPr>
            <p:cNvPr id="58522" name="Text Box 66"/>
            <p:cNvSpPr txBox="1"/>
            <p:nvPr/>
          </p:nvSpPr>
          <p:spPr>
            <a:xfrm>
              <a:off x="1488" y="3712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4Y</a:t>
              </a:r>
            </a:p>
          </p:txBody>
        </p:sp>
      </p:grpSp>
      <p:grpSp>
        <p:nvGrpSpPr>
          <p:cNvPr id="52250" name="Group 67"/>
          <p:cNvGrpSpPr/>
          <p:nvPr/>
        </p:nvGrpSpPr>
        <p:grpSpPr>
          <a:xfrm>
            <a:off x="4184650" y="1565275"/>
            <a:ext cx="4203700" cy="3094038"/>
            <a:chOff x="2848" y="1080"/>
            <a:chExt cx="2912" cy="2599"/>
          </a:xfrm>
        </p:grpSpPr>
        <p:sp>
          <p:nvSpPr>
            <p:cNvPr id="58396" name="Line 69"/>
            <p:cNvSpPr/>
            <p:nvPr/>
          </p:nvSpPr>
          <p:spPr>
            <a:xfrm flipV="1">
              <a:off x="5264" y="3429"/>
              <a:ext cx="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97" name="AutoShape 70"/>
            <p:cNvSpPr/>
            <p:nvPr/>
          </p:nvSpPr>
          <p:spPr>
            <a:xfrm>
              <a:off x="4972" y="3329"/>
              <a:ext cx="287" cy="215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23" name="AutoShape 71"/>
            <p:cNvSpPr/>
            <p:nvPr/>
          </p:nvSpPr>
          <p:spPr>
            <a:xfrm rot="10774188">
              <a:off x="4919" y="3310"/>
              <a:ext cx="89" cy="252"/>
            </a:xfrm>
            <a:prstGeom prst="moon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miter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399" name="Line 72"/>
            <p:cNvSpPr/>
            <p:nvPr/>
          </p:nvSpPr>
          <p:spPr>
            <a:xfrm>
              <a:off x="4895" y="337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0" name="Line 73"/>
            <p:cNvSpPr/>
            <p:nvPr/>
          </p:nvSpPr>
          <p:spPr>
            <a:xfrm>
              <a:off x="4896" y="3488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1" name="AutoShape 74"/>
            <p:cNvSpPr/>
            <p:nvPr/>
          </p:nvSpPr>
          <p:spPr>
            <a:xfrm>
              <a:off x="4525" y="321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02" name="Line 75"/>
            <p:cNvSpPr/>
            <p:nvPr/>
          </p:nvSpPr>
          <p:spPr>
            <a:xfrm>
              <a:off x="4784" y="355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3" name="AutoShape 76"/>
            <p:cNvSpPr/>
            <p:nvPr/>
          </p:nvSpPr>
          <p:spPr>
            <a:xfrm>
              <a:off x="4525" y="345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04" name="Line 77"/>
            <p:cNvSpPr/>
            <p:nvPr/>
          </p:nvSpPr>
          <p:spPr>
            <a:xfrm>
              <a:off x="4792" y="3312"/>
              <a:ext cx="1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5" name="Line 78"/>
            <p:cNvSpPr/>
            <p:nvPr/>
          </p:nvSpPr>
          <p:spPr>
            <a:xfrm>
              <a:off x="4896" y="3312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6" name="Line 79"/>
            <p:cNvSpPr/>
            <p:nvPr/>
          </p:nvSpPr>
          <p:spPr>
            <a:xfrm>
              <a:off x="4896" y="3488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7" name="Line 80"/>
            <p:cNvSpPr/>
            <p:nvPr/>
          </p:nvSpPr>
          <p:spPr>
            <a:xfrm flipV="1">
              <a:off x="5264" y="2949"/>
              <a:ext cx="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08" name="AutoShape 81"/>
            <p:cNvSpPr/>
            <p:nvPr/>
          </p:nvSpPr>
          <p:spPr>
            <a:xfrm>
              <a:off x="4972" y="2849"/>
              <a:ext cx="287" cy="215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34" name="AutoShape 82"/>
            <p:cNvSpPr/>
            <p:nvPr/>
          </p:nvSpPr>
          <p:spPr>
            <a:xfrm rot="10774188">
              <a:off x="4919" y="2830"/>
              <a:ext cx="89" cy="252"/>
            </a:xfrm>
            <a:prstGeom prst="moon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miter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10" name="Line 83"/>
            <p:cNvSpPr/>
            <p:nvPr/>
          </p:nvSpPr>
          <p:spPr>
            <a:xfrm>
              <a:off x="4895" y="289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1" name="Line 84"/>
            <p:cNvSpPr/>
            <p:nvPr/>
          </p:nvSpPr>
          <p:spPr>
            <a:xfrm>
              <a:off x="4896" y="3008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2" name="AutoShape 85"/>
            <p:cNvSpPr/>
            <p:nvPr/>
          </p:nvSpPr>
          <p:spPr>
            <a:xfrm>
              <a:off x="4525" y="273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13" name="Line 86"/>
            <p:cNvSpPr/>
            <p:nvPr/>
          </p:nvSpPr>
          <p:spPr>
            <a:xfrm>
              <a:off x="4784" y="307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4" name="AutoShape 87"/>
            <p:cNvSpPr/>
            <p:nvPr/>
          </p:nvSpPr>
          <p:spPr>
            <a:xfrm>
              <a:off x="4525" y="297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15" name="Line 88"/>
            <p:cNvSpPr/>
            <p:nvPr/>
          </p:nvSpPr>
          <p:spPr>
            <a:xfrm>
              <a:off x="4792" y="2832"/>
              <a:ext cx="1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6" name="Line 89"/>
            <p:cNvSpPr/>
            <p:nvPr/>
          </p:nvSpPr>
          <p:spPr>
            <a:xfrm>
              <a:off x="4896" y="2832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7" name="Line 90"/>
            <p:cNvSpPr/>
            <p:nvPr/>
          </p:nvSpPr>
          <p:spPr>
            <a:xfrm>
              <a:off x="4896" y="3008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8" name="Line 91"/>
            <p:cNvSpPr/>
            <p:nvPr/>
          </p:nvSpPr>
          <p:spPr>
            <a:xfrm flipV="1">
              <a:off x="5264" y="2469"/>
              <a:ext cx="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19" name="AutoShape 92"/>
            <p:cNvSpPr/>
            <p:nvPr/>
          </p:nvSpPr>
          <p:spPr>
            <a:xfrm>
              <a:off x="4972" y="2369"/>
              <a:ext cx="287" cy="215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45" name="AutoShape 93"/>
            <p:cNvSpPr/>
            <p:nvPr/>
          </p:nvSpPr>
          <p:spPr>
            <a:xfrm rot="10774188">
              <a:off x="4919" y="2349"/>
              <a:ext cx="89" cy="252"/>
            </a:xfrm>
            <a:prstGeom prst="moon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miter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21" name="Line 94"/>
            <p:cNvSpPr/>
            <p:nvPr/>
          </p:nvSpPr>
          <p:spPr>
            <a:xfrm>
              <a:off x="4895" y="241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2" name="Line 95"/>
            <p:cNvSpPr/>
            <p:nvPr/>
          </p:nvSpPr>
          <p:spPr>
            <a:xfrm>
              <a:off x="4896" y="2528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3" name="AutoShape 96"/>
            <p:cNvSpPr/>
            <p:nvPr/>
          </p:nvSpPr>
          <p:spPr>
            <a:xfrm>
              <a:off x="4525" y="225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24" name="Line 97"/>
            <p:cNvSpPr/>
            <p:nvPr/>
          </p:nvSpPr>
          <p:spPr>
            <a:xfrm>
              <a:off x="4784" y="259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5" name="AutoShape 98"/>
            <p:cNvSpPr/>
            <p:nvPr/>
          </p:nvSpPr>
          <p:spPr>
            <a:xfrm>
              <a:off x="4525" y="249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26" name="Line 99"/>
            <p:cNvSpPr/>
            <p:nvPr/>
          </p:nvSpPr>
          <p:spPr>
            <a:xfrm>
              <a:off x="4792" y="2352"/>
              <a:ext cx="1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7" name="Line 100"/>
            <p:cNvSpPr/>
            <p:nvPr/>
          </p:nvSpPr>
          <p:spPr>
            <a:xfrm>
              <a:off x="4896" y="2352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8" name="Line 101"/>
            <p:cNvSpPr/>
            <p:nvPr/>
          </p:nvSpPr>
          <p:spPr>
            <a:xfrm>
              <a:off x="4896" y="2528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29" name="Line 102"/>
            <p:cNvSpPr/>
            <p:nvPr/>
          </p:nvSpPr>
          <p:spPr>
            <a:xfrm flipV="1">
              <a:off x="5264" y="1989"/>
              <a:ext cx="17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0" name="AutoShape 103"/>
            <p:cNvSpPr/>
            <p:nvPr/>
          </p:nvSpPr>
          <p:spPr>
            <a:xfrm>
              <a:off x="4972" y="1889"/>
              <a:ext cx="287" cy="215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56" name="AutoShape 104"/>
            <p:cNvSpPr/>
            <p:nvPr/>
          </p:nvSpPr>
          <p:spPr>
            <a:xfrm rot="10774188">
              <a:off x="4919" y="1869"/>
              <a:ext cx="89" cy="252"/>
            </a:xfrm>
            <a:prstGeom prst="moon">
              <a:avLst>
                <a:gd name="adj" fmla="val 50000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19050">
              <a:noFill/>
              <a:miter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432" name="Line 105"/>
            <p:cNvSpPr/>
            <p:nvPr/>
          </p:nvSpPr>
          <p:spPr>
            <a:xfrm>
              <a:off x="4895" y="193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3" name="Line 106"/>
            <p:cNvSpPr/>
            <p:nvPr/>
          </p:nvSpPr>
          <p:spPr>
            <a:xfrm>
              <a:off x="4896" y="2048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4" name="AutoShape 107"/>
            <p:cNvSpPr/>
            <p:nvPr/>
          </p:nvSpPr>
          <p:spPr>
            <a:xfrm>
              <a:off x="4525" y="177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35" name="Line 108"/>
            <p:cNvSpPr/>
            <p:nvPr/>
          </p:nvSpPr>
          <p:spPr>
            <a:xfrm>
              <a:off x="4784" y="2115"/>
              <a:ext cx="1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6" name="AutoShape 109"/>
            <p:cNvSpPr/>
            <p:nvPr/>
          </p:nvSpPr>
          <p:spPr>
            <a:xfrm>
              <a:off x="4525" y="2016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37" name="Line 110"/>
            <p:cNvSpPr/>
            <p:nvPr/>
          </p:nvSpPr>
          <p:spPr>
            <a:xfrm>
              <a:off x="4792" y="1872"/>
              <a:ext cx="10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8" name="Line 111"/>
            <p:cNvSpPr/>
            <p:nvPr/>
          </p:nvSpPr>
          <p:spPr>
            <a:xfrm>
              <a:off x="4896" y="1872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39" name="Line 112"/>
            <p:cNvSpPr/>
            <p:nvPr/>
          </p:nvSpPr>
          <p:spPr>
            <a:xfrm>
              <a:off x="4896" y="2048"/>
              <a:ext cx="0" cy="6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0" name="AutoShape 113"/>
            <p:cNvSpPr/>
            <p:nvPr/>
          </p:nvSpPr>
          <p:spPr>
            <a:xfrm>
              <a:off x="3869" y="1488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1" name="AutoShape 114"/>
            <p:cNvSpPr/>
            <p:nvPr/>
          </p:nvSpPr>
          <p:spPr>
            <a:xfrm>
              <a:off x="3869" y="1232"/>
              <a:ext cx="259" cy="192"/>
            </a:xfrm>
            <a:prstGeom prst="flowChartDelay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2" name="Line 115"/>
            <p:cNvSpPr>
              <a:spLocks noChangeAspect="1"/>
            </p:cNvSpPr>
            <p:nvPr/>
          </p:nvSpPr>
          <p:spPr>
            <a:xfrm>
              <a:off x="3243" y="1619"/>
              <a:ext cx="125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3" name="Line 116"/>
            <p:cNvSpPr/>
            <p:nvPr/>
          </p:nvSpPr>
          <p:spPr>
            <a:xfrm>
              <a:off x="3658" y="1630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44" name="Oval 117"/>
            <p:cNvSpPr/>
            <p:nvPr/>
          </p:nvSpPr>
          <p:spPr>
            <a:xfrm>
              <a:off x="3600" y="1599"/>
              <a:ext cx="62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5" name="AutoShape 118"/>
            <p:cNvSpPr/>
            <p:nvPr/>
          </p:nvSpPr>
          <p:spPr>
            <a:xfrm rot="5400000">
              <a:off x="3367" y="1504"/>
              <a:ext cx="240" cy="240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6" name="Oval 119"/>
            <p:cNvSpPr/>
            <p:nvPr/>
          </p:nvSpPr>
          <p:spPr>
            <a:xfrm>
              <a:off x="3808" y="1600"/>
              <a:ext cx="62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7" name="Oval 120"/>
            <p:cNvSpPr/>
            <p:nvPr/>
          </p:nvSpPr>
          <p:spPr>
            <a:xfrm>
              <a:off x="3808" y="1512"/>
              <a:ext cx="62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48" name="Oval 121"/>
            <p:cNvSpPr/>
            <p:nvPr/>
          </p:nvSpPr>
          <p:spPr>
            <a:xfrm>
              <a:off x="3808" y="1352"/>
              <a:ext cx="62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74" name="Line 122"/>
            <p:cNvSpPr/>
            <p:nvPr/>
          </p:nvSpPr>
          <p:spPr>
            <a:xfrm>
              <a:off x="3104" y="1272"/>
              <a:ext cx="72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50" name="Line 123"/>
            <p:cNvSpPr/>
            <p:nvPr/>
          </p:nvSpPr>
          <p:spPr>
            <a:xfrm>
              <a:off x="3096" y="1376"/>
              <a:ext cx="72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1" name="Line 124"/>
            <p:cNvSpPr/>
            <p:nvPr/>
          </p:nvSpPr>
          <p:spPr>
            <a:xfrm>
              <a:off x="3248" y="137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52" name="Oval 125"/>
            <p:cNvSpPr/>
            <p:nvPr/>
          </p:nvSpPr>
          <p:spPr>
            <a:xfrm>
              <a:off x="3224" y="135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45178" name="Line 126"/>
            <p:cNvSpPr>
              <a:spLocks noChangeAspect="1"/>
            </p:cNvSpPr>
            <p:nvPr/>
          </p:nvSpPr>
          <p:spPr>
            <a:xfrm>
              <a:off x="3696" y="1536"/>
              <a:ext cx="125" cy="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179" name="Line 127"/>
            <p:cNvSpPr/>
            <p:nvPr/>
          </p:nvSpPr>
          <p:spPr>
            <a:xfrm>
              <a:off x="3696" y="1272"/>
              <a:ext cx="0" cy="2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55" name="Oval 128"/>
            <p:cNvSpPr/>
            <p:nvPr/>
          </p:nvSpPr>
          <p:spPr>
            <a:xfrm>
              <a:off x="3672" y="1256"/>
              <a:ext cx="48" cy="48"/>
            </a:xfrm>
            <a:prstGeom prst="ellipse">
              <a:avLst/>
            </a:prstGeom>
            <a:solidFill>
              <a:schemeClr val="accent2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56" name="Line 129"/>
            <p:cNvSpPr/>
            <p:nvPr/>
          </p:nvSpPr>
          <p:spPr>
            <a:xfrm>
              <a:off x="4386" y="1914"/>
              <a:ext cx="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2" name="Line 130"/>
            <p:cNvSpPr/>
            <p:nvPr/>
          </p:nvSpPr>
          <p:spPr>
            <a:xfrm flipV="1">
              <a:off x="3112" y="1824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58" name="Line 131"/>
            <p:cNvSpPr/>
            <p:nvPr/>
          </p:nvSpPr>
          <p:spPr>
            <a:xfrm>
              <a:off x="4277" y="2154"/>
              <a:ext cx="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4" name="Line 132"/>
            <p:cNvSpPr/>
            <p:nvPr/>
          </p:nvSpPr>
          <p:spPr>
            <a:xfrm flipV="1">
              <a:off x="3112" y="2064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60" name="Line 133"/>
            <p:cNvSpPr/>
            <p:nvPr/>
          </p:nvSpPr>
          <p:spPr>
            <a:xfrm>
              <a:off x="4378" y="2402"/>
              <a:ext cx="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6" name="Line 134"/>
            <p:cNvSpPr/>
            <p:nvPr/>
          </p:nvSpPr>
          <p:spPr>
            <a:xfrm flipV="1">
              <a:off x="3104" y="2312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62" name="Line 135"/>
            <p:cNvSpPr/>
            <p:nvPr/>
          </p:nvSpPr>
          <p:spPr>
            <a:xfrm>
              <a:off x="4269" y="2642"/>
              <a:ext cx="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88" name="Line 136"/>
            <p:cNvSpPr/>
            <p:nvPr/>
          </p:nvSpPr>
          <p:spPr>
            <a:xfrm flipV="1">
              <a:off x="3104" y="2552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64" name="Line 137"/>
            <p:cNvSpPr/>
            <p:nvPr/>
          </p:nvSpPr>
          <p:spPr>
            <a:xfrm>
              <a:off x="4386" y="2882"/>
              <a:ext cx="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0" name="Line 138"/>
            <p:cNvSpPr/>
            <p:nvPr/>
          </p:nvSpPr>
          <p:spPr>
            <a:xfrm flipV="1">
              <a:off x="3112" y="2792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66" name="Line 139"/>
            <p:cNvSpPr/>
            <p:nvPr/>
          </p:nvSpPr>
          <p:spPr>
            <a:xfrm>
              <a:off x="4277" y="3122"/>
              <a:ext cx="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2" name="Line 140"/>
            <p:cNvSpPr/>
            <p:nvPr/>
          </p:nvSpPr>
          <p:spPr>
            <a:xfrm flipV="1">
              <a:off x="3112" y="3032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68" name="Line 141"/>
            <p:cNvSpPr/>
            <p:nvPr/>
          </p:nvSpPr>
          <p:spPr>
            <a:xfrm>
              <a:off x="4386" y="3354"/>
              <a:ext cx="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4" name="Line 142"/>
            <p:cNvSpPr/>
            <p:nvPr/>
          </p:nvSpPr>
          <p:spPr>
            <a:xfrm flipV="1">
              <a:off x="3112" y="3264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70" name="Line 143"/>
            <p:cNvSpPr/>
            <p:nvPr/>
          </p:nvSpPr>
          <p:spPr>
            <a:xfrm>
              <a:off x="4277" y="3602"/>
              <a:ext cx="24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196" name="Line 144"/>
            <p:cNvSpPr/>
            <p:nvPr/>
          </p:nvSpPr>
          <p:spPr>
            <a:xfrm flipV="1">
              <a:off x="3112" y="3504"/>
              <a:ext cx="1415" cy="0"/>
            </a:xfrm>
            <a:prstGeom prst="line">
              <a:avLst/>
            </a:prstGeom>
            <a:ln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472" name="Line 145"/>
            <p:cNvSpPr/>
            <p:nvPr/>
          </p:nvSpPr>
          <p:spPr>
            <a:xfrm>
              <a:off x="4376" y="1336"/>
              <a:ext cx="0" cy="20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3" name="Line 146"/>
            <p:cNvSpPr/>
            <p:nvPr/>
          </p:nvSpPr>
          <p:spPr>
            <a:xfrm>
              <a:off x="4136" y="1328"/>
              <a:ext cx="2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4" name="Line 147"/>
            <p:cNvSpPr/>
            <p:nvPr/>
          </p:nvSpPr>
          <p:spPr>
            <a:xfrm>
              <a:off x="4280" y="1584"/>
              <a:ext cx="0" cy="20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5" name="Line 148"/>
            <p:cNvSpPr/>
            <p:nvPr/>
          </p:nvSpPr>
          <p:spPr>
            <a:xfrm>
              <a:off x="4128" y="1584"/>
              <a:ext cx="1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476" name="Oval 149"/>
            <p:cNvSpPr/>
            <p:nvPr/>
          </p:nvSpPr>
          <p:spPr>
            <a:xfrm>
              <a:off x="4360" y="188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77" name="Oval 150"/>
            <p:cNvSpPr/>
            <p:nvPr/>
          </p:nvSpPr>
          <p:spPr>
            <a:xfrm>
              <a:off x="4264" y="212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78" name="Oval 151"/>
            <p:cNvSpPr/>
            <p:nvPr/>
          </p:nvSpPr>
          <p:spPr>
            <a:xfrm>
              <a:off x="4360" y="237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79" name="Oval 152"/>
            <p:cNvSpPr/>
            <p:nvPr/>
          </p:nvSpPr>
          <p:spPr>
            <a:xfrm>
              <a:off x="4256" y="261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80" name="Oval 153"/>
            <p:cNvSpPr/>
            <p:nvPr/>
          </p:nvSpPr>
          <p:spPr>
            <a:xfrm>
              <a:off x="4360" y="285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81" name="Oval 154"/>
            <p:cNvSpPr/>
            <p:nvPr/>
          </p:nvSpPr>
          <p:spPr>
            <a:xfrm>
              <a:off x="4256" y="310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58482" name="Text Box 155"/>
            <p:cNvSpPr txBox="1"/>
            <p:nvPr/>
          </p:nvSpPr>
          <p:spPr>
            <a:xfrm>
              <a:off x="5424" y="1856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</a:p>
          </p:txBody>
        </p:sp>
        <p:sp>
          <p:nvSpPr>
            <p:cNvPr id="58483" name="Text Box 156"/>
            <p:cNvSpPr txBox="1"/>
            <p:nvPr/>
          </p:nvSpPr>
          <p:spPr>
            <a:xfrm>
              <a:off x="5424" y="2336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2Y</a:t>
              </a:r>
            </a:p>
          </p:txBody>
        </p:sp>
        <p:sp>
          <p:nvSpPr>
            <p:cNvPr id="58484" name="Text Box 157"/>
            <p:cNvSpPr txBox="1"/>
            <p:nvPr/>
          </p:nvSpPr>
          <p:spPr>
            <a:xfrm>
              <a:off x="5424" y="2824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3Y</a:t>
              </a:r>
            </a:p>
          </p:txBody>
        </p:sp>
        <p:sp>
          <p:nvSpPr>
            <p:cNvPr id="58485" name="Text Box 158"/>
            <p:cNvSpPr txBox="1"/>
            <p:nvPr/>
          </p:nvSpPr>
          <p:spPr>
            <a:xfrm>
              <a:off x="5424" y="3296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4Y</a:t>
              </a:r>
            </a:p>
          </p:txBody>
        </p:sp>
        <p:sp>
          <p:nvSpPr>
            <p:cNvPr id="58486" name="Text Box 159"/>
            <p:cNvSpPr txBox="1"/>
            <p:nvPr/>
          </p:nvSpPr>
          <p:spPr>
            <a:xfrm>
              <a:off x="2872" y="1080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/G</a:t>
              </a:r>
            </a:p>
          </p:txBody>
        </p:sp>
        <p:sp>
          <p:nvSpPr>
            <p:cNvPr id="58487" name="Text Box 160"/>
            <p:cNvSpPr txBox="1"/>
            <p:nvPr/>
          </p:nvSpPr>
          <p:spPr>
            <a:xfrm>
              <a:off x="2928" y="1224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grpSp>
          <p:nvGrpSpPr>
            <p:cNvPr id="58488" name="Group 161"/>
            <p:cNvGrpSpPr/>
            <p:nvPr/>
          </p:nvGrpSpPr>
          <p:grpSpPr>
            <a:xfrm>
              <a:off x="2848" y="1696"/>
              <a:ext cx="336" cy="534"/>
              <a:chOff x="304" y="2224"/>
              <a:chExt cx="336" cy="534"/>
            </a:xfrm>
          </p:grpSpPr>
          <p:sp>
            <p:nvSpPr>
              <p:cNvPr id="58499" name="Text Box 162"/>
              <p:cNvSpPr txBox="1"/>
              <p:nvPr/>
            </p:nvSpPr>
            <p:spPr>
              <a:xfrm>
                <a:off x="304" y="2224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1A</a:t>
                </a:r>
              </a:p>
            </p:txBody>
          </p:sp>
          <p:sp>
            <p:nvSpPr>
              <p:cNvPr id="58500" name="Text Box 163"/>
              <p:cNvSpPr txBox="1"/>
              <p:nvPr/>
            </p:nvSpPr>
            <p:spPr>
              <a:xfrm>
                <a:off x="304" y="2448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1B</a:t>
                </a:r>
              </a:p>
            </p:txBody>
          </p:sp>
        </p:grpSp>
        <p:grpSp>
          <p:nvGrpSpPr>
            <p:cNvPr id="58489" name="Group 164"/>
            <p:cNvGrpSpPr/>
            <p:nvPr/>
          </p:nvGrpSpPr>
          <p:grpSpPr>
            <a:xfrm>
              <a:off x="2848" y="2176"/>
              <a:ext cx="336" cy="534"/>
              <a:chOff x="304" y="2224"/>
              <a:chExt cx="336" cy="534"/>
            </a:xfrm>
          </p:grpSpPr>
          <p:sp>
            <p:nvSpPr>
              <p:cNvPr id="58497" name="Text Box 165"/>
              <p:cNvSpPr txBox="1"/>
              <p:nvPr/>
            </p:nvSpPr>
            <p:spPr>
              <a:xfrm>
                <a:off x="304" y="2224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2A</a:t>
                </a:r>
              </a:p>
            </p:txBody>
          </p:sp>
          <p:sp>
            <p:nvSpPr>
              <p:cNvPr id="58498" name="Text Box 166"/>
              <p:cNvSpPr txBox="1"/>
              <p:nvPr/>
            </p:nvSpPr>
            <p:spPr>
              <a:xfrm>
                <a:off x="304" y="2448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2B</a:t>
                </a:r>
              </a:p>
            </p:txBody>
          </p:sp>
        </p:grpSp>
        <p:grpSp>
          <p:nvGrpSpPr>
            <p:cNvPr id="58490" name="Group 167"/>
            <p:cNvGrpSpPr/>
            <p:nvPr/>
          </p:nvGrpSpPr>
          <p:grpSpPr>
            <a:xfrm>
              <a:off x="2848" y="2665"/>
              <a:ext cx="336" cy="534"/>
              <a:chOff x="304" y="2224"/>
              <a:chExt cx="336" cy="534"/>
            </a:xfrm>
          </p:grpSpPr>
          <p:sp>
            <p:nvSpPr>
              <p:cNvPr id="58495" name="Text Box 168"/>
              <p:cNvSpPr txBox="1"/>
              <p:nvPr/>
            </p:nvSpPr>
            <p:spPr>
              <a:xfrm>
                <a:off x="304" y="2224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3A</a:t>
                </a:r>
              </a:p>
            </p:txBody>
          </p:sp>
          <p:sp>
            <p:nvSpPr>
              <p:cNvPr id="58496" name="Text Box 169"/>
              <p:cNvSpPr txBox="1"/>
              <p:nvPr/>
            </p:nvSpPr>
            <p:spPr>
              <a:xfrm>
                <a:off x="304" y="2448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3B</a:t>
                </a:r>
              </a:p>
            </p:txBody>
          </p:sp>
        </p:grpSp>
        <p:grpSp>
          <p:nvGrpSpPr>
            <p:cNvPr id="58491" name="Group 170"/>
            <p:cNvGrpSpPr/>
            <p:nvPr/>
          </p:nvGrpSpPr>
          <p:grpSpPr>
            <a:xfrm>
              <a:off x="2848" y="3145"/>
              <a:ext cx="336" cy="534"/>
              <a:chOff x="304" y="2224"/>
              <a:chExt cx="336" cy="534"/>
            </a:xfrm>
          </p:grpSpPr>
          <p:sp>
            <p:nvSpPr>
              <p:cNvPr id="58493" name="Text Box 171"/>
              <p:cNvSpPr txBox="1"/>
              <p:nvPr/>
            </p:nvSpPr>
            <p:spPr>
              <a:xfrm>
                <a:off x="304" y="2224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4A</a:t>
                </a:r>
              </a:p>
            </p:txBody>
          </p:sp>
          <p:sp>
            <p:nvSpPr>
              <p:cNvPr id="58494" name="Text Box 172"/>
              <p:cNvSpPr txBox="1"/>
              <p:nvPr/>
            </p:nvSpPr>
            <p:spPr>
              <a:xfrm>
                <a:off x="304" y="2448"/>
                <a:ext cx="336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4B</a:t>
                </a:r>
              </a:p>
            </p:txBody>
          </p:sp>
        </p:grpSp>
        <p:sp>
          <p:nvSpPr>
            <p:cNvPr id="58492" name="Oval 173"/>
            <p:cNvSpPr/>
            <p:nvPr/>
          </p:nvSpPr>
          <p:spPr>
            <a:xfrm>
              <a:off x="3805" y="1248"/>
              <a:ext cx="62" cy="57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199063" y="749300"/>
            <a:ext cx="184785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 逻辑电路图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6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/>
      <p:bldP spid="52227" grpId="0"/>
      <p:bldP spid="52228" grpId="0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/>
          <p:cNvSpPr>
            <a:spLocks noGrp="1"/>
          </p:cNvSpPr>
          <p:nvPr>
            <p:ph idx="1"/>
          </p:nvPr>
        </p:nvSpPr>
        <p:spPr>
          <a:xfrm>
            <a:off x="395288" y="1276350"/>
            <a:ext cx="8280400" cy="1985963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具有三态输出的多路选择器，当其</a:t>
            </a:r>
            <a:r>
              <a:rPr lang="zh-CN" altLang="en-US" sz="1800" b="1" u="sng" dirty="0">
                <a:latin typeface="华文新魏" panose="02010800040101010101" pitchFamily="2" charset="-122"/>
                <a:ea typeface="华文新魏" panose="02010800040101010101" pitchFamily="2" charset="-122"/>
              </a:rPr>
              <a:t>使能输入无效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时，将强制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输出端处于高阻抗。</a:t>
            </a:r>
          </a:p>
          <a:p>
            <a:pPr eaLnBrk="1" hangingPunct="1">
              <a:lnSpc>
                <a:spcPct val="125000"/>
              </a:lnSpc>
              <a:spcBef>
                <a:spcPts val="13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有三态输出端的多路选择器的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输出端可以直接连接在一起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参见举例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毛老师教材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P141</a:t>
            </a:r>
            <a:r>
              <a:rPr lang="zh-CN" altLang="en-US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，图</a:t>
            </a:r>
            <a:r>
              <a:rPr lang="en-US" altLang="zh-CN" sz="1800" b="1" dirty="0">
                <a:solidFill>
                  <a:srgbClr val="C55A1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3.76)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，使得用这种器件可以方便地组成更大的多路选择器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，常用的这种器件有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74LS257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</p:txBody>
      </p:sp>
      <p:sp>
        <p:nvSpPr>
          <p:cNvPr id="60419" name="Rectangle 6"/>
          <p:cNvSpPr>
            <a:spLocks noGrp="1"/>
          </p:cNvSpPr>
          <p:nvPr>
            <p:ph type="title"/>
          </p:nvPr>
        </p:nvSpPr>
        <p:spPr>
          <a:xfrm>
            <a:off x="642938" y="625475"/>
            <a:ext cx="4822825" cy="517525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三态输出多路选择器</a:t>
            </a:r>
          </a:p>
        </p:txBody>
      </p:sp>
      <p:sp>
        <p:nvSpPr>
          <p:cNvPr id="57348" name="Text Box 7"/>
          <p:cNvSpPr txBox="1"/>
          <p:nvPr/>
        </p:nvSpPr>
        <p:spPr>
          <a:xfrm>
            <a:off x="951230" y="3199130"/>
            <a:ext cx="7579995" cy="1614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74LS151: INPUT:8 ,OUTPUT:1 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74LS153: INPUT:4 ,OUTPUT:2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74LS157: INPUT:2 ,OUTPUT:4</a:t>
            </a:r>
          </a:p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74LS251,74LS253, 74LS257: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为三态输出多路选择器。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build="p"/>
      <p:bldP spid="5734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/>
          <p:cNvSpPr>
            <a:spLocks noGrp="1"/>
          </p:cNvSpPr>
          <p:nvPr>
            <p:ph type="title"/>
          </p:nvPr>
        </p:nvSpPr>
        <p:spPr>
          <a:xfrm>
            <a:off x="900113" y="627063"/>
            <a:ext cx="7767637" cy="38576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）多路选择器的扩展  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4275" name="Rectangle 4"/>
          <p:cNvSpPr>
            <a:spLocks noGrp="1"/>
          </p:cNvSpPr>
          <p:nvPr>
            <p:ph idx="1"/>
          </p:nvPr>
        </p:nvSpPr>
        <p:spPr>
          <a:xfrm>
            <a:off x="1069975" y="1157605"/>
            <a:ext cx="7263765" cy="366141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使用无三态输出的多路选择器及译码器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例：设计一个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位多路选择器。</a:t>
            </a:r>
          </a:p>
          <a:p>
            <a:pPr eaLnBrk="1" hangingPunct="1">
              <a:lnSpc>
                <a:spcPct val="120000"/>
              </a:lnSpc>
              <a:buChar char="•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个选择输入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路输入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采用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，每个器件可处理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个输入，这样将输入分为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组，每组由一个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处理</a:t>
            </a:r>
          </a:p>
          <a:p>
            <a:pPr eaLnBrk="1" hangingPunct="1">
              <a:lnSpc>
                <a:spcPct val="120000"/>
              </a:lnSpc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选择输入的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低三位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～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连接到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端，决定组内选择</a:t>
            </a:r>
          </a:p>
          <a:p>
            <a:pPr eaLnBrk="1" hangingPunct="1">
              <a:lnSpc>
                <a:spcPct val="120000"/>
              </a:lnSpc>
              <a:buChar char="•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选择输入的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高二位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XA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通过一级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2-4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1/2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74LS139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产生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个输出，每个输出连接到一个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使能输入端。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8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42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275">
                                            <p:txEl>
                                              <p:charRg st="42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75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charRg st="75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2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charRg st="126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charRg st="171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75">
                                            <p:txEl>
                                              <p:charRg st="171" end="2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/>
          </p:cNvSpPr>
          <p:nvPr>
            <p:ph type="title"/>
          </p:nvPr>
        </p:nvSpPr>
        <p:spPr>
          <a:xfrm>
            <a:off x="428625" y="517525"/>
            <a:ext cx="7772400" cy="41433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4680" y="844550"/>
            <a:ext cx="6955790" cy="4272280"/>
            <a:chOff x="968" y="1330"/>
            <a:chExt cx="10954" cy="6728"/>
          </a:xfrm>
        </p:grpSpPr>
        <p:grpSp>
          <p:nvGrpSpPr>
            <p:cNvPr id="55299" name="Group 152"/>
            <p:cNvGrpSpPr/>
            <p:nvPr/>
          </p:nvGrpSpPr>
          <p:grpSpPr>
            <a:xfrm>
              <a:off x="968" y="1330"/>
              <a:ext cx="10955" cy="6728"/>
              <a:chOff x="432" y="518"/>
              <a:chExt cx="5040" cy="3717"/>
            </a:xfrm>
          </p:grpSpPr>
          <p:sp>
            <p:nvSpPr>
              <p:cNvPr id="63493" name="Rectangle 8"/>
              <p:cNvSpPr/>
              <p:nvPr/>
            </p:nvSpPr>
            <p:spPr>
              <a:xfrm>
                <a:off x="3264" y="776"/>
                <a:ext cx="528" cy="768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494" name="Text Box 9"/>
              <p:cNvSpPr txBox="1"/>
              <p:nvPr/>
            </p:nvSpPr>
            <p:spPr>
              <a:xfrm>
                <a:off x="3222" y="718"/>
                <a:ext cx="342" cy="24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EN</a:t>
                </a:r>
              </a:p>
            </p:txBody>
          </p:sp>
          <p:sp>
            <p:nvSpPr>
              <p:cNvPr id="63495" name="Text Box 10"/>
              <p:cNvSpPr txBox="1"/>
              <p:nvPr/>
            </p:nvSpPr>
            <p:spPr>
              <a:xfrm>
                <a:off x="3232" y="812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3496" name="Text Box 11"/>
              <p:cNvSpPr txBox="1"/>
              <p:nvPr/>
            </p:nvSpPr>
            <p:spPr>
              <a:xfrm>
                <a:off x="3234" y="923"/>
                <a:ext cx="335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3497" name="Text Box 12"/>
              <p:cNvSpPr txBox="1"/>
              <p:nvPr/>
            </p:nvSpPr>
            <p:spPr>
              <a:xfrm>
                <a:off x="3234" y="1036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63498" name="Line 13"/>
              <p:cNvSpPr/>
              <p:nvPr/>
            </p:nvSpPr>
            <p:spPr>
              <a:xfrm>
                <a:off x="3178" y="1256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9" name="Line 14"/>
              <p:cNvSpPr/>
              <p:nvPr/>
            </p:nvSpPr>
            <p:spPr>
              <a:xfrm>
                <a:off x="3178" y="1496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0" name="Text Box 15"/>
              <p:cNvSpPr txBox="1"/>
              <p:nvPr/>
            </p:nvSpPr>
            <p:spPr>
              <a:xfrm>
                <a:off x="2749" y="1332"/>
                <a:ext cx="602" cy="1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•••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01" name="Text Box 16"/>
              <p:cNvSpPr txBox="1"/>
              <p:nvPr/>
            </p:nvSpPr>
            <p:spPr>
              <a:xfrm>
                <a:off x="2880" y="1088"/>
                <a:ext cx="288" cy="29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6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6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02" name="Text Box 17"/>
              <p:cNvSpPr txBox="1"/>
              <p:nvPr/>
            </p:nvSpPr>
            <p:spPr>
              <a:xfrm>
                <a:off x="2915" y="1367"/>
                <a:ext cx="288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03" name="Line 18"/>
              <p:cNvSpPr/>
              <p:nvPr/>
            </p:nvSpPr>
            <p:spPr>
              <a:xfrm>
                <a:off x="2410" y="968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Line 19"/>
              <p:cNvSpPr/>
              <p:nvPr/>
            </p:nvSpPr>
            <p:spPr>
              <a:xfrm>
                <a:off x="2324" y="1064"/>
                <a:ext cx="95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Line 20"/>
              <p:cNvSpPr/>
              <p:nvPr/>
            </p:nvSpPr>
            <p:spPr>
              <a:xfrm>
                <a:off x="768" y="1160"/>
                <a:ext cx="2523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6" name="Line 21"/>
              <p:cNvSpPr/>
              <p:nvPr/>
            </p:nvSpPr>
            <p:spPr>
              <a:xfrm>
                <a:off x="3792" y="101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7" name="Oval 22"/>
              <p:cNvSpPr/>
              <p:nvPr/>
            </p:nvSpPr>
            <p:spPr>
              <a:xfrm>
                <a:off x="3782" y="120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08" name="Line 23"/>
              <p:cNvSpPr/>
              <p:nvPr/>
            </p:nvSpPr>
            <p:spPr>
              <a:xfrm>
                <a:off x="3830" y="1226"/>
                <a:ext cx="38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Text Box 24"/>
              <p:cNvSpPr txBox="1"/>
              <p:nvPr/>
            </p:nvSpPr>
            <p:spPr>
              <a:xfrm>
                <a:off x="3603" y="920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10" name="Text Box 25"/>
              <p:cNvSpPr txBox="1"/>
              <p:nvPr/>
            </p:nvSpPr>
            <p:spPr>
              <a:xfrm>
                <a:off x="3611" y="1122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11" name="Rectangle 26"/>
              <p:cNvSpPr/>
              <p:nvPr/>
            </p:nvSpPr>
            <p:spPr>
              <a:xfrm>
                <a:off x="3274" y="1650"/>
                <a:ext cx="528" cy="768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12" name="Text Box 27"/>
              <p:cNvSpPr txBox="1"/>
              <p:nvPr/>
            </p:nvSpPr>
            <p:spPr>
              <a:xfrm>
                <a:off x="3252" y="1582"/>
                <a:ext cx="337" cy="2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EN</a:t>
                </a:r>
              </a:p>
            </p:txBody>
          </p:sp>
          <p:sp>
            <p:nvSpPr>
              <p:cNvPr id="63513" name="Text Box 28"/>
              <p:cNvSpPr txBox="1"/>
              <p:nvPr/>
            </p:nvSpPr>
            <p:spPr>
              <a:xfrm>
                <a:off x="3254" y="1678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3514" name="Text Box 29"/>
              <p:cNvSpPr txBox="1"/>
              <p:nvPr/>
            </p:nvSpPr>
            <p:spPr>
              <a:xfrm>
                <a:off x="3254" y="1792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3515" name="Text Box 30"/>
              <p:cNvSpPr txBox="1"/>
              <p:nvPr/>
            </p:nvSpPr>
            <p:spPr>
              <a:xfrm>
                <a:off x="3254" y="1896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63516" name="Line 31"/>
              <p:cNvSpPr/>
              <p:nvPr/>
            </p:nvSpPr>
            <p:spPr>
              <a:xfrm>
                <a:off x="3188" y="213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7" name="Line 32"/>
              <p:cNvSpPr/>
              <p:nvPr/>
            </p:nvSpPr>
            <p:spPr>
              <a:xfrm>
                <a:off x="3188" y="237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18" name="Text Box 33"/>
              <p:cNvSpPr txBox="1"/>
              <p:nvPr/>
            </p:nvSpPr>
            <p:spPr>
              <a:xfrm>
                <a:off x="2753" y="2224"/>
                <a:ext cx="602" cy="17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•••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19" name="Text Box 34"/>
              <p:cNvSpPr txBox="1"/>
              <p:nvPr/>
            </p:nvSpPr>
            <p:spPr>
              <a:xfrm>
                <a:off x="2880" y="1958"/>
                <a:ext cx="288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20" name="Text Box 35"/>
              <p:cNvSpPr txBox="1"/>
              <p:nvPr/>
            </p:nvSpPr>
            <p:spPr>
              <a:xfrm>
                <a:off x="2880" y="2236"/>
                <a:ext cx="35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15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21" name="Line 36"/>
              <p:cNvSpPr/>
              <p:nvPr/>
            </p:nvSpPr>
            <p:spPr>
              <a:xfrm>
                <a:off x="2420" y="1842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2" name="Line 37"/>
              <p:cNvSpPr/>
              <p:nvPr/>
            </p:nvSpPr>
            <p:spPr>
              <a:xfrm>
                <a:off x="2334" y="1938"/>
                <a:ext cx="95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3" name="Line 38"/>
              <p:cNvSpPr/>
              <p:nvPr/>
            </p:nvSpPr>
            <p:spPr>
              <a:xfrm>
                <a:off x="2256" y="2034"/>
                <a:ext cx="104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4" name="Line 39"/>
              <p:cNvSpPr/>
              <p:nvPr/>
            </p:nvSpPr>
            <p:spPr>
              <a:xfrm>
                <a:off x="3802" y="189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5" name="Oval 40"/>
              <p:cNvSpPr/>
              <p:nvPr/>
            </p:nvSpPr>
            <p:spPr>
              <a:xfrm>
                <a:off x="3792" y="208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26" name="Line 41"/>
              <p:cNvSpPr/>
              <p:nvPr/>
            </p:nvSpPr>
            <p:spPr>
              <a:xfrm>
                <a:off x="3840" y="2100"/>
                <a:ext cx="20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27" name="Text Box 42"/>
              <p:cNvSpPr txBox="1"/>
              <p:nvPr/>
            </p:nvSpPr>
            <p:spPr>
              <a:xfrm>
                <a:off x="3648" y="1731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28" name="Text Box 43"/>
              <p:cNvSpPr txBox="1"/>
              <p:nvPr/>
            </p:nvSpPr>
            <p:spPr>
              <a:xfrm>
                <a:off x="3638" y="1961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29" name="Rectangle 44"/>
              <p:cNvSpPr/>
              <p:nvPr/>
            </p:nvSpPr>
            <p:spPr>
              <a:xfrm>
                <a:off x="3274" y="2514"/>
                <a:ext cx="528" cy="768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30" name="Text Box 45"/>
              <p:cNvSpPr txBox="1"/>
              <p:nvPr/>
            </p:nvSpPr>
            <p:spPr>
              <a:xfrm>
                <a:off x="3252" y="2459"/>
                <a:ext cx="336" cy="2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EN</a:t>
                </a:r>
              </a:p>
            </p:txBody>
          </p:sp>
          <p:sp>
            <p:nvSpPr>
              <p:cNvPr id="63531" name="Text Box 46"/>
              <p:cNvSpPr txBox="1"/>
              <p:nvPr/>
            </p:nvSpPr>
            <p:spPr>
              <a:xfrm>
                <a:off x="3254" y="2540"/>
                <a:ext cx="250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3532" name="Text Box 47"/>
              <p:cNvSpPr txBox="1"/>
              <p:nvPr/>
            </p:nvSpPr>
            <p:spPr>
              <a:xfrm>
                <a:off x="3254" y="2647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3533" name="Text Box 48"/>
              <p:cNvSpPr txBox="1"/>
              <p:nvPr/>
            </p:nvSpPr>
            <p:spPr>
              <a:xfrm>
                <a:off x="3254" y="2773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63534" name="Line 49"/>
              <p:cNvSpPr/>
              <p:nvPr/>
            </p:nvSpPr>
            <p:spPr>
              <a:xfrm>
                <a:off x="3188" y="2994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5" name="Line 50"/>
              <p:cNvSpPr/>
              <p:nvPr/>
            </p:nvSpPr>
            <p:spPr>
              <a:xfrm>
                <a:off x="3188" y="3234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36" name="Text Box 51"/>
              <p:cNvSpPr txBox="1"/>
              <p:nvPr/>
            </p:nvSpPr>
            <p:spPr>
              <a:xfrm>
                <a:off x="2758" y="3090"/>
                <a:ext cx="602" cy="18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vert="eaVert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rPr>
                  <a:t>•••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37" name="Text Box 52"/>
              <p:cNvSpPr txBox="1"/>
              <p:nvPr/>
            </p:nvSpPr>
            <p:spPr>
              <a:xfrm>
                <a:off x="2880" y="2835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16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38" name="Text Box 53"/>
              <p:cNvSpPr txBox="1"/>
              <p:nvPr/>
            </p:nvSpPr>
            <p:spPr>
              <a:xfrm>
                <a:off x="2880" y="3100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23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39" name="Line 54"/>
              <p:cNvSpPr/>
              <p:nvPr/>
            </p:nvSpPr>
            <p:spPr>
              <a:xfrm>
                <a:off x="2420" y="2706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0" name="Line 55"/>
              <p:cNvSpPr/>
              <p:nvPr/>
            </p:nvSpPr>
            <p:spPr>
              <a:xfrm>
                <a:off x="2334" y="2802"/>
                <a:ext cx="95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1" name="Line 56"/>
              <p:cNvSpPr/>
              <p:nvPr/>
            </p:nvSpPr>
            <p:spPr>
              <a:xfrm>
                <a:off x="2256" y="2898"/>
                <a:ext cx="104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2" name="Line 57"/>
              <p:cNvSpPr/>
              <p:nvPr/>
            </p:nvSpPr>
            <p:spPr>
              <a:xfrm>
                <a:off x="3802" y="2754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3" name="Oval 58"/>
              <p:cNvSpPr/>
              <p:nvPr/>
            </p:nvSpPr>
            <p:spPr>
              <a:xfrm>
                <a:off x="3792" y="2946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44" name="Line 59"/>
              <p:cNvSpPr/>
              <p:nvPr/>
            </p:nvSpPr>
            <p:spPr>
              <a:xfrm>
                <a:off x="3840" y="2964"/>
                <a:ext cx="211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45" name="Text Box 60"/>
              <p:cNvSpPr txBox="1"/>
              <p:nvPr/>
            </p:nvSpPr>
            <p:spPr>
              <a:xfrm>
                <a:off x="3648" y="2658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46" name="Text Box 61"/>
              <p:cNvSpPr txBox="1"/>
              <p:nvPr/>
            </p:nvSpPr>
            <p:spPr>
              <a:xfrm>
                <a:off x="3648" y="2860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47" name="Rectangle 62"/>
              <p:cNvSpPr/>
              <p:nvPr/>
            </p:nvSpPr>
            <p:spPr>
              <a:xfrm>
                <a:off x="3274" y="3378"/>
                <a:ext cx="528" cy="768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48" name="Text Box 63"/>
              <p:cNvSpPr txBox="1"/>
              <p:nvPr/>
            </p:nvSpPr>
            <p:spPr>
              <a:xfrm>
                <a:off x="3226" y="3304"/>
                <a:ext cx="336" cy="24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2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EN</a:t>
                </a:r>
              </a:p>
            </p:txBody>
          </p:sp>
          <p:sp>
            <p:nvSpPr>
              <p:cNvPr id="63549" name="Text Box 64"/>
              <p:cNvSpPr txBox="1"/>
              <p:nvPr/>
            </p:nvSpPr>
            <p:spPr>
              <a:xfrm>
                <a:off x="3254" y="3405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A</a:t>
                </a:r>
              </a:p>
            </p:txBody>
          </p:sp>
          <p:sp>
            <p:nvSpPr>
              <p:cNvPr id="63550" name="Text Box 65"/>
              <p:cNvSpPr txBox="1"/>
              <p:nvPr/>
            </p:nvSpPr>
            <p:spPr>
              <a:xfrm>
                <a:off x="3254" y="3521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B</a:t>
                </a:r>
              </a:p>
            </p:txBody>
          </p:sp>
          <p:sp>
            <p:nvSpPr>
              <p:cNvPr id="63551" name="Text Box 66"/>
              <p:cNvSpPr txBox="1"/>
              <p:nvPr/>
            </p:nvSpPr>
            <p:spPr>
              <a:xfrm>
                <a:off x="3254" y="3649"/>
                <a:ext cx="325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</a:p>
            </p:txBody>
          </p:sp>
          <p:sp>
            <p:nvSpPr>
              <p:cNvPr id="63552" name="Line 67"/>
              <p:cNvSpPr/>
              <p:nvPr/>
            </p:nvSpPr>
            <p:spPr>
              <a:xfrm>
                <a:off x="3188" y="3858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3" name="Line 68"/>
              <p:cNvSpPr/>
              <p:nvPr/>
            </p:nvSpPr>
            <p:spPr>
              <a:xfrm>
                <a:off x="3188" y="4098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4" name="Text Box 70"/>
              <p:cNvSpPr txBox="1"/>
              <p:nvPr/>
            </p:nvSpPr>
            <p:spPr>
              <a:xfrm>
                <a:off x="2880" y="3692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24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55" name="Text Box 71"/>
              <p:cNvSpPr txBox="1"/>
              <p:nvPr/>
            </p:nvSpPr>
            <p:spPr>
              <a:xfrm>
                <a:off x="2882" y="3967"/>
                <a:ext cx="407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31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56" name="Line 72"/>
              <p:cNvSpPr/>
              <p:nvPr/>
            </p:nvSpPr>
            <p:spPr>
              <a:xfrm>
                <a:off x="2420" y="3570"/>
                <a:ext cx="86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7" name="Line 73"/>
              <p:cNvSpPr/>
              <p:nvPr/>
            </p:nvSpPr>
            <p:spPr>
              <a:xfrm>
                <a:off x="2334" y="3666"/>
                <a:ext cx="95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8" name="Line 74"/>
              <p:cNvSpPr/>
              <p:nvPr/>
            </p:nvSpPr>
            <p:spPr>
              <a:xfrm>
                <a:off x="2256" y="3762"/>
                <a:ext cx="104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59" name="Line 75"/>
              <p:cNvSpPr/>
              <p:nvPr/>
            </p:nvSpPr>
            <p:spPr>
              <a:xfrm>
                <a:off x="3802" y="361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0" name="Oval 76"/>
              <p:cNvSpPr/>
              <p:nvPr/>
            </p:nvSpPr>
            <p:spPr>
              <a:xfrm>
                <a:off x="3792" y="381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61" name="Line 77"/>
              <p:cNvSpPr/>
              <p:nvPr/>
            </p:nvSpPr>
            <p:spPr>
              <a:xfrm>
                <a:off x="3840" y="3840"/>
                <a:ext cx="37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2" name="Text Box 78"/>
              <p:cNvSpPr txBox="1"/>
              <p:nvPr/>
            </p:nvSpPr>
            <p:spPr>
              <a:xfrm>
                <a:off x="3648" y="3522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63" name="Text Box 79"/>
              <p:cNvSpPr txBox="1"/>
              <p:nvPr/>
            </p:nvSpPr>
            <p:spPr>
              <a:xfrm>
                <a:off x="3648" y="3732"/>
                <a:ext cx="336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63564" name="Rectangle 80"/>
              <p:cNvSpPr/>
              <p:nvPr/>
            </p:nvSpPr>
            <p:spPr>
              <a:xfrm>
                <a:off x="4530" y="2284"/>
                <a:ext cx="288" cy="480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65" name="Text Box 81"/>
              <p:cNvSpPr txBox="1"/>
              <p:nvPr/>
            </p:nvSpPr>
            <p:spPr>
              <a:xfrm>
                <a:off x="4510" y="2294"/>
                <a:ext cx="432" cy="318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≥1</a:t>
                </a:r>
              </a:p>
            </p:txBody>
          </p:sp>
          <p:sp>
            <p:nvSpPr>
              <p:cNvPr id="63566" name="Line 86"/>
              <p:cNvSpPr/>
              <p:nvPr/>
            </p:nvSpPr>
            <p:spPr>
              <a:xfrm>
                <a:off x="4060" y="2466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7" name="Line 87"/>
              <p:cNvSpPr/>
              <p:nvPr/>
            </p:nvSpPr>
            <p:spPr>
              <a:xfrm>
                <a:off x="4060" y="2592"/>
                <a:ext cx="43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8" name="Line 88"/>
              <p:cNvSpPr/>
              <p:nvPr/>
            </p:nvSpPr>
            <p:spPr>
              <a:xfrm>
                <a:off x="4052" y="2100"/>
                <a:ext cx="0" cy="36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69" name="Line 89"/>
              <p:cNvSpPr/>
              <p:nvPr/>
            </p:nvSpPr>
            <p:spPr>
              <a:xfrm>
                <a:off x="4060" y="2590"/>
                <a:ext cx="0" cy="36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0" name="Line 90"/>
              <p:cNvSpPr/>
              <p:nvPr/>
            </p:nvSpPr>
            <p:spPr>
              <a:xfrm>
                <a:off x="4214" y="1226"/>
                <a:ext cx="0" cy="111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1" name="Line 91"/>
              <p:cNvSpPr/>
              <p:nvPr/>
            </p:nvSpPr>
            <p:spPr>
              <a:xfrm>
                <a:off x="4214" y="2348"/>
                <a:ext cx="27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2" name="Line 92"/>
              <p:cNvSpPr/>
              <p:nvPr/>
            </p:nvSpPr>
            <p:spPr>
              <a:xfrm>
                <a:off x="4214" y="2696"/>
                <a:ext cx="27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3" name="Line 93"/>
              <p:cNvSpPr/>
              <p:nvPr/>
            </p:nvSpPr>
            <p:spPr>
              <a:xfrm>
                <a:off x="4214" y="2696"/>
                <a:ext cx="0" cy="1145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4" name="Line 94"/>
              <p:cNvSpPr/>
              <p:nvPr/>
            </p:nvSpPr>
            <p:spPr>
              <a:xfrm>
                <a:off x="4810" y="25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5" name="Line 95"/>
              <p:cNvSpPr/>
              <p:nvPr/>
            </p:nvSpPr>
            <p:spPr>
              <a:xfrm>
                <a:off x="2420" y="836"/>
                <a:ext cx="0" cy="27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6" name="Line 96"/>
              <p:cNvSpPr/>
              <p:nvPr/>
            </p:nvSpPr>
            <p:spPr>
              <a:xfrm>
                <a:off x="768" y="834"/>
                <a:ext cx="1655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77" name="Oval 97"/>
              <p:cNvSpPr/>
              <p:nvPr/>
            </p:nvSpPr>
            <p:spPr>
              <a:xfrm>
                <a:off x="2389" y="9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78" name="Oval 98"/>
              <p:cNvSpPr/>
              <p:nvPr/>
            </p:nvSpPr>
            <p:spPr>
              <a:xfrm>
                <a:off x="2397" y="181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79" name="Oval 99"/>
              <p:cNvSpPr/>
              <p:nvPr/>
            </p:nvSpPr>
            <p:spPr>
              <a:xfrm>
                <a:off x="2397" y="268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0" name="Line 100"/>
              <p:cNvSpPr/>
              <p:nvPr/>
            </p:nvSpPr>
            <p:spPr>
              <a:xfrm>
                <a:off x="2334" y="1006"/>
                <a:ext cx="0" cy="26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1" name="Line 101"/>
              <p:cNvSpPr/>
              <p:nvPr/>
            </p:nvSpPr>
            <p:spPr>
              <a:xfrm>
                <a:off x="770" y="998"/>
                <a:ext cx="1569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2" name="Oval 102"/>
              <p:cNvSpPr/>
              <p:nvPr/>
            </p:nvSpPr>
            <p:spPr>
              <a:xfrm>
                <a:off x="2315" y="103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3" name="Oval 103"/>
              <p:cNvSpPr/>
              <p:nvPr/>
            </p:nvSpPr>
            <p:spPr>
              <a:xfrm>
                <a:off x="2315" y="192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4" name="Oval 104"/>
              <p:cNvSpPr/>
              <p:nvPr/>
            </p:nvSpPr>
            <p:spPr>
              <a:xfrm>
                <a:off x="2315" y="277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5" name="Text Box 105"/>
              <p:cNvSpPr txBox="1"/>
              <p:nvPr/>
            </p:nvSpPr>
            <p:spPr>
              <a:xfrm>
                <a:off x="432" y="784"/>
                <a:ext cx="384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6" name="Text Box 106"/>
              <p:cNvSpPr txBox="1"/>
              <p:nvPr/>
            </p:nvSpPr>
            <p:spPr>
              <a:xfrm>
                <a:off x="432" y="971"/>
                <a:ext cx="384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7" name="Line 107"/>
              <p:cNvSpPr/>
              <p:nvPr/>
            </p:nvSpPr>
            <p:spPr>
              <a:xfrm>
                <a:off x="2256" y="1150"/>
                <a:ext cx="0" cy="261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8" name="Oval 108"/>
              <p:cNvSpPr/>
              <p:nvPr/>
            </p:nvSpPr>
            <p:spPr>
              <a:xfrm>
                <a:off x="2231" y="114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89" name="Oval 109"/>
              <p:cNvSpPr/>
              <p:nvPr/>
            </p:nvSpPr>
            <p:spPr>
              <a:xfrm>
                <a:off x="2239" y="201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90" name="Oval 110"/>
              <p:cNvSpPr/>
              <p:nvPr/>
            </p:nvSpPr>
            <p:spPr>
              <a:xfrm>
                <a:off x="2239" y="287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91" name="Rectangle 111"/>
              <p:cNvSpPr/>
              <p:nvPr/>
            </p:nvSpPr>
            <p:spPr>
              <a:xfrm>
                <a:off x="1008" y="2072"/>
                <a:ext cx="576" cy="624"/>
              </a:xfrm>
              <a:prstGeom prst="rect">
                <a:avLst/>
              </a:prstGeom>
              <a:solidFill>
                <a:schemeClr val="accent1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92" name="Line 112"/>
              <p:cNvSpPr/>
              <p:nvPr/>
            </p:nvSpPr>
            <p:spPr>
              <a:xfrm>
                <a:off x="816" y="218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3" name="Oval 113"/>
              <p:cNvSpPr/>
              <p:nvPr/>
            </p:nvSpPr>
            <p:spPr>
              <a:xfrm>
                <a:off x="960" y="216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94" name="Line 114"/>
              <p:cNvSpPr/>
              <p:nvPr/>
            </p:nvSpPr>
            <p:spPr>
              <a:xfrm>
                <a:off x="826" y="2388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5" name="Line 115"/>
              <p:cNvSpPr/>
              <p:nvPr/>
            </p:nvSpPr>
            <p:spPr>
              <a:xfrm>
                <a:off x="826" y="2562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6" name="Line 120"/>
              <p:cNvSpPr/>
              <p:nvPr/>
            </p:nvSpPr>
            <p:spPr>
              <a:xfrm>
                <a:off x="1632" y="2188"/>
                <a:ext cx="97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7" name="Line 121"/>
              <p:cNvSpPr/>
              <p:nvPr/>
            </p:nvSpPr>
            <p:spPr>
              <a:xfrm>
                <a:off x="2602" y="824"/>
                <a:ext cx="61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98" name="Oval 122"/>
              <p:cNvSpPr/>
              <p:nvPr/>
            </p:nvSpPr>
            <p:spPr>
              <a:xfrm>
                <a:off x="3216" y="8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599" name="Line 123"/>
              <p:cNvSpPr/>
              <p:nvPr/>
            </p:nvSpPr>
            <p:spPr>
              <a:xfrm>
                <a:off x="2602" y="824"/>
                <a:ext cx="0" cy="137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0" name="Line 124"/>
              <p:cNvSpPr/>
              <p:nvPr/>
            </p:nvSpPr>
            <p:spPr>
              <a:xfrm>
                <a:off x="1632" y="2312"/>
                <a:ext cx="1113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1" name="Line 125"/>
              <p:cNvSpPr/>
              <p:nvPr/>
            </p:nvSpPr>
            <p:spPr>
              <a:xfrm>
                <a:off x="2736" y="1736"/>
                <a:ext cx="0" cy="576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2" name="Line 126"/>
              <p:cNvSpPr/>
              <p:nvPr/>
            </p:nvSpPr>
            <p:spPr>
              <a:xfrm>
                <a:off x="2736" y="1736"/>
                <a:ext cx="49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3" name="Oval 127"/>
              <p:cNvSpPr/>
              <p:nvPr/>
            </p:nvSpPr>
            <p:spPr>
              <a:xfrm>
                <a:off x="3226" y="170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04" name="Line 128"/>
              <p:cNvSpPr/>
              <p:nvPr/>
            </p:nvSpPr>
            <p:spPr>
              <a:xfrm>
                <a:off x="1632" y="2600"/>
                <a:ext cx="96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5" name="Line 129"/>
              <p:cNvSpPr/>
              <p:nvPr/>
            </p:nvSpPr>
            <p:spPr>
              <a:xfrm>
                <a:off x="2592" y="2600"/>
                <a:ext cx="0" cy="848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6" name="Line 130"/>
              <p:cNvSpPr/>
              <p:nvPr/>
            </p:nvSpPr>
            <p:spPr>
              <a:xfrm>
                <a:off x="2592" y="3446"/>
                <a:ext cx="642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7" name="Oval 131"/>
              <p:cNvSpPr/>
              <p:nvPr/>
            </p:nvSpPr>
            <p:spPr>
              <a:xfrm>
                <a:off x="3234" y="3418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08" name="Line 132"/>
              <p:cNvSpPr/>
              <p:nvPr/>
            </p:nvSpPr>
            <p:spPr>
              <a:xfrm>
                <a:off x="1632" y="2456"/>
                <a:ext cx="1104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09" name="Line 133"/>
              <p:cNvSpPr/>
              <p:nvPr/>
            </p:nvSpPr>
            <p:spPr>
              <a:xfrm>
                <a:off x="2736" y="2582"/>
                <a:ext cx="510" cy="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10" name="Oval 134"/>
              <p:cNvSpPr/>
              <p:nvPr/>
            </p:nvSpPr>
            <p:spPr>
              <a:xfrm>
                <a:off x="3236" y="2562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11" name="Line 135"/>
              <p:cNvSpPr/>
              <p:nvPr/>
            </p:nvSpPr>
            <p:spPr>
              <a:xfrm>
                <a:off x="2736" y="2456"/>
                <a:ext cx="0" cy="12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612" name="Text Box 136"/>
              <p:cNvSpPr txBox="1"/>
              <p:nvPr/>
            </p:nvSpPr>
            <p:spPr>
              <a:xfrm>
                <a:off x="988" y="2082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1G</a:t>
                </a:r>
              </a:p>
            </p:txBody>
          </p:sp>
          <p:sp>
            <p:nvSpPr>
              <p:cNvPr id="63613" name="Text Box 137"/>
              <p:cNvSpPr txBox="1"/>
              <p:nvPr/>
            </p:nvSpPr>
            <p:spPr>
              <a:xfrm>
                <a:off x="980" y="2284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1A</a:t>
                </a:r>
              </a:p>
            </p:txBody>
          </p:sp>
          <p:sp>
            <p:nvSpPr>
              <p:cNvPr id="63614" name="Text Box 138"/>
              <p:cNvSpPr txBox="1"/>
              <p:nvPr/>
            </p:nvSpPr>
            <p:spPr>
              <a:xfrm>
                <a:off x="980" y="2466"/>
                <a:ext cx="33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1B</a:t>
                </a:r>
              </a:p>
            </p:txBody>
          </p:sp>
          <p:sp>
            <p:nvSpPr>
              <p:cNvPr id="63615" name="Text Box 139"/>
              <p:cNvSpPr txBox="1"/>
              <p:nvPr/>
            </p:nvSpPr>
            <p:spPr>
              <a:xfrm>
                <a:off x="1316" y="2002"/>
                <a:ext cx="384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16" name="Text Box 140"/>
              <p:cNvSpPr txBox="1"/>
              <p:nvPr/>
            </p:nvSpPr>
            <p:spPr>
              <a:xfrm>
                <a:off x="1314" y="2146"/>
                <a:ext cx="384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17" name="Text Box 141"/>
              <p:cNvSpPr txBox="1"/>
              <p:nvPr/>
            </p:nvSpPr>
            <p:spPr>
              <a:xfrm>
                <a:off x="1316" y="2306"/>
                <a:ext cx="384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18" name="Text Box 142"/>
              <p:cNvSpPr txBox="1"/>
              <p:nvPr/>
            </p:nvSpPr>
            <p:spPr>
              <a:xfrm>
                <a:off x="1306" y="2450"/>
                <a:ext cx="384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1Y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19" name="Text Box 143"/>
              <p:cNvSpPr txBox="1"/>
              <p:nvPr/>
            </p:nvSpPr>
            <p:spPr>
              <a:xfrm>
                <a:off x="432" y="619"/>
                <a:ext cx="357" cy="32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0" name="Text Box 144"/>
              <p:cNvSpPr txBox="1"/>
              <p:nvPr/>
            </p:nvSpPr>
            <p:spPr>
              <a:xfrm>
                <a:off x="540" y="2155"/>
                <a:ext cx="384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1" name="Text Box 145"/>
              <p:cNvSpPr txBox="1"/>
              <p:nvPr/>
            </p:nvSpPr>
            <p:spPr>
              <a:xfrm>
                <a:off x="535" y="2360"/>
                <a:ext cx="384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XA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endPara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2" name="Text Box 146"/>
              <p:cNvSpPr txBox="1"/>
              <p:nvPr/>
            </p:nvSpPr>
            <p:spPr>
              <a:xfrm>
                <a:off x="432" y="1970"/>
                <a:ext cx="574" cy="31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/XEN</a:t>
                </a:r>
              </a:p>
            </p:txBody>
          </p:sp>
          <p:sp>
            <p:nvSpPr>
              <p:cNvPr id="63623" name="Text Box 147"/>
              <p:cNvSpPr txBox="1"/>
              <p:nvPr/>
            </p:nvSpPr>
            <p:spPr>
              <a:xfrm>
                <a:off x="4992" y="2334"/>
                <a:ext cx="480" cy="318"/>
              </a:xfrm>
              <a:prstGeom prst="rect">
                <a:avLst/>
              </a:prstGeom>
              <a:noFill/>
              <a:ln w="19050" cap="flat" cmpd="sng">
                <a:solidFill>
                  <a:srgbClr val="000000">
                    <a:alpha val="0"/>
                  </a:srgbClr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XOUT</a:t>
                </a:r>
              </a:p>
            </p:txBody>
          </p:sp>
          <p:sp>
            <p:nvSpPr>
              <p:cNvPr id="63624" name="Text Box 148"/>
              <p:cNvSpPr txBox="1"/>
              <p:nvPr/>
            </p:nvSpPr>
            <p:spPr>
              <a:xfrm>
                <a:off x="960" y="1757"/>
                <a:ext cx="796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74LS139</a:t>
                </a:r>
              </a:p>
            </p:txBody>
          </p:sp>
          <p:sp>
            <p:nvSpPr>
              <p:cNvPr id="63625" name="Text Box 149"/>
              <p:cNvSpPr txBox="1"/>
              <p:nvPr/>
            </p:nvSpPr>
            <p:spPr>
              <a:xfrm>
                <a:off x="3191" y="518"/>
                <a:ext cx="723" cy="26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74LS151</a:t>
                </a:r>
              </a:p>
            </p:txBody>
          </p:sp>
          <p:sp>
            <p:nvSpPr>
              <p:cNvPr id="63626" name="Oval 82"/>
              <p:cNvSpPr/>
              <p:nvPr/>
            </p:nvSpPr>
            <p:spPr>
              <a:xfrm>
                <a:off x="4471" y="231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7" name="Oval 83"/>
              <p:cNvSpPr/>
              <p:nvPr/>
            </p:nvSpPr>
            <p:spPr>
              <a:xfrm>
                <a:off x="4471" y="2446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8" name="Oval 84"/>
              <p:cNvSpPr/>
              <p:nvPr/>
            </p:nvSpPr>
            <p:spPr>
              <a:xfrm>
                <a:off x="4471" y="256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29" name="Oval 85"/>
              <p:cNvSpPr/>
              <p:nvPr/>
            </p:nvSpPr>
            <p:spPr>
              <a:xfrm>
                <a:off x="4471" y="267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30" name="Oval 116"/>
              <p:cNvSpPr/>
              <p:nvPr/>
            </p:nvSpPr>
            <p:spPr>
              <a:xfrm>
                <a:off x="1584" y="2155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31" name="Oval 117"/>
              <p:cNvSpPr/>
              <p:nvPr/>
            </p:nvSpPr>
            <p:spPr>
              <a:xfrm>
                <a:off x="1584" y="2284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32" name="Oval 118"/>
              <p:cNvSpPr/>
              <p:nvPr/>
            </p:nvSpPr>
            <p:spPr>
              <a:xfrm>
                <a:off x="1584" y="2428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63633" name="Oval 119"/>
              <p:cNvSpPr/>
              <p:nvPr/>
            </p:nvSpPr>
            <p:spPr>
              <a:xfrm>
                <a:off x="1584" y="2572"/>
                <a:ext cx="48" cy="48"/>
              </a:xfrm>
              <a:prstGeom prst="ellipse">
                <a:avLst/>
              </a:prstGeom>
              <a:solidFill>
                <a:schemeClr val="bg1"/>
              </a:solidFill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63492" name="Text Box 51"/>
            <p:cNvSpPr txBox="1"/>
            <p:nvPr/>
          </p:nvSpPr>
          <p:spPr>
            <a:xfrm>
              <a:off x="6065" y="7468"/>
              <a:ext cx="1310" cy="32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title"/>
          </p:nvPr>
        </p:nvSpPr>
        <p:spPr>
          <a:xfrm>
            <a:off x="357188" y="538163"/>
            <a:ext cx="7988300" cy="414337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）二进制译码器</a:t>
            </a:r>
            <a:endParaRPr lang="zh-CN" altLang="en-US" sz="18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338" name="Rectangle 4"/>
          <p:cNvSpPr>
            <a:spLocks noGrp="1"/>
          </p:cNvSpPr>
          <p:nvPr>
            <p:ph idx="1"/>
          </p:nvPr>
        </p:nvSpPr>
        <p:spPr>
          <a:xfrm>
            <a:off x="323850" y="808355"/>
            <a:ext cx="8378825" cy="113347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最常用的译码器是二进制译码器。又称为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- 2</a:t>
            </a:r>
            <a:r>
              <a:rPr lang="en-US" altLang="zh-CN" sz="18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。其中：输入编码为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位二进制数；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输出编码为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取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码（常称热码）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。换句话说，译码器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输出为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baseline="30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个最小项，所以有时称</a:t>
            </a:r>
            <a:r>
              <a:rPr lang="zh-CN" altLang="en-US" sz="18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最小项发生器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sp>
        <p:nvSpPr>
          <p:cNvPr id="14339" name="Rectangle 3"/>
          <p:cNvSpPr txBox="1"/>
          <p:nvPr/>
        </p:nvSpPr>
        <p:spPr>
          <a:xfrm>
            <a:off x="500063" y="1874838"/>
            <a:ext cx="2808287" cy="3746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zh-CN" altLang="en-US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   </a:t>
            </a:r>
            <a:r>
              <a:rPr lang="en-US" altLang="zh-CN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2-4 </a:t>
            </a:r>
            <a:r>
              <a:rPr lang="zh-CN" altLang="en-US" sz="1800" b="1" u="sng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</a:p>
        </p:txBody>
      </p:sp>
      <p:sp>
        <p:nvSpPr>
          <p:cNvPr id="14340" name="Text Box 68"/>
          <p:cNvSpPr txBox="1"/>
          <p:nvPr/>
        </p:nvSpPr>
        <p:spPr>
          <a:xfrm>
            <a:off x="7040563" y="2465388"/>
            <a:ext cx="881062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真值表</a:t>
            </a:r>
          </a:p>
        </p:txBody>
      </p:sp>
      <p:graphicFrame>
        <p:nvGraphicFramePr>
          <p:cNvPr id="19462" name="Group 136"/>
          <p:cNvGraphicFramePr>
            <a:graphicFrameLocks noGrp="1"/>
          </p:cNvGraphicFramePr>
          <p:nvPr/>
        </p:nvGraphicFramePr>
        <p:xfrm>
          <a:off x="6289675" y="2895600"/>
          <a:ext cx="2459038" cy="2006603"/>
        </p:xfrm>
        <a:graphic>
          <a:graphicData uri="http://schemas.openxmlformats.org/drawingml/2006/table">
            <a:tbl>
              <a:tblPr/>
              <a:tblGrid>
                <a:gridCol w="118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入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出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0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EN   I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    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Y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Y</a:t>
                      </a:r>
                      <a:r>
                        <a:rPr kumimoji="0" lang="en-US" altLang="zh-CN" sz="15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0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d    d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0  0  0  0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2575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0    0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0  0  0 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15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0    1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0  0 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1    0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  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0  0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988"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  1    1</a:t>
                      </a:r>
                    </a:p>
                  </a:txBody>
                  <a:tcPr marL="91466" marR="91466" marT="34232" marB="34232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0000"/>
                        </a:lnSpc>
                        <a:spcBef>
                          <a:spcPts val="750"/>
                        </a:spcBef>
                        <a:buFont typeface="Arial" panose="020B0604020202020204" pitchFamily="34" charset="0"/>
                        <a:defRPr sz="19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3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lnSpc>
                          <a:spcPct val="90000"/>
                        </a:lnSpc>
                        <a:spcBef>
                          <a:spcPts val="375"/>
                        </a:spcBef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lnSpc>
                          <a:spcPct val="90000"/>
                        </a:lnSpc>
                        <a:spcBef>
                          <a:spcPts val="375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 sz="110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 0  0  0</a:t>
                      </a:r>
                    </a:p>
                  </a:txBody>
                  <a:tcPr marL="91466" marR="91466" marT="34232" marB="34232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367" name="Rectangle 4"/>
          <p:cNvSpPr txBox="1"/>
          <p:nvPr/>
        </p:nvSpPr>
        <p:spPr>
          <a:xfrm>
            <a:off x="468313" y="2301875"/>
            <a:ext cx="5327650" cy="81121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输入代码字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输入使能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输出代码字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en-US" altLang="zh-CN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488" name="Text Box 135"/>
          <p:cNvSpPr txBox="1"/>
          <p:nvPr/>
        </p:nvSpPr>
        <p:spPr>
          <a:xfrm flipV="1">
            <a:off x="539115" y="3129280"/>
            <a:ext cx="2912745" cy="1419860"/>
          </a:xfrm>
          <a:prstGeom prst="rect">
            <a:avLst/>
          </a:prstGeom>
          <a:noFill/>
          <a:ln w="9525">
            <a:noFill/>
          </a:ln>
        </p:spPr>
        <p:txBody>
          <a:bodyPr rot="10800000" wrap="square">
            <a:spAutoFit/>
          </a:bodyPr>
          <a:lstStyle/>
          <a:p>
            <a:pPr eaLnBrk="1" hangingPunct="1">
              <a:lnSpc>
                <a:spcPct val="12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功能描述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：当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EN = 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，输入代码字是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的二进制表示，则输出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(i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为十进制数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，其他位均为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的编码。</a:t>
            </a:r>
          </a:p>
        </p:txBody>
      </p:sp>
      <p:grpSp>
        <p:nvGrpSpPr>
          <p:cNvPr id="14369" name="Group 137"/>
          <p:cNvGrpSpPr/>
          <p:nvPr/>
        </p:nvGrpSpPr>
        <p:grpSpPr>
          <a:xfrm>
            <a:off x="3709988" y="3073400"/>
            <a:ext cx="2374900" cy="1811135"/>
            <a:chOff x="528" y="2929"/>
            <a:chExt cx="1536" cy="1308"/>
          </a:xfrm>
        </p:grpSpPr>
        <p:sp>
          <p:nvSpPr>
            <p:cNvPr id="19491" name="Rectangle 102"/>
            <p:cNvSpPr/>
            <p:nvPr/>
          </p:nvSpPr>
          <p:spPr>
            <a:xfrm>
              <a:off x="768" y="2929"/>
              <a:ext cx="1046" cy="1027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492" name="Line 103"/>
            <p:cNvSpPr/>
            <p:nvPr/>
          </p:nvSpPr>
          <p:spPr>
            <a:xfrm>
              <a:off x="528" y="3169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3" name="Line 104"/>
            <p:cNvSpPr/>
            <p:nvPr/>
          </p:nvSpPr>
          <p:spPr>
            <a:xfrm>
              <a:off x="528" y="3409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Line 105"/>
            <p:cNvSpPr/>
            <p:nvPr/>
          </p:nvSpPr>
          <p:spPr>
            <a:xfrm>
              <a:off x="528" y="3648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5" name="Line 106"/>
            <p:cNvSpPr/>
            <p:nvPr/>
          </p:nvSpPr>
          <p:spPr>
            <a:xfrm>
              <a:off x="1824" y="3311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107"/>
            <p:cNvSpPr/>
            <p:nvPr/>
          </p:nvSpPr>
          <p:spPr>
            <a:xfrm>
              <a:off x="1824" y="3503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108"/>
            <p:cNvSpPr/>
            <p:nvPr/>
          </p:nvSpPr>
          <p:spPr>
            <a:xfrm>
              <a:off x="1824" y="3695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109"/>
            <p:cNvSpPr/>
            <p:nvPr/>
          </p:nvSpPr>
          <p:spPr>
            <a:xfrm>
              <a:off x="1824" y="3839"/>
              <a:ext cx="240" cy="1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9" name="Text Box 110"/>
            <p:cNvSpPr txBox="1"/>
            <p:nvPr/>
          </p:nvSpPr>
          <p:spPr>
            <a:xfrm>
              <a:off x="1584" y="3160"/>
              <a:ext cx="34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9500" name="Text Box 111"/>
            <p:cNvSpPr txBox="1"/>
            <p:nvPr/>
          </p:nvSpPr>
          <p:spPr>
            <a:xfrm>
              <a:off x="1584" y="3352"/>
              <a:ext cx="34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9501" name="Text Box 112"/>
            <p:cNvSpPr txBox="1"/>
            <p:nvPr/>
          </p:nvSpPr>
          <p:spPr>
            <a:xfrm>
              <a:off x="1584" y="3534"/>
              <a:ext cx="340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19502" name="Text Box 113"/>
            <p:cNvSpPr txBox="1"/>
            <p:nvPr/>
          </p:nvSpPr>
          <p:spPr>
            <a:xfrm>
              <a:off x="1584" y="3712"/>
              <a:ext cx="340" cy="238"/>
            </a:xfrm>
            <a:prstGeom prst="rect">
              <a:avLst/>
            </a:prstGeom>
            <a:noFill/>
            <a:ln w="28575">
              <a:noFill/>
            </a:ln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19503" name="Text Box 114"/>
            <p:cNvSpPr txBox="1"/>
            <p:nvPr/>
          </p:nvSpPr>
          <p:spPr>
            <a:xfrm>
              <a:off x="806" y="3054"/>
              <a:ext cx="250" cy="2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19504" name="Text Box 115"/>
            <p:cNvSpPr txBox="1"/>
            <p:nvPr/>
          </p:nvSpPr>
          <p:spPr>
            <a:xfrm>
              <a:off x="806" y="3280"/>
              <a:ext cx="298" cy="26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19505" name="Text Box 116"/>
            <p:cNvSpPr txBox="1"/>
            <p:nvPr/>
          </p:nvSpPr>
          <p:spPr>
            <a:xfrm>
              <a:off x="806" y="3513"/>
              <a:ext cx="313" cy="264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EN</a:t>
              </a:r>
              <a:endParaRPr lang="en-US" altLang="zh-CN" sz="1800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9506" name="Text Box 117"/>
            <p:cNvSpPr txBox="1"/>
            <p:nvPr/>
          </p:nvSpPr>
          <p:spPr>
            <a:xfrm>
              <a:off x="939" y="2968"/>
              <a:ext cx="638" cy="466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  2-4</a:t>
              </a:r>
            </a:p>
            <a:p>
              <a:pPr eaLnBrk="1" hangingPunct="1"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译码器</a:t>
              </a:r>
            </a:p>
          </p:txBody>
        </p:sp>
        <p:sp>
          <p:nvSpPr>
            <p:cNvPr id="19507" name="Text Box 118"/>
            <p:cNvSpPr txBox="1"/>
            <p:nvPr/>
          </p:nvSpPr>
          <p:spPr>
            <a:xfrm>
              <a:off x="800" y="3971"/>
              <a:ext cx="1008" cy="26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逻辑框图</a:t>
              </a:r>
            </a:p>
          </p:txBody>
        </p:sp>
      </p:grpSp>
      <p:sp>
        <p:nvSpPr>
          <p:cNvPr id="19508" name="Line 52"/>
          <p:cNvSpPr/>
          <p:nvPr/>
        </p:nvSpPr>
        <p:spPr>
          <a:xfrm>
            <a:off x="6300788" y="2932113"/>
            <a:ext cx="0" cy="19446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39" grpId="0"/>
      <p:bldP spid="14340" grpId="0"/>
      <p:bldP spid="14367" grpId="0"/>
      <p:bldP spid="1948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398463" y="819150"/>
            <a:ext cx="7772400" cy="466725"/>
          </a:xfrm>
          <a:noFill/>
          <a:ln>
            <a:noFill/>
          </a:ln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使用三态输出的多路选择器及译码器</a:t>
            </a:r>
          </a:p>
        </p:txBody>
      </p:sp>
      <p:sp>
        <p:nvSpPr>
          <p:cNvPr id="56323" name="Rectangle 3"/>
          <p:cNvSpPr>
            <a:spLocks noGrp="1"/>
          </p:cNvSpPr>
          <p:nvPr>
            <p:ph idx="1"/>
          </p:nvPr>
        </p:nvSpPr>
        <p:spPr>
          <a:xfrm>
            <a:off x="880745" y="1390650"/>
            <a:ext cx="7494270" cy="305562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例：用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设计一个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当输出处于高阻态时，该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输出线可以与其他输出线直接连接在一起，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并且不影响其他输出线的高、低电平。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任意时刻只能有一个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74LS139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使能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，此时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输出线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XOUT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/XOUT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上的逻辑值就是该被使能的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的输出值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输入使能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/XEN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无效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时，所有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的输出为高阻态，输出线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XOUT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/XOUT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上的逻辑值不确定。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title"/>
          </p:nvPr>
        </p:nvSpPr>
        <p:spPr>
          <a:xfrm>
            <a:off x="428625" y="644525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74LS251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组成的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位多路选择器。</a:t>
            </a:r>
          </a:p>
        </p:txBody>
      </p:sp>
      <p:grpSp>
        <p:nvGrpSpPr>
          <p:cNvPr id="57347" name="Group 145"/>
          <p:cNvGrpSpPr/>
          <p:nvPr/>
        </p:nvGrpSpPr>
        <p:grpSpPr>
          <a:xfrm>
            <a:off x="471170" y="922338"/>
            <a:ext cx="7467600" cy="3989387"/>
            <a:chOff x="432" y="459"/>
            <a:chExt cx="4704" cy="3827"/>
          </a:xfrm>
        </p:grpSpPr>
        <p:sp>
          <p:nvSpPr>
            <p:cNvPr id="65540" name="Text Box 134"/>
            <p:cNvSpPr txBox="1"/>
            <p:nvPr/>
          </p:nvSpPr>
          <p:spPr>
            <a:xfrm>
              <a:off x="912" y="1755"/>
              <a:ext cx="78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74LS139</a:t>
              </a:r>
            </a:p>
          </p:txBody>
        </p:sp>
        <p:sp>
          <p:nvSpPr>
            <p:cNvPr id="65541" name="Line 12"/>
            <p:cNvSpPr/>
            <p:nvPr/>
          </p:nvSpPr>
          <p:spPr>
            <a:xfrm>
              <a:off x="3178" y="125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2" name="Line 13"/>
            <p:cNvSpPr/>
            <p:nvPr/>
          </p:nvSpPr>
          <p:spPr>
            <a:xfrm>
              <a:off x="3178" y="149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3" name="Text Box 14"/>
            <p:cNvSpPr txBox="1"/>
            <p:nvPr/>
          </p:nvSpPr>
          <p:spPr>
            <a:xfrm>
              <a:off x="2779" y="1345"/>
              <a:ext cx="518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4" name="Text Box 15"/>
            <p:cNvSpPr txBox="1"/>
            <p:nvPr/>
          </p:nvSpPr>
          <p:spPr>
            <a:xfrm>
              <a:off x="2880" y="1102"/>
              <a:ext cx="28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5" name="Text Box 16"/>
            <p:cNvSpPr txBox="1"/>
            <p:nvPr/>
          </p:nvSpPr>
          <p:spPr>
            <a:xfrm>
              <a:off x="2880" y="1362"/>
              <a:ext cx="28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46" name="Line 17"/>
            <p:cNvSpPr/>
            <p:nvPr/>
          </p:nvSpPr>
          <p:spPr>
            <a:xfrm>
              <a:off x="2410" y="968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7" name="Line 18"/>
            <p:cNvSpPr/>
            <p:nvPr/>
          </p:nvSpPr>
          <p:spPr>
            <a:xfrm>
              <a:off x="2324" y="1064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8" name="Line 19"/>
            <p:cNvSpPr/>
            <p:nvPr/>
          </p:nvSpPr>
          <p:spPr>
            <a:xfrm>
              <a:off x="768" y="1160"/>
              <a:ext cx="252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49" name="Line 20"/>
            <p:cNvSpPr/>
            <p:nvPr/>
          </p:nvSpPr>
          <p:spPr>
            <a:xfrm>
              <a:off x="3792" y="1016"/>
              <a:ext cx="803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0" name="Line 22"/>
            <p:cNvSpPr/>
            <p:nvPr/>
          </p:nvSpPr>
          <p:spPr>
            <a:xfrm>
              <a:off x="3830" y="1226"/>
              <a:ext cx="74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1" name="Line 30"/>
            <p:cNvSpPr/>
            <p:nvPr/>
          </p:nvSpPr>
          <p:spPr>
            <a:xfrm>
              <a:off x="3188" y="2130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2" name="Line 31"/>
            <p:cNvSpPr/>
            <p:nvPr/>
          </p:nvSpPr>
          <p:spPr>
            <a:xfrm>
              <a:off x="3188" y="2370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3" name="Text Box 32"/>
            <p:cNvSpPr txBox="1"/>
            <p:nvPr/>
          </p:nvSpPr>
          <p:spPr>
            <a:xfrm>
              <a:off x="2751" y="2224"/>
              <a:ext cx="518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54" name="Text Box 33"/>
            <p:cNvSpPr txBox="1"/>
            <p:nvPr/>
          </p:nvSpPr>
          <p:spPr>
            <a:xfrm>
              <a:off x="2880" y="2014"/>
              <a:ext cx="28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55" name="Text Box 34"/>
            <p:cNvSpPr txBox="1"/>
            <p:nvPr/>
          </p:nvSpPr>
          <p:spPr>
            <a:xfrm>
              <a:off x="2880" y="2236"/>
              <a:ext cx="35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56" name="Line 35"/>
            <p:cNvSpPr/>
            <p:nvPr/>
          </p:nvSpPr>
          <p:spPr>
            <a:xfrm>
              <a:off x="2420" y="1842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7" name="Line 36"/>
            <p:cNvSpPr/>
            <p:nvPr/>
          </p:nvSpPr>
          <p:spPr>
            <a:xfrm>
              <a:off x="2334" y="1938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8" name="Line 37"/>
            <p:cNvSpPr/>
            <p:nvPr/>
          </p:nvSpPr>
          <p:spPr>
            <a:xfrm>
              <a:off x="2256" y="2034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9" name="Line 40"/>
            <p:cNvSpPr/>
            <p:nvPr/>
          </p:nvSpPr>
          <p:spPr>
            <a:xfrm>
              <a:off x="3840" y="2100"/>
              <a:ext cx="33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0" name="Line 48"/>
            <p:cNvSpPr/>
            <p:nvPr/>
          </p:nvSpPr>
          <p:spPr>
            <a:xfrm>
              <a:off x="3188" y="299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1" name="Line 49"/>
            <p:cNvSpPr/>
            <p:nvPr/>
          </p:nvSpPr>
          <p:spPr>
            <a:xfrm>
              <a:off x="3188" y="323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2" name="Text Box 50"/>
            <p:cNvSpPr txBox="1"/>
            <p:nvPr/>
          </p:nvSpPr>
          <p:spPr>
            <a:xfrm>
              <a:off x="2744" y="3070"/>
              <a:ext cx="518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63" name="Text Box 51"/>
            <p:cNvSpPr txBox="1"/>
            <p:nvPr/>
          </p:nvSpPr>
          <p:spPr>
            <a:xfrm>
              <a:off x="2876" y="2834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16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64" name="Text Box 52"/>
            <p:cNvSpPr txBox="1"/>
            <p:nvPr/>
          </p:nvSpPr>
          <p:spPr>
            <a:xfrm>
              <a:off x="2880" y="3100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65" name="Line 53"/>
            <p:cNvSpPr/>
            <p:nvPr/>
          </p:nvSpPr>
          <p:spPr>
            <a:xfrm>
              <a:off x="2420" y="2706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6" name="Line 54"/>
            <p:cNvSpPr/>
            <p:nvPr/>
          </p:nvSpPr>
          <p:spPr>
            <a:xfrm>
              <a:off x="2334" y="2802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7" name="Line 55"/>
            <p:cNvSpPr/>
            <p:nvPr/>
          </p:nvSpPr>
          <p:spPr>
            <a:xfrm>
              <a:off x="2256" y="2898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8" name="Line 58"/>
            <p:cNvSpPr/>
            <p:nvPr/>
          </p:nvSpPr>
          <p:spPr>
            <a:xfrm>
              <a:off x="3840" y="2964"/>
              <a:ext cx="33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69" name="Line 66"/>
            <p:cNvSpPr/>
            <p:nvPr/>
          </p:nvSpPr>
          <p:spPr>
            <a:xfrm>
              <a:off x="3188" y="385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0" name="Line 67"/>
            <p:cNvSpPr/>
            <p:nvPr/>
          </p:nvSpPr>
          <p:spPr>
            <a:xfrm>
              <a:off x="3188" y="409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1" name="Text Box 68"/>
            <p:cNvSpPr txBox="1"/>
            <p:nvPr/>
          </p:nvSpPr>
          <p:spPr>
            <a:xfrm>
              <a:off x="2775" y="3902"/>
              <a:ext cx="518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72" name="Text Box 69"/>
            <p:cNvSpPr txBox="1"/>
            <p:nvPr/>
          </p:nvSpPr>
          <p:spPr>
            <a:xfrm>
              <a:off x="2902" y="3679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24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73" name="Text Box 70"/>
            <p:cNvSpPr txBox="1"/>
            <p:nvPr/>
          </p:nvSpPr>
          <p:spPr>
            <a:xfrm>
              <a:off x="2902" y="3991"/>
              <a:ext cx="410" cy="29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74" name="Line 71"/>
            <p:cNvSpPr/>
            <p:nvPr/>
          </p:nvSpPr>
          <p:spPr>
            <a:xfrm>
              <a:off x="2420" y="3578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5" name="Line 72"/>
            <p:cNvSpPr/>
            <p:nvPr/>
          </p:nvSpPr>
          <p:spPr>
            <a:xfrm>
              <a:off x="2334" y="3666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6" name="Line 73"/>
            <p:cNvSpPr/>
            <p:nvPr/>
          </p:nvSpPr>
          <p:spPr>
            <a:xfrm>
              <a:off x="2256" y="3762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7" name="Line 76"/>
            <p:cNvSpPr/>
            <p:nvPr/>
          </p:nvSpPr>
          <p:spPr>
            <a:xfrm>
              <a:off x="3840" y="3828"/>
              <a:ext cx="33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8" name="Line 79"/>
            <p:cNvSpPr/>
            <p:nvPr/>
          </p:nvSpPr>
          <p:spPr>
            <a:xfrm>
              <a:off x="4176" y="1226"/>
              <a:ext cx="0" cy="260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79" name="Line 81"/>
            <p:cNvSpPr/>
            <p:nvPr/>
          </p:nvSpPr>
          <p:spPr>
            <a:xfrm>
              <a:off x="2420" y="844"/>
              <a:ext cx="0" cy="27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0" name="Line 82"/>
            <p:cNvSpPr/>
            <p:nvPr/>
          </p:nvSpPr>
          <p:spPr>
            <a:xfrm>
              <a:off x="762" y="842"/>
              <a:ext cx="165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1" name="Oval 83"/>
            <p:cNvSpPr/>
            <p:nvPr/>
          </p:nvSpPr>
          <p:spPr>
            <a:xfrm>
              <a:off x="2400" y="94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2" name="Oval 84"/>
            <p:cNvSpPr/>
            <p:nvPr/>
          </p:nvSpPr>
          <p:spPr>
            <a:xfrm>
              <a:off x="2408" y="181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3" name="Oval 85"/>
            <p:cNvSpPr/>
            <p:nvPr/>
          </p:nvSpPr>
          <p:spPr>
            <a:xfrm>
              <a:off x="2408" y="268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4" name="Line 86"/>
            <p:cNvSpPr/>
            <p:nvPr/>
          </p:nvSpPr>
          <p:spPr>
            <a:xfrm>
              <a:off x="2334" y="1006"/>
              <a:ext cx="0" cy="26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5" name="Line 87"/>
            <p:cNvSpPr/>
            <p:nvPr/>
          </p:nvSpPr>
          <p:spPr>
            <a:xfrm>
              <a:off x="770" y="998"/>
              <a:ext cx="156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86" name="Oval 88"/>
            <p:cNvSpPr/>
            <p:nvPr/>
          </p:nvSpPr>
          <p:spPr>
            <a:xfrm>
              <a:off x="2304" y="103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7" name="Oval 89"/>
            <p:cNvSpPr/>
            <p:nvPr/>
          </p:nvSpPr>
          <p:spPr>
            <a:xfrm>
              <a:off x="2304" y="192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8" name="Oval 90"/>
            <p:cNvSpPr/>
            <p:nvPr/>
          </p:nvSpPr>
          <p:spPr>
            <a:xfrm>
              <a:off x="2304" y="277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89" name="Text Box 91"/>
            <p:cNvSpPr txBox="1"/>
            <p:nvPr/>
          </p:nvSpPr>
          <p:spPr>
            <a:xfrm>
              <a:off x="432" y="880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90" name="Text Box 92"/>
            <p:cNvSpPr txBox="1"/>
            <p:nvPr/>
          </p:nvSpPr>
          <p:spPr>
            <a:xfrm>
              <a:off x="432" y="1036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91" name="Line 93"/>
            <p:cNvSpPr/>
            <p:nvPr/>
          </p:nvSpPr>
          <p:spPr>
            <a:xfrm>
              <a:off x="2256" y="1150"/>
              <a:ext cx="0" cy="26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2" name="Oval 94"/>
            <p:cNvSpPr/>
            <p:nvPr/>
          </p:nvSpPr>
          <p:spPr>
            <a:xfrm>
              <a:off x="2228" y="113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93" name="Oval 95"/>
            <p:cNvSpPr/>
            <p:nvPr/>
          </p:nvSpPr>
          <p:spPr>
            <a:xfrm>
              <a:off x="2228" y="202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94" name="Oval 96"/>
            <p:cNvSpPr/>
            <p:nvPr/>
          </p:nvSpPr>
          <p:spPr>
            <a:xfrm>
              <a:off x="2228" y="287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595" name="Line 98"/>
            <p:cNvSpPr/>
            <p:nvPr/>
          </p:nvSpPr>
          <p:spPr>
            <a:xfrm>
              <a:off x="816" y="218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6" name="Line 100"/>
            <p:cNvSpPr/>
            <p:nvPr/>
          </p:nvSpPr>
          <p:spPr>
            <a:xfrm>
              <a:off x="826" y="238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7" name="Line 101"/>
            <p:cNvSpPr/>
            <p:nvPr/>
          </p:nvSpPr>
          <p:spPr>
            <a:xfrm>
              <a:off x="826" y="256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8" name="Line 106"/>
            <p:cNvSpPr/>
            <p:nvPr/>
          </p:nvSpPr>
          <p:spPr>
            <a:xfrm>
              <a:off x="1632" y="2188"/>
              <a:ext cx="97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99" name="Line 107"/>
            <p:cNvSpPr/>
            <p:nvPr/>
          </p:nvSpPr>
          <p:spPr>
            <a:xfrm>
              <a:off x="2602" y="824"/>
              <a:ext cx="61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0" name="Line 109"/>
            <p:cNvSpPr/>
            <p:nvPr/>
          </p:nvSpPr>
          <p:spPr>
            <a:xfrm>
              <a:off x="2602" y="824"/>
              <a:ext cx="0" cy="137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1" name="Line 110"/>
            <p:cNvSpPr/>
            <p:nvPr/>
          </p:nvSpPr>
          <p:spPr>
            <a:xfrm>
              <a:off x="1632" y="2312"/>
              <a:ext cx="1099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2" name="Line 111"/>
            <p:cNvSpPr/>
            <p:nvPr/>
          </p:nvSpPr>
          <p:spPr>
            <a:xfrm>
              <a:off x="2736" y="1736"/>
              <a:ext cx="0" cy="57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3" name="Line 112"/>
            <p:cNvSpPr/>
            <p:nvPr/>
          </p:nvSpPr>
          <p:spPr>
            <a:xfrm>
              <a:off x="2736" y="1736"/>
              <a:ext cx="49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4" name="Line 114"/>
            <p:cNvSpPr/>
            <p:nvPr/>
          </p:nvSpPr>
          <p:spPr>
            <a:xfrm>
              <a:off x="1632" y="2600"/>
              <a:ext cx="96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5" name="Line 115"/>
            <p:cNvSpPr/>
            <p:nvPr/>
          </p:nvSpPr>
          <p:spPr>
            <a:xfrm>
              <a:off x="2592" y="2600"/>
              <a:ext cx="0" cy="84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6" name="Line 116"/>
            <p:cNvSpPr/>
            <p:nvPr/>
          </p:nvSpPr>
          <p:spPr>
            <a:xfrm>
              <a:off x="2592" y="3446"/>
              <a:ext cx="64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7" name="Line 118"/>
            <p:cNvSpPr/>
            <p:nvPr/>
          </p:nvSpPr>
          <p:spPr>
            <a:xfrm>
              <a:off x="1632" y="2456"/>
              <a:ext cx="110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8" name="Line 119"/>
            <p:cNvSpPr/>
            <p:nvPr/>
          </p:nvSpPr>
          <p:spPr>
            <a:xfrm>
              <a:off x="2736" y="2582"/>
              <a:ext cx="510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09" name="Line 121"/>
            <p:cNvSpPr/>
            <p:nvPr/>
          </p:nvSpPr>
          <p:spPr>
            <a:xfrm>
              <a:off x="2736" y="2456"/>
              <a:ext cx="0" cy="122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10" name="Text Box 125"/>
            <p:cNvSpPr txBox="1"/>
            <p:nvPr/>
          </p:nvSpPr>
          <p:spPr>
            <a:xfrm>
              <a:off x="1316" y="2050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1" name="Text Box 126"/>
            <p:cNvSpPr txBox="1"/>
            <p:nvPr/>
          </p:nvSpPr>
          <p:spPr>
            <a:xfrm>
              <a:off x="1314" y="2196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2" name="Text Box 127"/>
            <p:cNvSpPr txBox="1"/>
            <p:nvPr/>
          </p:nvSpPr>
          <p:spPr>
            <a:xfrm>
              <a:off x="1316" y="2330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3" name="Text Box 128"/>
            <p:cNvSpPr txBox="1"/>
            <p:nvPr/>
          </p:nvSpPr>
          <p:spPr>
            <a:xfrm>
              <a:off x="1316" y="2486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4" name="Text Box 129"/>
            <p:cNvSpPr txBox="1"/>
            <p:nvPr/>
          </p:nvSpPr>
          <p:spPr>
            <a:xfrm>
              <a:off x="432" y="659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5" name="Text Box 130"/>
            <p:cNvSpPr txBox="1"/>
            <p:nvPr/>
          </p:nvSpPr>
          <p:spPr>
            <a:xfrm>
              <a:off x="480" y="2264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6" name="Text Box 131"/>
            <p:cNvSpPr txBox="1"/>
            <p:nvPr/>
          </p:nvSpPr>
          <p:spPr>
            <a:xfrm>
              <a:off x="480" y="2438"/>
              <a:ext cx="384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17" name="Text Box 132"/>
            <p:cNvSpPr txBox="1"/>
            <p:nvPr/>
          </p:nvSpPr>
          <p:spPr>
            <a:xfrm>
              <a:off x="432" y="2072"/>
              <a:ext cx="432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/XEN</a:t>
              </a:r>
            </a:p>
          </p:txBody>
        </p:sp>
        <p:sp>
          <p:nvSpPr>
            <p:cNvPr id="65618" name="Text Box 133"/>
            <p:cNvSpPr txBox="1"/>
            <p:nvPr/>
          </p:nvSpPr>
          <p:spPr>
            <a:xfrm>
              <a:off x="4608" y="825"/>
              <a:ext cx="480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XOUT</a:t>
              </a:r>
            </a:p>
          </p:txBody>
        </p:sp>
        <p:sp>
          <p:nvSpPr>
            <p:cNvPr id="65619" name="Text Box 135"/>
            <p:cNvSpPr txBox="1"/>
            <p:nvPr/>
          </p:nvSpPr>
          <p:spPr>
            <a:xfrm>
              <a:off x="3168" y="459"/>
              <a:ext cx="81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74LS251</a:t>
              </a:r>
            </a:p>
          </p:txBody>
        </p:sp>
        <p:sp>
          <p:nvSpPr>
            <p:cNvPr id="65620" name="Oval 139"/>
            <p:cNvSpPr/>
            <p:nvPr/>
          </p:nvSpPr>
          <p:spPr>
            <a:xfrm>
              <a:off x="4149" y="2939"/>
              <a:ext cx="48" cy="48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1" name="Oval 140"/>
            <p:cNvSpPr/>
            <p:nvPr/>
          </p:nvSpPr>
          <p:spPr>
            <a:xfrm>
              <a:off x="4149" y="2075"/>
              <a:ext cx="48" cy="48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2" name="Oval 141"/>
            <p:cNvSpPr/>
            <p:nvPr/>
          </p:nvSpPr>
          <p:spPr>
            <a:xfrm>
              <a:off x="4149" y="1211"/>
              <a:ext cx="48" cy="48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3" name="Text Box 142"/>
            <p:cNvSpPr txBox="1"/>
            <p:nvPr/>
          </p:nvSpPr>
          <p:spPr>
            <a:xfrm>
              <a:off x="4608" y="1033"/>
              <a:ext cx="52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/XOUT</a:t>
              </a:r>
            </a:p>
          </p:txBody>
        </p:sp>
        <p:sp>
          <p:nvSpPr>
            <p:cNvPr id="65624" name="Rectangle 97"/>
            <p:cNvSpPr/>
            <p:nvPr/>
          </p:nvSpPr>
          <p:spPr>
            <a:xfrm>
              <a:off x="1008" y="2072"/>
              <a:ext cx="576" cy="62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5" name="Oval 99"/>
            <p:cNvSpPr/>
            <p:nvPr/>
          </p:nvSpPr>
          <p:spPr>
            <a:xfrm>
              <a:off x="960" y="216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6" name="Oval 102"/>
            <p:cNvSpPr/>
            <p:nvPr/>
          </p:nvSpPr>
          <p:spPr>
            <a:xfrm>
              <a:off x="1584" y="215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7" name="Oval 103"/>
            <p:cNvSpPr/>
            <p:nvPr/>
          </p:nvSpPr>
          <p:spPr>
            <a:xfrm>
              <a:off x="1584" y="2284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8" name="Oval 104"/>
            <p:cNvSpPr/>
            <p:nvPr/>
          </p:nvSpPr>
          <p:spPr>
            <a:xfrm>
              <a:off x="1584" y="242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29" name="Oval 105"/>
            <p:cNvSpPr/>
            <p:nvPr/>
          </p:nvSpPr>
          <p:spPr>
            <a:xfrm>
              <a:off x="1584" y="257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30" name="Text Box 122"/>
            <p:cNvSpPr txBox="1"/>
            <p:nvPr/>
          </p:nvSpPr>
          <p:spPr>
            <a:xfrm>
              <a:off x="988" y="2082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1G</a:t>
              </a:r>
            </a:p>
          </p:txBody>
        </p:sp>
        <p:sp>
          <p:nvSpPr>
            <p:cNvPr id="65631" name="Text Box 123"/>
            <p:cNvSpPr txBox="1"/>
            <p:nvPr/>
          </p:nvSpPr>
          <p:spPr>
            <a:xfrm>
              <a:off x="980" y="2284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1A</a:t>
              </a:r>
            </a:p>
          </p:txBody>
        </p:sp>
        <p:sp>
          <p:nvSpPr>
            <p:cNvPr id="65632" name="Text Box 124"/>
            <p:cNvSpPr txBox="1"/>
            <p:nvPr/>
          </p:nvSpPr>
          <p:spPr>
            <a:xfrm>
              <a:off x="980" y="2466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1B</a:t>
              </a:r>
            </a:p>
          </p:txBody>
        </p:sp>
        <p:sp>
          <p:nvSpPr>
            <p:cNvPr id="65633" name="Rectangle 7"/>
            <p:cNvSpPr/>
            <p:nvPr/>
          </p:nvSpPr>
          <p:spPr>
            <a:xfrm>
              <a:off x="3264" y="750"/>
              <a:ext cx="528" cy="79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34" name="Text Box 8"/>
            <p:cNvSpPr txBox="1"/>
            <p:nvPr/>
          </p:nvSpPr>
          <p:spPr>
            <a:xfrm>
              <a:off x="3242" y="696"/>
              <a:ext cx="336" cy="26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5635" name="Text Box 9"/>
            <p:cNvSpPr txBox="1"/>
            <p:nvPr/>
          </p:nvSpPr>
          <p:spPr>
            <a:xfrm>
              <a:off x="3244" y="786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5636" name="Text Box 10"/>
            <p:cNvSpPr txBox="1"/>
            <p:nvPr/>
          </p:nvSpPr>
          <p:spPr>
            <a:xfrm>
              <a:off x="3244" y="909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5637" name="Text Box 11"/>
            <p:cNvSpPr txBox="1"/>
            <p:nvPr/>
          </p:nvSpPr>
          <p:spPr>
            <a:xfrm>
              <a:off x="3244" y="1027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5638" name="Text Box 23"/>
            <p:cNvSpPr txBox="1"/>
            <p:nvPr/>
          </p:nvSpPr>
          <p:spPr>
            <a:xfrm>
              <a:off x="3638" y="920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39" name="Text Box 24"/>
            <p:cNvSpPr txBox="1"/>
            <p:nvPr/>
          </p:nvSpPr>
          <p:spPr>
            <a:xfrm>
              <a:off x="3638" y="1122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40" name="Rectangle 25"/>
            <p:cNvSpPr/>
            <p:nvPr/>
          </p:nvSpPr>
          <p:spPr>
            <a:xfrm>
              <a:off x="3274" y="1650"/>
              <a:ext cx="528" cy="76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41" name="Text Box 26"/>
            <p:cNvSpPr txBox="1"/>
            <p:nvPr/>
          </p:nvSpPr>
          <p:spPr>
            <a:xfrm>
              <a:off x="3243" y="1591"/>
              <a:ext cx="336" cy="26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5642" name="Text Box 27"/>
            <p:cNvSpPr txBox="1"/>
            <p:nvPr/>
          </p:nvSpPr>
          <p:spPr>
            <a:xfrm>
              <a:off x="3254" y="1695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5643" name="Text Box 28"/>
            <p:cNvSpPr txBox="1"/>
            <p:nvPr/>
          </p:nvSpPr>
          <p:spPr>
            <a:xfrm>
              <a:off x="3254" y="1818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5644" name="Text Box 41"/>
            <p:cNvSpPr txBox="1"/>
            <p:nvPr/>
          </p:nvSpPr>
          <p:spPr>
            <a:xfrm>
              <a:off x="3648" y="1746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45" name="Text Box 29"/>
            <p:cNvSpPr txBox="1"/>
            <p:nvPr/>
          </p:nvSpPr>
          <p:spPr>
            <a:xfrm>
              <a:off x="3254" y="1958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5646" name="Line 38"/>
            <p:cNvSpPr/>
            <p:nvPr/>
          </p:nvSpPr>
          <p:spPr>
            <a:xfrm>
              <a:off x="3802" y="1890"/>
              <a:ext cx="144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47" name="Text Box 42"/>
            <p:cNvSpPr txBox="1"/>
            <p:nvPr/>
          </p:nvSpPr>
          <p:spPr>
            <a:xfrm>
              <a:off x="3648" y="1996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48" name="Rectangle 43"/>
            <p:cNvSpPr/>
            <p:nvPr/>
          </p:nvSpPr>
          <p:spPr>
            <a:xfrm>
              <a:off x="3274" y="2487"/>
              <a:ext cx="528" cy="79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49" name="Text Box 44"/>
            <p:cNvSpPr txBox="1"/>
            <p:nvPr/>
          </p:nvSpPr>
          <p:spPr>
            <a:xfrm>
              <a:off x="3252" y="2435"/>
              <a:ext cx="336" cy="26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5650" name="Text Box 45"/>
            <p:cNvSpPr txBox="1"/>
            <p:nvPr/>
          </p:nvSpPr>
          <p:spPr>
            <a:xfrm>
              <a:off x="3254" y="2531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5651" name="Text Box 59"/>
            <p:cNvSpPr txBox="1"/>
            <p:nvPr/>
          </p:nvSpPr>
          <p:spPr>
            <a:xfrm>
              <a:off x="3648" y="2658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52" name="Text Box 46"/>
            <p:cNvSpPr txBox="1"/>
            <p:nvPr/>
          </p:nvSpPr>
          <p:spPr>
            <a:xfrm>
              <a:off x="3254" y="2647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5653" name="Text Box 47"/>
            <p:cNvSpPr txBox="1"/>
            <p:nvPr/>
          </p:nvSpPr>
          <p:spPr>
            <a:xfrm>
              <a:off x="3254" y="2745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5654" name="Line 56"/>
            <p:cNvSpPr/>
            <p:nvPr/>
          </p:nvSpPr>
          <p:spPr>
            <a:xfrm>
              <a:off x="3802" y="2754"/>
              <a:ext cx="144" cy="0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55" name="Text Box 60"/>
            <p:cNvSpPr txBox="1"/>
            <p:nvPr/>
          </p:nvSpPr>
          <p:spPr>
            <a:xfrm>
              <a:off x="3648" y="2860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56" name="Rectangle 61"/>
            <p:cNvSpPr/>
            <p:nvPr/>
          </p:nvSpPr>
          <p:spPr>
            <a:xfrm>
              <a:off x="3274" y="3348"/>
              <a:ext cx="528" cy="799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57" name="Text Box 62"/>
            <p:cNvSpPr txBox="1"/>
            <p:nvPr/>
          </p:nvSpPr>
          <p:spPr>
            <a:xfrm>
              <a:off x="3252" y="3305"/>
              <a:ext cx="336" cy="26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5658" name="Text Box 63"/>
            <p:cNvSpPr txBox="1"/>
            <p:nvPr/>
          </p:nvSpPr>
          <p:spPr>
            <a:xfrm>
              <a:off x="3254" y="3409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5659" name="Text Box 64"/>
            <p:cNvSpPr txBox="1"/>
            <p:nvPr/>
          </p:nvSpPr>
          <p:spPr>
            <a:xfrm>
              <a:off x="3254" y="3525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5660" name="Text Box 65"/>
            <p:cNvSpPr txBox="1"/>
            <p:nvPr/>
          </p:nvSpPr>
          <p:spPr>
            <a:xfrm>
              <a:off x="3254" y="3623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5661" name="Line 74"/>
            <p:cNvSpPr/>
            <p:nvPr/>
          </p:nvSpPr>
          <p:spPr>
            <a:xfrm>
              <a:off x="3802" y="361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2" name="Text Box 77"/>
            <p:cNvSpPr txBox="1"/>
            <p:nvPr/>
          </p:nvSpPr>
          <p:spPr>
            <a:xfrm>
              <a:off x="3648" y="3522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63" name="Text Box 78"/>
            <p:cNvSpPr txBox="1"/>
            <p:nvPr/>
          </p:nvSpPr>
          <p:spPr>
            <a:xfrm>
              <a:off x="3648" y="3724"/>
              <a:ext cx="336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5664" name="Line 80"/>
            <p:cNvSpPr/>
            <p:nvPr/>
          </p:nvSpPr>
          <p:spPr>
            <a:xfrm>
              <a:off x="3936" y="1018"/>
              <a:ext cx="0" cy="2605"/>
            </a:xfrm>
            <a:prstGeom prst="line">
              <a:avLst/>
            </a:prstGeom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665" name="Oval 108"/>
            <p:cNvSpPr/>
            <p:nvPr/>
          </p:nvSpPr>
          <p:spPr>
            <a:xfrm>
              <a:off x="3216" y="804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66" name="Oval 113"/>
            <p:cNvSpPr/>
            <p:nvPr/>
          </p:nvSpPr>
          <p:spPr>
            <a:xfrm>
              <a:off x="3226" y="170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67" name="Oval 117"/>
            <p:cNvSpPr/>
            <p:nvPr/>
          </p:nvSpPr>
          <p:spPr>
            <a:xfrm>
              <a:off x="3234" y="341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68" name="Oval 120"/>
            <p:cNvSpPr/>
            <p:nvPr/>
          </p:nvSpPr>
          <p:spPr>
            <a:xfrm>
              <a:off x="3236" y="256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69" name="Oval 136"/>
            <p:cNvSpPr/>
            <p:nvPr/>
          </p:nvSpPr>
          <p:spPr>
            <a:xfrm>
              <a:off x="3906" y="998"/>
              <a:ext cx="48" cy="48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0" name="Oval 137"/>
            <p:cNvSpPr/>
            <p:nvPr/>
          </p:nvSpPr>
          <p:spPr>
            <a:xfrm>
              <a:off x="3908" y="1873"/>
              <a:ext cx="48" cy="48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1" name="Oval 138"/>
            <p:cNvSpPr/>
            <p:nvPr/>
          </p:nvSpPr>
          <p:spPr>
            <a:xfrm>
              <a:off x="3906" y="2729"/>
              <a:ext cx="48" cy="48"/>
            </a:xfrm>
            <a:prstGeom prst="ellipse">
              <a:avLst/>
            </a:prstGeom>
            <a:solidFill>
              <a:srgbClr val="FF9900"/>
            </a:solidFill>
            <a:ln w="190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2" name="Oval 21"/>
            <p:cNvSpPr/>
            <p:nvPr/>
          </p:nvSpPr>
          <p:spPr>
            <a:xfrm>
              <a:off x="3782" y="120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3" name="Oval 39"/>
            <p:cNvSpPr/>
            <p:nvPr/>
          </p:nvSpPr>
          <p:spPr>
            <a:xfrm>
              <a:off x="3792" y="208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4" name="Oval 57"/>
            <p:cNvSpPr/>
            <p:nvPr/>
          </p:nvSpPr>
          <p:spPr>
            <a:xfrm>
              <a:off x="3792" y="2946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5675" name="Oval 75"/>
            <p:cNvSpPr/>
            <p:nvPr/>
          </p:nvSpPr>
          <p:spPr>
            <a:xfrm>
              <a:off x="3792" y="3810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73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/>
          </p:cNvSpPr>
          <p:nvPr>
            <p:ph type="title"/>
          </p:nvPr>
        </p:nvSpPr>
        <p:spPr>
          <a:xfrm>
            <a:off x="547688" y="803275"/>
            <a:ext cx="7772400" cy="509588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采用多级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MUX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的树形结构</a:t>
            </a:r>
          </a:p>
        </p:txBody>
      </p:sp>
      <p:sp>
        <p:nvSpPr>
          <p:cNvPr id="58371" name="Rectangle 4"/>
          <p:cNvSpPr>
            <a:spLocks noGrp="1"/>
          </p:cNvSpPr>
          <p:nvPr>
            <p:ph idx="1"/>
          </p:nvPr>
        </p:nvSpPr>
        <p:spPr>
          <a:xfrm>
            <a:off x="1052513" y="1617663"/>
            <a:ext cx="7551737" cy="2754312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将多路选择器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分级连接，低一级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前一级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MUX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的输出作为其高一级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后一级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 MUX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的数据输入；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用选择输入信号的低位控制低一级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，高位控制高一级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MUX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各级的使能输入用同一个信号进行控制。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</a:pP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 采用多级树形结构组成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/>
          </p:cNvSpPr>
          <p:nvPr>
            <p:ph type="title"/>
          </p:nvPr>
        </p:nvSpPr>
        <p:spPr>
          <a:xfrm>
            <a:off x="5045075" y="4051300"/>
            <a:ext cx="3769360" cy="387350"/>
          </a:xfrm>
          <a:noFill/>
          <a:ln>
            <a:noFill/>
          </a:ln>
        </p:spPr>
        <p:txBody>
          <a:bodyPr/>
          <a:lstStyle/>
          <a:p>
            <a:pPr eaLnBrk="1" latinLnBrk="0" hangingPunct="1">
              <a:lnSpc>
                <a:spcPct val="140000"/>
              </a:lnSpc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我们掌握了多路选择器的扩展使用，</a:t>
            </a:r>
            <a:b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</a:b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译码器的扩展呢？</a:t>
            </a:r>
          </a:p>
        </p:txBody>
      </p:sp>
      <p:grpSp>
        <p:nvGrpSpPr>
          <p:cNvPr id="59395" name="Group 137"/>
          <p:cNvGrpSpPr/>
          <p:nvPr/>
        </p:nvGrpSpPr>
        <p:grpSpPr>
          <a:xfrm>
            <a:off x="625475" y="842963"/>
            <a:ext cx="6835775" cy="4249737"/>
            <a:chOff x="394" y="360"/>
            <a:chExt cx="4953" cy="4032"/>
          </a:xfrm>
        </p:grpSpPr>
        <p:sp>
          <p:nvSpPr>
            <p:cNvPr id="68612" name="Text Box 7"/>
            <p:cNvSpPr txBox="1"/>
            <p:nvPr/>
          </p:nvSpPr>
          <p:spPr>
            <a:xfrm>
              <a:off x="3506" y="1738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13" name="Text Box 8"/>
            <p:cNvSpPr txBox="1"/>
            <p:nvPr/>
          </p:nvSpPr>
          <p:spPr>
            <a:xfrm>
              <a:off x="3506" y="1862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14" name="Line 9"/>
            <p:cNvSpPr/>
            <p:nvPr/>
          </p:nvSpPr>
          <p:spPr>
            <a:xfrm>
              <a:off x="752" y="1008"/>
              <a:ext cx="12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5" name="Line 21"/>
            <p:cNvSpPr/>
            <p:nvPr/>
          </p:nvSpPr>
          <p:spPr>
            <a:xfrm>
              <a:off x="1134" y="1890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6" name="Line 22"/>
            <p:cNvSpPr/>
            <p:nvPr/>
          </p:nvSpPr>
          <p:spPr>
            <a:xfrm>
              <a:off x="1048" y="1986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7" name="Line 23"/>
            <p:cNvSpPr/>
            <p:nvPr/>
          </p:nvSpPr>
          <p:spPr>
            <a:xfrm>
              <a:off x="970" y="2082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39"/>
            <p:cNvSpPr/>
            <p:nvPr/>
          </p:nvSpPr>
          <p:spPr>
            <a:xfrm>
              <a:off x="1134" y="3618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Line 40"/>
            <p:cNvSpPr/>
            <p:nvPr/>
          </p:nvSpPr>
          <p:spPr>
            <a:xfrm>
              <a:off x="1048" y="3714"/>
              <a:ext cx="95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0" name="Line 41"/>
            <p:cNvSpPr/>
            <p:nvPr/>
          </p:nvSpPr>
          <p:spPr>
            <a:xfrm>
              <a:off x="970" y="3810"/>
              <a:ext cx="10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1" name="Line 47"/>
            <p:cNvSpPr/>
            <p:nvPr/>
          </p:nvSpPr>
          <p:spPr>
            <a:xfrm>
              <a:off x="2992" y="2448"/>
              <a:ext cx="113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Line 48"/>
            <p:cNvSpPr/>
            <p:nvPr/>
          </p:nvSpPr>
          <p:spPr>
            <a:xfrm>
              <a:off x="2995" y="1945"/>
              <a:ext cx="0" cy="50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49"/>
            <p:cNvSpPr/>
            <p:nvPr/>
          </p:nvSpPr>
          <p:spPr>
            <a:xfrm>
              <a:off x="3168" y="1067"/>
              <a:ext cx="0" cy="1315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50"/>
            <p:cNvSpPr/>
            <p:nvPr/>
          </p:nvSpPr>
          <p:spPr>
            <a:xfrm>
              <a:off x="3168" y="2380"/>
              <a:ext cx="9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51"/>
            <p:cNvSpPr/>
            <p:nvPr/>
          </p:nvSpPr>
          <p:spPr>
            <a:xfrm>
              <a:off x="3168" y="2640"/>
              <a:ext cx="9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52"/>
            <p:cNvSpPr/>
            <p:nvPr/>
          </p:nvSpPr>
          <p:spPr>
            <a:xfrm>
              <a:off x="3168" y="2640"/>
              <a:ext cx="0" cy="104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7" name="Line 53"/>
            <p:cNvSpPr/>
            <p:nvPr/>
          </p:nvSpPr>
          <p:spPr>
            <a:xfrm>
              <a:off x="1134" y="1014"/>
              <a:ext cx="0" cy="26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8" name="Oval 54"/>
            <p:cNvSpPr/>
            <p:nvPr/>
          </p:nvSpPr>
          <p:spPr>
            <a:xfrm>
              <a:off x="1114" y="98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29" name="Oval 55"/>
            <p:cNvSpPr/>
            <p:nvPr/>
          </p:nvSpPr>
          <p:spPr>
            <a:xfrm>
              <a:off x="1122" y="186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0" name="Line 56"/>
            <p:cNvSpPr/>
            <p:nvPr/>
          </p:nvSpPr>
          <p:spPr>
            <a:xfrm>
              <a:off x="1048" y="1114"/>
              <a:ext cx="0" cy="25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Oval 57"/>
            <p:cNvSpPr/>
            <p:nvPr/>
          </p:nvSpPr>
          <p:spPr>
            <a:xfrm>
              <a:off x="1018" y="108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2" name="Oval 58"/>
            <p:cNvSpPr/>
            <p:nvPr/>
          </p:nvSpPr>
          <p:spPr>
            <a:xfrm>
              <a:off x="1018" y="196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3" name="Text Box 59"/>
            <p:cNvSpPr txBox="1"/>
            <p:nvPr/>
          </p:nvSpPr>
          <p:spPr>
            <a:xfrm>
              <a:off x="444" y="940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4" name="Text Box 60"/>
            <p:cNvSpPr txBox="1"/>
            <p:nvPr/>
          </p:nvSpPr>
          <p:spPr>
            <a:xfrm>
              <a:off x="444" y="1127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5" name="Line 61"/>
            <p:cNvSpPr/>
            <p:nvPr/>
          </p:nvSpPr>
          <p:spPr>
            <a:xfrm>
              <a:off x="970" y="1198"/>
              <a:ext cx="0" cy="261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Oval 62"/>
            <p:cNvSpPr/>
            <p:nvPr/>
          </p:nvSpPr>
          <p:spPr>
            <a:xfrm>
              <a:off x="942" y="118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37" name="Oval 63"/>
            <p:cNvSpPr/>
            <p:nvPr/>
          </p:nvSpPr>
          <p:spPr>
            <a:xfrm>
              <a:off x="942" y="206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2253" name="Line 64"/>
            <p:cNvSpPr/>
            <p:nvPr/>
          </p:nvSpPr>
          <p:spPr>
            <a:xfrm>
              <a:off x="752" y="529"/>
              <a:ext cx="3130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54" name="Line 65"/>
            <p:cNvSpPr/>
            <p:nvPr/>
          </p:nvSpPr>
          <p:spPr>
            <a:xfrm>
              <a:off x="1440" y="550"/>
              <a:ext cx="0" cy="2948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2255" name="Line 66"/>
            <p:cNvSpPr/>
            <p:nvPr/>
          </p:nvSpPr>
          <p:spPr>
            <a:xfrm>
              <a:off x="1450" y="1785"/>
              <a:ext cx="492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641" name="Text Box 69"/>
            <p:cNvSpPr txBox="1"/>
            <p:nvPr/>
          </p:nvSpPr>
          <p:spPr>
            <a:xfrm>
              <a:off x="444" y="747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42" name="Text Box 70"/>
            <p:cNvSpPr txBox="1"/>
            <p:nvPr/>
          </p:nvSpPr>
          <p:spPr>
            <a:xfrm>
              <a:off x="394" y="360"/>
              <a:ext cx="432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/EN</a:t>
              </a:r>
            </a:p>
          </p:txBody>
        </p:sp>
        <p:sp>
          <p:nvSpPr>
            <p:cNvPr id="52258" name="Line 88"/>
            <p:cNvSpPr/>
            <p:nvPr/>
          </p:nvSpPr>
          <p:spPr>
            <a:xfrm>
              <a:off x="1449" y="3497"/>
              <a:ext cx="511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644" name="Oval 89"/>
            <p:cNvSpPr/>
            <p:nvPr/>
          </p:nvSpPr>
          <p:spPr>
            <a:xfrm>
              <a:off x="1413" y="502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45" name="Oval 90"/>
            <p:cNvSpPr/>
            <p:nvPr/>
          </p:nvSpPr>
          <p:spPr>
            <a:xfrm>
              <a:off x="1420" y="1758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46" name="Line 92"/>
            <p:cNvSpPr/>
            <p:nvPr/>
          </p:nvSpPr>
          <p:spPr>
            <a:xfrm>
              <a:off x="758" y="1114"/>
              <a:ext cx="12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7" name="Line 93"/>
            <p:cNvSpPr/>
            <p:nvPr/>
          </p:nvSpPr>
          <p:spPr>
            <a:xfrm>
              <a:off x="758" y="1205"/>
              <a:ext cx="12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48" name="Text Box 99"/>
            <p:cNvSpPr txBox="1"/>
            <p:nvPr/>
          </p:nvSpPr>
          <p:spPr>
            <a:xfrm>
              <a:off x="3754" y="2410"/>
              <a:ext cx="288" cy="317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49" name="Line 109"/>
            <p:cNvSpPr/>
            <p:nvPr/>
          </p:nvSpPr>
          <p:spPr>
            <a:xfrm>
              <a:off x="3890" y="1844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110"/>
            <p:cNvSpPr/>
            <p:nvPr/>
          </p:nvSpPr>
          <p:spPr>
            <a:xfrm>
              <a:off x="3888" y="529"/>
              <a:ext cx="0" cy="1315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651" name="Line 112"/>
            <p:cNvSpPr/>
            <p:nvPr/>
          </p:nvSpPr>
          <p:spPr>
            <a:xfrm>
              <a:off x="3810" y="193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2" name="Line 113"/>
            <p:cNvSpPr/>
            <p:nvPr/>
          </p:nvSpPr>
          <p:spPr>
            <a:xfrm>
              <a:off x="3802" y="206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3" name="Line 114"/>
            <p:cNvSpPr/>
            <p:nvPr/>
          </p:nvSpPr>
          <p:spPr>
            <a:xfrm>
              <a:off x="3810" y="218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4" name="Text Box 115"/>
            <p:cNvSpPr txBox="1"/>
            <p:nvPr/>
          </p:nvSpPr>
          <p:spPr>
            <a:xfrm>
              <a:off x="3506" y="2000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XA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55" name="Text Box 118"/>
            <p:cNvSpPr txBox="1"/>
            <p:nvPr/>
          </p:nvSpPr>
          <p:spPr>
            <a:xfrm>
              <a:off x="4032" y="1425"/>
              <a:ext cx="76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74LS151</a:t>
              </a:r>
            </a:p>
          </p:txBody>
        </p:sp>
        <p:sp>
          <p:nvSpPr>
            <p:cNvPr id="52271" name="Line 132"/>
            <p:cNvSpPr/>
            <p:nvPr/>
          </p:nvSpPr>
          <p:spPr>
            <a:xfrm>
              <a:off x="1440" y="865"/>
              <a:ext cx="497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657" name="Oval 133"/>
            <p:cNvSpPr/>
            <p:nvPr/>
          </p:nvSpPr>
          <p:spPr>
            <a:xfrm>
              <a:off x="1418" y="842"/>
              <a:ext cx="48" cy="48"/>
            </a:xfrm>
            <a:prstGeom prst="ellipse">
              <a:avLst/>
            </a:prstGeom>
            <a:solidFill>
              <a:srgbClr val="FF33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58" name="Line 24"/>
            <p:cNvSpPr/>
            <p:nvPr/>
          </p:nvSpPr>
          <p:spPr>
            <a:xfrm>
              <a:off x="2516" y="1938"/>
              <a:ext cx="47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59" name="Line 82"/>
            <p:cNvSpPr/>
            <p:nvPr/>
          </p:nvSpPr>
          <p:spPr>
            <a:xfrm>
              <a:off x="2506" y="1064"/>
              <a:ext cx="6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0" name="Rectangle 94"/>
            <p:cNvSpPr/>
            <p:nvPr/>
          </p:nvSpPr>
          <p:spPr>
            <a:xfrm>
              <a:off x="4080" y="1779"/>
              <a:ext cx="528" cy="949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61" name="Text Box 95"/>
            <p:cNvSpPr txBox="1"/>
            <p:nvPr/>
          </p:nvSpPr>
          <p:spPr>
            <a:xfrm>
              <a:off x="4050" y="1706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8662" name="Text Box 96"/>
            <p:cNvSpPr txBox="1"/>
            <p:nvPr/>
          </p:nvSpPr>
          <p:spPr>
            <a:xfrm>
              <a:off x="4060" y="1814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8663" name="Text Box 97"/>
            <p:cNvSpPr txBox="1"/>
            <p:nvPr/>
          </p:nvSpPr>
          <p:spPr>
            <a:xfrm>
              <a:off x="4060" y="1915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8664" name="Text Box 98"/>
            <p:cNvSpPr txBox="1"/>
            <p:nvPr/>
          </p:nvSpPr>
          <p:spPr>
            <a:xfrm>
              <a:off x="4060" y="2041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8665" name="Line 100"/>
            <p:cNvSpPr/>
            <p:nvPr/>
          </p:nvSpPr>
          <p:spPr>
            <a:xfrm>
              <a:off x="4608" y="2075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66" name="Oval 101"/>
            <p:cNvSpPr/>
            <p:nvPr/>
          </p:nvSpPr>
          <p:spPr>
            <a:xfrm>
              <a:off x="4606" y="231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67" name="Text Box 102"/>
            <p:cNvSpPr txBox="1"/>
            <p:nvPr/>
          </p:nvSpPr>
          <p:spPr>
            <a:xfrm>
              <a:off x="4454" y="1957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668" name="Text Box 103"/>
            <p:cNvSpPr txBox="1"/>
            <p:nvPr/>
          </p:nvSpPr>
          <p:spPr>
            <a:xfrm>
              <a:off x="4462" y="2201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669" name="Oval 104"/>
            <p:cNvSpPr/>
            <p:nvPr/>
          </p:nvSpPr>
          <p:spPr>
            <a:xfrm>
              <a:off x="4032" y="1824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70" name="Line 106"/>
            <p:cNvSpPr/>
            <p:nvPr/>
          </p:nvSpPr>
          <p:spPr>
            <a:xfrm>
              <a:off x="4656" y="2337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1" name="Text Box 107"/>
            <p:cNvSpPr txBox="1"/>
            <p:nvPr/>
          </p:nvSpPr>
          <p:spPr>
            <a:xfrm>
              <a:off x="4819" y="1864"/>
              <a:ext cx="52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XOUT</a:t>
              </a:r>
            </a:p>
          </p:txBody>
        </p:sp>
        <p:sp>
          <p:nvSpPr>
            <p:cNvPr id="68672" name="Text Box 108"/>
            <p:cNvSpPr txBox="1"/>
            <p:nvPr/>
          </p:nvSpPr>
          <p:spPr>
            <a:xfrm>
              <a:off x="4819" y="2124"/>
              <a:ext cx="52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/XOUT</a:t>
              </a:r>
            </a:p>
          </p:txBody>
        </p:sp>
        <p:sp>
          <p:nvSpPr>
            <p:cNvPr id="68673" name="Text Box 116"/>
            <p:cNvSpPr txBox="1"/>
            <p:nvPr/>
          </p:nvSpPr>
          <p:spPr>
            <a:xfrm>
              <a:off x="4069" y="2205"/>
              <a:ext cx="332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74" name="Text Box 117"/>
            <p:cNvSpPr txBox="1"/>
            <p:nvPr/>
          </p:nvSpPr>
          <p:spPr>
            <a:xfrm>
              <a:off x="4070" y="2493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75" name="Text Box 123"/>
            <p:cNvSpPr txBox="1"/>
            <p:nvPr/>
          </p:nvSpPr>
          <p:spPr>
            <a:xfrm>
              <a:off x="4608" y="2592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68676" name="Line 134"/>
            <p:cNvSpPr/>
            <p:nvPr/>
          </p:nvSpPr>
          <p:spPr>
            <a:xfrm>
              <a:off x="2512" y="3685"/>
              <a:ext cx="65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7" name="Text Box 135"/>
            <p:cNvSpPr txBox="1"/>
            <p:nvPr/>
          </p:nvSpPr>
          <p:spPr>
            <a:xfrm>
              <a:off x="4069" y="2316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78" name="Line 16"/>
            <p:cNvSpPr/>
            <p:nvPr/>
          </p:nvSpPr>
          <p:spPr>
            <a:xfrm>
              <a:off x="1902" y="217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9" name="Line 17"/>
            <p:cNvSpPr/>
            <p:nvPr/>
          </p:nvSpPr>
          <p:spPr>
            <a:xfrm>
              <a:off x="1902" y="241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0" name="Text Box 18"/>
            <p:cNvSpPr txBox="1"/>
            <p:nvPr/>
          </p:nvSpPr>
          <p:spPr>
            <a:xfrm>
              <a:off x="1470" y="2216"/>
              <a:ext cx="59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1" name="Text Box 19"/>
            <p:cNvSpPr txBox="1"/>
            <p:nvPr/>
          </p:nvSpPr>
          <p:spPr>
            <a:xfrm>
              <a:off x="1599" y="2002"/>
              <a:ext cx="288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2" name="Text Box 20"/>
            <p:cNvSpPr txBox="1"/>
            <p:nvPr/>
          </p:nvSpPr>
          <p:spPr>
            <a:xfrm>
              <a:off x="1594" y="2230"/>
              <a:ext cx="356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3" name="Text Box 37"/>
            <p:cNvSpPr txBox="1"/>
            <p:nvPr/>
          </p:nvSpPr>
          <p:spPr>
            <a:xfrm>
              <a:off x="1598" y="3738"/>
              <a:ext cx="336" cy="33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56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4" name="Text Box 38"/>
            <p:cNvSpPr txBox="1"/>
            <p:nvPr/>
          </p:nvSpPr>
          <p:spPr>
            <a:xfrm>
              <a:off x="1594" y="4012"/>
              <a:ext cx="384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63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5" name="Oval 67"/>
            <p:cNvSpPr/>
            <p:nvPr/>
          </p:nvSpPr>
          <p:spPr>
            <a:xfrm>
              <a:off x="1940" y="175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6" name="Line 77"/>
            <p:cNvSpPr/>
            <p:nvPr/>
          </p:nvSpPr>
          <p:spPr>
            <a:xfrm>
              <a:off x="1892" y="130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7" name="Line 78"/>
            <p:cNvSpPr/>
            <p:nvPr/>
          </p:nvSpPr>
          <p:spPr>
            <a:xfrm>
              <a:off x="1892" y="154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88" name="Text Box 79"/>
            <p:cNvSpPr txBox="1"/>
            <p:nvPr/>
          </p:nvSpPr>
          <p:spPr>
            <a:xfrm>
              <a:off x="1460" y="1399"/>
              <a:ext cx="596" cy="192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89" name="Text Box 80"/>
            <p:cNvSpPr txBox="1"/>
            <p:nvPr/>
          </p:nvSpPr>
          <p:spPr>
            <a:xfrm>
              <a:off x="1588" y="1133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90" name="Text Box 81"/>
            <p:cNvSpPr txBox="1"/>
            <p:nvPr/>
          </p:nvSpPr>
          <p:spPr>
            <a:xfrm>
              <a:off x="1594" y="1389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91" name="Oval 86"/>
            <p:cNvSpPr/>
            <p:nvPr/>
          </p:nvSpPr>
          <p:spPr>
            <a:xfrm>
              <a:off x="1930" y="85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92" name="Text Box 87"/>
            <p:cNvSpPr txBox="1"/>
            <p:nvPr/>
          </p:nvSpPr>
          <p:spPr>
            <a:xfrm>
              <a:off x="1920" y="505"/>
              <a:ext cx="832" cy="29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74LS151</a:t>
              </a:r>
            </a:p>
          </p:txBody>
        </p:sp>
        <p:sp>
          <p:nvSpPr>
            <p:cNvPr id="68693" name="Rectangle 11"/>
            <p:cNvSpPr/>
            <p:nvPr/>
          </p:nvSpPr>
          <p:spPr>
            <a:xfrm>
              <a:off x="1988" y="1672"/>
              <a:ext cx="528" cy="8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94" name="Text Box 12"/>
            <p:cNvSpPr txBox="1"/>
            <p:nvPr/>
          </p:nvSpPr>
          <p:spPr>
            <a:xfrm>
              <a:off x="1966" y="1630"/>
              <a:ext cx="336" cy="23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8695" name="Text Box 13"/>
            <p:cNvSpPr txBox="1"/>
            <p:nvPr/>
          </p:nvSpPr>
          <p:spPr>
            <a:xfrm>
              <a:off x="1968" y="1714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8696" name="Text Box 14"/>
            <p:cNvSpPr txBox="1"/>
            <p:nvPr/>
          </p:nvSpPr>
          <p:spPr>
            <a:xfrm>
              <a:off x="1968" y="1830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8697" name="Text Box 15"/>
            <p:cNvSpPr txBox="1"/>
            <p:nvPr/>
          </p:nvSpPr>
          <p:spPr>
            <a:xfrm>
              <a:off x="1968" y="1928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8698" name="Oval 25"/>
            <p:cNvSpPr/>
            <p:nvPr/>
          </p:nvSpPr>
          <p:spPr>
            <a:xfrm>
              <a:off x="2506" y="213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699" name="Text Box 27"/>
            <p:cNvSpPr txBox="1"/>
            <p:nvPr/>
          </p:nvSpPr>
          <p:spPr>
            <a:xfrm>
              <a:off x="2352" y="1772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00" name="Text Box 28"/>
            <p:cNvSpPr txBox="1"/>
            <p:nvPr/>
          </p:nvSpPr>
          <p:spPr>
            <a:xfrm>
              <a:off x="2352" y="1974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01" name="Rectangle 72"/>
            <p:cNvSpPr/>
            <p:nvPr/>
          </p:nvSpPr>
          <p:spPr>
            <a:xfrm>
              <a:off x="1978" y="797"/>
              <a:ext cx="528" cy="8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02" name="Text Box 73"/>
            <p:cNvSpPr txBox="1"/>
            <p:nvPr/>
          </p:nvSpPr>
          <p:spPr>
            <a:xfrm>
              <a:off x="1956" y="750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8703" name="Text Box 74"/>
            <p:cNvSpPr txBox="1"/>
            <p:nvPr/>
          </p:nvSpPr>
          <p:spPr>
            <a:xfrm>
              <a:off x="1958" y="852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8704" name="Text Box 75"/>
            <p:cNvSpPr txBox="1"/>
            <p:nvPr/>
          </p:nvSpPr>
          <p:spPr>
            <a:xfrm>
              <a:off x="1958" y="968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8705" name="Text Box 76"/>
            <p:cNvSpPr txBox="1"/>
            <p:nvPr/>
          </p:nvSpPr>
          <p:spPr>
            <a:xfrm>
              <a:off x="1958" y="1066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8706" name="Oval 83"/>
            <p:cNvSpPr/>
            <p:nvPr/>
          </p:nvSpPr>
          <p:spPr>
            <a:xfrm>
              <a:off x="2496" y="1256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07" name="Text Box 84"/>
            <p:cNvSpPr txBox="1"/>
            <p:nvPr/>
          </p:nvSpPr>
          <p:spPr>
            <a:xfrm>
              <a:off x="2352" y="898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08" name="Text Box 85"/>
            <p:cNvSpPr txBox="1"/>
            <p:nvPr/>
          </p:nvSpPr>
          <p:spPr>
            <a:xfrm>
              <a:off x="2352" y="1100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09" name="Text Box 91"/>
            <p:cNvSpPr txBox="1"/>
            <p:nvPr/>
          </p:nvSpPr>
          <p:spPr>
            <a:xfrm>
              <a:off x="2045" y="2799"/>
              <a:ext cx="355" cy="514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0" name="Text Box 119"/>
            <p:cNvSpPr txBox="1"/>
            <p:nvPr/>
          </p:nvSpPr>
          <p:spPr>
            <a:xfrm>
              <a:off x="2496" y="1420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68711" name="Text Box 121"/>
            <p:cNvSpPr txBox="1"/>
            <p:nvPr/>
          </p:nvSpPr>
          <p:spPr>
            <a:xfrm>
              <a:off x="2496" y="2332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68712" name="Text Box 126"/>
            <p:cNvSpPr txBox="1"/>
            <p:nvPr/>
          </p:nvSpPr>
          <p:spPr>
            <a:xfrm>
              <a:off x="1968" y="2034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3" name="Text Box 127"/>
            <p:cNvSpPr txBox="1"/>
            <p:nvPr/>
          </p:nvSpPr>
          <p:spPr>
            <a:xfrm>
              <a:off x="1968" y="2226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4" name="Text Box 128"/>
            <p:cNvSpPr txBox="1"/>
            <p:nvPr/>
          </p:nvSpPr>
          <p:spPr>
            <a:xfrm>
              <a:off x="1968" y="1182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5" name="Text Box 129"/>
            <p:cNvSpPr txBox="1"/>
            <p:nvPr/>
          </p:nvSpPr>
          <p:spPr>
            <a:xfrm>
              <a:off x="1968" y="1374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6" name="Line 34"/>
            <p:cNvSpPr/>
            <p:nvPr/>
          </p:nvSpPr>
          <p:spPr>
            <a:xfrm>
              <a:off x="1902" y="390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7" name="Line 35"/>
            <p:cNvSpPr/>
            <p:nvPr/>
          </p:nvSpPr>
          <p:spPr>
            <a:xfrm>
              <a:off x="1902" y="414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718" name="Text Box 36"/>
            <p:cNvSpPr txBox="1"/>
            <p:nvPr/>
          </p:nvSpPr>
          <p:spPr>
            <a:xfrm>
              <a:off x="1779" y="3895"/>
              <a:ext cx="287" cy="325"/>
            </a:xfrm>
            <a:prstGeom prst="rect">
              <a:avLst/>
            </a:prstGeom>
            <a:noFill/>
            <a:ln w="19050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•••</a:t>
              </a:r>
              <a:endParaRPr lang="en-US" altLang="zh-CN" sz="14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19" name="Rectangle 29"/>
            <p:cNvSpPr/>
            <p:nvPr/>
          </p:nvSpPr>
          <p:spPr>
            <a:xfrm>
              <a:off x="1988" y="3395"/>
              <a:ext cx="528" cy="845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20" name="Text Box 30"/>
            <p:cNvSpPr txBox="1"/>
            <p:nvPr/>
          </p:nvSpPr>
          <p:spPr>
            <a:xfrm>
              <a:off x="1961" y="3353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68721" name="Text Box 31"/>
            <p:cNvSpPr txBox="1"/>
            <p:nvPr/>
          </p:nvSpPr>
          <p:spPr>
            <a:xfrm>
              <a:off x="1968" y="3456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68722" name="Text Box 32"/>
            <p:cNvSpPr txBox="1"/>
            <p:nvPr/>
          </p:nvSpPr>
          <p:spPr>
            <a:xfrm>
              <a:off x="1968" y="3564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68723" name="Text Box 33"/>
            <p:cNvSpPr txBox="1"/>
            <p:nvPr/>
          </p:nvSpPr>
          <p:spPr>
            <a:xfrm>
              <a:off x="1967" y="3670"/>
              <a:ext cx="336" cy="26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68724" name="Oval 43"/>
            <p:cNvSpPr/>
            <p:nvPr/>
          </p:nvSpPr>
          <p:spPr>
            <a:xfrm>
              <a:off x="2506" y="3858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25" name="Text Box 45"/>
            <p:cNvSpPr txBox="1"/>
            <p:nvPr/>
          </p:nvSpPr>
          <p:spPr>
            <a:xfrm>
              <a:off x="2352" y="3503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26" name="Text Box 46"/>
            <p:cNvSpPr txBox="1"/>
            <p:nvPr/>
          </p:nvSpPr>
          <p:spPr>
            <a:xfrm>
              <a:off x="2352" y="3705"/>
              <a:ext cx="336" cy="30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68727" name="Oval 68"/>
            <p:cNvSpPr/>
            <p:nvPr/>
          </p:nvSpPr>
          <p:spPr>
            <a:xfrm>
              <a:off x="1937" y="3466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28" name="Text Box 122"/>
            <p:cNvSpPr txBox="1"/>
            <p:nvPr/>
          </p:nvSpPr>
          <p:spPr>
            <a:xfrm>
              <a:off x="2496" y="4060"/>
              <a:ext cx="288" cy="33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U</a:t>
              </a:r>
              <a:r>
                <a:rPr lang="en-US" altLang="zh-CN" sz="16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8</a:t>
              </a:r>
            </a:p>
          </p:txBody>
        </p:sp>
        <p:sp>
          <p:nvSpPr>
            <p:cNvPr id="68729" name="Text Box 130"/>
            <p:cNvSpPr txBox="1"/>
            <p:nvPr/>
          </p:nvSpPr>
          <p:spPr>
            <a:xfrm>
              <a:off x="1972" y="3795"/>
              <a:ext cx="336" cy="23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0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8730" name="Text Box 131"/>
            <p:cNvSpPr txBox="1"/>
            <p:nvPr/>
          </p:nvSpPr>
          <p:spPr>
            <a:xfrm>
              <a:off x="1968" y="4032"/>
              <a:ext cx="336" cy="23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0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846138" y="620713"/>
            <a:ext cx="4876800" cy="387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2pPr>
            <a:lvl3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3pPr>
            <a:lvl4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4pPr>
            <a:lvl5pPr algn="l" defTabSz="685800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64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/>
          </p:cNvSpPr>
          <p:nvPr>
            <p:ph type="title"/>
          </p:nvPr>
        </p:nvSpPr>
        <p:spPr>
          <a:xfrm>
            <a:off x="642938" y="588963"/>
            <a:ext cx="7772400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zh-CN" altLang="en-US" sz="1800" b="1" u="sng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用多路选择器实现任意组合逻辑函数！</a:t>
            </a:r>
          </a:p>
        </p:txBody>
      </p:sp>
      <p:sp>
        <p:nvSpPr>
          <p:cNvPr id="60419" name="Rectangle 4"/>
          <p:cNvSpPr>
            <a:spLocks noGrp="1"/>
          </p:cNvSpPr>
          <p:nvPr>
            <p:ph idx="1"/>
          </p:nvPr>
        </p:nvSpPr>
        <p:spPr>
          <a:xfrm>
            <a:off x="757238" y="1343025"/>
            <a:ext cx="8001000" cy="30289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   F (x,y,z)  = ∑ 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(1,2,6,7)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＝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MUX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，把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别连到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A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选择端，并使数据输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入端为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0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D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= 1</a:t>
            </a: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则输出端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的输出即为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60420" name="Group 63"/>
          <p:cNvGrpSpPr/>
          <p:nvPr/>
        </p:nvGrpSpPr>
        <p:grpSpPr>
          <a:xfrm>
            <a:off x="4932363" y="2122488"/>
            <a:ext cx="4162425" cy="2378075"/>
            <a:chOff x="3120" y="1718"/>
            <a:chExt cx="2622" cy="1997"/>
          </a:xfrm>
        </p:grpSpPr>
        <p:sp>
          <p:nvSpPr>
            <p:cNvPr id="70662" name="Rectangle 8"/>
            <p:cNvSpPr/>
            <p:nvPr/>
          </p:nvSpPr>
          <p:spPr>
            <a:xfrm>
              <a:off x="4481" y="1814"/>
              <a:ext cx="816" cy="187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63" name="Oval 9"/>
            <p:cNvSpPr/>
            <p:nvPr/>
          </p:nvSpPr>
          <p:spPr>
            <a:xfrm>
              <a:off x="4411" y="1894"/>
              <a:ext cx="70" cy="7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64" name="Line 10"/>
            <p:cNvSpPr/>
            <p:nvPr/>
          </p:nvSpPr>
          <p:spPr>
            <a:xfrm>
              <a:off x="4273" y="1934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5" name="Line 11"/>
            <p:cNvSpPr/>
            <p:nvPr/>
          </p:nvSpPr>
          <p:spPr>
            <a:xfrm>
              <a:off x="3982" y="2070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6" name="Line 12"/>
            <p:cNvSpPr/>
            <p:nvPr/>
          </p:nvSpPr>
          <p:spPr>
            <a:xfrm>
              <a:off x="3983" y="2226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7" name="Line 13"/>
            <p:cNvSpPr/>
            <p:nvPr/>
          </p:nvSpPr>
          <p:spPr>
            <a:xfrm>
              <a:off x="4257" y="2524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8" name="Line 14"/>
            <p:cNvSpPr/>
            <p:nvPr/>
          </p:nvSpPr>
          <p:spPr>
            <a:xfrm>
              <a:off x="4080" y="2670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69" name="Line 15"/>
            <p:cNvSpPr/>
            <p:nvPr/>
          </p:nvSpPr>
          <p:spPr>
            <a:xfrm>
              <a:off x="4257" y="2977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0" name="Line 16"/>
            <p:cNvSpPr/>
            <p:nvPr/>
          </p:nvSpPr>
          <p:spPr>
            <a:xfrm>
              <a:off x="4259" y="3123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17"/>
            <p:cNvSpPr/>
            <p:nvPr/>
          </p:nvSpPr>
          <p:spPr>
            <a:xfrm>
              <a:off x="4257" y="3254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Text Box 18"/>
            <p:cNvSpPr txBox="1"/>
            <p:nvPr/>
          </p:nvSpPr>
          <p:spPr>
            <a:xfrm>
              <a:off x="4465" y="1732"/>
              <a:ext cx="339" cy="310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EN</a:t>
              </a:r>
            </a:p>
          </p:txBody>
        </p:sp>
        <p:sp>
          <p:nvSpPr>
            <p:cNvPr id="70673" name="Text Box 19"/>
            <p:cNvSpPr txBox="1"/>
            <p:nvPr/>
          </p:nvSpPr>
          <p:spPr>
            <a:xfrm>
              <a:off x="4484" y="1914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0674" name="Text Box 20"/>
            <p:cNvSpPr txBox="1"/>
            <p:nvPr/>
          </p:nvSpPr>
          <p:spPr>
            <a:xfrm>
              <a:off x="4485" y="2070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0675" name="Text Box 21"/>
            <p:cNvSpPr txBox="1"/>
            <p:nvPr/>
          </p:nvSpPr>
          <p:spPr>
            <a:xfrm>
              <a:off x="4486" y="2227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70676" name="Text Box 22"/>
            <p:cNvSpPr txBox="1"/>
            <p:nvPr/>
          </p:nvSpPr>
          <p:spPr>
            <a:xfrm>
              <a:off x="4473" y="2383"/>
              <a:ext cx="331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77" name="Line 23"/>
            <p:cNvSpPr/>
            <p:nvPr/>
          </p:nvSpPr>
          <p:spPr>
            <a:xfrm>
              <a:off x="5305" y="2494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24"/>
            <p:cNvSpPr/>
            <p:nvPr/>
          </p:nvSpPr>
          <p:spPr>
            <a:xfrm>
              <a:off x="5377" y="2734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Text Box 25"/>
            <p:cNvSpPr txBox="1"/>
            <p:nvPr/>
          </p:nvSpPr>
          <p:spPr>
            <a:xfrm>
              <a:off x="5065" y="2337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Y</a:t>
              </a:r>
            </a:p>
          </p:txBody>
        </p:sp>
        <p:sp>
          <p:nvSpPr>
            <p:cNvPr id="70680" name="Text Box 26"/>
            <p:cNvSpPr txBox="1"/>
            <p:nvPr/>
          </p:nvSpPr>
          <p:spPr>
            <a:xfrm>
              <a:off x="5065" y="2577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Y</a:t>
              </a:r>
            </a:p>
          </p:txBody>
        </p:sp>
        <p:sp>
          <p:nvSpPr>
            <p:cNvPr id="70681" name="Text Box 28"/>
            <p:cNvSpPr txBox="1"/>
            <p:nvPr/>
          </p:nvSpPr>
          <p:spPr>
            <a:xfrm>
              <a:off x="4481" y="2519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2" name="Text Box 29"/>
            <p:cNvSpPr txBox="1"/>
            <p:nvPr/>
          </p:nvSpPr>
          <p:spPr>
            <a:xfrm>
              <a:off x="4481" y="2665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3" name="Text Box 30"/>
            <p:cNvSpPr txBox="1"/>
            <p:nvPr/>
          </p:nvSpPr>
          <p:spPr>
            <a:xfrm>
              <a:off x="4481" y="2820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4" name="Text Box 31"/>
            <p:cNvSpPr txBox="1"/>
            <p:nvPr/>
          </p:nvSpPr>
          <p:spPr>
            <a:xfrm>
              <a:off x="4481" y="2964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5" name="Text Box 32"/>
            <p:cNvSpPr txBox="1"/>
            <p:nvPr/>
          </p:nvSpPr>
          <p:spPr>
            <a:xfrm>
              <a:off x="4481" y="3108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6" name="Text Box 33"/>
            <p:cNvSpPr txBox="1"/>
            <p:nvPr/>
          </p:nvSpPr>
          <p:spPr>
            <a:xfrm>
              <a:off x="4481" y="3252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7" name="Text Box 34"/>
            <p:cNvSpPr txBox="1"/>
            <p:nvPr/>
          </p:nvSpPr>
          <p:spPr>
            <a:xfrm>
              <a:off x="4481" y="3396"/>
              <a:ext cx="33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8" name="Oval 35"/>
            <p:cNvSpPr/>
            <p:nvPr/>
          </p:nvSpPr>
          <p:spPr>
            <a:xfrm>
              <a:off x="5297" y="2694"/>
              <a:ext cx="70" cy="7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89" name="Text Box 36"/>
            <p:cNvSpPr txBox="1"/>
            <p:nvPr/>
          </p:nvSpPr>
          <p:spPr>
            <a:xfrm>
              <a:off x="5502" y="2337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0690" name="Line 37"/>
            <p:cNvSpPr/>
            <p:nvPr/>
          </p:nvSpPr>
          <p:spPr>
            <a:xfrm>
              <a:off x="4262" y="1718"/>
              <a:ext cx="0" cy="15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1" name="Line 38"/>
            <p:cNvSpPr/>
            <p:nvPr/>
          </p:nvSpPr>
          <p:spPr>
            <a:xfrm>
              <a:off x="3974" y="171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2" name="Line 39"/>
            <p:cNvSpPr/>
            <p:nvPr/>
          </p:nvSpPr>
          <p:spPr>
            <a:xfrm>
              <a:off x="3974" y="1718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3" name="Line 40"/>
            <p:cNvSpPr/>
            <p:nvPr/>
          </p:nvSpPr>
          <p:spPr>
            <a:xfrm>
              <a:off x="3926" y="1814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4" name="Oval 41"/>
            <p:cNvSpPr/>
            <p:nvPr/>
          </p:nvSpPr>
          <p:spPr>
            <a:xfrm>
              <a:off x="4242" y="19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95" name="Oval 42"/>
            <p:cNvSpPr/>
            <p:nvPr/>
          </p:nvSpPr>
          <p:spPr>
            <a:xfrm>
              <a:off x="4234" y="249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96" name="Oval 43"/>
            <p:cNvSpPr/>
            <p:nvPr/>
          </p:nvSpPr>
          <p:spPr>
            <a:xfrm>
              <a:off x="4242" y="294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97" name="Oval 44"/>
            <p:cNvSpPr/>
            <p:nvPr/>
          </p:nvSpPr>
          <p:spPr>
            <a:xfrm>
              <a:off x="4244" y="310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698" name="Line 45"/>
            <p:cNvSpPr/>
            <p:nvPr/>
          </p:nvSpPr>
          <p:spPr>
            <a:xfrm>
              <a:off x="3946" y="3552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99" name="Line 47"/>
            <p:cNvSpPr/>
            <p:nvPr/>
          </p:nvSpPr>
          <p:spPr>
            <a:xfrm>
              <a:off x="3504" y="35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0" name="Text Box 48"/>
            <p:cNvSpPr txBox="1"/>
            <p:nvPr/>
          </p:nvSpPr>
          <p:spPr>
            <a:xfrm>
              <a:off x="3120" y="3408"/>
              <a:ext cx="48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70701" name="Text Box 49"/>
            <p:cNvSpPr txBox="1"/>
            <p:nvPr/>
          </p:nvSpPr>
          <p:spPr>
            <a:xfrm>
              <a:off x="3696" y="3252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70702" name="Line 50"/>
            <p:cNvSpPr/>
            <p:nvPr/>
          </p:nvSpPr>
          <p:spPr>
            <a:xfrm>
              <a:off x="4080" y="2668"/>
              <a:ext cx="0" cy="88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3" name="Line 51"/>
            <p:cNvSpPr/>
            <p:nvPr/>
          </p:nvSpPr>
          <p:spPr>
            <a:xfrm>
              <a:off x="4080" y="2822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4" name="Line 52"/>
            <p:cNvSpPr/>
            <p:nvPr/>
          </p:nvSpPr>
          <p:spPr>
            <a:xfrm>
              <a:off x="4080" y="3408"/>
              <a:ext cx="39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5" name="Oval 53"/>
            <p:cNvSpPr/>
            <p:nvPr/>
          </p:nvSpPr>
          <p:spPr>
            <a:xfrm>
              <a:off x="4060" y="280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706" name="Oval 54"/>
            <p:cNvSpPr/>
            <p:nvPr/>
          </p:nvSpPr>
          <p:spPr>
            <a:xfrm>
              <a:off x="4052" y="338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707" name="Oval 55"/>
            <p:cNvSpPr/>
            <p:nvPr/>
          </p:nvSpPr>
          <p:spPr>
            <a:xfrm>
              <a:off x="4060" y="353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0708" name="Line 56"/>
            <p:cNvSpPr/>
            <p:nvPr/>
          </p:nvSpPr>
          <p:spPr>
            <a:xfrm>
              <a:off x="3984" y="2380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709" name="Text Box 57"/>
            <p:cNvSpPr txBox="1"/>
            <p:nvPr/>
          </p:nvSpPr>
          <p:spPr>
            <a:xfrm>
              <a:off x="3822" y="1905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70710" name="Text Box 58"/>
            <p:cNvSpPr txBox="1"/>
            <p:nvPr/>
          </p:nvSpPr>
          <p:spPr>
            <a:xfrm>
              <a:off x="3832" y="2069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0711" name="Text Box 59"/>
            <p:cNvSpPr txBox="1"/>
            <p:nvPr/>
          </p:nvSpPr>
          <p:spPr>
            <a:xfrm>
              <a:off x="3832" y="2212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70712" name="Rectangle 62"/>
            <p:cNvSpPr/>
            <p:nvPr/>
          </p:nvSpPr>
          <p:spPr>
            <a:xfrm>
              <a:off x="3648" y="3515"/>
              <a:ext cx="288" cy="9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62663" y="4762500"/>
            <a:ext cx="2736850" cy="307975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dirty="0">
                <a:latin typeface="Calibri" panose="020F0502020204030204" pitchFamily="34" charset="0"/>
              </a:rPr>
              <a:t>大家不要忘了芯片的使能信号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/>
          </p:cNvSpPr>
          <p:nvPr>
            <p:ph type="title"/>
          </p:nvPr>
        </p:nvSpPr>
        <p:spPr>
          <a:xfrm>
            <a:off x="461963" y="517525"/>
            <a:ext cx="6967537" cy="5715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用“四选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1”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多路选择器实现该三变量逻辑函数</a:t>
            </a:r>
          </a:p>
        </p:txBody>
      </p:sp>
      <p:sp>
        <p:nvSpPr>
          <p:cNvPr id="61443" name="Rectangle 4"/>
          <p:cNvSpPr>
            <a:spLocks noGrp="1"/>
          </p:cNvSpPr>
          <p:nvPr>
            <p:ph idx="1"/>
          </p:nvPr>
        </p:nvSpPr>
        <p:spPr>
          <a:xfrm>
            <a:off x="533400" y="996950"/>
            <a:ext cx="8396288" cy="334963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将函数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改写成变量表达式：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 (x,y,z)  = ∑ 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(1,2,6,7)</a:t>
            </a:r>
          </a:p>
        </p:txBody>
      </p:sp>
      <p:grpSp>
        <p:nvGrpSpPr>
          <p:cNvPr id="61448" name="Group 86"/>
          <p:cNvGrpSpPr/>
          <p:nvPr/>
        </p:nvGrpSpPr>
        <p:grpSpPr>
          <a:xfrm>
            <a:off x="5992495" y="2346643"/>
            <a:ext cx="2838450" cy="2208212"/>
            <a:chOff x="3696" y="2397"/>
            <a:chExt cx="1788" cy="1855"/>
          </a:xfrm>
        </p:grpSpPr>
        <p:sp>
          <p:nvSpPr>
            <p:cNvPr id="71697" name="Rectangle 34"/>
            <p:cNvSpPr/>
            <p:nvPr/>
          </p:nvSpPr>
          <p:spPr>
            <a:xfrm>
              <a:off x="4524" y="2697"/>
              <a:ext cx="576" cy="134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698" name="Line 35"/>
            <p:cNvSpPr/>
            <p:nvPr/>
          </p:nvSpPr>
          <p:spPr>
            <a:xfrm>
              <a:off x="5100" y="3369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9" name="Text Box 36"/>
            <p:cNvSpPr txBox="1"/>
            <p:nvPr/>
          </p:nvSpPr>
          <p:spPr>
            <a:xfrm>
              <a:off x="5244" y="3225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1700" name="Line 37"/>
            <p:cNvSpPr/>
            <p:nvPr/>
          </p:nvSpPr>
          <p:spPr>
            <a:xfrm>
              <a:off x="4342" y="2793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1" name="Line 38"/>
            <p:cNvSpPr/>
            <p:nvPr/>
          </p:nvSpPr>
          <p:spPr>
            <a:xfrm>
              <a:off x="4342" y="2899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2" name="Oval 39"/>
            <p:cNvSpPr/>
            <p:nvPr/>
          </p:nvSpPr>
          <p:spPr>
            <a:xfrm>
              <a:off x="4467" y="3036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1703" name="Group 40"/>
            <p:cNvGrpSpPr/>
            <p:nvPr/>
          </p:nvGrpSpPr>
          <p:grpSpPr>
            <a:xfrm>
              <a:off x="4284" y="3064"/>
              <a:ext cx="192" cy="104"/>
              <a:chOff x="4560" y="2986"/>
              <a:chExt cx="192" cy="104"/>
            </a:xfrm>
          </p:grpSpPr>
          <p:sp>
            <p:nvSpPr>
              <p:cNvPr id="71732" name="Line 41"/>
              <p:cNvSpPr/>
              <p:nvPr/>
            </p:nvSpPr>
            <p:spPr>
              <a:xfrm>
                <a:off x="4608" y="298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3" name="Line 42"/>
              <p:cNvSpPr/>
              <p:nvPr/>
            </p:nvSpPr>
            <p:spPr>
              <a:xfrm>
                <a:off x="4608" y="2986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34" name="Line 43"/>
              <p:cNvSpPr/>
              <p:nvPr/>
            </p:nvSpPr>
            <p:spPr>
              <a:xfrm>
                <a:off x="4560" y="309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704" name="Text Box 44"/>
            <p:cNvSpPr txBox="1"/>
            <p:nvPr/>
          </p:nvSpPr>
          <p:spPr>
            <a:xfrm>
              <a:off x="4512" y="2625"/>
              <a:ext cx="192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1705" name="Text Box 48"/>
            <p:cNvSpPr txBox="1"/>
            <p:nvPr/>
          </p:nvSpPr>
          <p:spPr>
            <a:xfrm>
              <a:off x="4494" y="3353"/>
              <a:ext cx="505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06" name="Text Box 45"/>
            <p:cNvSpPr txBox="1"/>
            <p:nvPr/>
          </p:nvSpPr>
          <p:spPr>
            <a:xfrm>
              <a:off x="4514" y="2754"/>
              <a:ext cx="386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1707" name="Text Box 46"/>
            <p:cNvSpPr txBox="1"/>
            <p:nvPr/>
          </p:nvSpPr>
          <p:spPr>
            <a:xfrm>
              <a:off x="4494" y="3161"/>
              <a:ext cx="48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08" name="Text Box 47"/>
            <p:cNvSpPr txBox="1"/>
            <p:nvPr/>
          </p:nvSpPr>
          <p:spPr>
            <a:xfrm>
              <a:off x="4484" y="2896"/>
              <a:ext cx="298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1G</a:t>
              </a:r>
            </a:p>
          </p:txBody>
        </p:sp>
        <p:sp>
          <p:nvSpPr>
            <p:cNvPr id="71709" name="Text Box 49"/>
            <p:cNvSpPr txBox="1"/>
            <p:nvPr/>
          </p:nvSpPr>
          <p:spPr>
            <a:xfrm>
              <a:off x="4494" y="3545"/>
              <a:ext cx="41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10" name="Text Box 50"/>
            <p:cNvSpPr txBox="1"/>
            <p:nvPr/>
          </p:nvSpPr>
          <p:spPr>
            <a:xfrm>
              <a:off x="4494" y="3737"/>
              <a:ext cx="568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11" name="Line 51"/>
            <p:cNvSpPr/>
            <p:nvPr/>
          </p:nvSpPr>
          <p:spPr>
            <a:xfrm>
              <a:off x="4382" y="3697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Line 52"/>
            <p:cNvSpPr/>
            <p:nvPr/>
          </p:nvSpPr>
          <p:spPr>
            <a:xfrm>
              <a:off x="4382" y="3697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Line 53"/>
            <p:cNvSpPr/>
            <p:nvPr/>
          </p:nvSpPr>
          <p:spPr>
            <a:xfrm>
              <a:off x="4334" y="3801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Text Box 59"/>
            <p:cNvSpPr txBox="1"/>
            <p:nvPr/>
          </p:nvSpPr>
          <p:spPr>
            <a:xfrm>
              <a:off x="4214" y="2735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71715" name="Line 55"/>
            <p:cNvSpPr/>
            <p:nvPr/>
          </p:nvSpPr>
          <p:spPr>
            <a:xfrm>
              <a:off x="4390" y="3925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Line 56"/>
            <p:cNvSpPr/>
            <p:nvPr/>
          </p:nvSpPr>
          <p:spPr>
            <a:xfrm>
              <a:off x="4032" y="3925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Text Box 57"/>
            <p:cNvSpPr txBox="1"/>
            <p:nvPr/>
          </p:nvSpPr>
          <p:spPr>
            <a:xfrm>
              <a:off x="3696" y="3801"/>
              <a:ext cx="384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71718" name="Text Box 58"/>
            <p:cNvSpPr txBox="1"/>
            <p:nvPr/>
          </p:nvSpPr>
          <p:spPr>
            <a:xfrm>
              <a:off x="4214" y="2597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1719" name="Rectangle 61"/>
            <p:cNvSpPr/>
            <p:nvPr/>
          </p:nvSpPr>
          <p:spPr>
            <a:xfrm>
              <a:off x="4150" y="3397"/>
              <a:ext cx="144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20" name="Text Box 62"/>
            <p:cNvSpPr txBox="1"/>
            <p:nvPr/>
          </p:nvSpPr>
          <p:spPr>
            <a:xfrm>
              <a:off x="4150" y="3395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1721" name="Oval 63"/>
            <p:cNvSpPr/>
            <p:nvPr/>
          </p:nvSpPr>
          <p:spPr>
            <a:xfrm>
              <a:off x="4294" y="3493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22" name="Line 64"/>
            <p:cNvSpPr/>
            <p:nvPr/>
          </p:nvSpPr>
          <p:spPr>
            <a:xfrm>
              <a:off x="4342" y="3513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3" name="Line 65"/>
            <p:cNvSpPr/>
            <p:nvPr/>
          </p:nvSpPr>
          <p:spPr>
            <a:xfrm>
              <a:off x="4014" y="3513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4" name="Line 66"/>
            <p:cNvSpPr/>
            <p:nvPr/>
          </p:nvSpPr>
          <p:spPr>
            <a:xfrm>
              <a:off x="3862" y="3321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5" name="Line 67"/>
            <p:cNvSpPr/>
            <p:nvPr/>
          </p:nvSpPr>
          <p:spPr>
            <a:xfrm>
              <a:off x="4016" y="3321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6" name="Text Box 68"/>
            <p:cNvSpPr txBox="1"/>
            <p:nvPr/>
          </p:nvSpPr>
          <p:spPr>
            <a:xfrm>
              <a:off x="3696" y="3185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71727" name="Oval 69"/>
            <p:cNvSpPr/>
            <p:nvPr/>
          </p:nvSpPr>
          <p:spPr>
            <a:xfrm>
              <a:off x="3996" y="330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28" name="Text Box 70"/>
            <p:cNvSpPr txBox="1"/>
            <p:nvPr/>
          </p:nvSpPr>
          <p:spPr>
            <a:xfrm>
              <a:off x="4335" y="2397"/>
              <a:ext cx="960" cy="324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½ 74LS153</a:t>
              </a: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71729" name="Rectangle 76"/>
            <p:cNvSpPr/>
            <p:nvPr/>
          </p:nvSpPr>
          <p:spPr>
            <a:xfrm>
              <a:off x="4176" y="3886"/>
              <a:ext cx="240" cy="9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1730" name="Text Box 77"/>
            <p:cNvSpPr txBox="1"/>
            <p:nvPr/>
          </p:nvSpPr>
          <p:spPr>
            <a:xfrm>
              <a:off x="4213" y="3945"/>
              <a:ext cx="240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R</a:t>
              </a:r>
            </a:p>
          </p:txBody>
        </p:sp>
        <p:sp>
          <p:nvSpPr>
            <p:cNvPr id="71731" name="Text Box 85"/>
            <p:cNvSpPr txBox="1"/>
            <p:nvPr/>
          </p:nvSpPr>
          <p:spPr>
            <a:xfrm>
              <a:off x="4848" y="3189"/>
              <a:ext cx="288" cy="307"/>
            </a:xfrm>
            <a:prstGeom prst="rect">
              <a:avLst/>
            </a:prstGeom>
            <a:noFill/>
            <a:ln w="19050" cap="flat" cmpd="sng">
              <a:solidFill>
                <a:srgbClr val="000000">
                  <a:alpha val="0"/>
                </a:srgb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1Y</a:t>
              </a:r>
            </a:p>
          </p:txBody>
        </p:sp>
      </p:grpSp>
      <p:grpSp>
        <p:nvGrpSpPr>
          <p:cNvPr id="68" name="Group 130"/>
          <p:cNvGrpSpPr/>
          <p:nvPr/>
        </p:nvGrpSpPr>
        <p:grpSpPr>
          <a:xfrm>
            <a:off x="610371" y="3048285"/>
            <a:ext cx="5876925" cy="997475"/>
            <a:chOff x="183" y="118"/>
            <a:chExt cx="3168" cy="528"/>
          </a:xfrm>
        </p:grpSpPr>
        <p:grpSp>
          <p:nvGrpSpPr>
            <p:cNvPr id="71692" name="Group 82"/>
            <p:cNvGrpSpPr/>
            <p:nvPr/>
          </p:nvGrpSpPr>
          <p:grpSpPr>
            <a:xfrm>
              <a:off x="183" y="118"/>
              <a:ext cx="3168" cy="528"/>
              <a:chOff x="183" y="118"/>
              <a:chExt cx="3168" cy="528"/>
            </a:xfrm>
          </p:grpSpPr>
          <p:sp>
            <p:nvSpPr>
              <p:cNvPr id="71694" name="Text Box 27"/>
              <p:cNvSpPr txBox="1"/>
              <p:nvPr/>
            </p:nvSpPr>
            <p:spPr>
              <a:xfrm>
                <a:off x="432" y="314"/>
                <a:ext cx="528" cy="19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400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i=1</a:t>
                </a:r>
              </a:p>
            </p:txBody>
          </p:sp>
          <p:sp>
            <p:nvSpPr>
              <p:cNvPr id="71695" name="Text Box 28"/>
              <p:cNvSpPr txBox="1"/>
              <p:nvPr/>
            </p:nvSpPr>
            <p:spPr>
              <a:xfrm>
                <a:off x="488" y="118"/>
                <a:ext cx="278" cy="14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sz="12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</a:p>
            </p:txBody>
          </p:sp>
          <p:sp>
            <p:nvSpPr>
              <p:cNvPr id="71696" name="Text Box 74"/>
              <p:cNvSpPr txBox="1"/>
              <p:nvPr/>
            </p:nvSpPr>
            <p:spPr>
              <a:xfrm>
                <a:off x="183" y="191"/>
                <a:ext cx="3168" cy="4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 altLang="zh-CN" dirty="0"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F =∑m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i </a:t>
                </a:r>
              </a:p>
              <a:p>
                <a:pPr eaLnBrk="1" hangingPunct="1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    = m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m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m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2 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+ m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  <a:r>
                  <a:rPr lang="en-US" altLang="zh-CN" b="1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D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3</a:t>
                </a:r>
              </a:p>
            </p:txBody>
          </p:sp>
        </p:grpSp>
        <p:sp>
          <p:nvSpPr>
            <p:cNvPr id="70" name="Text Box 129"/>
            <p:cNvSpPr txBox="1">
              <a:spLocks noChangeArrowheads="1"/>
            </p:cNvSpPr>
            <p:nvPr/>
          </p:nvSpPr>
          <p:spPr bwMode="auto">
            <a:xfrm>
              <a:off x="449" y="361"/>
              <a:ext cx="271" cy="14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algn="l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algn="l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algn="l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algn="l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i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=</a:t>
              </a:r>
              <a:r>
                <a:rPr kumimoji="0" lang="en-US" altLang="zh-CN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rPr>
                <a:t>0</a:t>
              </a: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895" y="1367155"/>
            <a:ext cx="5241925" cy="16497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35" y="4119245"/>
            <a:ext cx="4752975" cy="102425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/>
          </p:cNvSpPr>
          <p:nvPr>
            <p:ph type="title"/>
          </p:nvPr>
        </p:nvSpPr>
        <p:spPr>
          <a:xfrm>
            <a:off x="815975" y="608013"/>
            <a:ext cx="7859713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   F (x,y,z)  = ∑m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(1,2,3,6)</a:t>
            </a:r>
          </a:p>
        </p:txBody>
      </p:sp>
      <p:sp>
        <p:nvSpPr>
          <p:cNvPr id="62467" name="Rectangle 4"/>
          <p:cNvSpPr>
            <a:spLocks noGrp="1"/>
          </p:cNvSpPr>
          <p:nvPr>
            <p:ph idx="1"/>
          </p:nvPr>
        </p:nvSpPr>
        <p:spPr>
          <a:xfrm>
            <a:off x="869950" y="1123950"/>
            <a:ext cx="7446963" cy="8001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选用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列出函数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的真值表（仅取值为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的部分）</a:t>
            </a:r>
          </a:p>
        </p:txBody>
      </p:sp>
      <p:graphicFrame>
        <p:nvGraphicFramePr>
          <p:cNvPr id="22842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2490184"/>
              </p:ext>
            </p:extLst>
          </p:nvPr>
        </p:nvGraphicFramePr>
        <p:xfrm>
          <a:off x="658813" y="1997075"/>
          <a:ext cx="4114800" cy="1812936"/>
        </p:xfrm>
        <a:graphic>
          <a:graphicData uri="http://schemas.openxmlformats.org/drawingml/2006/table">
            <a:tbl>
              <a:tblPr/>
              <a:tblGrid>
                <a:gridCol w="86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86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30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35850" marB="358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  y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z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9FF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62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1" lang="en-US" altLang="zh-CN" sz="22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2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5850" marB="3585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1  1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z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22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= z</a:t>
                      </a:r>
                    </a:p>
                  </a:txBody>
                  <a:tcPr marT="35850" marB="3585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62485" name="Group 164"/>
          <p:cNvGrpSpPr/>
          <p:nvPr/>
        </p:nvGrpSpPr>
        <p:grpSpPr>
          <a:xfrm>
            <a:off x="3460750" y="2840038"/>
            <a:ext cx="1228725" cy="588962"/>
            <a:chOff x="1872" y="1983"/>
            <a:chExt cx="747" cy="478"/>
          </a:xfrm>
        </p:grpSpPr>
        <p:sp>
          <p:nvSpPr>
            <p:cNvPr id="73818" name="AutoShape 43"/>
            <p:cNvSpPr/>
            <p:nvPr/>
          </p:nvSpPr>
          <p:spPr>
            <a:xfrm>
              <a:off x="1872" y="1983"/>
              <a:ext cx="118" cy="440"/>
            </a:xfrm>
            <a:prstGeom prst="rightBrace">
              <a:avLst>
                <a:gd name="adj1" fmla="val 31021"/>
                <a:gd name="adj2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b="1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819" name="Line 49"/>
            <p:cNvSpPr/>
            <p:nvPr/>
          </p:nvSpPr>
          <p:spPr>
            <a:xfrm flipH="1" flipV="1">
              <a:off x="2591" y="2423"/>
              <a:ext cx="28" cy="3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28473" name="Group 121"/>
          <p:cNvGraphicFramePr>
            <a:graphicFrameLocks noGrp="1"/>
          </p:cNvGraphicFramePr>
          <p:nvPr/>
        </p:nvGraphicFramePr>
        <p:xfrm>
          <a:off x="1631950" y="3870325"/>
          <a:ext cx="1371600" cy="1166813"/>
        </p:xfrm>
        <a:graphic>
          <a:graphicData uri="http://schemas.openxmlformats.org/drawingml/2006/table">
            <a:tbl>
              <a:tblPr/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914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0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83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33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z</a:t>
                      </a:r>
                    </a:p>
                  </a:txBody>
                  <a:tcPr marT="34287" marB="34287" anchor="b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2510" name="Group 166"/>
          <p:cNvGrpSpPr/>
          <p:nvPr/>
        </p:nvGrpSpPr>
        <p:grpSpPr>
          <a:xfrm>
            <a:off x="1590675" y="3730625"/>
            <a:ext cx="1260475" cy="1035050"/>
            <a:chOff x="694" y="2730"/>
            <a:chExt cx="794" cy="870"/>
          </a:xfrm>
        </p:grpSpPr>
        <p:sp>
          <p:nvSpPr>
            <p:cNvPr id="73814" name="Text Box 60"/>
            <p:cNvSpPr txBox="1"/>
            <p:nvPr/>
          </p:nvSpPr>
          <p:spPr>
            <a:xfrm>
              <a:off x="694" y="2836"/>
              <a:ext cx="221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600" dirty="0">
                  <a:solidFill>
                    <a:schemeClr val="tx1"/>
                  </a:solidFill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73815" name="Text Box 61"/>
            <p:cNvSpPr txBox="1"/>
            <p:nvPr/>
          </p:nvSpPr>
          <p:spPr>
            <a:xfrm>
              <a:off x="838" y="2730"/>
              <a:ext cx="221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600" dirty="0">
                  <a:solidFill>
                    <a:schemeClr val="tx1"/>
                  </a:solidFill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73816" name="Line 59"/>
            <p:cNvSpPr>
              <a:spLocks noChangeAspect="1"/>
            </p:cNvSpPr>
            <p:nvPr/>
          </p:nvSpPr>
          <p:spPr>
            <a:xfrm>
              <a:off x="729" y="2891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17" name="Line 122"/>
            <p:cNvSpPr/>
            <p:nvPr/>
          </p:nvSpPr>
          <p:spPr>
            <a:xfrm>
              <a:off x="1392" y="3600"/>
              <a:ext cx="9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2511" name="Group 168"/>
          <p:cNvGrpSpPr/>
          <p:nvPr/>
        </p:nvGrpSpPr>
        <p:grpSpPr>
          <a:xfrm>
            <a:off x="4976813" y="1903413"/>
            <a:ext cx="3455987" cy="2024062"/>
            <a:chOff x="3062" y="1200"/>
            <a:chExt cx="2266" cy="1699"/>
          </a:xfrm>
        </p:grpSpPr>
        <p:sp>
          <p:nvSpPr>
            <p:cNvPr id="73777" name="Rectangle 124"/>
            <p:cNvSpPr/>
            <p:nvPr/>
          </p:nvSpPr>
          <p:spPr>
            <a:xfrm>
              <a:off x="4368" y="1488"/>
              <a:ext cx="576" cy="134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778" name="Line 125"/>
            <p:cNvSpPr/>
            <p:nvPr/>
          </p:nvSpPr>
          <p:spPr>
            <a:xfrm>
              <a:off x="4944" y="21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79" name="Text Box 126"/>
            <p:cNvSpPr txBox="1"/>
            <p:nvPr/>
          </p:nvSpPr>
          <p:spPr>
            <a:xfrm>
              <a:off x="5088" y="2016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3780" name="Line 127"/>
            <p:cNvSpPr/>
            <p:nvPr/>
          </p:nvSpPr>
          <p:spPr>
            <a:xfrm>
              <a:off x="4186" y="1584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1" name="Line 128"/>
            <p:cNvSpPr/>
            <p:nvPr/>
          </p:nvSpPr>
          <p:spPr>
            <a:xfrm>
              <a:off x="4186" y="169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82" name="Oval 129"/>
            <p:cNvSpPr/>
            <p:nvPr/>
          </p:nvSpPr>
          <p:spPr>
            <a:xfrm>
              <a:off x="4311" y="1872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3783" name="Group 130"/>
            <p:cNvGrpSpPr/>
            <p:nvPr/>
          </p:nvGrpSpPr>
          <p:grpSpPr>
            <a:xfrm>
              <a:off x="4128" y="1900"/>
              <a:ext cx="192" cy="104"/>
              <a:chOff x="4560" y="2986"/>
              <a:chExt cx="192" cy="104"/>
            </a:xfrm>
          </p:grpSpPr>
          <p:sp>
            <p:nvSpPr>
              <p:cNvPr id="73811" name="Line 131"/>
              <p:cNvSpPr/>
              <p:nvPr/>
            </p:nvSpPr>
            <p:spPr>
              <a:xfrm>
                <a:off x="4608" y="298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12" name="Line 132"/>
              <p:cNvSpPr/>
              <p:nvPr/>
            </p:nvSpPr>
            <p:spPr>
              <a:xfrm>
                <a:off x="4608" y="2986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3813" name="Line 133"/>
              <p:cNvSpPr/>
              <p:nvPr/>
            </p:nvSpPr>
            <p:spPr>
              <a:xfrm>
                <a:off x="4560" y="309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3784" name="Text Box 134"/>
            <p:cNvSpPr txBox="1"/>
            <p:nvPr/>
          </p:nvSpPr>
          <p:spPr>
            <a:xfrm>
              <a:off x="4356" y="1451"/>
              <a:ext cx="197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3785" name="Text Box 135"/>
            <p:cNvSpPr txBox="1"/>
            <p:nvPr/>
          </p:nvSpPr>
          <p:spPr>
            <a:xfrm>
              <a:off x="4358" y="1599"/>
              <a:ext cx="192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3786" name="Text Box 136"/>
            <p:cNvSpPr txBox="1"/>
            <p:nvPr/>
          </p:nvSpPr>
          <p:spPr>
            <a:xfrm>
              <a:off x="4338" y="1976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87" name="Text Box 137"/>
            <p:cNvSpPr txBox="1"/>
            <p:nvPr/>
          </p:nvSpPr>
          <p:spPr>
            <a:xfrm>
              <a:off x="4328" y="1769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1G</a:t>
              </a:r>
            </a:p>
          </p:txBody>
        </p:sp>
        <p:sp>
          <p:nvSpPr>
            <p:cNvPr id="73788" name="Text Box 138"/>
            <p:cNvSpPr txBox="1"/>
            <p:nvPr/>
          </p:nvSpPr>
          <p:spPr>
            <a:xfrm>
              <a:off x="4338" y="2168"/>
              <a:ext cx="640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89" name="Text Box 139"/>
            <p:cNvSpPr txBox="1"/>
            <p:nvPr/>
          </p:nvSpPr>
          <p:spPr>
            <a:xfrm>
              <a:off x="4338" y="2360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90" name="Text Box 140"/>
            <p:cNvSpPr txBox="1"/>
            <p:nvPr/>
          </p:nvSpPr>
          <p:spPr>
            <a:xfrm>
              <a:off x="4338" y="2552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3791" name="Line 141"/>
            <p:cNvSpPr/>
            <p:nvPr/>
          </p:nvSpPr>
          <p:spPr>
            <a:xfrm>
              <a:off x="4226" y="248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2" name="Line 142"/>
            <p:cNvSpPr/>
            <p:nvPr/>
          </p:nvSpPr>
          <p:spPr>
            <a:xfrm>
              <a:off x="4226" y="2488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3" name="Line 143"/>
            <p:cNvSpPr/>
            <p:nvPr/>
          </p:nvSpPr>
          <p:spPr>
            <a:xfrm>
              <a:off x="4178" y="259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4" name="Line 145"/>
            <p:cNvSpPr/>
            <p:nvPr/>
          </p:nvSpPr>
          <p:spPr>
            <a:xfrm>
              <a:off x="3734" y="2294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5" name="Line 146"/>
            <p:cNvSpPr/>
            <p:nvPr/>
          </p:nvSpPr>
          <p:spPr>
            <a:xfrm>
              <a:off x="3398" y="229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96" name="Text Box 147"/>
            <p:cNvSpPr txBox="1"/>
            <p:nvPr/>
          </p:nvSpPr>
          <p:spPr>
            <a:xfrm>
              <a:off x="3062" y="2124"/>
              <a:ext cx="48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73797" name="Text Box 148"/>
            <p:cNvSpPr txBox="1"/>
            <p:nvPr/>
          </p:nvSpPr>
          <p:spPr>
            <a:xfrm>
              <a:off x="3984" y="1398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3798" name="Text Box 149"/>
            <p:cNvSpPr txBox="1"/>
            <p:nvPr/>
          </p:nvSpPr>
          <p:spPr>
            <a:xfrm>
              <a:off x="3984" y="1536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3799" name="Rectangle 151"/>
            <p:cNvSpPr/>
            <p:nvPr/>
          </p:nvSpPr>
          <p:spPr>
            <a:xfrm>
              <a:off x="3994" y="2574"/>
              <a:ext cx="144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800" name="Text Box 152"/>
            <p:cNvSpPr txBox="1"/>
            <p:nvPr/>
          </p:nvSpPr>
          <p:spPr>
            <a:xfrm>
              <a:off x="3974" y="2592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3801" name="Oval 153"/>
            <p:cNvSpPr/>
            <p:nvPr/>
          </p:nvSpPr>
          <p:spPr>
            <a:xfrm>
              <a:off x="4138" y="267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802" name="Line 154"/>
            <p:cNvSpPr/>
            <p:nvPr/>
          </p:nvSpPr>
          <p:spPr>
            <a:xfrm>
              <a:off x="4186" y="269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3" name="Line 155"/>
            <p:cNvSpPr/>
            <p:nvPr/>
          </p:nvSpPr>
          <p:spPr>
            <a:xfrm>
              <a:off x="3858" y="269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4" name="Line 156"/>
            <p:cNvSpPr/>
            <p:nvPr/>
          </p:nvSpPr>
          <p:spPr>
            <a:xfrm>
              <a:off x="3706" y="2112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5" name="Line 157"/>
            <p:cNvSpPr/>
            <p:nvPr/>
          </p:nvSpPr>
          <p:spPr>
            <a:xfrm>
              <a:off x="3860" y="2112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806" name="Text Box 158"/>
            <p:cNvSpPr txBox="1"/>
            <p:nvPr/>
          </p:nvSpPr>
          <p:spPr>
            <a:xfrm>
              <a:off x="3540" y="1942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3807" name="Oval 159"/>
            <p:cNvSpPr/>
            <p:nvPr/>
          </p:nvSpPr>
          <p:spPr>
            <a:xfrm>
              <a:off x="3840" y="209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808" name="Text Box 160"/>
            <p:cNvSpPr txBox="1"/>
            <p:nvPr/>
          </p:nvSpPr>
          <p:spPr>
            <a:xfrm>
              <a:off x="4166" y="1200"/>
              <a:ext cx="96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½  74LS153 </a:t>
              </a:r>
            </a:p>
          </p:txBody>
        </p:sp>
        <p:sp>
          <p:nvSpPr>
            <p:cNvPr id="73809" name="Rectangle 162"/>
            <p:cNvSpPr/>
            <p:nvPr/>
          </p:nvSpPr>
          <p:spPr>
            <a:xfrm>
              <a:off x="3542" y="2267"/>
              <a:ext cx="195" cy="5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3810" name="Text Box 167"/>
            <p:cNvSpPr txBox="1"/>
            <p:nvPr/>
          </p:nvSpPr>
          <p:spPr>
            <a:xfrm>
              <a:off x="4704" y="2019"/>
              <a:ext cx="28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</a:p>
          </p:txBody>
        </p:sp>
      </p:grpSp>
      <p:sp>
        <p:nvSpPr>
          <p:cNvPr id="52" name="Line 49"/>
          <p:cNvSpPr/>
          <p:nvPr/>
        </p:nvSpPr>
        <p:spPr>
          <a:xfrm>
            <a:off x="4268788" y="3535363"/>
            <a:ext cx="144462" cy="47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2467">
                                            <p:txEl>
                                              <p:charRg st="25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8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2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/>
          </p:cNvSpPr>
          <p:nvPr>
            <p:ph type="title"/>
          </p:nvPr>
        </p:nvSpPr>
        <p:spPr>
          <a:xfrm>
            <a:off x="685800" y="589280"/>
            <a:ext cx="567055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   F (x,y,z)  = ∑m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(1,2,3,6)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74LS153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实现。</a:t>
            </a:r>
          </a:p>
        </p:txBody>
      </p:sp>
      <p:sp>
        <p:nvSpPr>
          <p:cNvPr id="63491" name="Rectangle 4"/>
          <p:cNvSpPr>
            <a:spLocks noGrp="1"/>
          </p:cNvSpPr>
          <p:nvPr>
            <p:ph idx="1"/>
          </p:nvPr>
        </p:nvSpPr>
        <p:spPr>
          <a:xfrm>
            <a:off x="685800" y="1103313"/>
            <a:ext cx="80772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②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列出函数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F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的卡诺图</a:t>
            </a:r>
          </a:p>
        </p:txBody>
      </p:sp>
      <p:grpSp>
        <p:nvGrpSpPr>
          <p:cNvPr id="63492" name="Group 92"/>
          <p:cNvGrpSpPr/>
          <p:nvPr/>
        </p:nvGrpSpPr>
        <p:grpSpPr>
          <a:xfrm>
            <a:off x="608013" y="1503363"/>
            <a:ext cx="992187" cy="755650"/>
            <a:chOff x="623" y="2688"/>
            <a:chExt cx="625" cy="634"/>
          </a:xfrm>
        </p:grpSpPr>
        <p:sp>
          <p:nvSpPr>
            <p:cNvPr id="74819" name="Line 51"/>
            <p:cNvSpPr>
              <a:spLocks noChangeAspect="1"/>
            </p:cNvSpPr>
            <p:nvPr/>
          </p:nvSpPr>
          <p:spPr>
            <a:xfrm>
              <a:off x="706" y="2837"/>
              <a:ext cx="272" cy="2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20" name="Text Box 52"/>
            <p:cNvSpPr txBox="1"/>
            <p:nvPr/>
          </p:nvSpPr>
          <p:spPr>
            <a:xfrm>
              <a:off x="623" y="2908"/>
              <a:ext cx="221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600" dirty="0">
                  <a:solidFill>
                    <a:srgbClr val="FF0000"/>
                  </a:solidFill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74821" name="Text Box 53"/>
            <p:cNvSpPr txBox="1"/>
            <p:nvPr/>
          </p:nvSpPr>
          <p:spPr>
            <a:xfrm>
              <a:off x="816" y="2688"/>
              <a:ext cx="432" cy="4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buFont typeface="Arial" panose="020B0604020202020204" pitchFamily="34" charset="0"/>
              </a:pPr>
              <a:r>
                <a:rPr lang="en-US" altLang="zh-CN" sz="2600" dirty="0">
                  <a:solidFill>
                    <a:srgbClr val="FF0000"/>
                  </a:solidFill>
                  <a:latin typeface="Arial" panose="020B0604020202020204" pitchFamily="34" charset="0"/>
                </a:rPr>
                <a:t>xy</a:t>
              </a:r>
            </a:p>
          </p:txBody>
        </p:sp>
      </p:grpSp>
      <p:graphicFrame>
        <p:nvGraphicFramePr>
          <p:cNvPr id="241846" name="Group 182"/>
          <p:cNvGraphicFramePr>
            <a:graphicFrameLocks noGrp="1"/>
          </p:cNvGraphicFramePr>
          <p:nvPr/>
        </p:nvGraphicFramePr>
        <p:xfrm>
          <a:off x="1143000" y="2017713"/>
          <a:ext cx="2362200" cy="85725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3510" name="Text Box 186"/>
          <p:cNvSpPr txBox="1"/>
          <p:nvPr/>
        </p:nvSpPr>
        <p:spPr>
          <a:xfrm>
            <a:off x="1219200" y="3000375"/>
            <a:ext cx="12192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z</a:t>
            </a:r>
          </a:p>
        </p:txBody>
      </p:sp>
      <p:sp>
        <p:nvSpPr>
          <p:cNvPr id="63511" name="Text Box 187"/>
          <p:cNvSpPr txBox="1"/>
          <p:nvPr/>
        </p:nvSpPr>
        <p:spPr>
          <a:xfrm>
            <a:off x="1219200" y="3400425"/>
            <a:ext cx="12954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sp>
        <p:nvSpPr>
          <p:cNvPr id="63512" name="Text Box 188"/>
          <p:cNvSpPr txBox="1"/>
          <p:nvPr/>
        </p:nvSpPr>
        <p:spPr>
          <a:xfrm>
            <a:off x="1219200" y="3846513"/>
            <a:ext cx="1219200" cy="36933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</a:t>
            </a:r>
          </a:p>
        </p:txBody>
      </p:sp>
      <p:grpSp>
        <p:nvGrpSpPr>
          <p:cNvPr id="63513" name="Group 191"/>
          <p:cNvGrpSpPr/>
          <p:nvPr/>
        </p:nvGrpSpPr>
        <p:grpSpPr>
          <a:xfrm>
            <a:off x="1219200" y="4257672"/>
            <a:ext cx="1524000" cy="369882"/>
            <a:chOff x="768" y="3129"/>
            <a:chExt cx="960" cy="311"/>
          </a:xfrm>
        </p:grpSpPr>
        <p:sp>
          <p:nvSpPr>
            <p:cNvPr id="74817" name="Text Box 189"/>
            <p:cNvSpPr txBox="1"/>
            <p:nvPr/>
          </p:nvSpPr>
          <p:spPr>
            <a:xfrm>
              <a:off x="768" y="3129"/>
              <a:ext cx="960" cy="31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z</a:t>
              </a:r>
            </a:p>
          </p:txBody>
        </p:sp>
        <p:sp>
          <p:nvSpPr>
            <p:cNvPr id="74818" name="Line 190"/>
            <p:cNvSpPr/>
            <p:nvPr/>
          </p:nvSpPr>
          <p:spPr>
            <a:xfrm>
              <a:off x="1259" y="3216"/>
              <a:ext cx="12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3514" name="Group 193"/>
          <p:cNvGrpSpPr/>
          <p:nvPr/>
        </p:nvGrpSpPr>
        <p:grpSpPr>
          <a:xfrm>
            <a:off x="4005263" y="1973263"/>
            <a:ext cx="3597275" cy="2027237"/>
            <a:chOff x="3062" y="1200"/>
            <a:chExt cx="2266" cy="1702"/>
          </a:xfrm>
        </p:grpSpPr>
        <p:sp>
          <p:nvSpPr>
            <p:cNvPr id="74780" name="Rectangle 56"/>
            <p:cNvSpPr/>
            <p:nvPr/>
          </p:nvSpPr>
          <p:spPr>
            <a:xfrm>
              <a:off x="4368" y="1488"/>
              <a:ext cx="576" cy="1344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781" name="Line 57"/>
            <p:cNvSpPr/>
            <p:nvPr/>
          </p:nvSpPr>
          <p:spPr>
            <a:xfrm>
              <a:off x="4944" y="21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2" name="Text Box 58"/>
            <p:cNvSpPr txBox="1"/>
            <p:nvPr/>
          </p:nvSpPr>
          <p:spPr>
            <a:xfrm>
              <a:off x="5088" y="2016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4783" name="Line 59"/>
            <p:cNvSpPr/>
            <p:nvPr/>
          </p:nvSpPr>
          <p:spPr>
            <a:xfrm>
              <a:off x="4186" y="1584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4" name="Line 60"/>
            <p:cNvSpPr/>
            <p:nvPr/>
          </p:nvSpPr>
          <p:spPr>
            <a:xfrm>
              <a:off x="4186" y="169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85" name="Oval 61"/>
            <p:cNvSpPr/>
            <p:nvPr/>
          </p:nvSpPr>
          <p:spPr>
            <a:xfrm>
              <a:off x="4311" y="1872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grpSp>
          <p:nvGrpSpPr>
            <p:cNvPr id="74786" name="Group 62"/>
            <p:cNvGrpSpPr/>
            <p:nvPr/>
          </p:nvGrpSpPr>
          <p:grpSpPr>
            <a:xfrm>
              <a:off x="4128" y="1900"/>
              <a:ext cx="192" cy="104"/>
              <a:chOff x="4560" y="2986"/>
              <a:chExt cx="192" cy="104"/>
            </a:xfrm>
          </p:grpSpPr>
          <p:sp>
            <p:nvSpPr>
              <p:cNvPr id="74814" name="Line 63"/>
              <p:cNvSpPr/>
              <p:nvPr/>
            </p:nvSpPr>
            <p:spPr>
              <a:xfrm>
                <a:off x="4608" y="2986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5" name="Line 64"/>
              <p:cNvSpPr/>
              <p:nvPr/>
            </p:nvSpPr>
            <p:spPr>
              <a:xfrm>
                <a:off x="4608" y="2986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816" name="Line 65"/>
              <p:cNvSpPr/>
              <p:nvPr/>
            </p:nvSpPr>
            <p:spPr>
              <a:xfrm>
                <a:off x="4560" y="3090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4787" name="Text Box 66"/>
            <p:cNvSpPr txBox="1"/>
            <p:nvPr/>
          </p:nvSpPr>
          <p:spPr>
            <a:xfrm>
              <a:off x="4356" y="1421"/>
              <a:ext cx="192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4788" name="Text Box 67"/>
            <p:cNvSpPr txBox="1"/>
            <p:nvPr/>
          </p:nvSpPr>
          <p:spPr>
            <a:xfrm>
              <a:off x="4358" y="1539"/>
              <a:ext cx="192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4789" name="Text Box 68"/>
            <p:cNvSpPr txBox="1"/>
            <p:nvPr/>
          </p:nvSpPr>
          <p:spPr>
            <a:xfrm>
              <a:off x="4338" y="1966"/>
              <a:ext cx="29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0" name="Text Box 69"/>
            <p:cNvSpPr txBox="1"/>
            <p:nvPr/>
          </p:nvSpPr>
          <p:spPr>
            <a:xfrm>
              <a:off x="4328" y="1774"/>
              <a:ext cx="29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1G</a:t>
              </a:r>
            </a:p>
          </p:txBody>
        </p:sp>
        <p:sp>
          <p:nvSpPr>
            <p:cNvPr id="74791" name="Text Box 70"/>
            <p:cNvSpPr txBox="1"/>
            <p:nvPr/>
          </p:nvSpPr>
          <p:spPr>
            <a:xfrm>
              <a:off x="4338" y="2158"/>
              <a:ext cx="29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2" name="Text Box 71"/>
            <p:cNvSpPr txBox="1"/>
            <p:nvPr/>
          </p:nvSpPr>
          <p:spPr>
            <a:xfrm>
              <a:off x="4338" y="2350"/>
              <a:ext cx="29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3" name="Text Box 72"/>
            <p:cNvSpPr txBox="1"/>
            <p:nvPr/>
          </p:nvSpPr>
          <p:spPr>
            <a:xfrm>
              <a:off x="4338" y="2542"/>
              <a:ext cx="29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4794" name="Line 73"/>
            <p:cNvSpPr/>
            <p:nvPr/>
          </p:nvSpPr>
          <p:spPr>
            <a:xfrm>
              <a:off x="4226" y="2488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5" name="Line 74"/>
            <p:cNvSpPr/>
            <p:nvPr/>
          </p:nvSpPr>
          <p:spPr>
            <a:xfrm>
              <a:off x="4226" y="2488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6" name="Line 75"/>
            <p:cNvSpPr/>
            <p:nvPr/>
          </p:nvSpPr>
          <p:spPr>
            <a:xfrm>
              <a:off x="4178" y="259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7" name="Line 76"/>
            <p:cNvSpPr/>
            <p:nvPr/>
          </p:nvSpPr>
          <p:spPr>
            <a:xfrm>
              <a:off x="3734" y="2294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8" name="Line 77"/>
            <p:cNvSpPr/>
            <p:nvPr/>
          </p:nvSpPr>
          <p:spPr>
            <a:xfrm>
              <a:off x="3398" y="229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99" name="Text Box 78"/>
            <p:cNvSpPr txBox="1"/>
            <p:nvPr/>
          </p:nvSpPr>
          <p:spPr>
            <a:xfrm>
              <a:off x="3062" y="2092"/>
              <a:ext cx="480" cy="33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74800" name="Text Box 79"/>
            <p:cNvSpPr txBox="1"/>
            <p:nvPr/>
          </p:nvSpPr>
          <p:spPr>
            <a:xfrm>
              <a:off x="3995" y="1400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4801" name="Text Box 80"/>
            <p:cNvSpPr txBox="1"/>
            <p:nvPr/>
          </p:nvSpPr>
          <p:spPr>
            <a:xfrm>
              <a:off x="3995" y="1538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4802" name="Rectangle 81"/>
            <p:cNvSpPr/>
            <p:nvPr/>
          </p:nvSpPr>
          <p:spPr>
            <a:xfrm>
              <a:off x="3994" y="2574"/>
              <a:ext cx="144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803" name="Text Box 82"/>
            <p:cNvSpPr txBox="1"/>
            <p:nvPr/>
          </p:nvSpPr>
          <p:spPr>
            <a:xfrm>
              <a:off x="3974" y="2592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74804" name="Oval 83"/>
            <p:cNvSpPr/>
            <p:nvPr/>
          </p:nvSpPr>
          <p:spPr>
            <a:xfrm>
              <a:off x="4138" y="267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805" name="Line 84"/>
            <p:cNvSpPr/>
            <p:nvPr/>
          </p:nvSpPr>
          <p:spPr>
            <a:xfrm>
              <a:off x="4186" y="269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6" name="Line 85"/>
            <p:cNvSpPr/>
            <p:nvPr/>
          </p:nvSpPr>
          <p:spPr>
            <a:xfrm>
              <a:off x="3858" y="269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7" name="Line 86"/>
            <p:cNvSpPr/>
            <p:nvPr/>
          </p:nvSpPr>
          <p:spPr>
            <a:xfrm>
              <a:off x="3706" y="2112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8" name="Line 87"/>
            <p:cNvSpPr/>
            <p:nvPr/>
          </p:nvSpPr>
          <p:spPr>
            <a:xfrm>
              <a:off x="3860" y="2112"/>
              <a:ext cx="0" cy="57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809" name="Text Box 88"/>
            <p:cNvSpPr txBox="1"/>
            <p:nvPr/>
          </p:nvSpPr>
          <p:spPr>
            <a:xfrm>
              <a:off x="3550" y="1920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4810" name="Oval 89"/>
            <p:cNvSpPr/>
            <p:nvPr/>
          </p:nvSpPr>
          <p:spPr>
            <a:xfrm>
              <a:off x="3840" y="209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811" name="Text Box 90"/>
            <p:cNvSpPr txBox="1"/>
            <p:nvPr/>
          </p:nvSpPr>
          <p:spPr>
            <a:xfrm>
              <a:off x="4166" y="1200"/>
              <a:ext cx="960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b="1" dirty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½  74LS153 </a:t>
              </a:r>
            </a:p>
          </p:txBody>
        </p:sp>
        <p:sp>
          <p:nvSpPr>
            <p:cNvPr id="74812" name="Rectangle 91"/>
            <p:cNvSpPr/>
            <p:nvPr/>
          </p:nvSpPr>
          <p:spPr>
            <a:xfrm>
              <a:off x="3542" y="2267"/>
              <a:ext cx="195" cy="5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4813" name="Text Box 192"/>
            <p:cNvSpPr txBox="1"/>
            <p:nvPr/>
          </p:nvSpPr>
          <p:spPr>
            <a:xfrm>
              <a:off x="4704" y="2013"/>
              <a:ext cx="288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1Y</a:t>
              </a:r>
            </a:p>
          </p:txBody>
        </p:sp>
      </p:grpSp>
      <p:sp>
        <p:nvSpPr>
          <p:cNvPr id="53" name="Line 190"/>
          <p:cNvSpPr>
            <a:spLocks noChangeShapeType="1"/>
          </p:cNvSpPr>
          <p:nvPr/>
        </p:nvSpPr>
        <p:spPr bwMode="auto">
          <a:xfrm flipV="1">
            <a:off x="1763713" y="4360863"/>
            <a:ext cx="163513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3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  <p:bldP spid="63510" grpId="0"/>
      <p:bldP spid="63511" grpId="0"/>
      <p:bldP spid="6351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8"/>
          <p:cNvSpPr txBox="1"/>
          <p:nvPr/>
        </p:nvSpPr>
        <p:spPr>
          <a:xfrm>
            <a:off x="700723" y="1750378"/>
            <a:ext cx="517525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</a:rPr>
              <a:t>yz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title"/>
          </p:nvPr>
        </p:nvSpPr>
        <p:spPr>
          <a:xfrm>
            <a:off x="1403350" y="598488"/>
            <a:ext cx="6607175" cy="4127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  F(w,x,y,z) = ∑m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(3,4,5,6,7,9,10,12,14,15)</a:t>
            </a:r>
          </a:p>
        </p:txBody>
      </p:sp>
      <p:sp>
        <p:nvSpPr>
          <p:cNvPr id="64516" name="Rectangle 4"/>
          <p:cNvSpPr>
            <a:spLocks noGrp="1"/>
          </p:cNvSpPr>
          <p:nvPr>
            <p:ph idx="1"/>
          </p:nvPr>
        </p:nvSpPr>
        <p:spPr>
          <a:xfrm>
            <a:off x="1430338" y="979488"/>
            <a:ext cx="6499225" cy="65722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选择有三个输入选择变量的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</a:t>
            </a:r>
          </a:p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74LS151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。将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分别接入地址端，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接入数据端。</a:t>
            </a:r>
          </a:p>
        </p:txBody>
      </p:sp>
      <p:sp>
        <p:nvSpPr>
          <p:cNvPr id="57347" name="Line 7"/>
          <p:cNvSpPr>
            <a:spLocks noChangeAspect="1"/>
          </p:cNvSpPr>
          <p:nvPr/>
        </p:nvSpPr>
        <p:spPr>
          <a:xfrm>
            <a:off x="793115" y="1641793"/>
            <a:ext cx="431800" cy="323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4518" name="Text Box 9"/>
          <p:cNvSpPr txBox="1"/>
          <p:nvPr/>
        </p:nvSpPr>
        <p:spPr>
          <a:xfrm>
            <a:off x="937260" y="1473200"/>
            <a:ext cx="685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600" dirty="0">
                <a:solidFill>
                  <a:schemeClr val="tx1"/>
                </a:solidFill>
                <a:latin typeface="Arial" panose="020B0604020202020204" pitchFamily="34" charset="0"/>
              </a:rPr>
              <a:t>wx</a:t>
            </a:r>
          </a:p>
        </p:txBody>
      </p:sp>
      <p:graphicFrame>
        <p:nvGraphicFramePr>
          <p:cNvPr id="229516" name="Group 140"/>
          <p:cNvGraphicFramePr>
            <a:graphicFrameLocks noGrp="1"/>
          </p:cNvGraphicFramePr>
          <p:nvPr/>
        </p:nvGraphicFramePr>
        <p:xfrm>
          <a:off x="1219200" y="1943100"/>
          <a:ext cx="2362200" cy="17145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4546" name="Text Box 48"/>
          <p:cNvSpPr txBox="1"/>
          <p:nvPr/>
        </p:nvSpPr>
        <p:spPr>
          <a:xfrm>
            <a:off x="457200" y="3751263"/>
            <a:ext cx="1219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</a:t>
            </a:r>
          </a:p>
        </p:txBody>
      </p:sp>
      <p:sp>
        <p:nvSpPr>
          <p:cNvPr id="64547" name="Text Box 49"/>
          <p:cNvSpPr txBox="1"/>
          <p:nvPr/>
        </p:nvSpPr>
        <p:spPr>
          <a:xfrm>
            <a:off x="2249488" y="3751263"/>
            <a:ext cx="1295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sp>
        <p:nvSpPr>
          <p:cNvPr id="64548" name="Text Box 50"/>
          <p:cNvSpPr txBox="1"/>
          <p:nvPr/>
        </p:nvSpPr>
        <p:spPr>
          <a:xfrm>
            <a:off x="1317625" y="4140200"/>
            <a:ext cx="1219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z</a:t>
            </a:r>
          </a:p>
        </p:txBody>
      </p:sp>
      <p:grpSp>
        <p:nvGrpSpPr>
          <p:cNvPr id="64549" name="Group 51"/>
          <p:cNvGrpSpPr/>
          <p:nvPr/>
        </p:nvGrpSpPr>
        <p:grpSpPr>
          <a:xfrm>
            <a:off x="457200" y="4540250"/>
            <a:ext cx="1524000" cy="365125"/>
            <a:chOff x="768" y="3129"/>
            <a:chExt cx="960" cy="307"/>
          </a:xfrm>
        </p:grpSpPr>
        <p:sp>
          <p:nvSpPr>
            <p:cNvPr id="75882" name="Text Box 52"/>
            <p:cNvSpPr txBox="1"/>
            <p:nvPr/>
          </p:nvSpPr>
          <p:spPr>
            <a:xfrm>
              <a:off x="768" y="3129"/>
              <a:ext cx="96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z</a:t>
              </a:r>
            </a:p>
          </p:txBody>
        </p:sp>
        <p:sp>
          <p:nvSpPr>
            <p:cNvPr id="75883" name="Line 53"/>
            <p:cNvSpPr/>
            <p:nvPr/>
          </p:nvSpPr>
          <p:spPr>
            <a:xfrm>
              <a:off x="1259" y="3216"/>
              <a:ext cx="12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550" name="Text Box 207"/>
          <p:cNvSpPr txBox="1"/>
          <p:nvPr/>
        </p:nvSpPr>
        <p:spPr>
          <a:xfrm>
            <a:off x="1317625" y="3740150"/>
            <a:ext cx="1219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z</a:t>
            </a:r>
          </a:p>
        </p:txBody>
      </p:sp>
      <p:sp>
        <p:nvSpPr>
          <p:cNvPr id="64551" name="Text Box 208"/>
          <p:cNvSpPr txBox="1"/>
          <p:nvPr/>
        </p:nvSpPr>
        <p:spPr>
          <a:xfrm>
            <a:off x="457200" y="4140200"/>
            <a:ext cx="1295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sp>
        <p:nvSpPr>
          <p:cNvPr id="64552" name="Text Box 209"/>
          <p:cNvSpPr txBox="1"/>
          <p:nvPr/>
        </p:nvSpPr>
        <p:spPr>
          <a:xfrm>
            <a:off x="1317625" y="4540250"/>
            <a:ext cx="1219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grpSp>
        <p:nvGrpSpPr>
          <p:cNvPr id="64553" name="Group 210"/>
          <p:cNvGrpSpPr/>
          <p:nvPr/>
        </p:nvGrpSpPr>
        <p:grpSpPr>
          <a:xfrm>
            <a:off x="2249488" y="4140200"/>
            <a:ext cx="1524000" cy="365125"/>
            <a:chOff x="768" y="3129"/>
            <a:chExt cx="960" cy="307"/>
          </a:xfrm>
        </p:grpSpPr>
        <p:sp>
          <p:nvSpPr>
            <p:cNvPr id="75880" name="Text Box 211"/>
            <p:cNvSpPr txBox="1"/>
            <p:nvPr/>
          </p:nvSpPr>
          <p:spPr>
            <a:xfrm>
              <a:off x="768" y="3129"/>
              <a:ext cx="960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z</a:t>
              </a:r>
            </a:p>
          </p:txBody>
        </p:sp>
        <p:sp>
          <p:nvSpPr>
            <p:cNvPr id="75881" name="Line 212"/>
            <p:cNvSpPr/>
            <p:nvPr/>
          </p:nvSpPr>
          <p:spPr>
            <a:xfrm>
              <a:off x="1259" y="3216"/>
              <a:ext cx="12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54" name="Group 440"/>
          <p:cNvGrpSpPr/>
          <p:nvPr/>
        </p:nvGrpSpPr>
        <p:grpSpPr>
          <a:xfrm>
            <a:off x="4311333" y="2086293"/>
            <a:ext cx="4010025" cy="2566987"/>
            <a:chOff x="2880" y="1492"/>
            <a:chExt cx="2526" cy="2156"/>
          </a:xfrm>
        </p:grpSpPr>
        <p:sp>
          <p:nvSpPr>
            <p:cNvPr id="75821" name="Rectangle 380"/>
            <p:cNvSpPr/>
            <p:nvPr/>
          </p:nvSpPr>
          <p:spPr>
            <a:xfrm>
              <a:off x="4145" y="1776"/>
              <a:ext cx="816" cy="187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2" name="Oval 381"/>
            <p:cNvSpPr/>
            <p:nvPr/>
          </p:nvSpPr>
          <p:spPr>
            <a:xfrm>
              <a:off x="4075" y="1856"/>
              <a:ext cx="70" cy="7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23" name="Line 382"/>
            <p:cNvSpPr/>
            <p:nvPr/>
          </p:nvSpPr>
          <p:spPr>
            <a:xfrm>
              <a:off x="3937" y="1896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4" name="Line 383"/>
            <p:cNvSpPr/>
            <p:nvPr/>
          </p:nvSpPr>
          <p:spPr>
            <a:xfrm>
              <a:off x="3646" y="2032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5" name="Line 384"/>
            <p:cNvSpPr/>
            <p:nvPr/>
          </p:nvSpPr>
          <p:spPr>
            <a:xfrm>
              <a:off x="3647" y="2188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6" name="Line 385"/>
            <p:cNvSpPr/>
            <p:nvPr/>
          </p:nvSpPr>
          <p:spPr>
            <a:xfrm>
              <a:off x="3921" y="2486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7" name="Line 386"/>
            <p:cNvSpPr/>
            <p:nvPr/>
          </p:nvSpPr>
          <p:spPr>
            <a:xfrm>
              <a:off x="3274" y="2632"/>
              <a:ext cx="87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8" name="Line 387"/>
            <p:cNvSpPr/>
            <p:nvPr/>
          </p:nvSpPr>
          <p:spPr>
            <a:xfrm>
              <a:off x="3921" y="2939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29" name="Line 388"/>
            <p:cNvSpPr/>
            <p:nvPr/>
          </p:nvSpPr>
          <p:spPr>
            <a:xfrm>
              <a:off x="3840" y="3085"/>
              <a:ext cx="30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0" name="Line 389"/>
            <p:cNvSpPr/>
            <p:nvPr/>
          </p:nvSpPr>
          <p:spPr>
            <a:xfrm>
              <a:off x="3999" y="3370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1" name="Text Box 390"/>
            <p:cNvSpPr txBox="1"/>
            <p:nvPr/>
          </p:nvSpPr>
          <p:spPr>
            <a:xfrm>
              <a:off x="4129" y="1742"/>
              <a:ext cx="352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EN</a:t>
              </a:r>
            </a:p>
          </p:txBody>
        </p:sp>
        <p:sp>
          <p:nvSpPr>
            <p:cNvPr id="75832" name="Text Box 391"/>
            <p:cNvSpPr txBox="1"/>
            <p:nvPr/>
          </p:nvSpPr>
          <p:spPr>
            <a:xfrm>
              <a:off x="4139" y="1883"/>
              <a:ext cx="240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5833" name="Text Box 392"/>
            <p:cNvSpPr txBox="1"/>
            <p:nvPr/>
          </p:nvSpPr>
          <p:spPr>
            <a:xfrm>
              <a:off x="4139" y="2042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75834" name="Text Box 393"/>
            <p:cNvSpPr txBox="1"/>
            <p:nvPr/>
          </p:nvSpPr>
          <p:spPr>
            <a:xfrm>
              <a:off x="4139" y="2186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75835" name="Text Box 394"/>
            <p:cNvSpPr txBox="1"/>
            <p:nvPr/>
          </p:nvSpPr>
          <p:spPr>
            <a:xfrm>
              <a:off x="4137" y="2330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36" name="Line 395"/>
            <p:cNvSpPr/>
            <p:nvPr/>
          </p:nvSpPr>
          <p:spPr>
            <a:xfrm>
              <a:off x="4969" y="2456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7" name="Line 396"/>
            <p:cNvSpPr/>
            <p:nvPr/>
          </p:nvSpPr>
          <p:spPr>
            <a:xfrm>
              <a:off x="5030" y="2696"/>
              <a:ext cx="14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38" name="Text Box 397"/>
            <p:cNvSpPr txBox="1"/>
            <p:nvPr/>
          </p:nvSpPr>
          <p:spPr>
            <a:xfrm>
              <a:off x="4745" y="2307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75839" name="Text Box 398"/>
            <p:cNvSpPr txBox="1"/>
            <p:nvPr/>
          </p:nvSpPr>
          <p:spPr>
            <a:xfrm>
              <a:off x="4745" y="2547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 Y</a:t>
              </a:r>
            </a:p>
          </p:txBody>
        </p:sp>
        <p:sp>
          <p:nvSpPr>
            <p:cNvPr id="75840" name="Text Box 399"/>
            <p:cNvSpPr txBox="1"/>
            <p:nvPr/>
          </p:nvSpPr>
          <p:spPr>
            <a:xfrm>
              <a:off x="4209" y="1492"/>
              <a:ext cx="831" cy="33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74LS151</a:t>
              </a:r>
            </a:p>
          </p:txBody>
        </p:sp>
        <p:sp>
          <p:nvSpPr>
            <p:cNvPr id="75841" name="Text Box 400"/>
            <p:cNvSpPr txBox="1"/>
            <p:nvPr/>
          </p:nvSpPr>
          <p:spPr>
            <a:xfrm>
              <a:off x="4145" y="2494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2" name="Text Box 401"/>
            <p:cNvSpPr txBox="1"/>
            <p:nvPr/>
          </p:nvSpPr>
          <p:spPr>
            <a:xfrm>
              <a:off x="4145" y="2638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3" name="Text Box 402"/>
            <p:cNvSpPr txBox="1"/>
            <p:nvPr/>
          </p:nvSpPr>
          <p:spPr>
            <a:xfrm>
              <a:off x="4145" y="2782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4" name="Text Box 403"/>
            <p:cNvSpPr txBox="1"/>
            <p:nvPr/>
          </p:nvSpPr>
          <p:spPr>
            <a:xfrm>
              <a:off x="4145" y="2926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5" name="Text Box 404"/>
            <p:cNvSpPr txBox="1"/>
            <p:nvPr/>
          </p:nvSpPr>
          <p:spPr>
            <a:xfrm>
              <a:off x="4145" y="3070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5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6" name="Text Box 405"/>
            <p:cNvSpPr txBox="1"/>
            <p:nvPr/>
          </p:nvSpPr>
          <p:spPr>
            <a:xfrm>
              <a:off x="4145" y="3214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6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7" name="Text Box 406"/>
            <p:cNvSpPr txBox="1"/>
            <p:nvPr/>
          </p:nvSpPr>
          <p:spPr>
            <a:xfrm>
              <a:off x="4145" y="3358"/>
              <a:ext cx="336" cy="284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16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5848" name="Oval 407"/>
            <p:cNvSpPr/>
            <p:nvPr/>
          </p:nvSpPr>
          <p:spPr>
            <a:xfrm>
              <a:off x="4961" y="2656"/>
              <a:ext cx="70" cy="70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49" name="Text Box 408"/>
            <p:cNvSpPr txBox="1"/>
            <p:nvPr/>
          </p:nvSpPr>
          <p:spPr>
            <a:xfrm>
              <a:off x="5166" y="2334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F</a:t>
              </a:r>
            </a:p>
          </p:txBody>
        </p:sp>
        <p:sp>
          <p:nvSpPr>
            <p:cNvPr id="75850" name="Line 409"/>
            <p:cNvSpPr/>
            <p:nvPr/>
          </p:nvSpPr>
          <p:spPr>
            <a:xfrm>
              <a:off x="3916" y="1680"/>
              <a:ext cx="0" cy="8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1" name="Line 410"/>
            <p:cNvSpPr/>
            <p:nvPr/>
          </p:nvSpPr>
          <p:spPr>
            <a:xfrm>
              <a:off x="3638" y="168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2" name="Line 411"/>
            <p:cNvSpPr/>
            <p:nvPr/>
          </p:nvSpPr>
          <p:spPr>
            <a:xfrm>
              <a:off x="3638" y="1680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3" name="Line 412"/>
            <p:cNvSpPr/>
            <p:nvPr/>
          </p:nvSpPr>
          <p:spPr>
            <a:xfrm>
              <a:off x="3590" y="1776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4" name="Oval 413"/>
            <p:cNvSpPr/>
            <p:nvPr/>
          </p:nvSpPr>
          <p:spPr>
            <a:xfrm>
              <a:off x="3896" y="187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5" name="Oval 414"/>
            <p:cNvSpPr/>
            <p:nvPr/>
          </p:nvSpPr>
          <p:spPr>
            <a:xfrm>
              <a:off x="3895" y="29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6" name="Oval 415"/>
            <p:cNvSpPr/>
            <p:nvPr/>
          </p:nvSpPr>
          <p:spPr>
            <a:xfrm>
              <a:off x="3820" y="26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57" name="Line 416"/>
            <p:cNvSpPr/>
            <p:nvPr/>
          </p:nvSpPr>
          <p:spPr>
            <a:xfrm>
              <a:off x="3610" y="3514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8" name="Line 418"/>
            <p:cNvSpPr/>
            <p:nvPr/>
          </p:nvSpPr>
          <p:spPr>
            <a:xfrm>
              <a:off x="3264" y="352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59" name="Text Box 419"/>
            <p:cNvSpPr txBox="1"/>
            <p:nvPr/>
          </p:nvSpPr>
          <p:spPr>
            <a:xfrm>
              <a:off x="2880" y="3339"/>
              <a:ext cx="43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+ 5V</a:t>
              </a:r>
            </a:p>
          </p:txBody>
        </p:sp>
        <p:sp>
          <p:nvSpPr>
            <p:cNvPr id="75860" name="Line 420"/>
            <p:cNvSpPr/>
            <p:nvPr/>
          </p:nvSpPr>
          <p:spPr>
            <a:xfrm>
              <a:off x="3926" y="2778"/>
              <a:ext cx="0" cy="75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1" name="Line 421"/>
            <p:cNvSpPr/>
            <p:nvPr/>
          </p:nvSpPr>
          <p:spPr>
            <a:xfrm>
              <a:off x="3817" y="3240"/>
              <a:ext cx="3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2" name="Oval 422"/>
            <p:cNvSpPr/>
            <p:nvPr/>
          </p:nvSpPr>
          <p:spPr>
            <a:xfrm>
              <a:off x="3898" y="348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3" name="Oval 423"/>
            <p:cNvSpPr/>
            <p:nvPr/>
          </p:nvSpPr>
          <p:spPr>
            <a:xfrm>
              <a:off x="3974" y="320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4" name="Oval 424"/>
            <p:cNvSpPr/>
            <p:nvPr/>
          </p:nvSpPr>
          <p:spPr>
            <a:xfrm>
              <a:off x="3370" y="26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75865" name="Line 425"/>
            <p:cNvSpPr/>
            <p:nvPr/>
          </p:nvSpPr>
          <p:spPr>
            <a:xfrm>
              <a:off x="3648" y="2342"/>
              <a:ext cx="49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6" name="Text Box 426"/>
            <p:cNvSpPr txBox="1"/>
            <p:nvPr/>
          </p:nvSpPr>
          <p:spPr>
            <a:xfrm>
              <a:off x="3481" y="1846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75867" name="Text Box 427"/>
            <p:cNvSpPr txBox="1"/>
            <p:nvPr/>
          </p:nvSpPr>
          <p:spPr>
            <a:xfrm>
              <a:off x="3481" y="2010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75868" name="Text Box 428"/>
            <p:cNvSpPr txBox="1"/>
            <p:nvPr/>
          </p:nvSpPr>
          <p:spPr>
            <a:xfrm>
              <a:off x="3481" y="2153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75869" name="Line 429"/>
            <p:cNvSpPr/>
            <p:nvPr/>
          </p:nvSpPr>
          <p:spPr>
            <a:xfrm>
              <a:off x="3932" y="2784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70" name="Group 430"/>
            <p:cNvGrpSpPr/>
            <p:nvPr/>
          </p:nvGrpSpPr>
          <p:grpSpPr>
            <a:xfrm>
              <a:off x="3582" y="3076"/>
              <a:ext cx="240" cy="310"/>
              <a:chOff x="3514" y="3370"/>
              <a:chExt cx="240" cy="310"/>
            </a:xfrm>
          </p:grpSpPr>
          <p:sp>
            <p:nvSpPr>
              <p:cNvPr id="75877" name="Rectangle 431"/>
              <p:cNvSpPr/>
              <p:nvPr/>
            </p:nvSpPr>
            <p:spPr>
              <a:xfrm>
                <a:off x="3552" y="3408"/>
                <a:ext cx="144" cy="240"/>
              </a:xfrm>
              <a:prstGeom prst="rect">
                <a:avLst/>
              </a:prstGeom>
              <a:solidFill>
                <a:schemeClr val="hlink"/>
              </a:solidFill>
              <a:ln w="1905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5878" name="Text Box 432"/>
              <p:cNvSpPr txBox="1"/>
              <p:nvPr/>
            </p:nvSpPr>
            <p:spPr>
              <a:xfrm>
                <a:off x="3514" y="3370"/>
                <a:ext cx="240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75879" name="Oval 433"/>
              <p:cNvSpPr/>
              <p:nvPr/>
            </p:nvSpPr>
            <p:spPr>
              <a:xfrm>
                <a:off x="3696" y="3504"/>
                <a:ext cx="48" cy="48"/>
              </a:xfrm>
              <a:prstGeom prst="ellipse">
                <a:avLst/>
              </a:prstGeom>
              <a:noFill/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5871" name="Line 434"/>
            <p:cNvSpPr/>
            <p:nvPr/>
          </p:nvSpPr>
          <p:spPr>
            <a:xfrm>
              <a:off x="3996" y="3226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2" name="Line 435"/>
            <p:cNvSpPr/>
            <p:nvPr/>
          </p:nvSpPr>
          <p:spPr>
            <a:xfrm>
              <a:off x="3408" y="3226"/>
              <a:ext cx="21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3" name="Line 436"/>
            <p:cNvSpPr/>
            <p:nvPr/>
          </p:nvSpPr>
          <p:spPr>
            <a:xfrm>
              <a:off x="3840" y="2640"/>
              <a:ext cx="0" cy="44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4" name="Line 437"/>
            <p:cNvSpPr/>
            <p:nvPr/>
          </p:nvSpPr>
          <p:spPr>
            <a:xfrm>
              <a:off x="3408" y="2640"/>
              <a:ext cx="0" cy="58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5" name="Text Box 438"/>
            <p:cNvSpPr txBox="1"/>
            <p:nvPr/>
          </p:nvSpPr>
          <p:spPr>
            <a:xfrm>
              <a:off x="3110" y="2442"/>
              <a:ext cx="240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z</a:t>
              </a:r>
            </a:p>
          </p:txBody>
        </p:sp>
        <p:sp>
          <p:nvSpPr>
            <p:cNvPr id="75876" name="Rectangle 439"/>
            <p:cNvSpPr/>
            <p:nvPr/>
          </p:nvSpPr>
          <p:spPr>
            <a:xfrm>
              <a:off x="3416" y="3502"/>
              <a:ext cx="195" cy="5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80" name="Line 190"/>
          <p:cNvSpPr/>
          <p:nvPr/>
        </p:nvSpPr>
        <p:spPr>
          <a:xfrm>
            <a:off x="2771775" y="4241800"/>
            <a:ext cx="1936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90"/>
          <p:cNvSpPr/>
          <p:nvPr/>
        </p:nvSpPr>
        <p:spPr>
          <a:xfrm>
            <a:off x="1042988" y="4643438"/>
            <a:ext cx="103187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2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64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6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6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4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64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4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4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/>
      <p:bldP spid="64518" grpId="0"/>
      <p:bldP spid="64546" grpId="0"/>
      <p:bldP spid="64547" grpId="0"/>
      <p:bldP spid="64548" grpId="0"/>
      <p:bldP spid="64550" grpId="0"/>
      <p:bldP spid="64551" grpId="0"/>
      <p:bldP spid="645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/>
          </p:cNvSpPr>
          <p:nvPr>
            <p:ph type="title"/>
          </p:nvPr>
        </p:nvSpPr>
        <p:spPr>
          <a:xfrm>
            <a:off x="225425" y="501650"/>
            <a:ext cx="6119813" cy="4286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3  F(w,x,y,z) = ∑m</a:t>
            </a:r>
            <a:r>
              <a:rPr lang="en-US" altLang="zh-CN" sz="1800" b="1" baseline="30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(3,4,5,6,7,9,10,12,14,15)</a:t>
            </a:r>
          </a:p>
        </p:txBody>
      </p:sp>
      <p:sp>
        <p:nvSpPr>
          <p:cNvPr id="65539" name="Rectangle 4"/>
          <p:cNvSpPr>
            <a:spLocks noGrp="1"/>
          </p:cNvSpPr>
          <p:nvPr>
            <p:ph idx="1"/>
          </p:nvPr>
        </p:nvSpPr>
        <p:spPr>
          <a:xfrm>
            <a:off x="304800" y="858838"/>
            <a:ext cx="8458200" cy="8572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②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选择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位多路选择器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74LS153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将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w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作为地址端，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z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作为数据端。</a:t>
            </a:r>
          </a:p>
        </p:txBody>
      </p:sp>
      <p:sp>
        <p:nvSpPr>
          <p:cNvPr id="58371" name="Line 6"/>
          <p:cNvSpPr>
            <a:spLocks noChangeAspect="1"/>
          </p:cNvSpPr>
          <p:nvPr/>
        </p:nvSpPr>
        <p:spPr>
          <a:xfrm>
            <a:off x="739775" y="1606550"/>
            <a:ext cx="431800" cy="32385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5541" name="Text Box 7"/>
          <p:cNvSpPr txBox="1"/>
          <p:nvPr/>
        </p:nvSpPr>
        <p:spPr>
          <a:xfrm>
            <a:off x="525463" y="1690688"/>
            <a:ext cx="517525" cy="4921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yz</a:t>
            </a:r>
          </a:p>
        </p:txBody>
      </p:sp>
      <p:sp>
        <p:nvSpPr>
          <p:cNvPr id="65542" name="Text Box 8"/>
          <p:cNvSpPr txBox="1"/>
          <p:nvPr/>
        </p:nvSpPr>
        <p:spPr>
          <a:xfrm>
            <a:off x="914400" y="1428750"/>
            <a:ext cx="6858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</a:pPr>
            <a:r>
              <a:rPr lang="en-US" altLang="zh-CN" sz="26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wx</a:t>
            </a:r>
          </a:p>
        </p:txBody>
      </p:sp>
      <p:sp>
        <p:nvSpPr>
          <p:cNvPr id="65543" name="Text Box 36"/>
          <p:cNvSpPr txBox="1"/>
          <p:nvPr/>
        </p:nvSpPr>
        <p:spPr>
          <a:xfrm>
            <a:off x="228600" y="3668713"/>
            <a:ext cx="29718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w=0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0</a:t>
            </a:r>
          </a:p>
        </p:txBody>
      </p:sp>
      <p:sp>
        <p:nvSpPr>
          <p:cNvPr id="65544" name="Text Box 37"/>
          <p:cNvSpPr txBox="1"/>
          <p:nvPr/>
        </p:nvSpPr>
        <p:spPr>
          <a:xfrm>
            <a:off x="1411605" y="4000500"/>
            <a:ext cx="1295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sp>
        <p:nvSpPr>
          <p:cNvPr id="65545" name="Text Box 38"/>
          <p:cNvSpPr txBox="1"/>
          <p:nvPr/>
        </p:nvSpPr>
        <p:spPr>
          <a:xfrm>
            <a:off x="228600" y="4400550"/>
            <a:ext cx="29718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w=1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时：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 </a:t>
            </a: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z</a:t>
            </a:r>
          </a:p>
        </p:txBody>
      </p:sp>
      <p:grpSp>
        <p:nvGrpSpPr>
          <p:cNvPr id="65546" name="Group 39"/>
          <p:cNvGrpSpPr/>
          <p:nvPr/>
        </p:nvGrpSpPr>
        <p:grpSpPr>
          <a:xfrm>
            <a:off x="1339850" y="4754563"/>
            <a:ext cx="1524000" cy="368693"/>
            <a:chOff x="768" y="3129"/>
            <a:chExt cx="960" cy="310"/>
          </a:xfrm>
        </p:grpSpPr>
        <p:sp>
          <p:nvSpPr>
            <p:cNvPr id="77939" name="Text Box 40"/>
            <p:cNvSpPr txBox="1"/>
            <p:nvPr/>
          </p:nvSpPr>
          <p:spPr>
            <a:xfrm>
              <a:off x="768" y="3129"/>
              <a:ext cx="96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77940" name="Line 41"/>
            <p:cNvSpPr/>
            <p:nvPr/>
          </p:nvSpPr>
          <p:spPr>
            <a:xfrm>
              <a:off x="1259" y="3216"/>
              <a:ext cx="12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5547" name="Text Box 81"/>
          <p:cNvSpPr txBox="1"/>
          <p:nvPr/>
        </p:nvSpPr>
        <p:spPr>
          <a:xfrm>
            <a:off x="2339975" y="3657600"/>
            <a:ext cx="12192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z</a:t>
            </a:r>
          </a:p>
        </p:txBody>
      </p:sp>
      <p:sp>
        <p:nvSpPr>
          <p:cNvPr id="65548" name="Text Box 82"/>
          <p:cNvSpPr txBox="1"/>
          <p:nvPr/>
        </p:nvSpPr>
        <p:spPr>
          <a:xfrm>
            <a:off x="2339975" y="4011613"/>
            <a:ext cx="12954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sp>
        <p:nvSpPr>
          <p:cNvPr id="65549" name="Text Box 83"/>
          <p:cNvSpPr txBox="1"/>
          <p:nvPr/>
        </p:nvSpPr>
        <p:spPr>
          <a:xfrm>
            <a:off x="2339975" y="4754563"/>
            <a:ext cx="1219200" cy="365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sz="1800" b="1" baseline="-25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 </a:t>
            </a:r>
            <a:r>
              <a: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1</a:t>
            </a:r>
          </a:p>
        </p:txBody>
      </p:sp>
      <p:grpSp>
        <p:nvGrpSpPr>
          <p:cNvPr id="65550" name="Group 84"/>
          <p:cNvGrpSpPr/>
          <p:nvPr/>
        </p:nvGrpSpPr>
        <p:grpSpPr>
          <a:xfrm>
            <a:off x="2339975" y="4400550"/>
            <a:ext cx="1524000" cy="368693"/>
            <a:chOff x="768" y="3129"/>
            <a:chExt cx="960" cy="310"/>
          </a:xfrm>
        </p:grpSpPr>
        <p:sp>
          <p:nvSpPr>
            <p:cNvPr id="77937" name="Text Box 85"/>
            <p:cNvSpPr txBox="1"/>
            <p:nvPr/>
          </p:nvSpPr>
          <p:spPr>
            <a:xfrm>
              <a:off x="768" y="3129"/>
              <a:ext cx="960" cy="3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</a:t>
              </a: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77938" name="Line 86"/>
            <p:cNvSpPr/>
            <p:nvPr/>
          </p:nvSpPr>
          <p:spPr>
            <a:xfrm>
              <a:off x="1259" y="3216"/>
              <a:ext cx="12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5551" name="Group 156"/>
          <p:cNvGrpSpPr/>
          <p:nvPr/>
        </p:nvGrpSpPr>
        <p:grpSpPr>
          <a:xfrm>
            <a:off x="3625850" y="1403350"/>
            <a:ext cx="4584700" cy="3168650"/>
            <a:chOff x="2511" y="1178"/>
            <a:chExt cx="3241" cy="2662"/>
          </a:xfrm>
        </p:grpSpPr>
        <p:sp>
          <p:nvSpPr>
            <p:cNvPr id="77869" name="Rectangle 88"/>
            <p:cNvSpPr/>
            <p:nvPr/>
          </p:nvSpPr>
          <p:spPr>
            <a:xfrm>
              <a:off x="4186" y="1460"/>
              <a:ext cx="576" cy="238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70" name="Text Box 89"/>
            <p:cNvSpPr txBox="1"/>
            <p:nvPr/>
          </p:nvSpPr>
          <p:spPr>
            <a:xfrm>
              <a:off x="5512" y="2560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F</a:t>
              </a:r>
            </a:p>
          </p:txBody>
        </p:sp>
        <p:sp>
          <p:nvSpPr>
            <p:cNvPr id="77871" name="Line 90"/>
            <p:cNvSpPr/>
            <p:nvPr/>
          </p:nvSpPr>
          <p:spPr>
            <a:xfrm>
              <a:off x="3996" y="1584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2" name="Line 91"/>
            <p:cNvSpPr/>
            <p:nvPr/>
          </p:nvSpPr>
          <p:spPr>
            <a:xfrm>
              <a:off x="3996" y="169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73" name="Oval 92"/>
            <p:cNvSpPr/>
            <p:nvPr/>
          </p:nvSpPr>
          <p:spPr>
            <a:xfrm>
              <a:off x="4129" y="1872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74" name="Text Box 93"/>
            <p:cNvSpPr txBox="1"/>
            <p:nvPr/>
          </p:nvSpPr>
          <p:spPr>
            <a:xfrm>
              <a:off x="4174" y="1411"/>
              <a:ext cx="192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77875" name="Text Box 94"/>
            <p:cNvSpPr txBox="1"/>
            <p:nvPr/>
          </p:nvSpPr>
          <p:spPr>
            <a:xfrm>
              <a:off x="4176" y="1529"/>
              <a:ext cx="192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77876" name="Text Box 95"/>
            <p:cNvSpPr txBox="1"/>
            <p:nvPr/>
          </p:nvSpPr>
          <p:spPr>
            <a:xfrm>
              <a:off x="4146" y="1759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1G</a:t>
              </a:r>
            </a:p>
          </p:txBody>
        </p:sp>
        <p:sp>
          <p:nvSpPr>
            <p:cNvPr id="77877" name="Text Box 96"/>
            <p:cNvSpPr txBox="1"/>
            <p:nvPr/>
          </p:nvSpPr>
          <p:spPr>
            <a:xfrm>
              <a:off x="4156" y="2153"/>
              <a:ext cx="342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78" name="Text Box 97"/>
            <p:cNvSpPr txBox="1"/>
            <p:nvPr/>
          </p:nvSpPr>
          <p:spPr>
            <a:xfrm>
              <a:off x="4156" y="2350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79" name="Text Box 98"/>
            <p:cNvSpPr txBox="1"/>
            <p:nvPr/>
          </p:nvSpPr>
          <p:spPr>
            <a:xfrm>
              <a:off x="4156" y="2542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80" name="Line 99"/>
            <p:cNvSpPr/>
            <p:nvPr/>
          </p:nvSpPr>
          <p:spPr>
            <a:xfrm>
              <a:off x="3552" y="2486"/>
              <a:ext cx="6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1" name="Line 100"/>
            <p:cNvSpPr/>
            <p:nvPr/>
          </p:nvSpPr>
          <p:spPr>
            <a:xfrm>
              <a:off x="3216" y="248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2" name="Text Box 101"/>
            <p:cNvSpPr txBox="1"/>
            <p:nvPr/>
          </p:nvSpPr>
          <p:spPr>
            <a:xfrm>
              <a:off x="2928" y="2342"/>
              <a:ext cx="432" cy="259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77883" name="Text Box 102"/>
            <p:cNvSpPr txBox="1"/>
            <p:nvPr/>
          </p:nvSpPr>
          <p:spPr>
            <a:xfrm>
              <a:off x="3817" y="1374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77884" name="Text Box 103"/>
            <p:cNvSpPr txBox="1"/>
            <p:nvPr/>
          </p:nvSpPr>
          <p:spPr>
            <a:xfrm>
              <a:off x="3817" y="1512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77885" name="Line 104"/>
            <p:cNvSpPr/>
            <p:nvPr/>
          </p:nvSpPr>
          <p:spPr>
            <a:xfrm>
              <a:off x="3996" y="3120"/>
              <a:ext cx="19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6" name="Line 105"/>
            <p:cNvSpPr/>
            <p:nvPr/>
          </p:nvSpPr>
          <p:spPr>
            <a:xfrm flipV="1">
              <a:off x="3851" y="2688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7" name="Line 106"/>
            <p:cNvSpPr/>
            <p:nvPr/>
          </p:nvSpPr>
          <p:spPr>
            <a:xfrm>
              <a:off x="3504" y="2304"/>
              <a:ext cx="6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8" name="Line 107"/>
            <p:cNvSpPr/>
            <p:nvPr/>
          </p:nvSpPr>
          <p:spPr>
            <a:xfrm>
              <a:off x="3992" y="2304"/>
              <a:ext cx="0" cy="8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89" name="Text Box 108"/>
            <p:cNvSpPr txBox="1"/>
            <p:nvPr/>
          </p:nvSpPr>
          <p:spPr>
            <a:xfrm>
              <a:off x="3373" y="2115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z</a:t>
              </a:r>
            </a:p>
          </p:txBody>
        </p:sp>
        <p:sp>
          <p:nvSpPr>
            <p:cNvPr id="77890" name="Oval 109"/>
            <p:cNvSpPr/>
            <p:nvPr/>
          </p:nvSpPr>
          <p:spPr>
            <a:xfrm>
              <a:off x="3970" y="228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91" name="Text Box 110"/>
            <p:cNvSpPr txBox="1"/>
            <p:nvPr/>
          </p:nvSpPr>
          <p:spPr>
            <a:xfrm>
              <a:off x="3936" y="1178"/>
              <a:ext cx="960" cy="333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74LS153 </a:t>
              </a:r>
            </a:p>
          </p:txBody>
        </p:sp>
        <p:sp>
          <p:nvSpPr>
            <p:cNvPr id="77892" name="Rectangle 111"/>
            <p:cNvSpPr/>
            <p:nvPr/>
          </p:nvSpPr>
          <p:spPr>
            <a:xfrm>
              <a:off x="3360" y="2459"/>
              <a:ext cx="195" cy="5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93" name="Text Box 112"/>
            <p:cNvSpPr txBox="1"/>
            <p:nvPr/>
          </p:nvSpPr>
          <p:spPr>
            <a:xfrm>
              <a:off x="4512" y="3075"/>
              <a:ext cx="28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2Y</a:t>
              </a:r>
            </a:p>
          </p:txBody>
        </p:sp>
        <p:sp>
          <p:nvSpPr>
            <p:cNvPr id="77894" name="Line 113"/>
            <p:cNvSpPr/>
            <p:nvPr/>
          </p:nvSpPr>
          <p:spPr>
            <a:xfrm>
              <a:off x="4763" y="321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5" name="Rectangle 114"/>
            <p:cNvSpPr/>
            <p:nvPr/>
          </p:nvSpPr>
          <p:spPr>
            <a:xfrm>
              <a:off x="5058" y="2519"/>
              <a:ext cx="289" cy="336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896" name="Text Box 115"/>
            <p:cNvSpPr txBox="1"/>
            <p:nvPr/>
          </p:nvSpPr>
          <p:spPr>
            <a:xfrm>
              <a:off x="5010" y="2496"/>
              <a:ext cx="48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≥1</a:t>
              </a:r>
            </a:p>
          </p:txBody>
        </p:sp>
        <p:sp>
          <p:nvSpPr>
            <p:cNvPr id="77897" name="Line 116"/>
            <p:cNvSpPr/>
            <p:nvPr/>
          </p:nvSpPr>
          <p:spPr>
            <a:xfrm>
              <a:off x="4907" y="2160"/>
              <a:ext cx="0" cy="4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8" name="Line 117"/>
            <p:cNvSpPr/>
            <p:nvPr/>
          </p:nvSpPr>
          <p:spPr>
            <a:xfrm>
              <a:off x="4907" y="2784"/>
              <a:ext cx="0" cy="42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99" name="Line 118"/>
            <p:cNvSpPr/>
            <p:nvPr/>
          </p:nvSpPr>
          <p:spPr>
            <a:xfrm>
              <a:off x="4911" y="259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0" name="Line 119"/>
            <p:cNvSpPr/>
            <p:nvPr/>
          </p:nvSpPr>
          <p:spPr>
            <a:xfrm>
              <a:off x="4911" y="2785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1" name="Line 120"/>
            <p:cNvSpPr/>
            <p:nvPr/>
          </p:nvSpPr>
          <p:spPr>
            <a:xfrm>
              <a:off x="5352" y="2689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2" name="Oval 121"/>
            <p:cNvSpPr/>
            <p:nvPr/>
          </p:nvSpPr>
          <p:spPr>
            <a:xfrm>
              <a:off x="4129" y="2889"/>
              <a:ext cx="57" cy="57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03" name="Text Box 122"/>
            <p:cNvSpPr txBox="1"/>
            <p:nvPr/>
          </p:nvSpPr>
          <p:spPr>
            <a:xfrm>
              <a:off x="4156" y="2983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04" name="Text Box 123"/>
            <p:cNvSpPr txBox="1"/>
            <p:nvPr/>
          </p:nvSpPr>
          <p:spPr>
            <a:xfrm>
              <a:off x="4156" y="3175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05" name="Text Box 124"/>
            <p:cNvSpPr txBox="1"/>
            <p:nvPr/>
          </p:nvSpPr>
          <p:spPr>
            <a:xfrm>
              <a:off x="4156" y="3367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06" name="Text Box 125"/>
            <p:cNvSpPr txBox="1"/>
            <p:nvPr/>
          </p:nvSpPr>
          <p:spPr>
            <a:xfrm>
              <a:off x="4156" y="3559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77907" name="Group 126"/>
            <p:cNvGrpSpPr/>
            <p:nvPr/>
          </p:nvGrpSpPr>
          <p:grpSpPr>
            <a:xfrm>
              <a:off x="3995" y="1976"/>
              <a:ext cx="911" cy="310"/>
              <a:chOff x="3995" y="1976"/>
              <a:chExt cx="911" cy="310"/>
            </a:xfrm>
          </p:grpSpPr>
          <p:sp>
            <p:nvSpPr>
              <p:cNvPr id="77931" name="Line 127"/>
              <p:cNvSpPr/>
              <p:nvPr/>
            </p:nvSpPr>
            <p:spPr>
              <a:xfrm>
                <a:off x="4762" y="216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2" name="Text Box 128"/>
              <p:cNvSpPr txBox="1"/>
              <p:nvPr/>
            </p:nvSpPr>
            <p:spPr>
              <a:xfrm>
                <a:off x="4156" y="1976"/>
                <a:ext cx="328" cy="25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1C</a:t>
                </a:r>
                <a:r>
                  <a:rPr lang="en-US" altLang="zh-CN" sz="1400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77933" name="Text Box 129"/>
              <p:cNvSpPr txBox="1"/>
              <p:nvPr/>
            </p:nvSpPr>
            <p:spPr>
              <a:xfrm>
                <a:off x="4512" y="2030"/>
                <a:ext cx="288" cy="25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4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1Y</a:t>
                </a:r>
              </a:p>
            </p:txBody>
          </p:sp>
          <p:sp>
            <p:nvSpPr>
              <p:cNvPr id="77934" name="Line 130"/>
              <p:cNvSpPr/>
              <p:nvPr/>
            </p:nvSpPr>
            <p:spPr>
              <a:xfrm>
                <a:off x="4043" y="2112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5" name="Line 131"/>
              <p:cNvSpPr/>
              <p:nvPr/>
            </p:nvSpPr>
            <p:spPr>
              <a:xfrm>
                <a:off x="4043" y="2112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936" name="Line 132"/>
              <p:cNvSpPr/>
              <p:nvPr/>
            </p:nvSpPr>
            <p:spPr>
              <a:xfrm>
                <a:off x="3995" y="2216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908" name="Line 133"/>
            <p:cNvSpPr/>
            <p:nvPr/>
          </p:nvSpPr>
          <p:spPr>
            <a:xfrm>
              <a:off x="3685" y="3322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09" name="Rectangle 134"/>
            <p:cNvSpPr/>
            <p:nvPr/>
          </p:nvSpPr>
          <p:spPr>
            <a:xfrm>
              <a:off x="3563" y="3052"/>
              <a:ext cx="240" cy="145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10" name="Text Box 135"/>
            <p:cNvSpPr txBox="1"/>
            <p:nvPr/>
          </p:nvSpPr>
          <p:spPr>
            <a:xfrm>
              <a:off x="3590" y="2992"/>
              <a:ext cx="240" cy="25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7911" name="Oval 136"/>
            <p:cNvSpPr/>
            <p:nvPr/>
          </p:nvSpPr>
          <p:spPr>
            <a:xfrm>
              <a:off x="3663" y="3209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12" name="Line 137"/>
            <p:cNvSpPr/>
            <p:nvPr/>
          </p:nvSpPr>
          <p:spPr>
            <a:xfrm>
              <a:off x="3678" y="2304"/>
              <a:ext cx="0" cy="74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3" name="Oval 138"/>
            <p:cNvSpPr/>
            <p:nvPr/>
          </p:nvSpPr>
          <p:spPr>
            <a:xfrm>
              <a:off x="3658" y="228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14" name="Line 139"/>
            <p:cNvSpPr/>
            <p:nvPr/>
          </p:nvSpPr>
          <p:spPr>
            <a:xfrm flipV="1">
              <a:off x="3430" y="2922"/>
              <a:ext cx="698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5" name="Line 140"/>
            <p:cNvSpPr/>
            <p:nvPr/>
          </p:nvSpPr>
          <p:spPr>
            <a:xfrm>
              <a:off x="2688" y="1895"/>
              <a:ext cx="14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16" name="Text Box 141"/>
            <p:cNvSpPr txBox="1"/>
            <p:nvPr/>
          </p:nvSpPr>
          <p:spPr>
            <a:xfrm>
              <a:off x="2511" y="1716"/>
              <a:ext cx="240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w</a:t>
              </a:r>
            </a:p>
          </p:txBody>
        </p:sp>
        <p:sp>
          <p:nvSpPr>
            <p:cNvPr id="77917" name="Oval 142"/>
            <p:cNvSpPr/>
            <p:nvPr/>
          </p:nvSpPr>
          <p:spPr>
            <a:xfrm>
              <a:off x="2880" y="1871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18" name="Rectangle 143"/>
            <p:cNvSpPr/>
            <p:nvPr/>
          </p:nvSpPr>
          <p:spPr>
            <a:xfrm>
              <a:off x="3251" y="2806"/>
              <a:ext cx="144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19" name="Text Box 144"/>
            <p:cNvSpPr txBox="1"/>
            <p:nvPr/>
          </p:nvSpPr>
          <p:spPr>
            <a:xfrm>
              <a:off x="3241" y="2768"/>
              <a:ext cx="225" cy="30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77920" name="Oval 145"/>
            <p:cNvSpPr/>
            <p:nvPr/>
          </p:nvSpPr>
          <p:spPr>
            <a:xfrm>
              <a:off x="3395" y="290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21" name="Line 146"/>
            <p:cNvSpPr/>
            <p:nvPr/>
          </p:nvSpPr>
          <p:spPr>
            <a:xfrm>
              <a:off x="2887" y="2922"/>
              <a:ext cx="36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2" name="Line 147"/>
            <p:cNvSpPr/>
            <p:nvPr/>
          </p:nvSpPr>
          <p:spPr>
            <a:xfrm>
              <a:off x="2891" y="1923"/>
              <a:ext cx="0" cy="99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3" name="Text Box 148"/>
            <p:cNvSpPr txBox="1"/>
            <p:nvPr/>
          </p:nvSpPr>
          <p:spPr>
            <a:xfrm>
              <a:off x="4166" y="2782"/>
              <a:ext cx="298" cy="25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2G</a:t>
              </a:r>
            </a:p>
          </p:txBody>
        </p:sp>
        <p:sp>
          <p:nvSpPr>
            <p:cNvPr id="77924" name="Line 149"/>
            <p:cNvSpPr/>
            <p:nvPr/>
          </p:nvSpPr>
          <p:spPr>
            <a:xfrm>
              <a:off x="3840" y="2496"/>
              <a:ext cx="0" cy="121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5" name="Line 150"/>
            <p:cNvSpPr/>
            <p:nvPr/>
          </p:nvSpPr>
          <p:spPr>
            <a:xfrm flipV="1">
              <a:off x="3851" y="3712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6" name="Oval 151"/>
            <p:cNvSpPr/>
            <p:nvPr/>
          </p:nvSpPr>
          <p:spPr>
            <a:xfrm>
              <a:off x="3814" y="246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27" name="Oval 152"/>
            <p:cNvSpPr/>
            <p:nvPr/>
          </p:nvSpPr>
          <p:spPr>
            <a:xfrm>
              <a:off x="3817" y="265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77928" name="Line 153"/>
            <p:cNvSpPr/>
            <p:nvPr/>
          </p:nvSpPr>
          <p:spPr>
            <a:xfrm>
              <a:off x="3688" y="3504"/>
              <a:ext cx="49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29" name="Line 154"/>
            <p:cNvSpPr/>
            <p:nvPr/>
          </p:nvSpPr>
          <p:spPr>
            <a:xfrm flipH="1">
              <a:off x="3683" y="3257"/>
              <a:ext cx="2" cy="24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930" name="Oval 155"/>
            <p:cNvSpPr/>
            <p:nvPr/>
          </p:nvSpPr>
          <p:spPr>
            <a:xfrm>
              <a:off x="3668" y="330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aphicFrame>
        <p:nvGraphicFramePr>
          <p:cNvPr id="243130" name="Group 442"/>
          <p:cNvGraphicFramePr>
            <a:graphicFrameLocks noGrp="1"/>
          </p:cNvGraphicFramePr>
          <p:nvPr/>
        </p:nvGraphicFramePr>
        <p:xfrm>
          <a:off x="1219200" y="1943100"/>
          <a:ext cx="2362200" cy="1714500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en-US" sz="2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pitchFamily="49" charset="-122"/>
                        <a:ea typeface="黑体" panose="02010609060101010101" pitchFamily="49" charset="-122"/>
                      </a:endParaRPr>
                    </a:p>
                  </a:txBody>
                  <a:tcPr marT="34290" marB="3429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1</a:t>
                      </a:r>
                    </a:p>
                  </a:txBody>
                  <a:tcPr marT="34290" marB="3429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9" name="Line 190"/>
          <p:cNvSpPr/>
          <p:nvPr/>
        </p:nvSpPr>
        <p:spPr>
          <a:xfrm>
            <a:off x="2863850" y="4503738"/>
            <a:ext cx="1936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0" name="Line 190"/>
          <p:cNvSpPr/>
          <p:nvPr/>
        </p:nvSpPr>
        <p:spPr>
          <a:xfrm>
            <a:off x="1925638" y="4857750"/>
            <a:ext cx="193675" cy="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8" name="Rectangle 3"/>
          <p:cNvSpPr txBox="1"/>
          <p:nvPr/>
        </p:nvSpPr>
        <p:spPr>
          <a:xfrm>
            <a:off x="7164705" y="4008755"/>
            <a:ext cx="1121410" cy="37909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③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或门</a:t>
            </a:r>
          </a:p>
          <a:p>
            <a:pPr eaLnBrk="1" hangingPunct="1"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不能忘！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24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5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/>
      <p:bldP spid="65542" grpId="0"/>
      <p:bldP spid="65543" grpId="0"/>
      <p:bldP spid="65544" grpId="0"/>
      <p:bldP spid="65545" grpId="0"/>
      <p:bldP spid="65547" grpId="0"/>
      <p:bldP spid="65548" grpId="0"/>
      <p:bldP spid="65549" grpId="0"/>
      <p:bldP spid="5020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25CA5-C59A-BB2B-CB50-0DF58E34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438D0C-C20C-D91C-F8F7-9B5E6663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497802"/>
            <a:ext cx="3109061" cy="45055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ABA6E9-1132-E238-9A1E-EC7DEB51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52" y="3767033"/>
            <a:ext cx="6696744" cy="123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8663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/>
          </p:cNvSpPr>
          <p:nvPr>
            <p:ph type="title"/>
          </p:nvPr>
        </p:nvSpPr>
        <p:spPr>
          <a:xfrm>
            <a:off x="968375" y="558800"/>
            <a:ext cx="3597275" cy="5397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2.4.4 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比较器和加法器</a:t>
            </a:r>
            <a:endParaRPr lang="zh-CN" altLang="en-US" sz="24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6563" name="Rectangle 4"/>
          <p:cNvSpPr>
            <a:spLocks noGrp="1"/>
          </p:cNvSpPr>
          <p:nvPr>
            <p:ph idx="1"/>
          </p:nvPr>
        </p:nvSpPr>
        <p:spPr>
          <a:xfrm>
            <a:off x="861695" y="1624330"/>
            <a:ext cx="7433310" cy="16573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比较器是对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两个位数相同的二进制整数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进行数值比较，并判断其大小关系的逻辑器件。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比较大小关系的结果有三种：</a:t>
            </a:r>
          </a:p>
          <a:p>
            <a:pPr eaLnBrk="1" latinLnBrk="0" hangingPunct="1">
              <a:spcBef>
                <a:spcPts val="13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(&gt;)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、等于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＝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、小于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(&lt;)</a:t>
            </a:r>
          </a:p>
        </p:txBody>
      </p:sp>
      <p:sp>
        <p:nvSpPr>
          <p:cNvPr id="66564" name="Text Box 30"/>
          <p:cNvSpPr txBox="1"/>
          <p:nvPr/>
        </p:nvSpPr>
        <p:spPr>
          <a:xfrm>
            <a:off x="1003300" y="3660775"/>
            <a:ext cx="7219950" cy="10045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相等比较的过程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总是从高位开始比较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，只有当相同位比较结果相等时，才进行低位比较。因此，两个一位二进制数的比较是整个比较器操作的基础。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146175" y="1143000"/>
            <a:ext cx="2760663" cy="428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kern="0" cap="none" spc="0" normalizeH="0" baseline="0" noProof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</a:t>
            </a:r>
            <a:r>
              <a:rPr kumimoji="0" lang="zh-CN" altLang="en-US" sz="1800" kern="0" cap="none" spc="0" normalizeH="0" baseline="0" noProof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）</a:t>
            </a:r>
            <a:r>
              <a:rPr kumimoji="0" lang="zh-CN" altLang="en-US" sz="1800" b="1" kern="0" cap="none" spc="0" normalizeH="0" baseline="0" noProof="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比较器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45845" y="3121025"/>
            <a:ext cx="2998788" cy="5397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defRPr/>
            </a:pPr>
            <a:r>
              <a:rPr kumimoji="0" lang="zh-CN" altLang="en-US" sz="18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相等的比较过程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4" grpId="0"/>
      <p:bldP spid="66564" grpId="1"/>
      <p:bldP spid="6" grpId="0"/>
      <p:bldP spid="6" grpId="1"/>
      <p:bldP spid="7" grpId="0"/>
      <p:bldP spid="7" grpId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4"/>
          <p:cNvSpPr>
            <a:spLocks noGrp="1"/>
          </p:cNvSpPr>
          <p:nvPr>
            <p:ph idx="1"/>
          </p:nvPr>
        </p:nvSpPr>
        <p:spPr>
          <a:xfrm>
            <a:off x="725805" y="557530"/>
            <a:ext cx="7585710" cy="8572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判断两个一位二进制数是否相等，可用异或门、异或非门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同或门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实现，其逻辑表达式为：</a:t>
            </a:r>
          </a:p>
        </p:txBody>
      </p:sp>
      <p:sp>
        <p:nvSpPr>
          <p:cNvPr id="67590" name="Rectangle 31"/>
          <p:cNvSpPr/>
          <p:nvPr/>
        </p:nvSpPr>
        <p:spPr>
          <a:xfrm>
            <a:off x="579438" y="3003550"/>
            <a:ext cx="8456612" cy="8255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eaLnBrk="1" hangingPunct="1">
              <a:buFont typeface="Arial" panose="020B0604020202020204" pitchFamily="34" charset="0"/>
            </a:pPr>
            <a:r>
              <a: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同理，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异或门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异或非门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也可以实现两个多位数的比较。</a:t>
            </a:r>
          </a:p>
        </p:txBody>
      </p:sp>
      <p:sp>
        <p:nvSpPr>
          <p:cNvPr id="31" name="Rectangle 4"/>
          <p:cNvSpPr txBox="1">
            <a:spLocks noChangeArrowheads="1"/>
          </p:cNvSpPr>
          <p:nvPr/>
        </p:nvSpPr>
        <p:spPr bwMode="auto">
          <a:xfrm>
            <a:off x="1227138" y="4300538"/>
            <a:ext cx="5394325" cy="5143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NEQ = (A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0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⊕B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0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) + (A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⊕B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1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) + (A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⊕B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2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) + (A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⊕B</a:t>
            </a:r>
            <a:r>
              <a:rPr kumimoji="0" lang="en-US" altLang="zh-CN" sz="1800" b="1" kern="0" cap="none" spc="0" normalizeH="0" baseline="-2500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3</a:t>
            </a:r>
            <a:r>
              <a:rPr kumimoji="0" lang="en-US" altLang="zh-CN" sz="1800" b="1" kern="0" cap="none" spc="0" normalizeH="0" baseline="0" noProof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宋体" panose="02010600030101010101" pitchFamily="2" charset="-122"/>
              </a:rPr>
              <a:t>)</a:t>
            </a:r>
          </a:p>
        </p:txBody>
      </p:sp>
      <p:sp>
        <p:nvSpPr>
          <p:cNvPr id="74760" name="Rectangle 3"/>
          <p:cNvSpPr>
            <a:spLocks noGrp="1"/>
          </p:cNvSpPr>
          <p:nvPr>
            <p:ph type="title"/>
          </p:nvPr>
        </p:nvSpPr>
        <p:spPr>
          <a:xfrm>
            <a:off x="979488" y="3756025"/>
            <a:ext cx="6329362" cy="54451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 四位二进制数的相等比较器。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26795" y="1621155"/>
            <a:ext cx="419036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对应的两个逻辑电路如下图所示。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635" y="1034415"/>
            <a:ext cx="4813935" cy="4984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775" y="2114550"/>
            <a:ext cx="5378450" cy="9144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/>
      <p:bldP spid="67590" grpId="0"/>
      <p:bldP spid="31" grpId="0"/>
      <p:bldP spid="74760" grpId="0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/>
          </p:cNvSpPr>
          <p:nvPr>
            <p:ph type="title"/>
          </p:nvPr>
        </p:nvSpPr>
        <p:spPr>
          <a:xfrm>
            <a:off x="434975" y="546100"/>
            <a:ext cx="8458200" cy="296863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）重复电路 </a:t>
            </a:r>
            <a:r>
              <a:rPr lang="zh-CN" altLang="en-US" sz="1800" b="1" i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串行组合电路）</a:t>
            </a:r>
          </a:p>
        </p:txBody>
      </p:sp>
      <p:sp>
        <p:nvSpPr>
          <p:cNvPr id="68611" name="Rectangle 4"/>
          <p:cNvSpPr>
            <a:spLocks noGrp="1"/>
          </p:cNvSpPr>
          <p:nvPr>
            <p:ph idx="1"/>
          </p:nvPr>
        </p:nvSpPr>
        <p:spPr>
          <a:xfrm>
            <a:off x="395288" y="906463"/>
            <a:ext cx="8012112" cy="15938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串行重复电路是一种组合逻辑电路，它包含几个同样的模块，每个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模块有四种类型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的输入和输出：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基本输入、基本输出、级联输入、级联输出，其中：最左边的级联输入称为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边界输入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，最右边的级联输出称为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边界输出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电路的一般结构如图所示：</a:t>
            </a:r>
          </a:p>
        </p:txBody>
      </p:sp>
      <p:pic>
        <p:nvPicPr>
          <p:cNvPr id="56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25713"/>
            <a:ext cx="7626350" cy="2349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圆角矩形标注 1"/>
          <p:cNvSpPr/>
          <p:nvPr/>
        </p:nvSpPr>
        <p:spPr>
          <a:xfrm>
            <a:off x="6887845" y="1930400"/>
            <a:ext cx="1491615" cy="611505"/>
          </a:xfrm>
          <a:prstGeom prst="wedgeRoundRectCallout">
            <a:avLst>
              <a:gd name="adj1" fmla="val -136547"/>
              <a:gd name="adj2" fmla="val 4802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PI</a:t>
            </a:r>
            <a:r>
              <a:rPr lang="zh-CN" altLang="en-US" sz="18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和</a:t>
            </a:r>
            <a:r>
              <a:rPr lang="en-US" altLang="zh-CN" sz="18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PO</a:t>
            </a:r>
            <a:r>
              <a:rPr lang="zh-CN" altLang="en-US" sz="1800" b="1">
                <a:solidFill>
                  <a:srgbClr val="FF0000"/>
                </a:solidFill>
                <a:latin typeface="华文仿宋" panose="02010600040101010101" charset="-122"/>
                <a:ea typeface="华文仿宋" panose="02010600040101010101" charset="-122"/>
                <a:cs typeface="华文仿宋" panose="02010600040101010101" charset="-122"/>
              </a:rPr>
              <a:t>理解为向量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4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charRg st="54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18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68611">
                                            <p:txEl>
                                              <p:charRg st="118" end="1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3"/>
          <p:cNvSpPr>
            <a:spLocks noGrp="1"/>
          </p:cNvSpPr>
          <p:nvPr>
            <p:ph type="title"/>
          </p:nvPr>
        </p:nvSpPr>
        <p:spPr>
          <a:xfrm>
            <a:off x="925195" y="1487805"/>
            <a:ext cx="4253230" cy="53848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串行电路的重复操作步骤如下：</a:t>
            </a:r>
          </a:p>
        </p:txBody>
      </p:sp>
      <p:sp>
        <p:nvSpPr>
          <p:cNvPr id="69635" name="Rectangle 4"/>
          <p:cNvSpPr>
            <a:spLocks noGrp="1"/>
          </p:cNvSpPr>
          <p:nvPr>
            <p:ph idx="1"/>
          </p:nvPr>
        </p:nvSpPr>
        <p:spPr>
          <a:xfrm>
            <a:off x="935355" y="2026285"/>
            <a:ext cx="7207885" cy="224536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⑴  C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置初值，并置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⑵  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运算得到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PO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 +1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⑶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 + 1 → 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⑷  如果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小于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，返回步骤⑵。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在串行重复电路中，通过提供给各个模块基本的输入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baseline="-25000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PI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利用模块的串行级联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完成步骤⑵～⑷的循环。</a:t>
            </a:r>
          </a:p>
        </p:txBody>
      </p:sp>
      <p:sp>
        <p:nvSpPr>
          <p:cNvPr id="72708" name="Text Box 60"/>
          <p:cNvSpPr txBox="1"/>
          <p:nvPr/>
        </p:nvSpPr>
        <p:spPr>
          <a:xfrm>
            <a:off x="548640" y="733425"/>
            <a:ext cx="7526338" cy="645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串行电路非常适用于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简单、重复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的逻辑运算问题，用串行重复电路可以组成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串行比较器、串行加法器和减法器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等。</a:t>
            </a:r>
          </a:p>
        </p:txBody>
      </p:sp>
      <p:sp>
        <p:nvSpPr>
          <p:cNvPr id="2" name="圆角矩形标注 1"/>
          <p:cNvSpPr/>
          <p:nvPr/>
        </p:nvSpPr>
        <p:spPr>
          <a:xfrm>
            <a:off x="6516370" y="1924050"/>
            <a:ext cx="1491615" cy="611505"/>
          </a:xfrm>
          <a:prstGeom prst="wedgeRoundRectCallout">
            <a:avLst>
              <a:gd name="adj1" fmla="val -144687"/>
              <a:gd name="adj2" fmla="val 2684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rgbClr val="FF0000"/>
                </a:solidFill>
              </a:rPr>
              <a:t>PI</a:t>
            </a:r>
            <a:r>
              <a:rPr lang="zh-CN" altLang="en-US" b="1">
                <a:solidFill>
                  <a:srgbClr val="FF0000"/>
                </a:solidFill>
              </a:rPr>
              <a:t>和</a:t>
            </a:r>
            <a:r>
              <a:rPr lang="en-US" altLang="zh-CN" b="1">
                <a:solidFill>
                  <a:srgbClr val="FF0000"/>
                </a:solidFill>
              </a:rPr>
              <a:t>PO</a:t>
            </a:r>
            <a:r>
              <a:rPr lang="zh-CN" altLang="en-US" b="1">
                <a:solidFill>
                  <a:srgbClr val="FF0000"/>
                </a:solidFill>
              </a:rPr>
              <a:t>理解为向量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25195" y="4271645"/>
            <a:ext cx="196532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下面举例说明。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6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2" grpId="0"/>
      <p:bldP spid="69635" grpId="0" build="p"/>
      <p:bldP spid="2" grpId="0" animBg="1"/>
      <p:bldP spid="2" grpId="1" animBg="1"/>
      <p:bldP spid="3" grpId="0"/>
      <p:bldP spid="3" grpId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3"/>
          <p:cNvSpPr>
            <a:spLocks noGrp="1"/>
          </p:cNvSpPr>
          <p:nvPr>
            <p:ph type="title"/>
          </p:nvPr>
        </p:nvSpPr>
        <p:spPr>
          <a:xfrm>
            <a:off x="500063" y="590550"/>
            <a:ext cx="4572000" cy="5397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串行重复比较电路 </a:t>
            </a:r>
          </a:p>
        </p:txBody>
      </p:sp>
      <p:sp>
        <p:nvSpPr>
          <p:cNvPr id="70659" name="Rectangle 4"/>
          <p:cNvSpPr>
            <a:spLocks noGrp="1"/>
          </p:cNvSpPr>
          <p:nvPr>
            <p:ph idx="1"/>
          </p:nvPr>
        </p:nvSpPr>
        <p:spPr>
          <a:xfrm>
            <a:off x="500063" y="993775"/>
            <a:ext cx="8458200" cy="763588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判断二个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进制数是否相等的串行比较电路，如图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(b)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所示：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一位串行比较模块参见图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(a)</a:t>
            </a:r>
          </a:p>
        </p:txBody>
      </p:sp>
      <p:grpSp>
        <p:nvGrpSpPr>
          <p:cNvPr id="70660" name="Group 73"/>
          <p:cNvGrpSpPr/>
          <p:nvPr/>
        </p:nvGrpSpPr>
        <p:grpSpPr>
          <a:xfrm>
            <a:off x="4904740" y="1362075"/>
            <a:ext cx="3276600" cy="1182688"/>
            <a:chOff x="898" y="1758"/>
            <a:chExt cx="2064" cy="1043"/>
          </a:xfrm>
        </p:grpSpPr>
        <p:sp>
          <p:nvSpPr>
            <p:cNvPr id="63492" name="Rectangle 72"/>
            <p:cNvSpPr/>
            <p:nvPr/>
          </p:nvSpPr>
          <p:spPr>
            <a:xfrm>
              <a:off x="898" y="1782"/>
              <a:ext cx="2064" cy="101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992" name="Text Box 25"/>
            <p:cNvSpPr txBox="1"/>
            <p:nvPr/>
          </p:nvSpPr>
          <p:spPr>
            <a:xfrm>
              <a:off x="1632" y="2448"/>
              <a:ext cx="48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( a )</a:t>
              </a:r>
            </a:p>
          </p:txBody>
        </p:sp>
        <p:sp>
          <p:nvSpPr>
            <p:cNvPr id="82993" name="Rectangle 10"/>
            <p:cNvSpPr/>
            <p:nvPr/>
          </p:nvSpPr>
          <p:spPr>
            <a:xfrm>
              <a:off x="1450" y="1920"/>
              <a:ext cx="240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2994" name="Text Box 11"/>
            <p:cNvSpPr txBox="1"/>
            <p:nvPr/>
          </p:nvSpPr>
          <p:spPr>
            <a:xfrm>
              <a:off x="1440" y="1920"/>
              <a:ext cx="336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=1</a:t>
              </a:r>
            </a:p>
          </p:txBody>
        </p:sp>
        <p:sp>
          <p:nvSpPr>
            <p:cNvPr id="82995" name="Line 12"/>
            <p:cNvSpPr/>
            <p:nvPr/>
          </p:nvSpPr>
          <p:spPr>
            <a:xfrm>
              <a:off x="1306" y="201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6" name="Line 13"/>
            <p:cNvSpPr/>
            <p:nvPr/>
          </p:nvSpPr>
          <p:spPr>
            <a:xfrm>
              <a:off x="1306" y="21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7" name="Text Box 14"/>
            <p:cNvSpPr txBox="1"/>
            <p:nvPr/>
          </p:nvSpPr>
          <p:spPr>
            <a:xfrm>
              <a:off x="1119" y="1758"/>
              <a:ext cx="240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82998" name="Text Box 15"/>
            <p:cNvSpPr txBox="1"/>
            <p:nvPr/>
          </p:nvSpPr>
          <p:spPr>
            <a:xfrm>
              <a:off x="1119" y="1950"/>
              <a:ext cx="240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82999" name="Line 17"/>
            <p:cNvSpPr/>
            <p:nvPr/>
          </p:nvSpPr>
          <p:spPr>
            <a:xfrm>
              <a:off x="1738" y="209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0" name="Rectangle 19"/>
            <p:cNvSpPr/>
            <p:nvPr/>
          </p:nvSpPr>
          <p:spPr>
            <a:xfrm>
              <a:off x="2016" y="2036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3001" name="Text Box 20"/>
            <p:cNvSpPr txBox="1"/>
            <p:nvPr/>
          </p:nvSpPr>
          <p:spPr>
            <a:xfrm>
              <a:off x="2016" y="2054"/>
              <a:ext cx="28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002" name="Line 21"/>
            <p:cNvSpPr/>
            <p:nvPr/>
          </p:nvSpPr>
          <p:spPr>
            <a:xfrm>
              <a:off x="1408" y="2362"/>
              <a:ext cx="608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3" name="Text Box 22"/>
            <p:cNvSpPr txBox="1"/>
            <p:nvPr/>
          </p:nvSpPr>
          <p:spPr>
            <a:xfrm>
              <a:off x="1023" y="2190"/>
              <a:ext cx="52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EQI</a:t>
              </a:r>
            </a:p>
          </p:txBody>
        </p:sp>
        <p:sp>
          <p:nvSpPr>
            <p:cNvPr id="83004" name="Line 23"/>
            <p:cNvSpPr/>
            <p:nvPr/>
          </p:nvSpPr>
          <p:spPr>
            <a:xfrm>
              <a:off x="2304" y="222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05" name="Text Box 24"/>
            <p:cNvSpPr txBox="1"/>
            <p:nvPr/>
          </p:nvSpPr>
          <p:spPr>
            <a:xfrm>
              <a:off x="2352" y="1905"/>
              <a:ext cx="52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EQO</a:t>
              </a:r>
            </a:p>
          </p:txBody>
        </p:sp>
        <p:sp>
          <p:nvSpPr>
            <p:cNvPr id="83006" name="Oval 16"/>
            <p:cNvSpPr/>
            <p:nvPr/>
          </p:nvSpPr>
          <p:spPr>
            <a:xfrm>
              <a:off x="1701" y="2064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</p:grpSp>
      <p:sp>
        <p:nvSpPr>
          <p:cNvPr id="70661" name="Text Box 75"/>
          <p:cNvSpPr txBox="1"/>
          <p:nvPr/>
        </p:nvSpPr>
        <p:spPr>
          <a:xfrm>
            <a:off x="519748" y="2489518"/>
            <a:ext cx="6096000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完整的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位串行比较电路参见图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(b)</a:t>
            </a:r>
          </a:p>
        </p:txBody>
      </p:sp>
      <p:grpSp>
        <p:nvGrpSpPr>
          <p:cNvPr id="70662" name="Group 77"/>
          <p:cNvGrpSpPr/>
          <p:nvPr/>
        </p:nvGrpSpPr>
        <p:grpSpPr>
          <a:xfrm>
            <a:off x="579120" y="2884488"/>
            <a:ext cx="7772400" cy="1893887"/>
            <a:chOff x="624" y="2671"/>
            <a:chExt cx="4896" cy="1555"/>
          </a:xfrm>
        </p:grpSpPr>
        <p:sp>
          <p:nvSpPr>
            <p:cNvPr id="63510" name="Rectangle 74"/>
            <p:cNvSpPr/>
            <p:nvPr/>
          </p:nvSpPr>
          <p:spPr>
            <a:xfrm>
              <a:off x="646" y="2761"/>
              <a:ext cx="4815" cy="146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2955" name="Text Box 27"/>
            <p:cNvSpPr txBox="1"/>
            <p:nvPr/>
          </p:nvSpPr>
          <p:spPr>
            <a:xfrm>
              <a:off x="3024" y="3888"/>
              <a:ext cx="4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( b )</a:t>
              </a:r>
            </a:p>
          </p:txBody>
        </p:sp>
        <p:sp>
          <p:nvSpPr>
            <p:cNvPr id="82956" name="Rectangle 28"/>
            <p:cNvSpPr/>
            <p:nvPr/>
          </p:nvSpPr>
          <p:spPr>
            <a:xfrm>
              <a:off x="1248" y="3233"/>
              <a:ext cx="657" cy="6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57" name="Text Box 29"/>
            <p:cNvSpPr txBox="1"/>
            <p:nvPr/>
          </p:nvSpPr>
          <p:spPr>
            <a:xfrm>
              <a:off x="1374" y="3244"/>
              <a:ext cx="480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CMP</a:t>
              </a:r>
            </a:p>
          </p:txBody>
        </p:sp>
        <p:sp>
          <p:nvSpPr>
            <p:cNvPr id="82958" name="Text Box 30"/>
            <p:cNvSpPr txBox="1"/>
            <p:nvPr/>
          </p:nvSpPr>
          <p:spPr>
            <a:xfrm>
              <a:off x="1536" y="3484"/>
              <a:ext cx="412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EQO</a:t>
              </a:r>
            </a:p>
          </p:txBody>
        </p:sp>
        <p:sp>
          <p:nvSpPr>
            <p:cNvPr id="82959" name="Text Box 31"/>
            <p:cNvSpPr txBox="1"/>
            <p:nvPr/>
          </p:nvSpPr>
          <p:spPr>
            <a:xfrm>
              <a:off x="1248" y="3484"/>
              <a:ext cx="384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EQI</a:t>
              </a:r>
            </a:p>
          </p:txBody>
        </p:sp>
        <p:sp>
          <p:nvSpPr>
            <p:cNvPr id="82960" name="Line 32"/>
            <p:cNvSpPr/>
            <p:nvPr/>
          </p:nvSpPr>
          <p:spPr>
            <a:xfrm>
              <a:off x="960" y="3549"/>
              <a:ext cx="268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1" name="Text Box 33"/>
            <p:cNvSpPr txBox="1"/>
            <p:nvPr/>
          </p:nvSpPr>
          <p:spPr>
            <a:xfrm>
              <a:off x="624" y="3425"/>
              <a:ext cx="384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82962" name="Rectangle 34"/>
            <p:cNvSpPr/>
            <p:nvPr/>
          </p:nvSpPr>
          <p:spPr>
            <a:xfrm>
              <a:off x="2352" y="3233"/>
              <a:ext cx="664" cy="6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63" name="Text Box 35"/>
            <p:cNvSpPr txBox="1"/>
            <p:nvPr/>
          </p:nvSpPr>
          <p:spPr>
            <a:xfrm>
              <a:off x="2496" y="3244"/>
              <a:ext cx="480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CMP</a:t>
              </a:r>
            </a:p>
          </p:txBody>
        </p:sp>
        <p:sp>
          <p:nvSpPr>
            <p:cNvPr id="82964" name="Text Box 36"/>
            <p:cNvSpPr txBox="1"/>
            <p:nvPr/>
          </p:nvSpPr>
          <p:spPr>
            <a:xfrm>
              <a:off x="2640" y="3484"/>
              <a:ext cx="408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EQO</a:t>
              </a:r>
            </a:p>
          </p:txBody>
        </p:sp>
        <p:sp>
          <p:nvSpPr>
            <p:cNvPr id="82965" name="Text Box 37"/>
            <p:cNvSpPr txBox="1"/>
            <p:nvPr/>
          </p:nvSpPr>
          <p:spPr>
            <a:xfrm>
              <a:off x="2352" y="3484"/>
              <a:ext cx="384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EQI</a:t>
              </a:r>
            </a:p>
          </p:txBody>
        </p:sp>
        <p:sp>
          <p:nvSpPr>
            <p:cNvPr id="82966" name="Line 38"/>
            <p:cNvSpPr/>
            <p:nvPr/>
          </p:nvSpPr>
          <p:spPr>
            <a:xfrm flipV="1">
              <a:off x="1920" y="3549"/>
              <a:ext cx="4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7" name="Text Box 39"/>
            <p:cNvSpPr txBox="1"/>
            <p:nvPr/>
          </p:nvSpPr>
          <p:spPr>
            <a:xfrm>
              <a:off x="1968" y="3301"/>
              <a:ext cx="384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68" name="Rectangle 40"/>
            <p:cNvSpPr/>
            <p:nvPr/>
          </p:nvSpPr>
          <p:spPr>
            <a:xfrm>
              <a:off x="4128" y="3233"/>
              <a:ext cx="664" cy="62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69" name="Text Box 41"/>
            <p:cNvSpPr txBox="1"/>
            <p:nvPr/>
          </p:nvSpPr>
          <p:spPr>
            <a:xfrm>
              <a:off x="4272" y="3244"/>
              <a:ext cx="480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CMP</a:t>
              </a:r>
            </a:p>
          </p:txBody>
        </p:sp>
        <p:sp>
          <p:nvSpPr>
            <p:cNvPr id="82970" name="Text Box 42"/>
            <p:cNvSpPr txBox="1"/>
            <p:nvPr/>
          </p:nvSpPr>
          <p:spPr>
            <a:xfrm>
              <a:off x="4416" y="3484"/>
              <a:ext cx="432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EQO</a:t>
              </a:r>
            </a:p>
          </p:txBody>
        </p:sp>
        <p:sp>
          <p:nvSpPr>
            <p:cNvPr id="82971" name="Text Box 43"/>
            <p:cNvSpPr txBox="1"/>
            <p:nvPr/>
          </p:nvSpPr>
          <p:spPr>
            <a:xfrm>
              <a:off x="4128" y="3484"/>
              <a:ext cx="384" cy="2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EQI</a:t>
              </a:r>
            </a:p>
          </p:txBody>
        </p:sp>
        <p:sp>
          <p:nvSpPr>
            <p:cNvPr id="82972" name="Line 44"/>
            <p:cNvSpPr/>
            <p:nvPr/>
          </p:nvSpPr>
          <p:spPr>
            <a:xfrm>
              <a:off x="3792" y="3549"/>
              <a:ext cx="33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Text Box 45"/>
            <p:cNvSpPr txBox="1"/>
            <p:nvPr/>
          </p:nvSpPr>
          <p:spPr>
            <a:xfrm>
              <a:off x="3696" y="3281"/>
              <a:ext cx="480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74" name="Line 46"/>
            <p:cNvSpPr/>
            <p:nvPr/>
          </p:nvSpPr>
          <p:spPr>
            <a:xfrm>
              <a:off x="3024" y="3531"/>
              <a:ext cx="33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5" name="Line 47"/>
            <p:cNvSpPr/>
            <p:nvPr/>
          </p:nvSpPr>
          <p:spPr>
            <a:xfrm>
              <a:off x="4800" y="3531"/>
              <a:ext cx="336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Text Box 48"/>
            <p:cNvSpPr txBox="1"/>
            <p:nvPr/>
          </p:nvSpPr>
          <p:spPr>
            <a:xfrm>
              <a:off x="5136" y="3417"/>
              <a:ext cx="384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82977" name="Text Box 49"/>
            <p:cNvSpPr txBox="1"/>
            <p:nvPr/>
          </p:nvSpPr>
          <p:spPr>
            <a:xfrm>
              <a:off x="3470" y="3413"/>
              <a:ext cx="528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82978" name="Line 52"/>
            <p:cNvSpPr/>
            <p:nvPr/>
          </p:nvSpPr>
          <p:spPr>
            <a:xfrm>
              <a:off x="1440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Text Box 53"/>
            <p:cNvSpPr txBox="1"/>
            <p:nvPr/>
          </p:nvSpPr>
          <p:spPr>
            <a:xfrm>
              <a:off x="1334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80" name="Line 55"/>
            <p:cNvSpPr/>
            <p:nvPr/>
          </p:nvSpPr>
          <p:spPr>
            <a:xfrm>
              <a:off x="1710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1" name="Text Box 56"/>
            <p:cNvSpPr txBox="1"/>
            <p:nvPr/>
          </p:nvSpPr>
          <p:spPr>
            <a:xfrm>
              <a:off x="1604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82" name="Line 59"/>
            <p:cNvSpPr/>
            <p:nvPr/>
          </p:nvSpPr>
          <p:spPr>
            <a:xfrm>
              <a:off x="2524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Text Box 60"/>
            <p:cNvSpPr txBox="1"/>
            <p:nvPr/>
          </p:nvSpPr>
          <p:spPr>
            <a:xfrm>
              <a:off x="2418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84" name="Line 62"/>
            <p:cNvSpPr/>
            <p:nvPr/>
          </p:nvSpPr>
          <p:spPr>
            <a:xfrm>
              <a:off x="2794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Text Box 63"/>
            <p:cNvSpPr txBox="1"/>
            <p:nvPr/>
          </p:nvSpPr>
          <p:spPr>
            <a:xfrm>
              <a:off x="2688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86" name="Line 66"/>
            <p:cNvSpPr/>
            <p:nvPr/>
          </p:nvSpPr>
          <p:spPr>
            <a:xfrm>
              <a:off x="4330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Text Box 67"/>
            <p:cNvSpPr txBox="1"/>
            <p:nvPr/>
          </p:nvSpPr>
          <p:spPr>
            <a:xfrm>
              <a:off x="4224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88" name="Line 69"/>
            <p:cNvSpPr/>
            <p:nvPr/>
          </p:nvSpPr>
          <p:spPr>
            <a:xfrm>
              <a:off x="4600" y="2976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9" name="Text Box 70"/>
            <p:cNvSpPr txBox="1"/>
            <p:nvPr/>
          </p:nvSpPr>
          <p:spPr>
            <a:xfrm>
              <a:off x="4494" y="2671"/>
              <a:ext cx="480" cy="37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2990" name="Text Box 71"/>
            <p:cNvSpPr txBox="1"/>
            <p:nvPr/>
          </p:nvSpPr>
          <p:spPr>
            <a:xfrm>
              <a:off x="3024" y="3274"/>
              <a:ext cx="384" cy="30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sp>
        <p:nvSpPr>
          <p:cNvPr id="70663" name="Text Box 78"/>
          <p:cNvSpPr txBox="1"/>
          <p:nvPr/>
        </p:nvSpPr>
        <p:spPr>
          <a:xfrm>
            <a:off x="1331913" y="4471988"/>
            <a:ext cx="1066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比较模块</a:t>
            </a:r>
          </a:p>
        </p:txBody>
      </p:sp>
      <p:sp>
        <p:nvSpPr>
          <p:cNvPr id="70664" name="Text Box 79"/>
          <p:cNvSpPr txBox="1"/>
          <p:nvPr/>
        </p:nvSpPr>
        <p:spPr>
          <a:xfrm>
            <a:off x="3059113" y="4471988"/>
            <a:ext cx="1066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比较模块</a:t>
            </a:r>
          </a:p>
        </p:txBody>
      </p:sp>
      <p:sp>
        <p:nvSpPr>
          <p:cNvPr id="70665" name="Text Box 80"/>
          <p:cNvSpPr txBox="1"/>
          <p:nvPr/>
        </p:nvSpPr>
        <p:spPr>
          <a:xfrm>
            <a:off x="5881688" y="4471988"/>
            <a:ext cx="1066800" cy="3381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比较模块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charRg st="3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/>
      <p:bldP spid="70663" grpId="0"/>
      <p:bldP spid="70664" grpId="0"/>
      <p:bldP spid="7066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/>
          </p:cNvSpPr>
          <p:nvPr>
            <p:ph type="title"/>
          </p:nvPr>
        </p:nvSpPr>
        <p:spPr>
          <a:xfrm>
            <a:off x="179388" y="573088"/>
            <a:ext cx="3616325" cy="42862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 超前电路</a:t>
            </a:r>
            <a:endParaRPr lang="zh-CN" altLang="en-US" sz="2000" b="1" i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1683" name="Rectangle 4"/>
          <p:cNvSpPr>
            <a:spLocks noGrp="1"/>
          </p:cNvSpPr>
          <p:nvPr>
            <p:ph idx="1"/>
          </p:nvPr>
        </p:nvSpPr>
        <p:spPr>
          <a:xfrm>
            <a:off x="500063" y="876300"/>
            <a:ext cx="7959725" cy="139382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在串行电路中，计算延迟时间随着参与运算的位数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的增加而增大。为了提高速度，采用超前电路。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即各个模块直接产生供超前电路进行运算的中间信号，由超前电路对这些信号同时进行处理，从而产生输出结果。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超前电路框图如下图所示。</a:t>
            </a:r>
          </a:p>
          <a:p>
            <a:pPr eaLnBrk="1" hangingPunct="1">
              <a:buNone/>
            </a:pP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71684" name="Group 64"/>
          <p:cNvGrpSpPr/>
          <p:nvPr/>
        </p:nvGrpSpPr>
        <p:grpSpPr>
          <a:xfrm>
            <a:off x="390525" y="1911350"/>
            <a:ext cx="8358188" cy="3200400"/>
            <a:chOff x="96" y="720"/>
            <a:chExt cx="4752" cy="3674"/>
          </a:xfrm>
        </p:grpSpPr>
        <p:sp>
          <p:nvSpPr>
            <p:cNvPr id="83973" name="Rectangle 7"/>
            <p:cNvSpPr/>
            <p:nvPr/>
          </p:nvSpPr>
          <p:spPr>
            <a:xfrm>
              <a:off x="816" y="1559"/>
              <a:ext cx="528" cy="54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74" name="Text Box 8"/>
            <p:cNvSpPr txBox="1"/>
            <p:nvPr/>
          </p:nvSpPr>
          <p:spPr>
            <a:xfrm>
              <a:off x="972" y="1485"/>
              <a:ext cx="336" cy="3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</a:p>
          </p:txBody>
        </p:sp>
        <p:sp>
          <p:nvSpPr>
            <p:cNvPr id="83975" name="Text Box 14"/>
            <p:cNvSpPr txBox="1"/>
            <p:nvPr/>
          </p:nvSpPr>
          <p:spPr>
            <a:xfrm>
              <a:off x="990" y="1050"/>
              <a:ext cx="480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76" name="Text Box 9"/>
            <p:cNvSpPr txBox="1"/>
            <p:nvPr/>
          </p:nvSpPr>
          <p:spPr>
            <a:xfrm>
              <a:off x="922" y="1866"/>
              <a:ext cx="510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</a:p>
          </p:txBody>
        </p:sp>
        <p:sp>
          <p:nvSpPr>
            <p:cNvPr id="83977" name="Text Box 10"/>
            <p:cNvSpPr txBox="1"/>
            <p:nvPr/>
          </p:nvSpPr>
          <p:spPr>
            <a:xfrm>
              <a:off x="914" y="1656"/>
              <a:ext cx="52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64520" name="Line 11"/>
            <p:cNvSpPr/>
            <p:nvPr/>
          </p:nvSpPr>
          <p:spPr>
            <a:xfrm>
              <a:off x="1066" y="1343"/>
              <a:ext cx="0" cy="193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3979" name="Line 12"/>
            <p:cNvSpPr/>
            <p:nvPr/>
          </p:nvSpPr>
          <p:spPr>
            <a:xfrm>
              <a:off x="1076" y="2120"/>
              <a:ext cx="0" cy="295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0" name="Text Box 13"/>
            <p:cNvSpPr txBox="1"/>
            <p:nvPr/>
          </p:nvSpPr>
          <p:spPr>
            <a:xfrm>
              <a:off x="1084" y="2121"/>
              <a:ext cx="596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81" name="Rectangle 15"/>
            <p:cNvSpPr/>
            <p:nvPr/>
          </p:nvSpPr>
          <p:spPr>
            <a:xfrm>
              <a:off x="1824" y="1560"/>
              <a:ext cx="528" cy="54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82" name="Text Box 22"/>
            <p:cNvSpPr txBox="1"/>
            <p:nvPr/>
          </p:nvSpPr>
          <p:spPr>
            <a:xfrm>
              <a:off x="1992" y="1065"/>
              <a:ext cx="480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83" name="Text Box 16"/>
            <p:cNvSpPr txBox="1"/>
            <p:nvPr/>
          </p:nvSpPr>
          <p:spPr>
            <a:xfrm>
              <a:off x="1974" y="1506"/>
              <a:ext cx="336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</a:p>
          </p:txBody>
        </p:sp>
        <p:sp>
          <p:nvSpPr>
            <p:cNvPr id="83984" name="Text Box 17"/>
            <p:cNvSpPr txBox="1"/>
            <p:nvPr/>
          </p:nvSpPr>
          <p:spPr>
            <a:xfrm>
              <a:off x="1906" y="1881"/>
              <a:ext cx="52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</a:p>
          </p:txBody>
        </p:sp>
        <p:sp>
          <p:nvSpPr>
            <p:cNvPr id="83985" name="Text Box 18"/>
            <p:cNvSpPr txBox="1"/>
            <p:nvPr/>
          </p:nvSpPr>
          <p:spPr>
            <a:xfrm>
              <a:off x="1916" y="1664"/>
              <a:ext cx="52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64528" name="Line 19"/>
            <p:cNvSpPr/>
            <p:nvPr/>
          </p:nvSpPr>
          <p:spPr>
            <a:xfrm>
              <a:off x="2074" y="1345"/>
              <a:ext cx="0" cy="1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3987" name="Line 20"/>
            <p:cNvSpPr/>
            <p:nvPr/>
          </p:nvSpPr>
          <p:spPr>
            <a:xfrm>
              <a:off x="2084" y="2121"/>
              <a:ext cx="0" cy="295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8" name="Text Box 30"/>
            <p:cNvSpPr txBox="1"/>
            <p:nvPr/>
          </p:nvSpPr>
          <p:spPr>
            <a:xfrm>
              <a:off x="3516" y="1079"/>
              <a:ext cx="36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  <a:r>
                <a:rPr lang="en-US" altLang="zh-CN" sz="12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89" name="Text Box 21"/>
            <p:cNvSpPr txBox="1"/>
            <p:nvPr/>
          </p:nvSpPr>
          <p:spPr>
            <a:xfrm>
              <a:off x="2112" y="2126"/>
              <a:ext cx="52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2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2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90" name="Rectangle 23"/>
            <p:cNvSpPr/>
            <p:nvPr/>
          </p:nvSpPr>
          <p:spPr>
            <a:xfrm>
              <a:off x="3360" y="1560"/>
              <a:ext cx="528" cy="54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91" name="Text Box 24"/>
            <p:cNvSpPr txBox="1"/>
            <p:nvPr/>
          </p:nvSpPr>
          <p:spPr>
            <a:xfrm>
              <a:off x="3531" y="1492"/>
              <a:ext cx="336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PI</a:t>
              </a:r>
            </a:p>
          </p:txBody>
        </p:sp>
        <p:sp>
          <p:nvSpPr>
            <p:cNvPr id="83992" name="Text Box 25"/>
            <p:cNvSpPr txBox="1"/>
            <p:nvPr/>
          </p:nvSpPr>
          <p:spPr>
            <a:xfrm>
              <a:off x="3463" y="1895"/>
              <a:ext cx="52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</a:p>
          </p:txBody>
        </p:sp>
        <p:sp>
          <p:nvSpPr>
            <p:cNvPr id="83993" name="Text Box 26"/>
            <p:cNvSpPr txBox="1"/>
            <p:nvPr/>
          </p:nvSpPr>
          <p:spPr>
            <a:xfrm>
              <a:off x="3473" y="1678"/>
              <a:ext cx="528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2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模块</a:t>
              </a:r>
            </a:p>
          </p:txBody>
        </p:sp>
        <p:sp>
          <p:nvSpPr>
            <p:cNvPr id="64536" name="Line 27"/>
            <p:cNvSpPr/>
            <p:nvPr/>
          </p:nvSpPr>
          <p:spPr>
            <a:xfrm>
              <a:off x="3610" y="1345"/>
              <a:ext cx="0" cy="191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3995" name="Line 28"/>
            <p:cNvSpPr/>
            <p:nvPr/>
          </p:nvSpPr>
          <p:spPr>
            <a:xfrm>
              <a:off x="3620" y="2121"/>
              <a:ext cx="0" cy="295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6" name="Text Box 29"/>
            <p:cNvSpPr txBox="1"/>
            <p:nvPr/>
          </p:nvSpPr>
          <p:spPr>
            <a:xfrm>
              <a:off x="3628" y="2102"/>
              <a:ext cx="692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4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97" name="Text Box 31"/>
            <p:cNvSpPr txBox="1"/>
            <p:nvPr/>
          </p:nvSpPr>
          <p:spPr>
            <a:xfrm>
              <a:off x="2784" y="1776"/>
              <a:ext cx="57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83998" name="Rectangle 32"/>
            <p:cNvSpPr/>
            <p:nvPr/>
          </p:nvSpPr>
          <p:spPr>
            <a:xfrm>
              <a:off x="768" y="2419"/>
              <a:ext cx="3264" cy="907"/>
            </a:xfrm>
            <a:prstGeom prst="rect">
              <a:avLst/>
            </a:prstGeom>
            <a:solidFill>
              <a:schemeClr val="bg1"/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3999" name="Text Box 33"/>
            <p:cNvSpPr txBox="1"/>
            <p:nvPr/>
          </p:nvSpPr>
          <p:spPr>
            <a:xfrm>
              <a:off x="902" y="2393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0" name="Text Box 34"/>
            <p:cNvSpPr txBox="1"/>
            <p:nvPr/>
          </p:nvSpPr>
          <p:spPr>
            <a:xfrm>
              <a:off x="1920" y="2391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1" name="Text Box 35"/>
            <p:cNvSpPr txBox="1"/>
            <p:nvPr/>
          </p:nvSpPr>
          <p:spPr>
            <a:xfrm>
              <a:off x="3456" y="2383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CPI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2" name="Text Box 36"/>
            <p:cNvSpPr txBox="1"/>
            <p:nvPr/>
          </p:nvSpPr>
          <p:spPr>
            <a:xfrm>
              <a:off x="898" y="2992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3" name="Text Box 37"/>
            <p:cNvSpPr txBox="1"/>
            <p:nvPr/>
          </p:nvSpPr>
          <p:spPr>
            <a:xfrm>
              <a:off x="1930" y="2976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4" name="Text Box 38"/>
            <p:cNvSpPr txBox="1"/>
            <p:nvPr/>
          </p:nvSpPr>
          <p:spPr>
            <a:xfrm>
              <a:off x="3437" y="2945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CPO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05" name="Text Box 39"/>
            <p:cNvSpPr txBox="1"/>
            <p:nvPr/>
          </p:nvSpPr>
          <p:spPr>
            <a:xfrm>
              <a:off x="730" y="2740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CI</a:t>
              </a:r>
            </a:p>
          </p:txBody>
        </p:sp>
        <p:sp>
          <p:nvSpPr>
            <p:cNvPr id="84006" name="Text Box 40"/>
            <p:cNvSpPr txBox="1"/>
            <p:nvPr/>
          </p:nvSpPr>
          <p:spPr>
            <a:xfrm>
              <a:off x="3754" y="2718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CO</a:t>
              </a:r>
            </a:p>
          </p:txBody>
        </p:sp>
        <p:sp>
          <p:nvSpPr>
            <p:cNvPr id="84007" name="Line 41"/>
            <p:cNvSpPr/>
            <p:nvPr/>
          </p:nvSpPr>
          <p:spPr>
            <a:xfrm>
              <a:off x="528" y="2871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08" name="Text Box 42"/>
            <p:cNvSpPr txBox="1"/>
            <p:nvPr/>
          </p:nvSpPr>
          <p:spPr>
            <a:xfrm>
              <a:off x="288" y="2645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84009" name="Line 43"/>
            <p:cNvSpPr/>
            <p:nvPr/>
          </p:nvSpPr>
          <p:spPr>
            <a:xfrm>
              <a:off x="4032" y="2902"/>
              <a:ext cx="2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010" name="Text Box 44"/>
            <p:cNvSpPr txBox="1"/>
            <p:nvPr/>
          </p:nvSpPr>
          <p:spPr>
            <a:xfrm>
              <a:off x="4282" y="2692"/>
              <a:ext cx="48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84011" name="Text Box 45"/>
            <p:cNvSpPr txBox="1"/>
            <p:nvPr/>
          </p:nvSpPr>
          <p:spPr>
            <a:xfrm>
              <a:off x="2784" y="2381"/>
              <a:ext cx="57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84012" name="Text Box 46"/>
            <p:cNvSpPr txBox="1"/>
            <p:nvPr/>
          </p:nvSpPr>
          <p:spPr>
            <a:xfrm>
              <a:off x="2780" y="3045"/>
              <a:ext cx="57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84013" name="Text Box 47"/>
            <p:cNvSpPr txBox="1"/>
            <p:nvPr/>
          </p:nvSpPr>
          <p:spPr>
            <a:xfrm>
              <a:off x="1824" y="2707"/>
              <a:ext cx="960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超前电路</a:t>
              </a:r>
            </a:p>
          </p:txBody>
        </p:sp>
        <p:sp>
          <p:nvSpPr>
            <p:cNvPr id="84014" name="AutoShape 48"/>
            <p:cNvSpPr/>
            <p:nvPr/>
          </p:nvSpPr>
          <p:spPr>
            <a:xfrm rot="5400000">
              <a:off x="2291" y="-518"/>
              <a:ext cx="161" cy="3214"/>
            </a:xfrm>
            <a:prstGeom prst="leftBrace">
              <a:avLst>
                <a:gd name="adj1" fmla="val 166078"/>
                <a:gd name="adj2" fmla="val 50000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15" name="Text Box 49"/>
            <p:cNvSpPr txBox="1"/>
            <p:nvPr/>
          </p:nvSpPr>
          <p:spPr>
            <a:xfrm>
              <a:off x="2016" y="720"/>
              <a:ext cx="81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基本输入</a:t>
              </a:r>
            </a:p>
          </p:txBody>
        </p:sp>
        <p:grpSp>
          <p:nvGrpSpPr>
            <p:cNvPr id="84016" name="Group 50"/>
            <p:cNvGrpSpPr/>
            <p:nvPr/>
          </p:nvGrpSpPr>
          <p:grpSpPr>
            <a:xfrm>
              <a:off x="944" y="3415"/>
              <a:ext cx="480" cy="524"/>
              <a:chOff x="1328" y="3626"/>
              <a:chExt cx="480" cy="524"/>
            </a:xfrm>
          </p:grpSpPr>
          <p:sp>
            <p:nvSpPr>
              <p:cNvPr id="64560" name="Line 51"/>
              <p:cNvSpPr/>
              <p:nvPr/>
            </p:nvSpPr>
            <p:spPr>
              <a:xfrm>
                <a:off x="1470" y="3626"/>
                <a:ext cx="0" cy="19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84029" name="Text Box 52"/>
              <p:cNvSpPr txBox="1"/>
              <p:nvPr/>
            </p:nvSpPr>
            <p:spPr>
              <a:xfrm>
                <a:off x="1328" y="3726"/>
                <a:ext cx="480" cy="4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0</a:t>
                </a:r>
                <a:endPara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84017" name="Group 53"/>
            <p:cNvGrpSpPr/>
            <p:nvPr/>
          </p:nvGrpSpPr>
          <p:grpSpPr>
            <a:xfrm>
              <a:off x="1978" y="3415"/>
              <a:ext cx="480" cy="524"/>
              <a:chOff x="1328" y="3626"/>
              <a:chExt cx="480" cy="524"/>
            </a:xfrm>
          </p:grpSpPr>
          <p:sp>
            <p:nvSpPr>
              <p:cNvPr id="64563" name="Line 54"/>
              <p:cNvSpPr/>
              <p:nvPr/>
            </p:nvSpPr>
            <p:spPr>
              <a:xfrm>
                <a:off x="1470" y="3626"/>
                <a:ext cx="0" cy="19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84027" name="Text Box 55"/>
              <p:cNvSpPr txBox="1"/>
              <p:nvPr/>
            </p:nvSpPr>
            <p:spPr>
              <a:xfrm>
                <a:off x="1328" y="3726"/>
                <a:ext cx="480" cy="4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1</a:t>
                </a:r>
                <a:endPara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grpSp>
          <p:nvGrpSpPr>
            <p:cNvPr id="84018" name="Group 56"/>
            <p:cNvGrpSpPr/>
            <p:nvPr/>
          </p:nvGrpSpPr>
          <p:grpSpPr>
            <a:xfrm>
              <a:off x="3492" y="3415"/>
              <a:ext cx="480" cy="524"/>
              <a:chOff x="1328" y="3626"/>
              <a:chExt cx="480" cy="524"/>
            </a:xfrm>
          </p:grpSpPr>
          <p:sp>
            <p:nvSpPr>
              <p:cNvPr id="64566" name="Line 57"/>
              <p:cNvSpPr/>
              <p:nvPr/>
            </p:nvSpPr>
            <p:spPr>
              <a:xfrm>
                <a:off x="1470" y="3626"/>
                <a:ext cx="0" cy="19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  <p:txBody>
              <a:bodyPr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000" b="0" i="0" u="none" strike="noStrike" kern="1200" cap="none" spc="0" normalizeH="0" baseline="0" noProof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华文新魏" panose="02010800040101010101" pitchFamily="2" charset="-122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84025" name="Text Box 58"/>
              <p:cNvSpPr txBox="1"/>
              <p:nvPr/>
            </p:nvSpPr>
            <p:spPr>
              <a:xfrm>
                <a:off x="1328" y="3726"/>
                <a:ext cx="480" cy="42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PO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rPr>
                  <a:t>n</a:t>
                </a:r>
                <a:endPara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</p:grpSp>
        <p:sp>
          <p:nvSpPr>
            <p:cNvPr id="84019" name="AutoShape 59"/>
            <p:cNvSpPr/>
            <p:nvPr/>
          </p:nvSpPr>
          <p:spPr>
            <a:xfrm rot="-5400000">
              <a:off x="2293" y="2245"/>
              <a:ext cx="161" cy="3214"/>
            </a:xfrm>
            <a:prstGeom prst="leftBrace">
              <a:avLst>
                <a:gd name="adj1" fmla="val 166078"/>
                <a:gd name="adj2" fmla="val 50000"/>
              </a:avLst>
            </a:prstGeom>
            <a:noFill/>
            <a:ln w="19050" cap="flat" cmpd="sng">
              <a:solidFill>
                <a:srgbClr val="C00000"/>
              </a:solidFill>
              <a:prstDash val="solid"/>
              <a:headEnd type="none" w="med" len="med"/>
              <a:tailEnd type="none" w="med" len="med"/>
            </a:ln>
          </p:spPr>
          <p:txBody>
            <a:bodyPr rot="10800000"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4020" name="Text Box 60"/>
            <p:cNvSpPr txBox="1"/>
            <p:nvPr/>
          </p:nvSpPr>
          <p:spPr>
            <a:xfrm>
              <a:off x="2016" y="3974"/>
              <a:ext cx="81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基本输出</a:t>
              </a:r>
            </a:p>
          </p:txBody>
        </p:sp>
        <p:sp>
          <p:nvSpPr>
            <p:cNvPr id="84021" name="Text Box 61"/>
            <p:cNvSpPr txBox="1"/>
            <p:nvPr/>
          </p:nvSpPr>
          <p:spPr>
            <a:xfrm>
              <a:off x="2784" y="3389"/>
              <a:ext cx="57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•••</a:t>
              </a:r>
            </a:p>
          </p:txBody>
        </p:sp>
        <p:sp>
          <p:nvSpPr>
            <p:cNvPr id="84022" name="Text Box 62"/>
            <p:cNvSpPr txBox="1"/>
            <p:nvPr/>
          </p:nvSpPr>
          <p:spPr>
            <a:xfrm>
              <a:off x="96" y="2976"/>
              <a:ext cx="81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边界输入</a:t>
              </a:r>
            </a:p>
          </p:txBody>
        </p:sp>
        <p:sp>
          <p:nvSpPr>
            <p:cNvPr id="84023" name="Text Box 63"/>
            <p:cNvSpPr txBox="1"/>
            <p:nvPr/>
          </p:nvSpPr>
          <p:spPr>
            <a:xfrm>
              <a:off x="4032" y="2986"/>
              <a:ext cx="816" cy="4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C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边界输出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97"/>
          <p:cNvGrpSpPr/>
          <p:nvPr/>
        </p:nvGrpSpPr>
        <p:grpSpPr>
          <a:xfrm>
            <a:off x="4930458" y="2203768"/>
            <a:ext cx="3286125" cy="2698750"/>
            <a:chOff x="980" y="1514"/>
            <a:chExt cx="2070" cy="2583"/>
          </a:xfrm>
        </p:grpSpPr>
        <p:sp>
          <p:nvSpPr>
            <p:cNvPr id="65538" name="Rectangle 7"/>
            <p:cNvSpPr/>
            <p:nvPr/>
          </p:nvSpPr>
          <p:spPr>
            <a:xfrm>
              <a:off x="980" y="1552"/>
              <a:ext cx="2044" cy="25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5044" name="Rectangle 8"/>
            <p:cNvSpPr/>
            <p:nvPr/>
          </p:nvSpPr>
          <p:spPr>
            <a:xfrm>
              <a:off x="1471" y="1968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45" name="Text Box 9"/>
            <p:cNvSpPr txBox="1"/>
            <p:nvPr/>
          </p:nvSpPr>
          <p:spPr>
            <a:xfrm>
              <a:off x="1478" y="2025"/>
              <a:ext cx="30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46" name="Line 10"/>
            <p:cNvSpPr/>
            <p:nvPr/>
          </p:nvSpPr>
          <p:spPr>
            <a:xfrm>
              <a:off x="1727" y="2122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7" name="Oval 11"/>
            <p:cNvSpPr/>
            <p:nvPr/>
          </p:nvSpPr>
          <p:spPr>
            <a:xfrm>
              <a:off x="2128" y="2110"/>
              <a:ext cx="52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48" name="Line 12"/>
            <p:cNvSpPr/>
            <p:nvPr/>
          </p:nvSpPr>
          <p:spPr>
            <a:xfrm>
              <a:off x="1317" y="204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9" name="Line 13"/>
            <p:cNvSpPr/>
            <p:nvPr/>
          </p:nvSpPr>
          <p:spPr>
            <a:xfrm>
              <a:off x="1317" y="2218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0" name="Text Box 14"/>
            <p:cNvSpPr txBox="1"/>
            <p:nvPr/>
          </p:nvSpPr>
          <p:spPr>
            <a:xfrm>
              <a:off x="1075" y="1802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51" name="Text Box 15"/>
            <p:cNvSpPr txBox="1"/>
            <p:nvPr/>
          </p:nvSpPr>
          <p:spPr>
            <a:xfrm>
              <a:off x="1075" y="2014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52" name="Rectangle 16"/>
            <p:cNvSpPr/>
            <p:nvPr/>
          </p:nvSpPr>
          <p:spPr>
            <a:xfrm>
              <a:off x="1471" y="2398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53" name="Text Box 17"/>
            <p:cNvSpPr txBox="1"/>
            <p:nvPr/>
          </p:nvSpPr>
          <p:spPr>
            <a:xfrm>
              <a:off x="1478" y="2420"/>
              <a:ext cx="30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54" name="Line 18"/>
            <p:cNvSpPr/>
            <p:nvPr/>
          </p:nvSpPr>
          <p:spPr>
            <a:xfrm>
              <a:off x="1727" y="2552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5" name="Oval 19"/>
            <p:cNvSpPr/>
            <p:nvPr/>
          </p:nvSpPr>
          <p:spPr>
            <a:xfrm>
              <a:off x="2129" y="2540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56" name="Line 20"/>
            <p:cNvSpPr/>
            <p:nvPr/>
          </p:nvSpPr>
          <p:spPr>
            <a:xfrm>
              <a:off x="1317" y="247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7" name="Line 21"/>
            <p:cNvSpPr/>
            <p:nvPr/>
          </p:nvSpPr>
          <p:spPr>
            <a:xfrm>
              <a:off x="1317" y="2648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58" name="Text Box 22"/>
            <p:cNvSpPr txBox="1"/>
            <p:nvPr/>
          </p:nvSpPr>
          <p:spPr>
            <a:xfrm>
              <a:off x="1075" y="2232"/>
              <a:ext cx="30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59" name="Text Box 23"/>
            <p:cNvSpPr txBox="1"/>
            <p:nvPr/>
          </p:nvSpPr>
          <p:spPr>
            <a:xfrm>
              <a:off x="1075" y="2444"/>
              <a:ext cx="30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0" name="Rectangle 24"/>
            <p:cNvSpPr/>
            <p:nvPr/>
          </p:nvSpPr>
          <p:spPr>
            <a:xfrm>
              <a:off x="1471" y="3264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1" name="Text Box 25"/>
            <p:cNvSpPr txBox="1"/>
            <p:nvPr/>
          </p:nvSpPr>
          <p:spPr>
            <a:xfrm>
              <a:off x="1478" y="3295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62" name="Line 26"/>
            <p:cNvSpPr/>
            <p:nvPr/>
          </p:nvSpPr>
          <p:spPr>
            <a:xfrm>
              <a:off x="1727" y="3418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3" name="Oval 27"/>
            <p:cNvSpPr/>
            <p:nvPr/>
          </p:nvSpPr>
          <p:spPr>
            <a:xfrm>
              <a:off x="2129" y="3406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4" name="Line 28"/>
            <p:cNvSpPr/>
            <p:nvPr/>
          </p:nvSpPr>
          <p:spPr>
            <a:xfrm>
              <a:off x="1317" y="3340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5" name="Line 29"/>
            <p:cNvSpPr/>
            <p:nvPr/>
          </p:nvSpPr>
          <p:spPr>
            <a:xfrm>
              <a:off x="1317" y="351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66" name="Text Box 30"/>
            <p:cNvSpPr txBox="1"/>
            <p:nvPr/>
          </p:nvSpPr>
          <p:spPr>
            <a:xfrm>
              <a:off x="1001" y="3098"/>
              <a:ext cx="383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7" name="Text Box 31"/>
            <p:cNvSpPr txBox="1"/>
            <p:nvPr/>
          </p:nvSpPr>
          <p:spPr>
            <a:xfrm>
              <a:off x="1001" y="3310"/>
              <a:ext cx="383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8" name="Rectangle 32"/>
            <p:cNvSpPr/>
            <p:nvPr/>
          </p:nvSpPr>
          <p:spPr>
            <a:xfrm>
              <a:off x="2188" y="1776"/>
              <a:ext cx="410" cy="19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69" name="Line 33"/>
            <p:cNvSpPr/>
            <p:nvPr/>
          </p:nvSpPr>
          <p:spPr>
            <a:xfrm>
              <a:off x="2598" y="2736"/>
              <a:ext cx="2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0" name="Text Box 34"/>
            <p:cNvSpPr txBox="1"/>
            <p:nvPr/>
          </p:nvSpPr>
          <p:spPr>
            <a:xfrm>
              <a:off x="2640" y="2448"/>
              <a:ext cx="41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71" name="Text Box 35"/>
            <p:cNvSpPr txBox="1"/>
            <p:nvPr/>
          </p:nvSpPr>
          <p:spPr>
            <a:xfrm>
              <a:off x="1481" y="2682"/>
              <a:ext cx="289" cy="553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 • •</a:t>
              </a:r>
            </a:p>
          </p:txBody>
        </p:sp>
        <p:sp>
          <p:nvSpPr>
            <p:cNvPr id="85072" name="Oval 36"/>
            <p:cNvSpPr/>
            <p:nvPr/>
          </p:nvSpPr>
          <p:spPr>
            <a:xfrm>
              <a:off x="2137" y="1872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73" name="Rectangle 37"/>
            <p:cNvSpPr/>
            <p:nvPr/>
          </p:nvSpPr>
          <p:spPr>
            <a:xfrm>
              <a:off x="1482" y="1586"/>
              <a:ext cx="205" cy="28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74" name="Oval 38"/>
            <p:cNvSpPr/>
            <p:nvPr/>
          </p:nvSpPr>
          <p:spPr>
            <a:xfrm>
              <a:off x="1698" y="1718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75" name="Line 39"/>
            <p:cNvSpPr/>
            <p:nvPr/>
          </p:nvSpPr>
          <p:spPr>
            <a:xfrm>
              <a:off x="1738" y="1748"/>
              <a:ext cx="205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6" name="Line 40"/>
            <p:cNvSpPr/>
            <p:nvPr/>
          </p:nvSpPr>
          <p:spPr>
            <a:xfrm>
              <a:off x="1934" y="1902"/>
              <a:ext cx="205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7" name="Line 41"/>
            <p:cNvSpPr/>
            <p:nvPr/>
          </p:nvSpPr>
          <p:spPr>
            <a:xfrm>
              <a:off x="1932" y="1748"/>
              <a:ext cx="0" cy="159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8" name="Line 42"/>
            <p:cNvSpPr/>
            <p:nvPr/>
          </p:nvSpPr>
          <p:spPr>
            <a:xfrm>
              <a:off x="1317" y="1738"/>
              <a:ext cx="151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79" name="Text Box 43"/>
            <p:cNvSpPr txBox="1"/>
            <p:nvPr/>
          </p:nvSpPr>
          <p:spPr>
            <a:xfrm>
              <a:off x="995" y="1514"/>
              <a:ext cx="41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80" name="Text Box 44"/>
            <p:cNvSpPr txBox="1"/>
            <p:nvPr/>
          </p:nvSpPr>
          <p:spPr>
            <a:xfrm>
              <a:off x="2231" y="2503"/>
              <a:ext cx="35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85081" name="Text Box 45"/>
            <p:cNvSpPr txBox="1"/>
            <p:nvPr/>
          </p:nvSpPr>
          <p:spPr>
            <a:xfrm>
              <a:off x="1744" y="1893"/>
              <a:ext cx="56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85082" name="Text Box 46"/>
            <p:cNvSpPr txBox="1"/>
            <p:nvPr/>
          </p:nvSpPr>
          <p:spPr>
            <a:xfrm>
              <a:off x="1508" y="1641"/>
              <a:ext cx="24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85083" name="Text Box 47"/>
            <p:cNvSpPr txBox="1"/>
            <p:nvPr/>
          </p:nvSpPr>
          <p:spPr>
            <a:xfrm>
              <a:off x="1749" y="2312"/>
              <a:ext cx="478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85084" name="Text Box 48"/>
            <p:cNvSpPr txBox="1"/>
            <p:nvPr/>
          </p:nvSpPr>
          <p:spPr>
            <a:xfrm>
              <a:off x="1743" y="3188"/>
              <a:ext cx="490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85085" name="Text Box 49"/>
            <p:cNvSpPr txBox="1"/>
            <p:nvPr/>
          </p:nvSpPr>
          <p:spPr>
            <a:xfrm>
              <a:off x="1172" y="3744"/>
              <a:ext cx="172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）或非门实现</a:t>
              </a:r>
            </a:p>
          </p:txBody>
        </p:sp>
      </p:grpSp>
      <p:grpSp>
        <p:nvGrpSpPr>
          <p:cNvPr id="72707" name="Group 96"/>
          <p:cNvGrpSpPr/>
          <p:nvPr/>
        </p:nvGrpSpPr>
        <p:grpSpPr>
          <a:xfrm>
            <a:off x="732790" y="2211388"/>
            <a:ext cx="3282950" cy="2659062"/>
            <a:chOff x="3430" y="1552"/>
            <a:chExt cx="2068" cy="2545"/>
          </a:xfrm>
        </p:grpSpPr>
        <p:sp>
          <p:nvSpPr>
            <p:cNvPr id="65582" name="Rectangle 51"/>
            <p:cNvSpPr/>
            <p:nvPr/>
          </p:nvSpPr>
          <p:spPr>
            <a:xfrm>
              <a:off x="3430" y="1552"/>
              <a:ext cx="2042" cy="252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85006" name="Rectangle 52"/>
            <p:cNvSpPr/>
            <p:nvPr/>
          </p:nvSpPr>
          <p:spPr>
            <a:xfrm>
              <a:off x="3919" y="1968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07" name="Text Box 53"/>
            <p:cNvSpPr txBox="1"/>
            <p:nvPr/>
          </p:nvSpPr>
          <p:spPr>
            <a:xfrm>
              <a:off x="3928" y="2025"/>
              <a:ext cx="30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08" name="Line 54"/>
            <p:cNvSpPr/>
            <p:nvPr/>
          </p:nvSpPr>
          <p:spPr>
            <a:xfrm>
              <a:off x="4238" y="2133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09" name="Oval 55"/>
            <p:cNvSpPr/>
            <p:nvPr/>
          </p:nvSpPr>
          <p:spPr>
            <a:xfrm>
              <a:off x="4186" y="2110"/>
              <a:ext cx="52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10" name="Line 56"/>
            <p:cNvSpPr/>
            <p:nvPr/>
          </p:nvSpPr>
          <p:spPr>
            <a:xfrm>
              <a:off x="3765" y="204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1" name="Line 57"/>
            <p:cNvSpPr/>
            <p:nvPr/>
          </p:nvSpPr>
          <p:spPr>
            <a:xfrm>
              <a:off x="3765" y="2218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2" name="Text Box 58"/>
            <p:cNvSpPr txBox="1"/>
            <p:nvPr/>
          </p:nvSpPr>
          <p:spPr>
            <a:xfrm>
              <a:off x="3554" y="1823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13" name="Text Box 59"/>
            <p:cNvSpPr txBox="1"/>
            <p:nvPr/>
          </p:nvSpPr>
          <p:spPr>
            <a:xfrm>
              <a:off x="3554" y="2035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14" name="Rectangle 60"/>
            <p:cNvSpPr/>
            <p:nvPr/>
          </p:nvSpPr>
          <p:spPr>
            <a:xfrm>
              <a:off x="3919" y="2398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15" name="Text Box 61"/>
            <p:cNvSpPr txBox="1"/>
            <p:nvPr/>
          </p:nvSpPr>
          <p:spPr>
            <a:xfrm>
              <a:off x="3928" y="2457"/>
              <a:ext cx="307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16" name="Line 62"/>
            <p:cNvSpPr/>
            <p:nvPr/>
          </p:nvSpPr>
          <p:spPr>
            <a:xfrm>
              <a:off x="4238" y="2563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7" name="Oval 63"/>
            <p:cNvSpPr/>
            <p:nvPr/>
          </p:nvSpPr>
          <p:spPr>
            <a:xfrm>
              <a:off x="4187" y="2540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18" name="Line 64"/>
            <p:cNvSpPr/>
            <p:nvPr/>
          </p:nvSpPr>
          <p:spPr>
            <a:xfrm>
              <a:off x="3765" y="247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19" name="Line 65"/>
            <p:cNvSpPr/>
            <p:nvPr/>
          </p:nvSpPr>
          <p:spPr>
            <a:xfrm>
              <a:off x="3765" y="2648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0" name="Text Box 66"/>
            <p:cNvSpPr txBox="1"/>
            <p:nvPr/>
          </p:nvSpPr>
          <p:spPr>
            <a:xfrm>
              <a:off x="3554" y="2253"/>
              <a:ext cx="30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21" name="Text Box 67"/>
            <p:cNvSpPr txBox="1"/>
            <p:nvPr/>
          </p:nvSpPr>
          <p:spPr>
            <a:xfrm>
              <a:off x="3554" y="2465"/>
              <a:ext cx="30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22" name="Rectangle 68"/>
            <p:cNvSpPr/>
            <p:nvPr/>
          </p:nvSpPr>
          <p:spPr>
            <a:xfrm>
              <a:off x="3919" y="3264"/>
              <a:ext cx="256" cy="336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23" name="Text Box 69"/>
            <p:cNvSpPr txBox="1"/>
            <p:nvPr/>
          </p:nvSpPr>
          <p:spPr>
            <a:xfrm>
              <a:off x="3928" y="3321"/>
              <a:ext cx="307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=1</a:t>
              </a:r>
            </a:p>
          </p:txBody>
        </p:sp>
        <p:sp>
          <p:nvSpPr>
            <p:cNvPr id="85024" name="Line 70"/>
            <p:cNvSpPr/>
            <p:nvPr/>
          </p:nvSpPr>
          <p:spPr>
            <a:xfrm>
              <a:off x="4248" y="3429"/>
              <a:ext cx="410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5" name="Oval 71"/>
            <p:cNvSpPr/>
            <p:nvPr/>
          </p:nvSpPr>
          <p:spPr>
            <a:xfrm>
              <a:off x="4187" y="3406"/>
              <a:ext cx="51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26" name="Line 72"/>
            <p:cNvSpPr/>
            <p:nvPr/>
          </p:nvSpPr>
          <p:spPr>
            <a:xfrm>
              <a:off x="3765" y="3340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7" name="Line 73"/>
            <p:cNvSpPr/>
            <p:nvPr/>
          </p:nvSpPr>
          <p:spPr>
            <a:xfrm>
              <a:off x="3765" y="3514"/>
              <a:ext cx="15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28" name="Text Box 74"/>
            <p:cNvSpPr txBox="1"/>
            <p:nvPr/>
          </p:nvSpPr>
          <p:spPr>
            <a:xfrm>
              <a:off x="3470" y="3109"/>
              <a:ext cx="346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29" name="Text Box 75"/>
            <p:cNvSpPr txBox="1"/>
            <p:nvPr/>
          </p:nvSpPr>
          <p:spPr>
            <a:xfrm>
              <a:off x="3477" y="3321"/>
              <a:ext cx="339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30" name="Rectangle 76"/>
            <p:cNvSpPr/>
            <p:nvPr/>
          </p:nvSpPr>
          <p:spPr>
            <a:xfrm>
              <a:off x="4636" y="1776"/>
              <a:ext cx="410" cy="196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31" name="Line 77"/>
            <p:cNvSpPr/>
            <p:nvPr/>
          </p:nvSpPr>
          <p:spPr>
            <a:xfrm>
              <a:off x="5046" y="2736"/>
              <a:ext cx="20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2" name="Text Box 78"/>
            <p:cNvSpPr txBox="1"/>
            <p:nvPr/>
          </p:nvSpPr>
          <p:spPr>
            <a:xfrm>
              <a:off x="5088" y="2448"/>
              <a:ext cx="41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33" name="Text Box 79"/>
            <p:cNvSpPr txBox="1"/>
            <p:nvPr/>
          </p:nvSpPr>
          <p:spPr>
            <a:xfrm>
              <a:off x="3929" y="2679"/>
              <a:ext cx="289" cy="556"/>
            </a:xfrm>
            <a:prstGeom prst="rect">
              <a:avLst/>
            </a:prstGeom>
            <a:noFill/>
            <a:ln w="9525">
              <a:noFill/>
            </a:ln>
          </p:spPr>
          <p:txBody>
            <a:bodyPr vert="eaVert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• • •</a:t>
              </a:r>
            </a:p>
          </p:txBody>
        </p:sp>
        <p:sp>
          <p:nvSpPr>
            <p:cNvPr id="85034" name="Line 80"/>
            <p:cNvSpPr/>
            <p:nvPr/>
          </p:nvSpPr>
          <p:spPr>
            <a:xfrm>
              <a:off x="3812" y="1748"/>
              <a:ext cx="579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5" name="Line 81"/>
            <p:cNvSpPr/>
            <p:nvPr/>
          </p:nvSpPr>
          <p:spPr>
            <a:xfrm>
              <a:off x="4382" y="1902"/>
              <a:ext cx="272" cy="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6" name="Line 82"/>
            <p:cNvSpPr/>
            <p:nvPr/>
          </p:nvSpPr>
          <p:spPr>
            <a:xfrm>
              <a:off x="4380" y="1748"/>
              <a:ext cx="0" cy="159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37" name="Text Box 83"/>
            <p:cNvSpPr txBox="1"/>
            <p:nvPr/>
          </p:nvSpPr>
          <p:spPr>
            <a:xfrm>
              <a:off x="4200" y="1901"/>
              <a:ext cx="56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</a:p>
          </p:txBody>
        </p:sp>
        <p:sp>
          <p:nvSpPr>
            <p:cNvPr id="85038" name="Text Box 84"/>
            <p:cNvSpPr txBox="1"/>
            <p:nvPr/>
          </p:nvSpPr>
          <p:spPr>
            <a:xfrm>
              <a:off x="3478" y="1584"/>
              <a:ext cx="410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EQ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85039" name="Text Box 85"/>
            <p:cNvSpPr txBox="1"/>
            <p:nvPr/>
          </p:nvSpPr>
          <p:spPr>
            <a:xfrm>
              <a:off x="4681" y="2572"/>
              <a:ext cx="358" cy="35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85040" name="Text Box 86"/>
            <p:cNvSpPr txBox="1"/>
            <p:nvPr/>
          </p:nvSpPr>
          <p:spPr>
            <a:xfrm>
              <a:off x="4200" y="2298"/>
              <a:ext cx="565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85041" name="Text Box 87"/>
            <p:cNvSpPr txBox="1"/>
            <p:nvPr/>
          </p:nvSpPr>
          <p:spPr>
            <a:xfrm>
              <a:off x="4195" y="3167"/>
              <a:ext cx="639" cy="2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/CPQ</a:t>
              </a:r>
              <a:r>
                <a:rPr lang="en-US" altLang="zh-CN" sz="1400" b="1" baseline="-25000" dirty="0">
                  <a:solidFill>
                    <a:srgbClr val="7030A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n-1</a:t>
              </a:r>
            </a:p>
          </p:txBody>
        </p:sp>
        <p:sp>
          <p:nvSpPr>
            <p:cNvPr id="85042" name="Text Box 88"/>
            <p:cNvSpPr txBox="1"/>
            <p:nvPr/>
          </p:nvSpPr>
          <p:spPr>
            <a:xfrm>
              <a:off x="3718" y="3744"/>
              <a:ext cx="1322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（</a:t>
              </a: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）与门实现</a:t>
              </a:r>
            </a:p>
          </p:txBody>
        </p:sp>
      </p:grpSp>
      <p:grpSp>
        <p:nvGrpSpPr>
          <p:cNvPr id="72708" name="Group 98"/>
          <p:cNvGrpSpPr/>
          <p:nvPr/>
        </p:nvGrpSpPr>
        <p:grpSpPr>
          <a:xfrm>
            <a:off x="3994150" y="936625"/>
            <a:ext cx="5094605" cy="991235"/>
            <a:chOff x="2256" y="528"/>
            <a:chExt cx="3696" cy="832"/>
          </a:xfrm>
        </p:grpSpPr>
        <p:sp>
          <p:nvSpPr>
            <p:cNvPr id="84999" name="Text Box 90"/>
            <p:cNvSpPr txBox="1"/>
            <p:nvPr/>
          </p:nvSpPr>
          <p:spPr>
            <a:xfrm>
              <a:off x="2256" y="528"/>
              <a:ext cx="3696" cy="8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= x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⊕ y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      i = 0,1, …,n-1</a:t>
              </a: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EQ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= EQ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n-1     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(a)</a:t>
              </a:r>
              <a:endParaRPr lang="en-US" altLang="zh-CN" sz="1800" b="1" baseline="-25000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75000"/>
                </a:lnSpc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       = EQ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0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…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CPQ</a:t>
              </a:r>
              <a:r>
                <a:rPr lang="en-US" altLang="zh-CN" sz="1800" b="1" baseline="-2500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n-1  </a:t>
              </a:r>
              <a:r>
                <a:rPr lang="en-US" altLang="zh-CN" sz="18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(b)</a:t>
              </a:r>
            </a:p>
          </p:txBody>
        </p:sp>
        <p:sp>
          <p:nvSpPr>
            <p:cNvPr id="65622" name="Line 91"/>
            <p:cNvSpPr/>
            <p:nvPr/>
          </p:nvSpPr>
          <p:spPr>
            <a:xfrm>
              <a:off x="2749" y="1126"/>
              <a:ext cx="284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623" name="Line 92"/>
            <p:cNvSpPr/>
            <p:nvPr/>
          </p:nvSpPr>
          <p:spPr>
            <a:xfrm>
              <a:off x="3175" y="816"/>
              <a:ext cx="426" cy="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624" name="Line 93"/>
            <p:cNvSpPr/>
            <p:nvPr/>
          </p:nvSpPr>
          <p:spPr>
            <a:xfrm>
              <a:off x="3668" y="816"/>
              <a:ext cx="426" cy="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625" name="Line 94"/>
            <p:cNvSpPr/>
            <p:nvPr/>
          </p:nvSpPr>
          <p:spPr>
            <a:xfrm>
              <a:off x="4510" y="816"/>
              <a:ext cx="426" cy="1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5626" name="Line 95"/>
            <p:cNvSpPr/>
            <p:nvPr/>
          </p:nvSpPr>
          <p:spPr>
            <a:xfrm>
              <a:off x="2748" y="1078"/>
              <a:ext cx="2438" cy="2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4997" name="Rectangle 2"/>
          <p:cNvSpPr>
            <a:spLocks noGrp="1"/>
          </p:cNvSpPr>
          <p:nvPr>
            <p:ph type="title"/>
          </p:nvPr>
        </p:nvSpPr>
        <p:spPr>
          <a:xfrm>
            <a:off x="4964113" y="492125"/>
            <a:ext cx="3352800" cy="433388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0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超前相等比较器</a:t>
            </a:r>
          </a:p>
        </p:txBody>
      </p:sp>
      <p:sp>
        <p:nvSpPr>
          <p:cNvPr id="72710" name="Rectangle 3"/>
          <p:cNvSpPr>
            <a:spLocks noGrp="1"/>
          </p:cNvSpPr>
          <p:nvPr>
            <p:ph idx="1"/>
          </p:nvPr>
        </p:nvSpPr>
        <p:spPr>
          <a:xfrm>
            <a:off x="1060450" y="571500"/>
            <a:ext cx="4059238" cy="142875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基本输入：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边界输入：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EQ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边界输出：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EQ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中间变量：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CPQ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(i = 0,1, …,n)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2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2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2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2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/>
          </p:cNvSpPr>
          <p:nvPr>
            <p:ph type="title"/>
          </p:nvPr>
        </p:nvSpPr>
        <p:spPr>
          <a:xfrm>
            <a:off x="428625" y="661988"/>
            <a:ext cx="3500438" cy="4476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比较器</a:t>
            </a:r>
          </a:p>
        </p:txBody>
      </p:sp>
      <p:sp>
        <p:nvSpPr>
          <p:cNvPr id="73731" name="Rectangle 4"/>
          <p:cNvSpPr>
            <a:spLocks noGrp="1"/>
          </p:cNvSpPr>
          <p:nvPr>
            <p:ph idx="1"/>
          </p:nvPr>
        </p:nvSpPr>
        <p:spPr>
          <a:xfrm>
            <a:off x="573088" y="1000125"/>
            <a:ext cx="3843337" cy="708025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四位比较器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74LS85</a:t>
            </a:r>
          </a:p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①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电路的逻辑符号</a:t>
            </a:r>
          </a:p>
        </p:txBody>
      </p:sp>
      <p:grpSp>
        <p:nvGrpSpPr>
          <p:cNvPr id="73732" name="Group 109"/>
          <p:cNvGrpSpPr/>
          <p:nvPr/>
        </p:nvGrpSpPr>
        <p:grpSpPr>
          <a:xfrm>
            <a:off x="739775" y="1685925"/>
            <a:ext cx="2459038" cy="2651125"/>
            <a:chOff x="432" y="1920"/>
            <a:chExt cx="1882" cy="2231"/>
          </a:xfrm>
        </p:grpSpPr>
        <p:sp>
          <p:nvSpPr>
            <p:cNvPr id="66564" name="Rectangle 10"/>
            <p:cNvSpPr/>
            <p:nvPr/>
          </p:nvSpPr>
          <p:spPr>
            <a:xfrm>
              <a:off x="624" y="2160"/>
              <a:ext cx="1498" cy="196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27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87104" name="Text Box 11"/>
            <p:cNvSpPr txBox="1"/>
            <p:nvPr/>
          </p:nvSpPr>
          <p:spPr>
            <a:xfrm>
              <a:off x="1008" y="1920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74LS85</a:t>
              </a:r>
            </a:p>
          </p:txBody>
        </p:sp>
        <p:sp>
          <p:nvSpPr>
            <p:cNvPr id="87105" name="Text Box 12"/>
            <p:cNvSpPr txBox="1"/>
            <p:nvPr/>
          </p:nvSpPr>
          <p:spPr>
            <a:xfrm>
              <a:off x="604" y="2083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ALTBIN</a:t>
              </a:r>
            </a:p>
          </p:txBody>
        </p:sp>
        <p:sp>
          <p:nvSpPr>
            <p:cNvPr id="87106" name="Text Box 13"/>
            <p:cNvSpPr txBox="1"/>
            <p:nvPr/>
          </p:nvSpPr>
          <p:spPr>
            <a:xfrm>
              <a:off x="1396" y="2089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ALTBOUT</a:t>
              </a:r>
            </a:p>
          </p:txBody>
        </p:sp>
        <p:sp>
          <p:nvSpPr>
            <p:cNvPr id="87107" name="Text Box 14"/>
            <p:cNvSpPr txBox="1"/>
            <p:nvPr/>
          </p:nvSpPr>
          <p:spPr>
            <a:xfrm>
              <a:off x="596" y="2229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AEQBIN</a:t>
              </a:r>
            </a:p>
          </p:txBody>
        </p:sp>
        <p:sp>
          <p:nvSpPr>
            <p:cNvPr id="87108" name="Text Box 15"/>
            <p:cNvSpPr txBox="1"/>
            <p:nvPr/>
          </p:nvSpPr>
          <p:spPr>
            <a:xfrm>
              <a:off x="1392" y="2234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AEQBOUT</a:t>
              </a:r>
            </a:p>
          </p:txBody>
        </p:sp>
        <p:sp>
          <p:nvSpPr>
            <p:cNvPr id="87109" name="Text Box 16"/>
            <p:cNvSpPr txBox="1"/>
            <p:nvPr/>
          </p:nvSpPr>
          <p:spPr>
            <a:xfrm>
              <a:off x="596" y="2374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AGTBIN</a:t>
              </a:r>
            </a:p>
          </p:txBody>
        </p:sp>
        <p:sp>
          <p:nvSpPr>
            <p:cNvPr id="87110" name="Text Box 17"/>
            <p:cNvSpPr txBox="1"/>
            <p:nvPr/>
          </p:nvSpPr>
          <p:spPr>
            <a:xfrm>
              <a:off x="1392" y="2378"/>
              <a:ext cx="864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AGTBOUT</a:t>
              </a:r>
            </a:p>
          </p:txBody>
        </p:sp>
        <p:sp>
          <p:nvSpPr>
            <p:cNvPr id="87111" name="Line 18"/>
            <p:cNvSpPr/>
            <p:nvPr/>
          </p:nvSpPr>
          <p:spPr>
            <a:xfrm>
              <a:off x="432" y="224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2" name="Line 19"/>
            <p:cNvSpPr/>
            <p:nvPr/>
          </p:nvSpPr>
          <p:spPr>
            <a:xfrm>
              <a:off x="432" y="23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3" name="Line 20"/>
            <p:cNvSpPr/>
            <p:nvPr/>
          </p:nvSpPr>
          <p:spPr>
            <a:xfrm>
              <a:off x="432" y="252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4" name="Line 21"/>
            <p:cNvSpPr/>
            <p:nvPr/>
          </p:nvSpPr>
          <p:spPr>
            <a:xfrm>
              <a:off x="432" y="272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5" name="Line 22"/>
            <p:cNvSpPr/>
            <p:nvPr/>
          </p:nvSpPr>
          <p:spPr>
            <a:xfrm>
              <a:off x="432" y="291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6" name="Line 23"/>
            <p:cNvSpPr/>
            <p:nvPr/>
          </p:nvSpPr>
          <p:spPr>
            <a:xfrm>
              <a:off x="432" y="309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7" name="Line 24"/>
            <p:cNvSpPr/>
            <p:nvPr/>
          </p:nvSpPr>
          <p:spPr>
            <a:xfrm>
              <a:off x="432" y="328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8" name="Line 25"/>
            <p:cNvSpPr/>
            <p:nvPr/>
          </p:nvSpPr>
          <p:spPr>
            <a:xfrm>
              <a:off x="432" y="346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19" name="Line 26"/>
            <p:cNvSpPr/>
            <p:nvPr/>
          </p:nvSpPr>
          <p:spPr>
            <a:xfrm>
              <a:off x="432" y="364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0" name="Line 27"/>
            <p:cNvSpPr/>
            <p:nvPr/>
          </p:nvSpPr>
          <p:spPr>
            <a:xfrm>
              <a:off x="432" y="383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1" name="Line 28"/>
            <p:cNvSpPr/>
            <p:nvPr/>
          </p:nvSpPr>
          <p:spPr>
            <a:xfrm>
              <a:off x="432" y="401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2" name="Line 29"/>
            <p:cNvSpPr/>
            <p:nvPr/>
          </p:nvSpPr>
          <p:spPr>
            <a:xfrm>
              <a:off x="2122" y="224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3" name="Line 30"/>
            <p:cNvSpPr/>
            <p:nvPr/>
          </p:nvSpPr>
          <p:spPr>
            <a:xfrm>
              <a:off x="2122" y="238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4" name="Line 31"/>
            <p:cNvSpPr/>
            <p:nvPr/>
          </p:nvSpPr>
          <p:spPr>
            <a:xfrm>
              <a:off x="2122" y="252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125" name="Text Box 32"/>
            <p:cNvSpPr txBox="1"/>
            <p:nvPr/>
          </p:nvSpPr>
          <p:spPr>
            <a:xfrm>
              <a:off x="596" y="2544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26" name="Text Box 33"/>
            <p:cNvSpPr txBox="1"/>
            <p:nvPr/>
          </p:nvSpPr>
          <p:spPr>
            <a:xfrm>
              <a:off x="594" y="2931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27" name="Text Box 34"/>
            <p:cNvSpPr txBox="1"/>
            <p:nvPr/>
          </p:nvSpPr>
          <p:spPr>
            <a:xfrm>
              <a:off x="594" y="3315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28" name="Text Box 35"/>
            <p:cNvSpPr txBox="1"/>
            <p:nvPr/>
          </p:nvSpPr>
          <p:spPr>
            <a:xfrm>
              <a:off x="594" y="3671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29" name="Text Box 36"/>
            <p:cNvSpPr txBox="1"/>
            <p:nvPr/>
          </p:nvSpPr>
          <p:spPr>
            <a:xfrm>
              <a:off x="602" y="2739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30" name="Text Box 37"/>
            <p:cNvSpPr txBox="1"/>
            <p:nvPr/>
          </p:nvSpPr>
          <p:spPr>
            <a:xfrm>
              <a:off x="604" y="3123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31" name="Text Box 38"/>
            <p:cNvSpPr txBox="1"/>
            <p:nvPr/>
          </p:nvSpPr>
          <p:spPr>
            <a:xfrm>
              <a:off x="602" y="3497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87132" name="Text Box 39"/>
            <p:cNvSpPr txBox="1"/>
            <p:nvPr/>
          </p:nvSpPr>
          <p:spPr>
            <a:xfrm>
              <a:off x="604" y="3843"/>
              <a:ext cx="336" cy="30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73733" name="Text Box 108"/>
          <p:cNvSpPr txBox="1"/>
          <p:nvPr/>
        </p:nvSpPr>
        <p:spPr>
          <a:xfrm>
            <a:off x="3921125" y="1208088"/>
            <a:ext cx="4114800" cy="695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②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 输入处理模块的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逻辑框图</a:t>
            </a:r>
          </a:p>
        </p:txBody>
      </p:sp>
      <p:grpSp>
        <p:nvGrpSpPr>
          <p:cNvPr id="3" name="Group 112"/>
          <p:cNvGrpSpPr/>
          <p:nvPr/>
        </p:nvGrpSpPr>
        <p:grpSpPr>
          <a:xfrm>
            <a:off x="3321050" y="1943100"/>
            <a:ext cx="4438650" cy="2628900"/>
            <a:chOff x="2832" y="1728"/>
            <a:chExt cx="2796" cy="2208"/>
          </a:xfrm>
        </p:grpSpPr>
        <p:sp>
          <p:nvSpPr>
            <p:cNvPr id="66596" name="Rectangle 110"/>
            <p:cNvSpPr/>
            <p:nvPr/>
          </p:nvSpPr>
          <p:spPr>
            <a:xfrm>
              <a:off x="2832" y="1728"/>
              <a:ext cx="2720" cy="2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48" name="Rectangle 42"/>
            <p:cNvSpPr/>
            <p:nvPr/>
          </p:nvSpPr>
          <p:spPr>
            <a:xfrm>
              <a:off x="4684" y="268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49" name="Text Box 43"/>
            <p:cNvSpPr txBox="1"/>
            <p:nvPr/>
          </p:nvSpPr>
          <p:spPr>
            <a:xfrm>
              <a:off x="4662" y="2710"/>
              <a:ext cx="4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87050" name="Oval 44"/>
            <p:cNvSpPr/>
            <p:nvPr/>
          </p:nvSpPr>
          <p:spPr>
            <a:xfrm>
              <a:off x="4972" y="283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1" name="Line 45"/>
            <p:cNvSpPr/>
            <p:nvPr/>
          </p:nvSpPr>
          <p:spPr>
            <a:xfrm>
              <a:off x="5030" y="285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Rectangle 48"/>
            <p:cNvSpPr/>
            <p:nvPr/>
          </p:nvSpPr>
          <p:spPr>
            <a:xfrm>
              <a:off x="4684" y="1920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3" name="Text Box 49"/>
            <p:cNvSpPr txBox="1"/>
            <p:nvPr/>
          </p:nvSpPr>
          <p:spPr>
            <a:xfrm>
              <a:off x="4684" y="1920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4" name="Line 50"/>
            <p:cNvSpPr/>
            <p:nvPr/>
          </p:nvSpPr>
          <p:spPr>
            <a:xfrm>
              <a:off x="4972" y="2102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Rectangle 53"/>
            <p:cNvSpPr/>
            <p:nvPr/>
          </p:nvSpPr>
          <p:spPr>
            <a:xfrm>
              <a:off x="4684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6" name="Text Box 54"/>
            <p:cNvSpPr txBox="1"/>
            <p:nvPr/>
          </p:nvSpPr>
          <p:spPr>
            <a:xfrm>
              <a:off x="4684" y="3408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7" name="Line 55"/>
            <p:cNvSpPr/>
            <p:nvPr/>
          </p:nvSpPr>
          <p:spPr>
            <a:xfrm>
              <a:off x="4972" y="359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Rectangle 58"/>
            <p:cNvSpPr/>
            <p:nvPr/>
          </p:nvSpPr>
          <p:spPr>
            <a:xfrm>
              <a:off x="3964" y="244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9" name="Text Box 59"/>
            <p:cNvSpPr txBox="1"/>
            <p:nvPr/>
          </p:nvSpPr>
          <p:spPr>
            <a:xfrm>
              <a:off x="3964" y="2448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60" name="Line 60"/>
            <p:cNvSpPr/>
            <p:nvPr/>
          </p:nvSpPr>
          <p:spPr>
            <a:xfrm>
              <a:off x="4252" y="263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Rectangle 63"/>
            <p:cNvSpPr/>
            <p:nvPr/>
          </p:nvSpPr>
          <p:spPr>
            <a:xfrm>
              <a:off x="3964" y="2966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62" name="Text Box 64"/>
            <p:cNvSpPr txBox="1"/>
            <p:nvPr/>
          </p:nvSpPr>
          <p:spPr>
            <a:xfrm>
              <a:off x="3964" y="2966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63" name="Line 65"/>
            <p:cNvSpPr/>
            <p:nvPr/>
          </p:nvSpPr>
          <p:spPr>
            <a:xfrm>
              <a:off x="4252" y="3148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Line 66"/>
            <p:cNvSpPr/>
            <p:nvPr/>
          </p:nvSpPr>
          <p:spPr>
            <a:xfrm>
              <a:off x="4512" y="2986"/>
              <a:ext cx="1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Line 67"/>
            <p:cNvSpPr/>
            <p:nvPr/>
          </p:nvSpPr>
          <p:spPr>
            <a:xfrm>
              <a:off x="4512" y="2784"/>
              <a:ext cx="1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Line 68"/>
            <p:cNvSpPr/>
            <p:nvPr/>
          </p:nvSpPr>
          <p:spPr>
            <a:xfrm>
              <a:off x="4502" y="2622"/>
              <a:ext cx="0" cy="1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Line 69"/>
            <p:cNvSpPr/>
            <p:nvPr/>
          </p:nvSpPr>
          <p:spPr>
            <a:xfrm>
              <a:off x="4502" y="2986"/>
              <a:ext cx="0" cy="1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Rectangle 71"/>
            <p:cNvSpPr/>
            <p:nvPr/>
          </p:nvSpPr>
          <p:spPr>
            <a:xfrm>
              <a:off x="3342" y="2400"/>
              <a:ext cx="288" cy="33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69" name="Text Box 72"/>
            <p:cNvSpPr txBox="1"/>
            <p:nvPr/>
          </p:nvSpPr>
          <p:spPr>
            <a:xfrm>
              <a:off x="3408" y="2438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0" name="Line 73"/>
            <p:cNvSpPr/>
            <p:nvPr/>
          </p:nvSpPr>
          <p:spPr>
            <a:xfrm>
              <a:off x="3705" y="256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Oval 74"/>
            <p:cNvSpPr/>
            <p:nvPr/>
          </p:nvSpPr>
          <p:spPr>
            <a:xfrm>
              <a:off x="3628" y="2533"/>
              <a:ext cx="70" cy="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2" name="Rectangle 76"/>
            <p:cNvSpPr/>
            <p:nvPr/>
          </p:nvSpPr>
          <p:spPr>
            <a:xfrm>
              <a:off x="3342" y="3070"/>
              <a:ext cx="288" cy="33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3" name="Text Box 77"/>
            <p:cNvSpPr txBox="1"/>
            <p:nvPr/>
          </p:nvSpPr>
          <p:spPr>
            <a:xfrm>
              <a:off x="3408" y="3110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4" name="Line 78"/>
            <p:cNvSpPr/>
            <p:nvPr/>
          </p:nvSpPr>
          <p:spPr>
            <a:xfrm>
              <a:off x="3705" y="323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Oval 79"/>
            <p:cNvSpPr/>
            <p:nvPr/>
          </p:nvSpPr>
          <p:spPr>
            <a:xfrm>
              <a:off x="3628" y="3203"/>
              <a:ext cx="70" cy="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6" name="Line 80"/>
            <p:cNvSpPr/>
            <p:nvPr/>
          </p:nvSpPr>
          <p:spPr>
            <a:xfrm>
              <a:off x="3004" y="256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Line 81"/>
            <p:cNvSpPr/>
            <p:nvPr/>
          </p:nvSpPr>
          <p:spPr>
            <a:xfrm>
              <a:off x="3006" y="313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82"/>
            <p:cNvSpPr/>
            <p:nvPr/>
          </p:nvSpPr>
          <p:spPr>
            <a:xfrm>
              <a:off x="3216" y="2562"/>
              <a:ext cx="0" cy="3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83"/>
            <p:cNvSpPr/>
            <p:nvPr/>
          </p:nvSpPr>
          <p:spPr>
            <a:xfrm>
              <a:off x="3216" y="2870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Line 84"/>
            <p:cNvSpPr/>
            <p:nvPr/>
          </p:nvSpPr>
          <p:spPr>
            <a:xfrm>
              <a:off x="3840" y="2870"/>
              <a:ext cx="0" cy="6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Line 85"/>
            <p:cNvSpPr/>
            <p:nvPr/>
          </p:nvSpPr>
          <p:spPr>
            <a:xfrm>
              <a:off x="3840" y="3504"/>
              <a:ext cx="8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Line 86"/>
            <p:cNvSpPr/>
            <p:nvPr/>
          </p:nvSpPr>
          <p:spPr>
            <a:xfrm>
              <a:off x="3840" y="3024"/>
              <a:ext cx="1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Oval 87"/>
            <p:cNvSpPr/>
            <p:nvPr/>
          </p:nvSpPr>
          <p:spPr>
            <a:xfrm>
              <a:off x="3744" y="3205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4" name="Oval 88"/>
            <p:cNvSpPr/>
            <p:nvPr/>
          </p:nvSpPr>
          <p:spPr>
            <a:xfrm>
              <a:off x="3823" y="30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5" name="Oval 89"/>
            <p:cNvSpPr/>
            <p:nvPr/>
          </p:nvSpPr>
          <p:spPr>
            <a:xfrm>
              <a:off x="3188" y="25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6" name="Line 90"/>
            <p:cNvSpPr/>
            <p:nvPr/>
          </p:nvSpPr>
          <p:spPr>
            <a:xfrm>
              <a:off x="3120" y="295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Line 91"/>
            <p:cNvSpPr/>
            <p:nvPr/>
          </p:nvSpPr>
          <p:spPr>
            <a:xfrm>
              <a:off x="3120" y="2956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Line 92"/>
            <p:cNvSpPr/>
            <p:nvPr/>
          </p:nvSpPr>
          <p:spPr>
            <a:xfrm>
              <a:off x="3744" y="2006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93"/>
            <p:cNvSpPr/>
            <p:nvPr/>
          </p:nvSpPr>
          <p:spPr>
            <a:xfrm>
              <a:off x="3744" y="2006"/>
              <a:ext cx="9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Oval 94"/>
            <p:cNvSpPr/>
            <p:nvPr/>
          </p:nvSpPr>
          <p:spPr>
            <a:xfrm>
              <a:off x="3103" y="31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1" name="Line 95"/>
            <p:cNvSpPr/>
            <p:nvPr/>
          </p:nvSpPr>
          <p:spPr>
            <a:xfrm>
              <a:off x="3764" y="273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Oval 96"/>
            <p:cNvSpPr/>
            <p:nvPr/>
          </p:nvSpPr>
          <p:spPr>
            <a:xfrm>
              <a:off x="3724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3" name="Line 97"/>
            <p:cNvSpPr/>
            <p:nvPr/>
          </p:nvSpPr>
          <p:spPr>
            <a:xfrm>
              <a:off x="3858" y="2180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Line 98"/>
            <p:cNvSpPr/>
            <p:nvPr/>
          </p:nvSpPr>
          <p:spPr>
            <a:xfrm>
              <a:off x="3860" y="2170"/>
              <a:ext cx="82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Oval 99"/>
            <p:cNvSpPr/>
            <p:nvPr/>
          </p:nvSpPr>
          <p:spPr>
            <a:xfrm>
              <a:off x="3832" y="25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6" name="Line 100"/>
            <p:cNvSpPr/>
            <p:nvPr/>
          </p:nvSpPr>
          <p:spPr>
            <a:xfrm>
              <a:off x="3764" y="32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Line 101"/>
            <p:cNvSpPr/>
            <p:nvPr/>
          </p:nvSpPr>
          <p:spPr>
            <a:xfrm>
              <a:off x="3764" y="3706"/>
              <a:ext cx="9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Text Box 102"/>
            <p:cNvSpPr txBox="1"/>
            <p:nvPr/>
          </p:nvSpPr>
          <p:spPr>
            <a:xfrm>
              <a:off x="2880" y="2256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99" name="Text Box 103"/>
            <p:cNvSpPr txBox="1"/>
            <p:nvPr/>
          </p:nvSpPr>
          <p:spPr>
            <a:xfrm>
              <a:off x="2880" y="3120"/>
              <a:ext cx="28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0" name="Text Box 104"/>
            <p:cNvSpPr txBox="1"/>
            <p:nvPr/>
          </p:nvSpPr>
          <p:spPr>
            <a:xfrm>
              <a:off x="5200" y="1918"/>
              <a:ext cx="428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PL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1" name="Text Box 105"/>
            <p:cNvSpPr txBox="1"/>
            <p:nvPr/>
          </p:nvSpPr>
          <p:spPr>
            <a:xfrm>
              <a:off x="5188" y="2657"/>
              <a:ext cx="4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PE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2" name="Text Box 106"/>
            <p:cNvSpPr txBox="1"/>
            <p:nvPr/>
          </p:nvSpPr>
          <p:spPr>
            <a:xfrm>
              <a:off x="5188" y="3406"/>
              <a:ext cx="43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PG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37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21"/>
          <p:cNvGrpSpPr/>
          <p:nvPr/>
        </p:nvGrpSpPr>
        <p:grpSpPr>
          <a:xfrm>
            <a:off x="968375" y="4157980"/>
            <a:ext cx="7467600" cy="367908"/>
            <a:chOff x="432" y="2294"/>
            <a:chExt cx="4704" cy="308"/>
          </a:xfrm>
        </p:grpSpPr>
        <p:sp>
          <p:nvSpPr>
            <p:cNvPr id="88084" name="Text Box 22"/>
            <p:cNvSpPr txBox="1"/>
            <p:nvPr/>
          </p:nvSpPr>
          <p:spPr>
            <a:xfrm>
              <a:off x="432" y="2294"/>
              <a:ext cx="470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PE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604" name="Line 23"/>
            <p:cNvSpPr/>
            <p:nvPr/>
          </p:nvSpPr>
          <p:spPr>
            <a:xfrm flipV="1">
              <a:off x="1990" y="2342"/>
              <a:ext cx="621" cy="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605" name="Line 24"/>
            <p:cNvSpPr/>
            <p:nvPr/>
          </p:nvSpPr>
          <p:spPr>
            <a:xfrm>
              <a:off x="3487" y="2342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606" name="Line 25"/>
            <p:cNvSpPr/>
            <p:nvPr/>
          </p:nvSpPr>
          <p:spPr>
            <a:xfrm>
              <a:off x="870" y="2342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4755" name="Group 16"/>
          <p:cNvGrpSpPr/>
          <p:nvPr/>
        </p:nvGrpSpPr>
        <p:grpSpPr>
          <a:xfrm>
            <a:off x="966788" y="3512820"/>
            <a:ext cx="7469187" cy="367908"/>
            <a:chOff x="432" y="1864"/>
            <a:chExt cx="4704" cy="308"/>
          </a:xfrm>
        </p:grpSpPr>
        <p:sp>
          <p:nvSpPr>
            <p:cNvPr id="88080" name="Text Box 17"/>
            <p:cNvSpPr txBox="1"/>
            <p:nvPr/>
          </p:nvSpPr>
          <p:spPr>
            <a:xfrm>
              <a:off x="432" y="1864"/>
              <a:ext cx="4704" cy="3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PE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99" name="Line 18"/>
            <p:cNvSpPr/>
            <p:nvPr/>
          </p:nvSpPr>
          <p:spPr>
            <a:xfrm flipV="1">
              <a:off x="1990" y="1912"/>
              <a:ext cx="622" cy="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600" name="Line 19"/>
            <p:cNvSpPr/>
            <p:nvPr/>
          </p:nvSpPr>
          <p:spPr>
            <a:xfrm>
              <a:off x="3487" y="1912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601" name="Line 20"/>
            <p:cNvSpPr/>
            <p:nvPr/>
          </p:nvSpPr>
          <p:spPr>
            <a:xfrm>
              <a:off x="837" y="1912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4756" name="Group 6"/>
          <p:cNvGrpSpPr/>
          <p:nvPr/>
        </p:nvGrpSpPr>
        <p:grpSpPr>
          <a:xfrm>
            <a:off x="968375" y="2435225"/>
            <a:ext cx="7924800" cy="366713"/>
            <a:chOff x="432" y="816"/>
            <a:chExt cx="4992" cy="307"/>
          </a:xfrm>
        </p:grpSpPr>
        <p:sp>
          <p:nvSpPr>
            <p:cNvPr id="88076" name="Text Box 8"/>
            <p:cNvSpPr txBox="1"/>
            <p:nvPr/>
          </p:nvSpPr>
          <p:spPr>
            <a:xfrm>
              <a:off x="432" y="816"/>
              <a:ext cx="4992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PE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88" name="Line 7"/>
            <p:cNvSpPr/>
            <p:nvPr/>
          </p:nvSpPr>
          <p:spPr>
            <a:xfrm>
              <a:off x="860" y="867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590" name="Line 9"/>
            <p:cNvSpPr/>
            <p:nvPr/>
          </p:nvSpPr>
          <p:spPr>
            <a:xfrm>
              <a:off x="3493" y="860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591" name="Line 10"/>
            <p:cNvSpPr/>
            <p:nvPr/>
          </p:nvSpPr>
          <p:spPr>
            <a:xfrm>
              <a:off x="2015" y="874"/>
              <a:ext cx="551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74757" name="Group 11"/>
          <p:cNvGrpSpPr/>
          <p:nvPr/>
        </p:nvGrpSpPr>
        <p:grpSpPr>
          <a:xfrm>
            <a:off x="968375" y="2931795"/>
            <a:ext cx="7467600" cy="366713"/>
            <a:chOff x="432" y="1410"/>
            <a:chExt cx="4704" cy="307"/>
          </a:xfrm>
        </p:grpSpPr>
        <p:sp>
          <p:nvSpPr>
            <p:cNvPr id="88072" name="Text Box 12"/>
            <p:cNvSpPr txBox="1"/>
            <p:nvPr/>
          </p:nvSpPr>
          <p:spPr>
            <a:xfrm>
              <a:off x="432" y="1410"/>
              <a:ext cx="4704" cy="30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2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PE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 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⊕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；      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PL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=A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67594" name="Line 13"/>
            <p:cNvSpPr/>
            <p:nvPr/>
          </p:nvSpPr>
          <p:spPr>
            <a:xfrm flipV="1">
              <a:off x="2035" y="1458"/>
              <a:ext cx="531" cy="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595" name="Line 14"/>
            <p:cNvSpPr/>
            <p:nvPr/>
          </p:nvSpPr>
          <p:spPr>
            <a:xfrm>
              <a:off x="3466" y="1451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7596" name="Line 15"/>
            <p:cNvSpPr/>
            <p:nvPr/>
          </p:nvSpPr>
          <p:spPr>
            <a:xfrm>
              <a:off x="870" y="1458"/>
              <a:ext cx="192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8070" name="Rectangle 2"/>
          <p:cNvSpPr>
            <a:spLocks noGrp="1"/>
          </p:cNvSpPr>
          <p:nvPr>
            <p:ph type="title"/>
          </p:nvPr>
        </p:nvSpPr>
        <p:spPr>
          <a:xfrm>
            <a:off x="533400" y="987425"/>
            <a:ext cx="7772400" cy="5143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③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逻辑表达式</a:t>
            </a:r>
          </a:p>
        </p:txBody>
      </p:sp>
      <p:sp>
        <p:nvSpPr>
          <p:cNvPr id="74759" name="Rectangle 3"/>
          <p:cNvSpPr>
            <a:spLocks noGrp="1"/>
          </p:cNvSpPr>
          <p:nvPr>
            <p:ph idx="1"/>
          </p:nvPr>
        </p:nvSpPr>
        <p:spPr>
          <a:xfrm>
            <a:off x="598170" y="1642110"/>
            <a:ext cx="7861300" cy="48069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四位二进制比较器有四个输入处理模块，产生了 </a:t>
            </a:r>
            <a:r>
              <a:rPr lang="en-US" altLang="zh-CN" sz="1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1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个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中间变量，它们是：</a:t>
            </a:r>
          </a:p>
        </p:txBody>
      </p:sp>
      <p:grpSp>
        <p:nvGrpSpPr>
          <p:cNvPr id="3" name="Group 112"/>
          <p:cNvGrpSpPr/>
          <p:nvPr/>
        </p:nvGrpSpPr>
        <p:grpSpPr>
          <a:xfrm>
            <a:off x="3656965" y="134620"/>
            <a:ext cx="4603750" cy="2215515"/>
            <a:chOff x="2832" y="1728"/>
            <a:chExt cx="2796" cy="2208"/>
          </a:xfrm>
        </p:grpSpPr>
        <p:sp>
          <p:nvSpPr>
            <p:cNvPr id="66596" name="Rectangle 110"/>
            <p:cNvSpPr/>
            <p:nvPr/>
          </p:nvSpPr>
          <p:spPr>
            <a:xfrm>
              <a:off x="2832" y="1728"/>
              <a:ext cx="2720" cy="22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048" name="Rectangle 42"/>
            <p:cNvSpPr/>
            <p:nvPr/>
          </p:nvSpPr>
          <p:spPr>
            <a:xfrm>
              <a:off x="4684" y="268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49" name="Text Box 43"/>
            <p:cNvSpPr txBox="1"/>
            <p:nvPr/>
          </p:nvSpPr>
          <p:spPr>
            <a:xfrm>
              <a:off x="4662" y="2710"/>
              <a:ext cx="43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87050" name="Oval 44"/>
            <p:cNvSpPr/>
            <p:nvPr/>
          </p:nvSpPr>
          <p:spPr>
            <a:xfrm>
              <a:off x="4972" y="283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1" name="Line 45"/>
            <p:cNvSpPr/>
            <p:nvPr/>
          </p:nvSpPr>
          <p:spPr>
            <a:xfrm>
              <a:off x="5030" y="285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2" name="Rectangle 48"/>
            <p:cNvSpPr/>
            <p:nvPr/>
          </p:nvSpPr>
          <p:spPr>
            <a:xfrm>
              <a:off x="4684" y="1920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3" name="Text Box 49"/>
            <p:cNvSpPr txBox="1"/>
            <p:nvPr/>
          </p:nvSpPr>
          <p:spPr>
            <a:xfrm>
              <a:off x="4684" y="1920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4" name="Line 50"/>
            <p:cNvSpPr/>
            <p:nvPr/>
          </p:nvSpPr>
          <p:spPr>
            <a:xfrm>
              <a:off x="4972" y="2102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5" name="Rectangle 53"/>
            <p:cNvSpPr/>
            <p:nvPr/>
          </p:nvSpPr>
          <p:spPr>
            <a:xfrm>
              <a:off x="4684" y="340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6" name="Text Box 54"/>
            <p:cNvSpPr txBox="1"/>
            <p:nvPr/>
          </p:nvSpPr>
          <p:spPr>
            <a:xfrm>
              <a:off x="4684" y="3408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57" name="Line 55"/>
            <p:cNvSpPr/>
            <p:nvPr/>
          </p:nvSpPr>
          <p:spPr>
            <a:xfrm>
              <a:off x="4972" y="359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58" name="Rectangle 58"/>
            <p:cNvSpPr/>
            <p:nvPr/>
          </p:nvSpPr>
          <p:spPr>
            <a:xfrm>
              <a:off x="3964" y="2448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59" name="Text Box 59"/>
            <p:cNvSpPr txBox="1"/>
            <p:nvPr/>
          </p:nvSpPr>
          <p:spPr>
            <a:xfrm>
              <a:off x="3964" y="2448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60" name="Line 60"/>
            <p:cNvSpPr/>
            <p:nvPr/>
          </p:nvSpPr>
          <p:spPr>
            <a:xfrm>
              <a:off x="4252" y="263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1" name="Rectangle 63"/>
            <p:cNvSpPr/>
            <p:nvPr/>
          </p:nvSpPr>
          <p:spPr>
            <a:xfrm>
              <a:off x="3964" y="2966"/>
              <a:ext cx="288" cy="38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62" name="Text Box 64"/>
            <p:cNvSpPr txBox="1"/>
            <p:nvPr/>
          </p:nvSpPr>
          <p:spPr>
            <a:xfrm>
              <a:off x="3964" y="2966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63" name="Line 65"/>
            <p:cNvSpPr/>
            <p:nvPr/>
          </p:nvSpPr>
          <p:spPr>
            <a:xfrm>
              <a:off x="4252" y="3148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Line 66"/>
            <p:cNvSpPr/>
            <p:nvPr/>
          </p:nvSpPr>
          <p:spPr>
            <a:xfrm>
              <a:off x="4512" y="2986"/>
              <a:ext cx="1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Line 67"/>
            <p:cNvSpPr/>
            <p:nvPr/>
          </p:nvSpPr>
          <p:spPr>
            <a:xfrm>
              <a:off x="4512" y="2784"/>
              <a:ext cx="17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Line 68"/>
            <p:cNvSpPr/>
            <p:nvPr/>
          </p:nvSpPr>
          <p:spPr>
            <a:xfrm>
              <a:off x="4502" y="2622"/>
              <a:ext cx="0" cy="1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Line 69"/>
            <p:cNvSpPr/>
            <p:nvPr/>
          </p:nvSpPr>
          <p:spPr>
            <a:xfrm>
              <a:off x="4502" y="2986"/>
              <a:ext cx="0" cy="1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Rectangle 71"/>
            <p:cNvSpPr/>
            <p:nvPr/>
          </p:nvSpPr>
          <p:spPr>
            <a:xfrm>
              <a:off x="3342" y="2400"/>
              <a:ext cx="288" cy="33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69" name="Text Box 72"/>
            <p:cNvSpPr txBox="1"/>
            <p:nvPr/>
          </p:nvSpPr>
          <p:spPr>
            <a:xfrm>
              <a:off x="3408" y="2438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0" name="Line 73"/>
            <p:cNvSpPr/>
            <p:nvPr/>
          </p:nvSpPr>
          <p:spPr>
            <a:xfrm>
              <a:off x="3705" y="256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Oval 74"/>
            <p:cNvSpPr/>
            <p:nvPr/>
          </p:nvSpPr>
          <p:spPr>
            <a:xfrm>
              <a:off x="3628" y="2533"/>
              <a:ext cx="70" cy="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2" name="Rectangle 76"/>
            <p:cNvSpPr/>
            <p:nvPr/>
          </p:nvSpPr>
          <p:spPr>
            <a:xfrm>
              <a:off x="3342" y="3070"/>
              <a:ext cx="288" cy="33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3" name="Text Box 77"/>
            <p:cNvSpPr txBox="1"/>
            <p:nvPr/>
          </p:nvSpPr>
          <p:spPr>
            <a:xfrm>
              <a:off x="3408" y="3110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74" name="Line 78"/>
            <p:cNvSpPr/>
            <p:nvPr/>
          </p:nvSpPr>
          <p:spPr>
            <a:xfrm>
              <a:off x="3705" y="3230"/>
              <a:ext cx="26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Oval 79"/>
            <p:cNvSpPr/>
            <p:nvPr/>
          </p:nvSpPr>
          <p:spPr>
            <a:xfrm>
              <a:off x="3628" y="3203"/>
              <a:ext cx="70" cy="66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76" name="Line 80"/>
            <p:cNvSpPr/>
            <p:nvPr/>
          </p:nvSpPr>
          <p:spPr>
            <a:xfrm>
              <a:off x="3004" y="256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Line 81"/>
            <p:cNvSpPr/>
            <p:nvPr/>
          </p:nvSpPr>
          <p:spPr>
            <a:xfrm>
              <a:off x="3006" y="3138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82"/>
            <p:cNvSpPr/>
            <p:nvPr/>
          </p:nvSpPr>
          <p:spPr>
            <a:xfrm>
              <a:off x="3216" y="2562"/>
              <a:ext cx="0" cy="30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83"/>
            <p:cNvSpPr/>
            <p:nvPr/>
          </p:nvSpPr>
          <p:spPr>
            <a:xfrm>
              <a:off x="3216" y="2870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0" name="Line 84"/>
            <p:cNvSpPr/>
            <p:nvPr/>
          </p:nvSpPr>
          <p:spPr>
            <a:xfrm>
              <a:off x="3840" y="2870"/>
              <a:ext cx="0" cy="6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1" name="Line 85"/>
            <p:cNvSpPr/>
            <p:nvPr/>
          </p:nvSpPr>
          <p:spPr>
            <a:xfrm>
              <a:off x="3840" y="3504"/>
              <a:ext cx="84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2" name="Line 86"/>
            <p:cNvSpPr/>
            <p:nvPr/>
          </p:nvSpPr>
          <p:spPr>
            <a:xfrm>
              <a:off x="3840" y="3024"/>
              <a:ext cx="1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3" name="Oval 87"/>
            <p:cNvSpPr/>
            <p:nvPr/>
          </p:nvSpPr>
          <p:spPr>
            <a:xfrm>
              <a:off x="3744" y="3205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4" name="Oval 88"/>
            <p:cNvSpPr/>
            <p:nvPr/>
          </p:nvSpPr>
          <p:spPr>
            <a:xfrm>
              <a:off x="3823" y="3004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5" name="Oval 89"/>
            <p:cNvSpPr/>
            <p:nvPr/>
          </p:nvSpPr>
          <p:spPr>
            <a:xfrm>
              <a:off x="3188" y="25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86" name="Line 90"/>
            <p:cNvSpPr/>
            <p:nvPr/>
          </p:nvSpPr>
          <p:spPr>
            <a:xfrm>
              <a:off x="3120" y="2956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7" name="Line 91"/>
            <p:cNvSpPr/>
            <p:nvPr/>
          </p:nvSpPr>
          <p:spPr>
            <a:xfrm>
              <a:off x="3120" y="2956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8" name="Line 92"/>
            <p:cNvSpPr/>
            <p:nvPr/>
          </p:nvSpPr>
          <p:spPr>
            <a:xfrm>
              <a:off x="3744" y="2006"/>
              <a:ext cx="0" cy="9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89" name="Line 93"/>
            <p:cNvSpPr/>
            <p:nvPr/>
          </p:nvSpPr>
          <p:spPr>
            <a:xfrm>
              <a:off x="3744" y="2006"/>
              <a:ext cx="94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0" name="Oval 94"/>
            <p:cNvSpPr/>
            <p:nvPr/>
          </p:nvSpPr>
          <p:spPr>
            <a:xfrm>
              <a:off x="3103" y="3112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1" name="Line 95"/>
            <p:cNvSpPr/>
            <p:nvPr/>
          </p:nvSpPr>
          <p:spPr>
            <a:xfrm>
              <a:off x="3764" y="273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2" name="Oval 96"/>
            <p:cNvSpPr/>
            <p:nvPr/>
          </p:nvSpPr>
          <p:spPr>
            <a:xfrm>
              <a:off x="3724" y="2716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3" name="Line 97"/>
            <p:cNvSpPr/>
            <p:nvPr/>
          </p:nvSpPr>
          <p:spPr>
            <a:xfrm>
              <a:off x="3858" y="2180"/>
              <a:ext cx="0" cy="3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4" name="Line 98"/>
            <p:cNvSpPr/>
            <p:nvPr/>
          </p:nvSpPr>
          <p:spPr>
            <a:xfrm>
              <a:off x="3860" y="2170"/>
              <a:ext cx="82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5" name="Oval 99"/>
            <p:cNvSpPr/>
            <p:nvPr/>
          </p:nvSpPr>
          <p:spPr>
            <a:xfrm>
              <a:off x="3832" y="2533"/>
              <a:ext cx="48" cy="4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87096" name="Line 100"/>
            <p:cNvSpPr/>
            <p:nvPr/>
          </p:nvSpPr>
          <p:spPr>
            <a:xfrm>
              <a:off x="3764" y="32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Line 101"/>
            <p:cNvSpPr/>
            <p:nvPr/>
          </p:nvSpPr>
          <p:spPr>
            <a:xfrm>
              <a:off x="3764" y="3706"/>
              <a:ext cx="9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Text Box 102"/>
            <p:cNvSpPr txBox="1"/>
            <p:nvPr/>
          </p:nvSpPr>
          <p:spPr>
            <a:xfrm>
              <a:off x="2880" y="2184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099" name="Text Box 103"/>
            <p:cNvSpPr txBox="1"/>
            <p:nvPr/>
          </p:nvSpPr>
          <p:spPr>
            <a:xfrm>
              <a:off x="2880" y="3120"/>
              <a:ext cx="28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0" name="Text Box 104"/>
            <p:cNvSpPr txBox="1"/>
            <p:nvPr/>
          </p:nvSpPr>
          <p:spPr>
            <a:xfrm>
              <a:off x="5200" y="1918"/>
              <a:ext cx="428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PL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1" name="Text Box 105"/>
            <p:cNvSpPr txBox="1"/>
            <p:nvPr/>
          </p:nvSpPr>
          <p:spPr>
            <a:xfrm>
              <a:off x="5188" y="2657"/>
              <a:ext cx="43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PE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7102" name="Text Box 106"/>
            <p:cNvSpPr txBox="1"/>
            <p:nvPr/>
          </p:nvSpPr>
          <p:spPr>
            <a:xfrm>
              <a:off x="5188" y="3406"/>
              <a:ext cx="432" cy="39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PG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Rectangle 3"/>
          <p:cNvSpPr>
            <a:spLocks noGrp="1"/>
          </p:cNvSpPr>
          <p:nvPr/>
        </p:nvSpPr>
        <p:spPr>
          <a:xfrm>
            <a:off x="979805" y="4730750"/>
            <a:ext cx="4112260" cy="3295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171450" indent="-171450" algn="l" defTabSz="685800" rtl="0" eaLnBrk="0" fontAlgn="base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0" fontAlgn="base" hangingPunct="0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081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如何才能整个电路的三个输出结果呢？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4759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/>
          </p:cNvSpPr>
          <p:nvPr>
            <p:ph type="title"/>
          </p:nvPr>
        </p:nvSpPr>
        <p:spPr>
          <a:xfrm>
            <a:off x="715963" y="590550"/>
            <a:ext cx="7772400" cy="51435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buFont typeface="宋体" panose="02010600030101010101" pitchFamily="2" charset="-122"/>
              <a:buAutoNum type="circleNumDbPlain" startAt="4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四位比较器的输出逻辑表达式</a:t>
            </a:r>
          </a:p>
        </p:txBody>
      </p:sp>
      <p:sp>
        <p:nvSpPr>
          <p:cNvPr id="75779" name="Rectangle 4"/>
          <p:cNvSpPr>
            <a:spLocks noGrp="1"/>
          </p:cNvSpPr>
          <p:nvPr>
            <p:ph idx="1"/>
          </p:nvPr>
        </p:nvSpPr>
        <p:spPr>
          <a:xfrm>
            <a:off x="1289685" y="1108710"/>
            <a:ext cx="6963410" cy="381825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AGTBOUT = (A&gt;B) + (A=B) •AGTBIN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= PG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AGTBIN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AEQBOUT = (A=B) •AEQBIN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= PE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AEQBIN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ALTBOUT = (A&lt;B) + (A=B) •ALTBIN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= PL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PL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PL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PL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PE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ALTBIN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⑤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逻辑电路图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74LS85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的逻辑符号，参见书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P84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2.71</a:t>
            </a:r>
            <a:endParaRPr lang="zh-CN" altLang="en-US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4"/>
          <p:cNvSpPr>
            <a:spLocks noGrp="1"/>
          </p:cNvSpPr>
          <p:nvPr>
            <p:ph idx="1"/>
          </p:nvPr>
        </p:nvSpPr>
        <p:spPr>
          <a:xfrm>
            <a:off x="381000" y="742950"/>
            <a:ext cx="4038600" cy="51435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2-4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74LS139</a:t>
            </a:r>
          </a:p>
        </p:txBody>
      </p:sp>
      <p:grpSp>
        <p:nvGrpSpPr>
          <p:cNvPr id="15362" name="Group 209"/>
          <p:cNvGrpSpPr/>
          <p:nvPr/>
        </p:nvGrpSpPr>
        <p:grpSpPr>
          <a:xfrm>
            <a:off x="531813" y="1462088"/>
            <a:ext cx="2808287" cy="3268662"/>
            <a:chOff x="2840" y="2352"/>
            <a:chExt cx="1288" cy="1666"/>
          </a:xfrm>
        </p:grpSpPr>
        <p:sp>
          <p:nvSpPr>
            <p:cNvPr id="20572" name="Rectangle 30"/>
            <p:cNvSpPr/>
            <p:nvPr/>
          </p:nvSpPr>
          <p:spPr>
            <a:xfrm>
              <a:off x="3128" y="2578"/>
              <a:ext cx="624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0573" name="Group 31"/>
            <p:cNvGrpSpPr/>
            <p:nvPr/>
          </p:nvGrpSpPr>
          <p:grpSpPr>
            <a:xfrm>
              <a:off x="3752" y="2660"/>
              <a:ext cx="288" cy="48"/>
              <a:chOff x="2400" y="3504"/>
              <a:chExt cx="288" cy="48"/>
            </a:xfrm>
          </p:grpSpPr>
          <p:sp>
            <p:nvSpPr>
              <p:cNvPr id="20636" name="Oval 32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37" name="Line 33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4" name="Group 34"/>
            <p:cNvGrpSpPr/>
            <p:nvPr/>
          </p:nvGrpSpPr>
          <p:grpSpPr>
            <a:xfrm>
              <a:off x="3752" y="2804"/>
              <a:ext cx="288" cy="48"/>
              <a:chOff x="2400" y="3504"/>
              <a:chExt cx="288" cy="48"/>
            </a:xfrm>
          </p:grpSpPr>
          <p:sp>
            <p:nvSpPr>
              <p:cNvPr id="20634" name="Oval 3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35" name="Line 3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5" name="Group 37"/>
            <p:cNvGrpSpPr/>
            <p:nvPr/>
          </p:nvGrpSpPr>
          <p:grpSpPr>
            <a:xfrm>
              <a:off x="3752" y="2948"/>
              <a:ext cx="288" cy="48"/>
              <a:chOff x="2400" y="3504"/>
              <a:chExt cx="288" cy="48"/>
            </a:xfrm>
          </p:grpSpPr>
          <p:sp>
            <p:nvSpPr>
              <p:cNvPr id="20632" name="Oval 3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33" name="Line 3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6" name="Group 40"/>
            <p:cNvGrpSpPr/>
            <p:nvPr/>
          </p:nvGrpSpPr>
          <p:grpSpPr>
            <a:xfrm>
              <a:off x="3752" y="3092"/>
              <a:ext cx="288" cy="48"/>
              <a:chOff x="2400" y="3504"/>
              <a:chExt cx="288" cy="48"/>
            </a:xfrm>
          </p:grpSpPr>
          <p:sp>
            <p:nvSpPr>
              <p:cNvPr id="20630" name="Oval 4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31" name="Line 4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7" name="Group 43"/>
            <p:cNvGrpSpPr/>
            <p:nvPr/>
          </p:nvGrpSpPr>
          <p:grpSpPr>
            <a:xfrm>
              <a:off x="3752" y="3428"/>
              <a:ext cx="288" cy="48"/>
              <a:chOff x="2400" y="3504"/>
              <a:chExt cx="288" cy="48"/>
            </a:xfrm>
          </p:grpSpPr>
          <p:sp>
            <p:nvSpPr>
              <p:cNvPr id="20628" name="Oval 4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29" name="Line 4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8" name="Group 46"/>
            <p:cNvGrpSpPr/>
            <p:nvPr/>
          </p:nvGrpSpPr>
          <p:grpSpPr>
            <a:xfrm>
              <a:off x="3752" y="3572"/>
              <a:ext cx="288" cy="48"/>
              <a:chOff x="2400" y="3504"/>
              <a:chExt cx="288" cy="48"/>
            </a:xfrm>
          </p:grpSpPr>
          <p:sp>
            <p:nvSpPr>
              <p:cNvPr id="20626" name="Oval 47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27" name="Line 48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79" name="Group 49"/>
            <p:cNvGrpSpPr/>
            <p:nvPr/>
          </p:nvGrpSpPr>
          <p:grpSpPr>
            <a:xfrm>
              <a:off x="3752" y="3716"/>
              <a:ext cx="288" cy="48"/>
              <a:chOff x="2400" y="3504"/>
              <a:chExt cx="288" cy="48"/>
            </a:xfrm>
          </p:grpSpPr>
          <p:sp>
            <p:nvSpPr>
              <p:cNvPr id="20624" name="Oval 50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25" name="Line 51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0" name="Group 52"/>
            <p:cNvGrpSpPr/>
            <p:nvPr/>
          </p:nvGrpSpPr>
          <p:grpSpPr>
            <a:xfrm>
              <a:off x="3752" y="3860"/>
              <a:ext cx="288" cy="48"/>
              <a:chOff x="2400" y="3504"/>
              <a:chExt cx="288" cy="48"/>
            </a:xfrm>
          </p:grpSpPr>
          <p:sp>
            <p:nvSpPr>
              <p:cNvPr id="20622" name="Oval 53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0623" name="Line 54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1" name="Group 55"/>
            <p:cNvGrpSpPr/>
            <p:nvPr/>
          </p:nvGrpSpPr>
          <p:grpSpPr>
            <a:xfrm>
              <a:off x="2840" y="2660"/>
              <a:ext cx="288" cy="482"/>
              <a:chOff x="4080" y="912"/>
              <a:chExt cx="288" cy="482"/>
            </a:xfrm>
          </p:grpSpPr>
          <p:sp>
            <p:nvSpPr>
              <p:cNvPr id="20617" name="Line 56"/>
              <p:cNvSpPr/>
              <p:nvPr/>
            </p:nvSpPr>
            <p:spPr>
              <a:xfrm>
                <a:off x="4080" y="1200"/>
                <a:ext cx="28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18" name="Group 57"/>
              <p:cNvGrpSpPr/>
              <p:nvPr/>
            </p:nvGrpSpPr>
            <p:grpSpPr>
              <a:xfrm>
                <a:off x="4090" y="912"/>
                <a:ext cx="278" cy="48"/>
                <a:chOff x="3898" y="2736"/>
                <a:chExt cx="278" cy="48"/>
              </a:xfrm>
            </p:grpSpPr>
            <p:sp>
              <p:nvSpPr>
                <p:cNvPr id="20620" name="Oval 58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0621" name="Line 59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19" name="Line 60"/>
              <p:cNvSpPr/>
              <p:nvPr/>
            </p:nvSpPr>
            <p:spPr>
              <a:xfrm>
                <a:off x="4080" y="1394"/>
                <a:ext cx="28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0582" name="Group 61"/>
            <p:cNvGrpSpPr/>
            <p:nvPr/>
          </p:nvGrpSpPr>
          <p:grpSpPr>
            <a:xfrm>
              <a:off x="2840" y="3386"/>
              <a:ext cx="288" cy="482"/>
              <a:chOff x="4080" y="912"/>
              <a:chExt cx="288" cy="482"/>
            </a:xfrm>
          </p:grpSpPr>
          <p:sp>
            <p:nvSpPr>
              <p:cNvPr id="20612" name="Line 62"/>
              <p:cNvSpPr/>
              <p:nvPr/>
            </p:nvSpPr>
            <p:spPr>
              <a:xfrm>
                <a:off x="4080" y="1200"/>
                <a:ext cx="28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0613" name="Group 63"/>
              <p:cNvGrpSpPr/>
              <p:nvPr/>
            </p:nvGrpSpPr>
            <p:grpSpPr>
              <a:xfrm>
                <a:off x="4090" y="912"/>
                <a:ext cx="278" cy="48"/>
                <a:chOff x="3898" y="2736"/>
                <a:chExt cx="278" cy="48"/>
              </a:xfrm>
            </p:grpSpPr>
            <p:sp>
              <p:nvSpPr>
                <p:cNvPr id="20615" name="Oval 64"/>
                <p:cNvSpPr/>
                <p:nvPr/>
              </p:nvSpPr>
              <p:spPr>
                <a:xfrm>
                  <a:off x="4128" y="2736"/>
                  <a:ext cx="48" cy="48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1" hangingPunct="1">
                    <a:buFont typeface="Arial" panose="020B0604020202020204" pitchFamily="34" charset="0"/>
                  </a:pPr>
                  <a:endParaRPr lang="zh-CN" altLang="en-US" sz="18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20616" name="Line 65"/>
                <p:cNvSpPr/>
                <p:nvPr/>
              </p:nvSpPr>
              <p:spPr>
                <a:xfrm>
                  <a:off x="3898" y="2764"/>
                  <a:ext cx="240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0614" name="Line 66"/>
              <p:cNvSpPr/>
              <p:nvPr/>
            </p:nvSpPr>
            <p:spPr>
              <a:xfrm>
                <a:off x="4080" y="1394"/>
                <a:ext cx="28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0583" name="Text Box 67"/>
            <p:cNvSpPr txBox="1"/>
            <p:nvPr/>
          </p:nvSpPr>
          <p:spPr>
            <a:xfrm>
              <a:off x="3072" y="2352"/>
              <a:ext cx="720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74LS139</a:t>
              </a:r>
            </a:p>
          </p:txBody>
        </p:sp>
        <p:sp>
          <p:nvSpPr>
            <p:cNvPr id="20584" name="Text Box 68"/>
            <p:cNvSpPr txBox="1"/>
            <p:nvPr/>
          </p:nvSpPr>
          <p:spPr>
            <a:xfrm>
              <a:off x="3100" y="2564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1G</a:t>
              </a:r>
            </a:p>
          </p:txBody>
        </p:sp>
        <p:sp>
          <p:nvSpPr>
            <p:cNvPr id="20585" name="Text Box 69"/>
            <p:cNvSpPr txBox="1"/>
            <p:nvPr/>
          </p:nvSpPr>
          <p:spPr>
            <a:xfrm>
              <a:off x="3108" y="3284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2G</a:t>
              </a:r>
            </a:p>
          </p:txBody>
        </p:sp>
        <p:sp>
          <p:nvSpPr>
            <p:cNvPr id="20586" name="Text Box 70"/>
            <p:cNvSpPr txBox="1"/>
            <p:nvPr/>
          </p:nvSpPr>
          <p:spPr>
            <a:xfrm>
              <a:off x="3100" y="2852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1A</a:t>
              </a:r>
            </a:p>
          </p:txBody>
        </p:sp>
        <p:sp>
          <p:nvSpPr>
            <p:cNvPr id="20587" name="Text Box 71"/>
            <p:cNvSpPr txBox="1"/>
            <p:nvPr/>
          </p:nvSpPr>
          <p:spPr>
            <a:xfrm>
              <a:off x="3100" y="3044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</a:t>
              </a:r>
            </a:p>
          </p:txBody>
        </p:sp>
        <p:sp>
          <p:nvSpPr>
            <p:cNvPr id="20588" name="Text Box 72"/>
            <p:cNvSpPr txBox="1"/>
            <p:nvPr/>
          </p:nvSpPr>
          <p:spPr>
            <a:xfrm>
              <a:off x="3110" y="3764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2B</a:t>
              </a:r>
            </a:p>
          </p:txBody>
        </p:sp>
        <p:sp>
          <p:nvSpPr>
            <p:cNvPr id="20589" name="Text Box 73"/>
            <p:cNvSpPr txBox="1"/>
            <p:nvPr/>
          </p:nvSpPr>
          <p:spPr>
            <a:xfrm>
              <a:off x="3110" y="3572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2A</a:t>
              </a:r>
            </a:p>
          </p:txBody>
        </p:sp>
        <p:sp>
          <p:nvSpPr>
            <p:cNvPr id="20590" name="Text Box 74"/>
            <p:cNvSpPr txBox="1"/>
            <p:nvPr/>
          </p:nvSpPr>
          <p:spPr>
            <a:xfrm>
              <a:off x="3484" y="2852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1" name="Text Box 75"/>
            <p:cNvSpPr txBox="1"/>
            <p:nvPr/>
          </p:nvSpPr>
          <p:spPr>
            <a:xfrm>
              <a:off x="3484" y="2564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2" name="Text Box 76"/>
            <p:cNvSpPr txBox="1"/>
            <p:nvPr/>
          </p:nvSpPr>
          <p:spPr>
            <a:xfrm>
              <a:off x="3482" y="3332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3" name="Text Box 77"/>
            <p:cNvSpPr txBox="1"/>
            <p:nvPr/>
          </p:nvSpPr>
          <p:spPr>
            <a:xfrm>
              <a:off x="3482" y="3484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4" name="Text Box 78"/>
            <p:cNvSpPr txBox="1"/>
            <p:nvPr/>
          </p:nvSpPr>
          <p:spPr>
            <a:xfrm>
              <a:off x="3482" y="3636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5" name="Text Box 79"/>
            <p:cNvSpPr txBox="1"/>
            <p:nvPr/>
          </p:nvSpPr>
          <p:spPr>
            <a:xfrm>
              <a:off x="3496" y="3784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6" name="Text Box 80"/>
            <p:cNvSpPr txBox="1"/>
            <p:nvPr/>
          </p:nvSpPr>
          <p:spPr>
            <a:xfrm>
              <a:off x="3482" y="2698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7" name="Text Box 81"/>
            <p:cNvSpPr txBox="1"/>
            <p:nvPr/>
          </p:nvSpPr>
          <p:spPr>
            <a:xfrm>
              <a:off x="3494" y="3008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98" name="Text Box 82"/>
            <p:cNvSpPr txBox="1"/>
            <p:nvPr/>
          </p:nvSpPr>
          <p:spPr>
            <a:xfrm>
              <a:off x="2888" y="251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99" name="Text Box 83"/>
            <p:cNvSpPr txBox="1"/>
            <p:nvPr/>
          </p:nvSpPr>
          <p:spPr>
            <a:xfrm>
              <a:off x="2888" y="278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0600" name="Text Box 84"/>
            <p:cNvSpPr txBox="1"/>
            <p:nvPr/>
          </p:nvSpPr>
          <p:spPr>
            <a:xfrm>
              <a:off x="2888" y="297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20601" name="Text Box 85"/>
            <p:cNvSpPr txBox="1"/>
            <p:nvPr/>
          </p:nvSpPr>
          <p:spPr>
            <a:xfrm>
              <a:off x="2840" y="325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15</a:t>
              </a:r>
            </a:p>
          </p:txBody>
        </p:sp>
        <p:sp>
          <p:nvSpPr>
            <p:cNvPr id="20602" name="Text Box 86"/>
            <p:cNvSpPr txBox="1"/>
            <p:nvPr/>
          </p:nvSpPr>
          <p:spPr>
            <a:xfrm>
              <a:off x="2840" y="351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14</a:t>
              </a:r>
            </a:p>
          </p:txBody>
        </p:sp>
        <p:sp>
          <p:nvSpPr>
            <p:cNvPr id="20603" name="Text Box 87"/>
            <p:cNvSpPr txBox="1"/>
            <p:nvPr/>
          </p:nvSpPr>
          <p:spPr>
            <a:xfrm>
              <a:off x="2840" y="371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13</a:t>
              </a:r>
            </a:p>
          </p:txBody>
        </p:sp>
        <p:sp>
          <p:nvSpPr>
            <p:cNvPr id="20604" name="Text Box 88"/>
            <p:cNvSpPr txBox="1"/>
            <p:nvPr/>
          </p:nvSpPr>
          <p:spPr>
            <a:xfrm>
              <a:off x="3800" y="251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20605" name="Text Box 89"/>
            <p:cNvSpPr txBox="1"/>
            <p:nvPr/>
          </p:nvSpPr>
          <p:spPr>
            <a:xfrm>
              <a:off x="3800" y="2670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20606" name="Text Box 90"/>
            <p:cNvSpPr txBox="1"/>
            <p:nvPr/>
          </p:nvSpPr>
          <p:spPr>
            <a:xfrm>
              <a:off x="3800" y="280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20607" name="Text Box 91"/>
            <p:cNvSpPr txBox="1"/>
            <p:nvPr/>
          </p:nvSpPr>
          <p:spPr>
            <a:xfrm>
              <a:off x="3800" y="2948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20608" name="Text Box 92"/>
            <p:cNvSpPr txBox="1"/>
            <p:nvPr/>
          </p:nvSpPr>
          <p:spPr>
            <a:xfrm>
              <a:off x="3830" y="372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</a:t>
              </a:r>
            </a:p>
          </p:txBody>
        </p:sp>
        <p:sp>
          <p:nvSpPr>
            <p:cNvPr id="20609" name="Text Box 93"/>
            <p:cNvSpPr txBox="1"/>
            <p:nvPr/>
          </p:nvSpPr>
          <p:spPr>
            <a:xfrm>
              <a:off x="3772" y="328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</a:p>
          </p:txBody>
        </p:sp>
        <p:sp>
          <p:nvSpPr>
            <p:cNvPr id="20610" name="Text Box 94"/>
            <p:cNvSpPr txBox="1"/>
            <p:nvPr/>
          </p:nvSpPr>
          <p:spPr>
            <a:xfrm>
              <a:off x="3772" y="3438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11</a:t>
              </a:r>
            </a:p>
          </p:txBody>
        </p:sp>
        <p:sp>
          <p:nvSpPr>
            <p:cNvPr id="20611" name="Text Box 95"/>
            <p:cNvSpPr txBox="1"/>
            <p:nvPr/>
          </p:nvSpPr>
          <p:spPr>
            <a:xfrm>
              <a:off x="3772" y="3582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</a:p>
          </p:txBody>
        </p:sp>
      </p:grpSp>
      <p:graphicFrame>
        <p:nvGraphicFramePr>
          <p:cNvPr id="122064" name="Group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518100"/>
              </p:ext>
            </p:extLst>
          </p:nvPr>
        </p:nvGraphicFramePr>
        <p:xfrm>
          <a:off x="3708400" y="555625"/>
          <a:ext cx="3657600" cy="2059192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77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入</a:t>
                      </a:r>
                    </a:p>
                  </a:txBody>
                  <a:tcPr marT="34744" marB="347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出</a:t>
                      </a:r>
                    </a:p>
                  </a:txBody>
                  <a:tcPr marT="34744" marB="347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1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/1G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B   A</a:t>
                      </a:r>
                    </a:p>
                  </a:txBody>
                  <a:tcPr marT="34744" marB="347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/Y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/Y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744" marB="347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050">
                <a:tc>
                  <a:txBody>
                    <a:bodyPr/>
                    <a:lstStyle/>
                    <a:p>
                      <a:pPr marL="533400" marR="0" lvl="0" indent="-5334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d   d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0   1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1   0</a:t>
                      </a:r>
                    </a:p>
                    <a:p>
                      <a:pPr marL="533400" marR="0" lvl="0" indent="-53340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1   1</a:t>
                      </a:r>
                    </a:p>
                  </a:txBody>
                  <a:tcPr marT="34744" marB="34744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</a:t>
                      </a:r>
                    </a:p>
                  </a:txBody>
                  <a:tcPr marT="34744" marB="34744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498" name="Line 160"/>
          <p:cNvSpPr/>
          <p:nvPr/>
        </p:nvSpPr>
        <p:spPr>
          <a:xfrm>
            <a:off x="7239000" y="696913"/>
            <a:ext cx="0" cy="0"/>
          </a:xfrm>
          <a:prstGeom prst="line">
            <a:avLst/>
          </a:prstGeom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5444" name="Group 210"/>
          <p:cNvGrpSpPr/>
          <p:nvPr/>
        </p:nvGrpSpPr>
        <p:grpSpPr>
          <a:xfrm>
            <a:off x="3348038" y="2706688"/>
            <a:ext cx="4121150" cy="2457450"/>
            <a:chOff x="2784" y="192"/>
            <a:chExt cx="2928" cy="2064"/>
          </a:xfrm>
        </p:grpSpPr>
        <p:sp>
          <p:nvSpPr>
            <p:cNvPr id="20500" name="Rectangle 199"/>
            <p:cNvSpPr/>
            <p:nvPr/>
          </p:nvSpPr>
          <p:spPr>
            <a:xfrm>
              <a:off x="2784" y="192"/>
              <a:ext cx="2880" cy="2064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en-US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1" name="Line 98"/>
            <p:cNvSpPr/>
            <p:nvPr/>
          </p:nvSpPr>
          <p:spPr>
            <a:xfrm>
              <a:off x="4964" y="95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2" name="Line 101"/>
            <p:cNvSpPr/>
            <p:nvPr/>
          </p:nvSpPr>
          <p:spPr>
            <a:xfrm>
              <a:off x="4964" y="47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3" name="Line 104"/>
            <p:cNvSpPr/>
            <p:nvPr/>
          </p:nvSpPr>
          <p:spPr>
            <a:xfrm>
              <a:off x="4964" y="143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4" name="Line 107"/>
            <p:cNvSpPr/>
            <p:nvPr/>
          </p:nvSpPr>
          <p:spPr>
            <a:xfrm>
              <a:off x="4964" y="192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05" name="Text Box 108"/>
            <p:cNvSpPr txBox="1"/>
            <p:nvPr/>
          </p:nvSpPr>
          <p:spPr>
            <a:xfrm>
              <a:off x="5234" y="296"/>
              <a:ext cx="47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6" name="Text Box 109"/>
            <p:cNvSpPr txBox="1"/>
            <p:nvPr/>
          </p:nvSpPr>
          <p:spPr>
            <a:xfrm>
              <a:off x="5232" y="778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7" name="Text Box 110"/>
            <p:cNvSpPr txBox="1"/>
            <p:nvPr/>
          </p:nvSpPr>
          <p:spPr>
            <a:xfrm>
              <a:off x="5232" y="1258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8" name="Text Box 111"/>
            <p:cNvSpPr txBox="1"/>
            <p:nvPr/>
          </p:nvSpPr>
          <p:spPr>
            <a:xfrm>
              <a:off x="5232" y="1738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09" name="Line 112"/>
            <p:cNvSpPr/>
            <p:nvPr/>
          </p:nvSpPr>
          <p:spPr>
            <a:xfrm>
              <a:off x="3592" y="355"/>
              <a:ext cx="1074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0" name="Line 113"/>
            <p:cNvSpPr/>
            <p:nvPr/>
          </p:nvSpPr>
          <p:spPr>
            <a:xfrm>
              <a:off x="3607" y="1422"/>
              <a:ext cx="105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1" name="Line 114"/>
            <p:cNvSpPr/>
            <p:nvPr/>
          </p:nvSpPr>
          <p:spPr>
            <a:xfrm>
              <a:off x="3752" y="462"/>
              <a:ext cx="9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2" name="Line 115"/>
            <p:cNvSpPr/>
            <p:nvPr/>
          </p:nvSpPr>
          <p:spPr>
            <a:xfrm>
              <a:off x="3752" y="942"/>
              <a:ext cx="91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3" name="Rectangle 116"/>
            <p:cNvSpPr/>
            <p:nvPr/>
          </p:nvSpPr>
          <p:spPr>
            <a:xfrm>
              <a:off x="3216" y="530"/>
              <a:ext cx="192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4" name="Line 118"/>
            <p:cNvSpPr/>
            <p:nvPr/>
          </p:nvSpPr>
          <p:spPr>
            <a:xfrm>
              <a:off x="4186" y="2006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5" name="Rectangle 119"/>
            <p:cNvSpPr/>
            <p:nvPr/>
          </p:nvSpPr>
          <p:spPr>
            <a:xfrm>
              <a:off x="3936" y="1882"/>
              <a:ext cx="192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6" name="Rectangle 121"/>
            <p:cNvSpPr/>
            <p:nvPr/>
          </p:nvSpPr>
          <p:spPr>
            <a:xfrm>
              <a:off x="3216" y="1882"/>
              <a:ext cx="192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17" name="Line 123"/>
            <p:cNvSpPr/>
            <p:nvPr/>
          </p:nvSpPr>
          <p:spPr>
            <a:xfrm>
              <a:off x="3464" y="2008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8" name="Line 124"/>
            <p:cNvSpPr/>
            <p:nvPr/>
          </p:nvSpPr>
          <p:spPr>
            <a:xfrm>
              <a:off x="3024" y="202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19" name="Rectangle 125"/>
            <p:cNvSpPr/>
            <p:nvPr/>
          </p:nvSpPr>
          <p:spPr>
            <a:xfrm>
              <a:off x="3936" y="1536"/>
              <a:ext cx="192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0" name="Rectangle 128"/>
            <p:cNvSpPr/>
            <p:nvPr/>
          </p:nvSpPr>
          <p:spPr>
            <a:xfrm>
              <a:off x="3216" y="1536"/>
              <a:ext cx="192" cy="288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1" name="Line 130"/>
            <p:cNvSpPr/>
            <p:nvPr/>
          </p:nvSpPr>
          <p:spPr>
            <a:xfrm>
              <a:off x="3464" y="1662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2" name="Line 131"/>
            <p:cNvSpPr/>
            <p:nvPr/>
          </p:nvSpPr>
          <p:spPr>
            <a:xfrm>
              <a:off x="3024" y="168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3" name="Line 132"/>
            <p:cNvSpPr/>
            <p:nvPr/>
          </p:nvSpPr>
          <p:spPr>
            <a:xfrm>
              <a:off x="3600" y="356"/>
              <a:ext cx="0" cy="12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4" name="Line 133"/>
            <p:cNvSpPr/>
            <p:nvPr/>
          </p:nvSpPr>
          <p:spPr>
            <a:xfrm>
              <a:off x="3754" y="462"/>
              <a:ext cx="0" cy="153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25" name="Oval 134"/>
            <p:cNvSpPr/>
            <p:nvPr/>
          </p:nvSpPr>
          <p:spPr>
            <a:xfrm>
              <a:off x="3572" y="139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6" name="Oval 135"/>
            <p:cNvSpPr/>
            <p:nvPr/>
          </p:nvSpPr>
          <p:spPr>
            <a:xfrm>
              <a:off x="3572" y="163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7" name="Oval 136"/>
            <p:cNvSpPr/>
            <p:nvPr/>
          </p:nvSpPr>
          <p:spPr>
            <a:xfrm>
              <a:off x="3724" y="197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8" name="Oval 137"/>
            <p:cNvSpPr/>
            <p:nvPr/>
          </p:nvSpPr>
          <p:spPr>
            <a:xfrm>
              <a:off x="3734" y="92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29" name="Line 138"/>
            <p:cNvSpPr/>
            <p:nvPr/>
          </p:nvSpPr>
          <p:spPr>
            <a:xfrm>
              <a:off x="4512" y="557"/>
              <a:ext cx="153" cy="1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0" name="Line 139"/>
            <p:cNvSpPr/>
            <p:nvPr/>
          </p:nvSpPr>
          <p:spPr>
            <a:xfrm>
              <a:off x="4522" y="1844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1" name="Line 140"/>
            <p:cNvSpPr/>
            <p:nvPr/>
          </p:nvSpPr>
          <p:spPr>
            <a:xfrm>
              <a:off x="4522" y="834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2" name="Line 141"/>
            <p:cNvSpPr/>
            <p:nvPr/>
          </p:nvSpPr>
          <p:spPr>
            <a:xfrm>
              <a:off x="4522" y="1316"/>
              <a:ext cx="144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3" name="Line 142"/>
            <p:cNvSpPr/>
            <p:nvPr/>
          </p:nvSpPr>
          <p:spPr>
            <a:xfrm>
              <a:off x="4512" y="563"/>
              <a:ext cx="0" cy="1296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4" name="Line 143"/>
            <p:cNvSpPr/>
            <p:nvPr/>
          </p:nvSpPr>
          <p:spPr>
            <a:xfrm>
              <a:off x="3414" y="653"/>
              <a:ext cx="1098" cy="5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5" name="Line 144"/>
            <p:cNvSpPr/>
            <p:nvPr/>
          </p:nvSpPr>
          <p:spPr>
            <a:xfrm>
              <a:off x="4426" y="1536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6" name="Line 145"/>
            <p:cNvSpPr/>
            <p:nvPr/>
          </p:nvSpPr>
          <p:spPr>
            <a:xfrm>
              <a:off x="4426" y="1536"/>
              <a:ext cx="0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7" name="Line 146"/>
            <p:cNvSpPr/>
            <p:nvPr/>
          </p:nvSpPr>
          <p:spPr>
            <a:xfrm>
              <a:off x="3034" y="657"/>
              <a:ext cx="19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8" name="Line 147"/>
            <p:cNvSpPr/>
            <p:nvPr/>
          </p:nvSpPr>
          <p:spPr>
            <a:xfrm>
              <a:off x="4322" y="1065"/>
              <a:ext cx="344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39" name="Line 148"/>
            <p:cNvSpPr/>
            <p:nvPr/>
          </p:nvSpPr>
          <p:spPr>
            <a:xfrm flipV="1">
              <a:off x="4320" y="1921"/>
              <a:ext cx="346" cy="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0" name="Line 149"/>
            <p:cNvSpPr/>
            <p:nvPr/>
          </p:nvSpPr>
          <p:spPr>
            <a:xfrm>
              <a:off x="4320" y="1066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1" name="Line 150"/>
            <p:cNvSpPr/>
            <p:nvPr/>
          </p:nvSpPr>
          <p:spPr>
            <a:xfrm>
              <a:off x="4186" y="166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42" name="Oval 151"/>
            <p:cNvSpPr/>
            <p:nvPr/>
          </p:nvSpPr>
          <p:spPr>
            <a:xfrm>
              <a:off x="4484" y="634"/>
              <a:ext cx="48" cy="48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43" name="Oval 152"/>
            <p:cNvSpPr/>
            <p:nvPr/>
          </p:nvSpPr>
          <p:spPr>
            <a:xfrm>
              <a:off x="4494" y="808"/>
              <a:ext cx="48" cy="48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44" name="Oval 153"/>
            <p:cNvSpPr/>
            <p:nvPr/>
          </p:nvSpPr>
          <p:spPr>
            <a:xfrm>
              <a:off x="4492" y="1296"/>
              <a:ext cx="48" cy="48"/>
            </a:xfrm>
            <a:prstGeom prst="ellipse">
              <a:avLst/>
            </a:prstGeom>
            <a:solidFill>
              <a:srgbClr val="FF0000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45" name="Oval 154"/>
            <p:cNvSpPr/>
            <p:nvPr/>
          </p:nvSpPr>
          <p:spPr>
            <a:xfrm>
              <a:off x="4292" y="164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46" name="Oval 155"/>
            <p:cNvSpPr/>
            <p:nvPr/>
          </p:nvSpPr>
          <p:spPr>
            <a:xfrm>
              <a:off x="4396" y="197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47" name="Text Box 156"/>
            <p:cNvSpPr txBox="1"/>
            <p:nvPr/>
          </p:nvSpPr>
          <p:spPr>
            <a:xfrm>
              <a:off x="2835" y="392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/1G</a:t>
              </a:r>
            </a:p>
          </p:txBody>
        </p:sp>
        <p:sp>
          <p:nvSpPr>
            <p:cNvPr id="20548" name="Text Box 157"/>
            <p:cNvSpPr txBox="1"/>
            <p:nvPr/>
          </p:nvSpPr>
          <p:spPr>
            <a:xfrm>
              <a:off x="2880" y="1450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1A</a:t>
              </a:r>
            </a:p>
          </p:txBody>
        </p:sp>
        <p:sp>
          <p:nvSpPr>
            <p:cNvPr id="20549" name="Text Box 158"/>
            <p:cNvSpPr txBox="1"/>
            <p:nvPr/>
          </p:nvSpPr>
          <p:spPr>
            <a:xfrm>
              <a:off x="2880" y="1796"/>
              <a:ext cx="432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</a:t>
              </a:r>
            </a:p>
          </p:txBody>
        </p:sp>
        <p:sp>
          <p:nvSpPr>
            <p:cNvPr id="20550" name="Text Box 165"/>
            <p:cNvSpPr txBox="1"/>
            <p:nvPr/>
          </p:nvSpPr>
          <p:spPr>
            <a:xfrm>
              <a:off x="3216" y="536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51" name="Text Box 166"/>
            <p:cNvSpPr txBox="1"/>
            <p:nvPr/>
          </p:nvSpPr>
          <p:spPr>
            <a:xfrm>
              <a:off x="3216" y="1544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52" name="Text Box 167"/>
            <p:cNvSpPr txBox="1"/>
            <p:nvPr/>
          </p:nvSpPr>
          <p:spPr>
            <a:xfrm>
              <a:off x="3216" y="1880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53" name="Text Box 168"/>
            <p:cNvSpPr txBox="1"/>
            <p:nvPr/>
          </p:nvSpPr>
          <p:spPr>
            <a:xfrm>
              <a:off x="3936" y="1544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54" name="Text Box 169"/>
            <p:cNvSpPr txBox="1"/>
            <p:nvPr/>
          </p:nvSpPr>
          <p:spPr>
            <a:xfrm>
              <a:off x="3936" y="1880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0555" name="Oval 129"/>
            <p:cNvSpPr/>
            <p:nvPr/>
          </p:nvSpPr>
          <p:spPr>
            <a:xfrm>
              <a:off x="3414" y="1642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56" name="Oval 122"/>
            <p:cNvSpPr/>
            <p:nvPr/>
          </p:nvSpPr>
          <p:spPr>
            <a:xfrm>
              <a:off x="3414" y="198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57" name="Oval 120"/>
            <p:cNvSpPr/>
            <p:nvPr/>
          </p:nvSpPr>
          <p:spPr>
            <a:xfrm>
              <a:off x="4134" y="1988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58" name="Oval 126"/>
            <p:cNvSpPr/>
            <p:nvPr/>
          </p:nvSpPr>
          <p:spPr>
            <a:xfrm>
              <a:off x="4134" y="1645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59" name="Oval 117"/>
            <p:cNvSpPr/>
            <p:nvPr/>
          </p:nvSpPr>
          <p:spPr>
            <a:xfrm>
              <a:off x="3178" y="625"/>
              <a:ext cx="48" cy="48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0" name="Rectangle 96"/>
            <p:cNvSpPr/>
            <p:nvPr/>
          </p:nvSpPr>
          <p:spPr>
            <a:xfrm>
              <a:off x="4656" y="778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1" name="Oval 97"/>
            <p:cNvSpPr/>
            <p:nvPr/>
          </p:nvSpPr>
          <p:spPr>
            <a:xfrm>
              <a:off x="4906" y="92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2" name="Rectangle 99"/>
            <p:cNvSpPr/>
            <p:nvPr/>
          </p:nvSpPr>
          <p:spPr>
            <a:xfrm>
              <a:off x="4656" y="298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3" name="Oval 100"/>
            <p:cNvSpPr/>
            <p:nvPr/>
          </p:nvSpPr>
          <p:spPr>
            <a:xfrm>
              <a:off x="4906" y="44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4" name="Rectangle 102"/>
            <p:cNvSpPr/>
            <p:nvPr/>
          </p:nvSpPr>
          <p:spPr>
            <a:xfrm>
              <a:off x="4656" y="1258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5" name="Oval 103"/>
            <p:cNvSpPr/>
            <p:nvPr/>
          </p:nvSpPr>
          <p:spPr>
            <a:xfrm>
              <a:off x="4906" y="1402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6" name="Rectangle 105"/>
            <p:cNvSpPr/>
            <p:nvPr/>
          </p:nvSpPr>
          <p:spPr>
            <a:xfrm>
              <a:off x="4656" y="1756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7" name="Oval 106"/>
            <p:cNvSpPr/>
            <p:nvPr/>
          </p:nvSpPr>
          <p:spPr>
            <a:xfrm>
              <a:off x="4906" y="1900"/>
              <a:ext cx="48" cy="48"/>
            </a:xfrm>
            <a:prstGeom prst="ellipse">
              <a:avLst/>
            </a:prstGeom>
            <a:noFill/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0568" name="Text Box 161"/>
            <p:cNvSpPr txBox="1"/>
            <p:nvPr/>
          </p:nvSpPr>
          <p:spPr>
            <a:xfrm>
              <a:off x="4656" y="288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20569" name="Text Box 162"/>
            <p:cNvSpPr txBox="1"/>
            <p:nvPr/>
          </p:nvSpPr>
          <p:spPr>
            <a:xfrm>
              <a:off x="4656" y="776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20570" name="Text Box 163"/>
            <p:cNvSpPr txBox="1"/>
            <p:nvPr/>
          </p:nvSpPr>
          <p:spPr>
            <a:xfrm>
              <a:off x="4656" y="1256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  <p:sp>
          <p:nvSpPr>
            <p:cNvPr id="20571" name="Text Box 164"/>
            <p:cNvSpPr txBox="1"/>
            <p:nvPr/>
          </p:nvSpPr>
          <p:spPr>
            <a:xfrm>
              <a:off x="4656" y="1736"/>
              <a:ext cx="288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&amp;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>
          <a:xfrm>
            <a:off x="500063" y="571500"/>
            <a:ext cx="777240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⑥  74LS85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比较器的级联</a:t>
            </a: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>
          <a:xfrm>
            <a:off x="927735" y="929005"/>
            <a:ext cx="77724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举例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用三个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74LS85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级联构成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12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位比较器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待比较数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XD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与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YD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</p:txBody>
      </p:sp>
      <p:grpSp>
        <p:nvGrpSpPr>
          <p:cNvPr id="76804" name="Group 238"/>
          <p:cNvGrpSpPr/>
          <p:nvPr/>
        </p:nvGrpSpPr>
        <p:grpSpPr>
          <a:xfrm>
            <a:off x="-36512" y="890588"/>
            <a:ext cx="9145587" cy="4208462"/>
            <a:chOff x="-123" y="566"/>
            <a:chExt cx="5931" cy="3533"/>
          </a:xfrm>
        </p:grpSpPr>
        <p:sp>
          <p:nvSpPr>
            <p:cNvPr id="91141" name="Rectangle 6"/>
            <p:cNvSpPr/>
            <p:nvPr/>
          </p:nvSpPr>
          <p:spPr>
            <a:xfrm>
              <a:off x="528" y="1248"/>
              <a:ext cx="1152" cy="216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42" name="Text Box 7"/>
            <p:cNvSpPr txBox="1"/>
            <p:nvPr/>
          </p:nvSpPr>
          <p:spPr>
            <a:xfrm>
              <a:off x="816" y="100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74LS85</a:t>
              </a:r>
            </a:p>
          </p:txBody>
        </p:sp>
        <p:sp>
          <p:nvSpPr>
            <p:cNvPr id="91143" name="Text Box 8"/>
            <p:cNvSpPr txBox="1"/>
            <p:nvPr/>
          </p:nvSpPr>
          <p:spPr>
            <a:xfrm>
              <a:off x="508" y="124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ALTBIN</a:t>
              </a:r>
            </a:p>
          </p:txBody>
        </p:sp>
        <p:sp>
          <p:nvSpPr>
            <p:cNvPr id="91144" name="Text Box 9"/>
            <p:cNvSpPr txBox="1"/>
            <p:nvPr/>
          </p:nvSpPr>
          <p:spPr>
            <a:xfrm>
              <a:off x="1060" y="125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ALTBOUT</a:t>
              </a:r>
            </a:p>
          </p:txBody>
        </p:sp>
        <p:sp>
          <p:nvSpPr>
            <p:cNvPr id="91145" name="Text Box 10"/>
            <p:cNvSpPr txBox="1"/>
            <p:nvPr/>
          </p:nvSpPr>
          <p:spPr>
            <a:xfrm>
              <a:off x="500" y="149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AEQBIN</a:t>
              </a:r>
            </a:p>
          </p:txBody>
        </p:sp>
        <p:sp>
          <p:nvSpPr>
            <p:cNvPr id="91146" name="Text Box 11"/>
            <p:cNvSpPr txBox="1"/>
            <p:nvPr/>
          </p:nvSpPr>
          <p:spPr>
            <a:xfrm>
              <a:off x="1056" y="1491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AEQBOUT</a:t>
              </a:r>
            </a:p>
          </p:txBody>
        </p:sp>
        <p:sp>
          <p:nvSpPr>
            <p:cNvPr id="91147" name="Text Box 12"/>
            <p:cNvSpPr txBox="1"/>
            <p:nvPr/>
          </p:nvSpPr>
          <p:spPr>
            <a:xfrm>
              <a:off x="500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AGTBIN</a:t>
              </a:r>
            </a:p>
          </p:txBody>
        </p:sp>
        <p:sp>
          <p:nvSpPr>
            <p:cNvPr id="91148" name="Text Box 13"/>
            <p:cNvSpPr txBox="1"/>
            <p:nvPr/>
          </p:nvSpPr>
          <p:spPr>
            <a:xfrm>
              <a:off x="1056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AGTBOUT</a:t>
              </a:r>
            </a:p>
          </p:txBody>
        </p:sp>
        <p:sp>
          <p:nvSpPr>
            <p:cNvPr id="91149" name="Line 14"/>
            <p:cNvSpPr/>
            <p:nvPr/>
          </p:nvSpPr>
          <p:spPr>
            <a:xfrm>
              <a:off x="96" y="1366"/>
              <a:ext cx="45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0" name="Line 15"/>
            <p:cNvSpPr/>
            <p:nvPr/>
          </p:nvSpPr>
          <p:spPr>
            <a:xfrm>
              <a:off x="336" y="1597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646" name="Line 16"/>
            <p:cNvSpPr/>
            <p:nvPr/>
          </p:nvSpPr>
          <p:spPr>
            <a:xfrm>
              <a:off x="263" y="1805"/>
              <a:ext cx="274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647" name="Line 17"/>
            <p:cNvSpPr/>
            <p:nvPr/>
          </p:nvSpPr>
          <p:spPr>
            <a:xfrm>
              <a:off x="192" y="2008"/>
              <a:ext cx="340" cy="0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153" name="Line 18"/>
            <p:cNvSpPr/>
            <p:nvPr/>
          </p:nvSpPr>
          <p:spPr>
            <a:xfrm>
              <a:off x="336" y="21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4" name="Line 19"/>
            <p:cNvSpPr/>
            <p:nvPr/>
          </p:nvSpPr>
          <p:spPr>
            <a:xfrm>
              <a:off x="192" y="2376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5" name="Line 20"/>
            <p:cNvSpPr/>
            <p:nvPr/>
          </p:nvSpPr>
          <p:spPr>
            <a:xfrm>
              <a:off x="336" y="25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6" name="Line 21"/>
            <p:cNvSpPr/>
            <p:nvPr/>
          </p:nvSpPr>
          <p:spPr>
            <a:xfrm>
              <a:off x="192" y="2744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7" name="Line 22"/>
            <p:cNvSpPr/>
            <p:nvPr/>
          </p:nvSpPr>
          <p:spPr>
            <a:xfrm>
              <a:off x="336" y="292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8" name="Line 23"/>
            <p:cNvSpPr/>
            <p:nvPr/>
          </p:nvSpPr>
          <p:spPr>
            <a:xfrm>
              <a:off x="192" y="3112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59" name="Line 24"/>
            <p:cNvSpPr/>
            <p:nvPr/>
          </p:nvSpPr>
          <p:spPr>
            <a:xfrm>
              <a:off x="336" y="329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60" name="Text Box 28"/>
            <p:cNvSpPr txBox="1"/>
            <p:nvPr/>
          </p:nvSpPr>
          <p:spPr>
            <a:xfrm>
              <a:off x="500" y="188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1" name="Text Box 29"/>
            <p:cNvSpPr txBox="1"/>
            <p:nvPr/>
          </p:nvSpPr>
          <p:spPr>
            <a:xfrm>
              <a:off x="500" y="225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2" name="Text Box 30"/>
            <p:cNvSpPr txBox="1"/>
            <p:nvPr/>
          </p:nvSpPr>
          <p:spPr>
            <a:xfrm>
              <a:off x="500" y="2640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3" name="Text Box 31"/>
            <p:cNvSpPr txBox="1"/>
            <p:nvPr/>
          </p:nvSpPr>
          <p:spPr>
            <a:xfrm>
              <a:off x="500" y="299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4" name="Text Box 32"/>
            <p:cNvSpPr txBox="1"/>
            <p:nvPr/>
          </p:nvSpPr>
          <p:spPr>
            <a:xfrm>
              <a:off x="508" y="2064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5" name="Text Box 33"/>
            <p:cNvSpPr txBox="1"/>
            <p:nvPr/>
          </p:nvSpPr>
          <p:spPr>
            <a:xfrm>
              <a:off x="510" y="244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6" name="Text Box 34"/>
            <p:cNvSpPr txBox="1"/>
            <p:nvPr/>
          </p:nvSpPr>
          <p:spPr>
            <a:xfrm>
              <a:off x="508" y="282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7" name="Text Box 35"/>
            <p:cNvSpPr txBox="1"/>
            <p:nvPr/>
          </p:nvSpPr>
          <p:spPr>
            <a:xfrm>
              <a:off x="510" y="316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8" name="Rectangle 99"/>
            <p:cNvSpPr/>
            <p:nvPr/>
          </p:nvSpPr>
          <p:spPr>
            <a:xfrm>
              <a:off x="2240" y="1252"/>
              <a:ext cx="1152" cy="216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69" name="Text Box 100"/>
            <p:cNvSpPr txBox="1"/>
            <p:nvPr/>
          </p:nvSpPr>
          <p:spPr>
            <a:xfrm>
              <a:off x="2496" y="100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74LS85</a:t>
              </a:r>
            </a:p>
          </p:txBody>
        </p:sp>
        <p:sp>
          <p:nvSpPr>
            <p:cNvPr id="91170" name="Text Box 101"/>
            <p:cNvSpPr txBox="1"/>
            <p:nvPr/>
          </p:nvSpPr>
          <p:spPr>
            <a:xfrm>
              <a:off x="2232" y="124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ALTBIN</a:t>
              </a:r>
            </a:p>
          </p:txBody>
        </p:sp>
        <p:sp>
          <p:nvSpPr>
            <p:cNvPr id="91171" name="Text Box 102"/>
            <p:cNvSpPr txBox="1"/>
            <p:nvPr/>
          </p:nvSpPr>
          <p:spPr>
            <a:xfrm>
              <a:off x="2784" y="125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ALTBOUT</a:t>
              </a:r>
            </a:p>
          </p:txBody>
        </p:sp>
        <p:sp>
          <p:nvSpPr>
            <p:cNvPr id="91172" name="Text Box 103"/>
            <p:cNvSpPr txBox="1"/>
            <p:nvPr/>
          </p:nvSpPr>
          <p:spPr>
            <a:xfrm>
              <a:off x="2224" y="149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AEQBIN</a:t>
              </a:r>
            </a:p>
          </p:txBody>
        </p:sp>
        <p:sp>
          <p:nvSpPr>
            <p:cNvPr id="91173" name="Text Box 104"/>
            <p:cNvSpPr txBox="1"/>
            <p:nvPr/>
          </p:nvSpPr>
          <p:spPr>
            <a:xfrm>
              <a:off x="2780" y="1491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AEQBOUT</a:t>
              </a:r>
            </a:p>
          </p:txBody>
        </p:sp>
        <p:sp>
          <p:nvSpPr>
            <p:cNvPr id="91174" name="Text Box 105"/>
            <p:cNvSpPr txBox="1"/>
            <p:nvPr/>
          </p:nvSpPr>
          <p:spPr>
            <a:xfrm>
              <a:off x="2224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AGTBIN</a:t>
              </a:r>
            </a:p>
          </p:txBody>
        </p:sp>
        <p:sp>
          <p:nvSpPr>
            <p:cNvPr id="91175" name="Text Box 106"/>
            <p:cNvSpPr txBox="1"/>
            <p:nvPr/>
          </p:nvSpPr>
          <p:spPr>
            <a:xfrm>
              <a:off x="2780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AGTBOUT</a:t>
              </a:r>
            </a:p>
          </p:txBody>
        </p:sp>
        <p:sp>
          <p:nvSpPr>
            <p:cNvPr id="91176" name="Line 107"/>
            <p:cNvSpPr/>
            <p:nvPr/>
          </p:nvSpPr>
          <p:spPr>
            <a:xfrm>
              <a:off x="1680" y="1366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7" name="Line 108"/>
            <p:cNvSpPr/>
            <p:nvPr/>
          </p:nvSpPr>
          <p:spPr>
            <a:xfrm>
              <a:off x="1680" y="1597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8" name="Line 109"/>
            <p:cNvSpPr/>
            <p:nvPr/>
          </p:nvSpPr>
          <p:spPr>
            <a:xfrm>
              <a:off x="1680" y="1806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79" name="Line 110"/>
            <p:cNvSpPr/>
            <p:nvPr/>
          </p:nvSpPr>
          <p:spPr>
            <a:xfrm>
              <a:off x="1916" y="2008"/>
              <a:ext cx="340" cy="0"/>
            </a:xfrm>
            <a:prstGeom prst="line">
              <a:avLst/>
            </a:prstGeom>
            <a:ln w="28575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0" name="Line 111"/>
            <p:cNvSpPr/>
            <p:nvPr/>
          </p:nvSpPr>
          <p:spPr>
            <a:xfrm>
              <a:off x="2060" y="21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1" name="Line 112"/>
            <p:cNvSpPr/>
            <p:nvPr/>
          </p:nvSpPr>
          <p:spPr>
            <a:xfrm>
              <a:off x="1916" y="2376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2" name="Line 113"/>
            <p:cNvSpPr/>
            <p:nvPr/>
          </p:nvSpPr>
          <p:spPr>
            <a:xfrm>
              <a:off x="2060" y="25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3" name="Line 114"/>
            <p:cNvSpPr/>
            <p:nvPr/>
          </p:nvSpPr>
          <p:spPr>
            <a:xfrm>
              <a:off x="1916" y="2744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4" name="Line 115"/>
            <p:cNvSpPr/>
            <p:nvPr/>
          </p:nvSpPr>
          <p:spPr>
            <a:xfrm>
              <a:off x="2060" y="292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5" name="Line 116"/>
            <p:cNvSpPr/>
            <p:nvPr/>
          </p:nvSpPr>
          <p:spPr>
            <a:xfrm>
              <a:off x="1916" y="3112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6" name="Line 117"/>
            <p:cNvSpPr/>
            <p:nvPr/>
          </p:nvSpPr>
          <p:spPr>
            <a:xfrm>
              <a:off x="2060" y="329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187" name="Text Box 121"/>
            <p:cNvSpPr txBox="1"/>
            <p:nvPr/>
          </p:nvSpPr>
          <p:spPr>
            <a:xfrm>
              <a:off x="2224" y="188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88" name="Text Box 122"/>
            <p:cNvSpPr txBox="1"/>
            <p:nvPr/>
          </p:nvSpPr>
          <p:spPr>
            <a:xfrm>
              <a:off x="2224" y="225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89" name="Text Box 123"/>
            <p:cNvSpPr txBox="1"/>
            <p:nvPr/>
          </p:nvSpPr>
          <p:spPr>
            <a:xfrm>
              <a:off x="2224" y="2640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0" name="Text Box 124"/>
            <p:cNvSpPr txBox="1"/>
            <p:nvPr/>
          </p:nvSpPr>
          <p:spPr>
            <a:xfrm>
              <a:off x="2224" y="299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1" name="Text Box 125"/>
            <p:cNvSpPr txBox="1"/>
            <p:nvPr/>
          </p:nvSpPr>
          <p:spPr>
            <a:xfrm>
              <a:off x="2232" y="2064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2" name="Text Box 126"/>
            <p:cNvSpPr txBox="1"/>
            <p:nvPr/>
          </p:nvSpPr>
          <p:spPr>
            <a:xfrm>
              <a:off x="2234" y="244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3" name="Text Box 127"/>
            <p:cNvSpPr txBox="1"/>
            <p:nvPr/>
          </p:nvSpPr>
          <p:spPr>
            <a:xfrm>
              <a:off x="2232" y="282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4" name="Text Box 128"/>
            <p:cNvSpPr txBox="1"/>
            <p:nvPr/>
          </p:nvSpPr>
          <p:spPr>
            <a:xfrm>
              <a:off x="2189" y="316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5" name="Rectangle 129"/>
            <p:cNvSpPr/>
            <p:nvPr/>
          </p:nvSpPr>
          <p:spPr>
            <a:xfrm>
              <a:off x="3980" y="1268"/>
              <a:ext cx="1152" cy="2160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196" name="Text Box 130"/>
            <p:cNvSpPr txBox="1"/>
            <p:nvPr/>
          </p:nvSpPr>
          <p:spPr>
            <a:xfrm>
              <a:off x="4224" y="99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74LS85</a:t>
              </a:r>
            </a:p>
          </p:txBody>
        </p:sp>
        <p:sp>
          <p:nvSpPr>
            <p:cNvPr id="91197" name="Text Box 131"/>
            <p:cNvSpPr txBox="1"/>
            <p:nvPr/>
          </p:nvSpPr>
          <p:spPr>
            <a:xfrm>
              <a:off x="3960" y="1248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ALTBIN</a:t>
              </a:r>
            </a:p>
          </p:txBody>
        </p:sp>
        <p:sp>
          <p:nvSpPr>
            <p:cNvPr id="91198" name="Text Box 132"/>
            <p:cNvSpPr txBox="1"/>
            <p:nvPr/>
          </p:nvSpPr>
          <p:spPr>
            <a:xfrm>
              <a:off x="4512" y="125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ALTBOUT</a:t>
              </a:r>
            </a:p>
          </p:txBody>
        </p:sp>
        <p:sp>
          <p:nvSpPr>
            <p:cNvPr id="91199" name="Text Box 133"/>
            <p:cNvSpPr txBox="1"/>
            <p:nvPr/>
          </p:nvSpPr>
          <p:spPr>
            <a:xfrm>
              <a:off x="3952" y="1490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AEQBIN</a:t>
              </a:r>
            </a:p>
          </p:txBody>
        </p:sp>
        <p:sp>
          <p:nvSpPr>
            <p:cNvPr id="91200" name="Text Box 134"/>
            <p:cNvSpPr txBox="1"/>
            <p:nvPr/>
          </p:nvSpPr>
          <p:spPr>
            <a:xfrm>
              <a:off x="4508" y="1491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AEQBOUT</a:t>
              </a:r>
            </a:p>
          </p:txBody>
        </p:sp>
        <p:sp>
          <p:nvSpPr>
            <p:cNvPr id="91201" name="Text Box 135"/>
            <p:cNvSpPr txBox="1"/>
            <p:nvPr/>
          </p:nvSpPr>
          <p:spPr>
            <a:xfrm>
              <a:off x="3952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AGTBIN</a:t>
              </a:r>
            </a:p>
          </p:txBody>
        </p:sp>
        <p:sp>
          <p:nvSpPr>
            <p:cNvPr id="91202" name="Text Box 136"/>
            <p:cNvSpPr txBox="1"/>
            <p:nvPr/>
          </p:nvSpPr>
          <p:spPr>
            <a:xfrm>
              <a:off x="4508" y="1699"/>
              <a:ext cx="86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AGTBOUT</a:t>
              </a:r>
            </a:p>
          </p:txBody>
        </p:sp>
        <p:sp>
          <p:nvSpPr>
            <p:cNvPr id="91203" name="Line 137"/>
            <p:cNvSpPr/>
            <p:nvPr/>
          </p:nvSpPr>
          <p:spPr>
            <a:xfrm>
              <a:off x="3408" y="1366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4" name="Line 138"/>
            <p:cNvSpPr/>
            <p:nvPr/>
          </p:nvSpPr>
          <p:spPr>
            <a:xfrm>
              <a:off x="3408" y="1597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5" name="Line 139"/>
            <p:cNvSpPr/>
            <p:nvPr/>
          </p:nvSpPr>
          <p:spPr>
            <a:xfrm>
              <a:off x="3408" y="1806"/>
              <a:ext cx="567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6" name="Line 140"/>
            <p:cNvSpPr/>
            <p:nvPr/>
          </p:nvSpPr>
          <p:spPr>
            <a:xfrm>
              <a:off x="3644" y="2008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7" name="Line 141"/>
            <p:cNvSpPr/>
            <p:nvPr/>
          </p:nvSpPr>
          <p:spPr>
            <a:xfrm>
              <a:off x="3788" y="2192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8" name="Line 142"/>
            <p:cNvSpPr/>
            <p:nvPr/>
          </p:nvSpPr>
          <p:spPr>
            <a:xfrm>
              <a:off x="3644" y="2376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09" name="Line 143"/>
            <p:cNvSpPr/>
            <p:nvPr/>
          </p:nvSpPr>
          <p:spPr>
            <a:xfrm>
              <a:off x="3788" y="25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0" name="Line 144"/>
            <p:cNvSpPr/>
            <p:nvPr/>
          </p:nvSpPr>
          <p:spPr>
            <a:xfrm>
              <a:off x="3644" y="2744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1" name="Line 145"/>
            <p:cNvSpPr/>
            <p:nvPr/>
          </p:nvSpPr>
          <p:spPr>
            <a:xfrm>
              <a:off x="3788" y="292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2" name="Line 146"/>
            <p:cNvSpPr/>
            <p:nvPr/>
          </p:nvSpPr>
          <p:spPr>
            <a:xfrm>
              <a:off x="3644" y="3112"/>
              <a:ext cx="3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3" name="Line 147"/>
            <p:cNvSpPr/>
            <p:nvPr/>
          </p:nvSpPr>
          <p:spPr>
            <a:xfrm>
              <a:off x="3788" y="329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4" name="Line 148"/>
            <p:cNvSpPr/>
            <p:nvPr/>
          </p:nvSpPr>
          <p:spPr>
            <a:xfrm>
              <a:off x="5132" y="136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5" name="Line 149"/>
            <p:cNvSpPr/>
            <p:nvPr/>
          </p:nvSpPr>
          <p:spPr>
            <a:xfrm>
              <a:off x="5132" y="159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6" name="Line 150"/>
            <p:cNvSpPr/>
            <p:nvPr/>
          </p:nvSpPr>
          <p:spPr>
            <a:xfrm>
              <a:off x="5132" y="180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17" name="Text Box 151"/>
            <p:cNvSpPr txBox="1"/>
            <p:nvPr/>
          </p:nvSpPr>
          <p:spPr>
            <a:xfrm>
              <a:off x="3952" y="188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18" name="Text Box 152"/>
            <p:cNvSpPr txBox="1"/>
            <p:nvPr/>
          </p:nvSpPr>
          <p:spPr>
            <a:xfrm>
              <a:off x="3952" y="225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19" name="Text Box 153"/>
            <p:cNvSpPr txBox="1"/>
            <p:nvPr/>
          </p:nvSpPr>
          <p:spPr>
            <a:xfrm>
              <a:off x="3952" y="2640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0" name="Text Box 154"/>
            <p:cNvSpPr txBox="1"/>
            <p:nvPr/>
          </p:nvSpPr>
          <p:spPr>
            <a:xfrm>
              <a:off x="3952" y="299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1" name="Text Box 155"/>
            <p:cNvSpPr txBox="1"/>
            <p:nvPr/>
          </p:nvSpPr>
          <p:spPr>
            <a:xfrm>
              <a:off x="3960" y="2064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2" name="Text Box 156"/>
            <p:cNvSpPr txBox="1"/>
            <p:nvPr/>
          </p:nvSpPr>
          <p:spPr>
            <a:xfrm>
              <a:off x="3962" y="244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3" name="Text Box 157"/>
            <p:cNvSpPr txBox="1"/>
            <p:nvPr/>
          </p:nvSpPr>
          <p:spPr>
            <a:xfrm>
              <a:off x="3960" y="282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4" name="Text Box 158"/>
            <p:cNvSpPr txBox="1"/>
            <p:nvPr/>
          </p:nvSpPr>
          <p:spPr>
            <a:xfrm>
              <a:off x="3962" y="316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5" name="Line 160"/>
            <p:cNvSpPr/>
            <p:nvPr/>
          </p:nvSpPr>
          <p:spPr>
            <a:xfrm>
              <a:off x="336" y="828"/>
              <a:ext cx="0" cy="76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6" name="Rectangle 159"/>
            <p:cNvSpPr/>
            <p:nvPr/>
          </p:nvSpPr>
          <p:spPr>
            <a:xfrm>
              <a:off x="288" y="912"/>
              <a:ext cx="96" cy="24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27" name="Line 161"/>
            <p:cNvSpPr/>
            <p:nvPr/>
          </p:nvSpPr>
          <p:spPr>
            <a:xfrm>
              <a:off x="288" y="828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28" name="Text Box 162"/>
            <p:cNvSpPr txBox="1"/>
            <p:nvPr/>
          </p:nvSpPr>
          <p:spPr>
            <a:xfrm>
              <a:off x="144" y="566"/>
              <a:ext cx="43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+5V</a:t>
              </a:r>
            </a:p>
          </p:txBody>
        </p:sp>
        <p:sp>
          <p:nvSpPr>
            <p:cNvPr id="91229" name="Line 163"/>
            <p:cNvSpPr/>
            <p:nvPr/>
          </p:nvSpPr>
          <p:spPr>
            <a:xfrm>
              <a:off x="254" y="1368"/>
              <a:ext cx="0" cy="453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725" name="Line 164"/>
            <p:cNvSpPr/>
            <p:nvPr/>
          </p:nvSpPr>
          <p:spPr>
            <a:xfrm>
              <a:off x="95" y="1376"/>
              <a:ext cx="0" cy="96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231" name="Line 165"/>
            <p:cNvSpPr/>
            <p:nvPr/>
          </p:nvSpPr>
          <p:spPr>
            <a:xfrm>
              <a:off x="37" y="147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2" name="Oval 166"/>
            <p:cNvSpPr/>
            <p:nvPr/>
          </p:nvSpPr>
          <p:spPr>
            <a:xfrm>
              <a:off x="240" y="1339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33" name="Line 167"/>
            <p:cNvSpPr/>
            <p:nvPr/>
          </p:nvSpPr>
          <p:spPr>
            <a:xfrm>
              <a:off x="144" y="3648"/>
              <a:ext cx="3523" cy="0"/>
            </a:xfrm>
            <a:prstGeom prst="line">
              <a:avLst/>
            </a:prstGeom>
            <a:ln w="571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4" name="Line 168"/>
            <p:cNvSpPr/>
            <p:nvPr/>
          </p:nvSpPr>
          <p:spPr>
            <a:xfrm flipH="1">
              <a:off x="170" y="2005"/>
              <a:ext cx="0" cy="1632"/>
            </a:xfrm>
            <a:prstGeom prst="line">
              <a:avLst/>
            </a:prstGeom>
            <a:ln w="571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5" name="Line 169"/>
            <p:cNvSpPr/>
            <p:nvPr/>
          </p:nvSpPr>
          <p:spPr>
            <a:xfrm flipH="1">
              <a:off x="1920" y="2005"/>
              <a:ext cx="0" cy="1632"/>
            </a:xfrm>
            <a:prstGeom prst="line">
              <a:avLst/>
            </a:prstGeom>
            <a:ln w="571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6" name="Line 170"/>
            <p:cNvSpPr/>
            <p:nvPr/>
          </p:nvSpPr>
          <p:spPr>
            <a:xfrm flipH="1">
              <a:off x="3648" y="2005"/>
              <a:ext cx="0" cy="1632"/>
            </a:xfrm>
            <a:prstGeom prst="line">
              <a:avLst/>
            </a:prstGeom>
            <a:ln w="57150" cap="flat" cmpd="sng">
              <a:solidFill>
                <a:srgbClr val="C55A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7" name="Line 172"/>
            <p:cNvSpPr/>
            <p:nvPr/>
          </p:nvSpPr>
          <p:spPr>
            <a:xfrm flipH="1">
              <a:off x="325" y="2197"/>
              <a:ext cx="0" cy="1632"/>
            </a:xfrm>
            <a:prstGeom prst="line">
              <a:avLst/>
            </a:prstGeom>
            <a:ln w="571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8" name="Line 173"/>
            <p:cNvSpPr/>
            <p:nvPr/>
          </p:nvSpPr>
          <p:spPr>
            <a:xfrm flipH="1">
              <a:off x="2064" y="2197"/>
              <a:ext cx="0" cy="1632"/>
            </a:xfrm>
            <a:prstGeom prst="line">
              <a:avLst/>
            </a:prstGeom>
            <a:ln w="571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39" name="Line 174"/>
            <p:cNvSpPr/>
            <p:nvPr/>
          </p:nvSpPr>
          <p:spPr>
            <a:xfrm flipH="1">
              <a:off x="3803" y="2197"/>
              <a:ext cx="0" cy="1632"/>
            </a:xfrm>
            <a:prstGeom prst="line">
              <a:avLst/>
            </a:prstGeom>
            <a:ln w="571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0" name="Line 175"/>
            <p:cNvSpPr/>
            <p:nvPr/>
          </p:nvSpPr>
          <p:spPr>
            <a:xfrm>
              <a:off x="311" y="3840"/>
              <a:ext cx="3523" cy="0"/>
            </a:xfrm>
            <a:prstGeom prst="line">
              <a:avLst/>
            </a:prstGeom>
            <a:ln w="57150" cap="flat" cmpd="sng">
              <a:solidFill>
                <a:srgbClr val="7030A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241" name="Text Box 176"/>
            <p:cNvSpPr txBox="1"/>
            <p:nvPr/>
          </p:nvSpPr>
          <p:spPr>
            <a:xfrm>
              <a:off x="738" y="3332"/>
              <a:ext cx="643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[0~11]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42" name="Text Box 177"/>
            <p:cNvSpPr txBox="1"/>
            <p:nvPr/>
          </p:nvSpPr>
          <p:spPr>
            <a:xfrm>
              <a:off x="1680" y="1344"/>
              <a:ext cx="624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XEQY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43" name="Text Box 180"/>
            <p:cNvSpPr txBox="1"/>
            <p:nvPr/>
          </p:nvSpPr>
          <p:spPr>
            <a:xfrm>
              <a:off x="1680" y="1104"/>
              <a:ext cx="67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XGTY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1244" name="Group 201"/>
            <p:cNvGrpSpPr/>
            <p:nvPr/>
          </p:nvGrpSpPr>
          <p:grpSpPr>
            <a:xfrm>
              <a:off x="1625" y="1788"/>
              <a:ext cx="775" cy="1591"/>
              <a:chOff x="2585" y="2220"/>
              <a:chExt cx="775" cy="1591"/>
            </a:xfrm>
          </p:grpSpPr>
          <p:sp>
            <p:nvSpPr>
              <p:cNvPr id="91273" name="Text Box 202"/>
              <p:cNvSpPr txBox="1"/>
              <p:nvPr/>
            </p:nvSpPr>
            <p:spPr>
              <a:xfrm>
                <a:off x="2587" y="222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4" name="Text Box 206"/>
              <p:cNvSpPr txBox="1"/>
              <p:nvPr/>
            </p:nvSpPr>
            <p:spPr>
              <a:xfrm>
                <a:off x="2837" y="2402"/>
                <a:ext cx="382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5" name="Text Box 203"/>
              <p:cNvSpPr txBox="1"/>
              <p:nvPr/>
            </p:nvSpPr>
            <p:spPr>
              <a:xfrm>
                <a:off x="2585" y="2592"/>
                <a:ext cx="403" cy="31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6" name="Text Box 204"/>
              <p:cNvSpPr txBox="1"/>
              <p:nvPr/>
            </p:nvSpPr>
            <p:spPr>
              <a:xfrm>
                <a:off x="2587" y="2928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7" name="Text Box 205"/>
              <p:cNvSpPr txBox="1"/>
              <p:nvPr/>
            </p:nvSpPr>
            <p:spPr>
              <a:xfrm>
                <a:off x="2600" y="330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8" name="Text Box 207"/>
              <p:cNvSpPr txBox="1"/>
              <p:nvPr/>
            </p:nvSpPr>
            <p:spPr>
              <a:xfrm>
                <a:off x="2880" y="279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5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9" name="Text Box 208"/>
              <p:cNvSpPr txBox="1"/>
              <p:nvPr/>
            </p:nvSpPr>
            <p:spPr>
              <a:xfrm>
                <a:off x="2880" y="312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6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80" name="Text Box 209"/>
              <p:cNvSpPr txBox="1"/>
              <p:nvPr/>
            </p:nvSpPr>
            <p:spPr>
              <a:xfrm>
                <a:off x="2880" y="3504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7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1245" name="Group 210"/>
            <p:cNvGrpSpPr/>
            <p:nvPr/>
          </p:nvGrpSpPr>
          <p:grpSpPr>
            <a:xfrm>
              <a:off x="3349" y="1812"/>
              <a:ext cx="779" cy="1567"/>
              <a:chOff x="2581" y="2244"/>
              <a:chExt cx="779" cy="1567"/>
            </a:xfrm>
          </p:grpSpPr>
          <p:sp>
            <p:nvSpPr>
              <p:cNvPr id="91265" name="Text Box 211"/>
              <p:cNvSpPr txBox="1"/>
              <p:nvPr/>
            </p:nvSpPr>
            <p:spPr>
              <a:xfrm>
                <a:off x="2581" y="2244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6" name="Text Box 212"/>
              <p:cNvSpPr txBox="1"/>
              <p:nvPr/>
            </p:nvSpPr>
            <p:spPr>
              <a:xfrm>
                <a:off x="2591" y="2592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7" name="Text Box 213"/>
              <p:cNvSpPr txBox="1"/>
              <p:nvPr/>
            </p:nvSpPr>
            <p:spPr>
              <a:xfrm>
                <a:off x="2591" y="2928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8" name="Text Box 214"/>
              <p:cNvSpPr txBox="1"/>
              <p:nvPr/>
            </p:nvSpPr>
            <p:spPr>
              <a:xfrm>
                <a:off x="2591" y="330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11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9" name="Text Box 215"/>
              <p:cNvSpPr txBox="1"/>
              <p:nvPr/>
            </p:nvSpPr>
            <p:spPr>
              <a:xfrm>
                <a:off x="2880" y="240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0" name="Text Box 216"/>
              <p:cNvSpPr txBox="1"/>
              <p:nvPr/>
            </p:nvSpPr>
            <p:spPr>
              <a:xfrm>
                <a:off x="2880" y="279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9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1" name="Text Box 217"/>
              <p:cNvSpPr txBox="1"/>
              <p:nvPr/>
            </p:nvSpPr>
            <p:spPr>
              <a:xfrm>
                <a:off x="2880" y="312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10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72" name="Text Box 218"/>
              <p:cNvSpPr txBox="1"/>
              <p:nvPr/>
            </p:nvSpPr>
            <p:spPr>
              <a:xfrm>
                <a:off x="2880" y="3504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11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1246" name="Group 219"/>
            <p:cNvGrpSpPr/>
            <p:nvPr/>
          </p:nvGrpSpPr>
          <p:grpSpPr>
            <a:xfrm>
              <a:off x="-123" y="1776"/>
              <a:ext cx="795" cy="1603"/>
              <a:chOff x="2565" y="2208"/>
              <a:chExt cx="795" cy="1603"/>
            </a:xfrm>
          </p:grpSpPr>
          <p:sp>
            <p:nvSpPr>
              <p:cNvPr id="91257" name="Text Box 220"/>
              <p:cNvSpPr txBox="1"/>
              <p:nvPr/>
            </p:nvSpPr>
            <p:spPr>
              <a:xfrm>
                <a:off x="2583" y="2208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8" name="Text Box 221"/>
              <p:cNvSpPr txBox="1"/>
              <p:nvPr/>
            </p:nvSpPr>
            <p:spPr>
              <a:xfrm>
                <a:off x="2565" y="2592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9" name="Text Box 222"/>
              <p:cNvSpPr txBox="1"/>
              <p:nvPr/>
            </p:nvSpPr>
            <p:spPr>
              <a:xfrm>
                <a:off x="2565" y="2928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0" name="Text Box 223"/>
              <p:cNvSpPr txBox="1"/>
              <p:nvPr/>
            </p:nvSpPr>
            <p:spPr>
              <a:xfrm>
                <a:off x="2565" y="330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1" name="Text Box 224"/>
              <p:cNvSpPr txBox="1"/>
              <p:nvPr/>
            </p:nvSpPr>
            <p:spPr>
              <a:xfrm>
                <a:off x="2880" y="240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2" name="Text Box 225"/>
              <p:cNvSpPr txBox="1"/>
              <p:nvPr/>
            </p:nvSpPr>
            <p:spPr>
              <a:xfrm>
                <a:off x="2880" y="2793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3" name="Text Box 226"/>
              <p:cNvSpPr txBox="1"/>
              <p:nvPr/>
            </p:nvSpPr>
            <p:spPr>
              <a:xfrm>
                <a:off x="2880" y="3120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64" name="Text Box 227"/>
              <p:cNvSpPr txBox="1"/>
              <p:nvPr/>
            </p:nvSpPr>
            <p:spPr>
              <a:xfrm>
                <a:off x="2880" y="3504"/>
                <a:ext cx="480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YD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1247" name="Text Box 228"/>
            <p:cNvSpPr txBox="1"/>
            <p:nvPr/>
          </p:nvSpPr>
          <p:spPr>
            <a:xfrm>
              <a:off x="768" y="3792"/>
              <a:ext cx="67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YD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[0~11]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91248" name="Text Box 229"/>
            <p:cNvSpPr txBox="1"/>
            <p:nvPr/>
          </p:nvSpPr>
          <p:spPr>
            <a:xfrm>
              <a:off x="1680" y="1593"/>
              <a:ext cx="67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XLTY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91249" name="Group 230"/>
            <p:cNvGrpSpPr/>
            <p:nvPr/>
          </p:nvGrpSpPr>
          <p:grpSpPr>
            <a:xfrm>
              <a:off x="3408" y="1104"/>
              <a:ext cx="672" cy="796"/>
              <a:chOff x="2736" y="1920"/>
              <a:chExt cx="672" cy="796"/>
            </a:xfrm>
          </p:grpSpPr>
          <p:sp>
            <p:nvSpPr>
              <p:cNvPr id="91254" name="Text Box 231"/>
              <p:cNvSpPr txBox="1"/>
              <p:nvPr/>
            </p:nvSpPr>
            <p:spPr>
              <a:xfrm>
                <a:off x="2736" y="2160"/>
                <a:ext cx="624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XEQY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5" name="Text Box 232"/>
              <p:cNvSpPr txBox="1"/>
              <p:nvPr/>
            </p:nvSpPr>
            <p:spPr>
              <a:xfrm>
                <a:off x="2736" y="1920"/>
                <a:ext cx="672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XGTY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1256" name="Text Box 233"/>
              <p:cNvSpPr txBox="1"/>
              <p:nvPr/>
            </p:nvSpPr>
            <p:spPr>
              <a:xfrm>
                <a:off x="2736" y="2409"/>
                <a:ext cx="672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XLTY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8</a:t>
                </a: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91250" name="Group 234"/>
            <p:cNvGrpSpPr/>
            <p:nvPr/>
          </p:nvGrpSpPr>
          <p:grpSpPr>
            <a:xfrm>
              <a:off x="5136" y="1104"/>
              <a:ext cx="672" cy="796"/>
              <a:chOff x="2736" y="1920"/>
              <a:chExt cx="672" cy="796"/>
            </a:xfrm>
          </p:grpSpPr>
          <p:sp>
            <p:nvSpPr>
              <p:cNvPr id="91251" name="Text Box 236"/>
              <p:cNvSpPr txBox="1"/>
              <p:nvPr/>
            </p:nvSpPr>
            <p:spPr>
              <a:xfrm>
                <a:off x="2736" y="1920"/>
                <a:ext cx="672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XGTY</a:t>
                </a:r>
              </a:p>
            </p:txBody>
          </p:sp>
          <p:sp>
            <p:nvSpPr>
              <p:cNvPr id="91252" name="Text Box 235"/>
              <p:cNvSpPr txBox="1"/>
              <p:nvPr/>
            </p:nvSpPr>
            <p:spPr>
              <a:xfrm>
                <a:off x="2736" y="2160"/>
                <a:ext cx="624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XEQY</a:t>
                </a:r>
              </a:p>
            </p:txBody>
          </p:sp>
          <p:sp>
            <p:nvSpPr>
              <p:cNvPr id="91253" name="Text Box 237"/>
              <p:cNvSpPr txBox="1"/>
              <p:nvPr/>
            </p:nvSpPr>
            <p:spPr>
              <a:xfrm>
                <a:off x="2736" y="2409"/>
                <a:ext cx="672" cy="3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XLTY</a:t>
                </a: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/>
          </p:cNvSpPr>
          <p:nvPr>
            <p:ph type="title"/>
          </p:nvPr>
        </p:nvSpPr>
        <p:spPr>
          <a:xfrm>
            <a:off x="644843" y="625475"/>
            <a:ext cx="67818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八位比较器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74LS682</a:t>
            </a:r>
          </a:p>
        </p:txBody>
      </p:sp>
      <p:sp>
        <p:nvSpPr>
          <p:cNvPr id="78851" name="Rectangle 4"/>
          <p:cNvSpPr>
            <a:spLocks noGrp="1"/>
          </p:cNvSpPr>
          <p:nvPr>
            <p:ph idx="1"/>
          </p:nvPr>
        </p:nvSpPr>
        <p:spPr>
          <a:xfrm>
            <a:off x="859790" y="965200"/>
            <a:ext cx="8009255" cy="749300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74LS682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有两个低有效输出端：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PEQQ(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等于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及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PGTQ(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大于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逻辑符号及各种条件输出如下图所示。</a:t>
            </a:r>
          </a:p>
        </p:txBody>
      </p:sp>
      <p:grpSp>
        <p:nvGrpSpPr>
          <p:cNvPr id="78852" name="Group 98"/>
          <p:cNvGrpSpPr/>
          <p:nvPr/>
        </p:nvGrpSpPr>
        <p:grpSpPr>
          <a:xfrm>
            <a:off x="1344930" y="1774825"/>
            <a:ext cx="6781800" cy="3225800"/>
            <a:chOff x="576" y="1370"/>
            <a:chExt cx="4272" cy="2710"/>
          </a:xfrm>
        </p:grpSpPr>
        <p:sp>
          <p:nvSpPr>
            <p:cNvPr id="93189" name="Rectangle 8"/>
            <p:cNvSpPr/>
            <p:nvPr/>
          </p:nvSpPr>
          <p:spPr>
            <a:xfrm>
              <a:off x="768" y="1440"/>
              <a:ext cx="864" cy="2592"/>
            </a:xfrm>
            <a:prstGeom prst="rect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190" name="Line 9"/>
            <p:cNvSpPr/>
            <p:nvPr/>
          </p:nvSpPr>
          <p:spPr>
            <a:xfrm>
              <a:off x="576" y="1536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1" name="Line 10"/>
            <p:cNvSpPr/>
            <p:nvPr/>
          </p:nvSpPr>
          <p:spPr>
            <a:xfrm>
              <a:off x="576" y="173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2" name="Line 11"/>
            <p:cNvSpPr/>
            <p:nvPr/>
          </p:nvSpPr>
          <p:spPr>
            <a:xfrm>
              <a:off x="576" y="196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3" name="Line 12"/>
            <p:cNvSpPr/>
            <p:nvPr/>
          </p:nvSpPr>
          <p:spPr>
            <a:xfrm>
              <a:off x="576" y="370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4" name="Line 13"/>
            <p:cNvSpPr/>
            <p:nvPr/>
          </p:nvSpPr>
          <p:spPr>
            <a:xfrm>
              <a:off x="576" y="3888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95" name="Text Box 16"/>
            <p:cNvSpPr txBox="1"/>
            <p:nvPr/>
          </p:nvSpPr>
          <p:spPr>
            <a:xfrm>
              <a:off x="758" y="1370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6" name="Text Box 17"/>
            <p:cNvSpPr txBox="1"/>
            <p:nvPr/>
          </p:nvSpPr>
          <p:spPr>
            <a:xfrm>
              <a:off x="740" y="1542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7" name="Text Box 18"/>
            <p:cNvSpPr txBox="1"/>
            <p:nvPr/>
          </p:nvSpPr>
          <p:spPr>
            <a:xfrm>
              <a:off x="750" y="3706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8" name="Text Box 19"/>
            <p:cNvSpPr txBox="1"/>
            <p:nvPr/>
          </p:nvSpPr>
          <p:spPr>
            <a:xfrm>
              <a:off x="768" y="3545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199" name="Line 39"/>
            <p:cNvSpPr/>
            <p:nvPr/>
          </p:nvSpPr>
          <p:spPr>
            <a:xfrm>
              <a:off x="2420" y="1700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0" name="Line 40"/>
            <p:cNvSpPr/>
            <p:nvPr/>
          </p:nvSpPr>
          <p:spPr>
            <a:xfrm>
              <a:off x="2420" y="1698"/>
              <a:ext cx="0" cy="201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1" name="Line 41"/>
            <p:cNvSpPr/>
            <p:nvPr/>
          </p:nvSpPr>
          <p:spPr>
            <a:xfrm>
              <a:off x="2420" y="3706"/>
              <a:ext cx="6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2" name="Line 42"/>
            <p:cNvSpPr/>
            <p:nvPr/>
          </p:nvSpPr>
          <p:spPr>
            <a:xfrm>
              <a:off x="1706" y="2320"/>
              <a:ext cx="69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3" name="Oval 43"/>
            <p:cNvSpPr/>
            <p:nvPr/>
          </p:nvSpPr>
          <p:spPr>
            <a:xfrm>
              <a:off x="2390" y="229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04" name="Line 44"/>
            <p:cNvSpPr/>
            <p:nvPr/>
          </p:nvSpPr>
          <p:spPr>
            <a:xfrm>
              <a:off x="2420" y="2446"/>
              <a:ext cx="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5" name="Oval 45"/>
            <p:cNvSpPr/>
            <p:nvPr/>
          </p:nvSpPr>
          <p:spPr>
            <a:xfrm>
              <a:off x="2400" y="243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06" name="Line 46"/>
            <p:cNvSpPr/>
            <p:nvPr/>
          </p:nvSpPr>
          <p:spPr>
            <a:xfrm>
              <a:off x="2410" y="3254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7" name="Oval 47"/>
            <p:cNvSpPr/>
            <p:nvPr/>
          </p:nvSpPr>
          <p:spPr>
            <a:xfrm>
              <a:off x="2400" y="323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08" name="Line 48"/>
            <p:cNvSpPr/>
            <p:nvPr/>
          </p:nvSpPr>
          <p:spPr>
            <a:xfrm>
              <a:off x="2094" y="2102"/>
              <a:ext cx="86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09" name="Line 49"/>
            <p:cNvSpPr/>
            <p:nvPr/>
          </p:nvSpPr>
          <p:spPr>
            <a:xfrm>
              <a:off x="2094" y="2102"/>
              <a:ext cx="0" cy="187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0" name="Line 50"/>
            <p:cNvSpPr/>
            <p:nvPr/>
          </p:nvSpPr>
          <p:spPr>
            <a:xfrm>
              <a:off x="2094" y="3974"/>
              <a:ext cx="929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1" name="Line 51"/>
            <p:cNvSpPr/>
            <p:nvPr/>
          </p:nvSpPr>
          <p:spPr>
            <a:xfrm>
              <a:off x="1700" y="291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2" name="Oval 52"/>
            <p:cNvSpPr/>
            <p:nvPr/>
          </p:nvSpPr>
          <p:spPr>
            <a:xfrm>
              <a:off x="2064" y="289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13" name="Line 53"/>
            <p:cNvSpPr/>
            <p:nvPr/>
          </p:nvSpPr>
          <p:spPr>
            <a:xfrm>
              <a:off x="2112" y="2684"/>
              <a:ext cx="81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4" name="Oval 54"/>
            <p:cNvSpPr/>
            <p:nvPr/>
          </p:nvSpPr>
          <p:spPr>
            <a:xfrm>
              <a:off x="2074" y="266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15" name="Line 55"/>
            <p:cNvSpPr/>
            <p:nvPr/>
          </p:nvSpPr>
          <p:spPr>
            <a:xfrm>
              <a:off x="2112" y="3408"/>
              <a:ext cx="9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6" name="Oval 56"/>
            <p:cNvSpPr/>
            <p:nvPr/>
          </p:nvSpPr>
          <p:spPr>
            <a:xfrm>
              <a:off x="2064" y="338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17" name="Line 57"/>
            <p:cNvSpPr/>
            <p:nvPr/>
          </p:nvSpPr>
          <p:spPr>
            <a:xfrm>
              <a:off x="2420" y="2862"/>
              <a:ext cx="122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8" name="Line 58"/>
            <p:cNvSpPr/>
            <p:nvPr/>
          </p:nvSpPr>
          <p:spPr>
            <a:xfrm>
              <a:off x="2092" y="3052"/>
              <a:ext cx="156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19" name="Oval 59"/>
            <p:cNvSpPr/>
            <p:nvPr/>
          </p:nvSpPr>
          <p:spPr>
            <a:xfrm>
              <a:off x="2400" y="284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20" name="Oval 60"/>
            <p:cNvSpPr/>
            <p:nvPr/>
          </p:nvSpPr>
          <p:spPr>
            <a:xfrm>
              <a:off x="2074" y="302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21" name="Line 61"/>
            <p:cNvSpPr/>
            <p:nvPr/>
          </p:nvSpPr>
          <p:spPr>
            <a:xfrm>
              <a:off x="3264" y="1698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2" name="Line 62"/>
            <p:cNvSpPr/>
            <p:nvPr/>
          </p:nvSpPr>
          <p:spPr>
            <a:xfrm>
              <a:off x="3264" y="2094"/>
              <a:ext cx="3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3" name="Line 63"/>
            <p:cNvSpPr/>
            <p:nvPr/>
          </p:nvSpPr>
          <p:spPr>
            <a:xfrm>
              <a:off x="3320" y="2546"/>
              <a:ext cx="33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24" name="Rectangle 21"/>
            <p:cNvSpPr/>
            <p:nvPr/>
          </p:nvSpPr>
          <p:spPr>
            <a:xfrm>
              <a:off x="3024" y="1536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25" name="Text Box 22"/>
            <p:cNvSpPr txBox="1"/>
            <p:nvPr/>
          </p:nvSpPr>
          <p:spPr>
            <a:xfrm>
              <a:off x="3061" y="1582"/>
              <a:ext cx="240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26" name="Rectangle 29"/>
            <p:cNvSpPr/>
            <p:nvPr/>
          </p:nvSpPr>
          <p:spPr>
            <a:xfrm>
              <a:off x="3014" y="2352"/>
              <a:ext cx="298" cy="43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27" name="Text Box 30"/>
            <p:cNvSpPr txBox="1"/>
            <p:nvPr/>
          </p:nvSpPr>
          <p:spPr>
            <a:xfrm>
              <a:off x="2987" y="2423"/>
              <a:ext cx="442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  <p:sp>
          <p:nvSpPr>
            <p:cNvPr id="93228" name="Rectangle 34"/>
            <p:cNvSpPr/>
            <p:nvPr/>
          </p:nvSpPr>
          <p:spPr>
            <a:xfrm>
              <a:off x="3024" y="3120"/>
              <a:ext cx="298" cy="43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29" name="Text Box 35"/>
            <p:cNvSpPr txBox="1"/>
            <p:nvPr/>
          </p:nvSpPr>
          <p:spPr>
            <a:xfrm>
              <a:off x="3051" y="3168"/>
              <a:ext cx="442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30" name="Rectangle 37"/>
            <p:cNvSpPr/>
            <p:nvPr/>
          </p:nvSpPr>
          <p:spPr>
            <a:xfrm>
              <a:off x="3024" y="3648"/>
              <a:ext cx="298" cy="432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31" name="Text Box 38"/>
            <p:cNvSpPr txBox="1"/>
            <p:nvPr/>
          </p:nvSpPr>
          <p:spPr>
            <a:xfrm>
              <a:off x="3051" y="3697"/>
              <a:ext cx="442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&amp;</a:t>
              </a:r>
              <a:endPara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32" name="Line 65"/>
            <p:cNvSpPr/>
            <p:nvPr/>
          </p:nvSpPr>
          <p:spPr>
            <a:xfrm>
              <a:off x="3324" y="3330"/>
              <a:ext cx="313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3" name="Line 66"/>
            <p:cNvSpPr/>
            <p:nvPr/>
          </p:nvSpPr>
          <p:spPr>
            <a:xfrm>
              <a:off x="3398" y="3840"/>
              <a:ext cx="245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34" name="Text Box 67"/>
            <p:cNvSpPr txBox="1"/>
            <p:nvPr/>
          </p:nvSpPr>
          <p:spPr>
            <a:xfrm>
              <a:off x="1152" y="2135"/>
              <a:ext cx="57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PEQQ</a:t>
              </a:r>
            </a:p>
          </p:txBody>
        </p:sp>
        <p:sp>
          <p:nvSpPr>
            <p:cNvPr id="93235" name="Text Box 68"/>
            <p:cNvSpPr txBox="1"/>
            <p:nvPr/>
          </p:nvSpPr>
          <p:spPr>
            <a:xfrm>
              <a:off x="1162" y="2729"/>
              <a:ext cx="57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PGTQ</a:t>
              </a:r>
            </a:p>
          </p:txBody>
        </p:sp>
        <p:sp>
          <p:nvSpPr>
            <p:cNvPr id="93236" name="Text Box 69"/>
            <p:cNvSpPr txBox="1"/>
            <p:nvPr/>
          </p:nvSpPr>
          <p:spPr>
            <a:xfrm>
              <a:off x="3668" y="2956"/>
              <a:ext cx="1132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/ PGTQ( ≯ )</a:t>
              </a:r>
            </a:p>
          </p:txBody>
        </p:sp>
        <p:sp>
          <p:nvSpPr>
            <p:cNvPr id="93237" name="Text Box 70"/>
            <p:cNvSpPr txBox="1"/>
            <p:nvPr/>
          </p:nvSpPr>
          <p:spPr>
            <a:xfrm>
              <a:off x="3666" y="2744"/>
              <a:ext cx="1056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/ PEQQ( ≠ )</a:t>
              </a:r>
            </a:p>
          </p:txBody>
        </p:sp>
        <p:sp>
          <p:nvSpPr>
            <p:cNvPr id="93238" name="Text Box 71"/>
            <p:cNvSpPr txBox="1"/>
            <p:nvPr/>
          </p:nvSpPr>
          <p:spPr>
            <a:xfrm>
              <a:off x="3648" y="1582"/>
              <a:ext cx="1056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PEQQ( = )</a:t>
              </a:r>
            </a:p>
          </p:txBody>
        </p:sp>
        <p:sp>
          <p:nvSpPr>
            <p:cNvPr id="93239" name="Text Box 72"/>
            <p:cNvSpPr txBox="1"/>
            <p:nvPr/>
          </p:nvSpPr>
          <p:spPr>
            <a:xfrm>
              <a:off x="3654" y="1976"/>
              <a:ext cx="1050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PGTQ(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＞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3240" name="Text Box 73"/>
            <p:cNvSpPr txBox="1"/>
            <p:nvPr/>
          </p:nvSpPr>
          <p:spPr>
            <a:xfrm>
              <a:off x="3654" y="2430"/>
              <a:ext cx="1050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PGTQ( ≥ )</a:t>
              </a:r>
            </a:p>
          </p:txBody>
        </p:sp>
        <p:sp>
          <p:nvSpPr>
            <p:cNvPr id="93241" name="Text Box 74"/>
            <p:cNvSpPr txBox="1"/>
            <p:nvPr/>
          </p:nvSpPr>
          <p:spPr>
            <a:xfrm>
              <a:off x="3648" y="3208"/>
              <a:ext cx="1050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PLTQ( </a:t>
              </a:r>
              <a:r>
                <a:rPr lang="zh-CN" altLang="en-US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＜ </a:t>
              </a:r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93242" name="Text Box 75"/>
            <p:cNvSpPr txBox="1"/>
            <p:nvPr/>
          </p:nvSpPr>
          <p:spPr>
            <a:xfrm>
              <a:off x="3654" y="3716"/>
              <a:ext cx="1194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/ PLTQ( ≮ )</a:t>
              </a:r>
            </a:p>
          </p:txBody>
        </p:sp>
        <p:sp>
          <p:nvSpPr>
            <p:cNvPr id="93243" name="Oval 14"/>
            <p:cNvSpPr/>
            <p:nvPr/>
          </p:nvSpPr>
          <p:spPr>
            <a:xfrm>
              <a:off x="1632" y="2282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4" name="Oval 15"/>
            <p:cNvSpPr/>
            <p:nvPr/>
          </p:nvSpPr>
          <p:spPr>
            <a:xfrm>
              <a:off x="1632" y="2880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5" name="Oval 23"/>
            <p:cNvSpPr/>
            <p:nvPr/>
          </p:nvSpPr>
          <p:spPr>
            <a:xfrm>
              <a:off x="2958" y="1660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6" name="Oval 27"/>
            <p:cNvSpPr/>
            <p:nvPr/>
          </p:nvSpPr>
          <p:spPr>
            <a:xfrm>
              <a:off x="2948" y="2066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7" name="Oval 31"/>
            <p:cNvSpPr/>
            <p:nvPr/>
          </p:nvSpPr>
          <p:spPr>
            <a:xfrm>
              <a:off x="2938" y="2400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8" name="Oval 32"/>
            <p:cNvSpPr/>
            <p:nvPr/>
          </p:nvSpPr>
          <p:spPr>
            <a:xfrm>
              <a:off x="2938" y="2640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49" name="Oval 64"/>
            <p:cNvSpPr/>
            <p:nvPr/>
          </p:nvSpPr>
          <p:spPr>
            <a:xfrm>
              <a:off x="3322" y="3802"/>
              <a:ext cx="70" cy="73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0" name="Rectangle 78"/>
            <p:cNvSpPr/>
            <p:nvPr/>
          </p:nvSpPr>
          <p:spPr>
            <a:xfrm>
              <a:off x="3024" y="1931"/>
              <a:ext cx="240" cy="336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1" name="Text Box 79"/>
            <p:cNvSpPr txBox="1"/>
            <p:nvPr/>
          </p:nvSpPr>
          <p:spPr>
            <a:xfrm>
              <a:off x="3061" y="1958"/>
              <a:ext cx="240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3252" name="Line 80"/>
            <p:cNvSpPr/>
            <p:nvPr/>
          </p:nvSpPr>
          <p:spPr>
            <a:xfrm>
              <a:off x="576" y="216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3" name="Text Box 81"/>
            <p:cNvSpPr txBox="1"/>
            <p:nvPr/>
          </p:nvSpPr>
          <p:spPr>
            <a:xfrm>
              <a:off x="760" y="1802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4" name="Text Box 82"/>
            <p:cNvSpPr txBox="1"/>
            <p:nvPr/>
          </p:nvSpPr>
          <p:spPr>
            <a:xfrm>
              <a:off x="742" y="1974"/>
              <a:ext cx="336" cy="31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Q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3255" name="Oval 83"/>
            <p:cNvSpPr/>
            <p:nvPr/>
          </p:nvSpPr>
          <p:spPr>
            <a:xfrm>
              <a:off x="647" y="2304"/>
              <a:ext cx="25" cy="2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6" name="Oval 84"/>
            <p:cNvSpPr/>
            <p:nvPr/>
          </p:nvSpPr>
          <p:spPr>
            <a:xfrm>
              <a:off x="647" y="2423"/>
              <a:ext cx="25" cy="2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7" name="Oval 85"/>
            <p:cNvSpPr/>
            <p:nvPr/>
          </p:nvSpPr>
          <p:spPr>
            <a:xfrm>
              <a:off x="647" y="2544"/>
              <a:ext cx="25" cy="25"/>
            </a:xfrm>
            <a:prstGeom prst="ellipse">
              <a:avLst/>
            </a:prstGeom>
            <a:solidFill>
              <a:schemeClr val="bg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8" name="Oval 86"/>
            <p:cNvSpPr/>
            <p:nvPr/>
          </p:nvSpPr>
          <p:spPr>
            <a:xfrm>
              <a:off x="839" y="2327"/>
              <a:ext cx="25" cy="2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59" name="Oval 87"/>
            <p:cNvSpPr/>
            <p:nvPr/>
          </p:nvSpPr>
          <p:spPr>
            <a:xfrm>
              <a:off x="839" y="2446"/>
              <a:ext cx="25" cy="2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60" name="Oval 88"/>
            <p:cNvSpPr/>
            <p:nvPr/>
          </p:nvSpPr>
          <p:spPr>
            <a:xfrm>
              <a:off x="839" y="2567"/>
              <a:ext cx="25" cy="25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3261" name="Text Box 89"/>
            <p:cNvSpPr txBox="1"/>
            <p:nvPr/>
          </p:nvSpPr>
          <p:spPr>
            <a:xfrm>
              <a:off x="952" y="1456"/>
              <a:ext cx="768" cy="33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74LS682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charRg st="39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1000"/>
                                        <p:tgtEl>
                                          <p:spTgt spid="78851">
                                            <p:txEl>
                                              <p:charRg st="39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3"/>
          <p:cNvSpPr>
            <a:spLocks noGrp="1"/>
          </p:cNvSpPr>
          <p:nvPr>
            <p:ph type="title"/>
          </p:nvPr>
        </p:nvSpPr>
        <p:spPr>
          <a:xfrm>
            <a:off x="571500" y="465138"/>
            <a:ext cx="7772400" cy="41751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</a:t>
            </a:r>
          </a:p>
        </p:txBody>
      </p:sp>
      <p:sp>
        <p:nvSpPr>
          <p:cNvPr id="93187" name="Rectangle 4"/>
          <p:cNvSpPr>
            <a:spLocks noGrp="1"/>
          </p:cNvSpPr>
          <p:nvPr>
            <p:ph idx="1"/>
          </p:nvPr>
        </p:nvSpPr>
        <p:spPr>
          <a:xfrm>
            <a:off x="685800" y="814388"/>
            <a:ext cx="7772400" cy="1454150"/>
          </a:xfrm>
          <a:noFill/>
          <a:ln>
            <a:noFill/>
          </a:ln>
        </p:spPr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半加器的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HS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CO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的逻辑表达式为：</a:t>
            </a: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514350" indent="-514350" eaLnBrk="1" hangingPunct="1">
              <a:lnSpc>
                <a:spcPct val="80000"/>
              </a:lnSpc>
              <a:buFontTx/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逻辑符号如右图所示。</a:t>
            </a:r>
          </a:p>
        </p:txBody>
      </p:sp>
      <p:grpSp>
        <p:nvGrpSpPr>
          <p:cNvPr id="79876" name="Group 67"/>
          <p:cNvGrpSpPr/>
          <p:nvPr/>
        </p:nvGrpSpPr>
        <p:grpSpPr>
          <a:xfrm>
            <a:off x="6245225" y="857250"/>
            <a:ext cx="1933575" cy="1087438"/>
            <a:chOff x="1008" y="2400"/>
            <a:chExt cx="1218" cy="914"/>
          </a:xfrm>
        </p:grpSpPr>
        <p:sp>
          <p:nvSpPr>
            <p:cNvPr id="94270" name="Rectangle 12"/>
            <p:cNvSpPr/>
            <p:nvPr/>
          </p:nvSpPr>
          <p:spPr>
            <a:xfrm>
              <a:off x="1238" y="2688"/>
              <a:ext cx="624" cy="62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71" name="Text Box 13"/>
            <p:cNvSpPr txBox="1"/>
            <p:nvPr/>
          </p:nvSpPr>
          <p:spPr>
            <a:xfrm>
              <a:off x="1266" y="2400"/>
              <a:ext cx="960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半加器</a:t>
              </a:r>
            </a:p>
          </p:txBody>
        </p:sp>
        <p:grpSp>
          <p:nvGrpSpPr>
            <p:cNvPr id="94272" name="Group 14"/>
            <p:cNvGrpSpPr/>
            <p:nvPr/>
          </p:nvGrpSpPr>
          <p:grpSpPr>
            <a:xfrm>
              <a:off x="1008" y="2832"/>
              <a:ext cx="240" cy="288"/>
              <a:chOff x="4138" y="1296"/>
              <a:chExt cx="240" cy="288"/>
            </a:xfrm>
          </p:grpSpPr>
          <p:sp>
            <p:nvSpPr>
              <p:cNvPr id="94280" name="Line 15"/>
              <p:cNvSpPr/>
              <p:nvPr/>
            </p:nvSpPr>
            <p:spPr>
              <a:xfrm>
                <a:off x="4138" y="1296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81" name="Line 16"/>
              <p:cNvSpPr/>
              <p:nvPr/>
            </p:nvSpPr>
            <p:spPr>
              <a:xfrm>
                <a:off x="4138" y="158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4273" name="Group 17"/>
            <p:cNvGrpSpPr/>
            <p:nvPr/>
          </p:nvGrpSpPr>
          <p:grpSpPr>
            <a:xfrm>
              <a:off x="1863" y="2832"/>
              <a:ext cx="240" cy="288"/>
              <a:chOff x="4138" y="1296"/>
              <a:chExt cx="240" cy="288"/>
            </a:xfrm>
          </p:grpSpPr>
          <p:sp>
            <p:nvSpPr>
              <p:cNvPr id="94278" name="Line 18"/>
              <p:cNvSpPr/>
              <p:nvPr/>
            </p:nvSpPr>
            <p:spPr>
              <a:xfrm>
                <a:off x="4138" y="1296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79" name="Line 19"/>
              <p:cNvSpPr/>
              <p:nvPr/>
            </p:nvSpPr>
            <p:spPr>
              <a:xfrm>
                <a:off x="4138" y="158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274" name="Text Box 20"/>
            <p:cNvSpPr txBox="1"/>
            <p:nvPr/>
          </p:nvSpPr>
          <p:spPr>
            <a:xfrm>
              <a:off x="1208" y="2716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94275" name="Text Box 21"/>
            <p:cNvSpPr txBox="1"/>
            <p:nvPr/>
          </p:nvSpPr>
          <p:spPr>
            <a:xfrm>
              <a:off x="1218" y="3004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4276" name="Text Box 22"/>
            <p:cNvSpPr txBox="1"/>
            <p:nvPr/>
          </p:nvSpPr>
          <p:spPr>
            <a:xfrm>
              <a:off x="1602" y="2716"/>
              <a:ext cx="432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HS</a:t>
              </a:r>
            </a:p>
          </p:txBody>
        </p:sp>
        <p:sp>
          <p:nvSpPr>
            <p:cNvPr id="94277" name="Text Box 23"/>
            <p:cNvSpPr txBox="1"/>
            <p:nvPr/>
          </p:nvSpPr>
          <p:spPr>
            <a:xfrm>
              <a:off x="1612" y="3004"/>
              <a:ext cx="382" cy="259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CO</a:t>
              </a:r>
            </a:p>
          </p:txBody>
        </p:sp>
      </p:grpSp>
      <p:grpSp>
        <p:nvGrpSpPr>
          <p:cNvPr id="94213" name="Group 40"/>
          <p:cNvGrpSpPr/>
          <p:nvPr/>
        </p:nvGrpSpPr>
        <p:grpSpPr>
          <a:xfrm>
            <a:off x="4325938" y="1627188"/>
            <a:ext cx="762000" cy="0"/>
            <a:chOff x="4325938" y="2168525"/>
            <a:chExt cx="762000" cy="0"/>
          </a:xfrm>
        </p:grpSpPr>
        <p:sp>
          <p:nvSpPr>
            <p:cNvPr id="94268" name="Line 38"/>
            <p:cNvSpPr/>
            <p:nvPr/>
          </p:nvSpPr>
          <p:spPr>
            <a:xfrm>
              <a:off x="2208" y="1344"/>
              <a:ext cx="144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9" name="Line 39"/>
            <p:cNvSpPr/>
            <p:nvPr/>
          </p:nvSpPr>
          <p:spPr>
            <a:xfrm>
              <a:off x="2544" y="1344"/>
              <a:ext cx="144" cy="0"/>
            </a:xfrm>
            <a:prstGeom prst="line">
              <a:avLst/>
            </a:prstGeom>
            <a:ln w="9525" cap="flat" cmpd="sng">
              <a:solidFill>
                <a:srgbClr val="FFFF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9878" name="Rectangle 4"/>
          <p:cNvSpPr txBox="1"/>
          <p:nvPr/>
        </p:nvSpPr>
        <p:spPr>
          <a:xfrm>
            <a:off x="714375" y="2036763"/>
            <a:ext cx="7772400" cy="139223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全加器的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的逻辑表达式为：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  = x⊕y ⊕C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x • y + x 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y 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</a:p>
          <a:p>
            <a:pPr marL="342900" indent="-342900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逻辑符号如下图所示。</a:t>
            </a:r>
          </a:p>
        </p:txBody>
      </p:sp>
      <p:grpSp>
        <p:nvGrpSpPr>
          <p:cNvPr id="79879" name="Group 63"/>
          <p:cNvGrpSpPr/>
          <p:nvPr/>
        </p:nvGrpSpPr>
        <p:grpSpPr>
          <a:xfrm>
            <a:off x="569913" y="3589338"/>
            <a:ext cx="2219325" cy="1285875"/>
            <a:chOff x="528" y="2016"/>
            <a:chExt cx="1218" cy="912"/>
          </a:xfrm>
        </p:grpSpPr>
        <p:sp>
          <p:nvSpPr>
            <p:cNvPr id="94255" name="Rectangle 12"/>
            <p:cNvSpPr/>
            <p:nvPr/>
          </p:nvSpPr>
          <p:spPr>
            <a:xfrm>
              <a:off x="758" y="2304"/>
              <a:ext cx="624" cy="62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56" name="Text Box 13"/>
            <p:cNvSpPr txBox="1"/>
            <p:nvPr/>
          </p:nvSpPr>
          <p:spPr>
            <a:xfrm>
              <a:off x="786" y="2016"/>
              <a:ext cx="960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全加器</a:t>
              </a:r>
            </a:p>
          </p:txBody>
        </p:sp>
        <p:sp>
          <p:nvSpPr>
            <p:cNvPr id="94257" name="Line 14"/>
            <p:cNvSpPr/>
            <p:nvPr/>
          </p:nvSpPr>
          <p:spPr>
            <a:xfrm>
              <a:off x="528" y="2448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8" name="Line 15"/>
            <p:cNvSpPr/>
            <p:nvPr/>
          </p:nvSpPr>
          <p:spPr>
            <a:xfrm>
              <a:off x="528" y="262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4259" name="Group 16"/>
            <p:cNvGrpSpPr/>
            <p:nvPr/>
          </p:nvGrpSpPr>
          <p:grpSpPr>
            <a:xfrm>
              <a:off x="1372" y="2448"/>
              <a:ext cx="240" cy="288"/>
              <a:chOff x="4138" y="1296"/>
              <a:chExt cx="240" cy="288"/>
            </a:xfrm>
          </p:grpSpPr>
          <p:sp>
            <p:nvSpPr>
              <p:cNvPr id="94266" name="Line 17"/>
              <p:cNvSpPr/>
              <p:nvPr/>
            </p:nvSpPr>
            <p:spPr>
              <a:xfrm>
                <a:off x="4138" y="1296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267" name="Line 18"/>
              <p:cNvSpPr/>
              <p:nvPr/>
            </p:nvSpPr>
            <p:spPr>
              <a:xfrm>
                <a:off x="4138" y="158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4260" name="Text Box 19"/>
            <p:cNvSpPr txBox="1"/>
            <p:nvPr/>
          </p:nvSpPr>
          <p:spPr>
            <a:xfrm>
              <a:off x="728" y="2332"/>
              <a:ext cx="432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94261" name="Text Box 20"/>
            <p:cNvSpPr txBox="1"/>
            <p:nvPr/>
          </p:nvSpPr>
          <p:spPr>
            <a:xfrm>
              <a:off x="738" y="2510"/>
              <a:ext cx="432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4262" name="Text Box 21"/>
            <p:cNvSpPr txBox="1"/>
            <p:nvPr/>
          </p:nvSpPr>
          <p:spPr>
            <a:xfrm>
              <a:off x="1152" y="2330"/>
              <a:ext cx="288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  <p:sp>
          <p:nvSpPr>
            <p:cNvPr id="94263" name="Text Box 22"/>
            <p:cNvSpPr txBox="1"/>
            <p:nvPr/>
          </p:nvSpPr>
          <p:spPr>
            <a:xfrm>
              <a:off x="1056" y="2620"/>
              <a:ext cx="432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Out</a:t>
              </a:r>
            </a:p>
          </p:txBody>
        </p:sp>
        <p:sp>
          <p:nvSpPr>
            <p:cNvPr id="94264" name="Line 23"/>
            <p:cNvSpPr/>
            <p:nvPr/>
          </p:nvSpPr>
          <p:spPr>
            <a:xfrm>
              <a:off x="528" y="2794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65" name="Text Box 24"/>
            <p:cNvSpPr txBox="1"/>
            <p:nvPr/>
          </p:nvSpPr>
          <p:spPr>
            <a:xfrm>
              <a:off x="740" y="2660"/>
              <a:ext cx="432" cy="262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79880" name="Group 62"/>
          <p:cNvGrpSpPr/>
          <p:nvPr/>
        </p:nvGrpSpPr>
        <p:grpSpPr>
          <a:xfrm>
            <a:off x="6245225" y="2376488"/>
            <a:ext cx="2071688" cy="2571750"/>
            <a:chOff x="2496" y="1914"/>
            <a:chExt cx="1488" cy="1686"/>
          </a:xfrm>
        </p:grpSpPr>
        <p:sp>
          <p:nvSpPr>
            <p:cNvPr id="94233" name="Rectangle 40"/>
            <p:cNvSpPr/>
            <p:nvPr/>
          </p:nvSpPr>
          <p:spPr>
            <a:xfrm>
              <a:off x="2784" y="2160"/>
              <a:ext cx="912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34" name="Text Box 41"/>
            <p:cNvSpPr txBox="1"/>
            <p:nvPr/>
          </p:nvSpPr>
          <p:spPr>
            <a:xfrm>
              <a:off x="2784" y="2208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1A</a:t>
              </a:r>
            </a:p>
          </p:txBody>
        </p:sp>
        <p:sp>
          <p:nvSpPr>
            <p:cNvPr id="94235" name="Text Box 42"/>
            <p:cNvSpPr txBox="1"/>
            <p:nvPr/>
          </p:nvSpPr>
          <p:spPr>
            <a:xfrm>
              <a:off x="2784" y="2342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</a:t>
              </a:r>
            </a:p>
          </p:txBody>
        </p:sp>
        <p:sp>
          <p:nvSpPr>
            <p:cNvPr id="94236" name="Text Box 43"/>
            <p:cNvSpPr txBox="1"/>
            <p:nvPr/>
          </p:nvSpPr>
          <p:spPr>
            <a:xfrm>
              <a:off x="2784" y="2486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94237" name="Text Box 44"/>
            <p:cNvSpPr txBox="1"/>
            <p:nvPr/>
          </p:nvSpPr>
          <p:spPr>
            <a:xfrm>
              <a:off x="2784" y="3024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1A</a:t>
              </a:r>
            </a:p>
          </p:txBody>
        </p:sp>
        <p:sp>
          <p:nvSpPr>
            <p:cNvPr id="94238" name="Text Box 45"/>
            <p:cNvSpPr txBox="1"/>
            <p:nvPr/>
          </p:nvSpPr>
          <p:spPr>
            <a:xfrm>
              <a:off x="2784" y="3158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1B</a:t>
              </a:r>
            </a:p>
          </p:txBody>
        </p:sp>
        <p:sp>
          <p:nvSpPr>
            <p:cNvPr id="94239" name="Text Box 46"/>
            <p:cNvSpPr txBox="1"/>
            <p:nvPr/>
          </p:nvSpPr>
          <p:spPr>
            <a:xfrm>
              <a:off x="2784" y="3302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  <p:sp>
          <p:nvSpPr>
            <p:cNvPr id="94240" name="Text Box 47"/>
            <p:cNvSpPr txBox="1"/>
            <p:nvPr/>
          </p:nvSpPr>
          <p:spPr>
            <a:xfrm>
              <a:off x="3312" y="2208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r>
                <a:rPr lang="en-US" altLang="zh-CN" sz="1800" baseline="3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∑</a:t>
              </a:r>
            </a:p>
          </p:txBody>
        </p:sp>
        <p:sp>
          <p:nvSpPr>
            <p:cNvPr id="94241" name="Text Box 48"/>
            <p:cNvSpPr txBox="1"/>
            <p:nvPr/>
          </p:nvSpPr>
          <p:spPr>
            <a:xfrm>
              <a:off x="3112" y="2390"/>
              <a:ext cx="5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n+1</a:t>
              </a:r>
            </a:p>
          </p:txBody>
        </p:sp>
        <p:sp>
          <p:nvSpPr>
            <p:cNvPr id="94242" name="Text Box 49"/>
            <p:cNvSpPr txBox="1"/>
            <p:nvPr/>
          </p:nvSpPr>
          <p:spPr>
            <a:xfrm>
              <a:off x="3312" y="3072"/>
              <a:ext cx="3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r>
                <a:rPr lang="en-US" altLang="zh-CN" sz="1800" baseline="30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∑</a:t>
              </a:r>
            </a:p>
          </p:txBody>
        </p:sp>
        <p:sp>
          <p:nvSpPr>
            <p:cNvPr id="94243" name="Text Box 50"/>
            <p:cNvSpPr txBox="1"/>
            <p:nvPr/>
          </p:nvSpPr>
          <p:spPr>
            <a:xfrm>
              <a:off x="3112" y="3254"/>
              <a:ext cx="584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n+1</a:t>
              </a:r>
            </a:p>
          </p:txBody>
        </p:sp>
        <p:sp>
          <p:nvSpPr>
            <p:cNvPr id="94244" name="Line 51"/>
            <p:cNvSpPr/>
            <p:nvPr/>
          </p:nvSpPr>
          <p:spPr>
            <a:xfrm flipH="1">
              <a:off x="2496" y="235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5" name="Line 52"/>
            <p:cNvSpPr/>
            <p:nvPr/>
          </p:nvSpPr>
          <p:spPr>
            <a:xfrm flipH="1">
              <a:off x="2496" y="247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6" name="Line 53"/>
            <p:cNvSpPr/>
            <p:nvPr/>
          </p:nvSpPr>
          <p:spPr>
            <a:xfrm flipH="1">
              <a:off x="2496" y="2592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7" name="Line 54"/>
            <p:cNvSpPr/>
            <p:nvPr/>
          </p:nvSpPr>
          <p:spPr>
            <a:xfrm flipH="1">
              <a:off x="3696" y="2304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8" name="Line 55"/>
            <p:cNvSpPr/>
            <p:nvPr/>
          </p:nvSpPr>
          <p:spPr>
            <a:xfrm flipH="1">
              <a:off x="3696" y="2496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9" name="Line 56"/>
            <p:cNvSpPr/>
            <p:nvPr/>
          </p:nvSpPr>
          <p:spPr>
            <a:xfrm flipH="1">
              <a:off x="3696" y="316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0" name="Line 57"/>
            <p:cNvSpPr/>
            <p:nvPr/>
          </p:nvSpPr>
          <p:spPr>
            <a:xfrm flipH="1">
              <a:off x="3696" y="336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1" name="Line 58"/>
            <p:cNvSpPr/>
            <p:nvPr/>
          </p:nvSpPr>
          <p:spPr>
            <a:xfrm flipH="1">
              <a:off x="2496" y="316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2" name="Line 59"/>
            <p:cNvSpPr/>
            <p:nvPr/>
          </p:nvSpPr>
          <p:spPr>
            <a:xfrm flipH="1">
              <a:off x="2496" y="3290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3" name="Line 60"/>
            <p:cNvSpPr/>
            <p:nvPr/>
          </p:nvSpPr>
          <p:spPr>
            <a:xfrm flipH="1">
              <a:off x="2496" y="3408"/>
              <a:ext cx="28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54" name="Text Box 61"/>
            <p:cNvSpPr txBox="1"/>
            <p:nvPr/>
          </p:nvSpPr>
          <p:spPr>
            <a:xfrm>
              <a:off x="2875" y="1914"/>
              <a:ext cx="960" cy="24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74LS183</a:t>
              </a:r>
            </a:p>
          </p:txBody>
        </p:sp>
      </p:grpSp>
      <p:grpSp>
        <p:nvGrpSpPr>
          <p:cNvPr id="79881" name="Group 39"/>
          <p:cNvGrpSpPr/>
          <p:nvPr/>
        </p:nvGrpSpPr>
        <p:grpSpPr>
          <a:xfrm>
            <a:off x="3013075" y="3589338"/>
            <a:ext cx="3071813" cy="1371600"/>
            <a:chOff x="288" y="3120"/>
            <a:chExt cx="1968" cy="1152"/>
          </a:xfrm>
        </p:grpSpPr>
        <p:sp>
          <p:nvSpPr>
            <p:cNvPr id="94221" name="Text Box 25"/>
            <p:cNvSpPr txBox="1"/>
            <p:nvPr/>
          </p:nvSpPr>
          <p:spPr>
            <a:xfrm>
              <a:off x="288" y="3120"/>
              <a:ext cx="1968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用于级联时的全加器符号</a:t>
              </a:r>
            </a:p>
          </p:txBody>
        </p:sp>
        <p:sp>
          <p:nvSpPr>
            <p:cNvPr id="94222" name="Rectangle 27"/>
            <p:cNvSpPr/>
            <p:nvPr/>
          </p:nvSpPr>
          <p:spPr>
            <a:xfrm>
              <a:off x="758" y="3504"/>
              <a:ext cx="624" cy="624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23" name="Line 28"/>
            <p:cNvSpPr/>
            <p:nvPr/>
          </p:nvSpPr>
          <p:spPr>
            <a:xfrm>
              <a:off x="528" y="3820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4" name="Line 29"/>
            <p:cNvSpPr/>
            <p:nvPr/>
          </p:nvSpPr>
          <p:spPr>
            <a:xfrm>
              <a:off x="1372" y="3812"/>
              <a:ext cx="24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5" name="Text Box 30"/>
            <p:cNvSpPr txBox="1"/>
            <p:nvPr/>
          </p:nvSpPr>
          <p:spPr>
            <a:xfrm>
              <a:off x="806" y="3476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X</a:t>
              </a:r>
            </a:p>
          </p:txBody>
        </p:sp>
        <p:sp>
          <p:nvSpPr>
            <p:cNvPr id="94226" name="Text Box 31"/>
            <p:cNvSpPr txBox="1"/>
            <p:nvPr/>
          </p:nvSpPr>
          <p:spPr>
            <a:xfrm>
              <a:off x="1124" y="3476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</a:p>
          </p:txBody>
        </p:sp>
        <p:sp>
          <p:nvSpPr>
            <p:cNvPr id="94227" name="Text Box 32"/>
            <p:cNvSpPr txBox="1"/>
            <p:nvPr/>
          </p:nvSpPr>
          <p:spPr>
            <a:xfrm>
              <a:off x="1152" y="3668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in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28" name="Line 33"/>
            <p:cNvSpPr/>
            <p:nvPr/>
          </p:nvSpPr>
          <p:spPr>
            <a:xfrm>
              <a:off x="912" y="3360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29" name="Line 34"/>
            <p:cNvSpPr/>
            <p:nvPr/>
          </p:nvSpPr>
          <p:spPr>
            <a:xfrm>
              <a:off x="1094" y="4128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35"/>
            <p:cNvSpPr/>
            <p:nvPr/>
          </p:nvSpPr>
          <p:spPr>
            <a:xfrm>
              <a:off x="1238" y="3358"/>
              <a:ext cx="0" cy="14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1" name="Text Box 36"/>
            <p:cNvSpPr txBox="1"/>
            <p:nvPr/>
          </p:nvSpPr>
          <p:spPr>
            <a:xfrm>
              <a:off x="730" y="3696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out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94232" name="Text Box 37"/>
            <p:cNvSpPr txBox="1"/>
            <p:nvPr/>
          </p:nvSpPr>
          <p:spPr>
            <a:xfrm>
              <a:off x="998" y="3908"/>
              <a:ext cx="432" cy="31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</a:t>
              </a:r>
            </a:p>
          </p:txBody>
        </p:sp>
      </p:grpSp>
      <p:sp>
        <p:nvSpPr>
          <p:cNvPr id="94218" name="Line 5"/>
          <p:cNvSpPr/>
          <p:nvPr/>
        </p:nvSpPr>
        <p:spPr>
          <a:xfrm>
            <a:off x="3357563" y="1179513"/>
            <a:ext cx="228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4219" name="Line 5"/>
          <p:cNvSpPr/>
          <p:nvPr/>
        </p:nvSpPr>
        <p:spPr>
          <a:xfrm>
            <a:off x="4714875" y="1179513"/>
            <a:ext cx="228600" cy="0"/>
          </a:xfrm>
          <a:prstGeom prst="line">
            <a:avLst/>
          </a:prstGeom>
          <a:ln w="9525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74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116013"/>
            <a:ext cx="2992438" cy="666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98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98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8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98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3"/>
          <p:cNvSpPr>
            <a:spLocks noGrp="1"/>
          </p:cNvSpPr>
          <p:nvPr>
            <p:ph type="title"/>
          </p:nvPr>
        </p:nvSpPr>
        <p:spPr>
          <a:xfrm>
            <a:off x="276225" y="614363"/>
            <a:ext cx="5429250" cy="461962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位加法器（行波加法器</a:t>
            </a:r>
            <a:r>
              <a:rPr lang="en-US" altLang="zh-CN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串行加法器）</a:t>
            </a:r>
          </a:p>
        </p:txBody>
      </p:sp>
      <p:sp>
        <p:nvSpPr>
          <p:cNvPr id="81923" name="Rectangle 4"/>
          <p:cNvSpPr>
            <a:spLocks noGrp="1"/>
          </p:cNvSpPr>
          <p:nvPr>
            <p:ph idx="1"/>
          </p:nvPr>
        </p:nvSpPr>
        <p:spPr>
          <a:xfrm>
            <a:off x="293688" y="923925"/>
            <a:ext cx="8382000" cy="720725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16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个全加器级联，每个全加器处理两个一位二进制数相加，则可以构成两个</a:t>
            </a:r>
            <a:r>
              <a:rPr lang="en-US" altLang="zh-CN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位二进制数相加的加法器。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由于进位信号是逐级地由低位向高位产生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，又称为行波加法器。</a:t>
            </a:r>
          </a:p>
        </p:txBody>
      </p:sp>
      <p:grpSp>
        <p:nvGrpSpPr>
          <p:cNvPr id="81924" name="Group 70"/>
          <p:cNvGrpSpPr/>
          <p:nvPr/>
        </p:nvGrpSpPr>
        <p:grpSpPr>
          <a:xfrm>
            <a:off x="514350" y="1624013"/>
            <a:ext cx="7305675" cy="1408112"/>
            <a:chOff x="568" y="1939"/>
            <a:chExt cx="4808" cy="1879"/>
          </a:xfrm>
        </p:grpSpPr>
        <p:sp>
          <p:nvSpPr>
            <p:cNvPr id="96264" name="Rectangle 17"/>
            <p:cNvSpPr/>
            <p:nvPr/>
          </p:nvSpPr>
          <p:spPr>
            <a:xfrm>
              <a:off x="1104" y="2561"/>
              <a:ext cx="657" cy="6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6265" name="Text Box 18"/>
            <p:cNvSpPr txBox="1"/>
            <p:nvPr/>
          </p:nvSpPr>
          <p:spPr>
            <a:xfrm>
              <a:off x="1200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6266" name="Text Box 19"/>
            <p:cNvSpPr txBox="1"/>
            <p:nvPr/>
          </p:nvSpPr>
          <p:spPr>
            <a:xfrm>
              <a:off x="1439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6267" name="Text Box 20"/>
            <p:cNvSpPr txBox="1"/>
            <p:nvPr/>
          </p:nvSpPr>
          <p:spPr>
            <a:xfrm>
              <a:off x="1057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96268" name="Line 21"/>
            <p:cNvSpPr/>
            <p:nvPr/>
          </p:nvSpPr>
          <p:spPr>
            <a:xfrm>
              <a:off x="816" y="2877"/>
              <a:ext cx="268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69" name="Text Box 22"/>
            <p:cNvSpPr txBox="1"/>
            <p:nvPr/>
          </p:nvSpPr>
          <p:spPr>
            <a:xfrm>
              <a:off x="568" y="2628"/>
              <a:ext cx="296" cy="49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0" name="Rectangle 23"/>
            <p:cNvSpPr/>
            <p:nvPr/>
          </p:nvSpPr>
          <p:spPr>
            <a:xfrm>
              <a:off x="2208" y="2561"/>
              <a:ext cx="664" cy="6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6271" name="Text Box 25"/>
            <p:cNvSpPr txBox="1"/>
            <p:nvPr/>
          </p:nvSpPr>
          <p:spPr>
            <a:xfrm>
              <a:off x="2543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6272" name="Text Box 26"/>
            <p:cNvSpPr txBox="1"/>
            <p:nvPr/>
          </p:nvSpPr>
          <p:spPr>
            <a:xfrm>
              <a:off x="2161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96273" name="Line 27"/>
            <p:cNvSpPr/>
            <p:nvPr/>
          </p:nvSpPr>
          <p:spPr>
            <a:xfrm flipV="1">
              <a:off x="1776" y="2877"/>
              <a:ext cx="408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4" name="Text Box 28"/>
            <p:cNvSpPr txBox="1"/>
            <p:nvPr/>
          </p:nvSpPr>
          <p:spPr>
            <a:xfrm>
              <a:off x="1824" y="2629"/>
              <a:ext cx="38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75" name="Rectangle 29"/>
            <p:cNvSpPr/>
            <p:nvPr/>
          </p:nvSpPr>
          <p:spPr>
            <a:xfrm>
              <a:off x="3984" y="2561"/>
              <a:ext cx="664" cy="624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6276" name="Text Box 31"/>
            <p:cNvSpPr txBox="1"/>
            <p:nvPr/>
          </p:nvSpPr>
          <p:spPr>
            <a:xfrm>
              <a:off x="4319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6277" name="Text Box 32"/>
            <p:cNvSpPr txBox="1"/>
            <p:nvPr/>
          </p:nvSpPr>
          <p:spPr>
            <a:xfrm>
              <a:off x="3937" y="2716"/>
              <a:ext cx="384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out</a:t>
              </a:r>
            </a:p>
          </p:txBody>
        </p:sp>
        <p:sp>
          <p:nvSpPr>
            <p:cNvPr id="96278" name="Line 33"/>
            <p:cNvSpPr/>
            <p:nvPr/>
          </p:nvSpPr>
          <p:spPr>
            <a:xfrm>
              <a:off x="3648" y="2877"/>
              <a:ext cx="33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79" name="Text Box 34"/>
            <p:cNvSpPr txBox="1"/>
            <p:nvPr/>
          </p:nvSpPr>
          <p:spPr>
            <a:xfrm>
              <a:off x="3696" y="2592"/>
              <a:ext cx="288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0" name="Line 35"/>
            <p:cNvSpPr/>
            <p:nvPr/>
          </p:nvSpPr>
          <p:spPr>
            <a:xfrm>
              <a:off x="2880" y="2859"/>
              <a:ext cx="336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1" name="Line 36"/>
            <p:cNvSpPr/>
            <p:nvPr/>
          </p:nvSpPr>
          <p:spPr>
            <a:xfrm>
              <a:off x="4667" y="2859"/>
              <a:ext cx="336" cy="0"/>
            </a:xfrm>
            <a:prstGeom prst="line">
              <a:avLst/>
            </a:prstGeom>
            <a:ln w="19050" cap="flat" cmpd="sng">
              <a:solidFill>
                <a:srgbClr val="FF33CC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2" name="Text Box 37"/>
            <p:cNvSpPr txBox="1"/>
            <p:nvPr/>
          </p:nvSpPr>
          <p:spPr>
            <a:xfrm>
              <a:off x="4992" y="2628"/>
              <a:ext cx="38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3" name="Text Box 38"/>
            <p:cNvSpPr txBox="1"/>
            <p:nvPr/>
          </p:nvSpPr>
          <p:spPr>
            <a:xfrm>
              <a:off x="3326" y="2741"/>
              <a:ext cx="528" cy="5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•••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4" name="Line 39"/>
            <p:cNvSpPr/>
            <p:nvPr/>
          </p:nvSpPr>
          <p:spPr>
            <a:xfrm>
              <a:off x="1296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5" name="Text Box 40"/>
            <p:cNvSpPr txBox="1"/>
            <p:nvPr/>
          </p:nvSpPr>
          <p:spPr>
            <a:xfrm>
              <a:off x="4083" y="1939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6" name="Line 41"/>
            <p:cNvSpPr/>
            <p:nvPr/>
          </p:nvSpPr>
          <p:spPr>
            <a:xfrm>
              <a:off x="1566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7" name="Text Box 42"/>
            <p:cNvSpPr txBox="1"/>
            <p:nvPr/>
          </p:nvSpPr>
          <p:spPr>
            <a:xfrm>
              <a:off x="4327" y="1939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88" name="Line 43"/>
            <p:cNvSpPr/>
            <p:nvPr/>
          </p:nvSpPr>
          <p:spPr>
            <a:xfrm>
              <a:off x="2380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89" name="Line 45"/>
            <p:cNvSpPr/>
            <p:nvPr/>
          </p:nvSpPr>
          <p:spPr>
            <a:xfrm>
              <a:off x="2650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0" name="Line 47"/>
            <p:cNvSpPr/>
            <p:nvPr/>
          </p:nvSpPr>
          <p:spPr>
            <a:xfrm>
              <a:off x="4186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1" name="Text Box 48"/>
            <p:cNvSpPr txBox="1"/>
            <p:nvPr/>
          </p:nvSpPr>
          <p:spPr>
            <a:xfrm>
              <a:off x="1195" y="194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2" name="Line 49"/>
            <p:cNvSpPr/>
            <p:nvPr/>
          </p:nvSpPr>
          <p:spPr>
            <a:xfrm>
              <a:off x="4456" y="2304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293" name="Text Box 50"/>
            <p:cNvSpPr txBox="1"/>
            <p:nvPr/>
          </p:nvSpPr>
          <p:spPr>
            <a:xfrm>
              <a:off x="1465" y="194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4" name="Text Box 51"/>
            <p:cNvSpPr txBox="1"/>
            <p:nvPr/>
          </p:nvSpPr>
          <p:spPr>
            <a:xfrm>
              <a:off x="2880" y="2602"/>
              <a:ext cx="384" cy="5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5" name="Text Box 52"/>
            <p:cNvSpPr txBox="1"/>
            <p:nvPr/>
          </p:nvSpPr>
          <p:spPr>
            <a:xfrm>
              <a:off x="2269" y="194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6" name="Text Box 53"/>
            <p:cNvSpPr txBox="1"/>
            <p:nvPr/>
          </p:nvSpPr>
          <p:spPr>
            <a:xfrm>
              <a:off x="2544" y="194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297" name="Text Box 54"/>
            <p:cNvSpPr txBox="1"/>
            <p:nvPr/>
          </p:nvSpPr>
          <p:spPr>
            <a:xfrm>
              <a:off x="1470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298" name="Text Box 55"/>
            <p:cNvSpPr txBox="1"/>
            <p:nvPr/>
          </p:nvSpPr>
          <p:spPr>
            <a:xfrm>
              <a:off x="2544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299" name="Text Box 56"/>
            <p:cNvSpPr txBox="1"/>
            <p:nvPr/>
          </p:nvSpPr>
          <p:spPr>
            <a:xfrm>
              <a:off x="4350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6300" name="Text Box 57"/>
            <p:cNvSpPr txBox="1"/>
            <p:nvPr/>
          </p:nvSpPr>
          <p:spPr>
            <a:xfrm>
              <a:off x="4110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6301" name="Text Box 58"/>
            <p:cNvSpPr txBox="1"/>
            <p:nvPr/>
          </p:nvSpPr>
          <p:spPr>
            <a:xfrm>
              <a:off x="2286" y="2592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6302" name="Text Box 59"/>
            <p:cNvSpPr txBox="1"/>
            <p:nvPr/>
          </p:nvSpPr>
          <p:spPr>
            <a:xfrm>
              <a:off x="1318" y="2793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6303" name="Text Box 60"/>
            <p:cNvSpPr txBox="1"/>
            <p:nvPr/>
          </p:nvSpPr>
          <p:spPr>
            <a:xfrm>
              <a:off x="2431" y="2824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6304" name="Text Box 61"/>
            <p:cNvSpPr txBox="1"/>
            <p:nvPr/>
          </p:nvSpPr>
          <p:spPr>
            <a:xfrm>
              <a:off x="4218" y="2854"/>
              <a:ext cx="258" cy="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6305" name="Line 62"/>
            <p:cNvSpPr/>
            <p:nvPr/>
          </p:nvSpPr>
          <p:spPr>
            <a:xfrm>
              <a:off x="1440" y="3190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6" name="Line 63"/>
            <p:cNvSpPr/>
            <p:nvPr/>
          </p:nvSpPr>
          <p:spPr>
            <a:xfrm>
              <a:off x="2544" y="3190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7" name="Line 64"/>
            <p:cNvSpPr/>
            <p:nvPr/>
          </p:nvSpPr>
          <p:spPr>
            <a:xfrm>
              <a:off x="4320" y="3190"/>
              <a:ext cx="0" cy="24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08" name="Text Box 65"/>
            <p:cNvSpPr txBox="1"/>
            <p:nvPr/>
          </p:nvSpPr>
          <p:spPr>
            <a:xfrm>
              <a:off x="1322" y="340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09" name="Text Box 66"/>
            <p:cNvSpPr txBox="1"/>
            <p:nvPr/>
          </p:nvSpPr>
          <p:spPr>
            <a:xfrm>
              <a:off x="2426" y="340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6310" name="Text Box 67"/>
            <p:cNvSpPr txBox="1"/>
            <p:nvPr/>
          </p:nvSpPr>
          <p:spPr>
            <a:xfrm>
              <a:off x="4202" y="3408"/>
              <a:ext cx="480" cy="41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54" name="Rectangle 4"/>
          <p:cNvSpPr txBox="1">
            <a:spLocks noChangeArrowheads="1"/>
          </p:cNvSpPr>
          <p:nvPr/>
        </p:nvSpPr>
        <p:spPr bwMode="auto">
          <a:xfrm>
            <a:off x="180340" y="3143250"/>
            <a:ext cx="8423910" cy="6083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 eaLnBrk="1" hangingPunct="1">
              <a:lnSpc>
                <a:spcPct val="9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  <a:defRPr/>
            </a:pPr>
            <a:r>
              <a:rPr kumimoji="0" lang="en-US" altLang="zh-CN" sz="1600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       </a:t>
            </a:r>
            <a:r>
              <a:rPr kumimoji="0" lang="zh-CN" altLang="en-US" sz="16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由于进位信号逐位产生，这种加法器速度低。最坏的情况时进位从最低位传送至最高位。行波加法器的</a:t>
            </a:r>
            <a:r>
              <a:rPr kumimoji="0" lang="zh-CN" altLang="en-US" sz="16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最大运算时间为</a:t>
            </a:r>
            <a:r>
              <a:rPr kumimoji="0" lang="zh-CN" altLang="en-US" sz="1600" b="1" kern="0" cap="none" spc="0" normalizeH="0" baseline="0" noProof="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：</a:t>
            </a:r>
          </a:p>
        </p:txBody>
      </p:sp>
      <p:sp>
        <p:nvSpPr>
          <p:cNvPr id="81926" name="Text Box 7"/>
          <p:cNvSpPr txBox="1"/>
          <p:nvPr/>
        </p:nvSpPr>
        <p:spPr>
          <a:xfrm>
            <a:off x="1143000" y="3717925"/>
            <a:ext cx="6934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ADD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XYCOUT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(n-2) • 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CINCOUT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T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CINS</a:t>
            </a:r>
          </a:p>
        </p:txBody>
      </p:sp>
      <p:sp>
        <p:nvSpPr>
          <p:cNvPr id="81927" name="Text Box 8"/>
          <p:cNvSpPr txBox="1"/>
          <p:nvPr/>
        </p:nvSpPr>
        <p:spPr>
          <a:xfrm>
            <a:off x="501650" y="4241800"/>
            <a:ext cx="8102600" cy="6334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  <a:spcBef>
                <a:spcPct val="50000"/>
              </a:spcBef>
              <a:buFont typeface="Arial" panose="020B0604020202020204" pitchFamily="34" charset="0"/>
            </a:pP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其中：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XYCOUT</a:t>
            </a:r>
            <a:r>
              <a:rPr lang="en-US" altLang="zh-CN" sz="1600" b="1" baseline="-250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最低位全加器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中由 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 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产生进位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的延迟时间，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 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CINCOUT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中间位全加器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中由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的延迟时间，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CINS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最高位全加器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中由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6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en-US" altLang="zh-CN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产生 </a:t>
            </a:r>
            <a:r>
              <a:rPr lang="en-US" altLang="zh-CN" sz="16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S </a:t>
            </a:r>
            <a:r>
              <a:rPr lang="zh-CN" altLang="en-US" sz="16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的延迟时间。</a:t>
            </a:r>
            <a:r>
              <a:rPr lang="zh-CN" altLang="en-US" sz="16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819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81926" grpId="0"/>
      <p:bldP spid="819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3"/>
          <p:cNvSpPr>
            <a:spLocks noGrp="1"/>
          </p:cNvSpPr>
          <p:nvPr>
            <p:ph type="title"/>
          </p:nvPr>
        </p:nvSpPr>
        <p:spPr>
          <a:xfrm>
            <a:off x="287338" y="644525"/>
            <a:ext cx="3857625" cy="40005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）超前进位加法器</a:t>
            </a:r>
          </a:p>
        </p:txBody>
      </p:sp>
      <p:sp>
        <p:nvSpPr>
          <p:cNvPr id="90115" name="Rectangle 4"/>
          <p:cNvSpPr>
            <a:spLocks noGrp="1"/>
          </p:cNvSpPr>
          <p:nvPr>
            <p:ph idx="1"/>
          </p:nvPr>
        </p:nvSpPr>
        <p:spPr>
          <a:xfrm>
            <a:off x="3641725" y="698500"/>
            <a:ext cx="5286375" cy="334963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超前进位加法器的结构框图如下图所示：</a:t>
            </a:r>
          </a:p>
        </p:txBody>
      </p:sp>
      <p:grpSp>
        <p:nvGrpSpPr>
          <p:cNvPr id="90116" name="组合 78"/>
          <p:cNvGrpSpPr/>
          <p:nvPr/>
        </p:nvGrpSpPr>
        <p:grpSpPr>
          <a:xfrm>
            <a:off x="496888" y="1055688"/>
            <a:ext cx="7542212" cy="2682875"/>
            <a:chOff x="228600" y="1524075"/>
            <a:chExt cx="8763001" cy="4451907"/>
          </a:xfrm>
        </p:grpSpPr>
        <p:sp>
          <p:nvSpPr>
            <p:cNvPr id="73732" name="Rectangle 190"/>
            <p:cNvSpPr/>
            <p:nvPr/>
          </p:nvSpPr>
          <p:spPr>
            <a:xfrm>
              <a:off x="232289" y="1524075"/>
              <a:ext cx="8731646" cy="43807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311" name="Text Box 212"/>
            <p:cNvSpPr txBox="1"/>
            <p:nvPr/>
          </p:nvSpPr>
          <p:spPr>
            <a:xfrm>
              <a:off x="6505575" y="1590676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2" name="Text Box 214"/>
            <p:cNvSpPr txBox="1"/>
            <p:nvPr/>
          </p:nvSpPr>
          <p:spPr>
            <a:xfrm>
              <a:off x="6892925" y="1590676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3" name="Line 215"/>
            <p:cNvSpPr/>
            <p:nvPr/>
          </p:nvSpPr>
          <p:spPr>
            <a:xfrm>
              <a:off x="4006850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4" name="Line 216"/>
            <p:cNvSpPr/>
            <p:nvPr/>
          </p:nvSpPr>
          <p:spPr>
            <a:xfrm>
              <a:off x="4435475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5" name="Line 217"/>
            <p:cNvSpPr/>
            <p:nvPr/>
          </p:nvSpPr>
          <p:spPr>
            <a:xfrm>
              <a:off x="6645275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6" name="Line 219"/>
            <p:cNvSpPr/>
            <p:nvPr/>
          </p:nvSpPr>
          <p:spPr>
            <a:xfrm>
              <a:off x="7073900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17" name="Text Box 220"/>
            <p:cNvSpPr txBox="1"/>
            <p:nvPr/>
          </p:nvSpPr>
          <p:spPr>
            <a:xfrm>
              <a:off x="2333625" y="1541464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8" name="Text Box 222"/>
            <p:cNvSpPr txBox="1"/>
            <p:nvPr/>
          </p:nvSpPr>
          <p:spPr>
            <a:xfrm>
              <a:off x="3838575" y="1541464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19" name="Text Box 223"/>
            <p:cNvSpPr txBox="1"/>
            <p:nvPr/>
          </p:nvSpPr>
          <p:spPr>
            <a:xfrm>
              <a:off x="4267201" y="1541464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0" name="Line 232"/>
            <p:cNvSpPr/>
            <p:nvPr/>
          </p:nvSpPr>
          <p:spPr>
            <a:xfrm>
              <a:off x="2397125" y="3463925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1" name="Line 233"/>
            <p:cNvSpPr/>
            <p:nvPr/>
          </p:nvSpPr>
          <p:spPr>
            <a:xfrm>
              <a:off x="4530725" y="3463925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2" name="Line 234"/>
            <p:cNvSpPr/>
            <p:nvPr/>
          </p:nvSpPr>
          <p:spPr>
            <a:xfrm>
              <a:off x="7121525" y="3463925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3" name="Text Box 235"/>
            <p:cNvSpPr txBox="1"/>
            <p:nvPr/>
          </p:nvSpPr>
          <p:spPr>
            <a:xfrm>
              <a:off x="2362199" y="3809999"/>
              <a:ext cx="762000" cy="758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4" name="Text Box 236"/>
            <p:cNvSpPr txBox="1"/>
            <p:nvPr/>
          </p:nvSpPr>
          <p:spPr>
            <a:xfrm>
              <a:off x="4343400" y="3809999"/>
              <a:ext cx="762000" cy="758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5" name="Text Box 237"/>
            <p:cNvSpPr txBox="1"/>
            <p:nvPr/>
          </p:nvSpPr>
          <p:spPr>
            <a:xfrm>
              <a:off x="6934200" y="3809999"/>
              <a:ext cx="762000" cy="758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6" name="Rectangle 35"/>
            <p:cNvSpPr/>
            <p:nvPr/>
          </p:nvSpPr>
          <p:spPr>
            <a:xfrm>
              <a:off x="990600" y="4519613"/>
              <a:ext cx="7010400" cy="1439862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327" name="Text Box 42"/>
            <p:cNvSpPr txBox="1"/>
            <p:nvPr/>
          </p:nvSpPr>
          <p:spPr>
            <a:xfrm>
              <a:off x="990600" y="5029200"/>
              <a:ext cx="762000" cy="65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28" name="Line 44"/>
            <p:cNvSpPr/>
            <p:nvPr/>
          </p:nvSpPr>
          <p:spPr>
            <a:xfrm>
              <a:off x="609600" y="5237163"/>
              <a:ext cx="3810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29" name="Text Box 45"/>
            <p:cNvSpPr txBox="1"/>
            <p:nvPr/>
          </p:nvSpPr>
          <p:spPr>
            <a:xfrm>
              <a:off x="228600" y="4953000"/>
              <a:ext cx="762000" cy="758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0" name="Text Box 50"/>
            <p:cNvSpPr txBox="1"/>
            <p:nvPr/>
          </p:nvSpPr>
          <p:spPr>
            <a:xfrm>
              <a:off x="2282602" y="5368925"/>
              <a:ext cx="3127598" cy="6070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zh-CN" altLang="en-US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超前进位发生器</a:t>
              </a:r>
            </a:p>
          </p:txBody>
        </p:sp>
        <p:sp>
          <p:nvSpPr>
            <p:cNvPr id="98331" name="Line 239"/>
            <p:cNvSpPr/>
            <p:nvPr/>
          </p:nvSpPr>
          <p:spPr>
            <a:xfrm>
              <a:off x="1863725" y="3429000"/>
              <a:ext cx="0" cy="10795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2" name="Text Box 240"/>
            <p:cNvSpPr txBox="1"/>
            <p:nvPr/>
          </p:nvSpPr>
          <p:spPr>
            <a:xfrm>
              <a:off x="1676400" y="4510087"/>
              <a:ext cx="685800" cy="6070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3" name="Line 242"/>
            <p:cNvSpPr/>
            <p:nvPr/>
          </p:nvSpPr>
          <p:spPr>
            <a:xfrm>
              <a:off x="3997325" y="3429000"/>
              <a:ext cx="0" cy="10795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4" name="Line 245"/>
            <p:cNvSpPr/>
            <p:nvPr/>
          </p:nvSpPr>
          <p:spPr>
            <a:xfrm>
              <a:off x="6588125" y="3429000"/>
              <a:ext cx="0" cy="107950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5" name="Line 195"/>
            <p:cNvSpPr/>
            <p:nvPr/>
          </p:nvSpPr>
          <p:spPr>
            <a:xfrm>
              <a:off x="1330325" y="2967038"/>
              <a:ext cx="425450" cy="0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36" name="Text Box 196"/>
            <p:cNvSpPr txBox="1"/>
            <p:nvPr/>
          </p:nvSpPr>
          <p:spPr>
            <a:xfrm>
              <a:off x="1066799" y="4525963"/>
              <a:ext cx="647478" cy="612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37" name="Rectangle 197"/>
            <p:cNvSpPr/>
            <p:nvPr/>
          </p:nvSpPr>
          <p:spPr>
            <a:xfrm>
              <a:off x="3733800" y="2465388"/>
              <a:ext cx="1054100" cy="990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338" name="Text Box 198"/>
            <p:cNvSpPr txBox="1"/>
            <p:nvPr/>
          </p:nvSpPr>
          <p:spPr>
            <a:xfrm>
              <a:off x="4267201" y="2668334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8339" name="Text Box 199"/>
            <p:cNvSpPr txBox="1"/>
            <p:nvPr/>
          </p:nvSpPr>
          <p:spPr>
            <a:xfrm>
              <a:off x="3733799" y="2667635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0" name="Line 200"/>
            <p:cNvSpPr/>
            <p:nvPr/>
          </p:nvSpPr>
          <p:spPr>
            <a:xfrm>
              <a:off x="2632075" y="2967038"/>
              <a:ext cx="304800" cy="476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1" name="Text Box 201"/>
            <p:cNvSpPr txBox="1"/>
            <p:nvPr/>
          </p:nvSpPr>
          <p:spPr>
            <a:xfrm>
              <a:off x="2590800" y="4510088"/>
              <a:ext cx="685798" cy="612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2" name="Rectangle 202"/>
            <p:cNvSpPr/>
            <p:nvPr/>
          </p:nvSpPr>
          <p:spPr>
            <a:xfrm>
              <a:off x="6324600" y="2465388"/>
              <a:ext cx="1054100" cy="9906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343" name="Text Box 203"/>
            <p:cNvSpPr txBox="1"/>
            <p:nvPr/>
          </p:nvSpPr>
          <p:spPr>
            <a:xfrm>
              <a:off x="6858002" y="2654988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8344" name="Text Box 204"/>
            <p:cNvSpPr txBox="1"/>
            <p:nvPr/>
          </p:nvSpPr>
          <p:spPr>
            <a:xfrm>
              <a:off x="6324600" y="2654988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5" name="Line 208"/>
            <p:cNvSpPr/>
            <p:nvPr/>
          </p:nvSpPr>
          <p:spPr>
            <a:xfrm>
              <a:off x="7408863" y="2971800"/>
              <a:ext cx="118110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46" name="Text Box 209"/>
            <p:cNvSpPr txBox="1"/>
            <p:nvPr/>
          </p:nvSpPr>
          <p:spPr>
            <a:xfrm>
              <a:off x="8382000" y="2757489"/>
              <a:ext cx="609601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7" name="Text Box 210"/>
            <p:cNvSpPr txBox="1"/>
            <p:nvPr/>
          </p:nvSpPr>
          <p:spPr>
            <a:xfrm>
              <a:off x="5280025" y="2751138"/>
              <a:ext cx="838200" cy="6576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•••</a:t>
              </a:r>
              <a:endParaRPr lang="en-US" altLang="zh-CN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48" name="Text Box 225"/>
            <p:cNvSpPr txBox="1"/>
            <p:nvPr/>
          </p:nvSpPr>
          <p:spPr>
            <a:xfrm>
              <a:off x="4240640" y="2311928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8349" name="Text Box 226"/>
            <p:cNvSpPr txBox="1"/>
            <p:nvPr/>
          </p:nvSpPr>
          <p:spPr>
            <a:xfrm>
              <a:off x="6861359" y="2324575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8350" name="Text Box 227"/>
            <p:cNvSpPr txBox="1"/>
            <p:nvPr/>
          </p:nvSpPr>
          <p:spPr>
            <a:xfrm>
              <a:off x="6480358" y="2324575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8351" name="Text Box 228"/>
            <p:cNvSpPr txBox="1"/>
            <p:nvPr/>
          </p:nvSpPr>
          <p:spPr>
            <a:xfrm>
              <a:off x="3831065" y="2311928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8352" name="Text Box 230"/>
            <p:cNvSpPr txBox="1"/>
            <p:nvPr/>
          </p:nvSpPr>
          <p:spPr>
            <a:xfrm>
              <a:off x="4349750" y="3016884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8353" name="Text Box 231"/>
            <p:cNvSpPr txBox="1"/>
            <p:nvPr/>
          </p:nvSpPr>
          <p:spPr>
            <a:xfrm>
              <a:off x="6940551" y="3004238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8354" name="Text Box 241"/>
            <p:cNvSpPr txBox="1"/>
            <p:nvPr/>
          </p:nvSpPr>
          <p:spPr>
            <a:xfrm>
              <a:off x="3816350" y="3016884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8355" name="Text Box 244"/>
            <p:cNvSpPr txBox="1"/>
            <p:nvPr/>
          </p:nvSpPr>
          <p:spPr>
            <a:xfrm>
              <a:off x="6407150" y="3004238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8356" name="Line 247"/>
            <p:cNvSpPr/>
            <p:nvPr/>
          </p:nvSpPr>
          <p:spPr>
            <a:xfrm>
              <a:off x="1312863" y="2971800"/>
              <a:ext cx="0" cy="154781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7" name="Line 248"/>
            <p:cNvSpPr/>
            <p:nvPr/>
          </p:nvSpPr>
          <p:spPr>
            <a:xfrm>
              <a:off x="2943225" y="2971800"/>
              <a:ext cx="0" cy="154781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8" name="Line 211"/>
            <p:cNvSpPr/>
            <p:nvPr/>
          </p:nvSpPr>
          <p:spPr>
            <a:xfrm>
              <a:off x="1905000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59" name="Line 213"/>
            <p:cNvSpPr/>
            <p:nvPr/>
          </p:nvSpPr>
          <p:spPr>
            <a:xfrm>
              <a:off x="2333625" y="2074863"/>
              <a:ext cx="0" cy="381000"/>
            </a:xfrm>
            <a:prstGeom prst="line">
              <a:avLst/>
            </a:prstGeom>
            <a:ln w="19050" cap="flat" cmpd="sng">
              <a:solidFill>
                <a:srgbClr val="CC66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60" name="Text Box 218"/>
            <p:cNvSpPr txBox="1"/>
            <p:nvPr/>
          </p:nvSpPr>
          <p:spPr>
            <a:xfrm>
              <a:off x="1752600" y="1541464"/>
              <a:ext cx="761999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  <a:r>
                <a:rPr lang="en-US" altLang="zh-CN" sz="14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61" name="Rectangle 191"/>
            <p:cNvSpPr/>
            <p:nvPr/>
          </p:nvSpPr>
          <p:spPr>
            <a:xfrm>
              <a:off x="1600200" y="2465387"/>
              <a:ext cx="1042989" cy="103271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362" name="Text Box 192"/>
            <p:cNvSpPr txBox="1"/>
            <p:nvPr/>
          </p:nvSpPr>
          <p:spPr>
            <a:xfrm>
              <a:off x="1752600" y="2324575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X</a:t>
              </a:r>
            </a:p>
          </p:txBody>
        </p:sp>
        <p:sp>
          <p:nvSpPr>
            <p:cNvPr id="98363" name="Text Box 193"/>
            <p:cNvSpPr txBox="1"/>
            <p:nvPr/>
          </p:nvSpPr>
          <p:spPr>
            <a:xfrm>
              <a:off x="2133600" y="2705576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in</a:t>
              </a:r>
            </a:p>
          </p:txBody>
        </p:sp>
        <p:sp>
          <p:nvSpPr>
            <p:cNvPr id="98364" name="Text Box 194"/>
            <p:cNvSpPr txBox="1"/>
            <p:nvPr/>
          </p:nvSpPr>
          <p:spPr>
            <a:xfrm>
              <a:off x="1600200" y="2705576"/>
              <a:ext cx="609601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endParaRPr lang="en-US" altLang="zh-CN" sz="1800" baseline="-250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65" name="Text Box 224"/>
            <p:cNvSpPr txBox="1"/>
            <p:nvPr/>
          </p:nvSpPr>
          <p:spPr>
            <a:xfrm>
              <a:off x="2181225" y="2324575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98366" name="Text Box 229"/>
            <p:cNvSpPr txBox="1"/>
            <p:nvPr/>
          </p:nvSpPr>
          <p:spPr>
            <a:xfrm>
              <a:off x="2216150" y="3057856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S</a:t>
              </a:r>
            </a:p>
          </p:txBody>
        </p:sp>
        <p:sp>
          <p:nvSpPr>
            <p:cNvPr id="98367" name="Text Box 238"/>
            <p:cNvSpPr txBox="1"/>
            <p:nvPr/>
          </p:nvSpPr>
          <p:spPr>
            <a:xfrm>
              <a:off x="1682750" y="3054825"/>
              <a:ext cx="409575" cy="5564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6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</a:p>
          </p:txBody>
        </p:sp>
        <p:sp>
          <p:nvSpPr>
            <p:cNvPr id="98368" name="Text Box 249"/>
            <p:cNvSpPr txBox="1"/>
            <p:nvPr/>
          </p:nvSpPr>
          <p:spPr>
            <a:xfrm>
              <a:off x="3810000" y="4495799"/>
              <a:ext cx="685800" cy="6070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69" name="Text Box 250"/>
            <p:cNvSpPr txBox="1"/>
            <p:nvPr/>
          </p:nvSpPr>
          <p:spPr>
            <a:xfrm>
              <a:off x="3200401" y="4511674"/>
              <a:ext cx="739775" cy="612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70" name="Text Box 251"/>
            <p:cNvSpPr txBox="1"/>
            <p:nvPr/>
          </p:nvSpPr>
          <p:spPr>
            <a:xfrm>
              <a:off x="4724400" y="4495799"/>
              <a:ext cx="707115" cy="61298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71" name="Line 252"/>
            <p:cNvSpPr/>
            <p:nvPr/>
          </p:nvSpPr>
          <p:spPr>
            <a:xfrm>
              <a:off x="3429000" y="2971800"/>
              <a:ext cx="0" cy="154781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2" name="Line 253"/>
            <p:cNvSpPr/>
            <p:nvPr/>
          </p:nvSpPr>
          <p:spPr>
            <a:xfrm>
              <a:off x="5105400" y="2971800"/>
              <a:ext cx="0" cy="1547813"/>
            </a:xfrm>
            <a:prstGeom prst="line">
              <a:avLst/>
            </a:prstGeom>
            <a:ln w="127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3" name="Line 254"/>
            <p:cNvSpPr/>
            <p:nvPr/>
          </p:nvSpPr>
          <p:spPr>
            <a:xfrm>
              <a:off x="3429000" y="2971800"/>
              <a:ext cx="30480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4" name="Line 256"/>
            <p:cNvSpPr/>
            <p:nvPr/>
          </p:nvSpPr>
          <p:spPr>
            <a:xfrm>
              <a:off x="4800600" y="2967038"/>
              <a:ext cx="304800" cy="4762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5" name="Text Box 257"/>
            <p:cNvSpPr txBox="1"/>
            <p:nvPr/>
          </p:nvSpPr>
          <p:spPr>
            <a:xfrm>
              <a:off x="6400800" y="4495799"/>
              <a:ext cx="685800" cy="6070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P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76" name="Text Box 258"/>
            <p:cNvSpPr txBox="1"/>
            <p:nvPr/>
          </p:nvSpPr>
          <p:spPr>
            <a:xfrm>
              <a:off x="5791200" y="4511675"/>
              <a:ext cx="609601" cy="6070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77" name="Line 261"/>
            <p:cNvSpPr/>
            <p:nvPr/>
          </p:nvSpPr>
          <p:spPr>
            <a:xfrm>
              <a:off x="8382000" y="2971800"/>
              <a:ext cx="0" cy="228600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8" name="Line 262"/>
            <p:cNvSpPr/>
            <p:nvPr/>
          </p:nvSpPr>
          <p:spPr>
            <a:xfrm flipH="1">
              <a:off x="8001000" y="5257800"/>
              <a:ext cx="374650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lg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79" name="Oval 263"/>
            <p:cNvSpPr/>
            <p:nvPr/>
          </p:nvSpPr>
          <p:spPr>
            <a:xfrm>
              <a:off x="8340725" y="2930525"/>
              <a:ext cx="76200" cy="762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Calibri" panose="020F0502020204030204" pitchFamily="34" charset="0"/>
              </a:endParaRPr>
            </a:p>
          </p:txBody>
        </p:sp>
        <p:sp>
          <p:nvSpPr>
            <p:cNvPr id="98380" name="Line 264"/>
            <p:cNvSpPr/>
            <p:nvPr/>
          </p:nvSpPr>
          <p:spPr>
            <a:xfrm>
              <a:off x="6019800" y="2971800"/>
              <a:ext cx="0" cy="1547813"/>
            </a:xfrm>
            <a:prstGeom prst="line">
              <a:avLst/>
            </a:prstGeom>
            <a:ln w="190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1" name="Line 265"/>
            <p:cNvSpPr/>
            <p:nvPr/>
          </p:nvSpPr>
          <p:spPr>
            <a:xfrm>
              <a:off x="6019800" y="2971800"/>
              <a:ext cx="304800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382" name="Text Box 267"/>
            <p:cNvSpPr txBox="1"/>
            <p:nvPr/>
          </p:nvSpPr>
          <p:spPr>
            <a:xfrm>
              <a:off x="4648200" y="2590800"/>
              <a:ext cx="685800" cy="51082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n-2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8383" name="Text Box 268"/>
            <p:cNvSpPr txBox="1"/>
            <p:nvPr/>
          </p:nvSpPr>
          <p:spPr>
            <a:xfrm>
              <a:off x="2514600" y="2590800"/>
              <a:ext cx="685800" cy="5089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1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n-1</a:t>
              </a:r>
              <a:endParaRPr lang="en-US" altLang="zh-CN" sz="14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90117" name="Rectangle 4"/>
          <p:cNvSpPr txBox="1"/>
          <p:nvPr/>
        </p:nvSpPr>
        <p:spPr>
          <a:xfrm>
            <a:off x="427038" y="3911600"/>
            <a:ext cx="7588250" cy="101758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输入处理模块的逻辑表达式为：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S   = x⊕y ⊕C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P ⊕C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，令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G = x • y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，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P = x ⊕ y </a:t>
            </a:r>
            <a:endParaRPr lang="en-US" altLang="zh-CN" sz="1800" b="1" baseline="-25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out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= x • y + (x ⊕ y )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= G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in</a:t>
            </a:r>
          </a:p>
        </p:txBody>
      </p:sp>
      <p:sp>
        <p:nvSpPr>
          <p:cNvPr id="2" name="Rectangle 4"/>
          <p:cNvSpPr txBox="1"/>
          <p:nvPr/>
        </p:nvSpPr>
        <p:spPr>
          <a:xfrm>
            <a:off x="6371590" y="4083685"/>
            <a:ext cx="1643380" cy="758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如何通过超前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电路得到各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C</a:t>
            </a:r>
            <a:r>
              <a:rPr lang="en-US" altLang="zh-CN" sz="1800" b="1" baseline="-25000" dirty="0">
                <a:solidFill>
                  <a:srgbClr val="0000FF"/>
                </a:solidFill>
                <a:uFillTx/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i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+mn-ea"/>
              </a:rPr>
              <a:t>？</a:t>
            </a:r>
            <a:endParaRPr lang="zh-CN" altLang="en-US" sz="1800" b="1" baseline="-25000" dirty="0">
              <a:solidFill>
                <a:srgbClr val="0000FF"/>
              </a:solidFill>
              <a:uFillTx/>
              <a:latin typeface="华文新魏" panose="02010800040101010101" pitchFamily="2" charset="-122"/>
              <a:ea typeface="华文新魏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/>
      <p:bldP spid="90117" grpId="0"/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80"/>
          <p:cNvGrpSpPr/>
          <p:nvPr/>
        </p:nvGrpSpPr>
        <p:grpSpPr>
          <a:xfrm>
            <a:off x="227013" y="719138"/>
            <a:ext cx="3624262" cy="1966912"/>
            <a:chOff x="2871" y="2688"/>
            <a:chExt cx="2076" cy="1651"/>
          </a:xfrm>
        </p:grpSpPr>
        <p:sp>
          <p:nvSpPr>
            <p:cNvPr id="74754" name="Rectangle 61"/>
            <p:cNvSpPr/>
            <p:nvPr/>
          </p:nvSpPr>
          <p:spPr>
            <a:xfrm>
              <a:off x="3264" y="3216"/>
              <a:ext cx="1056" cy="6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99420" name="Line 62"/>
            <p:cNvSpPr/>
            <p:nvPr/>
          </p:nvSpPr>
          <p:spPr>
            <a:xfrm>
              <a:off x="3600" y="297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1" name="Line 63"/>
            <p:cNvSpPr/>
            <p:nvPr/>
          </p:nvSpPr>
          <p:spPr>
            <a:xfrm>
              <a:off x="3936" y="2976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2" name="Text Box 64"/>
            <p:cNvSpPr txBox="1"/>
            <p:nvPr/>
          </p:nvSpPr>
          <p:spPr>
            <a:xfrm>
              <a:off x="3504" y="321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</a:p>
          </p:txBody>
        </p:sp>
        <p:sp>
          <p:nvSpPr>
            <p:cNvPr id="99423" name="Text Box 65"/>
            <p:cNvSpPr txBox="1"/>
            <p:nvPr/>
          </p:nvSpPr>
          <p:spPr>
            <a:xfrm>
              <a:off x="3840" y="3216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</a:p>
          </p:txBody>
        </p:sp>
        <p:sp>
          <p:nvSpPr>
            <p:cNvPr id="99424" name="Text Box 66"/>
            <p:cNvSpPr txBox="1"/>
            <p:nvPr/>
          </p:nvSpPr>
          <p:spPr>
            <a:xfrm>
              <a:off x="3264" y="339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</a:p>
          </p:txBody>
        </p:sp>
        <p:sp>
          <p:nvSpPr>
            <p:cNvPr id="99425" name="Text Box 67"/>
            <p:cNvSpPr txBox="1"/>
            <p:nvPr/>
          </p:nvSpPr>
          <p:spPr>
            <a:xfrm>
              <a:off x="3504" y="363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</a:p>
          </p:txBody>
        </p:sp>
        <p:sp>
          <p:nvSpPr>
            <p:cNvPr id="99426" name="Text Box 68"/>
            <p:cNvSpPr txBox="1"/>
            <p:nvPr/>
          </p:nvSpPr>
          <p:spPr>
            <a:xfrm>
              <a:off x="3840" y="364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</a:p>
          </p:txBody>
        </p:sp>
        <p:sp>
          <p:nvSpPr>
            <p:cNvPr id="99427" name="Text Box 69"/>
            <p:cNvSpPr txBox="1"/>
            <p:nvPr/>
          </p:nvSpPr>
          <p:spPr>
            <a:xfrm>
              <a:off x="4032" y="340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in</a:t>
              </a:r>
            </a:p>
          </p:txBody>
        </p:sp>
        <p:sp>
          <p:nvSpPr>
            <p:cNvPr id="99428" name="Line 70"/>
            <p:cNvSpPr/>
            <p:nvPr/>
          </p:nvSpPr>
          <p:spPr>
            <a:xfrm flipH="1">
              <a:off x="3024" y="355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29" name="Line 71"/>
            <p:cNvSpPr/>
            <p:nvPr/>
          </p:nvSpPr>
          <p:spPr>
            <a:xfrm>
              <a:off x="4320" y="3552"/>
              <a:ext cx="24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0" name="Line 72"/>
            <p:cNvSpPr/>
            <p:nvPr/>
          </p:nvSpPr>
          <p:spPr>
            <a:xfrm>
              <a:off x="3600" y="388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1" name="Line 73"/>
            <p:cNvSpPr/>
            <p:nvPr/>
          </p:nvSpPr>
          <p:spPr>
            <a:xfrm>
              <a:off x="3936" y="388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432" name="Text Box 74"/>
            <p:cNvSpPr txBox="1"/>
            <p:nvPr/>
          </p:nvSpPr>
          <p:spPr>
            <a:xfrm>
              <a:off x="3504" y="268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9433" name="Text Box 75"/>
            <p:cNvSpPr txBox="1"/>
            <p:nvPr/>
          </p:nvSpPr>
          <p:spPr>
            <a:xfrm>
              <a:off x="3840" y="268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9434" name="Text Box 76"/>
            <p:cNvSpPr txBox="1"/>
            <p:nvPr/>
          </p:nvSpPr>
          <p:spPr>
            <a:xfrm>
              <a:off x="2871" y="3398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9435" name="Text Box 77"/>
            <p:cNvSpPr txBox="1"/>
            <p:nvPr/>
          </p:nvSpPr>
          <p:spPr>
            <a:xfrm>
              <a:off x="4515" y="3408"/>
              <a:ext cx="43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9436" name="Text Box 78"/>
            <p:cNvSpPr txBox="1"/>
            <p:nvPr/>
          </p:nvSpPr>
          <p:spPr>
            <a:xfrm>
              <a:off x="3792" y="4032"/>
              <a:ext cx="432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  <p:sp>
          <p:nvSpPr>
            <p:cNvPr id="99437" name="Text Box 79"/>
            <p:cNvSpPr txBox="1"/>
            <p:nvPr/>
          </p:nvSpPr>
          <p:spPr>
            <a:xfrm>
              <a:off x="3456" y="4032"/>
              <a:ext cx="336" cy="30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P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i</a:t>
              </a:r>
            </a:p>
          </p:txBody>
        </p:sp>
      </p:grpSp>
      <p:sp>
        <p:nvSpPr>
          <p:cNvPr id="83972" name="Text Box 82"/>
          <p:cNvSpPr txBox="1"/>
          <p:nvPr/>
        </p:nvSpPr>
        <p:spPr>
          <a:xfrm>
            <a:off x="358775" y="465138"/>
            <a:ext cx="88582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可以由二个半加器组成的一个全加器构成输入处理模块，如下：</a:t>
            </a:r>
          </a:p>
        </p:txBody>
      </p:sp>
      <p:sp>
        <p:nvSpPr>
          <p:cNvPr id="84997" name="Line 83"/>
          <p:cNvSpPr/>
          <p:nvPr/>
        </p:nvSpPr>
        <p:spPr>
          <a:xfrm flipH="1">
            <a:off x="3776663" y="1749425"/>
            <a:ext cx="750887" cy="20638"/>
          </a:xfrm>
          <a:prstGeom prst="line">
            <a:avLst/>
          </a:prstGeom>
          <a:ln w="76200" cap="flat" cmpd="sng">
            <a:solidFill>
              <a:srgbClr val="FF9900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1143" name="Text Box 5"/>
          <p:cNvSpPr>
            <a:spLocks noGrp="1"/>
          </p:cNvSpPr>
          <p:nvPr>
            <p:ph type="title"/>
          </p:nvPr>
        </p:nvSpPr>
        <p:spPr>
          <a:xfrm>
            <a:off x="285750" y="2714625"/>
            <a:ext cx="5786438" cy="428625"/>
          </a:xfrm>
          <a:noFill/>
          <a:ln>
            <a:noFill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例 三位二进制加法的进位输出可写成：</a:t>
            </a:r>
          </a:p>
        </p:txBody>
      </p:sp>
      <p:sp>
        <p:nvSpPr>
          <p:cNvPr id="83976" name="Rectangle 3"/>
          <p:cNvSpPr txBox="1"/>
          <p:nvPr/>
        </p:nvSpPr>
        <p:spPr>
          <a:xfrm>
            <a:off x="255588" y="3017838"/>
            <a:ext cx="8640762" cy="2074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lnSpc>
                <a:spcPct val="95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endParaRPr lang="zh-CN" altLang="en-US" sz="1800" b="1" baseline="-250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95000"/>
              </a:lnSpc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(G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 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(G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+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P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• C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</a:p>
          <a:p>
            <a:pPr marL="342900" indent="-342900" eaLnBrk="1" hangingPunct="1"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逻辑图参见教材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P87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2.77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</a:p>
          <a:p>
            <a:pPr marL="342900" indent="-34290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特点：所有进位都是同时产生的，故电路延时时间与位数多少无关。</a:t>
            </a:r>
            <a:endParaRPr lang="zh-CN" altLang="en-US" sz="1800" b="1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1" hangingPunct="1">
              <a:lnSpc>
                <a:spcPct val="95000"/>
              </a:lnSpc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在位数较多时其运算速度比行波加法器的要快得多。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494213" y="857250"/>
            <a:ext cx="4470400" cy="2074863"/>
            <a:chOff x="4494213" y="857250"/>
            <a:chExt cx="4470400" cy="2074863"/>
          </a:xfrm>
        </p:grpSpPr>
        <p:grpSp>
          <p:nvGrpSpPr>
            <p:cNvPr id="99379" name="Group 81"/>
            <p:cNvGrpSpPr/>
            <p:nvPr/>
          </p:nvGrpSpPr>
          <p:grpSpPr>
            <a:xfrm>
              <a:off x="4494213" y="857250"/>
              <a:ext cx="4470400" cy="2074863"/>
              <a:chOff x="3016" y="192"/>
              <a:chExt cx="2560" cy="2461"/>
            </a:xfrm>
          </p:grpSpPr>
          <p:sp>
            <p:nvSpPr>
              <p:cNvPr id="99381" name="Rectangle 15"/>
              <p:cNvSpPr/>
              <p:nvPr/>
            </p:nvSpPr>
            <p:spPr>
              <a:xfrm>
                <a:off x="3947" y="506"/>
                <a:ext cx="317" cy="43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82" name="Text Box 17"/>
              <p:cNvSpPr txBox="1"/>
              <p:nvPr/>
            </p:nvSpPr>
            <p:spPr>
              <a:xfrm>
                <a:off x="3984" y="576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=1</a:t>
                </a:r>
              </a:p>
            </p:txBody>
          </p:sp>
          <p:sp>
            <p:nvSpPr>
              <p:cNvPr id="99383" name="Rectangle 20"/>
              <p:cNvSpPr/>
              <p:nvPr/>
            </p:nvSpPr>
            <p:spPr>
              <a:xfrm>
                <a:off x="4811" y="577"/>
                <a:ext cx="317" cy="431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84" name="Text Box 21"/>
              <p:cNvSpPr txBox="1"/>
              <p:nvPr/>
            </p:nvSpPr>
            <p:spPr>
              <a:xfrm>
                <a:off x="4848" y="647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=1</a:t>
                </a:r>
              </a:p>
            </p:txBody>
          </p:sp>
          <p:sp>
            <p:nvSpPr>
              <p:cNvPr id="99385" name="Line 30"/>
              <p:cNvSpPr/>
              <p:nvPr/>
            </p:nvSpPr>
            <p:spPr>
              <a:xfrm>
                <a:off x="3179" y="624"/>
                <a:ext cx="7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6" name="Line 31"/>
              <p:cNvSpPr/>
              <p:nvPr/>
            </p:nvSpPr>
            <p:spPr>
              <a:xfrm>
                <a:off x="3179" y="816"/>
                <a:ext cx="7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7" name="Line 32"/>
              <p:cNvSpPr/>
              <p:nvPr/>
            </p:nvSpPr>
            <p:spPr>
              <a:xfrm>
                <a:off x="4272" y="720"/>
                <a:ext cx="52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8" name="Line 33"/>
              <p:cNvSpPr/>
              <p:nvPr/>
            </p:nvSpPr>
            <p:spPr>
              <a:xfrm>
                <a:off x="4608" y="864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89" name="Line 34"/>
              <p:cNvSpPr/>
              <p:nvPr/>
            </p:nvSpPr>
            <p:spPr>
              <a:xfrm>
                <a:off x="3600" y="624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0" name="Line 35"/>
              <p:cNvSpPr/>
              <p:nvPr/>
            </p:nvSpPr>
            <p:spPr>
              <a:xfrm>
                <a:off x="3744" y="816"/>
                <a:ext cx="0" cy="576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1" name="Line 36"/>
              <p:cNvSpPr/>
              <p:nvPr/>
            </p:nvSpPr>
            <p:spPr>
              <a:xfrm>
                <a:off x="4464" y="480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2" name="Line 38"/>
              <p:cNvSpPr/>
              <p:nvPr/>
            </p:nvSpPr>
            <p:spPr>
              <a:xfrm>
                <a:off x="4608" y="480"/>
                <a:ext cx="0" cy="912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3" name="Line 46"/>
              <p:cNvSpPr/>
              <p:nvPr/>
            </p:nvSpPr>
            <p:spPr>
              <a:xfrm>
                <a:off x="5136" y="779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4" name="Oval 47"/>
              <p:cNvSpPr/>
              <p:nvPr/>
            </p:nvSpPr>
            <p:spPr>
              <a:xfrm>
                <a:off x="4586" y="82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95" name="Oval 48"/>
              <p:cNvSpPr/>
              <p:nvPr/>
            </p:nvSpPr>
            <p:spPr>
              <a:xfrm>
                <a:off x="4438" y="69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96" name="Oval 49"/>
              <p:cNvSpPr/>
              <p:nvPr/>
            </p:nvSpPr>
            <p:spPr>
              <a:xfrm>
                <a:off x="3722" y="79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97" name="Oval 50"/>
              <p:cNvSpPr/>
              <p:nvPr/>
            </p:nvSpPr>
            <p:spPr>
              <a:xfrm>
                <a:off x="3578" y="60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398" name="Text Box 52"/>
              <p:cNvSpPr txBox="1"/>
              <p:nvPr/>
            </p:nvSpPr>
            <p:spPr>
              <a:xfrm>
                <a:off x="3016" y="382"/>
                <a:ext cx="288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</a:p>
            </p:txBody>
          </p:sp>
          <p:sp>
            <p:nvSpPr>
              <p:cNvPr id="99399" name="Text Box 53"/>
              <p:cNvSpPr txBox="1"/>
              <p:nvPr/>
            </p:nvSpPr>
            <p:spPr>
              <a:xfrm>
                <a:off x="3016" y="574"/>
                <a:ext cx="288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</a:p>
            </p:txBody>
          </p:sp>
          <p:sp>
            <p:nvSpPr>
              <p:cNvPr id="99400" name="Text Box 55"/>
              <p:cNvSpPr txBox="1"/>
              <p:nvPr/>
            </p:nvSpPr>
            <p:spPr>
              <a:xfrm>
                <a:off x="4272" y="192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P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99401" name="Text Box 56"/>
              <p:cNvSpPr txBox="1"/>
              <p:nvPr/>
            </p:nvSpPr>
            <p:spPr>
              <a:xfrm>
                <a:off x="5288" y="565"/>
                <a:ext cx="288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</a:p>
            </p:txBody>
          </p:sp>
          <p:sp>
            <p:nvSpPr>
              <p:cNvPr id="99402" name="Text Box 58"/>
              <p:cNvSpPr txBox="1"/>
              <p:nvPr/>
            </p:nvSpPr>
            <p:spPr>
              <a:xfrm>
                <a:off x="4512" y="192"/>
                <a:ext cx="384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in</a:t>
                </a:r>
              </a:p>
            </p:txBody>
          </p:sp>
          <p:sp>
            <p:nvSpPr>
              <p:cNvPr id="99403" name="Rectangle 23"/>
              <p:cNvSpPr/>
              <p:nvPr/>
            </p:nvSpPr>
            <p:spPr>
              <a:xfrm>
                <a:off x="3445" y="1163"/>
                <a:ext cx="431" cy="317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404" name="Text Box 24"/>
              <p:cNvSpPr txBox="1"/>
              <p:nvPr/>
            </p:nvSpPr>
            <p:spPr>
              <a:xfrm>
                <a:off x="3526" y="1093"/>
                <a:ext cx="348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99405" name="Rectangle 26"/>
              <p:cNvSpPr/>
              <p:nvPr/>
            </p:nvSpPr>
            <p:spPr>
              <a:xfrm>
                <a:off x="4321" y="1152"/>
                <a:ext cx="431" cy="317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406" name="Text Box 27"/>
              <p:cNvSpPr txBox="1"/>
              <p:nvPr/>
            </p:nvSpPr>
            <p:spPr>
              <a:xfrm>
                <a:off x="4402" y="1093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&amp;</a:t>
                </a:r>
              </a:p>
            </p:txBody>
          </p:sp>
          <p:sp>
            <p:nvSpPr>
              <p:cNvPr id="99407" name="Rectangle 28"/>
              <p:cNvSpPr/>
              <p:nvPr/>
            </p:nvSpPr>
            <p:spPr>
              <a:xfrm>
                <a:off x="3888" y="1806"/>
                <a:ext cx="431" cy="317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408" name="Text Box 29"/>
              <p:cNvSpPr txBox="1"/>
              <p:nvPr/>
            </p:nvSpPr>
            <p:spPr>
              <a:xfrm>
                <a:off x="3969" y="1843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endPara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409" name="Line 39"/>
              <p:cNvSpPr/>
              <p:nvPr/>
            </p:nvSpPr>
            <p:spPr>
              <a:xfrm>
                <a:off x="3648" y="1488"/>
                <a:ext cx="0" cy="76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0" name="Line 40"/>
              <p:cNvSpPr/>
              <p:nvPr/>
            </p:nvSpPr>
            <p:spPr>
              <a:xfrm>
                <a:off x="4549" y="1473"/>
                <a:ext cx="0" cy="1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1" name="Line 41"/>
              <p:cNvSpPr/>
              <p:nvPr/>
            </p:nvSpPr>
            <p:spPr>
              <a:xfrm>
                <a:off x="3648" y="1643"/>
                <a:ext cx="3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2" name="Line 42"/>
              <p:cNvSpPr/>
              <p:nvPr/>
            </p:nvSpPr>
            <p:spPr>
              <a:xfrm>
                <a:off x="4176" y="1643"/>
                <a:ext cx="381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3" name="Line 43"/>
              <p:cNvSpPr/>
              <p:nvPr/>
            </p:nvSpPr>
            <p:spPr>
              <a:xfrm>
                <a:off x="4176" y="1643"/>
                <a:ext cx="0" cy="1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4" name="Line 44"/>
              <p:cNvSpPr/>
              <p:nvPr/>
            </p:nvSpPr>
            <p:spPr>
              <a:xfrm>
                <a:off x="4032" y="1643"/>
                <a:ext cx="0" cy="1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5" name="Line 45"/>
              <p:cNvSpPr/>
              <p:nvPr/>
            </p:nvSpPr>
            <p:spPr>
              <a:xfrm>
                <a:off x="4106" y="2123"/>
                <a:ext cx="0" cy="17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416" name="Oval 51"/>
              <p:cNvSpPr/>
              <p:nvPr/>
            </p:nvSpPr>
            <p:spPr>
              <a:xfrm>
                <a:off x="3619" y="1617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99417" name="Text Box 54"/>
              <p:cNvSpPr txBox="1"/>
              <p:nvPr/>
            </p:nvSpPr>
            <p:spPr>
              <a:xfrm>
                <a:off x="3504" y="2219"/>
                <a:ext cx="33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G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i</a:t>
                </a:r>
              </a:p>
            </p:txBody>
          </p:sp>
          <p:sp>
            <p:nvSpPr>
              <p:cNvPr id="99418" name="Text Box 59"/>
              <p:cNvSpPr txBox="1"/>
              <p:nvPr/>
            </p:nvSpPr>
            <p:spPr>
              <a:xfrm>
                <a:off x="3936" y="2219"/>
                <a:ext cx="576" cy="43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out</a:t>
                </a:r>
              </a:p>
            </p:txBody>
          </p:sp>
        </p:grpSp>
        <p:sp>
          <p:nvSpPr>
            <p:cNvPr id="99380" name="Text Box 30"/>
            <p:cNvSpPr txBox="1"/>
            <p:nvPr/>
          </p:nvSpPr>
          <p:spPr>
            <a:xfrm>
              <a:off x="6100564" y="2198904"/>
              <a:ext cx="586940" cy="30777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4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≥1</a:t>
              </a:r>
            </a:p>
          </p:txBody>
        </p:sp>
      </p:grpSp>
      <p:grpSp>
        <p:nvGrpSpPr>
          <p:cNvPr id="66" name="Group 4"/>
          <p:cNvGrpSpPr/>
          <p:nvPr/>
        </p:nvGrpSpPr>
        <p:grpSpPr>
          <a:xfrm>
            <a:off x="6130290" y="2911475"/>
            <a:ext cx="2544763" cy="2165350"/>
            <a:chOff x="3228" y="2218"/>
            <a:chExt cx="1873" cy="1862"/>
          </a:xfrm>
        </p:grpSpPr>
        <p:sp>
          <p:nvSpPr>
            <p:cNvPr id="99337" name="Rectangle 5"/>
            <p:cNvSpPr/>
            <p:nvPr/>
          </p:nvSpPr>
          <p:spPr>
            <a:xfrm>
              <a:off x="3228" y="2460"/>
              <a:ext cx="1839" cy="1344"/>
            </a:xfrm>
            <a:prstGeom prst="rect">
              <a:avLst/>
            </a:prstGeom>
            <a:solidFill>
              <a:schemeClr val="accent1"/>
            </a:solidFill>
            <a:ln w="12700" cap="flat" cmpd="sng">
              <a:solidFill>
                <a:srgbClr val="66FF66"/>
              </a:solidFill>
              <a:prstDash val="lgDashDot"/>
              <a:miter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eaLnBrk="1" hangingPunct="1">
                <a:spcBef>
                  <a:spcPct val="20000"/>
                </a:spcBef>
                <a:buChar char="•"/>
              </a:pPr>
              <a:endParaRPr lang="zh-CN" altLang="en-US" sz="32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99338" name="Group 6"/>
            <p:cNvGrpSpPr/>
            <p:nvPr/>
          </p:nvGrpSpPr>
          <p:grpSpPr>
            <a:xfrm>
              <a:off x="3348" y="2218"/>
              <a:ext cx="1464" cy="1862"/>
              <a:chOff x="3024" y="2458"/>
              <a:chExt cx="1464" cy="1862"/>
            </a:xfrm>
          </p:grpSpPr>
          <p:grpSp>
            <p:nvGrpSpPr>
              <p:cNvPr id="99341" name="Group 7"/>
              <p:cNvGrpSpPr/>
              <p:nvPr/>
            </p:nvGrpSpPr>
            <p:grpSpPr>
              <a:xfrm>
                <a:off x="3084" y="2532"/>
                <a:ext cx="1404" cy="1680"/>
                <a:chOff x="3084" y="2460"/>
                <a:chExt cx="1404" cy="1680"/>
              </a:xfrm>
            </p:grpSpPr>
            <p:sp>
              <p:nvSpPr>
                <p:cNvPr id="99350" name="Line 8"/>
                <p:cNvSpPr/>
                <p:nvPr/>
              </p:nvSpPr>
              <p:spPr>
                <a:xfrm>
                  <a:off x="3252" y="3876"/>
                  <a:ext cx="0" cy="264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51" name="Line 9"/>
                <p:cNvSpPr/>
                <p:nvPr/>
              </p:nvSpPr>
              <p:spPr>
                <a:xfrm>
                  <a:off x="3600" y="3876"/>
                  <a:ext cx="0" cy="264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9352" name="Group 10"/>
                <p:cNvGrpSpPr/>
                <p:nvPr/>
              </p:nvGrpSpPr>
              <p:grpSpPr>
                <a:xfrm>
                  <a:off x="3084" y="3480"/>
                  <a:ext cx="684" cy="413"/>
                  <a:chOff x="3084" y="3480"/>
                  <a:chExt cx="684" cy="413"/>
                </a:xfrm>
              </p:grpSpPr>
              <p:sp>
                <p:nvSpPr>
                  <p:cNvPr id="99373" name="Rectangle 11"/>
                  <p:cNvSpPr/>
                  <p:nvPr/>
                </p:nvSpPr>
                <p:spPr>
                  <a:xfrm>
                    <a:off x="3084" y="3516"/>
                    <a:ext cx="684" cy="3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20000"/>
                      </a:spcBef>
                      <a:buChar char="•"/>
                    </a:pPr>
                    <a:endParaRPr lang="zh-CN" altLang="en-US" sz="3200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99374" name="Text Box 12"/>
                  <p:cNvSpPr txBox="1"/>
                  <p:nvPr/>
                </p:nvSpPr>
                <p:spPr>
                  <a:xfrm>
                    <a:off x="3108" y="372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99375" name="Text Box 13"/>
                  <p:cNvSpPr txBox="1"/>
                  <p:nvPr/>
                </p:nvSpPr>
                <p:spPr>
                  <a:xfrm>
                    <a:off x="3468" y="372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99376" name="Text Box 14"/>
                  <p:cNvSpPr txBox="1"/>
                  <p:nvPr/>
                </p:nvSpPr>
                <p:spPr>
                  <a:xfrm>
                    <a:off x="3108" y="348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99377" name="Text Box 15"/>
                  <p:cNvSpPr txBox="1"/>
                  <p:nvPr/>
                </p:nvSpPr>
                <p:spPr>
                  <a:xfrm>
                    <a:off x="3456" y="3492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</a:p>
                </p:txBody>
              </p:sp>
              <p:sp>
                <p:nvSpPr>
                  <p:cNvPr id="99378" name="Text Box 16"/>
                  <p:cNvSpPr txBox="1"/>
                  <p:nvPr/>
                </p:nvSpPr>
                <p:spPr>
                  <a:xfrm>
                    <a:off x="3120" y="3624"/>
                    <a:ext cx="588" cy="11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h_adder</a:t>
                    </a:r>
                  </a:p>
                </p:txBody>
              </p:sp>
            </p:grpSp>
            <p:grpSp>
              <p:nvGrpSpPr>
                <p:cNvPr id="99353" name="Group 17"/>
                <p:cNvGrpSpPr/>
                <p:nvPr/>
              </p:nvGrpSpPr>
              <p:grpSpPr>
                <a:xfrm>
                  <a:off x="3804" y="2784"/>
                  <a:ext cx="684" cy="413"/>
                  <a:chOff x="3084" y="3480"/>
                  <a:chExt cx="684" cy="413"/>
                </a:xfrm>
              </p:grpSpPr>
              <p:sp>
                <p:nvSpPr>
                  <p:cNvPr id="99367" name="Rectangle 18"/>
                  <p:cNvSpPr/>
                  <p:nvPr/>
                </p:nvSpPr>
                <p:spPr>
                  <a:xfrm>
                    <a:off x="3084" y="3516"/>
                    <a:ext cx="684" cy="360"/>
                  </a:xfrm>
                  <a:prstGeom prst="rect">
                    <a:avLst/>
                  </a:prstGeom>
                  <a:solidFill>
                    <a:schemeClr val="hlink"/>
                  </a:solidFill>
                  <a:ln w="127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pPr eaLnBrk="1" hangingPunct="1">
                      <a:spcBef>
                        <a:spcPct val="20000"/>
                      </a:spcBef>
                      <a:buChar char="•"/>
                    </a:pPr>
                    <a:endParaRPr lang="zh-CN" altLang="en-US" sz="3200" dirty="0">
                      <a:solidFill>
                        <a:schemeClr val="tx1"/>
                      </a:solidFill>
                      <a:latin typeface="华文新魏" panose="02010800040101010101" pitchFamily="2" charset="-122"/>
                      <a:ea typeface="华文新魏" panose="02010800040101010101" pitchFamily="2" charset="-122"/>
                    </a:endParaRPr>
                  </a:p>
                </p:txBody>
              </p:sp>
              <p:sp>
                <p:nvSpPr>
                  <p:cNvPr id="99368" name="Text Box 19"/>
                  <p:cNvSpPr txBox="1"/>
                  <p:nvPr/>
                </p:nvSpPr>
                <p:spPr>
                  <a:xfrm>
                    <a:off x="3108" y="372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a</a:t>
                    </a:r>
                  </a:p>
                </p:txBody>
              </p:sp>
              <p:sp>
                <p:nvSpPr>
                  <p:cNvPr id="99369" name="Text Box 20"/>
                  <p:cNvSpPr txBox="1"/>
                  <p:nvPr/>
                </p:nvSpPr>
                <p:spPr>
                  <a:xfrm>
                    <a:off x="3468" y="372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b</a:t>
                    </a:r>
                  </a:p>
                </p:txBody>
              </p:sp>
              <p:sp>
                <p:nvSpPr>
                  <p:cNvPr id="99370" name="Text Box 21"/>
                  <p:cNvSpPr txBox="1"/>
                  <p:nvPr/>
                </p:nvSpPr>
                <p:spPr>
                  <a:xfrm>
                    <a:off x="3108" y="3480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c</a:t>
                    </a:r>
                  </a:p>
                </p:txBody>
              </p:sp>
              <p:sp>
                <p:nvSpPr>
                  <p:cNvPr id="99371" name="Text Box 22"/>
                  <p:cNvSpPr txBox="1"/>
                  <p:nvPr/>
                </p:nvSpPr>
                <p:spPr>
                  <a:xfrm>
                    <a:off x="3456" y="3492"/>
                    <a:ext cx="276" cy="173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s</a:t>
                    </a:r>
                  </a:p>
                </p:txBody>
              </p:sp>
              <p:sp>
                <p:nvSpPr>
                  <p:cNvPr id="99372" name="Text Box 23"/>
                  <p:cNvSpPr txBox="1"/>
                  <p:nvPr/>
                </p:nvSpPr>
                <p:spPr>
                  <a:xfrm>
                    <a:off x="3120" y="3624"/>
                    <a:ext cx="588" cy="11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lang="en-US" altLang="zh-CN" sz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rPr>
                      <a:t>h_adder</a:t>
                    </a:r>
                  </a:p>
                </p:txBody>
              </p:sp>
            </p:grpSp>
            <p:sp>
              <p:nvSpPr>
                <p:cNvPr id="99354" name="AutoShape 24"/>
                <p:cNvSpPr/>
                <p:nvPr/>
              </p:nvSpPr>
              <p:spPr>
                <a:xfrm rot="5400000">
                  <a:off x="3144" y="2772"/>
                  <a:ext cx="336" cy="336"/>
                </a:xfrm>
                <a:prstGeom prst="moon">
                  <a:avLst>
                    <a:gd name="adj" fmla="val 74824"/>
                  </a:avLst>
                </a:prstGeom>
                <a:solidFill>
                  <a:schemeClr val="hlink"/>
                </a:solidFill>
                <a:ln w="12700" cap="sq" cmpd="sng">
                  <a:solidFill>
                    <a:schemeClr val="tx1"/>
                  </a:solidFill>
                  <a:prstDash val="solid"/>
                  <a:miter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pPr eaLnBrk="1" hangingPunct="1">
                    <a:spcBef>
                      <a:spcPct val="20000"/>
                    </a:spcBef>
                    <a:buChar char="•"/>
                  </a:pPr>
                  <a:endParaRPr lang="zh-CN" altLang="en-US" sz="3200" dirty="0">
                    <a:solidFill>
                      <a:schemeClr val="tx1"/>
                    </a:solidFill>
                    <a:latin typeface="华文新魏" panose="02010800040101010101" pitchFamily="2" charset="-122"/>
                    <a:ea typeface="华文新魏" panose="02010800040101010101" pitchFamily="2" charset="-122"/>
                  </a:endParaRPr>
                </a:p>
              </p:txBody>
            </p:sp>
            <p:sp>
              <p:nvSpPr>
                <p:cNvPr id="99355" name="Line 25"/>
                <p:cNvSpPr/>
                <p:nvPr/>
              </p:nvSpPr>
              <p:spPr>
                <a:xfrm flipV="1">
                  <a:off x="3240" y="3036"/>
                  <a:ext cx="0" cy="48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56" name="Line 26"/>
                <p:cNvSpPr/>
                <p:nvPr/>
              </p:nvSpPr>
              <p:spPr>
                <a:xfrm flipV="1">
                  <a:off x="3576" y="3336"/>
                  <a:ext cx="0" cy="18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57" name="Line 27"/>
                <p:cNvSpPr/>
                <p:nvPr/>
              </p:nvSpPr>
              <p:spPr>
                <a:xfrm>
                  <a:off x="3576" y="3336"/>
                  <a:ext cx="384" cy="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58" name="Line 28"/>
                <p:cNvSpPr/>
                <p:nvPr/>
              </p:nvSpPr>
              <p:spPr>
                <a:xfrm flipV="1">
                  <a:off x="3960" y="3168"/>
                  <a:ext cx="0" cy="168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59" name="Line 29"/>
                <p:cNvSpPr/>
                <p:nvPr/>
              </p:nvSpPr>
              <p:spPr>
                <a:xfrm>
                  <a:off x="4296" y="3180"/>
                  <a:ext cx="0" cy="948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0" name="Line 30"/>
                <p:cNvSpPr/>
                <p:nvPr/>
              </p:nvSpPr>
              <p:spPr>
                <a:xfrm flipV="1">
                  <a:off x="4296" y="2460"/>
                  <a:ext cx="0" cy="36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1" name="Line 31"/>
                <p:cNvSpPr/>
                <p:nvPr/>
              </p:nvSpPr>
              <p:spPr>
                <a:xfrm flipV="1">
                  <a:off x="3960" y="2700"/>
                  <a:ext cx="0" cy="12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2" name="Line 32"/>
                <p:cNvSpPr/>
                <p:nvPr/>
              </p:nvSpPr>
              <p:spPr>
                <a:xfrm flipH="1">
                  <a:off x="3660" y="2700"/>
                  <a:ext cx="300" cy="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3" name="Line 33"/>
                <p:cNvSpPr/>
                <p:nvPr/>
              </p:nvSpPr>
              <p:spPr>
                <a:xfrm>
                  <a:off x="3660" y="2700"/>
                  <a:ext cx="0" cy="516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4" name="Line 34"/>
                <p:cNvSpPr/>
                <p:nvPr/>
              </p:nvSpPr>
              <p:spPr>
                <a:xfrm flipH="1">
                  <a:off x="3384" y="3216"/>
                  <a:ext cx="276" cy="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5" name="Line 35"/>
                <p:cNvSpPr/>
                <p:nvPr/>
              </p:nvSpPr>
              <p:spPr>
                <a:xfrm flipV="1">
                  <a:off x="3384" y="3036"/>
                  <a:ext cx="0" cy="18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9366" name="Line 36"/>
                <p:cNvSpPr/>
                <p:nvPr/>
              </p:nvSpPr>
              <p:spPr>
                <a:xfrm flipV="1">
                  <a:off x="3312" y="2484"/>
                  <a:ext cx="0" cy="300"/>
                </a:xfrm>
                <a:prstGeom prst="line">
                  <a:avLst/>
                </a:prstGeom>
                <a:ln w="127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9342" name="Text Box 37"/>
              <p:cNvSpPr txBox="1"/>
              <p:nvPr/>
            </p:nvSpPr>
            <p:spPr>
              <a:xfrm>
                <a:off x="3024" y="4066"/>
                <a:ext cx="300" cy="2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99343" name="Text Box 38"/>
              <p:cNvSpPr txBox="1"/>
              <p:nvPr/>
            </p:nvSpPr>
            <p:spPr>
              <a:xfrm>
                <a:off x="4044" y="4066"/>
                <a:ext cx="300" cy="2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ci</a:t>
                </a:r>
              </a:p>
            </p:txBody>
          </p:sp>
          <p:sp>
            <p:nvSpPr>
              <p:cNvPr id="99344" name="Text Box 39"/>
              <p:cNvSpPr txBox="1"/>
              <p:nvPr/>
            </p:nvSpPr>
            <p:spPr>
              <a:xfrm>
                <a:off x="3396" y="4090"/>
                <a:ext cx="300" cy="2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99345" name="Text Box 40"/>
              <p:cNvSpPr txBox="1"/>
              <p:nvPr/>
            </p:nvSpPr>
            <p:spPr>
              <a:xfrm>
                <a:off x="4068" y="2458"/>
                <a:ext cx="300" cy="2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</a:t>
                </a:r>
              </a:p>
            </p:txBody>
          </p:sp>
          <p:sp>
            <p:nvSpPr>
              <p:cNvPr id="99346" name="Text Box 41"/>
              <p:cNvSpPr txBox="1"/>
              <p:nvPr/>
            </p:nvSpPr>
            <p:spPr>
              <a:xfrm>
                <a:off x="3060" y="2458"/>
                <a:ext cx="300" cy="23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co</a:t>
                </a:r>
              </a:p>
            </p:txBody>
          </p:sp>
          <p:sp>
            <p:nvSpPr>
              <p:cNvPr id="99347" name="Text Box 42"/>
              <p:cNvSpPr txBox="1"/>
              <p:nvPr/>
            </p:nvSpPr>
            <p:spPr>
              <a:xfrm>
                <a:off x="3024" y="3358"/>
                <a:ext cx="300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99348" name="Text Box 43"/>
              <p:cNvSpPr txBox="1"/>
              <p:nvPr/>
            </p:nvSpPr>
            <p:spPr>
              <a:xfrm>
                <a:off x="3900" y="2662"/>
                <a:ext cx="300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99349" name="Text Box 44"/>
              <p:cNvSpPr txBox="1"/>
              <p:nvPr/>
            </p:nvSpPr>
            <p:spPr>
              <a:xfrm>
                <a:off x="3360" y="3358"/>
                <a:ext cx="300" cy="17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0" tIns="0" rIns="0" bIns="0"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r>
                  <a:rPr lang="en-US" altLang="zh-CN" sz="18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1800" baseline="-25000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</a:t>
                </a:r>
              </a:p>
            </p:txBody>
          </p:sp>
        </p:grpSp>
        <p:sp>
          <p:nvSpPr>
            <p:cNvPr id="99339" name="Text Box 45"/>
            <p:cNvSpPr txBox="1"/>
            <p:nvPr/>
          </p:nvSpPr>
          <p:spPr>
            <a:xfrm>
              <a:off x="4041" y="3409"/>
              <a:ext cx="325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u1</a:t>
              </a:r>
            </a:p>
          </p:txBody>
        </p:sp>
        <p:sp>
          <p:nvSpPr>
            <p:cNvPr id="99340" name="Text Box 46"/>
            <p:cNvSpPr txBox="1"/>
            <p:nvPr/>
          </p:nvSpPr>
          <p:spPr>
            <a:xfrm>
              <a:off x="4776" y="2703"/>
              <a:ext cx="325" cy="23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u2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75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75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3" grpId="0"/>
      <p:bldP spid="8397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/>
          </p:cNvSpPr>
          <p:nvPr>
            <p:ph type="title"/>
          </p:nvPr>
        </p:nvSpPr>
        <p:spPr>
          <a:xfrm>
            <a:off x="214630" y="572135"/>
            <a:ext cx="8172450" cy="36004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MSI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加法器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74LS283</a:t>
            </a:r>
          </a:p>
        </p:txBody>
      </p:sp>
      <p:sp>
        <p:nvSpPr>
          <p:cNvPr id="84995" name="Rectangle 4"/>
          <p:cNvSpPr>
            <a:spLocks noGrp="1"/>
          </p:cNvSpPr>
          <p:nvPr>
            <p:ph idx="1"/>
          </p:nvPr>
        </p:nvSpPr>
        <p:spPr>
          <a:xfrm>
            <a:off x="564515" y="946785"/>
            <a:ext cx="8308340" cy="130048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这是一个快速进位四位二进制加法器。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逻辑符号如下所示。</a:t>
            </a:r>
            <a:endParaRPr lang="en-US" altLang="zh-CN" sz="1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可以用74LS283级联构成 n 位加法器，级联方式为：</a:t>
            </a:r>
          </a:p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片内（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位）超前进位； 片间为行波进位</a:t>
            </a:r>
          </a:p>
        </p:txBody>
      </p:sp>
      <p:grpSp>
        <p:nvGrpSpPr>
          <p:cNvPr id="84996" name="Group 50"/>
          <p:cNvGrpSpPr/>
          <p:nvPr/>
        </p:nvGrpSpPr>
        <p:grpSpPr>
          <a:xfrm>
            <a:off x="6646863" y="1779588"/>
            <a:ext cx="1862137" cy="2946400"/>
            <a:chOff x="3792" y="1248"/>
            <a:chExt cx="1488" cy="2208"/>
          </a:xfrm>
        </p:grpSpPr>
        <p:sp>
          <p:nvSpPr>
            <p:cNvPr id="100358" name="Rectangle 11"/>
            <p:cNvSpPr/>
            <p:nvPr/>
          </p:nvSpPr>
          <p:spPr>
            <a:xfrm>
              <a:off x="4080" y="1536"/>
              <a:ext cx="912" cy="1920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0359" name="Text Box 12"/>
            <p:cNvSpPr txBox="1"/>
            <p:nvPr/>
          </p:nvSpPr>
          <p:spPr>
            <a:xfrm>
              <a:off x="4080" y="1536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0360" name="Line 22"/>
            <p:cNvSpPr/>
            <p:nvPr/>
          </p:nvSpPr>
          <p:spPr>
            <a:xfrm flipH="1">
              <a:off x="3792" y="168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1" name="Line 23"/>
            <p:cNvSpPr/>
            <p:nvPr/>
          </p:nvSpPr>
          <p:spPr>
            <a:xfrm flipH="1">
              <a:off x="3792" y="1898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2" name="Line 24"/>
            <p:cNvSpPr/>
            <p:nvPr/>
          </p:nvSpPr>
          <p:spPr>
            <a:xfrm flipH="1">
              <a:off x="3792" y="2086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3" name="Line 25"/>
            <p:cNvSpPr/>
            <p:nvPr/>
          </p:nvSpPr>
          <p:spPr>
            <a:xfrm flipH="1">
              <a:off x="4992" y="192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4" name="Line 26"/>
            <p:cNvSpPr/>
            <p:nvPr/>
          </p:nvSpPr>
          <p:spPr>
            <a:xfrm flipH="1">
              <a:off x="4992" y="218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5" name="Line 27"/>
            <p:cNvSpPr/>
            <p:nvPr/>
          </p:nvSpPr>
          <p:spPr>
            <a:xfrm flipH="1">
              <a:off x="4992" y="2784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6" name="Line 28"/>
            <p:cNvSpPr/>
            <p:nvPr/>
          </p:nvSpPr>
          <p:spPr>
            <a:xfrm flipH="1">
              <a:off x="4992" y="2496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7" name="Line 29"/>
            <p:cNvSpPr/>
            <p:nvPr/>
          </p:nvSpPr>
          <p:spPr>
            <a:xfrm flipH="1">
              <a:off x="3792" y="2282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8" name="Line 30"/>
            <p:cNvSpPr/>
            <p:nvPr/>
          </p:nvSpPr>
          <p:spPr>
            <a:xfrm flipH="1">
              <a:off x="3792" y="247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69" name="Line 31"/>
            <p:cNvSpPr/>
            <p:nvPr/>
          </p:nvSpPr>
          <p:spPr>
            <a:xfrm flipH="1">
              <a:off x="3792" y="2655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70" name="Text Box 32"/>
            <p:cNvSpPr txBox="1"/>
            <p:nvPr/>
          </p:nvSpPr>
          <p:spPr>
            <a:xfrm>
              <a:off x="4080" y="1248"/>
              <a:ext cx="960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74LS283</a:t>
              </a:r>
            </a:p>
          </p:txBody>
        </p:sp>
        <p:sp>
          <p:nvSpPr>
            <p:cNvPr id="100371" name="Text Box 33"/>
            <p:cNvSpPr txBox="1"/>
            <p:nvPr/>
          </p:nvSpPr>
          <p:spPr>
            <a:xfrm>
              <a:off x="4080" y="1766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0372" name="Text Box 34"/>
            <p:cNvSpPr txBox="1"/>
            <p:nvPr/>
          </p:nvSpPr>
          <p:spPr>
            <a:xfrm>
              <a:off x="4080" y="1958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0373" name="Text Box 35"/>
            <p:cNvSpPr txBox="1"/>
            <p:nvPr/>
          </p:nvSpPr>
          <p:spPr>
            <a:xfrm>
              <a:off x="4080" y="2150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0374" name="Text Box 36"/>
            <p:cNvSpPr txBox="1"/>
            <p:nvPr/>
          </p:nvSpPr>
          <p:spPr>
            <a:xfrm>
              <a:off x="4080" y="2342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0375" name="Text Box 37"/>
            <p:cNvSpPr txBox="1"/>
            <p:nvPr/>
          </p:nvSpPr>
          <p:spPr>
            <a:xfrm>
              <a:off x="4080" y="2534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0376" name="Text Box 38"/>
            <p:cNvSpPr txBox="1"/>
            <p:nvPr/>
          </p:nvSpPr>
          <p:spPr>
            <a:xfrm>
              <a:off x="4080" y="2726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0377" name="Text Box 39"/>
            <p:cNvSpPr txBox="1"/>
            <p:nvPr/>
          </p:nvSpPr>
          <p:spPr>
            <a:xfrm>
              <a:off x="4080" y="2928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0378" name="Text Box 40"/>
            <p:cNvSpPr txBox="1"/>
            <p:nvPr/>
          </p:nvSpPr>
          <p:spPr>
            <a:xfrm>
              <a:off x="4080" y="3120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0379" name="Text Box 41"/>
            <p:cNvSpPr txBox="1"/>
            <p:nvPr/>
          </p:nvSpPr>
          <p:spPr>
            <a:xfrm>
              <a:off x="4608" y="1776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0380" name="Text Box 42"/>
            <p:cNvSpPr txBox="1"/>
            <p:nvPr/>
          </p:nvSpPr>
          <p:spPr>
            <a:xfrm>
              <a:off x="4608" y="2054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0381" name="Text Box 43"/>
            <p:cNvSpPr txBox="1"/>
            <p:nvPr/>
          </p:nvSpPr>
          <p:spPr>
            <a:xfrm>
              <a:off x="4608" y="2352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0382" name="Text Box 44"/>
            <p:cNvSpPr txBox="1"/>
            <p:nvPr/>
          </p:nvSpPr>
          <p:spPr>
            <a:xfrm>
              <a:off x="4608" y="2630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algn="r"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100383" name="Text Box 45"/>
            <p:cNvSpPr txBox="1"/>
            <p:nvPr/>
          </p:nvSpPr>
          <p:spPr>
            <a:xfrm>
              <a:off x="4704" y="3014"/>
              <a:ext cx="384" cy="30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100384" name="Line 46"/>
            <p:cNvSpPr/>
            <p:nvPr/>
          </p:nvSpPr>
          <p:spPr>
            <a:xfrm flipH="1">
              <a:off x="3792" y="2847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5" name="Line 47"/>
            <p:cNvSpPr/>
            <p:nvPr/>
          </p:nvSpPr>
          <p:spPr>
            <a:xfrm flipH="1">
              <a:off x="3792" y="3035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6" name="Line 48"/>
            <p:cNvSpPr/>
            <p:nvPr/>
          </p:nvSpPr>
          <p:spPr>
            <a:xfrm flipH="1">
              <a:off x="3792" y="3220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387" name="Line 49"/>
            <p:cNvSpPr/>
            <p:nvPr/>
          </p:nvSpPr>
          <p:spPr>
            <a:xfrm flipH="1">
              <a:off x="4992" y="3131"/>
              <a:ext cx="28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4997" name="Rectangle 4"/>
          <p:cNvSpPr txBox="1"/>
          <p:nvPr/>
        </p:nvSpPr>
        <p:spPr>
          <a:xfrm>
            <a:off x="673735" y="2139950"/>
            <a:ext cx="5936615" cy="267843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  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MSI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四位二进制加法器实现两个一位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十进制</a:t>
            </a:r>
            <a:r>
              <a:rPr lang="en-US" altLang="zh-CN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8421BCD</a:t>
            </a:r>
            <a:r>
              <a:rPr lang="zh-CN" altLang="en-US" sz="1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码的加法器。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一位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8421BCD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码所能表示的值是 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两个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8421BCD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码相加所得和的范围是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；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如果其和的范围在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之间，则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不需要进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行校正；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如果其和在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~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18</a:t>
            </a:r>
            <a:r>
              <a:rPr lang="en-US" altLang="zh-CN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之间，则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必须进行校正。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参见下页真值表所示。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499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499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4995">
                                            <p:txEl>
                                              <p:charRg st="6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9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49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49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49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49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49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849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849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/>
          </p:cNvSpPr>
          <p:nvPr>
            <p:ph type="title"/>
          </p:nvPr>
        </p:nvSpPr>
        <p:spPr>
          <a:xfrm>
            <a:off x="2641600" y="473075"/>
            <a:ext cx="5857875" cy="3429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两个一位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8421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码相加之和的校正表</a:t>
            </a:r>
          </a:p>
        </p:txBody>
      </p:sp>
      <p:graphicFrame>
        <p:nvGraphicFramePr>
          <p:cNvPr id="285788" name="Group 9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898482"/>
              </p:ext>
            </p:extLst>
          </p:nvPr>
        </p:nvGraphicFramePr>
        <p:xfrm>
          <a:off x="250825" y="784225"/>
          <a:ext cx="8686800" cy="34417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295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</a:t>
                      </a:r>
                    </a:p>
                  </a:txBody>
                  <a:tcPr marT="34588" marB="345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未校正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BCD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码和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校正的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BCD</a:t>
                      </a:r>
                      <a:r>
                        <a:rPr kumimoji="1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码和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十进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未校正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BCD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码和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校正的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BCD</a:t>
                      </a: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码和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4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制数</a:t>
                      </a:r>
                    </a:p>
                  </a:txBody>
                  <a:tcPr marT="34588" marB="345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1" lang="en-US" altLang="zh-CN" sz="1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制数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1" lang="en-US" altLang="zh-CN" sz="1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'</a:t>
                      </a:r>
                      <a:endParaRPr kumimoji="1" lang="en-US" altLang="zh-CN" sz="1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03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marT="34588" marB="3458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0   1   0   0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0   1   0   1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0   1   1   0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0   1   1   1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1   0   0   0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1   0   0   1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0   0   0   0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1   0   0   1</a:t>
                      </a: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13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15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</a:t>
                      </a:r>
                    </a:p>
                    <a:p>
                      <a:pPr marL="0" marR="0" lvl="0" indent="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1    0   0   0   0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1    0   0   0   1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1    0   0   1   0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1    0   0   1   1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1    0   1   0   0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1    0   1   0   1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1    0   1   1   0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1    0   1   1   1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1    1   0   0   0</a:t>
                      </a:r>
                    </a:p>
                    <a:p>
                      <a:pPr marL="0" marR="0" lvl="0" indent="0" algn="r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en-US" altLang="zh-CN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T="34588" marB="3458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7076" name="Line 101"/>
          <p:cNvSpPr/>
          <p:nvPr/>
        </p:nvSpPr>
        <p:spPr>
          <a:xfrm>
            <a:off x="4795838" y="3176588"/>
            <a:ext cx="4038600" cy="0"/>
          </a:xfrm>
          <a:prstGeom prst="line">
            <a:avLst/>
          </a:prstGeom>
          <a:ln w="9525" cap="flat" cmpd="sng">
            <a:solidFill>
              <a:srgbClr val="FF33CC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15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13" y="4333875"/>
            <a:ext cx="7559675" cy="758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8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87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/>
          </p:cNvSpPr>
          <p:nvPr>
            <p:ph type="title"/>
          </p:nvPr>
        </p:nvSpPr>
        <p:spPr>
          <a:xfrm>
            <a:off x="357188" y="517525"/>
            <a:ext cx="8153400" cy="4572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两个一位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8421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码加法器的逻辑图</a:t>
            </a:r>
          </a:p>
        </p:txBody>
      </p:sp>
      <p:sp>
        <p:nvSpPr>
          <p:cNvPr id="87043" name="Rectangle 4"/>
          <p:cNvSpPr>
            <a:spLocks noGrp="1"/>
          </p:cNvSpPr>
          <p:nvPr>
            <p:ph idx="1"/>
          </p:nvPr>
        </p:nvSpPr>
        <p:spPr>
          <a:xfrm>
            <a:off x="357188" y="874713"/>
            <a:ext cx="8610600" cy="282575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当和需要校正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即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′= 1)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时，则需作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+0110(+6)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校正。</a:t>
            </a:r>
          </a:p>
        </p:txBody>
      </p:sp>
      <p:grpSp>
        <p:nvGrpSpPr>
          <p:cNvPr id="87044" name="Group 130"/>
          <p:cNvGrpSpPr/>
          <p:nvPr/>
        </p:nvGrpSpPr>
        <p:grpSpPr>
          <a:xfrm>
            <a:off x="217488" y="1197293"/>
            <a:ext cx="7924800" cy="3736975"/>
            <a:chOff x="240" y="854"/>
            <a:chExt cx="4992" cy="3458"/>
          </a:xfrm>
        </p:grpSpPr>
        <p:sp>
          <p:nvSpPr>
            <p:cNvPr id="103429" name="Rectangle 8"/>
            <p:cNvSpPr/>
            <p:nvPr/>
          </p:nvSpPr>
          <p:spPr>
            <a:xfrm>
              <a:off x="1920" y="1390"/>
              <a:ext cx="2384" cy="635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0" name="Text Box 9"/>
            <p:cNvSpPr txBox="1"/>
            <p:nvPr/>
          </p:nvSpPr>
          <p:spPr>
            <a:xfrm>
              <a:off x="2016" y="1338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1" name="Text Box 10"/>
            <p:cNvSpPr txBox="1"/>
            <p:nvPr/>
          </p:nvSpPr>
          <p:spPr>
            <a:xfrm>
              <a:off x="2496" y="1338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2" name="Text Box 11"/>
            <p:cNvSpPr txBox="1"/>
            <p:nvPr/>
          </p:nvSpPr>
          <p:spPr>
            <a:xfrm>
              <a:off x="2948" y="134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3" name="Text Box 12"/>
            <p:cNvSpPr txBox="1"/>
            <p:nvPr/>
          </p:nvSpPr>
          <p:spPr>
            <a:xfrm>
              <a:off x="3418" y="1338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4" name="Text Box 13"/>
            <p:cNvSpPr txBox="1"/>
            <p:nvPr/>
          </p:nvSpPr>
          <p:spPr>
            <a:xfrm>
              <a:off x="2256" y="134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5" name="Text Box 14"/>
            <p:cNvSpPr txBox="1"/>
            <p:nvPr/>
          </p:nvSpPr>
          <p:spPr>
            <a:xfrm>
              <a:off x="2736" y="134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6" name="Text Box 15"/>
            <p:cNvSpPr txBox="1"/>
            <p:nvPr/>
          </p:nvSpPr>
          <p:spPr>
            <a:xfrm>
              <a:off x="3188" y="134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7" name="Text Box 16"/>
            <p:cNvSpPr txBox="1"/>
            <p:nvPr/>
          </p:nvSpPr>
          <p:spPr>
            <a:xfrm>
              <a:off x="3658" y="134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8" name="Text Box 17"/>
            <p:cNvSpPr txBox="1"/>
            <p:nvPr/>
          </p:nvSpPr>
          <p:spPr>
            <a:xfrm>
              <a:off x="3984" y="134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39" name="Text Box 18"/>
            <p:cNvSpPr txBox="1"/>
            <p:nvPr/>
          </p:nvSpPr>
          <p:spPr>
            <a:xfrm>
              <a:off x="2304" y="1728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40" name="Text Box 19"/>
            <p:cNvSpPr txBox="1"/>
            <p:nvPr/>
          </p:nvSpPr>
          <p:spPr>
            <a:xfrm>
              <a:off x="2732" y="1740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41" name="Text Box 20"/>
            <p:cNvSpPr txBox="1"/>
            <p:nvPr/>
          </p:nvSpPr>
          <p:spPr>
            <a:xfrm>
              <a:off x="3072" y="1728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42" name="Text Box 21"/>
            <p:cNvSpPr txBox="1"/>
            <p:nvPr/>
          </p:nvSpPr>
          <p:spPr>
            <a:xfrm>
              <a:off x="3408" y="1740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43" name="Text Box 22"/>
            <p:cNvSpPr txBox="1"/>
            <p:nvPr/>
          </p:nvSpPr>
          <p:spPr>
            <a:xfrm>
              <a:off x="3744" y="173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44" name="Text Box 23"/>
            <p:cNvSpPr txBox="1"/>
            <p:nvPr/>
          </p:nvSpPr>
          <p:spPr>
            <a:xfrm>
              <a:off x="4320" y="1632"/>
              <a:ext cx="864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74LS283</a:t>
              </a:r>
            </a:p>
          </p:txBody>
        </p:sp>
        <p:sp>
          <p:nvSpPr>
            <p:cNvPr id="103445" name="Line 24"/>
            <p:cNvSpPr/>
            <p:nvPr/>
          </p:nvSpPr>
          <p:spPr>
            <a:xfrm>
              <a:off x="2582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6" name="Line 25"/>
            <p:cNvSpPr/>
            <p:nvPr/>
          </p:nvSpPr>
          <p:spPr>
            <a:xfrm>
              <a:off x="2832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7" name="Line 26"/>
            <p:cNvSpPr/>
            <p:nvPr/>
          </p:nvSpPr>
          <p:spPr>
            <a:xfrm>
              <a:off x="3054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8" name="Line 27"/>
            <p:cNvSpPr/>
            <p:nvPr/>
          </p:nvSpPr>
          <p:spPr>
            <a:xfrm>
              <a:off x="3278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49" name="Line 28"/>
            <p:cNvSpPr/>
            <p:nvPr/>
          </p:nvSpPr>
          <p:spPr>
            <a:xfrm>
              <a:off x="3504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0" name="Line 29"/>
            <p:cNvSpPr/>
            <p:nvPr/>
          </p:nvSpPr>
          <p:spPr>
            <a:xfrm>
              <a:off x="3744" y="1132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51" name="Group 30"/>
            <p:cNvGrpSpPr/>
            <p:nvPr/>
          </p:nvGrpSpPr>
          <p:grpSpPr>
            <a:xfrm>
              <a:off x="4080" y="1200"/>
              <a:ext cx="268" cy="248"/>
              <a:chOff x="4128" y="1104"/>
              <a:chExt cx="268" cy="248"/>
            </a:xfrm>
          </p:grpSpPr>
          <p:sp>
            <p:nvSpPr>
              <p:cNvPr id="103547" name="Line 31"/>
              <p:cNvSpPr/>
              <p:nvPr/>
            </p:nvSpPr>
            <p:spPr>
              <a:xfrm>
                <a:off x="4128" y="111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8" name="Line 32"/>
              <p:cNvSpPr/>
              <p:nvPr/>
            </p:nvSpPr>
            <p:spPr>
              <a:xfrm>
                <a:off x="4128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9" name="Line 33"/>
              <p:cNvSpPr/>
              <p:nvPr/>
            </p:nvSpPr>
            <p:spPr>
              <a:xfrm>
                <a:off x="4320" y="1104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50" name="Line 34"/>
              <p:cNvSpPr/>
              <p:nvPr/>
            </p:nvSpPr>
            <p:spPr>
              <a:xfrm>
                <a:off x="4252" y="120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52" name="Line 35"/>
            <p:cNvSpPr/>
            <p:nvPr/>
          </p:nvSpPr>
          <p:spPr>
            <a:xfrm>
              <a:off x="2112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53" name="Rectangle 36"/>
            <p:cNvSpPr/>
            <p:nvPr/>
          </p:nvSpPr>
          <p:spPr>
            <a:xfrm>
              <a:off x="1920" y="3053"/>
              <a:ext cx="2384" cy="653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4" name="Text Box 37"/>
            <p:cNvSpPr txBox="1"/>
            <p:nvPr/>
          </p:nvSpPr>
          <p:spPr>
            <a:xfrm>
              <a:off x="2016" y="301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5" name="Text Box 38"/>
            <p:cNvSpPr txBox="1"/>
            <p:nvPr/>
          </p:nvSpPr>
          <p:spPr>
            <a:xfrm>
              <a:off x="2496" y="301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6" name="Text Box 39"/>
            <p:cNvSpPr txBox="1"/>
            <p:nvPr/>
          </p:nvSpPr>
          <p:spPr>
            <a:xfrm>
              <a:off x="2948" y="302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7" name="Text Box 40"/>
            <p:cNvSpPr txBox="1"/>
            <p:nvPr/>
          </p:nvSpPr>
          <p:spPr>
            <a:xfrm>
              <a:off x="3418" y="301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8" name="Text Box 41"/>
            <p:cNvSpPr txBox="1"/>
            <p:nvPr/>
          </p:nvSpPr>
          <p:spPr>
            <a:xfrm>
              <a:off x="2256" y="302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59" name="Text Box 42"/>
            <p:cNvSpPr txBox="1"/>
            <p:nvPr/>
          </p:nvSpPr>
          <p:spPr>
            <a:xfrm>
              <a:off x="2736" y="302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0" name="Text Box 43"/>
            <p:cNvSpPr txBox="1"/>
            <p:nvPr/>
          </p:nvSpPr>
          <p:spPr>
            <a:xfrm>
              <a:off x="3188" y="3022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1" name="Text Box 44"/>
            <p:cNvSpPr txBox="1"/>
            <p:nvPr/>
          </p:nvSpPr>
          <p:spPr>
            <a:xfrm>
              <a:off x="3658" y="302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2" name="Text Box 45"/>
            <p:cNvSpPr txBox="1"/>
            <p:nvPr/>
          </p:nvSpPr>
          <p:spPr>
            <a:xfrm>
              <a:off x="3984" y="3024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3" name="Text Box 46"/>
            <p:cNvSpPr txBox="1"/>
            <p:nvPr/>
          </p:nvSpPr>
          <p:spPr>
            <a:xfrm>
              <a:off x="2304" y="343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4" name="Text Box 47"/>
            <p:cNvSpPr txBox="1"/>
            <p:nvPr/>
          </p:nvSpPr>
          <p:spPr>
            <a:xfrm>
              <a:off x="2736" y="343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5" name="Text Box 48"/>
            <p:cNvSpPr txBox="1"/>
            <p:nvPr/>
          </p:nvSpPr>
          <p:spPr>
            <a:xfrm>
              <a:off x="3072" y="343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6" name="Text Box 49"/>
            <p:cNvSpPr txBox="1"/>
            <p:nvPr/>
          </p:nvSpPr>
          <p:spPr>
            <a:xfrm>
              <a:off x="3408" y="343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7" name="Text Box 50"/>
            <p:cNvSpPr txBox="1"/>
            <p:nvPr/>
          </p:nvSpPr>
          <p:spPr>
            <a:xfrm>
              <a:off x="3744" y="3436"/>
              <a:ext cx="288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S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68" name="Text Box 51"/>
            <p:cNvSpPr txBox="1"/>
            <p:nvPr/>
          </p:nvSpPr>
          <p:spPr>
            <a:xfrm>
              <a:off x="4320" y="3244"/>
              <a:ext cx="912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74LS283</a:t>
              </a:r>
            </a:p>
          </p:txBody>
        </p:sp>
        <p:sp>
          <p:nvSpPr>
            <p:cNvPr id="103469" name="Line 52"/>
            <p:cNvSpPr/>
            <p:nvPr/>
          </p:nvSpPr>
          <p:spPr>
            <a:xfrm>
              <a:off x="2352" y="2496"/>
              <a:ext cx="0" cy="55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0" name="Line 53"/>
            <p:cNvSpPr/>
            <p:nvPr/>
          </p:nvSpPr>
          <p:spPr>
            <a:xfrm>
              <a:off x="2832" y="2592"/>
              <a:ext cx="0" cy="46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1" name="Line 54"/>
            <p:cNvSpPr/>
            <p:nvPr/>
          </p:nvSpPr>
          <p:spPr>
            <a:xfrm>
              <a:off x="3284" y="2688"/>
              <a:ext cx="0" cy="3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2" name="Line 55"/>
            <p:cNvSpPr/>
            <p:nvPr/>
          </p:nvSpPr>
          <p:spPr>
            <a:xfrm>
              <a:off x="3744" y="281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3" name="Line 56"/>
            <p:cNvSpPr/>
            <p:nvPr/>
          </p:nvSpPr>
          <p:spPr>
            <a:xfrm>
              <a:off x="2112" y="2622"/>
              <a:ext cx="0" cy="45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4" name="Line 57"/>
            <p:cNvSpPr/>
            <p:nvPr/>
          </p:nvSpPr>
          <p:spPr>
            <a:xfrm>
              <a:off x="2112" y="261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5" name="Line 58"/>
            <p:cNvSpPr/>
            <p:nvPr/>
          </p:nvSpPr>
          <p:spPr>
            <a:xfrm>
              <a:off x="2208" y="2612"/>
              <a:ext cx="0" cy="10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6" name="Line 59"/>
            <p:cNvSpPr/>
            <p:nvPr/>
          </p:nvSpPr>
          <p:spPr>
            <a:xfrm>
              <a:off x="2140" y="2706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77" name="Group 60"/>
            <p:cNvGrpSpPr/>
            <p:nvPr/>
          </p:nvGrpSpPr>
          <p:grpSpPr>
            <a:xfrm>
              <a:off x="2400" y="3684"/>
              <a:ext cx="1680" cy="628"/>
              <a:chOff x="2448" y="3588"/>
              <a:chExt cx="1680" cy="628"/>
            </a:xfrm>
          </p:grpSpPr>
          <p:sp>
            <p:nvSpPr>
              <p:cNvPr id="103538" name="Line 61"/>
              <p:cNvSpPr/>
              <p:nvPr/>
            </p:nvSpPr>
            <p:spPr>
              <a:xfrm>
                <a:off x="2448" y="3598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9" name="Line 62"/>
              <p:cNvSpPr/>
              <p:nvPr/>
            </p:nvSpPr>
            <p:spPr>
              <a:xfrm>
                <a:off x="2870" y="3598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0" name="Line 63"/>
              <p:cNvSpPr/>
              <p:nvPr/>
            </p:nvSpPr>
            <p:spPr>
              <a:xfrm>
                <a:off x="3208" y="3588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1" name="Line 64"/>
              <p:cNvSpPr/>
              <p:nvPr/>
            </p:nvSpPr>
            <p:spPr>
              <a:xfrm>
                <a:off x="3552" y="3590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2" name="Line 65"/>
              <p:cNvSpPr/>
              <p:nvPr/>
            </p:nvSpPr>
            <p:spPr>
              <a:xfrm>
                <a:off x="3888" y="3588"/>
                <a:ext cx="0" cy="33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43" name="Text Box 66"/>
              <p:cNvSpPr txBox="1"/>
              <p:nvPr/>
            </p:nvSpPr>
            <p:spPr>
              <a:xfrm>
                <a:off x="3792" y="3878"/>
                <a:ext cx="33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'</a:t>
                </a:r>
              </a:p>
            </p:txBody>
          </p:sp>
          <p:sp>
            <p:nvSpPr>
              <p:cNvPr id="103544" name="Text Box 67"/>
              <p:cNvSpPr txBox="1"/>
              <p:nvPr/>
            </p:nvSpPr>
            <p:spPr>
              <a:xfrm>
                <a:off x="3436" y="3878"/>
                <a:ext cx="33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'</a:t>
                </a:r>
              </a:p>
            </p:txBody>
          </p:sp>
          <p:sp>
            <p:nvSpPr>
              <p:cNvPr id="103545" name="Text Box 68"/>
              <p:cNvSpPr txBox="1"/>
              <p:nvPr/>
            </p:nvSpPr>
            <p:spPr>
              <a:xfrm>
                <a:off x="3090" y="3878"/>
                <a:ext cx="33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'</a:t>
                </a:r>
              </a:p>
            </p:txBody>
          </p:sp>
          <p:sp>
            <p:nvSpPr>
              <p:cNvPr id="103546" name="Text Box 69"/>
              <p:cNvSpPr txBox="1"/>
              <p:nvPr/>
            </p:nvSpPr>
            <p:spPr>
              <a:xfrm>
                <a:off x="2776" y="3870"/>
                <a:ext cx="33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'</a:t>
                </a:r>
              </a:p>
            </p:txBody>
          </p:sp>
        </p:grpSp>
        <p:sp>
          <p:nvSpPr>
            <p:cNvPr id="103478" name="Line 70"/>
            <p:cNvSpPr/>
            <p:nvPr/>
          </p:nvSpPr>
          <p:spPr>
            <a:xfrm>
              <a:off x="2822" y="2014"/>
              <a:ext cx="0" cy="4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79" name="Line 71"/>
            <p:cNvSpPr/>
            <p:nvPr/>
          </p:nvSpPr>
          <p:spPr>
            <a:xfrm flipH="1">
              <a:off x="3168" y="2004"/>
              <a:ext cx="2" cy="5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0" name="Line 72"/>
            <p:cNvSpPr/>
            <p:nvPr/>
          </p:nvSpPr>
          <p:spPr>
            <a:xfrm flipH="1">
              <a:off x="3504" y="2006"/>
              <a:ext cx="0" cy="68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1" name="Line 73"/>
            <p:cNvSpPr/>
            <p:nvPr/>
          </p:nvSpPr>
          <p:spPr>
            <a:xfrm>
              <a:off x="3830" y="2026"/>
              <a:ext cx="0" cy="789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82" name="Line 74"/>
            <p:cNvSpPr/>
            <p:nvPr/>
          </p:nvSpPr>
          <p:spPr>
            <a:xfrm>
              <a:off x="2360" y="1134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83" name="Group 75"/>
            <p:cNvGrpSpPr/>
            <p:nvPr/>
          </p:nvGrpSpPr>
          <p:grpSpPr>
            <a:xfrm>
              <a:off x="1988" y="854"/>
              <a:ext cx="604" cy="348"/>
              <a:chOff x="2036" y="758"/>
              <a:chExt cx="604" cy="348"/>
            </a:xfrm>
          </p:grpSpPr>
          <p:sp>
            <p:nvSpPr>
              <p:cNvPr id="103536" name="Text Box 76"/>
              <p:cNvSpPr txBox="1"/>
              <p:nvPr/>
            </p:nvSpPr>
            <p:spPr>
              <a:xfrm>
                <a:off x="2036" y="758"/>
                <a:ext cx="37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  <p:sp>
            <p:nvSpPr>
              <p:cNvPr id="103537" name="Text Box 77"/>
              <p:cNvSpPr txBox="1"/>
              <p:nvPr/>
            </p:nvSpPr>
            <p:spPr>
              <a:xfrm>
                <a:off x="2304" y="768"/>
                <a:ext cx="336" cy="33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  <a:buFont typeface="Arial" panose="020B0604020202020204" pitchFamily="34" charset="0"/>
                </a:pPr>
                <a:r>
                  <a:rPr lang="en-US" altLang="zh-CN" sz="18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x</a:t>
                </a:r>
                <a:r>
                  <a:rPr lang="en-US" altLang="zh-CN" sz="1800" b="1" baseline="-25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</a:p>
            </p:txBody>
          </p:sp>
        </p:grpSp>
        <p:sp>
          <p:nvSpPr>
            <p:cNvPr id="103484" name="Text Box 78"/>
            <p:cNvSpPr txBox="1"/>
            <p:nvPr/>
          </p:nvSpPr>
          <p:spPr>
            <a:xfrm>
              <a:off x="2496" y="864"/>
              <a:ext cx="37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3485" name="Text Box 79"/>
            <p:cNvSpPr txBox="1"/>
            <p:nvPr/>
          </p:nvSpPr>
          <p:spPr>
            <a:xfrm>
              <a:off x="2736" y="874"/>
              <a:ext cx="33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103486" name="Text Box 80"/>
            <p:cNvSpPr txBox="1"/>
            <p:nvPr/>
          </p:nvSpPr>
          <p:spPr>
            <a:xfrm>
              <a:off x="2958" y="864"/>
              <a:ext cx="37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3487" name="Text Box 81"/>
            <p:cNvSpPr txBox="1"/>
            <p:nvPr/>
          </p:nvSpPr>
          <p:spPr>
            <a:xfrm>
              <a:off x="3168" y="874"/>
              <a:ext cx="33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103488" name="Text Box 82"/>
            <p:cNvSpPr txBox="1"/>
            <p:nvPr/>
          </p:nvSpPr>
          <p:spPr>
            <a:xfrm>
              <a:off x="3408" y="874"/>
              <a:ext cx="37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sp>
          <p:nvSpPr>
            <p:cNvPr id="103489" name="Text Box 83"/>
            <p:cNvSpPr txBox="1"/>
            <p:nvPr/>
          </p:nvSpPr>
          <p:spPr>
            <a:xfrm>
              <a:off x="3648" y="884"/>
              <a:ext cx="336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x</a:t>
              </a:r>
              <a:r>
                <a:rPr lang="en-US" altLang="zh-CN" sz="1800" b="1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</a:p>
          </p:txBody>
        </p:sp>
        <p:grpSp>
          <p:nvGrpSpPr>
            <p:cNvPr id="103490" name="Group 84"/>
            <p:cNvGrpSpPr/>
            <p:nvPr/>
          </p:nvGrpSpPr>
          <p:grpSpPr>
            <a:xfrm>
              <a:off x="4062" y="2816"/>
              <a:ext cx="268" cy="248"/>
              <a:chOff x="4128" y="1104"/>
              <a:chExt cx="268" cy="248"/>
            </a:xfrm>
          </p:grpSpPr>
          <p:sp>
            <p:nvSpPr>
              <p:cNvPr id="103532" name="Line 85"/>
              <p:cNvSpPr/>
              <p:nvPr/>
            </p:nvSpPr>
            <p:spPr>
              <a:xfrm>
                <a:off x="4128" y="1112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3" name="Line 86"/>
              <p:cNvSpPr/>
              <p:nvPr/>
            </p:nvSpPr>
            <p:spPr>
              <a:xfrm>
                <a:off x="4128" y="1104"/>
                <a:ext cx="19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4" name="Line 87"/>
              <p:cNvSpPr/>
              <p:nvPr/>
            </p:nvSpPr>
            <p:spPr>
              <a:xfrm>
                <a:off x="4320" y="1104"/>
                <a:ext cx="0" cy="96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5" name="Line 88"/>
              <p:cNvSpPr/>
              <p:nvPr/>
            </p:nvSpPr>
            <p:spPr>
              <a:xfrm>
                <a:off x="4252" y="1200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91" name="Line 89"/>
            <p:cNvSpPr/>
            <p:nvPr/>
          </p:nvSpPr>
          <p:spPr>
            <a:xfrm>
              <a:off x="3744" y="2812"/>
              <a:ext cx="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03492" name="Group 90"/>
            <p:cNvGrpSpPr/>
            <p:nvPr/>
          </p:nvGrpSpPr>
          <p:grpSpPr>
            <a:xfrm>
              <a:off x="3506" y="2812"/>
              <a:ext cx="172" cy="250"/>
              <a:chOff x="2400" y="1104"/>
              <a:chExt cx="172" cy="250"/>
            </a:xfrm>
          </p:grpSpPr>
          <p:sp>
            <p:nvSpPr>
              <p:cNvPr id="103528" name="Line 91"/>
              <p:cNvSpPr/>
              <p:nvPr/>
            </p:nvSpPr>
            <p:spPr>
              <a:xfrm>
                <a:off x="2400" y="1114"/>
                <a:ext cx="0" cy="24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29" name="Line 92"/>
              <p:cNvSpPr/>
              <p:nvPr/>
            </p:nvSpPr>
            <p:spPr>
              <a:xfrm>
                <a:off x="2400" y="1104"/>
                <a:ext cx="96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0" name="Line 93"/>
              <p:cNvSpPr/>
              <p:nvPr/>
            </p:nvSpPr>
            <p:spPr>
              <a:xfrm>
                <a:off x="2496" y="1104"/>
                <a:ext cx="0" cy="14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31" name="Line 94"/>
              <p:cNvSpPr/>
              <p:nvPr/>
            </p:nvSpPr>
            <p:spPr>
              <a:xfrm>
                <a:off x="2428" y="1248"/>
                <a:ext cx="144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493" name="Line 95"/>
            <p:cNvSpPr/>
            <p:nvPr/>
          </p:nvSpPr>
          <p:spPr>
            <a:xfrm>
              <a:off x="3284" y="2688"/>
              <a:ext cx="21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4" name="Rectangle 96"/>
            <p:cNvSpPr/>
            <p:nvPr/>
          </p:nvSpPr>
          <p:spPr>
            <a:xfrm>
              <a:off x="865" y="2064"/>
              <a:ext cx="243" cy="297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495" name="Text Box 97"/>
            <p:cNvSpPr txBox="1"/>
            <p:nvPr/>
          </p:nvSpPr>
          <p:spPr>
            <a:xfrm>
              <a:off x="806" y="2078"/>
              <a:ext cx="398" cy="342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1≤</a:t>
              </a:r>
            </a:p>
          </p:txBody>
        </p:sp>
        <p:sp>
          <p:nvSpPr>
            <p:cNvPr id="103496" name="Line 98"/>
            <p:cNvSpPr/>
            <p:nvPr/>
          </p:nvSpPr>
          <p:spPr>
            <a:xfrm>
              <a:off x="581" y="2208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7" name="Line 99"/>
            <p:cNvSpPr/>
            <p:nvPr/>
          </p:nvSpPr>
          <p:spPr>
            <a:xfrm>
              <a:off x="1108" y="2209"/>
              <a:ext cx="28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8" name="Line 100"/>
            <p:cNvSpPr/>
            <p:nvPr/>
          </p:nvSpPr>
          <p:spPr>
            <a:xfrm>
              <a:off x="1776" y="2112"/>
              <a:ext cx="62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499" name="Line 101"/>
            <p:cNvSpPr/>
            <p:nvPr/>
          </p:nvSpPr>
          <p:spPr>
            <a:xfrm>
              <a:off x="758" y="2928"/>
              <a:ext cx="2301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0" name="Rectangle 102"/>
            <p:cNvSpPr/>
            <p:nvPr/>
          </p:nvSpPr>
          <p:spPr>
            <a:xfrm>
              <a:off x="1392" y="2016"/>
              <a:ext cx="243" cy="369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01" name="Text Box 103"/>
            <p:cNvSpPr txBox="1"/>
            <p:nvPr/>
          </p:nvSpPr>
          <p:spPr>
            <a:xfrm>
              <a:off x="1431" y="2068"/>
              <a:ext cx="240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103502" name="Line 104"/>
            <p:cNvSpPr/>
            <p:nvPr/>
          </p:nvSpPr>
          <p:spPr>
            <a:xfrm flipV="1">
              <a:off x="1640" y="2160"/>
              <a:ext cx="1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3" name="Line 105"/>
            <p:cNvSpPr/>
            <p:nvPr/>
          </p:nvSpPr>
          <p:spPr>
            <a:xfrm flipV="1">
              <a:off x="1640" y="2304"/>
              <a:ext cx="1528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4" name="Rectangle 106"/>
            <p:cNvSpPr/>
            <p:nvPr/>
          </p:nvSpPr>
          <p:spPr>
            <a:xfrm>
              <a:off x="1392" y="2496"/>
              <a:ext cx="243" cy="369"/>
            </a:xfrm>
            <a:prstGeom prst="rect">
              <a:avLst/>
            </a:prstGeom>
            <a:solidFill>
              <a:schemeClr val="accent1"/>
            </a:solidFill>
            <a:ln w="190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05" name="Text Box 107"/>
            <p:cNvSpPr txBox="1"/>
            <p:nvPr/>
          </p:nvSpPr>
          <p:spPr>
            <a:xfrm>
              <a:off x="1431" y="2548"/>
              <a:ext cx="240" cy="33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103506" name="Line 108"/>
            <p:cNvSpPr/>
            <p:nvPr/>
          </p:nvSpPr>
          <p:spPr>
            <a:xfrm>
              <a:off x="1640" y="2562"/>
              <a:ext cx="71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7" name="Line 109"/>
            <p:cNvSpPr/>
            <p:nvPr/>
          </p:nvSpPr>
          <p:spPr>
            <a:xfrm flipV="1">
              <a:off x="1640" y="2764"/>
              <a:ext cx="165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8" name="Line 110"/>
            <p:cNvSpPr/>
            <p:nvPr/>
          </p:nvSpPr>
          <p:spPr>
            <a:xfrm>
              <a:off x="2342" y="2496"/>
              <a:ext cx="480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09" name="Line 111"/>
            <p:cNvSpPr/>
            <p:nvPr/>
          </p:nvSpPr>
          <p:spPr>
            <a:xfrm>
              <a:off x="3044" y="292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0" name="Line 112"/>
            <p:cNvSpPr/>
            <p:nvPr/>
          </p:nvSpPr>
          <p:spPr>
            <a:xfrm>
              <a:off x="2582" y="2928"/>
              <a:ext cx="0" cy="14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1" name="Line 113"/>
            <p:cNvSpPr/>
            <p:nvPr/>
          </p:nvSpPr>
          <p:spPr>
            <a:xfrm>
              <a:off x="758" y="2208"/>
              <a:ext cx="0" cy="7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2" name="Line 114"/>
            <p:cNvSpPr/>
            <p:nvPr/>
          </p:nvSpPr>
          <p:spPr>
            <a:xfrm>
              <a:off x="2832" y="2592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3" name="Line 115"/>
            <p:cNvSpPr/>
            <p:nvPr/>
          </p:nvSpPr>
          <p:spPr>
            <a:xfrm>
              <a:off x="2400" y="2006"/>
              <a:ext cx="0" cy="96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4" name="Line 116"/>
            <p:cNvSpPr/>
            <p:nvPr/>
          </p:nvSpPr>
          <p:spPr>
            <a:xfrm>
              <a:off x="1776" y="1814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5" name="Line 117"/>
            <p:cNvSpPr/>
            <p:nvPr/>
          </p:nvSpPr>
          <p:spPr>
            <a:xfrm>
              <a:off x="1104" y="2112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6" name="Line 118"/>
            <p:cNvSpPr/>
            <p:nvPr/>
          </p:nvSpPr>
          <p:spPr>
            <a:xfrm>
              <a:off x="1238" y="1824"/>
              <a:ext cx="0" cy="29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7" name="Line 119"/>
            <p:cNvSpPr/>
            <p:nvPr/>
          </p:nvSpPr>
          <p:spPr>
            <a:xfrm>
              <a:off x="1238" y="1814"/>
              <a:ext cx="5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8" name="Line 120"/>
            <p:cNvSpPr/>
            <p:nvPr/>
          </p:nvSpPr>
          <p:spPr>
            <a:xfrm>
              <a:off x="1104" y="2304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19" name="Line 121"/>
            <p:cNvSpPr/>
            <p:nvPr/>
          </p:nvSpPr>
          <p:spPr>
            <a:xfrm>
              <a:off x="1248" y="2304"/>
              <a:ext cx="0" cy="33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0" name="Line 122"/>
            <p:cNvSpPr/>
            <p:nvPr/>
          </p:nvSpPr>
          <p:spPr>
            <a:xfrm>
              <a:off x="1248" y="2640"/>
              <a:ext cx="144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521" name="Oval 123"/>
            <p:cNvSpPr/>
            <p:nvPr/>
          </p:nvSpPr>
          <p:spPr>
            <a:xfrm>
              <a:off x="738" y="2188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2" name="Oval 124"/>
            <p:cNvSpPr/>
            <p:nvPr/>
          </p:nvSpPr>
          <p:spPr>
            <a:xfrm>
              <a:off x="2794" y="2132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3" name="Oval 125"/>
            <p:cNvSpPr/>
            <p:nvPr/>
          </p:nvSpPr>
          <p:spPr>
            <a:xfrm>
              <a:off x="3138" y="225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4" name="Oval 126"/>
            <p:cNvSpPr/>
            <p:nvPr/>
          </p:nvSpPr>
          <p:spPr>
            <a:xfrm>
              <a:off x="2321" y="2544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5" name="Oval 127"/>
            <p:cNvSpPr/>
            <p:nvPr/>
          </p:nvSpPr>
          <p:spPr>
            <a:xfrm>
              <a:off x="2554" y="2910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6" name="Oval 128"/>
            <p:cNvSpPr/>
            <p:nvPr/>
          </p:nvSpPr>
          <p:spPr>
            <a:xfrm>
              <a:off x="3254" y="2746"/>
              <a:ext cx="48" cy="48"/>
            </a:xfrm>
            <a:prstGeom prst="ellipse">
              <a:avLst/>
            </a:prstGeom>
            <a:solidFill>
              <a:schemeClr val="tx1"/>
            </a:solidFill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03527" name="Text Box 129"/>
            <p:cNvSpPr txBox="1"/>
            <p:nvPr/>
          </p:nvSpPr>
          <p:spPr>
            <a:xfrm>
              <a:off x="240" y="2066"/>
              <a:ext cx="528" cy="34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′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/>
          </p:cNvSpPr>
          <p:nvPr>
            <p:ph type="title"/>
          </p:nvPr>
        </p:nvSpPr>
        <p:spPr>
          <a:xfrm>
            <a:off x="457200" y="484188"/>
            <a:ext cx="8229600" cy="579437"/>
          </a:xfrm>
          <a:noFill/>
          <a:ln>
            <a:noFill/>
          </a:ln>
        </p:spPr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106499" name="Rectangle 3"/>
          <p:cNvSpPr>
            <a:spLocks noGrp="1"/>
          </p:cNvSpPr>
          <p:nvPr>
            <p:ph type="body"/>
          </p:nvPr>
        </p:nvSpPr>
        <p:spPr>
          <a:xfrm>
            <a:off x="457200" y="1200150"/>
            <a:ext cx="8229600" cy="795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r>
              <a:rPr lang="en-US" altLang="zh-CN" dirty="0"/>
              <a:t>2.13,2.14,2.15,2.18,2.19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36"/>
          <p:cNvGrpSpPr/>
          <p:nvPr/>
        </p:nvGrpSpPr>
        <p:grpSpPr>
          <a:xfrm>
            <a:off x="395288" y="843558"/>
            <a:ext cx="2520950" cy="4194175"/>
            <a:chOff x="4280" y="1009"/>
            <a:chExt cx="1288" cy="1631"/>
          </a:xfrm>
        </p:grpSpPr>
        <p:sp>
          <p:nvSpPr>
            <p:cNvPr id="23730" name="Rectangle 169"/>
            <p:cNvSpPr/>
            <p:nvPr/>
          </p:nvSpPr>
          <p:spPr>
            <a:xfrm>
              <a:off x="4568" y="1200"/>
              <a:ext cx="624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3731" name="Group 170"/>
            <p:cNvGrpSpPr/>
            <p:nvPr/>
          </p:nvGrpSpPr>
          <p:grpSpPr>
            <a:xfrm>
              <a:off x="4290" y="1488"/>
              <a:ext cx="278" cy="48"/>
              <a:chOff x="3898" y="2736"/>
              <a:chExt cx="278" cy="48"/>
            </a:xfrm>
          </p:grpSpPr>
          <p:sp>
            <p:nvSpPr>
              <p:cNvPr id="23793" name="Oval 171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94" name="Line 172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32" name="Line 173"/>
            <p:cNvSpPr/>
            <p:nvPr/>
          </p:nvSpPr>
          <p:spPr>
            <a:xfrm>
              <a:off x="4280" y="1344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3" name="Line 174"/>
            <p:cNvSpPr/>
            <p:nvPr/>
          </p:nvSpPr>
          <p:spPr>
            <a:xfrm>
              <a:off x="4290" y="2310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4" name="Line 175"/>
            <p:cNvSpPr/>
            <p:nvPr/>
          </p:nvSpPr>
          <p:spPr>
            <a:xfrm>
              <a:off x="4280" y="2504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35" name="Text Box 176"/>
            <p:cNvSpPr txBox="1"/>
            <p:nvPr/>
          </p:nvSpPr>
          <p:spPr>
            <a:xfrm>
              <a:off x="4516" y="1009"/>
              <a:ext cx="720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74LS138</a:t>
              </a:r>
            </a:p>
          </p:txBody>
        </p:sp>
        <p:sp>
          <p:nvSpPr>
            <p:cNvPr id="23736" name="Text Box 177"/>
            <p:cNvSpPr txBox="1"/>
            <p:nvPr/>
          </p:nvSpPr>
          <p:spPr>
            <a:xfrm>
              <a:off x="4560" y="1230"/>
              <a:ext cx="28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37" name="Text Box 178"/>
            <p:cNvSpPr txBox="1"/>
            <p:nvPr/>
          </p:nvSpPr>
          <p:spPr>
            <a:xfrm>
              <a:off x="4558" y="1996"/>
              <a:ext cx="28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3738" name="Text Box 179"/>
            <p:cNvSpPr txBox="1"/>
            <p:nvPr/>
          </p:nvSpPr>
          <p:spPr>
            <a:xfrm>
              <a:off x="4326" y="1182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</a:p>
          </p:txBody>
        </p:sp>
        <p:sp>
          <p:nvSpPr>
            <p:cNvPr id="23739" name="Text Box 180"/>
            <p:cNvSpPr txBox="1"/>
            <p:nvPr/>
          </p:nvSpPr>
          <p:spPr>
            <a:xfrm>
              <a:off x="4318" y="1344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</a:p>
          </p:txBody>
        </p:sp>
        <p:sp>
          <p:nvSpPr>
            <p:cNvPr id="23740" name="Text Box 181"/>
            <p:cNvSpPr txBox="1"/>
            <p:nvPr/>
          </p:nvSpPr>
          <p:spPr>
            <a:xfrm>
              <a:off x="4318" y="1536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</a:p>
          </p:txBody>
        </p:sp>
        <p:sp>
          <p:nvSpPr>
            <p:cNvPr id="23741" name="Text Box 182"/>
            <p:cNvSpPr txBox="1"/>
            <p:nvPr/>
          </p:nvSpPr>
          <p:spPr>
            <a:xfrm>
              <a:off x="4328" y="1958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742" name="Text Box 183"/>
            <p:cNvSpPr txBox="1"/>
            <p:nvPr/>
          </p:nvSpPr>
          <p:spPr>
            <a:xfrm>
              <a:off x="4328" y="2150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</a:p>
          </p:txBody>
        </p:sp>
        <p:sp>
          <p:nvSpPr>
            <p:cNvPr id="23743" name="Text Box 184"/>
            <p:cNvSpPr txBox="1"/>
            <p:nvPr/>
          </p:nvSpPr>
          <p:spPr>
            <a:xfrm>
              <a:off x="4318" y="2352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</a:p>
          </p:txBody>
        </p:sp>
        <p:sp>
          <p:nvSpPr>
            <p:cNvPr id="23744" name="Line 185"/>
            <p:cNvSpPr/>
            <p:nvPr/>
          </p:nvSpPr>
          <p:spPr>
            <a:xfrm>
              <a:off x="5374" y="1524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745" name="Group 186"/>
            <p:cNvGrpSpPr/>
            <p:nvPr/>
          </p:nvGrpSpPr>
          <p:grpSpPr>
            <a:xfrm>
              <a:off x="5192" y="1378"/>
              <a:ext cx="288" cy="48"/>
              <a:chOff x="2400" y="3504"/>
              <a:chExt cx="288" cy="48"/>
            </a:xfrm>
          </p:grpSpPr>
          <p:sp>
            <p:nvSpPr>
              <p:cNvPr id="23791" name="Oval 187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92" name="Line 188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46" name="Group 189"/>
            <p:cNvGrpSpPr/>
            <p:nvPr/>
          </p:nvGrpSpPr>
          <p:grpSpPr>
            <a:xfrm>
              <a:off x="5192" y="1522"/>
              <a:ext cx="288" cy="48"/>
              <a:chOff x="2400" y="3504"/>
              <a:chExt cx="288" cy="48"/>
            </a:xfrm>
          </p:grpSpPr>
          <p:sp>
            <p:nvSpPr>
              <p:cNvPr id="23789" name="Oval 190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90" name="Line 191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47" name="Group 192"/>
            <p:cNvGrpSpPr/>
            <p:nvPr/>
          </p:nvGrpSpPr>
          <p:grpSpPr>
            <a:xfrm>
              <a:off x="5192" y="1666"/>
              <a:ext cx="288" cy="48"/>
              <a:chOff x="2400" y="3504"/>
              <a:chExt cx="288" cy="48"/>
            </a:xfrm>
          </p:grpSpPr>
          <p:sp>
            <p:nvSpPr>
              <p:cNvPr id="23787" name="Oval 193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88" name="Line 194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48" name="Group 195"/>
            <p:cNvGrpSpPr/>
            <p:nvPr/>
          </p:nvGrpSpPr>
          <p:grpSpPr>
            <a:xfrm>
              <a:off x="5192" y="1810"/>
              <a:ext cx="288" cy="48"/>
              <a:chOff x="2400" y="3504"/>
              <a:chExt cx="288" cy="48"/>
            </a:xfrm>
          </p:grpSpPr>
          <p:sp>
            <p:nvSpPr>
              <p:cNvPr id="23785" name="Oval 196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86" name="Line 197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49" name="Text Box 198"/>
            <p:cNvSpPr txBox="1"/>
            <p:nvPr/>
          </p:nvSpPr>
          <p:spPr>
            <a:xfrm>
              <a:off x="4952" y="1570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50" name="Text Box 199"/>
            <p:cNvSpPr txBox="1"/>
            <p:nvPr/>
          </p:nvSpPr>
          <p:spPr>
            <a:xfrm>
              <a:off x="4952" y="1282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51" name="Text Box 200"/>
            <p:cNvSpPr txBox="1"/>
            <p:nvPr/>
          </p:nvSpPr>
          <p:spPr>
            <a:xfrm>
              <a:off x="4952" y="1416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52" name="Text Box 201"/>
            <p:cNvSpPr txBox="1"/>
            <p:nvPr/>
          </p:nvSpPr>
          <p:spPr>
            <a:xfrm>
              <a:off x="4952" y="1726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53" name="Text Box 202"/>
            <p:cNvSpPr txBox="1"/>
            <p:nvPr/>
          </p:nvSpPr>
          <p:spPr>
            <a:xfrm>
              <a:off x="5240" y="1234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15</a:t>
              </a:r>
            </a:p>
          </p:txBody>
        </p:sp>
        <p:sp>
          <p:nvSpPr>
            <p:cNvPr id="23754" name="Text Box 203"/>
            <p:cNvSpPr txBox="1"/>
            <p:nvPr/>
          </p:nvSpPr>
          <p:spPr>
            <a:xfrm>
              <a:off x="5240" y="1388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14</a:t>
              </a:r>
            </a:p>
          </p:txBody>
        </p:sp>
        <p:sp>
          <p:nvSpPr>
            <p:cNvPr id="23755" name="Text Box 204"/>
            <p:cNvSpPr txBox="1"/>
            <p:nvPr/>
          </p:nvSpPr>
          <p:spPr>
            <a:xfrm>
              <a:off x="5240" y="1522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13</a:t>
              </a:r>
            </a:p>
          </p:txBody>
        </p:sp>
        <p:sp>
          <p:nvSpPr>
            <p:cNvPr id="23756" name="Text Box 205"/>
            <p:cNvSpPr txBox="1"/>
            <p:nvPr/>
          </p:nvSpPr>
          <p:spPr>
            <a:xfrm>
              <a:off x="5240" y="1666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12</a:t>
              </a:r>
            </a:p>
          </p:txBody>
        </p:sp>
        <p:grpSp>
          <p:nvGrpSpPr>
            <p:cNvPr id="23757" name="Group 206"/>
            <p:cNvGrpSpPr/>
            <p:nvPr/>
          </p:nvGrpSpPr>
          <p:grpSpPr>
            <a:xfrm>
              <a:off x="5192" y="1966"/>
              <a:ext cx="288" cy="48"/>
              <a:chOff x="2400" y="3504"/>
              <a:chExt cx="288" cy="48"/>
            </a:xfrm>
          </p:grpSpPr>
          <p:sp>
            <p:nvSpPr>
              <p:cNvPr id="23783" name="Oval 207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84" name="Line 208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58" name="Group 209"/>
            <p:cNvGrpSpPr/>
            <p:nvPr/>
          </p:nvGrpSpPr>
          <p:grpSpPr>
            <a:xfrm>
              <a:off x="5192" y="2110"/>
              <a:ext cx="288" cy="48"/>
              <a:chOff x="2400" y="3504"/>
              <a:chExt cx="288" cy="48"/>
            </a:xfrm>
          </p:grpSpPr>
          <p:sp>
            <p:nvSpPr>
              <p:cNvPr id="23781" name="Oval 210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82" name="Line 211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59" name="Group 212"/>
            <p:cNvGrpSpPr/>
            <p:nvPr/>
          </p:nvGrpSpPr>
          <p:grpSpPr>
            <a:xfrm>
              <a:off x="5192" y="2254"/>
              <a:ext cx="288" cy="48"/>
              <a:chOff x="2400" y="3504"/>
              <a:chExt cx="288" cy="48"/>
            </a:xfrm>
          </p:grpSpPr>
          <p:sp>
            <p:nvSpPr>
              <p:cNvPr id="23779" name="Oval 213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80" name="Line 214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760" name="Group 215"/>
            <p:cNvGrpSpPr/>
            <p:nvPr/>
          </p:nvGrpSpPr>
          <p:grpSpPr>
            <a:xfrm>
              <a:off x="5192" y="2398"/>
              <a:ext cx="288" cy="48"/>
              <a:chOff x="2400" y="3504"/>
              <a:chExt cx="288" cy="48"/>
            </a:xfrm>
          </p:grpSpPr>
          <p:sp>
            <p:nvSpPr>
              <p:cNvPr id="23777" name="Oval 216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78" name="Line 217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61" name="Text Box 218"/>
            <p:cNvSpPr txBox="1"/>
            <p:nvPr/>
          </p:nvSpPr>
          <p:spPr>
            <a:xfrm>
              <a:off x="5270" y="2264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</a:p>
          </p:txBody>
        </p:sp>
        <p:sp>
          <p:nvSpPr>
            <p:cNvPr id="23762" name="Text Box 219"/>
            <p:cNvSpPr txBox="1"/>
            <p:nvPr/>
          </p:nvSpPr>
          <p:spPr>
            <a:xfrm>
              <a:off x="5212" y="1822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</a:t>
              </a:r>
            </a:p>
          </p:txBody>
        </p:sp>
        <p:sp>
          <p:nvSpPr>
            <p:cNvPr id="23763" name="Text Box 220"/>
            <p:cNvSpPr txBox="1"/>
            <p:nvPr/>
          </p:nvSpPr>
          <p:spPr>
            <a:xfrm>
              <a:off x="5212" y="1976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10</a:t>
              </a:r>
            </a:p>
          </p:txBody>
        </p:sp>
        <p:sp>
          <p:nvSpPr>
            <p:cNvPr id="23764" name="Text Box 221"/>
            <p:cNvSpPr txBox="1"/>
            <p:nvPr/>
          </p:nvSpPr>
          <p:spPr>
            <a:xfrm>
              <a:off x="4952" y="1870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65" name="Text Box 222"/>
            <p:cNvSpPr txBox="1"/>
            <p:nvPr/>
          </p:nvSpPr>
          <p:spPr>
            <a:xfrm>
              <a:off x="4952" y="2014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66" name="Text Box 223"/>
            <p:cNvSpPr txBox="1"/>
            <p:nvPr/>
          </p:nvSpPr>
          <p:spPr>
            <a:xfrm>
              <a:off x="4952" y="2158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67" name="Text Box 224"/>
            <p:cNvSpPr txBox="1"/>
            <p:nvPr/>
          </p:nvSpPr>
          <p:spPr>
            <a:xfrm>
              <a:off x="4952" y="2312"/>
              <a:ext cx="384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68" name="Text Box 225"/>
            <p:cNvSpPr txBox="1"/>
            <p:nvPr/>
          </p:nvSpPr>
          <p:spPr>
            <a:xfrm>
              <a:off x="5260" y="2120"/>
              <a:ext cx="29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9</a:t>
              </a:r>
            </a:p>
          </p:txBody>
        </p:sp>
        <p:sp>
          <p:nvSpPr>
            <p:cNvPr id="23769" name="Line 226"/>
            <p:cNvSpPr/>
            <p:nvPr/>
          </p:nvSpPr>
          <p:spPr>
            <a:xfrm>
              <a:off x="4290" y="2112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0" name="Text Box 227"/>
            <p:cNvSpPr txBox="1"/>
            <p:nvPr/>
          </p:nvSpPr>
          <p:spPr>
            <a:xfrm>
              <a:off x="4568" y="2190"/>
              <a:ext cx="28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3771" name="Text Box 228"/>
            <p:cNvSpPr txBox="1"/>
            <p:nvPr/>
          </p:nvSpPr>
          <p:spPr>
            <a:xfrm>
              <a:off x="4568" y="2380"/>
              <a:ext cx="288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grpSp>
          <p:nvGrpSpPr>
            <p:cNvPr id="23772" name="Group 229"/>
            <p:cNvGrpSpPr/>
            <p:nvPr/>
          </p:nvGrpSpPr>
          <p:grpSpPr>
            <a:xfrm>
              <a:off x="4280" y="1680"/>
              <a:ext cx="278" cy="48"/>
              <a:chOff x="3898" y="2736"/>
              <a:chExt cx="278" cy="48"/>
            </a:xfrm>
          </p:grpSpPr>
          <p:sp>
            <p:nvSpPr>
              <p:cNvPr id="23775" name="Oval 230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3776" name="Line 231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773" name="Text Box 232"/>
            <p:cNvSpPr txBox="1"/>
            <p:nvPr/>
          </p:nvSpPr>
          <p:spPr>
            <a:xfrm>
              <a:off x="4568" y="1412"/>
              <a:ext cx="336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2A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74" name="Text Box 233"/>
            <p:cNvSpPr txBox="1"/>
            <p:nvPr/>
          </p:nvSpPr>
          <p:spPr>
            <a:xfrm>
              <a:off x="4568" y="1594"/>
              <a:ext cx="336" cy="144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2B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3555" name="Group 244"/>
          <p:cNvGrpSpPr/>
          <p:nvPr/>
        </p:nvGrpSpPr>
        <p:grpSpPr>
          <a:xfrm>
            <a:off x="3040698" y="627063"/>
            <a:ext cx="4640262" cy="4422775"/>
            <a:chOff x="1927" y="395"/>
            <a:chExt cx="2923" cy="2786"/>
          </a:xfrm>
        </p:grpSpPr>
        <p:sp>
          <p:nvSpPr>
            <p:cNvPr id="23556" name="Text Box 153"/>
            <p:cNvSpPr txBox="1"/>
            <p:nvPr/>
          </p:nvSpPr>
          <p:spPr>
            <a:xfrm>
              <a:off x="4004" y="1795"/>
              <a:ext cx="23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557" name="Text Box 8"/>
            <p:cNvSpPr txBox="1"/>
            <p:nvPr/>
          </p:nvSpPr>
          <p:spPr>
            <a:xfrm>
              <a:off x="4468" y="1794"/>
              <a:ext cx="382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58" name="Text Box 9"/>
            <p:cNvSpPr txBox="1"/>
            <p:nvPr/>
          </p:nvSpPr>
          <p:spPr>
            <a:xfrm>
              <a:off x="4466" y="2145"/>
              <a:ext cx="34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59" name="Text Box 10"/>
            <p:cNvSpPr txBox="1"/>
            <p:nvPr/>
          </p:nvSpPr>
          <p:spPr>
            <a:xfrm>
              <a:off x="4466" y="2495"/>
              <a:ext cx="34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0" name="Text Box 11"/>
            <p:cNvSpPr txBox="1"/>
            <p:nvPr/>
          </p:nvSpPr>
          <p:spPr>
            <a:xfrm>
              <a:off x="4466" y="2846"/>
              <a:ext cx="346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1" name="Line 12"/>
            <p:cNvSpPr/>
            <p:nvPr/>
          </p:nvSpPr>
          <p:spPr>
            <a:xfrm>
              <a:off x="3247" y="1900"/>
              <a:ext cx="76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13"/>
            <p:cNvSpPr/>
            <p:nvPr/>
          </p:nvSpPr>
          <p:spPr>
            <a:xfrm>
              <a:off x="3115" y="2411"/>
              <a:ext cx="82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3" name="Line 14"/>
            <p:cNvSpPr/>
            <p:nvPr/>
          </p:nvSpPr>
          <p:spPr>
            <a:xfrm>
              <a:off x="3320" y="1248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4" name="Line 15"/>
            <p:cNvSpPr/>
            <p:nvPr/>
          </p:nvSpPr>
          <p:spPr>
            <a:xfrm>
              <a:off x="3239" y="2301"/>
              <a:ext cx="766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5" name="Rectangle 16"/>
            <p:cNvSpPr/>
            <p:nvPr/>
          </p:nvSpPr>
          <p:spPr>
            <a:xfrm>
              <a:off x="3430" y="2951"/>
              <a:ext cx="154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6" name="Line 17"/>
            <p:cNvSpPr/>
            <p:nvPr/>
          </p:nvSpPr>
          <p:spPr>
            <a:xfrm>
              <a:off x="3630" y="3041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Oval 18"/>
            <p:cNvSpPr/>
            <p:nvPr/>
          </p:nvSpPr>
          <p:spPr>
            <a:xfrm>
              <a:off x="3589" y="3028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8" name="Rectangle 19"/>
            <p:cNvSpPr/>
            <p:nvPr/>
          </p:nvSpPr>
          <p:spPr>
            <a:xfrm>
              <a:off x="2855" y="2951"/>
              <a:ext cx="153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69" name="Oval 20"/>
            <p:cNvSpPr/>
            <p:nvPr/>
          </p:nvSpPr>
          <p:spPr>
            <a:xfrm>
              <a:off x="3013" y="3028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0" name="Line 21"/>
            <p:cNvSpPr/>
            <p:nvPr/>
          </p:nvSpPr>
          <p:spPr>
            <a:xfrm>
              <a:off x="3053" y="3042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1" name="Line 22"/>
            <p:cNvSpPr/>
            <p:nvPr/>
          </p:nvSpPr>
          <p:spPr>
            <a:xfrm>
              <a:off x="2701" y="3056"/>
              <a:ext cx="1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2" name="Rectangle 23"/>
            <p:cNvSpPr/>
            <p:nvPr/>
          </p:nvSpPr>
          <p:spPr>
            <a:xfrm>
              <a:off x="3430" y="2698"/>
              <a:ext cx="154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3" name="Oval 24"/>
            <p:cNvSpPr/>
            <p:nvPr/>
          </p:nvSpPr>
          <p:spPr>
            <a:xfrm>
              <a:off x="3589" y="2775"/>
              <a:ext cx="38" cy="36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4" name="Rectangle 25"/>
            <p:cNvSpPr/>
            <p:nvPr/>
          </p:nvSpPr>
          <p:spPr>
            <a:xfrm>
              <a:off x="2855" y="2698"/>
              <a:ext cx="153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5" name="Oval 26"/>
            <p:cNvSpPr/>
            <p:nvPr/>
          </p:nvSpPr>
          <p:spPr>
            <a:xfrm>
              <a:off x="3013" y="2775"/>
              <a:ext cx="38" cy="36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76" name="Line 27"/>
            <p:cNvSpPr/>
            <p:nvPr/>
          </p:nvSpPr>
          <p:spPr>
            <a:xfrm>
              <a:off x="3053" y="2790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7" name="Line 28"/>
            <p:cNvSpPr/>
            <p:nvPr/>
          </p:nvSpPr>
          <p:spPr>
            <a:xfrm>
              <a:off x="2701" y="2803"/>
              <a:ext cx="1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9"/>
            <p:cNvSpPr/>
            <p:nvPr/>
          </p:nvSpPr>
          <p:spPr>
            <a:xfrm>
              <a:off x="3239" y="500"/>
              <a:ext cx="0" cy="228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9" name="Line 30"/>
            <p:cNvSpPr/>
            <p:nvPr/>
          </p:nvSpPr>
          <p:spPr>
            <a:xfrm>
              <a:off x="3315" y="570"/>
              <a:ext cx="0" cy="246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Oval 31"/>
            <p:cNvSpPr/>
            <p:nvPr/>
          </p:nvSpPr>
          <p:spPr>
            <a:xfrm>
              <a:off x="3099" y="2390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81" name="Oval 32"/>
            <p:cNvSpPr/>
            <p:nvPr/>
          </p:nvSpPr>
          <p:spPr>
            <a:xfrm>
              <a:off x="3216" y="2778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82" name="Oval 33"/>
            <p:cNvSpPr/>
            <p:nvPr/>
          </p:nvSpPr>
          <p:spPr>
            <a:xfrm>
              <a:off x="3291" y="3021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83" name="Oval 34"/>
            <p:cNvSpPr/>
            <p:nvPr/>
          </p:nvSpPr>
          <p:spPr>
            <a:xfrm>
              <a:off x="3101" y="2517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84" name="Line 35"/>
            <p:cNvSpPr/>
            <p:nvPr/>
          </p:nvSpPr>
          <p:spPr>
            <a:xfrm>
              <a:off x="3899" y="2007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5" name="Line 36"/>
            <p:cNvSpPr/>
            <p:nvPr/>
          </p:nvSpPr>
          <p:spPr>
            <a:xfrm>
              <a:off x="3876" y="2916"/>
              <a:ext cx="14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6" name="Line 37"/>
            <p:cNvSpPr/>
            <p:nvPr/>
          </p:nvSpPr>
          <p:spPr>
            <a:xfrm>
              <a:off x="3899" y="2186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7" name="Line 38"/>
            <p:cNvSpPr/>
            <p:nvPr/>
          </p:nvSpPr>
          <p:spPr>
            <a:xfrm>
              <a:off x="3899" y="2586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8" name="Line 39"/>
            <p:cNvSpPr/>
            <p:nvPr/>
          </p:nvSpPr>
          <p:spPr>
            <a:xfrm>
              <a:off x="3115" y="1843"/>
              <a:ext cx="899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Line 40"/>
            <p:cNvSpPr/>
            <p:nvPr/>
          </p:nvSpPr>
          <p:spPr>
            <a:xfrm>
              <a:off x="3822" y="2698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0" name="Line 41"/>
            <p:cNvSpPr/>
            <p:nvPr/>
          </p:nvSpPr>
          <p:spPr>
            <a:xfrm>
              <a:off x="3822" y="1950"/>
              <a:ext cx="0" cy="1113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1" name="Line 42"/>
            <p:cNvSpPr/>
            <p:nvPr/>
          </p:nvSpPr>
          <p:spPr>
            <a:xfrm>
              <a:off x="3764" y="2641"/>
              <a:ext cx="2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2" name="Line 43"/>
            <p:cNvSpPr/>
            <p:nvPr/>
          </p:nvSpPr>
          <p:spPr>
            <a:xfrm>
              <a:off x="3761" y="2978"/>
              <a:ext cx="25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3" name="Line 44"/>
            <p:cNvSpPr/>
            <p:nvPr/>
          </p:nvSpPr>
          <p:spPr>
            <a:xfrm flipH="1">
              <a:off x="3761" y="1314"/>
              <a:ext cx="0" cy="16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4" name="Line 45"/>
            <p:cNvSpPr/>
            <p:nvPr/>
          </p:nvSpPr>
          <p:spPr>
            <a:xfrm>
              <a:off x="3630" y="2789"/>
              <a:ext cx="13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95" name="Oval 46"/>
            <p:cNvSpPr/>
            <p:nvPr/>
          </p:nvSpPr>
          <p:spPr>
            <a:xfrm>
              <a:off x="3745" y="2621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96" name="Oval 47"/>
            <p:cNvSpPr/>
            <p:nvPr/>
          </p:nvSpPr>
          <p:spPr>
            <a:xfrm>
              <a:off x="3876" y="2167"/>
              <a:ext cx="39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97" name="Oval 48"/>
            <p:cNvSpPr/>
            <p:nvPr/>
          </p:nvSpPr>
          <p:spPr>
            <a:xfrm>
              <a:off x="3875" y="2573"/>
              <a:ext cx="38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98" name="Oval 49"/>
            <p:cNvSpPr/>
            <p:nvPr/>
          </p:nvSpPr>
          <p:spPr>
            <a:xfrm>
              <a:off x="3739" y="2768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99" name="Oval 50"/>
            <p:cNvSpPr/>
            <p:nvPr/>
          </p:nvSpPr>
          <p:spPr>
            <a:xfrm>
              <a:off x="3798" y="3021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0" name="Text Box 51"/>
            <p:cNvSpPr txBox="1"/>
            <p:nvPr/>
          </p:nvSpPr>
          <p:spPr>
            <a:xfrm>
              <a:off x="2509" y="2460"/>
              <a:ext cx="346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3601" name="Text Box 52"/>
            <p:cNvSpPr txBox="1"/>
            <p:nvPr/>
          </p:nvSpPr>
          <p:spPr>
            <a:xfrm>
              <a:off x="2509" y="2705"/>
              <a:ext cx="269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3602" name="Text Box 53"/>
            <p:cNvSpPr txBox="1"/>
            <p:nvPr/>
          </p:nvSpPr>
          <p:spPr>
            <a:xfrm>
              <a:off x="4468" y="395"/>
              <a:ext cx="382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3" name="Text Box 54"/>
            <p:cNvSpPr txBox="1"/>
            <p:nvPr/>
          </p:nvSpPr>
          <p:spPr>
            <a:xfrm>
              <a:off x="4466" y="747"/>
              <a:ext cx="346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4" name="Text Box 55"/>
            <p:cNvSpPr txBox="1"/>
            <p:nvPr/>
          </p:nvSpPr>
          <p:spPr>
            <a:xfrm>
              <a:off x="4466" y="1097"/>
              <a:ext cx="346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5" name="Text Box 56"/>
            <p:cNvSpPr txBox="1"/>
            <p:nvPr/>
          </p:nvSpPr>
          <p:spPr>
            <a:xfrm>
              <a:off x="4466" y="1447"/>
              <a:ext cx="346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06" name="Line 57"/>
            <p:cNvSpPr/>
            <p:nvPr/>
          </p:nvSpPr>
          <p:spPr>
            <a:xfrm>
              <a:off x="3121" y="431"/>
              <a:ext cx="9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7" name="Line 58"/>
            <p:cNvSpPr/>
            <p:nvPr/>
          </p:nvSpPr>
          <p:spPr>
            <a:xfrm>
              <a:off x="3115" y="1187"/>
              <a:ext cx="90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8" name="Line 59"/>
            <p:cNvSpPr/>
            <p:nvPr/>
          </p:nvSpPr>
          <p:spPr>
            <a:xfrm>
              <a:off x="3315" y="570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09" name="Line 60"/>
            <p:cNvSpPr/>
            <p:nvPr/>
          </p:nvSpPr>
          <p:spPr>
            <a:xfrm>
              <a:off x="3312" y="910"/>
              <a:ext cx="69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0" name="Line 61"/>
            <p:cNvSpPr/>
            <p:nvPr/>
          </p:nvSpPr>
          <p:spPr>
            <a:xfrm>
              <a:off x="3315" y="1628"/>
              <a:ext cx="6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1" name="Line 62"/>
            <p:cNvSpPr/>
            <p:nvPr/>
          </p:nvSpPr>
          <p:spPr>
            <a:xfrm>
              <a:off x="3899" y="1524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2" name="Line 63"/>
            <p:cNvSpPr/>
            <p:nvPr/>
          </p:nvSpPr>
          <p:spPr>
            <a:xfrm>
              <a:off x="3899" y="787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3" name="Line 64"/>
            <p:cNvSpPr/>
            <p:nvPr/>
          </p:nvSpPr>
          <p:spPr>
            <a:xfrm>
              <a:off x="3899" y="1139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Line 65"/>
            <p:cNvSpPr/>
            <p:nvPr/>
          </p:nvSpPr>
          <p:spPr>
            <a:xfrm>
              <a:off x="3891" y="631"/>
              <a:ext cx="0" cy="2285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Line 66"/>
            <p:cNvSpPr/>
            <p:nvPr/>
          </p:nvSpPr>
          <p:spPr>
            <a:xfrm flipV="1">
              <a:off x="3008" y="1046"/>
              <a:ext cx="8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6" name="Line 67"/>
            <p:cNvSpPr/>
            <p:nvPr/>
          </p:nvSpPr>
          <p:spPr>
            <a:xfrm>
              <a:off x="3753" y="1307"/>
              <a:ext cx="260" cy="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7" name="Line 68"/>
            <p:cNvSpPr/>
            <p:nvPr/>
          </p:nvSpPr>
          <p:spPr>
            <a:xfrm>
              <a:off x="3693" y="955"/>
              <a:ext cx="330" cy="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8" name="Line 69"/>
            <p:cNvSpPr/>
            <p:nvPr/>
          </p:nvSpPr>
          <p:spPr>
            <a:xfrm>
              <a:off x="3753" y="1579"/>
              <a:ext cx="2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9" name="Line 70"/>
            <p:cNvSpPr/>
            <p:nvPr/>
          </p:nvSpPr>
          <p:spPr>
            <a:xfrm>
              <a:off x="3693" y="962"/>
              <a:ext cx="0" cy="2137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0" name="Oval 71"/>
            <p:cNvSpPr/>
            <p:nvPr/>
          </p:nvSpPr>
          <p:spPr>
            <a:xfrm>
              <a:off x="3868" y="1025"/>
              <a:ext cx="39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1" name="Oval 72"/>
            <p:cNvSpPr/>
            <p:nvPr/>
          </p:nvSpPr>
          <p:spPr>
            <a:xfrm>
              <a:off x="3876" y="768"/>
              <a:ext cx="39" cy="35"/>
            </a:xfrm>
            <a:prstGeom prst="ellipse">
              <a:avLst/>
            </a:prstGeom>
            <a:solidFill>
              <a:srgbClr val="FF99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2" name="Oval 73"/>
            <p:cNvSpPr/>
            <p:nvPr/>
          </p:nvSpPr>
          <p:spPr>
            <a:xfrm>
              <a:off x="3875" y="1124"/>
              <a:ext cx="38" cy="35"/>
            </a:xfrm>
            <a:prstGeom prst="ellipse">
              <a:avLst/>
            </a:prstGeom>
            <a:solidFill>
              <a:srgbClr val="FF99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3" name="Oval 74"/>
            <p:cNvSpPr/>
            <p:nvPr/>
          </p:nvSpPr>
          <p:spPr>
            <a:xfrm>
              <a:off x="3737" y="1565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4" name="Text Box 75"/>
            <p:cNvSpPr txBox="1"/>
            <p:nvPr/>
          </p:nvSpPr>
          <p:spPr>
            <a:xfrm>
              <a:off x="2035" y="531"/>
              <a:ext cx="346" cy="403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G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25" name="Oval 76"/>
            <p:cNvSpPr/>
            <p:nvPr/>
          </p:nvSpPr>
          <p:spPr>
            <a:xfrm>
              <a:off x="3868" y="1994"/>
              <a:ext cx="39" cy="35"/>
            </a:xfrm>
            <a:prstGeom prst="ellipse">
              <a:avLst/>
            </a:prstGeom>
            <a:gradFill>
              <a:gsLst>
                <a:gs pos="0">
                  <a:srgbClr val="FE4444"/>
                </a:gs>
                <a:gs pos="100000">
                  <a:srgbClr val="832B2B"/>
                </a:gs>
              </a:gsLst>
              <a:lin ang="5400000" scaled="0"/>
            </a:gra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6" name="Line 77"/>
            <p:cNvSpPr/>
            <p:nvPr/>
          </p:nvSpPr>
          <p:spPr>
            <a:xfrm>
              <a:off x="3891" y="623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27" name="Rectangle 78"/>
            <p:cNvSpPr/>
            <p:nvPr/>
          </p:nvSpPr>
          <p:spPr>
            <a:xfrm>
              <a:off x="3430" y="2446"/>
              <a:ext cx="154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8" name="Oval 79"/>
            <p:cNvSpPr/>
            <p:nvPr/>
          </p:nvSpPr>
          <p:spPr>
            <a:xfrm>
              <a:off x="3589" y="2523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29" name="Rectangle 80"/>
            <p:cNvSpPr/>
            <p:nvPr/>
          </p:nvSpPr>
          <p:spPr>
            <a:xfrm>
              <a:off x="2855" y="2446"/>
              <a:ext cx="153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0" name="Oval 81"/>
            <p:cNvSpPr/>
            <p:nvPr/>
          </p:nvSpPr>
          <p:spPr>
            <a:xfrm>
              <a:off x="3013" y="2523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1" name="Line 82"/>
            <p:cNvSpPr/>
            <p:nvPr/>
          </p:nvSpPr>
          <p:spPr>
            <a:xfrm>
              <a:off x="3053" y="2538"/>
              <a:ext cx="38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2" name="Line 83"/>
            <p:cNvSpPr/>
            <p:nvPr/>
          </p:nvSpPr>
          <p:spPr>
            <a:xfrm>
              <a:off x="2701" y="2551"/>
              <a:ext cx="154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3" name="Text Box 84"/>
            <p:cNvSpPr txBox="1"/>
            <p:nvPr/>
          </p:nvSpPr>
          <p:spPr>
            <a:xfrm>
              <a:off x="2509" y="2945"/>
              <a:ext cx="269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</a:p>
          </p:txBody>
        </p:sp>
        <p:sp>
          <p:nvSpPr>
            <p:cNvPr id="23634" name="Line 85"/>
            <p:cNvSpPr/>
            <p:nvPr/>
          </p:nvSpPr>
          <p:spPr>
            <a:xfrm>
              <a:off x="3123" y="430"/>
              <a:ext cx="0" cy="210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35" name="Oval 86"/>
            <p:cNvSpPr/>
            <p:nvPr/>
          </p:nvSpPr>
          <p:spPr>
            <a:xfrm>
              <a:off x="3299" y="885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6" name="Oval 87"/>
            <p:cNvSpPr/>
            <p:nvPr/>
          </p:nvSpPr>
          <p:spPr>
            <a:xfrm>
              <a:off x="3291" y="1228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7" name="Oval 88"/>
            <p:cNvSpPr/>
            <p:nvPr/>
          </p:nvSpPr>
          <p:spPr>
            <a:xfrm>
              <a:off x="3875" y="1509"/>
              <a:ext cx="38" cy="35"/>
            </a:xfrm>
            <a:prstGeom prst="ellipse">
              <a:avLst/>
            </a:prstGeom>
            <a:solidFill>
              <a:srgbClr val="FF9900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8" name="Oval 89"/>
            <p:cNvSpPr/>
            <p:nvPr/>
          </p:nvSpPr>
          <p:spPr>
            <a:xfrm>
              <a:off x="3291" y="1612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39" name="Line 90"/>
            <p:cNvSpPr/>
            <p:nvPr/>
          </p:nvSpPr>
          <p:spPr>
            <a:xfrm>
              <a:off x="3239" y="500"/>
              <a:ext cx="76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0" name="Line 91"/>
            <p:cNvSpPr/>
            <p:nvPr/>
          </p:nvSpPr>
          <p:spPr>
            <a:xfrm>
              <a:off x="3239" y="850"/>
              <a:ext cx="76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1" name="Oval 92"/>
            <p:cNvSpPr/>
            <p:nvPr/>
          </p:nvSpPr>
          <p:spPr>
            <a:xfrm>
              <a:off x="3213" y="830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2" name="Oval 93"/>
            <p:cNvSpPr/>
            <p:nvPr/>
          </p:nvSpPr>
          <p:spPr>
            <a:xfrm>
              <a:off x="3216" y="1886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3" name="Oval 94"/>
            <p:cNvSpPr/>
            <p:nvPr/>
          </p:nvSpPr>
          <p:spPr>
            <a:xfrm>
              <a:off x="3216" y="2285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4" name="Oval 95"/>
            <p:cNvSpPr/>
            <p:nvPr/>
          </p:nvSpPr>
          <p:spPr>
            <a:xfrm>
              <a:off x="3099" y="1174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5" name="Oval 96"/>
            <p:cNvSpPr/>
            <p:nvPr/>
          </p:nvSpPr>
          <p:spPr>
            <a:xfrm>
              <a:off x="3107" y="1822"/>
              <a:ext cx="39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6" name="Line 97"/>
            <p:cNvSpPr/>
            <p:nvPr/>
          </p:nvSpPr>
          <p:spPr>
            <a:xfrm>
              <a:off x="3822" y="195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7" name="Line 98"/>
            <p:cNvSpPr/>
            <p:nvPr/>
          </p:nvSpPr>
          <p:spPr>
            <a:xfrm>
              <a:off x="3814" y="2250"/>
              <a:ext cx="19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48" name="Oval 99"/>
            <p:cNvSpPr/>
            <p:nvPr/>
          </p:nvSpPr>
          <p:spPr>
            <a:xfrm>
              <a:off x="3800" y="2230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49" name="Oval 100"/>
            <p:cNvSpPr/>
            <p:nvPr/>
          </p:nvSpPr>
          <p:spPr>
            <a:xfrm>
              <a:off x="3806" y="2678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50" name="Line 101"/>
            <p:cNvSpPr/>
            <p:nvPr/>
          </p:nvSpPr>
          <p:spPr>
            <a:xfrm>
              <a:off x="3699" y="3098"/>
              <a:ext cx="31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1" name="Line 102"/>
            <p:cNvSpPr/>
            <p:nvPr/>
          </p:nvSpPr>
          <p:spPr>
            <a:xfrm>
              <a:off x="3630" y="2545"/>
              <a:ext cx="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2" name="Oval 103"/>
            <p:cNvSpPr/>
            <p:nvPr/>
          </p:nvSpPr>
          <p:spPr>
            <a:xfrm>
              <a:off x="3675" y="2530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53" name="Line 104"/>
            <p:cNvSpPr/>
            <p:nvPr/>
          </p:nvSpPr>
          <p:spPr>
            <a:xfrm>
              <a:off x="3699" y="2355"/>
              <a:ext cx="3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4" name="Oval 105"/>
            <p:cNvSpPr/>
            <p:nvPr/>
          </p:nvSpPr>
          <p:spPr>
            <a:xfrm>
              <a:off x="3675" y="2335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55" name="Line 106"/>
            <p:cNvSpPr/>
            <p:nvPr/>
          </p:nvSpPr>
          <p:spPr>
            <a:xfrm>
              <a:off x="3699" y="1683"/>
              <a:ext cx="30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6" name="Oval 107"/>
            <p:cNvSpPr/>
            <p:nvPr/>
          </p:nvSpPr>
          <p:spPr>
            <a:xfrm>
              <a:off x="3677" y="1668"/>
              <a:ext cx="38" cy="35"/>
            </a:xfrm>
            <a:prstGeom prst="ellipse">
              <a:avLst/>
            </a:prstGeom>
            <a:solidFill>
              <a:schemeClr val="tx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57" name="Line 108"/>
            <p:cNvSpPr/>
            <p:nvPr/>
          </p:nvSpPr>
          <p:spPr>
            <a:xfrm>
              <a:off x="2671" y="976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8" name="Line 109"/>
            <p:cNvSpPr/>
            <p:nvPr/>
          </p:nvSpPr>
          <p:spPr>
            <a:xfrm>
              <a:off x="2249" y="1053"/>
              <a:ext cx="5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59" name="Rectangle 111"/>
            <p:cNvSpPr/>
            <p:nvPr/>
          </p:nvSpPr>
          <p:spPr>
            <a:xfrm>
              <a:off x="2816" y="933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0" name="Oval 112"/>
            <p:cNvSpPr/>
            <p:nvPr/>
          </p:nvSpPr>
          <p:spPr>
            <a:xfrm>
              <a:off x="2778" y="1038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1" name="Oval 113"/>
            <p:cNvSpPr/>
            <p:nvPr/>
          </p:nvSpPr>
          <p:spPr>
            <a:xfrm>
              <a:off x="2778" y="962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2" name="Oval 114"/>
            <p:cNvSpPr/>
            <p:nvPr/>
          </p:nvSpPr>
          <p:spPr>
            <a:xfrm>
              <a:off x="2778" y="1108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3" name="Rectangle 115"/>
            <p:cNvSpPr/>
            <p:nvPr/>
          </p:nvSpPr>
          <p:spPr>
            <a:xfrm>
              <a:off x="2362" y="735"/>
              <a:ext cx="151" cy="210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4" name="Oval 116"/>
            <p:cNvSpPr/>
            <p:nvPr/>
          </p:nvSpPr>
          <p:spPr>
            <a:xfrm>
              <a:off x="2518" y="812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65" name="Line 117"/>
            <p:cNvSpPr/>
            <p:nvPr/>
          </p:nvSpPr>
          <p:spPr>
            <a:xfrm>
              <a:off x="2219" y="846"/>
              <a:ext cx="15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6" name="Text Box 118"/>
            <p:cNvSpPr txBox="1"/>
            <p:nvPr/>
          </p:nvSpPr>
          <p:spPr>
            <a:xfrm>
              <a:off x="2362" y="725"/>
              <a:ext cx="189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67" name="Line 119"/>
            <p:cNvSpPr/>
            <p:nvPr/>
          </p:nvSpPr>
          <p:spPr>
            <a:xfrm>
              <a:off x="2671" y="835"/>
              <a:ext cx="0" cy="14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8" name="Line 120"/>
            <p:cNvSpPr/>
            <p:nvPr/>
          </p:nvSpPr>
          <p:spPr>
            <a:xfrm>
              <a:off x="2564" y="829"/>
              <a:ext cx="11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69" name="Line 121"/>
            <p:cNvSpPr/>
            <p:nvPr/>
          </p:nvSpPr>
          <p:spPr>
            <a:xfrm>
              <a:off x="2249" y="1123"/>
              <a:ext cx="53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0" name="Text Box 122"/>
            <p:cNvSpPr txBox="1"/>
            <p:nvPr/>
          </p:nvSpPr>
          <p:spPr>
            <a:xfrm>
              <a:off x="1927" y="849"/>
              <a:ext cx="538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/G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2A</a:t>
              </a:r>
            </a:p>
          </p:txBody>
        </p:sp>
        <p:sp>
          <p:nvSpPr>
            <p:cNvPr id="23671" name="Text Box 123"/>
            <p:cNvSpPr txBox="1"/>
            <p:nvPr/>
          </p:nvSpPr>
          <p:spPr>
            <a:xfrm>
              <a:off x="1927" y="1030"/>
              <a:ext cx="553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/G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2B</a:t>
              </a:r>
            </a:p>
          </p:txBody>
        </p:sp>
        <p:sp>
          <p:nvSpPr>
            <p:cNvPr id="23672" name="Line 147"/>
            <p:cNvSpPr/>
            <p:nvPr/>
          </p:nvSpPr>
          <p:spPr>
            <a:xfrm>
              <a:off x="3929" y="2005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3" name="Line 157"/>
            <p:cNvSpPr/>
            <p:nvPr/>
          </p:nvSpPr>
          <p:spPr>
            <a:xfrm>
              <a:off x="3937" y="2411"/>
              <a:ext cx="0" cy="122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4" name="Line 158"/>
            <p:cNvSpPr/>
            <p:nvPr/>
          </p:nvSpPr>
          <p:spPr>
            <a:xfrm>
              <a:off x="3937" y="2530"/>
              <a:ext cx="7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75" name="Text Box 159"/>
            <p:cNvSpPr txBox="1"/>
            <p:nvPr/>
          </p:nvSpPr>
          <p:spPr>
            <a:xfrm>
              <a:off x="2840" y="2440"/>
              <a:ext cx="19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76" name="Text Box 160"/>
            <p:cNvSpPr txBox="1"/>
            <p:nvPr/>
          </p:nvSpPr>
          <p:spPr>
            <a:xfrm>
              <a:off x="3414" y="2446"/>
              <a:ext cx="19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77" name="Text Box 161"/>
            <p:cNvSpPr txBox="1"/>
            <p:nvPr/>
          </p:nvSpPr>
          <p:spPr>
            <a:xfrm>
              <a:off x="3430" y="2705"/>
              <a:ext cx="19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78" name="Text Box 162"/>
            <p:cNvSpPr txBox="1"/>
            <p:nvPr/>
          </p:nvSpPr>
          <p:spPr>
            <a:xfrm>
              <a:off x="3430" y="2951"/>
              <a:ext cx="19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79" name="Text Box 163"/>
            <p:cNvSpPr txBox="1"/>
            <p:nvPr/>
          </p:nvSpPr>
          <p:spPr>
            <a:xfrm>
              <a:off x="2862" y="2721"/>
              <a:ext cx="191" cy="232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80" name="Text Box 164"/>
            <p:cNvSpPr txBox="1"/>
            <p:nvPr/>
          </p:nvSpPr>
          <p:spPr>
            <a:xfrm>
              <a:off x="2855" y="2951"/>
              <a:ext cx="189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</a:p>
          </p:txBody>
        </p:sp>
        <p:sp>
          <p:nvSpPr>
            <p:cNvPr id="23681" name="Text Box 165"/>
            <p:cNvSpPr txBox="1"/>
            <p:nvPr/>
          </p:nvSpPr>
          <p:spPr>
            <a:xfrm>
              <a:off x="2817" y="956"/>
              <a:ext cx="219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682" name="Rectangle 7"/>
            <p:cNvSpPr/>
            <p:nvPr/>
          </p:nvSpPr>
          <p:spPr>
            <a:xfrm>
              <a:off x="4006" y="2145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83" name="Oval 124"/>
            <p:cNvSpPr/>
            <p:nvPr/>
          </p:nvSpPr>
          <p:spPr>
            <a:xfrm>
              <a:off x="4206" y="2250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84" name="Line 125"/>
            <p:cNvSpPr/>
            <p:nvPr/>
          </p:nvSpPr>
          <p:spPr>
            <a:xfrm>
              <a:off x="4252" y="2271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5" name="Rectangle 126"/>
            <p:cNvSpPr/>
            <p:nvPr/>
          </p:nvSpPr>
          <p:spPr>
            <a:xfrm>
              <a:off x="4006" y="1795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86" name="Oval 127"/>
            <p:cNvSpPr/>
            <p:nvPr/>
          </p:nvSpPr>
          <p:spPr>
            <a:xfrm>
              <a:off x="4206" y="1900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87" name="Line 128"/>
            <p:cNvSpPr/>
            <p:nvPr/>
          </p:nvSpPr>
          <p:spPr>
            <a:xfrm>
              <a:off x="4252" y="1921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88" name="Rectangle 129"/>
            <p:cNvSpPr/>
            <p:nvPr/>
          </p:nvSpPr>
          <p:spPr>
            <a:xfrm>
              <a:off x="4006" y="2495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89" name="Oval 130"/>
            <p:cNvSpPr/>
            <p:nvPr/>
          </p:nvSpPr>
          <p:spPr>
            <a:xfrm>
              <a:off x="4206" y="2600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0" name="Line 131"/>
            <p:cNvSpPr/>
            <p:nvPr/>
          </p:nvSpPr>
          <p:spPr>
            <a:xfrm>
              <a:off x="4252" y="2621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1" name="Rectangle 132"/>
            <p:cNvSpPr/>
            <p:nvPr/>
          </p:nvSpPr>
          <p:spPr>
            <a:xfrm>
              <a:off x="4006" y="2876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2" name="Oval 133"/>
            <p:cNvSpPr/>
            <p:nvPr/>
          </p:nvSpPr>
          <p:spPr>
            <a:xfrm>
              <a:off x="4206" y="2964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3" name="Line 134"/>
            <p:cNvSpPr/>
            <p:nvPr/>
          </p:nvSpPr>
          <p:spPr>
            <a:xfrm>
              <a:off x="4252" y="2984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4" name="Rectangle 135"/>
            <p:cNvSpPr/>
            <p:nvPr/>
          </p:nvSpPr>
          <p:spPr>
            <a:xfrm>
              <a:off x="4006" y="747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5" name="Oval 136"/>
            <p:cNvSpPr/>
            <p:nvPr/>
          </p:nvSpPr>
          <p:spPr>
            <a:xfrm>
              <a:off x="4206" y="852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6" name="Line 137"/>
            <p:cNvSpPr/>
            <p:nvPr/>
          </p:nvSpPr>
          <p:spPr>
            <a:xfrm>
              <a:off x="4252" y="872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97" name="Rectangle 138"/>
            <p:cNvSpPr/>
            <p:nvPr/>
          </p:nvSpPr>
          <p:spPr>
            <a:xfrm>
              <a:off x="4006" y="405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8" name="Oval 139"/>
            <p:cNvSpPr/>
            <p:nvPr/>
          </p:nvSpPr>
          <p:spPr>
            <a:xfrm>
              <a:off x="4206" y="501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699" name="Line 140"/>
            <p:cNvSpPr/>
            <p:nvPr/>
          </p:nvSpPr>
          <p:spPr>
            <a:xfrm>
              <a:off x="4252" y="522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0" name="Rectangle 141"/>
            <p:cNvSpPr/>
            <p:nvPr/>
          </p:nvSpPr>
          <p:spPr>
            <a:xfrm>
              <a:off x="4006" y="1097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1" name="Oval 142"/>
            <p:cNvSpPr/>
            <p:nvPr/>
          </p:nvSpPr>
          <p:spPr>
            <a:xfrm>
              <a:off x="4206" y="1202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2" name="Line 143"/>
            <p:cNvSpPr/>
            <p:nvPr/>
          </p:nvSpPr>
          <p:spPr>
            <a:xfrm>
              <a:off x="4252" y="1222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3" name="Rectangle 144"/>
            <p:cNvSpPr/>
            <p:nvPr/>
          </p:nvSpPr>
          <p:spPr>
            <a:xfrm>
              <a:off x="4006" y="1460"/>
              <a:ext cx="192" cy="245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4" name="Oval 145"/>
            <p:cNvSpPr/>
            <p:nvPr/>
          </p:nvSpPr>
          <p:spPr>
            <a:xfrm>
              <a:off x="4206" y="1565"/>
              <a:ext cx="38" cy="35"/>
            </a:xfrm>
            <a:prstGeom prst="ellipse">
              <a:avLst/>
            </a:prstGeom>
            <a:solidFill>
              <a:schemeClr val="hlink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05" name="Line 146"/>
            <p:cNvSpPr/>
            <p:nvPr/>
          </p:nvSpPr>
          <p:spPr>
            <a:xfrm>
              <a:off x="4252" y="1585"/>
              <a:ext cx="23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06" name="Text Box 149"/>
            <p:cNvSpPr txBox="1"/>
            <p:nvPr/>
          </p:nvSpPr>
          <p:spPr>
            <a:xfrm>
              <a:off x="4006" y="395"/>
              <a:ext cx="23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07" name="Text Box 150"/>
            <p:cNvSpPr txBox="1"/>
            <p:nvPr/>
          </p:nvSpPr>
          <p:spPr>
            <a:xfrm>
              <a:off x="4006" y="738"/>
              <a:ext cx="23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08" name="Text Box 151"/>
            <p:cNvSpPr txBox="1"/>
            <p:nvPr/>
          </p:nvSpPr>
          <p:spPr>
            <a:xfrm>
              <a:off x="4006" y="1092"/>
              <a:ext cx="23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09" name="Text Box 152"/>
            <p:cNvSpPr txBox="1"/>
            <p:nvPr/>
          </p:nvSpPr>
          <p:spPr>
            <a:xfrm>
              <a:off x="4006" y="1445"/>
              <a:ext cx="23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10" name="Text Box 153"/>
            <p:cNvSpPr txBox="1"/>
            <p:nvPr/>
          </p:nvSpPr>
          <p:spPr>
            <a:xfrm>
              <a:off x="4006" y="1795"/>
              <a:ext cx="23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11" name="Text Box 154"/>
            <p:cNvSpPr txBox="1"/>
            <p:nvPr/>
          </p:nvSpPr>
          <p:spPr>
            <a:xfrm>
              <a:off x="4006" y="2145"/>
              <a:ext cx="23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12" name="Text Box 155"/>
            <p:cNvSpPr txBox="1"/>
            <p:nvPr/>
          </p:nvSpPr>
          <p:spPr>
            <a:xfrm>
              <a:off x="4006" y="2881"/>
              <a:ext cx="230" cy="23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13" name="Text Box 156"/>
            <p:cNvSpPr txBox="1"/>
            <p:nvPr/>
          </p:nvSpPr>
          <p:spPr>
            <a:xfrm>
              <a:off x="4006" y="2495"/>
              <a:ext cx="230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&amp;</a:t>
              </a:r>
            </a:p>
          </p:txBody>
        </p:sp>
        <p:sp>
          <p:nvSpPr>
            <p:cNvPr id="23714" name="Line 62"/>
            <p:cNvSpPr/>
            <p:nvPr/>
          </p:nvSpPr>
          <p:spPr>
            <a:xfrm>
              <a:off x="3897" y="1523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5" name="Line 63"/>
            <p:cNvSpPr/>
            <p:nvPr/>
          </p:nvSpPr>
          <p:spPr>
            <a:xfrm>
              <a:off x="3897" y="787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6" name="Line 64"/>
            <p:cNvSpPr/>
            <p:nvPr/>
          </p:nvSpPr>
          <p:spPr>
            <a:xfrm>
              <a:off x="3897" y="1138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7" name="Line 65"/>
            <p:cNvSpPr/>
            <p:nvPr/>
          </p:nvSpPr>
          <p:spPr>
            <a:xfrm>
              <a:off x="3888" y="622"/>
              <a:ext cx="2" cy="2293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8" name="Line 66"/>
            <p:cNvSpPr/>
            <p:nvPr/>
          </p:nvSpPr>
          <p:spPr>
            <a:xfrm flipV="1">
              <a:off x="3007" y="1045"/>
              <a:ext cx="884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19" name="Oval 72"/>
            <p:cNvSpPr/>
            <p:nvPr/>
          </p:nvSpPr>
          <p:spPr>
            <a:xfrm>
              <a:off x="3875" y="768"/>
              <a:ext cx="38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20" name="Oval 73"/>
            <p:cNvSpPr/>
            <p:nvPr/>
          </p:nvSpPr>
          <p:spPr>
            <a:xfrm>
              <a:off x="3873" y="1124"/>
              <a:ext cx="39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21" name="Line 77"/>
            <p:cNvSpPr/>
            <p:nvPr/>
          </p:nvSpPr>
          <p:spPr>
            <a:xfrm>
              <a:off x="3889" y="622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2" name="Oval 88"/>
            <p:cNvSpPr/>
            <p:nvPr/>
          </p:nvSpPr>
          <p:spPr>
            <a:xfrm>
              <a:off x="3873" y="1509"/>
              <a:ext cx="39" cy="35"/>
            </a:xfrm>
            <a:prstGeom prst="ellipse">
              <a:avLst/>
            </a:prstGeom>
            <a:solidFill>
              <a:srgbClr val="FF0000"/>
            </a:solidFill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723" name="Line 108"/>
            <p:cNvSpPr/>
            <p:nvPr/>
          </p:nvSpPr>
          <p:spPr>
            <a:xfrm>
              <a:off x="2669" y="975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4" name="Line 109"/>
            <p:cNvSpPr/>
            <p:nvPr/>
          </p:nvSpPr>
          <p:spPr>
            <a:xfrm>
              <a:off x="2247" y="1052"/>
              <a:ext cx="53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5" name="Line 117"/>
            <p:cNvSpPr/>
            <p:nvPr/>
          </p:nvSpPr>
          <p:spPr>
            <a:xfrm>
              <a:off x="2217" y="845"/>
              <a:ext cx="151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6" name="Line 119"/>
            <p:cNvSpPr/>
            <p:nvPr/>
          </p:nvSpPr>
          <p:spPr>
            <a:xfrm>
              <a:off x="2669" y="834"/>
              <a:ext cx="0" cy="14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7" name="Line 120"/>
            <p:cNvSpPr/>
            <p:nvPr/>
          </p:nvSpPr>
          <p:spPr>
            <a:xfrm>
              <a:off x="2562" y="828"/>
              <a:ext cx="115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8" name="Line 121"/>
            <p:cNvSpPr/>
            <p:nvPr/>
          </p:nvSpPr>
          <p:spPr>
            <a:xfrm>
              <a:off x="2247" y="1122"/>
              <a:ext cx="537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29" name="Line 147"/>
            <p:cNvSpPr/>
            <p:nvPr/>
          </p:nvSpPr>
          <p:spPr>
            <a:xfrm>
              <a:off x="3928" y="2005"/>
              <a:ext cx="0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Oval 81"/>
          <p:cNvSpPr/>
          <p:nvPr/>
        </p:nvSpPr>
        <p:spPr>
          <a:xfrm>
            <a:off x="3982085" y="128651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Oval 81"/>
          <p:cNvSpPr/>
          <p:nvPr/>
        </p:nvSpPr>
        <p:spPr>
          <a:xfrm>
            <a:off x="4402455" y="152971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Oval 81"/>
          <p:cNvSpPr/>
          <p:nvPr/>
        </p:nvSpPr>
        <p:spPr>
          <a:xfrm>
            <a:off x="4402455" y="164655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Oval 81"/>
          <p:cNvSpPr/>
          <p:nvPr/>
        </p:nvSpPr>
        <p:spPr>
          <a:xfrm>
            <a:off x="4415155" y="176593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Oval 81"/>
          <p:cNvSpPr/>
          <p:nvPr/>
        </p:nvSpPr>
        <p:spPr>
          <a:xfrm>
            <a:off x="4772025" y="400939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7" name="Oval 81"/>
          <p:cNvSpPr/>
          <p:nvPr/>
        </p:nvSpPr>
        <p:spPr>
          <a:xfrm>
            <a:off x="4773930" y="441134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Oval 81"/>
          <p:cNvSpPr/>
          <p:nvPr/>
        </p:nvSpPr>
        <p:spPr>
          <a:xfrm>
            <a:off x="4777740" y="481520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9" name="Oval 81"/>
          <p:cNvSpPr/>
          <p:nvPr/>
        </p:nvSpPr>
        <p:spPr>
          <a:xfrm>
            <a:off x="5700395" y="401066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0" name="Oval 81"/>
          <p:cNvSpPr/>
          <p:nvPr/>
        </p:nvSpPr>
        <p:spPr>
          <a:xfrm>
            <a:off x="5695315" y="441515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1" name="Oval 81"/>
          <p:cNvSpPr/>
          <p:nvPr/>
        </p:nvSpPr>
        <p:spPr>
          <a:xfrm>
            <a:off x="5690235" y="481012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2" name="Oval 81"/>
          <p:cNvSpPr/>
          <p:nvPr/>
        </p:nvSpPr>
        <p:spPr>
          <a:xfrm>
            <a:off x="6682105" y="471233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3" name="Oval 81"/>
          <p:cNvSpPr/>
          <p:nvPr/>
        </p:nvSpPr>
        <p:spPr>
          <a:xfrm>
            <a:off x="6660515" y="413702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" name="Oval 81"/>
          <p:cNvSpPr/>
          <p:nvPr/>
        </p:nvSpPr>
        <p:spPr>
          <a:xfrm>
            <a:off x="6665595" y="3578225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5" name="Oval 81"/>
          <p:cNvSpPr/>
          <p:nvPr/>
        </p:nvSpPr>
        <p:spPr>
          <a:xfrm>
            <a:off x="6670675" y="302514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" name="Oval 81"/>
          <p:cNvSpPr/>
          <p:nvPr/>
        </p:nvSpPr>
        <p:spPr>
          <a:xfrm>
            <a:off x="6687185" y="249174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" name="Oval 81"/>
          <p:cNvSpPr/>
          <p:nvPr/>
        </p:nvSpPr>
        <p:spPr>
          <a:xfrm>
            <a:off x="6661785" y="191262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8" name="Oval 81"/>
          <p:cNvSpPr/>
          <p:nvPr/>
        </p:nvSpPr>
        <p:spPr>
          <a:xfrm>
            <a:off x="6665595" y="135890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9" name="Oval 81"/>
          <p:cNvSpPr/>
          <p:nvPr/>
        </p:nvSpPr>
        <p:spPr>
          <a:xfrm>
            <a:off x="6654165" y="798830"/>
            <a:ext cx="73025" cy="46037"/>
          </a:xfrm>
          <a:prstGeom prst="ellipse">
            <a:avLst/>
          </a:prstGeom>
          <a:solidFill>
            <a:schemeClr val="bg1"/>
          </a:solidFill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0" name="Oval 88"/>
          <p:cNvSpPr/>
          <p:nvPr/>
        </p:nvSpPr>
        <p:spPr>
          <a:xfrm>
            <a:off x="6146483" y="1629728"/>
            <a:ext cx="61912" cy="55563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Oval 88"/>
          <p:cNvSpPr/>
          <p:nvPr/>
        </p:nvSpPr>
        <p:spPr>
          <a:xfrm>
            <a:off x="6136323" y="3168333"/>
            <a:ext cx="61912" cy="55563"/>
          </a:xfrm>
          <a:prstGeom prst="ellipse">
            <a:avLst/>
          </a:prstGeom>
          <a:solidFill>
            <a:srgbClr val="FF0000"/>
          </a:solidFill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>
              <a:buFont typeface="Arial" panose="020B0604020202020204" pitchFamily="34" charset="0"/>
            </a:pPr>
            <a:endParaRPr lang="zh-CN" altLang="en-US" sz="18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/>
          </p:cNvSpPr>
          <p:nvPr>
            <p:ph type="title"/>
          </p:nvPr>
        </p:nvSpPr>
        <p:spPr>
          <a:xfrm>
            <a:off x="357188" y="484188"/>
            <a:ext cx="4681537" cy="279400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（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）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3-8 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</a:p>
        </p:txBody>
      </p:sp>
      <p:sp>
        <p:nvSpPr>
          <p:cNvPr id="22531" name="Rectangle 4"/>
          <p:cNvSpPr>
            <a:spLocks noGrp="1"/>
          </p:cNvSpPr>
          <p:nvPr>
            <p:ph idx="1"/>
          </p:nvPr>
        </p:nvSpPr>
        <p:spPr>
          <a:xfrm>
            <a:off x="5429250" y="492125"/>
            <a:ext cx="2857500" cy="457200"/>
          </a:xfrm>
          <a:noFill/>
          <a:ln>
            <a:noFill/>
          </a:ln>
        </p:spPr>
        <p:txBody>
          <a:bodyPr/>
          <a:lstStyle/>
          <a:p>
            <a:pPr eaLnBrk="1" hangingPunct="1">
              <a:buNone/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真值表</a:t>
            </a:r>
          </a:p>
        </p:txBody>
      </p:sp>
      <p:graphicFrame>
        <p:nvGraphicFramePr>
          <p:cNvPr id="149633" name="Group 129"/>
          <p:cNvGraphicFramePr>
            <a:graphicFrameLocks noGrp="1"/>
          </p:cNvGraphicFramePr>
          <p:nvPr/>
        </p:nvGraphicFramePr>
        <p:xfrm>
          <a:off x="304800" y="815975"/>
          <a:ext cx="7188200" cy="4230689"/>
        </p:xfrm>
        <a:graphic>
          <a:graphicData uri="http://schemas.openxmlformats.org/drawingml/2006/table">
            <a:tbl>
              <a:tblPr/>
              <a:tblGrid>
                <a:gridCol w="2885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入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输    出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63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/G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2A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/G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2B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C   B   A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/Y</a:t>
                      </a:r>
                      <a:r>
                        <a:rPr kumimoji="1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d    d    d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d    d    d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0    0    0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0    0    1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0    1    0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0    1    1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99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1    0    0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1    0    1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1    1    0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192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1      0       0</a:t>
                      </a: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1    1    1</a:t>
                      </a:r>
                    </a:p>
                  </a:txBody>
                  <a:tcPr marL="91448" marR="91448" marT="34298" marB="34298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1      1      1      1      1      1      1</a:t>
                      </a:r>
                    </a:p>
                  </a:txBody>
                  <a:tcPr marL="91448" marR="91448" marT="34298" marB="34298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14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/>
          </p:cNvSpPr>
          <p:nvPr>
            <p:ph type="title"/>
          </p:nvPr>
        </p:nvSpPr>
        <p:spPr>
          <a:xfrm>
            <a:off x="685800" y="500063"/>
            <a:ext cx="5614988" cy="371475"/>
          </a:xfrm>
          <a:noFill/>
          <a:ln>
            <a:noFill/>
          </a:ln>
        </p:spPr>
        <p:txBody>
          <a:bodyPr/>
          <a:lstStyle/>
          <a:p>
            <a:pPr eaLnBrk="1" hangingPunct="1"/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译码器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的使用要点</a:t>
            </a:r>
          </a:p>
        </p:txBody>
      </p:sp>
      <p:sp>
        <p:nvSpPr>
          <p:cNvPr id="18434" name="Rectangle 4"/>
          <p:cNvSpPr>
            <a:spLocks noGrp="1"/>
          </p:cNvSpPr>
          <p:nvPr>
            <p:ph idx="1"/>
          </p:nvPr>
        </p:nvSpPr>
        <p:spPr>
          <a:xfrm>
            <a:off x="325438" y="844550"/>
            <a:ext cx="4970462" cy="3821113"/>
          </a:xfrm>
          <a:noFill/>
          <a:ln>
            <a:noFill/>
          </a:ln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的输出信号为低有效，它有三个使能输入端（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G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/G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2A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/G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2B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），当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使能信号均有效时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，才产生有效输出。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74LS138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的内部功能可用逻辑表达式描述如下：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2A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2B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m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其中，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Y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为内部输出编码字的第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位，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m</a:t>
            </a:r>
            <a:r>
              <a:rPr lang="en-US" altLang="zh-CN" sz="1800" b="1" baseline="-25000" dirty="0"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为输入变量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C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B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的最小项（请大家注意三变量的排列顺序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“</a:t>
            </a:r>
            <a:r>
              <a:rPr lang="zh-CN" altLang="en-US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ＣＢＡ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”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）。      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74LS138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外部信号之间的关系为：</a:t>
            </a:r>
          </a:p>
          <a:p>
            <a:pPr eaLnBrk="1" hangingPunct="1">
              <a:buNone/>
            </a:pP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</a:t>
            </a:r>
            <a:r>
              <a:rPr lang="en-US" altLang="zh-CN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zh-CN" altLang="en-US" sz="1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 Y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 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= 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/G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2A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 /G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2B</a:t>
            </a:r>
            <a:r>
              <a:rPr lang="en-US" altLang="zh-CN" sz="1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∙ m</a:t>
            </a:r>
            <a:r>
              <a:rPr lang="en-US" altLang="zh-CN" sz="1800" b="1" baseline="-250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i</a:t>
            </a:r>
          </a:p>
        </p:txBody>
      </p:sp>
      <p:grpSp>
        <p:nvGrpSpPr>
          <p:cNvPr id="18435" name="Group 76"/>
          <p:cNvGrpSpPr/>
          <p:nvPr/>
        </p:nvGrpSpPr>
        <p:grpSpPr>
          <a:xfrm>
            <a:off x="5630863" y="1111250"/>
            <a:ext cx="2044700" cy="3297238"/>
            <a:chOff x="4280" y="768"/>
            <a:chExt cx="1288" cy="1680"/>
          </a:xfrm>
        </p:grpSpPr>
        <p:sp>
          <p:nvSpPr>
            <p:cNvPr id="24585" name="Rectangle 7"/>
            <p:cNvSpPr/>
            <p:nvPr/>
          </p:nvSpPr>
          <p:spPr>
            <a:xfrm>
              <a:off x="4568" y="1008"/>
              <a:ext cx="624" cy="1440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 eaLnBrk="1" hangingPunct="1">
                <a:buFont typeface="Arial" panose="020B0604020202020204" pitchFamily="34" charset="0"/>
              </a:pPr>
              <a:endParaRPr lang="zh-CN" altLang="en-US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grpSp>
          <p:nvGrpSpPr>
            <p:cNvPr id="24586" name="Group 8"/>
            <p:cNvGrpSpPr/>
            <p:nvPr/>
          </p:nvGrpSpPr>
          <p:grpSpPr>
            <a:xfrm>
              <a:off x="4290" y="1296"/>
              <a:ext cx="278" cy="48"/>
              <a:chOff x="3898" y="2736"/>
              <a:chExt cx="278" cy="48"/>
            </a:xfrm>
          </p:grpSpPr>
          <p:sp>
            <p:nvSpPr>
              <p:cNvPr id="24648" name="Oval 9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9" name="Line 10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587" name="Line 11"/>
            <p:cNvSpPr/>
            <p:nvPr/>
          </p:nvSpPr>
          <p:spPr>
            <a:xfrm>
              <a:off x="4280" y="1152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Line 12"/>
            <p:cNvSpPr/>
            <p:nvPr/>
          </p:nvSpPr>
          <p:spPr>
            <a:xfrm>
              <a:off x="4290" y="2118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9" name="Line 13"/>
            <p:cNvSpPr/>
            <p:nvPr/>
          </p:nvSpPr>
          <p:spPr>
            <a:xfrm>
              <a:off x="4280" y="2312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90" name="Text Box 14"/>
            <p:cNvSpPr txBox="1"/>
            <p:nvPr/>
          </p:nvSpPr>
          <p:spPr>
            <a:xfrm>
              <a:off x="4512" y="768"/>
              <a:ext cx="720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b="1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74LS138</a:t>
              </a:r>
            </a:p>
          </p:txBody>
        </p:sp>
        <p:sp>
          <p:nvSpPr>
            <p:cNvPr id="24591" name="Text Box 15"/>
            <p:cNvSpPr txBox="1"/>
            <p:nvPr/>
          </p:nvSpPr>
          <p:spPr>
            <a:xfrm>
              <a:off x="4560" y="1038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592" name="Text Box 16"/>
            <p:cNvSpPr txBox="1"/>
            <p:nvPr/>
          </p:nvSpPr>
          <p:spPr>
            <a:xfrm>
              <a:off x="4558" y="1804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A</a:t>
              </a:r>
            </a:p>
          </p:txBody>
        </p:sp>
        <p:sp>
          <p:nvSpPr>
            <p:cNvPr id="24593" name="Text Box 17"/>
            <p:cNvSpPr txBox="1"/>
            <p:nvPr/>
          </p:nvSpPr>
          <p:spPr>
            <a:xfrm>
              <a:off x="4326" y="990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</a:p>
          </p:txBody>
        </p:sp>
        <p:sp>
          <p:nvSpPr>
            <p:cNvPr id="24594" name="Text Box 18"/>
            <p:cNvSpPr txBox="1"/>
            <p:nvPr/>
          </p:nvSpPr>
          <p:spPr>
            <a:xfrm>
              <a:off x="4318" y="1152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</a:p>
          </p:txBody>
        </p:sp>
        <p:sp>
          <p:nvSpPr>
            <p:cNvPr id="24595" name="Text Box 19"/>
            <p:cNvSpPr txBox="1"/>
            <p:nvPr/>
          </p:nvSpPr>
          <p:spPr>
            <a:xfrm>
              <a:off x="4318" y="134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</a:p>
          </p:txBody>
        </p:sp>
        <p:sp>
          <p:nvSpPr>
            <p:cNvPr id="24596" name="Text Box 20"/>
            <p:cNvSpPr txBox="1"/>
            <p:nvPr/>
          </p:nvSpPr>
          <p:spPr>
            <a:xfrm>
              <a:off x="4328" y="176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</a:p>
          </p:txBody>
        </p:sp>
        <p:sp>
          <p:nvSpPr>
            <p:cNvPr id="24597" name="Text Box 21"/>
            <p:cNvSpPr txBox="1"/>
            <p:nvPr/>
          </p:nvSpPr>
          <p:spPr>
            <a:xfrm>
              <a:off x="4328" y="1958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</a:p>
          </p:txBody>
        </p:sp>
        <p:sp>
          <p:nvSpPr>
            <p:cNvPr id="24598" name="Text Box 22"/>
            <p:cNvSpPr txBox="1"/>
            <p:nvPr/>
          </p:nvSpPr>
          <p:spPr>
            <a:xfrm>
              <a:off x="4318" y="2160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</a:p>
          </p:txBody>
        </p:sp>
        <p:sp>
          <p:nvSpPr>
            <p:cNvPr id="24599" name="Line 23"/>
            <p:cNvSpPr/>
            <p:nvPr/>
          </p:nvSpPr>
          <p:spPr>
            <a:xfrm>
              <a:off x="5374" y="1332"/>
              <a:ext cx="0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00" name="Group 24"/>
            <p:cNvGrpSpPr/>
            <p:nvPr/>
          </p:nvGrpSpPr>
          <p:grpSpPr>
            <a:xfrm>
              <a:off x="5192" y="1186"/>
              <a:ext cx="288" cy="48"/>
              <a:chOff x="2400" y="3504"/>
              <a:chExt cx="288" cy="48"/>
            </a:xfrm>
          </p:grpSpPr>
          <p:sp>
            <p:nvSpPr>
              <p:cNvPr id="24646" name="Oval 2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7" name="Line 2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1" name="Group 27"/>
            <p:cNvGrpSpPr/>
            <p:nvPr/>
          </p:nvGrpSpPr>
          <p:grpSpPr>
            <a:xfrm>
              <a:off x="5192" y="1330"/>
              <a:ext cx="288" cy="48"/>
              <a:chOff x="2400" y="3504"/>
              <a:chExt cx="288" cy="48"/>
            </a:xfrm>
          </p:grpSpPr>
          <p:sp>
            <p:nvSpPr>
              <p:cNvPr id="24644" name="Oval 2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5" name="Line 2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2" name="Group 30"/>
            <p:cNvGrpSpPr/>
            <p:nvPr/>
          </p:nvGrpSpPr>
          <p:grpSpPr>
            <a:xfrm>
              <a:off x="5192" y="1474"/>
              <a:ext cx="288" cy="48"/>
              <a:chOff x="2400" y="3504"/>
              <a:chExt cx="288" cy="48"/>
            </a:xfrm>
          </p:grpSpPr>
          <p:sp>
            <p:nvSpPr>
              <p:cNvPr id="24642" name="Oval 3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3" name="Line 3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03" name="Group 33"/>
            <p:cNvGrpSpPr/>
            <p:nvPr/>
          </p:nvGrpSpPr>
          <p:grpSpPr>
            <a:xfrm>
              <a:off x="5192" y="1618"/>
              <a:ext cx="288" cy="48"/>
              <a:chOff x="2400" y="3504"/>
              <a:chExt cx="288" cy="48"/>
            </a:xfrm>
          </p:grpSpPr>
          <p:sp>
            <p:nvSpPr>
              <p:cNvPr id="24640" name="Oval 3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41" name="Line 3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04" name="Text Box 36"/>
            <p:cNvSpPr txBox="1"/>
            <p:nvPr/>
          </p:nvSpPr>
          <p:spPr>
            <a:xfrm>
              <a:off x="4952" y="1378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5" name="Text Box 37"/>
            <p:cNvSpPr txBox="1"/>
            <p:nvPr/>
          </p:nvSpPr>
          <p:spPr>
            <a:xfrm>
              <a:off x="4952" y="1090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0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6" name="Text Box 38"/>
            <p:cNvSpPr txBox="1"/>
            <p:nvPr/>
          </p:nvSpPr>
          <p:spPr>
            <a:xfrm>
              <a:off x="4952" y="1224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7" name="Text Box 39"/>
            <p:cNvSpPr txBox="1"/>
            <p:nvPr/>
          </p:nvSpPr>
          <p:spPr>
            <a:xfrm>
              <a:off x="4952" y="1534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3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08" name="Text Box 40"/>
            <p:cNvSpPr txBox="1"/>
            <p:nvPr/>
          </p:nvSpPr>
          <p:spPr>
            <a:xfrm>
              <a:off x="5240" y="1042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15</a:t>
              </a:r>
            </a:p>
          </p:txBody>
        </p:sp>
        <p:sp>
          <p:nvSpPr>
            <p:cNvPr id="24609" name="Text Box 41"/>
            <p:cNvSpPr txBox="1"/>
            <p:nvPr/>
          </p:nvSpPr>
          <p:spPr>
            <a:xfrm>
              <a:off x="5240" y="1196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14</a:t>
              </a:r>
            </a:p>
          </p:txBody>
        </p:sp>
        <p:sp>
          <p:nvSpPr>
            <p:cNvPr id="24610" name="Text Box 42"/>
            <p:cNvSpPr txBox="1"/>
            <p:nvPr/>
          </p:nvSpPr>
          <p:spPr>
            <a:xfrm>
              <a:off x="5240" y="1330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13</a:t>
              </a:r>
            </a:p>
          </p:txBody>
        </p:sp>
        <p:sp>
          <p:nvSpPr>
            <p:cNvPr id="24611" name="Text Box 43"/>
            <p:cNvSpPr txBox="1"/>
            <p:nvPr/>
          </p:nvSpPr>
          <p:spPr>
            <a:xfrm>
              <a:off x="5240" y="147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12</a:t>
              </a:r>
            </a:p>
          </p:txBody>
        </p:sp>
        <p:grpSp>
          <p:nvGrpSpPr>
            <p:cNvPr id="24612" name="Group 44"/>
            <p:cNvGrpSpPr/>
            <p:nvPr/>
          </p:nvGrpSpPr>
          <p:grpSpPr>
            <a:xfrm>
              <a:off x="5192" y="1774"/>
              <a:ext cx="288" cy="48"/>
              <a:chOff x="2400" y="3504"/>
              <a:chExt cx="288" cy="48"/>
            </a:xfrm>
          </p:grpSpPr>
          <p:sp>
            <p:nvSpPr>
              <p:cNvPr id="24638" name="Oval 45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9" name="Line 46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3" name="Group 47"/>
            <p:cNvGrpSpPr/>
            <p:nvPr/>
          </p:nvGrpSpPr>
          <p:grpSpPr>
            <a:xfrm>
              <a:off x="5192" y="1918"/>
              <a:ext cx="288" cy="48"/>
              <a:chOff x="2400" y="3504"/>
              <a:chExt cx="288" cy="48"/>
            </a:xfrm>
          </p:grpSpPr>
          <p:sp>
            <p:nvSpPr>
              <p:cNvPr id="24636" name="Oval 48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7" name="Line 49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4" name="Group 50"/>
            <p:cNvGrpSpPr/>
            <p:nvPr/>
          </p:nvGrpSpPr>
          <p:grpSpPr>
            <a:xfrm>
              <a:off x="5192" y="2062"/>
              <a:ext cx="288" cy="48"/>
              <a:chOff x="2400" y="3504"/>
              <a:chExt cx="288" cy="48"/>
            </a:xfrm>
          </p:grpSpPr>
          <p:sp>
            <p:nvSpPr>
              <p:cNvPr id="24634" name="Oval 51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5" name="Line 52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4615" name="Group 53"/>
            <p:cNvGrpSpPr/>
            <p:nvPr/>
          </p:nvGrpSpPr>
          <p:grpSpPr>
            <a:xfrm>
              <a:off x="5192" y="2206"/>
              <a:ext cx="288" cy="48"/>
              <a:chOff x="2400" y="3504"/>
              <a:chExt cx="288" cy="48"/>
            </a:xfrm>
          </p:grpSpPr>
          <p:sp>
            <p:nvSpPr>
              <p:cNvPr id="24632" name="Oval 54"/>
              <p:cNvSpPr/>
              <p:nvPr/>
            </p:nvSpPr>
            <p:spPr>
              <a:xfrm>
                <a:off x="2400" y="3504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3" name="Line 55"/>
              <p:cNvSpPr/>
              <p:nvPr/>
            </p:nvSpPr>
            <p:spPr>
              <a:xfrm>
                <a:off x="2448" y="3522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16" name="Text Box 56"/>
            <p:cNvSpPr txBox="1"/>
            <p:nvPr/>
          </p:nvSpPr>
          <p:spPr>
            <a:xfrm>
              <a:off x="5270" y="2072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</a:p>
          </p:txBody>
        </p:sp>
        <p:sp>
          <p:nvSpPr>
            <p:cNvPr id="24617" name="Text Box 57"/>
            <p:cNvSpPr txBox="1"/>
            <p:nvPr/>
          </p:nvSpPr>
          <p:spPr>
            <a:xfrm>
              <a:off x="5212" y="1630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11</a:t>
              </a:r>
            </a:p>
          </p:txBody>
        </p:sp>
        <p:sp>
          <p:nvSpPr>
            <p:cNvPr id="24618" name="Text Box 58"/>
            <p:cNvSpPr txBox="1"/>
            <p:nvPr/>
          </p:nvSpPr>
          <p:spPr>
            <a:xfrm>
              <a:off x="5212" y="1784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10</a:t>
              </a:r>
            </a:p>
          </p:txBody>
        </p:sp>
        <p:sp>
          <p:nvSpPr>
            <p:cNvPr id="24619" name="Text Box 59"/>
            <p:cNvSpPr txBox="1"/>
            <p:nvPr/>
          </p:nvSpPr>
          <p:spPr>
            <a:xfrm>
              <a:off x="4952" y="1678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4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0" name="Text Box 60"/>
            <p:cNvSpPr txBox="1"/>
            <p:nvPr/>
          </p:nvSpPr>
          <p:spPr>
            <a:xfrm>
              <a:off x="4952" y="1822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5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1" name="Text Box 61"/>
            <p:cNvSpPr txBox="1"/>
            <p:nvPr/>
          </p:nvSpPr>
          <p:spPr>
            <a:xfrm>
              <a:off x="4952" y="1966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6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2" name="Text Box 62"/>
            <p:cNvSpPr txBox="1"/>
            <p:nvPr/>
          </p:nvSpPr>
          <p:spPr>
            <a:xfrm>
              <a:off x="4952" y="2120"/>
              <a:ext cx="38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Y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7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3" name="Text Box 63"/>
            <p:cNvSpPr txBox="1"/>
            <p:nvPr/>
          </p:nvSpPr>
          <p:spPr>
            <a:xfrm>
              <a:off x="5260" y="1928"/>
              <a:ext cx="29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9</a:t>
              </a:r>
            </a:p>
          </p:txBody>
        </p:sp>
        <p:sp>
          <p:nvSpPr>
            <p:cNvPr id="24624" name="Line 64"/>
            <p:cNvSpPr/>
            <p:nvPr/>
          </p:nvSpPr>
          <p:spPr>
            <a:xfrm>
              <a:off x="4290" y="1920"/>
              <a:ext cx="281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25" name="Text Box 65"/>
            <p:cNvSpPr txBox="1"/>
            <p:nvPr/>
          </p:nvSpPr>
          <p:spPr>
            <a:xfrm>
              <a:off x="4568" y="1998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B</a:t>
              </a:r>
            </a:p>
          </p:txBody>
        </p:sp>
        <p:sp>
          <p:nvSpPr>
            <p:cNvPr id="24626" name="Text Box 66"/>
            <p:cNvSpPr txBox="1"/>
            <p:nvPr/>
          </p:nvSpPr>
          <p:spPr>
            <a:xfrm>
              <a:off x="4568" y="2188"/>
              <a:ext cx="288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</a:t>
              </a:r>
            </a:p>
          </p:txBody>
        </p:sp>
        <p:grpSp>
          <p:nvGrpSpPr>
            <p:cNvPr id="24627" name="Group 67"/>
            <p:cNvGrpSpPr/>
            <p:nvPr/>
          </p:nvGrpSpPr>
          <p:grpSpPr>
            <a:xfrm>
              <a:off x="4280" y="1488"/>
              <a:ext cx="278" cy="48"/>
              <a:chOff x="3898" y="2736"/>
              <a:chExt cx="278" cy="48"/>
            </a:xfrm>
          </p:grpSpPr>
          <p:sp>
            <p:nvSpPr>
              <p:cNvPr id="24630" name="Oval 68"/>
              <p:cNvSpPr/>
              <p:nvPr/>
            </p:nvSpPr>
            <p:spPr>
              <a:xfrm>
                <a:off x="4128" y="2736"/>
                <a:ext cx="48" cy="48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1" hangingPunct="1">
                  <a:buFont typeface="Arial" panose="020B0604020202020204" pitchFamily="34" charset="0"/>
                </a:pPr>
                <a:endParaRPr lang="zh-CN" altLang="en-US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endParaRPr>
              </a:p>
            </p:txBody>
          </p:sp>
          <p:sp>
            <p:nvSpPr>
              <p:cNvPr id="24631" name="Line 69"/>
              <p:cNvSpPr/>
              <p:nvPr/>
            </p:nvSpPr>
            <p:spPr>
              <a:xfrm>
                <a:off x="3898" y="2764"/>
                <a:ext cx="24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4628" name="Text Box 70"/>
            <p:cNvSpPr txBox="1"/>
            <p:nvPr/>
          </p:nvSpPr>
          <p:spPr>
            <a:xfrm>
              <a:off x="4568" y="1220"/>
              <a:ext cx="36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2A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4629" name="Text Box 71"/>
            <p:cNvSpPr txBox="1"/>
            <p:nvPr/>
          </p:nvSpPr>
          <p:spPr>
            <a:xfrm>
              <a:off x="4568" y="1402"/>
              <a:ext cx="336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Font typeface="Arial" panose="020B0604020202020204" pitchFamily="34" charset="0"/>
              </a:pPr>
              <a:r>
                <a:rPr lang="en-US" altLang="zh-CN" sz="18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G</a:t>
              </a:r>
              <a:r>
                <a:rPr lang="en-US" altLang="zh-CN" sz="1800" baseline="-25000" dirty="0">
                  <a:solidFill>
                    <a:schemeClr val="tx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2B</a:t>
              </a:r>
              <a:endParaRPr lang="en-US" altLang="zh-CN" sz="1800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</p:grpSp>
      <p:grpSp>
        <p:nvGrpSpPr>
          <p:cNvPr id="18501" name="Group 75"/>
          <p:cNvGrpSpPr/>
          <p:nvPr/>
        </p:nvGrpSpPr>
        <p:grpSpPr>
          <a:xfrm>
            <a:off x="1529080" y="4239260"/>
            <a:ext cx="1939290" cy="64262"/>
            <a:chOff x="1536" y="3540"/>
            <a:chExt cx="1728" cy="23"/>
          </a:xfrm>
        </p:grpSpPr>
        <p:sp>
          <p:nvSpPr>
            <p:cNvPr id="24582" name="Line 72"/>
            <p:cNvSpPr/>
            <p:nvPr/>
          </p:nvSpPr>
          <p:spPr>
            <a:xfrm>
              <a:off x="1840" y="3562"/>
              <a:ext cx="33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3" name="Line 73"/>
            <p:cNvSpPr/>
            <p:nvPr/>
          </p:nvSpPr>
          <p:spPr>
            <a:xfrm>
              <a:off x="2502" y="3563"/>
              <a:ext cx="336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74"/>
            <p:cNvSpPr/>
            <p:nvPr/>
          </p:nvSpPr>
          <p:spPr>
            <a:xfrm>
              <a:off x="1536" y="3540"/>
              <a:ext cx="1728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4">
                                            <p:txEl>
                                              <p:charRg st="0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68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4">
                                            <p:txEl>
                                              <p:charRg st="68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18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434">
                                            <p:txEl>
                                              <p:charRg st="118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45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4">
                                            <p:txEl>
                                              <p:charRg st="145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77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4">
                                            <p:txEl>
                                              <p:charRg st="177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charRg st="197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4">
                                            <p:txEl>
                                              <p:charRg st="197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3f66a42e-79a6-45c3-9802-dbd54eeee2ec"/>
  <p:tag name="COMMONDATA" val="eyJoZGlkIjoiNDhiNjIzYzU1ZGEzZTY4YzZjM2Q5NDg5MTNkOWY5Nm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31c0c601-ec5a-4b6a-9e28-a22890b0e5a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{d146c732-fa09-48df-af1a-e29ca5987da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afc86b87-983c-4244-a656-61f65ce4e483}"/>
  <p:tag name="TABLE_EMPHASIZE_COLOR" val="8684935"/>
  <p:tag name="TABLE_SKINIDX" val="-1"/>
  <p:tag name="TABLE_COLORIDX" val="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dda60f3-dec5-4533-93b8-c5f4e2c9d93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63e5af1-b157-4f81-ad2e-12422b803e88}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7660</Words>
  <Application>Microsoft Office PowerPoint</Application>
  <PresentationFormat>全屏显示(16:9)</PresentationFormat>
  <Paragraphs>2128</Paragraphs>
  <Slides>69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69</vt:i4>
      </vt:variant>
    </vt:vector>
  </HeadingPairs>
  <TitlesOfParts>
    <vt:vector size="81" baseType="lpstr">
      <vt:lpstr>Inter</vt:lpstr>
      <vt:lpstr>方正综艺简体</vt:lpstr>
      <vt:lpstr>黑体</vt:lpstr>
      <vt:lpstr>华文仿宋</vt:lpstr>
      <vt:lpstr>华文新魏</vt:lpstr>
      <vt:lpstr>宋体</vt:lpstr>
      <vt:lpstr>Arial</vt:lpstr>
      <vt:lpstr>Calibri</vt:lpstr>
      <vt:lpstr>Calibri Light</vt:lpstr>
      <vt:lpstr>Times New Roman</vt:lpstr>
      <vt:lpstr>Wingdings</vt:lpstr>
      <vt:lpstr>自定义设计方案</vt:lpstr>
      <vt:lpstr>数 字 逻 辑 电 路</vt:lpstr>
      <vt:lpstr>2.4 常用的MSI组合逻辑器件</vt:lpstr>
      <vt:lpstr>PowerPoint 演示文稿</vt:lpstr>
      <vt:lpstr>1）二进制译码器</vt:lpstr>
      <vt:lpstr>PowerPoint 演示文稿</vt:lpstr>
      <vt:lpstr>PowerPoint 演示文稿</vt:lpstr>
      <vt:lpstr>PowerPoint 演示文稿</vt:lpstr>
      <vt:lpstr>（2）  3-8 译码器74LS138</vt:lpstr>
      <vt:lpstr>译码器74LS138的使用要点</vt:lpstr>
      <vt:lpstr>（3）BCD译码器74LS49</vt:lpstr>
      <vt:lpstr>74LS49真值表</vt:lpstr>
      <vt:lpstr>（4）用MSI译码器实现组合逻辑函数</vt:lpstr>
      <vt:lpstr>例2    设计一个1位2进制全加器。</vt:lpstr>
      <vt:lpstr>2）二进制编码器</vt:lpstr>
      <vt:lpstr>例如，一个8位输入、3位输出的编码器如图所示。</vt:lpstr>
      <vt:lpstr>③电路图</vt:lpstr>
      <vt:lpstr>（1）优先权编码器 Priority Encoders</vt:lpstr>
      <vt:lpstr>③  优先权处理逻辑</vt:lpstr>
      <vt:lpstr>②  真值表</vt:lpstr>
      <vt:lpstr>（3）编码器应用举例</vt:lpstr>
      <vt:lpstr>２.４.2  三态缓冲器</vt:lpstr>
      <vt:lpstr>三态缓冲器逻辑符号</vt:lpstr>
      <vt:lpstr>（1）标准的SSI三态缓冲器      SSI：74LS125 使能端低有效。附录B4(P273页倒数第1行)               74LS126 使能端高有效。四总线缓冲门，附录B4(P273页倒数第1行)。 </vt:lpstr>
      <vt:lpstr>多端口输入，MSI 74LS541为八三态缓冲器</vt:lpstr>
      <vt:lpstr>例如：MSI 74LS541（八三态缓冲器）的应用</vt:lpstr>
      <vt:lpstr>双向总线收发器74LS245八三态总线收发器</vt:lpstr>
      <vt:lpstr>8 个数据源共享一根数据线</vt:lpstr>
      <vt:lpstr>２.４.3 数据分配器和多路选择器</vt:lpstr>
      <vt:lpstr>用二进制译码器作为数据分配器</vt:lpstr>
      <vt:lpstr>2）多路选择器</vt:lpstr>
      <vt:lpstr>③ 多路选择器输出逻辑表达式</vt:lpstr>
      <vt:lpstr> 多路选择器的原理图（某位输出多路选择器,K=0~n-1）</vt:lpstr>
      <vt:lpstr>（1）MSI 多路选择器</vt:lpstr>
      <vt:lpstr>③逻辑电路图</vt:lpstr>
      <vt:lpstr> 四输入 2 位多路选择器 74LS153</vt:lpstr>
      <vt:lpstr>PowerPoint 演示文稿</vt:lpstr>
      <vt:lpstr>三态输出多路选择器</vt:lpstr>
      <vt:lpstr>（2）多路选择器的扩展  </vt:lpstr>
      <vt:lpstr>用74LS151组成的 32输入 1 位多路选择器</vt:lpstr>
      <vt:lpstr>使用三态输出的多路选择器及译码器</vt:lpstr>
      <vt:lpstr>用74LS251组成的 32输入 1 位多路选择器。</vt:lpstr>
      <vt:lpstr>采用多级MUX的树形结构</vt:lpstr>
      <vt:lpstr>我们掌握了多路选择器的扩展使用， 译码器的扩展呢？</vt:lpstr>
      <vt:lpstr>（3）用多路选择器实现任意组合逻辑函数！</vt:lpstr>
      <vt:lpstr>②用“四选1”多路选择器实现该三变量逻辑函数</vt:lpstr>
      <vt:lpstr>例2   F (x,y,z)  = ∑m3 (1,2,3,6)</vt:lpstr>
      <vt:lpstr>例2   F (x,y,z)  = ∑m3 (1,2,3,6)，用74LS153实现。</vt:lpstr>
      <vt:lpstr>例3  F(w,x,y,z) = ∑m4 (3,4,5,6,7,9,10,12,14,15)</vt:lpstr>
      <vt:lpstr>例3  F(w,x,y,z) = ∑m4 (3,4,5,6,7,9,10,12,14,15)</vt:lpstr>
      <vt:lpstr>2.4.4 比较器和加法器</vt:lpstr>
      <vt:lpstr> 例  四位二进制数的相等比较器。</vt:lpstr>
      <vt:lpstr>（1）重复电路 （串行组合电路）</vt:lpstr>
      <vt:lpstr>串行电路的重复操作步骤如下：</vt:lpstr>
      <vt:lpstr>例    串行重复比较电路 </vt:lpstr>
      <vt:lpstr>（2） 超前电路</vt:lpstr>
      <vt:lpstr>例   超前相等比较器</vt:lpstr>
      <vt:lpstr>（3）MSI比较器</vt:lpstr>
      <vt:lpstr>③  逻辑表达式</vt:lpstr>
      <vt:lpstr>四位比较器的输出逻辑表达式</vt:lpstr>
      <vt:lpstr>⑥  74LS85比较器的级联</vt:lpstr>
      <vt:lpstr>八位比较器74LS682</vt:lpstr>
      <vt:lpstr>2）  加法器</vt:lpstr>
      <vt:lpstr>（1）n位加法器（行波加法器,串行加法器）</vt:lpstr>
      <vt:lpstr>（2）超前进位加法器</vt:lpstr>
      <vt:lpstr>例 三位二进制加法的进位输出可写成：</vt:lpstr>
      <vt:lpstr>（3） MSI加法器74LS283</vt:lpstr>
      <vt:lpstr> 两个一位8421码相加之和的校正表</vt:lpstr>
      <vt:lpstr>两个一位8421码加法器的逻辑图</vt:lpstr>
      <vt:lpstr>作业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第四章 同步时序电路的分析</dc:title>
  <dc:creator>mcx</dc:creator>
  <cp:lastModifiedBy>wang jinyu</cp:lastModifiedBy>
  <cp:revision>478</cp:revision>
  <dcterms:created xsi:type="dcterms:W3CDTF">2002-09-09T07:46:00Z</dcterms:created>
  <dcterms:modified xsi:type="dcterms:W3CDTF">2025-03-19T06:06:34Z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2052-11.8.2.10393</vt:lpwstr>
  </property>
  <property fmtid="{D5CDD505-2E9C-101B-9397-08002B2CF9AE}" pid="3" name="ICV">
    <vt:lpwstr>AC4A72346F9D495F9006D2DA04BF1B19</vt:lpwstr>
  </property>
</Properties>
</file>