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notesSlides/notesSlide18.xml" ContentType="application/vnd.openxmlformats-officedocument.presentationml.notesSlide+xml"/>
  <Override PartName="/ppt/tags/tag11.xml" ContentType="application/vnd.openxmlformats-officedocument.presentationml.tags+xml"/>
  <Override PartName="/ppt/notesSlides/notesSlide1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0"/>
  </p:notesMasterIdLst>
  <p:sldIdLst>
    <p:sldId id="528" r:id="rId2"/>
    <p:sldId id="529" r:id="rId3"/>
    <p:sldId id="530" r:id="rId4"/>
    <p:sldId id="531" r:id="rId5"/>
    <p:sldId id="532" r:id="rId6"/>
    <p:sldId id="533" r:id="rId7"/>
    <p:sldId id="575" r:id="rId8"/>
    <p:sldId id="577" r:id="rId9"/>
    <p:sldId id="601" r:id="rId10"/>
    <p:sldId id="579" r:id="rId11"/>
    <p:sldId id="536" r:id="rId12"/>
    <p:sldId id="537" r:id="rId13"/>
    <p:sldId id="538" r:id="rId14"/>
    <p:sldId id="539" r:id="rId15"/>
    <p:sldId id="580" r:id="rId16"/>
    <p:sldId id="540" r:id="rId17"/>
    <p:sldId id="541" r:id="rId18"/>
    <p:sldId id="542" r:id="rId19"/>
    <p:sldId id="543" r:id="rId20"/>
    <p:sldId id="544" r:id="rId21"/>
    <p:sldId id="545" r:id="rId22"/>
    <p:sldId id="546" r:id="rId23"/>
    <p:sldId id="581" r:id="rId24"/>
    <p:sldId id="582" r:id="rId25"/>
    <p:sldId id="583" r:id="rId26"/>
    <p:sldId id="584" r:id="rId27"/>
    <p:sldId id="585" r:id="rId28"/>
    <p:sldId id="586" r:id="rId29"/>
    <p:sldId id="547" r:id="rId30"/>
    <p:sldId id="549" r:id="rId31"/>
    <p:sldId id="548" r:id="rId32"/>
    <p:sldId id="550" r:id="rId33"/>
    <p:sldId id="551" r:id="rId34"/>
    <p:sldId id="552" r:id="rId35"/>
    <p:sldId id="663" r:id="rId36"/>
    <p:sldId id="664" r:id="rId37"/>
    <p:sldId id="665" r:id="rId38"/>
    <p:sldId id="666" r:id="rId39"/>
    <p:sldId id="667" r:id="rId40"/>
    <p:sldId id="668" r:id="rId41"/>
    <p:sldId id="669" r:id="rId42"/>
    <p:sldId id="670" r:id="rId43"/>
    <p:sldId id="671" r:id="rId44"/>
    <p:sldId id="672" r:id="rId45"/>
    <p:sldId id="571" r:id="rId46"/>
    <p:sldId id="554" r:id="rId47"/>
    <p:sldId id="555" r:id="rId48"/>
    <p:sldId id="556" r:id="rId49"/>
    <p:sldId id="557" r:id="rId50"/>
    <p:sldId id="558" r:id="rId51"/>
    <p:sldId id="559" r:id="rId52"/>
    <p:sldId id="560" r:id="rId53"/>
    <p:sldId id="572" r:id="rId54"/>
    <p:sldId id="561" r:id="rId55"/>
    <p:sldId id="562" r:id="rId56"/>
    <p:sldId id="563" r:id="rId57"/>
    <p:sldId id="564" r:id="rId58"/>
    <p:sldId id="565" r:id="rId59"/>
    <p:sldId id="573" r:id="rId60"/>
    <p:sldId id="566" r:id="rId61"/>
    <p:sldId id="567" r:id="rId62"/>
    <p:sldId id="574" r:id="rId63"/>
    <p:sldId id="568" r:id="rId64"/>
    <p:sldId id="569" r:id="rId65"/>
    <p:sldId id="570" r:id="rId66"/>
    <p:sldId id="695" r:id="rId67"/>
    <p:sldId id="699" r:id="rId68"/>
    <p:sldId id="700" r:id="rId69"/>
  </p:sldIdLst>
  <p:sldSz cx="9144000" cy="5143500" type="screen16x9"/>
  <p:notesSz cx="6858000" cy="9144000"/>
  <p:custDataLst>
    <p:tags r:id="rId71"/>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34"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FF9900"/>
    <a:srgbClr val="008000"/>
    <a:srgbClr val="339933"/>
    <a:srgbClr val="00CC00"/>
    <a:srgbClr val="9966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87"/>
    <p:restoredTop sz="94586"/>
  </p:normalViewPr>
  <p:slideViewPr>
    <p:cSldViewPr showGuides="1">
      <p:cViewPr varScale="1">
        <p:scale>
          <a:sx n="209" d="100"/>
          <a:sy n="209" d="100"/>
        </p:scale>
        <p:origin x="450" y="204"/>
      </p:cViewPr>
      <p:guideLst>
        <p:guide orient="horz" pos="1834"/>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38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nyu" userId="4ef73c0e9951af0c" providerId="LiveId" clId="{7DD0833F-7D9D-4696-9B12-4D9080471C38}"/>
    <pc:docChg chg="custSel delSld modSld sldOrd">
      <pc:chgData name="wang jinyu" userId="4ef73c0e9951af0c" providerId="LiveId" clId="{7DD0833F-7D9D-4696-9B12-4D9080471C38}" dt="2024-04-17T17:25:55.444" v="5" actId="47"/>
      <pc:docMkLst>
        <pc:docMk/>
      </pc:docMkLst>
      <pc:sldChg chg="ord">
        <pc:chgData name="wang jinyu" userId="4ef73c0e9951af0c" providerId="LiveId" clId="{7DD0833F-7D9D-4696-9B12-4D9080471C38}" dt="2024-04-14T14:50:55.580" v="1"/>
        <pc:sldMkLst>
          <pc:docMk/>
          <pc:sldMk cId="0" sldId="548"/>
        </pc:sldMkLst>
      </pc:sldChg>
      <pc:sldChg chg="delSp mod delAnim">
        <pc:chgData name="wang jinyu" userId="4ef73c0e9951af0c" providerId="LiveId" clId="{7DD0833F-7D9D-4696-9B12-4D9080471C38}" dt="2024-04-17T11:42:52.968" v="2" actId="478"/>
        <pc:sldMkLst>
          <pc:docMk/>
          <pc:sldMk cId="0" sldId="560"/>
        </pc:sldMkLst>
        <pc:spChg chg="del">
          <ac:chgData name="wang jinyu" userId="4ef73c0e9951af0c" providerId="LiveId" clId="{7DD0833F-7D9D-4696-9B12-4D9080471C38}" dt="2024-04-17T11:42:52.968" v="2" actId="478"/>
          <ac:spMkLst>
            <pc:docMk/>
            <pc:sldMk cId="0" sldId="560"/>
            <ac:spMk id="2" creationId="{00000000-0000-0000-0000-000000000000}"/>
          </ac:spMkLst>
        </pc:spChg>
      </pc:sldChg>
      <pc:sldChg chg="delSp mod delAnim">
        <pc:chgData name="wang jinyu" userId="4ef73c0e9951af0c" providerId="LiveId" clId="{7DD0833F-7D9D-4696-9B12-4D9080471C38}" dt="2024-04-17T17:14:26.838" v="3" actId="478"/>
        <pc:sldMkLst>
          <pc:docMk/>
          <pc:sldMk cId="0" sldId="565"/>
        </pc:sldMkLst>
        <pc:spChg chg="del">
          <ac:chgData name="wang jinyu" userId="4ef73c0e9951af0c" providerId="LiveId" clId="{7DD0833F-7D9D-4696-9B12-4D9080471C38}" dt="2024-04-17T17:14:26.838" v="3" actId="478"/>
          <ac:spMkLst>
            <pc:docMk/>
            <pc:sldMk cId="0" sldId="565"/>
            <ac:spMk id="2" creationId="{00000000-0000-0000-0000-000000000000}"/>
          </ac:spMkLst>
        </pc:spChg>
      </pc:sldChg>
      <pc:sldChg chg="del">
        <pc:chgData name="wang jinyu" userId="4ef73c0e9951af0c" providerId="LiveId" clId="{7DD0833F-7D9D-4696-9B12-4D9080471C38}" dt="2024-04-17T17:25:55.444" v="5" actId="47"/>
        <pc:sldMkLst>
          <pc:docMk/>
          <pc:sldMk cId="0" sldId="695"/>
        </pc:sldMkLst>
      </pc:sldChg>
      <pc:sldChg chg="del">
        <pc:chgData name="wang jinyu" userId="4ef73c0e9951af0c" providerId="LiveId" clId="{7DD0833F-7D9D-4696-9B12-4D9080471C38}" dt="2024-04-17T17:15:11.359" v="4" actId="47"/>
        <pc:sldMkLst>
          <pc:docMk/>
          <pc:sldMk cId="0" sldId="696"/>
        </pc:sldMkLst>
      </pc:sldChg>
      <pc:sldChg chg="del">
        <pc:chgData name="wang jinyu" userId="4ef73c0e9951af0c" providerId="LiveId" clId="{7DD0833F-7D9D-4696-9B12-4D9080471C38}" dt="2024-04-17T17:15:11.359" v="4" actId="47"/>
        <pc:sldMkLst>
          <pc:docMk/>
          <pc:sldMk cId="0" sldId="698"/>
        </pc:sldMkLst>
      </pc:sldChg>
    </pc:docChg>
  </pc:docChgLst>
  <pc:docChgLst>
    <pc:chgData name="wang jinyu" userId="4ef73c0e9951af0c" providerId="LiveId" clId="{31771FBD-AEFB-4A97-9B1F-EA6413B80625}"/>
    <pc:docChg chg="custSel modSld">
      <pc:chgData name="wang jinyu" userId="4ef73c0e9951af0c" providerId="LiveId" clId="{31771FBD-AEFB-4A97-9B1F-EA6413B80625}" dt="2024-04-14T23:53:33.212" v="29" actId="478"/>
      <pc:docMkLst>
        <pc:docMk/>
      </pc:docMkLst>
      <pc:sldChg chg="delSp modSp mod delAnim">
        <pc:chgData name="wang jinyu" userId="4ef73c0e9951af0c" providerId="LiveId" clId="{31771FBD-AEFB-4A97-9B1F-EA6413B80625}" dt="2024-04-11T09:00:52.695" v="27" actId="478"/>
        <pc:sldMkLst>
          <pc:docMk/>
          <pc:sldMk cId="0" sldId="532"/>
        </pc:sldMkLst>
        <pc:spChg chg="del mod">
          <ac:chgData name="wang jinyu" userId="4ef73c0e9951af0c" providerId="LiveId" clId="{31771FBD-AEFB-4A97-9B1F-EA6413B80625}" dt="2024-04-11T09:00:52.695" v="27" actId="478"/>
          <ac:spMkLst>
            <pc:docMk/>
            <pc:sldMk cId="0" sldId="532"/>
            <ac:spMk id="2" creationId="{00000000-0000-0000-0000-000000000000}"/>
          </ac:spMkLst>
        </pc:spChg>
        <pc:spChg chg="mod">
          <ac:chgData name="wang jinyu" userId="4ef73c0e9951af0c" providerId="LiveId" clId="{31771FBD-AEFB-4A97-9B1F-EA6413B80625}" dt="2024-04-11T01:04:27.981" v="24" actId="1037"/>
          <ac:spMkLst>
            <pc:docMk/>
            <pc:sldMk cId="0" sldId="532"/>
            <ac:spMk id="21516" creationId="{00000000-0000-0000-0000-000000000000}"/>
          </ac:spMkLst>
        </pc:spChg>
        <pc:spChg chg="mod">
          <ac:chgData name="wang jinyu" userId="4ef73c0e9951af0c" providerId="LiveId" clId="{31771FBD-AEFB-4A97-9B1F-EA6413B80625}" dt="2024-04-11T01:04:24.507" v="22" actId="14100"/>
          <ac:spMkLst>
            <pc:docMk/>
            <pc:sldMk cId="0" sldId="532"/>
            <ac:spMk id="21517" creationId="{00000000-0000-0000-0000-000000000000}"/>
          </ac:spMkLst>
        </pc:spChg>
        <pc:spChg chg="mod">
          <ac:chgData name="wang jinyu" userId="4ef73c0e9951af0c" providerId="LiveId" clId="{31771FBD-AEFB-4A97-9B1F-EA6413B80625}" dt="2024-04-11T01:04:18.624" v="21" actId="1038"/>
          <ac:spMkLst>
            <pc:docMk/>
            <pc:sldMk cId="0" sldId="532"/>
            <ac:spMk id="21518" creationId="{00000000-0000-0000-0000-000000000000}"/>
          </ac:spMkLst>
        </pc:spChg>
        <pc:spChg chg="mod">
          <ac:chgData name="wang jinyu" userId="4ef73c0e9951af0c" providerId="LiveId" clId="{31771FBD-AEFB-4A97-9B1F-EA6413B80625}" dt="2024-04-11T01:04:02.874" v="11" actId="1036"/>
          <ac:spMkLst>
            <pc:docMk/>
            <pc:sldMk cId="0" sldId="532"/>
            <ac:spMk id="21533" creationId="{00000000-0000-0000-0000-000000000000}"/>
          </ac:spMkLst>
        </pc:spChg>
        <pc:spChg chg="mod">
          <ac:chgData name="wang jinyu" userId="4ef73c0e9951af0c" providerId="LiveId" clId="{31771FBD-AEFB-4A97-9B1F-EA6413B80625}" dt="2024-04-11T01:04:07.693" v="14" actId="1036"/>
          <ac:spMkLst>
            <pc:docMk/>
            <pc:sldMk cId="0" sldId="532"/>
            <ac:spMk id="21538" creationId="{00000000-0000-0000-0000-000000000000}"/>
          </ac:spMkLst>
        </pc:spChg>
        <pc:spChg chg="mod">
          <ac:chgData name="wang jinyu" userId="4ef73c0e9951af0c" providerId="LiveId" clId="{31771FBD-AEFB-4A97-9B1F-EA6413B80625}" dt="2024-04-11T01:04:12.629" v="16" actId="1036"/>
          <ac:spMkLst>
            <pc:docMk/>
            <pc:sldMk cId="0" sldId="532"/>
            <ac:spMk id="21539" creationId="{00000000-0000-0000-0000-000000000000}"/>
          </ac:spMkLst>
        </pc:spChg>
        <pc:spChg chg="mod">
          <ac:chgData name="wang jinyu" userId="4ef73c0e9951af0c" providerId="LiveId" clId="{31771FBD-AEFB-4A97-9B1F-EA6413B80625}" dt="2024-04-11T08:59:52.333" v="26" actId="688"/>
          <ac:spMkLst>
            <pc:docMk/>
            <pc:sldMk cId="0" sldId="532"/>
            <ac:spMk id="21541" creationId="{00000000-0000-0000-0000-000000000000}"/>
          </ac:spMkLst>
        </pc:spChg>
      </pc:sldChg>
      <pc:sldChg chg="delSp modSp mod delAnim">
        <pc:chgData name="wang jinyu" userId="4ef73c0e9951af0c" providerId="LiveId" clId="{31771FBD-AEFB-4A97-9B1F-EA6413B80625}" dt="2024-04-14T23:53:33.212" v="29" actId="478"/>
        <pc:sldMkLst>
          <pc:docMk/>
          <pc:sldMk cId="0" sldId="556"/>
        </pc:sldMkLst>
        <pc:spChg chg="del mod">
          <ac:chgData name="wang jinyu" userId="4ef73c0e9951af0c" providerId="LiveId" clId="{31771FBD-AEFB-4A97-9B1F-EA6413B80625}" dt="2024-04-14T23:53:33.212" v="29" actId="478"/>
          <ac:spMkLst>
            <pc:docMk/>
            <pc:sldMk cId="0" sldId="556"/>
            <ac:spMk id="3" creationId="{00000000-0000-0000-0000-000000000000}"/>
          </ac:spMkLst>
        </pc:spChg>
      </pc:sldChg>
    </pc:docChg>
  </pc:docChgLst>
  <pc:docChgLst>
    <pc:chgData name="jinyu wang" userId="4ef73c0e9951af0c" providerId="LiveId" clId="{C6DE1A29-9DD4-4A1C-9578-C451820FD2F8}"/>
    <pc:docChg chg="modSld">
      <pc:chgData name="jinyu wang" userId="4ef73c0e9951af0c" providerId="LiveId" clId="{C6DE1A29-9DD4-4A1C-9578-C451820FD2F8}" dt="2024-04-17T03:42:01.220" v="24" actId="14100"/>
      <pc:docMkLst>
        <pc:docMk/>
      </pc:docMkLst>
      <pc:sldChg chg="modSp mod">
        <pc:chgData name="jinyu wang" userId="4ef73c0e9951af0c" providerId="LiveId" clId="{C6DE1A29-9DD4-4A1C-9578-C451820FD2F8}" dt="2024-04-07T04:31:06.432" v="23"/>
        <pc:sldMkLst>
          <pc:docMk/>
          <pc:sldMk cId="0" sldId="528"/>
        </pc:sldMkLst>
        <pc:spChg chg="mod">
          <ac:chgData name="jinyu wang" userId="4ef73c0e9951af0c" providerId="LiveId" clId="{C6DE1A29-9DD4-4A1C-9578-C451820FD2F8}" dt="2024-04-07T04:31:06.432" v="23"/>
          <ac:spMkLst>
            <pc:docMk/>
            <pc:sldMk cId="0" sldId="528"/>
            <ac:spMk id="16392" creationId="{00000000-0000-0000-0000-000000000000}"/>
          </ac:spMkLst>
        </pc:spChg>
      </pc:sldChg>
      <pc:sldChg chg="modSp mod">
        <pc:chgData name="jinyu wang" userId="4ef73c0e9951af0c" providerId="LiveId" clId="{C6DE1A29-9DD4-4A1C-9578-C451820FD2F8}" dt="2024-04-17T03:42:01.220" v="24" actId="14100"/>
        <pc:sldMkLst>
          <pc:docMk/>
          <pc:sldMk cId="0" sldId="559"/>
        </pc:sldMkLst>
        <pc:grpChg chg="mod">
          <ac:chgData name="jinyu wang" userId="4ef73c0e9951af0c" providerId="LiveId" clId="{C6DE1A29-9DD4-4A1C-9578-C451820FD2F8}" dt="2024-04-17T03:42:01.220" v="24" actId="14100"/>
          <ac:grpSpMkLst>
            <pc:docMk/>
            <pc:sldMk cId="0" sldId="559"/>
            <ac:grpSpMk id="75779" creationId="{00000000-0000-0000-0000-000000000000}"/>
          </ac:grpSpMkLst>
        </pc:grpChg>
      </pc:sldChg>
    </pc:docChg>
  </pc:docChgLst>
  <pc:docChgLst>
    <pc:chgData name="wang jinyu" userId="4ef73c0e9951af0c" providerId="LiveId" clId="{00C16094-C9B3-4C41-8A59-D4A32C5CAA04}"/>
    <pc:docChg chg="undo custSel addSld delSld modSld">
      <pc:chgData name="wang jinyu" userId="4ef73c0e9951af0c" providerId="LiveId" clId="{00C16094-C9B3-4C41-8A59-D4A32C5CAA04}" dt="2025-04-02T10:02:58.073" v="5"/>
      <pc:docMkLst>
        <pc:docMk/>
      </pc:docMkLst>
      <pc:sldChg chg="del">
        <pc:chgData name="wang jinyu" userId="4ef73c0e9951af0c" providerId="LiveId" clId="{00C16094-C9B3-4C41-8A59-D4A32C5CAA04}" dt="2025-04-02T10:02:32.016" v="3" actId="47"/>
        <pc:sldMkLst>
          <pc:docMk/>
          <pc:sldMk cId="0" sldId="553"/>
        </pc:sldMkLst>
      </pc:sldChg>
      <pc:sldChg chg="add">
        <pc:chgData name="wang jinyu" userId="4ef73c0e9951af0c" providerId="LiveId" clId="{00C16094-C9B3-4C41-8A59-D4A32C5CAA04}" dt="2025-04-02T10:02:25.278" v="2"/>
        <pc:sldMkLst>
          <pc:docMk/>
          <pc:sldMk cId="0" sldId="672"/>
        </pc:sldMkLst>
      </pc:sldChg>
      <pc:sldChg chg="new del">
        <pc:chgData name="wang jinyu" userId="4ef73c0e9951af0c" providerId="LiveId" clId="{00C16094-C9B3-4C41-8A59-D4A32C5CAA04}" dt="2025-04-02T08:13:19.383" v="1" actId="680"/>
        <pc:sldMkLst>
          <pc:docMk/>
          <pc:sldMk cId="149691249" sldId="672"/>
        </pc:sldMkLst>
      </pc:sldChg>
      <pc:sldChg chg="add">
        <pc:chgData name="wang jinyu" userId="4ef73c0e9951af0c" providerId="LiveId" clId="{00C16094-C9B3-4C41-8A59-D4A32C5CAA04}" dt="2025-04-02T10:02:58.073" v="5"/>
        <pc:sldMkLst>
          <pc:docMk/>
          <pc:sldMk cId="0" sldId="695"/>
        </pc:sldMkLst>
      </pc:sldChg>
      <pc:sldChg chg="add">
        <pc:chgData name="wang jinyu" userId="4ef73c0e9951af0c" providerId="LiveId" clId="{00C16094-C9B3-4C41-8A59-D4A32C5CAA04}" dt="2025-04-02T10:02:52.761" v="4"/>
        <pc:sldMkLst>
          <pc:docMk/>
          <pc:sldMk cId="0" sldId="699"/>
        </pc:sldMkLst>
      </pc:sldChg>
      <pc:sldChg chg="add">
        <pc:chgData name="wang jinyu" userId="4ef73c0e9951af0c" providerId="LiveId" clId="{00C16094-C9B3-4C41-8A59-D4A32C5CAA04}" dt="2025-04-02T10:02:52.761" v="4"/>
        <pc:sldMkLst>
          <pc:docMk/>
          <pc:sldMk cId="0" sldId="7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C899599-2E2E-476C-ACA6-73CB84A16FF1}" type="datetimeFigureOut">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2025/4/2</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endParaRPr>
          </a:p>
        </p:txBody>
      </p:sp>
      <p:sp>
        <p:nvSpPr>
          <p:cNvPr id="15364"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0245"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65D0868-E792-4E1C-90F7-28E5BAA4899E}"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文本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13315"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D8956AC-40C1-4141-AD61-BFFF8DC464A4}"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2</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1FA993F-E4C4-4CD5-8DBC-500773EFA2BF}"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26</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09B512D-C0FA-4BC5-887C-326A81E5C1DE}"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27</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9E8F720-7703-451A-AAD4-2F71020045B6}"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28</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p:txBody>
          <a:bodyPr wrap="square" lIns="91440" tIns="45720" rIns="91440" bIns="45720" anchor="t"/>
          <a:lstStyle/>
          <a:p>
            <a:pPr lvl="0"/>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FCD740-C8B9-470D-9405-DBD5A5808766}" type="slidenum">
              <a:rPr kumimoji="0" lang="zh-CN" altLang="en-US" sz="1200" b="0" i="0" u="none" strike="noStrike" kern="1200" cap="none" spc="0" normalizeH="0" baseline="0" noProof="1" smtClean="0">
                <a:ln>
                  <a:noFill/>
                </a:ln>
                <a:solidFill>
                  <a:srgbClr val="FFFF00"/>
                </a:solidFill>
                <a:effectLst/>
                <a:uLnTx/>
                <a:uFillTx/>
                <a:latin typeface="Calibri" panose="020F0502020204030204" pitchFamily="34" charset="0"/>
                <a:ea typeface="宋体" panose="02010600030101010101" pitchFamily="2" charset="-122"/>
                <a:cs typeface="+mn-ea"/>
              </a:rPr>
              <a:t>30</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p:txBody>
          <a:bodyPr wrap="square" lIns="91440" tIns="45720" rIns="91440" bIns="45720" anchor="t"/>
          <a:lstStyle/>
          <a:p>
            <a:pPr lvl="0"/>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A81A7C6-982B-42B2-B9F1-1A4A04C2E006}" type="slidenum">
              <a:rPr kumimoji="0" lang="zh-CN" altLang="en-US" sz="1200" b="0" i="0" u="none" strike="noStrike" kern="1200" cap="none" spc="0" normalizeH="0" baseline="0" noProof="1" smtClean="0">
                <a:ln>
                  <a:noFill/>
                </a:ln>
                <a:solidFill>
                  <a:srgbClr val="FFFF00"/>
                </a:solidFill>
                <a:effectLst/>
                <a:uLnTx/>
                <a:uFillTx/>
                <a:latin typeface="Calibri" panose="020F0502020204030204" pitchFamily="34" charset="0"/>
                <a:ea typeface="宋体" panose="02010600030101010101" pitchFamily="2" charset="-122"/>
                <a:cs typeface="+mn-ea"/>
              </a:rPr>
              <a:t>32</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1945396-4AE8-4144-96C3-1E5FDF8C44A1}"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33</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p:sp>
      <p:sp>
        <p:nvSpPr>
          <p:cNvPr id="64515" name="备注占位符 2"/>
          <p:cNvSpPr>
            <a:spLocks noGrp="1"/>
          </p:cNvSpPr>
          <p:nvPr>
            <p:ph type="body" idx="1"/>
          </p:nvPr>
        </p:nvSpPr>
        <p:spPr/>
        <p:txBody>
          <a:bodyPr wrap="square" lIns="91440" tIns="45720" rIns="91440" bIns="45720" anchor="t"/>
          <a:lstStyle/>
          <a:p>
            <a:pPr lvl="0" eaLnBrk="1" hangingPunct="1"/>
            <a:r>
              <a:rPr lang="zh-CN" altLang="en-US" dirty="0"/>
              <a:t>电路图反映初始状态！</a:t>
            </a:r>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6DB619-42C8-4CA7-80C9-76C075872AF0}"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34</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p:txBody>
          <a:bodyPr wrap="square" lIns="91440" tIns="45720" rIns="91440" bIns="45720" anchor="t"/>
          <a:lstStyle/>
          <a:p>
            <a:pPr lvl="0"/>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F6E00A2-AC79-4AF3-8D5E-C46753DD43ED}" type="slidenum">
              <a:rPr kumimoji="0" lang="zh-CN" altLang="en-US" sz="1200" b="0" i="0" u="none" strike="noStrike" kern="1200" cap="none" spc="0" normalizeH="0" baseline="0" noProof="1" smtClean="0">
                <a:ln>
                  <a:noFill/>
                </a:ln>
                <a:solidFill>
                  <a:srgbClr val="FFFF00"/>
                </a:solidFill>
                <a:effectLst/>
                <a:uLnTx/>
                <a:uFillTx/>
                <a:latin typeface="Calibri" panose="020F0502020204030204" pitchFamily="34" charset="0"/>
                <a:ea typeface="宋体" panose="02010600030101010101" pitchFamily="2" charset="-122"/>
                <a:cs typeface="+mn-ea"/>
              </a:rPr>
              <a:t>44</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备注占位符 2"/>
          <p:cNvSpPr>
            <a:spLocks noGrp="1"/>
          </p:cNvSpPr>
          <p:nvPr>
            <p:ph type="body" idx="1"/>
          </p:nvPr>
        </p:nvSpPr>
        <p:spPr/>
        <p:txBody>
          <a:bodyPr wrap="square" lIns="91440" tIns="45720" rIns="91440" bIns="45720" anchor="t"/>
          <a:lstStyle/>
          <a:p>
            <a:pPr lvl="0"/>
            <a:r>
              <a:rPr lang="zh-CN" altLang="en-US" dirty="0"/>
              <a:t>引入一个输入限定性符号！</a:t>
            </a:r>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75CC68E-A748-42E5-9433-C912334795C2}" type="slidenum">
              <a:rPr kumimoji="0" lang="zh-CN" altLang="en-US" sz="1200" b="0" i="0" u="none" strike="noStrike" kern="1200" cap="none" spc="0" normalizeH="0" baseline="0" noProof="1" smtClean="0">
                <a:ln>
                  <a:noFill/>
                </a:ln>
                <a:solidFill>
                  <a:srgbClr val="FFFF00"/>
                </a:solidFill>
                <a:effectLst/>
                <a:uLnTx/>
                <a:uFillTx/>
                <a:latin typeface="Calibri" panose="020F0502020204030204" pitchFamily="34" charset="0"/>
                <a:ea typeface="宋体" panose="02010600030101010101" pitchFamily="2" charset="-122"/>
                <a:cs typeface="+mn-ea"/>
              </a:rPr>
              <a:t>45</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p:sp>
      <p:sp>
        <p:nvSpPr>
          <p:cNvPr id="72707" name="Rectangle 3"/>
          <p:cNvSpPr>
            <a:spLocks noGrp="1"/>
          </p:cNvSpPr>
          <p:nvPr>
            <p:ph type="body" idx="1"/>
          </p:nvPr>
        </p:nvSpPr>
        <p:spPr/>
        <p:txBody>
          <a:bodyPr wrap="square" lIns="91440" tIns="45720" rIns="91440" bIns="45720" anchor="t"/>
          <a:lstStyle/>
          <a:p>
            <a:pPr lvl="0"/>
            <a:r>
              <a:rPr lang="zh-CN" altLang="en-US" dirty="0"/>
              <a:t>引入输出限定性符号！</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lstStyle/>
          <a:p>
            <a:pPr lvl="0"/>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CE05265-A539-40DA-A971-6571A83EF5D8}" type="slidenum">
              <a:rPr kumimoji="0" lang="zh-CN" altLang="en-US" sz="1200" b="0" i="0" u="none" strike="noStrike" kern="1200" cap="none" spc="0" normalizeH="0" baseline="0" noProof="1" smtClean="0">
                <a:ln>
                  <a:noFill/>
                </a:ln>
                <a:solidFill>
                  <a:srgbClr val="FFFF00"/>
                </a:solidFill>
                <a:effectLst/>
                <a:uLnTx/>
                <a:uFillTx/>
                <a:latin typeface="Calibri" panose="020F0502020204030204" pitchFamily="34" charset="0"/>
                <a:ea typeface="宋体" panose="02010600030101010101" pitchFamily="2" charset="-122"/>
                <a:cs typeface="+mn-ea"/>
              </a:rPr>
              <a:t>5</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p:sp>
      <p:sp>
        <p:nvSpPr>
          <p:cNvPr id="80899"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6B0E24E-30F9-4B68-A972-83209A16EC85}"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55</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p:sp>
      <p:sp>
        <p:nvSpPr>
          <p:cNvPr id="82947" name="备注占位符 2"/>
          <p:cNvSpPr>
            <a:spLocks noGrp="1"/>
          </p:cNvSpPr>
          <p:nvPr>
            <p:ph type="body" idx="1"/>
          </p:nvPr>
        </p:nvSpPr>
        <p:spPr/>
        <p:txBody>
          <a:bodyPr wrap="square" lIns="91440" tIns="45720" rIns="91440" bIns="45720" anchor="t"/>
          <a:lstStyle/>
          <a:p>
            <a:pPr lvl="0"/>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D3BD694-B7C7-424A-A114-EF2B5968B1D9}" type="slidenum">
              <a:rPr kumimoji="0" lang="zh-CN" altLang="en-US" sz="1200" b="0" i="0" u="none" strike="noStrike" kern="1200" cap="none" spc="0" normalizeH="0" baseline="0" noProof="1" smtClean="0">
                <a:ln>
                  <a:noFill/>
                </a:ln>
                <a:solidFill>
                  <a:srgbClr val="FFFF00"/>
                </a:solidFill>
                <a:effectLst/>
                <a:uLnTx/>
                <a:uFillTx/>
                <a:latin typeface="Calibri" panose="020F0502020204030204" pitchFamily="34" charset="0"/>
                <a:ea typeface="宋体" panose="02010600030101010101" pitchFamily="2" charset="-122"/>
                <a:cs typeface="+mn-ea"/>
              </a:rPr>
              <a:t>56</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lstStyle/>
          <a:p>
            <a:pPr lvl="0"/>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E252705-8E9B-4EF6-A99A-D751D4548D98}" type="slidenum">
              <a:rPr kumimoji="0" lang="zh-CN" altLang="en-US" sz="1200" b="0" i="0" u="none" strike="noStrike" kern="1200" cap="none" spc="0" normalizeH="0" baseline="0" noProof="1" smtClean="0">
                <a:ln>
                  <a:noFill/>
                </a:ln>
                <a:solidFill>
                  <a:srgbClr val="FFFF00"/>
                </a:solidFill>
                <a:effectLst/>
                <a:uLnTx/>
                <a:uFillTx/>
                <a:latin typeface="Calibri" panose="020F0502020204030204" pitchFamily="34" charset="0"/>
                <a:ea typeface="宋体" panose="02010600030101010101" pitchFamily="2" charset="-122"/>
                <a:cs typeface="+mn-ea"/>
              </a:rPr>
              <a:t>58</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文本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60419"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67CCEDE-7884-4822-BC75-C05FF4C3E095}"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64</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r>
              <a:rPr lang="zh-CN" altLang="en-US">
                <a:sym typeface="+mn-ea"/>
              </a:rPr>
              <a:t>激励</a:t>
            </a:r>
            <a:r>
              <a:rPr lang="en-US" altLang="zh-CN">
                <a:sym typeface="+mn-ea"/>
              </a:rPr>
              <a:t>=G</a:t>
            </a:r>
            <a:r>
              <a:rPr lang="zh-CN" altLang="en-US">
                <a:sym typeface="+mn-ea"/>
              </a:rPr>
              <a:t>（输入、现态）</a:t>
            </a:r>
            <a:r>
              <a:rPr lang="zh-CN" altLang="en-US"/>
              <a:t>；输出</a:t>
            </a:r>
            <a:r>
              <a:rPr lang="en-US" altLang="zh-CN"/>
              <a:t>=F</a:t>
            </a:r>
            <a:r>
              <a:rPr lang="zh-CN" altLang="en-US"/>
              <a:t>（输入、现态）</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p:sp>
      <p:sp>
        <p:nvSpPr>
          <p:cNvPr id="36867" name="文本占位符 2"/>
          <p:cNvSpPr>
            <a:spLocks noGrp="1"/>
          </p:cNvSpPr>
          <p:nvPr>
            <p:ph type="body"/>
          </p:nvPr>
        </p:nvSpPr>
        <p:spPr/>
        <p:txBody>
          <a:bodyPr wrap="square" lIns="91440" tIns="45720" rIns="91440" bIns="45720" anchor="t"/>
          <a:lstStyle/>
          <a:p>
            <a:pPr lvl="0" eaLnBrk="1" hangingPunct="1"/>
            <a:endParaRPr lang="zh-CN" altLang="en-US" dirty="0"/>
          </a:p>
        </p:txBody>
      </p:sp>
      <p:sp>
        <p:nvSpPr>
          <p:cNvPr id="2765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B35088A-2DBA-469B-BD37-B237A44DB2F8}"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18</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p:txBody>
          <a:bodyPr wrap="square" lIns="91440" tIns="45720" rIns="91440" bIns="45720" anchor="t"/>
          <a:lstStyle/>
          <a:p>
            <a:pPr lvl="0"/>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8448FB1-B5A3-4DDD-B619-7C6CC702FCBA}" type="slidenum">
              <a:rPr kumimoji="0" lang="zh-CN" altLang="en-US" sz="1200" b="0" i="0" u="none" strike="noStrike" kern="1200" cap="none" spc="0" normalizeH="0" baseline="0" noProof="1" smtClean="0">
                <a:ln>
                  <a:noFill/>
                </a:ln>
                <a:solidFill>
                  <a:srgbClr val="FFFF00"/>
                </a:solidFill>
                <a:effectLst/>
                <a:uLnTx/>
                <a:uFillTx/>
                <a:latin typeface="Calibri" panose="020F0502020204030204" pitchFamily="34" charset="0"/>
                <a:ea typeface="宋体" panose="02010600030101010101" pitchFamily="2" charset="-122"/>
                <a:cs typeface="+mn-ea"/>
              </a:rPr>
              <a:t>20</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1ACE131-0C90-432D-9CF7-2F6E51198C3C}"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23</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0F1F5AA-2144-4CD6-BDED-0B7E4D3BA4EC}"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24</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p:txBody>
          <a:bodyPr wrap="square" lIns="91440" tIns="45720" rIns="91440" bIns="45720" anchor="t"/>
          <a:lstStyle/>
          <a:p>
            <a:pPr lvl="0" eaLnBrk="1" hangingPunct="1"/>
            <a:endParaRPr lang="zh-CN" altLang="en-US" dirty="0"/>
          </a:p>
        </p:txBody>
      </p:sp>
      <p:sp>
        <p:nvSpPr>
          <p:cNvPr id="4" name="灯片编号占位符 3"/>
          <p:cNvSpPr txBox="1">
            <a:spLocks noGrp="1"/>
          </p:cNvSpPr>
          <p:nvPr>
            <p:ph type="sldNum" sz="quarter"/>
          </p:nvPr>
        </p:nvSpPr>
        <p:spPr>
          <a:noFill/>
        </p:spPr>
        <p:txBody>
          <a:bodyPr lIns="91440" tIns="45720" rIns="91440" bIns="45720" rtlCol="0" anchor="b"/>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F3728AA-733B-45AC-878D-4B46A428D277}" type="slidenum">
              <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ea"/>
              </a:rPr>
              <a:t>25</a:t>
            </a:fld>
            <a:endParaRPr kumimoji="0" lang="zh-CN" altLang="en-US" sz="1200" b="0" i="0" u="none" strike="noStrike" kern="1200" cap="none" spc="0" normalizeH="0" baseline="0" noProof="1">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2"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ctrTitle"/>
          </p:nvPr>
        </p:nvSpPr>
        <p:spPr>
          <a:xfrm>
            <a:off x="1143000" y="841876"/>
            <a:ext cx="6858000" cy="1790921"/>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2701862"/>
            <a:ext cx="6858000" cy="124197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0BE99CA-C068-494F-B90B-2AA3868DF59D}"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F9347A-3271-4699-A3B1-C8E02B7C0320}"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78"/>
            <a:ext cx="7886700" cy="994295"/>
          </a:xfr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28650" y="1369388"/>
            <a:ext cx="7886700" cy="3263906"/>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D089A-6F05-483E-92FA-766162112852}"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1"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E0E45A2-77CD-439D-9E5C-0A1477DA2CB0}"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78"/>
            <a:ext cx="1971675" cy="435941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273878"/>
            <a:ext cx="5800725" cy="435941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0A1C75F-AFC9-4280-B408-995C95B831A6}"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1"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0C154EF-27EC-4424-9BC1-364B75BA3793}"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78"/>
            <a:ext cx="7886700" cy="435941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C88C0CD8-C8ED-48B3-B8AF-41D59E5CD38C}"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1"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DB15339-1C62-4C2C-A119-615712A91915}"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1"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86F7952-81A4-4BE3-BCB6-59CB3930BE08}" type="slidenum">
              <a:rPr kumimoji="0" lang="en-US" altLang="zh-CN"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en-US" altLang="zh-CN"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3" name="内容占位符 2"/>
          <p:cNvSpPr>
            <a:spLocks noGrp="1"/>
          </p:cNvSpPr>
          <p:nvPr>
            <p:ph idx="1"/>
          </p:nvPr>
        </p:nvSpPr>
        <p:spPr>
          <a:xfrm>
            <a:off x="628650" y="1369388"/>
            <a:ext cx="7886700" cy="326390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4830BB3-AA6D-49E2-A41D-2F78BE5FC54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5FF60F0-5A7F-4EA8-91CF-83FE1B1D1EF1}"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0"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3888" y="1282462"/>
            <a:ext cx="7886700" cy="213981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3442522"/>
            <a:ext cx="7886700" cy="112527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4CFE74C-733A-46D0-8E74-D73DE73983FB}"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FE6C09B-EEA6-4EFF-A99E-253649A2BD2A}"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pic>
        <p:nvPicPr>
          <p:cNvPr id="5124"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8650" y="273878"/>
            <a:ext cx="7886700" cy="994295"/>
          </a:xfrm>
        </p:spPr>
        <p:txBody>
          <a:bodyPr/>
          <a:lstStyle/>
          <a:p>
            <a:r>
              <a:rPr lang="zh-CN" altLang="en-US" noProof="1"/>
              <a:t>单击此处编辑母版标题样式</a:t>
            </a:r>
          </a:p>
        </p:txBody>
      </p:sp>
      <p:sp>
        <p:nvSpPr>
          <p:cNvPr id="3" name="内容占位符 2"/>
          <p:cNvSpPr>
            <a:spLocks noGrp="1"/>
          </p:cNvSpPr>
          <p:nvPr>
            <p:ph sz="half" idx="1"/>
          </p:nvPr>
        </p:nvSpPr>
        <p:spPr>
          <a:xfrm>
            <a:off x="628650" y="1369388"/>
            <a:ext cx="3886200" cy="326390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369388"/>
            <a:ext cx="3886200" cy="326390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1" name="日期占位符 4"/>
          <p:cNvSpPr>
            <a:spLocks noGrp="1"/>
          </p:cNvSpPr>
          <p:nvPr>
            <p:ph type="dt" sz="half" idx="1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B251084-F900-4862-BD31-09C5E04E0DD5}"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5"/>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39C7348A-B6E7-4796-9B1E-86C8E0DC2733}"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pic>
        <p:nvPicPr>
          <p:cNvPr id="6148" name="图片 9"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9841" y="273878"/>
            <a:ext cx="7886700" cy="994295"/>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261028"/>
            <a:ext cx="3868340"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1879038"/>
            <a:ext cx="3868340" cy="276378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261028"/>
            <a:ext cx="3887391"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1879038"/>
            <a:ext cx="3887391" cy="276378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1" name="日期占位符 6"/>
          <p:cNvSpPr>
            <a:spLocks noGrp="1"/>
          </p:cNvSpPr>
          <p:nvPr>
            <p:ph type="dt" sz="half" idx="1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C8AF63A-1467-4D2B-9C24-959DF951F485}"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7"/>
          <p:cNvSpPr>
            <a:spLocks noGrp="1"/>
          </p:cNvSpPr>
          <p:nvPr>
            <p:ph type="ftr" sz="quarter" idx="1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8"/>
          <p:cNvSpPr>
            <a:spLocks noGrp="1"/>
          </p:cNvSpPr>
          <p:nvPr>
            <p:ph type="sldNum" sz="quarter" idx="1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FF5D7CE-10CB-442F-992C-FF362667A798}"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7172"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8650" y="273878"/>
            <a:ext cx="7886700" cy="994295"/>
          </a:xfrm>
        </p:spPr>
        <p:txBody>
          <a:bodyPr/>
          <a:lstStyle/>
          <a:p>
            <a:r>
              <a:rPr lang="zh-CN" altLang="en-US" noProof="1"/>
              <a:t>单击此处编辑母版标题样式</a:t>
            </a:r>
          </a:p>
        </p:txBody>
      </p:sp>
      <p:sp>
        <p:nvSpPr>
          <p:cNvPr id="11" name="日期占位符 2"/>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97FDFC-7BB0-4334-B732-594619C2F8F2}"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3"/>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4"/>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7C69552-8C48-4DC5-BEFF-6075389B927B}"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pic>
        <p:nvPicPr>
          <p:cNvPr id="8196"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11" name="日期占位符 1"/>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EFEA1EC-1F7B-4976-AF64-D7CF67DF9557}"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2"/>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3"/>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83578FE-C5E5-4095-AA03-A1153DEEEA9B}"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42"/>
            <a:ext cx="2949178" cy="1200298"/>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740660"/>
            <a:ext cx="4629150" cy="365567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1543240"/>
            <a:ext cx="2949178" cy="28590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10" name="日期占位符 3"/>
          <p:cNvSpPr>
            <a:spLocks noGrp="1"/>
          </p:cNvSpPr>
          <p:nvPr>
            <p:ph type="dt" sz="half" idx="1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7D2D42C-28F4-4691-BE9C-6D62603B3526}"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1"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4F71C2D-B59F-4C9E-901A-E70E60B2882E}"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42"/>
            <a:ext cx="2949178" cy="1200298"/>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740660"/>
            <a:ext cx="4629150" cy="365567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240"/>
            <a:ext cx="2949178" cy="28590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10" name="日期占位符 3"/>
          <p:cNvSpPr>
            <a:spLocks noGrp="1"/>
          </p:cNvSpPr>
          <p:nvPr>
            <p:ph type="dt" sz="half" idx="1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B3A79FD-B525-4C0D-8745-3F9DBF577606}"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1"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AEBC1CD-C0FA-4625-9489-82D08C4BB7F8}"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0" descr="电路幻灯片11"/>
          <p:cNvPicPr>
            <a:picLocks noChangeAspect="1"/>
          </p:cNvPicPr>
          <p:nvPr userDrawn="1"/>
        </p:nvPicPr>
        <p:blipFill>
          <a:blip r:embed="rId15"/>
          <a:stretch>
            <a:fillRect/>
          </a:stretch>
        </p:blipFill>
        <p:spPr>
          <a:xfrm>
            <a:off x="-36512" y="-20637"/>
            <a:ext cx="9175750" cy="5168900"/>
          </a:xfrm>
          <a:prstGeom prst="rect">
            <a:avLst/>
          </a:prstGeom>
          <a:noFill/>
          <a:ln w="9525">
            <a:noFill/>
          </a:ln>
        </p:spPr>
      </p:pic>
      <p:sp>
        <p:nvSpPr>
          <p:cNvPr id="4"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latin typeface="Times New Roman" panose="02020603050405020304" pitchFamily="18"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1A2F5C4B-9112-4DF3-BD93-F8C40F8E1E97}"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2025/4/2</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900" noProof="1">
                <a:solidFill>
                  <a:srgbClr val="898989"/>
                </a:solidFill>
                <a:latin typeface="Times New Roman" panose="02020603050405020304" pitchFamily="18" charset="0"/>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528D61A-E768-48FF-A832-FD3E8F1DD658}" type="slidenum">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a:t>
            </a:fld>
            <a:endPar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grpSp>
        <p:nvGrpSpPr>
          <p:cNvPr id="1030" name="组合 9"/>
          <p:cNvGrpSpPr/>
          <p:nvPr userDrawn="1"/>
        </p:nvGrpSpPr>
        <p:grpSpPr>
          <a:xfrm>
            <a:off x="539750" y="52388"/>
            <a:ext cx="1628775" cy="487362"/>
            <a:chOff x="2077" y="3004"/>
            <a:chExt cx="5804" cy="1740"/>
          </a:xfrm>
        </p:grpSpPr>
        <p:pic>
          <p:nvPicPr>
            <p:cNvPr id="1031" name="图片 7" descr="交大矢量logo"/>
            <p:cNvPicPr>
              <a:picLocks noChangeAspect="1"/>
            </p:cNvPicPr>
            <p:nvPr userDrawn="1"/>
          </p:nvPicPr>
          <p:blipFill>
            <a:blip r:embed="rId16"/>
            <a:srcRect l="-1437" t="-9560" r="41219" b="-10179"/>
            <a:stretch>
              <a:fillRect/>
            </a:stretch>
          </p:blipFill>
          <p:spPr>
            <a:xfrm>
              <a:off x="2077" y="3004"/>
              <a:ext cx="5616" cy="1741"/>
            </a:xfrm>
            <a:prstGeom prst="rect">
              <a:avLst/>
            </a:prstGeom>
            <a:noFill/>
            <a:ln w="9525">
              <a:noFill/>
            </a:ln>
          </p:spPr>
        </p:pic>
        <p:sp>
          <p:nvSpPr>
            <p:cNvPr id="9" name="矩形 8"/>
            <p:cNvSpPr/>
            <p:nvPr/>
          </p:nvSpPr>
          <p:spPr>
            <a:xfrm>
              <a:off x="7542" y="4166"/>
              <a:ext cx="339" cy="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708150"/>
            <a:ext cx="9156700" cy="164306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sp>
        <p:nvSpPr>
          <p:cNvPr id="16387" name="标题 1"/>
          <p:cNvSpPr>
            <a:spLocks noGrp="1"/>
          </p:cNvSpPr>
          <p:nvPr>
            <p:ph type="title"/>
          </p:nvPr>
        </p:nvSpPr>
        <p:spPr>
          <a:xfrm>
            <a:off x="2566988" y="2020888"/>
            <a:ext cx="3852862" cy="971550"/>
          </a:xfrm>
          <a:prstGeom prst="rect">
            <a:avLst/>
          </a:prstGeom>
          <a:solidFill>
            <a:srgbClr val="FFFFFF"/>
          </a:solidFill>
          <a:ln>
            <a:solidFill>
              <a:srgbClr val="000000"/>
            </a:solidFill>
            <a:miter/>
          </a:ln>
        </p:spPr>
        <p:txBody>
          <a:bodyPr/>
          <a:lstStyle/>
          <a:p>
            <a:pPr eaLnBrk="1" hangingPunct="1"/>
            <a:r>
              <a:rPr lang="en-US" altLang="en-US" sz="3600" dirty="0">
                <a:latin typeface="方正综艺简体" charset="-122"/>
                <a:ea typeface="方正综艺简体" charset="-122"/>
              </a:rPr>
              <a:t>数 字 逻 辑 电 路</a:t>
            </a:r>
          </a:p>
        </p:txBody>
      </p:sp>
      <p:sp>
        <p:nvSpPr>
          <p:cNvPr id="16388" name="文本框 2"/>
          <p:cNvSpPr txBox="1"/>
          <p:nvPr/>
        </p:nvSpPr>
        <p:spPr>
          <a:xfrm>
            <a:off x="3703638" y="2646363"/>
            <a:ext cx="1073150" cy="398462"/>
          </a:xfrm>
          <a:prstGeom prst="rect">
            <a:avLst/>
          </a:prstGeom>
          <a:noFill/>
          <a:ln w="9525">
            <a:noFill/>
          </a:ln>
        </p:spPr>
        <p:txBody>
          <a:bodyPr>
            <a:spAutoFit/>
          </a:bodyPr>
          <a:lstStyle/>
          <a:p>
            <a:pPr eaLnBrk="1" hangingPunct="1">
              <a:buFont typeface="Arial" panose="020B0604020202020204" pitchFamily="34" charset="0"/>
            </a:pPr>
            <a:r>
              <a:rPr lang="zh-CN" altLang="en-US" dirty="0">
                <a:solidFill>
                  <a:schemeClr val="tx1"/>
                </a:solidFill>
                <a:latin typeface="方正综艺简体" charset="-122"/>
                <a:ea typeface="方正综艺简体" charset="-122"/>
              </a:rPr>
              <a:t>朱正东</a:t>
            </a:r>
          </a:p>
        </p:txBody>
      </p:sp>
      <p:sp>
        <p:nvSpPr>
          <p:cNvPr id="9" name="矩形 8"/>
          <p:cNvSpPr/>
          <p:nvPr/>
        </p:nvSpPr>
        <p:spPr>
          <a:xfrm>
            <a:off x="0" y="-19050"/>
            <a:ext cx="9166225" cy="5164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p:nvSpPr>
        <p:spPr>
          <a:xfrm>
            <a:off x="0" y="1563688"/>
            <a:ext cx="9169400" cy="16462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sp>
        <p:nvSpPr>
          <p:cNvPr id="16391" name="标题 1"/>
          <p:cNvSpPr/>
          <p:nvPr/>
        </p:nvSpPr>
        <p:spPr>
          <a:xfrm>
            <a:off x="2486025" y="1711325"/>
            <a:ext cx="6916738" cy="1190625"/>
          </a:xfrm>
          <a:prstGeom prst="rect">
            <a:avLst/>
          </a:prstGeom>
          <a:noFill/>
          <a:ln w="9525">
            <a:noFill/>
          </a:ln>
        </p:spPr>
        <p:txBody>
          <a:bodyPr anchor="ctr"/>
          <a:lstStyle/>
          <a:p>
            <a:pPr eaLnBrk="1" hangingPunct="1">
              <a:lnSpc>
                <a:spcPct val="90000"/>
              </a:lnSpc>
              <a:buFont typeface="Arial" panose="020B0604020202020204" pitchFamily="34" charset="0"/>
            </a:pPr>
            <a:r>
              <a:rPr lang="zh-CN" altLang="en-US" sz="4400" dirty="0">
                <a:solidFill>
                  <a:schemeClr val="tx1"/>
                </a:solidFill>
                <a:latin typeface="方正综艺简体" charset="-122"/>
                <a:ea typeface="方正综艺简体" charset="-122"/>
              </a:rPr>
              <a:t>数 字 逻 辑 电 路</a:t>
            </a:r>
          </a:p>
        </p:txBody>
      </p:sp>
      <p:sp>
        <p:nvSpPr>
          <p:cNvPr id="16392" name="文本框 11"/>
          <p:cNvSpPr txBox="1"/>
          <p:nvPr/>
        </p:nvSpPr>
        <p:spPr>
          <a:xfrm>
            <a:off x="4165600" y="2692400"/>
            <a:ext cx="1428750" cy="400110"/>
          </a:xfrm>
          <a:prstGeom prst="rect">
            <a:avLst/>
          </a:prstGeom>
          <a:noFill/>
          <a:ln w="9525">
            <a:noFill/>
          </a:ln>
        </p:spPr>
        <p:txBody>
          <a:bodyPr>
            <a:spAutoFit/>
          </a:bodyPr>
          <a:lstStyle/>
          <a:p>
            <a:pPr eaLnBrk="1" hangingPunct="1">
              <a:buFont typeface="Arial" panose="020B0604020202020204" pitchFamily="34" charset="0"/>
            </a:pPr>
            <a:r>
              <a:rPr lang="zh-CN" altLang="en-US">
                <a:solidFill>
                  <a:schemeClr val="tx1"/>
                </a:solidFill>
                <a:latin typeface="方正综艺简体" charset="-122"/>
                <a:ea typeface="方正综艺简体" charset="-122"/>
              </a:rPr>
              <a:t>王今雨</a:t>
            </a:r>
            <a:endParaRPr lang="zh-CN" altLang="en-US" dirty="0">
              <a:solidFill>
                <a:schemeClr val="tx1"/>
              </a:solidFill>
              <a:latin typeface="方正综艺简体" charset="-122"/>
              <a:ea typeface="方正综艺简体" charset="-122"/>
            </a:endParaRPr>
          </a:p>
        </p:txBody>
      </p:sp>
      <p:grpSp>
        <p:nvGrpSpPr>
          <p:cNvPr id="16393" name="组合 12"/>
          <p:cNvGrpSpPr/>
          <p:nvPr/>
        </p:nvGrpSpPr>
        <p:grpSpPr>
          <a:xfrm>
            <a:off x="466725" y="268288"/>
            <a:ext cx="2322513" cy="696912"/>
            <a:chOff x="2077" y="3004"/>
            <a:chExt cx="5804" cy="1740"/>
          </a:xfrm>
        </p:grpSpPr>
        <p:pic>
          <p:nvPicPr>
            <p:cNvPr id="16394" name="图片 13" descr="交大矢量logo"/>
            <p:cNvPicPr>
              <a:picLocks noChangeAspect="1"/>
            </p:cNvPicPr>
            <p:nvPr/>
          </p:nvPicPr>
          <p:blipFill>
            <a:blip r:embed="rId2"/>
            <a:srcRect l="-1437" t="-9560" r="41219" b="-10179"/>
            <a:stretch>
              <a:fillRect/>
            </a:stretch>
          </p:blipFill>
          <p:spPr>
            <a:xfrm>
              <a:off x="2077" y="3004"/>
              <a:ext cx="5616" cy="1741"/>
            </a:xfrm>
            <a:prstGeom prst="rect">
              <a:avLst/>
            </a:prstGeom>
            <a:noFill/>
            <a:ln w="9525">
              <a:noFill/>
            </a:ln>
          </p:spPr>
        </p:pic>
        <p:sp>
          <p:nvSpPr>
            <p:cNvPr id="15" name="矩形 14"/>
            <p:cNvSpPr/>
            <p:nvPr/>
          </p:nvSpPr>
          <p:spPr>
            <a:xfrm>
              <a:off x="7540" y="4165"/>
              <a:ext cx="341" cy="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285750" y="590550"/>
            <a:ext cx="7772400" cy="457200"/>
          </a:xfrm>
          <a:prstGeom prst="rect">
            <a:avLst/>
          </a:prstGeom>
          <a:noFill/>
          <a:ln w="19050">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2</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时序电路的分类</a:t>
            </a:r>
            <a:endParaRPr lang="zh-CN" altLang="en-US" sz="2000" b="1" i="1" dirty="0">
              <a:solidFill>
                <a:srgbClr val="FF0000"/>
              </a:solidFill>
              <a:latin typeface="华文新魏" panose="02010800040101010101" pitchFamily="2" charset="-122"/>
              <a:ea typeface="华文新魏" panose="02010800040101010101" pitchFamily="2" charset="-122"/>
            </a:endParaRPr>
          </a:p>
        </p:txBody>
      </p:sp>
      <p:sp>
        <p:nvSpPr>
          <p:cNvPr id="27651" name="Text Box 5"/>
          <p:cNvSpPr txBox="1"/>
          <p:nvPr/>
        </p:nvSpPr>
        <p:spPr>
          <a:xfrm>
            <a:off x="610235" y="987425"/>
            <a:ext cx="8249285" cy="460375"/>
          </a:xfrm>
          <a:prstGeom prst="rect">
            <a:avLst/>
          </a:prstGeom>
          <a:noFill/>
          <a:ln w="9525">
            <a:noFill/>
          </a:ln>
        </p:spPr>
        <p:txBody>
          <a:bodyPr wrap="square">
            <a:spAutoFit/>
          </a:bodyPr>
          <a:lstStyle/>
          <a:p>
            <a:pPr eaLnBrk="1" hangingPunct="1">
              <a:lnSpc>
                <a:spcPct val="120000"/>
              </a:lnSpc>
              <a:spcBef>
                <a:spcPct val="50000"/>
              </a:spcBef>
            </a:pPr>
            <a:r>
              <a:rPr lang="en-US" altLang="zh-CN" b="1" dirty="0">
                <a:solidFill>
                  <a:schemeClr val="tx1"/>
                </a:solidFill>
                <a:latin typeface="微软雅黑" panose="020B0503020204020204" charset="-122"/>
                <a:ea typeface="微软雅黑" panose="020B0503020204020204" charset="-122"/>
              </a:rPr>
              <a:t>③</a:t>
            </a:r>
            <a:r>
              <a:rPr lang="en-US" altLang="zh-CN" b="1" dirty="0">
                <a:solidFill>
                  <a:schemeClr val="tx1"/>
                </a:solidFill>
                <a:latin typeface="Times New Roman" panose="02020603050405020304" pitchFamily="18" charset="0"/>
                <a:ea typeface="华文新魏" panose="02010800040101010101" pitchFamily="2" charset="-122"/>
              </a:rPr>
              <a:t> </a:t>
            </a:r>
            <a:r>
              <a:rPr lang="zh-CN" altLang="en-US" b="1" dirty="0">
                <a:solidFill>
                  <a:schemeClr val="tx1"/>
                </a:solidFill>
                <a:latin typeface="Times New Roman" panose="02020603050405020304" pitchFamily="18" charset="0"/>
                <a:ea typeface="华文新魏" panose="02010800040101010101" pitchFamily="2" charset="-122"/>
              </a:rPr>
              <a:t>按</a:t>
            </a:r>
            <a:r>
              <a:rPr lang="zh-CN" altLang="en-US" b="1" dirty="0">
                <a:solidFill>
                  <a:srgbClr val="FF0000"/>
                </a:solidFill>
                <a:latin typeface="Times New Roman" panose="02020603050405020304" pitchFamily="18" charset="0"/>
                <a:ea typeface="华文新魏" panose="02010800040101010101" pitchFamily="2" charset="-122"/>
              </a:rPr>
              <a:t>输出信号的特性</a:t>
            </a:r>
            <a:r>
              <a:rPr lang="zh-CN" altLang="en-US" b="1" dirty="0">
                <a:solidFill>
                  <a:schemeClr val="tx1"/>
                </a:solidFill>
                <a:latin typeface="Times New Roman" panose="02020603050405020304" pitchFamily="18" charset="0"/>
                <a:ea typeface="华文新魏" panose="02010800040101010101" pitchFamily="2" charset="-122"/>
              </a:rPr>
              <a:t>可分为：</a:t>
            </a:r>
            <a:r>
              <a:rPr lang="en-US" altLang="zh-CN" b="1" u="sng" dirty="0">
                <a:solidFill>
                  <a:srgbClr val="0000FF"/>
                </a:solidFill>
                <a:latin typeface="Times New Roman" panose="02020603050405020304" pitchFamily="18" charset="0"/>
                <a:ea typeface="华文新魏" panose="02010800040101010101" pitchFamily="2" charset="-122"/>
              </a:rPr>
              <a:t>Mealy</a:t>
            </a:r>
            <a:r>
              <a:rPr lang="zh-CN" altLang="en-US" b="1" u="sng" dirty="0">
                <a:solidFill>
                  <a:srgbClr val="0000FF"/>
                </a:solidFill>
                <a:latin typeface="Times New Roman" panose="02020603050405020304" pitchFamily="18" charset="0"/>
                <a:ea typeface="华文新魏" panose="02010800040101010101" pitchFamily="2" charset="-122"/>
              </a:rPr>
              <a:t>型</a:t>
            </a:r>
            <a:r>
              <a:rPr lang="zh-CN" altLang="en-US" b="1" u="sng" dirty="0">
                <a:solidFill>
                  <a:schemeClr val="tx1"/>
                </a:solidFill>
                <a:latin typeface="Times New Roman" panose="02020603050405020304" pitchFamily="18" charset="0"/>
                <a:ea typeface="华文新魏" panose="02010800040101010101" pitchFamily="2" charset="-122"/>
              </a:rPr>
              <a:t>时序电路</a:t>
            </a:r>
            <a:r>
              <a:rPr lang="zh-CN" altLang="en-US" b="1" dirty="0">
                <a:solidFill>
                  <a:schemeClr val="tx1"/>
                </a:solidFill>
                <a:latin typeface="Times New Roman" panose="02020603050405020304" pitchFamily="18" charset="0"/>
                <a:ea typeface="华文新魏" panose="02010800040101010101" pitchFamily="2" charset="-122"/>
              </a:rPr>
              <a:t>和</a:t>
            </a:r>
            <a:r>
              <a:rPr lang="en-US" altLang="zh-CN" b="1" u="sng" dirty="0">
                <a:solidFill>
                  <a:srgbClr val="0000FF"/>
                </a:solidFill>
                <a:latin typeface="Times New Roman" panose="02020603050405020304" pitchFamily="18" charset="0"/>
                <a:ea typeface="华文新魏" panose="02010800040101010101" pitchFamily="2" charset="-122"/>
              </a:rPr>
              <a:t>Moore</a:t>
            </a:r>
            <a:r>
              <a:rPr lang="zh-CN" altLang="en-US" b="1" u="sng" dirty="0">
                <a:solidFill>
                  <a:srgbClr val="0000FF"/>
                </a:solidFill>
                <a:latin typeface="Times New Roman" panose="02020603050405020304" pitchFamily="18" charset="0"/>
                <a:ea typeface="华文新魏" panose="02010800040101010101" pitchFamily="2" charset="-122"/>
              </a:rPr>
              <a:t>型</a:t>
            </a:r>
            <a:r>
              <a:rPr lang="zh-CN" altLang="en-US" b="1" u="sng" dirty="0">
                <a:solidFill>
                  <a:schemeClr val="tx1"/>
                </a:solidFill>
                <a:latin typeface="Times New Roman" panose="02020603050405020304" pitchFamily="18" charset="0"/>
                <a:ea typeface="华文新魏" panose="02010800040101010101" pitchFamily="2" charset="-122"/>
              </a:rPr>
              <a:t>时序电路</a:t>
            </a:r>
            <a:r>
              <a:rPr lang="zh-CN" altLang="en-US" b="1" dirty="0">
                <a:solidFill>
                  <a:schemeClr val="tx1"/>
                </a:solidFill>
                <a:latin typeface="Times New Roman" panose="02020603050405020304" pitchFamily="18" charset="0"/>
                <a:ea typeface="华文新魏" panose="02010800040101010101" pitchFamily="2" charset="-122"/>
              </a:rPr>
              <a:t>。</a:t>
            </a:r>
            <a:endParaRPr lang="zh-CN" altLang="en-US" dirty="0">
              <a:solidFill>
                <a:schemeClr val="tx1"/>
              </a:solidFill>
              <a:latin typeface="Times New Roman" panose="02020603050405020304" pitchFamily="18" charset="0"/>
              <a:ea typeface="华文新魏" panose="02010800040101010101" pitchFamily="2" charset="-122"/>
            </a:endParaRPr>
          </a:p>
        </p:txBody>
      </p:sp>
      <p:pic>
        <p:nvPicPr>
          <p:cNvPr id="10" name="图片 9"/>
          <p:cNvPicPr>
            <a:picLocks noChangeAspect="1"/>
          </p:cNvPicPr>
          <p:nvPr/>
        </p:nvPicPr>
        <p:blipFill>
          <a:blip r:embed="rId3"/>
          <a:stretch>
            <a:fillRect/>
          </a:stretch>
        </p:blipFill>
        <p:spPr>
          <a:xfrm>
            <a:off x="1143000" y="1707515"/>
            <a:ext cx="6487795" cy="1591945"/>
          </a:xfrm>
          <a:prstGeom prst="rect">
            <a:avLst/>
          </a:prstGeom>
        </p:spPr>
      </p:pic>
      <p:pic>
        <p:nvPicPr>
          <p:cNvPr id="11" name="图片 10"/>
          <p:cNvPicPr>
            <a:picLocks noChangeAspect="1"/>
          </p:cNvPicPr>
          <p:nvPr/>
        </p:nvPicPr>
        <p:blipFill>
          <a:blip r:embed="rId4"/>
          <a:stretch>
            <a:fillRect/>
          </a:stretch>
        </p:blipFill>
        <p:spPr>
          <a:xfrm>
            <a:off x="1055370" y="3437890"/>
            <a:ext cx="6550025" cy="1264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组合 2"/>
          <p:cNvGrpSpPr/>
          <p:nvPr/>
        </p:nvGrpSpPr>
        <p:grpSpPr>
          <a:xfrm>
            <a:off x="457200" y="1101725"/>
            <a:ext cx="7453313" cy="1189038"/>
            <a:chOff x="457200" y="1101725"/>
            <a:chExt cx="7453313" cy="1189038"/>
          </a:xfrm>
        </p:grpSpPr>
        <p:sp>
          <p:nvSpPr>
            <p:cNvPr id="28679" name="Text Box 10"/>
            <p:cNvSpPr txBox="1"/>
            <p:nvPr/>
          </p:nvSpPr>
          <p:spPr>
            <a:xfrm>
              <a:off x="457200" y="1101725"/>
              <a:ext cx="7315200" cy="118903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rgbClr val="0000FF"/>
                  </a:solidFill>
                  <a:latin typeface="华文新魏" panose="02010800040101010101" pitchFamily="2" charset="-122"/>
                  <a:ea typeface="华文新魏" panose="02010800040101010101" pitchFamily="2" charset="-122"/>
                </a:rPr>
                <a:t>（</a:t>
              </a:r>
              <a:r>
                <a:rPr lang="en-US" altLang="zh-CN" sz="1800" b="1" dirty="0">
                  <a:solidFill>
                    <a:srgbClr val="0000FF"/>
                  </a:solidFill>
                  <a:latin typeface="华文新魏" panose="02010800040101010101" pitchFamily="2" charset="-122"/>
                  <a:ea typeface="华文新魏" panose="02010800040101010101" pitchFamily="2" charset="-122"/>
                </a:rPr>
                <a:t>1</a:t>
              </a:r>
              <a:r>
                <a:rPr lang="zh-CN" altLang="en-US" sz="1800" b="1" dirty="0">
                  <a:solidFill>
                    <a:srgbClr val="0000FF"/>
                  </a:solidFill>
                  <a:latin typeface="华文新魏" panose="02010800040101010101" pitchFamily="2" charset="-122"/>
                  <a:ea typeface="华文新魏" panose="02010800040101010101" pitchFamily="2" charset="-122"/>
                </a:rPr>
                <a:t>）次态方程  </a:t>
              </a:r>
              <a:r>
                <a:rPr lang="en-US" altLang="zh-CN" sz="1800" b="1" i="1" dirty="0">
                  <a:solidFill>
                    <a:srgbClr val="0000FF"/>
                  </a:solidFill>
                  <a:latin typeface="华文新魏" panose="02010800040101010101" pitchFamily="2" charset="-122"/>
                  <a:ea typeface="华文新魏" panose="02010800040101010101" pitchFamily="2" charset="-122"/>
                </a:rPr>
                <a:t>Characteristic Equation</a:t>
              </a:r>
            </a:p>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次态</a:t>
              </a:r>
              <a:r>
                <a:rPr lang="en-US" altLang="zh-CN" sz="1800" b="1" dirty="0">
                  <a:solidFill>
                    <a:srgbClr val="FF0000"/>
                  </a:solidFill>
                  <a:latin typeface="华文新魏" panose="02010800040101010101" pitchFamily="2" charset="-122"/>
                  <a:ea typeface="华文新魏" panose="02010800040101010101" pitchFamily="2" charset="-122"/>
                </a:rPr>
                <a:t>y</a:t>
              </a:r>
              <a:r>
                <a:rPr lang="en-US" altLang="zh-CN" sz="1800" b="1" baseline="30000" dirty="0">
                  <a:solidFill>
                    <a:srgbClr val="FF0000"/>
                  </a:solidFill>
                  <a:latin typeface="华文新魏" panose="02010800040101010101" pitchFamily="2" charset="-122"/>
                  <a:ea typeface="华文新魏" panose="02010800040101010101" pitchFamily="2" charset="-122"/>
                </a:rPr>
                <a:t>n+1</a:t>
              </a:r>
              <a:r>
                <a:rPr lang="en-US" altLang="zh-CN" sz="1800" b="1" dirty="0">
                  <a:solidFill>
                    <a:srgbClr val="FF0000"/>
                  </a:solidFill>
                  <a:latin typeface="华文新魏" panose="02010800040101010101" pitchFamily="2" charset="-122"/>
                  <a:ea typeface="华文新魏" panose="02010800040101010101" pitchFamily="2" charset="-122"/>
                </a:rPr>
                <a:t> = Q</a:t>
              </a:r>
              <a:r>
                <a:rPr lang="en-US" altLang="zh-CN" sz="1800" b="1" baseline="-25000" dirty="0">
                  <a:solidFill>
                    <a:srgbClr val="FF0000"/>
                  </a:solidFill>
                  <a:latin typeface="华文新魏" panose="02010800040101010101" pitchFamily="2" charset="-122"/>
                  <a:ea typeface="华文新魏" panose="02010800040101010101" pitchFamily="2" charset="-122"/>
                </a:rPr>
                <a:t>a</a:t>
              </a:r>
              <a:r>
                <a:rPr lang="en-US" altLang="zh-CN" sz="1800" b="1" baseline="-25000" dirty="0">
                  <a:solidFill>
                    <a:schemeClr val="accent2"/>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激励</a:t>
              </a:r>
              <a:r>
                <a:rPr lang="en-US" altLang="zh-CN" sz="1800" b="1" dirty="0">
                  <a:solidFill>
                    <a:schemeClr val="tx1"/>
                  </a:solidFill>
                  <a:latin typeface="华文新魏" panose="02010800040101010101" pitchFamily="2" charset="-122"/>
                  <a:ea typeface="华文新魏" panose="02010800040101010101" pitchFamily="2" charset="-122"/>
                </a:rPr>
                <a:t>Y)</a:t>
              </a:r>
            </a:p>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激励</a:t>
              </a:r>
              <a:r>
                <a:rPr lang="en-US" altLang="zh-CN" sz="1800" b="1" dirty="0">
                  <a:solidFill>
                    <a:srgbClr val="FF0000"/>
                  </a:solidFill>
                  <a:latin typeface="华文新魏" panose="02010800040101010101" pitchFamily="2" charset="-122"/>
                  <a:ea typeface="华文新魏" panose="02010800040101010101" pitchFamily="2" charset="-122"/>
                </a:rPr>
                <a:t>Y = G</a:t>
              </a:r>
              <a:r>
                <a:rPr lang="en-US" altLang="zh-CN" sz="1800" b="1" baseline="-25000" dirty="0">
                  <a:solidFill>
                    <a:schemeClr val="accent2"/>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输入</a:t>
              </a:r>
              <a:r>
                <a:rPr lang="en-US" altLang="zh-CN" sz="1800" b="1" dirty="0">
                  <a:solidFill>
                    <a:schemeClr val="tx1"/>
                  </a:solidFill>
                  <a:latin typeface="华文新魏" panose="02010800040101010101" pitchFamily="2" charset="-122"/>
                  <a:ea typeface="华文新魏" panose="02010800040101010101" pitchFamily="2" charset="-122"/>
                </a:rPr>
                <a:t>x</a:t>
              </a:r>
              <a:r>
                <a:rPr lang="zh-CN" altLang="en-US" sz="1800" b="1" dirty="0">
                  <a:solidFill>
                    <a:schemeClr val="tx1"/>
                  </a:solidFill>
                  <a:latin typeface="华文新魏" panose="02010800040101010101" pitchFamily="2" charset="-122"/>
                  <a:ea typeface="华文新魏" panose="02010800040101010101" pitchFamily="2" charset="-122"/>
                </a:rPr>
                <a:t>，现态</a:t>
              </a:r>
              <a:r>
                <a:rPr lang="en-US" altLang="zh-CN" sz="1800" b="1" dirty="0">
                  <a:solidFill>
                    <a:schemeClr val="tx1"/>
                  </a:solidFill>
                  <a:latin typeface="华文新魏" panose="02010800040101010101" pitchFamily="2" charset="-122"/>
                  <a:ea typeface="华文新魏" panose="02010800040101010101" pitchFamily="2" charset="-122"/>
                </a:rPr>
                <a:t>y)</a:t>
              </a:r>
            </a:p>
          </p:txBody>
        </p:sp>
        <p:sp>
          <p:nvSpPr>
            <p:cNvPr id="28680" name="Text Box 19"/>
            <p:cNvSpPr txBox="1"/>
            <p:nvPr/>
          </p:nvSpPr>
          <p:spPr>
            <a:xfrm>
              <a:off x="3643313" y="1644650"/>
              <a:ext cx="4267200" cy="369332"/>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次态</a:t>
              </a:r>
              <a:r>
                <a:rPr lang="en-US" altLang="zh-CN" sz="1800" b="1" dirty="0">
                  <a:solidFill>
                    <a:srgbClr val="FF0000"/>
                  </a:solidFill>
                  <a:latin typeface="黑体" panose="02010609060101010101" pitchFamily="49" charset="-122"/>
                  <a:ea typeface="黑体" panose="02010609060101010101" pitchFamily="49" charset="-122"/>
                </a:rPr>
                <a:t>y</a:t>
              </a:r>
              <a:r>
                <a:rPr lang="en-US" altLang="zh-CN" sz="1800" b="1" baseline="30000" dirty="0">
                  <a:solidFill>
                    <a:srgbClr val="FF0000"/>
                  </a:solidFill>
                  <a:latin typeface="黑体" panose="02010609060101010101" pitchFamily="49" charset="-122"/>
                  <a:ea typeface="黑体" panose="02010609060101010101" pitchFamily="49" charset="-122"/>
                </a:rPr>
                <a:t>n+1</a:t>
              </a:r>
              <a:r>
                <a:rPr lang="en-US" altLang="zh-CN" sz="1800" dirty="0">
                  <a:solidFill>
                    <a:srgbClr val="FF0000"/>
                  </a:solidFill>
                  <a:latin typeface="黑体" panose="02010609060101010101" pitchFamily="49" charset="-122"/>
                  <a:ea typeface="黑体" panose="02010609060101010101" pitchFamily="49" charset="-122"/>
                </a:rPr>
                <a:t> </a:t>
              </a:r>
              <a:r>
                <a:rPr lang="en-US" altLang="zh-CN" sz="1800" b="1" dirty="0">
                  <a:solidFill>
                    <a:srgbClr val="FF0000"/>
                  </a:solidFill>
                  <a:latin typeface="黑体" panose="02010609060101010101" pitchFamily="49" charset="-122"/>
                  <a:ea typeface="黑体" panose="02010609060101010101" pitchFamily="49" charset="-122"/>
                </a:rPr>
                <a:t>= Q</a:t>
              </a:r>
              <a:r>
                <a:rPr lang="en-US" altLang="zh-CN" sz="1800" b="1" baseline="-25000" dirty="0">
                  <a:solidFill>
                    <a:srgbClr val="FF0000"/>
                  </a:solidFill>
                  <a:latin typeface="黑体" panose="02010609060101010101" pitchFamily="49" charset="-122"/>
                  <a:ea typeface="黑体" panose="02010609060101010101" pitchFamily="49" charset="-122"/>
                </a:rPr>
                <a:t> </a:t>
              </a:r>
              <a:r>
                <a:rPr lang="en-US" altLang="zh-CN" sz="1800" b="1"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华文新魏" panose="02010800040101010101" pitchFamily="2" charset="-122"/>
                  <a:ea typeface="华文新魏" panose="02010800040101010101" pitchFamily="2" charset="-122"/>
                </a:rPr>
                <a:t>输入</a:t>
              </a:r>
              <a:r>
                <a:rPr lang="en-US" altLang="zh-CN" sz="1800" b="1" dirty="0">
                  <a:solidFill>
                    <a:schemeClr val="tx1"/>
                  </a:solidFill>
                  <a:latin typeface="黑体" panose="02010609060101010101" pitchFamily="49" charset="-122"/>
                  <a:ea typeface="黑体" panose="02010609060101010101" pitchFamily="49" charset="-122"/>
                </a:rPr>
                <a:t>x</a:t>
              </a:r>
              <a:r>
                <a:rPr lang="zh-CN" altLang="en-US" sz="1800" dirty="0">
                  <a:solidFill>
                    <a:schemeClr val="tx1"/>
                  </a:solidFill>
                  <a:latin typeface="黑体" panose="02010609060101010101" pitchFamily="49" charset="-122"/>
                  <a:ea typeface="黑体" panose="02010609060101010101" pitchFamily="49" charset="-122"/>
                </a:rPr>
                <a:t>，</a:t>
              </a:r>
              <a:r>
                <a:rPr lang="zh-CN" altLang="en-US" sz="1800" dirty="0">
                  <a:solidFill>
                    <a:schemeClr val="tx1"/>
                  </a:solidFill>
                  <a:latin typeface="华文新魏" panose="02010800040101010101" pitchFamily="2" charset="-122"/>
                  <a:ea typeface="华文新魏" panose="02010800040101010101" pitchFamily="2" charset="-122"/>
                </a:rPr>
                <a:t>现态</a:t>
              </a:r>
              <a:r>
                <a:rPr lang="en-US" altLang="zh-CN" sz="1800" b="1" dirty="0">
                  <a:solidFill>
                    <a:schemeClr val="tx1"/>
                  </a:solidFill>
                  <a:latin typeface="黑体" panose="02010609060101010101" pitchFamily="49" charset="-122"/>
                  <a:ea typeface="黑体" panose="02010609060101010101" pitchFamily="49" charset="-122"/>
                </a:rPr>
                <a:t>y)</a:t>
              </a:r>
            </a:p>
          </p:txBody>
        </p:sp>
      </p:grpSp>
      <p:sp>
        <p:nvSpPr>
          <p:cNvPr id="28675" name="AutoShape 20"/>
          <p:cNvSpPr/>
          <p:nvPr/>
        </p:nvSpPr>
        <p:spPr>
          <a:xfrm>
            <a:off x="3267075" y="1601788"/>
            <a:ext cx="228600" cy="571500"/>
          </a:xfrm>
          <a:prstGeom prst="rightBrace">
            <a:avLst>
              <a:gd name="adj1" fmla="val 27743"/>
              <a:gd name="adj2" fmla="val 50000"/>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28676" name="Text Box 22"/>
          <p:cNvSpPr txBox="1"/>
          <p:nvPr/>
        </p:nvSpPr>
        <p:spPr>
          <a:xfrm>
            <a:off x="457200" y="2428875"/>
            <a:ext cx="6083300" cy="783590"/>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zh-CN" altLang="en-US" sz="1800" b="1" dirty="0">
                <a:solidFill>
                  <a:srgbClr val="0000FF"/>
                </a:solidFill>
                <a:latin typeface="华文新魏" panose="02010800040101010101" pitchFamily="2" charset="-122"/>
                <a:ea typeface="华文新魏" panose="02010800040101010101" pitchFamily="2" charset="-122"/>
              </a:rPr>
              <a:t>（</a:t>
            </a:r>
            <a:r>
              <a:rPr lang="en-US" altLang="zh-CN" sz="1800" b="1" dirty="0">
                <a:solidFill>
                  <a:srgbClr val="0000FF"/>
                </a:solidFill>
                <a:latin typeface="华文新魏" panose="02010800040101010101" pitchFamily="2" charset="-122"/>
                <a:ea typeface="华文新魏" panose="02010800040101010101" pitchFamily="2" charset="-122"/>
              </a:rPr>
              <a:t>2</a:t>
            </a:r>
            <a:r>
              <a:rPr lang="zh-CN" altLang="en-US" sz="1800" b="1" dirty="0">
                <a:solidFill>
                  <a:srgbClr val="0000FF"/>
                </a:solidFill>
                <a:latin typeface="华文新魏" panose="02010800040101010101" pitchFamily="2" charset="-122"/>
                <a:ea typeface="华文新魏" panose="02010800040101010101" pitchFamily="2" charset="-122"/>
              </a:rPr>
              <a:t>）次态真值表</a:t>
            </a:r>
          </a:p>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将输入</a:t>
            </a:r>
            <a:r>
              <a:rPr lang="en-US" altLang="zh-CN" sz="1800" b="1" dirty="0">
                <a:solidFill>
                  <a:schemeClr val="tx1"/>
                </a:solidFill>
                <a:latin typeface="华文新魏" panose="02010800040101010101" pitchFamily="2" charset="-122"/>
                <a:ea typeface="华文新魏" panose="02010800040101010101" pitchFamily="2" charset="-122"/>
              </a:rPr>
              <a:t>x</a:t>
            </a:r>
            <a:r>
              <a:rPr lang="zh-CN" altLang="en-US" sz="1800" b="1" dirty="0">
                <a:solidFill>
                  <a:schemeClr val="tx1"/>
                </a:solidFill>
                <a:latin typeface="华文新魏" panose="02010800040101010101" pitchFamily="2" charset="-122"/>
                <a:ea typeface="华文新魏" panose="02010800040101010101" pitchFamily="2" charset="-122"/>
              </a:rPr>
              <a:t>及现态</a:t>
            </a:r>
            <a:r>
              <a:rPr lang="en-US" altLang="zh-CN" sz="1800" b="1" dirty="0">
                <a:solidFill>
                  <a:schemeClr val="tx1"/>
                </a:solidFill>
                <a:latin typeface="华文新魏" panose="02010800040101010101" pitchFamily="2" charset="-122"/>
                <a:ea typeface="华文新魏" panose="02010800040101010101" pitchFamily="2" charset="-122"/>
              </a:rPr>
              <a:t>y</a:t>
            </a:r>
            <a:r>
              <a:rPr lang="zh-CN" altLang="en-US" sz="1800" b="1" dirty="0">
                <a:solidFill>
                  <a:schemeClr val="tx1"/>
                </a:solidFill>
                <a:latin typeface="华文新魏" panose="02010800040101010101" pitchFamily="2" charset="-122"/>
                <a:ea typeface="华文新魏" panose="02010800040101010101" pitchFamily="2" charset="-122"/>
              </a:rPr>
              <a:t>列在真值表左边，次态</a:t>
            </a:r>
            <a:r>
              <a:rPr lang="en-US" altLang="zh-CN" sz="1800" b="1" dirty="0">
                <a:solidFill>
                  <a:srgbClr val="FF0000"/>
                </a:solidFill>
                <a:latin typeface="华文新魏" panose="02010800040101010101" pitchFamily="2" charset="-122"/>
                <a:ea typeface="华文新魏" panose="02010800040101010101" pitchFamily="2" charset="-122"/>
              </a:rPr>
              <a:t>y</a:t>
            </a:r>
            <a:r>
              <a:rPr lang="en-US" altLang="zh-CN" sz="1800" b="1" baseline="30000" dirty="0">
                <a:solidFill>
                  <a:srgbClr val="FF0000"/>
                </a:solidFill>
                <a:latin typeface="华文新魏" panose="02010800040101010101" pitchFamily="2" charset="-122"/>
                <a:ea typeface="华文新魏" panose="02010800040101010101" pitchFamily="2" charset="-122"/>
              </a:rPr>
              <a:t>n+1</a:t>
            </a:r>
            <a:r>
              <a:rPr lang="zh-CN" altLang="en-US" sz="1800" b="1" dirty="0">
                <a:solidFill>
                  <a:schemeClr val="tx1"/>
                </a:solidFill>
                <a:latin typeface="华文新魏" panose="02010800040101010101" pitchFamily="2" charset="-122"/>
                <a:ea typeface="华文新魏" panose="02010800040101010101" pitchFamily="2" charset="-122"/>
              </a:rPr>
              <a:t>列在右边。</a:t>
            </a:r>
          </a:p>
        </p:txBody>
      </p:sp>
      <p:sp>
        <p:nvSpPr>
          <p:cNvPr id="28677" name="Text Box 25"/>
          <p:cNvSpPr txBox="1"/>
          <p:nvPr/>
        </p:nvSpPr>
        <p:spPr>
          <a:xfrm>
            <a:off x="468313" y="3435668"/>
            <a:ext cx="8382000" cy="777875"/>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rgbClr val="0000FF"/>
                </a:solidFill>
                <a:latin typeface="华文新魏" panose="02010800040101010101" pitchFamily="2" charset="-122"/>
                <a:ea typeface="华文新魏" panose="02010800040101010101" pitchFamily="2" charset="-122"/>
              </a:rPr>
              <a:t>（</a:t>
            </a:r>
            <a:r>
              <a:rPr lang="en-US" altLang="zh-CN" sz="1800" b="1" dirty="0">
                <a:solidFill>
                  <a:srgbClr val="0000FF"/>
                </a:solidFill>
                <a:latin typeface="华文新魏" panose="02010800040101010101" pitchFamily="2" charset="-122"/>
                <a:ea typeface="华文新魏" panose="02010800040101010101" pitchFamily="2" charset="-122"/>
              </a:rPr>
              <a:t>3</a:t>
            </a:r>
            <a:r>
              <a:rPr lang="zh-CN" altLang="en-US" sz="1800" b="1" dirty="0">
                <a:solidFill>
                  <a:srgbClr val="0000FF"/>
                </a:solidFill>
                <a:latin typeface="华文新魏" panose="02010800040101010101" pitchFamily="2" charset="-122"/>
                <a:ea typeface="华文新魏" panose="02010800040101010101" pitchFamily="2" charset="-122"/>
              </a:rPr>
              <a:t>）次态卡诺图  </a:t>
            </a:r>
          </a:p>
          <a:p>
            <a:pPr eaLnBrk="1" hangingPunct="1">
              <a:spcBef>
                <a:spcPct val="50000"/>
              </a:spcBef>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次态方程用卡诺图的形式表示出来</a:t>
            </a:r>
            <a:r>
              <a:rPr lang="zh-CN" altLang="en-US" sz="1800" b="1" dirty="0">
                <a:solidFill>
                  <a:schemeClr val="tx1"/>
                </a:solidFill>
                <a:latin typeface="华文新魏" panose="02010800040101010101" pitchFamily="2" charset="-122"/>
                <a:ea typeface="华文新魏" panose="02010800040101010101" pitchFamily="2" charset="-122"/>
              </a:rPr>
              <a:t>，即次态卡诺图。</a:t>
            </a:r>
          </a:p>
        </p:txBody>
      </p:sp>
      <p:sp>
        <p:nvSpPr>
          <p:cNvPr id="28678" name="Rectangle 2"/>
          <p:cNvSpPr txBox="1"/>
          <p:nvPr/>
        </p:nvSpPr>
        <p:spPr>
          <a:xfrm>
            <a:off x="285750" y="590550"/>
            <a:ext cx="7772400" cy="457200"/>
          </a:xfrm>
          <a:prstGeom prst="rect">
            <a:avLst/>
          </a:prstGeom>
          <a:noFill/>
          <a:ln w="19050">
            <a:noFill/>
          </a:ln>
        </p:spPr>
        <p:txBody>
          <a:bodyPr/>
          <a:lstStyle/>
          <a:p>
            <a:pPr defTabSz="685800" eaLnBrk="1" hangingPunct="1">
              <a:lnSpc>
                <a:spcPct val="90000"/>
              </a:lnSpc>
            </a:pPr>
            <a:r>
              <a:rPr lang="en-US" altLang="zh-CN" b="1" dirty="0">
                <a:solidFill>
                  <a:srgbClr val="FF0000"/>
                </a:solidFill>
                <a:latin typeface="华文新魏" panose="02010800040101010101" pitchFamily="2" charset="-122"/>
                <a:ea typeface="华文新魏" panose="02010800040101010101" pitchFamily="2" charset="-122"/>
              </a:rPr>
              <a:t>3</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时序电路的描述方法</a:t>
            </a:r>
            <a:endParaRPr lang="zh-CN" altLang="en-US" b="1" i="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802005" y="713105"/>
            <a:ext cx="7464425" cy="514350"/>
          </a:xfrm>
          <a:prstGeom prst="rect">
            <a:avLst/>
          </a:prstGeom>
          <a:noFill/>
          <a:ln>
            <a:noFill/>
          </a:ln>
        </p:spPr>
        <p:txBody>
          <a:bodyPr/>
          <a:lstStyle/>
          <a:p>
            <a:pPr eaLnBrk="1" hangingPunct="1"/>
            <a:r>
              <a:rPr lang="zh-CN" altLang="en-US" sz="2000" b="1" dirty="0">
                <a:solidFill>
                  <a:srgbClr val="0000FF"/>
                </a:solidFill>
                <a:latin typeface="华文新魏" panose="02010800040101010101" pitchFamily="2" charset="-122"/>
                <a:ea typeface="华文新魏" panose="02010800040101010101" pitchFamily="2" charset="-122"/>
              </a:rPr>
              <a:t>（</a:t>
            </a:r>
            <a:r>
              <a:rPr lang="en-US" altLang="zh-CN" sz="2000" b="1" dirty="0">
                <a:solidFill>
                  <a:srgbClr val="0000FF"/>
                </a:solidFill>
                <a:latin typeface="华文新魏" panose="02010800040101010101" pitchFamily="2" charset="-122"/>
                <a:ea typeface="华文新魏" panose="02010800040101010101" pitchFamily="2" charset="-122"/>
              </a:rPr>
              <a:t>4</a:t>
            </a:r>
            <a:r>
              <a:rPr lang="zh-CN" altLang="en-US" sz="2000" b="1" dirty="0">
                <a:solidFill>
                  <a:srgbClr val="0000FF"/>
                </a:solidFill>
                <a:latin typeface="华文新魏" panose="02010800040101010101" pitchFamily="2" charset="-122"/>
                <a:ea typeface="华文新魏" panose="02010800040101010101" pitchFamily="2" charset="-122"/>
              </a:rPr>
              <a:t>）状态表 </a:t>
            </a:r>
            <a:r>
              <a:rPr lang="en-US" altLang="zh-CN" sz="2000" b="1" dirty="0">
                <a:solidFill>
                  <a:srgbClr val="0000FF"/>
                </a:solidFill>
                <a:latin typeface="华文新魏" panose="02010800040101010101" pitchFamily="2" charset="-122"/>
                <a:ea typeface="华文新魏" panose="02010800040101010101" pitchFamily="2" charset="-122"/>
              </a:rPr>
              <a:t>State-table</a:t>
            </a:r>
            <a:r>
              <a:rPr lang="zh-CN" altLang="en-US" sz="2000" b="1" dirty="0">
                <a:solidFill>
                  <a:srgbClr val="0000FF"/>
                </a:solidFill>
                <a:latin typeface="华文新魏" panose="02010800040101010101" pitchFamily="2" charset="-122"/>
                <a:ea typeface="华文新魏" panose="02010800040101010101" pitchFamily="2" charset="-122"/>
              </a:rPr>
              <a:t>（二维表：现态、次态，输入、输出）</a:t>
            </a:r>
          </a:p>
        </p:txBody>
      </p:sp>
      <p:sp>
        <p:nvSpPr>
          <p:cNvPr id="29699" name="Text Box 130"/>
          <p:cNvSpPr txBox="1"/>
          <p:nvPr/>
        </p:nvSpPr>
        <p:spPr>
          <a:xfrm>
            <a:off x="1106488" y="1447800"/>
            <a:ext cx="2087562"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Mealy </a:t>
            </a:r>
            <a:r>
              <a:rPr lang="zh-CN" altLang="en-US" sz="1800" b="1" dirty="0">
                <a:solidFill>
                  <a:schemeClr val="tx1"/>
                </a:solidFill>
                <a:latin typeface="华文新魏" panose="02010800040101010101" pitchFamily="2" charset="-122"/>
                <a:ea typeface="华文新魏" panose="02010800040101010101" pitchFamily="2" charset="-122"/>
              </a:rPr>
              <a:t>型状态表</a:t>
            </a:r>
          </a:p>
        </p:txBody>
      </p:sp>
      <p:sp>
        <p:nvSpPr>
          <p:cNvPr id="29700" name="Text Box 138"/>
          <p:cNvSpPr txBox="1"/>
          <p:nvPr/>
        </p:nvSpPr>
        <p:spPr>
          <a:xfrm>
            <a:off x="1323975" y="3790950"/>
            <a:ext cx="1952625"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y</a:t>
            </a:r>
            <a:r>
              <a:rPr lang="en-US" altLang="zh-CN" sz="1800" b="1" baseline="30000" dirty="0">
                <a:solidFill>
                  <a:schemeClr val="tx1"/>
                </a:solidFill>
                <a:latin typeface="华文新魏" panose="02010800040101010101" pitchFamily="2" charset="-122"/>
                <a:ea typeface="华文新魏" panose="02010800040101010101" pitchFamily="2" charset="-122"/>
              </a:rPr>
              <a:t>n+1</a:t>
            </a:r>
            <a:r>
              <a:rPr lang="en-US" altLang="zh-CN" sz="1800" b="1" dirty="0">
                <a:solidFill>
                  <a:schemeClr val="tx1"/>
                </a:solidFill>
                <a:latin typeface="华文新魏" panose="02010800040101010101" pitchFamily="2" charset="-122"/>
                <a:ea typeface="华文新魏" panose="02010800040101010101" pitchFamily="2" charset="-122"/>
              </a:rPr>
              <a:t>/z(</a:t>
            </a:r>
            <a:r>
              <a:rPr lang="zh-CN" altLang="en-US" sz="1800" b="1" dirty="0">
                <a:solidFill>
                  <a:schemeClr val="tx1"/>
                </a:solidFill>
                <a:latin typeface="华文新魏" panose="02010800040101010101" pitchFamily="2" charset="-122"/>
                <a:ea typeface="华文新魏" panose="02010800040101010101" pitchFamily="2" charset="-122"/>
              </a:rPr>
              <a:t>次态</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输出</a:t>
            </a:r>
            <a:r>
              <a:rPr lang="en-US" altLang="zh-CN" sz="1800" b="1" dirty="0">
                <a:solidFill>
                  <a:schemeClr val="tx1"/>
                </a:solidFill>
                <a:latin typeface="华文新魏" panose="02010800040101010101" pitchFamily="2" charset="-122"/>
                <a:ea typeface="华文新魏" panose="02010800040101010101" pitchFamily="2" charset="-122"/>
              </a:rPr>
              <a:t>)</a:t>
            </a:r>
            <a:endParaRPr lang="en-US" altLang="zh-CN" sz="1800" b="1" baseline="-25000" dirty="0">
              <a:solidFill>
                <a:schemeClr val="tx1"/>
              </a:solidFill>
              <a:latin typeface="华文新魏" panose="02010800040101010101" pitchFamily="2" charset="-122"/>
              <a:ea typeface="华文新魏" panose="02010800040101010101" pitchFamily="2" charset="-122"/>
            </a:endParaRPr>
          </a:p>
        </p:txBody>
      </p:sp>
      <p:sp>
        <p:nvSpPr>
          <p:cNvPr id="29701" name="Text Box 213"/>
          <p:cNvSpPr txBox="1"/>
          <p:nvPr/>
        </p:nvSpPr>
        <p:spPr>
          <a:xfrm>
            <a:off x="4237038" y="3790950"/>
            <a:ext cx="1414462"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y</a:t>
            </a:r>
            <a:r>
              <a:rPr lang="en-US" altLang="zh-CN" sz="1800" b="1" baseline="30000" dirty="0">
                <a:solidFill>
                  <a:schemeClr val="tx1"/>
                </a:solidFill>
                <a:latin typeface="华文新魏" panose="02010800040101010101" pitchFamily="2" charset="-122"/>
                <a:ea typeface="华文新魏" panose="02010800040101010101" pitchFamily="2" charset="-122"/>
              </a:rPr>
              <a:t>n+1</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次态</a:t>
            </a:r>
            <a:r>
              <a:rPr lang="en-US" altLang="zh-CN" sz="1800" b="1" dirty="0">
                <a:solidFill>
                  <a:schemeClr val="tx1"/>
                </a:solidFill>
                <a:latin typeface="华文新魏" panose="02010800040101010101" pitchFamily="2" charset="-122"/>
                <a:ea typeface="华文新魏" panose="02010800040101010101" pitchFamily="2" charset="-122"/>
              </a:rPr>
              <a:t>)</a:t>
            </a:r>
            <a:endParaRPr lang="en-US" altLang="zh-CN" sz="1800" b="1" baseline="-25000" dirty="0">
              <a:solidFill>
                <a:schemeClr val="tx1"/>
              </a:solidFill>
              <a:latin typeface="华文新魏" panose="02010800040101010101" pitchFamily="2" charset="-122"/>
              <a:ea typeface="华文新魏" panose="02010800040101010101" pitchFamily="2" charset="-122"/>
            </a:endParaRPr>
          </a:p>
        </p:txBody>
      </p:sp>
      <p:sp>
        <p:nvSpPr>
          <p:cNvPr id="29702" name="Text Box 214"/>
          <p:cNvSpPr txBox="1"/>
          <p:nvPr/>
        </p:nvSpPr>
        <p:spPr>
          <a:xfrm>
            <a:off x="3486150" y="1447800"/>
            <a:ext cx="2155825"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Moore </a:t>
            </a:r>
            <a:r>
              <a:rPr lang="zh-CN" altLang="en-US" sz="1800" b="1" dirty="0">
                <a:solidFill>
                  <a:schemeClr val="tx1"/>
                </a:solidFill>
                <a:latin typeface="华文新魏" panose="02010800040101010101" pitchFamily="2" charset="-122"/>
                <a:ea typeface="华文新魏" panose="02010800040101010101" pitchFamily="2" charset="-122"/>
              </a:rPr>
              <a:t>型状态表</a:t>
            </a:r>
          </a:p>
        </p:txBody>
      </p:sp>
      <p:graphicFrame>
        <p:nvGraphicFramePr>
          <p:cNvPr id="15712" name="Group 352"/>
          <p:cNvGraphicFramePr>
            <a:graphicFrameLocks noGrp="1"/>
          </p:cNvGraphicFramePr>
          <p:nvPr/>
        </p:nvGraphicFramePr>
        <p:xfrm>
          <a:off x="893763" y="1847850"/>
          <a:ext cx="2222500" cy="1944690"/>
        </p:xfrm>
        <a:graphic>
          <a:graphicData uri="http://schemas.openxmlformats.org/drawingml/2006/table">
            <a:tbl>
              <a:tblPr/>
              <a:tblGrid>
                <a:gridCol w="718185">
                  <a:extLst>
                    <a:ext uri="{9D8B030D-6E8A-4147-A177-3AD203B41FA5}">
                      <a16:colId xmlns:a16="http://schemas.microsoft.com/office/drawing/2014/main" val="20000"/>
                    </a:ext>
                  </a:extLst>
                </a:gridCol>
                <a:gridCol w="718820">
                  <a:extLst>
                    <a:ext uri="{9D8B030D-6E8A-4147-A177-3AD203B41FA5}">
                      <a16:colId xmlns:a16="http://schemas.microsoft.com/office/drawing/2014/main" val="20001"/>
                    </a:ext>
                  </a:extLst>
                </a:gridCol>
                <a:gridCol w="785495">
                  <a:extLst>
                    <a:ext uri="{9D8B030D-6E8A-4147-A177-3AD203B41FA5}">
                      <a16:colId xmlns:a16="http://schemas.microsoft.com/office/drawing/2014/main" val="20002"/>
                    </a:ext>
                  </a:extLst>
                </a:gridCol>
              </a:tblGrid>
              <a:tr h="388652">
                <a:tc>
                  <a:txBody>
                    <a:bodyPr/>
                    <a:lstStyle/>
                    <a:p>
                      <a:pPr marL="0" marR="0" lvl="0" indent="0" algn="l" defTabSz="914400" rtl="0" eaLnBrk="1" fontAlgn="base" latinLnBrk="0" hangingPunct="1">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1FF"/>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0</a:t>
                      </a:r>
                    </a:p>
                  </a:txBody>
                  <a:tcPr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1</a:t>
                      </a:r>
                    </a:p>
                  </a:txBody>
                  <a:tcPr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89367">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dirty="0">
                          <a:ln>
                            <a:noFill/>
                          </a:ln>
                          <a:solidFill>
                            <a:schemeClr val="accent2"/>
                          </a:solidFill>
                          <a:effectLst/>
                          <a:latin typeface="黑体" panose="02010609060101010101" pitchFamily="49" charset="-122"/>
                          <a:ea typeface="黑体" panose="02010609060101010101" pitchFamily="49" charset="-122"/>
                        </a:rPr>
                        <a:t>0</a:t>
                      </a:r>
                    </a:p>
                  </a:txBody>
                  <a:tcPr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1</a:t>
                      </a: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 </a:t>
                      </a: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a:t>
                      </a:r>
                      <a:r>
                        <a:rPr kumimoji="1" lang="en-US" altLang="zh-CN" sz="1800" b="0" i="0" u="none" strike="noStrike" cap="none" normalizeH="0" baseline="0">
                          <a:ln>
                            <a:noFill/>
                          </a:ln>
                          <a:solidFill>
                            <a:srgbClr val="FF0000"/>
                          </a:solidFill>
                          <a:effectLst/>
                          <a:latin typeface="黑体" panose="02010609060101010101" pitchFamily="49" charset="-122"/>
                          <a:ea typeface="黑体" panose="02010609060101010101" pitchFamily="49" charset="-122"/>
                        </a:rPr>
                        <a:t>1</a:t>
                      </a:r>
                    </a:p>
                  </a:txBody>
                  <a:tcPr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8652">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1</a:t>
                      </a:r>
                    </a:p>
                  </a:txBody>
                  <a:tcPr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 </a:t>
                      </a: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9367">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2</a:t>
                      </a:r>
                    </a:p>
                  </a:txBody>
                  <a:tcPr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a:t>
                      </a: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1 </a:t>
                      </a: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8652">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3</a:t>
                      </a:r>
                    </a:p>
                  </a:txBody>
                  <a:tcPr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0</a:t>
                      </a: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t>
                      </a:r>
                      <a:r>
                        <a:rPr kumimoji="1" lang="en-US" altLang="zh-CN" sz="18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1</a:t>
                      </a:r>
                    </a:p>
                  </a:txBody>
                  <a:tcPr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 </a:t>
                      </a: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pSp>
        <p:nvGrpSpPr>
          <p:cNvPr id="29729" name="Group 317"/>
          <p:cNvGrpSpPr/>
          <p:nvPr/>
        </p:nvGrpSpPr>
        <p:grpSpPr>
          <a:xfrm>
            <a:off x="893763" y="1790700"/>
            <a:ext cx="942975" cy="479425"/>
            <a:chOff x="1200" y="2448"/>
            <a:chExt cx="672" cy="403"/>
          </a:xfrm>
        </p:grpSpPr>
        <p:sp>
          <p:nvSpPr>
            <p:cNvPr id="29798" name="Line 318"/>
            <p:cNvSpPr/>
            <p:nvPr/>
          </p:nvSpPr>
          <p:spPr>
            <a:xfrm>
              <a:off x="1200" y="2496"/>
              <a:ext cx="528" cy="336"/>
            </a:xfrm>
            <a:prstGeom prst="line">
              <a:avLst/>
            </a:prstGeom>
            <a:ln w="28575" cap="flat" cmpd="sng">
              <a:solidFill>
                <a:schemeClr val="accent2"/>
              </a:solidFill>
              <a:prstDash val="solid"/>
              <a:headEnd type="none" w="med" len="med"/>
              <a:tailEnd type="none" w="med" len="med"/>
            </a:ln>
          </p:spPr>
          <p:txBody>
            <a:bodyPr/>
            <a:lstStyle/>
            <a:p>
              <a:endParaRPr lang="zh-CN" altLang="en-US"/>
            </a:p>
          </p:txBody>
        </p:sp>
        <p:sp>
          <p:nvSpPr>
            <p:cNvPr id="29799" name="Text Box 319"/>
            <p:cNvSpPr txBox="1"/>
            <p:nvPr/>
          </p:nvSpPr>
          <p:spPr>
            <a:xfrm>
              <a:off x="1488" y="2448"/>
              <a:ext cx="38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x</a:t>
              </a:r>
            </a:p>
          </p:txBody>
        </p:sp>
        <p:sp>
          <p:nvSpPr>
            <p:cNvPr id="29800" name="Text Box 320"/>
            <p:cNvSpPr txBox="1"/>
            <p:nvPr/>
          </p:nvSpPr>
          <p:spPr>
            <a:xfrm>
              <a:off x="1238" y="2544"/>
              <a:ext cx="38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p>
          </p:txBody>
        </p:sp>
      </p:grpSp>
      <p:graphicFrame>
        <p:nvGraphicFramePr>
          <p:cNvPr id="15749" name="Group 389"/>
          <p:cNvGraphicFramePr>
            <a:graphicFrameLocks noGrp="1"/>
          </p:cNvGraphicFramePr>
          <p:nvPr>
            <p:custDataLst>
              <p:tags r:id="rId1"/>
            </p:custDataLst>
          </p:nvPr>
        </p:nvGraphicFramePr>
        <p:xfrm>
          <a:off x="3257550" y="1847850"/>
          <a:ext cx="2454274" cy="1944690"/>
        </p:xfrm>
        <a:graphic>
          <a:graphicData uri="http://schemas.openxmlformats.org/drawingml/2006/table">
            <a:tbl>
              <a:tblPr/>
              <a:tblGrid>
                <a:gridCol w="632296">
                  <a:extLst>
                    <a:ext uri="{9D8B030D-6E8A-4147-A177-3AD203B41FA5}">
                      <a16:colId xmlns:a16="http://schemas.microsoft.com/office/drawing/2014/main" val="20000"/>
                    </a:ext>
                  </a:extLst>
                </a:gridCol>
                <a:gridCol w="594841">
                  <a:extLst>
                    <a:ext uri="{9D8B030D-6E8A-4147-A177-3AD203B41FA5}">
                      <a16:colId xmlns:a16="http://schemas.microsoft.com/office/drawing/2014/main" val="20001"/>
                    </a:ext>
                  </a:extLst>
                </a:gridCol>
                <a:gridCol w="612616">
                  <a:extLst>
                    <a:ext uri="{9D8B030D-6E8A-4147-A177-3AD203B41FA5}">
                      <a16:colId xmlns:a16="http://schemas.microsoft.com/office/drawing/2014/main" val="20002"/>
                    </a:ext>
                  </a:extLst>
                </a:gridCol>
                <a:gridCol w="614521">
                  <a:extLst>
                    <a:ext uri="{9D8B030D-6E8A-4147-A177-3AD203B41FA5}">
                      <a16:colId xmlns:a16="http://schemas.microsoft.com/office/drawing/2014/main" val="20003"/>
                    </a:ext>
                  </a:extLst>
                </a:gridCol>
              </a:tblGrid>
              <a:tr h="388652">
                <a:tc>
                  <a:txBody>
                    <a:bodyPr/>
                    <a:lstStyle/>
                    <a:p>
                      <a:pPr marL="0" marR="0" lvl="0" indent="0" algn="l" defTabSz="914400" rtl="0" eaLnBrk="1" fontAlgn="base" latinLnBrk="0" hangingPunct="1">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16" marR="91416"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1FF"/>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0</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1</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z</a:t>
                      </a:r>
                    </a:p>
                  </a:txBody>
                  <a:tcPr marL="91416" marR="91416"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89367">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0</a:t>
                      </a:r>
                    </a:p>
                  </a:txBody>
                  <a:tcPr marL="91416" marR="91416"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1</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16" marR="91416"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8652">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1</a:t>
                      </a:r>
                    </a:p>
                  </a:txBody>
                  <a:tcPr marL="91416" marR="91416"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0</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16" marR="91416"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9367">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2</a:t>
                      </a:r>
                    </a:p>
                  </a:txBody>
                  <a:tcPr marL="91416" marR="91416"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1</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16" marR="91416"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8652">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3</a:t>
                      </a:r>
                    </a:p>
                  </a:txBody>
                  <a:tcPr marL="91416" marR="91416"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0</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p>
                  </a:txBody>
                  <a:tcPr marL="91416" marR="91416"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rgbClr val="FF0000"/>
                          </a:solidFill>
                          <a:effectLst/>
                          <a:latin typeface="黑体" panose="02010609060101010101" pitchFamily="49" charset="-122"/>
                          <a:ea typeface="黑体" panose="02010609060101010101" pitchFamily="49" charset="-122"/>
                        </a:rPr>
                        <a:t>1</a:t>
                      </a:r>
                    </a:p>
                  </a:txBody>
                  <a:tcPr marL="91416" marR="91416"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pSp>
        <p:nvGrpSpPr>
          <p:cNvPr id="29762" name="Group 347"/>
          <p:cNvGrpSpPr/>
          <p:nvPr/>
        </p:nvGrpSpPr>
        <p:grpSpPr>
          <a:xfrm>
            <a:off x="3257550" y="1800225"/>
            <a:ext cx="942975" cy="479425"/>
            <a:chOff x="1200" y="2448"/>
            <a:chExt cx="672" cy="403"/>
          </a:xfrm>
        </p:grpSpPr>
        <p:sp>
          <p:nvSpPr>
            <p:cNvPr id="29795" name="Line 348"/>
            <p:cNvSpPr/>
            <p:nvPr/>
          </p:nvSpPr>
          <p:spPr>
            <a:xfrm>
              <a:off x="1200" y="2496"/>
              <a:ext cx="422" cy="315"/>
            </a:xfrm>
            <a:prstGeom prst="line">
              <a:avLst/>
            </a:prstGeom>
            <a:ln w="28575" cap="flat" cmpd="sng">
              <a:solidFill>
                <a:schemeClr val="accent2"/>
              </a:solidFill>
              <a:prstDash val="solid"/>
              <a:headEnd type="none" w="med" len="med"/>
              <a:tailEnd type="none" w="med" len="med"/>
            </a:ln>
          </p:spPr>
          <p:txBody>
            <a:bodyPr/>
            <a:lstStyle/>
            <a:p>
              <a:endParaRPr lang="zh-CN" altLang="en-US"/>
            </a:p>
          </p:txBody>
        </p:sp>
        <p:sp>
          <p:nvSpPr>
            <p:cNvPr id="29796" name="Text Box 349"/>
            <p:cNvSpPr txBox="1"/>
            <p:nvPr/>
          </p:nvSpPr>
          <p:spPr>
            <a:xfrm>
              <a:off x="1488" y="2448"/>
              <a:ext cx="38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x</a:t>
              </a:r>
            </a:p>
          </p:txBody>
        </p:sp>
        <p:sp>
          <p:nvSpPr>
            <p:cNvPr id="29797" name="Text Box 350"/>
            <p:cNvSpPr txBox="1"/>
            <p:nvPr/>
          </p:nvSpPr>
          <p:spPr>
            <a:xfrm>
              <a:off x="1238" y="2544"/>
              <a:ext cx="38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p>
          </p:txBody>
        </p:sp>
      </p:grpSp>
      <p:sp>
        <p:nvSpPr>
          <p:cNvPr id="29763" name="Text Box 92"/>
          <p:cNvSpPr txBox="1"/>
          <p:nvPr/>
        </p:nvSpPr>
        <p:spPr>
          <a:xfrm>
            <a:off x="5746750" y="1427163"/>
            <a:ext cx="2425700"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无外部输出的状态表</a:t>
            </a:r>
          </a:p>
        </p:txBody>
      </p:sp>
      <p:sp>
        <p:nvSpPr>
          <p:cNvPr id="29764" name="Text Box 93"/>
          <p:cNvSpPr txBox="1"/>
          <p:nvPr/>
        </p:nvSpPr>
        <p:spPr>
          <a:xfrm>
            <a:off x="6759575" y="3790950"/>
            <a:ext cx="1412875"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y</a:t>
            </a:r>
            <a:r>
              <a:rPr lang="en-US" altLang="zh-CN" sz="1800" b="1" baseline="30000" dirty="0">
                <a:solidFill>
                  <a:schemeClr val="tx1"/>
                </a:solidFill>
                <a:latin typeface="华文新魏" panose="02010800040101010101" pitchFamily="2" charset="-122"/>
                <a:ea typeface="华文新魏" panose="02010800040101010101" pitchFamily="2" charset="-122"/>
              </a:rPr>
              <a:t>n+1</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次态</a:t>
            </a:r>
            <a:r>
              <a:rPr lang="en-US" altLang="zh-CN" sz="1800" b="1" dirty="0">
                <a:solidFill>
                  <a:schemeClr val="tx1"/>
                </a:solidFill>
                <a:latin typeface="华文新魏" panose="02010800040101010101" pitchFamily="2" charset="-122"/>
                <a:ea typeface="华文新魏" panose="02010800040101010101" pitchFamily="2" charset="-122"/>
              </a:rPr>
              <a:t>)</a:t>
            </a:r>
            <a:endParaRPr lang="en-US" altLang="zh-CN" sz="1800" b="1" baseline="-25000" dirty="0">
              <a:solidFill>
                <a:schemeClr val="tx1"/>
              </a:solidFill>
              <a:latin typeface="华文新魏" panose="02010800040101010101" pitchFamily="2" charset="-122"/>
              <a:ea typeface="华文新魏" panose="02010800040101010101" pitchFamily="2" charset="-122"/>
            </a:endParaRPr>
          </a:p>
        </p:txBody>
      </p:sp>
      <p:graphicFrame>
        <p:nvGraphicFramePr>
          <p:cNvPr id="29" name="Group 262"/>
          <p:cNvGraphicFramePr>
            <a:graphicFrameLocks noGrp="1"/>
          </p:cNvGraphicFramePr>
          <p:nvPr>
            <p:custDataLst>
              <p:tags r:id="rId2"/>
            </p:custDataLst>
          </p:nvPr>
        </p:nvGraphicFramePr>
        <p:xfrm>
          <a:off x="5894388" y="1847850"/>
          <a:ext cx="2155826" cy="1944690"/>
        </p:xfrm>
        <a:graphic>
          <a:graphicData uri="http://schemas.openxmlformats.org/drawingml/2006/table">
            <a:tbl>
              <a:tblPr/>
              <a:tblGrid>
                <a:gridCol w="718397">
                  <a:extLst>
                    <a:ext uri="{9D8B030D-6E8A-4147-A177-3AD203B41FA5}">
                      <a16:colId xmlns:a16="http://schemas.microsoft.com/office/drawing/2014/main" val="20000"/>
                    </a:ext>
                  </a:extLst>
                </a:gridCol>
                <a:gridCol w="719032">
                  <a:extLst>
                    <a:ext uri="{9D8B030D-6E8A-4147-A177-3AD203B41FA5}">
                      <a16:colId xmlns:a16="http://schemas.microsoft.com/office/drawing/2014/main" val="20001"/>
                    </a:ext>
                  </a:extLst>
                </a:gridCol>
                <a:gridCol w="718397">
                  <a:extLst>
                    <a:ext uri="{9D8B030D-6E8A-4147-A177-3AD203B41FA5}">
                      <a16:colId xmlns:a16="http://schemas.microsoft.com/office/drawing/2014/main" val="20002"/>
                    </a:ext>
                  </a:extLst>
                </a:gridCol>
              </a:tblGrid>
              <a:tr h="388652">
                <a:tc>
                  <a:txBody>
                    <a:bodyPr/>
                    <a:lstStyle/>
                    <a:p>
                      <a:pPr marL="0" marR="0" lvl="0" indent="0" algn="l" defTabSz="914400" rtl="0" eaLnBrk="1" fontAlgn="base" latinLnBrk="0" hangingPunct="1">
                        <a:spcBef>
                          <a:spcPct val="20000"/>
                        </a:spcBef>
                        <a:spcAft>
                          <a:spcPct val="0"/>
                        </a:spcAft>
                        <a:buClrTx/>
                        <a:buSzTx/>
                        <a:buFontTx/>
                        <a:buNone/>
                      </a:pPr>
                      <a:endParaRPr kumimoji="1" lang="zh-CN"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67" marR="91467"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1E1FF"/>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0</a:t>
                      </a:r>
                    </a:p>
                  </a:txBody>
                  <a:tcPr marL="91467" marR="91467"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1</a:t>
                      </a:r>
                    </a:p>
                  </a:txBody>
                  <a:tcPr marL="91467" marR="91467"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89367">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dirty="0">
                          <a:ln>
                            <a:noFill/>
                          </a:ln>
                          <a:solidFill>
                            <a:schemeClr val="accent2"/>
                          </a:solidFill>
                          <a:effectLst/>
                          <a:latin typeface="黑体" panose="02010609060101010101" pitchFamily="49" charset="-122"/>
                          <a:ea typeface="黑体" panose="02010609060101010101" pitchFamily="49" charset="-122"/>
                        </a:rPr>
                        <a:t>0</a:t>
                      </a:r>
                    </a:p>
                  </a:txBody>
                  <a:tcPr marL="91467" marR="91467"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1</a:t>
                      </a:r>
                    </a:p>
                  </a:txBody>
                  <a:tcPr marL="91467" marR="91467"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3</a:t>
                      </a:r>
                    </a:p>
                  </a:txBody>
                  <a:tcPr marL="91467" marR="91467"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8652">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1</a:t>
                      </a:r>
                    </a:p>
                  </a:txBody>
                  <a:tcPr marL="91467" marR="91467"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2</a:t>
                      </a:r>
                    </a:p>
                  </a:txBody>
                  <a:tcPr marL="91467" marR="91467"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0</a:t>
                      </a:r>
                    </a:p>
                  </a:txBody>
                  <a:tcPr marL="91467" marR="91467"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89367">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2</a:t>
                      </a:r>
                    </a:p>
                  </a:txBody>
                  <a:tcPr marL="91467" marR="91467"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3</a:t>
                      </a:r>
                    </a:p>
                  </a:txBody>
                  <a:tcPr marL="91467" marR="91467"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1</a:t>
                      </a:r>
                    </a:p>
                  </a:txBody>
                  <a:tcPr marL="91467" marR="91467"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88652">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y</a:t>
                      </a:r>
                      <a:r>
                        <a:rPr kumimoji="1" lang="en-US" altLang="zh-CN" sz="1800" b="1" i="0" u="none" strike="noStrike" cap="none" normalizeH="0" baseline="-25000">
                          <a:ln>
                            <a:noFill/>
                          </a:ln>
                          <a:solidFill>
                            <a:schemeClr val="accent2"/>
                          </a:solidFill>
                          <a:effectLst/>
                          <a:latin typeface="黑体" panose="02010609060101010101" pitchFamily="49" charset="-122"/>
                          <a:ea typeface="黑体" panose="02010609060101010101" pitchFamily="49" charset="-122"/>
                        </a:rPr>
                        <a:t>3</a:t>
                      </a:r>
                    </a:p>
                  </a:txBody>
                  <a:tcPr marL="91467" marR="91467" marT="34293" marB="3429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a:ln>
                            <a:noFill/>
                          </a:ln>
                          <a:solidFill>
                            <a:schemeClr val="tx1"/>
                          </a:solidFill>
                          <a:effectLst/>
                          <a:latin typeface="黑体" panose="02010609060101010101" pitchFamily="49" charset="-122"/>
                          <a:ea typeface="黑体" panose="02010609060101010101" pitchFamily="49" charset="-122"/>
                        </a:rPr>
                        <a:t>0</a:t>
                      </a:r>
                    </a:p>
                  </a:txBody>
                  <a:tcPr marL="91467" marR="91467" marT="34293" marB="3429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y</a:t>
                      </a:r>
                      <a:r>
                        <a:rPr kumimoji="1" lang="en-US" altLang="zh-CN" sz="1800" b="0" i="0" u="none" strike="noStrike" cap="none" normalizeH="0" baseline="-25000" dirty="0">
                          <a:ln>
                            <a:noFill/>
                          </a:ln>
                          <a:solidFill>
                            <a:schemeClr val="tx1"/>
                          </a:solidFill>
                          <a:effectLst/>
                          <a:latin typeface="黑体" panose="02010609060101010101" pitchFamily="49" charset="-122"/>
                          <a:ea typeface="黑体" panose="02010609060101010101" pitchFamily="49" charset="-122"/>
                        </a:rPr>
                        <a:t>2</a:t>
                      </a:r>
                    </a:p>
                  </a:txBody>
                  <a:tcPr marL="91467" marR="91467" marT="34293" marB="3429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pSp>
        <p:nvGrpSpPr>
          <p:cNvPr id="29791" name="Group 263"/>
          <p:cNvGrpSpPr/>
          <p:nvPr/>
        </p:nvGrpSpPr>
        <p:grpSpPr>
          <a:xfrm>
            <a:off x="5895975" y="1790700"/>
            <a:ext cx="942975" cy="479425"/>
            <a:chOff x="1200" y="2448"/>
            <a:chExt cx="672" cy="403"/>
          </a:xfrm>
        </p:grpSpPr>
        <p:sp>
          <p:nvSpPr>
            <p:cNvPr id="29792" name="Line 89"/>
            <p:cNvSpPr/>
            <p:nvPr/>
          </p:nvSpPr>
          <p:spPr>
            <a:xfrm>
              <a:off x="1200" y="2496"/>
              <a:ext cx="528" cy="336"/>
            </a:xfrm>
            <a:prstGeom prst="line">
              <a:avLst/>
            </a:prstGeom>
            <a:ln w="28575" cap="flat" cmpd="sng">
              <a:solidFill>
                <a:schemeClr val="accent2"/>
              </a:solidFill>
              <a:prstDash val="solid"/>
              <a:headEnd type="none" w="med" len="med"/>
              <a:tailEnd type="none" w="med" len="med"/>
            </a:ln>
          </p:spPr>
          <p:txBody>
            <a:bodyPr/>
            <a:lstStyle/>
            <a:p>
              <a:endParaRPr lang="zh-CN" altLang="en-US"/>
            </a:p>
          </p:txBody>
        </p:sp>
        <p:sp>
          <p:nvSpPr>
            <p:cNvPr id="29793" name="Text Box 90"/>
            <p:cNvSpPr txBox="1"/>
            <p:nvPr/>
          </p:nvSpPr>
          <p:spPr>
            <a:xfrm>
              <a:off x="1488" y="2448"/>
              <a:ext cx="38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x</a:t>
              </a:r>
            </a:p>
          </p:txBody>
        </p:sp>
        <p:sp>
          <p:nvSpPr>
            <p:cNvPr id="29794" name="Text Box 91"/>
            <p:cNvSpPr txBox="1"/>
            <p:nvPr/>
          </p:nvSpPr>
          <p:spPr>
            <a:xfrm>
              <a:off x="1238" y="2544"/>
              <a:ext cx="38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533400" y="544513"/>
            <a:ext cx="4800600" cy="571500"/>
          </a:xfrm>
          <a:prstGeom prst="rect">
            <a:avLst/>
          </a:prstGeom>
          <a:noFill/>
          <a:ln>
            <a:noFill/>
          </a:ln>
        </p:spPr>
        <p:txBody>
          <a:bodyPr/>
          <a:lstStyle/>
          <a:p>
            <a:pPr eaLnBrk="1" hangingPunct="1"/>
            <a:r>
              <a:rPr lang="zh-CN" altLang="en-US" sz="1800" b="1" dirty="0">
                <a:solidFill>
                  <a:srgbClr val="0000FF"/>
                </a:solidFill>
                <a:latin typeface="华文新魏" panose="02010800040101010101" pitchFamily="2" charset="-122"/>
                <a:ea typeface="华文新魏" panose="02010800040101010101" pitchFamily="2" charset="-122"/>
              </a:rPr>
              <a:t>（</a:t>
            </a:r>
            <a:r>
              <a:rPr lang="en-US" altLang="zh-CN" sz="1800" b="1" dirty="0">
                <a:solidFill>
                  <a:srgbClr val="0000FF"/>
                </a:solidFill>
                <a:latin typeface="华文新魏" panose="02010800040101010101" pitchFamily="2" charset="-122"/>
                <a:ea typeface="华文新魏" panose="02010800040101010101" pitchFamily="2" charset="-122"/>
              </a:rPr>
              <a:t>5</a:t>
            </a:r>
            <a:r>
              <a:rPr lang="zh-CN" altLang="en-US" sz="1800" b="1" dirty="0">
                <a:solidFill>
                  <a:srgbClr val="0000FF"/>
                </a:solidFill>
                <a:latin typeface="华文新魏" panose="02010800040101010101" pitchFamily="2" charset="-122"/>
                <a:ea typeface="华文新魏" panose="02010800040101010101" pitchFamily="2" charset="-122"/>
              </a:rPr>
              <a:t>）状态图 </a:t>
            </a:r>
            <a:r>
              <a:rPr lang="en-US" altLang="zh-CN" sz="1800" b="1" i="1" dirty="0">
                <a:solidFill>
                  <a:srgbClr val="0000FF"/>
                </a:solidFill>
                <a:latin typeface="华文新魏" panose="02010800040101010101" pitchFamily="2" charset="-122"/>
                <a:ea typeface="华文新魏" panose="02010800040101010101" pitchFamily="2" charset="-122"/>
              </a:rPr>
              <a:t>State-diagrams</a:t>
            </a:r>
          </a:p>
        </p:txBody>
      </p:sp>
      <p:grpSp>
        <p:nvGrpSpPr>
          <p:cNvPr id="30723" name="Group 104"/>
          <p:cNvGrpSpPr/>
          <p:nvPr/>
        </p:nvGrpSpPr>
        <p:grpSpPr>
          <a:xfrm>
            <a:off x="533400" y="785813"/>
            <a:ext cx="3886200" cy="2541587"/>
            <a:chOff x="336" y="478"/>
            <a:chExt cx="2448" cy="2136"/>
          </a:xfrm>
        </p:grpSpPr>
        <p:grpSp>
          <p:nvGrpSpPr>
            <p:cNvPr id="30764" name="Group 6"/>
            <p:cNvGrpSpPr/>
            <p:nvPr/>
          </p:nvGrpSpPr>
          <p:grpSpPr>
            <a:xfrm>
              <a:off x="528" y="587"/>
              <a:ext cx="336" cy="393"/>
              <a:chOff x="528" y="1095"/>
              <a:chExt cx="336" cy="393"/>
            </a:xfrm>
          </p:grpSpPr>
          <p:sp>
            <p:nvSpPr>
              <p:cNvPr id="30791" name="Oval 4"/>
              <p:cNvSpPr/>
              <p:nvPr/>
            </p:nvSpPr>
            <p:spPr>
              <a:xfrm>
                <a:off x="528" y="1152"/>
                <a:ext cx="336" cy="336"/>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0792" name="Text Box 5"/>
              <p:cNvSpPr txBox="1"/>
              <p:nvPr/>
            </p:nvSpPr>
            <p:spPr>
              <a:xfrm>
                <a:off x="565" y="1095"/>
                <a:ext cx="274" cy="310"/>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0</a:t>
                </a:r>
                <a:endParaRPr lang="en-US" altLang="zh-CN" sz="1800" b="1" dirty="0">
                  <a:solidFill>
                    <a:schemeClr val="tx1"/>
                  </a:solidFill>
                  <a:latin typeface="黑体" panose="02010609060101010101" pitchFamily="49" charset="-122"/>
                  <a:ea typeface="黑体" panose="02010609060101010101" pitchFamily="49" charset="-122"/>
                </a:endParaRPr>
              </a:p>
            </p:txBody>
          </p:sp>
        </p:grpSp>
        <p:grpSp>
          <p:nvGrpSpPr>
            <p:cNvPr id="30765" name="Group 9"/>
            <p:cNvGrpSpPr/>
            <p:nvPr/>
          </p:nvGrpSpPr>
          <p:grpSpPr>
            <a:xfrm>
              <a:off x="2064" y="644"/>
              <a:ext cx="404" cy="336"/>
              <a:chOff x="528" y="1152"/>
              <a:chExt cx="404" cy="336"/>
            </a:xfrm>
          </p:grpSpPr>
          <p:sp>
            <p:nvSpPr>
              <p:cNvPr id="30789" name="Oval 10"/>
              <p:cNvSpPr/>
              <p:nvPr/>
            </p:nvSpPr>
            <p:spPr>
              <a:xfrm>
                <a:off x="528" y="1152"/>
                <a:ext cx="336" cy="336"/>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0790" name="Text Box 11"/>
              <p:cNvSpPr txBox="1"/>
              <p:nvPr/>
            </p:nvSpPr>
            <p:spPr>
              <a:xfrm>
                <a:off x="596" y="1172"/>
                <a:ext cx="336" cy="290"/>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1</a:t>
                </a:r>
                <a:endParaRPr lang="en-US" altLang="zh-CN" sz="1800" b="1" dirty="0">
                  <a:solidFill>
                    <a:schemeClr val="tx1"/>
                  </a:solidFill>
                  <a:latin typeface="黑体" panose="02010609060101010101" pitchFamily="49" charset="-122"/>
                  <a:ea typeface="黑体" panose="02010609060101010101" pitchFamily="49" charset="-122"/>
                </a:endParaRPr>
              </a:p>
            </p:txBody>
          </p:sp>
        </p:grpSp>
        <p:grpSp>
          <p:nvGrpSpPr>
            <p:cNvPr id="30766" name="Group 12"/>
            <p:cNvGrpSpPr/>
            <p:nvPr/>
          </p:nvGrpSpPr>
          <p:grpSpPr>
            <a:xfrm>
              <a:off x="2064" y="1796"/>
              <a:ext cx="404" cy="336"/>
              <a:chOff x="528" y="1152"/>
              <a:chExt cx="404" cy="336"/>
            </a:xfrm>
          </p:grpSpPr>
          <p:sp>
            <p:nvSpPr>
              <p:cNvPr id="30787" name="Oval 13"/>
              <p:cNvSpPr/>
              <p:nvPr/>
            </p:nvSpPr>
            <p:spPr>
              <a:xfrm>
                <a:off x="528" y="1152"/>
                <a:ext cx="336" cy="336"/>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0788" name="Text Box 14"/>
              <p:cNvSpPr txBox="1"/>
              <p:nvPr/>
            </p:nvSpPr>
            <p:spPr>
              <a:xfrm>
                <a:off x="596" y="1172"/>
                <a:ext cx="336" cy="290"/>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2</a:t>
                </a:r>
                <a:endParaRPr lang="en-US" altLang="zh-CN" sz="1800" b="1" dirty="0">
                  <a:solidFill>
                    <a:schemeClr val="tx1"/>
                  </a:solidFill>
                  <a:latin typeface="黑体" panose="02010609060101010101" pitchFamily="49" charset="-122"/>
                  <a:ea typeface="黑体" panose="02010609060101010101" pitchFamily="49" charset="-122"/>
                </a:endParaRPr>
              </a:p>
            </p:txBody>
          </p:sp>
        </p:grpSp>
        <p:grpSp>
          <p:nvGrpSpPr>
            <p:cNvPr id="30767" name="Group 15"/>
            <p:cNvGrpSpPr/>
            <p:nvPr/>
          </p:nvGrpSpPr>
          <p:grpSpPr>
            <a:xfrm>
              <a:off x="528" y="1796"/>
              <a:ext cx="402" cy="336"/>
              <a:chOff x="528" y="1152"/>
              <a:chExt cx="402" cy="336"/>
            </a:xfrm>
          </p:grpSpPr>
          <p:sp>
            <p:nvSpPr>
              <p:cNvPr id="30785" name="Oval 16"/>
              <p:cNvSpPr/>
              <p:nvPr/>
            </p:nvSpPr>
            <p:spPr>
              <a:xfrm>
                <a:off x="528" y="1152"/>
                <a:ext cx="336" cy="336"/>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0786" name="Text Box 17"/>
              <p:cNvSpPr txBox="1"/>
              <p:nvPr/>
            </p:nvSpPr>
            <p:spPr>
              <a:xfrm>
                <a:off x="594" y="1166"/>
                <a:ext cx="336" cy="290"/>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3</a:t>
                </a:r>
                <a:endParaRPr lang="en-US" altLang="zh-CN" sz="1800" b="1" dirty="0">
                  <a:solidFill>
                    <a:schemeClr val="tx1"/>
                  </a:solidFill>
                  <a:latin typeface="黑体" panose="02010609060101010101" pitchFamily="49" charset="-122"/>
                  <a:ea typeface="黑体" panose="02010609060101010101" pitchFamily="49" charset="-122"/>
                </a:endParaRPr>
              </a:p>
            </p:txBody>
          </p:sp>
        </p:grpSp>
        <p:sp>
          <p:nvSpPr>
            <p:cNvPr id="30768" name="Line 19"/>
            <p:cNvSpPr/>
            <p:nvPr/>
          </p:nvSpPr>
          <p:spPr>
            <a:xfrm>
              <a:off x="864" y="740"/>
              <a:ext cx="1200"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30769" name="Line 20"/>
            <p:cNvSpPr/>
            <p:nvPr/>
          </p:nvSpPr>
          <p:spPr>
            <a:xfrm>
              <a:off x="864" y="884"/>
              <a:ext cx="1200" cy="0"/>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30770" name="Line 21"/>
            <p:cNvSpPr/>
            <p:nvPr/>
          </p:nvSpPr>
          <p:spPr>
            <a:xfrm>
              <a:off x="864" y="2036"/>
              <a:ext cx="1200" cy="0"/>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30771" name="Line 22"/>
            <p:cNvSpPr/>
            <p:nvPr/>
          </p:nvSpPr>
          <p:spPr>
            <a:xfrm>
              <a:off x="864" y="1892"/>
              <a:ext cx="1200"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30772" name="Line 23"/>
            <p:cNvSpPr/>
            <p:nvPr/>
          </p:nvSpPr>
          <p:spPr>
            <a:xfrm>
              <a:off x="796" y="952"/>
              <a:ext cx="0" cy="864"/>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30773" name="Line 24"/>
            <p:cNvSpPr/>
            <p:nvPr/>
          </p:nvSpPr>
          <p:spPr>
            <a:xfrm>
              <a:off x="2332" y="970"/>
              <a:ext cx="0" cy="864"/>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30774" name="Line 25"/>
            <p:cNvSpPr/>
            <p:nvPr/>
          </p:nvSpPr>
          <p:spPr>
            <a:xfrm>
              <a:off x="2140" y="970"/>
              <a:ext cx="0" cy="864"/>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30775" name="Line 26"/>
            <p:cNvSpPr/>
            <p:nvPr/>
          </p:nvSpPr>
          <p:spPr>
            <a:xfrm>
              <a:off x="596" y="950"/>
              <a:ext cx="0" cy="864"/>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30776" name="Text Box 27"/>
            <p:cNvSpPr txBox="1"/>
            <p:nvPr/>
          </p:nvSpPr>
          <p:spPr>
            <a:xfrm>
              <a:off x="1329" y="478"/>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0/0</a:t>
              </a:r>
            </a:p>
          </p:txBody>
        </p:sp>
        <p:sp>
          <p:nvSpPr>
            <p:cNvPr id="30777" name="Text Box 28"/>
            <p:cNvSpPr txBox="1"/>
            <p:nvPr/>
          </p:nvSpPr>
          <p:spPr>
            <a:xfrm>
              <a:off x="1334" y="884"/>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1/0</a:t>
              </a:r>
            </a:p>
          </p:txBody>
        </p:sp>
        <p:sp>
          <p:nvSpPr>
            <p:cNvPr id="30778" name="Text Box 29"/>
            <p:cNvSpPr txBox="1"/>
            <p:nvPr/>
          </p:nvSpPr>
          <p:spPr>
            <a:xfrm>
              <a:off x="2304" y="1268"/>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0/0</a:t>
              </a:r>
            </a:p>
          </p:txBody>
        </p:sp>
        <p:sp>
          <p:nvSpPr>
            <p:cNvPr id="30779" name="Text Box 30"/>
            <p:cNvSpPr txBox="1"/>
            <p:nvPr/>
          </p:nvSpPr>
          <p:spPr>
            <a:xfrm>
              <a:off x="1317" y="1978"/>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0/0</a:t>
              </a:r>
            </a:p>
          </p:txBody>
        </p:sp>
        <p:sp>
          <p:nvSpPr>
            <p:cNvPr id="30780" name="Text Box 31"/>
            <p:cNvSpPr txBox="1"/>
            <p:nvPr/>
          </p:nvSpPr>
          <p:spPr>
            <a:xfrm>
              <a:off x="336" y="1268"/>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0/1</a:t>
              </a:r>
            </a:p>
          </p:txBody>
        </p:sp>
        <p:sp>
          <p:nvSpPr>
            <p:cNvPr id="30781" name="Text Box 32"/>
            <p:cNvSpPr txBox="1"/>
            <p:nvPr/>
          </p:nvSpPr>
          <p:spPr>
            <a:xfrm>
              <a:off x="1846" y="1274"/>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1/0</a:t>
              </a:r>
            </a:p>
          </p:txBody>
        </p:sp>
        <p:sp>
          <p:nvSpPr>
            <p:cNvPr id="30782" name="Text Box 33"/>
            <p:cNvSpPr txBox="1"/>
            <p:nvPr/>
          </p:nvSpPr>
          <p:spPr>
            <a:xfrm>
              <a:off x="1316" y="1608"/>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1/0</a:t>
              </a:r>
            </a:p>
          </p:txBody>
        </p:sp>
        <p:sp>
          <p:nvSpPr>
            <p:cNvPr id="30783" name="Text Box 34"/>
            <p:cNvSpPr txBox="1"/>
            <p:nvPr/>
          </p:nvSpPr>
          <p:spPr>
            <a:xfrm>
              <a:off x="768" y="1268"/>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1/1</a:t>
              </a:r>
            </a:p>
          </p:txBody>
        </p:sp>
        <p:sp>
          <p:nvSpPr>
            <p:cNvPr id="30784" name="Text Box 35"/>
            <p:cNvSpPr txBox="1"/>
            <p:nvPr/>
          </p:nvSpPr>
          <p:spPr>
            <a:xfrm>
              <a:off x="480" y="2304"/>
              <a:ext cx="1872" cy="310"/>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华文新魏" panose="02010800040101010101" pitchFamily="2" charset="-122"/>
                  <a:ea typeface="华文新魏" panose="02010800040101010101" pitchFamily="2" charset="-122"/>
                </a:rPr>
                <a:t>(a)  Mealy  </a:t>
              </a:r>
              <a:r>
                <a:rPr lang="zh-CN" altLang="en-US" sz="1800" b="1" dirty="0">
                  <a:solidFill>
                    <a:srgbClr val="FF0000"/>
                  </a:solidFill>
                  <a:latin typeface="华文新魏" panose="02010800040101010101" pitchFamily="2" charset="-122"/>
                  <a:ea typeface="华文新魏" panose="02010800040101010101" pitchFamily="2" charset="-122"/>
                </a:rPr>
                <a:t>型状态图</a:t>
              </a:r>
            </a:p>
          </p:txBody>
        </p:sp>
      </p:grpSp>
      <p:grpSp>
        <p:nvGrpSpPr>
          <p:cNvPr id="30724" name="Group 105"/>
          <p:cNvGrpSpPr/>
          <p:nvPr/>
        </p:nvGrpSpPr>
        <p:grpSpPr>
          <a:xfrm>
            <a:off x="4276725" y="771525"/>
            <a:ext cx="3841750" cy="2555875"/>
            <a:chOff x="3236" y="467"/>
            <a:chExt cx="2420" cy="2147"/>
          </a:xfrm>
        </p:grpSpPr>
        <p:grpSp>
          <p:nvGrpSpPr>
            <p:cNvPr id="30727" name="Group 67"/>
            <p:cNvGrpSpPr/>
            <p:nvPr/>
          </p:nvGrpSpPr>
          <p:grpSpPr>
            <a:xfrm>
              <a:off x="3342" y="644"/>
              <a:ext cx="452" cy="336"/>
              <a:chOff x="3342" y="1172"/>
              <a:chExt cx="452" cy="336"/>
            </a:xfrm>
          </p:grpSpPr>
          <p:sp>
            <p:nvSpPr>
              <p:cNvPr id="30762" name="Oval 39"/>
              <p:cNvSpPr/>
              <p:nvPr/>
            </p:nvSpPr>
            <p:spPr>
              <a:xfrm>
                <a:off x="3360" y="1172"/>
                <a:ext cx="336" cy="336"/>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0763" name="Text Box 40"/>
              <p:cNvSpPr txBox="1"/>
              <p:nvPr/>
            </p:nvSpPr>
            <p:spPr>
              <a:xfrm>
                <a:off x="3342" y="1173"/>
                <a:ext cx="452" cy="28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0</a:t>
                </a:r>
                <a:r>
                  <a:rPr lang="en-US" altLang="zh-CN" sz="1800" b="1" dirty="0">
                    <a:solidFill>
                      <a:schemeClr val="tx1"/>
                    </a:solidFill>
                    <a:latin typeface="黑体" panose="02010609060101010101" pitchFamily="49" charset="-122"/>
                    <a:ea typeface="黑体" panose="02010609060101010101" pitchFamily="49" charset="-122"/>
                  </a:rPr>
                  <a:t>/0</a:t>
                </a:r>
              </a:p>
            </p:txBody>
          </p:sp>
        </p:grpSp>
        <p:sp>
          <p:nvSpPr>
            <p:cNvPr id="30728" name="Line 50"/>
            <p:cNvSpPr/>
            <p:nvPr/>
          </p:nvSpPr>
          <p:spPr>
            <a:xfrm>
              <a:off x="3696" y="740"/>
              <a:ext cx="1200"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30729" name="Line 51"/>
            <p:cNvSpPr/>
            <p:nvPr/>
          </p:nvSpPr>
          <p:spPr>
            <a:xfrm>
              <a:off x="3696" y="884"/>
              <a:ext cx="1200" cy="0"/>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30730" name="Line 52"/>
            <p:cNvSpPr/>
            <p:nvPr/>
          </p:nvSpPr>
          <p:spPr>
            <a:xfrm>
              <a:off x="3696" y="2036"/>
              <a:ext cx="1200" cy="0"/>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30731" name="Line 53"/>
            <p:cNvSpPr/>
            <p:nvPr/>
          </p:nvSpPr>
          <p:spPr>
            <a:xfrm>
              <a:off x="3696" y="1892"/>
              <a:ext cx="1200"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30732" name="Line 54"/>
            <p:cNvSpPr/>
            <p:nvPr/>
          </p:nvSpPr>
          <p:spPr>
            <a:xfrm>
              <a:off x="3628" y="952"/>
              <a:ext cx="0" cy="864"/>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30733" name="Line 55"/>
            <p:cNvSpPr/>
            <p:nvPr/>
          </p:nvSpPr>
          <p:spPr>
            <a:xfrm>
              <a:off x="5164" y="970"/>
              <a:ext cx="0" cy="864"/>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30734" name="Line 56"/>
            <p:cNvSpPr/>
            <p:nvPr/>
          </p:nvSpPr>
          <p:spPr>
            <a:xfrm>
              <a:off x="4972" y="970"/>
              <a:ext cx="0" cy="864"/>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30735" name="Line 57"/>
            <p:cNvSpPr/>
            <p:nvPr/>
          </p:nvSpPr>
          <p:spPr>
            <a:xfrm>
              <a:off x="3428" y="950"/>
              <a:ext cx="0" cy="864"/>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30736" name="Text Box 59"/>
            <p:cNvSpPr txBox="1"/>
            <p:nvPr/>
          </p:nvSpPr>
          <p:spPr>
            <a:xfrm>
              <a:off x="4166" y="864"/>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x</a:t>
              </a:r>
            </a:p>
          </p:txBody>
        </p:sp>
        <p:sp>
          <p:nvSpPr>
            <p:cNvPr id="30737" name="Text Box 66"/>
            <p:cNvSpPr txBox="1"/>
            <p:nvPr/>
          </p:nvSpPr>
          <p:spPr>
            <a:xfrm>
              <a:off x="3408" y="2304"/>
              <a:ext cx="1920" cy="310"/>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华文新魏" panose="02010800040101010101" pitchFamily="2" charset="-122"/>
                  <a:ea typeface="华文新魏" panose="02010800040101010101" pitchFamily="2" charset="-122"/>
                </a:rPr>
                <a:t>(b)  Moore  </a:t>
              </a:r>
              <a:r>
                <a:rPr lang="zh-CN" altLang="en-US" sz="1800" b="1" dirty="0">
                  <a:solidFill>
                    <a:srgbClr val="FF0000"/>
                  </a:solidFill>
                  <a:latin typeface="华文新魏" panose="02010800040101010101" pitchFamily="2" charset="-122"/>
                  <a:ea typeface="华文新魏" panose="02010800040101010101" pitchFamily="2" charset="-122"/>
                </a:rPr>
                <a:t>型状态图</a:t>
              </a:r>
            </a:p>
          </p:txBody>
        </p:sp>
        <p:grpSp>
          <p:nvGrpSpPr>
            <p:cNvPr id="30738" name="Group 68"/>
            <p:cNvGrpSpPr/>
            <p:nvPr/>
          </p:nvGrpSpPr>
          <p:grpSpPr>
            <a:xfrm>
              <a:off x="4876" y="630"/>
              <a:ext cx="452" cy="360"/>
              <a:chOff x="3342" y="1148"/>
              <a:chExt cx="452" cy="360"/>
            </a:xfrm>
          </p:grpSpPr>
          <p:sp>
            <p:nvSpPr>
              <p:cNvPr id="30760" name="Oval 69"/>
              <p:cNvSpPr/>
              <p:nvPr/>
            </p:nvSpPr>
            <p:spPr>
              <a:xfrm>
                <a:off x="3360" y="1172"/>
                <a:ext cx="336" cy="336"/>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0761" name="Text Box 70"/>
              <p:cNvSpPr txBox="1"/>
              <p:nvPr/>
            </p:nvSpPr>
            <p:spPr>
              <a:xfrm>
                <a:off x="3342" y="1148"/>
                <a:ext cx="452" cy="28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1</a:t>
                </a:r>
                <a:r>
                  <a:rPr lang="en-US" altLang="zh-CN" sz="1800" b="1" dirty="0">
                    <a:solidFill>
                      <a:schemeClr val="tx1"/>
                    </a:solidFill>
                    <a:latin typeface="黑体" panose="02010609060101010101" pitchFamily="49" charset="-122"/>
                    <a:ea typeface="黑体" panose="02010609060101010101" pitchFamily="49" charset="-122"/>
                  </a:rPr>
                  <a:t>/0</a:t>
                </a:r>
              </a:p>
            </p:txBody>
          </p:sp>
        </p:grpSp>
        <p:grpSp>
          <p:nvGrpSpPr>
            <p:cNvPr id="30739" name="Group 71"/>
            <p:cNvGrpSpPr/>
            <p:nvPr/>
          </p:nvGrpSpPr>
          <p:grpSpPr>
            <a:xfrm>
              <a:off x="4890" y="1795"/>
              <a:ext cx="452" cy="345"/>
              <a:chOff x="3356" y="1163"/>
              <a:chExt cx="452" cy="345"/>
            </a:xfrm>
          </p:grpSpPr>
          <p:sp>
            <p:nvSpPr>
              <p:cNvPr id="30758" name="Oval 72"/>
              <p:cNvSpPr/>
              <p:nvPr/>
            </p:nvSpPr>
            <p:spPr>
              <a:xfrm>
                <a:off x="3360" y="1172"/>
                <a:ext cx="336" cy="336"/>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0759" name="Text Box 73"/>
              <p:cNvSpPr txBox="1"/>
              <p:nvPr/>
            </p:nvSpPr>
            <p:spPr>
              <a:xfrm>
                <a:off x="3356" y="1163"/>
                <a:ext cx="452" cy="28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2</a:t>
                </a:r>
                <a:r>
                  <a:rPr lang="en-US" altLang="zh-CN" sz="1800" b="1" dirty="0">
                    <a:solidFill>
                      <a:schemeClr val="tx1"/>
                    </a:solidFill>
                    <a:latin typeface="黑体" panose="02010609060101010101" pitchFamily="49" charset="-122"/>
                    <a:ea typeface="黑体" panose="02010609060101010101" pitchFamily="49" charset="-122"/>
                  </a:rPr>
                  <a:t>/0</a:t>
                </a:r>
              </a:p>
            </p:txBody>
          </p:sp>
        </p:grpSp>
        <p:grpSp>
          <p:nvGrpSpPr>
            <p:cNvPr id="30740" name="Group 74"/>
            <p:cNvGrpSpPr/>
            <p:nvPr/>
          </p:nvGrpSpPr>
          <p:grpSpPr>
            <a:xfrm>
              <a:off x="3335" y="1759"/>
              <a:ext cx="452" cy="361"/>
              <a:chOff x="3347" y="1147"/>
              <a:chExt cx="452" cy="361"/>
            </a:xfrm>
          </p:grpSpPr>
          <p:sp>
            <p:nvSpPr>
              <p:cNvPr id="30756" name="Oval 75"/>
              <p:cNvSpPr/>
              <p:nvPr/>
            </p:nvSpPr>
            <p:spPr>
              <a:xfrm>
                <a:off x="3360" y="1172"/>
                <a:ext cx="336" cy="336"/>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0757" name="Text Box 76"/>
              <p:cNvSpPr txBox="1"/>
              <p:nvPr/>
            </p:nvSpPr>
            <p:spPr>
              <a:xfrm>
                <a:off x="3347" y="1147"/>
                <a:ext cx="452" cy="28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3</a:t>
                </a:r>
                <a:r>
                  <a:rPr lang="en-US" altLang="zh-CN" sz="1800" b="1" dirty="0">
                    <a:solidFill>
                      <a:schemeClr val="tx1"/>
                    </a:solidFill>
                    <a:latin typeface="黑体" panose="02010609060101010101" pitchFamily="49" charset="-122"/>
                    <a:ea typeface="黑体" panose="02010609060101010101" pitchFamily="49" charset="-122"/>
                  </a:rPr>
                  <a:t>/1</a:t>
                </a:r>
              </a:p>
            </p:txBody>
          </p:sp>
        </p:grpSp>
        <p:grpSp>
          <p:nvGrpSpPr>
            <p:cNvPr id="30741" name="Group 78"/>
            <p:cNvGrpSpPr/>
            <p:nvPr/>
          </p:nvGrpSpPr>
          <p:grpSpPr>
            <a:xfrm>
              <a:off x="4176" y="467"/>
              <a:ext cx="480" cy="281"/>
              <a:chOff x="4176" y="995"/>
              <a:chExt cx="480" cy="281"/>
            </a:xfrm>
          </p:grpSpPr>
          <p:sp>
            <p:nvSpPr>
              <p:cNvPr id="30754" name="Text Box 58"/>
              <p:cNvSpPr txBox="1"/>
              <p:nvPr/>
            </p:nvSpPr>
            <p:spPr>
              <a:xfrm>
                <a:off x="4176" y="995"/>
                <a:ext cx="480" cy="28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x</a:t>
                </a:r>
              </a:p>
            </p:txBody>
          </p:sp>
          <p:sp>
            <p:nvSpPr>
              <p:cNvPr id="30755" name="Line 77"/>
              <p:cNvSpPr/>
              <p:nvPr/>
            </p:nvSpPr>
            <p:spPr>
              <a:xfrm>
                <a:off x="4219" y="1106"/>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30742" name="Group 79"/>
            <p:cNvGrpSpPr/>
            <p:nvPr/>
          </p:nvGrpSpPr>
          <p:grpSpPr>
            <a:xfrm>
              <a:off x="5176" y="1296"/>
              <a:ext cx="480" cy="281"/>
              <a:chOff x="4176" y="1056"/>
              <a:chExt cx="480" cy="281"/>
            </a:xfrm>
          </p:grpSpPr>
          <p:sp>
            <p:nvSpPr>
              <p:cNvPr id="30752" name="Text Box 80"/>
              <p:cNvSpPr txBox="1"/>
              <p:nvPr/>
            </p:nvSpPr>
            <p:spPr>
              <a:xfrm>
                <a:off x="4176" y="1056"/>
                <a:ext cx="480" cy="28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x</a:t>
                </a:r>
              </a:p>
            </p:txBody>
          </p:sp>
          <p:sp>
            <p:nvSpPr>
              <p:cNvPr id="30753" name="Line 81"/>
              <p:cNvSpPr/>
              <p:nvPr/>
            </p:nvSpPr>
            <p:spPr>
              <a:xfrm>
                <a:off x="4214" y="117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30743" name="Group 82"/>
            <p:cNvGrpSpPr/>
            <p:nvPr/>
          </p:nvGrpSpPr>
          <p:grpSpPr>
            <a:xfrm>
              <a:off x="4179" y="1979"/>
              <a:ext cx="480" cy="281"/>
              <a:chOff x="4131" y="1019"/>
              <a:chExt cx="480" cy="281"/>
            </a:xfrm>
          </p:grpSpPr>
          <p:sp>
            <p:nvSpPr>
              <p:cNvPr id="30750" name="Text Box 83"/>
              <p:cNvSpPr txBox="1"/>
              <p:nvPr/>
            </p:nvSpPr>
            <p:spPr>
              <a:xfrm>
                <a:off x="4131" y="1019"/>
                <a:ext cx="480" cy="28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x</a:t>
                </a:r>
              </a:p>
            </p:txBody>
          </p:sp>
          <p:sp>
            <p:nvSpPr>
              <p:cNvPr id="30751" name="Line 84"/>
              <p:cNvSpPr/>
              <p:nvPr/>
            </p:nvSpPr>
            <p:spPr>
              <a:xfrm>
                <a:off x="4169" y="1135"/>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30744" name="Group 85"/>
            <p:cNvGrpSpPr/>
            <p:nvPr/>
          </p:nvGrpSpPr>
          <p:grpSpPr>
            <a:xfrm>
              <a:off x="3236" y="1286"/>
              <a:ext cx="480" cy="281"/>
              <a:chOff x="4176" y="1056"/>
              <a:chExt cx="480" cy="281"/>
            </a:xfrm>
          </p:grpSpPr>
          <p:sp>
            <p:nvSpPr>
              <p:cNvPr id="30748" name="Text Box 86"/>
              <p:cNvSpPr txBox="1"/>
              <p:nvPr/>
            </p:nvSpPr>
            <p:spPr>
              <a:xfrm>
                <a:off x="4176" y="1056"/>
                <a:ext cx="480" cy="28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x</a:t>
                </a:r>
              </a:p>
            </p:txBody>
          </p:sp>
          <p:sp>
            <p:nvSpPr>
              <p:cNvPr id="30749" name="Line 87"/>
              <p:cNvSpPr/>
              <p:nvPr/>
            </p:nvSpPr>
            <p:spPr>
              <a:xfrm>
                <a:off x="4214" y="1166"/>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30745" name="Text Box 88"/>
            <p:cNvSpPr txBox="1"/>
            <p:nvPr/>
          </p:nvSpPr>
          <p:spPr>
            <a:xfrm>
              <a:off x="4166" y="1651"/>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x</a:t>
              </a:r>
            </a:p>
          </p:txBody>
        </p:sp>
        <p:sp>
          <p:nvSpPr>
            <p:cNvPr id="30746" name="Text Box 89"/>
            <p:cNvSpPr txBox="1"/>
            <p:nvPr/>
          </p:nvSpPr>
          <p:spPr>
            <a:xfrm>
              <a:off x="4800" y="1286"/>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x</a:t>
              </a:r>
            </a:p>
          </p:txBody>
        </p:sp>
        <p:sp>
          <p:nvSpPr>
            <p:cNvPr id="30747" name="Text Box 90"/>
            <p:cNvSpPr txBox="1"/>
            <p:nvPr/>
          </p:nvSpPr>
          <p:spPr>
            <a:xfrm>
              <a:off x="3620" y="1286"/>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x</a:t>
              </a:r>
            </a:p>
          </p:txBody>
        </p:sp>
      </p:grpSp>
      <p:sp>
        <p:nvSpPr>
          <p:cNvPr id="28677" name="Text Box 91"/>
          <p:cNvSpPr txBox="1"/>
          <p:nvPr/>
        </p:nvSpPr>
        <p:spPr>
          <a:xfrm>
            <a:off x="798513" y="3359150"/>
            <a:ext cx="7086600" cy="671830"/>
          </a:xfrm>
          <a:prstGeom prst="rect">
            <a:avLst/>
          </a:prstGeom>
          <a:noFill/>
          <a:ln w="9525">
            <a:noFill/>
          </a:ln>
        </p:spPr>
        <p:txBody>
          <a:bodyPr>
            <a:spAutoFit/>
          </a:bodyPr>
          <a:lstStyle/>
          <a:p>
            <a:pPr eaLnBrk="1" hangingPunct="1">
              <a:lnSpc>
                <a:spcPct val="80000"/>
              </a:lnSpc>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Mealy </a:t>
            </a:r>
            <a:r>
              <a:rPr lang="zh-CN" altLang="en-US" sz="1800" b="1" dirty="0">
                <a:solidFill>
                  <a:schemeClr val="tx1"/>
                </a:solidFill>
                <a:latin typeface="华文新魏" panose="02010800040101010101" pitchFamily="2" charset="-122"/>
                <a:ea typeface="华文新魏" panose="02010800040101010101" pitchFamily="2" charset="-122"/>
              </a:rPr>
              <a:t>型电路的读表（或图）的次序是：</a:t>
            </a:r>
          </a:p>
          <a:p>
            <a:pPr eaLnBrk="1" hangingPunct="1">
              <a:lnSpc>
                <a:spcPct val="80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现态</a:t>
            </a:r>
            <a:r>
              <a:rPr lang="en-US" altLang="zh-CN" sz="1800" b="1" dirty="0">
                <a:solidFill>
                  <a:schemeClr val="tx1"/>
                </a:solidFill>
                <a:latin typeface="华文新魏" panose="02010800040101010101" pitchFamily="2" charset="-122"/>
                <a:ea typeface="华文新魏" panose="02010800040101010101" pitchFamily="2" charset="-122"/>
              </a:rPr>
              <a:t>y → </a:t>
            </a:r>
            <a:r>
              <a:rPr lang="zh-CN" altLang="en-US" sz="1800" b="1" dirty="0">
                <a:solidFill>
                  <a:schemeClr val="tx1"/>
                </a:solidFill>
                <a:latin typeface="华文新魏" panose="02010800040101010101" pitchFamily="2" charset="-122"/>
                <a:ea typeface="华文新魏" panose="02010800040101010101" pitchFamily="2" charset="-122"/>
              </a:rPr>
              <a:t>输入</a:t>
            </a:r>
            <a:r>
              <a:rPr lang="en-US" altLang="zh-CN" sz="1800" b="1" dirty="0">
                <a:solidFill>
                  <a:schemeClr val="tx1"/>
                </a:solidFill>
                <a:latin typeface="华文新魏" panose="02010800040101010101" pitchFamily="2" charset="-122"/>
                <a:ea typeface="华文新魏" panose="02010800040101010101" pitchFamily="2" charset="-122"/>
              </a:rPr>
              <a:t>x → </a:t>
            </a:r>
            <a:r>
              <a:rPr lang="zh-CN" altLang="en-US" sz="1800" b="1" dirty="0">
                <a:solidFill>
                  <a:schemeClr val="tx1"/>
                </a:solidFill>
                <a:latin typeface="华文新魏" panose="02010800040101010101" pitchFamily="2" charset="-122"/>
                <a:ea typeface="华文新魏" panose="02010800040101010101" pitchFamily="2" charset="-122"/>
              </a:rPr>
              <a:t>输出</a:t>
            </a:r>
            <a:r>
              <a:rPr lang="en-US" altLang="zh-CN" sz="1800" b="1" dirty="0">
                <a:solidFill>
                  <a:schemeClr val="tx1"/>
                </a:solidFill>
                <a:latin typeface="华文新魏" panose="02010800040101010101" pitchFamily="2" charset="-122"/>
                <a:ea typeface="华文新魏" panose="02010800040101010101" pitchFamily="2" charset="-122"/>
              </a:rPr>
              <a:t>z → </a:t>
            </a:r>
            <a:r>
              <a:rPr lang="zh-CN" altLang="en-US" sz="1800" b="1" dirty="0">
                <a:solidFill>
                  <a:schemeClr val="tx1"/>
                </a:solidFill>
                <a:latin typeface="华文新魏" panose="02010800040101010101" pitchFamily="2" charset="-122"/>
                <a:ea typeface="华文新魏" panose="02010800040101010101" pitchFamily="2" charset="-122"/>
              </a:rPr>
              <a:t>次态</a:t>
            </a:r>
            <a:r>
              <a:rPr lang="en-US" altLang="zh-CN" sz="1800" b="1" dirty="0">
                <a:solidFill>
                  <a:schemeClr val="tx1"/>
                </a:solidFill>
                <a:latin typeface="华文新魏" panose="02010800040101010101" pitchFamily="2" charset="-122"/>
                <a:ea typeface="华文新魏" panose="02010800040101010101" pitchFamily="2" charset="-122"/>
              </a:rPr>
              <a:t>y</a:t>
            </a:r>
            <a:r>
              <a:rPr lang="en-US" altLang="zh-CN" sz="1800" b="1" baseline="30000" dirty="0">
                <a:solidFill>
                  <a:schemeClr val="tx1"/>
                </a:solidFill>
                <a:latin typeface="华文新魏" panose="02010800040101010101" pitchFamily="2" charset="-122"/>
                <a:ea typeface="华文新魏" panose="02010800040101010101" pitchFamily="2" charset="-122"/>
              </a:rPr>
              <a:t>n+1</a:t>
            </a:r>
          </a:p>
        </p:txBody>
      </p:sp>
      <p:sp>
        <p:nvSpPr>
          <p:cNvPr id="28678" name="Text Box 96"/>
          <p:cNvSpPr txBox="1"/>
          <p:nvPr/>
        </p:nvSpPr>
        <p:spPr>
          <a:xfrm>
            <a:off x="801688" y="4135438"/>
            <a:ext cx="7010400" cy="671830"/>
          </a:xfrm>
          <a:prstGeom prst="rect">
            <a:avLst/>
          </a:prstGeom>
          <a:noFill/>
          <a:ln w="9525">
            <a:noFill/>
          </a:ln>
        </p:spPr>
        <p:txBody>
          <a:bodyPr>
            <a:spAutoFit/>
          </a:bodyPr>
          <a:lstStyle/>
          <a:p>
            <a:pPr eaLnBrk="1" hangingPunct="1">
              <a:lnSpc>
                <a:spcPct val="80000"/>
              </a:lnSpc>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Moore </a:t>
            </a:r>
            <a:r>
              <a:rPr lang="zh-CN" altLang="en-US" sz="1800" b="1" dirty="0">
                <a:solidFill>
                  <a:schemeClr val="tx1"/>
                </a:solidFill>
                <a:latin typeface="华文新魏" panose="02010800040101010101" pitchFamily="2" charset="-122"/>
                <a:ea typeface="华文新魏" panose="02010800040101010101" pitchFamily="2" charset="-122"/>
              </a:rPr>
              <a:t>型电路的读表（或图）的次序是：</a:t>
            </a:r>
          </a:p>
          <a:p>
            <a:pPr eaLnBrk="1" hangingPunct="1">
              <a:lnSpc>
                <a:spcPct val="80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现态</a:t>
            </a:r>
            <a:r>
              <a:rPr lang="en-US" altLang="zh-CN" sz="1800" b="1" dirty="0">
                <a:solidFill>
                  <a:schemeClr val="tx1"/>
                </a:solidFill>
                <a:latin typeface="华文新魏" panose="02010800040101010101" pitchFamily="2" charset="-122"/>
                <a:ea typeface="华文新魏" panose="02010800040101010101" pitchFamily="2" charset="-122"/>
              </a:rPr>
              <a:t>y → </a:t>
            </a:r>
            <a:r>
              <a:rPr lang="zh-CN" altLang="en-US" sz="1800" b="1" dirty="0">
                <a:solidFill>
                  <a:schemeClr val="tx1"/>
                </a:solidFill>
                <a:latin typeface="华文新魏" panose="02010800040101010101" pitchFamily="2" charset="-122"/>
                <a:ea typeface="华文新魏" panose="02010800040101010101" pitchFamily="2" charset="-122"/>
              </a:rPr>
              <a:t>输出</a:t>
            </a:r>
            <a:r>
              <a:rPr lang="en-US" altLang="zh-CN" sz="1800" b="1" dirty="0">
                <a:solidFill>
                  <a:schemeClr val="tx1"/>
                </a:solidFill>
                <a:latin typeface="华文新魏" panose="02010800040101010101" pitchFamily="2" charset="-122"/>
                <a:ea typeface="华文新魏" panose="02010800040101010101" pitchFamily="2" charset="-122"/>
              </a:rPr>
              <a:t>z → </a:t>
            </a:r>
            <a:r>
              <a:rPr lang="zh-CN" altLang="en-US" sz="1800" b="1" dirty="0">
                <a:solidFill>
                  <a:schemeClr val="tx1"/>
                </a:solidFill>
                <a:latin typeface="华文新魏" panose="02010800040101010101" pitchFamily="2" charset="-122"/>
                <a:ea typeface="华文新魏" panose="02010800040101010101" pitchFamily="2" charset="-122"/>
              </a:rPr>
              <a:t>输入</a:t>
            </a:r>
            <a:r>
              <a:rPr lang="en-US" altLang="zh-CN" sz="1800" b="1" dirty="0">
                <a:solidFill>
                  <a:schemeClr val="tx1"/>
                </a:solidFill>
                <a:latin typeface="华文新魏" panose="02010800040101010101" pitchFamily="2" charset="-122"/>
                <a:ea typeface="华文新魏" panose="02010800040101010101" pitchFamily="2" charset="-122"/>
              </a:rPr>
              <a:t>x → </a:t>
            </a:r>
            <a:r>
              <a:rPr lang="zh-CN" altLang="en-US" sz="1800" b="1" dirty="0">
                <a:solidFill>
                  <a:schemeClr val="tx1"/>
                </a:solidFill>
                <a:latin typeface="华文新魏" panose="02010800040101010101" pitchFamily="2" charset="-122"/>
                <a:ea typeface="华文新魏" panose="02010800040101010101" pitchFamily="2" charset="-122"/>
              </a:rPr>
              <a:t>次态</a:t>
            </a:r>
            <a:r>
              <a:rPr lang="en-US" altLang="zh-CN" sz="1800" b="1" dirty="0">
                <a:solidFill>
                  <a:schemeClr val="tx1"/>
                </a:solidFill>
                <a:latin typeface="华文新魏" panose="02010800040101010101" pitchFamily="2" charset="-122"/>
                <a:ea typeface="华文新魏" panose="02010800040101010101" pitchFamily="2" charset="-122"/>
              </a:rPr>
              <a:t>y</a:t>
            </a:r>
            <a:r>
              <a:rPr lang="en-US" altLang="zh-CN" sz="1800" b="1" baseline="30000" dirty="0">
                <a:solidFill>
                  <a:schemeClr val="tx1"/>
                </a:solidFill>
                <a:latin typeface="华文新魏" panose="02010800040101010101" pitchFamily="2" charset="-122"/>
                <a:ea typeface="华文新魏" panose="02010800040101010101" pitchFamily="2" charset="-122"/>
              </a:rPr>
              <a:t>n+1</a:t>
            </a:r>
          </a:p>
        </p:txBody>
      </p:sp>
      <p:cxnSp>
        <p:nvCxnSpPr>
          <p:cNvPr id="2" name="直接连接符 1"/>
          <p:cNvCxnSpPr/>
          <p:nvPr/>
        </p:nvCxnSpPr>
        <p:spPr>
          <a:xfrm>
            <a:off x="2421255" y="4011295"/>
            <a:ext cx="1430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537970" y="4784090"/>
            <a:ext cx="128651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7"/>
                                        </p:tgtEl>
                                        <p:attrNameLst>
                                          <p:attrName>style.visibility</p:attrName>
                                        </p:attrNameLst>
                                      </p:cBhvr>
                                      <p:to>
                                        <p:strVal val="visible"/>
                                      </p:to>
                                    </p:set>
                                    <p:anim calcmode="lin" valueType="num">
                                      <p:cBhvr additive="base">
                                        <p:cTn id="7" dur="500" fill="hold"/>
                                        <p:tgtEl>
                                          <p:spTgt spid="28677"/>
                                        </p:tgtEl>
                                        <p:attrNameLst>
                                          <p:attrName>ppt_x</p:attrName>
                                        </p:attrNameLst>
                                      </p:cBhvr>
                                      <p:tavLst>
                                        <p:tav tm="0">
                                          <p:val>
                                            <p:strVal val="#ppt_x"/>
                                          </p:val>
                                        </p:tav>
                                        <p:tav tm="100000">
                                          <p:val>
                                            <p:strVal val="#ppt_x"/>
                                          </p:val>
                                        </p:tav>
                                      </p:tavLst>
                                    </p:anim>
                                    <p:anim calcmode="lin" valueType="num">
                                      <p:cBhvr additive="base">
                                        <p:cTn id="8" dur="500" fill="hold"/>
                                        <p:tgtEl>
                                          <p:spTgt spid="2867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678"/>
                                        </p:tgtEl>
                                        <p:attrNameLst>
                                          <p:attrName>style.visibility</p:attrName>
                                        </p:attrNameLst>
                                      </p:cBhvr>
                                      <p:to>
                                        <p:strVal val="visible"/>
                                      </p:to>
                                    </p:set>
                                    <p:anim calcmode="lin" valueType="num">
                                      <p:cBhvr additive="base">
                                        <p:cTn id="11" dur="500" fill="hold"/>
                                        <p:tgtEl>
                                          <p:spTgt spid="28678"/>
                                        </p:tgtEl>
                                        <p:attrNameLst>
                                          <p:attrName>ppt_x</p:attrName>
                                        </p:attrNameLst>
                                      </p:cBhvr>
                                      <p:tavLst>
                                        <p:tav tm="0">
                                          <p:val>
                                            <p:strVal val="#ppt_x"/>
                                          </p:val>
                                        </p:tav>
                                        <p:tav tm="100000">
                                          <p:val>
                                            <p:strVal val="#ppt_x"/>
                                          </p:val>
                                        </p:tav>
                                      </p:tavLst>
                                    </p:anim>
                                    <p:anim calcmode="lin" valueType="num">
                                      <p:cBhvr additive="base">
                                        <p:cTn id="12" dur="500" fill="hold"/>
                                        <p:tgtEl>
                                          <p:spTgt spid="286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7" grpId="0"/>
      <p:bldP spid="286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a:xfrm>
            <a:off x="285750" y="598488"/>
            <a:ext cx="7562850" cy="457200"/>
          </a:xfrm>
          <a:prstGeom prst="rect">
            <a:avLst/>
          </a:prstGeom>
          <a:noFill/>
          <a:ln>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3.2   </a:t>
            </a:r>
            <a:r>
              <a:rPr lang="zh-CN" altLang="en-US" sz="2000" b="1" dirty="0">
                <a:solidFill>
                  <a:srgbClr val="FF0000"/>
                </a:solidFill>
                <a:latin typeface="华文新魏" panose="02010800040101010101" pitchFamily="2" charset="-122"/>
                <a:ea typeface="华文新魏" panose="02010800040101010101" pitchFamily="2" charset="-122"/>
              </a:rPr>
              <a:t>时序电路的双稳态元件 </a:t>
            </a:r>
            <a:r>
              <a:rPr lang="en-US" altLang="zh-CN" sz="2000" b="1" i="1" dirty="0">
                <a:solidFill>
                  <a:srgbClr val="FF0000"/>
                </a:solidFill>
                <a:latin typeface="华文新魏" panose="02010800040101010101" pitchFamily="2" charset="-122"/>
                <a:ea typeface="华文新魏" panose="02010800040101010101" pitchFamily="2" charset="-122"/>
              </a:rPr>
              <a:t>Bistable Element</a:t>
            </a:r>
          </a:p>
        </p:txBody>
      </p:sp>
      <p:sp>
        <p:nvSpPr>
          <p:cNvPr id="31747" name="Text Box 4"/>
          <p:cNvSpPr txBox="1"/>
          <p:nvPr/>
        </p:nvSpPr>
        <p:spPr>
          <a:xfrm>
            <a:off x="428625" y="982028"/>
            <a:ext cx="8535988" cy="181483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双稳态元件是构成</a:t>
            </a:r>
            <a:r>
              <a:rPr lang="zh-CN" altLang="en-US" b="1" dirty="0">
                <a:solidFill>
                  <a:srgbClr val="FF0066"/>
                </a:solidFill>
                <a:latin typeface="华文新魏" panose="02010800040101010101" pitchFamily="2" charset="-122"/>
                <a:ea typeface="华文新魏" panose="02010800040101010101" pitchFamily="2" charset="-122"/>
              </a:rPr>
              <a:t>存储电路</a:t>
            </a:r>
            <a:r>
              <a:rPr lang="zh-CN" altLang="en-US" b="1" dirty="0">
                <a:solidFill>
                  <a:schemeClr val="tx1"/>
                </a:solidFill>
                <a:latin typeface="华文新魏" panose="02010800040101010101" pitchFamily="2" charset="-122"/>
                <a:ea typeface="华文新魏" panose="02010800040101010101" pitchFamily="2" charset="-122"/>
              </a:rPr>
              <a:t>的基本模块，通常指</a:t>
            </a:r>
            <a:r>
              <a:rPr lang="zh-CN" altLang="en-US" b="1" dirty="0">
                <a:solidFill>
                  <a:srgbClr val="0000FF"/>
                </a:solidFill>
                <a:latin typeface="华文新魏" panose="02010800040101010101" pitchFamily="2" charset="-122"/>
                <a:ea typeface="华文新魏" panose="02010800040101010101" pitchFamily="2" charset="-122"/>
              </a:rPr>
              <a:t>锁存器</a:t>
            </a:r>
            <a:r>
              <a:rPr lang="en-US" altLang="zh-CN" b="1" dirty="0">
                <a:solidFill>
                  <a:srgbClr val="0000FF"/>
                </a:solidFill>
                <a:latin typeface="华文新魏" panose="02010800040101010101" pitchFamily="2" charset="-122"/>
                <a:ea typeface="华文新魏" panose="02010800040101010101" pitchFamily="2" charset="-122"/>
              </a:rPr>
              <a:t>(Latch)</a:t>
            </a:r>
            <a:r>
              <a:rPr lang="zh-CN" altLang="en-US" b="1" dirty="0">
                <a:solidFill>
                  <a:schemeClr val="tx1"/>
                </a:solidFill>
                <a:latin typeface="华文新魏" panose="02010800040101010101" pitchFamily="2" charset="-122"/>
                <a:ea typeface="华文新魏" panose="02010800040101010101" pitchFamily="2" charset="-122"/>
              </a:rPr>
              <a:t>或</a:t>
            </a:r>
            <a:r>
              <a:rPr lang="zh-CN" altLang="en-US" b="1" dirty="0">
                <a:solidFill>
                  <a:srgbClr val="0000FF"/>
                </a:solidFill>
                <a:latin typeface="华文新魏" panose="02010800040101010101" pitchFamily="2" charset="-122"/>
                <a:ea typeface="华文新魏" panose="02010800040101010101" pitchFamily="2" charset="-122"/>
              </a:rPr>
              <a:t>触发器</a:t>
            </a:r>
            <a:r>
              <a:rPr lang="en-US" altLang="zh-CN" b="1" dirty="0">
                <a:solidFill>
                  <a:srgbClr val="0000FF"/>
                </a:solidFill>
                <a:latin typeface="华文新魏" panose="02010800040101010101" pitchFamily="2" charset="-122"/>
                <a:ea typeface="华文新魏" panose="02010800040101010101" pitchFamily="2" charset="-122"/>
              </a:rPr>
              <a:t>(Flip-flop)</a:t>
            </a:r>
            <a:r>
              <a:rPr lang="en-US" altLang="zh-CN" b="1" dirty="0">
                <a:solidFill>
                  <a:schemeClr val="accent2"/>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双稳态元件的特点是：</a:t>
            </a:r>
          </a:p>
          <a:p>
            <a:pPr eaLnBrk="1" hangingPunct="1">
              <a:lnSpc>
                <a:spcPct val="7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⑴  </a:t>
            </a:r>
            <a:r>
              <a:rPr lang="zh-CN" altLang="en-US" b="1" dirty="0">
                <a:solidFill>
                  <a:srgbClr val="0000FF"/>
                </a:solidFill>
                <a:latin typeface="华文新魏" panose="02010800040101010101" pitchFamily="2" charset="-122"/>
                <a:ea typeface="华文新魏" panose="02010800040101010101" pitchFamily="2" charset="-122"/>
              </a:rPr>
              <a:t>有两个稳定状态</a:t>
            </a:r>
            <a:r>
              <a:rPr lang="zh-CN" altLang="en-US" b="1" dirty="0">
                <a:solidFill>
                  <a:schemeClr val="tx1"/>
                </a:solidFill>
                <a:latin typeface="华文新魏" panose="02010800040101010101" pitchFamily="2" charset="-122"/>
                <a:ea typeface="华文新魏" panose="02010800040101010101" pitchFamily="2" charset="-122"/>
              </a:rPr>
              <a:t>，分别表示存储数码（</a:t>
            </a:r>
            <a:r>
              <a:rPr lang="zh-CN" altLang="en-US" b="1" dirty="0">
                <a:solidFill>
                  <a:schemeClr val="tx1"/>
                </a:solidFill>
                <a:latin typeface="华文新魏" panose="02010800040101010101" pitchFamily="2" charset="-122"/>
                <a:ea typeface="华文新魏" panose="02010800040101010101" pitchFamily="2" charset="-122"/>
                <a:sym typeface="+mn-ea"/>
              </a:rPr>
              <a:t>数字、逻辑状态</a:t>
            </a:r>
            <a:r>
              <a:rPr lang="zh-CN" altLang="en-US" b="1" dirty="0">
                <a:solidFill>
                  <a:schemeClr val="tx1"/>
                </a:solidFill>
                <a:latin typeface="华文新魏" panose="02010800040101010101" pitchFamily="2" charset="-122"/>
                <a:ea typeface="华文新魏" panose="02010800040101010101" pitchFamily="2" charset="-122"/>
              </a:rPr>
              <a:t>） </a:t>
            </a:r>
            <a:r>
              <a:rPr lang="en-US" altLang="zh-CN" b="1" dirty="0">
                <a:solidFill>
                  <a:schemeClr val="tx1"/>
                </a:solidFill>
                <a:latin typeface="华文新魏" panose="02010800040101010101" pitchFamily="2" charset="-122"/>
                <a:ea typeface="华文新魏" panose="02010800040101010101" pitchFamily="2" charset="-122"/>
              </a:rPr>
              <a:t>0 </a:t>
            </a:r>
            <a:r>
              <a:rPr lang="zh-CN" altLang="en-US" b="1" dirty="0">
                <a:solidFill>
                  <a:schemeClr val="tx1"/>
                </a:solidFill>
                <a:latin typeface="华文新魏" panose="02010800040101010101" pitchFamily="2" charset="-122"/>
                <a:ea typeface="华文新魏" panose="02010800040101010101" pitchFamily="2" charset="-122"/>
              </a:rPr>
              <a:t>或 </a:t>
            </a:r>
            <a:r>
              <a:rPr lang="en-US" altLang="zh-CN" b="1" dirty="0">
                <a:solidFill>
                  <a:schemeClr val="tx1"/>
                </a:solidFill>
                <a:latin typeface="华文新魏" panose="02010800040101010101" pitchFamily="2" charset="-122"/>
                <a:ea typeface="华文新魏" panose="02010800040101010101" pitchFamily="2" charset="-122"/>
              </a:rPr>
              <a:t>1</a:t>
            </a:r>
            <a:r>
              <a:rPr lang="zh-CN" altLang="en-US" b="1" dirty="0">
                <a:solidFill>
                  <a:schemeClr val="tx1"/>
                </a:solidFill>
                <a:latin typeface="华文新魏" panose="02010800040101010101" pitchFamily="2" charset="-122"/>
                <a:ea typeface="华文新魏" panose="02010800040101010101" pitchFamily="2" charset="-122"/>
              </a:rPr>
              <a:t>。</a:t>
            </a:r>
          </a:p>
          <a:p>
            <a:pPr eaLnBrk="1" hangingPunct="1">
              <a:lnSpc>
                <a:spcPct val="7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⑵  在触发（激励）信号作用下，它可从</a:t>
            </a:r>
            <a:r>
              <a:rPr lang="zh-CN" altLang="en-US" b="1" dirty="0">
                <a:solidFill>
                  <a:srgbClr val="0000FF"/>
                </a:solidFill>
                <a:latin typeface="华文新魏" panose="02010800040101010101" pitchFamily="2" charset="-122"/>
                <a:ea typeface="华文新魏" panose="02010800040101010101" pitchFamily="2" charset="-122"/>
              </a:rPr>
              <a:t>一个稳态翻转到另一个稳态</a:t>
            </a:r>
            <a:r>
              <a:rPr lang="zh-CN" altLang="en-US" b="1" dirty="0">
                <a:solidFill>
                  <a:schemeClr val="tx1"/>
                </a:solidFill>
                <a:latin typeface="华文新魏" panose="02010800040101010101" pitchFamily="2" charset="-122"/>
                <a:ea typeface="华文新魏" panose="02010800040101010101" pitchFamily="2" charset="-122"/>
              </a:rPr>
              <a:t>。</a:t>
            </a:r>
          </a:p>
        </p:txBody>
      </p:sp>
      <p:sp>
        <p:nvSpPr>
          <p:cNvPr id="31748" name="Text Box 6"/>
          <p:cNvSpPr txBox="1"/>
          <p:nvPr/>
        </p:nvSpPr>
        <p:spPr>
          <a:xfrm>
            <a:off x="419100" y="3038475"/>
            <a:ext cx="8001000" cy="1768475"/>
          </a:xfrm>
          <a:prstGeom prst="rect">
            <a:avLst/>
          </a:prstGeom>
          <a:noFill/>
          <a:ln w="9525">
            <a:noFill/>
          </a:ln>
        </p:spPr>
        <p:txBody>
          <a:bodyPr>
            <a:spAutoFit/>
          </a:bodyPr>
          <a:lstStyle/>
          <a:p>
            <a:pPr eaLnBrk="1" hangingPunct="1">
              <a:lnSpc>
                <a:spcPct val="65000"/>
              </a:lnSpc>
              <a:spcBef>
                <a:spcPct val="50000"/>
              </a:spcBef>
            </a:pPr>
            <a:r>
              <a:rPr lang="zh-CN" altLang="en-US" b="1" dirty="0">
                <a:solidFill>
                  <a:schemeClr val="tx1"/>
                </a:solidFill>
                <a:latin typeface="华文新魏" panose="02010800040101010101" pitchFamily="2" charset="-122"/>
                <a:ea typeface="华文新魏" panose="02010800040101010101" pitchFamily="2" charset="-122"/>
              </a:rPr>
              <a:t>每个双稳态元件可保存</a:t>
            </a:r>
            <a:r>
              <a:rPr lang="zh-CN" altLang="en-US" b="1" dirty="0">
                <a:solidFill>
                  <a:srgbClr val="0000FF"/>
                </a:solidFill>
                <a:latin typeface="华文新魏" panose="02010800040101010101" pitchFamily="2" charset="-122"/>
                <a:ea typeface="华文新魏" panose="02010800040101010101" pitchFamily="2" charset="-122"/>
              </a:rPr>
              <a:t>一位二进制数</a:t>
            </a:r>
            <a:r>
              <a:rPr lang="zh-CN" altLang="en-US" b="1" dirty="0">
                <a:solidFill>
                  <a:schemeClr val="tx1"/>
                </a:solidFill>
                <a:latin typeface="华文新魏" panose="02010800040101010101" pitchFamily="2" charset="-122"/>
                <a:ea typeface="华文新魏" panose="02010800040101010101" pitchFamily="2" charset="-122"/>
              </a:rPr>
              <a:t>，对应一个状态变量。</a:t>
            </a:r>
            <a:endParaRPr lang="en-US" altLang="zh-CN" b="1" dirty="0">
              <a:solidFill>
                <a:schemeClr val="tx1"/>
              </a:solidFill>
              <a:latin typeface="华文新魏" panose="02010800040101010101" pitchFamily="2" charset="-122"/>
              <a:ea typeface="华文新魏" panose="02010800040101010101" pitchFamily="2" charset="-122"/>
            </a:endParaRPr>
          </a:p>
          <a:p>
            <a:pPr eaLnBrk="1" hangingPunct="1">
              <a:lnSpc>
                <a:spcPct val="7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每个双稳态元件有</a:t>
            </a:r>
            <a:r>
              <a:rPr lang="zh-CN" altLang="en-US" b="1" dirty="0">
                <a:solidFill>
                  <a:srgbClr val="0000FF"/>
                </a:solidFill>
                <a:latin typeface="华文新魏" panose="02010800040101010101" pitchFamily="2" charset="-122"/>
                <a:ea typeface="华文新魏" panose="02010800040101010101" pitchFamily="2" charset="-122"/>
              </a:rPr>
              <a:t>两个互反（补）的输出端 </a:t>
            </a:r>
            <a:r>
              <a:rPr lang="en-US" altLang="zh-CN" b="1" dirty="0">
                <a:solidFill>
                  <a:srgbClr val="0000FF"/>
                </a:solidFill>
                <a:latin typeface="华文新魏" panose="02010800040101010101" pitchFamily="2" charset="-122"/>
                <a:ea typeface="华文新魏" panose="02010800040101010101" pitchFamily="2" charset="-122"/>
              </a:rPr>
              <a:t>Q </a:t>
            </a:r>
            <a:r>
              <a:rPr lang="zh-CN" altLang="en-US" b="1" dirty="0">
                <a:solidFill>
                  <a:srgbClr val="0000FF"/>
                </a:solidFill>
                <a:latin typeface="华文新魏" panose="02010800040101010101" pitchFamily="2" charset="-122"/>
                <a:ea typeface="华文新魏" panose="02010800040101010101" pitchFamily="2" charset="-122"/>
              </a:rPr>
              <a:t>和 </a:t>
            </a:r>
            <a:r>
              <a:rPr lang="en-US" altLang="zh-CN" b="1" dirty="0">
                <a:solidFill>
                  <a:srgbClr val="0000FF"/>
                </a:solidFill>
                <a:latin typeface="华文新魏" panose="02010800040101010101" pitchFamily="2" charset="-122"/>
                <a:ea typeface="华文新魏" panose="02010800040101010101" pitchFamily="2" charset="-122"/>
              </a:rPr>
              <a:t>/Q</a:t>
            </a:r>
            <a:r>
              <a:rPr lang="zh-CN" altLang="en-US" b="1" dirty="0">
                <a:solidFill>
                  <a:srgbClr val="0000FF"/>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   </a:t>
            </a:r>
          </a:p>
          <a:p>
            <a:pPr eaLnBrk="1" hangingPunct="1">
              <a:lnSpc>
                <a:spcPct val="7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分别被称为：</a:t>
            </a:r>
            <a:r>
              <a:rPr lang="en-US" altLang="zh-CN" b="1" dirty="0">
                <a:solidFill>
                  <a:srgbClr val="0000FF"/>
                </a:solidFill>
                <a:latin typeface="华文新魏" panose="02010800040101010101" pitchFamily="2" charset="-122"/>
                <a:ea typeface="华文新魏" panose="02010800040101010101" pitchFamily="2" charset="-122"/>
              </a:rPr>
              <a:t>1 </a:t>
            </a:r>
            <a:r>
              <a:rPr lang="zh-CN" altLang="en-US" b="1" dirty="0">
                <a:solidFill>
                  <a:srgbClr val="0000FF"/>
                </a:solidFill>
                <a:latin typeface="华文新魏" panose="02010800040101010101" pitchFamily="2" charset="-122"/>
                <a:ea typeface="华文新魏" panose="02010800040101010101" pitchFamily="2" charset="-122"/>
              </a:rPr>
              <a:t>态 </a:t>
            </a:r>
            <a:r>
              <a:rPr lang="en-US" altLang="zh-CN" b="1" dirty="0">
                <a:solidFill>
                  <a:srgbClr val="0000FF"/>
                </a:solidFill>
                <a:latin typeface="华文新魏" panose="02010800040101010101" pitchFamily="2" charset="-122"/>
                <a:ea typeface="华文新魏" panose="02010800040101010101" pitchFamily="2" charset="-122"/>
              </a:rPr>
              <a:t>(Q = 1</a:t>
            </a:r>
            <a:r>
              <a:rPr lang="zh-CN" altLang="en-US" b="1" dirty="0">
                <a:solidFill>
                  <a:srgbClr val="0000FF"/>
                </a:solidFill>
                <a:latin typeface="华文新魏" panose="02010800040101010101" pitchFamily="2" charset="-122"/>
                <a:ea typeface="华文新魏" panose="02010800040101010101" pitchFamily="2" charset="-122"/>
              </a:rPr>
              <a:t>，</a:t>
            </a:r>
            <a:r>
              <a:rPr lang="en-US" altLang="zh-CN" b="1" dirty="0">
                <a:solidFill>
                  <a:srgbClr val="0000FF"/>
                </a:solidFill>
                <a:latin typeface="华文新魏" panose="02010800040101010101" pitchFamily="2" charset="-122"/>
                <a:ea typeface="华文新魏" panose="02010800040101010101" pitchFamily="2" charset="-122"/>
              </a:rPr>
              <a:t>/Q = 0)</a:t>
            </a:r>
            <a:r>
              <a:rPr lang="zh-CN" altLang="en-US" b="1" dirty="0">
                <a:solidFill>
                  <a:srgbClr val="0000FF"/>
                </a:solidFill>
                <a:latin typeface="华文新魏" panose="02010800040101010101" pitchFamily="2" charset="-122"/>
                <a:ea typeface="华文新魏" panose="02010800040101010101" pitchFamily="2" charset="-122"/>
              </a:rPr>
              <a:t>；</a:t>
            </a:r>
            <a:r>
              <a:rPr lang="en-US" altLang="zh-CN" b="1" dirty="0">
                <a:solidFill>
                  <a:srgbClr val="0000FF"/>
                </a:solidFill>
                <a:latin typeface="华文新魏" panose="02010800040101010101" pitchFamily="2" charset="-122"/>
                <a:ea typeface="华文新魏" panose="02010800040101010101" pitchFamily="2" charset="-122"/>
              </a:rPr>
              <a:t>0 </a:t>
            </a:r>
            <a:r>
              <a:rPr lang="zh-CN" altLang="en-US" b="1" dirty="0">
                <a:solidFill>
                  <a:srgbClr val="0000FF"/>
                </a:solidFill>
                <a:latin typeface="华文新魏" panose="02010800040101010101" pitchFamily="2" charset="-122"/>
                <a:ea typeface="华文新魏" panose="02010800040101010101" pitchFamily="2" charset="-122"/>
              </a:rPr>
              <a:t>态 </a:t>
            </a:r>
            <a:r>
              <a:rPr lang="en-US" altLang="zh-CN" b="1" dirty="0">
                <a:solidFill>
                  <a:srgbClr val="0000FF"/>
                </a:solidFill>
                <a:latin typeface="华文新魏" panose="02010800040101010101" pitchFamily="2" charset="-122"/>
                <a:ea typeface="华文新魏" panose="02010800040101010101" pitchFamily="2" charset="-122"/>
              </a:rPr>
              <a:t>(Q = 0</a:t>
            </a:r>
            <a:r>
              <a:rPr lang="zh-CN" altLang="en-US" b="1" dirty="0">
                <a:solidFill>
                  <a:srgbClr val="0000FF"/>
                </a:solidFill>
                <a:latin typeface="华文新魏" panose="02010800040101010101" pitchFamily="2" charset="-122"/>
                <a:ea typeface="华文新魏" panose="02010800040101010101" pitchFamily="2" charset="-122"/>
              </a:rPr>
              <a:t>，</a:t>
            </a:r>
            <a:r>
              <a:rPr lang="en-US" altLang="zh-CN" b="1" dirty="0">
                <a:solidFill>
                  <a:srgbClr val="0000FF"/>
                </a:solidFill>
                <a:latin typeface="华文新魏" panose="02010800040101010101" pitchFamily="2" charset="-122"/>
                <a:ea typeface="华文新魏" panose="02010800040101010101" pitchFamily="2" charset="-122"/>
              </a:rPr>
              <a:t>/Q = 1)</a:t>
            </a:r>
          </a:p>
          <a:p>
            <a:pPr eaLnBrk="1" hangingPunct="1">
              <a:lnSpc>
                <a:spcPct val="7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触发器</a:t>
            </a:r>
            <a:r>
              <a:rPr lang="zh-CN" altLang="en-US" b="1" dirty="0">
                <a:solidFill>
                  <a:srgbClr val="0000FF"/>
                </a:solidFill>
                <a:latin typeface="华文新魏" panose="02010800040101010101" pitchFamily="2" charset="-122"/>
                <a:ea typeface="华文新魏" panose="02010800040101010101" pitchFamily="2" charset="-122"/>
              </a:rPr>
              <a:t>或</a:t>
            </a:r>
            <a:r>
              <a:rPr lang="zh-CN" altLang="en-US" b="1" dirty="0">
                <a:solidFill>
                  <a:schemeClr val="tx1"/>
                </a:solidFill>
                <a:latin typeface="华文新魏" panose="02010800040101010101" pitchFamily="2" charset="-122"/>
                <a:ea typeface="华文新魏" panose="02010800040101010101" pitchFamily="2" charset="-122"/>
              </a:rPr>
              <a:t>锁存器翻转前的状态称为</a:t>
            </a:r>
            <a:r>
              <a:rPr lang="zh-CN" altLang="en-US" b="1" dirty="0">
                <a:solidFill>
                  <a:srgbClr val="0000FF"/>
                </a:solidFill>
                <a:latin typeface="华文新魏" panose="02010800040101010101" pitchFamily="2" charset="-122"/>
                <a:ea typeface="华文新魏" panose="02010800040101010101" pitchFamily="2" charset="-122"/>
              </a:rPr>
              <a:t>现态 </a:t>
            </a:r>
            <a:r>
              <a:rPr lang="en-US" altLang="zh-CN" b="1" dirty="0">
                <a:solidFill>
                  <a:srgbClr val="0000FF"/>
                </a:solidFill>
                <a:latin typeface="华文新魏" panose="02010800040101010101" pitchFamily="2" charset="-122"/>
                <a:ea typeface="华文新魏" panose="02010800040101010101" pitchFamily="2" charset="-122"/>
              </a:rPr>
              <a:t>Q</a:t>
            </a:r>
            <a:r>
              <a:rPr lang="en-US" altLang="zh-CN" b="1" baseline="30000" dirty="0">
                <a:solidFill>
                  <a:srgbClr val="0000FF"/>
                </a:solidFill>
                <a:latin typeface="华文新魏" panose="02010800040101010101" pitchFamily="2" charset="-122"/>
                <a:ea typeface="华文新魏" panose="02010800040101010101" pitchFamily="2" charset="-122"/>
              </a:rPr>
              <a:t>n </a:t>
            </a:r>
            <a:r>
              <a:rPr lang="en-US" altLang="zh-CN" b="1" dirty="0">
                <a:solidFill>
                  <a:srgbClr val="0000FF"/>
                </a:solidFill>
                <a:latin typeface="华文新魏" panose="02010800040101010101" pitchFamily="2" charset="-122"/>
                <a:ea typeface="华文新魏" panose="02010800040101010101" pitchFamily="2" charset="-122"/>
              </a:rPr>
              <a:t>(Q)</a:t>
            </a:r>
            <a:r>
              <a:rPr lang="zh-CN" altLang="en-US" b="1" dirty="0">
                <a:solidFill>
                  <a:srgbClr val="0000FF"/>
                </a:solidFill>
                <a:latin typeface="华文新魏" panose="02010800040101010101" pitchFamily="2" charset="-122"/>
                <a:ea typeface="华文新魏" panose="02010800040101010101" pitchFamily="2" charset="-122"/>
              </a:rPr>
              <a:t>，</a:t>
            </a:r>
            <a:endParaRPr lang="zh-CN" altLang="en-US" b="1" dirty="0">
              <a:solidFill>
                <a:schemeClr val="accent2"/>
              </a:solidFill>
              <a:latin typeface="华文新魏" panose="02010800040101010101" pitchFamily="2" charset="-122"/>
              <a:ea typeface="华文新魏" panose="02010800040101010101" pitchFamily="2" charset="-122"/>
            </a:endParaRPr>
          </a:p>
          <a:p>
            <a:pPr eaLnBrk="1" hangingPunct="1">
              <a:lnSpc>
                <a:spcPct val="7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翻转后的状态称为</a:t>
            </a:r>
            <a:r>
              <a:rPr lang="zh-CN" altLang="en-US" b="1" dirty="0">
                <a:solidFill>
                  <a:srgbClr val="0000FF"/>
                </a:solidFill>
                <a:latin typeface="华文新魏" panose="02010800040101010101" pitchFamily="2" charset="-122"/>
                <a:ea typeface="华文新魏" panose="02010800040101010101" pitchFamily="2" charset="-122"/>
              </a:rPr>
              <a:t>次态 </a:t>
            </a:r>
            <a:r>
              <a:rPr lang="en-US" altLang="zh-CN" b="1" dirty="0">
                <a:solidFill>
                  <a:srgbClr val="0000FF"/>
                </a:solidFill>
                <a:latin typeface="华文新魏" panose="02010800040101010101" pitchFamily="2" charset="-122"/>
                <a:ea typeface="华文新魏" panose="02010800040101010101" pitchFamily="2" charset="-122"/>
              </a:rPr>
              <a:t>Q</a:t>
            </a:r>
            <a:r>
              <a:rPr lang="en-US" altLang="zh-CN" b="1" baseline="30000" dirty="0">
                <a:solidFill>
                  <a:srgbClr val="0000FF"/>
                </a:solidFill>
                <a:latin typeface="华文新魏" panose="02010800040101010101" pitchFamily="2" charset="-122"/>
                <a:ea typeface="华文新魏" panose="02010800040101010101" pitchFamily="2" charset="-122"/>
              </a:rPr>
              <a:t>n+1</a:t>
            </a:r>
            <a:r>
              <a:rPr lang="zh-CN" altLang="en-US" b="1" dirty="0">
                <a:solidFill>
                  <a:srgbClr val="0000FF"/>
                </a:solidFill>
                <a:latin typeface="华文新魏" panose="02010800040101010101" pitchFamily="2" charset="-122"/>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747">
                                            <p:txEl>
                                              <p:pRg st="2" end="2"/>
                                            </p:txEl>
                                          </p:spTgt>
                                        </p:tgtEl>
                                        <p:attrNameLst>
                                          <p:attrName>style.visibility</p:attrName>
                                        </p:attrNameLst>
                                      </p:cBhvr>
                                      <p:to>
                                        <p:strVal val="visible"/>
                                      </p:to>
                                    </p:set>
                                    <p:anim calcmode="lin" valueType="num">
                                      <p:cBhvr additive="base">
                                        <p:cTn id="17" dur="5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4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1747">
                                            <p:txEl>
                                              <p:pRg st="3" end="3"/>
                                            </p:txEl>
                                          </p:spTgt>
                                        </p:tgtEl>
                                        <p:attrNameLst>
                                          <p:attrName>style.visibility</p:attrName>
                                        </p:attrNameLst>
                                      </p:cBhvr>
                                      <p:to>
                                        <p:strVal val="visible"/>
                                      </p:to>
                                    </p:set>
                                    <p:anim calcmode="lin" valueType="num">
                                      <p:cBhvr additive="base">
                                        <p:cTn id="21" dur="5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748">
                                            <p:txEl>
                                              <p:pRg st="0" end="0"/>
                                            </p:txEl>
                                          </p:spTgt>
                                        </p:tgtEl>
                                        <p:attrNameLst>
                                          <p:attrName>style.visibility</p:attrName>
                                        </p:attrNameLst>
                                      </p:cBhvr>
                                      <p:to>
                                        <p:strVal val="visible"/>
                                      </p:to>
                                    </p:set>
                                    <p:anim calcmode="lin" valueType="num">
                                      <p:cBhvr additive="base">
                                        <p:cTn id="27" dur="5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17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1748">
                                            <p:txEl>
                                              <p:pRg st="1" end="1"/>
                                            </p:txEl>
                                          </p:spTgt>
                                        </p:tgtEl>
                                        <p:attrNameLst>
                                          <p:attrName>style.visibility</p:attrName>
                                        </p:attrNameLst>
                                      </p:cBhvr>
                                      <p:to>
                                        <p:strVal val="visible"/>
                                      </p:to>
                                    </p:set>
                                    <p:anim calcmode="lin" valueType="num">
                                      <p:cBhvr additive="base">
                                        <p:cTn id="33"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1748">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1748">
                                            <p:txEl>
                                              <p:pRg st="2" end="2"/>
                                            </p:txEl>
                                          </p:spTgt>
                                        </p:tgtEl>
                                        <p:attrNameLst>
                                          <p:attrName>style.visibility</p:attrName>
                                        </p:attrNameLst>
                                      </p:cBhvr>
                                      <p:to>
                                        <p:strVal val="visible"/>
                                      </p:to>
                                    </p:set>
                                    <p:anim calcmode="lin" valueType="num">
                                      <p:cBhvr additive="base">
                                        <p:cTn id="37" dur="5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17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1748">
                                            <p:txEl>
                                              <p:pRg st="3" end="3"/>
                                            </p:txEl>
                                          </p:spTgt>
                                        </p:tgtEl>
                                        <p:attrNameLst>
                                          <p:attrName>style.visibility</p:attrName>
                                        </p:attrNameLst>
                                      </p:cBhvr>
                                      <p:to>
                                        <p:strVal val="visible"/>
                                      </p:to>
                                    </p:set>
                                    <p:anim calcmode="lin" valueType="num">
                                      <p:cBhvr additive="base">
                                        <p:cTn id="43"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1748">
                                            <p:txEl>
                                              <p:pRg st="3" end="3"/>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1748">
                                            <p:txEl>
                                              <p:pRg st="4" end="4"/>
                                            </p:txEl>
                                          </p:spTgt>
                                        </p:tgtEl>
                                        <p:attrNameLst>
                                          <p:attrName>style.visibility</p:attrName>
                                        </p:attrNameLst>
                                      </p:cBhvr>
                                      <p:to>
                                        <p:strVal val="visible"/>
                                      </p:to>
                                    </p:set>
                                    <p:anim calcmode="lin" valueType="num">
                                      <p:cBhvr additive="base">
                                        <p:cTn id="47" dur="5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174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285750" y="598488"/>
            <a:ext cx="7562850" cy="457200"/>
          </a:xfrm>
          <a:prstGeom prst="rect">
            <a:avLst/>
          </a:prstGeom>
          <a:noFill/>
          <a:ln>
            <a:noFill/>
          </a:ln>
        </p:spPr>
        <p:txBody>
          <a:bodyPr/>
          <a:lstStyle/>
          <a:p>
            <a:pPr eaLnBrk="1" hangingPunct="1"/>
            <a:r>
              <a:rPr lang="zh-CN" altLang="en-US" sz="2000" b="1" dirty="0">
                <a:ea typeface="华文新魏" panose="02010800040101010101" pitchFamily="2" charset="-122"/>
              </a:rPr>
              <a:t>锁存器</a:t>
            </a:r>
            <a:r>
              <a:rPr lang="zh-CN" altLang="en-US" sz="2000" b="1" i="1" dirty="0">
                <a:ea typeface="华文新魏" panose="02010800040101010101" pitchFamily="2" charset="-122"/>
              </a:rPr>
              <a:t> </a:t>
            </a:r>
            <a:r>
              <a:rPr lang="en-US" altLang="zh-CN" sz="2000" b="1" i="1" dirty="0">
                <a:ea typeface="华文新魏" panose="02010800040101010101" pitchFamily="2" charset="-122"/>
              </a:rPr>
              <a:t>Latches </a:t>
            </a:r>
            <a:r>
              <a:rPr lang="zh-CN" altLang="en-US" sz="2000" b="1" i="1" dirty="0">
                <a:ea typeface="华文新魏" panose="02010800040101010101" pitchFamily="2" charset="-122"/>
              </a:rPr>
              <a:t>与</a:t>
            </a:r>
            <a:r>
              <a:rPr lang="zh-CN" altLang="en-US" sz="2000" b="1" dirty="0">
                <a:ea typeface="华文新魏" panose="02010800040101010101" pitchFamily="2" charset="-122"/>
              </a:rPr>
              <a:t>触发器</a:t>
            </a:r>
            <a:r>
              <a:rPr lang="zh-CN" altLang="en-US" sz="2000" b="1" i="1" dirty="0">
                <a:ea typeface="华文新魏" panose="02010800040101010101" pitchFamily="2" charset="-122"/>
              </a:rPr>
              <a:t> </a:t>
            </a:r>
            <a:r>
              <a:rPr lang="en-US" altLang="zh-CN" sz="2000" b="1" i="1" dirty="0">
                <a:ea typeface="华文新魏" panose="02010800040101010101" pitchFamily="2" charset="-122"/>
              </a:rPr>
              <a:t>Flip-flops </a:t>
            </a:r>
            <a:r>
              <a:rPr lang="zh-CN" altLang="en-US" sz="2000" b="1" dirty="0">
                <a:ea typeface="华文新魏" panose="02010800040101010101" pitchFamily="2" charset="-122"/>
              </a:rPr>
              <a:t>的</a:t>
            </a:r>
            <a:r>
              <a:rPr lang="zh-CN" altLang="en-US" sz="2000" b="1" dirty="0">
                <a:solidFill>
                  <a:srgbClr val="FF0000"/>
                </a:solidFill>
                <a:ea typeface="华文新魏" panose="02010800040101010101" pitchFamily="2" charset="-122"/>
              </a:rPr>
              <a:t>区别及各自的分类</a:t>
            </a:r>
            <a:endParaRPr lang="en-US" altLang="zh-CN" sz="2000" b="1" i="1" dirty="0">
              <a:solidFill>
                <a:srgbClr val="FF0000"/>
              </a:solidFill>
              <a:latin typeface="华文新魏" panose="02010800040101010101" pitchFamily="2" charset="-122"/>
              <a:ea typeface="华文新魏" panose="02010800040101010101" pitchFamily="2" charset="-122"/>
            </a:endParaRPr>
          </a:p>
        </p:txBody>
      </p:sp>
      <p:sp>
        <p:nvSpPr>
          <p:cNvPr id="30723" name="Text Box 4"/>
          <p:cNvSpPr txBox="1"/>
          <p:nvPr/>
        </p:nvSpPr>
        <p:spPr>
          <a:xfrm>
            <a:off x="428625" y="1125538"/>
            <a:ext cx="8535988" cy="3538220"/>
          </a:xfrm>
          <a:prstGeom prst="rect">
            <a:avLst/>
          </a:prstGeom>
          <a:noFill/>
          <a:ln w="9525">
            <a:noFill/>
          </a:ln>
        </p:spPr>
        <p:txBody>
          <a:bodyPr>
            <a:spAutoFit/>
          </a:bodyPr>
          <a:lstStyle/>
          <a:p>
            <a:pPr eaLnBrk="1" hangingPunct="1">
              <a:lnSpc>
                <a:spcPct val="80000"/>
              </a:lnSpc>
              <a:spcBef>
                <a:spcPct val="50000"/>
              </a:spcBef>
            </a:pPr>
            <a:r>
              <a:rPr lang="en-US" altLang="zh-CN" dirty="0">
                <a:solidFill>
                  <a:schemeClr val="tx1"/>
                </a:solidFill>
                <a:latin typeface="Calibri" panose="020F0502020204030204" pitchFamily="34" charset="0"/>
                <a:ea typeface="华文新魏" panose="02010800040101010101" pitchFamily="2" charset="-122"/>
              </a:rPr>
              <a:t>        </a:t>
            </a:r>
            <a:r>
              <a:rPr lang="zh-CN" altLang="en-US" dirty="0">
                <a:solidFill>
                  <a:srgbClr val="FF0000"/>
                </a:solidFill>
                <a:latin typeface="Calibri" panose="020F0502020204030204" pitchFamily="34" charset="0"/>
                <a:ea typeface="华文新魏" panose="02010800040101010101" pitchFamily="2" charset="-122"/>
              </a:rPr>
              <a:t>锁存器</a:t>
            </a:r>
            <a:r>
              <a:rPr lang="zh-CN" altLang="en-US" dirty="0">
                <a:solidFill>
                  <a:schemeClr val="tx1"/>
                </a:solidFill>
                <a:latin typeface="Calibri" panose="020F0502020204030204" pitchFamily="34" charset="0"/>
                <a:ea typeface="华文新魏" panose="02010800040101010101" pitchFamily="2" charset="-122"/>
              </a:rPr>
              <a:t>是利用</a:t>
            </a:r>
            <a:r>
              <a:rPr lang="zh-CN" altLang="en-US" dirty="0">
                <a:solidFill>
                  <a:srgbClr val="0000FF"/>
                </a:solidFill>
                <a:latin typeface="Times New Roman" panose="02020603050405020304" pitchFamily="18" charset="0"/>
                <a:ea typeface="华文新魏" panose="02010800040101010101" pitchFamily="2" charset="-122"/>
              </a:rPr>
              <a:t>电平信号</a:t>
            </a:r>
            <a:r>
              <a:rPr lang="zh-CN" altLang="en-US" dirty="0">
                <a:solidFill>
                  <a:schemeClr val="tx1"/>
                </a:solidFill>
                <a:latin typeface="Calibri" panose="020F0502020204030204" pitchFamily="34" charset="0"/>
                <a:ea typeface="华文新魏" panose="02010800040101010101" pitchFamily="2" charset="-122"/>
              </a:rPr>
              <a:t>控制数据的输入；</a:t>
            </a:r>
          </a:p>
          <a:p>
            <a:pPr eaLnBrk="1" hangingPunct="1">
              <a:lnSpc>
                <a:spcPct val="80000"/>
              </a:lnSpc>
              <a:spcBef>
                <a:spcPct val="50000"/>
              </a:spcBef>
            </a:pPr>
            <a:r>
              <a:rPr lang="zh-CN" altLang="en-US" dirty="0">
                <a:solidFill>
                  <a:schemeClr val="tx1"/>
                </a:solidFill>
                <a:latin typeface="Calibri" panose="020F0502020204030204" pitchFamily="34" charset="0"/>
                <a:ea typeface="华文新魏" panose="02010800040101010101" pitchFamily="2" charset="-122"/>
              </a:rPr>
              <a:t>        </a:t>
            </a:r>
            <a:r>
              <a:rPr lang="zh-CN" altLang="en-US" dirty="0">
                <a:solidFill>
                  <a:srgbClr val="FF0000"/>
                </a:solidFill>
                <a:latin typeface="Calibri" panose="020F0502020204030204" pitchFamily="34" charset="0"/>
                <a:ea typeface="华文新魏" panose="02010800040101010101" pitchFamily="2" charset="-122"/>
              </a:rPr>
              <a:t>触发器</a:t>
            </a:r>
            <a:r>
              <a:rPr lang="zh-CN" altLang="en-US" dirty="0">
                <a:solidFill>
                  <a:schemeClr val="tx1"/>
                </a:solidFill>
                <a:latin typeface="Calibri" panose="020F0502020204030204" pitchFamily="34" charset="0"/>
                <a:ea typeface="华文新魏" panose="02010800040101010101" pitchFamily="2" charset="-122"/>
              </a:rPr>
              <a:t>是利用</a:t>
            </a:r>
            <a:r>
              <a:rPr lang="zh-CN" altLang="en-US" dirty="0">
                <a:solidFill>
                  <a:srgbClr val="0000FF"/>
                </a:solidFill>
                <a:latin typeface="Times New Roman" panose="02020603050405020304" pitchFamily="18" charset="0"/>
                <a:ea typeface="华文新魏" panose="02010800040101010101" pitchFamily="2" charset="-122"/>
              </a:rPr>
              <a:t>脉冲信号或信号的边沿</a:t>
            </a:r>
            <a:r>
              <a:rPr lang="zh-CN" altLang="en-US" dirty="0">
                <a:solidFill>
                  <a:schemeClr val="tx1"/>
                </a:solidFill>
                <a:latin typeface="Calibri" panose="020F0502020204030204" pitchFamily="34" charset="0"/>
                <a:ea typeface="华文新魏" panose="02010800040101010101" pitchFamily="2" charset="-122"/>
              </a:rPr>
              <a:t>控制数据的输入。</a:t>
            </a:r>
          </a:p>
          <a:p>
            <a:pPr eaLnBrk="1" hangingPunct="1">
              <a:lnSpc>
                <a:spcPct val="80000"/>
              </a:lnSpc>
              <a:spcBef>
                <a:spcPct val="50000"/>
              </a:spcBef>
              <a:buChar char="•"/>
            </a:pPr>
            <a:r>
              <a:rPr lang="zh-CN" altLang="en-US" dirty="0">
                <a:solidFill>
                  <a:schemeClr val="tx1"/>
                </a:solidFill>
                <a:latin typeface="Calibri" panose="020F0502020204030204" pitchFamily="34" charset="0"/>
                <a:ea typeface="华文新魏" panose="02010800040101010101" pitchFamily="2" charset="-122"/>
              </a:rPr>
              <a:t>   </a:t>
            </a:r>
            <a:r>
              <a:rPr lang="zh-CN" altLang="en-US" dirty="0">
                <a:solidFill>
                  <a:srgbClr val="0000FF"/>
                </a:solidFill>
                <a:latin typeface="Times New Roman" panose="02020603050405020304" pitchFamily="18" charset="0"/>
                <a:ea typeface="华文新魏" panose="02010800040101010101" pitchFamily="2" charset="-122"/>
              </a:rPr>
              <a:t>锁存器包括</a:t>
            </a:r>
            <a:r>
              <a:rPr lang="zh-CN" altLang="en-US" dirty="0">
                <a:solidFill>
                  <a:schemeClr val="tx1"/>
                </a:solidFill>
                <a:latin typeface="Calibri" panose="020F0502020204030204" pitchFamily="34" charset="0"/>
                <a:ea typeface="华文新魏" panose="02010800040101010101" pitchFamily="2" charset="-122"/>
              </a:rPr>
              <a:t>：</a:t>
            </a:r>
          </a:p>
          <a:p>
            <a:pPr eaLnBrk="1" hangingPunct="1">
              <a:lnSpc>
                <a:spcPct val="80000"/>
              </a:lnSpc>
              <a:spcBef>
                <a:spcPct val="50000"/>
              </a:spcBef>
            </a:pPr>
            <a:r>
              <a:rPr lang="zh-CN" altLang="en-US" dirty="0">
                <a:solidFill>
                  <a:schemeClr val="tx1"/>
                </a:solidFill>
                <a:latin typeface="Calibri" panose="020F0502020204030204" pitchFamily="34" charset="0"/>
                <a:ea typeface="华文新魏" panose="02010800040101010101" pitchFamily="2" charset="-122"/>
              </a:rPr>
              <a:t>        </a:t>
            </a:r>
            <a:r>
              <a:rPr lang="zh-CN" altLang="en-US" dirty="0">
                <a:solidFill>
                  <a:srgbClr val="0000FF"/>
                </a:solidFill>
                <a:latin typeface="Times New Roman" panose="02020603050405020304" pitchFamily="18" charset="0"/>
                <a:ea typeface="华文新魏" panose="02010800040101010101" pitchFamily="2" charset="-122"/>
              </a:rPr>
              <a:t>不带使能</a:t>
            </a:r>
            <a:r>
              <a:rPr lang="zh-CN" altLang="en-US" dirty="0">
                <a:solidFill>
                  <a:schemeClr val="tx1"/>
                </a:solidFill>
                <a:latin typeface="Calibri" panose="020F0502020204030204" pitchFamily="34" charset="0"/>
                <a:ea typeface="华文新魏" panose="02010800040101010101" pitchFamily="2" charset="-122"/>
              </a:rPr>
              <a:t>控制的锁存器</a:t>
            </a:r>
            <a:r>
              <a:rPr lang="en-US" altLang="zh-CN" dirty="0">
                <a:solidFill>
                  <a:schemeClr val="tx1"/>
                </a:solidFill>
                <a:latin typeface="Calibri" panose="020F0502020204030204" pitchFamily="34" charset="0"/>
                <a:ea typeface="华文新魏" panose="02010800040101010101" pitchFamily="2" charset="-122"/>
              </a:rPr>
              <a:t>(</a:t>
            </a:r>
            <a:r>
              <a:rPr lang="zh-CN" altLang="en-US" dirty="0">
                <a:solidFill>
                  <a:schemeClr val="tx1"/>
                </a:solidFill>
                <a:latin typeface="Calibri" panose="020F0502020204030204" pitchFamily="34" charset="0"/>
                <a:ea typeface="华文新魏" panose="02010800040101010101" pitchFamily="2" charset="-122"/>
              </a:rPr>
              <a:t>输入电平直接影响输出</a:t>
            </a:r>
            <a:r>
              <a:rPr lang="en-US" altLang="zh-CN" dirty="0">
                <a:solidFill>
                  <a:schemeClr val="tx1"/>
                </a:solidFill>
                <a:latin typeface="Calibri" panose="020F0502020204030204" pitchFamily="34" charset="0"/>
                <a:ea typeface="华文新魏" panose="02010800040101010101" pitchFamily="2" charset="-122"/>
              </a:rPr>
              <a:t>)</a:t>
            </a:r>
            <a:r>
              <a:rPr lang="zh-CN" altLang="en-US" dirty="0">
                <a:solidFill>
                  <a:schemeClr val="tx1"/>
                </a:solidFill>
                <a:latin typeface="Calibri" panose="020F0502020204030204" pitchFamily="34" charset="0"/>
                <a:ea typeface="华文新魏" panose="02010800040101010101" pitchFamily="2" charset="-122"/>
              </a:rPr>
              <a:t>；</a:t>
            </a:r>
          </a:p>
          <a:p>
            <a:pPr eaLnBrk="1" hangingPunct="1">
              <a:lnSpc>
                <a:spcPct val="80000"/>
              </a:lnSpc>
              <a:spcBef>
                <a:spcPct val="50000"/>
              </a:spcBef>
            </a:pPr>
            <a:r>
              <a:rPr lang="zh-CN" altLang="en-US" dirty="0">
                <a:solidFill>
                  <a:schemeClr val="tx1"/>
                </a:solidFill>
                <a:latin typeface="Calibri" panose="020F0502020204030204" pitchFamily="34" charset="0"/>
                <a:ea typeface="华文新魏" panose="02010800040101010101" pitchFamily="2" charset="-122"/>
              </a:rPr>
              <a:t>        </a:t>
            </a:r>
            <a:r>
              <a:rPr lang="zh-CN" altLang="en-US" dirty="0">
                <a:solidFill>
                  <a:srgbClr val="0000FF"/>
                </a:solidFill>
                <a:latin typeface="Times New Roman" panose="02020603050405020304" pitchFamily="18" charset="0"/>
                <a:ea typeface="华文新魏" panose="02010800040101010101" pitchFamily="2" charset="-122"/>
              </a:rPr>
              <a:t>带使能</a:t>
            </a:r>
            <a:r>
              <a:rPr lang="zh-CN" altLang="en-US" dirty="0">
                <a:solidFill>
                  <a:schemeClr val="tx1"/>
                </a:solidFill>
                <a:latin typeface="Calibri" panose="020F0502020204030204" pitchFamily="34" charset="0"/>
                <a:ea typeface="华文新魏" panose="02010800040101010101" pitchFamily="2" charset="-122"/>
              </a:rPr>
              <a:t>控制的锁存器</a:t>
            </a:r>
            <a:r>
              <a:rPr lang="en-US" altLang="zh-CN" dirty="0">
                <a:solidFill>
                  <a:schemeClr val="tx1"/>
                </a:solidFill>
                <a:latin typeface="Calibri" panose="020F0502020204030204" pitchFamily="34" charset="0"/>
                <a:ea typeface="华文新魏" panose="02010800040101010101" pitchFamily="2" charset="-122"/>
              </a:rPr>
              <a:t>(</a:t>
            </a:r>
            <a:r>
              <a:rPr lang="zh-CN" altLang="en-US" dirty="0">
                <a:solidFill>
                  <a:schemeClr val="tx1"/>
                </a:solidFill>
                <a:latin typeface="Calibri" panose="020F0502020204030204" pitchFamily="34" charset="0"/>
                <a:ea typeface="华文新魏" panose="02010800040101010101" pitchFamily="2" charset="-122"/>
              </a:rPr>
              <a:t>仅当</a:t>
            </a:r>
            <a:r>
              <a:rPr lang="zh-CN" altLang="en-US" dirty="0">
                <a:solidFill>
                  <a:srgbClr val="0000FF"/>
                </a:solidFill>
                <a:latin typeface="Times New Roman" panose="02020603050405020304" pitchFamily="18" charset="0"/>
                <a:ea typeface="华文新魏" panose="02010800040101010101" pitchFamily="2" charset="-122"/>
              </a:rPr>
              <a:t>使能输入有效时</a:t>
            </a:r>
            <a:r>
              <a:rPr lang="zh-CN" altLang="en-US" dirty="0">
                <a:solidFill>
                  <a:schemeClr val="tx1"/>
                </a:solidFill>
                <a:latin typeface="Calibri" panose="020F0502020204030204" pitchFamily="34" charset="0"/>
                <a:ea typeface="华文新魏" panose="02010800040101010101" pitchFamily="2" charset="-122"/>
              </a:rPr>
              <a:t>，其</a:t>
            </a:r>
          </a:p>
          <a:p>
            <a:pPr eaLnBrk="1" hangingPunct="1">
              <a:lnSpc>
                <a:spcPct val="80000"/>
              </a:lnSpc>
              <a:spcBef>
                <a:spcPct val="50000"/>
              </a:spcBef>
            </a:pPr>
            <a:r>
              <a:rPr lang="zh-CN" altLang="en-US" dirty="0">
                <a:solidFill>
                  <a:schemeClr val="tx1"/>
                </a:solidFill>
                <a:latin typeface="Calibri" panose="020F0502020204030204" pitchFamily="34" charset="0"/>
                <a:ea typeface="华文新魏" panose="02010800040101010101" pitchFamily="2" charset="-122"/>
              </a:rPr>
              <a:t>        输入才直接影响输出</a:t>
            </a:r>
            <a:r>
              <a:rPr lang="en-US" altLang="zh-CN" dirty="0">
                <a:solidFill>
                  <a:schemeClr val="tx1"/>
                </a:solidFill>
                <a:latin typeface="Calibri" panose="020F0502020204030204" pitchFamily="34" charset="0"/>
                <a:ea typeface="华文新魏" panose="02010800040101010101" pitchFamily="2" charset="-122"/>
              </a:rPr>
              <a:t>)</a:t>
            </a:r>
            <a:r>
              <a:rPr lang="zh-CN" altLang="en-US" dirty="0">
                <a:solidFill>
                  <a:schemeClr val="tx1"/>
                </a:solidFill>
                <a:latin typeface="Calibri" panose="020F0502020204030204" pitchFamily="34" charset="0"/>
                <a:ea typeface="华文新魏" panose="02010800040101010101" pitchFamily="2" charset="-122"/>
              </a:rPr>
              <a:t>。</a:t>
            </a:r>
          </a:p>
          <a:p>
            <a:pPr eaLnBrk="1" hangingPunct="1">
              <a:lnSpc>
                <a:spcPct val="80000"/>
              </a:lnSpc>
              <a:spcBef>
                <a:spcPct val="50000"/>
              </a:spcBef>
              <a:buChar char="•"/>
            </a:pPr>
            <a:r>
              <a:rPr lang="zh-CN" altLang="en-US" dirty="0">
                <a:solidFill>
                  <a:schemeClr val="tx1"/>
                </a:solidFill>
                <a:latin typeface="Calibri" panose="020F0502020204030204" pitchFamily="34" charset="0"/>
                <a:ea typeface="华文新魏" panose="02010800040101010101" pitchFamily="2" charset="-122"/>
              </a:rPr>
              <a:t>   </a:t>
            </a:r>
            <a:r>
              <a:rPr lang="zh-CN" altLang="en-US" dirty="0">
                <a:solidFill>
                  <a:srgbClr val="0000FF"/>
                </a:solidFill>
                <a:latin typeface="Times New Roman" panose="02020603050405020304" pitchFamily="18" charset="0"/>
                <a:ea typeface="华文新魏" panose="02010800040101010101" pitchFamily="2" charset="-122"/>
              </a:rPr>
              <a:t>触发器包括</a:t>
            </a:r>
            <a:r>
              <a:rPr lang="zh-CN" altLang="en-US" dirty="0">
                <a:solidFill>
                  <a:srgbClr val="0000FF"/>
                </a:solidFill>
                <a:latin typeface="Calibri" panose="020F0502020204030204" pitchFamily="34" charset="0"/>
                <a:ea typeface="华文新魏" panose="02010800040101010101" pitchFamily="2" charset="-122"/>
              </a:rPr>
              <a:t>：</a:t>
            </a:r>
            <a:endParaRPr lang="zh-CN" altLang="en-US" dirty="0">
              <a:solidFill>
                <a:schemeClr val="tx1"/>
              </a:solidFill>
              <a:latin typeface="Calibri" panose="020F0502020204030204" pitchFamily="34" charset="0"/>
              <a:ea typeface="华文新魏" panose="02010800040101010101" pitchFamily="2" charset="-122"/>
            </a:endParaRPr>
          </a:p>
          <a:p>
            <a:pPr eaLnBrk="1" hangingPunct="1">
              <a:lnSpc>
                <a:spcPct val="80000"/>
              </a:lnSpc>
              <a:spcBef>
                <a:spcPct val="50000"/>
              </a:spcBef>
            </a:pPr>
            <a:r>
              <a:rPr lang="zh-CN" altLang="en-US" dirty="0">
                <a:solidFill>
                  <a:schemeClr val="tx1"/>
                </a:solidFill>
                <a:latin typeface="Calibri" panose="020F0502020204030204" pitchFamily="34" charset="0"/>
                <a:ea typeface="华文新魏" panose="02010800040101010101" pitchFamily="2" charset="-122"/>
              </a:rPr>
              <a:t>        </a:t>
            </a:r>
            <a:r>
              <a:rPr lang="zh-CN" altLang="en-US" u="sng" dirty="0">
                <a:solidFill>
                  <a:srgbClr val="0000FF"/>
                </a:solidFill>
                <a:latin typeface="Times New Roman" panose="02020603050405020304" pitchFamily="18" charset="0"/>
                <a:ea typeface="华文新魏" panose="02010800040101010101" pitchFamily="2" charset="-122"/>
              </a:rPr>
              <a:t>主从结构</a:t>
            </a:r>
            <a:r>
              <a:rPr lang="zh-CN" altLang="en-US" u="sng" dirty="0">
                <a:solidFill>
                  <a:schemeClr val="tx1"/>
                </a:solidFill>
                <a:latin typeface="Calibri" panose="020F0502020204030204" pitchFamily="34" charset="0"/>
                <a:ea typeface="华文新魏" panose="02010800040101010101" pitchFamily="2" charset="-122"/>
              </a:rPr>
              <a:t>的</a:t>
            </a:r>
            <a:r>
              <a:rPr lang="zh-CN" altLang="en-US" u="sng" dirty="0">
                <a:solidFill>
                  <a:srgbClr val="FF0000"/>
                </a:solidFill>
                <a:latin typeface="Calibri" panose="020F0502020204030204" pitchFamily="34" charset="0"/>
                <a:ea typeface="华文新魏" panose="02010800040101010101" pitchFamily="2" charset="-122"/>
              </a:rPr>
              <a:t>脉冲</a:t>
            </a:r>
            <a:r>
              <a:rPr lang="zh-CN" altLang="en-US" u="sng" dirty="0">
                <a:solidFill>
                  <a:schemeClr val="tx1"/>
                </a:solidFill>
                <a:latin typeface="Calibri" panose="020F0502020204030204" pitchFamily="34" charset="0"/>
                <a:ea typeface="华文新魏" panose="02010800040101010101" pitchFamily="2" charset="-122"/>
              </a:rPr>
              <a:t>触发器</a:t>
            </a:r>
            <a:r>
              <a:rPr lang="zh-CN" altLang="en-US" dirty="0">
                <a:solidFill>
                  <a:schemeClr val="tx1"/>
                </a:solidFill>
                <a:latin typeface="Calibri" panose="020F0502020204030204" pitchFamily="34" charset="0"/>
                <a:ea typeface="华文新魏" panose="02010800040101010101" pitchFamily="2" charset="-122"/>
              </a:rPr>
              <a:t>；</a:t>
            </a:r>
          </a:p>
          <a:p>
            <a:pPr eaLnBrk="1" hangingPunct="1">
              <a:lnSpc>
                <a:spcPct val="80000"/>
              </a:lnSpc>
              <a:spcBef>
                <a:spcPct val="50000"/>
              </a:spcBef>
            </a:pPr>
            <a:r>
              <a:rPr lang="zh-CN" altLang="en-US" dirty="0">
                <a:solidFill>
                  <a:schemeClr val="tx1"/>
                </a:solidFill>
                <a:latin typeface="Calibri" panose="020F0502020204030204" pitchFamily="34" charset="0"/>
                <a:ea typeface="华文新魏" panose="02010800040101010101" pitchFamily="2" charset="-122"/>
              </a:rPr>
              <a:t>        </a:t>
            </a:r>
            <a:r>
              <a:rPr lang="zh-CN" altLang="en-US" u="sng" dirty="0">
                <a:solidFill>
                  <a:srgbClr val="0000FF"/>
                </a:solidFill>
                <a:latin typeface="Times New Roman" panose="02020603050405020304" pitchFamily="18" charset="0"/>
                <a:ea typeface="华文新魏" panose="02010800040101010101" pitchFamily="2" charset="-122"/>
              </a:rPr>
              <a:t>维持阻塞结构</a:t>
            </a:r>
            <a:r>
              <a:rPr lang="zh-CN" altLang="en-US" u="sng" dirty="0">
                <a:solidFill>
                  <a:schemeClr val="tx1"/>
                </a:solidFill>
                <a:latin typeface="Calibri" panose="020F0502020204030204" pitchFamily="34" charset="0"/>
                <a:ea typeface="华文新魏" panose="02010800040101010101" pitchFamily="2" charset="-122"/>
              </a:rPr>
              <a:t>的</a:t>
            </a:r>
            <a:r>
              <a:rPr lang="zh-CN" altLang="en-US" u="sng" dirty="0">
                <a:solidFill>
                  <a:srgbClr val="FF0000"/>
                </a:solidFill>
                <a:latin typeface="Calibri" panose="020F0502020204030204" pitchFamily="34" charset="0"/>
                <a:ea typeface="华文新魏" panose="02010800040101010101" pitchFamily="2" charset="-122"/>
              </a:rPr>
              <a:t>边沿</a:t>
            </a:r>
            <a:r>
              <a:rPr lang="zh-CN" altLang="en-US" u="sng" dirty="0">
                <a:solidFill>
                  <a:schemeClr val="tx1"/>
                </a:solidFill>
                <a:latin typeface="Calibri" panose="020F0502020204030204" pitchFamily="34" charset="0"/>
                <a:ea typeface="华文新魏" panose="02010800040101010101" pitchFamily="2" charset="-122"/>
              </a:rPr>
              <a:t>触发器</a:t>
            </a:r>
            <a:r>
              <a:rPr lang="zh-CN" altLang="en-US" dirty="0">
                <a:solidFill>
                  <a:schemeClr val="tx1"/>
                </a:solidFill>
                <a:latin typeface="Calibri" panose="020F0502020204030204" pitchFamily="34" charset="0"/>
                <a:ea typeface="华文新魏" panose="02010800040101010101" pitchFamily="2" charset="-122"/>
              </a:rPr>
              <a:t>。</a:t>
            </a:r>
            <a:endParaRPr lang="zh-CN" altLang="en-US" b="1"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p:cNvSpPr>
          <p:nvPr>
            <p:ph type="title"/>
          </p:nvPr>
        </p:nvSpPr>
        <p:spPr>
          <a:xfrm>
            <a:off x="381000" y="530225"/>
            <a:ext cx="7467600" cy="457200"/>
          </a:xfrm>
          <a:prstGeom prst="rect">
            <a:avLst/>
          </a:prstGeom>
          <a:noFill/>
          <a:ln>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1</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 S-R </a:t>
            </a:r>
            <a:r>
              <a:rPr lang="zh-CN" altLang="en-US" sz="1800" b="1" dirty="0">
                <a:latin typeface="华文新魏" panose="02010800040101010101" pitchFamily="2" charset="-122"/>
                <a:ea typeface="华文新魏" panose="02010800040101010101" pitchFamily="2" charset="-122"/>
              </a:rPr>
              <a:t>锁存器（</a:t>
            </a:r>
            <a:r>
              <a:rPr lang="en-US" altLang="zh-CN" sz="1800" b="1" i="1" dirty="0">
                <a:solidFill>
                  <a:srgbClr val="FF0000"/>
                </a:solidFill>
                <a:latin typeface="华文新魏" panose="02010800040101010101" pitchFamily="2" charset="-122"/>
                <a:ea typeface="华文新魏" panose="02010800040101010101" pitchFamily="2" charset="-122"/>
              </a:rPr>
              <a:t>Set</a:t>
            </a:r>
            <a:r>
              <a:rPr lang="en-US" altLang="zh-CN" sz="1800" b="1" i="1" dirty="0">
                <a:latin typeface="华文新魏" panose="02010800040101010101" pitchFamily="2" charset="-122"/>
                <a:ea typeface="华文新魏" panose="02010800040101010101" pitchFamily="2" charset="-122"/>
              </a:rPr>
              <a:t>-</a:t>
            </a:r>
            <a:r>
              <a:rPr lang="en-US" altLang="zh-CN" sz="1800" b="1" i="1" dirty="0">
                <a:solidFill>
                  <a:srgbClr val="FF0000"/>
                </a:solidFill>
                <a:latin typeface="华文新魏" panose="02010800040101010101" pitchFamily="2" charset="-122"/>
                <a:ea typeface="华文新魏" panose="02010800040101010101" pitchFamily="2" charset="-122"/>
              </a:rPr>
              <a:t>Reset</a:t>
            </a:r>
            <a:r>
              <a:rPr lang="en-US" altLang="zh-CN" sz="1800" b="1" i="1" dirty="0">
                <a:latin typeface="华文新魏" panose="02010800040101010101" pitchFamily="2" charset="-122"/>
                <a:ea typeface="华文新魏" panose="02010800040101010101" pitchFamily="2" charset="-122"/>
              </a:rPr>
              <a:t> Latche</a:t>
            </a:r>
            <a:r>
              <a:rPr lang="zh-CN" altLang="en-US" sz="1800" b="1" dirty="0">
                <a:latin typeface="华文新魏" panose="02010800040101010101" pitchFamily="2" charset="-122"/>
                <a:ea typeface="华文新魏" panose="02010800040101010101" pitchFamily="2" charset="-122"/>
              </a:rPr>
              <a:t>）</a:t>
            </a:r>
          </a:p>
        </p:txBody>
      </p:sp>
      <p:sp>
        <p:nvSpPr>
          <p:cNvPr id="33795" name="Text Box 25"/>
          <p:cNvSpPr txBox="1"/>
          <p:nvPr/>
        </p:nvSpPr>
        <p:spPr>
          <a:xfrm>
            <a:off x="874395" y="922020"/>
            <a:ext cx="3210560" cy="2399665"/>
          </a:xfrm>
          <a:prstGeom prst="rect">
            <a:avLst/>
          </a:prstGeom>
          <a:noFill/>
          <a:ln w="9525">
            <a:noFill/>
          </a:ln>
        </p:spPr>
        <p:txBody>
          <a:bodyPr wrap="none">
            <a:spAutoFit/>
          </a:bodyPr>
          <a:lstStyle/>
          <a:p>
            <a:pPr algn="l"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右图</a:t>
            </a:r>
            <a:r>
              <a:rPr lang="en-US" altLang="zh-CN" sz="1800" b="1" dirty="0">
                <a:solidFill>
                  <a:schemeClr val="tx1"/>
                </a:solidFill>
                <a:latin typeface="华文新魏" panose="02010800040101010101" pitchFamily="2" charset="-122"/>
                <a:ea typeface="华文新魏" panose="02010800040101010101" pitchFamily="2" charset="-122"/>
              </a:rPr>
              <a:t>(a)</a:t>
            </a:r>
            <a:r>
              <a:rPr lang="zh-CN" altLang="en-US" sz="1800" b="1" dirty="0">
                <a:solidFill>
                  <a:schemeClr val="tx1"/>
                </a:solidFill>
                <a:latin typeface="华文新魏" panose="02010800040101010101" pitchFamily="2" charset="-122"/>
                <a:ea typeface="华文新魏" panose="02010800040101010101" pitchFamily="2" charset="-122"/>
              </a:rPr>
              <a:t>中，电路有两个稳态：</a:t>
            </a:r>
          </a:p>
          <a:p>
            <a:pPr algn="l"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dirty="0">
                <a:solidFill>
                  <a:srgbClr val="0000FF"/>
                </a:solidFill>
                <a:latin typeface="Times New Roman" panose="02020603050405020304" pitchFamily="18" charset="0"/>
                <a:ea typeface="华文新魏" panose="02010800040101010101" pitchFamily="2" charset="-122"/>
              </a:rPr>
              <a:t>V</a:t>
            </a:r>
            <a:r>
              <a:rPr lang="en-US" altLang="zh-CN" baseline="-25000" dirty="0">
                <a:solidFill>
                  <a:srgbClr val="0000FF"/>
                </a:solidFill>
                <a:uFillTx/>
                <a:latin typeface="Times New Roman" panose="02020603050405020304" pitchFamily="18" charset="0"/>
                <a:ea typeface="华文新魏" panose="02010800040101010101" pitchFamily="2" charset="-122"/>
              </a:rPr>
              <a:t>out1</a:t>
            </a:r>
            <a:r>
              <a:rPr lang="zh-CN" altLang="en-US"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sym typeface="+mn-ea"/>
              </a:rPr>
              <a:t>V</a:t>
            </a:r>
            <a:r>
              <a:rPr lang="en-US" altLang="zh-CN" baseline="-25000" dirty="0">
                <a:solidFill>
                  <a:srgbClr val="0000FF"/>
                </a:solidFill>
                <a:uFillTx/>
                <a:latin typeface="Times New Roman" panose="02020603050405020304" pitchFamily="18" charset="0"/>
                <a:ea typeface="华文新魏" panose="02010800040101010101" pitchFamily="2" charset="-122"/>
                <a:sym typeface="+mn-ea"/>
              </a:rPr>
              <a:t>in1</a:t>
            </a:r>
            <a:r>
              <a:rPr lang="zh-CN" altLang="en-US" dirty="0">
                <a:solidFill>
                  <a:srgbClr val="0000FF"/>
                </a:solidFill>
                <a:latin typeface="Times New Roman" panose="02020603050405020304" pitchFamily="18" charset="0"/>
                <a:ea typeface="华文新魏" panose="02010800040101010101" pitchFamily="2" charset="-122"/>
                <a:sym typeface="+mn-ea"/>
              </a:rPr>
              <a:t>＝</a:t>
            </a:r>
            <a:r>
              <a:rPr lang="en-US" altLang="zh-CN" dirty="0">
                <a:solidFill>
                  <a:srgbClr val="0000FF"/>
                </a:solidFill>
                <a:latin typeface="Times New Roman" panose="02020603050405020304" pitchFamily="18" charset="0"/>
                <a:ea typeface="华文新魏" panose="02010800040101010101" pitchFamily="2" charset="-122"/>
              </a:rPr>
              <a:t>V</a:t>
            </a:r>
            <a:r>
              <a:rPr lang="en-US" altLang="zh-CN" baseline="-25000" dirty="0">
                <a:solidFill>
                  <a:srgbClr val="0000FF"/>
                </a:solidFill>
                <a:uFillTx/>
                <a:latin typeface="Times New Roman" panose="02020603050405020304" pitchFamily="18" charset="0"/>
                <a:ea typeface="华文新魏" panose="02010800040101010101" pitchFamily="2" charset="-122"/>
              </a:rPr>
              <a:t>in2</a:t>
            </a:r>
            <a:r>
              <a:rPr lang="en-US" altLang="zh-CN" dirty="0">
                <a:solidFill>
                  <a:srgbClr val="0000FF"/>
                </a:solidFill>
                <a:latin typeface="Times New Roman" panose="02020603050405020304" pitchFamily="18" charset="0"/>
                <a:ea typeface="华文新魏" panose="02010800040101010101" pitchFamily="2" charset="-122"/>
              </a:rPr>
              <a:t> </a:t>
            </a:r>
            <a:r>
              <a:rPr lang="zh-CN" altLang="en-US"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rPr>
              <a:t>1</a:t>
            </a:r>
          </a:p>
          <a:p>
            <a:pPr algn="l" eaLnBrk="1" hangingPunct="1">
              <a:lnSpc>
                <a:spcPct val="120000"/>
              </a:lnSpc>
              <a:buFont typeface="Arial" panose="020B0604020202020204" pitchFamily="34" charset="0"/>
            </a:pPr>
            <a:r>
              <a:rPr lang="en-US" altLang="zh-CN" dirty="0">
                <a:solidFill>
                  <a:srgbClr val="0000FF"/>
                </a:solidFill>
                <a:latin typeface="Times New Roman" panose="02020603050405020304" pitchFamily="18" charset="0"/>
                <a:ea typeface="华文新魏" panose="02010800040101010101" pitchFamily="2" charset="-122"/>
              </a:rPr>
              <a:t>      V</a:t>
            </a:r>
            <a:r>
              <a:rPr lang="en-US" altLang="zh-CN" baseline="-25000" dirty="0">
                <a:solidFill>
                  <a:srgbClr val="0000FF"/>
                </a:solidFill>
                <a:uFillTx/>
                <a:latin typeface="Times New Roman" panose="02020603050405020304" pitchFamily="18" charset="0"/>
                <a:ea typeface="华文新魏" panose="02010800040101010101" pitchFamily="2" charset="-122"/>
              </a:rPr>
              <a:t>out2</a:t>
            </a:r>
            <a:r>
              <a:rPr lang="zh-CN" altLang="en-US"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sym typeface="+mn-ea"/>
              </a:rPr>
              <a:t>V</a:t>
            </a:r>
            <a:r>
              <a:rPr lang="en-US" altLang="zh-CN" baseline="-25000" dirty="0">
                <a:solidFill>
                  <a:srgbClr val="0000FF"/>
                </a:solidFill>
                <a:uFillTx/>
                <a:latin typeface="Times New Roman" panose="02020603050405020304" pitchFamily="18" charset="0"/>
                <a:ea typeface="华文新魏" panose="02010800040101010101" pitchFamily="2" charset="-122"/>
                <a:sym typeface="+mn-ea"/>
              </a:rPr>
              <a:t>in2</a:t>
            </a:r>
            <a:r>
              <a:rPr lang="zh-CN" altLang="en-US" dirty="0">
                <a:solidFill>
                  <a:srgbClr val="0000FF"/>
                </a:solidFill>
                <a:latin typeface="Times New Roman" panose="02020603050405020304" pitchFamily="18" charset="0"/>
                <a:ea typeface="华文新魏" panose="02010800040101010101" pitchFamily="2" charset="-122"/>
                <a:sym typeface="+mn-ea"/>
              </a:rPr>
              <a:t>＝</a:t>
            </a:r>
            <a:r>
              <a:rPr lang="en-US" altLang="zh-CN" dirty="0">
                <a:solidFill>
                  <a:srgbClr val="0000FF"/>
                </a:solidFill>
                <a:latin typeface="Times New Roman" panose="02020603050405020304" pitchFamily="18" charset="0"/>
                <a:ea typeface="华文新魏" panose="02010800040101010101" pitchFamily="2" charset="-122"/>
              </a:rPr>
              <a:t>V</a:t>
            </a:r>
            <a:r>
              <a:rPr lang="en-US" altLang="zh-CN" baseline="-25000" dirty="0">
                <a:solidFill>
                  <a:srgbClr val="0000FF"/>
                </a:solidFill>
                <a:uFillTx/>
                <a:latin typeface="Times New Roman" panose="02020603050405020304" pitchFamily="18" charset="0"/>
                <a:ea typeface="华文新魏" panose="02010800040101010101" pitchFamily="2" charset="-122"/>
              </a:rPr>
              <a:t>in1</a:t>
            </a:r>
            <a:r>
              <a:rPr lang="en-US" altLang="zh-CN" dirty="0">
                <a:solidFill>
                  <a:srgbClr val="0000FF"/>
                </a:solidFill>
                <a:latin typeface="Times New Roman" panose="02020603050405020304" pitchFamily="18" charset="0"/>
                <a:ea typeface="华文新魏" panose="02010800040101010101" pitchFamily="2" charset="-122"/>
              </a:rPr>
              <a:t> </a:t>
            </a:r>
            <a:r>
              <a:rPr lang="zh-CN" altLang="en-US"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rPr>
              <a:t>0</a:t>
            </a:r>
          </a:p>
          <a:p>
            <a:pPr algn="l" eaLnBrk="1" hangingPunct="1">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或</a:t>
            </a:r>
            <a:r>
              <a:rPr lang="zh-CN" altLang="en-US" sz="1800" b="1" dirty="0">
                <a:solidFill>
                  <a:schemeClr val="tx1"/>
                </a:solidFill>
                <a:latin typeface="华文新魏" panose="02010800040101010101" pitchFamily="2" charset="-122"/>
                <a:ea typeface="华文新魏" panose="02010800040101010101" pitchFamily="2" charset="-122"/>
              </a:rPr>
              <a:t>：</a:t>
            </a:r>
          </a:p>
          <a:p>
            <a:pPr algn="l"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dirty="0">
                <a:solidFill>
                  <a:srgbClr val="0000FF"/>
                </a:solidFill>
                <a:latin typeface="Times New Roman" panose="02020603050405020304" pitchFamily="18" charset="0"/>
                <a:ea typeface="华文新魏" panose="02010800040101010101" pitchFamily="2" charset="-122"/>
              </a:rPr>
              <a:t>V</a:t>
            </a:r>
            <a:r>
              <a:rPr lang="en-US" altLang="zh-CN" baseline="-25000" dirty="0">
                <a:solidFill>
                  <a:srgbClr val="0000FF"/>
                </a:solidFill>
                <a:uFillTx/>
                <a:latin typeface="Times New Roman" panose="02020603050405020304" pitchFamily="18" charset="0"/>
                <a:ea typeface="华文新魏" panose="02010800040101010101" pitchFamily="2" charset="-122"/>
              </a:rPr>
              <a:t>out1</a:t>
            </a:r>
            <a:r>
              <a:rPr lang="zh-CN" altLang="en-US"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sym typeface="+mn-ea"/>
              </a:rPr>
              <a:t>/V</a:t>
            </a:r>
            <a:r>
              <a:rPr lang="en-US" altLang="zh-CN" baseline="-25000" dirty="0">
                <a:solidFill>
                  <a:srgbClr val="0000FF"/>
                </a:solidFill>
                <a:uFillTx/>
                <a:latin typeface="Times New Roman" panose="02020603050405020304" pitchFamily="18" charset="0"/>
                <a:ea typeface="华文新魏" panose="02010800040101010101" pitchFamily="2" charset="-122"/>
                <a:sym typeface="+mn-ea"/>
              </a:rPr>
              <a:t>in1</a:t>
            </a:r>
            <a:r>
              <a:rPr lang="zh-CN" altLang="en-US" dirty="0">
                <a:solidFill>
                  <a:srgbClr val="0000FF"/>
                </a:solidFill>
                <a:latin typeface="Times New Roman" panose="02020603050405020304" pitchFamily="18" charset="0"/>
                <a:ea typeface="华文新魏" panose="02010800040101010101" pitchFamily="2" charset="-122"/>
                <a:sym typeface="+mn-ea"/>
              </a:rPr>
              <a:t>＝</a:t>
            </a:r>
            <a:r>
              <a:rPr lang="en-US" altLang="zh-CN" dirty="0">
                <a:solidFill>
                  <a:srgbClr val="0000FF"/>
                </a:solidFill>
                <a:latin typeface="Times New Roman" panose="02020603050405020304" pitchFamily="18" charset="0"/>
                <a:ea typeface="华文新魏" panose="02010800040101010101" pitchFamily="2" charset="-122"/>
              </a:rPr>
              <a:t>V</a:t>
            </a:r>
            <a:r>
              <a:rPr lang="en-US" altLang="zh-CN" baseline="-25000" dirty="0">
                <a:solidFill>
                  <a:srgbClr val="0000FF"/>
                </a:solidFill>
                <a:uFillTx/>
                <a:latin typeface="Times New Roman" panose="02020603050405020304" pitchFamily="18" charset="0"/>
                <a:ea typeface="华文新魏" panose="02010800040101010101" pitchFamily="2" charset="-122"/>
              </a:rPr>
              <a:t>in2</a:t>
            </a:r>
            <a:r>
              <a:rPr lang="en-US" altLang="zh-CN" dirty="0">
                <a:solidFill>
                  <a:srgbClr val="0000FF"/>
                </a:solidFill>
                <a:latin typeface="Times New Roman" panose="02020603050405020304" pitchFamily="18" charset="0"/>
                <a:ea typeface="华文新魏" panose="02010800040101010101" pitchFamily="2" charset="-122"/>
              </a:rPr>
              <a:t> </a:t>
            </a:r>
            <a:r>
              <a:rPr lang="zh-CN" altLang="en-US"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rPr>
              <a:t>0</a:t>
            </a:r>
          </a:p>
          <a:p>
            <a:pPr algn="l" eaLnBrk="1" hangingPunct="1">
              <a:lnSpc>
                <a:spcPct val="120000"/>
              </a:lnSpc>
              <a:buFont typeface="Arial" panose="020B0604020202020204" pitchFamily="34" charset="0"/>
            </a:pPr>
            <a:r>
              <a:rPr lang="en-US" altLang="zh-CN" dirty="0">
                <a:solidFill>
                  <a:srgbClr val="0000FF"/>
                </a:solidFill>
                <a:latin typeface="Times New Roman" panose="02020603050405020304" pitchFamily="18" charset="0"/>
                <a:ea typeface="华文新魏" panose="02010800040101010101" pitchFamily="2" charset="-122"/>
              </a:rPr>
              <a:t>      V</a:t>
            </a:r>
            <a:r>
              <a:rPr lang="en-US" altLang="zh-CN" baseline="-25000" dirty="0">
                <a:solidFill>
                  <a:srgbClr val="0000FF"/>
                </a:solidFill>
                <a:uFillTx/>
                <a:latin typeface="Times New Roman" panose="02020603050405020304" pitchFamily="18" charset="0"/>
                <a:ea typeface="华文新魏" panose="02010800040101010101" pitchFamily="2" charset="-122"/>
              </a:rPr>
              <a:t>out2</a:t>
            </a:r>
            <a:r>
              <a:rPr lang="zh-CN" altLang="en-US"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sym typeface="+mn-ea"/>
              </a:rPr>
              <a:t>/V</a:t>
            </a:r>
            <a:r>
              <a:rPr lang="en-US" altLang="zh-CN" baseline="-25000" dirty="0">
                <a:solidFill>
                  <a:srgbClr val="0000FF"/>
                </a:solidFill>
                <a:uFillTx/>
                <a:latin typeface="Times New Roman" panose="02020603050405020304" pitchFamily="18" charset="0"/>
                <a:ea typeface="华文新魏" panose="02010800040101010101" pitchFamily="2" charset="-122"/>
                <a:sym typeface="+mn-ea"/>
              </a:rPr>
              <a:t>in2</a:t>
            </a:r>
            <a:r>
              <a:rPr lang="zh-CN" altLang="en-US" dirty="0">
                <a:solidFill>
                  <a:srgbClr val="0000FF"/>
                </a:solidFill>
                <a:latin typeface="Times New Roman" panose="02020603050405020304" pitchFamily="18" charset="0"/>
                <a:ea typeface="华文新魏" panose="02010800040101010101" pitchFamily="2" charset="-122"/>
                <a:sym typeface="+mn-ea"/>
              </a:rPr>
              <a:t>＝</a:t>
            </a:r>
            <a:r>
              <a:rPr lang="en-US" altLang="zh-CN" dirty="0">
                <a:solidFill>
                  <a:srgbClr val="0000FF"/>
                </a:solidFill>
                <a:latin typeface="Times New Roman" panose="02020603050405020304" pitchFamily="18" charset="0"/>
                <a:ea typeface="华文新魏" panose="02010800040101010101" pitchFamily="2" charset="-122"/>
              </a:rPr>
              <a:t>V</a:t>
            </a:r>
            <a:r>
              <a:rPr lang="en-US" altLang="zh-CN" baseline="-25000" dirty="0">
                <a:solidFill>
                  <a:srgbClr val="0000FF"/>
                </a:solidFill>
                <a:uFillTx/>
                <a:latin typeface="Times New Roman" panose="02020603050405020304" pitchFamily="18" charset="0"/>
                <a:ea typeface="华文新魏" panose="02010800040101010101" pitchFamily="2" charset="-122"/>
              </a:rPr>
              <a:t>in1</a:t>
            </a:r>
            <a:r>
              <a:rPr lang="en-US" altLang="zh-CN" dirty="0">
                <a:solidFill>
                  <a:srgbClr val="0000FF"/>
                </a:solidFill>
                <a:latin typeface="Times New Roman" panose="02020603050405020304" pitchFamily="18" charset="0"/>
                <a:ea typeface="华文新魏" panose="02010800040101010101" pitchFamily="2" charset="-122"/>
              </a:rPr>
              <a:t> </a:t>
            </a:r>
            <a:r>
              <a:rPr lang="zh-CN" altLang="en-US" dirty="0">
                <a:solidFill>
                  <a:srgbClr val="0000FF"/>
                </a:solidFill>
                <a:latin typeface="Times New Roman" panose="02020603050405020304" pitchFamily="18" charset="0"/>
                <a:ea typeface="华文新魏" panose="02010800040101010101" pitchFamily="2" charset="-122"/>
              </a:rPr>
              <a:t>＝</a:t>
            </a:r>
            <a:r>
              <a:rPr lang="en-US" altLang="zh-CN" dirty="0">
                <a:solidFill>
                  <a:srgbClr val="0000FF"/>
                </a:solidFill>
                <a:latin typeface="Times New Roman" panose="02020603050405020304" pitchFamily="18" charset="0"/>
                <a:ea typeface="华文新魏" panose="02010800040101010101" pitchFamily="2" charset="-122"/>
              </a:rPr>
              <a:t>1</a:t>
            </a:r>
          </a:p>
          <a:p>
            <a:pPr eaLnBrk="1" hangingPunct="1">
              <a:buFont typeface="Arial" panose="020B0604020202020204" pitchFamily="34" charset="0"/>
            </a:pPr>
            <a:endParaRPr lang="en-US" altLang="zh-CN" sz="1800" b="1" dirty="0">
              <a:solidFill>
                <a:srgbClr val="0000FF"/>
              </a:solidFill>
              <a:latin typeface="Times New Roman" panose="02020603050405020304" pitchFamily="18" charset="0"/>
              <a:ea typeface="华文新魏" panose="02010800040101010101" pitchFamily="2" charset="-122"/>
            </a:endParaRPr>
          </a:p>
        </p:txBody>
      </p:sp>
      <p:sp>
        <p:nvSpPr>
          <p:cNvPr id="33796" name="Text Box 27"/>
          <p:cNvSpPr txBox="1"/>
          <p:nvPr/>
        </p:nvSpPr>
        <p:spPr>
          <a:xfrm>
            <a:off x="814070" y="2927350"/>
            <a:ext cx="3223260" cy="1788795"/>
          </a:xfrm>
          <a:prstGeom prst="rect">
            <a:avLst/>
          </a:prstGeom>
          <a:noFill/>
          <a:ln w="9525">
            <a:noFill/>
          </a:ln>
        </p:spPr>
        <p:txBody>
          <a:bodyPr wrap="square">
            <a:spAutoFit/>
          </a:bodyPr>
          <a:lstStyle/>
          <a:p>
            <a:pPr eaLnBrk="1" hangingPunct="1">
              <a:lnSpc>
                <a:spcPct val="120000"/>
              </a:lnSpc>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由于图</a:t>
            </a:r>
            <a:r>
              <a:rPr lang="en-US" altLang="zh-CN" sz="1800" b="1" dirty="0">
                <a:solidFill>
                  <a:schemeClr val="tx1"/>
                </a:solidFill>
                <a:latin typeface="华文新魏" panose="02010800040101010101" pitchFamily="2" charset="-122"/>
                <a:ea typeface="华文新魏" panose="02010800040101010101" pitchFamily="2" charset="-122"/>
              </a:rPr>
              <a:t>(a)</a:t>
            </a:r>
            <a:r>
              <a:rPr lang="zh-CN" altLang="en-US" sz="1800" b="1" dirty="0">
                <a:solidFill>
                  <a:schemeClr val="tx1"/>
                </a:solidFill>
                <a:latin typeface="华文新魏" panose="02010800040101010101" pitchFamily="2" charset="-122"/>
                <a:ea typeface="华文新魏" panose="02010800040101010101" pitchFamily="2" charset="-122"/>
              </a:rPr>
              <a:t>电路的两个稳态</a:t>
            </a:r>
          </a:p>
          <a:p>
            <a:pPr eaLnBrk="1" hangingPunct="1">
              <a:lnSpc>
                <a:spcPct val="120000"/>
              </a:lnSpc>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Q</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/Q</a:t>
            </a:r>
            <a:r>
              <a:rPr lang="zh-CN" altLang="en-US" sz="1800" b="1" dirty="0">
                <a:solidFill>
                  <a:schemeClr val="tx1"/>
                </a:solidFill>
                <a:latin typeface="华文新魏" panose="02010800040101010101" pitchFamily="2" charset="-122"/>
                <a:ea typeface="华文新魏" panose="02010800040101010101" pitchFamily="2" charset="-122"/>
              </a:rPr>
              <a:t>不能由外部控制，为此</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增加两个输入端：</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dirty="0">
                <a:solidFill>
                  <a:srgbClr val="0000FF"/>
                </a:solidFill>
                <a:latin typeface="Times New Roman" panose="02020603050405020304" pitchFamily="18" charset="0"/>
                <a:ea typeface="华文新魏" panose="02010800040101010101" pitchFamily="2" charset="-122"/>
              </a:rPr>
              <a:t>S(</a:t>
            </a:r>
            <a:r>
              <a:rPr lang="zh-CN" altLang="en-US" dirty="0">
                <a:solidFill>
                  <a:srgbClr val="0000FF"/>
                </a:solidFill>
                <a:latin typeface="Times New Roman" panose="02020603050405020304" pitchFamily="18" charset="0"/>
                <a:ea typeface="华文新魏" panose="02010800040101010101" pitchFamily="2" charset="-122"/>
              </a:rPr>
              <a:t>置位</a:t>
            </a:r>
            <a:r>
              <a:rPr lang="en-US" altLang="zh-CN" dirty="0">
                <a:solidFill>
                  <a:srgbClr val="0000FF"/>
                </a:solidFill>
                <a:latin typeface="Times New Roman" panose="02020603050405020304" pitchFamily="18" charset="0"/>
                <a:ea typeface="华文新魏" panose="02010800040101010101" pitchFamily="2" charset="-122"/>
              </a:rPr>
              <a:t>)</a:t>
            </a:r>
            <a:r>
              <a:rPr lang="zh-CN" altLang="en-US" sz="1800" b="1" dirty="0">
                <a:solidFill>
                  <a:srgbClr val="0000FF"/>
                </a:solidFill>
                <a:latin typeface="华文新魏" panose="02010800040101010101" pitchFamily="2" charset="-122"/>
                <a:ea typeface="华文新魏" panose="02010800040101010101" pitchFamily="2" charset="-122"/>
              </a:rPr>
              <a:t>、     </a:t>
            </a:r>
            <a:r>
              <a:rPr lang="en-US" altLang="zh-CN" dirty="0">
                <a:solidFill>
                  <a:srgbClr val="0000FF"/>
                </a:solidFill>
                <a:latin typeface="Times New Roman" panose="02020603050405020304" pitchFamily="18" charset="0"/>
                <a:ea typeface="华文新魏" panose="02010800040101010101" pitchFamily="2" charset="-122"/>
              </a:rPr>
              <a:t>R(</a:t>
            </a:r>
            <a:r>
              <a:rPr lang="zh-CN" altLang="en-US" dirty="0">
                <a:solidFill>
                  <a:srgbClr val="0000FF"/>
                </a:solidFill>
                <a:latin typeface="Times New Roman" panose="02020603050405020304" pitchFamily="18" charset="0"/>
                <a:ea typeface="华文新魏" panose="02010800040101010101" pitchFamily="2" charset="-122"/>
              </a:rPr>
              <a:t>复位</a:t>
            </a:r>
            <a:r>
              <a:rPr lang="en-US" altLang="zh-CN" dirty="0">
                <a:solidFill>
                  <a:srgbClr val="0000FF"/>
                </a:solidFill>
                <a:latin typeface="Times New Roman" panose="02020603050405020304" pitchFamily="18" charset="0"/>
                <a:ea typeface="华文新魏" panose="02010800040101010101" pitchFamily="2" charset="-122"/>
              </a:rPr>
              <a:t>)</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则得到</a:t>
            </a:r>
            <a:r>
              <a:rPr lang="en-US" altLang="zh-CN" sz="1800" b="1" dirty="0">
                <a:solidFill>
                  <a:schemeClr val="tx1"/>
                </a:solidFill>
                <a:latin typeface="华文新魏" panose="02010800040101010101" pitchFamily="2" charset="-122"/>
                <a:ea typeface="华文新魏" panose="02010800040101010101" pitchFamily="2" charset="-122"/>
              </a:rPr>
              <a:t>S-R</a:t>
            </a:r>
            <a:r>
              <a:rPr lang="zh-CN" altLang="en-US" sz="1800" b="1" dirty="0">
                <a:solidFill>
                  <a:schemeClr val="tx1"/>
                </a:solidFill>
                <a:latin typeface="华文新魏" panose="02010800040101010101" pitchFamily="2" charset="-122"/>
                <a:ea typeface="华文新魏" panose="02010800040101010101" pitchFamily="2" charset="-122"/>
              </a:rPr>
              <a:t>锁存器，如图</a:t>
            </a:r>
            <a:r>
              <a:rPr lang="en-US" altLang="zh-CN" sz="1800" b="1" dirty="0">
                <a:solidFill>
                  <a:schemeClr val="tx1"/>
                </a:solidFill>
                <a:latin typeface="华文新魏" panose="02010800040101010101" pitchFamily="2" charset="-122"/>
                <a:ea typeface="华文新魏" panose="02010800040101010101" pitchFamily="2" charset="-122"/>
              </a:rPr>
              <a:t>(b)</a:t>
            </a:r>
            <a:r>
              <a:rPr lang="zh-CN" altLang="en-US" sz="1800" b="1" dirty="0">
                <a:solidFill>
                  <a:schemeClr val="tx1"/>
                </a:solidFill>
                <a:latin typeface="华文新魏" panose="02010800040101010101" pitchFamily="2" charset="-122"/>
                <a:ea typeface="华文新魏" panose="02010800040101010101" pitchFamily="2" charset="-122"/>
              </a:rPr>
              <a:t>。</a:t>
            </a:r>
          </a:p>
        </p:txBody>
      </p:sp>
      <p:grpSp>
        <p:nvGrpSpPr>
          <p:cNvPr id="33797" name="Group 60"/>
          <p:cNvGrpSpPr/>
          <p:nvPr/>
        </p:nvGrpSpPr>
        <p:grpSpPr>
          <a:xfrm>
            <a:off x="4353878" y="692150"/>
            <a:ext cx="4314825" cy="2095500"/>
            <a:chOff x="2880" y="624"/>
            <a:chExt cx="2763" cy="1980"/>
          </a:xfrm>
        </p:grpSpPr>
        <p:sp>
          <p:nvSpPr>
            <p:cNvPr id="33827" name="Text Box 24"/>
            <p:cNvSpPr txBox="1"/>
            <p:nvPr/>
          </p:nvSpPr>
          <p:spPr>
            <a:xfrm>
              <a:off x="2928" y="2258"/>
              <a:ext cx="2715" cy="346"/>
            </a:xfrm>
            <a:prstGeom prst="rect">
              <a:avLst/>
            </a:prstGeom>
            <a:noFill/>
            <a:ln w="19050">
              <a:noFill/>
            </a:ln>
          </p:spPr>
          <p:txBody>
            <a:bodyPr>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  </a:t>
              </a:r>
              <a:r>
                <a:rPr lang="zh-CN" altLang="en-US" sz="1800" b="1" dirty="0">
                  <a:solidFill>
                    <a:schemeClr val="tx1"/>
                  </a:solidFill>
                  <a:latin typeface="华文新魏" panose="02010800040101010101" pitchFamily="2" charset="-122"/>
                  <a:ea typeface="华文新魏" panose="02010800040101010101" pitchFamily="2" charset="-122"/>
                </a:rPr>
                <a:t>一对非门组成的</a:t>
              </a:r>
              <a:r>
                <a:rPr lang="zh-CN" altLang="en-US" sz="1800" b="1" dirty="0">
                  <a:solidFill>
                    <a:srgbClr val="0000FF"/>
                  </a:solidFill>
                  <a:latin typeface="华文新魏" panose="02010800040101010101" pitchFamily="2" charset="-122"/>
                  <a:ea typeface="华文新魏" panose="02010800040101010101" pitchFamily="2" charset="-122"/>
                </a:rPr>
                <a:t>双稳态电路</a:t>
              </a:r>
            </a:p>
          </p:txBody>
        </p:sp>
        <p:sp>
          <p:nvSpPr>
            <p:cNvPr id="33828" name="Line 3"/>
            <p:cNvSpPr/>
            <p:nvPr/>
          </p:nvSpPr>
          <p:spPr>
            <a:xfrm flipV="1">
              <a:off x="3978" y="912"/>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29" name="Oval 5"/>
            <p:cNvSpPr/>
            <p:nvPr/>
          </p:nvSpPr>
          <p:spPr>
            <a:xfrm flipH="1">
              <a:off x="3648" y="912"/>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3830" name="Line 6"/>
            <p:cNvSpPr/>
            <p:nvPr/>
          </p:nvSpPr>
          <p:spPr>
            <a:xfrm>
              <a:off x="3708" y="952"/>
              <a:ext cx="105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31" name="Oval 7"/>
            <p:cNvSpPr/>
            <p:nvPr/>
          </p:nvSpPr>
          <p:spPr>
            <a:xfrm flipH="1">
              <a:off x="3940" y="912"/>
              <a:ext cx="68" cy="6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b="1" dirty="0">
                <a:solidFill>
                  <a:schemeClr val="tx1"/>
                </a:solidFill>
                <a:latin typeface="黑体" panose="02010609060101010101" pitchFamily="49" charset="-122"/>
                <a:ea typeface="黑体" panose="02010609060101010101" pitchFamily="49" charset="-122"/>
              </a:endParaRPr>
            </a:p>
          </p:txBody>
        </p:sp>
        <p:sp>
          <p:nvSpPr>
            <p:cNvPr id="33832" name="Line 8"/>
            <p:cNvSpPr/>
            <p:nvPr/>
          </p:nvSpPr>
          <p:spPr>
            <a:xfrm flipH="1">
              <a:off x="3168" y="960"/>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33" name="Line 9"/>
            <p:cNvSpPr/>
            <p:nvPr/>
          </p:nvSpPr>
          <p:spPr>
            <a:xfrm>
              <a:off x="3168" y="960"/>
              <a:ext cx="0"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34" name="Line 10"/>
            <p:cNvSpPr/>
            <p:nvPr/>
          </p:nvSpPr>
          <p:spPr>
            <a:xfrm>
              <a:off x="3168" y="1296"/>
              <a:ext cx="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35" name="Line 11"/>
            <p:cNvSpPr/>
            <p:nvPr/>
          </p:nvSpPr>
          <p:spPr>
            <a:xfrm>
              <a:off x="3168" y="1152"/>
              <a:ext cx="816" cy="38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36" name="Line 12"/>
            <p:cNvSpPr/>
            <p:nvPr/>
          </p:nvSpPr>
          <p:spPr>
            <a:xfrm flipV="1">
              <a:off x="3980" y="1533"/>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37" name="Line 13"/>
            <p:cNvSpPr/>
            <p:nvPr/>
          </p:nvSpPr>
          <p:spPr>
            <a:xfrm flipH="1">
              <a:off x="3168" y="1728"/>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38" name="Line 14"/>
            <p:cNvSpPr/>
            <p:nvPr/>
          </p:nvSpPr>
          <p:spPr>
            <a:xfrm>
              <a:off x="3168" y="1536"/>
              <a:ext cx="0"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39" name="Line 15"/>
            <p:cNvSpPr/>
            <p:nvPr/>
          </p:nvSpPr>
          <p:spPr>
            <a:xfrm flipV="1">
              <a:off x="3168" y="1152"/>
              <a:ext cx="816" cy="38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40" name="Text Box 16"/>
            <p:cNvSpPr txBox="1"/>
            <p:nvPr/>
          </p:nvSpPr>
          <p:spPr>
            <a:xfrm>
              <a:off x="2880" y="624"/>
              <a:ext cx="374" cy="347"/>
            </a:xfrm>
            <a:prstGeom prst="rect">
              <a:avLst/>
            </a:prstGeom>
            <a:noFill/>
            <a:ln w="19050">
              <a:noFill/>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V</a:t>
              </a:r>
              <a:r>
                <a:rPr lang="en-US" altLang="zh-CN" sz="1800" b="1" baseline="-25000" dirty="0">
                  <a:solidFill>
                    <a:schemeClr val="tx1"/>
                  </a:solidFill>
                  <a:latin typeface="黑体" panose="02010609060101010101" pitchFamily="49" charset="-122"/>
                  <a:ea typeface="黑体" panose="02010609060101010101" pitchFamily="49" charset="-122"/>
                </a:rPr>
                <a:t>in1</a:t>
              </a:r>
            </a:p>
          </p:txBody>
        </p:sp>
        <p:sp>
          <p:nvSpPr>
            <p:cNvPr id="33841" name="Text Box 17"/>
            <p:cNvSpPr txBox="1"/>
            <p:nvPr/>
          </p:nvSpPr>
          <p:spPr>
            <a:xfrm>
              <a:off x="2880" y="1680"/>
              <a:ext cx="428" cy="347"/>
            </a:xfrm>
            <a:prstGeom prst="rect">
              <a:avLst/>
            </a:prstGeom>
            <a:noFill/>
            <a:ln w="19050">
              <a:noFill/>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V</a:t>
              </a:r>
              <a:r>
                <a:rPr lang="en-US" altLang="zh-CN" sz="1800" b="1" baseline="-25000" dirty="0">
                  <a:solidFill>
                    <a:schemeClr val="tx1"/>
                  </a:solidFill>
                  <a:latin typeface="黑体" panose="02010609060101010101" pitchFamily="49" charset="-122"/>
                  <a:ea typeface="黑体" panose="02010609060101010101" pitchFamily="49" charset="-122"/>
                </a:rPr>
                <a:t>in2</a:t>
              </a:r>
            </a:p>
          </p:txBody>
        </p:sp>
        <p:sp>
          <p:nvSpPr>
            <p:cNvPr id="33842" name="Text Box 18"/>
            <p:cNvSpPr txBox="1"/>
            <p:nvPr/>
          </p:nvSpPr>
          <p:spPr>
            <a:xfrm>
              <a:off x="3888" y="624"/>
              <a:ext cx="460" cy="347"/>
            </a:xfrm>
            <a:prstGeom prst="rect">
              <a:avLst/>
            </a:prstGeom>
            <a:noFill/>
            <a:ln w="19050">
              <a:noFill/>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V</a:t>
              </a:r>
              <a:r>
                <a:rPr lang="en-US" altLang="zh-CN" sz="1800" b="1" baseline="-25000" dirty="0">
                  <a:solidFill>
                    <a:schemeClr val="tx1"/>
                  </a:solidFill>
                  <a:latin typeface="黑体" panose="02010609060101010101" pitchFamily="49" charset="-122"/>
                  <a:ea typeface="黑体" panose="02010609060101010101" pitchFamily="49" charset="-122"/>
                </a:rPr>
                <a:t>out1</a:t>
              </a:r>
            </a:p>
          </p:txBody>
        </p:sp>
        <p:sp>
          <p:nvSpPr>
            <p:cNvPr id="33843" name="Text Box 19"/>
            <p:cNvSpPr txBox="1"/>
            <p:nvPr/>
          </p:nvSpPr>
          <p:spPr>
            <a:xfrm>
              <a:off x="3888" y="1728"/>
              <a:ext cx="460" cy="347"/>
            </a:xfrm>
            <a:prstGeom prst="rect">
              <a:avLst/>
            </a:prstGeom>
            <a:noFill/>
            <a:ln w="19050">
              <a:noFill/>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V</a:t>
              </a:r>
              <a:r>
                <a:rPr lang="en-US" altLang="zh-CN" sz="1800" b="1" baseline="-25000" dirty="0">
                  <a:solidFill>
                    <a:schemeClr val="tx1"/>
                  </a:solidFill>
                  <a:latin typeface="黑体" panose="02010609060101010101" pitchFamily="49" charset="-122"/>
                  <a:ea typeface="黑体" panose="02010609060101010101" pitchFamily="49" charset="-122"/>
                </a:rPr>
                <a:t>out2</a:t>
              </a:r>
            </a:p>
          </p:txBody>
        </p:sp>
        <p:sp>
          <p:nvSpPr>
            <p:cNvPr id="33844" name="Text Box 20"/>
            <p:cNvSpPr txBox="1"/>
            <p:nvPr/>
          </p:nvSpPr>
          <p:spPr>
            <a:xfrm>
              <a:off x="4896" y="768"/>
              <a:ext cx="187" cy="347"/>
            </a:xfrm>
            <a:prstGeom prst="rect">
              <a:avLst/>
            </a:prstGeom>
            <a:noFill/>
            <a:ln w="19050">
              <a:noFill/>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endParaRPr lang="en-US" altLang="zh-CN" sz="1800" b="1" baseline="-25000" dirty="0">
                <a:solidFill>
                  <a:schemeClr val="tx1"/>
                </a:solidFill>
                <a:latin typeface="黑体" panose="02010609060101010101" pitchFamily="49" charset="-122"/>
                <a:ea typeface="黑体" panose="02010609060101010101" pitchFamily="49" charset="-122"/>
              </a:endParaRPr>
            </a:p>
          </p:txBody>
        </p:sp>
        <p:sp>
          <p:nvSpPr>
            <p:cNvPr id="33845" name="Text Box 21"/>
            <p:cNvSpPr txBox="1"/>
            <p:nvPr/>
          </p:nvSpPr>
          <p:spPr>
            <a:xfrm>
              <a:off x="4823" y="1554"/>
              <a:ext cx="326" cy="347"/>
            </a:xfrm>
            <a:prstGeom prst="rect">
              <a:avLst/>
            </a:prstGeom>
            <a:noFill/>
            <a:ln w="19050">
              <a:noFill/>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endParaRPr lang="en-US" altLang="zh-CN" sz="1800" b="1" baseline="-25000" dirty="0">
                <a:solidFill>
                  <a:schemeClr val="tx1"/>
                </a:solidFill>
                <a:latin typeface="黑体" panose="02010609060101010101" pitchFamily="49" charset="-122"/>
                <a:ea typeface="黑体" panose="02010609060101010101" pitchFamily="49" charset="-122"/>
              </a:endParaRPr>
            </a:p>
          </p:txBody>
        </p:sp>
        <p:sp>
          <p:nvSpPr>
            <p:cNvPr id="33846" name="Rectangle 22"/>
            <p:cNvSpPr/>
            <p:nvPr/>
          </p:nvSpPr>
          <p:spPr>
            <a:xfrm>
              <a:off x="3360" y="720"/>
              <a:ext cx="288" cy="432"/>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33847" name="Rectangle 23"/>
            <p:cNvSpPr/>
            <p:nvPr/>
          </p:nvSpPr>
          <p:spPr>
            <a:xfrm>
              <a:off x="3360" y="1536"/>
              <a:ext cx="288" cy="432"/>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33848" name="Oval 28"/>
            <p:cNvSpPr/>
            <p:nvPr/>
          </p:nvSpPr>
          <p:spPr>
            <a:xfrm flipH="1">
              <a:off x="3648" y="1708"/>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3849" name="Line 29"/>
            <p:cNvSpPr/>
            <p:nvPr/>
          </p:nvSpPr>
          <p:spPr>
            <a:xfrm>
              <a:off x="3708" y="1748"/>
              <a:ext cx="105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50" name="Oval 30"/>
            <p:cNvSpPr/>
            <p:nvPr/>
          </p:nvSpPr>
          <p:spPr>
            <a:xfrm flipH="1">
              <a:off x="3940" y="1708"/>
              <a:ext cx="68" cy="6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b="1" dirty="0">
                <a:solidFill>
                  <a:schemeClr val="tx1"/>
                </a:solidFill>
                <a:latin typeface="黑体" panose="02010609060101010101" pitchFamily="49" charset="-122"/>
                <a:ea typeface="黑体" panose="02010609060101010101" pitchFamily="49" charset="-122"/>
              </a:endParaRPr>
            </a:p>
          </p:txBody>
        </p:sp>
      </p:grpSp>
      <p:grpSp>
        <p:nvGrpSpPr>
          <p:cNvPr id="33798" name="Group 61"/>
          <p:cNvGrpSpPr/>
          <p:nvPr/>
        </p:nvGrpSpPr>
        <p:grpSpPr>
          <a:xfrm>
            <a:off x="4357053" y="2884488"/>
            <a:ext cx="3770312" cy="1879600"/>
            <a:chOff x="2880" y="2393"/>
            <a:chExt cx="2762" cy="1990"/>
          </a:xfrm>
        </p:grpSpPr>
        <p:sp>
          <p:nvSpPr>
            <p:cNvPr id="33803" name="Text Box 26"/>
            <p:cNvSpPr txBox="1"/>
            <p:nvPr/>
          </p:nvSpPr>
          <p:spPr>
            <a:xfrm>
              <a:off x="2880" y="3992"/>
              <a:ext cx="2762" cy="391"/>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(b)  </a:t>
              </a:r>
              <a:r>
                <a:rPr lang="zh-CN" altLang="en-US" sz="1800" b="1" dirty="0">
                  <a:solidFill>
                    <a:schemeClr val="tx1"/>
                  </a:solidFill>
                  <a:latin typeface="华文新魏" panose="02010800040101010101" pitchFamily="2" charset="-122"/>
                  <a:ea typeface="华文新魏" panose="02010800040101010101" pitchFamily="2" charset="-122"/>
                </a:rPr>
                <a:t>一对或非门组成的</a:t>
              </a:r>
              <a:r>
                <a:rPr lang="en-US" altLang="zh-CN" sz="1800" b="1" dirty="0">
                  <a:solidFill>
                    <a:srgbClr val="0000FF"/>
                  </a:solidFill>
                  <a:latin typeface="华文新魏" panose="02010800040101010101" pitchFamily="2" charset="-122"/>
                  <a:ea typeface="华文新魏" panose="02010800040101010101" pitchFamily="2" charset="-122"/>
                </a:rPr>
                <a:t>S-R</a:t>
              </a:r>
              <a:r>
                <a:rPr lang="zh-CN" altLang="en-US" sz="1800" b="1" dirty="0">
                  <a:solidFill>
                    <a:srgbClr val="0000FF"/>
                  </a:solidFill>
                  <a:latin typeface="华文新魏" panose="02010800040101010101" pitchFamily="2" charset="-122"/>
                  <a:ea typeface="华文新魏" panose="02010800040101010101" pitchFamily="2" charset="-122"/>
                </a:rPr>
                <a:t>锁存器</a:t>
              </a:r>
            </a:p>
          </p:txBody>
        </p:sp>
        <p:sp>
          <p:nvSpPr>
            <p:cNvPr id="33804" name="Line 31"/>
            <p:cNvSpPr/>
            <p:nvPr/>
          </p:nvSpPr>
          <p:spPr>
            <a:xfrm flipH="1">
              <a:off x="3504" y="2784"/>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05" name="Line 32"/>
            <p:cNvSpPr/>
            <p:nvPr/>
          </p:nvSpPr>
          <p:spPr>
            <a:xfrm>
              <a:off x="3504" y="2784"/>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06" name="Line 33"/>
            <p:cNvSpPr/>
            <p:nvPr/>
          </p:nvSpPr>
          <p:spPr>
            <a:xfrm>
              <a:off x="3504" y="3072"/>
              <a:ext cx="1"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07" name="Line 34"/>
            <p:cNvSpPr/>
            <p:nvPr/>
          </p:nvSpPr>
          <p:spPr>
            <a:xfrm>
              <a:off x="3504" y="2928"/>
              <a:ext cx="816" cy="38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08" name="Line 35"/>
            <p:cNvSpPr/>
            <p:nvPr/>
          </p:nvSpPr>
          <p:spPr>
            <a:xfrm flipV="1">
              <a:off x="4315" y="3312"/>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09" name="Line 36"/>
            <p:cNvSpPr/>
            <p:nvPr/>
          </p:nvSpPr>
          <p:spPr>
            <a:xfrm flipH="1">
              <a:off x="3504" y="3456"/>
              <a:ext cx="192"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10" name="Line 37"/>
            <p:cNvSpPr/>
            <p:nvPr/>
          </p:nvSpPr>
          <p:spPr>
            <a:xfrm flipH="1">
              <a:off x="3504" y="3312"/>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11" name="Line 38"/>
            <p:cNvSpPr/>
            <p:nvPr/>
          </p:nvSpPr>
          <p:spPr>
            <a:xfrm flipH="1" flipV="1">
              <a:off x="4313" y="2688"/>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12" name="Line 39"/>
            <p:cNvSpPr/>
            <p:nvPr/>
          </p:nvSpPr>
          <p:spPr>
            <a:xfrm flipV="1">
              <a:off x="3504" y="2928"/>
              <a:ext cx="816" cy="38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13" name="Text Box 40"/>
            <p:cNvSpPr txBox="1"/>
            <p:nvPr/>
          </p:nvSpPr>
          <p:spPr>
            <a:xfrm>
              <a:off x="5232" y="2544"/>
              <a:ext cx="187" cy="38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endParaRPr lang="en-US" altLang="zh-CN" sz="1800" b="1" baseline="-25000" dirty="0">
                <a:solidFill>
                  <a:schemeClr val="tx1"/>
                </a:solidFill>
                <a:latin typeface="黑体" panose="02010609060101010101" pitchFamily="49" charset="-122"/>
                <a:ea typeface="黑体" panose="02010609060101010101" pitchFamily="49" charset="-122"/>
              </a:endParaRPr>
            </a:p>
          </p:txBody>
        </p:sp>
        <p:sp>
          <p:nvSpPr>
            <p:cNvPr id="33814" name="Text Box 41"/>
            <p:cNvSpPr txBox="1"/>
            <p:nvPr/>
          </p:nvSpPr>
          <p:spPr>
            <a:xfrm>
              <a:off x="5154" y="3353"/>
              <a:ext cx="336" cy="391"/>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endParaRPr lang="en-US" altLang="zh-CN" sz="1800" b="1" baseline="-25000" dirty="0">
                <a:solidFill>
                  <a:schemeClr val="tx1"/>
                </a:solidFill>
                <a:latin typeface="黑体" panose="02010609060101010101" pitchFamily="49" charset="-122"/>
                <a:ea typeface="黑体" panose="02010609060101010101" pitchFamily="49" charset="-122"/>
              </a:endParaRPr>
            </a:p>
          </p:txBody>
        </p:sp>
        <p:sp>
          <p:nvSpPr>
            <p:cNvPr id="33815" name="Rectangle 42"/>
            <p:cNvSpPr/>
            <p:nvPr/>
          </p:nvSpPr>
          <p:spPr>
            <a:xfrm>
              <a:off x="3696" y="2496"/>
              <a:ext cx="288" cy="432"/>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33816" name="Rectangle 43"/>
            <p:cNvSpPr/>
            <p:nvPr/>
          </p:nvSpPr>
          <p:spPr>
            <a:xfrm>
              <a:off x="3696" y="3312"/>
              <a:ext cx="288" cy="432"/>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33817" name="Line 44"/>
            <p:cNvSpPr/>
            <p:nvPr/>
          </p:nvSpPr>
          <p:spPr>
            <a:xfrm flipH="1">
              <a:off x="3216" y="2640"/>
              <a:ext cx="48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18" name="Line 45"/>
            <p:cNvSpPr/>
            <p:nvPr/>
          </p:nvSpPr>
          <p:spPr>
            <a:xfrm flipH="1">
              <a:off x="3216" y="3600"/>
              <a:ext cx="48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19" name="Text Box 46"/>
            <p:cNvSpPr txBox="1"/>
            <p:nvPr/>
          </p:nvSpPr>
          <p:spPr>
            <a:xfrm>
              <a:off x="2955" y="2393"/>
              <a:ext cx="187" cy="38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R</a:t>
              </a:r>
              <a:endParaRPr lang="en-US" altLang="zh-CN" sz="1800" b="1" baseline="-25000" dirty="0">
                <a:solidFill>
                  <a:schemeClr val="tx1"/>
                </a:solidFill>
                <a:latin typeface="黑体" panose="02010609060101010101" pitchFamily="49" charset="-122"/>
                <a:ea typeface="黑体" panose="02010609060101010101" pitchFamily="49" charset="-122"/>
              </a:endParaRPr>
            </a:p>
          </p:txBody>
        </p:sp>
        <p:sp>
          <p:nvSpPr>
            <p:cNvPr id="33820" name="Text Box 47"/>
            <p:cNvSpPr txBox="1"/>
            <p:nvPr/>
          </p:nvSpPr>
          <p:spPr>
            <a:xfrm>
              <a:off x="2955" y="3407"/>
              <a:ext cx="187" cy="38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S</a:t>
              </a:r>
              <a:endParaRPr lang="en-US" altLang="zh-CN" sz="1800" b="1" baseline="-25000" dirty="0">
                <a:solidFill>
                  <a:schemeClr val="tx1"/>
                </a:solidFill>
                <a:latin typeface="黑体" panose="02010609060101010101" pitchFamily="49" charset="-122"/>
                <a:ea typeface="黑体" panose="02010609060101010101" pitchFamily="49" charset="-122"/>
              </a:endParaRPr>
            </a:p>
          </p:txBody>
        </p:sp>
        <p:sp>
          <p:nvSpPr>
            <p:cNvPr id="33821" name="Oval 48"/>
            <p:cNvSpPr/>
            <p:nvPr/>
          </p:nvSpPr>
          <p:spPr>
            <a:xfrm flipH="1">
              <a:off x="3984" y="2668"/>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3822" name="Line 49"/>
            <p:cNvSpPr/>
            <p:nvPr/>
          </p:nvSpPr>
          <p:spPr>
            <a:xfrm>
              <a:off x="4044" y="2708"/>
              <a:ext cx="105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23" name="Oval 50"/>
            <p:cNvSpPr/>
            <p:nvPr/>
          </p:nvSpPr>
          <p:spPr>
            <a:xfrm flipH="1">
              <a:off x="4276" y="2668"/>
              <a:ext cx="68" cy="6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33824" name="Oval 51"/>
            <p:cNvSpPr/>
            <p:nvPr/>
          </p:nvSpPr>
          <p:spPr>
            <a:xfrm flipH="1">
              <a:off x="3984" y="3532"/>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3825" name="Line 52"/>
            <p:cNvSpPr/>
            <p:nvPr/>
          </p:nvSpPr>
          <p:spPr>
            <a:xfrm>
              <a:off x="4044" y="3572"/>
              <a:ext cx="105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26" name="Oval 53"/>
            <p:cNvSpPr/>
            <p:nvPr/>
          </p:nvSpPr>
          <p:spPr>
            <a:xfrm flipH="1">
              <a:off x="4276" y="3532"/>
              <a:ext cx="68" cy="6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ppt_x"/>
                                          </p:val>
                                        </p:tav>
                                        <p:tav tm="100000">
                                          <p:val>
                                            <p:strVal val="#ppt_x"/>
                                          </p:val>
                                        </p:tav>
                                      </p:tavLst>
                                    </p:anim>
                                    <p:anim calcmode="lin" valueType="num">
                                      <p:cBhvr additive="base">
                                        <p:cTn id="8"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796"/>
                                        </p:tgtEl>
                                        <p:attrNameLst>
                                          <p:attrName>style.visibility</p:attrName>
                                        </p:attrNameLst>
                                      </p:cBhvr>
                                      <p:to>
                                        <p:strVal val="visible"/>
                                      </p:to>
                                    </p:set>
                                    <p:anim calcmode="lin" valueType="num">
                                      <p:cBhvr additive="base">
                                        <p:cTn id="13" dur="500" fill="hold"/>
                                        <p:tgtEl>
                                          <p:spTgt spid="33796"/>
                                        </p:tgtEl>
                                        <p:attrNameLst>
                                          <p:attrName>ppt_x</p:attrName>
                                        </p:attrNameLst>
                                      </p:cBhvr>
                                      <p:tavLst>
                                        <p:tav tm="0">
                                          <p:val>
                                            <p:strVal val="#ppt_x"/>
                                          </p:val>
                                        </p:tav>
                                        <p:tav tm="100000">
                                          <p:val>
                                            <p:strVal val="#ppt_x"/>
                                          </p:val>
                                        </p:tav>
                                      </p:tavLst>
                                    </p:anim>
                                    <p:anim calcmode="lin" valueType="num">
                                      <p:cBhvr additive="base">
                                        <p:cTn id="14"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8"/>
                                        </p:tgtEl>
                                        <p:attrNameLst>
                                          <p:attrName>style.visibility</p:attrName>
                                        </p:attrNameLst>
                                      </p:cBhvr>
                                      <p:to>
                                        <p:strVal val="visible"/>
                                      </p:to>
                                    </p:set>
                                    <p:anim calcmode="lin" valueType="num">
                                      <p:cBhvr additive="base">
                                        <p:cTn id="19" dur="500" fill="hold"/>
                                        <p:tgtEl>
                                          <p:spTgt spid="33798"/>
                                        </p:tgtEl>
                                        <p:attrNameLst>
                                          <p:attrName>ppt_x</p:attrName>
                                        </p:attrNameLst>
                                      </p:cBhvr>
                                      <p:tavLst>
                                        <p:tav tm="0">
                                          <p:val>
                                            <p:strVal val="#ppt_x"/>
                                          </p:val>
                                        </p:tav>
                                        <p:tav tm="100000">
                                          <p:val>
                                            <p:strVal val="#ppt_x"/>
                                          </p:val>
                                        </p:tav>
                                      </p:tavLst>
                                    </p:anim>
                                    <p:anim calcmode="lin" valueType="num">
                                      <p:cBhvr additive="base">
                                        <p:cTn id="20"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P spid="33795" grpId="1"/>
      <p:bldP spid="33796" grpId="0"/>
      <p:bldP spid="3379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381000" y="415925"/>
            <a:ext cx="5257800" cy="514350"/>
          </a:xfrm>
          <a:prstGeom prst="rect">
            <a:avLst/>
          </a:prstGeom>
          <a:noFill/>
          <a:ln>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   S-R </a:t>
            </a:r>
            <a:r>
              <a:rPr lang="zh-CN" altLang="en-US" sz="2000" b="1" dirty="0">
                <a:solidFill>
                  <a:srgbClr val="FF0000"/>
                </a:solidFill>
                <a:latin typeface="华文新魏" panose="02010800040101010101" pitchFamily="2" charset="-122"/>
                <a:ea typeface="华文新魏" panose="02010800040101010101" pitchFamily="2" charset="-122"/>
              </a:rPr>
              <a:t>锁存器</a:t>
            </a:r>
          </a:p>
        </p:txBody>
      </p:sp>
      <p:grpSp>
        <p:nvGrpSpPr>
          <p:cNvPr id="34819" name="Group 34"/>
          <p:cNvGrpSpPr/>
          <p:nvPr/>
        </p:nvGrpSpPr>
        <p:grpSpPr>
          <a:xfrm>
            <a:off x="552450" y="700088"/>
            <a:ext cx="2555875" cy="1130300"/>
            <a:chOff x="480" y="627"/>
            <a:chExt cx="1533" cy="1177"/>
          </a:xfrm>
        </p:grpSpPr>
        <p:sp>
          <p:nvSpPr>
            <p:cNvPr id="34934" name="Rectangle 5"/>
            <p:cNvSpPr/>
            <p:nvPr/>
          </p:nvSpPr>
          <p:spPr>
            <a:xfrm>
              <a:off x="1004" y="768"/>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35" name="Text Box 6"/>
            <p:cNvSpPr txBox="1"/>
            <p:nvPr/>
          </p:nvSpPr>
          <p:spPr>
            <a:xfrm>
              <a:off x="980" y="751"/>
              <a:ext cx="630" cy="36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34936" name="Line 7"/>
            <p:cNvSpPr/>
            <p:nvPr/>
          </p:nvSpPr>
          <p:spPr>
            <a:xfrm>
              <a:off x="720" y="856"/>
              <a:ext cx="2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37" name="Line 8"/>
            <p:cNvSpPr/>
            <p:nvPr/>
          </p:nvSpPr>
          <p:spPr>
            <a:xfrm>
              <a:off x="1317" y="917"/>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38" name="Oval 10"/>
            <p:cNvSpPr/>
            <p:nvPr/>
          </p:nvSpPr>
          <p:spPr>
            <a:xfrm>
              <a:off x="1251" y="894"/>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39" name="Rectangle 14"/>
            <p:cNvSpPr/>
            <p:nvPr/>
          </p:nvSpPr>
          <p:spPr>
            <a:xfrm>
              <a:off x="1004" y="1431"/>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40" name="Text Box 15"/>
            <p:cNvSpPr txBox="1"/>
            <p:nvPr/>
          </p:nvSpPr>
          <p:spPr>
            <a:xfrm>
              <a:off x="980" y="1414"/>
              <a:ext cx="402" cy="36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34941" name="Line 16"/>
            <p:cNvSpPr/>
            <p:nvPr/>
          </p:nvSpPr>
          <p:spPr>
            <a:xfrm>
              <a:off x="861" y="1519"/>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42" name="Line 17"/>
            <p:cNvSpPr/>
            <p:nvPr/>
          </p:nvSpPr>
          <p:spPr>
            <a:xfrm>
              <a:off x="1317" y="1580"/>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43" name="Line 18"/>
            <p:cNvSpPr/>
            <p:nvPr/>
          </p:nvSpPr>
          <p:spPr>
            <a:xfrm>
              <a:off x="720" y="1631"/>
              <a:ext cx="2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44" name="Oval 19"/>
            <p:cNvSpPr/>
            <p:nvPr/>
          </p:nvSpPr>
          <p:spPr>
            <a:xfrm>
              <a:off x="1251" y="1557"/>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45" name="Line 20"/>
            <p:cNvSpPr/>
            <p:nvPr/>
          </p:nvSpPr>
          <p:spPr>
            <a:xfrm>
              <a:off x="854" y="978"/>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46" name="Line 21"/>
            <p:cNvSpPr/>
            <p:nvPr/>
          </p:nvSpPr>
          <p:spPr>
            <a:xfrm>
              <a:off x="1430" y="928"/>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47" name="Line 22"/>
            <p:cNvSpPr/>
            <p:nvPr/>
          </p:nvSpPr>
          <p:spPr>
            <a:xfrm>
              <a:off x="864" y="1369"/>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48" name="Line 23"/>
            <p:cNvSpPr/>
            <p:nvPr/>
          </p:nvSpPr>
          <p:spPr>
            <a:xfrm>
              <a:off x="1440" y="1378"/>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49" name="Line 24"/>
            <p:cNvSpPr/>
            <p:nvPr/>
          </p:nvSpPr>
          <p:spPr>
            <a:xfrm>
              <a:off x="864" y="988"/>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50" name="Line 25"/>
            <p:cNvSpPr/>
            <p:nvPr/>
          </p:nvSpPr>
          <p:spPr>
            <a:xfrm>
              <a:off x="864" y="1134"/>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51" name="Line 26"/>
            <p:cNvSpPr/>
            <p:nvPr/>
          </p:nvSpPr>
          <p:spPr>
            <a:xfrm flipH="1">
              <a:off x="864" y="1122"/>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52" name="Oval 27"/>
            <p:cNvSpPr/>
            <p:nvPr/>
          </p:nvSpPr>
          <p:spPr>
            <a:xfrm>
              <a:off x="1418" y="154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53" name="Oval 29"/>
            <p:cNvSpPr/>
            <p:nvPr/>
          </p:nvSpPr>
          <p:spPr>
            <a:xfrm>
              <a:off x="1404" y="892"/>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54" name="Text Box 30"/>
            <p:cNvSpPr txBox="1"/>
            <p:nvPr/>
          </p:nvSpPr>
          <p:spPr>
            <a:xfrm>
              <a:off x="480" y="627"/>
              <a:ext cx="240" cy="36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R</a:t>
              </a:r>
            </a:p>
          </p:txBody>
        </p:sp>
        <p:sp>
          <p:nvSpPr>
            <p:cNvPr id="34955" name="Text Box 31"/>
            <p:cNvSpPr txBox="1"/>
            <p:nvPr/>
          </p:nvSpPr>
          <p:spPr>
            <a:xfrm>
              <a:off x="480" y="1440"/>
              <a:ext cx="240" cy="36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S</a:t>
              </a:r>
            </a:p>
          </p:txBody>
        </p:sp>
        <p:sp>
          <p:nvSpPr>
            <p:cNvPr id="34956" name="Text Box 32"/>
            <p:cNvSpPr txBox="1"/>
            <p:nvPr/>
          </p:nvSpPr>
          <p:spPr>
            <a:xfrm>
              <a:off x="1742" y="732"/>
              <a:ext cx="240" cy="36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p>
          </p:txBody>
        </p:sp>
        <p:sp>
          <p:nvSpPr>
            <p:cNvPr id="34957" name="Text Box 33"/>
            <p:cNvSpPr txBox="1"/>
            <p:nvPr/>
          </p:nvSpPr>
          <p:spPr>
            <a:xfrm>
              <a:off x="1677" y="1392"/>
              <a:ext cx="336" cy="36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p>
          </p:txBody>
        </p:sp>
      </p:grpSp>
      <p:graphicFrame>
        <p:nvGraphicFramePr>
          <p:cNvPr id="45294" name="Group 238"/>
          <p:cNvGraphicFramePr>
            <a:graphicFrameLocks noGrp="1"/>
          </p:cNvGraphicFramePr>
          <p:nvPr>
            <p:custDataLst>
              <p:tags r:id="rId1"/>
            </p:custDataLst>
          </p:nvPr>
        </p:nvGraphicFramePr>
        <p:xfrm>
          <a:off x="614363" y="2181225"/>
          <a:ext cx="2490787" cy="2343150"/>
        </p:xfrm>
        <a:graphic>
          <a:graphicData uri="http://schemas.openxmlformats.org/drawingml/2006/table">
            <a:tbl>
              <a:tblPr/>
              <a:tblGrid>
                <a:gridCol w="1761265">
                  <a:extLst>
                    <a:ext uri="{9D8B030D-6E8A-4147-A177-3AD203B41FA5}">
                      <a16:colId xmlns:a16="http://schemas.microsoft.com/office/drawing/2014/main" val="20000"/>
                    </a:ext>
                  </a:extLst>
                </a:gridCol>
                <a:gridCol w="729522">
                  <a:extLst>
                    <a:ext uri="{9D8B030D-6E8A-4147-A177-3AD203B41FA5}">
                      <a16:colId xmlns:a16="http://schemas.microsoft.com/office/drawing/2014/main" val="20001"/>
                    </a:ext>
                  </a:extLst>
                </a:gridCol>
              </a:tblGrid>
              <a:tr h="276150">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S       R       Q</a:t>
                      </a:r>
                    </a:p>
                  </a:txBody>
                  <a:tcPr marL="91428" marR="91428" marT="34281" marB="3428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a:t>
                      </a:r>
                      <a:r>
                        <a:rPr kumimoji="1" lang="en-US" altLang="zh-CN" sz="14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n+1</a:t>
                      </a:r>
                      <a:endParaRPr kumimoji="1" lang="en-US"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marL="91428" marR="91428" marT="34281" marB="3428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258375">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0       0       0</a:t>
                      </a:r>
                    </a:p>
                  </a:txBody>
                  <a:tcPr marL="91428" marR="91428" marT="34281" marB="3428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28" marR="91428" marT="34281" marB="3428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8375">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0       0       1</a:t>
                      </a:r>
                    </a:p>
                  </a:txBody>
                  <a:tcPr marL="91428" marR="91428" marT="34281" marB="3428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1428" marR="91428" marT="34281" marB="3428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8375">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0       1       0</a:t>
                      </a:r>
                    </a:p>
                  </a:txBody>
                  <a:tcPr marL="91428" marR="91428" marT="34281" marB="3428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28" marR="91428" marT="34281" marB="3428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8375">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0       1       1</a:t>
                      </a:r>
                    </a:p>
                  </a:txBody>
                  <a:tcPr marL="91428" marR="91428" marT="34281" marB="3428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28" marR="91428" marT="34281" marB="3428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58375">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1       0       0</a:t>
                      </a:r>
                    </a:p>
                  </a:txBody>
                  <a:tcPr marL="91428" marR="91428" marT="34281" marB="3428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1428" marR="91428" marT="34281" marB="3428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58375">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1       0       1</a:t>
                      </a:r>
                    </a:p>
                  </a:txBody>
                  <a:tcPr marL="91428" marR="91428" marT="34281" marB="3428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1428" marR="91428" marT="34281" marB="3428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58375">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1       1       0</a:t>
                      </a:r>
                    </a:p>
                  </a:txBody>
                  <a:tcPr marL="91428" marR="91428" marT="34281" marB="3428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d</a:t>
                      </a:r>
                    </a:p>
                  </a:txBody>
                  <a:tcPr marL="91428" marR="91428" marT="34281" marB="3428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58375">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1       1       1</a:t>
                      </a:r>
                    </a:p>
                  </a:txBody>
                  <a:tcPr marL="91428" marR="91428" marT="34281" marB="3428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d</a:t>
                      </a:r>
                    </a:p>
                  </a:txBody>
                  <a:tcPr marL="91428" marR="91428" marT="34281" marB="3428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33939" name="Group 147"/>
          <p:cNvGraphicFramePr>
            <a:graphicFrameLocks noGrp="1"/>
          </p:cNvGraphicFramePr>
          <p:nvPr/>
        </p:nvGraphicFramePr>
        <p:xfrm>
          <a:off x="3759200" y="493713"/>
          <a:ext cx="2014538" cy="1412875"/>
        </p:xfrm>
        <a:graphic>
          <a:graphicData uri="http://schemas.openxmlformats.org/drawingml/2006/table">
            <a:tbl>
              <a:tblPr/>
              <a:tblGrid>
                <a:gridCol w="1279525">
                  <a:extLst>
                    <a:ext uri="{9D8B030D-6E8A-4147-A177-3AD203B41FA5}">
                      <a16:colId xmlns:a16="http://schemas.microsoft.com/office/drawing/2014/main" val="20000"/>
                    </a:ext>
                  </a:extLst>
                </a:gridCol>
                <a:gridCol w="735013">
                  <a:extLst>
                    <a:ext uri="{9D8B030D-6E8A-4147-A177-3AD203B41FA5}">
                      <a16:colId xmlns:a16="http://schemas.microsoft.com/office/drawing/2014/main" val="20001"/>
                    </a:ext>
                  </a:extLst>
                </a:gridCol>
              </a:tblGrid>
              <a:tr h="28257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S       R</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a:t>
                      </a:r>
                      <a:r>
                        <a:rPr kumimoji="1" lang="en-US" altLang="zh-CN" sz="14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n+1</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28257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Q</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257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257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257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d</a:t>
                      </a:r>
                    </a:p>
                  </a:txBody>
                  <a:tcPr marL="91426" marR="91426"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33936" name="Group 144"/>
          <p:cNvGraphicFramePr>
            <a:graphicFrameLocks noGrp="1"/>
          </p:cNvGraphicFramePr>
          <p:nvPr>
            <p:custDataLst>
              <p:tags r:id="rId2"/>
            </p:custDataLst>
          </p:nvPr>
        </p:nvGraphicFramePr>
        <p:xfrm>
          <a:off x="6076950" y="715963"/>
          <a:ext cx="2622550" cy="947738"/>
        </p:xfrm>
        <a:graphic>
          <a:graphicData uri="http://schemas.openxmlformats.org/drawingml/2006/table">
            <a:tbl>
              <a:tblPr/>
              <a:tblGrid>
                <a:gridCol w="527050">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5462">
                  <a:extLst>
                    <a:ext uri="{9D8B030D-6E8A-4147-A177-3AD203B41FA5}">
                      <a16:colId xmlns:a16="http://schemas.microsoft.com/office/drawing/2014/main" val="20002"/>
                    </a:ext>
                  </a:extLst>
                </a:gridCol>
                <a:gridCol w="522288">
                  <a:extLst>
                    <a:ext uri="{9D8B030D-6E8A-4147-A177-3AD203B41FA5}">
                      <a16:colId xmlns:a16="http://schemas.microsoft.com/office/drawing/2014/main" val="20003"/>
                    </a:ext>
                  </a:extLst>
                </a:gridCol>
                <a:gridCol w="525462">
                  <a:extLst>
                    <a:ext uri="{9D8B030D-6E8A-4147-A177-3AD203B41FA5}">
                      <a16:colId xmlns:a16="http://schemas.microsoft.com/office/drawing/2014/main" val="20004"/>
                    </a:ext>
                  </a:extLst>
                </a:gridCol>
              </a:tblGrid>
              <a:tr h="358775">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T="34313" marB="34313" anchor="ctr" anchorCtr="1" horzOverflow="overflow">
                    <a:lnL>
                      <a:noFill/>
                    </a:lnL>
                    <a:lnR>
                      <a:noFill/>
                    </a:lnR>
                    <a:lnT>
                      <a:noFill/>
                    </a:lnT>
                    <a:lnB>
                      <a:noFill/>
                    </a:lnB>
                    <a:lnTlToBr w="12700" cap="flat" cmpd="sng" algn="ctr">
                      <a:solidFill>
                        <a:srgbClr val="FFFF00"/>
                      </a:solidFill>
                      <a:prstDash val="solid"/>
                      <a:round/>
                      <a:headEnd type="none" w="med" len="med"/>
                      <a:tailEnd type="none" w="med" len="med"/>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00</a:t>
                      </a:r>
                    </a:p>
                  </a:txBody>
                  <a:tcPr marT="34313" marB="34313"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01</a:t>
                      </a:r>
                    </a:p>
                  </a:txBody>
                  <a:tcPr marT="34313" marB="34313"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11</a:t>
                      </a:r>
                    </a:p>
                  </a:txBody>
                  <a:tcPr marT="34313" marB="34313"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10</a:t>
                      </a:r>
                    </a:p>
                  </a:txBody>
                  <a:tcPr marT="34313" marB="34313"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0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313" marB="3431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marT="34313" marB="343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marT="34313" marB="343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d</a:t>
                      </a:r>
                    </a:p>
                  </a:txBody>
                  <a:tcPr marT="34313" marB="343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313" marB="343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4163">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313" marB="34313"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313" marB="343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313" marB="343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d</a:t>
                      </a:r>
                    </a:p>
                  </a:txBody>
                  <a:tcPr marT="34313" marB="343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T="34313" marB="3431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4897" name="Text Box 329"/>
          <p:cNvSpPr txBox="1"/>
          <p:nvPr/>
        </p:nvSpPr>
        <p:spPr>
          <a:xfrm>
            <a:off x="1006475" y="1754188"/>
            <a:ext cx="1295400" cy="366712"/>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① </a:t>
            </a:r>
            <a:r>
              <a:rPr lang="zh-CN" altLang="en-US" sz="1800" b="1" dirty="0">
                <a:solidFill>
                  <a:schemeClr val="tx1"/>
                </a:solidFill>
                <a:latin typeface="华文新魏" panose="02010800040101010101" pitchFamily="2" charset="-122"/>
                <a:ea typeface="华文新魏" panose="02010800040101010101" pitchFamily="2" charset="-122"/>
              </a:rPr>
              <a:t>电路图</a:t>
            </a:r>
          </a:p>
        </p:txBody>
      </p:sp>
      <p:sp>
        <p:nvSpPr>
          <p:cNvPr id="34898" name="Text Box 330"/>
          <p:cNvSpPr txBox="1"/>
          <p:nvPr/>
        </p:nvSpPr>
        <p:spPr>
          <a:xfrm>
            <a:off x="987425" y="4510088"/>
            <a:ext cx="19050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② </a:t>
            </a:r>
            <a:r>
              <a:rPr lang="zh-CN" altLang="en-US" sz="1800" b="1" dirty="0">
                <a:solidFill>
                  <a:schemeClr val="tx1"/>
                </a:solidFill>
                <a:latin typeface="华文新魏" panose="02010800040101010101" pitchFamily="2" charset="-122"/>
                <a:ea typeface="华文新魏" panose="02010800040101010101" pitchFamily="2" charset="-122"/>
              </a:rPr>
              <a:t>次态真值表</a:t>
            </a:r>
          </a:p>
        </p:txBody>
      </p:sp>
      <p:sp>
        <p:nvSpPr>
          <p:cNvPr id="34899" name="Text Box 331"/>
          <p:cNvSpPr txBox="1"/>
          <p:nvPr/>
        </p:nvSpPr>
        <p:spPr>
          <a:xfrm>
            <a:off x="3632200" y="1930400"/>
            <a:ext cx="2141538"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③ </a:t>
            </a:r>
            <a:r>
              <a:rPr lang="zh-CN" altLang="en-US" sz="1800" b="1" dirty="0">
                <a:solidFill>
                  <a:srgbClr val="0000FF"/>
                </a:solidFill>
                <a:latin typeface="华文新魏" panose="02010800040101010101" pitchFamily="2" charset="-122"/>
                <a:ea typeface="华文新魏" panose="02010800040101010101" pitchFamily="2" charset="-122"/>
              </a:rPr>
              <a:t>简化次态真值表</a:t>
            </a:r>
          </a:p>
        </p:txBody>
      </p:sp>
      <p:grpSp>
        <p:nvGrpSpPr>
          <p:cNvPr id="34900" name="Group 333"/>
          <p:cNvGrpSpPr/>
          <p:nvPr/>
        </p:nvGrpSpPr>
        <p:grpSpPr>
          <a:xfrm>
            <a:off x="6076950" y="661988"/>
            <a:ext cx="2347913" cy="1641870"/>
            <a:chOff x="2448" y="2688"/>
            <a:chExt cx="1479" cy="1377"/>
          </a:xfrm>
        </p:grpSpPr>
        <p:grpSp>
          <p:nvGrpSpPr>
            <p:cNvPr id="34930" name="Group 288"/>
            <p:cNvGrpSpPr/>
            <p:nvPr/>
          </p:nvGrpSpPr>
          <p:grpSpPr>
            <a:xfrm>
              <a:off x="2448" y="2688"/>
              <a:ext cx="534" cy="431"/>
              <a:chOff x="3148" y="2928"/>
              <a:chExt cx="534" cy="431"/>
            </a:xfrm>
          </p:grpSpPr>
          <p:sp>
            <p:nvSpPr>
              <p:cNvPr id="34932" name="Text Box 222"/>
              <p:cNvSpPr txBox="1"/>
              <p:nvPr/>
            </p:nvSpPr>
            <p:spPr>
              <a:xfrm>
                <a:off x="3298" y="2928"/>
                <a:ext cx="38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SR</a:t>
                </a:r>
              </a:p>
            </p:txBody>
          </p:sp>
          <p:sp>
            <p:nvSpPr>
              <p:cNvPr id="34933" name="Text Box 223"/>
              <p:cNvSpPr txBox="1"/>
              <p:nvPr/>
            </p:nvSpPr>
            <p:spPr>
              <a:xfrm>
                <a:off x="3148" y="3052"/>
                <a:ext cx="38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p>
            </p:txBody>
          </p:sp>
        </p:grpSp>
        <p:sp>
          <p:nvSpPr>
            <p:cNvPr id="34931" name="Text Box 332"/>
            <p:cNvSpPr txBox="1"/>
            <p:nvPr/>
          </p:nvSpPr>
          <p:spPr>
            <a:xfrm>
              <a:off x="2710" y="3756"/>
              <a:ext cx="1217" cy="309"/>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④  </a:t>
              </a:r>
              <a:r>
                <a:rPr lang="zh-CN" altLang="en-US" sz="1800" b="1" dirty="0">
                  <a:solidFill>
                    <a:srgbClr val="FF0000"/>
                  </a:solidFill>
                  <a:latin typeface="华文新魏" panose="02010800040101010101" pitchFamily="2" charset="-122"/>
                  <a:ea typeface="华文新魏" panose="02010800040101010101" pitchFamily="2" charset="-122"/>
                  <a:sym typeface="+mn-ea"/>
                </a:rPr>
                <a:t>次态</a:t>
              </a:r>
              <a:r>
                <a:rPr lang="zh-CN" altLang="en-US" sz="1800" b="1" dirty="0">
                  <a:solidFill>
                    <a:schemeClr val="tx1"/>
                  </a:solidFill>
                  <a:latin typeface="华文新魏" panose="02010800040101010101" pitchFamily="2" charset="-122"/>
                  <a:ea typeface="华文新魏" panose="02010800040101010101" pitchFamily="2" charset="-122"/>
                </a:rPr>
                <a:t>卡诺图</a:t>
              </a:r>
            </a:p>
          </p:txBody>
        </p:sp>
      </p:grpSp>
      <p:grpSp>
        <p:nvGrpSpPr>
          <p:cNvPr id="34901" name="Group 337"/>
          <p:cNvGrpSpPr/>
          <p:nvPr/>
        </p:nvGrpSpPr>
        <p:grpSpPr>
          <a:xfrm>
            <a:off x="3659188" y="3730625"/>
            <a:ext cx="4627562" cy="798513"/>
            <a:chOff x="1347" y="144"/>
            <a:chExt cx="3645" cy="671"/>
          </a:xfrm>
        </p:grpSpPr>
        <p:sp>
          <p:nvSpPr>
            <p:cNvPr id="34909" name="Rectangle 35"/>
            <p:cNvSpPr/>
            <p:nvPr/>
          </p:nvSpPr>
          <p:spPr>
            <a:xfrm>
              <a:off x="3041" y="162"/>
              <a:ext cx="432" cy="57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10" name="Line 36"/>
            <p:cNvSpPr/>
            <p:nvPr/>
          </p:nvSpPr>
          <p:spPr>
            <a:xfrm>
              <a:off x="2849" y="258"/>
              <a:ext cx="19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11" name="Line 37"/>
            <p:cNvSpPr/>
            <p:nvPr/>
          </p:nvSpPr>
          <p:spPr>
            <a:xfrm>
              <a:off x="2849" y="614"/>
              <a:ext cx="19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12" name="Line 38"/>
            <p:cNvSpPr/>
            <p:nvPr/>
          </p:nvSpPr>
          <p:spPr>
            <a:xfrm>
              <a:off x="3483" y="258"/>
              <a:ext cx="21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13" name="Line 39"/>
            <p:cNvSpPr/>
            <p:nvPr/>
          </p:nvSpPr>
          <p:spPr>
            <a:xfrm>
              <a:off x="3541" y="594"/>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14" name="Oval 40"/>
            <p:cNvSpPr/>
            <p:nvPr/>
          </p:nvSpPr>
          <p:spPr>
            <a:xfrm>
              <a:off x="3473" y="556"/>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15" name="Text Box 41"/>
            <p:cNvSpPr txBox="1"/>
            <p:nvPr/>
          </p:nvSpPr>
          <p:spPr>
            <a:xfrm>
              <a:off x="3013" y="151"/>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S</a:t>
              </a:r>
            </a:p>
          </p:txBody>
        </p:sp>
        <p:sp>
          <p:nvSpPr>
            <p:cNvPr id="34916" name="Text Box 42"/>
            <p:cNvSpPr txBox="1"/>
            <p:nvPr/>
          </p:nvSpPr>
          <p:spPr>
            <a:xfrm>
              <a:off x="3011" y="498"/>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R</a:t>
              </a:r>
            </a:p>
          </p:txBody>
        </p:sp>
        <p:sp>
          <p:nvSpPr>
            <p:cNvPr id="34917" name="Text Box 43"/>
            <p:cNvSpPr txBox="1"/>
            <p:nvPr/>
          </p:nvSpPr>
          <p:spPr>
            <a:xfrm>
              <a:off x="3281" y="144"/>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p>
          </p:txBody>
        </p:sp>
        <p:sp>
          <p:nvSpPr>
            <p:cNvPr id="34918" name="Text Box 44"/>
            <p:cNvSpPr txBox="1"/>
            <p:nvPr/>
          </p:nvSpPr>
          <p:spPr>
            <a:xfrm>
              <a:off x="3281" y="470"/>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p>
          </p:txBody>
        </p:sp>
        <p:sp>
          <p:nvSpPr>
            <p:cNvPr id="34919" name="Rectangle 47"/>
            <p:cNvSpPr/>
            <p:nvPr/>
          </p:nvSpPr>
          <p:spPr>
            <a:xfrm>
              <a:off x="4337" y="172"/>
              <a:ext cx="432" cy="57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20" name="Line 48"/>
            <p:cNvSpPr/>
            <p:nvPr/>
          </p:nvSpPr>
          <p:spPr>
            <a:xfrm>
              <a:off x="4145" y="268"/>
              <a:ext cx="19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21" name="Line 49"/>
            <p:cNvSpPr/>
            <p:nvPr/>
          </p:nvSpPr>
          <p:spPr>
            <a:xfrm>
              <a:off x="4145" y="624"/>
              <a:ext cx="19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22" name="Line 50"/>
            <p:cNvSpPr/>
            <p:nvPr/>
          </p:nvSpPr>
          <p:spPr>
            <a:xfrm>
              <a:off x="4779" y="268"/>
              <a:ext cx="21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23" name="Line 51"/>
            <p:cNvSpPr/>
            <p:nvPr/>
          </p:nvSpPr>
          <p:spPr>
            <a:xfrm>
              <a:off x="4837" y="604"/>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4924" name="Oval 52"/>
            <p:cNvSpPr/>
            <p:nvPr/>
          </p:nvSpPr>
          <p:spPr>
            <a:xfrm>
              <a:off x="4769" y="566"/>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4925" name="Text Box 53"/>
            <p:cNvSpPr txBox="1"/>
            <p:nvPr/>
          </p:nvSpPr>
          <p:spPr>
            <a:xfrm>
              <a:off x="4309" y="161"/>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S</a:t>
              </a:r>
            </a:p>
          </p:txBody>
        </p:sp>
        <p:sp>
          <p:nvSpPr>
            <p:cNvPr id="34926" name="Text Box 54"/>
            <p:cNvSpPr txBox="1"/>
            <p:nvPr/>
          </p:nvSpPr>
          <p:spPr>
            <a:xfrm>
              <a:off x="4307" y="508"/>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R</a:t>
              </a:r>
            </a:p>
          </p:txBody>
        </p:sp>
        <p:sp>
          <p:nvSpPr>
            <p:cNvPr id="34927" name="Text Box 55"/>
            <p:cNvSpPr txBox="1"/>
            <p:nvPr/>
          </p:nvSpPr>
          <p:spPr>
            <a:xfrm>
              <a:off x="4617" y="154"/>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34928" name="Text Box 56"/>
            <p:cNvSpPr txBox="1"/>
            <p:nvPr/>
          </p:nvSpPr>
          <p:spPr>
            <a:xfrm>
              <a:off x="4617" y="480"/>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34929" name="Text Box 335"/>
            <p:cNvSpPr txBox="1"/>
            <p:nvPr/>
          </p:nvSpPr>
          <p:spPr>
            <a:xfrm>
              <a:off x="1347" y="223"/>
              <a:ext cx="1264" cy="310"/>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⑥  </a:t>
              </a:r>
              <a:r>
                <a:rPr lang="zh-CN" altLang="en-US" sz="1800" b="1" dirty="0">
                  <a:solidFill>
                    <a:schemeClr val="tx1"/>
                  </a:solidFill>
                  <a:latin typeface="华文新魏" panose="02010800040101010101" pitchFamily="2" charset="-122"/>
                  <a:ea typeface="华文新魏" panose="02010800040101010101" pitchFamily="2" charset="-122"/>
                </a:rPr>
                <a:t>逻辑符号</a:t>
              </a:r>
            </a:p>
          </p:txBody>
        </p:sp>
      </p:grpSp>
      <p:grpSp>
        <p:nvGrpSpPr>
          <p:cNvPr id="34902" name="组合 3"/>
          <p:cNvGrpSpPr/>
          <p:nvPr/>
        </p:nvGrpSpPr>
        <p:grpSpPr>
          <a:xfrm>
            <a:off x="3632200" y="2670175"/>
            <a:ext cx="5343525" cy="728980"/>
            <a:chOff x="3250258" y="4102177"/>
            <a:chExt cx="5343525" cy="728980"/>
          </a:xfrm>
        </p:grpSpPr>
        <p:sp>
          <p:nvSpPr>
            <p:cNvPr id="34906" name="Text Box 227"/>
            <p:cNvSpPr txBox="1"/>
            <p:nvPr/>
          </p:nvSpPr>
          <p:spPr>
            <a:xfrm>
              <a:off x="3250258" y="4102177"/>
              <a:ext cx="47244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⑤  </a:t>
              </a:r>
              <a:r>
                <a:rPr lang="zh-CN" altLang="en-US" sz="1800" b="1" dirty="0">
                  <a:solidFill>
                    <a:schemeClr val="tx1"/>
                  </a:solidFill>
                  <a:latin typeface="华文新魏" panose="02010800040101010101" pitchFamily="2" charset="-122"/>
                  <a:ea typeface="华文新魏" panose="02010800040101010101" pitchFamily="2" charset="-122"/>
                </a:rPr>
                <a:t>次态方程 </a:t>
              </a:r>
              <a:r>
                <a:rPr lang="en-US" altLang="zh-CN" sz="1800" b="1" dirty="0">
                  <a:solidFill>
                    <a:schemeClr val="tx1"/>
                  </a:solidFill>
                  <a:latin typeface="华文新魏" panose="02010800040101010101" pitchFamily="2" charset="-122"/>
                  <a:ea typeface="华文新魏" panose="02010800040101010101" pitchFamily="2" charset="-122"/>
                </a:rPr>
                <a:t>Q</a:t>
              </a:r>
              <a:r>
                <a:rPr lang="en-US" altLang="zh-CN" sz="1800" b="1" baseline="30000" dirty="0">
                  <a:solidFill>
                    <a:schemeClr val="tx1"/>
                  </a:solidFill>
                  <a:latin typeface="华文新魏" panose="02010800040101010101" pitchFamily="2" charset="-122"/>
                  <a:ea typeface="华文新魏" panose="02010800040101010101" pitchFamily="2" charset="-122"/>
                </a:rPr>
                <a:t>n+1</a:t>
              </a:r>
              <a:r>
                <a:rPr lang="en-US" altLang="zh-CN" sz="1800" b="1" dirty="0">
                  <a:solidFill>
                    <a:schemeClr val="tx1"/>
                  </a:solidFill>
                  <a:latin typeface="华文新魏" panose="02010800040101010101" pitchFamily="2" charset="-122"/>
                  <a:ea typeface="华文新魏" panose="02010800040101010101" pitchFamily="2" charset="-122"/>
                </a:rPr>
                <a:t>= S + R • Q</a:t>
              </a:r>
            </a:p>
          </p:txBody>
        </p:sp>
        <p:sp>
          <p:nvSpPr>
            <p:cNvPr id="34907" name="Text Box 228"/>
            <p:cNvSpPr txBox="1"/>
            <p:nvPr/>
          </p:nvSpPr>
          <p:spPr>
            <a:xfrm>
              <a:off x="3277563" y="4462857"/>
              <a:ext cx="5316220" cy="368300"/>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约束条件</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S • R = 0 </a:t>
              </a:r>
              <a:r>
                <a:rPr lang="zh-CN" altLang="en-US"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rgbClr val="C00000"/>
                  </a:solidFill>
                  <a:latin typeface="华文新魏" panose="02010800040101010101" pitchFamily="2" charset="-122"/>
                  <a:ea typeface="华文新魏" panose="02010800040101010101" pitchFamily="2" charset="-122"/>
                </a:rPr>
                <a:t>即禁止条件为：</a:t>
              </a:r>
              <a:r>
                <a:rPr lang="en-US" altLang="zh-CN" sz="1800" b="1" dirty="0">
                  <a:solidFill>
                    <a:srgbClr val="C00000"/>
                  </a:solidFill>
                  <a:latin typeface="华文新魏" panose="02010800040101010101" pitchFamily="2" charset="-122"/>
                  <a:ea typeface="华文新魏" panose="02010800040101010101" pitchFamily="2" charset="-122"/>
                </a:rPr>
                <a:t>S • R=1</a:t>
              </a:r>
            </a:p>
          </p:txBody>
        </p:sp>
        <p:sp>
          <p:nvSpPr>
            <p:cNvPr id="25746" name="Line 338"/>
            <p:cNvSpPr/>
            <p:nvPr/>
          </p:nvSpPr>
          <p:spPr>
            <a:xfrm>
              <a:off x="5686436" y="4130752"/>
              <a:ext cx="2286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cxnSp>
        <p:nvCxnSpPr>
          <p:cNvPr id="3" name="直接连接符 2"/>
          <p:cNvCxnSpPr/>
          <p:nvPr/>
        </p:nvCxnSpPr>
        <p:spPr>
          <a:xfrm flipH="1" flipV="1">
            <a:off x="6115050" y="762000"/>
            <a:ext cx="504825" cy="3206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3"/>
          <p:cNvSpPr txBox="1"/>
          <p:nvPr/>
        </p:nvSpPr>
        <p:spPr>
          <a:xfrm>
            <a:off x="793750" y="676275"/>
            <a:ext cx="3056890" cy="865505"/>
          </a:xfrm>
          <a:prstGeom prst="rect">
            <a:avLst/>
          </a:prstGeom>
          <a:noFill/>
          <a:ln w="9525">
            <a:noFill/>
          </a:ln>
        </p:spPr>
        <p:txBody>
          <a:bodyPr wrap="none">
            <a:spAutoFit/>
          </a:bodyPr>
          <a:lstStyle/>
          <a:p>
            <a:pPr eaLnBrk="1" hangingPunct="1">
              <a:lnSpc>
                <a:spcPct val="14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根据组合电路的分析方法</a:t>
            </a:r>
          </a:p>
          <a:p>
            <a:pPr eaLnBrk="1" hangingPunct="1">
              <a:lnSpc>
                <a:spcPct val="14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可得到功能表如右图（</a:t>
            </a:r>
            <a:r>
              <a:rPr lang="en-US" altLang="zh-CN" sz="1800" b="1" dirty="0">
                <a:solidFill>
                  <a:schemeClr val="tx1"/>
                </a:solidFill>
                <a:latin typeface="华文新魏" panose="02010800040101010101" pitchFamily="2" charset="-122"/>
                <a:ea typeface="华文新魏" panose="02010800040101010101" pitchFamily="2" charset="-122"/>
              </a:rPr>
              <a:t>a</a:t>
            </a:r>
            <a:r>
              <a:rPr lang="zh-CN" altLang="en-US" sz="1800" b="1" dirty="0">
                <a:solidFill>
                  <a:schemeClr val="tx1"/>
                </a:solidFill>
                <a:latin typeface="华文新魏" panose="02010800040101010101" pitchFamily="2" charset="-122"/>
                <a:ea typeface="华文新魏" panose="02010800040101010101" pitchFamily="2" charset="-122"/>
              </a:rPr>
              <a:t>）：</a:t>
            </a:r>
          </a:p>
        </p:txBody>
      </p:sp>
      <p:sp>
        <p:nvSpPr>
          <p:cNvPr id="35843" name="Text Box 17"/>
          <p:cNvSpPr txBox="1"/>
          <p:nvPr/>
        </p:nvSpPr>
        <p:spPr>
          <a:xfrm>
            <a:off x="4330700" y="2349500"/>
            <a:ext cx="1447800" cy="368300"/>
          </a:xfrm>
          <a:prstGeom prst="rect">
            <a:avLst/>
          </a:prstGeom>
          <a:noFill/>
          <a:ln w="9525">
            <a:noFill/>
          </a:ln>
        </p:spPr>
        <p:txBody>
          <a:bodyPr wrap="none">
            <a:spAutoFit/>
          </a:bodyPr>
          <a:lstStyle/>
          <a:p>
            <a:pPr eaLnBrk="1" hangingPunct="1">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a:t>
            </a:r>
            <a:r>
              <a:rPr lang="en-US" altLang="zh-CN" sz="1800" b="1" dirty="0">
                <a:solidFill>
                  <a:schemeClr val="tx1"/>
                </a:solidFill>
                <a:latin typeface="黑体" panose="02010609060101010101" pitchFamily="49" charset="-122"/>
                <a:ea typeface="黑体" panose="02010609060101010101" pitchFamily="49" charset="-122"/>
              </a:rPr>
              <a:t>a</a:t>
            </a:r>
            <a:r>
              <a:rPr lang="zh-CN" altLang="en-US" sz="1800" b="1" dirty="0">
                <a:solidFill>
                  <a:schemeClr val="tx1"/>
                </a:solidFill>
                <a:latin typeface="黑体" panose="02010609060101010101" pitchFamily="49" charset="-122"/>
                <a:ea typeface="黑体" panose="02010609060101010101" pitchFamily="49" charset="-122"/>
              </a:rPr>
              <a:t>）</a:t>
            </a:r>
            <a:r>
              <a:rPr lang="zh-CN" altLang="en-US" sz="1800" b="1" dirty="0">
                <a:solidFill>
                  <a:schemeClr val="tx1"/>
                </a:solidFill>
                <a:latin typeface="华文新魏" panose="02010800040101010101" pitchFamily="2" charset="-122"/>
                <a:ea typeface="华文新魏" panose="02010800040101010101" pitchFamily="2" charset="-122"/>
              </a:rPr>
              <a:t>功能表</a:t>
            </a:r>
          </a:p>
        </p:txBody>
      </p:sp>
      <p:sp>
        <p:nvSpPr>
          <p:cNvPr id="35844" name="Text Box 18"/>
          <p:cNvSpPr txBox="1"/>
          <p:nvPr/>
        </p:nvSpPr>
        <p:spPr>
          <a:xfrm>
            <a:off x="774700" y="1497013"/>
            <a:ext cx="2945130" cy="865505"/>
          </a:xfrm>
          <a:prstGeom prst="rect">
            <a:avLst/>
          </a:prstGeom>
          <a:noFill/>
          <a:ln w="9525">
            <a:noFill/>
          </a:ln>
        </p:spPr>
        <p:txBody>
          <a:bodyPr wrap="none">
            <a:spAutoFit/>
          </a:bodyPr>
          <a:lstStyle/>
          <a:p>
            <a:pPr eaLnBrk="1" hangingPunct="1">
              <a:lnSpc>
                <a:spcPct val="14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由功能表得到的典型操作</a:t>
            </a:r>
          </a:p>
          <a:p>
            <a:pPr eaLnBrk="1" hangingPunct="1">
              <a:lnSpc>
                <a:spcPct val="14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时序图如下图所示</a:t>
            </a:r>
            <a:r>
              <a:rPr lang="en-US" altLang="zh-CN" sz="1800" b="1" dirty="0">
                <a:solidFill>
                  <a:schemeClr val="tx1"/>
                </a:solidFill>
                <a:latin typeface="华文新魏" panose="02010800040101010101" pitchFamily="2" charset="-122"/>
                <a:ea typeface="华文新魏" panose="02010800040101010101" pitchFamily="2" charset="-122"/>
              </a:rPr>
              <a:t>(b)</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(c)</a:t>
            </a:r>
          </a:p>
        </p:txBody>
      </p:sp>
      <p:graphicFrame>
        <p:nvGraphicFramePr>
          <p:cNvPr id="34994" name="Group 178"/>
          <p:cNvGraphicFramePr>
            <a:graphicFrameLocks noGrp="1"/>
          </p:cNvGraphicFramePr>
          <p:nvPr>
            <p:custDataLst>
              <p:tags r:id="rId1"/>
            </p:custDataLst>
          </p:nvPr>
        </p:nvGraphicFramePr>
        <p:xfrm>
          <a:off x="3719513" y="639763"/>
          <a:ext cx="2844800" cy="1716088"/>
        </p:xfrm>
        <a:graphic>
          <a:graphicData uri="http://schemas.openxmlformats.org/drawingml/2006/table">
            <a:tbl>
              <a:tblPr/>
              <a:tblGrid>
                <a:gridCol w="1331912">
                  <a:extLst>
                    <a:ext uri="{9D8B030D-6E8A-4147-A177-3AD203B41FA5}">
                      <a16:colId xmlns:a16="http://schemas.microsoft.com/office/drawing/2014/main" val="20000"/>
                    </a:ext>
                  </a:extLst>
                </a:gridCol>
                <a:gridCol w="1512888">
                  <a:extLst>
                    <a:ext uri="{9D8B030D-6E8A-4147-A177-3AD203B41FA5}">
                      <a16:colId xmlns:a16="http://schemas.microsoft.com/office/drawing/2014/main" val="20001"/>
                    </a:ext>
                  </a:extLst>
                </a:gridCol>
              </a:tblGrid>
              <a:tr h="34290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accent2"/>
                          </a:solidFill>
                          <a:effectLst/>
                          <a:latin typeface="黑体" panose="02010609060101010101" pitchFamily="49" charset="-122"/>
                          <a:ea typeface="黑体" panose="02010609060101010101" pitchFamily="49" charset="-122"/>
                        </a:rPr>
                        <a:t>S       R</a:t>
                      </a:r>
                    </a:p>
                  </a:txBody>
                  <a:tcPr marL="91420" marR="9142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/Q</a:t>
                      </a:r>
                    </a:p>
                  </a:txBody>
                  <a:tcPr marL="91420" marR="9142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4290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0        0</a:t>
                      </a:r>
                    </a:p>
                  </a:txBody>
                  <a:tcPr marL="91420" marR="9142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保持不变</a:t>
                      </a:r>
                    </a:p>
                  </a:txBody>
                  <a:tcPr marL="91420" marR="9142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290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0        1</a:t>
                      </a:r>
                    </a:p>
                  </a:txBody>
                  <a:tcPr marL="91420" marR="9142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0      1</a:t>
                      </a:r>
                    </a:p>
                  </a:txBody>
                  <a:tcPr marL="91420" marR="9142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290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a:t>
                      </a:r>
                    </a:p>
                  </a:txBody>
                  <a:tcPr marL="91420" marR="9142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a:t>
                      </a:r>
                    </a:p>
                  </a:txBody>
                  <a:tcPr marL="91420" marR="9142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4488">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1        1</a:t>
                      </a:r>
                    </a:p>
                  </a:txBody>
                  <a:tcPr marL="91420" marR="91420"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0" i="0" u="none" strike="noStrike" cap="none" normalizeH="0" baseline="0">
                          <a:ln>
                            <a:noFill/>
                          </a:ln>
                          <a:solidFill>
                            <a:srgbClr val="FF0000"/>
                          </a:solidFill>
                          <a:effectLst/>
                          <a:latin typeface="黑体" panose="02010609060101010101" pitchFamily="49" charset="-122"/>
                          <a:ea typeface="黑体" panose="02010609060101010101" pitchFamily="49" charset="-122"/>
                        </a:rPr>
                        <a:t>0      0</a:t>
                      </a:r>
                    </a:p>
                  </a:txBody>
                  <a:tcPr marL="91420" marR="91420"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pSp>
        <p:nvGrpSpPr>
          <p:cNvPr id="35865" name="Group 206"/>
          <p:cNvGrpSpPr/>
          <p:nvPr/>
        </p:nvGrpSpPr>
        <p:grpSpPr>
          <a:xfrm>
            <a:off x="742950" y="2851150"/>
            <a:ext cx="7142163" cy="2024460"/>
            <a:chOff x="201" y="2256"/>
            <a:chExt cx="5227" cy="1701"/>
          </a:xfrm>
        </p:grpSpPr>
        <p:sp>
          <p:nvSpPr>
            <p:cNvPr id="35893" name="Freeform 59"/>
            <p:cNvSpPr/>
            <p:nvPr/>
          </p:nvSpPr>
          <p:spPr>
            <a:xfrm>
              <a:off x="1230" y="2688"/>
              <a:ext cx="128" cy="768"/>
            </a:xfrm>
            <a:custGeom>
              <a:avLst/>
              <a:gdLst/>
              <a:ahLst/>
              <a:cxnLst>
                <a:cxn ang="0">
                  <a:pos x="112" y="0"/>
                </a:cxn>
                <a:cxn ang="0">
                  <a:pos x="112" y="96"/>
                </a:cxn>
                <a:cxn ang="0">
                  <a:pos x="16" y="240"/>
                </a:cxn>
                <a:cxn ang="0">
                  <a:pos x="16" y="480"/>
                </a:cxn>
                <a:cxn ang="0">
                  <a:pos x="64" y="768"/>
                </a:cxn>
              </a:cxnLst>
              <a:rect l="0" t="0" r="0" b="0"/>
              <a:pathLst>
                <a:path w="128" h="768">
                  <a:moveTo>
                    <a:pt x="112" y="0"/>
                  </a:moveTo>
                  <a:cubicBezTo>
                    <a:pt x="120" y="28"/>
                    <a:pt x="128" y="56"/>
                    <a:pt x="112" y="96"/>
                  </a:cubicBezTo>
                  <a:cubicBezTo>
                    <a:pt x="96" y="136"/>
                    <a:pt x="32" y="176"/>
                    <a:pt x="16" y="240"/>
                  </a:cubicBezTo>
                  <a:cubicBezTo>
                    <a:pt x="0" y="304"/>
                    <a:pt x="8" y="392"/>
                    <a:pt x="16" y="480"/>
                  </a:cubicBezTo>
                  <a:cubicBezTo>
                    <a:pt x="24" y="568"/>
                    <a:pt x="44" y="668"/>
                    <a:pt x="64" y="768"/>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894" name="Line 62"/>
            <p:cNvSpPr/>
            <p:nvPr/>
          </p:nvSpPr>
          <p:spPr>
            <a:xfrm>
              <a:off x="2640" y="2496"/>
              <a:ext cx="3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95" name="Line 63"/>
            <p:cNvSpPr/>
            <p:nvPr/>
          </p:nvSpPr>
          <p:spPr>
            <a:xfrm flipV="1">
              <a:off x="2976" y="2304"/>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96" name="Line 64"/>
            <p:cNvSpPr/>
            <p:nvPr/>
          </p:nvSpPr>
          <p:spPr>
            <a:xfrm>
              <a:off x="3024" y="2304"/>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97" name="Line 65"/>
            <p:cNvSpPr/>
            <p:nvPr/>
          </p:nvSpPr>
          <p:spPr>
            <a:xfrm>
              <a:off x="3216" y="2304"/>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98" name="Line 66"/>
            <p:cNvSpPr/>
            <p:nvPr/>
          </p:nvSpPr>
          <p:spPr>
            <a:xfrm>
              <a:off x="3264" y="2496"/>
              <a:ext cx="48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99" name="Line 67"/>
            <p:cNvSpPr/>
            <p:nvPr/>
          </p:nvSpPr>
          <p:spPr>
            <a:xfrm flipV="1">
              <a:off x="3744" y="2304"/>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0" name="Line 68"/>
            <p:cNvSpPr/>
            <p:nvPr/>
          </p:nvSpPr>
          <p:spPr>
            <a:xfrm>
              <a:off x="3792" y="2304"/>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1" name="Line 69"/>
            <p:cNvSpPr/>
            <p:nvPr/>
          </p:nvSpPr>
          <p:spPr>
            <a:xfrm>
              <a:off x="4368" y="2304"/>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2" name="Line 70"/>
            <p:cNvSpPr/>
            <p:nvPr/>
          </p:nvSpPr>
          <p:spPr>
            <a:xfrm>
              <a:off x="4416" y="2496"/>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3" name="Line 71"/>
            <p:cNvSpPr/>
            <p:nvPr/>
          </p:nvSpPr>
          <p:spPr>
            <a:xfrm flipV="1">
              <a:off x="4848" y="2304"/>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4" name="Line 72"/>
            <p:cNvSpPr/>
            <p:nvPr/>
          </p:nvSpPr>
          <p:spPr>
            <a:xfrm>
              <a:off x="4896" y="2304"/>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5" name="Line 73"/>
            <p:cNvSpPr/>
            <p:nvPr/>
          </p:nvSpPr>
          <p:spPr>
            <a:xfrm>
              <a:off x="5088" y="2304"/>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6" name="Line 74"/>
            <p:cNvSpPr/>
            <p:nvPr/>
          </p:nvSpPr>
          <p:spPr>
            <a:xfrm>
              <a:off x="5136" y="2496"/>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7" name="Line 75"/>
            <p:cNvSpPr/>
            <p:nvPr/>
          </p:nvSpPr>
          <p:spPr>
            <a:xfrm>
              <a:off x="2640" y="2784"/>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8" name="Line 76"/>
            <p:cNvSpPr/>
            <p:nvPr/>
          </p:nvSpPr>
          <p:spPr>
            <a:xfrm flipV="1">
              <a:off x="2784" y="2592"/>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09" name="Line 77"/>
            <p:cNvSpPr/>
            <p:nvPr/>
          </p:nvSpPr>
          <p:spPr>
            <a:xfrm>
              <a:off x="2832" y="2592"/>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0" name="Line 78"/>
            <p:cNvSpPr/>
            <p:nvPr/>
          </p:nvSpPr>
          <p:spPr>
            <a:xfrm>
              <a:off x="3408" y="2592"/>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1" name="Line 79"/>
            <p:cNvSpPr/>
            <p:nvPr/>
          </p:nvSpPr>
          <p:spPr>
            <a:xfrm>
              <a:off x="3456" y="2784"/>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2" name="Line 80"/>
            <p:cNvSpPr/>
            <p:nvPr/>
          </p:nvSpPr>
          <p:spPr>
            <a:xfrm flipV="1">
              <a:off x="3888" y="2592"/>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3" name="Line 81"/>
            <p:cNvSpPr/>
            <p:nvPr/>
          </p:nvSpPr>
          <p:spPr>
            <a:xfrm>
              <a:off x="3936" y="2592"/>
              <a:ext cx="24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4" name="Line 82"/>
            <p:cNvSpPr/>
            <p:nvPr/>
          </p:nvSpPr>
          <p:spPr>
            <a:xfrm>
              <a:off x="4176" y="2592"/>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5" name="Line 83"/>
            <p:cNvSpPr/>
            <p:nvPr/>
          </p:nvSpPr>
          <p:spPr>
            <a:xfrm>
              <a:off x="4224" y="2784"/>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6" name="Line 84"/>
            <p:cNvSpPr/>
            <p:nvPr/>
          </p:nvSpPr>
          <p:spPr>
            <a:xfrm flipV="1">
              <a:off x="4656" y="2592"/>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7" name="Line 85"/>
            <p:cNvSpPr/>
            <p:nvPr/>
          </p:nvSpPr>
          <p:spPr>
            <a:xfrm>
              <a:off x="4704" y="2592"/>
              <a:ext cx="38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8" name="Line 86"/>
            <p:cNvSpPr/>
            <p:nvPr/>
          </p:nvSpPr>
          <p:spPr>
            <a:xfrm>
              <a:off x="5088" y="2592"/>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19" name="Line 87"/>
            <p:cNvSpPr/>
            <p:nvPr/>
          </p:nvSpPr>
          <p:spPr>
            <a:xfrm>
              <a:off x="5136" y="2784"/>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0" name="Line 88"/>
            <p:cNvSpPr/>
            <p:nvPr/>
          </p:nvSpPr>
          <p:spPr>
            <a:xfrm>
              <a:off x="2640" y="2928"/>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1" name="Line 89"/>
            <p:cNvSpPr/>
            <p:nvPr/>
          </p:nvSpPr>
          <p:spPr>
            <a:xfrm>
              <a:off x="2832" y="2928"/>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2" name="Line 90"/>
            <p:cNvSpPr/>
            <p:nvPr/>
          </p:nvSpPr>
          <p:spPr>
            <a:xfrm>
              <a:off x="2880" y="3120"/>
              <a:ext cx="81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3" name="Line 91"/>
            <p:cNvSpPr/>
            <p:nvPr/>
          </p:nvSpPr>
          <p:spPr>
            <a:xfrm flipV="1">
              <a:off x="3696" y="2928"/>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4" name="Line 92"/>
            <p:cNvSpPr/>
            <p:nvPr/>
          </p:nvSpPr>
          <p:spPr>
            <a:xfrm>
              <a:off x="3744" y="2928"/>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5" name="Line 93"/>
            <p:cNvSpPr/>
            <p:nvPr/>
          </p:nvSpPr>
          <p:spPr>
            <a:xfrm>
              <a:off x="3936" y="2928"/>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6" name="Line 94"/>
            <p:cNvSpPr/>
            <p:nvPr/>
          </p:nvSpPr>
          <p:spPr>
            <a:xfrm>
              <a:off x="3984" y="3120"/>
              <a:ext cx="24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7" name="Line 95"/>
            <p:cNvSpPr/>
            <p:nvPr/>
          </p:nvSpPr>
          <p:spPr>
            <a:xfrm flipV="1">
              <a:off x="4224" y="2928"/>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8" name="Line 96"/>
            <p:cNvSpPr/>
            <p:nvPr/>
          </p:nvSpPr>
          <p:spPr>
            <a:xfrm>
              <a:off x="4272" y="2928"/>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29" name="Line 97"/>
            <p:cNvSpPr/>
            <p:nvPr/>
          </p:nvSpPr>
          <p:spPr>
            <a:xfrm>
              <a:off x="4704" y="2928"/>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0" name="Line 98"/>
            <p:cNvSpPr/>
            <p:nvPr/>
          </p:nvSpPr>
          <p:spPr>
            <a:xfrm>
              <a:off x="4752" y="3120"/>
              <a:ext cx="37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1" name="Line 101"/>
            <p:cNvSpPr/>
            <p:nvPr/>
          </p:nvSpPr>
          <p:spPr>
            <a:xfrm>
              <a:off x="2640" y="3552"/>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2" name="Line 102"/>
            <p:cNvSpPr/>
            <p:nvPr/>
          </p:nvSpPr>
          <p:spPr>
            <a:xfrm flipV="1">
              <a:off x="2832" y="3360"/>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3" name="Line 103"/>
            <p:cNvSpPr/>
            <p:nvPr/>
          </p:nvSpPr>
          <p:spPr>
            <a:xfrm>
              <a:off x="2880" y="3360"/>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4" name="Line 104"/>
            <p:cNvSpPr/>
            <p:nvPr/>
          </p:nvSpPr>
          <p:spPr>
            <a:xfrm>
              <a:off x="3024" y="3360"/>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5" name="Line 105"/>
            <p:cNvSpPr/>
            <p:nvPr/>
          </p:nvSpPr>
          <p:spPr>
            <a:xfrm>
              <a:off x="3072" y="3552"/>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6" name="Line 106"/>
            <p:cNvSpPr/>
            <p:nvPr/>
          </p:nvSpPr>
          <p:spPr>
            <a:xfrm flipV="1">
              <a:off x="3264" y="3360"/>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7" name="Line 107"/>
            <p:cNvSpPr/>
            <p:nvPr/>
          </p:nvSpPr>
          <p:spPr>
            <a:xfrm>
              <a:off x="3312" y="3360"/>
              <a:ext cx="3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8" name="Line 108"/>
            <p:cNvSpPr/>
            <p:nvPr/>
          </p:nvSpPr>
          <p:spPr>
            <a:xfrm>
              <a:off x="3696" y="3360"/>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39" name="Line 109"/>
            <p:cNvSpPr/>
            <p:nvPr/>
          </p:nvSpPr>
          <p:spPr>
            <a:xfrm>
              <a:off x="3744" y="3552"/>
              <a:ext cx="91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40" name="Line 110"/>
            <p:cNvSpPr/>
            <p:nvPr/>
          </p:nvSpPr>
          <p:spPr>
            <a:xfrm flipV="1">
              <a:off x="4656" y="3360"/>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41" name="Line 111"/>
            <p:cNvSpPr/>
            <p:nvPr/>
          </p:nvSpPr>
          <p:spPr>
            <a:xfrm>
              <a:off x="4704" y="3360"/>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42" name="Line 112"/>
            <p:cNvSpPr/>
            <p:nvPr/>
          </p:nvSpPr>
          <p:spPr>
            <a:xfrm>
              <a:off x="4848" y="3360"/>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43" name="Line 113"/>
            <p:cNvSpPr/>
            <p:nvPr/>
          </p:nvSpPr>
          <p:spPr>
            <a:xfrm>
              <a:off x="4896" y="3552"/>
              <a:ext cx="2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44" name="Freeform 116"/>
            <p:cNvSpPr/>
            <p:nvPr/>
          </p:nvSpPr>
          <p:spPr>
            <a:xfrm>
              <a:off x="2736" y="2688"/>
              <a:ext cx="96" cy="768"/>
            </a:xfrm>
            <a:custGeom>
              <a:avLst/>
              <a:gdLst/>
              <a:ahLst/>
              <a:cxnLst>
                <a:cxn ang="0">
                  <a:pos x="1" y="0"/>
                </a:cxn>
                <a:cxn ang="0">
                  <a:pos x="1" y="35"/>
                </a:cxn>
                <a:cxn ang="0">
                  <a:pos x="1" y="89"/>
                </a:cxn>
                <a:cxn ang="0">
                  <a:pos x="1" y="180"/>
                </a:cxn>
                <a:cxn ang="0">
                  <a:pos x="1" y="287"/>
                </a:cxn>
                <a:cxn ang="0">
                  <a:pos x="1" y="305"/>
                </a:cxn>
                <a:cxn ang="0">
                  <a:pos x="1" y="287"/>
                </a:cxn>
              </a:cxnLst>
              <a:rect l="0" t="0" r="0" b="0"/>
              <a:pathLst>
                <a:path w="160" h="824">
                  <a:moveTo>
                    <a:pt x="112" y="0"/>
                  </a:moveTo>
                  <a:cubicBezTo>
                    <a:pt x="120" y="28"/>
                    <a:pt x="128" y="56"/>
                    <a:pt x="112" y="96"/>
                  </a:cubicBezTo>
                  <a:cubicBezTo>
                    <a:pt x="96" y="136"/>
                    <a:pt x="32" y="176"/>
                    <a:pt x="16" y="240"/>
                  </a:cubicBezTo>
                  <a:cubicBezTo>
                    <a:pt x="0" y="304"/>
                    <a:pt x="0" y="392"/>
                    <a:pt x="16" y="480"/>
                  </a:cubicBezTo>
                  <a:cubicBezTo>
                    <a:pt x="32" y="568"/>
                    <a:pt x="88" y="712"/>
                    <a:pt x="112" y="768"/>
                  </a:cubicBezTo>
                  <a:cubicBezTo>
                    <a:pt x="136" y="824"/>
                    <a:pt x="160" y="816"/>
                    <a:pt x="160" y="816"/>
                  </a:cubicBezTo>
                  <a:cubicBezTo>
                    <a:pt x="160" y="816"/>
                    <a:pt x="136" y="792"/>
                    <a:pt x="112" y="768"/>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45" name="Line 117"/>
            <p:cNvSpPr/>
            <p:nvPr/>
          </p:nvSpPr>
          <p:spPr>
            <a:xfrm>
              <a:off x="2736" y="2976"/>
              <a:ext cx="144" cy="96"/>
            </a:xfrm>
            <a:prstGeom prst="line">
              <a:avLst/>
            </a:prstGeom>
            <a:ln w="19050" cap="flat" cmpd="sng">
              <a:solidFill>
                <a:srgbClr val="FF0066"/>
              </a:solidFill>
              <a:prstDash val="dash"/>
              <a:headEnd type="none" w="med" len="med"/>
              <a:tailEnd type="triangle" w="med" len="med"/>
            </a:ln>
          </p:spPr>
          <p:txBody>
            <a:bodyPr/>
            <a:lstStyle/>
            <a:p>
              <a:endParaRPr lang="zh-CN" altLang="en-US"/>
            </a:p>
          </p:txBody>
        </p:sp>
        <p:sp>
          <p:nvSpPr>
            <p:cNvPr id="35946" name="Line 118"/>
            <p:cNvSpPr/>
            <p:nvPr/>
          </p:nvSpPr>
          <p:spPr>
            <a:xfrm>
              <a:off x="2784" y="3360"/>
              <a:ext cx="48" cy="96"/>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5947" name="Freeform 119"/>
            <p:cNvSpPr/>
            <p:nvPr/>
          </p:nvSpPr>
          <p:spPr>
            <a:xfrm>
              <a:off x="2912" y="2400"/>
              <a:ext cx="176" cy="1056"/>
            </a:xfrm>
            <a:custGeom>
              <a:avLst/>
              <a:gdLst/>
              <a:ahLst/>
              <a:cxnLst>
                <a:cxn ang="0">
                  <a:pos x="112" y="0"/>
                </a:cxn>
                <a:cxn ang="0">
                  <a:pos x="160" y="96"/>
                </a:cxn>
                <a:cxn ang="0">
                  <a:pos x="16" y="528"/>
                </a:cxn>
                <a:cxn ang="0">
                  <a:pos x="64" y="912"/>
                </a:cxn>
                <a:cxn ang="0">
                  <a:pos x="112" y="1056"/>
                </a:cxn>
              </a:cxnLst>
              <a:rect l="0" t="0" r="0" b="0"/>
              <a:pathLst>
                <a:path w="176" h="1056">
                  <a:moveTo>
                    <a:pt x="112" y="0"/>
                  </a:moveTo>
                  <a:cubicBezTo>
                    <a:pt x="144" y="4"/>
                    <a:pt x="176" y="8"/>
                    <a:pt x="160" y="96"/>
                  </a:cubicBezTo>
                  <a:cubicBezTo>
                    <a:pt x="144" y="184"/>
                    <a:pt x="32" y="392"/>
                    <a:pt x="16" y="528"/>
                  </a:cubicBezTo>
                  <a:cubicBezTo>
                    <a:pt x="0" y="664"/>
                    <a:pt x="48" y="824"/>
                    <a:pt x="64" y="912"/>
                  </a:cubicBezTo>
                  <a:cubicBezTo>
                    <a:pt x="80" y="1000"/>
                    <a:pt x="96" y="1032"/>
                    <a:pt x="112" y="1056"/>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48" name="Line 120"/>
            <p:cNvSpPr/>
            <p:nvPr/>
          </p:nvSpPr>
          <p:spPr>
            <a:xfrm>
              <a:off x="2976" y="3360"/>
              <a:ext cx="48" cy="96"/>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35949" name="Freeform 121"/>
            <p:cNvSpPr/>
            <p:nvPr/>
          </p:nvSpPr>
          <p:spPr>
            <a:xfrm>
              <a:off x="3168" y="2400"/>
              <a:ext cx="152" cy="1056"/>
            </a:xfrm>
            <a:custGeom>
              <a:avLst/>
              <a:gdLst/>
              <a:ahLst/>
              <a:cxnLst>
                <a:cxn ang="0">
                  <a:pos x="1761" y="0"/>
                </a:cxn>
                <a:cxn ang="0">
                  <a:pos x="3079" y="96"/>
                </a:cxn>
                <a:cxn ang="0">
                  <a:pos x="437" y="528"/>
                </a:cxn>
                <a:cxn ang="0">
                  <a:pos x="437" y="816"/>
                </a:cxn>
                <a:cxn ang="0">
                  <a:pos x="1761" y="1056"/>
                </a:cxn>
              </a:cxnLst>
              <a:rect l="0" t="0" r="0" b="0"/>
              <a:pathLst>
                <a:path w="120" h="1056">
                  <a:moveTo>
                    <a:pt x="64" y="0"/>
                  </a:moveTo>
                  <a:cubicBezTo>
                    <a:pt x="92" y="4"/>
                    <a:pt x="120" y="8"/>
                    <a:pt x="112" y="96"/>
                  </a:cubicBezTo>
                  <a:cubicBezTo>
                    <a:pt x="104" y="184"/>
                    <a:pt x="32" y="408"/>
                    <a:pt x="16" y="528"/>
                  </a:cubicBezTo>
                  <a:cubicBezTo>
                    <a:pt x="0" y="648"/>
                    <a:pt x="8" y="728"/>
                    <a:pt x="16" y="816"/>
                  </a:cubicBezTo>
                  <a:cubicBezTo>
                    <a:pt x="24" y="904"/>
                    <a:pt x="48" y="1016"/>
                    <a:pt x="64" y="1056"/>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50" name="Freeform 122"/>
            <p:cNvSpPr/>
            <p:nvPr/>
          </p:nvSpPr>
          <p:spPr>
            <a:xfrm>
              <a:off x="3600" y="2400"/>
              <a:ext cx="208" cy="1056"/>
            </a:xfrm>
            <a:custGeom>
              <a:avLst/>
              <a:gdLst/>
              <a:ahLst/>
              <a:cxnLst>
                <a:cxn ang="0">
                  <a:pos x="73" y="0"/>
                </a:cxn>
                <a:cxn ang="0">
                  <a:pos x="73" y="96"/>
                </a:cxn>
                <a:cxn ang="0">
                  <a:pos x="40" y="384"/>
                </a:cxn>
                <a:cxn ang="0">
                  <a:pos x="23" y="576"/>
                </a:cxn>
                <a:cxn ang="0">
                  <a:pos x="7" y="720"/>
                </a:cxn>
                <a:cxn ang="0">
                  <a:pos x="7" y="960"/>
                </a:cxn>
                <a:cxn ang="0">
                  <a:pos x="40" y="1056"/>
                </a:cxn>
              </a:cxnLst>
              <a:rect l="0" t="0" r="0" b="0"/>
              <a:pathLst>
                <a:path w="224" h="1056">
                  <a:moveTo>
                    <a:pt x="208" y="0"/>
                  </a:moveTo>
                  <a:cubicBezTo>
                    <a:pt x="216" y="16"/>
                    <a:pt x="224" y="32"/>
                    <a:pt x="208" y="96"/>
                  </a:cubicBezTo>
                  <a:cubicBezTo>
                    <a:pt x="192" y="160"/>
                    <a:pt x="136" y="304"/>
                    <a:pt x="112" y="384"/>
                  </a:cubicBezTo>
                  <a:cubicBezTo>
                    <a:pt x="88" y="464"/>
                    <a:pt x="80" y="520"/>
                    <a:pt x="64" y="576"/>
                  </a:cubicBezTo>
                  <a:cubicBezTo>
                    <a:pt x="48" y="632"/>
                    <a:pt x="24" y="656"/>
                    <a:pt x="16" y="720"/>
                  </a:cubicBezTo>
                  <a:cubicBezTo>
                    <a:pt x="8" y="784"/>
                    <a:pt x="0" y="904"/>
                    <a:pt x="16" y="960"/>
                  </a:cubicBezTo>
                  <a:cubicBezTo>
                    <a:pt x="32" y="1016"/>
                    <a:pt x="96" y="1040"/>
                    <a:pt x="112" y="1056"/>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51" name="Line 123"/>
            <p:cNvSpPr/>
            <p:nvPr/>
          </p:nvSpPr>
          <p:spPr>
            <a:xfrm>
              <a:off x="3696" y="2880"/>
              <a:ext cx="48" cy="144"/>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5952" name="Freeform 124"/>
            <p:cNvSpPr/>
            <p:nvPr/>
          </p:nvSpPr>
          <p:spPr>
            <a:xfrm>
              <a:off x="3888" y="2688"/>
              <a:ext cx="56" cy="336"/>
            </a:xfrm>
            <a:custGeom>
              <a:avLst/>
              <a:gdLst/>
              <a:ahLst/>
              <a:cxnLst>
                <a:cxn ang="0">
                  <a:pos x="48" y="0"/>
                </a:cxn>
                <a:cxn ang="0">
                  <a:pos x="48" y="96"/>
                </a:cxn>
                <a:cxn ang="0">
                  <a:pos x="0" y="240"/>
                </a:cxn>
                <a:cxn ang="0">
                  <a:pos x="48" y="336"/>
                </a:cxn>
              </a:cxnLst>
              <a:rect l="0" t="0" r="0" b="0"/>
              <a:pathLst>
                <a:path w="56" h="336">
                  <a:moveTo>
                    <a:pt x="48" y="0"/>
                  </a:moveTo>
                  <a:cubicBezTo>
                    <a:pt x="52" y="28"/>
                    <a:pt x="56" y="56"/>
                    <a:pt x="48" y="96"/>
                  </a:cubicBezTo>
                  <a:cubicBezTo>
                    <a:pt x="40" y="136"/>
                    <a:pt x="0" y="200"/>
                    <a:pt x="0" y="240"/>
                  </a:cubicBezTo>
                  <a:cubicBezTo>
                    <a:pt x="0" y="280"/>
                    <a:pt x="40" y="320"/>
                    <a:pt x="48" y="336"/>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53" name="Line 125"/>
            <p:cNvSpPr/>
            <p:nvPr/>
          </p:nvSpPr>
          <p:spPr>
            <a:xfrm>
              <a:off x="3888" y="2976"/>
              <a:ext cx="48" cy="48"/>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5954" name="Freeform 126"/>
            <p:cNvSpPr/>
            <p:nvPr/>
          </p:nvSpPr>
          <p:spPr>
            <a:xfrm>
              <a:off x="4168" y="2688"/>
              <a:ext cx="112" cy="336"/>
            </a:xfrm>
            <a:custGeom>
              <a:avLst/>
              <a:gdLst/>
              <a:ahLst/>
              <a:cxnLst>
                <a:cxn ang="0">
                  <a:pos x="56" y="0"/>
                </a:cxn>
                <a:cxn ang="0">
                  <a:pos x="104" y="96"/>
                </a:cxn>
                <a:cxn ang="0">
                  <a:pos x="8" y="240"/>
                </a:cxn>
                <a:cxn ang="0">
                  <a:pos x="56" y="336"/>
                </a:cxn>
              </a:cxnLst>
              <a:rect l="0" t="0" r="0" b="0"/>
              <a:pathLst>
                <a:path w="112" h="336">
                  <a:moveTo>
                    <a:pt x="56" y="0"/>
                  </a:moveTo>
                  <a:cubicBezTo>
                    <a:pt x="84" y="28"/>
                    <a:pt x="112" y="56"/>
                    <a:pt x="104" y="96"/>
                  </a:cubicBezTo>
                  <a:cubicBezTo>
                    <a:pt x="96" y="136"/>
                    <a:pt x="16" y="200"/>
                    <a:pt x="8" y="240"/>
                  </a:cubicBezTo>
                  <a:cubicBezTo>
                    <a:pt x="0" y="280"/>
                    <a:pt x="28" y="308"/>
                    <a:pt x="56" y="336"/>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55" name="Line 127"/>
            <p:cNvSpPr/>
            <p:nvPr/>
          </p:nvSpPr>
          <p:spPr>
            <a:xfrm>
              <a:off x="4176" y="2976"/>
              <a:ext cx="48" cy="48"/>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5956" name="Line 128"/>
            <p:cNvSpPr/>
            <p:nvPr/>
          </p:nvSpPr>
          <p:spPr>
            <a:xfrm>
              <a:off x="4656" y="2976"/>
              <a:ext cx="96" cy="96"/>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5957" name="Line 129"/>
            <p:cNvSpPr>
              <a:spLocks noChangeAspect="1"/>
            </p:cNvSpPr>
            <p:nvPr/>
          </p:nvSpPr>
          <p:spPr>
            <a:xfrm>
              <a:off x="4608" y="3408"/>
              <a:ext cx="70" cy="70"/>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35958" name="Freeform 130"/>
            <p:cNvSpPr/>
            <p:nvPr/>
          </p:nvSpPr>
          <p:spPr>
            <a:xfrm>
              <a:off x="4792" y="2400"/>
              <a:ext cx="160" cy="1056"/>
            </a:xfrm>
            <a:custGeom>
              <a:avLst/>
              <a:gdLst/>
              <a:ahLst/>
              <a:cxnLst>
                <a:cxn ang="0">
                  <a:pos x="104" y="0"/>
                </a:cxn>
                <a:cxn ang="0">
                  <a:pos x="152" y="96"/>
                </a:cxn>
                <a:cxn ang="0">
                  <a:pos x="56" y="384"/>
                </a:cxn>
                <a:cxn ang="0">
                  <a:pos x="8" y="720"/>
                </a:cxn>
                <a:cxn ang="0">
                  <a:pos x="8" y="960"/>
                </a:cxn>
                <a:cxn ang="0">
                  <a:pos x="56" y="1056"/>
                </a:cxn>
              </a:cxnLst>
              <a:rect l="0" t="0" r="0" b="0"/>
              <a:pathLst>
                <a:path w="160" h="1056">
                  <a:moveTo>
                    <a:pt x="104" y="0"/>
                  </a:moveTo>
                  <a:cubicBezTo>
                    <a:pt x="132" y="16"/>
                    <a:pt x="160" y="32"/>
                    <a:pt x="152" y="96"/>
                  </a:cubicBezTo>
                  <a:cubicBezTo>
                    <a:pt x="144" y="160"/>
                    <a:pt x="80" y="280"/>
                    <a:pt x="56" y="384"/>
                  </a:cubicBezTo>
                  <a:cubicBezTo>
                    <a:pt x="32" y="488"/>
                    <a:pt x="16" y="624"/>
                    <a:pt x="8" y="720"/>
                  </a:cubicBezTo>
                  <a:cubicBezTo>
                    <a:pt x="0" y="816"/>
                    <a:pt x="0" y="904"/>
                    <a:pt x="8" y="960"/>
                  </a:cubicBezTo>
                  <a:cubicBezTo>
                    <a:pt x="16" y="1016"/>
                    <a:pt x="36" y="1036"/>
                    <a:pt x="56" y="1056"/>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59" name="Line 131"/>
            <p:cNvSpPr>
              <a:spLocks noChangeAspect="1"/>
            </p:cNvSpPr>
            <p:nvPr/>
          </p:nvSpPr>
          <p:spPr>
            <a:xfrm>
              <a:off x="4800" y="3408"/>
              <a:ext cx="70" cy="70"/>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35960" name="Line 132"/>
            <p:cNvSpPr/>
            <p:nvPr/>
          </p:nvSpPr>
          <p:spPr>
            <a:xfrm>
              <a:off x="5088" y="2928"/>
              <a:ext cx="48" cy="96"/>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5961" name="Line 133"/>
            <p:cNvSpPr/>
            <p:nvPr/>
          </p:nvSpPr>
          <p:spPr>
            <a:xfrm>
              <a:off x="5088" y="3360"/>
              <a:ext cx="48" cy="96"/>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5962" name="Freeform 134"/>
            <p:cNvSpPr/>
            <p:nvPr/>
          </p:nvSpPr>
          <p:spPr>
            <a:xfrm>
              <a:off x="5040" y="2400"/>
              <a:ext cx="192" cy="960"/>
            </a:xfrm>
            <a:custGeom>
              <a:avLst/>
              <a:gdLst/>
              <a:ahLst/>
              <a:cxnLst>
                <a:cxn ang="0">
                  <a:pos x="144" y="0"/>
                </a:cxn>
                <a:cxn ang="0">
                  <a:pos x="192" y="96"/>
                </a:cxn>
                <a:cxn ang="0">
                  <a:pos x="144" y="384"/>
                </a:cxn>
                <a:cxn ang="0">
                  <a:pos x="48" y="528"/>
                </a:cxn>
                <a:cxn ang="0">
                  <a:pos x="0" y="720"/>
                </a:cxn>
                <a:cxn ang="0">
                  <a:pos x="48" y="960"/>
                </a:cxn>
              </a:cxnLst>
              <a:rect l="0" t="0" r="0" b="0"/>
              <a:pathLst>
                <a:path w="192" h="960">
                  <a:moveTo>
                    <a:pt x="144" y="0"/>
                  </a:moveTo>
                  <a:cubicBezTo>
                    <a:pt x="168" y="16"/>
                    <a:pt x="192" y="32"/>
                    <a:pt x="192" y="96"/>
                  </a:cubicBezTo>
                  <a:cubicBezTo>
                    <a:pt x="192" y="160"/>
                    <a:pt x="168" y="312"/>
                    <a:pt x="144" y="384"/>
                  </a:cubicBezTo>
                  <a:cubicBezTo>
                    <a:pt x="120" y="456"/>
                    <a:pt x="72" y="472"/>
                    <a:pt x="48" y="528"/>
                  </a:cubicBezTo>
                  <a:cubicBezTo>
                    <a:pt x="24" y="584"/>
                    <a:pt x="0" y="648"/>
                    <a:pt x="0" y="720"/>
                  </a:cubicBezTo>
                  <a:cubicBezTo>
                    <a:pt x="0" y="792"/>
                    <a:pt x="24" y="876"/>
                    <a:pt x="48" y="960"/>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63" name="Freeform 135"/>
            <p:cNvSpPr/>
            <p:nvPr/>
          </p:nvSpPr>
          <p:spPr>
            <a:xfrm>
              <a:off x="5127" y="2659"/>
              <a:ext cx="105" cy="63"/>
            </a:xfrm>
            <a:custGeom>
              <a:avLst/>
              <a:gdLst/>
              <a:ahLst/>
              <a:cxnLst>
                <a:cxn ang="0">
                  <a:pos x="0" y="0"/>
                </a:cxn>
                <a:cxn ang="0">
                  <a:pos x="105" y="63"/>
                </a:cxn>
              </a:cxnLst>
              <a:rect l="0" t="0" r="0" b="0"/>
              <a:pathLst>
                <a:path w="105" h="63">
                  <a:moveTo>
                    <a:pt x="0" y="0"/>
                  </a:moveTo>
                  <a:cubicBezTo>
                    <a:pt x="65" y="22"/>
                    <a:pt x="60" y="18"/>
                    <a:pt x="105" y="63"/>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64" name="Line 136"/>
            <p:cNvSpPr/>
            <p:nvPr/>
          </p:nvSpPr>
          <p:spPr>
            <a:xfrm>
              <a:off x="3648" y="3408"/>
              <a:ext cx="48" cy="48"/>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5965" name="Line 137"/>
            <p:cNvSpPr/>
            <p:nvPr/>
          </p:nvSpPr>
          <p:spPr>
            <a:xfrm>
              <a:off x="3216" y="3360"/>
              <a:ext cx="48" cy="96"/>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35966" name="Freeform 138"/>
            <p:cNvSpPr/>
            <p:nvPr/>
          </p:nvSpPr>
          <p:spPr>
            <a:xfrm>
              <a:off x="4600" y="2688"/>
              <a:ext cx="112" cy="720"/>
            </a:xfrm>
            <a:custGeom>
              <a:avLst/>
              <a:gdLst/>
              <a:ahLst/>
              <a:cxnLst>
                <a:cxn ang="0">
                  <a:pos x="104" y="0"/>
                </a:cxn>
                <a:cxn ang="0">
                  <a:pos x="104" y="144"/>
                </a:cxn>
                <a:cxn ang="0">
                  <a:pos x="56" y="288"/>
                </a:cxn>
                <a:cxn ang="0">
                  <a:pos x="8" y="528"/>
                </a:cxn>
                <a:cxn ang="0">
                  <a:pos x="8" y="720"/>
                </a:cxn>
              </a:cxnLst>
              <a:rect l="0" t="0" r="0" b="0"/>
              <a:pathLst>
                <a:path w="112" h="720">
                  <a:moveTo>
                    <a:pt x="104" y="0"/>
                  </a:moveTo>
                  <a:cubicBezTo>
                    <a:pt x="108" y="48"/>
                    <a:pt x="112" y="96"/>
                    <a:pt x="104" y="144"/>
                  </a:cubicBezTo>
                  <a:cubicBezTo>
                    <a:pt x="96" y="192"/>
                    <a:pt x="72" y="224"/>
                    <a:pt x="56" y="288"/>
                  </a:cubicBezTo>
                  <a:cubicBezTo>
                    <a:pt x="40" y="352"/>
                    <a:pt x="16" y="456"/>
                    <a:pt x="8" y="528"/>
                  </a:cubicBezTo>
                  <a:cubicBezTo>
                    <a:pt x="0" y="600"/>
                    <a:pt x="4" y="660"/>
                    <a:pt x="8" y="720"/>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5967" name="Line 19"/>
            <p:cNvSpPr/>
            <p:nvPr/>
          </p:nvSpPr>
          <p:spPr>
            <a:xfrm>
              <a:off x="526" y="3360"/>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68" name="Text Box 20"/>
            <p:cNvSpPr txBox="1"/>
            <p:nvPr/>
          </p:nvSpPr>
          <p:spPr>
            <a:xfrm>
              <a:off x="286" y="2256"/>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35969" name="Text Box 21"/>
            <p:cNvSpPr txBox="1"/>
            <p:nvPr/>
          </p:nvSpPr>
          <p:spPr>
            <a:xfrm>
              <a:off x="283" y="2573"/>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sp>
          <p:nvSpPr>
            <p:cNvPr id="35970" name="Text Box 22"/>
            <p:cNvSpPr txBox="1"/>
            <p:nvPr/>
          </p:nvSpPr>
          <p:spPr>
            <a:xfrm>
              <a:off x="283" y="2919"/>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35971" name="Text Box 23"/>
            <p:cNvSpPr txBox="1"/>
            <p:nvPr/>
          </p:nvSpPr>
          <p:spPr>
            <a:xfrm>
              <a:off x="201" y="3200"/>
              <a:ext cx="396" cy="308"/>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35972" name="Line 24"/>
            <p:cNvSpPr/>
            <p:nvPr/>
          </p:nvSpPr>
          <p:spPr>
            <a:xfrm>
              <a:off x="536" y="2487"/>
              <a:ext cx="24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73" name="Line 25"/>
            <p:cNvSpPr/>
            <p:nvPr/>
          </p:nvSpPr>
          <p:spPr>
            <a:xfrm flipV="1">
              <a:off x="776" y="2295"/>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74" name="Line 26"/>
            <p:cNvSpPr/>
            <p:nvPr/>
          </p:nvSpPr>
          <p:spPr>
            <a:xfrm>
              <a:off x="824" y="2295"/>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75" name="Line 27"/>
            <p:cNvSpPr/>
            <p:nvPr/>
          </p:nvSpPr>
          <p:spPr>
            <a:xfrm>
              <a:off x="968" y="2295"/>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76" name="Line 28"/>
            <p:cNvSpPr/>
            <p:nvPr/>
          </p:nvSpPr>
          <p:spPr>
            <a:xfrm>
              <a:off x="1016" y="2487"/>
              <a:ext cx="91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77" name="Line 29"/>
            <p:cNvSpPr/>
            <p:nvPr/>
          </p:nvSpPr>
          <p:spPr>
            <a:xfrm>
              <a:off x="1976" y="2295"/>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78" name="Line 30"/>
            <p:cNvSpPr/>
            <p:nvPr/>
          </p:nvSpPr>
          <p:spPr>
            <a:xfrm>
              <a:off x="2120" y="2295"/>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79" name="Line 31"/>
            <p:cNvSpPr/>
            <p:nvPr/>
          </p:nvSpPr>
          <p:spPr>
            <a:xfrm flipV="1">
              <a:off x="1928" y="2295"/>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0" name="Line 32"/>
            <p:cNvSpPr/>
            <p:nvPr/>
          </p:nvSpPr>
          <p:spPr>
            <a:xfrm>
              <a:off x="2168" y="2487"/>
              <a:ext cx="3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1" name="Line 33"/>
            <p:cNvSpPr/>
            <p:nvPr/>
          </p:nvSpPr>
          <p:spPr>
            <a:xfrm>
              <a:off x="536" y="2775"/>
              <a:ext cx="76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2" name="Line 34"/>
            <p:cNvSpPr/>
            <p:nvPr/>
          </p:nvSpPr>
          <p:spPr>
            <a:xfrm flipV="1">
              <a:off x="1304" y="2583"/>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3" name="Line 35"/>
            <p:cNvSpPr/>
            <p:nvPr/>
          </p:nvSpPr>
          <p:spPr>
            <a:xfrm>
              <a:off x="1352" y="2583"/>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4" name="Line 36"/>
            <p:cNvSpPr/>
            <p:nvPr/>
          </p:nvSpPr>
          <p:spPr>
            <a:xfrm>
              <a:off x="1496" y="2583"/>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5" name="Line 37"/>
            <p:cNvSpPr/>
            <p:nvPr/>
          </p:nvSpPr>
          <p:spPr>
            <a:xfrm>
              <a:off x="1544" y="2775"/>
              <a:ext cx="96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6" name="Line 38"/>
            <p:cNvSpPr/>
            <p:nvPr/>
          </p:nvSpPr>
          <p:spPr>
            <a:xfrm flipV="1">
              <a:off x="824" y="2919"/>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7" name="Line 39"/>
            <p:cNvSpPr/>
            <p:nvPr/>
          </p:nvSpPr>
          <p:spPr>
            <a:xfrm>
              <a:off x="872" y="2919"/>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8" name="Line 40"/>
            <p:cNvSpPr/>
            <p:nvPr/>
          </p:nvSpPr>
          <p:spPr>
            <a:xfrm>
              <a:off x="1304" y="2919"/>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89" name="Line 41"/>
            <p:cNvSpPr/>
            <p:nvPr/>
          </p:nvSpPr>
          <p:spPr>
            <a:xfrm>
              <a:off x="536" y="3111"/>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90" name="Line 42"/>
            <p:cNvSpPr/>
            <p:nvPr/>
          </p:nvSpPr>
          <p:spPr>
            <a:xfrm>
              <a:off x="1352" y="3111"/>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91" name="Line 43"/>
            <p:cNvSpPr/>
            <p:nvPr/>
          </p:nvSpPr>
          <p:spPr>
            <a:xfrm>
              <a:off x="1976" y="2919"/>
              <a:ext cx="52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92" name="Line 44"/>
            <p:cNvSpPr/>
            <p:nvPr/>
          </p:nvSpPr>
          <p:spPr>
            <a:xfrm flipV="1">
              <a:off x="1928" y="2919"/>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93" name="Line 46"/>
            <p:cNvSpPr/>
            <p:nvPr/>
          </p:nvSpPr>
          <p:spPr>
            <a:xfrm>
              <a:off x="862" y="3552"/>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94" name="Line 47"/>
            <p:cNvSpPr/>
            <p:nvPr/>
          </p:nvSpPr>
          <p:spPr>
            <a:xfrm>
              <a:off x="814" y="3360"/>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95" name="Line 48"/>
            <p:cNvSpPr/>
            <p:nvPr/>
          </p:nvSpPr>
          <p:spPr>
            <a:xfrm>
              <a:off x="1342" y="3360"/>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96" name="Line 49"/>
            <p:cNvSpPr/>
            <p:nvPr/>
          </p:nvSpPr>
          <p:spPr>
            <a:xfrm>
              <a:off x="1966" y="3552"/>
              <a:ext cx="52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97" name="Line 50"/>
            <p:cNvSpPr/>
            <p:nvPr/>
          </p:nvSpPr>
          <p:spPr>
            <a:xfrm>
              <a:off x="1918" y="3360"/>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998" name="Oval 51"/>
            <p:cNvSpPr/>
            <p:nvPr/>
          </p:nvSpPr>
          <p:spPr>
            <a:xfrm>
              <a:off x="824" y="2992"/>
              <a:ext cx="23" cy="23"/>
            </a:xfrm>
            <a:prstGeom prst="ellipse">
              <a:avLst/>
            </a:prstGeom>
            <a:solidFill>
              <a:schemeClr val="accent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5999" name="Line 52"/>
            <p:cNvSpPr/>
            <p:nvPr/>
          </p:nvSpPr>
          <p:spPr>
            <a:xfrm>
              <a:off x="1246" y="3024"/>
              <a:ext cx="96" cy="48"/>
            </a:xfrm>
            <a:prstGeom prst="line">
              <a:avLst/>
            </a:prstGeom>
            <a:ln w="19050" cap="flat" cmpd="sng">
              <a:solidFill>
                <a:srgbClr val="FF0000"/>
              </a:solidFill>
              <a:prstDash val="dash"/>
              <a:headEnd type="none" w="med" len="med"/>
              <a:tailEnd type="triangle" w="med" len="med"/>
            </a:ln>
          </p:spPr>
          <p:txBody>
            <a:bodyPr/>
            <a:lstStyle/>
            <a:p>
              <a:endParaRPr lang="zh-CN" altLang="en-US"/>
            </a:p>
          </p:txBody>
        </p:sp>
        <p:sp>
          <p:nvSpPr>
            <p:cNvPr id="36000" name="Line 45"/>
            <p:cNvSpPr/>
            <p:nvPr/>
          </p:nvSpPr>
          <p:spPr>
            <a:xfrm flipV="1">
              <a:off x="1294" y="3360"/>
              <a:ext cx="48"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6001" name="Line 53"/>
            <p:cNvSpPr/>
            <p:nvPr/>
          </p:nvSpPr>
          <p:spPr>
            <a:xfrm>
              <a:off x="1284" y="3417"/>
              <a:ext cx="48" cy="48"/>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36002" name="Line 54"/>
            <p:cNvSpPr/>
            <p:nvPr/>
          </p:nvSpPr>
          <p:spPr>
            <a:xfrm>
              <a:off x="766" y="2880"/>
              <a:ext cx="96" cy="144"/>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6003" name="Line 55"/>
            <p:cNvSpPr/>
            <p:nvPr/>
          </p:nvSpPr>
          <p:spPr>
            <a:xfrm>
              <a:off x="756" y="3405"/>
              <a:ext cx="96" cy="96"/>
            </a:xfrm>
            <a:prstGeom prst="line">
              <a:avLst/>
            </a:prstGeom>
            <a:ln w="19050" cap="flat" cmpd="sng">
              <a:solidFill>
                <a:srgbClr val="FF0000"/>
              </a:solidFill>
              <a:prstDash val="dash"/>
              <a:headEnd type="none" w="med" len="med"/>
              <a:tailEnd type="triangle" w="med" len="med"/>
            </a:ln>
          </p:spPr>
          <p:txBody>
            <a:bodyPr/>
            <a:lstStyle/>
            <a:p>
              <a:endParaRPr lang="zh-CN" altLang="en-US"/>
            </a:p>
          </p:txBody>
        </p:sp>
        <p:sp>
          <p:nvSpPr>
            <p:cNvPr id="36004" name="Line 56"/>
            <p:cNvSpPr/>
            <p:nvPr/>
          </p:nvSpPr>
          <p:spPr>
            <a:xfrm>
              <a:off x="1870" y="2832"/>
              <a:ext cx="96" cy="192"/>
            </a:xfrm>
            <a:prstGeom prst="line">
              <a:avLst/>
            </a:prstGeom>
            <a:ln w="19050" cap="flat" cmpd="sng">
              <a:solidFill>
                <a:srgbClr val="0000FF"/>
              </a:solidFill>
              <a:prstDash val="dash"/>
              <a:headEnd type="none" w="med" len="med"/>
              <a:tailEnd type="triangle" w="med" len="med"/>
            </a:ln>
          </p:spPr>
          <p:txBody>
            <a:bodyPr/>
            <a:lstStyle/>
            <a:p>
              <a:endParaRPr lang="zh-CN" altLang="en-US"/>
            </a:p>
          </p:txBody>
        </p:sp>
        <p:sp>
          <p:nvSpPr>
            <p:cNvPr id="36005" name="Line 57"/>
            <p:cNvSpPr/>
            <p:nvPr/>
          </p:nvSpPr>
          <p:spPr>
            <a:xfrm>
              <a:off x="1860" y="3417"/>
              <a:ext cx="96" cy="48"/>
            </a:xfrm>
            <a:prstGeom prst="line">
              <a:avLst/>
            </a:prstGeom>
            <a:ln>
              <a:solidFill>
                <a:srgbClr val="FF0000"/>
              </a:solidFill>
              <a:headEnd type="none" w="med" len="med"/>
              <a:tailEnd type="triangle" w="med" len="med"/>
            </a:ln>
          </p:spPr>
          <p:style>
            <a:lnRef idx="1">
              <a:schemeClr val="accent5"/>
            </a:lnRef>
            <a:fillRef idx="0">
              <a:schemeClr val="accent5"/>
            </a:fillRef>
            <a:effectRef idx="0">
              <a:schemeClr val="accent5"/>
            </a:effectRef>
            <a:fontRef idx="minor">
              <a:schemeClr val="tx1"/>
            </a:fontRef>
          </p:style>
          <p:txBody>
            <a:bodyPr/>
            <a:lstStyle/>
            <a:p>
              <a:endParaRPr lang="zh-CN" altLang="en-US"/>
            </a:p>
          </p:txBody>
        </p:sp>
        <p:sp>
          <p:nvSpPr>
            <p:cNvPr id="36006" name="Freeform 58"/>
            <p:cNvSpPr/>
            <p:nvPr/>
          </p:nvSpPr>
          <p:spPr>
            <a:xfrm>
              <a:off x="718" y="2400"/>
              <a:ext cx="152" cy="1008"/>
            </a:xfrm>
            <a:custGeom>
              <a:avLst/>
              <a:gdLst/>
              <a:ahLst/>
              <a:cxnLst>
                <a:cxn ang="0">
                  <a:pos x="96" y="0"/>
                </a:cxn>
                <a:cxn ang="0">
                  <a:pos x="144" y="96"/>
                </a:cxn>
                <a:cxn ang="0">
                  <a:pos x="48" y="480"/>
                </a:cxn>
                <a:cxn ang="0">
                  <a:pos x="0" y="720"/>
                </a:cxn>
                <a:cxn ang="0">
                  <a:pos x="48" y="1008"/>
                </a:cxn>
              </a:cxnLst>
              <a:rect l="0" t="0" r="0" b="0"/>
              <a:pathLst>
                <a:path w="152" h="1008">
                  <a:moveTo>
                    <a:pt x="96" y="0"/>
                  </a:moveTo>
                  <a:cubicBezTo>
                    <a:pt x="124" y="8"/>
                    <a:pt x="152" y="16"/>
                    <a:pt x="144" y="96"/>
                  </a:cubicBezTo>
                  <a:cubicBezTo>
                    <a:pt x="136" y="176"/>
                    <a:pt x="72" y="376"/>
                    <a:pt x="48" y="480"/>
                  </a:cubicBezTo>
                  <a:cubicBezTo>
                    <a:pt x="24" y="584"/>
                    <a:pt x="0" y="632"/>
                    <a:pt x="0" y="720"/>
                  </a:cubicBezTo>
                  <a:cubicBezTo>
                    <a:pt x="0" y="808"/>
                    <a:pt x="24" y="908"/>
                    <a:pt x="48" y="1008"/>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6007" name="Freeform 60"/>
            <p:cNvSpPr/>
            <p:nvPr/>
          </p:nvSpPr>
          <p:spPr>
            <a:xfrm>
              <a:off x="1822" y="2400"/>
              <a:ext cx="160" cy="1008"/>
            </a:xfrm>
            <a:custGeom>
              <a:avLst/>
              <a:gdLst/>
              <a:ahLst/>
              <a:cxnLst>
                <a:cxn ang="0">
                  <a:pos x="144" y="0"/>
                </a:cxn>
                <a:cxn ang="0">
                  <a:pos x="144" y="96"/>
                </a:cxn>
                <a:cxn ang="0">
                  <a:pos x="48" y="432"/>
                </a:cxn>
                <a:cxn ang="0">
                  <a:pos x="0" y="720"/>
                </a:cxn>
                <a:cxn ang="0">
                  <a:pos x="48" y="1008"/>
                </a:cxn>
              </a:cxnLst>
              <a:rect l="0" t="0" r="0" b="0"/>
              <a:pathLst>
                <a:path w="160" h="1008">
                  <a:moveTo>
                    <a:pt x="144" y="0"/>
                  </a:moveTo>
                  <a:cubicBezTo>
                    <a:pt x="152" y="12"/>
                    <a:pt x="160" y="24"/>
                    <a:pt x="144" y="96"/>
                  </a:cubicBezTo>
                  <a:cubicBezTo>
                    <a:pt x="128" y="168"/>
                    <a:pt x="72" y="328"/>
                    <a:pt x="48" y="432"/>
                  </a:cubicBezTo>
                  <a:cubicBezTo>
                    <a:pt x="24" y="536"/>
                    <a:pt x="0" y="624"/>
                    <a:pt x="0" y="720"/>
                  </a:cubicBezTo>
                  <a:cubicBezTo>
                    <a:pt x="0" y="816"/>
                    <a:pt x="40" y="960"/>
                    <a:pt x="48" y="1008"/>
                  </a:cubicBezTo>
                </a:path>
              </a:pathLst>
            </a:custGeom>
            <a:noFill/>
            <a:ln w="19050" cap="flat" cmpd="sng">
              <a:solidFill>
                <a:srgbClr val="0000FF">
                  <a:alpha val="100000"/>
                </a:srgbClr>
              </a:solidFill>
              <a:prstDash val="dash"/>
              <a:round/>
              <a:headEnd type="none" w="med" len="med"/>
              <a:tailEnd type="none" w="med" len="med"/>
            </a:ln>
          </p:spPr>
          <p:txBody>
            <a:bodyPr/>
            <a:lstStyle/>
            <a:p>
              <a:endParaRPr lang="zh-CN" altLang="en-US"/>
            </a:p>
          </p:txBody>
        </p:sp>
        <p:sp>
          <p:nvSpPr>
            <p:cNvPr id="36008" name="Text Box 139"/>
            <p:cNvSpPr txBox="1"/>
            <p:nvPr/>
          </p:nvSpPr>
          <p:spPr>
            <a:xfrm>
              <a:off x="847" y="3648"/>
              <a:ext cx="1823" cy="309"/>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(b)  </a:t>
              </a:r>
              <a:r>
                <a:rPr lang="zh-CN" altLang="en-US" sz="1800" b="1" dirty="0">
                  <a:solidFill>
                    <a:schemeClr val="tx1"/>
                  </a:solidFill>
                  <a:latin typeface="华文新魏" panose="02010800040101010101" pitchFamily="2" charset="-122"/>
                  <a:ea typeface="华文新魏" panose="02010800040101010101" pitchFamily="2" charset="-122"/>
                </a:rPr>
                <a:t>正常输入</a:t>
              </a:r>
            </a:p>
          </p:txBody>
        </p:sp>
        <p:sp>
          <p:nvSpPr>
            <p:cNvPr id="36009" name="Text Box 140"/>
            <p:cNvSpPr txBox="1"/>
            <p:nvPr/>
          </p:nvSpPr>
          <p:spPr>
            <a:xfrm>
              <a:off x="2938" y="3612"/>
              <a:ext cx="2137" cy="310"/>
            </a:xfrm>
            <a:prstGeom prst="rect">
              <a:avLst/>
            </a:prstGeom>
            <a:noFill/>
            <a:ln w="19050">
              <a:noFill/>
            </a:ln>
          </p:spPr>
          <p:txBody>
            <a:bodyPr>
              <a:spAutoFit/>
            </a:bodyPr>
            <a:lstStyle/>
            <a:p>
              <a:pPr algn="ct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(c) </a:t>
              </a:r>
              <a:r>
                <a:rPr lang="en-US" altLang="zh-CN" sz="1800" dirty="0">
                  <a:solidFill>
                    <a:srgbClr val="FF0000"/>
                  </a:solidFill>
                  <a:latin typeface="华文新魏" panose="02010800040101010101" pitchFamily="2" charset="-122"/>
                  <a:ea typeface="华文新魏" panose="02010800040101010101" pitchFamily="2" charset="-122"/>
                </a:rPr>
                <a:t> S </a:t>
              </a:r>
              <a:r>
                <a:rPr lang="zh-CN" altLang="en-US" sz="1800" dirty="0">
                  <a:solidFill>
                    <a:srgbClr val="FF0000"/>
                  </a:solidFill>
                  <a:latin typeface="华文新魏" panose="02010800040101010101" pitchFamily="2" charset="-122"/>
                  <a:ea typeface="华文新魏" panose="02010800040101010101" pitchFamily="2" charset="-122"/>
                </a:rPr>
                <a:t>和 </a:t>
              </a:r>
              <a:r>
                <a:rPr lang="en-US" altLang="zh-CN" sz="1800" dirty="0">
                  <a:solidFill>
                    <a:srgbClr val="FF0000"/>
                  </a:solidFill>
                  <a:latin typeface="华文新魏" panose="02010800040101010101" pitchFamily="2" charset="-122"/>
                  <a:ea typeface="华文新魏" panose="02010800040101010101" pitchFamily="2" charset="-122"/>
                </a:rPr>
                <a:t>R </a:t>
              </a:r>
              <a:r>
                <a:rPr lang="zh-CN" altLang="en-US" sz="1800" dirty="0">
                  <a:solidFill>
                    <a:srgbClr val="FF0000"/>
                  </a:solidFill>
                  <a:latin typeface="华文新魏" panose="02010800040101010101" pitchFamily="2" charset="-122"/>
                  <a:ea typeface="华文新魏" panose="02010800040101010101" pitchFamily="2" charset="-122"/>
                </a:rPr>
                <a:t>同时有效</a:t>
              </a:r>
            </a:p>
          </p:txBody>
        </p:sp>
        <p:grpSp>
          <p:nvGrpSpPr>
            <p:cNvPr id="36010" name="Group 200"/>
            <p:cNvGrpSpPr/>
            <p:nvPr/>
          </p:nvGrpSpPr>
          <p:grpSpPr>
            <a:xfrm>
              <a:off x="5132" y="2928"/>
              <a:ext cx="292" cy="192"/>
              <a:chOff x="5132" y="2928"/>
              <a:chExt cx="292" cy="192"/>
            </a:xfrm>
          </p:grpSpPr>
          <p:sp>
            <p:nvSpPr>
              <p:cNvPr id="36016" name="Line 99"/>
              <p:cNvSpPr/>
              <p:nvPr/>
            </p:nvSpPr>
            <p:spPr>
              <a:xfrm flipV="1">
                <a:off x="5136" y="2928"/>
                <a:ext cx="48" cy="192"/>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36017" name="Line 100"/>
              <p:cNvSpPr/>
              <p:nvPr/>
            </p:nvSpPr>
            <p:spPr>
              <a:xfrm>
                <a:off x="5181" y="2928"/>
                <a:ext cx="243"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36018" name="Line 144"/>
              <p:cNvSpPr/>
              <p:nvPr/>
            </p:nvSpPr>
            <p:spPr>
              <a:xfrm>
                <a:off x="5132" y="3120"/>
                <a:ext cx="29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grpSp>
        <p:grpSp>
          <p:nvGrpSpPr>
            <p:cNvPr id="36011" name="Group 201"/>
            <p:cNvGrpSpPr/>
            <p:nvPr/>
          </p:nvGrpSpPr>
          <p:grpSpPr>
            <a:xfrm>
              <a:off x="5136" y="3360"/>
              <a:ext cx="292" cy="192"/>
              <a:chOff x="5132" y="2928"/>
              <a:chExt cx="292" cy="192"/>
            </a:xfrm>
          </p:grpSpPr>
          <p:sp>
            <p:nvSpPr>
              <p:cNvPr id="36013" name="Line 202"/>
              <p:cNvSpPr/>
              <p:nvPr/>
            </p:nvSpPr>
            <p:spPr>
              <a:xfrm flipV="1">
                <a:off x="5136" y="2928"/>
                <a:ext cx="48" cy="192"/>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36014" name="Line 203"/>
              <p:cNvSpPr/>
              <p:nvPr/>
            </p:nvSpPr>
            <p:spPr>
              <a:xfrm>
                <a:off x="5181" y="2928"/>
                <a:ext cx="243"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36015" name="Line 204"/>
              <p:cNvSpPr/>
              <p:nvPr/>
            </p:nvSpPr>
            <p:spPr>
              <a:xfrm>
                <a:off x="5132" y="3120"/>
                <a:ext cx="29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grpSp>
        <p:sp>
          <p:nvSpPr>
            <p:cNvPr id="36012" name="Freeform 205"/>
            <p:cNvSpPr/>
            <p:nvPr/>
          </p:nvSpPr>
          <p:spPr>
            <a:xfrm>
              <a:off x="5136" y="2376"/>
              <a:ext cx="105" cy="63"/>
            </a:xfrm>
            <a:custGeom>
              <a:avLst/>
              <a:gdLst/>
              <a:ahLst/>
              <a:cxnLst>
                <a:cxn ang="0">
                  <a:pos x="0" y="0"/>
                </a:cxn>
                <a:cxn ang="0">
                  <a:pos x="105" y="63"/>
                </a:cxn>
              </a:cxnLst>
              <a:rect l="0" t="0" r="0" b="0"/>
              <a:pathLst>
                <a:path w="105" h="63">
                  <a:moveTo>
                    <a:pt x="0" y="0"/>
                  </a:moveTo>
                  <a:cubicBezTo>
                    <a:pt x="65" y="22"/>
                    <a:pt x="60" y="18"/>
                    <a:pt x="105" y="63"/>
                  </a:cubicBezTo>
                </a:path>
              </a:pathLst>
            </a:custGeom>
            <a:noFill/>
            <a:ln w="19050" cap="flat" cmpd="sng">
              <a:solidFill>
                <a:srgbClr val="0000FF">
                  <a:alpha val="100000"/>
                </a:srgbClr>
              </a:solidFill>
              <a:prstDash val="solid"/>
              <a:round/>
              <a:headEnd type="none" w="med" len="med"/>
              <a:tailEnd type="none" w="med" len="med"/>
            </a:ln>
          </p:spPr>
          <p:txBody>
            <a:bodyPr/>
            <a:lstStyle/>
            <a:p>
              <a:endParaRPr lang="zh-CN" altLang="en-US"/>
            </a:p>
          </p:txBody>
        </p:sp>
      </p:grpSp>
      <p:grpSp>
        <p:nvGrpSpPr>
          <p:cNvPr id="35866" name="Group 34"/>
          <p:cNvGrpSpPr/>
          <p:nvPr/>
        </p:nvGrpSpPr>
        <p:grpSpPr>
          <a:xfrm>
            <a:off x="6673215" y="894080"/>
            <a:ext cx="2446020" cy="1174115"/>
            <a:chOff x="480" y="627"/>
            <a:chExt cx="1533" cy="1183"/>
          </a:xfrm>
        </p:grpSpPr>
        <p:sp>
          <p:nvSpPr>
            <p:cNvPr id="35869" name="Rectangle 5"/>
            <p:cNvSpPr/>
            <p:nvPr/>
          </p:nvSpPr>
          <p:spPr>
            <a:xfrm>
              <a:off x="1004" y="768"/>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5870" name="Text Box 6"/>
            <p:cNvSpPr txBox="1"/>
            <p:nvPr/>
          </p:nvSpPr>
          <p:spPr>
            <a:xfrm>
              <a:off x="980" y="752"/>
              <a:ext cx="630" cy="37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35871" name="Line 7"/>
            <p:cNvSpPr/>
            <p:nvPr/>
          </p:nvSpPr>
          <p:spPr>
            <a:xfrm>
              <a:off x="720" y="856"/>
              <a:ext cx="2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72" name="Line 8"/>
            <p:cNvSpPr/>
            <p:nvPr/>
          </p:nvSpPr>
          <p:spPr>
            <a:xfrm>
              <a:off x="1317" y="916"/>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73" name="Oval 10"/>
            <p:cNvSpPr/>
            <p:nvPr/>
          </p:nvSpPr>
          <p:spPr>
            <a:xfrm>
              <a:off x="1251" y="894"/>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5874" name="Rectangle 14"/>
            <p:cNvSpPr/>
            <p:nvPr/>
          </p:nvSpPr>
          <p:spPr>
            <a:xfrm>
              <a:off x="1004" y="1431"/>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5875" name="Text Box 15"/>
            <p:cNvSpPr txBox="1"/>
            <p:nvPr/>
          </p:nvSpPr>
          <p:spPr>
            <a:xfrm>
              <a:off x="980" y="1414"/>
              <a:ext cx="402" cy="37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35876" name="Line 16"/>
            <p:cNvSpPr/>
            <p:nvPr/>
          </p:nvSpPr>
          <p:spPr>
            <a:xfrm>
              <a:off x="861" y="1519"/>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77" name="Line 17"/>
            <p:cNvSpPr/>
            <p:nvPr/>
          </p:nvSpPr>
          <p:spPr>
            <a:xfrm>
              <a:off x="1315" y="1576"/>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78" name="Line 18"/>
            <p:cNvSpPr/>
            <p:nvPr/>
          </p:nvSpPr>
          <p:spPr>
            <a:xfrm>
              <a:off x="720" y="1631"/>
              <a:ext cx="2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79" name="Oval 19"/>
            <p:cNvSpPr/>
            <p:nvPr/>
          </p:nvSpPr>
          <p:spPr>
            <a:xfrm>
              <a:off x="1251" y="1551"/>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5880" name="Line 20"/>
            <p:cNvSpPr/>
            <p:nvPr/>
          </p:nvSpPr>
          <p:spPr>
            <a:xfrm>
              <a:off x="854" y="978"/>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81" name="Line 21"/>
            <p:cNvSpPr/>
            <p:nvPr/>
          </p:nvSpPr>
          <p:spPr>
            <a:xfrm>
              <a:off x="1428" y="922"/>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82" name="Line 22"/>
            <p:cNvSpPr/>
            <p:nvPr/>
          </p:nvSpPr>
          <p:spPr>
            <a:xfrm>
              <a:off x="864" y="1369"/>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83" name="Line 23"/>
            <p:cNvSpPr/>
            <p:nvPr/>
          </p:nvSpPr>
          <p:spPr>
            <a:xfrm>
              <a:off x="1440" y="1377"/>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84" name="Line 24"/>
            <p:cNvSpPr/>
            <p:nvPr/>
          </p:nvSpPr>
          <p:spPr>
            <a:xfrm>
              <a:off x="864" y="988"/>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85" name="Line 25"/>
            <p:cNvSpPr/>
            <p:nvPr/>
          </p:nvSpPr>
          <p:spPr>
            <a:xfrm>
              <a:off x="864" y="1134"/>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86" name="Line 26"/>
            <p:cNvSpPr/>
            <p:nvPr/>
          </p:nvSpPr>
          <p:spPr>
            <a:xfrm flipH="1">
              <a:off x="864" y="1122"/>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5887" name="Oval 27"/>
            <p:cNvSpPr/>
            <p:nvPr/>
          </p:nvSpPr>
          <p:spPr>
            <a:xfrm>
              <a:off x="1418" y="1557"/>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5888" name="Oval 29"/>
            <p:cNvSpPr/>
            <p:nvPr/>
          </p:nvSpPr>
          <p:spPr>
            <a:xfrm>
              <a:off x="1402" y="892"/>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b="1" dirty="0">
                <a:solidFill>
                  <a:schemeClr val="tx1"/>
                </a:solidFill>
                <a:latin typeface="黑体" panose="02010609060101010101" pitchFamily="49" charset="-122"/>
                <a:ea typeface="黑体" panose="02010609060101010101" pitchFamily="49" charset="-122"/>
              </a:endParaRPr>
            </a:p>
          </p:txBody>
        </p:sp>
        <p:sp>
          <p:nvSpPr>
            <p:cNvPr id="35889" name="Text Box 30"/>
            <p:cNvSpPr txBox="1"/>
            <p:nvPr/>
          </p:nvSpPr>
          <p:spPr>
            <a:xfrm>
              <a:off x="480" y="627"/>
              <a:ext cx="240" cy="37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R</a:t>
              </a:r>
            </a:p>
          </p:txBody>
        </p:sp>
        <p:sp>
          <p:nvSpPr>
            <p:cNvPr id="35890" name="Text Box 31"/>
            <p:cNvSpPr txBox="1"/>
            <p:nvPr/>
          </p:nvSpPr>
          <p:spPr>
            <a:xfrm>
              <a:off x="480" y="1439"/>
              <a:ext cx="240" cy="37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S</a:t>
              </a:r>
            </a:p>
          </p:txBody>
        </p:sp>
        <p:sp>
          <p:nvSpPr>
            <p:cNvPr id="35891" name="Text Box 32"/>
            <p:cNvSpPr txBox="1"/>
            <p:nvPr/>
          </p:nvSpPr>
          <p:spPr>
            <a:xfrm>
              <a:off x="1742" y="733"/>
              <a:ext cx="240" cy="37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p>
          </p:txBody>
        </p:sp>
        <p:sp>
          <p:nvSpPr>
            <p:cNvPr id="35892" name="Text Box 33"/>
            <p:cNvSpPr txBox="1"/>
            <p:nvPr/>
          </p:nvSpPr>
          <p:spPr>
            <a:xfrm>
              <a:off x="1677" y="1391"/>
              <a:ext cx="336" cy="37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p>
          </p:txBody>
        </p:sp>
      </p:grpSp>
      <p:cxnSp>
        <p:nvCxnSpPr>
          <p:cNvPr id="2" name="直接连接符 1"/>
          <p:cNvCxnSpPr/>
          <p:nvPr/>
        </p:nvCxnSpPr>
        <p:spPr>
          <a:xfrm>
            <a:off x="1331595" y="2571750"/>
            <a:ext cx="0" cy="1945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562735" y="2555240"/>
            <a:ext cx="0" cy="1945005"/>
          </a:xfrm>
          <a:prstGeom prst="line">
            <a:avLst/>
          </a:prstGeom>
        </p:spPr>
        <p:style>
          <a:lnRef idx="1">
            <a:schemeClr val="accent2"/>
          </a:lnRef>
          <a:fillRef idx="0">
            <a:schemeClr val="accent2"/>
          </a:fillRef>
          <a:effectRef idx="0">
            <a:schemeClr val="accent2"/>
          </a:effectRef>
          <a:fontRef idx="minor">
            <a:schemeClr val="tx1"/>
          </a:fontRef>
        </p:style>
      </p:cxnSp>
      <p:cxnSp>
        <p:nvCxnSpPr>
          <p:cNvPr id="4" name="直接连接符 3"/>
          <p:cNvCxnSpPr/>
          <p:nvPr/>
        </p:nvCxnSpPr>
        <p:spPr>
          <a:xfrm>
            <a:off x="1826260" y="2555240"/>
            <a:ext cx="0" cy="1945005"/>
          </a:xfrm>
          <a:prstGeom prst="line">
            <a:avLst/>
          </a:prstGeom>
          <a:ln>
            <a:solidFill>
              <a:schemeClr val="accent1"/>
            </a:solidFill>
          </a:ln>
        </p:spPr>
        <p:style>
          <a:lnRef idx="1">
            <a:schemeClr val="accent2"/>
          </a:lnRef>
          <a:fillRef idx="0">
            <a:schemeClr val="accent2"/>
          </a:fillRef>
          <a:effectRef idx="0">
            <a:schemeClr val="accent2"/>
          </a:effectRef>
          <a:fontRef idx="minor">
            <a:schemeClr val="tx1"/>
          </a:fontRef>
        </p:style>
      </p:cxnSp>
      <p:cxnSp>
        <p:nvCxnSpPr>
          <p:cNvPr id="5" name="直接连接符 4"/>
          <p:cNvCxnSpPr/>
          <p:nvPr/>
        </p:nvCxnSpPr>
        <p:spPr>
          <a:xfrm>
            <a:off x="2275840" y="2555240"/>
            <a:ext cx="0" cy="1945005"/>
          </a:xfrm>
          <a:prstGeom prst="line">
            <a:avLst/>
          </a:prstGeom>
        </p:spPr>
        <p:style>
          <a:lnRef idx="2">
            <a:schemeClr val="accent6"/>
          </a:lnRef>
          <a:fillRef idx="0">
            <a:schemeClr val="accent6"/>
          </a:fillRef>
          <a:effectRef idx="1">
            <a:schemeClr val="accent6"/>
          </a:effectRef>
          <a:fontRef idx="minor">
            <a:schemeClr val="tx1"/>
          </a:fontRef>
        </p:style>
      </p:cxnSp>
      <p:cxnSp>
        <p:nvCxnSpPr>
          <p:cNvPr id="6" name="直接连接符 5"/>
          <p:cNvCxnSpPr/>
          <p:nvPr/>
        </p:nvCxnSpPr>
        <p:spPr>
          <a:xfrm>
            <a:off x="2733675" y="2538730"/>
            <a:ext cx="0" cy="1945005"/>
          </a:xfrm>
          <a:prstGeom prst="line">
            <a:avLst/>
          </a:prstGeom>
          <a:ln>
            <a:solidFill>
              <a:schemeClr val="accent1"/>
            </a:solidFill>
          </a:ln>
        </p:spPr>
        <p:style>
          <a:lnRef idx="3">
            <a:schemeClr val="accent6"/>
          </a:lnRef>
          <a:fillRef idx="0">
            <a:schemeClr val="accent6"/>
          </a:fillRef>
          <a:effectRef idx="2">
            <a:schemeClr val="accent6"/>
          </a:effectRef>
          <a:fontRef idx="minor">
            <a:schemeClr val="tx1"/>
          </a:fontRef>
        </p:style>
      </p:cxnSp>
      <p:cxnSp>
        <p:nvCxnSpPr>
          <p:cNvPr id="7" name="直接连接符 6"/>
          <p:cNvCxnSpPr/>
          <p:nvPr/>
        </p:nvCxnSpPr>
        <p:spPr>
          <a:xfrm>
            <a:off x="4152265" y="2665730"/>
            <a:ext cx="0" cy="1945005"/>
          </a:xfrm>
          <a:prstGeom prst="line">
            <a:avLst/>
          </a:prstGeom>
          <a:ln>
            <a:solidFill>
              <a:schemeClr val="accent1"/>
            </a:solidFill>
          </a:ln>
        </p:spPr>
        <p:style>
          <a:lnRef idx="3">
            <a:schemeClr val="accent6"/>
          </a:lnRef>
          <a:fillRef idx="0">
            <a:schemeClr val="accent6"/>
          </a:fillRef>
          <a:effectRef idx="2">
            <a:schemeClr val="accent6"/>
          </a:effectRef>
          <a:fontRef idx="minor">
            <a:schemeClr val="tx1"/>
          </a:fontRef>
        </p:style>
      </p:cxnSp>
      <p:cxnSp>
        <p:nvCxnSpPr>
          <p:cNvPr id="8" name="直接连接符 7"/>
          <p:cNvCxnSpPr/>
          <p:nvPr/>
        </p:nvCxnSpPr>
        <p:spPr>
          <a:xfrm>
            <a:off x="4309110" y="2649220"/>
            <a:ext cx="0" cy="1945005"/>
          </a:xfrm>
          <a:prstGeom prst="line">
            <a:avLst/>
          </a:prstGeom>
          <a:ln>
            <a:solidFill>
              <a:schemeClr val="accent1"/>
            </a:solidFill>
          </a:ln>
        </p:spPr>
        <p:style>
          <a:lnRef idx="3">
            <a:schemeClr val="accent6"/>
          </a:lnRef>
          <a:fillRef idx="0">
            <a:schemeClr val="accent6"/>
          </a:fillRef>
          <a:effectRef idx="2">
            <a:schemeClr val="accent6"/>
          </a:effectRef>
          <a:fontRef idx="minor">
            <a:schemeClr val="tx1"/>
          </a:fontRef>
        </p:style>
      </p:cxnSp>
      <p:cxnSp>
        <p:nvCxnSpPr>
          <p:cNvPr id="9" name="直接连接符 8"/>
          <p:cNvCxnSpPr/>
          <p:nvPr/>
        </p:nvCxnSpPr>
        <p:spPr>
          <a:xfrm>
            <a:off x="4587875" y="2704465"/>
            <a:ext cx="0" cy="1945005"/>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0" name="直接连接符 9"/>
          <p:cNvCxnSpPr/>
          <p:nvPr/>
        </p:nvCxnSpPr>
        <p:spPr>
          <a:xfrm>
            <a:off x="4787900" y="3875405"/>
            <a:ext cx="0" cy="504190"/>
          </a:xfrm>
          <a:prstGeom prst="line">
            <a:avLst/>
          </a:prstGeom>
          <a:ln>
            <a:solidFill>
              <a:srgbClr val="FF0000"/>
            </a:solidFill>
            <a:headEnd type="stealth"/>
            <a:tailEnd type="stealth"/>
          </a:ln>
        </p:spPr>
        <p:style>
          <a:lnRef idx="3">
            <a:schemeClr val="accent6"/>
          </a:lnRef>
          <a:fillRef idx="0">
            <a:schemeClr val="accent6"/>
          </a:fillRef>
          <a:effectRef idx="2">
            <a:schemeClr val="accent6"/>
          </a:effectRef>
          <a:fontRef idx="minor">
            <a:schemeClr val="tx1"/>
          </a:fontRef>
        </p:style>
      </p:cxnSp>
      <p:cxnSp>
        <p:nvCxnSpPr>
          <p:cNvPr id="11" name="直接连接符 10"/>
          <p:cNvCxnSpPr/>
          <p:nvPr/>
        </p:nvCxnSpPr>
        <p:spPr>
          <a:xfrm>
            <a:off x="4915535" y="2717165"/>
            <a:ext cx="0" cy="1945005"/>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p:nvPr/>
        </p:nvSpPr>
        <p:spPr>
          <a:xfrm>
            <a:off x="928370" y="2329180"/>
            <a:ext cx="7641590" cy="2416175"/>
          </a:xfrm>
          <a:prstGeom prst="rect">
            <a:avLst/>
          </a:prstGeom>
          <a:noFill/>
          <a:ln w="9525">
            <a:noFill/>
          </a:ln>
        </p:spPr>
        <p:txBody>
          <a:bodyPr wrap="square">
            <a:spAutoFit/>
          </a:bodyPr>
          <a:lstStyle/>
          <a:p>
            <a:pPr eaLnBrk="1" hangingPunct="1">
              <a:lnSpc>
                <a:spcPct val="120000"/>
              </a:lnSpc>
              <a:buFont typeface="Arial" panose="020B0604020202020204" pitchFamily="34" charset="0"/>
            </a:pPr>
            <a:r>
              <a:rPr lang="en-US" altLang="zh-CN" sz="1800" b="1" dirty="0">
                <a:solidFill>
                  <a:schemeClr val="accent2"/>
                </a:solidFill>
                <a:latin typeface="华文新魏" panose="02010800040101010101" pitchFamily="2" charset="-122"/>
                <a:ea typeface="华文新魏" panose="02010800040101010101" pitchFamily="2" charset="-122"/>
              </a:rPr>
              <a:t>  /S</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/R</a:t>
            </a:r>
            <a:r>
              <a:rPr lang="zh-CN" altLang="en-US" sz="1800" b="1" dirty="0">
                <a:solidFill>
                  <a:schemeClr val="accent2"/>
                </a:solidFill>
                <a:latin typeface="华文新魏" panose="02010800040101010101" pitchFamily="2" charset="-122"/>
                <a:ea typeface="华文新魏" panose="02010800040101010101" pitchFamily="2" charset="-122"/>
              </a:rPr>
              <a:t>锁存器</a:t>
            </a:r>
            <a:r>
              <a:rPr lang="zh-CN" altLang="en-US" sz="1800" b="1" dirty="0">
                <a:solidFill>
                  <a:schemeClr val="tx1"/>
                </a:solidFill>
                <a:latin typeface="华文新魏" panose="02010800040101010101" pitchFamily="2" charset="-122"/>
                <a:ea typeface="华文新魏" panose="02010800040101010101" pitchFamily="2" charset="-122"/>
              </a:rPr>
              <a:t>与</a:t>
            </a:r>
            <a:r>
              <a:rPr lang="en-US" altLang="zh-CN" sz="1800" b="1" dirty="0">
                <a:solidFill>
                  <a:schemeClr val="accent2"/>
                </a:solidFill>
                <a:latin typeface="华文新魏" panose="02010800040101010101" pitchFamily="2" charset="-122"/>
                <a:ea typeface="华文新魏" panose="02010800040101010101" pitchFamily="2" charset="-122"/>
              </a:rPr>
              <a:t>S</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R</a:t>
            </a:r>
            <a:r>
              <a:rPr lang="zh-CN" altLang="en-US" sz="1800" b="1" dirty="0">
                <a:solidFill>
                  <a:schemeClr val="accent2"/>
                </a:solidFill>
                <a:latin typeface="华文新魏" panose="02010800040101010101" pitchFamily="2" charset="-122"/>
                <a:ea typeface="华文新魏" panose="02010800040101010101" pitchFamily="2" charset="-122"/>
              </a:rPr>
              <a:t>锁存器</a:t>
            </a:r>
            <a:r>
              <a:rPr lang="zh-CN" altLang="en-US" sz="1800" b="1" dirty="0">
                <a:solidFill>
                  <a:schemeClr val="tx1"/>
                </a:solidFill>
                <a:latin typeface="华文新魏" panose="02010800040101010101" pitchFamily="2" charset="-122"/>
                <a:ea typeface="华文新魏" panose="02010800040101010101" pitchFamily="2" charset="-122"/>
              </a:rPr>
              <a:t>的主要区别是</a:t>
            </a:r>
            <a:r>
              <a:rPr lang="zh-CN" altLang="en-US" sz="1800" b="1" dirty="0">
                <a:solidFill>
                  <a:srgbClr val="FF0000"/>
                </a:solidFill>
                <a:latin typeface="华文新魏" panose="02010800040101010101" pitchFamily="2" charset="-122"/>
                <a:ea typeface="华文新魏" panose="02010800040101010101" pitchFamily="2" charset="-122"/>
              </a:rPr>
              <a:t>激励信号的有效级不一样：</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1</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/S </a:t>
            </a:r>
            <a:r>
              <a:rPr lang="zh-CN" altLang="en-US" sz="1800" b="1" dirty="0">
                <a:solidFill>
                  <a:schemeClr val="tx1"/>
                </a:solidFill>
                <a:latin typeface="华文新魏" panose="02010800040101010101" pitchFamily="2" charset="-122"/>
                <a:ea typeface="华文新魏" panose="02010800040101010101" pitchFamily="2" charset="-122"/>
              </a:rPr>
              <a:t>及 </a:t>
            </a:r>
            <a:r>
              <a:rPr lang="en-US" altLang="zh-CN" sz="1800" b="1" dirty="0">
                <a:solidFill>
                  <a:schemeClr val="accent2"/>
                </a:solidFill>
                <a:latin typeface="华文新魏" panose="02010800040101010101" pitchFamily="2" charset="-122"/>
                <a:ea typeface="华文新魏" panose="02010800040101010101" pitchFamily="2" charset="-122"/>
              </a:rPr>
              <a:t>/R </a:t>
            </a:r>
            <a:r>
              <a:rPr lang="zh-CN" altLang="en-US" sz="1800" b="1" dirty="0">
                <a:solidFill>
                  <a:schemeClr val="tx1"/>
                </a:solidFill>
                <a:latin typeface="华文新魏" panose="02010800040101010101" pitchFamily="2" charset="-122"/>
                <a:ea typeface="华文新魏" panose="02010800040101010101" pitchFamily="2" charset="-122"/>
              </a:rPr>
              <a:t>都是低有效，</a:t>
            </a:r>
            <a:r>
              <a:rPr lang="en-US" altLang="zh-CN" sz="1800" b="1" dirty="0">
                <a:solidFill>
                  <a:schemeClr val="accent2"/>
                </a:solidFill>
                <a:latin typeface="Calibri" panose="020F0502020204030204" pitchFamily="34" charset="0"/>
              </a:rPr>
              <a:t>S</a:t>
            </a:r>
            <a:r>
              <a:rPr lang="zh-CN" altLang="en-US" sz="1800" b="1" dirty="0">
                <a:solidFill>
                  <a:schemeClr val="tx1"/>
                </a:solidFill>
                <a:latin typeface="华文新魏" panose="02010800040101010101" pitchFamily="2" charset="-122"/>
                <a:ea typeface="华文新魏" panose="02010800040101010101" pitchFamily="2" charset="-122"/>
              </a:rPr>
              <a:t>及</a:t>
            </a:r>
            <a:r>
              <a:rPr lang="en-US" altLang="zh-CN" sz="1800" b="1" dirty="0">
                <a:solidFill>
                  <a:schemeClr val="accent2"/>
                </a:solidFill>
                <a:latin typeface="Calibri" panose="020F0502020204030204" pitchFamily="34" charset="0"/>
              </a:rPr>
              <a:t>R</a:t>
            </a:r>
            <a:r>
              <a:rPr lang="zh-CN" altLang="en-US" sz="1800" b="1" dirty="0">
                <a:solidFill>
                  <a:schemeClr val="tx1"/>
                </a:solidFill>
                <a:latin typeface="华文新魏" panose="02010800040101010101" pitchFamily="2" charset="-122"/>
                <a:ea typeface="华文新魏" panose="02010800040101010101" pitchFamily="2" charset="-122"/>
              </a:rPr>
              <a:t>都是高有效；因此前者</a:t>
            </a:r>
            <a:r>
              <a:rPr lang="zh-CN" altLang="en-US" sz="1800" b="1" dirty="0">
                <a:solidFill>
                  <a:schemeClr val="accent2"/>
                </a:solidFill>
                <a:latin typeface="华文新魏" panose="02010800040101010101" pitchFamily="2" charset="-122"/>
                <a:ea typeface="华文新魏" panose="02010800040101010101" pitchFamily="2" charset="-122"/>
              </a:rPr>
              <a:t>当 </a:t>
            </a:r>
            <a:r>
              <a:rPr lang="en-US" altLang="zh-CN" sz="1800" b="1" dirty="0">
                <a:solidFill>
                  <a:schemeClr val="accent2"/>
                </a:solidFill>
                <a:latin typeface="华文新魏" panose="02010800040101010101" pitchFamily="2" charset="-122"/>
                <a:ea typeface="华文新魏" panose="02010800040101010101" pitchFamily="2" charset="-122"/>
              </a:rPr>
              <a:t>/S</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/R</a:t>
            </a:r>
            <a:r>
              <a:rPr lang="zh-CN" altLang="en-US" sz="1800" b="1" dirty="0">
                <a:solidFill>
                  <a:schemeClr val="accent2"/>
                </a:solidFill>
                <a:latin typeface="华文新魏" panose="02010800040101010101" pitchFamily="2" charset="-122"/>
                <a:ea typeface="华文新魏" panose="02010800040101010101" pitchFamily="2" charset="-122"/>
              </a:rPr>
              <a:t>＝ </a:t>
            </a:r>
            <a:r>
              <a:rPr lang="en-US" altLang="zh-CN" sz="1800" b="1" dirty="0">
                <a:solidFill>
                  <a:schemeClr val="accent2"/>
                </a:solidFill>
                <a:latin typeface="华文新魏" panose="02010800040101010101" pitchFamily="2" charset="-122"/>
                <a:ea typeface="华文新魏" panose="02010800040101010101" pitchFamily="2" charset="-122"/>
              </a:rPr>
              <a:t>1 </a:t>
            </a:r>
            <a:r>
              <a:rPr lang="zh-CN" altLang="en-US" sz="1800" b="1" dirty="0">
                <a:solidFill>
                  <a:schemeClr val="tx1"/>
                </a:solidFill>
                <a:latin typeface="华文新魏" panose="02010800040101010101" pitchFamily="2" charset="-122"/>
                <a:ea typeface="华文新魏" panose="02010800040101010101" pitchFamily="2" charset="-122"/>
              </a:rPr>
              <a:t>时， 电路输出保持不变，后者</a:t>
            </a:r>
            <a:r>
              <a:rPr lang="en-US" altLang="zh-CN" sz="1800" b="1" dirty="0">
                <a:solidFill>
                  <a:schemeClr val="tx1"/>
                </a:solidFill>
                <a:latin typeface="华文新魏" panose="02010800040101010101" pitchFamily="2" charset="-122"/>
                <a:ea typeface="华文新魏" panose="02010800040101010101" pitchFamily="2" charset="-122"/>
              </a:rPr>
              <a:t>S=R=0</a:t>
            </a:r>
            <a:r>
              <a:rPr lang="zh-CN" altLang="en-US" sz="1800" b="1" dirty="0">
                <a:solidFill>
                  <a:schemeClr val="tx1"/>
                </a:solidFill>
                <a:latin typeface="华文新魏" panose="02010800040101010101" pitchFamily="2" charset="-122"/>
                <a:ea typeface="华文新魏" panose="02010800040101010101" pitchFamily="2" charset="-122"/>
              </a:rPr>
              <a:t>时，电路输出保持不变。</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endParaRPr lang="zh-CN" altLang="en-US" sz="1800"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2</a:t>
            </a:r>
            <a:r>
              <a:rPr lang="zh-CN" altLang="en-US" sz="1800" b="1" dirty="0">
                <a:solidFill>
                  <a:schemeClr val="tx1"/>
                </a:solidFill>
                <a:latin typeface="华文新魏" panose="02010800040101010101" pitchFamily="2" charset="-122"/>
                <a:ea typeface="华文新魏" panose="02010800040101010101" pitchFamily="2" charset="-122"/>
              </a:rPr>
              <a:t>）当 </a:t>
            </a:r>
            <a:r>
              <a:rPr lang="en-US" altLang="zh-CN" sz="1800" b="1" dirty="0">
                <a:solidFill>
                  <a:schemeClr val="accent2"/>
                </a:solidFill>
                <a:latin typeface="华文新魏" panose="02010800040101010101" pitchFamily="2" charset="-122"/>
                <a:ea typeface="华文新魏" panose="02010800040101010101" pitchFamily="2" charset="-122"/>
              </a:rPr>
              <a:t>/S</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及 </a:t>
            </a:r>
            <a:r>
              <a:rPr lang="en-US" altLang="zh-CN" sz="1800" b="1" dirty="0">
                <a:solidFill>
                  <a:schemeClr val="accent2"/>
                </a:solidFill>
                <a:latin typeface="华文新魏" panose="02010800040101010101" pitchFamily="2" charset="-122"/>
                <a:ea typeface="华文新魏" panose="02010800040101010101" pitchFamily="2" charset="-122"/>
              </a:rPr>
              <a:t>/R </a:t>
            </a:r>
            <a:r>
              <a:rPr lang="zh-CN" altLang="en-US" sz="1800" b="1" dirty="0">
                <a:solidFill>
                  <a:schemeClr val="tx1"/>
                </a:solidFill>
                <a:latin typeface="华文新魏" panose="02010800040101010101" pitchFamily="2" charset="-122"/>
                <a:ea typeface="华文新魏" panose="02010800040101010101" pitchFamily="2" charset="-122"/>
              </a:rPr>
              <a:t>同时有效时，</a:t>
            </a:r>
            <a:r>
              <a:rPr lang="zh-CN" altLang="en-US" sz="1800" b="1" dirty="0">
                <a:solidFill>
                  <a:schemeClr val="accent2"/>
                </a:solidFill>
                <a:latin typeface="华文新魏" panose="02010800040101010101" pitchFamily="2" charset="-122"/>
                <a:ea typeface="华文新魏" panose="02010800040101010101" pitchFamily="2" charset="-122"/>
              </a:rPr>
              <a:t>输出 </a:t>
            </a:r>
            <a:r>
              <a:rPr lang="en-US" altLang="zh-CN" sz="1800" b="1" dirty="0">
                <a:solidFill>
                  <a:schemeClr val="accent2"/>
                </a:solidFill>
                <a:latin typeface="华文新魏" panose="02010800040101010101" pitchFamily="2" charset="-122"/>
                <a:ea typeface="华文新魏" panose="02010800040101010101" pitchFamily="2" charset="-122"/>
              </a:rPr>
              <a:t>Q </a:t>
            </a:r>
            <a:r>
              <a:rPr lang="zh-CN" altLang="en-US" sz="1800" b="1" dirty="0">
                <a:solidFill>
                  <a:schemeClr val="accent2"/>
                </a:solidFill>
                <a:latin typeface="华文新魏" panose="02010800040101010101" pitchFamily="2" charset="-122"/>
                <a:ea typeface="华文新魏" panose="02010800040101010101" pitchFamily="2" charset="-122"/>
              </a:rPr>
              <a:t>及 </a:t>
            </a:r>
            <a:r>
              <a:rPr lang="en-US" altLang="zh-CN" sz="1800" b="1" dirty="0">
                <a:solidFill>
                  <a:schemeClr val="accent2"/>
                </a:solidFill>
                <a:latin typeface="华文新魏" panose="02010800040101010101" pitchFamily="2" charset="-122"/>
                <a:ea typeface="华文新魏" panose="02010800040101010101" pitchFamily="2" charset="-122"/>
              </a:rPr>
              <a:t>/Q </a:t>
            </a:r>
            <a:r>
              <a:rPr lang="zh-CN" altLang="en-US" sz="1800" b="1" dirty="0">
                <a:solidFill>
                  <a:schemeClr val="accent2"/>
                </a:solidFill>
                <a:latin typeface="华文新魏" panose="02010800040101010101" pitchFamily="2" charset="-122"/>
                <a:ea typeface="华文新魏" panose="02010800040101010101" pitchFamily="2" charset="-122"/>
              </a:rPr>
              <a:t>都变为 </a:t>
            </a:r>
            <a:r>
              <a:rPr lang="en-US" altLang="zh-CN" sz="1800" b="1" dirty="0">
                <a:solidFill>
                  <a:schemeClr val="accent2"/>
                </a:solidFill>
                <a:latin typeface="华文新魏" panose="02010800040101010101" pitchFamily="2" charset="-122"/>
                <a:ea typeface="华文新魏" panose="02010800040101010101" pitchFamily="2" charset="-122"/>
              </a:rPr>
              <a:t>1</a:t>
            </a:r>
            <a:r>
              <a:rPr lang="zh-CN" altLang="en-US" sz="1800" b="1" dirty="0">
                <a:solidFill>
                  <a:schemeClr val="tx1"/>
                </a:solidFill>
                <a:latin typeface="华文新魏" panose="02010800040101010101" pitchFamily="2" charset="-122"/>
                <a:ea typeface="华文新魏" panose="02010800040101010101" pitchFamily="2" charset="-122"/>
              </a:rPr>
              <a:t>，</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后者是当 </a:t>
            </a:r>
            <a:r>
              <a:rPr lang="en-US" altLang="zh-CN" sz="1800" b="1" dirty="0">
                <a:solidFill>
                  <a:schemeClr val="accent2"/>
                </a:solidFill>
                <a:latin typeface="华文新魏" panose="02010800040101010101" pitchFamily="2" charset="-122"/>
                <a:ea typeface="华文新魏" panose="02010800040101010101" pitchFamily="2" charset="-122"/>
              </a:rPr>
              <a:t>S </a:t>
            </a:r>
            <a:r>
              <a:rPr lang="zh-CN" altLang="en-US" sz="1800" b="1" dirty="0">
                <a:solidFill>
                  <a:schemeClr val="tx1"/>
                </a:solidFill>
                <a:latin typeface="华文新魏" panose="02010800040101010101" pitchFamily="2" charset="-122"/>
                <a:ea typeface="华文新魏" panose="02010800040101010101" pitchFamily="2" charset="-122"/>
              </a:rPr>
              <a:t>及 </a:t>
            </a:r>
            <a:r>
              <a:rPr lang="en-US" altLang="zh-CN" sz="1800" b="1" dirty="0">
                <a:solidFill>
                  <a:schemeClr val="accent2"/>
                </a:solidFill>
                <a:latin typeface="华文新魏" panose="02010800040101010101" pitchFamily="2" charset="-122"/>
                <a:ea typeface="华文新魏" panose="02010800040101010101" pitchFamily="2" charset="-122"/>
              </a:rPr>
              <a:t>R </a:t>
            </a:r>
            <a:r>
              <a:rPr lang="zh-CN" altLang="en-US" sz="1800" b="1" dirty="0">
                <a:solidFill>
                  <a:schemeClr val="tx1"/>
                </a:solidFill>
                <a:latin typeface="华文新魏" panose="02010800040101010101" pitchFamily="2" charset="-122"/>
                <a:ea typeface="华文新魏" panose="02010800040101010101" pitchFamily="2" charset="-122"/>
              </a:rPr>
              <a:t>同时有效时，</a:t>
            </a:r>
            <a:r>
              <a:rPr lang="zh-CN" altLang="en-US" sz="1800" b="1" dirty="0">
                <a:solidFill>
                  <a:schemeClr val="accent2"/>
                </a:solidFill>
                <a:latin typeface="华文新魏" panose="02010800040101010101" pitchFamily="2" charset="-122"/>
                <a:ea typeface="华文新魏" panose="02010800040101010101" pitchFamily="2" charset="-122"/>
              </a:rPr>
              <a:t>输出 </a:t>
            </a:r>
            <a:r>
              <a:rPr lang="en-US" altLang="zh-CN" sz="1800" b="1" dirty="0">
                <a:solidFill>
                  <a:schemeClr val="accent2"/>
                </a:solidFill>
                <a:latin typeface="华文新魏" panose="02010800040101010101" pitchFamily="2" charset="-122"/>
                <a:ea typeface="华文新魏" panose="02010800040101010101" pitchFamily="2" charset="-122"/>
              </a:rPr>
              <a:t>Q </a:t>
            </a:r>
            <a:r>
              <a:rPr lang="zh-CN" altLang="en-US" sz="1800" b="1" dirty="0">
                <a:solidFill>
                  <a:schemeClr val="accent2"/>
                </a:solidFill>
                <a:latin typeface="华文新魏" panose="02010800040101010101" pitchFamily="2" charset="-122"/>
                <a:ea typeface="华文新魏" panose="02010800040101010101" pitchFamily="2" charset="-122"/>
              </a:rPr>
              <a:t>及 </a:t>
            </a:r>
            <a:r>
              <a:rPr lang="en-US" altLang="zh-CN" sz="1800" b="1" dirty="0">
                <a:solidFill>
                  <a:schemeClr val="accent2"/>
                </a:solidFill>
                <a:latin typeface="华文新魏" panose="02010800040101010101" pitchFamily="2" charset="-122"/>
                <a:ea typeface="华文新魏" panose="02010800040101010101" pitchFamily="2" charset="-122"/>
              </a:rPr>
              <a:t>/Q </a:t>
            </a:r>
            <a:r>
              <a:rPr lang="zh-CN" altLang="en-US" sz="1800" b="1" dirty="0">
                <a:solidFill>
                  <a:schemeClr val="accent2"/>
                </a:solidFill>
                <a:latin typeface="华文新魏" panose="02010800040101010101" pitchFamily="2" charset="-122"/>
                <a:ea typeface="华文新魏" panose="02010800040101010101" pitchFamily="2" charset="-122"/>
              </a:rPr>
              <a:t>都变为 </a:t>
            </a:r>
            <a:r>
              <a:rPr lang="en-US" altLang="zh-CN" sz="1800" b="1" dirty="0">
                <a:solidFill>
                  <a:schemeClr val="accent2"/>
                </a:solidFill>
                <a:latin typeface="华文新魏" panose="02010800040101010101" pitchFamily="2" charset="-122"/>
                <a:ea typeface="华文新魏" panose="02010800040101010101" pitchFamily="2" charset="-122"/>
              </a:rPr>
              <a:t>0</a:t>
            </a:r>
            <a:r>
              <a:rPr lang="zh-CN" altLang="en-US" sz="1800" b="1" dirty="0">
                <a:solidFill>
                  <a:schemeClr val="tx1"/>
                </a:solidFill>
                <a:latin typeface="华文新魏" panose="02010800040101010101" pitchFamily="2" charset="-122"/>
                <a:ea typeface="华文新魏" panose="02010800040101010101" pitchFamily="2" charset="-122"/>
              </a:rPr>
              <a:t>。两种情况下的输出都不满足互补关系，这是电路功能所不允许的。</a:t>
            </a:r>
          </a:p>
        </p:txBody>
      </p:sp>
      <p:sp>
        <p:nvSpPr>
          <p:cNvPr id="37891" name="Rectangle 4"/>
          <p:cNvSpPr>
            <a:spLocks noGrp="1"/>
          </p:cNvSpPr>
          <p:nvPr>
            <p:ph type="title"/>
          </p:nvPr>
        </p:nvSpPr>
        <p:spPr>
          <a:xfrm>
            <a:off x="928688" y="603250"/>
            <a:ext cx="7315200" cy="571500"/>
          </a:xfrm>
          <a:prstGeom prst="rect">
            <a:avLst/>
          </a:prstGeom>
          <a:noFill/>
          <a:ln>
            <a:noFill/>
          </a:ln>
        </p:spPr>
        <p:txBody>
          <a:bodyPr/>
          <a:lstStyle/>
          <a:p>
            <a:pPr eaLnBrk="1" hangingPunct="1"/>
            <a:r>
              <a:rPr lang="en-US" altLang="zh-CN" sz="1800" b="1" dirty="0">
                <a:solidFill>
                  <a:srgbClr val="FF0000"/>
                </a:solidFill>
                <a:latin typeface="华文新魏" panose="02010800040101010101" pitchFamily="2" charset="-122"/>
                <a:ea typeface="华文新魏" panose="02010800040101010101" pitchFamily="2" charset="-122"/>
              </a:rPr>
              <a:t>2</a:t>
            </a:r>
            <a:r>
              <a:rPr lang="zh-CN" altLang="en-US" sz="1800" b="1" dirty="0">
                <a:solidFill>
                  <a:srgbClr val="FF0000"/>
                </a:solidFill>
                <a:latin typeface="华文新魏" panose="02010800040101010101" pitchFamily="2" charset="-122"/>
                <a:ea typeface="华文新魏" panose="02010800040101010101" pitchFamily="2" charset="-122"/>
              </a:rPr>
              <a:t>）</a:t>
            </a:r>
            <a:r>
              <a:rPr lang="en-US" altLang="zh-CN" sz="1800" b="1" dirty="0">
                <a:solidFill>
                  <a:srgbClr val="FF0000"/>
                </a:solidFill>
                <a:latin typeface="华文新魏" panose="02010800040101010101" pitchFamily="2" charset="-122"/>
                <a:ea typeface="华文新魏" panose="02010800040101010101" pitchFamily="2" charset="-122"/>
              </a:rPr>
              <a:t>  /S - /R </a:t>
            </a:r>
            <a:r>
              <a:rPr lang="zh-CN" altLang="en-US" sz="1800" b="1" dirty="0">
                <a:solidFill>
                  <a:srgbClr val="FF0000"/>
                </a:solidFill>
                <a:latin typeface="华文新魏" panose="02010800040101010101" pitchFamily="2" charset="-122"/>
                <a:ea typeface="华文新魏" panose="02010800040101010101" pitchFamily="2" charset="-122"/>
              </a:rPr>
              <a:t>锁存器</a:t>
            </a:r>
            <a:r>
              <a:rPr lang="en-US" altLang="zh-CN" sz="1800" b="1" dirty="0">
                <a:solidFill>
                  <a:srgbClr val="FF0000"/>
                </a:solidFill>
                <a:latin typeface="华文新魏" panose="02010800040101010101" pitchFamily="2" charset="-122"/>
                <a:ea typeface="华文新魏" panose="02010800040101010101" pitchFamily="2" charset="-122"/>
              </a:rPr>
              <a:t>(/</a:t>
            </a:r>
            <a:r>
              <a:rPr lang="en-US" altLang="zh-CN" sz="1800" b="1" i="1" dirty="0">
                <a:solidFill>
                  <a:srgbClr val="FF0000"/>
                </a:solidFill>
                <a:latin typeface="华文新魏" panose="02010800040101010101" pitchFamily="2" charset="-122"/>
                <a:ea typeface="华文新魏" panose="02010800040101010101" pitchFamily="2" charset="-122"/>
              </a:rPr>
              <a:t>S - </a:t>
            </a:r>
            <a:r>
              <a:rPr lang="en-US" altLang="zh-CN" sz="1800" b="1" dirty="0">
                <a:solidFill>
                  <a:srgbClr val="FF0000"/>
                </a:solidFill>
                <a:latin typeface="华文新魏" panose="02010800040101010101" pitchFamily="2" charset="-122"/>
                <a:ea typeface="华文新魏" panose="02010800040101010101" pitchFamily="2" charset="-122"/>
              </a:rPr>
              <a:t>/</a:t>
            </a:r>
            <a:r>
              <a:rPr lang="en-US" altLang="zh-CN" sz="1800" b="1" i="1" dirty="0">
                <a:solidFill>
                  <a:srgbClr val="FF0000"/>
                </a:solidFill>
                <a:latin typeface="华文新魏" panose="02010800040101010101" pitchFamily="2" charset="-122"/>
                <a:ea typeface="华文新魏" panose="02010800040101010101" pitchFamily="2" charset="-122"/>
              </a:rPr>
              <a:t>R Latche</a:t>
            </a:r>
            <a:r>
              <a:rPr lang="en-US" altLang="zh-CN" sz="1800" b="1" dirty="0">
                <a:solidFill>
                  <a:srgbClr val="FF0000"/>
                </a:solidFill>
                <a:latin typeface="华文新魏" panose="02010800040101010101" pitchFamily="2" charset="-122"/>
                <a:ea typeface="华文新魏" panose="02010800040101010101" pitchFamily="2" charset="-122"/>
              </a:rPr>
              <a:t>)</a:t>
            </a:r>
            <a:endParaRPr lang="en-US" altLang="zh-CN" sz="1800" b="1" i="1" dirty="0">
              <a:solidFill>
                <a:srgbClr val="FF0000"/>
              </a:solidFill>
              <a:latin typeface="华文新魏" panose="02010800040101010101" pitchFamily="2" charset="-122"/>
              <a:ea typeface="华文新魏" panose="02010800040101010101" pitchFamily="2" charset="-122"/>
            </a:endParaRPr>
          </a:p>
        </p:txBody>
      </p:sp>
      <p:grpSp>
        <p:nvGrpSpPr>
          <p:cNvPr id="37892" name="Group 31"/>
          <p:cNvGrpSpPr/>
          <p:nvPr/>
        </p:nvGrpSpPr>
        <p:grpSpPr>
          <a:xfrm>
            <a:off x="1494473" y="1042988"/>
            <a:ext cx="2473325" cy="1276350"/>
            <a:chOff x="432" y="441"/>
            <a:chExt cx="1558" cy="1073"/>
          </a:xfrm>
        </p:grpSpPr>
        <p:sp>
          <p:nvSpPr>
            <p:cNvPr id="37896" name="Rectangle 7"/>
            <p:cNvSpPr/>
            <p:nvPr/>
          </p:nvSpPr>
          <p:spPr>
            <a:xfrm>
              <a:off x="1004" y="510"/>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7897" name="Text Box 8"/>
            <p:cNvSpPr txBox="1"/>
            <p:nvPr/>
          </p:nvSpPr>
          <p:spPr>
            <a:xfrm>
              <a:off x="980" y="492"/>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37898" name="Line 9"/>
            <p:cNvSpPr/>
            <p:nvPr/>
          </p:nvSpPr>
          <p:spPr>
            <a:xfrm>
              <a:off x="720" y="598"/>
              <a:ext cx="2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899" name="Line 10"/>
            <p:cNvSpPr/>
            <p:nvPr/>
          </p:nvSpPr>
          <p:spPr>
            <a:xfrm>
              <a:off x="1315" y="661"/>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00" name="Oval 11"/>
            <p:cNvSpPr/>
            <p:nvPr/>
          </p:nvSpPr>
          <p:spPr>
            <a:xfrm>
              <a:off x="1251" y="636"/>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7901" name="Rectangle 12"/>
            <p:cNvSpPr/>
            <p:nvPr/>
          </p:nvSpPr>
          <p:spPr>
            <a:xfrm>
              <a:off x="1004" y="1173"/>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7902" name="Text Box 13"/>
            <p:cNvSpPr txBox="1"/>
            <p:nvPr/>
          </p:nvSpPr>
          <p:spPr>
            <a:xfrm>
              <a:off x="980" y="1155"/>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37903" name="Line 14"/>
            <p:cNvSpPr/>
            <p:nvPr/>
          </p:nvSpPr>
          <p:spPr>
            <a:xfrm>
              <a:off x="861" y="1261"/>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04" name="Line 15"/>
            <p:cNvSpPr/>
            <p:nvPr/>
          </p:nvSpPr>
          <p:spPr>
            <a:xfrm>
              <a:off x="1315" y="1324"/>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05" name="Line 16"/>
            <p:cNvSpPr/>
            <p:nvPr/>
          </p:nvSpPr>
          <p:spPr>
            <a:xfrm>
              <a:off x="720" y="1373"/>
              <a:ext cx="2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06" name="Oval 17"/>
            <p:cNvSpPr/>
            <p:nvPr/>
          </p:nvSpPr>
          <p:spPr>
            <a:xfrm>
              <a:off x="1251" y="1299"/>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7907" name="Line 18"/>
            <p:cNvSpPr/>
            <p:nvPr/>
          </p:nvSpPr>
          <p:spPr>
            <a:xfrm>
              <a:off x="854" y="720"/>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08" name="Line 19"/>
            <p:cNvSpPr/>
            <p:nvPr/>
          </p:nvSpPr>
          <p:spPr>
            <a:xfrm>
              <a:off x="1436" y="670"/>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09" name="Line 20"/>
            <p:cNvSpPr/>
            <p:nvPr/>
          </p:nvSpPr>
          <p:spPr>
            <a:xfrm>
              <a:off x="864" y="1111"/>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10" name="Line 21"/>
            <p:cNvSpPr/>
            <p:nvPr/>
          </p:nvSpPr>
          <p:spPr>
            <a:xfrm>
              <a:off x="1438" y="1114"/>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11" name="Line 22"/>
            <p:cNvSpPr/>
            <p:nvPr/>
          </p:nvSpPr>
          <p:spPr>
            <a:xfrm>
              <a:off x="864" y="730"/>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12" name="Line 23"/>
            <p:cNvSpPr/>
            <p:nvPr/>
          </p:nvSpPr>
          <p:spPr>
            <a:xfrm>
              <a:off x="864" y="876"/>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13" name="Line 24"/>
            <p:cNvSpPr/>
            <p:nvPr/>
          </p:nvSpPr>
          <p:spPr>
            <a:xfrm flipH="1">
              <a:off x="864" y="864"/>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7914" name="Oval 25"/>
            <p:cNvSpPr/>
            <p:nvPr/>
          </p:nvSpPr>
          <p:spPr>
            <a:xfrm>
              <a:off x="1418" y="1293"/>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7915" name="Oval 26"/>
            <p:cNvSpPr/>
            <p:nvPr/>
          </p:nvSpPr>
          <p:spPr>
            <a:xfrm>
              <a:off x="1412" y="634"/>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7916" name="Text Box 27"/>
            <p:cNvSpPr txBox="1"/>
            <p:nvPr/>
          </p:nvSpPr>
          <p:spPr>
            <a:xfrm>
              <a:off x="437" y="441"/>
              <a:ext cx="288"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37917" name="Text Box 28"/>
            <p:cNvSpPr txBox="1"/>
            <p:nvPr/>
          </p:nvSpPr>
          <p:spPr>
            <a:xfrm>
              <a:off x="432" y="1207"/>
              <a:ext cx="288"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sp>
          <p:nvSpPr>
            <p:cNvPr id="37918" name="Text Box 29"/>
            <p:cNvSpPr txBox="1"/>
            <p:nvPr/>
          </p:nvSpPr>
          <p:spPr>
            <a:xfrm>
              <a:off x="1718" y="480"/>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37919" name="Text Box 30"/>
            <p:cNvSpPr txBox="1"/>
            <p:nvPr/>
          </p:nvSpPr>
          <p:spPr>
            <a:xfrm>
              <a:off x="1654" y="1124"/>
              <a:ext cx="336"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grpSp>
      <p:sp>
        <p:nvSpPr>
          <p:cNvPr id="37893" name="Text Box 33"/>
          <p:cNvSpPr txBox="1"/>
          <p:nvPr/>
        </p:nvSpPr>
        <p:spPr>
          <a:xfrm>
            <a:off x="3876675" y="1231900"/>
            <a:ext cx="2881313" cy="806450"/>
          </a:xfrm>
          <a:prstGeom prst="rect">
            <a:avLst/>
          </a:prstGeom>
          <a:noFill/>
          <a:ln w="9525">
            <a:noFill/>
          </a:ln>
        </p:spPr>
        <p:txBody>
          <a:bodyPr>
            <a:spAutoFit/>
          </a:bodyPr>
          <a:lstStyle/>
          <a:p>
            <a:pPr eaLnBrk="1" hangingPunct="1">
              <a:lnSpc>
                <a:spcPct val="13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由</a:t>
            </a:r>
            <a:r>
              <a:rPr lang="zh-CN" altLang="en-US" sz="1800" b="1" dirty="0">
                <a:solidFill>
                  <a:srgbClr val="FF0000"/>
                </a:solidFill>
                <a:latin typeface="华文新魏" panose="02010800040101010101" pitchFamily="2" charset="-122"/>
                <a:ea typeface="华文新魏" panose="02010800040101010101" pitchFamily="2" charset="-122"/>
              </a:rPr>
              <a:t>与非门</a:t>
            </a:r>
            <a:r>
              <a:rPr lang="zh-CN" altLang="en-US" sz="1800" b="1" dirty="0">
                <a:solidFill>
                  <a:schemeClr val="tx1"/>
                </a:solidFill>
                <a:latin typeface="华文新魏" panose="02010800040101010101" pitchFamily="2" charset="-122"/>
                <a:ea typeface="华文新魏" panose="02010800040101010101" pitchFamily="2" charset="-122"/>
              </a:rPr>
              <a:t>构成。</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3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具有</a:t>
            </a:r>
            <a:r>
              <a:rPr lang="zh-CN" altLang="en-US" sz="1800" b="1" dirty="0">
                <a:solidFill>
                  <a:srgbClr val="FF0000"/>
                </a:solidFill>
                <a:latin typeface="华文新魏" panose="02010800040101010101" pitchFamily="2" charset="-122"/>
                <a:ea typeface="华文新魏" panose="02010800040101010101" pitchFamily="2" charset="-122"/>
              </a:rPr>
              <a:t>低有效</a:t>
            </a:r>
            <a:r>
              <a:rPr lang="zh-CN" altLang="en-US" sz="1800" b="1" dirty="0">
                <a:solidFill>
                  <a:schemeClr val="tx1"/>
                </a:solidFill>
                <a:latin typeface="华文新魏" panose="02010800040101010101" pitchFamily="2" charset="-122"/>
                <a:ea typeface="华文新魏" panose="02010800040101010101" pitchFamily="2" charset="-122"/>
              </a:rPr>
              <a:t>置位及复位。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3"/>
                                        </p:tgtEl>
                                        <p:attrNameLst>
                                          <p:attrName>style.visibility</p:attrName>
                                        </p:attrNameLst>
                                      </p:cBhvr>
                                      <p:to>
                                        <p:strVal val="visible"/>
                                      </p:to>
                                    </p:set>
                                    <p:anim calcmode="lin" valueType="num">
                                      <p:cBhvr additive="base">
                                        <p:cTn id="13" dur="500" fill="hold"/>
                                        <p:tgtEl>
                                          <p:spTgt spid="37893"/>
                                        </p:tgtEl>
                                        <p:attrNameLst>
                                          <p:attrName>ppt_x</p:attrName>
                                        </p:attrNameLst>
                                      </p:cBhvr>
                                      <p:tavLst>
                                        <p:tav tm="0">
                                          <p:val>
                                            <p:strVal val="#ppt_x"/>
                                          </p:val>
                                        </p:tav>
                                        <p:tav tm="100000">
                                          <p:val>
                                            <p:strVal val="#ppt_x"/>
                                          </p:val>
                                        </p:tav>
                                      </p:tavLst>
                                    </p:anim>
                                    <p:anim calcmode="lin" valueType="num">
                                      <p:cBhvr additive="base">
                                        <p:cTn id="14"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0">
                                            <p:txEl>
                                              <p:pRg st="0" end="0"/>
                                            </p:txEl>
                                          </p:spTgt>
                                        </p:tgtEl>
                                        <p:attrNameLst>
                                          <p:attrName>style.visibility</p:attrName>
                                        </p:attrNameLst>
                                      </p:cBhvr>
                                      <p:to>
                                        <p:strVal val="visible"/>
                                      </p:to>
                                    </p:set>
                                    <p:anim calcmode="lin" valueType="num">
                                      <p:cBhvr additive="base">
                                        <p:cTn id="19" dur="500" fill="hold"/>
                                        <p:tgtEl>
                                          <p:spTgt spid="3789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0">
                                            <p:txEl>
                                              <p:pRg st="1" end="1"/>
                                            </p:txEl>
                                          </p:spTgt>
                                        </p:tgtEl>
                                        <p:attrNameLst>
                                          <p:attrName>style.visibility</p:attrName>
                                        </p:attrNameLst>
                                      </p:cBhvr>
                                      <p:to>
                                        <p:strVal val="visible"/>
                                      </p:to>
                                    </p:set>
                                    <p:anim calcmode="lin" valueType="num">
                                      <p:cBhvr additive="base">
                                        <p:cTn id="23"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890">
                                            <p:txEl>
                                              <p:pRg st="3" end="3"/>
                                            </p:txEl>
                                          </p:spTgt>
                                        </p:tgtEl>
                                        <p:attrNameLst>
                                          <p:attrName>style.visibility</p:attrName>
                                        </p:attrNameLst>
                                      </p:cBhvr>
                                      <p:to>
                                        <p:strVal val="visible"/>
                                      </p:to>
                                    </p:set>
                                    <p:anim calcmode="lin" valueType="num">
                                      <p:cBhvr additive="base">
                                        <p:cTn id="29" dur="500" fill="hold"/>
                                        <p:tgtEl>
                                          <p:spTgt spid="3789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0">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890">
                                            <p:txEl>
                                              <p:pRg st="4" end="4"/>
                                            </p:txEl>
                                          </p:spTgt>
                                        </p:tgtEl>
                                        <p:attrNameLst>
                                          <p:attrName>style.visibility</p:attrName>
                                        </p:attrNameLst>
                                      </p:cBhvr>
                                      <p:to>
                                        <p:strVal val="visible"/>
                                      </p:to>
                                    </p:set>
                                    <p:anim calcmode="lin" valueType="num">
                                      <p:cBhvr additive="base">
                                        <p:cTn id="33"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89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528955" y="564515"/>
            <a:ext cx="8229600" cy="471170"/>
          </a:xfrm>
          <a:noFill/>
          <a:ln>
            <a:noFill/>
          </a:ln>
        </p:spPr>
        <p:txBody>
          <a:bodyPr/>
          <a:lstStyle/>
          <a:p>
            <a:pPr eaLnBrk="1" hangingPunct="1"/>
            <a:r>
              <a:rPr lang="zh-CN" altLang="en-US" sz="3200" b="1" dirty="0">
                <a:latin typeface="华文新魏" panose="02010800040101010101" pitchFamily="2" charset="-122"/>
                <a:ea typeface="华文新魏" panose="02010800040101010101" pitchFamily="2" charset="-122"/>
              </a:rPr>
              <a:t>第</a:t>
            </a:r>
            <a:r>
              <a:rPr lang="en-US" altLang="zh-CN" sz="3200" b="1" dirty="0">
                <a:latin typeface="华文新魏" panose="02010800040101010101" pitchFamily="2" charset="-122"/>
                <a:ea typeface="华文新魏" panose="02010800040101010101" pitchFamily="2" charset="-122"/>
              </a:rPr>
              <a:t>3</a:t>
            </a:r>
            <a:r>
              <a:rPr lang="zh-CN" altLang="en-US" sz="3200" b="1" dirty="0">
                <a:latin typeface="华文新魏" panose="02010800040101010101" pitchFamily="2" charset="-122"/>
                <a:ea typeface="华文新魏" panose="02010800040101010101" pitchFamily="2" charset="-122"/>
              </a:rPr>
              <a:t>章 时序逻辑电路</a:t>
            </a:r>
            <a:endParaRPr lang="zh-CN" altLang="en-US" sz="3200" b="1" i="1" dirty="0">
              <a:latin typeface="华文新魏" panose="02010800040101010101" pitchFamily="2" charset="-122"/>
              <a:ea typeface="华文新魏" panose="02010800040101010101" pitchFamily="2" charset="-122"/>
            </a:endParaRPr>
          </a:p>
        </p:txBody>
      </p:sp>
      <p:sp>
        <p:nvSpPr>
          <p:cNvPr id="17411" name="Rectangle 3"/>
          <p:cNvSpPr>
            <a:spLocks noGrp="1"/>
          </p:cNvSpPr>
          <p:nvPr>
            <p:ph idx="1"/>
          </p:nvPr>
        </p:nvSpPr>
        <p:spPr>
          <a:xfrm>
            <a:off x="586740" y="2129155"/>
            <a:ext cx="7132320" cy="2838450"/>
          </a:xfrm>
          <a:noFill/>
          <a:ln>
            <a:noFill/>
          </a:ln>
        </p:spPr>
        <p:txBody>
          <a:bodyPr/>
          <a:lstStyle/>
          <a:p>
            <a:pPr>
              <a:lnSpc>
                <a:spcPct val="110000"/>
              </a:lnSpc>
              <a:buNone/>
            </a:pPr>
            <a:r>
              <a:rPr lang="zh-CN" altLang="en-US" sz="2000" b="1" dirty="0">
                <a:solidFill>
                  <a:srgbClr val="FF0000"/>
                </a:solidFill>
                <a:latin typeface="华文新魏" panose="02010800040101010101" pitchFamily="2" charset="-122"/>
                <a:ea typeface="华文新魏" panose="02010800040101010101" pitchFamily="2" charset="-122"/>
              </a:rPr>
              <a:t>学习要求：</a:t>
            </a:r>
            <a:endParaRPr lang="zh-CN" altLang="en-US" sz="2000" b="1" dirty="0">
              <a:latin typeface="华文新魏" panose="02010800040101010101" pitchFamily="2" charset="-122"/>
              <a:ea typeface="华文新魏" panose="02010800040101010101" pitchFamily="2" charset="-122"/>
            </a:endParaRPr>
          </a:p>
          <a:p>
            <a:pPr>
              <a:lnSpc>
                <a:spcPct val="110000"/>
              </a:lnSpc>
              <a:buFont typeface="Wingdings" panose="05000000000000000000" charset="0"/>
              <a:buChar char="Ø"/>
            </a:pPr>
            <a:r>
              <a:rPr lang="zh-CN" altLang="en-US" sz="2000" dirty="0">
                <a:latin typeface="华文新魏" panose="02010800040101010101" pitchFamily="2" charset="-122"/>
                <a:ea typeface="华文新魏" panose="02010800040101010101" pitchFamily="2" charset="-122"/>
              </a:rPr>
              <a:t>熟悉时序电路的一般形式、分类和描述方法；</a:t>
            </a:r>
          </a:p>
          <a:p>
            <a:pPr>
              <a:lnSpc>
                <a:spcPct val="110000"/>
              </a:lnSpc>
              <a:buFont typeface="Wingdings" panose="05000000000000000000" charset="0"/>
              <a:buChar char="Ø"/>
            </a:pPr>
            <a:r>
              <a:rPr lang="zh-CN" altLang="en-US" sz="2000" dirty="0">
                <a:latin typeface="华文新魏" panose="02010800040101010101" pitchFamily="2" charset="-122"/>
                <a:ea typeface="华文新魏" panose="02010800040101010101" pitchFamily="2" charset="-122"/>
              </a:rPr>
              <a:t>掌握时序电路</a:t>
            </a:r>
            <a:r>
              <a:rPr lang="zh-CN" altLang="en-US" sz="2000" dirty="0">
                <a:solidFill>
                  <a:srgbClr val="FF0000"/>
                </a:solidFill>
                <a:latin typeface="华文新魏" panose="02010800040101010101" pitchFamily="2" charset="-122"/>
                <a:ea typeface="华文新魏" panose="02010800040101010101" pitchFamily="2" charset="-122"/>
              </a:rPr>
              <a:t>双稳态元件</a:t>
            </a:r>
            <a:r>
              <a:rPr lang="zh-CN" altLang="en-US" sz="2000" dirty="0">
                <a:latin typeface="华文新魏" panose="02010800040101010101" pitchFamily="2" charset="-122"/>
                <a:ea typeface="华文新魏" panose="02010800040101010101" pitchFamily="2" charset="-122"/>
              </a:rPr>
              <a:t>的内部结构、逻辑符号、次态真值表和次态方程；</a:t>
            </a:r>
          </a:p>
          <a:p>
            <a:pPr>
              <a:lnSpc>
                <a:spcPct val="110000"/>
              </a:lnSpc>
              <a:buFont typeface="Wingdings" panose="05000000000000000000" charset="0"/>
              <a:buChar char="Ø"/>
            </a:pPr>
            <a:r>
              <a:rPr lang="zh-CN" altLang="en-US" sz="2000" dirty="0">
                <a:latin typeface="华文新魏" panose="02010800040101010101" pitchFamily="2" charset="-122"/>
                <a:ea typeface="华文新魏" panose="02010800040101010101" pitchFamily="2" charset="-122"/>
              </a:rPr>
              <a:t>熟练掌握同步时序逻辑电路的分析和设计方法；</a:t>
            </a:r>
          </a:p>
          <a:p>
            <a:pPr>
              <a:lnSpc>
                <a:spcPct val="110000"/>
              </a:lnSpc>
              <a:buFont typeface="Wingdings" panose="05000000000000000000" charset="0"/>
              <a:buChar char="Ø"/>
            </a:pPr>
            <a:r>
              <a:rPr lang="zh-CN" altLang="en-US" sz="2000" dirty="0">
                <a:latin typeface="华文新魏" panose="02010800040101010101" pitchFamily="2" charset="-122"/>
                <a:ea typeface="华文新魏" panose="02010800040101010101" pitchFamily="2" charset="-122"/>
              </a:rPr>
              <a:t>掌握脉冲异步时序逻辑电路的分析和设计方法；</a:t>
            </a:r>
          </a:p>
          <a:p>
            <a:pPr>
              <a:lnSpc>
                <a:spcPct val="110000"/>
              </a:lnSpc>
              <a:buFont typeface="Wingdings" panose="05000000000000000000" charset="0"/>
              <a:buChar char="Ø"/>
            </a:pPr>
            <a:r>
              <a:rPr lang="zh-CN" altLang="en-US" sz="2000" dirty="0">
                <a:latin typeface="华文新魏" panose="02010800040101010101" pitchFamily="2" charset="-122"/>
                <a:ea typeface="华文新魏" panose="02010800040101010101" pitchFamily="2" charset="-122"/>
              </a:rPr>
              <a:t>熟练掌握常用时序中规模集成电路</a:t>
            </a:r>
            <a:r>
              <a:rPr lang="en-US" altLang="zh-CN" sz="2000" dirty="0">
                <a:latin typeface="华文新魏" panose="02010800040101010101" pitchFamily="2" charset="-122"/>
                <a:ea typeface="华文新魏" panose="02010800040101010101" pitchFamily="2" charset="-122"/>
              </a:rPr>
              <a:t>MSI</a:t>
            </a:r>
            <a:r>
              <a:rPr lang="zh-CN" altLang="en-US" sz="2000" dirty="0">
                <a:latin typeface="华文新魏" panose="02010800040101010101" pitchFamily="2" charset="-122"/>
                <a:ea typeface="华文新魏" panose="02010800040101010101" pitchFamily="2" charset="-122"/>
              </a:rPr>
              <a:t>的应用。</a:t>
            </a:r>
          </a:p>
          <a:p>
            <a:pPr eaLnBrk="1" hangingPunct="1">
              <a:buNone/>
            </a:pPr>
            <a:endParaRPr lang="en-US" altLang="zh-CN" sz="2000" b="1" dirty="0">
              <a:latin typeface="华文新魏" panose="02010800040101010101" pitchFamily="2" charset="-122"/>
              <a:ea typeface="华文新魏" panose="02010800040101010101" pitchFamily="2" charset="-122"/>
            </a:endParaRPr>
          </a:p>
        </p:txBody>
      </p:sp>
      <p:sp>
        <p:nvSpPr>
          <p:cNvPr id="2" name="Rectangle 3"/>
          <p:cNvSpPr>
            <a:spLocks noGrp="1"/>
          </p:cNvSpPr>
          <p:nvPr/>
        </p:nvSpPr>
        <p:spPr>
          <a:xfrm>
            <a:off x="699770" y="1036320"/>
            <a:ext cx="7086600" cy="1380490"/>
          </a:xfrm>
          <a:prstGeom prst="rect">
            <a:avLst/>
          </a:prstGeom>
          <a:noFill/>
          <a:ln>
            <a:noFill/>
          </a:ln>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buNone/>
            </a:pPr>
            <a:endParaRPr lang="en-US" altLang="zh-CN" sz="2000" b="1" dirty="0">
              <a:latin typeface="华文新魏" panose="02010800040101010101" pitchFamily="2" charset="-122"/>
              <a:ea typeface="华文新魏" panose="02010800040101010101" pitchFamily="2" charset="-122"/>
            </a:endParaRPr>
          </a:p>
        </p:txBody>
      </p:sp>
      <p:sp>
        <p:nvSpPr>
          <p:cNvPr id="3" name="Rectangle 2"/>
          <p:cNvSpPr>
            <a:spLocks noGrp="1"/>
          </p:cNvSpPr>
          <p:nvPr/>
        </p:nvSpPr>
        <p:spPr>
          <a:xfrm>
            <a:off x="528955" y="1347470"/>
            <a:ext cx="7306310" cy="678180"/>
          </a:xfrm>
          <a:prstGeom prst="rect">
            <a:avLst/>
          </a:prstGeom>
          <a:noFill/>
          <a:ln>
            <a:noFill/>
          </a:ln>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2000" b="1" dirty="0">
                <a:latin typeface="华文新魏" panose="02010800040101010101" pitchFamily="2" charset="-122"/>
                <a:ea typeface="华文新魏" panose="02010800040101010101" pitchFamily="2" charset="-122"/>
              </a:rPr>
              <a:t>本章由</a:t>
            </a:r>
            <a:r>
              <a:rPr lang="en-US" altLang="zh-CN" sz="2000" b="1" dirty="0">
                <a:solidFill>
                  <a:srgbClr val="FF0000"/>
                </a:solidFill>
                <a:latin typeface="华文新魏" panose="02010800040101010101" pitchFamily="2" charset="-122"/>
                <a:ea typeface="华文新魏" panose="02010800040101010101" pitchFamily="2" charset="-122"/>
              </a:rPr>
              <a:t>4</a:t>
            </a:r>
            <a:r>
              <a:rPr lang="zh-CN" altLang="en-US" sz="2000" b="1" dirty="0">
                <a:solidFill>
                  <a:srgbClr val="FF0000"/>
                </a:solidFill>
                <a:latin typeface="华文新魏" panose="02010800040101010101" pitchFamily="2" charset="-122"/>
                <a:ea typeface="华文新魏" panose="02010800040101010101" pitchFamily="2" charset="-122"/>
              </a:rPr>
              <a:t>节</a:t>
            </a:r>
            <a:r>
              <a:rPr lang="zh-CN" altLang="en-US" sz="2000" b="1" dirty="0">
                <a:latin typeface="华文新魏" panose="02010800040101010101" pitchFamily="2" charset="-122"/>
                <a:ea typeface="华文新魏" panose="02010800040101010101" pitchFamily="2" charset="-122"/>
              </a:rPr>
              <a:t>内容组成：时序逻辑电路基础、同步时序电路的分析与设计、脉冲异步时序电路的分析与设计、常用时序逻辑器件。</a:t>
            </a:r>
            <a:endParaRPr lang="zh-CN" altLang="en-US" sz="2000" b="1" i="1"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 calcmode="lin" valueType="num">
                                      <p:cBhvr additive="base">
                                        <p:cTn id="13"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1" end="1"/>
                                            </p:txEl>
                                          </p:spTgt>
                                        </p:tgtEl>
                                        <p:attrNameLst>
                                          <p:attrName>style.visibility</p:attrName>
                                        </p:attrNameLst>
                                      </p:cBhvr>
                                      <p:to>
                                        <p:strVal val="visible"/>
                                      </p:to>
                                    </p:set>
                                    <p:anim calcmode="lin" valueType="num">
                                      <p:cBhvr additive="base">
                                        <p:cTn id="19"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1">
                                            <p:txEl>
                                              <p:pRg st="2" end="2"/>
                                            </p:txEl>
                                          </p:spTgt>
                                        </p:tgtEl>
                                        <p:attrNameLst>
                                          <p:attrName>style.visibility</p:attrName>
                                        </p:attrNameLst>
                                      </p:cBhvr>
                                      <p:to>
                                        <p:strVal val="visible"/>
                                      </p:to>
                                    </p:set>
                                    <p:anim calcmode="lin" valueType="num">
                                      <p:cBhvr additive="base">
                                        <p:cTn id="2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pRg st="3" end="3"/>
                                            </p:txEl>
                                          </p:spTgt>
                                        </p:tgtEl>
                                        <p:attrNameLst>
                                          <p:attrName>style.visibility</p:attrName>
                                        </p:attrNameLst>
                                      </p:cBhvr>
                                      <p:to>
                                        <p:strVal val="visible"/>
                                      </p:to>
                                    </p:set>
                                    <p:anim calcmode="lin" valueType="num">
                                      <p:cBhvr additive="base">
                                        <p:cTn id="31"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411">
                                            <p:txEl>
                                              <p:pRg st="4" end="4"/>
                                            </p:txEl>
                                          </p:spTgt>
                                        </p:tgtEl>
                                        <p:attrNameLst>
                                          <p:attrName>style.visibility</p:attrName>
                                        </p:attrNameLst>
                                      </p:cBhvr>
                                      <p:to>
                                        <p:strVal val="visible"/>
                                      </p:to>
                                    </p:set>
                                    <p:anim calcmode="lin" valueType="num">
                                      <p:cBhvr additive="base">
                                        <p:cTn id="37"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7411">
                                            <p:txEl>
                                              <p:pRg st="5" end="5"/>
                                            </p:txEl>
                                          </p:spTgt>
                                        </p:tgtEl>
                                        <p:attrNameLst>
                                          <p:attrName>style.visibility</p:attrName>
                                        </p:attrNameLst>
                                      </p:cBhvr>
                                      <p:to>
                                        <p:strVal val="visible"/>
                                      </p:to>
                                    </p:set>
                                    <p:anim calcmode="lin" valueType="num">
                                      <p:cBhvr additive="base">
                                        <p:cTn id="43"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5"/>
          <p:cNvSpPr>
            <a:spLocks noGrp="1"/>
          </p:cNvSpPr>
          <p:nvPr>
            <p:ph type="title"/>
          </p:nvPr>
        </p:nvSpPr>
        <p:spPr>
          <a:xfrm>
            <a:off x="431800" y="487363"/>
            <a:ext cx="7772400" cy="514350"/>
          </a:xfrm>
          <a:prstGeom prst="rect">
            <a:avLst/>
          </a:prstGeom>
          <a:noFill/>
          <a:ln>
            <a:noFill/>
          </a:ln>
        </p:spPr>
        <p:txBody>
          <a:bodyPr/>
          <a:lstStyle/>
          <a:p>
            <a:pPr eaLnBrk="1" hangingPunct="1"/>
            <a:r>
              <a:rPr lang="en-US" altLang="zh-CN" sz="1800" b="1" dirty="0">
                <a:solidFill>
                  <a:srgbClr val="FF0000"/>
                </a:solidFill>
                <a:latin typeface="华文新魏" panose="02010800040101010101" pitchFamily="2" charset="-122"/>
                <a:ea typeface="华文新魏" panose="02010800040101010101" pitchFamily="2" charset="-122"/>
              </a:rPr>
              <a:t> /S - /R </a:t>
            </a:r>
            <a:r>
              <a:rPr lang="zh-CN" altLang="en-US" sz="1800" b="1" dirty="0">
                <a:solidFill>
                  <a:srgbClr val="FF0000"/>
                </a:solidFill>
                <a:latin typeface="华文新魏" panose="02010800040101010101" pitchFamily="2" charset="-122"/>
                <a:ea typeface="华文新魏" panose="02010800040101010101" pitchFamily="2" charset="-122"/>
              </a:rPr>
              <a:t>锁存器</a:t>
            </a:r>
          </a:p>
        </p:txBody>
      </p:sp>
      <p:graphicFrame>
        <p:nvGraphicFramePr>
          <p:cNvPr id="46227" name="Group 147"/>
          <p:cNvGraphicFramePr>
            <a:graphicFrameLocks noGrp="1"/>
          </p:cNvGraphicFramePr>
          <p:nvPr>
            <p:custDataLst>
              <p:tags r:id="rId1"/>
            </p:custDataLst>
          </p:nvPr>
        </p:nvGraphicFramePr>
        <p:xfrm>
          <a:off x="334963" y="2144713"/>
          <a:ext cx="2851150" cy="2263779"/>
        </p:xfrm>
        <a:graphic>
          <a:graphicData uri="http://schemas.openxmlformats.org/drawingml/2006/table">
            <a:tbl>
              <a:tblPr/>
              <a:tblGrid>
                <a:gridCol w="2016078">
                  <a:extLst>
                    <a:ext uri="{9D8B030D-6E8A-4147-A177-3AD203B41FA5}">
                      <a16:colId xmlns:a16="http://schemas.microsoft.com/office/drawing/2014/main" val="20000"/>
                    </a:ext>
                  </a:extLst>
                </a:gridCol>
                <a:gridCol w="835072">
                  <a:extLst>
                    <a:ext uri="{9D8B030D-6E8A-4147-A177-3AD203B41FA5}">
                      <a16:colId xmlns:a16="http://schemas.microsoft.com/office/drawing/2014/main" val="20001"/>
                    </a:ext>
                  </a:extLst>
                </a:gridCol>
              </a:tblGrid>
              <a:tr h="251531">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/S     /R     Q</a:t>
                      </a:r>
                    </a:p>
                  </a:txBody>
                  <a:tcPr marL="91473" marR="91473" marT="34300" marB="343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a:t>
                      </a:r>
                      <a:r>
                        <a:rPr kumimoji="1" lang="en-US" altLang="zh-CN" sz="16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n+1</a:t>
                      </a:r>
                      <a:endParaRPr kumimoji="1" lang="en-US" altLang="zh-CN" sz="1600" b="1"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marL="91473" marR="91473" marT="34300" marB="343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251531">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0       0       0</a:t>
                      </a:r>
                    </a:p>
                  </a:txBody>
                  <a:tcPr marL="91473" marR="91473" marT="34300" marB="343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d</a:t>
                      </a:r>
                    </a:p>
                  </a:txBody>
                  <a:tcPr marL="91473" marR="91473" marT="34300" marB="343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1531">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0       0       1</a:t>
                      </a:r>
                    </a:p>
                  </a:txBody>
                  <a:tcPr marL="91473" marR="91473" marT="34300" marB="343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d</a:t>
                      </a:r>
                    </a:p>
                  </a:txBody>
                  <a:tcPr marL="91473" marR="91473" marT="34300" marB="343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51531">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0       1       0</a:t>
                      </a:r>
                    </a:p>
                  </a:txBody>
                  <a:tcPr marL="91473" marR="91473" marT="34300" marB="343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1473" marR="91473" marT="34300" marB="343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51531">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0       1       1</a:t>
                      </a:r>
                    </a:p>
                  </a:txBody>
                  <a:tcPr marL="91473" marR="91473" marT="34300" marB="343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1473" marR="91473" marT="34300" marB="343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51531">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1       0       0</a:t>
                      </a:r>
                    </a:p>
                  </a:txBody>
                  <a:tcPr marL="91473" marR="91473" marT="34300" marB="343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73" marR="91473" marT="34300" marB="343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51531">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1       0       1</a:t>
                      </a:r>
                    </a:p>
                  </a:txBody>
                  <a:tcPr marL="91473" marR="91473" marT="34300" marB="343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73" marR="91473" marT="34300" marB="343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51531">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1       1       0</a:t>
                      </a:r>
                    </a:p>
                  </a:txBody>
                  <a:tcPr marL="91473" marR="91473" marT="34300" marB="343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marL="91473" marR="91473" marT="34300" marB="343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51531">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1       1       1</a:t>
                      </a:r>
                    </a:p>
                  </a:txBody>
                  <a:tcPr marL="91473" marR="91473" marT="34300" marB="343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L="91473" marR="91473" marT="34300" marB="343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graphicFrame>
        <p:nvGraphicFramePr>
          <p:cNvPr id="46259" name="Group 179"/>
          <p:cNvGraphicFramePr>
            <a:graphicFrameLocks noGrp="1"/>
          </p:cNvGraphicFramePr>
          <p:nvPr>
            <p:custDataLst>
              <p:tags r:id="rId2"/>
            </p:custDataLst>
          </p:nvPr>
        </p:nvGraphicFramePr>
        <p:xfrm>
          <a:off x="3665538" y="563563"/>
          <a:ext cx="2016125" cy="1562100"/>
        </p:xfrm>
        <a:graphic>
          <a:graphicData uri="http://schemas.openxmlformats.org/drawingml/2006/table">
            <a:tbl>
              <a:tblPr/>
              <a:tblGrid>
                <a:gridCol w="1280563">
                  <a:extLst>
                    <a:ext uri="{9D8B030D-6E8A-4147-A177-3AD203B41FA5}">
                      <a16:colId xmlns:a16="http://schemas.microsoft.com/office/drawing/2014/main" val="20000"/>
                    </a:ext>
                  </a:extLst>
                </a:gridCol>
                <a:gridCol w="735562">
                  <a:extLst>
                    <a:ext uri="{9D8B030D-6E8A-4147-A177-3AD203B41FA5}">
                      <a16:colId xmlns:a16="http://schemas.microsoft.com/office/drawing/2014/main" val="20001"/>
                    </a:ext>
                  </a:extLst>
                </a:gridCol>
              </a:tblGrid>
              <a:tr h="31242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/S      /R</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a:t>
                      </a:r>
                      <a:r>
                        <a:rPr kumimoji="1" lang="en-US" altLang="zh-CN" sz="16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n+1</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1242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0        0</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d</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242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0        1</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242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1        0</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242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Q</a:t>
                      </a:r>
                    </a:p>
                  </a:txBody>
                  <a:tcPr marL="91469" marR="91469"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38967" name="Line 216"/>
          <p:cNvSpPr/>
          <p:nvPr/>
        </p:nvSpPr>
        <p:spPr>
          <a:xfrm>
            <a:off x="8080375" y="1871663"/>
            <a:ext cx="666750" cy="0"/>
          </a:xfrm>
          <a:prstGeom prst="line">
            <a:avLst/>
          </a:prstGeom>
          <a:ln w="28575">
            <a:noFill/>
          </a:ln>
        </p:spPr>
        <p:txBody>
          <a:bodyPr/>
          <a:lstStyle/>
          <a:p>
            <a:endParaRPr lang="zh-CN" altLang="en-US"/>
          </a:p>
        </p:txBody>
      </p:sp>
      <p:sp>
        <p:nvSpPr>
          <p:cNvPr id="38968" name="Line 217"/>
          <p:cNvSpPr/>
          <p:nvPr/>
        </p:nvSpPr>
        <p:spPr>
          <a:xfrm>
            <a:off x="8080375" y="957263"/>
            <a:ext cx="0" cy="304800"/>
          </a:xfrm>
          <a:prstGeom prst="line">
            <a:avLst/>
          </a:prstGeom>
          <a:ln w="28575">
            <a:noFill/>
          </a:ln>
        </p:spPr>
        <p:txBody>
          <a:bodyPr/>
          <a:lstStyle/>
          <a:p>
            <a:endParaRPr lang="zh-CN" altLang="en-US"/>
          </a:p>
        </p:txBody>
      </p:sp>
      <p:sp>
        <p:nvSpPr>
          <p:cNvPr id="38969" name="Line 218"/>
          <p:cNvSpPr/>
          <p:nvPr/>
        </p:nvSpPr>
        <p:spPr>
          <a:xfrm>
            <a:off x="8080375" y="957263"/>
            <a:ext cx="666750" cy="0"/>
          </a:xfrm>
          <a:prstGeom prst="line">
            <a:avLst/>
          </a:prstGeom>
          <a:ln w="12700">
            <a:noFill/>
          </a:ln>
        </p:spPr>
        <p:txBody>
          <a:bodyPr/>
          <a:lstStyle/>
          <a:p>
            <a:endParaRPr lang="zh-CN" altLang="en-US"/>
          </a:p>
        </p:txBody>
      </p:sp>
      <p:sp>
        <p:nvSpPr>
          <p:cNvPr id="38970" name="Line 220"/>
          <p:cNvSpPr/>
          <p:nvPr/>
        </p:nvSpPr>
        <p:spPr>
          <a:xfrm>
            <a:off x="8080375" y="1262063"/>
            <a:ext cx="0" cy="304800"/>
          </a:xfrm>
          <a:prstGeom prst="line">
            <a:avLst/>
          </a:prstGeom>
          <a:ln w="28575">
            <a:noFill/>
          </a:ln>
        </p:spPr>
        <p:txBody>
          <a:bodyPr/>
          <a:lstStyle/>
          <a:p>
            <a:endParaRPr lang="zh-CN" altLang="en-US"/>
          </a:p>
        </p:txBody>
      </p:sp>
      <p:sp>
        <p:nvSpPr>
          <p:cNvPr id="38971" name="Line 222"/>
          <p:cNvSpPr/>
          <p:nvPr/>
        </p:nvSpPr>
        <p:spPr>
          <a:xfrm>
            <a:off x="8080375" y="1566863"/>
            <a:ext cx="0" cy="304800"/>
          </a:xfrm>
          <a:prstGeom prst="line">
            <a:avLst/>
          </a:prstGeom>
          <a:ln w="28575">
            <a:noFill/>
          </a:ln>
        </p:spPr>
        <p:txBody>
          <a:bodyPr/>
          <a:lstStyle/>
          <a:p>
            <a:endParaRPr lang="zh-CN" altLang="en-US"/>
          </a:p>
        </p:txBody>
      </p:sp>
      <p:grpSp>
        <p:nvGrpSpPr>
          <p:cNvPr id="38972" name="Group 325"/>
          <p:cNvGrpSpPr/>
          <p:nvPr/>
        </p:nvGrpSpPr>
        <p:grpSpPr>
          <a:xfrm>
            <a:off x="539115" y="769938"/>
            <a:ext cx="2592388" cy="1337768"/>
            <a:chOff x="422" y="385"/>
            <a:chExt cx="1631" cy="1490"/>
          </a:xfrm>
        </p:grpSpPr>
        <p:sp>
          <p:nvSpPr>
            <p:cNvPr id="39043" name="Rectangle 7"/>
            <p:cNvSpPr/>
            <p:nvPr/>
          </p:nvSpPr>
          <p:spPr>
            <a:xfrm>
              <a:off x="1004" y="510"/>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44" name="Text Box 8"/>
            <p:cNvSpPr txBox="1"/>
            <p:nvPr/>
          </p:nvSpPr>
          <p:spPr>
            <a:xfrm>
              <a:off x="980" y="493"/>
              <a:ext cx="317" cy="430"/>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39045" name="Line 9"/>
            <p:cNvSpPr/>
            <p:nvPr/>
          </p:nvSpPr>
          <p:spPr>
            <a:xfrm>
              <a:off x="720" y="598"/>
              <a:ext cx="2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46" name="Line 10"/>
            <p:cNvSpPr/>
            <p:nvPr/>
          </p:nvSpPr>
          <p:spPr>
            <a:xfrm>
              <a:off x="1315" y="663"/>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47" name="Oval 11"/>
            <p:cNvSpPr/>
            <p:nvPr/>
          </p:nvSpPr>
          <p:spPr>
            <a:xfrm>
              <a:off x="1251" y="636"/>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48" name="Rectangle 12"/>
            <p:cNvSpPr/>
            <p:nvPr/>
          </p:nvSpPr>
          <p:spPr>
            <a:xfrm>
              <a:off x="1004" y="1173"/>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49" name="Text Box 13"/>
            <p:cNvSpPr txBox="1"/>
            <p:nvPr/>
          </p:nvSpPr>
          <p:spPr>
            <a:xfrm>
              <a:off x="980" y="1154"/>
              <a:ext cx="317" cy="430"/>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39050" name="Line 14"/>
            <p:cNvSpPr/>
            <p:nvPr/>
          </p:nvSpPr>
          <p:spPr>
            <a:xfrm>
              <a:off x="861" y="1261"/>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51" name="Line 15"/>
            <p:cNvSpPr/>
            <p:nvPr/>
          </p:nvSpPr>
          <p:spPr>
            <a:xfrm>
              <a:off x="1315" y="1322"/>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52" name="Line 16"/>
            <p:cNvSpPr/>
            <p:nvPr/>
          </p:nvSpPr>
          <p:spPr>
            <a:xfrm>
              <a:off x="720" y="1373"/>
              <a:ext cx="2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53" name="Oval 17"/>
            <p:cNvSpPr/>
            <p:nvPr/>
          </p:nvSpPr>
          <p:spPr>
            <a:xfrm>
              <a:off x="1251" y="1295"/>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54" name="Line 18"/>
            <p:cNvSpPr/>
            <p:nvPr/>
          </p:nvSpPr>
          <p:spPr>
            <a:xfrm>
              <a:off x="854" y="720"/>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55" name="Line 19"/>
            <p:cNvSpPr/>
            <p:nvPr/>
          </p:nvSpPr>
          <p:spPr>
            <a:xfrm>
              <a:off x="1430" y="664"/>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56" name="Line 20"/>
            <p:cNvSpPr/>
            <p:nvPr/>
          </p:nvSpPr>
          <p:spPr>
            <a:xfrm>
              <a:off x="864" y="1111"/>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57" name="Line 21"/>
            <p:cNvSpPr/>
            <p:nvPr/>
          </p:nvSpPr>
          <p:spPr>
            <a:xfrm>
              <a:off x="1436" y="1118"/>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58" name="Line 22"/>
            <p:cNvSpPr/>
            <p:nvPr/>
          </p:nvSpPr>
          <p:spPr>
            <a:xfrm>
              <a:off x="864" y="730"/>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59" name="Line 23"/>
            <p:cNvSpPr/>
            <p:nvPr/>
          </p:nvSpPr>
          <p:spPr>
            <a:xfrm>
              <a:off x="864" y="876"/>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60" name="Line 24"/>
            <p:cNvSpPr/>
            <p:nvPr/>
          </p:nvSpPr>
          <p:spPr>
            <a:xfrm flipH="1">
              <a:off x="864" y="864"/>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61" name="Oval 25"/>
            <p:cNvSpPr/>
            <p:nvPr/>
          </p:nvSpPr>
          <p:spPr>
            <a:xfrm>
              <a:off x="1412" y="1294"/>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62" name="Oval 26"/>
            <p:cNvSpPr/>
            <p:nvPr/>
          </p:nvSpPr>
          <p:spPr>
            <a:xfrm>
              <a:off x="1402" y="634"/>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63" name="Text Box 27"/>
            <p:cNvSpPr txBox="1"/>
            <p:nvPr/>
          </p:nvSpPr>
          <p:spPr>
            <a:xfrm>
              <a:off x="438" y="385"/>
              <a:ext cx="288" cy="430"/>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39064" name="Text Box 28"/>
            <p:cNvSpPr txBox="1"/>
            <p:nvPr/>
          </p:nvSpPr>
          <p:spPr>
            <a:xfrm>
              <a:off x="422" y="1174"/>
              <a:ext cx="288" cy="429"/>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sp>
          <p:nvSpPr>
            <p:cNvPr id="39065" name="Text Box 29"/>
            <p:cNvSpPr txBox="1"/>
            <p:nvPr/>
          </p:nvSpPr>
          <p:spPr>
            <a:xfrm>
              <a:off x="1788" y="445"/>
              <a:ext cx="240" cy="430"/>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39066" name="Text Box 30"/>
            <p:cNvSpPr txBox="1"/>
            <p:nvPr/>
          </p:nvSpPr>
          <p:spPr>
            <a:xfrm>
              <a:off x="1717" y="1090"/>
              <a:ext cx="336" cy="430"/>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39067" name="Text Box 244"/>
            <p:cNvSpPr txBox="1"/>
            <p:nvPr/>
          </p:nvSpPr>
          <p:spPr>
            <a:xfrm>
              <a:off x="634" y="1465"/>
              <a:ext cx="950" cy="410"/>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① </a:t>
              </a:r>
              <a:r>
                <a:rPr lang="zh-CN" altLang="en-US" sz="1800" b="1" dirty="0">
                  <a:solidFill>
                    <a:schemeClr val="tx1"/>
                  </a:solidFill>
                  <a:latin typeface="华文新魏" panose="02010800040101010101" pitchFamily="2" charset="-122"/>
                  <a:ea typeface="华文新魏" panose="02010800040101010101" pitchFamily="2" charset="-122"/>
                </a:rPr>
                <a:t>电路图</a:t>
              </a:r>
            </a:p>
          </p:txBody>
        </p:sp>
      </p:grpSp>
      <p:sp>
        <p:nvSpPr>
          <p:cNvPr id="38973" name="Text Box 245"/>
          <p:cNvSpPr txBox="1"/>
          <p:nvPr/>
        </p:nvSpPr>
        <p:spPr>
          <a:xfrm>
            <a:off x="876300" y="4492625"/>
            <a:ext cx="19050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② </a:t>
            </a:r>
            <a:r>
              <a:rPr lang="zh-CN" altLang="en-US" sz="1800" b="1" dirty="0">
                <a:solidFill>
                  <a:schemeClr val="tx1"/>
                </a:solidFill>
                <a:latin typeface="华文新魏" panose="02010800040101010101" pitchFamily="2" charset="-122"/>
                <a:ea typeface="华文新魏" panose="02010800040101010101" pitchFamily="2" charset="-122"/>
              </a:rPr>
              <a:t>次态真值表</a:t>
            </a:r>
          </a:p>
        </p:txBody>
      </p:sp>
      <p:sp>
        <p:nvSpPr>
          <p:cNvPr id="38974" name="Text Box 246"/>
          <p:cNvSpPr txBox="1"/>
          <p:nvPr/>
        </p:nvSpPr>
        <p:spPr>
          <a:xfrm>
            <a:off x="3563938" y="2133600"/>
            <a:ext cx="2166937"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③ </a:t>
            </a:r>
            <a:r>
              <a:rPr lang="zh-CN" altLang="en-US" sz="1800" b="1" dirty="0">
                <a:solidFill>
                  <a:schemeClr val="tx1"/>
                </a:solidFill>
                <a:latin typeface="华文新魏" panose="02010800040101010101" pitchFamily="2" charset="-122"/>
                <a:ea typeface="华文新魏" panose="02010800040101010101" pitchFamily="2" charset="-122"/>
              </a:rPr>
              <a:t>简化次态真值表</a:t>
            </a:r>
          </a:p>
        </p:txBody>
      </p:sp>
      <p:grpSp>
        <p:nvGrpSpPr>
          <p:cNvPr id="39002" name="组合 1"/>
          <p:cNvGrpSpPr/>
          <p:nvPr/>
        </p:nvGrpSpPr>
        <p:grpSpPr>
          <a:xfrm>
            <a:off x="3565525" y="2743200"/>
            <a:ext cx="4751705" cy="711200"/>
            <a:chOff x="3916363" y="4052888"/>
            <a:chExt cx="4191000" cy="711200"/>
          </a:xfrm>
        </p:grpSpPr>
        <p:sp>
          <p:nvSpPr>
            <p:cNvPr id="39036" name="Text Box 294"/>
            <p:cNvSpPr txBox="1"/>
            <p:nvPr/>
          </p:nvSpPr>
          <p:spPr>
            <a:xfrm>
              <a:off x="3916363" y="4052888"/>
              <a:ext cx="41910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⑤  </a:t>
              </a:r>
              <a:r>
                <a:rPr lang="zh-CN" altLang="en-US" sz="1800" b="1" dirty="0">
                  <a:solidFill>
                    <a:schemeClr val="tx1"/>
                  </a:solidFill>
                  <a:latin typeface="华文新魏" panose="02010800040101010101" pitchFamily="2" charset="-122"/>
                  <a:ea typeface="华文新魏" panose="02010800040101010101" pitchFamily="2" charset="-122"/>
                </a:rPr>
                <a:t>次态方程：</a:t>
              </a:r>
              <a:r>
                <a:rPr lang="zh-CN" altLang="en-US" sz="1800"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Q</a:t>
              </a:r>
              <a:r>
                <a:rPr lang="en-US" altLang="zh-CN" sz="1800" b="1" baseline="30000" dirty="0">
                  <a:solidFill>
                    <a:schemeClr val="tx1"/>
                  </a:solidFill>
                  <a:latin typeface="华文新魏" panose="02010800040101010101" pitchFamily="2" charset="-122"/>
                  <a:ea typeface="华文新魏" panose="02010800040101010101" pitchFamily="2" charset="-122"/>
                </a:rPr>
                <a:t>n+1</a:t>
              </a:r>
              <a:r>
                <a:rPr lang="en-US" altLang="zh-CN" sz="1800" b="1" dirty="0">
                  <a:solidFill>
                    <a:schemeClr val="tx1"/>
                  </a:solidFill>
                  <a:latin typeface="华文新魏" panose="02010800040101010101" pitchFamily="2" charset="-122"/>
                  <a:ea typeface="华文新魏" panose="02010800040101010101" pitchFamily="2" charset="-122"/>
                </a:rPr>
                <a:t> = /S + /RQ</a:t>
              </a:r>
            </a:p>
          </p:txBody>
        </p:sp>
        <p:sp>
          <p:nvSpPr>
            <p:cNvPr id="39037" name="Text Box 295"/>
            <p:cNvSpPr txBox="1"/>
            <p:nvPr/>
          </p:nvSpPr>
          <p:spPr>
            <a:xfrm>
              <a:off x="3951288" y="4395788"/>
              <a:ext cx="33528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约束条件</a:t>
              </a:r>
              <a:r>
                <a:rPr lang="zh-CN" altLang="en-US" sz="1800" dirty="0">
                  <a:solidFill>
                    <a:schemeClr val="tx1"/>
                  </a:solidFill>
                  <a:latin typeface="华文新魏" panose="02010800040101010101" pitchFamily="2" charset="-122"/>
                  <a:ea typeface="华文新魏" panose="02010800040101010101" pitchFamily="2" charset="-122"/>
                </a:rPr>
                <a:t>：</a:t>
              </a:r>
              <a:r>
                <a:rPr lang="en-US" altLang="zh-CN" sz="1800"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S • /R = 0</a:t>
              </a:r>
            </a:p>
          </p:txBody>
        </p:sp>
        <p:sp>
          <p:nvSpPr>
            <p:cNvPr id="29830" name="Line 297"/>
            <p:cNvSpPr/>
            <p:nvPr/>
          </p:nvSpPr>
          <p:spPr>
            <a:xfrm>
              <a:off x="5966462" y="4081463"/>
              <a:ext cx="2286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29831" name="Line 298"/>
            <p:cNvSpPr/>
            <p:nvPr/>
          </p:nvSpPr>
          <p:spPr>
            <a:xfrm>
              <a:off x="5210840" y="4443413"/>
              <a:ext cx="2286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29832" name="Line 299"/>
            <p:cNvSpPr/>
            <p:nvPr/>
          </p:nvSpPr>
          <p:spPr>
            <a:xfrm>
              <a:off x="5561988" y="4443413"/>
              <a:ext cx="228600"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grpSp>
        <p:nvGrpSpPr>
          <p:cNvPr id="39003" name="组合 1"/>
          <p:cNvGrpSpPr/>
          <p:nvPr/>
        </p:nvGrpSpPr>
        <p:grpSpPr>
          <a:xfrm>
            <a:off x="3572829" y="3642995"/>
            <a:ext cx="4557711" cy="949325"/>
            <a:chOff x="4639367" y="1870075"/>
            <a:chExt cx="4558608" cy="949325"/>
          </a:xfrm>
        </p:grpSpPr>
        <p:sp>
          <p:nvSpPr>
            <p:cNvPr id="39007" name="Line 228"/>
            <p:cNvSpPr/>
            <p:nvPr/>
          </p:nvSpPr>
          <p:spPr>
            <a:xfrm>
              <a:off x="6313488" y="2589213"/>
              <a:ext cx="666750" cy="0"/>
            </a:xfrm>
            <a:prstGeom prst="line">
              <a:avLst/>
            </a:prstGeom>
            <a:ln w="12700">
              <a:noFill/>
            </a:ln>
          </p:spPr>
          <p:txBody>
            <a:bodyPr/>
            <a:lstStyle/>
            <a:p>
              <a:endParaRPr lang="zh-CN" altLang="en-US"/>
            </a:p>
          </p:txBody>
        </p:sp>
        <p:sp>
          <p:nvSpPr>
            <p:cNvPr id="39008" name="Line 229"/>
            <p:cNvSpPr/>
            <p:nvPr/>
          </p:nvSpPr>
          <p:spPr>
            <a:xfrm>
              <a:off x="6838950" y="2514600"/>
              <a:ext cx="666750" cy="0"/>
            </a:xfrm>
            <a:prstGeom prst="line">
              <a:avLst/>
            </a:prstGeom>
            <a:ln w="12700">
              <a:noFill/>
            </a:ln>
          </p:spPr>
          <p:txBody>
            <a:bodyPr/>
            <a:lstStyle/>
            <a:p>
              <a:endParaRPr lang="zh-CN" altLang="en-US"/>
            </a:p>
          </p:txBody>
        </p:sp>
        <p:sp>
          <p:nvSpPr>
            <p:cNvPr id="39009" name="Line 230"/>
            <p:cNvSpPr/>
            <p:nvPr/>
          </p:nvSpPr>
          <p:spPr>
            <a:xfrm>
              <a:off x="7505700" y="2514600"/>
              <a:ext cx="666750" cy="0"/>
            </a:xfrm>
            <a:prstGeom prst="line">
              <a:avLst/>
            </a:prstGeom>
            <a:ln w="12700">
              <a:noFill/>
            </a:ln>
          </p:spPr>
          <p:txBody>
            <a:bodyPr/>
            <a:lstStyle/>
            <a:p>
              <a:endParaRPr lang="zh-CN" altLang="en-US"/>
            </a:p>
          </p:txBody>
        </p:sp>
        <p:sp>
          <p:nvSpPr>
            <p:cNvPr id="39010" name="Line 231"/>
            <p:cNvSpPr/>
            <p:nvPr/>
          </p:nvSpPr>
          <p:spPr>
            <a:xfrm>
              <a:off x="8172450" y="2514600"/>
              <a:ext cx="666750" cy="0"/>
            </a:xfrm>
            <a:prstGeom prst="line">
              <a:avLst/>
            </a:prstGeom>
            <a:ln w="12700">
              <a:noFill/>
            </a:ln>
          </p:spPr>
          <p:txBody>
            <a:bodyPr/>
            <a:lstStyle/>
            <a:p>
              <a:endParaRPr lang="zh-CN" altLang="en-US"/>
            </a:p>
          </p:txBody>
        </p:sp>
        <p:sp>
          <p:nvSpPr>
            <p:cNvPr id="39011" name="Line 234"/>
            <p:cNvSpPr/>
            <p:nvPr/>
          </p:nvSpPr>
          <p:spPr>
            <a:xfrm>
              <a:off x="8839200" y="2514600"/>
              <a:ext cx="0" cy="304800"/>
            </a:xfrm>
            <a:prstGeom prst="line">
              <a:avLst/>
            </a:prstGeom>
            <a:ln w="28575">
              <a:noFill/>
            </a:ln>
          </p:spPr>
          <p:txBody>
            <a:bodyPr/>
            <a:lstStyle/>
            <a:p>
              <a:endParaRPr lang="zh-CN" altLang="en-US"/>
            </a:p>
          </p:txBody>
        </p:sp>
        <p:grpSp>
          <p:nvGrpSpPr>
            <p:cNvPr id="39012" name="组合 1"/>
            <p:cNvGrpSpPr/>
            <p:nvPr/>
          </p:nvGrpSpPr>
          <p:grpSpPr>
            <a:xfrm>
              <a:off x="4639367" y="1870075"/>
              <a:ext cx="4558608" cy="862435"/>
              <a:chOff x="4691689" y="699543"/>
              <a:chExt cx="4560831" cy="861645"/>
            </a:xfrm>
          </p:grpSpPr>
          <p:sp>
            <p:nvSpPr>
              <p:cNvPr id="39013" name="Rectangle 42"/>
              <p:cNvSpPr/>
              <p:nvPr/>
            </p:nvSpPr>
            <p:spPr>
              <a:xfrm>
                <a:off x="8200948" y="735552"/>
                <a:ext cx="693556" cy="74075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14" name="Line 43"/>
              <p:cNvSpPr/>
              <p:nvPr/>
            </p:nvSpPr>
            <p:spPr>
              <a:xfrm>
                <a:off x="7892702" y="859012"/>
                <a:ext cx="3050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15" name="Line 44"/>
              <p:cNvSpPr/>
              <p:nvPr/>
            </p:nvSpPr>
            <p:spPr>
              <a:xfrm>
                <a:off x="7892702" y="1316841"/>
                <a:ext cx="3050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16" name="Line 45"/>
              <p:cNvSpPr/>
              <p:nvPr/>
            </p:nvSpPr>
            <p:spPr>
              <a:xfrm>
                <a:off x="8910559" y="859012"/>
                <a:ext cx="34196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17" name="Line 46"/>
              <p:cNvSpPr/>
              <p:nvPr/>
            </p:nvSpPr>
            <p:spPr>
              <a:xfrm>
                <a:off x="9003675" y="1291120"/>
                <a:ext cx="23118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18" name="Oval 47"/>
              <p:cNvSpPr/>
              <p:nvPr/>
            </p:nvSpPr>
            <p:spPr>
              <a:xfrm>
                <a:off x="8894504" y="1242251"/>
                <a:ext cx="109171" cy="8745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19" name="Text Box 48"/>
              <p:cNvSpPr txBox="1"/>
              <p:nvPr/>
            </p:nvSpPr>
            <p:spPr>
              <a:xfrm>
                <a:off x="8155996" y="721406"/>
                <a:ext cx="430261" cy="394813"/>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39020" name="Text Box 49"/>
              <p:cNvSpPr txBox="1"/>
              <p:nvPr/>
            </p:nvSpPr>
            <p:spPr>
              <a:xfrm>
                <a:off x="8152785" y="1167661"/>
                <a:ext cx="433472" cy="39352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sp>
            <p:nvSpPr>
              <p:cNvPr id="39021" name="Text Box 50"/>
              <p:cNvSpPr txBox="1"/>
              <p:nvPr/>
            </p:nvSpPr>
            <p:spPr>
              <a:xfrm>
                <a:off x="8586257" y="712403"/>
                <a:ext cx="308247" cy="39224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39022" name="Text Box 51"/>
              <p:cNvSpPr txBox="1"/>
              <p:nvPr/>
            </p:nvSpPr>
            <p:spPr>
              <a:xfrm>
                <a:off x="8586257" y="1129079"/>
                <a:ext cx="308247" cy="39224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39023" name="Rectangle 32"/>
              <p:cNvSpPr/>
              <p:nvPr/>
            </p:nvSpPr>
            <p:spPr>
              <a:xfrm>
                <a:off x="6696345" y="722692"/>
                <a:ext cx="693556" cy="74075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24" name="Line 33"/>
              <p:cNvSpPr/>
              <p:nvPr/>
            </p:nvSpPr>
            <p:spPr>
              <a:xfrm>
                <a:off x="6293879" y="846151"/>
                <a:ext cx="3050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25" name="Line 34"/>
              <p:cNvSpPr/>
              <p:nvPr/>
            </p:nvSpPr>
            <p:spPr>
              <a:xfrm>
                <a:off x="6293879" y="1298271"/>
                <a:ext cx="3050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26" name="Line 35"/>
              <p:cNvSpPr/>
              <p:nvPr/>
            </p:nvSpPr>
            <p:spPr>
              <a:xfrm>
                <a:off x="7405955" y="846151"/>
                <a:ext cx="34196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27" name="Line 36"/>
              <p:cNvSpPr/>
              <p:nvPr/>
            </p:nvSpPr>
            <p:spPr>
              <a:xfrm>
                <a:off x="7499071" y="1278260"/>
                <a:ext cx="23118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9028" name="Oval 37"/>
              <p:cNvSpPr/>
              <p:nvPr/>
            </p:nvSpPr>
            <p:spPr>
              <a:xfrm>
                <a:off x="7389900" y="1229390"/>
                <a:ext cx="109171" cy="8745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29" name="Text Box 38"/>
              <p:cNvSpPr txBox="1"/>
              <p:nvPr/>
            </p:nvSpPr>
            <p:spPr>
              <a:xfrm>
                <a:off x="6651392" y="708545"/>
                <a:ext cx="308247" cy="39224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39030" name="Text Box 39"/>
              <p:cNvSpPr txBox="1"/>
              <p:nvPr/>
            </p:nvSpPr>
            <p:spPr>
              <a:xfrm>
                <a:off x="6648181" y="1152228"/>
                <a:ext cx="308247" cy="39224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sp>
            <p:nvSpPr>
              <p:cNvPr id="39031" name="Text Box 40"/>
              <p:cNvSpPr txBox="1"/>
              <p:nvPr/>
            </p:nvSpPr>
            <p:spPr>
              <a:xfrm>
                <a:off x="7081653" y="699543"/>
                <a:ext cx="308247" cy="39224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39032" name="Text Box 41"/>
              <p:cNvSpPr txBox="1"/>
              <p:nvPr/>
            </p:nvSpPr>
            <p:spPr>
              <a:xfrm>
                <a:off x="7081653" y="1116219"/>
                <a:ext cx="308247" cy="39224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39033" name="Oval 136"/>
              <p:cNvSpPr/>
              <p:nvPr/>
            </p:nvSpPr>
            <p:spPr>
              <a:xfrm>
                <a:off x="6587174" y="797282"/>
                <a:ext cx="109171" cy="8745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34" name="Oval 137"/>
              <p:cNvSpPr/>
              <p:nvPr/>
            </p:nvSpPr>
            <p:spPr>
              <a:xfrm>
                <a:off x="6587174" y="1255111"/>
                <a:ext cx="109171" cy="8745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9035" name="Text Box 323"/>
              <p:cNvSpPr txBox="1"/>
              <p:nvPr/>
            </p:nvSpPr>
            <p:spPr>
              <a:xfrm>
                <a:off x="4691689" y="851923"/>
                <a:ext cx="1926543" cy="367963"/>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⑥  </a:t>
                </a:r>
                <a:r>
                  <a:rPr lang="zh-CN" altLang="en-US" sz="1800" b="1" dirty="0">
                    <a:solidFill>
                      <a:schemeClr val="tx1"/>
                    </a:solidFill>
                    <a:latin typeface="华文新魏" panose="02010800040101010101" pitchFamily="2" charset="-122"/>
                    <a:ea typeface="华文新魏" panose="02010800040101010101" pitchFamily="2" charset="-122"/>
                  </a:rPr>
                  <a:t>逻辑符号</a:t>
                </a:r>
              </a:p>
            </p:txBody>
          </p:sp>
        </p:grpSp>
      </p:grpSp>
      <p:pic>
        <p:nvPicPr>
          <p:cNvPr id="4" name="图片 3"/>
          <p:cNvPicPr>
            <a:picLocks noChangeAspect="1"/>
          </p:cNvPicPr>
          <p:nvPr/>
        </p:nvPicPr>
        <p:blipFill>
          <a:blip r:embed="rId5"/>
          <a:stretch>
            <a:fillRect/>
          </a:stretch>
        </p:blipFill>
        <p:spPr>
          <a:xfrm>
            <a:off x="5984875" y="634365"/>
            <a:ext cx="2748280" cy="1774190"/>
          </a:xfrm>
          <a:prstGeom prst="rect">
            <a:avLst/>
          </a:prstGeom>
        </p:spPr>
      </p:pic>
      <p:sp>
        <p:nvSpPr>
          <p:cNvPr id="2" name="文本框 1"/>
          <p:cNvSpPr txBox="1"/>
          <p:nvPr/>
        </p:nvSpPr>
        <p:spPr>
          <a:xfrm>
            <a:off x="6731635" y="3086100"/>
            <a:ext cx="1398270" cy="368300"/>
          </a:xfrm>
          <a:prstGeom prst="rect">
            <a:avLst/>
          </a:prstGeom>
          <a:noFill/>
        </p:spPr>
        <p:txBody>
          <a:bodyPr wrap="square" rtlCol="0" anchor="t">
            <a:spAutoFit/>
          </a:bodyPr>
          <a:lstStyle/>
          <a:p>
            <a:r>
              <a:rPr lang="zh-CN" altLang="en-US" sz="1800" b="1" dirty="0">
                <a:solidFill>
                  <a:srgbClr val="FF0000"/>
                </a:solidFill>
                <a:latin typeface="华文新魏" panose="02010800040101010101" pitchFamily="2" charset="-122"/>
                <a:ea typeface="华文新魏" panose="02010800040101010101" pitchFamily="2" charset="-122"/>
                <a:sym typeface="+mn-ea"/>
              </a:rPr>
              <a:t>禁止条件？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72"/>
                                        </p:tgtEl>
                                        <p:attrNameLst>
                                          <p:attrName>style.visibility</p:attrName>
                                        </p:attrNameLst>
                                      </p:cBhvr>
                                      <p:to>
                                        <p:strVal val="visible"/>
                                      </p:to>
                                    </p:set>
                                    <p:anim calcmode="lin" valueType="num">
                                      <p:cBhvr additive="base">
                                        <p:cTn id="7" dur="500" fill="hold"/>
                                        <p:tgtEl>
                                          <p:spTgt spid="38972"/>
                                        </p:tgtEl>
                                        <p:attrNameLst>
                                          <p:attrName>ppt_x</p:attrName>
                                        </p:attrNameLst>
                                      </p:cBhvr>
                                      <p:tavLst>
                                        <p:tav tm="0">
                                          <p:val>
                                            <p:strVal val="#ppt_x"/>
                                          </p:val>
                                        </p:tav>
                                        <p:tav tm="100000">
                                          <p:val>
                                            <p:strVal val="#ppt_x"/>
                                          </p:val>
                                        </p:tav>
                                      </p:tavLst>
                                    </p:anim>
                                    <p:anim calcmode="lin" valueType="num">
                                      <p:cBhvr additive="base">
                                        <p:cTn id="8" dur="500" fill="hold"/>
                                        <p:tgtEl>
                                          <p:spTgt spid="389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227"/>
                                        </p:tgtEl>
                                        <p:attrNameLst>
                                          <p:attrName>style.visibility</p:attrName>
                                        </p:attrNameLst>
                                      </p:cBhvr>
                                      <p:to>
                                        <p:strVal val="visible"/>
                                      </p:to>
                                    </p:set>
                                    <p:anim calcmode="lin" valueType="num">
                                      <p:cBhvr additive="base">
                                        <p:cTn id="13" dur="500" fill="hold"/>
                                        <p:tgtEl>
                                          <p:spTgt spid="46227"/>
                                        </p:tgtEl>
                                        <p:attrNameLst>
                                          <p:attrName>ppt_x</p:attrName>
                                        </p:attrNameLst>
                                      </p:cBhvr>
                                      <p:tavLst>
                                        <p:tav tm="0">
                                          <p:val>
                                            <p:strVal val="#ppt_x"/>
                                          </p:val>
                                        </p:tav>
                                        <p:tav tm="100000">
                                          <p:val>
                                            <p:strVal val="#ppt_x"/>
                                          </p:val>
                                        </p:tav>
                                      </p:tavLst>
                                    </p:anim>
                                    <p:anim calcmode="lin" valueType="num">
                                      <p:cBhvr additive="base">
                                        <p:cTn id="14" dur="500" fill="hold"/>
                                        <p:tgtEl>
                                          <p:spTgt spid="46227"/>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8973"/>
                                        </p:tgtEl>
                                        <p:attrNameLst>
                                          <p:attrName>style.visibility</p:attrName>
                                        </p:attrNameLst>
                                      </p:cBhvr>
                                      <p:to>
                                        <p:strVal val="visible"/>
                                      </p:to>
                                    </p:set>
                                    <p:anim calcmode="lin" valueType="num">
                                      <p:cBhvr additive="base">
                                        <p:cTn id="17" dur="500" fill="hold"/>
                                        <p:tgtEl>
                                          <p:spTgt spid="38973"/>
                                        </p:tgtEl>
                                        <p:attrNameLst>
                                          <p:attrName>ppt_x</p:attrName>
                                        </p:attrNameLst>
                                      </p:cBhvr>
                                      <p:tavLst>
                                        <p:tav tm="0">
                                          <p:val>
                                            <p:strVal val="#ppt_x"/>
                                          </p:val>
                                        </p:tav>
                                        <p:tav tm="100000">
                                          <p:val>
                                            <p:strVal val="#ppt_x"/>
                                          </p:val>
                                        </p:tav>
                                      </p:tavLst>
                                    </p:anim>
                                    <p:anim calcmode="lin" valueType="num">
                                      <p:cBhvr additive="base">
                                        <p:cTn id="18" dur="500" fill="hold"/>
                                        <p:tgtEl>
                                          <p:spTgt spid="3897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259"/>
                                        </p:tgtEl>
                                        <p:attrNameLst>
                                          <p:attrName>style.visibility</p:attrName>
                                        </p:attrNameLst>
                                      </p:cBhvr>
                                      <p:to>
                                        <p:strVal val="visible"/>
                                      </p:to>
                                    </p:set>
                                    <p:anim calcmode="lin" valueType="num">
                                      <p:cBhvr additive="base">
                                        <p:cTn id="23" dur="500" fill="hold"/>
                                        <p:tgtEl>
                                          <p:spTgt spid="46259"/>
                                        </p:tgtEl>
                                        <p:attrNameLst>
                                          <p:attrName>ppt_x</p:attrName>
                                        </p:attrNameLst>
                                      </p:cBhvr>
                                      <p:tavLst>
                                        <p:tav tm="0">
                                          <p:val>
                                            <p:strVal val="#ppt_x"/>
                                          </p:val>
                                        </p:tav>
                                        <p:tav tm="100000">
                                          <p:val>
                                            <p:strVal val="#ppt_x"/>
                                          </p:val>
                                        </p:tav>
                                      </p:tavLst>
                                    </p:anim>
                                    <p:anim calcmode="lin" valueType="num">
                                      <p:cBhvr additive="base">
                                        <p:cTn id="24" dur="500" fill="hold"/>
                                        <p:tgtEl>
                                          <p:spTgt spid="4625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8974"/>
                                        </p:tgtEl>
                                        <p:attrNameLst>
                                          <p:attrName>style.visibility</p:attrName>
                                        </p:attrNameLst>
                                      </p:cBhvr>
                                      <p:to>
                                        <p:strVal val="visible"/>
                                      </p:to>
                                    </p:set>
                                    <p:anim calcmode="lin" valueType="num">
                                      <p:cBhvr additive="base">
                                        <p:cTn id="27" dur="500" fill="hold"/>
                                        <p:tgtEl>
                                          <p:spTgt spid="38974"/>
                                        </p:tgtEl>
                                        <p:attrNameLst>
                                          <p:attrName>ppt_x</p:attrName>
                                        </p:attrNameLst>
                                      </p:cBhvr>
                                      <p:tavLst>
                                        <p:tav tm="0">
                                          <p:val>
                                            <p:strVal val="#ppt_x"/>
                                          </p:val>
                                        </p:tav>
                                        <p:tav tm="100000">
                                          <p:val>
                                            <p:strVal val="#ppt_x"/>
                                          </p:val>
                                        </p:tav>
                                      </p:tavLst>
                                    </p:anim>
                                    <p:anim calcmode="lin" valueType="num">
                                      <p:cBhvr additive="base">
                                        <p:cTn id="28" dur="500" fill="hold"/>
                                        <p:tgtEl>
                                          <p:spTgt spid="3897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9002"/>
                                        </p:tgtEl>
                                        <p:attrNameLst>
                                          <p:attrName>style.visibility</p:attrName>
                                        </p:attrNameLst>
                                      </p:cBhvr>
                                      <p:to>
                                        <p:strVal val="visible"/>
                                      </p:to>
                                    </p:set>
                                    <p:anim calcmode="lin" valueType="num">
                                      <p:cBhvr additive="base">
                                        <p:cTn id="39" dur="500" fill="hold"/>
                                        <p:tgtEl>
                                          <p:spTgt spid="39002"/>
                                        </p:tgtEl>
                                        <p:attrNameLst>
                                          <p:attrName>ppt_x</p:attrName>
                                        </p:attrNameLst>
                                      </p:cBhvr>
                                      <p:tavLst>
                                        <p:tav tm="0">
                                          <p:val>
                                            <p:strVal val="#ppt_x"/>
                                          </p:val>
                                        </p:tav>
                                        <p:tav tm="100000">
                                          <p:val>
                                            <p:strVal val="#ppt_x"/>
                                          </p:val>
                                        </p:tav>
                                      </p:tavLst>
                                    </p:anim>
                                    <p:anim calcmode="lin" valueType="num">
                                      <p:cBhvr additive="base">
                                        <p:cTn id="40" dur="500" fill="hold"/>
                                        <p:tgtEl>
                                          <p:spTgt spid="3900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9003"/>
                                        </p:tgtEl>
                                        <p:attrNameLst>
                                          <p:attrName>style.visibility</p:attrName>
                                        </p:attrNameLst>
                                      </p:cBhvr>
                                      <p:to>
                                        <p:strVal val="visible"/>
                                      </p:to>
                                    </p:set>
                                    <p:anim calcmode="lin" valueType="num">
                                      <p:cBhvr additive="base">
                                        <p:cTn id="45" dur="500" fill="hold"/>
                                        <p:tgtEl>
                                          <p:spTgt spid="39003"/>
                                        </p:tgtEl>
                                        <p:attrNameLst>
                                          <p:attrName>ppt_x</p:attrName>
                                        </p:attrNameLst>
                                      </p:cBhvr>
                                      <p:tavLst>
                                        <p:tav tm="0">
                                          <p:val>
                                            <p:strVal val="#ppt_x"/>
                                          </p:val>
                                        </p:tav>
                                        <p:tav tm="100000">
                                          <p:val>
                                            <p:strVal val="#ppt_x"/>
                                          </p:val>
                                        </p:tav>
                                      </p:tavLst>
                                    </p:anim>
                                    <p:anim calcmode="lin" valueType="num">
                                      <p:cBhvr additive="base">
                                        <p:cTn id="46" dur="500" fill="hold"/>
                                        <p:tgtEl>
                                          <p:spTgt spid="3900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73" grpId="0"/>
      <p:bldP spid="38973" grpId="1"/>
      <p:bldP spid="38974" grpId="0"/>
      <p:bldP spid="38974" grpId="1"/>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p:cNvSpPr>
          <p:nvPr>
            <p:ph type="title"/>
          </p:nvPr>
        </p:nvSpPr>
        <p:spPr>
          <a:xfrm>
            <a:off x="1187450" y="555625"/>
            <a:ext cx="7129463" cy="628650"/>
          </a:xfrm>
          <a:prstGeom prst="rect">
            <a:avLst/>
          </a:prstGeom>
          <a:noFill/>
          <a:ln>
            <a:noFill/>
          </a:ln>
        </p:spPr>
        <p:txBody>
          <a:bodyPr/>
          <a:lstStyle/>
          <a:p>
            <a:pPr eaLnBrk="1" hangingPunct="1"/>
            <a:r>
              <a:rPr lang="en-US" altLang="zh-CN" sz="1800" b="1" dirty="0">
                <a:solidFill>
                  <a:srgbClr val="FF0000"/>
                </a:solidFill>
                <a:latin typeface="华文新魏" panose="02010800040101010101" pitchFamily="2" charset="-122"/>
                <a:ea typeface="华文新魏" panose="02010800040101010101" pitchFamily="2" charset="-122"/>
              </a:rPr>
              <a:t>3</a:t>
            </a:r>
            <a:r>
              <a:rPr lang="zh-CN" altLang="en-US" sz="1800" b="1" dirty="0">
                <a:solidFill>
                  <a:srgbClr val="FF0000"/>
                </a:solidFill>
                <a:latin typeface="华文新魏" panose="02010800040101010101" pitchFamily="2" charset="-122"/>
                <a:ea typeface="华文新魏" panose="02010800040101010101" pitchFamily="2" charset="-122"/>
              </a:rPr>
              <a:t>）</a:t>
            </a:r>
            <a:r>
              <a:rPr lang="en-US" altLang="zh-CN" sz="1800" b="1" dirty="0">
                <a:solidFill>
                  <a:srgbClr val="FF0000"/>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带使能端的</a:t>
            </a:r>
            <a:r>
              <a:rPr lang="en-US" altLang="zh-CN" sz="1800" b="1" dirty="0">
                <a:solidFill>
                  <a:srgbClr val="FF0000"/>
                </a:solidFill>
                <a:latin typeface="华文新魏" panose="02010800040101010101" pitchFamily="2" charset="-122"/>
                <a:ea typeface="华文新魏" panose="02010800040101010101" pitchFamily="2" charset="-122"/>
              </a:rPr>
              <a:t>S-R </a:t>
            </a:r>
            <a:r>
              <a:rPr lang="zh-CN" altLang="en-US" sz="1800" b="1" dirty="0">
                <a:solidFill>
                  <a:srgbClr val="FF0000"/>
                </a:solidFill>
                <a:latin typeface="华文新魏" panose="02010800040101010101" pitchFamily="2" charset="-122"/>
                <a:ea typeface="华文新魏" panose="02010800040101010101" pitchFamily="2" charset="-122"/>
              </a:rPr>
              <a:t>锁存器 </a:t>
            </a:r>
            <a:r>
              <a:rPr lang="en-US" altLang="zh-CN" sz="1800" b="1" i="1" dirty="0">
                <a:solidFill>
                  <a:srgbClr val="FF0000"/>
                </a:solidFill>
                <a:latin typeface="华文新魏" panose="02010800040101010101" pitchFamily="2" charset="-122"/>
                <a:ea typeface="华文新魏" panose="02010800040101010101" pitchFamily="2" charset="-122"/>
              </a:rPr>
              <a:t>S-R latche with enable</a:t>
            </a:r>
          </a:p>
        </p:txBody>
      </p:sp>
      <p:sp>
        <p:nvSpPr>
          <p:cNvPr id="40963" name="Text Box 6"/>
          <p:cNvSpPr txBox="1"/>
          <p:nvPr/>
        </p:nvSpPr>
        <p:spPr>
          <a:xfrm>
            <a:off x="1136650" y="987425"/>
            <a:ext cx="6861175" cy="755650"/>
          </a:xfrm>
          <a:prstGeom prst="rect">
            <a:avLst/>
          </a:prstGeom>
          <a:noFill/>
          <a:ln w="9525">
            <a:noFill/>
          </a:ln>
        </p:spPr>
        <p:txBody>
          <a:bodyPr>
            <a:spAutoFit/>
          </a:bodyPr>
          <a:lstStyle/>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利用使能输入端信号</a:t>
            </a:r>
            <a:r>
              <a:rPr lang="en-US" altLang="zh-CN" sz="1800" b="1" dirty="0">
                <a:solidFill>
                  <a:srgbClr val="FF0000"/>
                </a:solidFill>
                <a:latin typeface="华文新魏" panose="02010800040101010101" pitchFamily="2" charset="-122"/>
                <a:ea typeface="华文新魏" panose="02010800040101010101" pitchFamily="2" charset="-122"/>
              </a:rPr>
              <a:t>C</a:t>
            </a:r>
            <a:r>
              <a:rPr lang="zh-CN" altLang="en-US" sz="1800" b="1" dirty="0">
                <a:solidFill>
                  <a:schemeClr val="tx1"/>
                </a:solidFill>
                <a:latin typeface="华文新魏" panose="02010800040101010101" pitchFamily="2" charset="-122"/>
                <a:ea typeface="华文新魏" panose="02010800040101010101" pitchFamily="2" charset="-122"/>
              </a:rPr>
              <a:t>进行控制，即当使能信号</a:t>
            </a:r>
            <a:r>
              <a:rPr lang="en-US" altLang="zh-CN" sz="1800" b="1" dirty="0">
                <a:solidFill>
                  <a:schemeClr val="tx1"/>
                </a:solidFill>
                <a:latin typeface="华文新魏" panose="02010800040101010101" pitchFamily="2" charset="-122"/>
                <a:ea typeface="华文新魏" panose="02010800040101010101" pitchFamily="2" charset="-122"/>
              </a:rPr>
              <a:t>C</a:t>
            </a:r>
            <a:r>
              <a:rPr lang="zh-CN" altLang="en-US" sz="1800" b="1" dirty="0">
                <a:solidFill>
                  <a:schemeClr val="tx1"/>
                </a:solidFill>
                <a:latin typeface="华文新魏" panose="02010800040101010101" pitchFamily="2" charset="-122"/>
                <a:ea typeface="华文新魏" panose="02010800040101010101" pitchFamily="2" charset="-122"/>
              </a:rPr>
              <a:t>有效时，输入才影响输出。如下面电路图所示：</a:t>
            </a:r>
          </a:p>
        </p:txBody>
      </p:sp>
      <p:grpSp>
        <p:nvGrpSpPr>
          <p:cNvPr id="40964" name="Group 53"/>
          <p:cNvGrpSpPr/>
          <p:nvPr/>
        </p:nvGrpSpPr>
        <p:grpSpPr>
          <a:xfrm>
            <a:off x="1655763" y="1831975"/>
            <a:ext cx="5738812" cy="2824163"/>
            <a:chOff x="2203" y="1690"/>
            <a:chExt cx="2920" cy="1975"/>
          </a:xfrm>
        </p:grpSpPr>
        <p:sp>
          <p:nvSpPr>
            <p:cNvPr id="40967" name="Line 8"/>
            <p:cNvSpPr/>
            <p:nvPr/>
          </p:nvSpPr>
          <p:spPr>
            <a:xfrm flipH="1">
              <a:off x="3586" y="2159"/>
              <a:ext cx="16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68" name="Line 9"/>
            <p:cNvSpPr/>
            <p:nvPr/>
          </p:nvSpPr>
          <p:spPr>
            <a:xfrm>
              <a:off x="3586" y="2159"/>
              <a:ext cx="0" cy="16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69" name="Line 10"/>
            <p:cNvSpPr/>
            <p:nvPr/>
          </p:nvSpPr>
          <p:spPr>
            <a:xfrm>
              <a:off x="3586" y="2492"/>
              <a:ext cx="1"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70" name="Line 11"/>
            <p:cNvSpPr/>
            <p:nvPr/>
          </p:nvSpPr>
          <p:spPr>
            <a:xfrm>
              <a:off x="3586" y="2326"/>
              <a:ext cx="709" cy="4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71" name="Line 12"/>
            <p:cNvSpPr/>
            <p:nvPr/>
          </p:nvSpPr>
          <p:spPr>
            <a:xfrm flipV="1">
              <a:off x="4285" y="2770"/>
              <a:ext cx="0" cy="27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72" name="Line 13"/>
            <p:cNvSpPr/>
            <p:nvPr/>
          </p:nvSpPr>
          <p:spPr>
            <a:xfrm flipH="1">
              <a:off x="3586" y="2936"/>
              <a:ext cx="176"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73" name="Line 14"/>
            <p:cNvSpPr/>
            <p:nvPr/>
          </p:nvSpPr>
          <p:spPr>
            <a:xfrm flipH="1">
              <a:off x="3586" y="2770"/>
              <a:ext cx="0" cy="16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74" name="Line 15"/>
            <p:cNvSpPr/>
            <p:nvPr/>
          </p:nvSpPr>
          <p:spPr>
            <a:xfrm flipH="1" flipV="1">
              <a:off x="4285" y="2048"/>
              <a:ext cx="0" cy="27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75" name="Line 16"/>
            <p:cNvSpPr/>
            <p:nvPr/>
          </p:nvSpPr>
          <p:spPr>
            <a:xfrm flipV="1">
              <a:off x="3586" y="2326"/>
              <a:ext cx="709" cy="4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76" name="Text Box 17"/>
            <p:cNvSpPr txBox="1"/>
            <p:nvPr/>
          </p:nvSpPr>
          <p:spPr>
            <a:xfrm>
              <a:off x="4948" y="1908"/>
              <a:ext cx="152" cy="256"/>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Q</a:t>
              </a:r>
              <a:endParaRPr lang="en-US" altLang="zh-CN" sz="1800" b="1" baseline="-25000" dirty="0">
                <a:solidFill>
                  <a:srgbClr val="FF0000"/>
                </a:solidFill>
                <a:latin typeface="黑体" panose="02010609060101010101" pitchFamily="49" charset="-122"/>
                <a:ea typeface="黑体" panose="02010609060101010101" pitchFamily="49" charset="-122"/>
              </a:endParaRPr>
            </a:p>
          </p:txBody>
        </p:sp>
        <p:sp>
          <p:nvSpPr>
            <p:cNvPr id="40977" name="Text Box 18"/>
            <p:cNvSpPr txBox="1"/>
            <p:nvPr/>
          </p:nvSpPr>
          <p:spPr>
            <a:xfrm>
              <a:off x="4912" y="2901"/>
              <a:ext cx="211" cy="257"/>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/Q</a:t>
              </a:r>
              <a:endParaRPr lang="en-US" altLang="zh-CN" sz="1800" b="1" baseline="-25000" dirty="0">
                <a:solidFill>
                  <a:srgbClr val="FF0000"/>
                </a:solidFill>
                <a:latin typeface="黑体" panose="02010609060101010101" pitchFamily="49" charset="-122"/>
                <a:ea typeface="黑体" panose="02010609060101010101" pitchFamily="49" charset="-122"/>
              </a:endParaRPr>
            </a:p>
          </p:txBody>
        </p:sp>
        <p:sp>
          <p:nvSpPr>
            <p:cNvPr id="40978" name="Line 19"/>
            <p:cNvSpPr/>
            <p:nvPr/>
          </p:nvSpPr>
          <p:spPr>
            <a:xfrm>
              <a:off x="4061" y="2053"/>
              <a:ext cx="86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79" name="Oval 20"/>
            <p:cNvSpPr/>
            <p:nvPr/>
          </p:nvSpPr>
          <p:spPr>
            <a:xfrm flipH="1">
              <a:off x="4261" y="2025"/>
              <a:ext cx="48" cy="4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40980" name="Line 21"/>
            <p:cNvSpPr/>
            <p:nvPr/>
          </p:nvSpPr>
          <p:spPr>
            <a:xfrm>
              <a:off x="4061" y="3055"/>
              <a:ext cx="86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81" name="Oval 22"/>
            <p:cNvSpPr/>
            <p:nvPr/>
          </p:nvSpPr>
          <p:spPr>
            <a:xfrm flipH="1">
              <a:off x="4261" y="3024"/>
              <a:ext cx="48" cy="48"/>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40982" name="Rectangle 24"/>
            <p:cNvSpPr/>
            <p:nvPr/>
          </p:nvSpPr>
          <p:spPr>
            <a:xfrm>
              <a:off x="2984" y="1760"/>
              <a:ext cx="250" cy="38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40983" name="Text Box 25"/>
            <p:cNvSpPr txBox="1"/>
            <p:nvPr/>
          </p:nvSpPr>
          <p:spPr>
            <a:xfrm>
              <a:off x="2984" y="1807"/>
              <a:ext cx="153" cy="256"/>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40984" name="Oval 26"/>
            <p:cNvSpPr/>
            <p:nvPr/>
          </p:nvSpPr>
          <p:spPr>
            <a:xfrm flipH="1">
              <a:off x="3234" y="1915"/>
              <a:ext cx="70" cy="70"/>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0985" name="Line 27"/>
            <p:cNvSpPr/>
            <p:nvPr/>
          </p:nvSpPr>
          <p:spPr>
            <a:xfrm>
              <a:off x="3308" y="1953"/>
              <a:ext cx="45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86" name="Line 28"/>
            <p:cNvSpPr/>
            <p:nvPr/>
          </p:nvSpPr>
          <p:spPr>
            <a:xfrm>
              <a:off x="3308" y="3105"/>
              <a:ext cx="45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0987" name="Line 29"/>
            <p:cNvSpPr/>
            <p:nvPr/>
          </p:nvSpPr>
          <p:spPr>
            <a:xfrm>
              <a:off x="2408" y="1829"/>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0745" name="Line 30"/>
            <p:cNvSpPr/>
            <p:nvPr/>
          </p:nvSpPr>
          <p:spPr>
            <a:xfrm flipH="1">
              <a:off x="2888" y="2070"/>
              <a:ext cx="9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0746" name="Line 31"/>
            <p:cNvSpPr/>
            <p:nvPr/>
          </p:nvSpPr>
          <p:spPr>
            <a:xfrm flipH="1">
              <a:off x="2888" y="3030"/>
              <a:ext cx="9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0747" name="Line 32"/>
            <p:cNvSpPr/>
            <p:nvPr/>
          </p:nvSpPr>
          <p:spPr>
            <a:xfrm>
              <a:off x="2888" y="2070"/>
              <a:ext cx="0" cy="957"/>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0991" name="Line 33"/>
            <p:cNvSpPr/>
            <p:nvPr/>
          </p:nvSpPr>
          <p:spPr>
            <a:xfrm>
              <a:off x="2418" y="3221"/>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0749" name="Line 34"/>
            <p:cNvSpPr/>
            <p:nvPr/>
          </p:nvSpPr>
          <p:spPr>
            <a:xfrm flipH="1">
              <a:off x="2408" y="2550"/>
              <a:ext cx="48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0993" name="Text Box 35"/>
            <p:cNvSpPr txBox="1"/>
            <p:nvPr/>
          </p:nvSpPr>
          <p:spPr>
            <a:xfrm>
              <a:off x="2207" y="1690"/>
              <a:ext cx="153" cy="256"/>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S</a:t>
              </a:r>
            </a:p>
          </p:txBody>
        </p:sp>
        <p:sp>
          <p:nvSpPr>
            <p:cNvPr id="40994" name="Text Box 36"/>
            <p:cNvSpPr txBox="1"/>
            <p:nvPr/>
          </p:nvSpPr>
          <p:spPr>
            <a:xfrm>
              <a:off x="2207" y="2422"/>
              <a:ext cx="153" cy="256"/>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chemeClr val="accent2"/>
                  </a:solidFill>
                  <a:latin typeface="黑体" panose="02010609060101010101" pitchFamily="49" charset="-122"/>
                  <a:ea typeface="黑体" panose="02010609060101010101" pitchFamily="49" charset="-122"/>
                </a:rPr>
                <a:t>C</a:t>
              </a:r>
            </a:p>
          </p:txBody>
        </p:sp>
        <p:sp>
          <p:nvSpPr>
            <p:cNvPr id="40995" name="Text Box 37"/>
            <p:cNvSpPr txBox="1"/>
            <p:nvPr/>
          </p:nvSpPr>
          <p:spPr>
            <a:xfrm>
              <a:off x="2203" y="3095"/>
              <a:ext cx="153" cy="257"/>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R</a:t>
              </a:r>
            </a:p>
          </p:txBody>
        </p:sp>
        <p:sp>
          <p:nvSpPr>
            <p:cNvPr id="40996" name="Text Box 38"/>
            <p:cNvSpPr txBox="1"/>
            <p:nvPr/>
          </p:nvSpPr>
          <p:spPr>
            <a:xfrm>
              <a:off x="2589" y="3408"/>
              <a:ext cx="1508" cy="257"/>
            </a:xfrm>
            <a:prstGeom prst="rect">
              <a:avLst/>
            </a:prstGeom>
            <a:noFill/>
            <a:ln w="19050">
              <a:noFill/>
            </a:ln>
          </p:spPr>
          <p:txBody>
            <a:bodyPr wrap="none">
              <a:spAutoFit/>
            </a:bodyPr>
            <a:lstStyle/>
            <a:p>
              <a:pPr algn="ct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用与非门实现的电路</a:t>
              </a:r>
            </a:p>
          </p:txBody>
        </p:sp>
        <p:sp>
          <p:nvSpPr>
            <p:cNvPr id="40997" name="Oval 39"/>
            <p:cNvSpPr/>
            <p:nvPr/>
          </p:nvSpPr>
          <p:spPr>
            <a:xfrm flipH="1">
              <a:off x="3234" y="3067"/>
              <a:ext cx="70" cy="70"/>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0998" name="Oval 40"/>
            <p:cNvSpPr/>
            <p:nvPr/>
          </p:nvSpPr>
          <p:spPr>
            <a:xfrm flipH="1">
              <a:off x="3992" y="2027"/>
              <a:ext cx="70" cy="70"/>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0999" name="Oval 41"/>
            <p:cNvSpPr/>
            <p:nvPr/>
          </p:nvSpPr>
          <p:spPr>
            <a:xfrm flipH="1">
              <a:off x="3992" y="3017"/>
              <a:ext cx="70" cy="70"/>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30757" name="Oval 42"/>
            <p:cNvSpPr/>
            <p:nvPr/>
          </p:nvSpPr>
          <p:spPr>
            <a:xfrm flipH="1">
              <a:off x="2860" y="2527"/>
              <a:ext cx="48" cy="48"/>
            </a:xfrm>
            <a:prstGeom prst="ellipse">
              <a:avLst/>
            </a:prstGeom>
            <a:solidFill>
              <a:schemeClr val="accent2"/>
            </a:solidFill>
            <a:ln>
              <a:solidFill>
                <a:schemeClr val="accent2"/>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800" b="0" i="0" u="none" strike="noStrike" kern="1200" cap="none" spc="0" normalizeH="0" baseline="0" noProof="1">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41001" name="Rectangle 44"/>
            <p:cNvSpPr/>
            <p:nvPr/>
          </p:nvSpPr>
          <p:spPr>
            <a:xfrm>
              <a:off x="2984" y="2916"/>
              <a:ext cx="250" cy="38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41002" name="Text Box 45"/>
            <p:cNvSpPr txBox="1"/>
            <p:nvPr/>
          </p:nvSpPr>
          <p:spPr>
            <a:xfrm>
              <a:off x="2993" y="2959"/>
              <a:ext cx="152" cy="256"/>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41003" name="Rectangle 46"/>
            <p:cNvSpPr/>
            <p:nvPr/>
          </p:nvSpPr>
          <p:spPr>
            <a:xfrm>
              <a:off x="3744" y="1868"/>
              <a:ext cx="250" cy="38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41004" name="Text Box 47"/>
            <p:cNvSpPr txBox="1"/>
            <p:nvPr/>
          </p:nvSpPr>
          <p:spPr>
            <a:xfrm>
              <a:off x="3744" y="1903"/>
              <a:ext cx="153" cy="257"/>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41005" name="Rectangle 49"/>
            <p:cNvSpPr/>
            <p:nvPr/>
          </p:nvSpPr>
          <p:spPr>
            <a:xfrm>
              <a:off x="3746" y="2860"/>
              <a:ext cx="250" cy="38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41006" name="Text Box 50"/>
            <p:cNvSpPr txBox="1"/>
            <p:nvPr/>
          </p:nvSpPr>
          <p:spPr>
            <a:xfrm>
              <a:off x="3746" y="2863"/>
              <a:ext cx="153" cy="257"/>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grpSp>
      <p:sp>
        <p:nvSpPr>
          <p:cNvPr id="40965" name="Rectangle 46"/>
          <p:cNvSpPr/>
          <p:nvPr/>
        </p:nvSpPr>
        <p:spPr>
          <a:xfrm>
            <a:off x="5606098" y="2245360"/>
            <a:ext cx="285750" cy="214313"/>
          </a:xfrm>
          <a:prstGeom prst="rect">
            <a:avLst/>
          </a:prstGeom>
          <a:noFill/>
          <a:ln w="9525">
            <a:noFill/>
          </a:ln>
        </p:spPr>
        <p:txBody>
          <a:bodyPr wrap="none">
            <a:spAutoFit/>
          </a:bodyPr>
          <a:lstStyle/>
          <a:p>
            <a:r>
              <a:rPr lang="zh-CN" altLang="en-US" sz="800" dirty="0">
                <a:solidFill>
                  <a:schemeClr val="tx1"/>
                </a:solidFill>
                <a:latin typeface="Calibri" panose="020F0502020204030204" pitchFamily="34" charset="0"/>
              </a:rPr>
              <a:t>●</a:t>
            </a:r>
          </a:p>
        </p:txBody>
      </p:sp>
      <p:sp>
        <p:nvSpPr>
          <p:cNvPr id="40966" name="Rectangle 47"/>
          <p:cNvSpPr/>
          <p:nvPr/>
        </p:nvSpPr>
        <p:spPr>
          <a:xfrm>
            <a:off x="5603875" y="3662363"/>
            <a:ext cx="285750" cy="214312"/>
          </a:xfrm>
          <a:prstGeom prst="rect">
            <a:avLst/>
          </a:prstGeom>
          <a:noFill/>
          <a:ln w="9525">
            <a:noFill/>
          </a:ln>
        </p:spPr>
        <p:txBody>
          <a:bodyPr wrap="none">
            <a:spAutoFit/>
          </a:bodyPr>
          <a:lstStyle/>
          <a:p>
            <a:r>
              <a:rPr lang="zh-CN" altLang="en-US" sz="800" dirty="0">
                <a:solidFill>
                  <a:schemeClr val="tx1"/>
                </a:solidFill>
                <a:latin typeface="Calibri" panose="020F0502020204030204" pitchFamily="34"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539750" y="542608"/>
            <a:ext cx="7772400" cy="457200"/>
          </a:xfrm>
          <a:prstGeom prst="rect">
            <a:avLst/>
          </a:prstGeom>
          <a:noFill/>
          <a:ln>
            <a:noFill/>
          </a:ln>
        </p:spPr>
        <p:txBody>
          <a:bodyPr/>
          <a:lstStyle/>
          <a:p>
            <a:pPr eaLnBrk="1" hangingPunct="1"/>
            <a:r>
              <a:rPr lang="zh-CN" altLang="en-US" sz="1800" b="1" dirty="0">
                <a:latin typeface="华文新魏" panose="02010800040101010101" pitchFamily="2" charset="-122"/>
                <a:ea typeface="华文新魏" panose="02010800040101010101" pitchFamily="2" charset="-122"/>
              </a:rPr>
              <a:t>带使能端的</a:t>
            </a:r>
            <a:r>
              <a:rPr lang="en-US" altLang="zh-CN" sz="1800" b="1" dirty="0">
                <a:latin typeface="华文新魏" panose="02010800040101010101" pitchFamily="2" charset="-122"/>
                <a:ea typeface="华文新魏" panose="02010800040101010101" pitchFamily="2" charset="-122"/>
              </a:rPr>
              <a:t>S-R</a:t>
            </a:r>
            <a:r>
              <a:rPr lang="zh-CN" altLang="en-US" sz="1800" b="1" dirty="0">
                <a:latin typeface="华文新魏" panose="02010800040101010101" pitchFamily="2" charset="-122"/>
                <a:ea typeface="华文新魏" panose="02010800040101010101" pitchFamily="2" charset="-122"/>
              </a:rPr>
              <a:t>锁存器</a:t>
            </a:r>
          </a:p>
        </p:txBody>
      </p:sp>
      <p:grpSp>
        <p:nvGrpSpPr>
          <p:cNvPr id="41987" name="Group 123"/>
          <p:cNvGrpSpPr/>
          <p:nvPr/>
        </p:nvGrpSpPr>
        <p:grpSpPr>
          <a:xfrm>
            <a:off x="754063" y="927100"/>
            <a:ext cx="3575050" cy="1193800"/>
            <a:chOff x="379" y="659"/>
            <a:chExt cx="2252" cy="1001"/>
          </a:xfrm>
        </p:grpSpPr>
        <p:sp>
          <p:nvSpPr>
            <p:cNvPr id="42053" name="Line 7"/>
            <p:cNvSpPr/>
            <p:nvPr/>
          </p:nvSpPr>
          <p:spPr>
            <a:xfrm>
              <a:off x="1331" y="836"/>
              <a:ext cx="293"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54" name="Line 8"/>
            <p:cNvSpPr/>
            <p:nvPr/>
          </p:nvSpPr>
          <p:spPr>
            <a:xfrm>
              <a:off x="1935" y="842"/>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55" name="Line 12"/>
            <p:cNvSpPr/>
            <p:nvPr/>
          </p:nvSpPr>
          <p:spPr>
            <a:xfrm>
              <a:off x="1485" y="1443"/>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56" name="Line 13"/>
            <p:cNvSpPr/>
            <p:nvPr/>
          </p:nvSpPr>
          <p:spPr>
            <a:xfrm>
              <a:off x="1935" y="1505"/>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57" name="Line 14"/>
            <p:cNvSpPr/>
            <p:nvPr/>
          </p:nvSpPr>
          <p:spPr>
            <a:xfrm flipV="1">
              <a:off x="1332" y="1514"/>
              <a:ext cx="299" cy="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58" name="Rectangle 5"/>
            <p:cNvSpPr/>
            <p:nvPr/>
          </p:nvSpPr>
          <p:spPr>
            <a:xfrm>
              <a:off x="1628" y="692"/>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059" name="Text Box 6"/>
            <p:cNvSpPr txBox="1"/>
            <p:nvPr/>
          </p:nvSpPr>
          <p:spPr>
            <a:xfrm>
              <a:off x="1604" y="674"/>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42060" name="Oval 9"/>
            <p:cNvSpPr/>
            <p:nvPr/>
          </p:nvSpPr>
          <p:spPr>
            <a:xfrm>
              <a:off x="1875" y="808"/>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061" name="Rectangle 10"/>
            <p:cNvSpPr/>
            <p:nvPr/>
          </p:nvSpPr>
          <p:spPr>
            <a:xfrm>
              <a:off x="1628" y="1355"/>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062" name="Text Box 11"/>
            <p:cNvSpPr txBox="1"/>
            <p:nvPr/>
          </p:nvSpPr>
          <p:spPr>
            <a:xfrm>
              <a:off x="1604" y="1337"/>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 &amp;</a:t>
              </a:r>
            </a:p>
          </p:txBody>
        </p:sp>
        <p:sp>
          <p:nvSpPr>
            <p:cNvPr id="42063" name="Oval 15"/>
            <p:cNvSpPr/>
            <p:nvPr/>
          </p:nvSpPr>
          <p:spPr>
            <a:xfrm>
              <a:off x="1875" y="1476"/>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064" name="Line 16"/>
            <p:cNvSpPr/>
            <p:nvPr/>
          </p:nvSpPr>
          <p:spPr>
            <a:xfrm>
              <a:off x="1478" y="902"/>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65" name="Line 17"/>
            <p:cNvSpPr/>
            <p:nvPr/>
          </p:nvSpPr>
          <p:spPr>
            <a:xfrm>
              <a:off x="2064" y="856"/>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66" name="Line 18"/>
            <p:cNvSpPr/>
            <p:nvPr/>
          </p:nvSpPr>
          <p:spPr>
            <a:xfrm>
              <a:off x="1488" y="1293"/>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67" name="Line 19"/>
            <p:cNvSpPr/>
            <p:nvPr/>
          </p:nvSpPr>
          <p:spPr>
            <a:xfrm>
              <a:off x="2064" y="1298"/>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68" name="Line 20"/>
            <p:cNvSpPr/>
            <p:nvPr/>
          </p:nvSpPr>
          <p:spPr>
            <a:xfrm>
              <a:off x="1488" y="912"/>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69" name="Line 21"/>
            <p:cNvSpPr/>
            <p:nvPr/>
          </p:nvSpPr>
          <p:spPr>
            <a:xfrm>
              <a:off x="1488" y="1058"/>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70" name="Line 22"/>
            <p:cNvSpPr/>
            <p:nvPr/>
          </p:nvSpPr>
          <p:spPr>
            <a:xfrm flipH="1">
              <a:off x="1488" y="1046"/>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71" name="Oval 23"/>
            <p:cNvSpPr/>
            <p:nvPr/>
          </p:nvSpPr>
          <p:spPr>
            <a:xfrm>
              <a:off x="2042" y="1484"/>
              <a:ext cx="48" cy="48"/>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072" name="Oval 24"/>
            <p:cNvSpPr/>
            <p:nvPr/>
          </p:nvSpPr>
          <p:spPr>
            <a:xfrm>
              <a:off x="2050" y="816"/>
              <a:ext cx="48" cy="48"/>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073" name="Text Box 25"/>
            <p:cNvSpPr txBox="1"/>
            <p:nvPr/>
          </p:nvSpPr>
          <p:spPr>
            <a:xfrm>
              <a:off x="385" y="1353"/>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R</a:t>
              </a:r>
            </a:p>
          </p:txBody>
        </p:sp>
        <p:sp>
          <p:nvSpPr>
            <p:cNvPr id="42074" name="Text Box 26"/>
            <p:cNvSpPr txBox="1"/>
            <p:nvPr/>
          </p:nvSpPr>
          <p:spPr>
            <a:xfrm>
              <a:off x="384" y="672"/>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S</a:t>
              </a:r>
            </a:p>
          </p:txBody>
        </p:sp>
        <p:sp>
          <p:nvSpPr>
            <p:cNvPr id="42075" name="Text Box 27"/>
            <p:cNvSpPr txBox="1"/>
            <p:nvPr/>
          </p:nvSpPr>
          <p:spPr>
            <a:xfrm>
              <a:off x="2366" y="659"/>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Q</a:t>
              </a:r>
            </a:p>
          </p:txBody>
        </p:sp>
        <p:sp>
          <p:nvSpPr>
            <p:cNvPr id="42076" name="Text Box 28"/>
            <p:cNvSpPr txBox="1"/>
            <p:nvPr/>
          </p:nvSpPr>
          <p:spPr>
            <a:xfrm>
              <a:off x="2295" y="1325"/>
              <a:ext cx="336"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黑体" panose="02010609060101010101" pitchFamily="49" charset="-122"/>
                  <a:ea typeface="黑体" panose="02010609060101010101" pitchFamily="49" charset="-122"/>
                </a:rPr>
                <a:t>/Q</a:t>
              </a:r>
            </a:p>
          </p:txBody>
        </p:sp>
        <p:grpSp>
          <p:nvGrpSpPr>
            <p:cNvPr id="42077" name="Group 30"/>
            <p:cNvGrpSpPr/>
            <p:nvPr/>
          </p:nvGrpSpPr>
          <p:grpSpPr>
            <a:xfrm>
              <a:off x="998" y="672"/>
              <a:ext cx="332" cy="978"/>
              <a:chOff x="1364" y="626"/>
              <a:chExt cx="332" cy="978"/>
            </a:xfrm>
          </p:grpSpPr>
          <p:sp>
            <p:nvSpPr>
              <p:cNvPr id="42086" name="Rectangle 31"/>
              <p:cNvSpPr/>
              <p:nvPr/>
            </p:nvSpPr>
            <p:spPr>
              <a:xfrm>
                <a:off x="1388" y="644"/>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087" name="Text Box 32"/>
              <p:cNvSpPr txBox="1"/>
              <p:nvPr/>
            </p:nvSpPr>
            <p:spPr>
              <a:xfrm>
                <a:off x="1364" y="626"/>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42088" name="Oval 33"/>
              <p:cNvSpPr/>
              <p:nvPr/>
            </p:nvSpPr>
            <p:spPr>
              <a:xfrm>
                <a:off x="1634" y="760"/>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089" name="Rectangle 34"/>
              <p:cNvSpPr/>
              <p:nvPr/>
            </p:nvSpPr>
            <p:spPr>
              <a:xfrm>
                <a:off x="1388" y="1307"/>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42090" name="Text Box 35"/>
              <p:cNvSpPr txBox="1"/>
              <p:nvPr/>
            </p:nvSpPr>
            <p:spPr>
              <a:xfrm>
                <a:off x="1364" y="1289"/>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42091" name="Oval 36"/>
              <p:cNvSpPr/>
              <p:nvPr/>
            </p:nvSpPr>
            <p:spPr>
              <a:xfrm>
                <a:off x="1635" y="1433"/>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sp>
          <p:nvSpPr>
            <p:cNvPr id="31778" name="Line 37"/>
            <p:cNvSpPr/>
            <p:nvPr/>
          </p:nvSpPr>
          <p:spPr>
            <a:xfrm>
              <a:off x="884" y="912"/>
              <a:ext cx="144"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1779" name="Line 38"/>
            <p:cNvSpPr/>
            <p:nvPr/>
          </p:nvSpPr>
          <p:spPr>
            <a:xfrm>
              <a:off x="884" y="1420"/>
              <a:ext cx="144"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1780" name="Line 39"/>
            <p:cNvSpPr/>
            <p:nvPr/>
          </p:nvSpPr>
          <p:spPr>
            <a:xfrm>
              <a:off x="882" y="907"/>
              <a:ext cx="0" cy="528"/>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1781" name="Line 40"/>
            <p:cNvSpPr/>
            <p:nvPr/>
          </p:nvSpPr>
          <p:spPr>
            <a:xfrm>
              <a:off x="624" y="1153"/>
              <a:ext cx="24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2082" name="Line 41"/>
            <p:cNvSpPr/>
            <p:nvPr/>
          </p:nvSpPr>
          <p:spPr>
            <a:xfrm>
              <a:off x="594" y="816"/>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83" name="Line 42"/>
            <p:cNvSpPr/>
            <p:nvPr/>
          </p:nvSpPr>
          <p:spPr>
            <a:xfrm>
              <a:off x="596" y="1518"/>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84" name="Text Box 44"/>
            <p:cNvSpPr txBox="1"/>
            <p:nvPr/>
          </p:nvSpPr>
          <p:spPr>
            <a:xfrm>
              <a:off x="379" y="983"/>
              <a:ext cx="336"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accent2"/>
                  </a:solidFill>
                  <a:latin typeface="黑体" panose="02010609060101010101" pitchFamily="49" charset="-122"/>
                  <a:ea typeface="黑体" panose="02010609060101010101" pitchFamily="49" charset="-122"/>
                </a:rPr>
                <a:t>C</a:t>
              </a:r>
            </a:p>
          </p:txBody>
        </p:sp>
        <p:sp>
          <p:nvSpPr>
            <p:cNvPr id="42085" name="Oval 46"/>
            <p:cNvSpPr/>
            <p:nvPr/>
          </p:nvSpPr>
          <p:spPr>
            <a:xfrm>
              <a:off x="858" y="1132"/>
              <a:ext cx="48" cy="48"/>
            </a:xfrm>
            <a:prstGeom prst="ellipse">
              <a:avLst/>
            </a:prstGeom>
            <a:solidFill>
              <a:srgbClr val="FF9900"/>
            </a:solidFill>
            <a:ln w="19050" cap="flat" cmpd="sng">
              <a:solidFill>
                <a:schemeClr val="accent2"/>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graphicFrame>
        <p:nvGraphicFramePr>
          <p:cNvPr id="47225" name="Group 121"/>
          <p:cNvGraphicFramePr>
            <a:graphicFrameLocks noGrp="1"/>
          </p:cNvGraphicFramePr>
          <p:nvPr>
            <p:custDataLst>
              <p:tags r:id="rId1"/>
            </p:custDataLst>
          </p:nvPr>
        </p:nvGraphicFramePr>
        <p:xfrm>
          <a:off x="688975" y="2520950"/>
          <a:ext cx="3600450" cy="2057400"/>
        </p:xfrm>
        <a:graphic>
          <a:graphicData uri="http://schemas.openxmlformats.org/drawingml/2006/table">
            <a:tbl>
              <a:tblPr/>
              <a:tblGrid>
                <a:gridCol w="1937679">
                  <a:extLst>
                    <a:ext uri="{9D8B030D-6E8A-4147-A177-3AD203B41FA5}">
                      <a16:colId xmlns:a16="http://schemas.microsoft.com/office/drawing/2014/main" val="20000"/>
                    </a:ext>
                  </a:extLst>
                </a:gridCol>
                <a:gridCol w="1662771">
                  <a:extLst>
                    <a:ext uri="{9D8B030D-6E8A-4147-A177-3AD203B41FA5}">
                      <a16:colId xmlns:a16="http://schemas.microsoft.com/office/drawing/2014/main" val="20001"/>
                    </a:ext>
                  </a:extLst>
                </a:gridCol>
              </a:tblGrid>
              <a:tr h="30850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S     R     C</a:t>
                      </a:r>
                    </a:p>
                  </a:txBody>
                  <a:tcPr marL="91425" marR="91425"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Q     /Q</a:t>
                      </a:r>
                    </a:p>
                  </a:txBody>
                  <a:tcPr marL="91425" marR="91425"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0850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0     0      1</a:t>
                      </a:r>
                    </a:p>
                  </a:txBody>
                  <a:tcPr marL="91425" marR="91425"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txBody>
                  <a:tcPr marL="91425" marR="91425"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850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0     1      1</a:t>
                      </a:r>
                    </a:p>
                  </a:txBody>
                  <a:tcPr marL="91425" marR="91425"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0      1</a:t>
                      </a:r>
                    </a:p>
                  </a:txBody>
                  <a:tcPr marL="91425" marR="91425"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850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1     0      1</a:t>
                      </a:r>
                    </a:p>
                  </a:txBody>
                  <a:tcPr marL="91425" marR="91425"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1      0</a:t>
                      </a:r>
                    </a:p>
                  </a:txBody>
                  <a:tcPr marL="91425" marR="91425"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850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1     1      1</a:t>
                      </a:r>
                    </a:p>
                  </a:txBody>
                  <a:tcPr marL="91425" marR="91425"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rgbClr val="FF0000"/>
                          </a:solidFill>
                          <a:effectLst/>
                          <a:latin typeface="黑体" panose="02010609060101010101" pitchFamily="49" charset="-122"/>
                          <a:ea typeface="黑体" panose="02010609060101010101" pitchFamily="49" charset="-122"/>
                        </a:rPr>
                        <a:t>1 </a:t>
                      </a: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     </a:t>
                      </a:r>
                      <a:r>
                        <a:rPr kumimoji="1" lang="en-US" altLang="zh-CN" sz="1800" b="0" i="0" u="none" strike="noStrike" cap="none" normalizeH="0" baseline="0">
                          <a:ln>
                            <a:noFill/>
                          </a:ln>
                          <a:solidFill>
                            <a:srgbClr val="FF0000"/>
                          </a:solidFill>
                          <a:effectLst/>
                          <a:latin typeface="黑体" panose="02010609060101010101" pitchFamily="49" charset="-122"/>
                          <a:ea typeface="黑体" panose="02010609060101010101" pitchFamily="49" charset="-122"/>
                        </a:rPr>
                        <a:t>1</a:t>
                      </a:r>
                    </a:p>
                  </a:txBody>
                  <a:tcPr marL="91425" marR="91425"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850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d      0</a:t>
                      </a:r>
                    </a:p>
                  </a:txBody>
                  <a:tcPr marL="91425" marR="91425"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txBody>
                  <a:tcPr marL="91425" marR="91425"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42011" name="Text Box 111"/>
          <p:cNvSpPr txBox="1"/>
          <p:nvPr/>
        </p:nvSpPr>
        <p:spPr>
          <a:xfrm>
            <a:off x="1803400" y="4532313"/>
            <a:ext cx="12446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c. </a:t>
            </a:r>
            <a:r>
              <a:rPr lang="zh-CN" altLang="en-US" sz="1800" b="1" dirty="0">
                <a:solidFill>
                  <a:schemeClr val="tx1"/>
                </a:solidFill>
                <a:latin typeface="华文新魏" panose="02010800040101010101" pitchFamily="2" charset="-122"/>
                <a:ea typeface="华文新魏" panose="02010800040101010101" pitchFamily="2" charset="-122"/>
              </a:rPr>
              <a:t>功能表</a:t>
            </a:r>
          </a:p>
        </p:txBody>
      </p:sp>
      <p:sp>
        <p:nvSpPr>
          <p:cNvPr id="42012" name="Rectangle 133"/>
          <p:cNvSpPr/>
          <p:nvPr/>
        </p:nvSpPr>
        <p:spPr>
          <a:xfrm>
            <a:off x="717550" y="2135188"/>
            <a:ext cx="3960813" cy="398780"/>
          </a:xfrm>
          <a:prstGeom prst="rect">
            <a:avLst/>
          </a:prstGeom>
          <a:noFill/>
          <a:ln w="9525">
            <a:noFill/>
          </a:ln>
        </p:spPr>
        <p:txBody>
          <a:bodyPr>
            <a:spAutoFit/>
          </a:bodyPr>
          <a:lstStyle/>
          <a:p>
            <a:pPr eaLnBrk="1" hangingPunct="1"/>
            <a:r>
              <a:rPr lang="en-US" altLang="zh-CN" b="1" dirty="0">
                <a:solidFill>
                  <a:schemeClr val="tx1"/>
                </a:solidFill>
                <a:latin typeface="华文新魏" panose="02010800040101010101" pitchFamily="2" charset="-122"/>
                <a:ea typeface="华文新魏" panose="02010800040101010101" pitchFamily="2" charset="-122"/>
              </a:rPr>
              <a:t>a. </a:t>
            </a:r>
            <a:r>
              <a:rPr lang="zh-CN" altLang="en-US" sz="1800" b="1" dirty="0">
                <a:solidFill>
                  <a:schemeClr val="tx1"/>
                </a:solidFill>
                <a:latin typeface="华文新魏" panose="02010800040101010101" pitchFamily="2" charset="-122"/>
                <a:ea typeface="华文新魏" panose="02010800040101010101" pitchFamily="2" charset="-122"/>
              </a:rPr>
              <a:t>用与非门实现的逻辑电路</a:t>
            </a:r>
          </a:p>
        </p:txBody>
      </p:sp>
      <p:sp>
        <p:nvSpPr>
          <p:cNvPr id="42013" name="Oval 67"/>
          <p:cNvSpPr/>
          <p:nvPr/>
        </p:nvSpPr>
        <p:spPr>
          <a:xfrm>
            <a:off x="7339013" y="892175"/>
            <a:ext cx="107950" cy="107950"/>
          </a:xfrm>
          <a:prstGeom prst="ellipse">
            <a:avLst/>
          </a:prstGeom>
          <a:noFill/>
          <a:ln w="12700"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nvGrpSpPr>
          <p:cNvPr id="42014" name="组合 4"/>
          <p:cNvGrpSpPr/>
          <p:nvPr/>
        </p:nvGrpSpPr>
        <p:grpSpPr>
          <a:xfrm>
            <a:off x="4982844" y="1023938"/>
            <a:ext cx="1290956" cy="942975"/>
            <a:chOff x="5080471" y="818522"/>
            <a:chExt cx="1290637" cy="942975"/>
          </a:xfrm>
        </p:grpSpPr>
        <p:sp>
          <p:nvSpPr>
            <p:cNvPr id="42039" name="Line 63"/>
            <p:cNvSpPr/>
            <p:nvPr/>
          </p:nvSpPr>
          <p:spPr>
            <a:xfrm>
              <a:off x="5080472" y="1045293"/>
              <a:ext cx="3016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40" name="Line 64"/>
            <p:cNvSpPr/>
            <p:nvPr/>
          </p:nvSpPr>
          <p:spPr>
            <a:xfrm>
              <a:off x="5094437" y="1570421"/>
              <a:ext cx="3016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41" name="Line 65"/>
            <p:cNvSpPr/>
            <p:nvPr/>
          </p:nvSpPr>
          <p:spPr>
            <a:xfrm>
              <a:off x="6017729" y="1025415"/>
              <a:ext cx="3381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1796" name="Line 82"/>
            <p:cNvSpPr/>
            <p:nvPr/>
          </p:nvSpPr>
          <p:spPr>
            <a:xfrm>
              <a:off x="5080471" y="1304297"/>
              <a:ext cx="304725"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nvGrpSpPr>
            <p:cNvPr id="42043" name="组合 3"/>
            <p:cNvGrpSpPr/>
            <p:nvPr/>
          </p:nvGrpSpPr>
          <p:grpSpPr>
            <a:xfrm>
              <a:off x="6053931" y="1487078"/>
              <a:ext cx="317177" cy="71251"/>
              <a:chOff x="6438032" y="1516593"/>
              <a:chExt cx="317177" cy="71251"/>
            </a:xfrm>
          </p:grpSpPr>
          <p:sp>
            <p:nvSpPr>
              <p:cNvPr id="42051" name="Line 66"/>
              <p:cNvSpPr/>
              <p:nvPr/>
            </p:nvSpPr>
            <p:spPr>
              <a:xfrm>
                <a:off x="6526609" y="1562507"/>
                <a:ext cx="2286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52" name="Oval 67"/>
              <p:cNvSpPr/>
              <p:nvPr/>
            </p:nvSpPr>
            <p:spPr>
              <a:xfrm>
                <a:off x="6438032" y="1516593"/>
                <a:ext cx="88577" cy="71251"/>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algn="ct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grpSp>
        <p:grpSp>
          <p:nvGrpSpPr>
            <p:cNvPr id="42044" name="组合 1"/>
            <p:cNvGrpSpPr/>
            <p:nvPr/>
          </p:nvGrpSpPr>
          <p:grpSpPr>
            <a:xfrm>
              <a:off x="5312568" y="818522"/>
              <a:ext cx="741363" cy="942975"/>
              <a:chOff x="6694455" y="33674"/>
              <a:chExt cx="741363" cy="942975"/>
            </a:xfrm>
          </p:grpSpPr>
          <p:sp>
            <p:nvSpPr>
              <p:cNvPr id="42045" name="Rectangle 62"/>
              <p:cNvSpPr/>
              <p:nvPr/>
            </p:nvSpPr>
            <p:spPr>
              <a:xfrm>
                <a:off x="6750018" y="62249"/>
                <a:ext cx="6858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sp>
            <p:nvSpPr>
              <p:cNvPr id="42046" name="Text Box 68"/>
              <p:cNvSpPr txBox="1"/>
              <p:nvPr/>
            </p:nvSpPr>
            <p:spPr>
              <a:xfrm>
                <a:off x="6705568" y="44787"/>
                <a:ext cx="30480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S</a:t>
                </a:r>
              </a:p>
            </p:txBody>
          </p:sp>
          <p:sp>
            <p:nvSpPr>
              <p:cNvPr id="42047" name="Text Box 69"/>
              <p:cNvSpPr txBox="1"/>
              <p:nvPr/>
            </p:nvSpPr>
            <p:spPr>
              <a:xfrm>
                <a:off x="6702393" y="595649"/>
                <a:ext cx="30480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R</a:t>
                </a:r>
              </a:p>
            </p:txBody>
          </p:sp>
          <p:sp>
            <p:nvSpPr>
              <p:cNvPr id="42048" name="Text Box 70"/>
              <p:cNvSpPr txBox="1"/>
              <p:nvPr/>
            </p:nvSpPr>
            <p:spPr>
              <a:xfrm>
                <a:off x="7131018" y="33674"/>
                <a:ext cx="30480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Q</a:t>
                </a:r>
              </a:p>
            </p:txBody>
          </p:sp>
          <p:sp>
            <p:nvSpPr>
              <p:cNvPr id="42049" name="Text Box 71"/>
              <p:cNvSpPr txBox="1"/>
              <p:nvPr/>
            </p:nvSpPr>
            <p:spPr>
              <a:xfrm>
                <a:off x="7131018" y="551199"/>
                <a:ext cx="30480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Q</a:t>
                </a:r>
              </a:p>
            </p:txBody>
          </p:sp>
          <p:sp>
            <p:nvSpPr>
              <p:cNvPr id="42050" name="Text Box 83"/>
              <p:cNvSpPr txBox="1"/>
              <p:nvPr/>
            </p:nvSpPr>
            <p:spPr>
              <a:xfrm>
                <a:off x="6694455" y="306724"/>
                <a:ext cx="27305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C</a:t>
                </a:r>
              </a:p>
            </p:txBody>
          </p:sp>
        </p:grpSp>
      </p:grpSp>
      <p:grpSp>
        <p:nvGrpSpPr>
          <p:cNvPr id="42015" name="组合 5"/>
          <p:cNvGrpSpPr/>
          <p:nvPr/>
        </p:nvGrpSpPr>
        <p:grpSpPr>
          <a:xfrm>
            <a:off x="6615113" y="1017588"/>
            <a:ext cx="1304925" cy="942975"/>
            <a:chOff x="7120640" y="1060608"/>
            <a:chExt cx="1304603" cy="942975"/>
          </a:xfrm>
        </p:grpSpPr>
        <p:grpSp>
          <p:nvGrpSpPr>
            <p:cNvPr id="42023" name="组合 110"/>
            <p:cNvGrpSpPr/>
            <p:nvPr/>
          </p:nvGrpSpPr>
          <p:grpSpPr>
            <a:xfrm>
              <a:off x="7120640" y="1060608"/>
              <a:ext cx="1304603" cy="942975"/>
              <a:chOff x="5066505" y="818522"/>
              <a:chExt cx="1304603" cy="942975"/>
            </a:xfrm>
          </p:grpSpPr>
          <p:sp>
            <p:nvSpPr>
              <p:cNvPr id="42025" name="Line 63"/>
              <p:cNvSpPr/>
              <p:nvPr/>
            </p:nvSpPr>
            <p:spPr>
              <a:xfrm>
                <a:off x="5066506" y="1045293"/>
                <a:ext cx="3016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26" name="Line 64"/>
              <p:cNvSpPr/>
              <p:nvPr/>
            </p:nvSpPr>
            <p:spPr>
              <a:xfrm>
                <a:off x="5066505" y="1570421"/>
                <a:ext cx="3016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27" name="Line 65"/>
              <p:cNvSpPr/>
              <p:nvPr/>
            </p:nvSpPr>
            <p:spPr>
              <a:xfrm>
                <a:off x="6017729" y="1025415"/>
                <a:ext cx="33813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115" name="Line 82"/>
              <p:cNvSpPr/>
              <p:nvPr/>
            </p:nvSpPr>
            <p:spPr>
              <a:xfrm>
                <a:off x="5066505" y="1304297"/>
                <a:ext cx="304725"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nvGrpSpPr>
              <p:cNvPr id="42029" name="组合 115"/>
              <p:cNvGrpSpPr/>
              <p:nvPr/>
            </p:nvGrpSpPr>
            <p:grpSpPr>
              <a:xfrm>
                <a:off x="6053931" y="1487078"/>
                <a:ext cx="317177" cy="71251"/>
                <a:chOff x="6438032" y="1516593"/>
                <a:chExt cx="317177" cy="71251"/>
              </a:xfrm>
            </p:grpSpPr>
            <p:sp>
              <p:nvSpPr>
                <p:cNvPr id="42037" name="Line 66"/>
                <p:cNvSpPr/>
                <p:nvPr/>
              </p:nvSpPr>
              <p:spPr>
                <a:xfrm>
                  <a:off x="6526609" y="1562507"/>
                  <a:ext cx="2286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42038" name="Oval 67"/>
                <p:cNvSpPr/>
                <p:nvPr/>
              </p:nvSpPr>
              <p:spPr>
                <a:xfrm>
                  <a:off x="6438032" y="1516593"/>
                  <a:ext cx="88577" cy="71251"/>
                </a:xfrm>
                <a:prstGeom prst="ellipse">
                  <a:avLst/>
                </a:prstGeom>
                <a:solidFill>
                  <a:schemeClr val="bg1"/>
                </a:solidFill>
                <a:ln w="12700" cap="flat" cmpd="sng">
                  <a:solidFill>
                    <a:schemeClr val="tx1"/>
                  </a:solidFill>
                  <a:prstDash val="solid"/>
                  <a:headEnd type="none" w="med" len="med"/>
                  <a:tailEnd type="none" w="med" len="med"/>
                </a:ln>
              </p:spPr>
              <p:txBody>
                <a:bodyPr wrap="none" anchor="ctr"/>
                <a:lstStyle/>
                <a:p>
                  <a:pPr algn="ctr" eaLnBrk="1" hangingPunct="1"/>
                  <a:endParaRPr lang="zh-CN" altLang="en-US" dirty="0">
                    <a:solidFill>
                      <a:schemeClr val="tx1"/>
                    </a:solidFill>
                    <a:latin typeface="Times New Roman" panose="02020603050405020304" pitchFamily="18" charset="0"/>
                    <a:ea typeface="华文新魏" panose="02010800040101010101" pitchFamily="2" charset="-122"/>
                  </a:endParaRPr>
                </a:p>
              </p:txBody>
            </p:sp>
          </p:grpSp>
          <p:grpSp>
            <p:nvGrpSpPr>
              <p:cNvPr id="42030" name="组合 116"/>
              <p:cNvGrpSpPr/>
              <p:nvPr/>
            </p:nvGrpSpPr>
            <p:grpSpPr>
              <a:xfrm>
                <a:off x="5312568" y="818522"/>
                <a:ext cx="741363" cy="942975"/>
                <a:chOff x="6694455" y="33674"/>
                <a:chExt cx="741363" cy="942975"/>
              </a:xfrm>
            </p:grpSpPr>
            <p:sp>
              <p:nvSpPr>
                <p:cNvPr id="42031" name="Rectangle 62"/>
                <p:cNvSpPr/>
                <p:nvPr/>
              </p:nvSpPr>
              <p:spPr>
                <a:xfrm>
                  <a:off x="6750018" y="62249"/>
                  <a:ext cx="685800" cy="914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sp>
              <p:nvSpPr>
                <p:cNvPr id="42032" name="Text Box 68"/>
                <p:cNvSpPr txBox="1"/>
                <p:nvPr/>
              </p:nvSpPr>
              <p:spPr>
                <a:xfrm>
                  <a:off x="6705568" y="44787"/>
                  <a:ext cx="30480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S</a:t>
                  </a:r>
                </a:p>
              </p:txBody>
            </p:sp>
            <p:sp>
              <p:nvSpPr>
                <p:cNvPr id="42033" name="Text Box 69"/>
                <p:cNvSpPr txBox="1"/>
                <p:nvPr/>
              </p:nvSpPr>
              <p:spPr>
                <a:xfrm>
                  <a:off x="6702393" y="595649"/>
                  <a:ext cx="30480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R</a:t>
                  </a:r>
                </a:p>
              </p:txBody>
            </p:sp>
            <p:sp>
              <p:nvSpPr>
                <p:cNvPr id="42034" name="Text Box 70"/>
                <p:cNvSpPr txBox="1"/>
                <p:nvPr/>
              </p:nvSpPr>
              <p:spPr>
                <a:xfrm>
                  <a:off x="7131018" y="33674"/>
                  <a:ext cx="30480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Q</a:t>
                  </a:r>
                </a:p>
              </p:txBody>
            </p:sp>
            <p:sp>
              <p:nvSpPr>
                <p:cNvPr id="42035" name="Text Box 71"/>
                <p:cNvSpPr txBox="1"/>
                <p:nvPr/>
              </p:nvSpPr>
              <p:spPr>
                <a:xfrm>
                  <a:off x="7131018" y="551199"/>
                  <a:ext cx="30480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Q</a:t>
                  </a:r>
                </a:p>
              </p:txBody>
            </p:sp>
            <p:sp>
              <p:nvSpPr>
                <p:cNvPr id="42036" name="Text Box 83"/>
                <p:cNvSpPr txBox="1"/>
                <p:nvPr/>
              </p:nvSpPr>
              <p:spPr>
                <a:xfrm>
                  <a:off x="6694455" y="306724"/>
                  <a:ext cx="273050" cy="366713"/>
                </a:xfrm>
                <a:prstGeom prst="rect">
                  <a:avLst/>
                </a:prstGeom>
                <a:noFill/>
                <a:ln w="9525">
                  <a:noFill/>
                </a:ln>
              </p:spPr>
              <p:txBody>
                <a:bodyPr>
                  <a:spAutoFit/>
                </a:bodyPr>
                <a:lstStyle/>
                <a:p>
                  <a:pPr eaLnBrk="1" hangingPunct="1">
                    <a:spcBef>
                      <a:spcPct val="50000"/>
                    </a:spcBef>
                  </a:pPr>
                  <a:r>
                    <a:rPr lang="en-US" altLang="zh-CN" sz="1800" dirty="0">
                      <a:solidFill>
                        <a:schemeClr val="tx1"/>
                      </a:solidFill>
                      <a:latin typeface="Times New Roman" panose="02020603050405020304" pitchFamily="18" charset="0"/>
                      <a:ea typeface="华文新魏" panose="02010800040101010101" pitchFamily="2" charset="-122"/>
                    </a:rPr>
                    <a:t>C</a:t>
                  </a:r>
                </a:p>
              </p:txBody>
            </p:sp>
          </p:grpSp>
        </p:grpSp>
        <p:sp>
          <p:nvSpPr>
            <p:cNvPr id="42024" name="Line 139"/>
            <p:cNvSpPr/>
            <p:nvPr/>
          </p:nvSpPr>
          <p:spPr>
            <a:xfrm>
              <a:off x="7871792" y="1635646"/>
              <a:ext cx="228600"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sp>
        <p:nvSpPr>
          <p:cNvPr id="42016" name="Text Box 128"/>
          <p:cNvSpPr txBox="1"/>
          <p:nvPr/>
        </p:nvSpPr>
        <p:spPr>
          <a:xfrm>
            <a:off x="5689600" y="2105025"/>
            <a:ext cx="1600200" cy="460375"/>
          </a:xfrm>
          <a:prstGeom prst="rect">
            <a:avLst/>
          </a:prstGeom>
          <a:noFill/>
          <a:ln w="9525">
            <a:noFill/>
          </a:ln>
        </p:spPr>
        <p:txBody>
          <a:bodyPr>
            <a:spAutoFit/>
          </a:bodyPr>
          <a:lstStyle/>
          <a:p>
            <a:pPr eaLnBrk="1" hangingPunct="1">
              <a:spcBef>
                <a:spcPct val="50000"/>
              </a:spcBef>
            </a:pPr>
            <a:r>
              <a:rPr lang="en-US" altLang="zh-CN" b="1" dirty="0">
                <a:solidFill>
                  <a:schemeClr val="tx1"/>
                </a:solidFill>
                <a:latin typeface="Times New Roman" panose="02020603050405020304" pitchFamily="18" charset="0"/>
                <a:ea typeface="华文新魏" panose="02010800040101010101" pitchFamily="2" charset="-122"/>
              </a:rPr>
              <a:t>b. </a:t>
            </a:r>
            <a:r>
              <a:rPr lang="zh-CN" altLang="en-US" b="1" dirty="0">
                <a:solidFill>
                  <a:schemeClr val="tx1"/>
                </a:solidFill>
                <a:latin typeface="Times New Roman" panose="02020603050405020304" pitchFamily="18" charset="0"/>
                <a:ea typeface="华文新魏" panose="02010800040101010101" pitchFamily="2" charset="-122"/>
              </a:rPr>
              <a:t>逻辑符号</a:t>
            </a:r>
            <a:r>
              <a:rPr lang="zh-CN" altLang="en-US" sz="2400" dirty="0">
                <a:latin typeface="Times New Roman" panose="02020603050405020304" pitchFamily="18" charset="0"/>
                <a:ea typeface="华文新魏" panose="02010800040101010101" pitchFamily="2" charset="-122"/>
              </a:rPr>
              <a:t> </a:t>
            </a:r>
          </a:p>
        </p:txBody>
      </p:sp>
      <p:grpSp>
        <p:nvGrpSpPr>
          <p:cNvPr id="42017" name="组合 1"/>
          <p:cNvGrpSpPr/>
          <p:nvPr/>
        </p:nvGrpSpPr>
        <p:grpSpPr>
          <a:xfrm>
            <a:off x="4121150" y="2538413"/>
            <a:ext cx="4572000" cy="2305050"/>
            <a:chOff x="4121150" y="2239964"/>
            <a:chExt cx="4572000" cy="2306667"/>
          </a:xfrm>
        </p:grpSpPr>
        <p:sp>
          <p:nvSpPr>
            <p:cNvPr id="42020" name="Text Box 112"/>
            <p:cNvSpPr txBox="1"/>
            <p:nvPr/>
          </p:nvSpPr>
          <p:spPr>
            <a:xfrm>
              <a:off x="4121150" y="3345808"/>
              <a:ext cx="4572000" cy="120082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d. </a:t>
              </a:r>
              <a:r>
                <a:rPr lang="zh-CN" altLang="en-US" sz="1800" b="1" dirty="0">
                  <a:solidFill>
                    <a:schemeClr val="tx1"/>
                  </a:solidFill>
                  <a:latin typeface="华文新魏" panose="02010800040101010101" pitchFamily="2" charset="-122"/>
                  <a:ea typeface="华文新魏" panose="02010800040101010101" pitchFamily="2" charset="-122"/>
                </a:rPr>
                <a:t>次态方程</a:t>
              </a:r>
              <a:r>
                <a:rPr lang="zh-CN" altLang="en-US" sz="1800" dirty="0">
                  <a:solidFill>
                    <a:schemeClr val="tx1"/>
                  </a:solidFill>
                  <a:latin typeface="华文新魏" panose="02010800040101010101" pitchFamily="2" charset="-122"/>
                  <a:ea typeface="华文新魏" panose="02010800040101010101" pitchFamily="2" charset="-122"/>
                </a:rPr>
                <a:t>：</a:t>
              </a:r>
            </a:p>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zh-CN" altLang="en-US" sz="1800" dirty="0">
                  <a:solidFill>
                    <a:srgbClr val="FF0000"/>
                  </a:solidFill>
                  <a:latin typeface="华文新魏" panose="02010800040101010101" pitchFamily="2" charset="-122"/>
                  <a:ea typeface="华文新魏" panose="02010800040101010101" pitchFamily="2" charset="-122"/>
                </a:rPr>
                <a:t> </a:t>
              </a:r>
              <a:r>
                <a:rPr lang="en-US" altLang="zh-CN" sz="1800" b="1" dirty="0">
                  <a:solidFill>
                    <a:srgbClr val="FF0000"/>
                  </a:solidFill>
                  <a:latin typeface="华文新魏" panose="02010800040101010101" pitchFamily="2" charset="-122"/>
                  <a:ea typeface="华文新魏" panose="02010800040101010101" pitchFamily="2" charset="-122"/>
                </a:rPr>
                <a:t>Q</a:t>
              </a:r>
              <a:r>
                <a:rPr lang="en-US" altLang="zh-CN" sz="1800" b="1" baseline="30000" dirty="0">
                  <a:solidFill>
                    <a:srgbClr val="FF0000"/>
                  </a:solidFill>
                  <a:latin typeface="华文新魏" panose="02010800040101010101" pitchFamily="2" charset="-122"/>
                  <a:ea typeface="华文新魏" panose="02010800040101010101" pitchFamily="2" charset="-122"/>
                </a:rPr>
                <a:t>n+1</a:t>
              </a:r>
              <a:r>
                <a:rPr lang="en-US" altLang="zh-CN" sz="1800" b="1" dirty="0">
                  <a:solidFill>
                    <a:srgbClr val="FF0000"/>
                  </a:solidFill>
                  <a:latin typeface="华文新魏" panose="02010800040101010101" pitchFamily="2" charset="-122"/>
                  <a:ea typeface="华文新魏" panose="02010800040101010101" pitchFamily="2" charset="-122"/>
                </a:rPr>
                <a:t> = S + R • Q</a:t>
              </a:r>
            </a:p>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约束条件：</a:t>
              </a:r>
              <a:r>
                <a:rPr lang="en-US" altLang="zh-CN" sz="1800" b="1" dirty="0">
                  <a:solidFill>
                    <a:srgbClr val="FF0000"/>
                  </a:solidFill>
                  <a:latin typeface="华文新魏" panose="02010800040101010101" pitchFamily="2" charset="-122"/>
                  <a:ea typeface="华文新魏" panose="02010800040101010101" pitchFamily="2" charset="-122"/>
                </a:rPr>
                <a:t>S • R = 0</a:t>
              </a:r>
            </a:p>
          </p:txBody>
        </p:sp>
        <p:sp>
          <p:nvSpPr>
            <p:cNvPr id="42021" name="Line 114"/>
            <p:cNvSpPr/>
            <p:nvPr/>
          </p:nvSpPr>
          <p:spPr>
            <a:xfrm>
              <a:off x="5646065" y="3815419"/>
              <a:ext cx="247650" cy="1587"/>
            </a:xfrm>
            <a:prstGeom prst="line">
              <a:avLst/>
            </a:prstGeom>
            <a:ln w="19050" cap="flat" cmpd="sng">
              <a:solidFill>
                <a:srgbClr val="FF0000"/>
              </a:solidFill>
              <a:prstDash val="solid"/>
              <a:headEnd type="none" w="med" len="med"/>
              <a:tailEnd type="none" w="med" len="med"/>
            </a:ln>
          </p:spPr>
          <p:txBody>
            <a:bodyPr/>
            <a:lstStyle/>
            <a:p>
              <a:endParaRPr lang="zh-CN" altLang="en-US"/>
            </a:p>
          </p:txBody>
        </p:sp>
        <p:sp>
          <p:nvSpPr>
            <p:cNvPr id="42022" name="Text Box 112"/>
            <p:cNvSpPr txBox="1"/>
            <p:nvPr/>
          </p:nvSpPr>
          <p:spPr>
            <a:xfrm>
              <a:off x="4488656" y="2239964"/>
              <a:ext cx="4084638" cy="1088518"/>
            </a:xfrm>
            <a:prstGeom prst="rect">
              <a:avLst/>
            </a:prstGeom>
            <a:noFill/>
            <a:ln w="9525">
              <a:noFill/>
            </a:ln>
          </p:spPr>
          <p:txBody>
            <a:bodyPr>
              <a:spAutoFit/>
            </a:bodyPr>
            <a:lstStyle/>
            <a:p>
              <a:pPr eaLnBrk="1" hangingPunct="1">
                <a:lnSpc>
                  <a:spcPct val="120000"/>
                </a:lnSpc>
                <a:spcBef>
                  <a:spcPct val="50000"/>
                </a:spcBef>
              </a:pPr>
              <a:r>
                <a:rPr lang="zh-CN" altLang="en-US" sz="1800" b="1" dirty="0">
                  <a:solidFill>
                    <a:schemeClr val="tx1"/>
                  </a:solidFill>
                  <a:latin typeface="华文新魏" panose="02010800040101010101" pitchFamily="2" charset="-122"/>
                  <a:ea typeface="华文新魏" panose="02010800040101010101" pitchFamily="2" charset="-122"/>
                </a:rPr>
                <a:t>可以看出，</a:t>
              </a:r>
              <a:r>
                <a:rPr lang="zh-CN" altLang="en-US" sz="1800" b="1" dirty="0">
                  <a:solidFill>
                    <a:schemeClr val="accent2"/>
                  </a:solidFill>
                  <a:latin typeface="华文新魏" panose="02010800040101010101" pitchFamily="2" charset="-122"/>
                  <a:ea typeface="华文新魏" panose="02010800040101010101" pitchFamily="2" charset="-122"/>
                </a:rPr>
                <a:t>带使能端的 </a:t>
              </a:r>
              <a:r>
                <a:rPr lang="en-US" altLang="zh-CN" sz="1800" b="1" dirty="0">
                  <a:solidFill>
                    <a:schemeClr val="accent2"/>
                  </a:solidFill>
                  <a:latin typeface="华文新魏" panose="02010800040101010101" pitchFamily="2" charset="-122"/>
                  <a:ea typeface="华文新魏" panose="02010800040101010101" pitchFamily="2" charset="-122"/>
                </a:rPr>
                <a:t>S</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R </a:t>
              </a:r>
              <a:r>
                <a:rPr lang="zh-CN" altLang="en-US" sz="1800" b="1" dirty="0">
                  <a:solidFill>
                    <a:schemeClr val="accent2"/>
                  </a:solidFill>
                  <a:latin typeface="华文新魏" panose="02010800040101010101" pitchFamily="2" charset="-122"/>
                  <a:ea typeface="华文新魏" panose="02010800040101010101" pitchFamily="2" charset="-122"/>
                </a:rPr>
                <a:t>锁存器</a:t>
              </a:r>
              <a:r>
                <a:rPr lang="zh-CN" altLang="en-US" sz="1800" b="1" dirty="0">
                  <a:solidFill>
                    <a:schemeClr val="tx1"/>
                  </a:solidFill>
                  <a:latin typeface="华文新魏" panose="02010800040101010101" pitchFamily="2" charset="-122"/>
                  <a:ea typeface="华文新魏" panose="02010800040101010101" pitchFamily="2" charset="-122"/>
                </a:rPr>
                <a:t>在 </a:t>
              </a:r>
              <a:r>
                <a:rPr lang="en-US" altLang="zh-CN" sz="1800" b="1" dirty="0">
                  <a:solidFill>
                    <a:schemeClr val="tx1"/>
                  </a:solidFill>
                  <a:latin typeface="华文新魏" panose="02010800040101010101" pitchFamily="2" charset="-122"/>
                  <a:ea typeface="华文新魏" panose="02010800040101010101" pitchFamily="2" charset="-122"/>
                </a:rPr>
                <a:t>C = 1</a:t>
              </a:r>
              <a:r>
                <a:rPr lang="zh-CN" altLang="en-US" sz="1800" b="1" dirty="0">
                  <a:solidFill>
                    <a:schemeClr val="tx1"/>
                  </a:solidFill>
                  <a:latin typeface="华文新魏" panose="02010800040101010101" pitchFamily="2" charset="-122"/>
                  <a:ea typeface="华文新魏" panose="02010800040101010101" pitchFamily="2" charset="-122"/>
                </a:rPr>
                <a:t>时，其真值表和卡诺图与</a:t>
              </a:r>
              <a:r>
                <a:rPr lang="en-US" altLang="zh-CN" sz="1800" b="1" dirty="0">
                  <a:solidFill>
                    <a:schemeClr val="tx1"/>
                  </a:solidFill>
                  <a:latin typeface="华文新魏" panose="02010800040101010101" pitchFamily="2" charset="-122"/>
                  <a:ea typeface="华文新魏" panose="02010800040101010101" pitchFamily="2" charset="-122"/>
                </a:rPr>
                <a:t>S</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R</a:t>
              </a:r>
              <a:r>
                <a:rPr lang="zh-CN" altLang="en-US" sz="1800" b="1" dirty="0">
                  <a:solidFill>
                    <a:schemeClr val="tx1"/>
                  </a:solidFill>
                  <a:latin typeface="华文新魏" panose="02010800040101010101" pitchFamily="2" charset="-122"/>
                  <a:ea typeface="华文新魏" panose="02010800040101010101" pitchFamily="2" charset="-122"/>
                </a:rPr>
                <a:t>锁存器是完全一样的。</a:t>
              </a:r>
            </a:p>
          </p:txBody>
        </p:sp>
      </p:grpSp>
      <p:sp>
        <p:nvSpPr>
          <p:cNvPr id="42018" name="Rectangle 106"/>
          <p:cNvSpPr/>
          <p:nvPr/>
        </p:nvSpPr>
        <p:spPr>
          <a:xfrm>
            <a:off x="3299143" y="1041718"/>
            <a:ext cx="285750" cy="214312"/>
          </a:xfrm>
          <a:prstGeom prst="rect">
            <a:avLst/>
          </a:prstGeom>
          <a:noFill/>
          <a:ln w="9525">
            <a:noFill/>
          </a:ln>
        </p:spPr>
        <p:txBody>
          <a:bodyPr wrap="none">
            <a:spAutoFit/>
          </a:bodyPr>
          <a:lstStyle/>
          <a:p>
            <a:r>
              <a:rPr lang="zh-CN" altLang="en-US" sz="800" dirty="0">
                <a:solidFill>
                  <a:schemeClr val="tx1"/>
                </a:solidFill>
                <a:latin typeface="Calibri" panose="020F0502020204030204" pitchFamily="34" charset="0"/>
              </a:rPr>
              <a:t>●</a:t>
            </a:r>
          </a:p>
        </p:txBody>
      </p:sp>
      <p:sp>
        <p:nvSpPr>
          <p:cNvPr id="42019" name="Rectangle 107"/>
          <p:cNvSpPr/>
          <p:nvPr/>
        </p:nvSpPr>
        <p:spPr>
          <a:xfrm>
            <a:off x="3289618" y="1832610"/>
            <a:ext cx="285750" cy="214313"/>
          </a:xfrm>
          <a:prstGeom prst="rect">
            <a:avLst/>
          </a:prstGeom>
          <a:noFill/>
          <a:ln w="9525">
            <a:noFill/>
          </a:ln>
        </p:spPr>
        <p:txBody>
          <a:bodyPr wrap="none">
            <a:spAutoFit/>
          </a:bodyPr>
          <a:lstStyle/>
          <a:p>
            <a:r>
              <a:rPr lang="zh-CN" altLang="en-US" sz="800" dirty="0">
                <a:solidFill>
                  <a:schemeClr val="tx1"/>
                </a:solidFill>
                <a:latin typeface="Calibri" panose="020F0502020204030204" pitchFamily="34"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533400" y="544513"/>
            <a:ext cx="7772400" cy="457200"/>
          </a:xfrm>
          <a:prstGeom prst="rect">
            <a:avLst/>
          </a:prstGeom>
          <a:noFill/>
          <a:ln>
            <a:noFill/>
          </a:ln>
        </p:spPr>
        <p:txBody>
          <a:bodyPr/>
          <a:lstStyle/>
          <a:p>
            <a:pPr eaLnBrk="1" hangingPunct="1"/>
            <a:r>
              <a:rPr lang="zh-CN" altLang="en-US" sz="1800" b="1" dirty="0">
                <a:ea typeface="华文新魏" panose="02010800040101010101" pitchFamily="2" charset="-122"/>
              </a:rPr>
              <a:t>带使能端的</a:t>
            </a:r>
            <a:r>
              <a:rPr lang="en-US" altLang="zh-CN" sz="1800" b="1" dirty="0">
                <a:ea typeface="华文新魏" panose="02010800040101010101" pitchFamily="2" charset="-122"/>
              </a:rPr>
              <a:t>S-R </a:t>
            </a:r>
            <a:r>
              <a:rPr lang="zh-CN" altLang="en-US" sz="1800" b="1" dirty="0">
                <a:ea typeface="华文新魏" panose="02010800040101010101" pitchFamily="2" charset="-122"/>
              </a:rPr>
              <a:t>锁存器的工作过程</a:t>
            </a:r>
            <a:r>
              <a:rPr lang="en-US" altLang="zh-CN" sz="1800" b="1" dirty="0">
                <a:ea typeface="华文新魏" panose="02010800040101010101" pitchFamily="2" charset="-122"/>
              </a:rPr>
              <a:t>(1)</a:t>
            </a:r>
            <a:r>
              <a:rPr lang="zh-CN" altLang="en-US" sz="1800" b="1" dirty="0">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p:txBody>
      </p:sp>
      <p:grpSp>
        <p:nvGrpSpPr>
          <p:cNvPr id="43011" name="组合 285"/>
          <p:cNvGrpSpPr/>
          <p:nvPr/>
        </p:nvGrpSpPr>
        <p:grpSpPr>
          <a:xfrm>
            <a:off x="1331913" y="1001713"/>
            <a:ext cx="5472112" cy="3692525"/>
            <a:chOff x="1115616" y="1327943"/>
            <a:chExt cx="6335712" cy="4360863"/>
          </a:xfrm>
        </p:grpSpPr>
        <p:sp>
          <p:nvSpPr>
            <p:cNvPr id="43013" name="Text Box 2"/>
            <p:cNvSpPr txBox="1"/>
            <p:nvPr/>
          </p:nvSpPr>
          <p:spPr>
            <a:xfrm>
              <a:off x="5363766" y="1327943"/>
              <a:ext cx="2087562" cy="4360863"/>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43014" name="Text Box 3"/>
            <p:cNvSpPr txBox="1"/>
            <p:nvPr/>
          </p:nvSpPr>
          <p:spPr>
            <a:xfrm>
              <a:off x="1115616" y="2262981"/>
              <a:ext cx="4032250" cy="2532062"/>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43015" name="Text Box 46"/>
            <p:cNvSpPr txBox="1"/>
            <p:nvPr/>
          </p:nvSpPr>
          <p:spPr>
            <a:xfrm>
              <a:off x="5538391" y="2299493"/>
              <a:ext cx="354012"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43016" name="Text Box 47"/>
            <p:cNvSpPr txBox="1"/>
            <p:nvPr/>
          </p:nvSpPr>
          <p:spPr>
            <a:xfrm>
              <a:off x="5505053" y="2969418"/>
              <a:ext cx="3873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43017" name="Text Box 48"/>
            <p:cNvSpPr txBox="1"/>
            <p:nvPr/>
          </p:nvSpPr>
          <p:spPr>
            <a:xfrm>
              <a:off x="5498703" y="3579018"/>
              <a:ext cx="404813" cy="457200"/>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43018" name="Text Box 49"/>
            <p:cNvSpPr txBox="1"/>
            <p:nvPr/>
          </p:nvSpPr>
          <p:spPr>
            <a:xfrm>
              <a:off x="5498703" y="4280693"/>
              <a:ext cx="404813"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43019" name="Text Box 50"/>
            <p:cNvSpPr txBox="1"/>
            <p:nvPr/>
          </p:nvSpPr>
          <p:spPr>
            <a:xfrm>
              <a:off x="5498703" y="4950618"/>
              <a:ext cx="4889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43020" name="Line 58"/>
            <p:cNvSpPr/>
            <p:nvPr/>
          </p:nvSpPr>
          <p:spPr>
            <a:xfrm>
              <a:off x="6184503" y="3410743"/>
              <a:ext cx="554038"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3021" name="Line 64"/>
            <p:cNvSpPr/>
            <p:nvPr/>
          </p:nvSpPr>
          <p:spPr>
            <a:xfrm>
              <a:off x="6184503" y="2801143"/>
              <a:ext cx="554038"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3022" name="Line 66"/>
            <p:cNvSpPr/>
            <p:nvPr/>
          </p:nvSpPr>
          <p:spPr>
            <a:xfrm>
              <a:off x="6184503" y="4096543"/>
              <a:ext cx="554038"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3023" name="Line 67"/>
            <p:cNvSpPr/>
            <p:nvPr/>
          </p:nvSpPr>
          <p:spPr>
            <a:xfrm>
              <a:off x="6184503" y="4782343"/>
              <a:ext cx="554038"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3024" name="Line 68"/>
            <p:cNvSpPr/>
            <p:nvPr/>
          </p:nvSpPr>
          <p:spPr>
            <a:xfrm>
              <a:off x="6184503" y="5010943"/>
              <a:ext cx="554038"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3025" name="Line 70"/>
            <p:cNvSpPr/>
            <p:nvPr/>
          </p:nvSpPr>
          <p:spPr>
            <a:xfrm>
              <a:off x="6349603" y="1581943"/>
              <a:ext cx="0" cy="4572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grpSp>
          <p:nvGrpSpPr>
            <p:cNvPr id="43026" name="Group 91"/>
            <p:cNvGrpSpPr/>
            <p:nvPr/>
          </p:nvGrpSpPr>
          <p:grpSpPr>
            <a:xfrm>
              <a:off x="1393428" y="2345531"/>
              <a:ext cx="3660775" cy="2874962"/>
              <a:chOff x="0" y="0"/>
              <a:chExt cx="2306" cy="1811"/>
            </a:xfrm>
          </p:grpSpPr>
          <p:sp>
            <p:nvSpPr>
              <p:cNvPr id="43027" name="Line 7"/>
              <p:cNvSpPr/>
              <p:nvPr/>
            </p:nvSpPr>
            <p:spPr>
              <a:xfrm flipH="1">
                <a:off x="1029" y="378"/>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3028" name="Line 8"/>
              <p:cNvSpPr/>
              <p:nvPr/>
            </p:nvSpPr>
            <p:spPr>
              <a:xfrm>
                <a:off x="1032" y="378"/>
                <a:ext cx="0" cy="15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3029" name="Line 9"/>
              <p:cNvSpPr/>
              <p:nvPr/>
            </p:nvSpPr>
            <p:spPr>
              <a:xfrm>
                <a:off x="1009" y="679"/>
                <a:ext cx="1" cy="1"/>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43030" name="Line 10"/>
              <p:cNvSpPr/>
              <p:nvPr/>
            </p:nvSpPr>
            <p:spPr>
              <a:xfrm>
                <a:off x="1039" y="529"/>
                <a:ext cx="504" cy="402"/>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3031" name="Line 11"/>
              <p:cNvSpPr/>
              <p:nvPr/>
            </p:nvSpPr>
            <p:spPr>
              <a:xfrm flipV="1">
                <a:off x="1543" y="931"/>
                <a:ext cx="0" cy="25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3032" name="Line 12"/>
              <p:cNvSpPr/>
              <p:nvPr/>
            </p:nvSpPr>
            <p:spPr>
              <a:xfrm flipH="1">
                <a:off x="1039" y="1081"/>
                <a:ext cx="125" cy="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33" name="Line 13"/>
              <p:cNvSpPr/>
              <p:nvPr/>
            </p:nvSpPr>
            <p:spPr>
              <a:xfrm>
                <a:off x="1039" y="931"/>
                <a:ext cx="0" cy="16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34" name="Line 15"/>
              <p:cNvSpPr/>
              <p:nvPr/>
            </p:nvSpPr>
            <p:spPr>
              <a:xfrm flipV="1">
                <a:off x="1039" y="529"/>
                <a:ext cx="504" cy="402"/>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35" name="Text Box 16"/>
              <p:cNvSpPr txBox="1"/>
              <p:nvPr/>
            </p:nvSpPr>
            <p:spPr>
              <a:xfrm>
                <a:off x="1977" y="80"/>
                <a:ext cx="255"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43036" name="Text Box 17"/>
              <p:cNvSpPr txBox="1"/>
              <p:nvPr/>
            </p:nvSpPr>
            <p:spPr>
              <a:xfrm>
                <a:off x="1998" y="1031"/>
                <a:ext cx="308"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43037" name="Line 21"/>
              <p:cNvSpPr/>
              <p:nvPr/>
            </p:nvSpPr>
            <p:spPr>
              <a:xfrm>
                <a:off x="1404" y="282"/>
                <a:ext cx="61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38" name="Line 24"/>
              <p:cNvSpPr/>
              <p:nvPr/>
            </p:nvSpPr>
            <p:spPr>
              <a:xfrm>
                <a:off x="1400" y="1188"/>
                <a:ext cx="61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3039" name="Oval 25"/>
              <p:cNvSpPr/>
              <p:nvPr/>
            </p:nvSpPr>
            <p:spPr>
              <a:xfrm flipH="1">
                <a:off x="1505" y="116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43040" name="Line 33"/>
              <p:cNvSpPr/>
              <p:nvPr/>
            </p:nvSpPr>
            <p:spPr>
              <a:xfrm>
                <a:off x="858" y="212"/>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3041" name="Line 35"/>
              <p:cNvSpPr/>
              <p:nvPr/>
            </p:nvSpPr>
            <p:spPr>
              <a:xfrm>
                <a:off x="850" y="1234"/>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3042" name="Line 36"/>
              <p:cNvSpPr/>
              <p:nvPr/>
            </p:nvSpPr>
            <p:spPr>
              <a:xfrm>
                <a:off x="206" y="150"/>
                <a:ext cx="4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43" name="Line 37"/>
              <p:cNvSpPr/>
              <p:nvPr/>
            </p:nvSpPr>
            <p:spPr>
              <a:xfrm flipH="1">
                <a:off x="547" y="297"/>
                <a:ext cx="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44" name="Line 38"/>
              <p:cNvSpPr/>
              <p:nvPr/>
            </p:nvSpPr>
            <p:spPr>
              <a:xfrm flipH="1">
                <a:off x="547" y="1165"/>
                <a:ext cx="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45" name="Line 39"/>
              <p:cNvSpPr/>
              <p:nvPr/>
            </p:nvSpPr>
            <p:spPr>
              <a:xfrm>
                <a:off x="547" y="291"/>
                <a:ext cx="0" cy="884"/>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46" name="Line 40"/>
              <p:cNvSpPr/>
              <p:nvPr/>
            </p:nvSpPr>
            <p:spPr>
              <a:xfrm>
                <a:off x="206" y="1298"/>
                <a:ext cx="4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47" name="Line 41"/>
              <p:cNvSpPr/>
              <p:nvPr/>
            </p:nvSpPr>
            <p:spPr>
              <a:xfrm flipH="1">
                <a:off x="206" y="731"/>
                <a:ext cx="3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48" name="Text Box 42"/>
              <p:cNvSpPr txBox="1"/>
              <p:nvPr/>
            </p:nvSpPr>
            <p:spPr>
              <a:xfrm>
                <a:off x="2" y="0"/>
                <a:ext cx="223"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43049" name="Text Box 43"/>
              <p:cNvSpPr txBox="1"/>
              <p:nvPr/>
            </p:nvSpPr>
            <p:spPr>
              <a:xfrm>
                <a:off x="0" y="573"/>
                <a:ext cx="255" cy="288"/>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43050" name="Text Box 44"/>
              <p:cNvSpPr txBox="1"/>
              <p:nvPr/>
            </p:nvSpPr>
            <p:spPr>
              <a:xfrm>
                <a:off x="0" y="1150"/>
                <a:ext cx="244"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43051" name="Text Box 45"/>
              <p:cNvSpPr txBox="1"/>
              <p:nvPr/>
            </p:nvSpPr>
            <p:spPr>
              <a:xfrm>
                <a:off x="742" y="1561"/>
                <a:ext cx="596" cy="250"/>
              </a:xfrm>
              <a:prstGeom prst="rect">
                <a:avLst/>
              </a:prstGeom>
              <a:noFill/>
              <a:ln w="9525">
                <a:noFill/>
              </a:ln>
            </p:spPr>
            <p:txBody>
              <a:bodyPr wrap="none">
                <a:spAutoFit/>
              </a:bodyPr>
              <a:lstStyle/>
              <a:p>
                <a:pPr eaLnBrk="1" hangingPunct="1"/>
                <a:r>
                  <a:rPr lang="zh-CN" altLang="en-US" dirty="0">
                    <a:solidFill>
                      <a:schemeClr val="tx1"/>
                    </a:solidFill>
                    <a:latin typeface="Times New Roman" panose="02020603050405020304" pitchFamily="18" charset="0"/>
                    <a:ea typeface="华文新魏" panose="02010800040101010101" pitchFamily="2" charset="-122"/>
                  </a:rPr>
                  <a:t>电路图</a:t>
                </a:r>
              </a:p>
            </p:txBody>
          </p:sp>
          <p:sp>
            <p:nvSpPr>
              <p:cNvPr id="43052" name="Rectangle 73"/>
              <p:cNvSpPr/>
              <p:nvPr/>
            </p:nvSpPr>
            <p:spPr>
              <a:xfrm>
                <a:off x="623" y="74"/>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3053" name="Text Box 74"/>
              <p:cNvSpPr txBox="1"/>
              <p:nvPr/>
            </p:nvSpPr>
            <p:spPr>
              <a:xfrm>
                <a:off x="596" y="64"/>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3054" name="Oval 75"/>
              <p:cNvSpPr/>
              <p:nvPr/>
            </p:nvSpPr>
            <p:spPr>
              <a:xfrm flipH="1">
                <a:off x="791" y="178"/>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sp>
            <p:nvSpPr>
              <p:cNvPr id="43055" name="Rectangle 77"/>
              <p:cNvSpPr/>
              <p:nvPr/>
            </p:nvSpPr>
            <p:spPr>
              <a:xfrm>
                <a:off x="1171" y="1044"/>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3056" name="Text Box 78"/>
              <p:cNvSpPr txBox="1"/>
              <p:nvPr/>
            </p:nvSpPr>
            <p:spPr>
              <a:xfrm>
                <a:off x="1144" y="1034"/>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3057" name="Oval 79"/>
              <p:cNvSpPr/>
              <p:nvPr/>
            </p:nvSpPr>
            <p:spPr>
              <a:xfrm flipH="1">
                <a:off x="1339" y="1148"/>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sp>
            <p:nvSpPr>
              <p:cNvPr id="43058" name="Oval 82"/>
              <p:cNvSpPr/>
              <p:nvPr/>
            </p:nvSpPr>
            <p:spPr>
              <a:xfrm flipH="1">
                <a:off x="520" y="701"/>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43059" name="Rectangle 84"/>
              <p:cNvSpPr/>
              <p:nvPr/>
            </p:nvSpPr>
            <p:spPr>
              <a:xfrm>
                <a:off x="613" y="109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3060" name="Text Box 85"/>
              <p:cNvSpPr txBox="1"/>
              <p:nvPr/>
            </p:nvSpPr>
            <p:spPr>
              <a:xfrm>
                <a:off x="586" y="108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3061" name="Oval 86"/>
              <p:cNvSpPr/>
              <p:nvPr/>
            </p:nvSpPr>
            <p:spPr>
              <a:xfrm flipH="1">
                <a:off x="781" y="119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sp>
            <p:nvSpPr>
              <p:cNvPr id="43062" name="Line 14"/>
              <p:cNvSpPr/>
              <p:nvPr/>
            </p:nvSpPr>
            <p:spPr>
              <a:xfrm flipH="1" flipV="1">
                <a:off x="1543" y="278"/>
                <a:ext cx="0" cy="25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3063" name="Rectangle 28"/>
              <p:cNvSpPr/>
              <p:nvPr/>
            </p:nvSpPr>
            <p:spPr>
              <a:xfrm>
                <a:off x="1171" y="142"/>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3064" name="Text Box 29"/>
              <p:cNvSpPr txBox="1"/>
              <p:nvPr/>
            </p:nvSpPr>
            <p:spPr>
              <a:xfrm>
                <a:off x="1144" y="132"/>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3065" name="Oval 32"/>
              <p:cNvSpPr/>
              <p:nvPr/>
            </p:nvSpPr>
            <p:spPr>
              <a:xfrm flipH="1">
                <a:off x="1339" y="246"/>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sp>
            <p:nvSpPr>
              <p:cNvPr id="43066" name="Oval 81"/>
              <p:cNvSpPr/>
              <p:nvPr/>
            </p:nvSpPr>
            <p:spPr>
              <a:xfrm flipH="1">
                <a:off x="1518" y="267"/>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grpSp>
      </p:grpSp>
      <p:sp>
        <p:nvSpPr>
          <p:cNvPr id="43012" name="Text Box 51"/>
          <p:cNvSpPr txBox="1"/>
          <p:nvPr/>
        </p:nvSpPr>
        <p:spPr>
          <a:xfrm>
            <a:off x="1545590" y="980440"/>
            <a:ext cx="2365375" cy="706755"/>
          </a:xfrm>
          <a:prstGeom prst="rect">
            <a:avLst/>
          </a:prstGeom>
          <a:noFill/>
          <a:ln w="9525">
            <a:noFill/>
          </a:ln>
        </p:spPr>
        <p:txBody>
          <a:bodyPr wrap="square">
            <a:spAutoFit/>
          </a:bodyPr>
          <a:lstStyle/>
          <a:p>
            <a:pPr eaLnBrk="1" hangingPunct="1"/>
            <a:r>
              <a:rPr lang="zh-CN" altLang="en-US" dirty="0">
                <a:solidFill>
                  <a:schemeClr val="tx1"/>
                </a:solidFill>
                <a:latin typeface="华文新魏" panose="02010800040101010101" pitchFamily="2" charset="-122"/>
                <a:ea typeface="华文新魏" panose="02010800040101010101" pitchFamily="2" charset="-122"/>
              </a:rPr>
              <a:t>初态：</a:t>
            </a:r>
            <a:r>
              <a:rPr lang="en-US" altLang="zh-CN" dirty="0">
                <a:solidFill>
                  <a:schemeClr val="tx1"/>
                </a:solidFill>
                <a:latin typeface="华文新魏" panose="02010800040101010101" pitchFamily="2" charset="-122"/>
                <a:ea typeface="华文新魏" panose="02010800040101010101" pitchFamily="2" charset="-122"/>
              </a:rPr>
              <a:t>Q = 0</a:t>
            </a:r>
          </a:p>
          <a:p>
            <a:pPr eaLnBrk="1" hangingPunct="1"/>
            <a:r>
              <a:rPr lang="zh-CN" altLang="zh-CN" dirty="0">
                <a:solidFill>
                  <a:srgbClr val="FF0000"/>
                </a:solidFill>
                <a:latin typeface="华文新魏" panose="02010800040101010101" pitchFamily="2" charset="-122"/>
                <a:ea typeface="华文新魏" panose="02010800040101010101" pitchFamily="2" charset="-122"/>
              </a:rPr>
              <a:t>红色线条表示</a:t>
            </a:r>
            <a:r>
              <a:rPr lang="en-US" altLang="zh-CN" dirty="0">
                <a:solidFill>
                  <a:srgbClr val="FF0000"/>
                </a:solidFill>
                <a:latin typeface="华文新魏" panose="02010800040101010101" pitchFamily="2" charset="-122"/>
                <a:ea typeface="华文新魏" panose="02010800040101010101" pitchFamily="2" charset="-122"/>
              </a:rPr>
              <a:t>“1”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533400" y="544513"/>
            <a:ext cx="7772400" cy="457200"/>
          </a:xfrm>
          <a:prstGeom prst="rect">
            <a:avLst/>
          </a:prstGeom>
          <a:noFill/>
          <a:ln>
            <a:noFill/>
          </a:ln>
        </p:spPr>
        <p:txBody>
          <a:bodyPr/>
          <a:lstStyle/>
          <a:p>
            <a:pPr eaLnBrk="1" hangingPunct="1"/>
            <a:r>
              <a:rPr lang="zh-CN" altLang="en-US" sz="1800" b="1" dirty="0">
                <a:ea typeface="华文新魏" panose="02010800040101010101" pitchFamily="2" charset="-122"/>
              </a:rPr>
              <a:t>带使能端的</a:t>
            </a:r>
            <a:r>
              <a:rPr lang="en-US" altLang="zh-CN" sz="1800" b="1" dirty="0">
                <a:ea typeface="华文新魏" panose="02010800040101010101" pitchFamily="2" charset="-122"/>
              </a:rPr>
              <a:t>S-R </a:t>
            </a:r>
            <a:r>
              <a:rPr lang="zh-CN" altLang="en-US" sz="1800" b="1" dirty="0">
                <a:ea typeface="华文新魏" panose="02010800040101010101" pitchFamily="2" charset="-122"/>
              </a:rPr>
              <a:t>锁存器的工作过程</a:t>
            </a:r>
            <a:r>
              <a:rPr lang="en-US" altLang="zh-CN" sz="1800" b="1" dirty="0">
                <a:ea typeface="华文新魏" panose="02010800040101010101" pitchFamily="2" charset="-122"/>
              </a:rPr>
              <a:t>(2)</a:t>
            </a:r>
            <a:r>
              <a:rPr lang="zh-CN" altLang="en-US" sz="1800" b="1" dirty="0">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p:txBody>
      </p:sp>
      <p:grpSp>
        <p:nvGrpSpPr>
          <p:cNvPr id="45059" name="组合 120"/>
          <p:cNvGrpSpPr/>
          <p:nvPr/>
        </p:nvGrpSpPr>
        <p:grpSpPr>
          <a:xfrm>
            <a:off x="1187450" y="1419225"/>
            <a:ext cx="6337300" cy="3214688"/>
            <a:chOff x="252413" y="2205038"/>
            <a:chExt cx="6337300" cy="3214687"/>
          </a:xfrm>
        </p:grpSpPr>
        <p:sp>
          <p:nvSpPr>
            <p:cNvPr id="45061" name="Text Box 2"/>
            <p:cNvSpPr txBox="1"/>
            <p:nvPr/>
          </p:nvSpPr>
          <p:spPr>
            <a:xfrm>
              <a:off x="4500563" y="2276475"/>
              <a:ext cx="2089150" cy="3143250"/>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45062" name="Text Box 3"/>
            <p:cNvSpPr txBox="1"/>
            <p:nvPr/>
          </p:nvSpPr>
          <p:spPr>
            <a:xfrm>
              <a:off x="252413" y="2205038"/>
              <a:ext cx="4032250" cy="2532062"/>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45063" name="Text Box 10"/>
            <p:cNvSpPr txBox="1"/>
            <p:nvPr/>
          </p:nvSpPr>
          <p:spPr>
            <a:xfrm>
              <a:off x="4675188" y="2241550"/>
              <a:ext cx="354012"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45064" name="Text Box 11"/>
            <p:cNvSpPr txBox="1"/>
            <p:nvPr/>
          </p:nvSpPr>
          <p:spPr>
            <a:xfrm>
              <a:off x="4641850" y="2911475"/>
              <a:ext cx="3873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45065" name="Text Box 12"/>
            <p:cNvSpPr txBox="1"/>
            <p:nvPr/>
          </p:nvSpPr>
          <p:spPr>
            <a:xfrm>
              <a:off x="4635500" y="3521075"/>
              <a:ext cx="387350" cy="457200"/>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45066" name="Text Box 13"/>
            <p:cNvSpPr txBox="1"/>
            <p:nvPr/>
          </p:nvSpPr>
          <p:spPr>
            <a:xfrm>
              <a:off x="4635500" y="4222750"/>
              <a:ext cx="404813"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45067" name="Text Box 14"/>
            <p:cNvSpPr txBox="1"/>
            <p:nvPr/>
          </p:nvSpPr>
          <p:spPr>
            <a:xfrm>
              <a:off x="4635500" y="4892675"/>
              <a:ext cx="4889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45068" name="Line 16"/>
            <p:cNvSpPr/>
            <p:nvPr/>
          </p:nvSpPr>
          <p:spPr>
            <a:xfrm>
              <a:off x="5875338"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5069" name="Line 20"/>
            <p:cNvSpPr/>
            <p:nvPr/>
          </p:nvSpPr>
          <p:spPr>
            <a:xfrm>
              <a:off x="5321300" y="3352800"/>
              <a:ext cx="1079500"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5070" name="Line 26"/>
            <p:cNvSpPr/>
            <p:nvPr/>
          </p:nvSpPr>
          <p:spPr>
            <a:xfrm>
              <a:off x="5321300" y="2743200"/>
              <a:ext cx="922338"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5071" name="Line 27"/>
            <p:cNvSpPr/>
            <p:nvPr/>
          </p:nvSpPr>
          <p:spPr>
            <a:xfrm>
              <a:off x="5875338" y="3657600"/>
              <a:ext cx="0" cy="38100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5072" name="Line 28"/>
            <p:cNvSpPr/>
            <p:nvPr/>
          </p:nvSpPr>
          <p:spPr>
            <a:xfrm>
              <a:off x="5321300" y="4038600"/>
              <a:ext cx="554038"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5073" name="Line 29"/>
            <p:cNvSpPr/>
            <p:nvPr/>
          </p:nvSpPr>
          <p:spPr>
            <a:xfrm>
              <a:off x="5321300" y="4724400"/>
              <a:ext cx="9271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5074" name="Line 30"/>
            <p:cNvSpPr/>
            <p:nvPr/>
          </p:nvSpPr>
          <p:spPr>
            <a:xfrm>
              <a:off x="5321300" y="4953000"/>
              <a:ext cx="9271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5075" name="Line 78"/>
            <p:cNvSpPr/>
            <p:nvPr/>
          </p:nvSpPr>
          <p:spPr>
            <a:xfrm>
              <a:off x="5867400" y="3657600"/>
              <a:ext cx="381000"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grpSp>
          <p:nvGrpSpPr>
            <p:cNvPr id="45076" name="Group 136"/>
            <p:cNvGrpSpPr/>
            <p:nvPr/>
          </p:nvGrpSpPr>
          <p:grpSpPr>
            <a:xfrm>
              <a:off x="530225" y="2287588"/>
              <a:ext cx="3660775" cy="2846387"/>
              <a:chOff x="0" y="0"/>
              <a:chExt cx="2306" cy="1793"/>
            </a:xfrm>
          </p:grpSpPr>
          <p:sp>
            <p:nvSpPr>
              <p:cNvPr id="45077" name="Line 34"/>
              <p:cNvSpPr/>
              <p:nvPr/>
            </p:nvSpPr>
            <p:spPr>
              <a:xfrm flipH="1">
                <a:off x="1029" y="378"/>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78" name="Line 35"/>
              <p:cNvSpPr/>
              <p:nvPr/>
            </p:nvSpPr>
            <p:spPr>
              <a:xfrm>
                <a:off x="1029" y="378"/>
                <a:ext cx="0" cy="15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79" name="Line 36"/>
              <p:cNvSpPr/>
              <p:nvPr/>
            </p:nvSpPr>
            <p:spPr>
              <a:xfrm>
                <a:off x="1009" y="679"/>
                <a:ext cx="1" cy="1"/>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45080" name="Line 37"/>
              <p:cNvSpPr/>
              <p:nvPr/>
            </p:nvSpPr>
            <p:spPr>
              <a:xfrm>
                <a:off x="1039" y="529"/>
                <a:ext cx="504" cy="402"/>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81" name="Line 38"/>
              <p:cNvSpPr/>
              <p:nvPr/>
            </p:nvSpPr>
            <p:spPr>
              <a:xfrm flipV="1">
                <a:off x="1543" y="931"/>
                <a:ext cx="0" cy="25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82" name="Line 39"/>
              <p:cNvSpPr/>
              <p:nvPr/>
            </p:nvSpPr>
            <p:spPr>
              <a:xfrm flipH="1">
                <a:off x="1039" y="1081"/>
                <a:ext cx="125" cy="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83" name="Line 40"/>
              <p:cNvSpPr/>
              <p:nvPr/>
            </p:nvSpPr>
            <p:spPr>
              <a:xfrm flipH="1">
                <a:off x="1040" y="941"/>
                <a:ext cx="0" cy="15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84" name="Line 41"/>
              <p:cNvSpPr/>
              <p:nvPr/>
            </p:nvSpPr>
            <p:spPr>
              <a:xfrm flipH="1" flipV="1">
                <a:off x="1543" y="278"/>
                <a:ext cx="0" cy="25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85" name="Line 42"/>
              <p:cNvSpPr/>
              <p:nvPr/>
            </p:nvSpPr>
            <p:spPr>
              <a:xfrm flipV="1">
                <a:off x="1039" y="529"/>
                <a:ext cx="504" cy="402"/>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86" name="Text Box 43"/>
              <p:cNvSpPr txBox="1"/>
              <p:nvPr/>
            </p:nvSpPr>
            <p:spPr>
              <a:xfrm>
                <a:off x="1977" y="80"/>
                <a:ext cx="255"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45087" name="Text Box 44"/>
              <p:cNvSpPr txBox="1"/>
              <p:nvPr/>
            </p:nvSpPr>
            <p:spPr>
              <a:xfrm>
                <a:off x="1998" y="1031"/>
                <a:ext cx="308"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45088" name="Line 45"/>
              <p:cNvSpPr/>
              <p:nvPr/>
            </p:nvSpPr>
            <p:spPr>
              <a:xfrm>
                <a:off x="1404" y="282"/>
                <a:ext cx="61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89" name="Line 46"/>
              <p:cNvSpPr/>
              <p:nvPr/>
            </p:nvSpPr>
            <p:spPr>
              <a:xfrm>
                <a:off x="1411" y="1188"/>
                <a:ext cx="61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0" name="Oval 47"/>
              <p:cNvSpPr/>
              <p:nvPr/>
            </p:nvSpPr>
            <p:spPr>
              <a:xfrm flipH="1">
                <a:off x="1505" y="116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45091" name="Line 52"/>
              <p:cNvSpPr/>
              <p:nvPr/>
            </p:nvSpPr>
            <p:spPr>
              <a:xfrm>
                <a:off x="858" y="212"/>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2" name="Line 53"/>
              <p:cNvSpPr/>
              <p:nvPr/>
            </p:nvSpPr>
            <p:spPr>
              <a:xfrm>
                <a:off x="861" y="1234"/>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3" name="Line 54"/>
              <p:cNvSpPr/>
              <p:nvPr/>
            </p:nvSpPr>
            <p:spPr>
              <a:xfrm>
                <a:off x="206" y="150"/>
                <a:ext cx="4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94" name="Line 55"/>
              <p:cNvSpPr/>
              <p:nvPr/>
            </p:nvSpPr>
            <p:spPr>
              <a:xfrm flipH="1">
                <a:off x="547" y="297"/>
                <a:ext cx="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5" name="Line 56"/>
              <p:cNvSpPr/>
              <p:nvPr/>
            </p:nvSpPr>
            <p:spPr>
              <a:xfrm flipH="1">
                <a:off x="547" y="1165"/>
                <a:ext cx="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6" name="Line 57"/>
              <p:cNvSpPr/>
              <p:nvPr/>
            </p:nvSpPr>
            <p:spPr>
              <a:xfrm>
                <a:off x="547" y="297"/>
                <a:ext cx="0" cy="868"/>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7" name="Line 58"/>
              <p:cNvSpPr/>
              <p:nvPr/>
            </p:nvSpPr>
            <p:spPr>
              <a:xfrm>
                <a:off x="206" y="1298"/>
                <a:ext cx="4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98" name="Line 59"/>
              <p:cNvSpPr/>
              <p:nvPr/>
            </p:nvSpPr>
            <p:spPr>
              <a:xfrm flipH="1">
                <a:off x="206" y="731"/>
                <a:ext cx="3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9" name="Text Box 60"/>
              <p:cNvSpPr txBox="1"/>
              <p:nvPr/>
            </p:nvSpPr>
            <p:spPr>
              <a:xfrm>
                <a:off x="2" y="0"/>
                <a:ext cx="223"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45100" name="Text Box 61"/>
              <p:cNvSpPr txBox="1"/>
              <p:nvPr/>
            </p:nvSpPr>
            <p:spPr>
              <a:xfrm>
                <a:off x="0" y="573"/>
                <a:ext cx="255" cy="288"/>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45101" name="Text Box 62"/>
              <p:cNvSpPr txBox="1"/>
              <p:nvPr/>
            </p:nvSpPr>
            <p:spPr>
              <a:xfrm>
                <a:off x="0" y="1150"/>
                <a:ext cx="244"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45102" name="Text Box 63"/>
              <p:cNvSpPr txBox="1"/>
              <p:nvPr/>
            </p:nvSpPr>
            <p:spPr>
              <a:xfrm>
                <a:off x="742" y="1543"/>
                <a:ext cx="596" cy="250"/>
              </a:xfrm>
              <a:prstGeom prst="rect">
                <a:avLst/>
              </a:prstGeom>
              <a:noFill/>
              <a:ln w="9525">
                <a:noFill/>
              </a:ln>
            </p:spPr>
            <p:txBody>
              <a:bodyPr wrap="none">
                <a:spAutoFit/>
              </a:bodyPr>
              <a:lstStyle/>
              <a:p>
                <a:pPr eaLnBrk="1" hangingPunct="1"/>
                <a:r>
                  <a:rPr lang="zh-CN" altLang="en-US" dirty="0">
                    <a:solidFill>
                      <a:schemeClr val="tx1"/>
                    </a:solidFill>
                    <a:latin typeface="Times New Roman" panose="02020603050405020304" pitchFamily="18" charset="0"/>
                    <a:ea typeface="华文新魏" panose="02010800040101010101" pitchFamily="2" charset="-122"/>
                  </a:rPr>
                  <a:t>电路图</a:t>
                </a:r>
              </a:p>
            </p:txBody>
          </p:sp>
          <p:sp>
            <p:nvSpPr>
              <p:cNvPr id="45103" name="Oval 72"/>
              <p:cNvSpPr/>
              <p:nvPr/>
            </p:nvSpPr>
            <p:spPr>
              <a:xfrm flipH="1">
                <a:off x="1518" y="267"/>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45104" name="Oval 73"/>
              <p:cNvSpPr/>
              <p:nvPr/>
            </p:nvSpPr>
            <p:spPr>
              <a:xfrm flipH="1">
                <a:off x="520" y="701"/>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grpSp>
            <p:nvGrpSpPr>
              <p:cNvPr id="45105" name="Group 122"/>
              <p:cNvGrpSpPr/>
              <p:nvPr/>
            </p:nvGrpSpPr>
            <p:grpSpPr>
              <a:xfrm>
                <a:off x="596" y="44"/>
                <a:ext cx="263" cy="302"/>
                <a:chOff x="0" y="0"/>
                <a:chExt cx="263" cy="302"/>
              </a:xfrm>
            </p:grpSpPr>
            <p:sp>
              <p:nvSpPr>
                <p:cNvPr id="45118" name="Rectangle 107"/>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5119" name="Text Box 108"/>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5120" name="Oval 109"/>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45106" name="Group 123"/>
              <p:cNvGrpSpPr/>
              <p:nvPr/>
            </p:nvGrpSpPr>
            <p:grpSpPr>
              <a:xfrm>
                <a:off x="603" y="1089"/>
                <a:ext cx="263" cy="302"/>
                <a:chOff x="0" y="0"/>
                <a:chExt cx="263" cy="302"/>
              </a:xfrm>
            </p:grpSpPr>
            <p:sp>
              <p:nvSpPr>
                <p:cNvPr id="45115" name="Rectangle 124"/>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5116" name="Text Box 125"/>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5117" name="Oval 126"/>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45107" name="Group 127"/>
              <p:cNvGrpSpPr/>
              <p:nvPr/>
            </p:nvGrpSpPr>
            <p:grpSpPr>
              <a:xfrm>
                <a:off x="1154" y="1041"/>
                <a:ext cx="263" cy="302"/>
                <a:chOff x="0" y="0"/>
                <a:chExt cx="263" cy="302"/>
              </a:xfrm>
            </p:grpSpPr>
            <p:sp>
              <p:nvSpPr>
                <p:cNvPr id="45112" name="Rectangle 128"/>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5113" name="Text Box 129"/>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5114" name="Oval 130"/>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45108" name="Group 131"/>
              <p:cNvGrpSpPr/>
              <p:nvPr/>
            </p:nvGrpSpPr>
            <p:grpSpPr>
              <a:xfrm>
                <a:off x="1154" y="134"/>
                <a:ext cx="263" cy="302"/>
                <a:chOff x="0" y="0"/>
                <a:chExt cx="263" cy="302"/>
              </a:xfrm>
            </p:grpSpPr>
            <p:sp>
              <p:nvSpPr>
                <p:cNvPr id="45109" name="Rectangle 132"/>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5110" name="Text Box 133"/>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5111" name="Oval 134"/>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grpSp>
      <p:sp>
        <p:nvSpPr>
          <p:cNvPr id="45060" name="Text Box 137"/>
          <p:cNvSpPr txBox="1"/>
          <p:nvPr/>
        </p:nvSpPr>
        <p:spPr>
          <a:xfrm>
            <a:off x="2057400" y="933450"/>
            <a:ext cx="2238375" cy="519113"/>
          </a:xfrm>
          <a:prstGeom prst="rect">
            <a:avLst/>
          </a:prstGeom>
          <a:noFill/>
          <a:ln w="9525">
            <a:noFill/>
          </a:ln>
        </p:spPr>
        <p:txBody>
          <a:bodyPr>
            <a:spAutoFit/>
          </a:bodyPr>
          <a:lstStyle/>
          <a:p>
            <a:pPr eaLnBrk="1" hangingPunct="1"/>
            <a:r>
              <a:rPr lang="en-US" altLang="zh-CN" sz="2800" dirty="0">
                <a:solidFill>
                  <a:schemeClr val="tx1"/>
                </a:solidFill>
                <a:latin typeface="Times New Roman" panose="02020603050405020304" pitchFamily="18" charset="0"/>
                <a:ea typeface="华文新魏" panose="02010800040101010101" pitchFamily="2" charset="-122"/>
              </a:rPr>
              <a:t>Q = 0</a:t>
            </a:r>
            <a:r>
              <a:rPr lang="zh-CN" altLang="en-US" sz="2800" dirty="0">
                <a:solidFill>
                  <a:schemeClr val="tx1"/>
                </a:solidFill>
                <a:latin typeface="Times New Roman" panose="02020603050405020304" pitchFamily="18" charset="0"/>
                <a:ea typeface="华文新魏" panose="02010800040101010101" pitchFamily="2" charset="-122"/>
              </a:rPr>
              <a:t>，</a:t>
            </a:r>
            <a:r>
              <a:rPr lang="en-US" altLang="zh-CN" sz="2800" dirty="0">
                <a:solidFill>
                  <a:schemeClr val="tx1"/>
                </a:solidFill>
                <a:latin typeface="Times New Roman" panose="02020603050405020304" pitchFamily="18" charset="0"/>
                <a:ea typeface="华文新魏" panose="02010800040101010101" pitchFamily="2" charset="-122"/>
              </a:rPr>
              <a:t>C=1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533400" y="544513"/>
            <a:ext cx="7772400" cy="457200"/>
          </a:xfrm>
          <a:prstGeom prst="rect">
            <a:avLst/>
          </a:prstGeom>
          <a:noFill/>
          <a:ln>
            <a:noFill/>
          </a:ln>
        </p:spPr>
        <p:txBody>
          <a:bodyPr/>
          <a:lstStyle/>
          <a:p>
            <a:pPr eaLnBrk="1" hangingPunct="1"/>
            <a:r>
              <a:rPr lang="zh-CN" altLang="en-US" sz="1800" b="1" dirty="0">
                <a:ea typeface="华文新魏" panose="02010800040101010101" pitchFamily="2" charset="-122"/>
              </a:rPr>
              <a:t>带使能端的</a:t>
            </a:r>
            <a:r>
              <a:rPr lang="en-US" altLang="zh-CN" sz="1800" b="1" dirty="0">
                <a:ea typeface="华文新魏" panose="02010800040101010101" pitchFamily="2" charset="-122"/>
              </a:rPr>
              <a:t>S-R </a:t>
            </a:r>
            <a:r>
              <a:rPr lang="zh-CN" altLang="en-US" sz="1800" b="1" dirty="0">
                <a:ea typeface="华文新魏" panose="02010800040101010101" pitchFamily="2" charset="-122"/>
              </a:rPr>
              <a:t>锁存器的工作过程</a:t>
            </a:r>
            <a:r>
              <a:rPr lang="en-US" altLang="zh-CN" sz="1800" b="1" dirty="0">
                <a:ea typeface="华文新魏" panose="02010800040101010101" pitchFamily="2" charset="-122"/>
              </a:rPr>
              <a:t>(3)</a:t>
            </a:r>
            <a:r>
              <a:rPr lang="zh-CN" altLang="en-US" sz="1800" b="1" dirty="0">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p:txBody>
      </p:sp>
      <p:grpSp>
        <p:nvGrpSpPr>
          <p:cNvPr id="47107" name="组合 64"/>
          <p:cNvGrpSpPr/>
          <p:nvPr/>
        </p:nvGrpSpPr>
        <p:grpSpPr>
          <a:xfrm>
            <a:off x="984250" y="750888"/>
            <a:ext cx="6870700" cy="3968750"/>
            <a:chOff x="252413" y="1270000"/>
            <a:chExt cx="7200900" cy="4360863"/>
          </a:xfrm>
        </p:grpSpPr>
        <p:sp>
          <p:nvSpPr>
            <p:cNvPr id="47109" name="Text Box 2"/>
            <p:cNvSpPr txBox="1"/>
            <p:nvPr/>
          </p:nvSpPr>
          <p:spPr>
            <a:xfrm>
              <a:off x="252413" y="2205038"/>
              <a:ext cx="4032250" cy="2532062"/>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47110" name="Text Box 3"/>
            <p:cNvSpPr txBox="1"/>
            <p:nvPr/>
          </p:nvSpPr>
          <p:spPr>
            <a:xfrm>
              <a:off x="4500563" y="1270000"/>
              <a:ext cx="2952750" cy="4360863"/>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47111" name="Text Box 10"/>
            <p:cNvSpPr txBox="1"/>
            <p:nvPr/>
          </p:nvSpPr>
          <p:spPr>
            <a:xfrm>
              <a:off x="4635500" y="2241550"/>
              <a:ext cx="354013"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47112" name="Text Box 11"/>
            <p:cNvSpPr txBox="1"/>
            <p:nvPr/>
          </p:nvSpPr>
          <p:spPr>
            <a:xfrm>
              <a:off x="4635500" y="2911475"/>
              <a:ext cx="3873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47113" name="Text Box 12"/>
            <p:cNvSpPr txBox="1"/>
            <p:nvPr/>
          </p:nvSpPr>
          <p:spPr>
            <a:xfrm>
              <a:off x="4635500" y="3521075"/>
              <a:ext cx="404813" cy="457200"/>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47114" name="Text Box 13"/>
            <p:cNvSpPr txBox="1"/>
            <p:nvPr/>
          </p:nvSpPr>
          <p:spPr>
            <a:xfrm>
              <a:off x="4635500" y="4222750"/>
              <a:ext cx="404813"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47115" name="Text Box 14"/>
            <p:cNvSpPr txBox="1"/>
            <p:nvPr/>
          </p:nvSpPr>
          <p:spPr>
            <a:xfrm>
              <a:off x="4635500" y="4892675"/>
              <a:ext cx="4889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47116" name="Line 15"/>
            <p:cNvSpPr/>
            <p:nvPr/>
          </p:nvSpPr>
          <p:spPr>
            <a:xfrm>
              <a:off x="6243638"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7117" name="Line 16"/>
            <p:cNvSpPr/>
            <p:nvPr/>
          </p:nvSpPr>
          <p:spPr>
            <a:xfrm>
              <a:off x="5875338"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7118" name="Line 17"/>
            <p:cNvSpPr/>
            <p:nvPr/>
          </p:nvSpPr>
          <p:spPr>
            <a:xfrm>
              <a:off x="6243638" y="2362200"/>
              <a:ext cx="738187"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7119" name="Line 20"/>
            <p:cNvSpPr/>
            <p:nvPr/>
          </p:nvSpPr>
          <p:spPr>
            <a:xfrm>
              <a:off x="5321300" y="3352800"/>
              <a:ext cx="1727200"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7120" name="Line 23"/>
            <p:cNvSpPr/>
            <p:nvPr/>
          </p:nvSpPr>
          <p:spPr>
            <a:xfrm>
              <a:off x="5875338" y="3657600"/>
              <a:ext cx="114458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7121" name="Line 25"/>
            <p:cNvSpPr/>
            <p:nvPr/>
          </p:nvSpPr>
          <p:spPr>
            <a:xfrm>
              <a:off x="6243638" y="2362200"/>
              <a:ext cx="0" cy="38100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7122" name="Line 26"/>
            <p:cNvSpPr/>
            <p:nvPr/>
          </p:nvSpPr>
          <p:spPr>
            <a:xfrm>
              <a:off x="5321300" y="2743200"/>
              <a:ext cx="922338"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7123" name="Line 27"/>
            <p:cNvSpPr/>
            <p:nvPr/>
          </p:nvSpPr>
          <p:spPr>
            <a:xfrm>
              <a:off x="5875338" y="3657600"/>
              <a:ext cx="0" cy="38100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7124" name="Line 28"/>
            <p:cNvSpPr/>
            <p:nvPr/>
          </p:nvSpPr>
          <p:spPr>
            <a:xfrm>
              <a:off x="5321300" y="4038600"/>
              <a:ext cx="554038"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7125" name="Line 29"/>
            <p:cNvSpPr/>
            <p:nvPr/>
          </p:nvSpPr>
          <p:spPr>
            <a:xfrm>
              <a:off x="5321300" y="4724400"/>
              <a:ext cx="9271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7126" name="Line 30"/>
            <p:cNvSpPr/>
            <p:nvPr/>
          </p:nvSpPr>
          <p:spPr>
            <a:xfrm>
              <a:off x="5321300" y="4953000"/>
              <a:ext cx="9271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7127" name="Line 32"/>
            <p:cNvSpPr/>
            <p:nvPr/>
          </p:nvSpPr>
          <p:spPr>
            <a:xfrm>
              <a:off x="6553200" y="1524000"/>
              <a:ext cx="0" cy="4572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sp>
          <p:nvSpPr>
            <p:cNvPr id="47128" name="Line 78"/>
            <p:cNvSpPr/>
            <p:nvPr/>
          </p:nvSpPr>
          <p:spPr>
            <a:xfrm>
              <a:off x="6248400" y="4343400"/>
              <a:ext cx="0" cy="38100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7129" name="Line 79"/>
            <p:cNvSpPr/>
            <p:nvPr/>
          </p:nvSpPr>
          <p:spPr>
            <a:xfrm>
              <a:off x="6248400" y="5334000"/>
              <a:ext cx="738188"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7130" name="Line 80"/>
            <p:cNvSpPr/>
            <p:nvPr/>
          </p:nvSpPr>
          <p:spPr>
            <a:xfrm>
              <a:off x="6248400" y="4953000"/>
              <a:ext cx="0" cy="38100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7131" name="Line 81"/>
            <p:cNvSpPr/>
            <p:nvPr/>
          </p:nvSpPr>
          <p:spPr>
            <a:xfrm>
              <a:off x="6248400" y="4343400"/>
              <a:ext cx="738188"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grpSp>
          <p:nvGrpSpPr>
            <p:cNvPr id="47132" name="Group 101"/>
            <p:cNvGrpSpPr/>
            <p:nvPr/>
          </p:nvGrpSpPr>
          <p:grpSpPr>
            <a:xfrm>
              <a:off x="530225" y="2287588"/>
              <a:ext cx="3660775" cy="2846387"/>
              <a:chOff x="0" y="0"/>
              <a:chExt cx="2306" cy="1793"/>
            </a:xfrm>
          </p:grpSpPr>
          <p:sp>
            <p:nvSpPr>
              <p:cNvPr id="47133" name="Line 33"/>
              <p:cNvSpPr/>
              <p:nvPr/>
            </p:nvSpPr>
            <p:spPr>
              <a:xfrm flipH="1">
                <a:off x="1029" y="378"/>
                <a:ext cx="1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34" name="Line 34"/>
              <p:cNvSpPr/>
              <p:nvPr/>
            </p:nvSpPr>
            <p:spPr>
              <a:xfrm>
                <a:off x="1029" y="378"/>
                <a:ext cx="0" cy="15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35" name="Line 35"/>
              <p:cNvSpPr/>
              <p:nvPr/>
            </p:nvSpPr>
            <p:spPr>
              <a:xfrm>
                <a:off x="1009" y="679"/>
                <a:ext cx="1" cy="1"/>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47136" name="Line 36"/>
              <p:cNvSpPr/>
              <p:nvPr/>
            </p:nvSpPr>
            <p:spPr>
              <a:xfrm>
                <a:off x="1039" y="529"/>
                <a:ext cx="504" cy="402"/>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37" name="Line 37"/>
              <p:cNvSpPr/>
              <p:nvPr/>
            </p:nvSpPr>
            <p:spPr>
              <a:xfrm flipV="1">
                <a:off x="1543" y="931"/>
                <a:ext cx="0" cy="25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38" name="Line 38"/>
              <p:cNvSpPr/>
              <p:nvPr/>
            </p:nvSpPr>
            <p:spPr>
              <a:xfrm flipH="1">
                <a:off x="1039" y="1081"/>
                <a:ext cx="125" cy="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39" name="Line 39"/>
              <p:cNvSpPr/>
              <p:nvPr/>
            </p:nvSpPr>
            <p:spPr>
              <a:xfrm flipH="1">
                <a:off x="1040" y="941"/>
                <a:ext cx="0" cy="15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40" name="Line 40"/>
              <p:cNvSpPr/>
              <p:nvPr/>
            </p:nvSpPr>
            <p:spPr>
              <a:xfrm flipH="1" flipV="1">
                <a:off x="1543" y="278"/>
                <a:ext cx="0" cy="25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41" name="Line 41"/>
              <p:cNvSpPr/>
              <p:nvPr/>
            </p:nvSpPr>
            <p:spPr>
              <a:xfrm flipV="1">
                <a:off x="1039" y="529"/>
                <a:ext cx="504" cy="402"/>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42" name="Text Box 42"/>
              <p:cNvSpPr txBox="1"/>
              <p:nvPr/>
            </p:nvSpPr>
            <p:spPr>
              <a:xfrm>
                <a:off x="1977" y="80"/>
                <a:ext cx="255"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47143" name="Text Box 43"/>
              <p:cNvSpPr txBox="1"/>
              <p:nvPr/>
            </p:nvSpPr>
            <p:spPr>
              <a:xfrm>
                <a:off x="1998" y="1031"/>
                <a:ext cx="308"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47144" name="Line 44"/>
              <p:cNvSpPr/>
              <p:nvPr/>
            </p:nvSpPr>
            <p:spPr>
              <a:xfrm>
                <a:off x="1404" y="282"/>
                <a:ext cx="61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45" name="Line 45"/>
              <p:cNvSpPr/>
              <p:nvPr/>
            </p:nvSpPr>
            <p:spPr>
              <a:xfrm>
                <a:off x="1400" y="1188"/>
                <a:ext cx="61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46" name="Oval 46"/>
              <p:cNvSpPr/>
              <p:nvPr/>
            </p:nvSpPr>
            <p:spPr>
              <a:xfrm flipH="1">
                <a:off x="1505" y="116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47147" name="Line 51"/>
              <p:cNvSpPr/>
              <p:nvPr/>
            </p:nvSpPr>
            <p:spPr>
              <a:xfrm>
                <a:off x="858" y="212"/>
                <a:ext cx="32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48" name="Line 52"/>
              <p:cNvSpPr/>
              <p:nvPr/>
            </p:nvSpPr>
            <p:spPr>
              <a:xfrm>
                <a:off x="861" y="1234"/>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49" name="Line 53"/>
              <p:cNvSpPr/>
              <p:nvPr/>
            </p:nvSpPr>
            <p:spPr>
              <a:xfrm>
                <a:off x="206" y="150"/>
                <a:ext cx="4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50" name="Line 54"/>
              <p:cNvSpPr/>
              <p:nvPr/>
            </p:nvSpPr>
            <p:spPr>
              <a:xfrm flipH="1">
                <a:off x="547" y="297"/>
                <a:ext cx="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51" name="Line 55"/>
              <p:cNvSpPr/>
              <p:nvPr/>
            </p:nvSpPr>
            <p:spPr>
              <a:xfrm flipH="1">
                <a:off x="547" y="1165"/>
                <a:ext cx="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52" name="Line 56"/>
              <p:cNvSpPr/>
              <p:nvPr/>
            </p:nvSpPr>
            <p:spPr>
              <a:xfrm>
                <a:off x="547" y="297"/>
                <a:ext cx="0" cy="868"/>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53" name="Line 57"/>
              <p:cNvSpPr/>
              <p:nvPr/>
            </p:nvSpPr>
            <p:spPr>
              <a:xfrm>
                <a:off x="206" y="1298"/>
                <a:ext cx="4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54" name="Line 58"/>
              <p:cNvSpPr/>
              <p:nvPr/>
            </p:nvSpPr>
            <p:spPr>
              <a:xfrm flipH="1">
                <a:off x="206" y="731"/>
                <a:ext cx="3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55" name="Text Box 59"/>
              <p:cNvSpPr txBox="1"/>
              <p:nvPr/>
            </p:nvSpPr>
            <p:spPr>
              <a:xfrm>
                <a:off x="2" y="0"/>
                <a:ext cx="223"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47156" name="Text Box 60"/>
              <p:cNvSpPr txBox="1"/>
              <p:nvPr/>
            </p:nvSpPr>
            <p:spPr>
              <a:xfrm>
                <a:off x="0" y="573"/>
                <a:ext cx="255" cy="288"/>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47157" name="Text Box 61"/>
              <p:cNvSpPr txBox="1"/>
              <p:nvPr/>
            </p:nvSpPr>
            <p:spPr>
              <a:xfrm>
                <a:off x="0" y="1150"/>
                <a:ext cx="244"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47158" name="Text Box 62"/>
              <p:cNvSpPr txBox="1"/>
              <p:nvPr/>
            </p:nvSpPr>
            <p:spPr>
              <a:xfrm>
                <a:off x="742" y="1543"/>
                <a:ext cx="596" cy="250"/>
              </a:xfrm>
              <a:prstGeom prst="rect">
                <a:avLst/>
              </a:prstGeom>
              <a:noFill/>
              <a:ln w="9525">
                <a:noFill/>
              </a:ln>
            </p:spPr>
            <p:txBody>
              <a:bodyPr wrap="none">
                <a:spAutoFit/>
              </a:bodyPr>
              <a:lstStyle/>
              <a:p>
                <a:pPr eaLnBrk="1" hangingPunct="1"/>
                <a:r>
                  <a:rPr lang="zh-CN" altLang="en-US" dirty="0">
                    <a:solidFill>
                      <a:schemeClr val="tx1"/>
                    </a:solidFill>
                    <a:latin typeface="Times New Roman" panose="02020603050405020304" pitchFamily="18" charset="0"/>
                    <a:ea typeface="华文新魏" panose="02010800040101010101" pitchFamily="2" charset="-122"/>
                  </a:rPr>
                  <a:t>电路图</a:t>
                </a:r>
              </a:p>
            </p:txBody>
          </p:sp>
          <p:sp>
            <p:nvSpPr>
              <p:cNvPr id="47159" name="Oval 71"/>
              <p:cNvSpPr/>
              <p:nvPr/>
            </p:nvSpPr>
            <p:spPr>
              <a:xfrm flipH="1">
                <a:off x="1518" y="267"/>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47160" name="Oval 72"/>
              <p:cNvSpPr/>
              <p:nvPr/>
            </p:nvSpPr>
            <p:spPr>
              <a:xfrm flipH="1">
                <a:off x="520" y="701"/>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grpSp>
            <p:nvGrpSpPr>
              <p:cNvPr id="47161" name="Group 84"/>
              <p:cNvGrpSpPr/>
              <p:nvPr/>
            </p:nvGrpSpPr>
            <p:grpSpPr>
              <a:xfrm>
                <a:off x="1143" y="1041"/>
                <a:ext cx="263" cy="302"/>
                <a:chOff x="0" y="0"/>
                <a:chExt cx="263" cy="302"/>
              </a:xfrm>
            </p:grpSpPr>
            <p:sp>
              <p:nvSpPr>
                <p:cNvPr id="47174" name="Rectangle 85"/>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7175" name="Text Box 86"/>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7176" name="Oval 87"/>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47162" name="Group 88"/>
              <p:cNvGrpSpPr/>
              <p:nvPr/>
            </p:nvGrpSpPr>
            <p:grpSpPr>
              <a:xfrm>
                <a:off x="1142" y="123"/>
                <a:ext cx="263" cy="302"/>
                <a:chOff x="0" y="0"/>
                <a:chExt cx="263" cy="302"/>
              </a:xfrm>
            </p:grpSpPr>
            <p:sp>
              <p:nvSpPr>
                <p:cNvPr id="47171" name="Rectangle 89"/>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7172" name="Text Box 90"/>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7173" name="Oval 91"/>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47163" name="Group 92"/>
              <p:cNvGrpSpPr/>
              <p:nvPr/>
            </p:nvGrpSpPr>
            <p:grpSpPr>
              <a:xfrm>
                <a:off x="603" y="60"/>
                <a:ext cx="263" cy="302"/>
                <a:chOff x="0" y="0"/>
                <a:chExt cx="263" cy="302"/>
              </a:xfrm>
            </p:grpSpPr>
            <p:sp>
              <p:nvSpPr>
                <p:cNvPr id="47168" name="Rectangle 93"/>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7169" name="Text Box 94"/>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7170" name="Oval 95"/>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47164" name="Group 96"/>
              <p:cNvGrpSpPr/>
              <p:nvPr/>
            </p:nvGrpSpPr>
            <p:grpSpPr>
              <a:xfrm>
                <a:off x="603" y="1089"/>
                <a:ext cx="263" cy="302"/>
                <a:chOff x="0" y="0"/>
                <a:chExt cx="263" cy="302"/>
              </a:xfrm>
            </p:grpSpPr>
            <p:sp>
              <p:nvSpPr>
                <p:cNvPr id="47165" name="Rectangle 97"/>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7166" name="Text Box 98"/>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7167" name="Oval 99"/>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grpSp>
      <p:sp>
        <p:nvSpPr>
          <p:cNvPr id="47108" name="Text Box 102"/>
          <p:cNvSpPr txBox="1"/>
          <p:nvPr/>
        </p:nvSpPr>
        <p:spPr>
          <a:xfrm>
            <a:off x="1885950" y="1146175"/>
            <a:ext cx="2238375" cy="519113"/>
          </a:xfrm>
          <a:prstGeom prst="rect">
            <a:avLst/>
          </a:prstGeom>
          <a:noFill/>
          <a:ln w="9525">
            <a:noFill/>
          </a:ln>
        </p:spPr>
        <p:txBody>
          <a:bodyPr>
            <a:spAutoFit/>
          </a:bodyPr>
          <a:lstStyle/>
          <a:p>
            <a:pPr eaLnBrk="1" hangingPunct="1"/>
            <a:r>
              <a:rPr lang="en-US" altLang="zh-CN" sz="2800" dirty="0">
                <a:solidFill>
                  <a:schemeClr val="tx1"/>
                </a:solidFill>
                <a:latin typeface="Times New Roman" panose="02020603050405020304" pitchFamily="18" charset="0"/>
                <a:ea typeface="华文新魏" panose="02010800040101010101" pitchFamily="2" charset="-122"/>
              </a:rPr>
              <a:t>C= 1</a:t>
            </a:r>
            <a:r>
              <a:rPr lang="zh-CN" altLang="en-US" sz="2800" dirty="0">
                <a:solidFill>
                  <a:schemeClr val="tx1"/>
                </a:solidFill>
                <a:latin typeface="Times New Roman" panose="02020603050405020304" pitchFamily="18" charset="0"/>
                <a:ea typeface="华文新魏" panose="02010800040101010101" pitchFamily="2" charset="-122"/>
              </a:rPr>
              <a:t>，</a:t>
            </a:r>
            <a:r>
              <a:rPr lang="en-US" altLang="zh-CN" sz="2800" dirty="0">
                <a:solidFill>
                  <a:schemeClr val="tx1"/>
                </a:solidFill>
                <a:latin typeface="Times New Roman" panose="02020603050405020304" pitchFamily="18" charset="0"/>
                <a:ea typeface="华文新魏" panose="02010800040101010101" pitchFamily="2" charset="-122"/>
              </a:rPr>
              <a:t>S=1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533400" y="544513"/>
            <a:ext cx="7772400" cy="457200"/>
          </a:xfrm>
          <a:prstGeom prst="rect">
            <a:avLst/>
          </a:prstGeom>
          <a:noFill/>
          <a:ln>
            <a:noFill/>
          </a:ln>
        </p:spPr>
        <p:txBody>
          <a:bodyPr/>
          <a:lstStyle/>
          <a:p>
            <a:pPr eaLnBrk="1" hangingPunct="1"/>
            <a:r>
              <a:rPr lang="zh-CN" altLang="en-US" sz="1800" b="1" dirty="0">
                <a:ea typeface="华文新魏" panose="02010800040101010101" pitchFamily="2" charset="-122"/>
              </a:rPr>
              <a:t>带使能端的</a:t>
            </a:r>
            <a:r>
              <a:rPr lang="en-US" altLang="zh-CN" sz="1800" b="1" dirty="0">
                <a:ea typeface="华文新魏" panose="02010800040101010101" pitchFamily="2" charset="-122"/>
              </a:rPr>
              <a:t>S-R </a:t>
            </a:r>
            <a:r>
              <a:rPr lang="zh-CN" altLang="en-US" sz="1800" b="1" dirty="0">
                <a:ea typeface="华文新魏" panose="02010800040101010101" pitchFamily="2" charset="-122"/>
              </a:rPr>
              <a:t>锁存器的工作过程</a:t>
            </a:r>
            <a:r>
              <a:rPr lang="en-US" altLang="zh-CN" sz="1800" b="1" dirty="0">
                <a:ea typeface="华文新魏" panose="02010800040101010101" pitchFamily="2" charset="-122"/>
              </a:rPr>
              <a:t>(4)</a:t>
            </a:r>
            <a:r>
              <a:rPr lang="zh-CN" altLang="en-US" sz="1800" b="1" dirty="0">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p:txBody>
      </p:sp>
      <p:grpSp>
        <p:nvGrpSpPr>
          <p:cNvPr id="49155" name="组合 120"/>
          <p:cNvGrpSpPr/>
          <p:nvPr/>
        </p:nvGrpSpPr>
        <p:grpSpPr>
          <a:xfrm>
            <a:off x="1331913" y="773113"/>
            <a:ext cx="6623050" cy="3851275"/>
            <a:chOff x="252413" y="1270000"/>
            <a:chExt cx="7848600" cy="4360863"/>
          </a:xfrm>
        </p:grpSpPr>
        <p:sp>
          <p:nvSpPr>
            <p:cNvPr id="49157" name="Text Box 2"/>
            <p:cNvSpPr txBox="1"/>
            <p:nvPr/>
          </p:nvSpPr>
          <p:spPr>
            <a:xfrm>
              <a:off x="252413" y="2205038"/>
              <a:ext cx="4032250" cy="2532062"/>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49158" name="Text Box 3"/>
            <p:cNvSpPr txBox="1"/>
            <p:nvPr/>
          </p:nvSpPr>
          <p:spPr>
            <a:xfrm>
              <a:off x="4502150" y="1270000"/>
              <a:ext cx="3598863" cy="4360863"/>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49159" name="Line 9"/>
            <p:cNvSpPr/>
            <p:nvPr/>
          </p:nvSpPr>
          <p:spPr>
            <a:xfrm>
              <a:off x="6997700"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9160" name="Text Box 11"/>
            <p:cNvSpPr txBox="1"/>
            <p:nvPr/>
          </p:nvSpPr>
          <p:spPr>
            <a:xfrm>
              <a:off x="4675188" y="2241550"/>
              <a:ext cx="354012"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49161" name="Text Box 12"/>
            <p:cNvSpPr txBox="1"/>
            <p:nvPr/>
          </p:nvSpPr>
          <p:spPr>
            <a:xfrm>
              <a:off x="4641850" y="2911475"/>
              <a:ext cx="3873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49162" name="Text Box 13"/>
            <p:cNvSpPr txBox="1"/>
            <p:nvPr/>
          </p:nvSpPr>
          <p:spPr>
            <a:xfrm>
              <a:off x="4635500" y="3521075"/>
              <a:ext cx="404813" cy="457200"/>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49163" name="Text Box 14"/>
            <p:cNvSpPr txBox="1"/>
            <p:nvPr/>
          </p:nvSpPr>
          <p:spPr>
            <a:xfrm>
              <a:off x="4635500" y="4222750"/>
              <a:ext cx="404813"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49164" name="Text Box 15"/>
            <p:cNvSpPr txBox="1"/>
            <p:nvPr/>
          </p:nvSpPr>
          <p:spPr>
            <a:xfrm>
              <a:off x="4635500" y="4892675"/>
              <a:ext cx="4889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49165" name="Line 16"/>
            <p:cNvSpPr/>
            <p:nvPr/>
          </p:nvSpPr>
          <p:spPr>
            <a:xfrm>
              <a:off x="6243638"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9166" name="Line 17"/>
            <p:cNvSpPr/>
            <p:nvPr/>
          </p:nvSpPr>
          <p:spPr>
            <a:xfrm>
              <a:off x="5875338"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9167" name="Line 18"/>
            <p:cNvSpPr/>
            <p:nvPr/>
          </p:nvSpPr>
          <p:spPr>
            <a:xfrm>
              <a:off x="6243638" y="2362200"/>
              <a:ext cx="738187"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68" name="Line 19"/>
            <p:cNvSpPr/>
            <p:nvPr/>
          </p:nvSpPr>
          <p:spPr>
            <a:xfrm>
              <a:off x="6981825" y="2362200"/>
              <a:ext cx="0" cy="38100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69" name="Line 20"/>
            <p:cNvSpPr/>
            <p:nvPr/>
          </p:nvSpPr>
          <p:spPr>
            <a:xfrm>
              <a:off x="6981825" y="2743200"/>
              <a:ext cx="561975"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70" name="Line 21"/>
            <p:cNvSpPr/>
            <p:nvPr/>
          </p:nvSpPr>
          <p:spPr>
            <a:xfrm>
              <a:off x="5321300" y="3352800"/>
              <a:ext cx="2214563"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71" name="Line 24"/>
            <p:cNvSpPr/>
            <p:nvPr/>
          </p:nvSpPr>
          <p:spPr>
            <a:xfrm>
              <a:off x="5875338" y="3657600"/>
              <a:ext cx="169068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72" name="Line 26"/>
            <p:cNvSpPr/>
            <p:nvPr/>
          </p:nvSpPr>
          <p:spPr>
            <a:xfrm>
              <a:off x="6243638" y="2362200"/>
              <a:ext cx="0" cy="38100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73" name="Line 27"/>
            <p:cNvSpPr/>
            <p:nvPr/>
          </p:nvSpPr>
          <p:spPr>
            <a:xfrm>
              <a:off x="5321300" y="2743200"/>
              <a:ext cx="922338"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74" name="Line 28"/>
            <p:cNvSpPr/>
            <p:nvPr/>
          </p:nvSpPr>
          <p:spPr>
            <a:xfrm>
              <a:off x="5875338" y="3657600"/>
              <a:ext cx="0" cy="38100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75" name="Line 29"/>
            <p:cNvSpPr/>
            <p:nvPr/>
          </p:nvSpPr>
          <p:spPr>
            <a:xfrm>
              <a:off x="5321300" y="4038600"/>
              <a:ext cx="554038"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76" name="Line 30"/>
            <p:cNvSpPr/>
            <p:nvPr/>
          </p:nvSpPr>
          <p:spPr>
            <a:xfrm>
              <a:off x="5321300" y="4724400"/>
              <a:ext cx="9271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9177" name="Line 31"/>
            <p:cNvSpPr/>
            <p:nvPr/>
          </p:nvSpPr>
          <p:spPr>
            <a:xfrm>
              <a:off x="5321300" y="4953000"/>
              <a:ext cx="9271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9178" name="Line 33"/>
            <p:cNvSpPr/>
            <p:nvPr/>
          </p:nvSpPr>
          <p:spPr>
            <a:xfrm>
              <a:off x="7239000" y="1524000"/>
              <a:ext cx="0" cy="4572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sp>
          <p:nvSpPr>
            <p:cNvPr id="49179" name="Line 78"/>
            <p:cNvSpPr/>
            <p:nvPr/>
          </p:nvSpPr>
          <p:spPr>
            <a:xfrm>
              <a:off x="6248400" y="4343400"/>
              <a:ext cx="0" cy="38100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9180" name="Line 79"/>
            <p:cNvSpPr/>
            <p:nvPr/>
          </p:nvSpPr>
          <p:spPr>
            <a:xfrm>
              <a:off x="6248400" y="5334000"/>
              <a:ext cx="12954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9181" name="Line 80"/>
            <p:cNvSpPr/>
            <p:nvPr/>
          </p:nvSpPr>
          <p:spPr>
            <a:xfrm>
              <a:off x="6248400" y="4953000"/>
              <a:ext cx="0" cy="38100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9182" name="Line 81"/>
            <p:cNvSpPr/>
            <p:nvPr/>
          </p:nvSpPr>
          <p:spPr>
            <a:xfrm>
              <a:off x="6248400" y="4343400"/>
              <a:ext cx="13716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grpSp>
          <p:nvGrpSpPr>
            <p:cNvPr id="49183" name="Group 101"/>
            <p:cNvGrpSpPr/>
            <p:nvPr/>
          </p:nvGrpSpPr>
          <p:grpSpPr>
            <a:xfrm>
              <a:off x="530225" y="2287588"/>
              <a:ext cx="3660775" cy="2846387"/>
              <a:chOff x="0" y="0"/>
              <a:chExt cx="2306" cy="1793"/>
            </a:xfrm>
          </p:grpSpPr>
          <p:sp>
            <p:nvSpPr>
              <p:cNvPr id="49184" name="Line 34"/>
              <p:cNvSpPr/>
              <p:nvPr/>
            </p:nvSpPr>
            <p:spPr>
              <a:xfrm flipH="1">
                <a:off x="1029" y="378"/>
                <a:ext cx="1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185" name="Line 35"/>
              <p:cNvSpPr/>
              <p:nvPr/>
            </p:nvSpPr>
            <p:spPr>
              <a:xfrm>
                <a:off x="1029" y="378"/>
                <a:ext cx="0" cy="15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186" name="Line 36"/>
              <p:cNvSpPr/>
              <p:nvPr/>
            </p:nvSpPr>
            <p:spPr>
              <a:xfrm>
                <a:off x="1009" y="679"/>
                <a:ext cx="1" cy="1"/>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49187" name="Line 37"/>
              <p:cNvSpPr/>
              <p:nvPr/>
            </p:nvSpPr>
            <p:spPr>
              <a:xfrm>
                <a:off x="1039" y="529"/>
                <a:ext cx="504" cy="402"/>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188" name="Line 38"/>
              <p:cNvSpPr/>
              <p:nvPr/>
            </p:nvSpPr>
            <p:spPr>
              <a:xfrm flipV="1">
                <a:off x="1543" y="931"/>
                <a:ext cx="0" cy="25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189" name="Line 39"/>
              <p:cNvSpPr/>
              <p:nvPr/>
            </p:nvSpPr>
            <p:spPr>
              <a:xfrm flipH="1">
                <a:off x="1039" y="1081"/>
                <a:ext cx="125" cy="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190" name="Line 40"/>
              <p:cNvSpPr/>
              <p:nvPr/>
            </p:nvSpPr>
            <p:spPr>
              <a:xfrm flipH="1">
                <a:off x="1040" y="941"/>
                <a:ext cx="0" cy="15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191" name="Line 41"/>
              <p:cNvSpPr/>
              <p:nvPr/>
            </p:nvSpPr>
            <p:spPr>
              <a:xfrm flipH="1" flipV="1">
                <a:off x="1543" y="278"/>
                <a:ext cx="0" cy="25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192" name="Line 42"/>
              <p:cNvSpPr/>
              <p:nvPr/>
            </p:nvSpPr>
            <p:spPr>
              <a:xfrm flipV="1">
                <a:off x="1039" y="529"/>
                <a:ext cx="504" cy="402"/>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193" name="Text Box 43"/>
              <p:cNvSpPr txBox="1"/>
              <p:nvPr/>
            </p:nvSpPr>
            <p:spPr>
              <a:xfrm>
                <a:off x="1977" y="80"/>
                <a:ext cx="255"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49194" name="Text Box 44"/>
              <p:cNvSpPr txBox="1"/>
              <p:nvPr/>
            </p:nvSpPr>
            <p:spPr>
              <a:xfrm>
                <a:off x="1998" y="1031"/>
                <a:ext cx="308"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49195" name="Line 45"/>
              <p:cNvSpPr/>
              <p:nvPr/>
            </p:nvSpPr>
            <p:spPr>
              <a:xfrm>
                <a:off x="1404" y="282"/>
                <a:ext cx="61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196" name="Line 46"/>
              <p:cNvSpPr/>
              <p:nvPr/>
            </p:nvSpPr>
            <p:spPr>
              <a:xfrm>
                <a:off x="1411" y="1188"/>
                <a:ext cx="61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197" name="Oval 47"/>
              <p:cNvSpPr/>
              <p:nvPr/>
            </p:nvSpPr>
            <p:spPr>
              <a:xfrm flipH="1">
                <a:off x="1505" y="116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49198" name="Line 52"/>
              <p:cNvSpPr/>
              <p:nvPr/>
            </p:nvSpPr>
            <p:spPr>
              <a:xfrm>
                <a:off x="858" y="212"/>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199" name="Line 53"/>
              <p:cNvSpPr/>
              <p:nvPr/>
            </p:nvSpPr>
            <p:spPr>
              <a:xfrm>
                <a:off x="861" y="1234"/>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0" name="Line 54"/>
              <p:cNvSpPr/>
              <p:nvPr/>
            </p:nvSpPr>
            <p:spPr>
              <a:xfrm>
                <a:off x="206" y="150"/>
                <a:ext cx="4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01" name="Line 55"/>
              <p:cNvSpPr/>
              <p:nvPr/>
            </p:nvSpPr>
            <p:spPr>
              <a:xfrm flipH="1">
                <a:off x="547" y="297"/>
                <a:ext cx="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2" name="Line 56"/>
              <p:cNvSpPr/>
              <p:nvPr/>
            </p:nvSpPr>
            <p:spPr>
              <a:xfrm flipH="1">
                <a:off x="547" y="1165"/>
                <a:ext cx="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3" name="Line 57"/>
              <p:cNvSpPr/>
              <p:nvPr/>
            </p:nvSpPr>
            <p:spPr>
              <a:xfrm>
                <a:off x="547" y="297"/>
                <a:ext cx="0" cy="868"/>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4" name="Line 58"/>
              <p:cNvSpPr/>
              <p:nvPr/>
            </p:nvSpPr>
            <p:spPr>
              <a:xfrm>
                <a:off x="206" y="1298"/>
                <a:ext cx="4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05" name="Line 59"/>
              <p:cNvSpPr/>
              <p:nvPr/>
            </p:nvSpPr>
            <p:spPr>
              <a:xfrm flipH="1">
                <a:off x="206" y="731"/>
                <a:ext cx="3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6" name="Text Box 60"/>
              <p:cNvSpPr txBox="1"/>
              <p:nvPr/>
            </p:nvSpPr>
            <p:spPr>
              <a:xfrm>
                <a:off x="2" y="0"/>
                <a:ext cx="223"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49207" name="Text Box 61"/>
              <p:cNvSpPr txBox="1"/>
              <p:nvPr/>
            </p:nvSpPr>
            <p:spPr>
              <a:xfrm>
                <a:off x="0" y="573"/>
                <a:ext cx="244" cy="288"/>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49208" name="Text Box 62"/>
              <p:cNvSpPr txBox="1"/>
              <p:nvPr/>
            </p:nvSpPr>
            <p:spPr>
              <a:xfrm>
                <a:off x="0" y="1150"/>
                <a:ext cx="244"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49209" name="Text Box 63"/>
              <p:cNvSpPr txBox="1"/>
              <p:nvPr/>
            </p:nvSpPr>
            <p:spPr>
              <a:xfrm>
                <a:off x="742" y="1543"/>
                <a:ext cx="596" cy="250"/>
              </a:xfrm>
              <a:prstGeom prst="rect">
                <a:avLst/>
              </a:prstGeom>
              <a:noFill/>
              <a:ln w="9525">
                <a:noFill/>
              </a:ln>
            </p:spPr>
            <p:txBody>
              <a:bodyPr wrap="none">
                <a:spAutoFit/>
              </a:bodyPr>
              <a:lstStyle/>
              <a:p>
                <a:pPr eaLnBrk="1" hangingPunct="1"/>
                <a:r>
                  <a:rPr lang="zh-CN" altLang="en-US" dirty="0">
                    <a:solidFill>
                      <a:schemeClr val="tx1"/>
                    </a:solidFill>
                    <a:latin typeface="Times New Roman" panose="02020603050405020304" pitchFamily="18" charset="0"/>
                    <a:ea typeface="华文新魏" panose="02010800040101010101" pitchFamily="2" charset="-122"/>
                  </a:rPr>
                  <a:t>电路图</a:t>
                </a:r>
              </a:p>
            </p:txBody>
          </p:sp>
          <p:sp>
            <p:nvSpPr>
              <p:cNvPr id="49210" name="Oval 72"/>
              <p:cNvSpPr/>
              <p:nvPr/>
            </p:nvSpPr>
            <p:spPr>
              <a:xfrm flipH="1">
                <a:off x="1518" y="267"/>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49211" name="Oval 73"/>
              <p:cNvSpPr/>
              <p:nvPr/>
            </p:nvSpPr>
            <p:spPr>
              <a:xfrm flipH="1">
                <a:off x="520" y="701"/>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grpSp>
            <p:nvGrpSpPr>
              <p:cNvPr id="49212" name="Group 84"/>
              <p:cNvGrpSpPr/>
              <p:nvPr/>
            </p:nvGrpSpPr>
            <p:grpSpPr>
              <a:xfrm>
                <a:off x="603" y="60"/>
                <a:ext cx="263" cy="302"/>
                <a:chOff x="0" y="0"/>
                <a:chExt cx="263" cy="302"/>
              </a:xfrm>
            </p:grpSpPr>
            <p:sp>
              <p:nvSpPr>
                <p:cNvPr id="49225" name="Rectangle 85"/>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9226" name="Text Box 86"/>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9227" name="Oval 87"/>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49213" name="Group 88"/>
              <p:cNvGrpSpPr/>
              <p:nvPr/>
            </p:nvGrpSpPr>
            <p:grpSpPr>
              <a:xfrm>
                <a:off x="603" y="1089"/>
                <a:ext cx="263" cy="302"/>
                <a:chOff x="0" y="0"/>
                <a:chExt cx="263" cy="302"/>
              </a:xfrm>
            </p:grpSpPr>
            <p:sp>
              <p:nvSpPr>
                <p:cNvPr id="49222" name="Rectangle 89"/>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9223" name="Text Box 90"/>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9224" name="Oval 91"/>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49214" name="Group 92"/>
              <p:cNvGrpSpPr/>
              <p:nvPr/>
            </p:nvGrpSpPr>
            <p:grpSpPr>
              <a:xfrm>
                <a:off x="1154" y="1041"/>
                <a:ext cx="263" cy="302"/>
                <a:chOff x="0" y="0"/>
                <a:chExt cx="263" cy="302"/>
              </a:xfrm>
            </p:grpSpPr>
            <p:sp>
              <p:nvSpPr>
                <p:cNvPr id="49219" name="Rectangle 93"/>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9220" name="Text Box 94"/>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9221" name="Oval 95"/>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49215" name="Group 96"/>
              <p:cNvGrpSpPr/>
              <p:nvPr/>
            </p:nvGrpSpPr>
            <p:grpSpPr>
              <a:xfrm>
                <a:off x="1131" y="129"/>
                <a:ext cx="263" cy="302"/>
                <a:chOff x="0" y="0"/>
                <a:chExt cx="263" cy="302"/>
              </a:xfrm>
            </p:grpSpPr>
            <p:sp>
              <p:nvSpPr>
                <p:cNvPr id="49216" name="Rectangle 97"/>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49217" name="Text Box 98"/>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49218" name="Oval 99"/>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grpSp>
      <p:sp>
        <p:nvSpPr>
          <p:cNvPr id="49156" name="Text Box 102"/>
          <p:cNvSpPr txBox="1"/>
          <p:nvPr/>
        </p:nvSpPr>
        <p:spPr>
          <a:xfrm>
            <a:off x="2005013" y="1046163"/>
            <a:ext cx="2238375" cy="519112"/>
          </a:xfrm>
          <a:prstGeom prst="rect">
            <a:avLst/>
          </a:prstGeom>
          <a:noFill/>
          <a:ln w="9525">
            <a:noFill/>
          </a:ln>
        </p:spPr>
        <p:txBody>
          <a:bodyPr>
            <a:spAutoFit/>
          </a:bodyPr>
          <a:lstStyle/>
          <a:p>
            <a:pPr eaLnBrk="1" hangingPunct="1"/>
            <a:r>
              <a:rPr lang="en-US" altLang="zh-CN" sz="2800" dirty="0">
                <a:solidFill>
                  <a:schemeClr val="tx1"/>
                </a:solidFill>
                <a:latin typeface="Times New Roman" panose="02020603050405020304" pitchFamily="18" charset="0"/>
                <a:ea typeface="华文新魏" panose="02010800040101010101" pitchFamily="2" charset="-122"/>
              </a:rPr>
              <a:t>S = 0</a:t>
            </a:r>
            <a:r>
              <a:rPr lang="zh-CN" altLang="en-US" sz="2800" dirty="0">
                <a:solidFill>
                  <a:schemeClr val="tx1"/>
                </a:solidFill>
                <a:latin typeface="Times New Roman" panose="02020603050405020304" pitchFamily="18" charset="0"/>
                <a:ea typeface="华文新魏" panose="02010800040101010101" pitchFamily="2" charset="-122"/>
              </a:rPr>
              <a:t>，</a:t>
            </a:r>
            <a:r>
              <a:rPr lang="en-US" altLang="zh-CN" sz="2800" dirty="0">
                <a:solidFill>
                  <a:schemeClr val="tx1"/>
                </a:solidFill>
                <a:latin typeface="Times New Roman" panose="02020603050405020304" pitchFamily="18" charset="0"/>
                <a:ea typeface="华文新魏" panose="02010800040101010101" pitchFamily="2" charset="-122"/>
              </a:rPr>
              <a:t>C=1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533400" y="544513"/>
            <a:ext cx="7772400" cy="457200"/>
          </a:xfrm>
          <a:prstGeom prst="rect">
            <a:avLst/>
          </a:prstGeom>
          <a:noFill/>
          <a:ln>
            <a:noFill/>
          </a:ln>
        </p:spPr>
        <p:txBody>
          <a:bodyPr/>
          <a:lstStyle/>
          <a:p>
            <a:pPr eaLnBrk="1" hangingPunct="1"/>
            <a:r>
              <a:rPr lang="zh-CN" altLang="en-US" sz="1800" b="1" dirty="0">
                <a:ea typeface="华文新魏" panose="02010800040101010101" pitchFamily="2" charset="-122"/>
              </a:rPr>
              <a:t>带使能端的</a:t>
            </a:r>
            <a:r>
              <a:rPr lang="en-US" altLang="zh-CN" sz="1800" b="1" dirty="0">
                <a:ea typeface="华文新魏" panose="02010800040101010101" pitchFamily="2" charset="-122"/>
              </a:rPr>
              <a:t>S-R </a:t>
            </a:r>
            <a:r>
              <a:rPr lang="zh-CN" altLang="en-US" sz="1800" b="1" dirty="0">
                <a:ea typeface="华文新魏" panose="02010800040101010101" pitchFamily="2" charset="-122"/>
              </a:rPr>
              <a:t>锁存器的工作过程</a:t>
            </a:r>
            <a:r>
              <a:rPr lang="en-US" altLang="zh-CN" sz="1800" b="1" dirty="0">
                <a:ea typeface="华文新魏" panose="02010800040101010101" pitchFamily="2" charset="-122"/>
              </a:rPr>
              <a:t>(5)</a:t>
            </a:r>
            <a:r>
              <a:rPr lang="zh-CN" altLang="en-US" sz="1800" b="1" dirty="0">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p:txBody>
      </p:sp>
      <p:grpSp>
        <p:nvGrpSpPr>
          <p:cNvPr id="51203" name="组合 75"/>
          <p:cNvGrpSpPr/>
          <p:nvPr/>
        </p:nvGrpSpPr>
        <p:grpSpPr>
          <a:xfrm>
            <a:off x="1331913" y="915988"/>
            <a:ext cx="6623050" cy="3778250"/>
            <a:chOff x="252413" y="1219200"/>
            <a:chExt cx="8497887" cy="4411663"/>
          </a:xfrm>
        </p:grpSpPr>
        <p:sp>
          <p:nvSpPr>
            <p:cNvPr id="51205" name="Text Box 2"/>
            <p:cNvSpPr txBox="1"/>
            <p:nvPr/>
          </p:nvSpPr>
          <p:spPr>
            <a:xfrm>
              <a:off x="4502150" y="1270000"/>
              <a:ext cx="4248150" cy="4360863"/>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51206" name="Text Box 3"/>
            <p:cNvSpPr txBox="1"/>
            <p:nvPr/>
          </p:nvSpPr>
          <p:spPr>
            <a:xfrm>
              <a:off x="252413" y="2205038"/>
              <a:ext cx="4032250" cy="2532062"/>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51207" name="Line 10"/>
            <p:cNvSpPr/>
            <p:nvPr/>
          </p:nvSpPr>
          <p:spPr>
            <a:xfrm>
              <a:off x="6997700" y="24542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08" name="Text Box 12"/>
            <p:cNvSpPr txBox="1"/>
            <p:nvPr/>
          </p:nvSpPr>
          <p:spPr>
            <a:xfrm>
              <a:off x="4675188" y="2241550"/>
              <a:ext cx="354012"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51209" name="Text Box 13"/>
            <p:cNvSpPr txBox="1"/>
            <p:nvPr/>
          </p:nvSpPr>
          <p:spPr>
            <a:xfrm>
              <a:off x="4641850" y="2911475"/>
              <a:ext cx="3873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51210" name="Text Box 14"/>
            <p:cNvSpPr txBox="1"/>
            <p:nvPr/>
          </p:nvSpPr>
          <p:spPr>
            <a:xfrm>
              <a:off x="4635500" y="3521075"/>
              <a:ext cx="404813" cy="457200"/>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51211" name="Text Box 15"/>
            <p:cNvSpPr txBox="1"/>
            <p:nvPr/>
          </p:nvSpPr>
          <p:spPr>
            <a:xfrm>
              <a:off x="4635500" y="4222750"/>
              <a:ext cx="404813"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51212" name="Text Box 16"/>
            <p:cNvSpPr txBox="1"/>
            <p:nvPr/>
          </p:nvSpPr>
          <p:spPr>
            <a:xfrm>
              <a:off x="4635500" y="4892675"/>
              <a:ext cx="488950" cy="457200"/>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51213" name="Line 17"/>
            <p:cNvSpPr/>
            <p:nvPr/>
          </p:nvSpPr>
          <p:spPr>
            <a:xfrm>
              <a:off x="6243638"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14" name="Line 18"/>
            <p:cNvSpPr/>
            <p:nvPr/>
          </p:nvSpPr>
          <p:spPr>
            <a:xfrm>
              <a:off x="5875338"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15" name="Line 19"/>
            <p:cNvSpPr/>
            <p:nvPr/>
          </p:nvSpPr>
          <p:spPr>
            <a:xfrm>
              <a:off x="6243638" y="2362200"/>
              <a:ext cx="738187"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16" name="Line 20"/>
            <p:cNvSpPr/>
            <p:nvPr/>
          </p:nvSpPr>
          <p:spPr>
            <a:xfrm>
              <a:off x="6981825" y="2362200"/>
              <a:ext cx="0" cy="38100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17" name="Line 21"/>
            <p:cNvSpPr/>
            <p:nvPr/>
          </p:nvSpPr>
          <p:spPr>
            <a:xfrm>
              <a:off x="6981825" y="2743200"/>
              <a:ext cx="1476375"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18" name="Line 22"/>
            <p:cNvSpPr/>
            <p:nvPr/>
          </p:nvSpPr>
          <p:spPr>
            <a:xfrm>
              <a:off x="5321300" y="3352800"/>
              <a:ext cx="2214563"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19" name="Line 23"/>
            <p:cNvSpPr/>
            <p:nvPr/>
          </p:nvSpPr>
          <p:spPr>
            <a:xfrm flipV="1">
              <a:off x="7535863" y="2971800"/>
              <a:ext cx="0" cy="38100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20" name="Line 24"/>
            <p:cNvSpPr/>
            <p:nvPr/>
          </p:nvSpPr>
          <p:spPr>
            <a:xfrm>
              <a:off x="7535863" y="2971800"/>
              <a:ext cx="909637"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21" name="Line 25"/>
            <p:cNvSpPr/>
            <p:nvPr/>
          </p:nvSpPr>
          <p:spPr>
            <a:xfrm>
              <a:off x="5875338" y="3657600"/>
              <a:ext cx="2582862"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22" name="Line 27"/>
            <p:cNvSpPr/>
            <p:nvPr/>
          </p:nvSpPr>
          <p:spPr>
            <a:xfrm>
              <a:off x="6243638" y="2362200"/>
              <a:ext cx="0" cy="38100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23" name="Line 28"/>
            <p:cNvSpPr/>
            <p:nvPr/>
          </p:nvSpPr>
          <p:spPr>
            <a:xfrm>
              <a:off x="5321300" y="2743200"/>
              <a:ext cx="922338"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24" name="Line 29"/>
            <p:cNvSpPr/>
            <p:nvPr/>
          </p:nvSpPr>
          <p:spPr>
            <a:xfrm>
              <a:off x="5875338" y="3657600"/>
              <a:ext cx="0" cy="38100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25" name="Line 30"/>
            <p:cNvSpPr/>
            <p:nvPr/>
          </p:nvSpPr>
          <p:spPr>
            <a:xfrm>
              <a:off x="5321300" y="4038600"/>
              <a:ext cx="554038"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26" name="Line 31"/>
            <p:cNvSpPr/>
            <p:nvPr/>
          </p:nvSpPr>
          <p:spPr>
            <a:xfrm>
              <a:off x="5321300" y="4724400"/>
              <a:ext cx="9271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227" name="Line 32"/>
            <p:cNvSpPr/>
            <p:nvPr/>
          </p:nvSpPr>
          <p:spPr>
            <a:xfrm>
              <a:off x="5321300" y="4953000"/>
              <a:ext cx="9271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228" name="Line 33"/>
            <p:cNvSpPr/>
            <p:nvPr/>
          </p:nvSpPr>
          <p:spPr>
            <a:xfrm>
              <a:off x="7543800" y="2362200"/>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29" name="Line 34"/>
            <p:cNvSpPr/>
            <p:nvPr/>
          </p:nvSpPr>
          <p:spPr>
            <a:xfrm>
              <a:off x="7924800" y="1219200"/>
              <a:ext cx="0" cy="4572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sp>
          <p:nvSpPr>
            <p:cNvPr id="51230" name="Line 79"/>
            <p:cNvSpPr/>
            <p:nvPr/>
          </p:nvSpPr>
          <p:spPr>
            <a:xfrm>
              <a:off x="6248400" y="4343400"/>
              <a:ext cx="0" cy="38100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231" name="Line 80"/>
            <p:cNvSpPr/>
            <p:nvPr/>
          </p:nvSpPr>
          <p:spPr>
            <a:xfrm>
              <a:off x="6248400" y="5318125"/>
              <a:ext cx="12954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232" name="Line 81"/>
            <p:cNvSpPr/>
            <p:nvPr/>
          </p:nvSpPr>
          <p:spPr>
            <a:xfrm>
              <a:off x="6248400" y="4953000"/>
              <a:ext cx="0" cy="38100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233" name="Line 82"/>
            <p:cNvSpPr/>
            <p:nvPr/>
          </p:nvSpPr>
          <p:spPr>
            <a:xfrm>
              <a:off x="6248400" y="4343400"/>
              <a:ext cx="1298575"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234" name="Line 83"/>
            <p:cNvSpPr/>
            <p:nvPr/>
          </p:nvSpPr>
          <p:spPr>
            <a:xfrm>
              <a:off x="7527925" y="4343400"/>
              <a:ext cx="0" cy="38100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235" name="Line 84"/>
            <p:cNvSpPr/>
            <p:nvPr/>
          </p:nvSpPr>
          <p:spPr>
            <a:xfrm>
              <a:off x="7527925" y="4968875"/>
              <a:ext cx="0" cy="38100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236" name="Line 85"/>
            <p:cNvSpPr/>
            <p:nvPr/>
          </p:nvSpPr>
          <p:spPr>
            <a:xfrm>
              <a:off x="7543800" y="4953000"/>
              <a:ext cx="9144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237" name="Line 86"/>
            <p:cNvSpPr/>
            <p:nvPr/>
          </p:nvSpPr>
          <p:spPr>
            <a:xfrm>
              <a:off x="7543800" y="4692650"/>
              <a:ext cx="91440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grpSp>
          <p:nvGrpSpPr>
            <p:cNvPr id="51238" name="Group 110"/>
            <p:cNvGrpSpPr/>
            <p:nvPr/>
          </p:nvGrpSpPr>
          <p:grpSpPr>
            <a:xfrm>
              <a:off x="530225" y="2287588"/>
              <a:ext cx="3660775" cy="2846387"/>
              <a:chOff x="0" y="0"/>
              <a:chExt cx="2306" cy="1793"/>
            </a:xfrm>
          </p:grpSpPr>
          <p:sp>
            <p:nvSpPr>
              <p:cNvPr id="51239" name="Line 35"/>
              <p:cNvSpPr/>
              <p:nvPr/>
            </p:nvSpPr>
            <p:spPr>
              <a:xfrm flipH="1">
                <a:off x="1029" y="378"/>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40" name="Line 36"/>
              <p:cNvSpPr/>
              <p:nvPr/>
            </p:nvSpPr>
            <p:spPr>
              <a:xfrm>
                <a:off x="1029" y="378"/>
                <a:ext cx="0" cy="15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41" name="Line 37"/>
              <p:cNvSpPr/>
              <p:nvPr/>
            </p:nvSpPr>
            <p:spPr>
              <a:xfrm>
                <a:off x="1009" y="679"/>
                <a:ext cx="1" cy="1"/>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51242" name="Line 38"/>
              <p:cNvSpPr/>
              <p:nvPr/>
            </p:nvSpPr>
            <p:spPr>
              <a:xfrm>
                <a:off x="1039" y="529"/>
                <a:ext cx="504" cy="402"/>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43" name="Line 39"/>
              <p:cNvSpPr/>
              <p:nvPr/>
            </p:nvSpPr>
            <p:spPr>
              <a:xfrm flipV="1">
                <a:off x="1543" y="931"/>
                <a:ext cx="0" cy="25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44" name="Line 40"/>
              <p:cNvSpPr/>
              <p:nvPr/>
            </p:nvSpPr>
            <p:spPr>
              <a:xfrm flipH="1">
                <a:off x="1039" y="1081"/>
                <a:ext cx="125" cy="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45" name="Line 41"/>
              <p:cNvSpPr/>
              <p:nvPr/>
            </p:nvSpPr>
            <p:spPr>
              <a:xfrm flipH="1">
                <a:off x="1040" y="941"/>
                <a:ext cx="0" cy="15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46" name="Line 42"/>
              <p:cNvSpPr/>
              <p:nvPr/>
            </p:nvSpPr>
            <p:spPr>
              <a:xfrm flipH="1" flipV="1">
                <a:off x="1543" y="278"/>
                <a:ext cx="0" cy="25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47" name="Line 43"/>
              <p:cNvSpPr/>
              <p:nvPr/>
            </p:nvSpPr>
            <p:spPr>
              <a:xfrm flipV="1">
                <a:off x="1039" y="529"/>
                <a:ext cx="504" cy="402"/>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48" name="Text Box 44"/>
              <p:cNvSpPr txBox="1"/>
              <p:nvPr/>
            </p:nvSpPr>
            <p:spPr>
              <a:xfrm>
                <a:off x="1977" y="80"/>
                <a:ext cx="255"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51249" name="Text Box 45"/>
              <p:cNvSpPr txBox="1"/>
              <p:nvPr/>
            </p:nvSpPr>
            <p:spPr>
              <a:xfrm>
                <a:off x="1998" y="1031"/>
                <a:ext cx="308"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51250" name="Line 46"/>
              <p:cNvSpPr/>
              <p:nvPr/>
            </p:nvSpPr>
            <p:spPr>
              <a:xfrm>
                <a:off x="1404" y="282"/>
                <a:ext cx="61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51" name="Line 47"/>
              <p:cNvSpPr/>
              <p:nvPr/>
            </p:nvSpPr>
            <p:spPr>
              <a:xfrm>
                <a:off x="1400" y="1188"/>
                <a:ext cx="61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52" name="Oval 48"/>
              <p:cNvSpPr/>
              <p:nvPr/>
            </p:nvSpPr>
            <p:spPr>
              <a:xfrm flipH="1">
                <a:off x="1505" y="116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51253" name="Line 53"/>
              <p:cNvSpPr/>
              <p:nvPr/>
            </p:nvSpPr>
            <p:spPr>
              <a:xfrm>
                <a:off x="858" y="212"/>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54" name="Line 54"/>
              <p:cNvSpPr/>
              <p:nvPr/>
            </p:nvSpPr>
            <p:spPr>
              <a:xfrm>
                <a:off x="850" y="1234"/>
                <a:ext cx="32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55" name="Line 55"/>
              <p:cNvSpPr/>
              <p:nvPr/>
            </p:nvSpPr>
            <p:spPr>
              <a:xfrm>
                <a:off x="206" y="150"/>
                <a:ext cx="4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56" name="Line 56"/>
              <p:cNvSpPr/>
              <p:nvPr/>
            </p:nvSpPr>
            <p:spPr>
              <a:xfrm flipH="1">
                <a:off x="547" y="297"/>
                <a:ext cx="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57" name="Line 57"/>
              <p:cNvSpPr/>
              <p:nvPr/>
            </p:nvSpPr>
            <p:spPr>
              <a:xfrm flipH="1">
                <a:off x="547" y="1165"/>
                <a:ext cx="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58" name="Line 58"/>
              <p:cNvSpPr/>
              <p:nvPr/>
            </p:nvSpPr>
            <p:spPr>
              <a:xfrm>
                <a:off x="547" y="297"/>
                <a:ext cx="0" cy="868"/>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59" name="Line 59"/>
              <p:cNvSpPr/>
              <p:nvPr/>
            </p:nvSpPr>
            <p:spPr>
              <a:xfrm>
                <a:off x="206" y="1298"/>
                <a:ext cx="4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60" name="Line 60"/>
              <p:cNvSpPr/>
              <p:nvPr/>
            </p:nvSpPr>
            <p:spPr>
              <a:xfrm flipH="1">
                <a:off x="206" y="731"/>
                <a:ext cx="3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61" name="Text Box 61"/>
              <p:cNvSpPr txBox="1"/>
              <p:nvPr/>
            </p:nvSpPr>
            <p:spPr>
              <a:xfrm>
                <a:off x="2" y="0"/>
                <a:ext cx="223"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51262" name="Text Box 62"/>
              <p:cNvSpPr txBox="1"/>
              <p:nvPr/>
            </p:nvSpPr>
            <p:spPr>
              <a:xfrm>
                <a:off x="0" y="573"/>
                <a:ext cx="255" cy="288"/>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51263" name="Text Box 63"/>
              <p:cNvSpPr txBox="1"/>
              <p:nvPr/>
            </p:nvSpPr>
            <p:spPr>
              <a:xfrm>
                <a:off x="0" y="1150"/>
                <a:ext cx="244"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51264" name="Text Box 64"/>
              <p:cNvSpPr txBox="1"/>
              <p:nvPr/>
            </p:nvSpPr>
            <p:spPr>
              <a:xfrm>
                <a:off x="742" y="1543"/>
                <a:ext cx="596" cy="250"/>
              </a:xfrm>
              <a:prstGeom prst="rect">
                <a:avLst/>
              </a:prstGeom>
              <a:noFill/>
              <a:ln w="9525">
                <a:noFill/>
              </a:ln>
            </p:spPr>
            <p:txBody>
              <a:bodyPr wrap="none">
                <a:spAutoFit/>
              </a:bodyPr>
              <a:lstStyle/>
              <a:p>
                <a:pPr eaLnBrk="1" hangingPunct="1"/>
                <a:r>
                  <a:rPr lang="zh-CN" altLang="en-US" dirty="0">
                    <a:solidFill>
                      <a:schemeClr val="tx1"/>
                    </a:solidFill>
                    <a:latin typeface="Times New Roman" panose="02020603050405020304" pitchFamily="18" charset="0"/>
                    <a:ea typeface="华文新魏" panose="02010800040101010101" pitchFamily="2" charset="-122"/>
                  </a:rPr>
                  <a:t>电路图</a:t>
                </a:r>
              </a:p>
            </p:txBody>
          </p:sp>
          <p:sp>
            <p:nvSpPr>
              <p:cNvPr id="51265" name="Oval 73"/>
              <p:cNvSpPr/>
              <p:nvPr/>
            </p:nvSpPr>
            <p:spPr>
              <a:xfrm flipH="1">
                <a:off x="1518" y="267"/>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51266" name="Oval 74"/>
              <p:cNvSpPr/>
              <p:nvPr/>
            </p:nvSpPr>
            <p:spPr>
              <a:xfrm flipH="1">
                <a:off x="520" y="701"/>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grpSp>
            <p:nvGrpSpPr>
              <p:cNvPr id="51267" name="Group 93"/>
              <p:cNvGrpSpPr/>
              <p:nvPr/>
            </p:nvGrpSpPr>
            <p:grpSpPr>
              <a:xfrm>
                <a:off x="603" y="60"/>
                <a:ext cx="263" cy="302"/>
                <a:chOff x="0" y="0"/>
                <a:chExt cx="263" cy="302"/>
              </a:xfrm>
            </p:grpSpPr>
            <p:sp>
              <p:nvSpPr>
                <p:cNvPr id="51280" name="Rectangle 94"/>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51281" name="Text Box 95"/>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51282" name="Oval 96"/>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51268" name="Group 97"/>
              <p:cNvGrpSpPr/>
              <p:nvPr/>
            </p:nvGrpSpPr>
            <p:grpSpPr>
              <a:xfrm>
                <a:off x="603" y="1089"/>
                <a:ext cx="263" cy="302"/>
                <a:chOff x="0" y="0"/>
                <a:chExt cx="263" cy="302"/>
              </a:xfrm>
            </p:grpSpPr>
            <p:sp>
              <p:nvSpPr>
                <p:cNvPr id="51277" name="Rectangle 98"/>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51278" name="Text Box 99"/>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51279" name="Oval 100"/>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51269" name="Group 101"/>
              <p:cNvGrpSpPr/>
              <p:nvPr/>
            </p:nvGrpSpPr>
            <p:grpSpPr>
              <a:xfrm>
                <a:off x="1131" y="1041"/>
                <a:ext cx="263" cy="302"/>
                <a:chOff x="0" y="0"/>
                <a:chExt cx="263" cy="302"/>
              </a:xfrm>
            </p:grpSpPr>
            <p:sp>
              <p:nvSpPr>
                <p:cNvPr id="51274" name="Rectangle 102"/>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51275" name="Text Box 103"/>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51276" name="Oval 104"/>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51270" name="Group 105"/>
              <p:cNvGrpSpPr/>
              <p:nvPr/>
            </p:nvGrpSpPr>
            <p:grpSpPr>
              <a:xfrm>
                <a:off x="1131" y="129"/>
                <a:ext cx="263" cy="302"/>
                <a:chOff x="0" y="0"/>
                <a:chExt cx="263" cy="302"/>
              </a:xfrm>
            </p:grpSpPr>
            <p:sp>
              <p:nvSpPr>
                <p:cNvPr id="51271" name="Rectangle 106"/>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51272" name="Text Box 107"/>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51273" name="Oval 108"/>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grpSp>
      <p:sp>
        <p:nvSpPr>
          <p:cNvPr id="51204" name="Text Box 111"/>
          <p:cNvSpPr txBox="1"/>
          <p:nvPr/>
        </p:nvSpPr>
        <p:spPr>
          <a:xfrm>
            <a:off x="1827213" y="1223963"/>
            <a:ext cx="2238375" cy="519112"/>
          </a:xfrm>
          <a:prstGeom prst="rect">
            <a:avLst/>
          </a:prstGeom>
          <a:noFill/>
          <a:ln w="9525">
            <a:noFill/>
          </a:ln>
        </p:spPr>
        <p:txBody>
          <a:bodyPr>
            <a:spAutoFit/>
          </a:bodyPr>
          <a:lstStyle/>
          <a:p>
            <a:pPr eaLnBrk="1" hangingPunct="1"/>
            <a:r>
              <a:rPr lang="en-US" altLang="zh-CN" sz="2800" dirty="0">
                <a:solidFill>
                  <a:schemeClr val="tx1"/>
                </a:solidFill>
                <a:latin typeface="Times New Roman" panose="02020603050405020304" pitchFamily="18" charset="0"/>
                <a:ea typeface="华文新魏" panose="02010800040101010101" pitchFamily="2" charset="-122"/>
              </a:rPr>
              <a:t>R = 0</a:t>
            </a:r>
            <a:r>
              <a:rPr lang="zh-CN" altLang="en-US" sz="2800" dirty="0">
                <a:solidFill>
                  <a:schemeClr val="tx1"/>
                </a:solidFill>
                <a:latin typeface="Times New Roman" panose="02020603050405020304" pitchFamily="18" charset="0"/>
                <a:ea typeface="华文新魏" panose="02010800040101010101" pitchFamily="2" charset="-122"/>
              </a:rPr>
              <a:t>，</a:t>
            </a:r>
            <a:r>
              <a:rPr lang="en-US" altLang="zh-CN" sz="2800" dirty="0">
                <a:solidFill>
                  <a:schemeClr val="tx1"/>
                </a:solidFill>
                <a:latin typeface="Times New Roman" panose="02020603050405020304" pitchFamily="18" charset="0"/>
                <a:ea typeface="华文新魏" panose="02010800040101010101" pitchFamily="2" charset="-122"/>
              </a:rPr>
              <a:t>C=1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533400" y="544513"/>
            <a:ext cx="7772400" cy="457200"/>
          </a:xfrm>
          <a:prstGeom prst="rect">
            <a:avLst/>
          </a:prstGeom>
          <a:noFill/>
          <a:ln>
            <a:noFill/>
          </a:ln>
        </p:spPr>
        <p:txBody>
          <a:bodyPr/>
          <a:lstStyle/>
          <a:p>
            <a:pPr eaLnBrk="1" hangingPunct="1"/>
            <a:r>
              <a:rPr lang="zh-CN" altLang="en-US" sz="1800" b="1" dirty="0">
                <a:ea typeface="华文新魏" panose="02010800040101010101" pitchFamily="2" charset="-122"/>
              </a:rPr>
              <a:t>带使能端的</a:t>
            </a:r>
            <a:r>
              <a:rPr lang="en-US" altLang="zh-CN" sz="1800" b="1" dirty="0">
                <a:ea typeface="华文新魏" panose="02010800040101010101" pitchFamily="2" charset="-122"/>
              </a:rPr>
              <a:t>S-R </a:t>
            </a:r>
            <a:r>
              <a:rPr lang="zh-CN" altLang="en-US" sz="1800" b="1" dirty="0">
                <a:ea typeface="华文新魏" panose="02010800040101010101" pitchFamily="2" charset="-122"/>
              </a:rPr>
              <a:t>锁存器的工作过程</a:t>
            </a:r>
            <a:r>
              <a:rPr lang="en-US" altLang="zh-CN" sz="1800" b="1" dirty="0">
                <a:ea typeface="华文新魏" panose="02010800040101010101" pitchFamily="2" charset="-122"/>
              </a:rPr>
              <a:t>(6)</a:t>
            </a:r>
            <a:r>
              <a:rPr lang="zh-CN" altLang="en-US" sz="1800" b="1" dirty="0">
                <a:ea typeface="华文新魏" panose="02010800040101010101" pitchFamily="2" charset="-122"/>
              </a:rPr>
              <a:t>：</a:t>
            </a:r>
            <a:endParaRPr lang="zh-CN" altLang="en-US" sz="1800" b="1" dirty="0">
              <a:latin typeface="华文新魏" panose="02010800040101010101" pitchFamily="2" charset="-122"/>
              <a:ea typeface="华文新魏" panose="02010800040101010101" pitchFamily="2" charset="-122"/>
            </a:endParaRPr>
          </a:p>
        </p:txBody>
      </p:sp>
      <p:grpSp>
        <p:nvGrpSpPr>
          <p:cNvPr id="53251" name="组合 120"/>
          <p:cNvGrpSpPr/>
          <p:nvPr/>
        </p:nvGrpSpPr>
        <p:grpSpPr>
          <a:xfrm>
            <a:off x="960438" y="1001713"/>
            <a:ext cx="7345362" cy="3686175"/>
            <a:chOff x="252413" y="1270000"/>
            <a:chExt cx="8783637" cy="4360863"/>
          </a:xfrm>
        </p:grpSpPr>
        <p:sp>
          <p:nvSpPr>
            <p:cNvPr id="53253" name="Text Box 2"/>
            <p:cNvSpPr txBox="1"/>
            <p:nvPr/>
          </p:nvSpPr>
          <p:spPr>
            <a:xfrm>
              <a:off x="252413" y="2205038"/>
              <a:ext cx="4032250" cy="2532062"/>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53254" name="Text Box 3"/>
            <p:cNvSpPr txBox="1"/>
            <p:nvPr/>
          </p:nvSpPr>
          <p:spPr>
            <a:xfrm>
              <a:off x="4500563" y="1270000"/>
              <a:ext cx="4535487" cy="4360863"/>
            </a:xfrm>
            <a:prstGeom prst="rect">
              <a:avLst/>
            </a:prstGeom>
            <a:solidFill>
              <a:srgbClr val="000000"/>
            </a:solidFill>
            <a:ln w="9525">
              <a:noFill/>
            </a:ln>
          </p:spPr>
          <p:txBody>
            <a:bodyPr lIns="90170" tIns="46990" rIns="90170" bIns="46990">
              <a:spAutoFit/>
            </a:bodyPr>
            <a:lstStyle/>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a:p>
              <a:pPr algn="ctr" eaLnBrk="1" hangingPunct="1"/>
              <a:endParaRPr lang="zh-CN" altLang="zh-CN" dirty="0">
                <a:solidFill>
                  <a:schemeClr val="bg1"/>
                </a:solidFill>
                <a:latin typeface="Times New Roman" panose="02020603050405020304" pitchFamily="18" charset="0"/>
                <a:ea typeface="华文新魏" panose="02010800040101010101" pitchFamily="2" charset="-122"/>
              </a:endParaRPr>
            </a:p>
          </p:txBody>
        </p:sp>
        <p:sp>
          <p:nvSpPr>
            <p:cNvPr id="53255" name="Line 11"/>
            <p:cNvSpPr/>
            <p:nvPr/>
          </p:nvSpPr>
          <p:spPr>
            <a:xfrm>
              <a:off x="6997700"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3256" name="Line 12"/>
            <p:cNvSpPr/>
            <p:nvPr/>
          </p:nvSpPr>
          <p:spPr>
            <a:xfrm>
              <a:off x="8458200"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3257" name="Line 18"/>
            <p:cNvSpPr/>
            <p:nvPr/>
          </p:nvSpPr>
          <p:spPr>
            <a:xfrm>
              <a:off x="6243638"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3258" name="Line 19"/>
            <p:cNvSpPr/>
            <p:nvPr/>
          </p:nvSpPr>
          <p:spPr>
            <a:xfrm>
              <a:off x="5875338"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3259" name="Line 34"/>
            <p:cNvSpPr/>
            <p:nvPr/>
          </p:nvSpPr>
          <p:spPr>
            <a:xfrm>
              <a:off x="7527925" y="2378075"/>
              <a:ext cx="0" cy="2879725"/>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3260" name="Line 35"/>
            <p:cNvSpPr/>
            <p:nvPr/>
          </p:nvSpPr>
          <p:spPr>
            <a:xfrm>
              <a:off x="8532813" y="1412875"/>
              <a:ext cx="0" cy="4572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grpSp>
          <p:nvGrpSpPr>
            <p:cNvPr id="53261" name="Group 108"/>
            <p:cNvGrpSpPr/>
            <p:nvPr/>
          </p:nvGrpSpPr>
          <p:grpSpPr>
            <a:xfrm>
              <a:off x="4635500" y="2241550"/>
              <a:ext cx="4051300" cy="3108325"/>
              <a:chOff x="0" y="0"/>
              <a:chExt cx="2552" cy="1958"/>
            </a:xfrm>
          </p:grpSpPr>
          <p:sp>
            <p:nvSpPr>
              <p:cNvPr id="53307" name="Text Box 13"/>
              <p:cNvSpPr txBox="1"/>
              <p:nvPr/>
            </p:nvSpPr>
            <p:spPr>
              <a:xfrm>
                <a:off x="25" y="0"/>
                <a:ext cx="223"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53308" name="Text Box 14"/>
              <p:cNvSpPr txBox="1"/>
              <p:nvPr/>
            </p:nvSpPr>
            <p:spPr>
              <a:xfrm>
                <a:off x="4" y="422"/>
                <a:ext cx="244"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53309" name="Text Box 15"/>
              <p:cNvSpPr txBox="1"/>
              <p:nvPr/>
            </p:nvSpPr>
            <p:spPr>
              <a:xfrm>
                <a:off x="0" y="806"/>
                <a:ext cx="255" cy="288"/>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53310" name="Text Box 16"/>
              <p:cNvSpPr txBox="1"/>
              <p:nvPr/>
            </p:nvSpPr>
            <p:spPr>
              <a:xfrm>
                <a:off x="0" y="1248"/>
                <a:ext cx="255"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53311" name="Text Box 17"/>
              <p:cNvSpPr txBox="1"/>
              <p:nvPr/>
            </p:nvSpPr>
            <p:spPr>
              <a:xfrm>
                <a:off x="0" y="1670"/>
                <a:ext cx="308"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p>
            </p:txBody>
          </p:sp>
          <p:sp>
            <p:nvSpPr>
              <p:cNvPr id="53312" name="Line 20"/>
              <p:cNvSpPr/>
              <p:nvPr/>
            </p:nvSpPr>
            <p:spPr>
              <a:xfrm>
                <a:off x="1013" y="76"/>
                <a:ext cx="465"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3313" name="Line 21"/>
              <p:cNvSpPr/>
              <p:nvPr/>
            </p:nvSpPr>
            <p:spPr>
              <a:xfrm>
                <a:off x="1478" y="76"/>
                <a:ext cx="0" cy="24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3314" name="Line 22"/>
              <p:cNvSpPr/>
              <p:nvPr/>
            </p:nvSpPr>
            <p:spPr>
              <a:xfrm>
                <a:off x="1478" y="316"/>
                <a:ext cx="1074"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3315" name="Line 23"/>
              <p:cNvSpPr/>
              <p:nvPr/>
            </p:nvSpPr>
            <p:spPr>
              <a:xfrm>
                <a:off x="432" y="700"/>
                <a:ext cx="1395"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3316" name="Line 24"/>
              <p:cNvSpPr/>
              <p:nvPr/>
            </p:nvSpPr>
            <p:spPr>
              <a:xfrm flipV="1">
                <a:off x="1827" y="460"/>
                <a:ext cx="0" cy="24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3317" name="Line 25"/>
              <p:cNvSpPr/>
              <p:nvPr/>
            </p:nvSpPr>
            <p:spPr>
              <a:xfrm>
                <a:off x="1827" y="460"/>
                <a:ext cx="725"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3318" name="Line 26"/>
              <p:cNvSpPr/>
              <p:nvPr/>
            </p:nvSpPr>
            <p:spPr>
              <a:xfrm>
                <a:off x="781" y="892"/>
                <a:ext cx="162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3319" name="Line 27"/>
              <p:cNvSpPr/>
              <p:nvPr/>
            </p:nvSpPr>
            <p:spPr>
              <a:xfrm>
                <a:off x="2408" y="892"/>
                <a:ext cx="0" cy="24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3320" name="Line 28"/>
              <p:cNvSpPr/>
              <p:nvPr/>
            </p:nvSpPr>
            <p:spPr>
              <a:xfrm>
                <a:off x="1013" y="76"/>
                <a:ext cx="0" cy="24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3321" name="Line 29"/>
              <p:cNvSpPr/>
              <p:nvPr/>
            </p:nvSpPr>
            <p:spPr>
              <a:xfrm>
                <a:off x="432" y="316"/>
                <a:ext cx="581"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3322" name="Line 30"/>
              <p:cNvSpPr/>
              <p:nvPr/>
            </p:nvSpPr>
            <p:spPr>
              <a:xfrm>
                <a:off x="781" y="892"/>
                <a:ext cx="0" cy="24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3323" name="Line 31"/>
              <p:cNvSpPr/>
              <p:nvPr/>
            </p:nvSpPr>
            <p:spPr>
              <a:xfrm>
                <a:off x="432" y="1132"/>
                <a:ext cx="349"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3324" name="Line 32"/>
              <p:cNvSpPr/>
              <p:nvPr/>
            </p:nvSpPr>
            <p:spPr>
              <a:xfrm>
                <a:off x="432" y="1564"/>
                <a:ext cx="584"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25" name="Line 33"/>
              <p:cNvSpPr/>
              <p:nvPr/>
            </p:nvSpPr>
            <p:spPr>
              <a:xfrm>
                <a:off x="432" y="1708"/>
                <a:ext cx="584"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26" name="Line 80"/>
              <p:cNvSpPr/>
              <p:nvPr/>
            </p:nvSpPr>
            <p:spPr>
              <a:xfrm>
                <a:off x="1016" y="1324"/>
                <a:ext cx="0" cy="24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27" name="Line 81"/>
              <p:cNvSpPr/>
              <p:nvPr/>
            </p:nvSpPr>
            <p:spPr>
              <a:xfrm>
                <a:off x="1016" y="1938"/>
                <a:ext cx="816"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28" name="Line 82"/>
              <p:cNvSpPr/>
              <p:nvPr/>
            </p:nvSpPr>
            <p:spPr>
              <a:xfrm>
                <a:off x="1016" y="1708"/>
                <a:ext cx="0" cy="24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29" name="Line 83"/>
              <p:cNvSpPr/>
              <p:nvPr/>
            </p:nvSpPr>
            <p:spPr>
              <a:xfrm>
                <a:off x="1016" y="1324"/>
                <a:ext cx="818"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30" name="Line 84"/>
              <p:cNvSpPr/>
              <p:nvPr/>
            </p:nvSpPr>
            <p:spPr>
              <a:xfrm>
                <a:off x="1822" y="1324"/>
                <a:ext cx="0" cy="24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31" name="Line 85"/>
              <p:cNvSpPr/>
              <p:nvPr/>
            </p:nvSpPr>
            <p:spPr>
              <a:xfrm>
                <a:off x="1822" y="1718"/>
                <a:ext cx="0" cy="24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32" name="Line 86"/>
              <p:cNvSpPr/>
              <p:nvPr/>
            </p:nvSpPr>
            <p:spPr>
              <a:xfrm>
                <a:off x="1822" y="1718"/>
                <a:ext cx="72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33" name="Line 87"/>
              <p:cNvSpPr/>
              <p:nvPr/>
            </p:nvSpPr>
            <p:spPr>
              <a:xfrm flipV="1">
                <a:off x="1832" y="1546"/>
                <a:ext cx="72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3334" name="Line 88"/>
              <p:cNvSpPr/>
              <p:nvPr/>
            </p:nvSpPr>
            <p:spPr>
              <a:xfrm>
                <a:off x="2408" y="1132"/>
                <a:ext cx="144"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grpSp>
        <p:grpSp>
          <p:nvGrpSpPr>
            <p:cNvPr id="53262" name="Group 109"/>
            <p:cNvGrpSpPr/>
            <p:nvPr/>
          </p:nvGrpSpPr>
          <p:grpSpPr>
            <a:xfrm>
              <a:off x="530225" y="2287588"/>
              <a:ext cx="3660775" cy="2846387"/>
              <a:chOff x="0" y="0"/>
              <a:chExt cx="2306" cy="1793"/>
            </a:xfrm>
          </p:grpSpPr>
          <p:sp>
            <p:nvSpPr>
              <p:cNvPr id="53263" name="Line 36"/>
              <p:cNvSpPr/>
              <p:nvPr/>
            </p:nvSpPr>
            <p:spPr>
              <a:xfrm flipH="1">
                <a:off x="1029" y="378"/>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3264" name="Line 37"/>
              <p:cNvSpPr/>
              <p:nvPr/>
            </p:nvSpPr>
            <p:spPr>
              <a:xfrm>
                <a:off x="1029" y="378"/>
                <a:ext cx="0" cy="15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3265" name="Line 38"/>
              <p:cNvSpPr/>
              <p:nvPr/>
            </p:nvSpPr>
            <p:spPr>
              <a:xfrm>
                <a:off x="1009" y="679"/>
                <a:ext cx="1" cy="1"/>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53266" name="Line 39"/>
              <p:cNvSpPr/>
              <p:nvPr/>
            </p:nvSpPr>
            <p:spPr>
              <a:xfrm>
                <a:off x="1039" y="529"/>
                <a:ext cx="504" cy="402"/>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3267" name="Line 40"/>
              <p:cNvSpPr/>
              <p:nvPr/>
            </p:nvSpPr>
            <p:spPr>
              <a:xfrm flipV="1">
                <a:off x="1543" y="931"/>
                <a:ext cx="0" cy="25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3268" name="Line 41"/>
              <p:cNvSpPr/>
              <p:nvPr/>
            </p:nvSpPr>
            <p:spPr>
              <a:xfrm flipH="1">
                <a:off x="1039" y="1081"/>
                <a:ext cx="125" cy="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69" name="Line 42"/>
              <p:cNvSpPr/>
              <p:nvPr/>
            </p:nvSpPr>
            <p:spPr>
              <a:xfrm flipH="1">
                <a:off x="1040" y="941"/>
                <a:ext cx="0" cy="15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70" name="Line 43"/>
              <p:cNvSpPr/>
              <p:nvPr/>
            </p:nvSpPr>
            <p:spPr>
              <a:xfrm flipH="1" flipV="1">
                <a:off x="1543" y="278"/>
                <a:ext cx="0" cy="251"/>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71" name="Line 44"/>
              <p:cNvSpPr/>
              <p:nvPr/>
            </p:nvSpPr>
            <p:spPr>
              <a:xfrm flipV="1">
                <a:off x="1039" y="529"/>
                <a:ext cx="504" cy="402"/>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72" name="Text Box 45"/>
              <p:cNvSpPr txBox="1"/>
              <p:nvPr/>
            </p:nvSpPr>
            <p:spPr>
              <a:xfrm>
                <a:off x="1977" y="80"/>
                <a:ext cx="255"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53273" name="Text Box 46"/>
              <p:cNvSpPr txBox="1"/>
              <p:nvPr/>
            </p:nvSpPr>
            <p:spPr>
              <a:xfrm>
                <a:off x="1998" y="1031"/>
                <a:ext cx="308"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/Q</a:t>
                </a:r>
                <a:endParaRPr lang="en-US" altLang="zh-CN" sz="2400" baseline="-25000" dirty="0">
                  <a:latin typeface="Times New Roman" panose="02020603050405020304" pitchFamily="18" charset="0"/>
                  <a:ea typeface="华文新魏" panose="02010800040101010101" pitchFamily="2" charset="-122"/>
                </a:endParaRPr>
              </a:p>
            </p:txBody>
          </p:sp>
          <p:sp>
            <p:nvSpPr>
              <p:cNvPr id="53274" name="Line 47"/>
              <p:cNvSpPr/>
              <p:nvPr/>
            </p:nvSpPr>
            <p:spPr>
              <a:xfrm>
                <a:off x="1404" y="282"/>
                <a:ext cx="61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75" name="Line 48"/>
              <p:cNvSpPr/>
              <p:nvPr/>
            </p:nvSpPr>
            <p:spPr>
              <a:xfrm>
                <a:off x="1400" y="1188"/>
                <a:ext cx="61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3276" name="Oval 49"/>
              <p:cNvSpPr/>
              <p:nvPr/>
            </p:nvSpPr>
            <p:spPr>
              <a:xfrm flipH="1">
                <a:off x="1505" y="116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53277" name="Line 54"/>
              <p:cNvSpPr/>
              <p:nvPr/>
            </p:nvSpPr>
            <p:spPr>
              <a:xfrm>
                <a:off x="858" y="212"/>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3278" name="Line 55"/>
              <p:cNvSpPr/>
              <p:nvPr/>
            </p:nvSpPr>
            <p:spPr>
              <a:xfrm>
                <a:off x="861" y="1234"/>
                <a:ext cx="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3279" name="Line 56"/>
              <p:cNvSpPr/>
              <p:nvPr/>
            </p:nvSpPr>
            <p:spPr>
              <a:xfrm>
                <a:off x="206" y="150"/>
                <a:ext cx="4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80" name="Line 57"/>
              <p:cNvSpPr/>
              <p:nvPr/>
            </p:nvSpPr>
            <p:spPr>
              <a:xfrm flipH="1">
                <a:off x="547" y="297"/>
                <a:ext cx="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81" name="Line 58"/>
              <p:cNvSpPr/>
              <p:nvPr/>
            </p:nvSpPr>
            <p:spPr>
              <a:xfrm flipH="1">
                <a:off x="547" y="1165"/>
                <a:ext cx="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82" name="Line 59"/>
              <p:cNvSpPr/>
              <p:nvPr/>
            </p:nvSpPr>
            <p:spPr>
              <a:xfrm>
                <a:off x="547" y="297"/>
                <a:ext cx="0" cy="868"/>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83" name="Line 60"/>
              <p:cNvSpPr/>
              <p:nvPr/>
            </p:nvSpPr>
            <p:spPr>
              <a:xfrm>
                <a:off x="206" y="1298"/>
                <a:ext cx="4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3284" name="Line 61"/>
              <p:cNvSpPr/>
              <p:nvPr/>
            </p:nvSpPr>
            <p:spPr>
              <a:xfrm flipH="1">
                <a:off x="206" y="731"/>
                <a:ext cx="3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3285" name="Text Box 62"/>
              <p:cNvSpPr txBox="1"/>
              <p:nvPr/>
            </p:nvSpPr>
            <p:spPr>
              <a:xfrm>
                <a:off x="2" y="0"/>
                <a:ext cx="223"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S</a:t>
                </a:r>
              </a:p>
            </p:txBody>
          </p:sp>
          <p:sp>
            <p:nvSpPr>
              <p:cNvPr id="53286" name="Text Box 63"/>
              <p:cNvSpPr txBox="1"/>
              <p:nvPr/>
            </p:nvSpPr>
            <p:spPr>
              <a:xfrm>
                <a:off x="0" y="573"/>
                <a:ext cx="255" cy="288"/>
              </a:xfrm>
              <a:prstGeom prst="rect">
                <a:avLst/>
              </a:prstGeom>
              <a:noFill/>
              <a:ln w="9525">
                <a:noFill/>
              </a:ln>
            </p:spPr>
            <p:txBody>
              <a:bodyPr wrap="none">
                <a:spAutoFit/>
              </a:bodyPr>
              <a:lstStyle/>
              <a:p>
                <a:pPr eaLnBrk="1" hangingPunct="1"/>
                <a:r>
                  <a:rPr lang="en-US" altLang="zh-CN" sz="2400" dirty="0">
                    <a:solidFill>
                      <a:srgbClr val="FF0066"/>
                    </a:solidFill>
                    <a:latin typeface="Times New Roman" panose="02020603050405020304" pitchFamily="18" charset="0"/>
                    <a:ea typeface="华文新魏" panose="02010800040101010101" pitchFamily="2" charset="-122"/>
                  </a:rPr>
                  <a:t>C</a:t>
                </a:r>
              </a:p>
            </p:txBody>
          </p:sp>
          <p:sp>
            <p:nvSpPr>
              <p:cNvPr id="53287" name="Text Box 64"/>
              <p:cNvSpPr txBox="1"/>
              <p:nvPr/>
            </p:nvSpPr>
            <p:spPr>
              <a:xfrm>
                <a:off x="0" y="1150"/>
                <a:ext cx="244" cy="288"/>
              </a:xfrm>
              <a:prstGeom prst="rect">
                <a:avLst/>
              </a:prstGeom>
              <a:noFill/>
              <a:ln w="9525">
                <a:noFill/>
              </a:ln>
            </p:spPr>
            <p:txBody>
              <a:bodyPr wrap="none">
                <a:spAutoFit/>
              </a:bodyPr>
              <a:lstStyle/>
              <a:p>
                <a:pPr eaLnBrk="1" hangingPunct="1"/>
                <a:r>
                  <a:rPr lang="en-US" altLang="zh-CN" sz="2400" dirty="0">
                    <a:latin typeface="Times New Roman" panose="02020603050405020304" pitchFamily="18" charset="0"/>
                    <a:ea typeface="华文新魏" panose="02010800040101010101" pitchFamily="2" charset="-122"/>
                  </a:rPr>
                  <a:t>R</a:t>
                </a:r>
              </a:p>
            </p:txBody>
          </p:sp>
          <p:sp>
            <p:nvSpPr>
              <p:cNvPr id="53288" name="Text Box 65"/>
              <p:cNvSpPr txBox="1"/>
              <p:nvPr/>
            </p:nvSpPr>
            <p:spPr>
              <a:xfrm>
                <a:off x="742" y="1543"/>
                <a:ext cx="596" cy="250"/>
              </a:xfrm>
              <a:prstGeom prst="rect">
                <a:avLst/>
              </a:prstGeom>
              <a:noFill/>
              <a:ln w="9525">
                <a:noFill/>
              </a:ln>
            </p:spPr>
            <p:txBody>
              <a:bodyPr wrap="none">
                <a:spAutoFit/>
              </a:bodyPr>
              <a:lstStyle/>
              <a:p>
                <a:pPr eaLnBrk="1" hangingPunct="1"/>
                <a:r>
                  <a:rPr lang="zh-CN" altLang="en-US" dirty="0">
                    <a:solidFill>
                      <a:schemeClr val="tx1"/>
                    </a:solidFill>
                    <a:latin typeface="Times New Roman" panose="02020603050405020304" pitchFamily="18" charset="0"/>
                    <a:ea typeface="华文新魏" panose="02010800040101010101" pitchFamily="2" charset="-122"/>
                  </a:rPr>
                  <a:t>电路图</a:t>
                </a:r>
              </a:p>
            </p:txBody>
          </p:sp>
          <p:sp>
            <p:nvSpPr>
              <p:cNvPr id="53289" name="Oval 74"/>
              <p:cNvSpPr/>
              <p:nvPr/>
            </p:nvSpPr>
            <p:spPr>
              <a:xfrm flipH="1">
                <a:off x="1518" y="267"/>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sp>
            <p:nvSpPr>
              <p:cNvPr id="53290" name="Oval 75"/>
              <p:cNvSpPr/>
              <p:nvPr/>
            </p:nvSpPr>
            <p:spPr>
              <a:xfrm flipH="1">
                <a:off x="520" y="701"/>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eaLnBrk="1" hangingPunct="1"/>
                <a:endParaRPr lang="en-US" altLang="zh-CN" dirty="0">
                  <a:latin typeface="Times New Roman" panose="02020603050405020304" pitchFamily="18" charset="0"/>
                  <a:ea typeface="华文新魏" panose="02010800040101010101" pitchFamily="2" charset="-122"/>
                </a:endParaRPr>
              </a:p>
            </p:txBody>
          </p:sp>
          <p:grpSp>
            <p:nvGrpSpPr>
              <p:cNvPr id="53291" name="Group 91"/>
              <p:cNvGrpSpPr/>
              <p:nvPr/>
            </p:nvGrpSpPr>
            <p:grpSpPr>
              <a:xfrm>
                <a:off x="603" y="60"/>
                <a:ext cx="263" cy="302"/>
                <a:chOff x="0" y="0"/>
                <a:chExt cx="263" cy="302"/>
              </a:xfrm>
            </p:grpSpPr>
            <p:sp>
              <p:nvSpPr>
                <p:cNvPr id="53304" name="Rectangle 92"/>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53305" name="Text Box 93"/>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53306" name="Oval 94"/>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53292" name="Group 95"/>
              <p:cNvGrpSpPr/>
              <p:nvPr/>
            </p:nvGrpSpPr>
            <p:grpSpPr>
              <a:xfrm>
                <a:off x="603" y="1089"/>
                <a:ext cx="263" cy="302"/>
                <a:chOff x="0" y="0"/>
                <a:chExt cx="263" cy="302"/>
              </a:xfrm>
            </p:grpSpPr>
            <p:sp>
              <p:nvSpPr>
                <p:cNvPr id="53301" name="Rectangle 96"/>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53302" name="Text Box 97"/>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53303" name="Oval 98"/>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53293" name="Group 99"/>
              <p:cNvGrpSpPr/>
              <p:nvPr/>
            </p:nvGrpSpPr>
            <p:grpSpPr>
              <a:xfrm>
                <a:off x="1131" y="1041"/>
                <a:ext cx="263" cy="302"/>
                <a:chOff x="0" y="0"/>
                <a:chExt cx="263" cy="302"/>
              </a:xfrm>
            </p:grpSpPr>
            <p:sp>
              <p:nvSpPr>
                <p:cNvPr id="53298" name="Rectangle 100"/>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53299" name="Text Box 101"/>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53300" name="Oval 102"/>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nvGrpSpPr>
              <p:cNvPr id="53294" name="Group 103"/>
              <p:cNvGrpSpPr/>
              <p:nvPr/>
            </p:nvGrpSpPr>
            <p:grpSpPr>
              <a:xfrm>
                <a:off x="1131" y="145"/>
                <a:ext cx="263" cy="302"/>
                <a:chOff x="0" y="0"/>
                <a:chExt cx="263" cy="302"/>
              </a:xfrm>
            </p:grpSpPr>
            <p:sp>
              <p:nvSpPr>
                <p:cNvPr id="53295" name="Rectangle 104"/>
                <p:cNvSpPr/>
                <p:nvPr/>
              </p:nvSpPr>
              <p:spPr>
                <a:xfrm>
                  <a:off x="27" y="10"/>
                  <a:ext cx="178" cy="292"/>
                </a:xfrm>
                <a:prstGeom prst="rect">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eaLnBrk="1" hangingPunct="1"/>
                  <a:endParaRPr lang="en-US" altLang="zh-CN" dirty="0">
                    <a:solidFill>
                      <a:schemeClr val="tx1"/>
                    </a:solidFill>
                    <a:latin typeface="Times New Roman" panose="02020603050405020304" pitchFamily="18" charset="0"/>
                    <a:ea typeface="华文新魏" panose="02010800040101010101" pitchFamily="2" charset="-122"/>
                  </a:endParaRPr>
                </a:p>
              </p:txBody>
            </p:sp>
            <p:sp>
              <p:nvSpPr>
                <p:cNvPr id="53296" name="Text Box 105"/>
                <p:cNvSpPr txBox="1"/>
                <p:nvPr/>
              </p:nvSpPr>
              <p:spPr>
                <a:xfrm>
                  <a:off x="0" y="0"/>
                  <a:ext cx="223" cy="212"/>
                </a:xfrm>
                <a:prstGeom prst="rect">
                  <a:avLst/>
                </a:prstGeom>
                <a:noFill/>
                <a:ln w="9525">
                  <a:noFill/>
                </a:ln>
              </p:spPr>
              <p:txBody>
                <a:bodyPr wrap="none">
                  <a:spAutoFit/>
                </a:bodyPr>
                <a:lstStyle/>
                <a:p>
                  <a:pPr eaLnBrk="1" hangingPunct="1"/>
                  <a:r>
                    <a:rPr lang="en-US" altLang="zh-CN" sz="1600" dirty="0">
                      <a:solidFill>
                        <a:schemeClr val="tx1"/>
                      </a:solidFill>
                      <a:latin typeface="Times New Roman" panose="02020603050405020304" pitchFamily="18" charset="0"/>
                      <a:ea typeface="华文新魏" panose="02010800040101010101" pitchFamily="2" charset="-122"/>
                    </a:rPr>
                    <a:t>&amp;</a:t>
                  </a:r>
                </a:p>
              </p:txBody>
            </p:sp>
            <p:sp>
              <p:nvSpPr>
                <p:cNvPr id="53297" name="Oval 106"/>
                <p:cNvSpPr/>
                <p:nvPr/>
              </p:nvSpPr>
              <p:spPr>
                <a:xfrm flipH="1">
                  <a:off x="195" y="114"/>
                  <a:ext cx="68" cy="68"/>
                </a:xfrm>
                <a:prstGeom prst="ellipse">
                  <a:avLst/>
                </a:prstGeom>
                <a:noFill/>
                <a:ln w="28575" cap="flat" cmpd="sng">
                  <a:solidFill>
                    <a:schemeClr val="bg1"/>
                  </a:solidFill>
                  <a:prstDash val="solid"/>
                  <a:headEnd type="none" w="med" len="med"/>
                  <a:tailEnd type="none" w="med" len="med"/>
                </a:ln>
              </p:spPr>
              <p:txBody>
                <a:bodyPr wrap="none" anchor="ctr"/>
                <a:lstStyle/>
                <a:p>
                  <a:pPr algn="ctr" eaLnBrk="1" hangingPunct="1"/>
                  <a:endParaRPr lang="zh-CN" altLang="en-US" dirty="0">
                    <a:solidFill>
                      <a:schemeClr val="bg1"/>
                    </a:solidFill>
                    <a:latin typeface="Times New Roman" panose="02020603050405020304" pitchFamily="18" charset="0"/>
                    <a:ea typeface="华文新魏" panose="02010800040101010101" pitchFamily="2" charset="-122"/>
                  </a:endParaRPr>
                </a:p>
              </p:txBody>
            </p:sp>
          </p:grpSp>
        </p:grpSp>
      </p:grpSp>
      <p:sp>
        <p:nvSpPr>
          <p:cNvPr id="53252" name="Text Box 110"/>
          <p:cNvSpPr txBox="1"/>
          <p:nvPr/>
        </p:nvSpPr>
        <p:spPr>
          <a:xfrm>
            <a:off x="1647825" y="1268413"/>
            <a:ext cx="2238375" cy="519112"/>
          </a:xfrm>
          <a:prstGeom prst="rect">
            <a:avLst/>
          </a:prstGeom>
          <a:noFill/>
          <a:ln w="9525">
            <a:noFill/>
          </a:ln>
        </p:spPr>
        <p:txBody>
          <a:bodyPr>
            <a:spAutoFit/>
          </a:bodyPr>
          <a:lstStyle/>
          <a:p>
            <a:pPr eaLnBrk="1" hangingPunct="1"/>
            <a:r>
              <a:rPr lang="en-US" altLang="zh-CN" sz="2800" dirty="0">
                <a:solidFill>
                  <a:schemeClr val="tx1"/>
                </a:solidFill>
                <a:latin typeface="Times New Roman" panose="02020603050405020304" pitchFamily="18" charset="0"/>
                <a:ea typeface="华文新魏" panose="02010800040101010101" pitchFamily="2" charset="-122"/>
              </a:rPr>
              <a:t>C = 0</a:t>
            </a:r>
            <a:r>
              <a:rPr lang="zh-CN" altLang="en-US" sz="2800" dirty="0">
                <a:solidFill>
                  <a:schemeClr val="tx1"/>
                </a:solidFill>
                <a:latin typeface="Times New Roman" panose="02020603050405020304" pitchFamily="18" charset="0"/>
                <a:ea typeface="华文新魏" panose="02010800040101010101" pitchFamily="2" charset="-122"/>
              </a:rPr>
              <a:t>，</a:t>
            </a:r>
            <a:r>
              <a:rPr lang="en-US" altLang="zh-CN" sz="2800" dirty="0">
                <a:solidFill>
                  <a:schemeClr val="tx1"/>
                </a:solidFill>
                <a:latin typeface="Times New Roman" panose="02020603050405020304" pitchFamily="18" charset="0"/>
                <a:ea typeface="华文新魏" panose="02010800040101010101" pitchFamily="2" charset="-122"/>
              </a:rPr>
              <a:t>R=1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250825" y="544513"/>
            <a:ext cx="4648200" cy="457200"/>
          </a:xfrm>
          <a:prstGeom prst="rect">
            <a:avLst/>
          </a:prstGeom>
          <a:noFill/>
          <a:ln>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4</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D</a:t>
            </a:r>
            <a:r>
              <a:rPr lang="zh-CN" altLang="en-US" sz="2000" b="1" dirty="0">
                <a:solidFill>
                  <a:srgbClr val="FF0000"/>
                </a:solidFill>
                <a:latin typeface="华文新魏" panose="02010800040101010101" pitchFamily="2" charset="-122"/>
                <a:ea typeface="华文新魏" panose="02010800040101010101" pitchFamily="2" charset="-122"/>
              </a:rPr>
              <a:t>锁存器（ </a:t>
            </a:r>
            <a:r>
              <a:rPr lang="en-US" altLang="zh-CN" sz="2000" b="1" i="1" dirty="0">
                <a:solidFill>
                  <a:srgbClr val="FF0000"/>
                </a:solidFill>
                <a:latin typeface="华文新魏" panose="02010800040101010101" pitchFamily="2" charset="-122"/>
                <a:ea typeface="华文新魏" panose="02010800040101010101" pitchFamily="2" charset="-122"/>
              </a:rPr>
              <a:t>D Latche</a:t>
            </a:r>
            <a:r>
              <a:rPr lang="zh-CN" altLang="en-US" sz="2000" b="1" i="1" dirty="0">
                <a:solidFill>
                  <a:srgbClr val="FF0000"/>
                </a:solidFill>
                <a:latin typeface="华文新魏" panose="02010800040101010101" pitchFamily="2" charset="-122"/>
                <a:ea typeface="华文新魏" panose="02010800040101010101" pitchFamily="2" charset="-122"/>
              </a:rPr>
              <a:t>）</a:t>
            </a:r>
          </a:p>
        </p:txBody>
      </p:sp>
      <p:sp>
        <p:nvSpPr>
          <p:cNvPr id="55299" name="Text Box 5"/>
          <p:cNvSpPr txBox="1"/>
          <p:nvPr/>
        </p:nvSpPr>
        <p:spPr>
          <a:xfrm>
            <a:off x="395288" y="858838"/>
            <a:ext cx="8521700" cy="1783715"/>
          </a:xfrm>
          <a:prstGeom prst="rect">
            <a:avLst/>
          </a:prstGeom>
          <a:noFill/>
          <a:ln w="9525">
            <a:noFill/>
          </a:ln>
        </p:spPr>
        <p:txBody>
          <a:bodyPr wrap="square">
            <a:spAutoFit/>
          </a:bodyPr>
          <a:lstStyle/>
          <a:p>
            <a:pPr eaLnBrk="1" hangingPunct="1">
              <a:lnSpc>
                <a:spcPct val="110000"/>
              </a:lnSpc>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   </a:t>
            </a:r>
            <a:r>
              <a:rPr lang="en-US" altLang="zh-CN" b="1" dirty="0">
                <a:solidFill>
                  <a:schemeClr val="tx1"/>
                </a:solidFill>
                <a:latin typeface="华文新魏" panose="02010800040101010101" pitchFamily="2" charset="-122"/>
                <a:ea typeface="华文新魏" panose="02010800040101010101" pitchFamily="2" charset="-122"/>
              </a:rPr>
              <a:t> S-R </a:t>
            </a:r>
            <a:r>
              <a:rPr lang="zh-CN" altLang="en-US" b="1" dirty="0">
                <a:solidFill>
                  <a:schemeClr val="tx1"/>
                </a:solidFill>
                <a:latin typeface="华文新魏" panose="02010800040101010101" pitchFamily="2" charset="-122"/>
                <a:ea typeface="华文新魏" panose="02010800040101010101" pitchFamily="2" charset="-122"/>
              </a:rPr>
              <a:t>锁存器由于能够独立地控制</a:t>
            </a:r>
            <a:r>
              <a:rPr lang="zh-CN" altLang="en-US" b="1" dirty="0">
                <a:solidFill>
                  <a:srgbClr val="FF0000"/>
                </a:solidFill>
                <a:latin typeface="华文新魏" panose="02010800040101010101" pitchFamily="2" charset="-122"/>
                <a:ea typeface="华文新魏" panose="02010800040101010101" pitchFamily="2" charset="-122"/>
              </a:rPr>
              <a:t>置位端及复位（清除、清零）端</a:t>
            </a:r>
            <a:r>
              <a:rPr lang="zh-CN" altLang="en-US" b="1" dirty="0">
                <a:solidFill>
                  <a:schemeClr val="tx1"/>
                </a:solidFill>
                <a:latin typeface="华文新魏" panose="02010800040101010101" pitchFamily="2" charset="-122"/>
                <a:ea typeface="华文新魏" panose="02010800040101010101" pitchFamily="2" charset="-122"/>
              </a:rPr>
              <a:t>，因此，它可应用在根据某些条件</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置位</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而在另外一些条件下</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复位</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的场所，但这需要置位、复位二根输入信号线。</a:t>
            </a:r>
            <a:endParaRPr lang="en-US" altLang="zh-CN" b="1" dirty="0">
              <a:solidFill>
                <a:schemeClr val="tx1"/>
              </a:solidFill>
              <a:latin typeface="华文新魏" panose="02010800040101010101" pitchFamily="2" charset="-122"/>
              <a:ea typeface="华文新魏" panose="02010800040101010101" pitchFamily="2" charset="-122"/>
            </a:endParaRPr>
          </a:p>
          <a:p>
            <a:pPr eaLnBrk="1" hangingPunct="1">
              <a:lnSpc>
                <a:spcPct val="110000"/>
              </a:lnSpc>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在实际工作中经常需要</a:t>
            </a:r>
            <a:r>
              <a:rPr lang="zh-CN" altLang="en-US" b="1" dirty="0">
                <a:solidFill>
                  <a:srgbClr val="FF0000"/>
                </a:solidFill>
                <a:latin typeface="华文新魏" panose="02010800040101010101" pitchFamily="2" charset="-122"/>
                <a:ea typeface="华文新魏" panose="02010800040101010101" pitchFamily="2" charset="-122"/>
              </a:rPr>
              <a:t>简单地锁存一位二进制数</a:t>
            </a:r>
            <a:r>
              <a:rPr lang="zh-CN" altLang="en-US" b="1" dirty="0">
                <a:solidFill>
                  <a:schemeClr val="tx1"/>
                </a:solidFill>
                <a:latin typeface="华文新魏" panose="02010800040101010101" pitchFamily="2" charset="-122"/>
                <a:ea typeface="华文新魏" panose="02010800040101010101" pitchFamily="2" charset="-122"/>
              </a:rPr>
              <a:t>，这时应用</a:t>
            </a:r>
            <a:r>
              <a:rPr lang="en-US" altLang="zh-CN" b="1" dirty="0">
                <a:solidFill>
                  <a:schemeClr val="tx1"/>
                </a:solidFill>
                <a:latin typeface="华文新魏" panose="02010800040101010101" pitchFamily="2" charset="-122"/>
                <a:ea typeface="华文新魏" panose="02010800040101010101" pitchFamily="2" charset="-122"/>
              </a:rPr>
              <a:t>D</a:t>
            </a:r>
            <a:r>
              <a:rPr lang="zh-CN" altLang="en-US" b="1" dirty="0">
                <a:solidFill>
                  <a:schemeClr val="tx1"/>
                </a:solidFill>
                <a:latin typeface="华文新魏" panose="02010800040101010101" pitchFamily="2" charset="-122"/>
                <a:ea typeface="华文新魏" panose="02010800040101010101" pitchFamily="2" charset="-122"/>
              </a:rPr>
              <a:t>锁存器保存数据就更方便些。</a:t>
            </a:r>
          </a:p>
        </p:txBody>
      </p:sp>
      <p:grpSp>
        <p:nvGrpSpPr>
          <p:cNvPr id="55300" name="Group 63"/>
          <p:cNvGrpSpPr/>
          <p:nvPr/>
        </p:nvGrpSpPr>
        <p:grpSpPr>
          <a:xfrm>
            <a:off x="4940618" y="2643188"/>
            <a:ext cx="3338512" cy="1455737"/>
            <a:chOff x="2607" y="2018"/>
            <a:chExt cx="2818" cy="1225"/>
          </a:xfrm>
        </p:grpSpPr>
        <p:sp>
          <p:nvSpPr>
            <p:cNvPr id="55305" name="Line 12"/>
            <p:cNvSpPr/>
            <p:nvPr/>
          </p:nvSpPr>
          <p:spPr>
            <a:xfrm>
              <a:off x="4047" y="2316"/>
              <a:ext cx="313"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06" name="Line 13"/>
            <p:cNvSpPr/>
            <p:nvPr/>
          </p:nvSpPr>
          <p:spPr>
            <a:xfrm>
              <a:off x="4669" y="2307"/>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07" name="Line 14"/>
            <p:cNvSpPr/>
            <p:nvPr/>
          </p:nvSpPr>
          <p:spPr>
            <a:xfrm>
              <a:off x="4211" y="2913"/>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08" name="Line 15"/>
            <p:cNvSpPr/>
            <p:nvPr/>
          </p:nvSpPr>
          <p:spPr>
            <a:xfrm>
              <a:off x="4669" y="2970"/>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09" name="Line 16"/>
            <p:cNvSpPr/>
            <p:nvPr/>
          </p:nvSpPr>
          <p:spPr>
            <a:xfrm>
              <a:off x="4047" y="2985"/>
              <a:ext cx="313"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10" name="Rectangle 17"/>
            <p:cNvSpPr/>
            <p:nvPr/>
          </p:nvSpPr>
          <p:spPr>
            <a:xfrm>
              <a:off x="4354" y="2162"/>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11" name="Text Box 18"/>
            <p:cNvSpPr txBox="1"/>
            <p:nvPr/>
          </p:nvSpPr>
          <p:spPr>
            <a:xfrm>
              <a:off x="4330" y="2144"/>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55312" name="Oval 19"/>
            <p:cNvSpPr/>
            <p:nvPr/>
          </p:nvSpPr>
          <p:spPr>
            <a:xfrm>
              <a:off x="4601" y="2278"/>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13" name="Rectangle 20"/>
            <p:cNvSpPr/>
            <p:nvPr/>
          </p:nvSpPr>
          <p:spPr>
            <a:xfrm>
              <a:off x="4354" y="2825"/>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14" name="Text Box 21"/>
            <p:cNvSpPr txBox="1"/>
            <p:nvPr/>
          </p:nvSpPr>
          <p:spPr>
            <a:xfrm>
              <a:off x="4330" y="2807"/>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55315" name="Oval 22"/>
            <p:cNvSpPr/>
            <p:nvPr/>
          </p:nvSpPr>
          <p:spPr>
            <a:xfrm>
              <a:off x="4601" y="2951"/>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16" name="Line 23"/>
            <p:cNvSpPr/>
            <p:nvPr/>
          </p:nvSpPr>
          <p:spPr>
            <a:xfrm>
              <a:off x="4214" y="2382"/>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17" name="Line 24"/>
            <p:cNvSpPr/>
            <p:nvPr/>
          </p:nvSpPr>
          <p:spPr>
            <a:xfrm>
              <a:off x="4781" y="2316"/>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18" name="Line 25"/>
            <p:cNvSpPr/>
            <p:nvPr/>
          </p:nvSpPr>
          <p:spPr>
            <a:xfrm>
              <a:off x="4214" y="2763"/>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19" name="Line 26"/>
            <p:cNvSpPr/>
            <p:nvPr/>
          </p:nvSpPr>
          <p:spPr>
            <a:xfrm>
              <a:off x="4789" y="2763"/>
              <a:ext cx="2" cy="20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20" name="Line 27"/>
            <p:cNvSpPr/>
            <p:nvPr/>
          </p:nvSpPr>
          <p:spPr>
            <a:xfrm>
              <a:off x="4214" y="2382"/>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21" name="Line 28"/>
            <p:cNvSpPr/>
            <p:nvPr/>
          </p:nvSpPr>
          <p:spPr>
            <a:xfrm>
              <a:off x="4214" y="2528"/>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22" name="Line 29"/>
            <p:cNvSpPr/>
            <p:nvPr/>
          </p:nvSpPr>
          <p:spPr>
            <a:xfrm flipH="1">
              <a:off x="4214" y="2516"/>
              <a:ext cx="57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23" name="Oval 30"/>
            <p:cNvSpPr/>
            <p:nvPr/>
          </p:nvSpPr>
          <p:spPr>
            <a:xfrm>
              <a:off x="4768" y="2950"/>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24" name="Oval 31"/>
            <p:cNvSpPr/>
            <p:nvPr/>
          </p:nvSpPr>
          <p:spPr>
            <a:xfrm>
              <a:off x="4752" y="228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25" name="Text Box 32"/>
            <p:cNvSpPr txBox="1"/>
            <p:nvPr/>
          </p:nvSpPr>
          <p:spPr>
            <a:xfrm>
              <a:off x="2607" y="2104"/>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accent2"/>
                  </a:solidFill>
                  <a:latin typeface="黑体" panose="02010609060101010101" pitchFamily="49" charset="-122"/>
                  <a:ea typeface="黑体" panose="02010609060101010101" pitchFamily="49" charset="-122"/>
                </a:rPr>
                <a:t>D</a:t>
              </a:r>
            </a:p>
          </p:txBody>
        </p:sp>
        <p:sp>
          <p:nvSpPr>
            <p:cNvPr id="55326" name="Text Box 33"/>
            <p:cNvSpPr txBox="1"/>
            <p:nvPr/>
          </p:nvSpPr>
          <p:spPr>
            <a:xfrm>
              <a:off x="5080" y="2154"/>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55327" name="Text Box 34"/>
            <p:cNvSpPr txBox="1"/>
            <p:nvPr/>
          </p:nvSpPr>
          <p:spPr>
            <a:xfrm>
              <a:off x="4988" y="2801"/>
              <a:ext cx="437" cy="311"/>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55328" name="Rectangle 35"/>
            <p:cNvSpPr/>
            <p:nvPr/>
          </p:nvSpPr>
          <p:spPr>
            <a:xfrm>
              <a:off x="3748" y="2160"/>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29" name="Text Box 36"/>
            <p:cNvSpPr txBox="1"/>
            <p:nvPr/>
          </p:nvSpPr>
          <p:spPr>
            <a:xfrm>
              <a:off x="3724" y="2142"/>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55330" name="Oval 37"/>
            <p:cNvSpPr/>
            <p:nvPr/>
          </p:nvSpPr>
          <p:spPr>
            <a:xfrm>
              <a:off x="3995" y="2286"/>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31" name="Rectangle 38"/>
            <p:cNvSpPr/>
            <p:nvPr/>
          </p:nvSpPr>
          <p:spPr>
            <a:xfrm>
              <a:off x="3748" y="2823"/>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32" name="Text Box 39"/>
            <p:cNvSpPr txBox="1"/>
            <p:nvPr/>
          </p:nvSpPr>
          <p:spPr>
            <a:xfrm>
              <a:off x="3724" y="2805"/>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55333" name="Oval 40"/>
            <p:cNvSpPr/>
            <p:nvPr/>
          </p:nvSpPr>
          <p:spPr>
            <a:xfrm>
              <a:off x="3995" y="2949"/>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34" name="Line 41"/>
            <p:cNvSpPr/>
            <p:nvPr/>
          </p:nvSpPr>
          <p:spPr>
            <a:xfrm>
              <a:off x="3610" y="2382"/>
              <a:ext cx="144"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35" name="Line 42"/>
            <p:cNvSpPr/>
            <p:nvPr/>
          </p:nvSpPr>
          <p:spPr>
            <a:xfrm>
              <a:off x="3610" y="2902"/>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36" name="Line 43"/>
            <p:cNvSpPr/>
            <p:nvPr/>
          </p:nvSpPr>
          <p:spPr>
            <a:xfrm>
              <a:off x="3600" y="2382"/>
              <a:ext cx="0" cy="52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5337" name="Line 44"/>
            <p:cNvSpPr/>
            <p:nvPr/>
          </p:nvSpPr>
          <p:spPr>
            <a:xfrm>
              <a:off x="2852" y="2622"/>
              <a:ext cx="73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2808" name="Line 45"/>
            <p:cNvSpPr/>
            <p:nvPr/>
          </p:nvSpPr>
          <p:spPr>
            <a:xfrm>
              <a:off x="2841" y="2276"/>
              <a:ext cx="910"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2809" name="Line 46"/>
            <p:cNvSpPr/>
            <p:nvPr/>
          </p:nvSpPr>
          <p:spPr>
            <a:xfrm>
              <a:off x="3502" y="2988"/>
              <a:ext cx="25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55340" name="Text Box 47"/>
            <p:cNvSpPr txBox="1"/>
            <p:nvPr/>
          </p:nvSpPr>
          <p:spPr>
            <a:xfrm>
              <a:off x="2607" y="2475"/>
              <a:ext cx="336"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sp>
          <p:nvSpPr>
            <p:cNvPr id="55341" name="Oval 48"/>
            <p:cNvSpPr/>
            <p:nvPr/>
          </p:nvSpPr>
          <p:spPr>
            <a:xfrm>
              <a:off x="3570" y="2602"/>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55342" name="Group 49"/>
            <p:cNvGrpSpPr/>
            <p:nvPr/>
          </p:nvGrpSpPr>
          <p:grpSpPr>
            <a:xfrm>
              <a:off x="3164" y="2814"/>
              <a:ext cx="332" cy="315"/>
              <a:chOff x="998" y="1335"/>
              <a:chExt cx="332" cy="315"/>
            </a:xfrm>
          </p:grpSpPr>
          <p:sp>
            <p:nvSpPr>
              <p:cNvPr id="55348" name="Rectangle 50"/>
              <p:cNvSpPr/>
              <p:nvPr/>
            </p:nvSpPr>
            <p:spPr>
              <a:xfrm>
                <a:off x="1022" y="1353"/>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49" name="Text Box 51"/>
              <p:cNvSpPr txBox="1"/>
              <p:nvPr/>
            </p:nvSpPr>
            <p:spPr>
              <a:xfrm>
                <a:off x="998" y="1335"/>
                <a:ext cx="317"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55350" name="Oval 52"/>
              <p:cNvSpPr/>
              <p:nvPr/>
            </p:nvSpPr>
            <p:spPr>
              <a:xfrm>
                <a:off x="1269" y="1479"/>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sp>
          <p:nvSpPr>
            <p:cNvPr id="32816" name="Line 53"/>
            <p:cNvSpPr/>
            <p:nvPr/>
          </p:nvSpPr>
          <p:spPr>
            <a:xfrm>
              <a:off x="3038" y="2978"/>
              <a:ext cx="146"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2817" name="Line 54"/>
            <p:cNvSpPr/>
            <p:nvPr/>
          </p:nvSpPr>
          <p:spPr>
            <a:xfrm>
              <a:off x="3034" y="2287"/>
              <a:ext cx="0" cy="693"/>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55345" name="Oval 55"/>
            <p:cNvSpPr/>
            <p:nvPr/>
          </p:nvSpPr>
          <p:spPr>
            <a:xfrm>
              <a:off x="3014" y="2256"/>
              <a:ext cx="48" cy="48"/>
            </a:xfrm>
            <a:prstGeom prst="ellipse">
              <a:avLst/>
            </a:prstGeom>
            <a:solidFill>
              <a:srgbClr val="FF9900"/>
            </a:solidFill>
            <a:ln w="19050" cap="flat" cmpd="sng">
              <a:solidFill>
                <a:schemeClr val="accent2"/>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5346" name="Text Box 58"/>
            <p:cNvSpPr txBox="1"/>
            <p:nvPr/>
          </p:nvSpPr>
          <p:spPr>
            <a:xfrm>
              <a:off x="3532" y="2018"/>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55347" name="Text Box 59"/>
            <p:cNvSpPr txBox="1"/>
            <p:nvPr/>
          </p:nvSpPr>
          <p:spPr>
            <a:xfrm>
              <a:off x="3539" y="2936"/>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grpSp>
      <p:sp>
        <p:nvSpPr>
          <p:cNvPr id="55301" name="Text Box 64"/>
          <p:cNvSpPr txBox="1"/>
          <p:nvPr/>
        </p:nvSpPr>
        <p:spPr>
          <a:xfrm>
            <a:off x="5023803" y="4270058"/>
            <a:ext cx="35814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FF0000"/>
                </a:solidFill>
                <a:latin typeface="华文新魏" panose="02010800040101010101" pitchFamily="2" charset="-122"/>
                <a:ea typeface="华文新魏" panose="02010800040101010101" pitchFamily="2" charset="-122"/>
              </a:rPr>
              <a:t>(a) </a:t>
            </a:r>
            <a:r>
              <a:rPr lang="zh-CN" altLang="en-US" sz="1800" b="1" dirty="0">
                <a:solidFill>
                  <a:srgbClr val="FF0000"/>
                </a:solidFill>
                <a:latin typeface="华文新魏" panose="02010800040101010101" pitchFamily="2" charset="-122"/>
                <a:ea typeface="华文新魏" panose="02010800040101010101" pitchFamily="2" charset="-122"/>
              </a:rPr>
              <a:t>用与非门实现</a:t>
            </a:r>
            <a:r>
              <a:rPr lang="en-US" altLang="zh-CN" sz="1800" b="1" dirty="0">
                <a:solidFill>
                  <a:srgbClr val="FF0000"/>
                </a:solidFill>
                <a:latin typeface="华文新魏" panose="02010800040101010101" pitchFamily="2" charset="-122"/>
                <a:ea typeface="华文新魏" panose="02010800040101010101" pitchFamily="2" charset="-122"/>
              </a:rPr>
              <a:t>D</a:t>
            </a:r>
            <a:r>
              <a:rPr lang="zh-CN" altLang="en-US" sz="1800" b="1" dirty="0">
                <a:solidFill>
                  <a:srgbClr val="FF0000"/>
                </a:solidFill>
                <a:latin typeface="华文新魏" panose="02010800040101010101" pitchFamily="2" charset="-122"/>
                <a:ea typeface="华文新魏" panose="02010800040101010101" pitchFamily="2" charset="-122"/>
              </a:rPr>
              <a:t>锁存器</a:t>
            </a:r>
          </a:p>
        </p:txBody>
      </p:sp>
      <p:grpSp>
        <p:nvGrpSpPr>
          <p:cNvPr id="55302" name="组合 1"/>
          <p:cNvGrpSpPr/>
          <p:nvPr/>
        </p:nvGrpSpPr>
        <p:grpSpPr>
          <a:xfrm>
            <a:off x="862963" y="2660015"/>
            <a:ext cx="3861435" cy="2122805"/>
            <a:chOff x="793732" y="2435600"/>
            <a:chExt cx="2989829" cy="2359315"/>
          </a:xfrm>
        </p:grpSpPr>
        <p:sp>
          <p:nvSpPr>
            <p:cNvPr id="55303" name="Text Box 9"/>
            <p:cNvSpPr txBox="1"/>
            <p:nvPr/>
          </p:nvSpPr>
          <p:spPr>
            <a:xfrm>
              <a:off x="793732" y="2435600"/>
              <a:ext cx="2989829" cy="2359315"/>
            </a:xfrm>
            <a:prstGeom prst="rect">
              <a:avLst/>
            </a:prstGeom>
            <a:noFill/>
            <a:ln w="9525">
              <a:noFill/>
            </a:ln>
          </p:spPr>
          <p:txBody>
            <a:bodyPr>
              <a:spAutoFit/>
            </a:bodyPr>
            <a:lstStyle/>
            <a:p>
              <a:pPr eaLnBrk="1" hangingPunct="1">
                <a:lnSpc>
                  <a:spcPct val="11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用带使能端的 </a:t>
              </a:r>
              <a:r>
                <a:rPr lang="en-US" altLang="zh-CN" b="1" dirty="0">
                  <a:solidFill>
                    <a:schemeClr val="tx1"/>
                  </a:solidFill>
                  <a:latin typeface="华文新魏" panose="02010800040101010101" pitchFamily="2" charset="-122"/>
                  <a:ea typeface="华文新魏" panose="02010800040101010101" pitchFamily="2" charset="-122"/>
                </a:rPr>
                <a:t>S-R</a:t>
              </a:r>
              <a:r>
                <a:rPr lang="zh-CN" altLang="en-US" b="1" dirty="0">
                  <a:solidFill>
                    <a:schemeClr val="tx1"/>
                  </a:solidFill>
                  <a:latin typeface="华文新魏" panose="02010800040101010101" pitchFamily="2" charset="-122"/>
                  <a:ea typeface="华文新魏" panose="02010800040101010101" pitchFamily="2" charset="-122"/>
                </a:rPr>
                <a:t>锁存器及一个非门可以构成</a:t>
              </a:r>
              <a:r>
                <a:rPr lang="en-US" altLang="zh-CN" b="1" dirty="0">
                  <a:solidFill>
                    <a:srgbClr val="FF0000"/>
                  </a:solidFill>
                  <a:latin typeface="华文新魏" panose="02010800040101010101" pitchFamily="2" charset="-122"/>
                  <a:ea typeface="华文新魏" panose="02010800040101010101" pitchFamily="2" charset="-122"/>
                </a:rPr>
                <a:t>D</a:t>
              </a:r>
              <a:r>
                <a:rPr lang="zh-CN" altLang="en-US" b="1" dirty="0">
                  <a:solidFill>
                    <a:srgbClr val="FF0000"/>
                  </a:solidFill>
                  <a:latin typeface="华文新魏" panose="02010800040101010101" pitchFamily="2" charset="-122"/>
                  <a:ea typeface="华文新魏" panose="02010800040101010101" pitchFamily="2" charset="-122"/>
                </a:rPr>
                <a:t>锁存器</a:t>
              </a:r>
              <a:r>
                <a:rPr lang="zh-CN" altLang="en-US" b="1" dirty="0">
                  <a:solidFill>
                    <a:schemeClr val="tx1"/>
                  </a:solidFill>
                  <a:latin typeface="华文新魏" panose="02010800040101010101" pitchFamily="2" charset="-122"/>
                  <a:ea typeface="华文新魏" panose="02010800040101010101" pitchFamily="2" charset="-122"/>
                </a:rPr>
                <a:t>，如左图。</a:t>
              </a:r>
            </a:p>
            <a:p>
              <a:pPr eaLnBrk="1" hangingPunct="1">
                <a:lnSpc>
                  <a:spcPct val="11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由于：</a:t>
              </a:r>
            </a:p>
            <a:p>
              <a:pPr eaLnBrk="1" hangingPunct="1">
                <a:lnSpc>
                  <a:spcPct val="11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S</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D       R</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D</a:t>
              </a:r>
            </a:p>
            <a:p>
              <a:pPr eaLnBrk="1" hangingPunct="1">
                <a:lnSpc>
                  <a:spcPct val="11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因此 </a:t>
              </a:r>
              <a:r>
                <a:rPr lang="en-US" altLang="zh-CN" b="1" dirty="0">
                  <a:solidFill>
                    <a:srgbClr val="FF0000"/>
                  </a:solidFill>
                  <a:latin typeface="华文新魏" panose="02010800040101010101" pitchFamily="2" charset="-122"/>
                  <a:ea typeface="华文新魏" panose="02010800040101010101" pitchFamily="2" charset="-122"/>
                </a:rPr>
                <a:t>S</a:t>
              </a:r>
              <a:r>
                <a:rPr lang="zh-CN" altLang="en-US" b="1" dirty="0">
                  <a:solidFill>
                    <a:srgbClr val="FF0000"/>
                  </a:solidFill>
                  <a:latin typeface="华文新魏" panose="02010800040101010101" pitchFamily="2" charset="-122"/>
                  <a:ea typeface="华文新魏" panose="02010800040101010101" pitchFamily="2" charset="-122"/>
                </a:rPr>
                <a:t>端</a:t>
              </a:r>
              <a:r>
                <a:rPr lang="zh-CN" altLang="en-US" b="1" dirty="0">
                  <a:solidFill>
                    <a:schemeClr val="tx1"/>
                  </a:solidFill>
                  <a:latin typeface="华文新魏" panose="02010800040101010101" pitchFamily="2" charset="-122"/>
                  <a:ea typeface="华文新魏" panose="02010800040101010101" pitchFamily="2" charset="-122"/>
                </a:rPr>
                <a:t>及 </a:t>
              </a:r>
              <a:r>
                <a:rPr lang="en-US" altLang="zh-CN" b="1" dirty="0">
                  <a:solidFill>
                    <a:srgbClr val="FF0000"/>
                  </a:solidFill>
                  <a:latin typeface="华文新魏" panose="02010800040101010101" pitchFamily="2" charset="-122"/>
                  <a:ea typeface="华文新魏" panose="02010800040101010101" pitchFamily="2" charset="-122"/>
                </a:rPr>
                <a:t>R</a:t>
              </a:r>
              <a:r>
                <a:rPr lang="zh-CN" altLang="en-US" b="1" dirty="0">
                  <a:solidFill>
                    <a:srgbClr val="FF0000"/>
                  </a:solidFill>
                  <a:latin typeface="华文新魏" panose="02010800040101010101" pitchFamily="2" charset="-122"/>
                  <a:ea typeface="华文新魏" panose="02010800040101010101" pitchFamily="2" charset="-122"/>
                </a:rPr>
                <a:t>端</a:t>
              </a:r>
              <a:r>
                <a:rPr lang="zh-CN" altLang="en-US" b="1" dirty="0">
                  <a:solidFill>
                    <a:schemeClr val="tx1"/>
                  </a:solidFill>
                  <a:latin typeface="华文新魏" panose="02010800040101010101" pitchFamily="2" charset="-122"/>
                  <a:ea typeface="华文新魏" panose="02010800040101010101" pitchFamily="2" charset="-122"/>
                </a:rPr>
                <a:t>不会出现</a:t>
              </a:r>
              <a:r>
                <a:rPr lang="zh-CN" altLang="en-US" b="1" dirty="0">
                  <a:solidFill>
                    <a:srgbClr val="FF0000"/>
                  </a:solidFill>
                  <a:latin typeface="华文新魏" panose="02010800040101010101" pitchFamily="2" charset="-122"/>
                  <a:ea typeface="华文新魏" panose="02010800040101010101" pitchFamily="2" charset="-122"/>
                </a:rPr>
                <a:t>同时为 </a:t>
              </a:r>
              <a:r>
                <a:rPr lang="en-US" altLang="zh-CN" b="1" dirty="0">
                  <a:solidFill>
                    <a:srgbClr val="FF0000"/>
                  </a:solidFill>
                  <a:latin typeface="华文新魏" panose="02010800040101010101" pitchFamily="2" charset="-122"/>
                  <a:ea typeface="华文新魏" panose="02010800040101010101" pitchFamily="2" charset="-122"/>
                </a:rPr>
                <a:t>1</a:t>
              </a: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的情况。</a:t>
              </a:r>
            </a:p>
          </p:txBody>
        </p:sp>
        <p:sp>
          <p:nvSpPr>
            <p:cNvPr id="55304" name="Line 114"/>
            <p:cNvSpPr/>
            <p:nvPr/>
          </p:nvSpPr>
          <p:spPr>
            <a:xfrm>
              <a:off x="2119764" y="3628315"/>
              <a:ext cx="157334" cy="10586"/>
            </a:xfrm>
            <a:prstGeom prst="line">
              <a:avLst/>
            </a:prstGeom>
            <a:ln w="19050" cap="flat" cmpd="sng">
              <a:solidFill>
                <a:srgbClr val="FF0000"/>
              </a:solidFill>
              <a:prstDash val="solid"/>
              <a:headEnd type="none" w="med" len="med"/>
              <a:tailEnd type="none" w="med" len="med"/>
            </a:ln>
          </p:spPr>
          <p:txBody>
            <a:bodyPr/>
            <a:lstStyle/>
            <a:p>
              <a:endParaRPr lang="zh-CN" altLang="en-US"/>
            </a:p>
          </p:txBody>
        </p:sp>
      </p:grpSp>
      <p:pic>
        <p:nvPicPr>
          <p:cNvPr id="2" name="图片 1"/>
          <p:cNvPicPr>
            <a:picLocks noChangeAspect="1"/>
          </p:cNvPicPr>
          <p:nvPr/>
        </p:nvPicPr>
        <p:blipFill>
          <a:blip r:embed="rId2"/>
          <a:stretch>
            <a:fillRect/>
          </a:stretch>
        </p:blipFill>
        <p:spPr>
          <a:xfrm>
            <a:off x="954405" y="3674745"/>
            <a:ext cx="3589655" cy="393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 calcmode="lin" valueType="num">
                                      <p:cBhvr additive="base">
                                        <p:cTn id="7" dur="500" fill="hold"/>
                                        <p:tgtEl>
                                          <p:spTgt spid="55299"/>
                                        </p:tgtEl>
                                        <p:attrNameLst>
                                          <p:attrName>ppt_x</p:attrName>
                                        </p:attrNameLst>
                                      </p:cBhvr>
                                      <p:tavLst>
                                        <p:tav tm="0">
                                          <p:val>
                                            <p:strVal val="#ppt_x"/>
                                          </p:val>
                                        </p:tav>
                                        <p:tav tm="100000">
                                          <p:val>
                                            <p:strVal val="#ppt_x"/>
                                          </p:val>
                                        </p:tav>
                                      </p:tavLst>
                                    </p:anim>
                                    <p:anim calcmode="lin" valueType="num">
                                      <p:cBhvr additive="base">
                                        <p:cTn id="8" dur="500" fill="hold"/>
                                        <p:tgtEl>
                                          <p:spTgt spid="552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302"/>
                                        </p:tgtEl>
                                        <p:attrNameLst>
                                          <p:attrName>style.visibility</p:attrName>
                                        </p:attrNameLst>
                                      </p:cBhvr>
                                      <p:to>
                                        <p:strVal val="visible"/>
                                      </p:to>
                                    </p:set>
                                    <p:anim calcmode="lin" valueType="num">
                                      <p:cBhvr additive="base">
                                        <p:cTn id="13" dur="500" fill="hold"/>
                                        <p:tgtEl>
                                          <p:spTgt spid="55302"/>
                                        </p:tgtEl>
                                        <p:attrNameLst>
                                          <p:attrName>ppt_x</p:attrName>
                                        </p:attrNameLst>
                                      </p:cBhvr>
                                      <p:tavLst>
                                        <p:tav tm="0">
                                          <p:val>
                                            <p:strVal val="#ppt_x"/>
                                          </p:val>
                                        </p:tav>
                                        <p:tav tm="100000">
                                          <p:val>
                                            <p:strVal val="#ppt_x"/>
                                          </p:val>
                                        </p:tav>
                                      </p:tavLst>
                                    </p:anim>
                                    <p:anim calcmode="lin" valueType="num">
                                      <p:cBhvr additive="base">
                                        <p:cTn id="14" dur="500" fill="hold"/>
                                        <p:tgtEl>
                                          <p:spTgt spid="5530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301"/>
                                        </p:tgtEl>
                                        <p:attrNameLst>
                                          <p:attrName>style.visibility</p:attrName>
                                        </p:attrNameLst>
                                      </p:cBhvr>
                                      <p:to>
                                        <p:strVal val="visible"/>
                                      </p:to>
                                    </p:set>
                                    <p:anim calcmode="lin" valueType="num">
                                      <p:cBhvr additive="base">
                                        <p:cTn id="19" dur="500" fill="hold"/>
                                        <p:tgtEl>
                                          <p:spTgt spid="55301"/>
                                        </p:tgtEl>
                                        <p:attrNameLst>
                                          <p:attrName>ppt_x</p:attrName>
                                        </p:attrNameLst>
                                      </p:cBhvr>
                                      <p:tavLst>
                                        <p:tav tm="0">
                                          <p:val>
                                            <p:strVal val="#ppt_x"/>
                                          </p:val>
                                        </p:tav>
                                        <p:tav tm="100000">
                                          <p:val>
                                            <p:strVal val="#ppt_x"/>
                                          </p:val>
                                        </p:tav>
                                      </p:tavLst>
                                    </p:anim>
                                    <p:anim calcmode="lin" valueType="num">
                                      <p:cBhvr additive="base">
                                        <p:cTn id="20" dur="500" fill="hold"/>
                                        <p:tgtEl>
                                          <p:spTgt spid="5530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300"/>
                                        </p:tgtEl>
                                        <p:attrNameLst>
                                          <p:attrName>style.visibility</p:attrName>
                                        </p:attrNameLst>
                                      </p:cBhvr>
                                      <p:to>
                                        <p:strVal val="visible"/>
                                      </p:to>
                                    </p:set>
                                    <p:anim calcmode="lin" valueType="num">
                                      <p:cBhvr additive="base">
                                        <p:cTn id="23" dur="500" fill="hold"/>
                                        <p:tgtEl>
                                          <p:spTgt spid="55300"/>
                                        </p:tgtEl>
                                        <p:attrNameLst>
                                          <p:attrName>ppt_x</p:attrName>
                                        </p:attrNameLst>
                                      </p:cBhvr>
                                      <p:tavLst>
                                        <p:tav tm="0">
                                          <p:val>
                                            <p:strVal val="#ppt_x"/>
                                          </p:val>
                                        </p:tav>
                                        <p:tav tm="100000">
                                          <p:val>
                                            <p:strVal val="#ppt_x"/>
                                          </p:val>
                                        </p:tav>
                                      </p:tavLst>
                                    </p:anim>
                                    <p:anim calcmode="lin" valueType="num">
                                      <p:cBhvr additive="base">
                                        <p:cTn id="24" dur="500" fill="hold"/>
                                        <p:tgtEl>
                                          <p:spTgt spid="5530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299" grpId="1"/>
      <p:bldP spid="55301" grpId="0"/>
      <p:bldP spid="55301"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469900" y="658813"/>
            <a:ext cx="6324600" cy="685800"/>
          </a:xfrm>
          <a:prstGeom prst="rect">
            <a:avLst/>
          </a:prstGeom>
          <a:noFill/>
          <a:ln>
            <a:noFill/>
          </a:ln>
        </p:spPr>
        <p:txBody>
          <a:bodyPr/>
          <a:lstStyle/>
          <a:p>
            <a:pPr eaLnBrk="1" hangingPunct="1"/>
            <a:r>
              <a:rPr lang="en-US" altLang="zh-CN" sz="2800" b="1" dirty="0">
                <a:solidFill>
                  <a:srgbClr val="FF0000"/>
                </a:solidFill>
                <a:latin typeface="华文新魏" panose="02010800040101010101" pitchFamily="2" charset="-122"/>
                <a:ea typeface="华文新魏" panose="02010800040101010101" pitchFamily="2" charset="-122"/>
              </a:rPr>
              <a:t>3.1  </a:t>
            </a:r>
            <a:r>
              <a:rPr lang="zh-CN" altLang="en-US" sz="2800" b="1" dirty="0">
                <a:solidFill>
                  <a:srgbClr val="FF0000"/>
                </a:solidFill>
                <a:latin typeface="华文新魏" panose="02010800040101010101" pitchFamily="2" charset="-122"/>
                <a:ea typeface="华文新魏" panose="02010800040101010101" pitchFamily="2" charset="-122"/>
              </a:rPr>
              <a:t>时序逻辑电路基础</a:t>
            </a:r>
          </a:p>
        </p:txBody>
      </p:sp>
      <p:sp>
        <p:nvSpPr>
          <p:cNvPr id="19459" name="Rectangle 3"/>
          <p:cNvSpPr>
            <a:spLocks noGrp="1"/>
          </p:cNvSpPr>
          <p:nvPr>
            <p:ph sz="half" idx="1"/>
          </p:nvPr>
        </p:nvSpPr>
        <p:spPr>
          <a:xfrm>
            <a:off x="827088" y="1344613"/>
            <a:ext cx="7286625" cy="3055937"/>
          </a:xfrm>
          <a:prstGeom prst="rect">
            <a:avLst/>
          </a:prstGeom>
          <a:noFill/>
          <a:ln>
            <a:noFill/>
          </a:ln>
        </p:spPr>
        <p:txBody>
          <a:bodyPr/>
          <a:lstStyle/>
          <a:p>
            <a:pPr eaLnBrk="1" hangingPunct="1">
              <a:lnSpc>
                <a:spcPct val="70000"/>
              </a:lnSpc>
              <a:buClrTx/>
              <a:buSzTx/>
              <a:buFontTx/>
              <a:buNone/>
            </a:pPr>
            <a:r>
              <a:rPr lang="en-US" altLang="zh-CN" sz="2400" b="1" dirty="0">
                <a:solidFill>
                  <a:srgbClr val="FF0000"/>
                </a:solidFill>
                <a:latin typeface="华文新魏" panose="02010800040101010101" pitchFamily="2" charset="-122"/>
                <a:ea typeface="华文新魏" panose="02010800040101010101" pitchFamily="2" charset="-122"/>
              </a:rPr>
              <a:t>3.1.1 </a:t>
            </a:r>
            <a:r>
              <a:rPr lang="zh-CN" altLang="en-US" sz="2400" b="1" dirty="0">
                <a:solidFill>
                  <a:srgbClr val="FF0000"/>
                </a:solidFill>
                <a:latin typeface="华文新魏" panose="02010800040101010101" pitchFamily="2" charset="-122"/>
                <a:ea typeface="华文新魏" panose="02010800040101010101" pitchFamily="2" charset="-122"/>
              </a:rPr>
              <a:t>时序电路概述</a:t>
            </a:r>
          </a:p>
          <a:p>
            <a:pPr eaLnBrk="1" hangingPunct="1">
              <a:buClrTx/>
              <a:buSzTx/>
              <a:buFont typeface="Wingdings" panose="05000000000000000000" pitchFamily="2" charset="2"/>
              <a:buChar char="Ø"/>
            </a:pPr>
            <a:r>
              <a:rPr lang="zh-CN" altLang="en-US" sz="2000" b="1" dirty="0">
                <a:latin typeface="华文新魏" panose="02010800040101010101" pitchFamily="2" charset="-122"/>
                <a:ea typeface="华文新魏" panose="02010800040101010101" pitchFamily="2" charset="-122"/>
              </a:rPr>
              <a:t> 逻辑电路的特性、时序电路状态</a:t>
            </a:r>
          </a:p>
          <a:p>
            <a:pPr eaLnBrk="1" hangingPunct="1">
              <a:buClrTx/>
              <a:buSzTx/>
              <a:buFont typeface="Wingdings" panose="05000000000000000000" pitchFamily="2" charset="2"/>
              <a:buChar char="Ø"/>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时序电路的一般结构</a:t>
            </a:r>
          </a:p>
          <a:p>
            <a:pPr eaLnBrk="1" hangingPunct="1">
              <a:buClrTx/>
              <a:buSzTx/>
              <a:buFont typeface="Wingdings" panose="05000000000000000000" pitchFamily="2" charset="2"/>
              <a:buChar char="Ø"/>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时序电路的分类</a:t>
            </a:r>
          </a:p>
          <a:p>
            <a:pPr eaLnBrk="1" hangingPunct="1">
              <a:lnSpc>
                <a:spcPct val="110000"/>
              </a:lnSpc>
              <a:buClrTx/>
              <a:buSzTx/>
              <a:buFont typeface="Wingdings" panose="05000000000000000000" pitchFamily="2" charset="2"/>
              <a:buChar char="Ø"/>
            </a:pPr>
            <a:r>
              <a:rPr lang="zh-CN" altLang="en-US" sz="2000" b="1" dirty="0">
                <a:latin typeface="华文新魏" panose="02010800040101010101" pitchFamily="2" charset="-122"/>
                <a:ea typeface="华文新魏" panose="02010800040101010101" pitchFamily="2" charset="-122"/>
              </a:rPr>
              <a:t> 时序电路的描述方法</a:t>
            </a:r>
          </a:p>
          <a:p>
            <a:pPr eaLnBrk="1" hangingPunct="1">
              <a:lnSpc>
                <a:spcPct val="110000"/>
              </a:lnSpc>
              <a:buClrTx/>
              <a:buSzTx/>
              <a:buFontTx/>
              <a:buNone/>
            </a:pPr>
            <a:r>
              <a:rPr lang="en-US" altLang="zh-CN" sz="2400" b="1" dirty="0">
                <a:solidFill>
                  <a:srgbClr val="FF0000"/>
                </a:solidFill>
                <a:latin typeface="华文新魏" panose="02010800040101010101" pitchFamily="2" charset="-122"/>
                <a:ea typeface="华文新魏" panose="02010800040101010101" pitchFamily="2" charset="-122"/>
              </a:rPr>
              <a:t>3.1.2 </a:t>
            </a:r>
            <a:r>
              <a:rPr lang="zh-CN" altLang="en-US" sz="2400" b="1" dirty="0">
                <a:solidFill>
                  <a:srgbClr val="FF0000"/>
                </a:solidFill>
                <a:latin typeface="华文新魏" panose="02010800040101010101" pitchFamily="2" charset="-122"/>
                <a:ea typeface="华文新魏" panose="02010800040101010101" pitchFamily="2" charset="-122"/>
                <a:sym typeface="+mn-ea"/>
              </a:rPr>
              <a:t>时序电路的</a:t>
            </a:r>
            <a:r>
              <a:rPr lang="zh-CN" altLang="en-US" sz="2400" b="1" dirty="0">
                <a:solidFill>
                  <a:srgbClr val="FF0000"/>
                </a:solidFill>
                <a:latin typeface="华文新魏" panose="02010800040101010101" pitchFamily="2" charset="-122"/>
                <a:ea typeface="华文新魏" panose="02010800040101010101" pitchFamily="2" charset="-122"/>
              </a:rPr>
              <a:t>双稳态元件</a:t>
            </a:r>
          </a:p>
          <a:p>
            <a:pPr eaLnBrk="1" hangingPunct="1">
              <a:buClrTx/>
              <a:buSzTx/>
              <a:buFont typeface="Wingdings" panose="05000000000000000000" pitchFamily="2" charset="2"/>
              <a:buChar char="Ø"/>
            </a:pPr>
            <a:r>
              <a:rPr lang="zh-CN" altLang="en-US" sz="2000" b="1" u="sng" dirty="0">
                <a:solidFill>
                  <a:srgbClr val="FF0000"/>
                </a:solidFill>
                <a:latin typeface="华文新魏" panose="02010800040101010101" pitchFamily="2" charset="-122"/>
                <a:ea typeface="华文新魏" panose="02010800040101010101" pitchFamily="2" charset="-122"/>
              </a:rPr>
              <a:t>锁存器</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SR</a:t>
            </a:r>
            <a:r>
              <a:rPr lang="zh-CN" altLang="en-US" sz="2000" b="1" dirty="0">
                <a:latin typeface="华文新魏" panose="02010800040101010101" pitchFamily="2" charset="-122"/>
                <a:ea typeface="华文新魏" panose="02010800040101010101" pitchFamily="2" charset="-122"/>
              </a:rPr>
              <a:t>锁存器、</a:t>
            </a:r>
            <a:r>
              <a:rPr lang="en-US" altLang="zh-CN" sz="2000" b="1" dirty="0">
                <a:latin typeface="华文新魏" panose="02010800040101010101" pitchFamily="2" charset="-122"/>
                <a:ea typeface="华文新魏" panose="02010800040101010101" pitchFamily="2" charset="-122"/>
              </a:rPr>
              <a:t>/S/R</a:t>
            </a:r>
            <a:r>
              <a:rPr lang="zh-CN" altLang="en-US" sz="2000" b="1" dirty="0">
                <a:latin typeface="华文新魏" panose="02010800040101010101" pitchFamily="2" charset="-122"/>
                <a:ea typeface="华文新魏" panose="02010800040101010101" pitchFamily="2" charset="-122"/>
              </a:rPr>
              <a:t>锁存器、</a:t>
            </a:r>
            <a:r>
              <a:rPr lang="en-US" altLang="zh-CN" sz="2000" b="1" dirty="0">
                <a:latin typeface="华文新魏" panose="02010800040101010101" pitchFamily="2" charset="-122"/>
                <a:ea typeface="华文新魏" panose="02010800040101010101" pitchFamily="2" charset="-122"/>
              </a:rPr>
              <a:t>D</a:t>
            </a:r>
            <a:r>
              <a:rPr lang="zh-CN" altLang="en-US" sz="2000" b="1" dirty="0">
                <a:latin typeface="华文新魏" panose="02010800040101010101" pitchFamily="2" charset="-122"/>
                <a:ea typeface="华文新魏" panose="02010800040101010101" pitchFamily="2" charset="-122"/>
              </a:rPr>
              <a:t>锁存器</a:t>
            </a:r>
            <a:endParaRPr lang="en-US" altLang="zh-CN" sz="2000" b="1" dirty="0">
              <a:latin typeface="华文新魏" panose="02010800040101010101" pitchFamily="2" charset="-122"/>
              <a:ea typeface="华文新魏" panose="02010800040101010101" pitchFamily="2" charset="-122"/>
            </a:endParaRPr>
          </a:p>
          <a:p>
            <a:pPr eaLnBrk="1" hangingPunct="1">
              <a:buClrTx/>
              <a:buSzTx/>
              <a:buFont typeface="Wingdings" panose="05000000000000000000" pitchFamily="2" charset="2"/>
              <a:buChar char="Ø"/>
            </a:pPr>
            <a:r>
              <a:rPr lang="zh-CN" altLang="en-US" sz="2000" b="1" u="sng" dirty="0">
                <a:solidFill>
                  <a:srgbClr val="FF0000"/>
                </a:solidFill>
                <a:latin typeface="华文新魏" panose="02010800040101010101" pitchFamily="2" charset="-122"/>
                <a:ea typeface="华文新魏" panose="02010800040101010101" pitchFamily="2" charset="-122"/>
              </a:rPr>
              <a:t>触发器</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D</a:t>
            </a:r>
            <a:r>
              <a:rPr lang="zh-CN" altLang="en-US" sz="2000" b="1" dirty="0">
                <a:latin typeface="华文新魏" panose="02010800040101010101" pitchFamily="2" charset="-122"/>
                <a:ea typeface="华文新魏" panose="02010800040101010101" pitchFamily="2" charset="-122"/>
              </a:rPr>
              <a:t>触发器、</a:t>
            </a:r>
            <a:r>
              <a:rPr lang="en-US" altLang="zh-CN" sz="2000" b="1" dirty="0">
                <a:latin typeface="华文新魏" panose="02010800040101010101" pitchFamily="2" charset="-122"/>
                <a:ea typeface="华文新魏" panose="02010800040101010101" pitchFamily="2" charset="-122"/>
              </a:rPr>
              <a:t>SR</a:t>
            </a:r>
            <a:r>
              <a:rPr lang="zh-CN" altLang="en-US" sz="2000" b="1" dirty="0">
                <a:latin typeface="华文新魏" panose="02010800040101010101" pitchFamily="2" charset="-122"/>
                <a:ea typeface="华文新魏" panose="02010800040101010101" pitchFamily="2" charset="-122"/>
              </a:rPr>
              <a:t>触发器、</a:t>
            </a:r>
            <a:r>
              <a:rPr lang="en-US" altLang="zh-CN" sz="2000" b="1" dirty="0">
                <a:latin typeface="华文新魏" panose="02010800040101010101" pitchFamily="2" charset="-122"/>
                <a:ea typeface="华文新魏" panose="02010800040101010101" pitchFamily="2" charset="-122"/>
              </a:rPr>
              <a:t>JK</a:t>
            </a:r>
            <a:r>
              <a:rPr lang="zh-CN" altLang="en-US" sz="2000" b="1" dirty="0">
                <a:latin typeface="华文新魏" panose="02010800040101010101" pitchFamily="2" charset="-122"/>
                <a:ea typeface="华文新魏" panose="02010800040101010101" pitchFamily="2" charset="-122"/>
              </a:rPr>
              <a:t>触发器、</a:t>
            </a:r>
            <a:r>
              <a:rPr lang="en-US" altLang="zh-CN" sz="2000" b="1" dirty="0">
                <a:latin typeface="华文新魏" panose="02010800040101010101" pitchFamily="2" charset="-122"/>
                <a:ea typeface="华文新魏" panose="02010800040101010101" pitchFamily="2" charset="-122"/>
              </a:rPr>
              <a:t>T</a:t>
            </a:r>
            <a:r>
              <a:rPr lang="zh-CN" altLang="en-US" sz="2000" b="1" dirty="0">
                <a:latin typeface="华文新魏" panose="02010800040101010101" pitchFamily="2" charset="-122"/>
                <a:ea typeface="华文新魏" panose="02010800040101010101" pitchFamily="2" charset="-122"/>
              </a:rPr>
              <a:t>触发器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 calcmode="lin" valueType="num">
                                      <p:cBhvr additive="base">
                                        <p:cTn id="11"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 calcmode="lin" valueType="num">
                                      <p:cBhvr additive="base">
                                        <p:cTn id="15"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 calcmode="lin" valueType="num">
                                      <p:cBhvr additive="base">
                                        <p:cTn id="23"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459">
                                            <p:txEl>
                                              <p:pRg st="5" end="5"/>
                                            </p:txEl>
                                          </p:spTgt>
                                        </p:tgtEl>
                                        <p:attrNameLst>
                                          <p:attrName>style.visibility</p:attrName>
                                        </p:attrNameLst>
                                      </p:cBhvr>
                                      <p:to>
                                        <p:strVal val="visible"/>
                                      </p:to>
                                    </p:set>
                                    <p:anim calcmode="lin" valueType="num">
                                      <p:cBhvr additive="base">
                                        <p:cTn id="29"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459">
                                            <p:txEl>
                                              <p:pRg st="6" end="6"/>
                                            </p:txEl>
                                          </p:spTgt>
                                        </p:tgtEl>
                                        <p:attrNameLst>
                                          <p:attrName>style.visibility</p:attrName>
                                        </p:attrNameLst>
                                      </p:cBhvr>
                                      <p:to>
                                        <p:strVal val="visible"/>
                                      </p:to>
                                    </p:set>
                                    <p:anim calcmode="lin" valueType="num">
                                      <p:cBhvr additive="base">
                                        <p:cTn id="33"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459">
                                            <p:txEl>
                                              <p:pRg st="7" end="7"/>
                                            </p:txEl>
                                          </p:spTgt>
                                        </p:tgtEl>
                                        <p:attrNameLst>
                                          <p:attrName>style.visibility</p:attrName>
                                        </p:attrNameLst>
                                      </p:cBhvr>
                                      <p:to>
                                        <p:strVal val="visible"/>
                                      </p:to>
                                    </p:set>
                                    <p:anim calcmode="lin" valueType="num">
                                      <p:cBhvr additive="base">
                                        <p:cTn id="37"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Group 206"/>
          <p:cNvGrpSpPr/>
          <p:nvPr/>
        </p:nvGrpSpPr>
        <p:grpSpPr>
          <a:xfrm>
            <a:off x="6769100" y="569913"/>
            <a:ext cx="685800" cy="536575"/>
            <a:chOff x="4224" y="2534"/>
            <a:chExt cx="432" cy="451"/>
          </a:xfrm>
        </p:grpSpPr>
        <p:sp>
          <p:nvSpPr>
            <p:cNvPr id="57449" name="Text Box 25"/>
            <p:cNvSpPr txBox="1"/>
            <p:nvPr/>
          </p:nvSpPr>
          <p:spPr>
            <a:xfrm>
              <a:off x="4416" y="2534"/>
              <a:ext cx="240"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D</a:t>
              </a:r>
            </a:p>
          </p:txBody>
        </p:sp>
        <p:sp>
          <p:nvSpPr>
            <p:cNvPr id="57450" name="Text Box 125"/>
            <p:cNvSpPr txBox="1"/>
            <p:nvPr/>
          </p:nvSpPr>
          <p:spPr>
            <a:xfrm>
              <a:off x="4224" y="2678"/>
              <a:ext cx="240"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p>
          </p:txBody>
        </p:sp>
      </p:grpSp>
      <p:graphicFrame>
        <p:nvGraphicFramePr>
          <p:cNvPr id="48342" name="Group 214"/>
          <p:cNvGraphicFramePr>
            <a:graphicFrameLocks noGrp="1"/>
          </p:cNvGraphicFramePr>
          <p:nvPr/>
        </p:nvGraphicFramePr>
        <p:xfrm>
          <a:off x="6565900" y="530225"/>
          <a:ext cx="1981200" cy="1409701"/>
        </p:xfrm>
        <a:graphic>
          <a:graphicData uri="http://schemas.openxmlformats.org/drawingml/2006/table">
            <a:tbl>
              <a:tblPr/>
              <a:tblGrid>
                <a:gridCol w="660400">
                  <a:extLst>
                    <a:ext uri="{9D8B030D-6E8A-4147-A177-3AD203B41FA5}">
                      <a16:colId xmlns:a16="http://schemas.microsoft.com/office/drawing/2014/main" val="20000"/>
                    </a:ext>
                  </a:extLst>
                </a:gridCol>
                <a:gridCol w="6604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470456">
                <a:tc>
                  <a:txBody>
                    <a:bodyPr/>
                    <a:lstStyle/>
                    <a:p>
                      <a:pPr marL="0" marR="0" lvl="0" indent="0" algn="l" defTabSz="914400" rtl="0" eaLnBrk="1" fontAlgn="base" latinLnBrk="0" hangingPunct="1">
                        <a:spcBef>
                          <a:spcPct val="20000"/>
                        </a:spcBef>
                        <a:spcAft>
                          <a:spcPct val="0"/>
                        </a:spcAft>
                        <a:buClrTx/>
                        <a:buSzTx/>
                        <a:buFontTx/>
                        <a:buNone/>
                      </a:pPr>
                      <a:endParaRPr kumimoji="1" lang="zh-CN"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T="34284" marB="34284" anchor="ctr" anchorCtr="1" horzOverflow="overflow">
                    <a:lnL>
                      <a:noFill/>
                    </a:lnL>
                    <a:lnR>
                      <a:noFill/>
                    </a:lnR>
                    <a:lnT>
                      <a:noFill/>
                    </a:lnT>
                    <a:lnB>
                      <a:noFill/>
                    </a:lnB>
                    <a:lnTlToBr w="12700" cap="flat" cmpd="sng" algn="ctr">
                      <a:solidFill>
                        <a:schemeClr val="bg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黑体" panose="02010609060101010101" pitchFamily="49" charset="-122"/>
                          <a:ea typeface="黑体" panose="02010609060101010101" pitchFamily="49" charset="-122"/>
                        </a:rPr>
                        <a:t>0</a:t>
                      </a:r>
                    </a:p>
                  </a:txBody>
                  <a:tcPr marT="34284" marB="34284"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1</a:t>
                      </a:r>
                    </a:p>
                  </a:txBody>
                  <a:tcPr marT="34284" marB="34284"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027">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0</a:t>
                      </a:r>
                    </a:p>
                  </a:txBody>
                  <a:tcPr marT="34284" marB="34284"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84" marB="34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T="34284" marB="342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0218">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1</a:t>
                      </a:r>
                    </a:p>
                  </a:txBody>
                  <a:tcPr marT="34284" marB="34284"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84" marB="34284"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T="34284" marB="34284"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57364" name="Rectangle 2"/>
          <p:cNvSpPr>
            <a:spLocks noGrp="1"/>
          </p:cNvSpPr>
          <p:nvPr>
            <p:ph type="title"/>
          </p:nvPr>
        </p:nvSpPr>
        <p:spPr>
          <a:xfrm>
            <a:off x="538163" y="544513"/>
            <a:ext cx="5181600" cy="457200"/>
          </a:xfrm>
          <a:prstGeom prst="rect">
            <a:avLst/>
          </a:prstGeom>
          <a:noFill/>
          <a:ln>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D </a:t>
            </a:r>
            <a:r>
              <a:rPr lang="zh-CN" altLang="en-US" sz="2000" b="1" dirty="0">
                <a:solidFill>
                  <a:srgbClr val="FF0000"/>
                </a:solidFill>
                <a:latin typeface="华文新魏" panose="02010800040101010101" pitchFamily="2" charset="-122"/>
                <a:ea typeface="华文新魏" panose="02010800040101010101" pitchFamily="2" charset="-122"/>
              </a:rPr>
              <a:t>锁存器</a:t>
            </a:r>
          </a:p>
        </p:txBody>
      </p:sp>
      <p:sp>
        <p:nvSpPr>
          <p:cNvPr id="57365" name="Text Box 89"/>
          <p:cNvSpPr txBox="1"/>
          <p:nvPr/>
        </p:nvSpPr>
        <p:spPr>
          <a:xfrm>
            <a:off x="1338263" y="4454525"/>
            <a:ext cx="22860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②  </a:t>
            </a:r>
            <a:r>
              <a:rPr lang="zh-CN" altLang="en-US" sz="1800" b="1" dirty="0">
                <a:solidFill>
                  <a:schemeClr val="tx1"/>
                </a:solidFill>
                <a:latin typeface="华文新魏" panose="02010800040101010101" pitchFamily="2" charset="-122"/>
                <a:ea typeface="华文新魏" panose="02010800040101010101" pitchFamily="2" charset="-122"/>
              </a:rPr>
              <a:t>次态真值表</a:t>
            </a:r>
          </a:p>
        </p:txBody>
      </p:sp>
      <p:sp>
        <p:nvSpPr>
          <p:cNvPr id="57366" name="Text Box 109"/>
          <p:cNvSpPr txBox="1"/>
          <p:nvPr/>
        </p:nvSpPr>
        <p:spPr>
          <a:xfrm>
            <a:off x="3959225" y="2205038"/>
            <a:ext cx="31242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③  </a:t>
            </a:r>
            <a:r>
              <a:rPr lang="zh-CN" altLang="en-US" sz="1800" b="1" dirty="0">
                <a:solidFill>
                  <a:schemeClr val="tx1"/>
                </a:solidFill>
                <a:latin typeface="华文新魏" panose="02010800040101010101" pitchFamily="2" charset="-122"/>
                <a:ea typeface="华文新魏" panose="02010800040101010101" pitchFamily="2" charset="-122"/>
              </a:rPr>
              <a:t>简化的次态真值表</a:t>
            </a:r>
          </a:p>
        </p:txBody>
      </p:sp>
      <p:sp>
        <p:nvSpPr>
          <p:cNvPr id="57367" name="Text Box 110"/>
          <p:cNvSpPr txBox="1"/>
          <p:nvPr/>
        </p:nvSpPr>
        <p:spPr>
          <a:xfrm>
            <a:off x="7073900" y="2232978"/>
            <a:ext cx="1898650" cy="299085"/>
          </a:xfrm>
          <a:prstGeom prst="rect">
            <a:avLst/>
          </a:prstGeom>
          <a:noFill/>
          <a:ln w="9525">
            <a:noFill/>
          </a:ln>
        </p:spPr>
        <p:txBody>
          <a:bodyPr>
            <a:spAutoFit/>
          </a:bodyPr>
          <a:lstStyle/>
          <a:p>
            <a:pPr eaLnBrk="1" hangingPunct="1">
              <a:lnSpc>
                <a:spcPct val="75000"/>
              </a:lnSpc>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④  </a:t>
            </a:r>
            <a:r>
              <a:rPr lang="zh-CN" altLang="en-US" sz="1800" b="1" dirty="0">
                <a:solidFill>
                  <a:schemeClr val="tx1"/>
                </a:solidFill>
                <a:latin typeface="华文新魏" panose="02010800040101010101" pitchFamily="2" charset="-122"/>
                <a:ea typeface="华文新魏" panose="02010800040101010101" pitchFamily="2" charset="-122"/>
              </a:rPr>
              <a:t>次态</a:t>
            </a:r>
            <a:r>
              <a:rPr lang="zh-CN" altLang="en-US" sz="1800" b="1" dirty="0">
                <a:solidFill>
                  <a:schemeClr val="tx1"/>
                </a:solidFill>
                <a:latin typeface="华文新魏" panose="02010800040101010101" pitchFamily="2" charset="-122"/>
                <a:ea typeface="华文新魏" panose="02010800040101010101" pitchFamily="2" charset="-122"/>
                <a:sym typeface="+mn-ea"/>
              </a:rPr>
              <a:t>卡诺图</a:t>
            </a:r>
            <a:endParaRPr lang="zh-CN" altLang="en-US" sz="1800" b="1" dirty="0">
              <a:solidFill>
                <a:schemeClr val="tx1"/>
              </a:solidFill>
              <a:latin typeface="华文新魏" panose="02010800040101010101" pitchFamily="2" charset="-122"/>
              <a:ea typeface="华文新魏" panose="02010800040101010101" pitchFamily="2" charset="-122"/>
            </a:endParaRPr>
          </a:p>
        </p:txBody>
      </p:sp>
      <p:graphicFrame>
        <p:nvGraphicFramePr>
          <p:cNvPr id="48260" name="Group 132"/>
          <p:cNvGraphicFramePr>
            <a:graphicFrameLocks noGrp="1"/>
          </p:cNvGraphicFramePr>
          <p:nvPr/>
        </p:nvGraphicFramePr>
        <p:xfrm>
          <a:off x="1109663" y="2676525"/>
          <a:ext cx="2127250" cy="1709738"/>
        </p:xfrm>
        <a:graphic>
          <a:graphicData uri="http://schemas.openxmlformats.org/drawingml/2006/table">
            <a:tbl>
              <a:tblPr/>
              <a:tblGrid>
                <a:gridCol w="1428654">
                  <a:extLst>
                    <a:ext uri="{9D8B030D-6E8A-4147-A177-3AD203B41FA5}">
                      <a16:colId xmlns:a16="http://schemas.microsoft.com/office/drawing/2014/main" val="20000"/>
                    </a:ext>
                  </a:extLst>
                </a:gridCol>
                <a:gridCol w="698596">
                  <a:extLst>
                    <a:ext uri="{9D8B030D-6E8A-4147-A177-3AD203B41FA5}">
                      <a16:colId xmlns:a16="http://schemas.microsoft.com/office/drawing/2014/main" val="20001"/>
                    </a:ext>
                  </a:extLst>
                </a:gridCol>
              </a:tblGrid>
              <a:tr h="538918">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D       Q</a:t>
                      </a:r>
                    </a:p>
                  </a:txBody>
                  <a:tcPr marL="91493" marR="91493" marT="32686" marB="3268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Q </a:t>
                      </a:r>
                      <a:r>
                        <a:rPr kumimoji="1" lang="en-US" altLang="zh-CN" sz="1700" b="1" i="0" u="none" strike="noStrike" cap="none" normalizeH="0" baseline="30000" dirty="0">
                          <a:ln>
                            <a:noFill/>
                          </a:ln>
                          <a:solidFill>
                            <a:schemeClr val="accent2"/>
                          </a:solidFill>
                          <a:effectLst/>
                          <a:latin typeface="黑体" panose="02010609060101010101" pitchFamily="49" charset="-122"/>
                          <a:ea typeface="黑体" panose="02010609060101010101" pitchFamily="49" charset="-122"/>
                        </a:rPr>
                        <a:t>n</a:t>
                      </a:r>
                      <a:r>
                        <a:rPr kumimoji="1" lang="zh-CN" altLang="en-US" sz="1700" b="1" i="0" u="none" strike="noStrike" cap="none" normalizeH="0" baseline="30000" dirty="0">
                          <a:ln>
                            <a:noFill/>
                          </a:ln>
                          <a:solidFill>
                            <a:schemeClr val="accent2"/>
                          </a:solidFill>
                          <a:effectLst/>
                          <a:latin typeface="黑体" panose="02010609060101010101" pitchFamily="49" charset="-122"/>
                          <a:ea typeface="黑体" panose="02010609060101010101" pitchFamily="49" charset="-122"/>
                        </a:rPr>
                        <a:t>＋</a:t>
                      </a:r>
                      <a:r>
                        <a:rPr kumimoji="1" lang="en-US" altLang="zh-CN" sz="1700" b="1" i="0" u="none" strike="noStrike" cap="none" normalizeH="0" baseline="30000" dirty="0">
                          <a:ln>
                            <a:noFill/>
                          </a:ln>
                          <a:solidFill>
                            <a:schemeClr val="accent2"/>
                          </a:solidFill>
                          <a:effectLst/>
                          <a:latin typeface="黑体" panose="02010609060101010101" pitchFamily="49" charset="-122"/>
                          <a:ea typeface="黑体" panose="02010609060101010101" pitchFamily="49" charset="-122"/>
                        </a:rPr>
                        <a:t>1</a:t>
                      </a:r>
                      <a:endParaRPr kumimoji="1" lang="en-US" altLang="zh-CN" sz="17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endParaRPr>
                    </a:p>
                  </a:txBody>
                  <a:tcPr marL="91493" marR="91493" marT="32686" marB="3268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1170820">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0        0</a:t>
                      </a: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0        1</a:t>
                      </a: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a:t>
                      </a: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1        1</a:t>
                      </a:r>
                    </a:p>
                  </a:txBody>
                  <a:tcPr marL="91493" marR="91493" marT="32686" marB="3268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L="91493" marR="91493" marT="32686" marB="3268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48271" name="Group 143"/>
          <p:cNvGraphicFramePr>
            <a:graphicFrameLocks noGrp="1"/>
          </p:cNvGraphicFramePr>
          <p:nvPr/>
        </p:nvGraphicFramePr>
        <p:xfrm>
          <a:off x="4568825" y="750888"/>
          <a:ext cx="1560513" cy="1349375"/>
        </p:xfrm>
        <a:graphic>
          <a:graphicData uri="http://schemas.openxmlformats.org/drawingml/2006/table">
            <a:tbl>
              <a:tblPr/>
              <a:tblGrid>
                <a:gridCol w="846045">
                  <a:extLst>
                    <a:ext uri="{9D8B030D-6E8A-4147-A177-3AD203B41FA5}">
                      <a16:colId xmlns:a16="http://schemas.microsoft.com/office/drawing/2014/main" val="20000"/>
                    </a:ext>
                  </a:extLst>
                </a:gridCol>
                <a:gridCol w="714468">
                  <a:extLst>
                    <a:ext uri="{9D8B030D-6E8A-4147-A177-3AD203B41FA5}">
                      <a16:colId xmlns:a16="http://schemas.microsoft.com/office/drawing/2014/main" val="20001"/>
                    </a:ext>
                  </a:extLst>
                </a:gridCol>
              </a:tblGrid>
              <a:tr h="551479">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D </a:t>
                      </a:r>
                    </a:p>
                  </a:txBody>
                  <a:tcPr marL="91480" marR="91480" marT="32199" marB="3219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Q </a:t>
                      </a:r>
                      <a:r>
                        <a:rPr kumimoji="1" lang="en-US" altLang="zh-CN" sz="1700" b="1" i="0" u="none" strike="noStrike" cap="none" normalizeH="0" baseline="30000" dirty="0">
                          <a:ln>
                            <a:noFill/>
                          </a:ln>
                          <a:solidFill>
                            <a:schemeClr val="accent2"/>
                          </a:solidFill>
                          <a:effectLst/>
                          <a:latin typeface="黑体" panose="02010609060101010101" pitchFamily="49" charset="-122"/>
                          <a:ea typeface="黑体" panose="02010609060101010101" pitchFamily="49" charset="-122"/>
                        </a:rPr>
                        <a:t>n</a:t>
                      </a:r>
                      <a:r>
                        <a:rPr kumimoji="1" lang="zh-CN" altLang="en-US" sz="1700" b="1" i="0" u="none" strike="noStrike" cap="none" normalizeH="0" baseline="30000" dirty="0">
                          <a:ln>
                            <a:noFill/>
                          </a:ln>
                          <a:solidFill>
                            <a:schemeClr val="accent2"/>
                          </a:solidFill>
                          <a:effectLst/>
                          <a:latin typeface="黑体" panose="02010609060101010101" pitchFamily="49" charset="-122"/>
                          <a:ea typeface="黑体" panose="02010609060101010101" pitchFamily="49" charset="-122"/>
                        </a:rPr>
                        <a:t>＋</a:t>
                      </a:r>
                      <a:r>
                        <a:rPr kumimoji="1" lang="en-US" altLang="zh-CN" sz="1700" b="1" i="0" u="none" strike="noStrike" cap="none" normalizeH="0" baseline="30000" dirty="0">
                          <a:ln>
                            <a:noFill/>
                          </a:ln>
                          <a:solidFill>
                            <a:schemeClr val="accent2"/>
                          </a:solidFill>
                          <a:effectLst/>
                          <a:latin typeface="黑体" panose="02010609060101010101" pitchFamily="49" charset="-122"/>
                          <a:ea typeface="黑体" panose="02010609060101010101" pitchFamily="49" charset="-122"/>
                        </a:rPr>
                        <a:t>1</a:t>
                      </a:r>
                      <a:endParaRPr kumimoji="1" lang="en-US" altLang="zh-CN" sz="17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endParaRPr>
                    </a:p>
                  </a:txBody>
                  <a:tcPr marL="91480" marR="91480" marT="32199" marB="3219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797896">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1480" marR="91480" marT="32199" marB="32199"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90000"/>
                        </a:lnSpc>
                        <a:spcBef>
                          <a:spcPct val="20000"/>
                        </a:spcBef>
                        <a:spcAft>
                          <a:spcPct val="0"/>
                        </a:spcAft>
                        <a:buClrTx/>
                        <a:buSzTx/>
                        <a:buFontTx/>
                        <a:buNone/>
                      </a:pPr>
                      <a:r>
                        <a:rPr kumimoji="1" lang="en-US" altLang="zh-CN" sz="17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L="91480" marR="91480" marT="32199" marB="3219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57390" name="Group 219"/>
          <p:cNvGrpSpPr/>
          <p:nvPr/>
        </p:nvGrpSpPr>
        <p:grpSpPr>
          <a:xfrm>
            <a:off x="6532880" y="3219450"/>
            <a:ext cx="2063750" cy="1567258"/>
            <a:chOff x="3784" y="516"/>
            <a:chExt cx="1300" cy="1315"/>
          </a:xfrm>
        </p:grpSpPr>
        <p:sp>
          <p:nvSpPr>
            <p:cNvPr id="57441" name="Rectangle 157"/>
            <p:cNvSpPr/>
            <p:nvPr/>
          </p:nvSpPr>
          <p:spPr>
            <a:xfrm>
              <a:off x="4199" y="586"/>
              <a:ext cx="428"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57442" name="Text Box 158"/>
            <p:cNvSpPr txBox="1"/>
            <p:nvPr/>
          </p:nvSpPr>
          <p:spPr>
            <a:xfrm>
              <a:off x="4176" y="516"/>
              <a:ext cx="431" cy="768"/>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   Q</a:t>
              </a:r>
            </a:p>
            <a:p>
              <a:pPr eaLnBrk="1" hangingPunct="1">
                <a:buFont typeface="Arial" panose="020B0604020202020204" pitchFamily="34" charset="0"/>
              </a:pPr>
              <a:endParaRPr lang="en-US" altLang="zh-CN" sz="1800" dirty="0">
                <a:solidFill>
                  <a:schemeClr val="tx1"/>
                </a:solidFill>
                <a:latin typeface="黑体" panose="02010609060101010101" pitchFamily="49" charset="-122"/>
                <a:ea typeface="黑体" panose="02010609060101010101" pitchFamily="49" charset="-122"/>
              </a:endParaRP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   Q</a:t>
              </a:r>
            </a:p>
          </p:txBody>
        </p:sp>
        <p:sp>
          <p:nvSpPr>
            <p:cNvPr id="57443" name="Line 159"/>
            <p:cNvSpPr/>
            <p:nvPr/>
          </p:nvSpPr>
          <p:spPr>
            <a:xfrm>
              <a:off x="4636" y="682"/>
              <a:ext cx="4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44" name="Line 160"/>
            <p:cNvSpPr/>
            <p:nvPr/>
          </p:nvSpPr>
          <p:spPr>
            <a:xfrm>
              <a:off x="3784" y="682"/>
              <a:ext cx="4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45" name="Line 161"/>
            <p:cNvSpPr/>
            <p:nvPr/>
          </p:nvSpPr>
          <p:spPr>
            <a:xfrm>
              <a:off x="3784" y="1114"/>
              <a:ext cx="4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46" name="Line 162"/>
            <p:cNvSpPr/>
            <p:nvPr/>
          </p:nvSpPr>
          <p:spPr>
            <a:xfrm>
              <a:off x="4700" y="1088"/>
              <a:ext cx="3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47" name="Oval 163"/>
            <p:cNvSpPr/>
            <p:nvPr/>
          </p:nvSpPr>
          <p:spPr>
            <a:xfrm flipH="1">
              <a:off x="4636" y="1066"/>
              <a:ext cx="57" cy="5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48" name="Text Box 164"/>
            <p:cNvSpPr txBox="1"/>
            <p:nvPr/>
          </p:nvSpPr>
          <p:spPr>
            <a:xfrm>
              <a:off x="3917" y="1522"/>
              <a:ext cx="767" cy="309"/>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逻辑符号 </a:t>
              </a:r>
            </a:p>
          </p:txBody>
        </p:sp>
      </p:grpSp>
      <p:grpSp>
        <p:nvGrpSpPr>
          <p:cNvPr id="57391" name="Group 218"/>
          <p:cNvGrpSpPr/>
          <p:nvPr/>
        </p:nvGrpSpPr>
        <p:grpSpPr>
          <a:xfrm>
            <a:off x="479425" y="941388"/>
            <a:ext cx="3400425" cy="1627584"/>
            <a:chOff x="363" y="505"/>
            <a:chExt cx="2520" cy="1367"/>
          </a:xfrm>
        </p:grpSpPr>
        <p:sp>
          <p:nvSpPr>
            <p:cNvPr id="57396" name="Text Box 26"/>
            <p:cNvSpPr txBox="1"/>
            <p:nvPr/>
          </p:nvSpPr>
          <p:spPr>
            <a:xfrm>
              <a:off x="407" y="505"/>
              <a:ext cx="240" cy="307"/>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57397" name="Text Box 27"/>
            <p:cNvSpPr txBox="1"/>
            <p:nvPr/>
          </p:nvSpPr>
          <p:spPr>
            <a:xfrm>
              <a:off x="2630" y="539"/>
              <a:ext cx="240" cy="307"/>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57398" name="Text Box 28"/>
            <p:cNvSpPr txBox="1"/>
            <p:nvPr/>
          </p:nvSpPr>
          <p:spPr>
            <a:xfrm>
              <a:off x="2547" y="1182"/>
              <a:ext cx="336" cy="307"/>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57399" name="Text Box 42"/>
            <p:cNvSpPr txBox="1"/>
            <p:nvPr/>
          </p:nvSpPr>
          <p:spPr>
            <a:xfrm>
              <a:off x="363" y="857"/>
              <a:ext cx="336" cy="307"/>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sp>
          <p:nvSpPr>
            <p:cNvPr id="57400" name="Line 5"/>
            <p:cNvSpPr/>
            <p:nvPr/>
          </p:nvSpPr>
          <p:spPr>
            <a:xfrm>
              <a:off x="1732" y="702"/>
              <a:ext cx="25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01" name="Line 6"/>
            <p:cNvSpPr/>
            <p:nvPr/>
          </p:nvSpPr>
          <p:spPr>
            <a:xfrm>
              <a:off x="2276" y="693"/>
              <a:ext cx="31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02" name="Line 7"/>
            <p:cNvSpPr/>
            <p:nvPr/>
          </p:nvSpPr>
          <p:spPr>
            <a:xfrm>
              <a:off x="1864" y="1299"/>
              <a:ext cx="1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03" name="Line 8"/>
            <p:cNvSpPr/>
            <p:nvPr/>
          </p:nvSpPr>
          <p:spPr>
            <a:xfrm>
              <a:off x="2276" y="1356"/>
              <a:ext cx="31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04" name="Line 9"/>
            <p:cNvSpPr/>
            <p:nvPr/>
          </p:nvSpPr>
          <p:spPr>
            <a:xfrm>
              <a:off x="1732" y="1369"/>
              <a:ext cx="25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05" name="Rectangle 10"/>
            <p:cNvSpPr/>
            <p:nvPr/>
          </p:nvSpPr>
          <p:spPr>
            <a:xfrm>
              <a:off x="1992" y="548"/>
              <a:ext cx="219"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06" name="Text Box 11"/>
            <p:cNvSpPr txBox="1"/>
            <p:nvPr/>
          </p:nvSpPr>
          <p:spPr>
            <a:xfrm>
              <a:off x="1923" y="576"/>
              <a:ext cx="381" cy="307"/>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57407" name="Oval 12"/>
            <p:cNvSpPr/>
            <p:nvPr/>
          </p:nvSpPr>
          <p:spPr>
            <a:xfrm>
              <a:off x="2215" y="664"/>
              <a:ext cx="55"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08" name="Rectangle 13"/>
            <p:cNvSpPr/>
            <p:nvPr/>
          </p:nvSpPr>
          <p:spPr>
            <a:xfrm>
              <a:off x="1992" y="1211"/>
              <a:ext cx="219"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09" name="Text Box 14"/>
            <p:cNvSpPr txBox="1"/>
            <p:nvPr/>
          </p:nvSpPr>
          <p:spPr>
            <a:xfrm>
              <a:off x="1923" y="1228"/>
              <a:ext cx="333" cy="307"/>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57410" name="Oval 15"/>
            <p:cNvSpPr/>
            <p:nvPr/>
          </p:nvSpPr>
          <p:spPr>
            <a:xfrm>
              <a:off x="2215" y="1337"/>
              <a:ext cx="55"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11" name="Line 16"/>
            <p:cNvSpPr/>
            <p:nvPr/>
          </p:nvSpPr>
          <p:spPr>
            <a:xfrm>
              <a:off x="1857" y="758"/>
              <a:ext cx="13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12" name="Line 17"/>
            <p:cNvSpPr/>
            <p:nvPr/>
          </p:nvSpPr>
          <p:spPr>
            <a:xfrm>
              <a:off x="2385" y="702"/>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13" name="Line 18"/>
            <p:cNvSpPr/>
            <p:nvPr/>
          </p:nvSpPr>
          <p:spPr>
            <a:xfrm>
              <a:off x="1866" y="1149"/>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14" name="Line 19"/>
            <p:cNvSpPr/>
            <p:nvPr/>
          </p:nvSpPr>
          <p:spPr>
            <a:xfrm>
              <a:off x="2382" y="1158"/>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15" name="Line 20"/>
            <p:cNvSpPr/>
            <p:nvPr/>
          </p:nvSpPr>
          <p:spPr>
            <a:xfrm>
              <a:off x="1866" y="768"/>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16" name="Line 21"/>
            <p:cNvSpPr/>
            <p:nvPr/>
          </p:nvSpPr>
          <p:spPr>
            <a:xfrm>
              <a:off x="1866" y="914"/>
              <a:ext cx="519"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17" name="Line 22"/>
            <p:cNvSpPr/>
            <p:nvPr/>
          </p:nvSpPr>
          <p:spPr>
            <a:xfrm flipH="1">
              <a:off x="1866" y="902"/>
              <a:ext cx="519"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18" name="Oval 23"/>
            <p:cNvSpPr/>
            <p:nvPr/>
          </p:nvSpPr>
          <p:spPr>
            <a:xfrm>
              <a:off x="2364" y="1332"/>
              <a:ext cx="43" cy="48"/>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19" name="Oval 24"/>
            <p:cNvSpPr/>
            <p:nvPr/>
          </p:nvSpPr>
          <p:spPr>
            <a:xfrm>
              <a:off x="2363" y="672"/>
              <a:ext cx="43" cy="48"/>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20" name="Rectangle 30"/>
            <p:cNvSpPr/>
            <p:nvPr/>
          </p:nvSpPr>
          <p:spPr>
            <a:xfrm>
              <a:off x="1447" y="546"/>
              <a:ext cx="219"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21" name="Text Box 31"/>
            <p:cNvSpPr txBox="1"/>
            <p:nvPr/>
          </p:nvSpPr>
          <p:spPr>
            <a:xfrm>
              <a:off x="1392" y="556"/>
              <a:ext cx="351" cy="307"/>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57422" name="Oval 32"/>
            <p:cNvSpPr/>
            <p:nvPr/>
          </p:nvSpPr>
          <p:spPr>
            <a:xfrm>
              <a:off x="1669" y="672"/>
              <a:ext cx="55"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23" name="Rectangle 33"/>
            <p:cNvSpPr/>
            <p:nvPr/>
          </p:nvSpPr>
          <p:spPr>
            <a:xfrm>
              <a:off x="1447" y="1209"/>
              <a:ext cx="219"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24" name="Text Box 34"/>
            <p:cNvSpPr txBox="1"/>
            <p:nvPr/>
          </p:nvSpPr>
          <p:spPr>
            <a:xfrm>
              <a:off x="1404" y="1228"/>
              <a:ext cx="399" cy="307"/>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&amp;</a:t>
              </a:r>
            </a:p>
          </p:txBody>
        </p:sp>
        <p:sp>
          <p:nvSpPr>
            <p:cNvPr id="57425" name="Oval 35"/>
            <p:cNvSpPr/>
            <p:nvPr/>
          </p:nvSpPr>
          <p:spPr>
            <a:xfrm>
              <a:off x="1669" y="1335"/>
              <a:ext cx="55"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26" name="Line 36"/>
            <p:cNvSpPr/>
            <p:nvPr/>
          </p:nvSpPr>
          <p:spPr>
            <a:xfrm>
              <a:off x="1322" y="768"/>
              <a:ext cx="13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27" name="Line 37"/>
            <p:cNvSpPr/>
            <p:nvPr/>
          </p:nvSpPr>
          <p:spPr>
            <a:xfrm>
              <a:off x="1322" y="1288"/>
              <a:ext cx="13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28" name="Line 38"/>
            <p:cNvSpPr/>
            <p:nvPr/>
          </p:nvSpPr>
          <p:spPr>
            <a:xfrm>
              <a:off x="1313" y="768"/>
              <a:ext cx="0" cy="52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29" name="Line 39"/>
            <p:cNvSpPr/>
            <p:nvPr/>
          </p:nvSpPr>
          <p:spPr>
            <a:xfrm>
              <a:off x="640" y="1008"/>
              <a:ext cx="66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30" name="Line 40"/>
            <p:cNvSpPr/>
            <p:nvPr/>
          </p:nvSpPr>
          <p:spPr>
            <a:xfrm>
              <a:off x="631" y="662"/>
              <a:ext cx="81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31" name="Line 41"/>
            <p:cNvSpPr/>
            <p:nvPr/>
          </p:nvSpPr>
          <p:spPr>
            <a:xfrm>
              <a:off x="1225" y="1374"/>
              <a:ext cx="2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32" name="Oval 43"/>
            <p:cNvSpPr/>
            <p:nvPr/>
          </p:nvSpPr>
          <p:spPr>
            <a:xfrm>
              <a:off x="1286" y="988"/>
              <a:ext cx="44" cy="48"/>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57433" name="Group 45"/>
            <p:cNvGrpSpPr/>
            <p:nvPr/>
          </p:nvGrpSpPr>
          <p:grpSpPr>
            <a:xfrm>
              <a:off x="921" y="1200"/>
              <a:ext cx="299" cy="315"/>
              <a:chOff x="998" y="1335"/>
              <a:chExt cx="332" cy="315"/>
            </a:xfrm>
          </p:grpSpPr>
          <p:sp>
            <p:nvSpPr>
              <p:cNvPr id="57438" name="Rectangle 46"/>
              <p:cNvSpPr/>
              <p:nvPr/>
            </p:nvSpPr>
            <p:spPr>
              <a:xfrm>
                <a:off x="1022" y="1353"/>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39" name="Text Box 47"/>
              <p:cNvSpPr txBox="1"/>
              <p:nvPr/>
            </p:nvSpPr>
            <p:spPr>
              <a:xfrm>
                <a:off x="998" y="1335"/>
                <a:ext cx="317" cy="307"/>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57440" name="Oval 48"/>
              <p:cNvSpPr/>
              <p:nvPr/>
            </p:nvSpPr>
            <p:spPr>
              <a:xfrm>
                <a:off x="1269" y="1479"/>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sp>
          <p:nvSpPr>
            <p:cNvPr id="57434" name="Line 49"/>
            <p:cNvSpPr/>
            <p:nvPr/>
          </p:nvSpPr>
          <p:spPr>
            <a:xfrm>
              <a:off x="809" y="1364"/>
              <a:ext cx="13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35" name="Line 50"/>
            <p:cNvSpPr/>
            <p:nvPr/>
          </p:nvSpPr>
          <p:spPr>
            <a:xfrm>
              <a:off x="804" y="672"/>
              <a:ext cx="0" cy="69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7436" name="Oval 51"/>
            <p:cNvSpPr/>
            <p:nvPr/>
          </p:nvSpPr>
          <p:spPr>
            <a:xfrm>
              <a:off x="774" y="630"/>
              <a:ext cx="43"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7437" name="Text Box 215"/>
            <p:cNvSpPr txBox="1"/>
            <p:nvPr/>
          </p:nvSpPr>
          <p:spPr>
            <a:xfrm>
              <a:off x="1008" y="1563"/>
              <a:ext cx="1104" cy="309"/>
            </a:xfrm>
            <a:prstGeom prst="rect">
              <a:avLst/>
            </a:prstGeom>
            <a:noFill/>
            <a:ln w="19050">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①  </a:t>
              </a:r>
              <a:r>
                <a:rPr lang="zh-CN" altLang="en-US" sz="1800" b="1" dirty="0">
                  <a:solidFill>
                    <a:schemeClr val="tx1"/>
                  </a:solidFill>
                  <a:latin typeface="华文新魏" panose="02010800040101010101" pitchFamily="2" charset="-122"/>
                  <a:ea typeface="华文新魏" panose="02010800040101010101" pitchFamily="2" charset="-122"/>
                </a:rPr>
                <a:t>电路图</a:t>
              </a:r>
            </a:p>
          </p:txBody>
        </p:sp>
      </p:grpSp>
      <p:sp>
        <p:nvSpPr>
          <p:cNvPr id="57392" name="Rectangle 104"/>
          <p:cNvSpPr/>
          <p:nvPr/>
        </p:nvSpPr>
        <p:spPr>
          <a:xfrm>
            <a:off x="3065463" y="1058863"/>
            <a:ext cx="285750" cy="214312"/>
          </a:xfrm>
          <a:prstGeom prst="rect">
            <a:avLst/>
          </a:prstGeom>
          <a:noFill/>
          <a:ln w="9525">
            <a:noFill/>
          </a:ln>
        </p:spPr>
        <p:txBody>
          <a:bodyPr wrap="none">
            <a:spAutoFit/>
          </a:bodyPr>
          <a:lstStyle/>
          <a:p>
            <a:r>
              <a:rPr lang="zh-CN" altLang="en-US" sz="800" dirty="0">
                <a:solidFill>
                  <a:schemeClr val="tx1"/>
                </a:solidFill>
                <a:latin typeface="Calibri" panose="020F0502020204030204" pitchFamily="34" charset="0"/>
              </a:rPr>
              <a:t>●</a:t>
            </a:r>
          </a:p>
        </p:txBody>
      </p:sp>
      <p:sp>
        <p:nvSpPr>
          <p:cNvPr id="57393" name="Rectangle 105"/>
          <p:cNvSpPr/>
          <p:nvPr/>
        </p:nvSpPr>
        <p:spPr>
          <a:xfrm>
            <a:off x="3062288" y="1852613"/>
            <a:ext cx="285750" cy="214312"/>
          </a:xfrm>
          <a:prstGeom prst="rect">
            <a:avLst/>
          </a:prstGeom>
          <a:noFill/>
          <a:ln w="9525">
            <a:noFill/>
          </a:ln>
        </p:spPr>
        <p:txBody>
          <a:bodyPr wrap="none">
            <a:spAutoFit/>
          </a:bodyPr>
          <a:lstStyle/>
          <a:p>
            <a:r>
              <a:rPr lang="zh-CN" altLang="en-US" sz="800" dirty="0">
                <a:solidFill>
                  <a:schemeClr val="tx1"/>
                </a:solidFill>
                <a:latin typeface="Calibri" panose="020F0502020204030204" pitchFamily="34" charset="0"/>
              </a:rPr>
              <a:t>●</a:t>
            </a:r>
          </a:p>
        </p:txBody>
      </p:sp>
      <p:sp>
        <p:nvSpPr>
          <p:cNvPr id="57394" name="Rectangle 106"/>
          <p:cNvSpPr/>
          <p:nvPr/>
        </p:nvSpPr>
        <p:spPr>
          <a:xfrm>
            <a:off x="1609725" y="1430338"/>
            <a:ext cx="285750" cy="214312"/>
          </a:xfrm>
          <a:prstGeom prst="rect">
            <a:avLst/>
          </a:prstGeom>
          <a:noFill/>
          <a:ln w="9525">
            <a:noFill/>
          </a:ln>
        </p:spPr>
        <p:txBody>
          <a:bodyPr wrap="none">
            <a:spAutoFit/>
          </a:bodyPr>
          <a:lstStyle/>
          <a:p>
            <a:r>
              <a:rPr lang="zh-CN" altLang="en-US" sz="800" dirty="0">
                <a:solidFill>
                  <a:schemeClr val="tx1"/>
                </a:solidFill>
                <a:latin typeface="Calibri" panose="020F0502020204030204" pitchFamily="34" charset="0"/>
              </a:rPr>
              <a:t>●</a:t>
            </a:r>
          </a:p>
        </p:txBody>
      </p:sp>
      <p:sp>
        <p:nvSpPr>
          <p:cNvPr id="57395" name="Line 107"/>
          <p:cNvSpPr/>
          <p:nvPr/>
        </p:nvSpPr>
        <p:spPr>
          <a:xfrm flipH="1" flipV="1">
            <a:off x="6875463" y="690563"/>
            <a:ext cx="360362" cy="28733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2" name="Text Box 110"/>
          <p:cNvSpPr txBox="1"/>
          <p:nvPr/>
        </p:nvSpPr>
        <p:spPr>
          <a:xfrm>
            <a:off x="3971925" y="3436303"/>
            <a:ext cx="1898650" cy="645160"/>
          </a:xfrm>
          <a:prstGeom prst="rect">
            <a:avLst/>
          </a:prstGeom>
          <a:noFill/>
          <a:ln w="9525">
            <a:noFill/>
          </a:ln>
        </p:spPr>
        <p:txBody>
          <a:bodyPr>
            <a:spAutoFit/>
          </a:bodyPr>
          <a:lstStyle/>
          <a:p>
            <a:pPr eaLnBrk="1" hangingPunct="1">
              <a:lnSpc>
                <a:spcPct val="75000"/>
              </a:lnSpc>
              <a:spcBef>
                <a:spcPct val="50000"/>
              </a:spcBef>
              <a:buFont typeface="Arial" panose="020B0604020202020204" pitchFamily="34" charset="0"/>
            </a:pPr>
            <a:r>
              <a:rPr lang="en-US" altLang="zh-CN" sz="1800" b="1" dirty="0">
                <a:solidFill>
                  <a:schemeClr val="tx1"/>
                </a:solidFill>
                <a:latin typeface="微软雅黑" panose="020B0503020204020204" charset="-122"/>
                <a:ea typeface="微软雅黑" panose="020B0503020204020204" charset="-122"/>
              </a:rPr>
              <a:t>⑤</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次态方程</a:t>
            </a:r>
          </a:p>
          <a:p>
            <a:pPr eaLnBrk="1" hangingPunct="1">
              <a:lnSpc>
                <a:spcPct val="75000"/>
              </a:lnSpc>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zh-CN" altLang="en-US" sz="1800" dirty="0">
                <a:solidFill>
                  <a:srgbClr val="FF0000"/>
                </a:solidFill>
                <a:latin typeface="华文新魏" panose="02010800040101010101" pitchFamily="2" charset="-122"/>
                <a:ea typeface="华文新魏" panose="02010800040101010101" pitchFamily="2" charset="-122"/>
              </a:rPr>
              <a:t> </a:t>
            </a:r>
            <a:r>
              <a:rPr lang="en-US" altLang="zh-CN" sz="1800" b="1" dirty="0">
                <a:solidFill>
                  <a:srgbClr val="FF0000"/>
                </a:solidFill>
                <a:latin typeface="华文新魏" panose="02010800040101010101" pitchFamily="2" charset="-122"/>
                <a:ea typeface="华文新魏" panose="02010800040101010101" pitchFamily="2" charset="-122"/>
              </a:rPr>
              <a:t>Q</a:t>
            </a:r>
            <a:r>
              <a:rPr lang="en-US" altLang="zh-CN" sz="1800" b="1" baseline="30000" dirty="0">
                <a:solidFill>
                  <a:srgbClr val="FF0000"/>
                </a:solidFill>
                <a:latin typeface="华文新魏" panose="02010800040101010101" pitchFamily="2" charset="-122"/>
                <a:ea typeface="华文新魏" panose="02010800040101010101" pitchFamily="2" charset="-122"/>
              </a:rPr>
              <a:t>n+1</a:t>
            </a:r>
            <a:r>
              <a:rPr lang="en-US" altLang="zh-CN" sz="1800" b="1" dirty="0">
                <a:solidFill>
                  <a:srgbClr val="FF0000"/>
                </a:solidFill>
                <a:latin typeface="华文新魏" panose="02010800040101010101" pitchFamily="2" charset="-122"/>
                <a:ea typeface="华文新魏" panose="02010800040101010101" pitchFamily="2" charset="-122"/>
              </a:rPr>
              <a:t> = D</a:t>
            </a:r>
          </a:p>
        </p:txBody>
      </p:sp>
      <p:sp>
        <p:nvSpPr>
          <p:cNvPr id="6" name="文本框 5"/>
          <p:cNvSpPr txBox="1"/>
          <p:nvPr/>
        </p:nvSpPr>
        <p:spPr>
          <a:xfrm>
            <a:off x="6335395" y="4352290"/>
            <a:ext cx="436880" cy="398780"/>
          </a:xfrm>
          <a:prstGeom prst="rect">
            <a:avLst/>
          </a:prstGeom>
          <a:noFill/>
        </p:spPr>
        <p:txBody>
          <a:bodyPr wrap="square" rtlCol="0" anchor="t">
            <a:spAutoFit/>
          </a:bodyPr>
          <a:lstStyle/>
          <a:p>
            <a:r>
              <a:rPr lang="zh-CN" altLang="en-US">
                <a:solidFill>
                  <a:schemeClr val="tx1"/>
                </a:solidFill>
                <a:latin typeface="微软雅黑" panose="020B0503020204020204" charset="-122"/>
                <a:ea typeface="微软雅黑" panose="020B0503020204020204" charset="-122"/>
              </a:rPr>
              <a:t>⑥</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p:cNvSpPr>
          <p:nvPr>
            <p:ph type="title"/>
          </p:nvPr>
        </p:nvSpPr>
        <p:spPr>
          <a:xfrm>
            <a:off x="457200" y="860425"/>
            <a:ext cx="5257800" cy="514350"/>
          </a:xfrm>
          <a:prstGeom prst="rect">
            <a:avLst/>
          </a:prstGeom>
          <a:noFill/>
          <a:ln>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D </a:t>
            </a:r>
            <a:r>
              <a:rPr lang="zh-CN" altLang="en-US" sz="2000" b="1" dirty="0">
                <a:solidFill>
                  <a:srgbClr val="FF0000"/>
                </a:solidFill>
                <a:latin typeface="华文新魏" panose="02010800040101010101" pitchFamily="2" charset="-122"/>
                <a:ea typeface="华文新魏" panose="02010800040101010101" pitchFamily="2" charset="-122"/>
              </a:rPr>
              <a:t>锁存器的工作过程（</a:t>
            </a:r>
            <a:r>
              <a:rPr lang="en-US" altLang="zh-CN" sz="2000" b="1" dirty="0">
                <a:solidFill>
                  <a:srgbClr val="FF0000"/>
                </a:solidFill>
                <a:latin typeface="华文新魏" panose="02010800040101010101" pitchFamily="2" charset="-122"/>
                <a:ea typeface="华文新魏" panose="02010800040101010101" pitchFamily="2" charset="-122"/>
              </a:rPr>
              <a:t>1</a:t>
            </a:r>
            <a:r>
              <a:rPr lang="zh-CN" altLang="en-US" sz="2000" b="1" dirty="0">
                <a:solidFill>
                  <a:srgbClr val="FF0000"/>
                </a:solidFill>
                <a:latin typeface="华文新魏" panose="02010800040101010101" pitchFamily="2" charset="-122"/>
                <a:ea typeface="华文新魏" panose="02010800040101010101" pitchFamily="2" charset="-122"/>
              </a:rPr>
              <a:t>）：</a:t>
            </a:r>
          </a:p>
        </p:txBody>
      </p:sp>
      <p:sp>
        <p:nvSpPr>
          <p:cNvPr id="56323" name="Line 5"/>
          <p:cNvSpPr/>
          <p:nvPr/>
        </p:nvSpPr>
        <p:spPr>
          <a:xfrm>
            <a:off x="3962400" y="1885950"/>
            <a:ext cx="48895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24" name="Line 6"/>
          <p:cNvSpPr/>
          <p:nvPr/>
        </p:nvSpPr>
        <p:spPr>
          <a:xfrm flipV="1">
            <a:off x="4451350" y="15430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25" name="Line 7"/>
          <p:cNvSpPr/>
          <p:nvPr/>
        </p:nvSpPr>
        <p:spPr>
          <a:xfrm>
            <a:off x="4451350" y="1543050"/>
            <a:ext cx="325438"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26" name="Line 8"/>
          <p:cNvSpPr/>
          <p:nvPr/>
        </p:nvSpPr>
        <p:spPr>
          <a:xfrm flipV="1">
            <a:off x="4776788" y="15430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27" name="Line 9"/>
          <p:cNvSpPr/>
          <p:nvPr/>
        </p:nvSpPr>
        <p:spPr>
          <a:xfrm>
            <a:off x="4776788" y="1885950"/>
            <a:ext cx="487362"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28" name="Line 10"/>
          <p:cNvSpPr/>
          <p:nvPr/>
        </p:nvSpPr>
        <p:spPr>
          <a:xfrm flipV="1">
            <a:off x="5264150" y="15430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29" name="Line 11"/>
          <p:cNvSpPr/>
          <p:nvPr/>
        </p:nvSpPr>
        <p:spPr>
          <a:xfrm>
            <a:off x="5264150" y="1543050"/>
            <a:ext cx="48895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0" name="Line 12"/>
          <p:cNvSpPr/>
          <p:nvPr/>
        </p:nvSpPr>
        <p:spPr>
          <a:xfrm flipV="1">
            <a:off x="5753100" y="15430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1" name="Line 13"/>
          <p:cNvSpPr/>
          <p:nvPr/>
        </p:nvSpPr>
        <p:spPr>
          <a:xfrm>
            <a:off x="5753100" y="1885950"/>
            <a:ext cx="89535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2" name="Line 14"/>
          <p:cNvSpPr/>
          <p:nvPr/>
        </p:nvSpPr>
        <p:spPr>
          <a:xfrm flipV="1">
            <a:off x="6648450" y="15430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3" name="Line 15"/>
          <p:cNvSpPr/>
          <p:nvPr/>
        </p:nvSpPr>
        <p:spPr>
          <a:xfrm>
            <a:off x="6648450" y="1543050"/>
            <a:ext cx="89535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4" name="Line 16"/>
          <p:cNvSpPr/>
          <p:nvPr/>
        </p:nvSpPr>
        <p:spPr>
          <a:xfrm>
            <a:off x="3962400" y="2457450"/>
            <a:ext cx="99060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5" name="Line 17"/>
          <p:cNvSpPr/>
          <p:nvPr/>
        </p:nvSpPr>
        <p:spPr>
          <a:xfrm flipV="1">
            <a:off x="4953000" y="21145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6" name="Line 18"/>
          <p:cNvSpPr/>
          <p:nvPr/>
        </p:nvSpPr>
        <p:spPr>
          <a:xfrm>
            <a:off x="4953000" y="2114550"/>
            <a:ext cx="106680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7" name="Line 19"/>
          <p:cNvSpPr/>
          <p:nvPr/>
        </p:nvSpPr>
        <p:spPr>
          <a:xfrm flipV="1">
            <a:off x="6019800" y="21145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8" name="Line 20"/>
          <p:cNvSpPr/>
          <p:nvPr/>
        </p:nvSpPr>
        <p:spPr>
          <a:xfrm>
            <a:off x="6019800" y="2457450"/>
            <a:ext cx="99060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39" name="Line 21"/>
          <p:cNvSpPr/>
          <p:nvPr/>
        </p:nvSpPr>
        <p:spPr>
          <a:xfrm flipV="1">
            <a:off x="7010400" y="21145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56340" name="Line 22"/>
          <p:cNvSpPr/>
          <p:nvPr/>
        </p:nvSpPr>
        <p:spPr>
          <a:xfrm>
            <a:off x="7010400" y="2114550"/>
            <a:ext cx="53340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33813" name="Line 25"/>
          <p:cNvSpPr/>
          <p:nvPr/>
        </p:nvSpPr>
        <p:spPr>
          <a:xfrm>
            <a:off x="3962400" y="3086100"/>
            <a:ext cx="1295400" cy="0"/>
          </a:xfrm>
          <a:prstGeom prst="line">
            <a:avLst/>
          </a:prstGeom>
          <a:ln w="57150">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56342" name="Text Box 26"/>
          <p:cNvSpPr txBox="1"/>
          <p:nvPr/>
        </p:nvSpPr>
        <p:spPr>
          <a:xfrm>
            <a:off x="3581400" y="1600200"/>
            <a:ext cx="296863" cy="365125"/>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56343" name="Text Box 27"/>
          <p:cNvSpPr txBox="1"/>
          <p:nvPr/>
        </p:nvSpPr>
        <p:spPr>
          <a:xfrm>
            <a:off x="3581400" y="2228850"/>
            <a:ext cx="296863" cy="365125"/>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sp>
        <p:nvSpPr>
          <p:cNvPr id="56344" name="Text Box 28"/>
          <p:cNvSpPr txBox="1"/>
          <p:nvPr/>
        </p:nvSpPr>
        <p:spPr>
          <a:xfrm>
            <a:off x="3557588" y="2836863"/>
            <a:ext cx="296862" cy="365125"/>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endParaRPr lang="en-US" altLang="zh-CN" sz="1800" baseline="-25000" dirty="0">
              <a:solidFill>
                <a:schemeClr val="tx1"/>
              </a:solidFill>
              <a:latin typeface="黑体" panose="02010609060101010101" pitchFamily="49" charset="-122"/>
              <a:ea typeface="黑体" panose="02010609060101010101" pitchFamily="49" charset="-122"/>
            </a:endParaRPr>
          </a:p>
        </p:txBody>
      </p:sp>
      <p:sp>
        <p:nvSpPr>
          <p:cNvPr id="33823" name="Line 79"/>
          <p:cNvSpPr/>
          <p:nvPr/>
        </p:nvSpPr>
        <p:spPr>
          <a:xfrm flipV="1">
            <a:off x="5257800" y="2754313"/>
            <a:ext cx="0" cy="342900"/>
          </a:xfrm>
          <a:prstGeom prst="line">
            <a:avLst/>
          </a:prstGeom>
          <a:ln w="57150">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3824" name="Line 80"/>
          <p:cNvSpPr/>
          <p:nvPr/>
        </p:nvSpPr>
        <p:spPr>
          <a:xfrm>
            <a:off x="5257800" y="2754313"/>
            <a:ext cx="488950" cy="0"/>
          </a:xfrm>
          <a:prstGeom prst="line">
            <a:avLst/>
          </a:prstGeom>
          <a:ln w="57150">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3825" name="Line 81"/>
          <p:cNvSpPr/>
          <p:nvPr/>
        </p:nvSpPr>
        <p:spPr>
          <a:xfrm flipV="1">
            <a:off x="5746750" y="2743200"/>
            <a:ext cx="0" cy="342900"/>
          </a:xfrm>
          <a:prstGeom prst="line">
            <a:avLst/>
          </a:prstGeom>
          <a:ln w="57150">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3826" name="Line 82"/>
          <p:cNvSpPr/>
          <p:nvPr/>
        </p:nvSpPr>
        <p:spPr>
          <a:xfrm>
            <a:off x="5746750" y="3086100"/>
            <a:ext cx="1263650" cy="0"/>
          </a:xfrm>
          <a:prstGeom prst="line">
            <a:avLst/>
          </a:prstGeom>
          <a:ln w="57150">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3827" name="Line 83"/>
          <p:cNvSpPr/>
          <p:nvPr/>
        </p:nvSpPr>
        <p:spPr>
          <a:xfrm flipV="1">
            <a:off x="7010400" y="2754313"/>
            <a:ext cx="0" cy="342900"/>
          </a:xfrm>
          <a:prstGeom prst="line">
            <a:avLst/>
          </a:prstGeom>
          <a:ln w="57150">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33828" name="Line 84"/>
          <p:cNvSpPr/>
          <p:nvPr/>
        </p:nvSpPr>
        <p:spPr>
          <a:xfrm>
            <a:off x="7010400" y="2754313"/>
            <a:ext cx="533400" cy="0"/>
          </a:xfrm>
          <a:prstGeom prst="line">
            <a:avLst/>
          </a:prstGeom>
          <a:ln w="57150">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nvGrpSpPr>
          <p:cNvPr id="56351" name="Group 89"/>
          <p:cNvGrpSpPr/>
          <p:nvPr/>
        </p:nvGrpSpPr>
        <p:grpSpPr>
          <a:xfrm>
            <a:off x="398463" y="1481138"/>
            <a:ext cx="2805112" cy="1487487"/>
            <a:chOff x="2510" y="1999"/>
            <a:chExt cx="2876" cy="1258"/>
          </a:xfrm>
        </p:grpSpPr>
        <p:sp>
          <p:nvSpPr>
            <p:cNvPr id="56362" name="Line 90"/>
            <p:cNvSpPr/>
            <p:nvPr/>
          </p:nvSpPr>
          <p:spPr>
            <a:xfrm>
              <a:off x="4055" y="2316"/>
              <a:ext cx="299"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63" name="Line 91"/>
            <p:cNvSpPr/>
            <p:nvPr/>
          </p:nvSpPr>
          <p:spPr>
            <a:xfrm>
              <a:off x="4669" y="2307"/>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64" name="Line 92"/>
            <p:cNvSpPr/>
            <p:nvPr/>
          </p:nvSpPr>
          <p:spPr>
            <a:xfrm>
              <a:off x="4211" y="2913"/>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65" name="Line 93"/>
            <p:cNvSpPr/>
            <p:nvPr/>
          </p:nvSpPr>
          <p:spPr>
            <a:xfrm>
              <a:off x="4669" y="2970"/>
              <a:ext cx="3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66" name="Line 94"/>
            <p:cNvSpPr/>
            <p:nvPr/>
          </p:nvSpPr>
          <p:spPr>
            <a:xfrm>
              <a:off x="4055" y="2988"/>
              <a:ext cx="299"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67" name="Rectangle 95"/>
            <p:cNvSpPr/>
            <p:nvPr/>
          </p:nvSpPr>
          <p:spPr>
            <a:xfrm>
              <a:off x="4354" y="2162"/>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68" name="Text Box 96"/>
            <p:cNvSpPr txBox="1"/>
            <p:nvPr/>
          </p:nvSpPr>
          <p:spPr>
            <a:xfrm>
              <a:off x="4330" y="2144"/>
              <a:ext cx="317"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56369" name="Oval 97"/>
            <p:cNvSpPr/>
            <p:nvPr/>
          </p:nvSpPr>
          <p:spPr>
            <a:xfrm>
              <a:off x="4601" y="2278"/>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70" name="Rectangle 98"/>
            <p:cNvSpPr/>
            <p:nvPr/>
          </p:nvSpPr>
          <p:spPr>
            <a:xfrm>
              <a:off x="4354" y="2825"/>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71" name="Text Box 99"/>
            <p:cNvSpPr txBox="1"/>
            <p:nvPr/>
          </p:nvSpPr>
          <p:spPr>
            <a:xfrm>
              <a:off x="4330" y="2807"/>
              <a:ext cx="317"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56372" name="Oval 100"/>
            <p:cNvSpPr/>
            <p:nvPr/>
          </p:nvSpPr>
          <p:spPr>
            <a:xfrm>
              <a:off x="4601" y="2951"/>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73" name="Line 101"/>
            <p:cNvSpPr/>
            <p:nvPr/>
          </p:nvSpPr>
          <p:spPr>
            <a:xfrm>
              <a:off x="4214" y="2382"/>
              <a:ext cx="1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74" name="Line 102"/>
            <p:cNvSpPr/>
            <p:nvPr/>
          </p:nvSpPr>
          <p:spPr>
            <a:xfrm>
              <a:off x="4790" y="2316"/>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75" name="Line 103"/>
            <p:cNvSpPr/>
            <p:nvPr/>
          </p:nvSpPr>
          <p:spPr>
            <a:xfrm>
              <a:off x="4214" y="2763"/>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76" name="Line 104"/>
            <p:cNvSpPr/>
            <p:nvPr/>
          </p:nvSpPr>
          <p:spPr>
            <a:xfrm>
              <a:off x="4790" y="2778"/>
              <a:ext cx="0" cy="19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77" name="Line 105"/>
            <p:cNvSpPr/>
            <p:nvPr/>
          </p:nvSpPr>
          <p:spPr>
            <a:xfrm>
              <a:off x="4214" y="2382"/>
              <a:ext cx="0" cy="1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78" name="Line 106"/>
            <p:cNvSpPr/>
            <p:nvPr/>
          </p:nvSpPr>
          <p:spPr>
            <a:xfrm>
              <a:off x="4214" y="2528"/>
              <a:ext cx="576" cy="240"/>
            </a:xfrm>
            <a:prstGeom prst="line">
              <a:avLst/>
            </a:prstGeom>
            <a:ln w="19050" cap="flat" cmpd="sng">
              <a:solidFill>
                <a:schemeClr val="accent2"/>
              </a:solidFill>
              <a:prstDash val="dash"/>
              <a:headEnd type="none" w="med" len="med"/>
              <a:tailEnd type="none" w="med" len="med"/>
            </a:ln>
          </p:spPr>
          <p:txBody>
            <a:bodyPr/>
            <a:lstStyle/>
            <a:p>
              <a:endParaRPr lang="zh-CN" altLang="en-US"/>
            </a:p>
          </p:txBody>
        </p:sp>
        <p:sp>
          <p:nvSpPr>
            <p:cNvPr id="56379" name="Line 107"/>
            <p:cNvSpPr/>
            <p:nvPr/>
          </p:nvSpPr>
          <p:spPr>
            <a:xfrm flipH="1">
              <a:off x="4214" y="2516"/>
              <a:ext cx="576" cy="240"/>
            </a:xfrm>
            <a:prstGeom prst="line">
              <a:avLst/>
            </a:prstGeom>
            <a:ln w="19050" cap="flat" cmpd="sng">
              <a:solidFill>
                <a:schemeClr val="accent2"/>
              </a:solidFill>
              <a:prstDash val="dash"/>
              <a:headEnd type="none" w="med" len="med"/>
              <a:tailEnd type="none" w="med" len="med"/>
            </a:ln>
          </p:spPr>
          <p:txBody>
            <a:bodyPr/>
            <a:lstStyle/>
            <a:p>
              <a:endParaRPr lang="zh-CN" altLang="en-US"/>
            </a:p>
          </p:txBody>
        </p:sp>
        <p:sp>
          <p:nvSpPr>
            <p:cNvPr id="56380" name="Oval 108"/>
            <p:cNvSpPr/>
            <p:nvPr/>
          </p:nvSpPr>
          <p:spPr>
            <a:xfrm>
              <a:off x="4768" y="2950"/>
              <a:ext cx="48" cy="48"/>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81" name="Oval 109"/>
            <p:cNvSpPr/>
            <p:nvPr/>
          </p:nvSpPr>
          <p:spPr>
            <a:xfrm>
              <a:off x="4768" y="228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ln>
                  <a:solidFill>
                    <a:schemeClr val="tx1"/>
                  </a:solidFill>
                </a:ln>
                <a:solidFill>
                  <a:schemeClr val="tx1"/>
                </a:solidFill>
                <a:latin typeface="黑体" panose="02010609060101010101" pitchFamily="49" charset="-122"/>
                <a:ea typeface="黑体" panose="02010609060101010101" pitchFamily="49" charset="-122"/>
              </a:endParaRPr>
            </a:p>
          </p:txBody>
        </p:sp>
        <p:sp>
          <p:nvSpPr>
            <p:cNvPr id="56382" name="Text Box 110"/>
            <p:cNvSpPr txBox="1"/>
            <p:nvPr/>
          </p:nvSpPr>
          <p:spPr>
            <a:xfrm>
              <a:off x="2510" y="2100"/>
              <a:ext cx="240"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accent2"/>
                  </a:solidFill>
                  <a:latin typeface="黑体" panose="02010609060101010101" pitchFamily="49" charset="-122"/>
                  <a:ea typeface="黑体" panose="02010609060101010101" pitchFamily="49" charset="-122"/>
                </a:rPr>
                <a:t>D</a:t>
              </a:r>
            </a:p>
          </p:txBody>
        </p:sp>
        <p:sp>
          <p:nvSpPr>
            <p:cNvPr id="56383" name="Text Box 111"/>
            <p:cNvSpPr txBox="1"/>
            <p:nvPr/>
          </p:nvSpPr>
          <p:spPr>
            <a:xfrm>
              <a:off x="5039" y="2148"/>
              <a:ext cx="240"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56384" name="Text Box 112"/>
            <p:cNvSpPr txBox="1"/>
            <p:nvPr/>
          </p:nvSpPr>
          <p:spPr>
            <a:xfrm>
              <a:off x="4944" y="2834"/>
              <a:ext cx="442" cy="31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56385" name="Rectangle 113"/>
            <p:cNvSpPr/>
            <p:nvPr/>
          </p:nvSpPr>
          <p:spPr>
            <a:xfrm>
              <a:off x="3748" y="2160"/>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86" name="Text Box 114"/>
            <p:cNvSpPr txBox="1"/>
            <p:nvPr/>
          </p:nvSpPr>
          <p:spPr>
            <a:xfrm>
              <a:off x="3724" y="2142"/>
              <a:ext cx="317"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56387" name="Oval 115"/>
            <p:cNvSpPr/>
            <p:nvPr/>
          </p:nvSpPr>
          <p:spPr>
            <a:xfrm>
              <a:off x="3995" y="2286"/>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88" name="Rectangle 116"/>
            <p:cNvSpPr/>
            <p:nvPr/>
          </p:nvSpPr>
          <p:spPr>
            <a:xfrm>
              <a:off x="3748" y="2823"/>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89" name="Text Box 117"/>
            <p:cNvSpPr txBox="1"/>
            <p:nvPr/>
          </p:nvSpPr>
          <p:spPr>
            <a:xfrm>
              <a:off x="3724" y="2805"/>
              <a:ext cx="317"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56390" name="Oval 118"/>
            <p:cNvSpPr/>
            <p:nvPr/>
          </p:nvSpPr>
          <p:spPr>
            <a:xfrm>
              <a:off x="3995" y="2949"/>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391" name="Line 119"/>
            <p:cNvSpPr/>
            <p:nvPr/>
          </p:nvSpPr>
          <p:spPr>
            <a:xfrm>
              <a:off x="3610" y="2382"/>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92" name="Line 120"/>
            <p:cNvSpPr/>
            <p:nvPr/>
          </p:nvSpPr>
          <p:spPr>
            <a:xfrm>
              <a:off x="3610" y="2902"/>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93" name="Line 121"/>
            <p:cNvSpPr/>
            <p:nvPr/>
          </p:nvSpPr>
          <p:spPr>
            <a:xfrm>
              <a:off x="3600" y="2382"/>
              <a:ext cx="0" cy="52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94" name="Line 122"/>
            <p:cNvSpPr/>
            <p:nvPr/>
          </p:nvSpPr>
          <p:spPr>
            <a:xfrm>
              <a:off x="2852" y="2622"/>
              <a:ext cx="73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33863" name="Line 123"/>
            <p:cNvSpPr/>
            <p:nvPr/>
          </p:nvSpPr>
          <p:spPr>
            <a:xfrm>
              <a:off x="2842" y="2276"/>
              <a:ext cx="908"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56396" name="Line 124"/>
            <p:cNvSpPr/>
            <p:nvPr/>
          </p:nvSpPr>
          <p:spPr>
            <a:xfrm>
              <a:off x="3502" y="2988"/>
              <a:ext cx="25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397" name="Text Box 125"/>
            <p:cNvSpPr txBox="1"/>
            <p:nvPr/>
          </p:nvSpPr>
          <p:spPr>
            <a:xfrm>
              <a:off x="2522" y="2458"/>
              <a:ext cx="336"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sp>
          <p:nvSpPr>
            <p:cNvPr id="56398" name="Oval 126"/>
            <p:cNvSpPr/>
            <p:nvPr/>
          </p:nvSpPr>
          <p:spPr>
            <a:xfrm>
              <a:off x="3570" y="2602"/>
              <a:ext cx="48" cy="48"/>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nvGrpSpPr>
            <p:cNvPr id="56399" name="Group 127"/>
            <p:cNvGrpSpPr/>
            <p:nvPr/>
          </p:nvGrpSpPr>
          <p:grpSpPr>
            <a:xfrm>
              <a:off x="3164" y="2814"/>
              <a:ext cx="332" cy="315"/>
              <a:chOff x="998" y="1335"/>
              <a:chExt cx="332" cy="315"/>
            </a:xfrm>
          </p:grpSpPr>
          <p:sp>
            <p:nvSpPr>
              <p:cNvPr id="56405" name="Rectangle 128"/>
              <p:cNvSpPr/>
              <p:nvPr/>
            </p:nvSpPr>
            <p:spPr>
              <a:xfrm>
                <a:off x="1022" y="1353"/>
                <a:ext cx="243" cy="297"/>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406" name="Text Box 129"/>
              <p:cNvSpPr txBox="1"/>
              <p:nvPr/>
            </p:nvSpPr>
            <p:spPr>
              <a:xfrm>
                <a:off x="998" y="1335"/>
                <a:ext cx="317"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56407" name="Oval 130"/>
              <p:cNvSpPr/>
              <p:nvPr/>
            </p:nvSpPr>
            <p:spPr>
              <a:xfrm>
                <a:off x="1269" y="1479"/>
                <a:ext cx="61"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sp>
          <p:nvSpPr>
            <p:cNvPr id="56400" name="Line 131"/>
            <p:cNvSpPr/>
            <p:nvPr/>
          </p:nvSpPr>
          <p:spPr>
            <a:xfrm>
              <a:off x="3040" y="2978"/>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401" name="Line 132"/>
            <p:cNvSpPr/>
            <p:nvPr/>
          </p:nvSpPr>
          <p:spPr>
            <a:xfrm>
              <a:off x="3034" y="2286"/>
              <a:ext cx="0" cy="69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6402" name="Oval 133"/>
            <p:cNvSpPr/>
            <p:nvPr/>
          </p:nvSpPr>
          <p:spPr>
            <a:xfrm>
              <a:off x="3014" y="225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6403" name="Text Box 134"/>
            <p:cNvSpPr txBox="1"/>
            <p:nvPr/>
          </p:nvSpPr>
          <p:spPr>
            <a:xfrm>
              <a:off x="3501" y="1999"/>
              <a:ext cx="192"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56404" name="Text Box 135"/>
            <p:cNvSpPr txBox="1"/>
            <p:nvPr/>
          </p:nvSpPr>
          <p:spPr>
            <a:xfrm>
              <a:off x="3486" y="2948"/>
              <a:ext cx="192" cy="30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grpSp>
      <p:sp>
        <p:nvSpPr>
          <p:cNvPr id="56352" name="Line 33"/>
          <p:cNvSpPr/>
          <p:nvPr/>
        </p:nvSpPr>
        <p:spPr>
          <a:xfrm>
            <a:off x="6629400" y="1028700"/>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56353" name="Line 23"/>
          <p:cNvSpPr/>
          <p:nvPr/>
        </p:nvSpPr>
        <p:spPr>
          <a:xfrm>
            <a:off x="4451350" y="992188"/>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56354" name="Line 31"/>
          <p:cNvSpPr/>
          <p:nvPr/>
        </p:nvSpPr>
        <p:spPr>
          <a:xfrm>
            <a:off x="5746750" y="1000125"/>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56355" name="Line 29"/>
          <p:cNvSpPr/>
          <p:nvPr/>
        </p:nvSpPr>
        <p:spPr>
          <a:xfrm>
            <a:off x="5257800" y="1028700"/>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56356" name="Line 32"/>
          <p:cNvSpPr/>
          <p:nvPr/>
        </p:nvSpPr>
        <p:spPr>
          <a:xfrm>
            <a:off x="6019800" y="995363"/>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56357" name="Line 34"/>
          <p:cNvSpPr/>
          <p:nvPr/>
        </p:nvSpPr>
        <p:spPr>
          <a:xfrm>
            <a:off x="7010400" y="1028700"/>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56358" name="Line 30"/>
          <p:cNvSpPr/>
          <p:nvPr/>
        </p:nvSpPr>
        <p:spPr>
          <a:xfrm>
            <a:off x="4953000" y="1011238"/>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56360" name="Rectangle 87"/>
          <p:cNvSpPr/>
          <p:nvPr/>
        </p:nvSpPr>
        <p:spPr>
          <a:xfrm>
            <a:off x="2484438" y="2520950"/>
            <a:ext cx="285750" cy="214313"/>
          </a:xfrm>
          <a:prstGeom prst="rect">
            <a:avLst/>
          </a:prstGeom>
          <a:noFill/>
          <a:ln w="9525">
            <a:noFill/>
          </a:ln>
        </p:spPr>
        <p:txBody>
          <a:bodyPr wrap="none">
            <a:spAutoFit/>
          </a:bodyPr>
          <a:lstStyle/>
          <a:p>
            <a:r>
              <a:rPr lang="zh-CN" altLang="en-US" sz="800" dirty="0">
                <a:solidFill>
                  <a:schemeClr val="tx1"/>
                </a:solidFill>
                <a:latin typeface="Calibri" panose="020F0502020204030204" pitchFamily="34" charset="0"/>
              </a:rPr>
              <a:t>●</a:t>
            </a:r>
          </a:p>
        </p:txBody>
      </p:sp>
      <p:sp>
        <p:nvSpPr>
          <p:cNvPr id="56361" name="Rectangle 88"/>
          <p:cNvSpPr/>
          <p:nvPr/>
        </p:nvSpPr>
        <p:spPr>
          <a:xfrm>
            <a:off x="1322388" y="2112963"/>
            <a:ext cx="285750" cy="214312"/>
          </a:xfrm>
          <a:prstGeom prst="rect">
            <a:avLst/>
          </a:prstGeom>
          <a:noFill/>
          <a:ln w="9525">
            <a:noFill/>
          </a:ln>
        </p:spPr>
        <p:txBody>
          <a:bodyPr wrap="none">
            <a:spAutoFit/>
          </a:bodyPr>
          <a:lstStyle/>
          <a:p>
            <a:r>
              <a:rPr lang="zh-CN" altLang="en-US" sz="800" dirty="0">
                <a:solidFill>
                  <a:schemeClr val="tx1"/>
                </a:solidFill>
                <a:latin typeface="Calibri" panose="020F0502020204030204" pitchFamily="34" charset="0"/>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469900" y="771208"/>
            <a:ext cx="4246563" cy="400050"/>
          </a:xfrm>
          <a:prstGeom prst="rect">
            <a:avLst/>
          </a:prstGeom>
          <a:noFill/>
          <a:ln>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5</a:t>
            </a:r>
            <a:r>
              <a:rPr lang="zh-CN" altLang="en-US" sz="2000" b="1" dirty="0">
                <a:solidFill>
                  <a:srgbClr val="FF0000"/>
                </a:solidFill>
                <a:latin typeface="华文新魏" panose="02010800040101010101" pitchFamily="2" charset="-122"/>
                <a:ea typeface="华文新魏" panose="02010800040101010101" pitchFamily="2" charset="-122"/>
              </a:rPr>
              <a:t>）边沿触发的</a:t>
            </a:r>
            <a:r>
              <a:rPr lang="en-US" altLang="zh-CN" sz="2000" b="1" dirty="0">
                <a:solidFill>
                  <a:srgbClr val="FF0000"/>
                </a:solidFill>
                <a:latin typeface="华文新魏" panose="02010800040101010101" pitchFamily="2" charset="-122"/>
                <a:ea typeface="华文新魏" panose="02010800040101010101" pitchFamily="2" charset="-122"/>
              </a:rPr>
              <a:t>D</a:t>
            </a:r>
            <a:r>
              <a:rPr lang="zh-CN" altLang="en-US" sz="2000" b="1" dirty="0">
                <a:solidFill>
                  <a:srgbClr val="FF0000"/>
                </a:solidFill>
                <a:latin typeface="华文新魏" panose="02010800040101010101" pitchFamily="2" charset="-122"/>
                <a:ea typeface="华文新魏" panose="02010800040101010101" pitchFamily="2" charset="-122"/>
              </a:rPr>
              <a:t>触发器</a:t>
            </a:r>
          </a:p>
        </p:txBody>
      </p:sp>
      <p:grpSp>
        <p:nvGrpSpPr>
          <p:cNvPr id="59395" name="Group 91"/>
          <p:cNvGrpSpPr/>
          <p:nvPr/>
        </p:nvGrpSpPr>
        <p:grpSpPr>
          <a:xfrm>
            <a:off x="4761548" y="656908"/>
            <a:ext cx="3565525" cy="4154487"/>
            <a:chOff x="3542" y="604"/>
            <a:chExt cx="2214" cy="3128"/>
          </a:xfrm>
        </p:grpSpPr>
        <p:sp>
          <p:nvSpPr>
            <p:cNvPr id="59404" name="Text Box 81"/>
            <p:cNvSpPr txBox="1"/>
            <p:nvPr/>
          </p:nvSpPr>
          <p:spPr>
            <a:xfrm>
              <a:off x="5276" y="2244"/>
              <a:ext cx="480"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dirty="0">
                  <a:solidFill>
                    <a:srgbClr val="FF0000"/>
                  </a:solidFill>
                  <a:latin typeface="黑体" panose="02010609060101010101" pitchFamily="49" charset="-122"/>
                  <a:ea typeface="黑体" panose="02010609060101010101" pitchFamily="49" charset="-122"/>
                </a:rPr>
                <a:t>CLK</a:t>
              </a:r>
            </a:p>
          </p:txBody>
        </p:sp>
        <p:sp>
          <p:nvSpPr>
            <p:cNvPr id="59405" name="Text Box 84"/>
            <p:cNvSpPr txBox="1"/>
            <p:nvPr/>
          </p:nvSpPr>
          <p:spPr>
            <a:xfrm>
              <a:off x="4992" y="2544"/>
              <a:ext cx="240"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b</a:t>
              </a:r>
            </a:p>
          </p:txBody>
        </p:sp>
        <p:sp>
          <p:nvSpPr>
            <p:cNvPr id="59406" name="Line 5"/>
            <p:cNvSpPr/>
            <p:nvPr/>
          </p:nvSpPr>
          <p:spPr>
            <a:xfrm rot="-5400000">
              <a:off x="4162" y="1548"/>
              <a:ext cx="16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07" name="Line 6"/>
            <p:cNvSpPr/>
            <p:nvPr/>
          </p:nvSpPr>
          <p:spPr>
            <a:xfrm rot="-5400000">
              <a:off x="4028" y="976"/>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08" name="Line 7"/>
            <p:cNvSpPr/>
            <p:nvPr/>
          </p:nvSpPr>
          <p:spPr>
            <a:xfrm rot="-5400000">
              <a:off x="4000" y="1545"/>
              <a:ext cx="161" cy="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59409" name="AutoShape 8"/>
            <p:cNvSpPr/>
            <p:nvPr/>
          </p:nvSpPr>
          <p:spPr>
            <a:xfrm rot="-5400000">
              <a:off x="4024" y="1182"/>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10" name="Line 10"/>
            <p:cNvSpPr/>
            <p:nvPr/>
          </p:nvSpPr>
          <p:spPr>
            <a:xfrm rot="-5400000">
              <a:off x="4796" y="979"/>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11" name="Line 13"/>
            <p:cNvSpPr/>
            <p:nvPr/>
          </p:nvSpPr>
          <p:spPr>
            <a:xfrm rot="-5400000">
              <a:off x="3954" y="1681"/>
              <a:ext cx="4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12" name="Line 14"/>
            <p:cNvSpPr/>
            <p:nvPr/>
          </p:nvSpPr>
          <p:spPr>
            <a:xfrm rot="-5400000">
              <a:off x="3949" y="2400"/>
              <a:ext cx="26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59413" name="AutoShape 15"/>
            <p:cNvSpPr/>
            <p:nvPr/>
          </p:nvSpPr>
          <p:spPr>
            <a:xfrm rot="-5400000">
              <a:off x="4020" y="1981"/>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14" name="Line 17"/>
            <p:cNvSpPr/>
            <p:nvPr/>
          </p:nvSpPr>
          <p:spPr>
            <a:xfrm rot="-5400000">
              <a:off x="4736" y="2369"/>
              <a:ext cx="213" cy="0"/>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59415" name="AutoShape 18"/>
            <p:cNvSpPr/>
            <p:nvPr/>
          </p:nvSpPr>
          <p:spPr>
            <a:xfrm rot="-5400000">
              <a:off x="4788" y="1984"/>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16" name="Oval 19"/>
            <p:cNvSpPr/>
            <p:nvPr/>
          </p:nvSpPr>
          <p:spPr>
            <a:xfrm rot="-5400000">
              <a:off x="4907" y="1768"/>
              <a:ext cx="62" cy="57"/>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17" name="Line 20"/>
            <p:cNvSpPr/>
            <p:nvPr/>
          </p:nvSpPr>
          <p:spPr>
            <a:xfrm rot="-5400000">
              <a:off x="4052" y="3191"/>
              <a:ext cx="238" cy="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59418" name="Line 21"/>
            <p:cNvSpPr/>
            <p:nvPr/>
          </p:nvSpPr>
          <p:spPr>
            <a:xfrm rot="-5400000">
              <a:off x="4000" y="3139"/>
              <a:ext cx="154" cy="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19" name="AutoShape 22"/>
            <p:cNvSpPr/>
            <p:nvPr/>
          </p:nvSpPr>
          <p:spPr>
            <a:xfrm rot="-5400000">
              <a:off x="4020" y="2787"/>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20" name="Line 24"/>
            <p:cNvSpPr/>
            <p:nvPr/>
          </p:nvSpPr>
          <p:spPr>
            <a:xfrm rot="-5400000">
              <a:off x="4799" y="3204"/>
              <a:ext cx="275" cy="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59421" name="Line 25"/>
            <p:cNvSpPr/>
            <p:nvPr/>
          </p:nvSpPr>
          <p:spPr>
            <a:xfrm rot="-5400000">
              <a:off x="4767" y="3149"/>
              <a:ext cx="15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22" name="Line 28"/>
            <p:cNvSpPr/>
            <p:nvPr/>
          </p:nvSpPr>
          <p:spPr>
            <a:xfrm rot="-5400000">
              <a:off x="4760" y="1547"/>
              <a:ext cx="16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23" name="Line 29"/>
            <p:cNvSpPr/>
            <p:nvPr/>
          </p:nvSpPr>
          <p:spPr>
            <a:xfrm>
              <a:off x="4248" y="1632"/>
              <a:ext cx="15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24" name="Line 30"/>
            <p:cNvSpPr/>
            <p:nvPr/>
          </p:nvSpPr>
          <p:spPr>
            <a:xfrm>
              <a:off x="4703" y="1632"/>
              <a:ext cx="14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25" name="Line 31"/>
            <p:cNvSpPr/>
            <p:nvPr/>
          </p:nvSpPr>
          <p:spPr>
            <a:xfrm>
              <a:off x="4172" y="1008"/>
              <a:ext cx="20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26" name="Line 33"/>
            <p:cNvSpPr/>
            <p:nvPr/>
          </p:nvSpPr>
          <p:spPr>
            <a:xfrm>
              <a:off x="4384" y="1008"/>
              <a:ext cx="326" cy="63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27" name="Line 34"/>
            <p:cNvSpPr/>
            <p:nvPr/>
          </p:nvSpPr>
          <p:spPr>
            <a:xfrm flipH="1">
              <a:off x="4392" y="1008"/>
              <a:ext cx="340" cy="63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28" name="Line 35"/>
            <p:cNvSpPr/>
            <p:nvPr/>
          </p:nvSpPr>
          <p:spPr>
            <a:xfrm>
              <a:off x="3654" y="1632"/>
              <a:ext cx="428" cy="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59429" name="Line 36"/>
            <p:cNvSpPr/>
            <p:nvPr/>
          </p:nvSpPr>
          <p:spPr>
            <a:xfrm rot="-5400000">
              <a:off x="4713" y="1678"/>
              <a:ext cx="4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30" name="Line 37"/>
            <p:cNvSpPr/>
            <p:nvPr/>
          </p:nvSpPr>
          <p:spPr>
            <a:xfrm rot="-5400000" flipV="1">
              <a:off x="4946" y="1543"/>
              <a:ext cx="175"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31" name="Line 38"/>
            <p:cNvSpPr/>
            <p:nvPr/>
          </p:nvSpPr>
          <p:spPr>
            <a:xfrm>
              <a:off x="5040" y="1627"/>
              <a:ext cx="384" cy="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59432" name="Oval 39"/>
            <p:cNvSpPr/>
            <p:nvPr/>
          </p:nvSpPr>
          <p:spPr>
            <a:xfrm>
              <a:off x="4152" y="2612"/>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33" name="Oval 40"/>
            <p:cNvSpPr/>
            <p:nvPr/>
          </p:nvSpPr>
          <p:spPr>
            <a:xfrm>
              <a:off x="4155" y="979"/>
              <a:ext cx="47" cy="57"/>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34" name="Text Box 42"/>
            <p:cNvSpPr txBox="1"/>
            <p:nvPr/>
          </p:nvSpPr>
          <p:spPr>
            <a:xfrm>
              <a:off x="4854" y="1934"/>
              <a:ext cx="192"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3</a:t>
              </a:r>
            </a:p>
          </p:txBody>
        </p:sp>
        <p:sp>
          <p:nvSpPr>
            <p:cNvPr id="59435" name="Text Box 44"/>
            <p:cNvSpPr txBox="1"/>
            <p:nvPr/>
          </p:nvSpPr>
          <p:spPr>
            <a:xfrm>
              <a:off x="4076" y="1126"/>
              <a:ext cx="192"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2</a:t>
              </a:r>
            </a:p>
          </p:txBody>
        </p:sp>
        <p:sp>
          <p:nvSpPr>
            <p:cNvPr id="59436" name="Text Box 45"/>
            <p:cNvSpPr txBox="1"/>
            <p:nvPr/>
          </p:nvSpPr>
          <p:spPr>
            <a:xfrm>
              <a:off x="4076" y="1934"/>
              <a:ext cx="192"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4</a:t>
              </a:r>
            </a:p>
          </p:txBody>
        </p:sp>
        <p:sp>
          <p:nvSpPr>
            <p:cNvPr id="59437" name="Text Box 47"/>
            <p:cNvSpPr txBox="1"/>
            <p:nvPr/>
          </p:nvSpPr>
          <p:spPr>
            <a:xfrm>
              <a:off x="4076" y="2740"/>
              <a:ext cx="192"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6</a:t>
              </a:r>
            </a:p>
          </p:txBody>
        </p:sp>
        <p:sp>
          <p:nvSpPr>
            <p:cNvPr id="59438" name="Line 48"/>
            <p:cNvSpPr/>
            <p:nvPr/>
          </p:nvSpPr>
          <p:spPr>
            <a:xfrm rot="-5400000">
              <a:off x="3945" y="2488"/>
              <a:ext cx="4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39" name="Line 49"/>
            <p:cNvSpPr/>
            <p:nvPr/>
          </p:nvSpPr>
          <p:spPr>
            <a:xfrm rot="-5400000">
              <a:off x="4713" y="2495"/>
              <a:ext cx="4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40" name="Line 50"/>
            <p:cNvSpPr/>
            <p:nvPr/>
          </p:nvSpPr>
          <p:spPr>
            <a:xfrm rot="-5400000">
              <a:off x="4174" y="2333"/>
              <a:ext cx="161" cy="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41" name="Line 51"/>
            <p:cNvSpPr/>
            <p:nvPr/>
          </p:nvSpPr>
          <p:spPr>
            <a:xfrm>
              <a:off x="4254" y="2415"/>
              <a:ext cx="141" cy="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42" name="Line 52"/>
            <p:cNvSpPr/>
            <p:nvPr/>
          </p:nvSpPr>
          <p:spPr>
            <a:xfrm>
              <a:off x="4720" y="1796"/>
              <a:ext cx="435" cy="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43" name="Line 53"/>
            <p:cNvSpPr/>
            <p:nvPr/>
          </p:nvSpPr>
          <p:spPr>
            <a:xfrm flipH="1">
              <a:off x="4383" y="1793"/>
              <a:ext cx="340" cy="63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44" name="Line 54"/>
            <p:cNvSpPr/>
            <p:nvPr/>
          </p:nvSpPr>
          <p:spPr>
            <a:xfrm rot="-5400000">
              <a:off x="4891" y="2400"/>
              <a:ext cx="26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59445" name="Line 55"/>
            <p:cNvSpPr/>
            <p:nvPr/>
          </p:nvSpPr>
          <p:spPr>
            <a:xfrm>
              <a:off x="4086" y="2534"/>
              <a:ext cx="132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59446" name="Line 56"/>
            <p:cNvSpPr/>
            <p:nvPr/>
          </p:nvSpPr>
          <p:spPr>
            <a:xfrm>
              <a:off x="3798" y="2486"/>
              <a:ext cx="1056" cy="0"/>
            </a:xfrm>
            <a:prstGeom prst="line">
              <a:avLst/>
            </a:prstGeom>
            <a:ln w="19050" cap="flat" cmpd="sng">
              <a:solidFill>
                <a:srgbClr val="FF9900"/>
              </a:solidFill>
              <a:prstDash val="solid"/>
              <a:headEnd type="none" w="med" len="med"/>
              <a:tailEnd type="none" w="med" len="med"/>
            </a:ln>
          </p:spPr>
          <p:txBody>
            <a:bodyPr/>
            <a:lstStyle/>
            <a:p>
              <a:endParaRPr lang="zh-CN" altLang="en-US"/>
            </a:p>
          </p:txBody>
        </p:sp>
        <p:sp>
          <p:nvSpPr>
            <p:cNvPr id="59447" name="Line 57"/>
            <p:cNvSpPr/>
            <p:nvPr/>
          </p:nvSpPr>
          <p:spPr>
            <a:xfrm>
              <a:off x="3783" y="1644"/>
              <a:ext cx="0" cy="1675"/>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59448" name="Oval 58"/>
            <p:cNvSpPr/>
            <p:nvPr/>
          </p:nvSpPr>
          <p:spPr>
            <a:xfrm>
              <a:off x="3756" y="1612"/>
              <a:ext cx="48" cy="48"/>
            </a:xfrm>
            <a:prstGeom prst="ellipse">
              <a:avLst/>
            </a:prstGeom>
            <a:solidFill>
              <a:srgbClr val="FF9900"/>
            </a:solidFill>
            <a:ln w="19050" cap="flat" cmpd="sng">
              <a:solidFill>
                <a:schemeClr val="accent2"/>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49" name="Oval 59"/>
            <p:cNvSpPr/>
            <p:nvPr/>
          </p:nvSpPr>
          <p:spPr>
            <a:xfrm>
              <a:off x="3756" y="2458"/>
              <a:ext cx="48" cy="48"/>
            </a:xfrm>
            <a:prstGeom prst="ellipse">
              <a:avLst/>
            </a:prstGeom>
            <a:solidFill>
              <a:srgbClr val="FF9900"/>
            </a:solidFill>
            <a:ln w="19050" cap="flat" cmpd="sng">
              <a:solidFill>
                <a:schemeClr val="accent2"/>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50" name="Line 60"/>
            <p:cNvSpPr/>
            <p:nvPr/>
          </p:nvSpPr>
          <p:spPr>
            <a:xfrm>
              <a:off x="3884" y="1824"/>
              <a:ext cx="0" cy="1394"/>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51" name="Line 61"/>
            <p:cNvSpPr/>
            <p:nvPr/>
          </p:nvSpPr>
          <p:spPr>
            <a:xfrm>
              <a:off x="3884" y="1824"/>
              <a:ext cx="288" cy="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52" name="Oval 62"/>
            <p:cNvSpPr/>
            <p:nvPr/>
          </p:nvSpPr>
          <p:spPr>
            <a:xfrm>
              <a:off x="4152" y="179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53" name="Line 63"/>
            <p:cNvSpPr/>
            <p:nvPr/>
          </p:nvSpPr>
          <p:spPr>
            <a:xfrm>
              <a:off x="3884" y="3216"/>
              <a:ext cx="192" cy="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54" name="Oval 64"/>
            <p:cNvSpPr/>
            <p:nvPr/>
          </p:nvSpPr>
          <p:spPr>
            <a:xfrm>
              <a:off x="4998" y="2516"/>
              <a:ext cx="48" cy="48"/>
            </a:xfrm>
            <a:prstGeom prst="ellipse">
              <a:avLst/>
            </a:prstGeom>
            <a:solidFill>
              <a:srgbClr val="FF0000"/>
            </a:solidFill>
            <a:ln w="19050" cap="flat" cmpd="sng">
              <a:solidFill>
                <a:srgbClr val="C00000"/>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55" name="Line 65"/>
            <p:cNvSpPr/>
            <p:nvPr/>
          </p:nvSpPr>
          <p:spPr>
            <a:xfrm>
              <a:off x="3788" y="3312"/>
              <a:ext cx="384" cy="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59456" name="Line 66"/>
            <p:cNvSpPr/>
            <p:nvPr/>
          </p:nvSpPr>
          <p:spPr>
            <a:xfrm>
              <a:off x="4258" y="3072"/>
              <a:ext cx="0" cy="3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57" name="Line 67"/>
            <p:cNvSpPr/>
            <p:nvPr/>
          </p:nvSpPr>
          <p:spPr>
            <a:xfrm>
              <a:off x="5152" y="1794"/>
              <a:ext cx="0" cy="144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58" name="Line 68"/>
            <p:cNvSpPr/>
            <p:nvPr/>
          </p:nvSpPr>
          <p:spPr>
            <a:xfrm rot="-5400000">
              <a:off x="4951" y="3145"/>
              <a:ext cx="154" cy="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59" name="Line 69"/>
            <p:cNvSpPr/>
            <p:nvPr/>
          </p:nvSpPr>
          <p:spPr>
            <a:xfrm>
              <a:off x="5033" y="3224"/>
              <a:ext cx="118" cy="0"/>
            </a:xfrm>
            <a:prstGeom prst="line">
              <a:avLst/>
            </a:prstGeom>
            <a:ln w="19050" cap="flat" cmpd="sng">
              <a:solidFill>
                <a:srgbClr val="7030A0"/>
              </a:solidFill>
              <a:prstDash val="solid"/>
              <a:headEnd type="none" w="med" len="med"/>
              <a:tailEnd type="none" w="med" len="med"/>
            </a:ln>
          </p:spPr>
          <p:txBody>
            <a:bodyPr/>
            <a:lstStyle/>
            <a:p>
              <a:endParaRPr lang="zh-CN" altLang="en-US"/>
            </a:p>
          </p:txBody>
        </p:sp>
        <p:sp>
          <p:nvSpPr>
            <p:cNvPr id="59460" name="Line 70"/>
            <p:cNvSpPr/>
            <p:nvPr/>
          </p:nvSpPr>
          <p:spPr>
            <a:xfrm>
              <a:off x="5248" y="1632"/>
              <a:ext cx="0" cy="1716"/>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59461" name="Oval 71"/>
            <p:cNvSpPr/>
            <p:nvPr/>
          </p:nvSpPr>
          <p:spPr>
            <a:xfrm>
              <a:off x="5218" y="1612"/>
              <a:ext cx="48" cy="48"/>
            </a:xfrm>
            <a:prstGeom prst="ellipse">
              <a:avLst/>
            </a:prstGeom>
            <a:solidFill>
              <a:srgbClr val="FF9900"/>
            </a:solidFill>
            <a:ln w="19050" cap="flat" cmpd="sng">
              <a:solidFill>
                <a:schemeClr val="accent2"/>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62" name="Line 72"/>
            <p:cNvSpPr/>
            <p:nvPr/>
          </p:nvSpPr>
          <p:spPr>
            <a:xfrm>
              <a:off x="4940" y="3348"/>
              <a:ext cx="311" cy="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59463" name="Oval 73"/>
            <p:cNvSpPr/>
            <p:nvPr/>
          </p:nvSpPr>
          <p:spPr>
            <a:xfrm>
              <a:off x="4912" y="176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64" name="Line 74"/>
            <p:cNvSpPr/>
            <p:nvPr/>
          </p:nvSpPr>
          <p:spPr>
            <a:xfrm>
              <a:off x="4172" y="2640"/>
              <a:ext cx="20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65" name="Line 75"/>
            <p:cNvSpPr/>
            <p:nvPr/>
          </p:nvSpPr>
          <p:spPr>
            <a:xfrm>
              <a:off x="4690" y="3226"/>
              <a:ext cx="15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66" name="Line 76"/>
            <p:cNvSpPr/>
            <p:nvPr/>
          </p:nvSpPr>
          <p:spPr>
            <a:xfrm>
              <a:off x="4374" y="2640"/>
              <a:ext cx="326" cy="59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67" name="Text Box 77"/>
            <p:cNvSpPr txBox="1"/>
            <p:nvPr/>
          </p:nvSpPr>
          <p:spPr>
            <a:xfrm>
              <a:off x="4852" y="604"/>
              <a:ext cx="240"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Times New Roman" panose="02020603050405020304" pitchFamily="18" charset="0"/>
                </a:rPr>
                <a:t>Q</a:t>
              </a:r>
            </a:p>
          </p:txBody>
        </p:sp>
        <p:sp>
          <p:nvSpPr>
            <p:cNvPr id="59468" name="Text Box 78"/>
            <p:cNvSpPr txBox="1"/>
            <p:nvPr/>
          </p:nvSpPr>
          <p:spPr>
            <a:xfrm>
              <a:off x="4048" y="604"/>
              <a:ext cx="336"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Times New Roman" panose="02020603050405020304" pitchFamily="18" charset="0"/>
                </a:rPr>
                <a:t>/Q</a:t>
              </a:r>
            </a:p>
          </p:txBody>
        </p:sp>
        <p:sp>
          <p:nvSpPr>
            <p:cNvPr id="59469" name="Text Box 79"/>
            <p:cNvSpPr txBox="1"/>
            <p:nvPr/>
          </p:nvSpPr>
          <p:spPr>
            <a:xfrm>
              <a:off x="5190" y="1342"/>
              <a:ext cx="480"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dirty="0">
                  <a:solidFill>
                    <a:schemeClr val="accent2"/>
                  </a:solidFill>
                  <a:latin typeface="黑体" panose="02010609060101010101" pitchFamily="49" charset="-122"/>
                  <a:ea typeface="黑体" panose="02010609060101010101" pitchFamily="49" charset="-122"/>
                </a:rPr>
                <a:t>/PR</a:t>
              </a:r>
            </a:p>
          </p:txBody>
        </p:sp>
        <p:sp>
          <p:nvSpPr>
            <p:cNvPr id="59470" name="Text Box 80"/>
            <p:cNvSpPr txBox="1"/>
            <p:nvPr/>
          </p:nvSpPr>
          <p:spPr>
            <a:xfrm>
              <a:off x="3542" y="1332"/>
              <a:ext cx="480" cy="333"/>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dirty="0">
                  <a:solidFill>
                    <a:schemeClr val="accent2"/>
                  </a:solidFill>
                  <a:latin typeface="黑体" panose="02010609060101010101" pitchFamily="49" charset="-122"/>
                  <a:ea typeface="黑体" panose="02010609060101010101" pitchFamily="49" charset="-122"/>
                </a:rPr>
                <a:t>/CLR</a:t>
              </a:r>
            </a:p>
          </p:txBody>
        </p:sp>
        <p:sp>
          <p:nvSpPr>
            <p:cNvPr id="59471" name="Text Box 82"/>
            <p:cNvSpPr txBox="1"/>
            <p:nvPr/>
          </p:nvSpPr>
          <p:spPr>
            <a:xfrm>
              <a:off x="4154" y="3396"/>
              <a:ext cx="240"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Times New Roman" panose="02020603050405020304" pitchFamily="18" charset="0"/>
                </a:rPr>
                <a:t>D</a:t>
              </a:r>
            </a:p>
          </p:txBody>
        </p:sp>
        <p:sp>
          <p:nvSpPr>
            <p:cNvPr id="59472" name="Text Box 83"/>
            <p:cNvSpPr txBox="1"/>
            <p:nvPr/>
          </p:nvSpPr>
          <p:spPr>
            <a:xfrm>
              <a:off x="4416" y="1862"/>
              <a:ext cx="240"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a</a:t>
              </a:r>
            </a:p>
          </p:txBody>
        </p:sp>
        <p:sp>
          <p:nvSpPr>
            <p:cNvPr id="59473" name="Text Box 85"/>
            <p:cNvSpPr txBox="1"/>
            <p:nvPr/>
          </p:nvSpPr>
          <p:spPr>
            <a:xfrm>
              <a:off x="3866" y="2544"/>
              <a:ext cx="240"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c</a:t>
              </a:r>
            </a:p>
          </p:txBody>
        </p:sp>
        <p:sp>
          <p:nvSpPr>
            <p:cNvPr id="59474" name="AutoShape 26"/>
            <p:cNvSpPr/>
            <p:nvPr/>
          </p:nvSpPr>
          <p:spPr>
            <a:xfrm rot="-5400000">
              <a:off x="4788" y="2790"/>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75" name="Text Box 46"/>
            <p:cNvSpPr txBox="1"/>
            <p:nvPr/>
          </p:nvSpPr>
          <p:spPr>
            <a:xfrm>
              <a:off x="4844" y="2740"/>
              <a:ext cx="192"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5</a:t>
              </a:r>
            </a:p>
          </p:txBody>
        </p:sp>
        <p:sp>
          <p:nvSpPr>
            <p:cNvPr id="59476" name="AutoShape 11"/>
            <p:cNvSpPr/>
            <p:nvPr/>
          </p:nvSpPr>
          <p:spPr>
            <a:xfrm rot="-5400000">
              <a:off x="4792" y="1185"/>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77" name="Line 32"/>
            <p:cNvSpPr/>
            <p:nvPr/>
          </p:nvSpPr>
          <p:spPr>
            <a:xfrm>
              <a:off x="4733" y="1008"/>
              <a:ext cx="20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59478" name="Oval 41"/>
            <p:cNvSpPr/>
            <p:nvPr/>
          </p:nvSpPr>
          <p:spPr>
            <a:xfrm>
              <a:off x="4912" y="98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59479" name="Text Box 43"/>
            <p:cNvSpPr txBox="1"/>
            <p:nvPr/>
          </p:nvSpPr>
          <p:spPr>
            <a:xfrm>
              <a:off x="4844" y="1120"/>
              <a:ext cx="192" cy="33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1</a:t>
              </a:r>
            </a:p>
          </p:txBody>
        </p:sp>
      </p:grpSp>
      <p:sp>
        <p:nvSpPr>
          <p:cNvPr id="59396" name="Text Box 92"/>
          <p:cNvSpPr txBox="1"/>
          <p:nvPr/>
        </p:nvSpPr>
        <p:spPr>
          <a:xfrm>
            <a:off x="436563" y="1312228"/>
            <a:ext cx="4146550" cy="2707005"/>
          </a:xfrm>
          <a:prstGeom prst="rect">
            <a:avLst/>
          </a:prstGeom>
          <a:noFill/>
          <a:ln w="9525">
            <a:noFill/>
          </a:ln>
        </p:spPr>
        <p:txBody>
          <a:bodyPr wrap="square">
            <a:spAutoFit/>
          </a:bodyPr>
          <a:lstStyle/>
          <a:p>
            <a:pPr eaLnBrk="1" hangingPunct="1">
              <a:lnSpc>
                <a:spcPct val="110000"/>
              </a:lnSpc>
              <a:spcBef>
                <a:spcPct val="50000"/>
              </a:spcBef>
            </a:pPr>
            <a:r>
              <a:rPr lang="en-US" altLang="zh-CN" b="1" dirty="0">
                <a:solidFill>
                  <a:srgbClr val="0000FF"/>
                </a:solidFill>
                <a:latin typeface="华文新魏" panose="02010800040101010101" pitchFamily="2" charset="-122"/>
                <a:ea typeface="华文新魏" panose="02010800040101010101" pitchFamily="2" charset="-122"/>
              </a:rPr>
              <a:t>D</a:t>
            </a:r>
            <a:r>
              <a:rPr lang="zh-CN" altLang="en-US" b="1" dirty="0">
                <a:solidFill>
                  <a:srgbClr val="0000FF"/>
                </a:solidFill>
                <a:latin typeface="华文新魏" panose="02010800040101010101" pitchFamily="2" charset="-122"/>
                <a:ea typeface="华文新魏" panose="02010800040101010101" pitchFamily="2" charset="-122"/>
              </a:rPr>
              <a:t>锁存器</a:t>
            </a:r>
            <a:r>
              <a:rPr lang="zh-CN" altLang="en-US" b="1" dirty="0">
                <a:solidFill>
                  <a:schemeClr val="tx1"/>
                </a:solidFill>
                <a:latin typeface="华文新魏" panose="02010800040101010101" pitchFamily="2" charset="-122"/>
                <a:ea typeface="华文新魏" panose="02010800040101010101" pitchFamily="2" charset="-122"/>
              </a:rPr>
              <a:t>要求在控制</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时钟</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accent2"/>
                </a:solidFill>
                <a:latin typeface="华文新魏" panose="02010800040101010101" pitchFamily="2" charset="-122"/>
                <a:ea typeface="华文新魏" panose="02010800040101010101" pitchFamily="2" charset="-122"/>
              </a:rPr>
              <a:t>输入</a:t>
            </a:r>
            <a:r>
              <a:rPr lang="en-US" altLang="zh-CN" b="1" dirty="0">
                <a:solidFill>
                  <a:schemeClr val="accent2"/>
                </a:solidFill>
                <a:latin typeface="华文新魏" panose="02010800040101010101" pitchFamily="2" charset="-122"/>
                <a:ea typeface="华文新魏" panose="02010800040101010101" pitchFamily="2" charset="-122"/>
              </a:rPr>
              <a:t>C </a:t>
            </a:r>
            <a:r>
              <a:rPr lang="zh-CN" altLang="en-US" b="1" dirty="0">
                <a:solidFill>
                  <a:schemeClr val="accent2"/>
                </a:solidFill>
                <a:latin typeface="华文新魏" panose="02010800040101010101" pitchFamily="2" charset="-122"/>
                <a:ea typeface="华文新魏" panose="02010800040101010101" pitchFamily="2" charset="-122"/>
              </a:rPr>
              <a:t>（</a:t>
            </a:r>
            <a:r>
              <a:rPr lang="en-US" altLang="zh-CN" b="1" dirty="0">
                <a:solidFill>
                  <a:schemeClr val="accent2"/>
                </a:solidFill>
                <a:latin typeface="华文新魏" panose="02010800040101010101" pitchFamily="2" charset="-122"/>
                <a:ea typeface="华文新魏" panose="02010800040101010101" pitchFamily="2" charset="-122"/>
              </a:rPr>
              <a:t> CLK </a:t>
            </a:r>
            <a:r>
              <a:rPr lang="zh-CN" altLang="en-US" b="1" dirty="0">
                <a:solidFill>
                  <a:schemeClr val="accent2"/>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有效期间内，输入数据</a:t>
            </a:r>
            <a:r>
              <a:rPr lang="en-US" altLang="zh-CN" b="1" dirty="0">
                <a:solidFill>
                  <a:schemeClr val="accent2"/>
                </a:solidFill>
                <a:latin typeface="华文新魏" panose="02010800040101010101" pitchFamily="2" charset="-122"/>
                <a:ea typeface="华文新魏" panose="02010800040101010101" pitchFamily="2" charset="-122"/>
              </a:rPr>
              <a:t>D</a:t>
            </a: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稳定不变。这就给实际使用带来不便。因而提出了</a:t>
            </a:r>
            <a:r>
              <a:rPr lang="zh-CN" altLang="en-US" b="1" dirty="0">
                <a:solidFill>
                  <a:schemeClr val="accent2"/>
                </a:solidFill>
                <a:latin typeface="华文新魏" panose="02010800040101010101" pitchFamily="2" charset="-122"/>
                <a:ea typeface="华文新魏" panose="02010800040101010101" pitchFamily="2" charset="-122"/>
              </a:rPr>
              <a:t>边沿触发器需求</a:t>
            </a:r>
            <a:r>
              <a:rPr lang="zh-CN" altLang="en-US" b="1" dirty="0">
                <a:solidFill>
                  <a:schemeClr val="tx1"/>
                </a:solidFill>
                <a:latin typeface="华文新魏" panose="02010800040101010101" pitchFamily="2" charset="-122"/>
                <a:ea typeface="华文新魏" panose="02010800040101010101" pitchFamily="2" charset="-122"/>
              </a:rPr>
              <a:t>。</a:t>
            </a:r>
          </a:p>
          <a:p>
            <a:pPr eaLnBrk="1" hangingPunct="1">
              <a:lnSpc>
                <a:spcPct val="12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边沿触发器是指，只</a:t>
            </a:r>
            <a:r>
              <a:rPr lang="zh-CN" altLang="en-US" b="1" dirty="0">
                <a:solidFill>
                  <a:schemeClr val="accent2"/>
                </a:solidFill>
                <a:latin typeface="华文新魏" panose="02010800040101010101" pitchFamily="2" charset="-122"/>
                <a:ea typeface="华文新魏" panose="02010800040101010101" pitchFamily="2" charset="-122"/>
              </a:rPr>
              <a:t>在控制信号的有效边沿</a:t>
            </a:r>
            <a:r>
              <a:rPr lang="en-US" altLang="zh-CN" b="1" dirty="0">
                <a:solidFill>
                  <a:schemeClr val="accent2"/>
                </a:solidFill>
                <a:latin typeface="华文新魏" panose="02010800040101010101" pitchFamily="2" charset="-122"/>
                <a:ea typeface="华文新魏" panose="02010800040101010101" pitchFamily="2" charset="-122"/>
              </a:rPr>
              <a:t>(</a:t>
            </a:r>
            <a:r>
              <a:rPr lang="zh-CN" altLang="en-US" b="1" u="sng" dirty="0">
                <a:solidFill>
                  <a:schemeClr val="accent2"/>
                </a:solidFill>
                <a:latin typeface="华文新魏" panose="02010800040101010101" pitchFamily="2" charset="-122"/>
                <a:ea typeface="华文新魏" panose="02010800040101010101" pitchFamily="2" charset="-122"/>
              </a:rPr>
              <a:t>前沿、后沿</a:t>
            </a:r>
            <a:r>
              <a:rPr lang="zh-CN" altLang="en-US" b="1" dirty="0">
                <a:solidFill>
                  <a:schemeClr val="accent2"/>
                </a:solidFill>
                <a:latin typeface="华文新魏" panose="02010800040101010101" pitchFamily="2" charset="-122"/>
                <a:ea typeface="华文新魏" panose="02010800040101010101" pitchFamily="2" charset="-122"/>
              </a:rPr>
              <a:t>或称为</a:t>
            </a:r>
            <a:r>
              <a:rPr lang="zh-CN" altLang="en-US" b="1" u="sng" dirty="0">
                <a:solidFill>
                  <a:schemeClr val="accent2"/>
                </a:solidFill>
                <a:latin typeface="华文新魏" panose="02010800040101010101" pitchFamily="2" charset="-122"/>
                <a:ea typeface="华文新魏" panose="02010800040101010101" pitchFamily="2" charset="-122"/>
              </a:rPr>
              <a:t>上升</a:t>
            </a:r>
            <a:r>
              <a:rPr lang="zh-CN" altLang="en-US" b="1" u="sng" dirty="0">
                <a:solidFill>
                  <a:schemeClr val="accent2"/>
                </a:solidFill>
                <a:latin typeface="华文新魏" panose="02010800040101010101" pitchFamily="2" charset="-122"/>
                <a:ea typeface="华文新魏" panose="02010800040101010101" pitchFamily="2" charset="-122"/>
                <a:sym typeface="+mn-ea"/>
              </a:rPr>
              <a:t>沿、下降沿</a:t>
            </a:r>
            <a:r>
              <a:rPr lang="en-US" altLang="zh-CN" b="1" dirty="0">
                <a:solidFill>
                  <a:schemeClr val="accent2"/>
                </a:solidFill>
                <a:latin typeface="华文新魏" panose="02010800040101010101" pitchFamily="2" charset="-122"/>
                <a:ea typeface="华文新魏" panose="02010800040101010101" pitchFamily="2" charset="-122"/>
              </a:rPr>
              <a:t>)</a:t>
            </a:r>
            <a:r>
              <a:rPr lang="zh-CN" altLang="en-US" b="1" dirty="0">
                <a:solidFill>
                  <a:schemeClr val="accent2"/>
                </a:solidFill>
                <a:latin typeface="华文新魏" panose="02010800040101010101" pitchFamily="2" charset="-122"/>
                <a:ea typeface="华文新魏" panose="02010800040101010101" pitchFamily="2" charset="-122"/>
              </a:rPr>
              <a:t>时接收数据。</a:t>
            </a:r>
          </a:p>
        </p:txBody>
      </p:sp>
      <p:sp>
        <p:nvSpPr>
          <p:cNvPr id="59397" name="Text Box 97"/>
          <p:cNvSpPr txBox="1"/>
          <p:nvPr/>
        </p:nvSpPr>
        <p:spPr>
          <a:xfrm>
            <a:off x="417513" y="4098925"/>
            <a:ext cx="3436937" cy="441325"/>
          </a:xfrm>
          <a:prstGeom prst="rect">
            <a:avLst/>
          </a:prstGeom>
          <a:noFill/>
          <a:ln w="9525">
            <a:noFill/>
          </a:ln>
        </p:spPr>
        <p:txBody>
          <a:bodyPr>
            <a:spAutoFit/>
          </a:bodyPr>
          <a:lstStyle/>
          <a:p>
            <a:pPr eaLnBrk="1" hangingPunct="1">
              <a:lnSpc>
                <a:spcPct val="120000"/>
              </a:lnSpc>
              <a:spcBef>
                <a:spcPct val="50000"/>
              </a:spcBef>
              <a:buFont typeface="Arial" panose="020B0604020202020204" pitchFamily="34" charset="0"/>
            </a:pPr>
            <a:r>
              <a:rPr lang="en-US" altLang="zh-CN" dirty="0">
                <a:solidFill>
                  <a:srgbClr val="0000FF"/>
                </a:solidFill>
                <a:latin typeface="华文新魏" panose="02010800040101010101" pitchFamily="2" charset="-122"/>
                <a:ea typeface="华文新魏" panose="02010800040101010101" pitchFamily="2" charset="-122"/>
              </a:rPr>
              <a:t> </a:t>
            </a:r>
            <a:r>
              <a:rPr lang="en-US" altLang="zh-CN" b="1" dirty="0">
                <a:solidFill>
                  <a:srgbClr val="0000FF"/>
                </a:solidFill>
                <a:latin typeface="华文新魏" panose="02010800040101010101" pitchFamily="2" charset="-122"/>
                <a:ea typeface="华文新魏" panose="02010800040101010101" pitchFamily="2" charset="-122"/>
              </a:rPr>
              <a:t>D </a:t>
            </a:r>
            <a:r>
              <a:rPr lang="zh-CN" altLang="en-US" b="1" dirty="0">
                <a:solidFill>
                  <a:srgbClr val="0000FF"/>
                </a:solidFill>
                <a:latin typeface="华文新魏" panose="02010800040101010101" pitchFamily="2" charset="-122"/>
                <a:ea typeface="华文新魏" panose="02010800040101010101" pitchFamily="2" charset="-122"/>
              </a:rPr>
              <a:t>触发器</a:t>
            </a:r>
            <a:r>
              <a:rPr lang="zh-CN" altLang="en-US" b="1" dirty="0">
                <a:solidFill>
                  <a:schemeClr val="tx1"/>
                </a:solidFill>
                <a:latin typeface="华文新魏" panose="02010800040101010101" pitchFamily="2" charset="-122"/>
                <a:ea typeface="华文新魏" panose="02010800040101010101" pitchFamily="2" charset="-122"/>
              </a:rPr>
              <a:t>的结构如右图所示。</a:t>
            </a:r>
          </a:p>
        </p:txBody>
      </p:sp>
      <p:sp>
        <p:nvSpPr>
          <p:cNvPr id="59398" name="Oval 12"/>
          <p:cNvSpPr/>
          <p:nvPr/>
        </p:nvSpPr>
        <p:spPr>
          <a:xfrm>
            <a:off x="5734685" y="3456940"/>
            <a:ext cx="74613" cy="73025"/>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9399" name="Oval 12"/>
          <p:cNvSpPr/>
          <p:nvPr/>
        </p:nvSpPr>
        <p:spPr>
          <a:xfrm>
            <a:off x="5743258" y="1326833"/>
            <a:ext cx="74612" cy="73025"/>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9400" name="Oval 12"/>
          <p:cNvSpPr/>
          <p:nvPr/>
        </p:nvSpPr>
        <p:spPr>
          <a:xfrm>
            <a:off x="6979285" y="1330008"/>
            <a:ext cx="74613" cy="73025"/>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9401" name="Oval 12"/>
          <p:cNvSpPr/>
          <p:nvPr/>
        </p:nvSpPr>
        <p:spPr>
          <a:xfrm>
            <a:off x="5750243" y="2385060"/>
            <a:ext cx="74612" cy="73025"/>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9402" name="Oval 12"/>
          <p:cNvSpPr/>
          <p:nvPr/>
        </p:nvSpPr>
        <p:spPr>
          <a:xfrm>
            <a:off x="6971983" y="2388553"/>
            <a:ext cx="74612" cy="73025"/>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59403" name="Oval 12"/>
          <p:cNvSpPr/>
          <p:nvPr/>
        </p:nvSpPr>
        <p:spPr>
          <a:xfrm>
            <a:off x="6970078" y="3457575"/>
            <a:ext cx="74612" cy="73025"/>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p:cNvSpPr>
          <p:nvPr>
            <p:ph type="title"/>
          </p:nvPr>
        </p:nvSpPr>
        <p:spPr>
          <a:xfrm>
            <a:off x="461963" y="601663"/>
            <a:ext cx="4800600" cy="400050"/>
          </a:xfrm>
          <a:prstGeom prst="rect">
            <a:avLst/>
          </a:prstGeom>
          <a:noFill/>
          <a:ln>
            <a:noFill/>
          </a:ln>
        </p:spPr>
        <p:txBody>
          <a:bodyPr/>
          <a:lstStyle/>
          <a:p>
            <a:pPr eaLnBrk="1" hangingPunct="1"/>
            <a:r>
              <a:rPr lang="zh-CN" altLang="en-US" sz="2000" b="1" dirty="0">
                <a:solidFill>
                  <a:srgbClr val="C00000"/>
                </a:solidFill>
                <a:latin typeface="华文新魏" panose="02010800040101010101" pitchFamily="2" charset="-122"/>
                <a:ea typeface="华文新魏" panose="02010800040101010101" pitchFamily="2" charset="-122"/>
              </a:rPr>
              <a:t>边沿触发</a:t>
            </a:r>
            <a:r>
              <a:rPr lang="en-US" altLang="zh-CN" sz="2000" b="1" dirty="0">
                <a:solidFill>
                  <a:srgbClr val="C00000"/>
                </a:solidFill>
                <a:latin typeface="华文新魏" panose="02010800040101010101" pitchFamily="2" charset="-122"/>
                <a:ea typeface="华文新魏" panose="02010800040101010101" pitchFamily="2" charset="-122"/>
              </a:rPr>
              <a:t>D</a:t>
            </a:r>
            <a:r>
              <a:rPr lang="zh-CN" altLang="en-US" sz="2000" b="1" dirty="0">
                <a:solidFill>
                  <a:srgbClr val="C00000"/>
                </a:solidFill>
                <a:latin typeface="华文新魏" panose="02010800040101010101" pitchFamily="2" charset="-122"/>
                <a:ea typeface="华文新魏" panose="02010800040101010101" pitchFamily="2" charset="-122"/>
              </a:rPr>
              <a:t>触发器</a:t>
            </a:r>
          </a:p>
        </p:txBody>
      </p:sp>
      <p:grpSp>
        <p:nvGrpSpPr>
          <p:cNvPr id="61443" name="Group 5"/>
          <p:cNvGrpSpPr/>
          <p:nvPr/>
        </p:nvGrpSpPr>
        <p:grpSpPr>
          <a:xfrm>
            <a:off x="4787265" y="555625"/>
            <a:ext cx="3392488" cy="3446463"/>
            <a:chOff x="3452" y="604"/>
            <a:chExt cx="2308" cy="3124"/>
          </a:xfrm>
        </p:grpSpPr>
        <p:sp>
          <p:nvSpPr>
            <p:cNvPr id="61447" name="AutoShape 9"/>
            <p:cNvSpPr/>
            <p:nvPr/>
          </p:nvSpPr>
          <p:spPr>
            <a:xfrm rot="-5400000">
              <a:off x="4024" y="1182"/>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48" name="Line 6"/>
            <p:cNvSpPr/>
            <p:nvPr/>
          </p:nvSpPr>
          <p:spPr>
            <a:xfrm rot="-5400000">
              <a:off x="4162" y="1548"/>
              <a:ext cx="16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49" name="Line 7"/>
            <p:cNvSpPr/>
            <p:nvPr/>
          </p:nvSpPr>
          <p:spPr>
            <a:xfrm rot="-5400000">
              <a:off x="4028" y="976"/>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50" name="Line 8"/>
            <p:cNvSpPr/>
            <p:nvPr/>
          </p:nvSpPr>
          <p:spPr>
            <a:xfrm rot="-5400000">
              <a:off x="4000" y="1545"/>
              <a:ext cx="161" cy="0"/>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451" name="Oval 10"/>
            <p:cNvSpPr/>
            <p:nvPr/>
          </p:nvSpPr>
          <p:spPr>
            <a:xfrm rot="-5400000">
              <a:off x="4137" y="1112"/>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52" name="Line 11"/>
            <p:cNvSpPr/>
            <p:nvPr/>
          </p:nvSpPr>
          <p:spPr>
            <a:xfrm rot="-5400000">
              <a:off x="4796" y="979"/>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53" name="Line 12"/>
            <p:cNvSpPr/>
            <p:nvPr/>
          </p:nvSpPr>
          <p:spPr>
            <a:xfrm rot="-5400000">
              <a:off x="3948" y="1678"/>
              <a:ext cx="4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54" name="Line 13"/>
            <p:cNvSpPr/>
            <p:nvPr/>
          </p:nvSpPr>
          <p:spPr>
            <a:xfrm rot="-5400000">
              <a:off x="3949" y="2400"/>
              <a:ext cx="26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55" name="AutoShape 14"/>
            <p:cNvSpPr/>
            <p:nvPr/>
          </p:nvSpPr>
          <p:spPr>
            <a:xfrm rot="-5400000">
              <a:off x="4020" y="1981"/>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56" name="Oval 15"/>
            <p:cNvSpPr/>
            <p:nvPr/>
          </p:nvSpPr>
          <p:spPr>
            <a:xfrm rot="-5400000">
              <a:off x="4142" y="1904"/>
              <a:ext cx="62" cy="5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57" name="Line 16"/>
            <p:cNvSpPr/>
            <p:nvPr/>
          </p:nvSpPr>
          <p:spPr>
            <a:xfrm rot="-5400000">
              <a:off x="4736" y="2369"/>
              <a:ext cx="213" cy="0"/>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458" name="AutoShape 17"/>
            <p:cNvSpPr/>
            <p:nvPr/>
          </p:nvSpPr>
          <p:spPr>
            <a:xfrm rot="-5400000">
              <a:off x="4788" y="1984"/>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59" name="Oval 18"/>
            <p:cNvSpPr/>
            <p:nvPr/>
          </p:nvSpPr>
          <p:spPr>
            <a:xfrm rot="-5400000">
              <a:off x="4910" y="1907"/>
              <a:ext cx="62" cy="5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60" name="Line 19"/>
            <p:cNvSpPr/>
            <p:nvPr/>
          </p:nvSpPr>
          <p:spPr>
            <a:xfrm rot="-5400000">
              <a:off x="4052" y="3191"/>
              <a:ext cx="238" cy="0"/>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461" name="Line 20"/>
            <p:cNvSpPr/>
            <p:nvPr/>
          </p:nvSpPr>
          <p:spPr>
            <a:xfrm rot="-5400000">
              <a:off x="4000" y="3139"/>
              <a:ext cx="154"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1462" name="AutoShape 21"/>
            <p:cNvSpPr/>
            <p:nvPr/>
          </p:nvSpPr>
          <p:spPr>
            <a:xfrm rot="-5400000">
              <a:off x="4020" y="2787"/>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63" name="Oval 22"/>
            <p:cNvSpPr/>
            <p:nvPr/>
          </p:nvSpPr>
          <p:spPr>
            <a:xfrm rot="-5400000">
              <a:off x="4138" y="2707"/>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64" name="Line 23"/>
            <p:cNvSpPr/>
            <p:nvPr/>
          </p:nvSpPr>
          <p:spPr>
            <a:xfrm rot="-5400000">
              <a:off x="4799" y="3204"/>
              <a:ext cx="275" cy="0"/>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465" name="Line 24"/>
            <p:cNvSpPr/>
            <p:nvPr/>
          </p:nvSpPr>
          <p:spPr>
            <a:xfrm rot="-5400000">
              <a:off x="4767" y="3149"/>
              <a:ext cx="15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66" name="Line 25"/>
            <p:cNvSpPr/>
            <p:nvPr/>
          </p:nvSpPr>
          <p:spPr>
            <a:xfrm rot="-5400000">
              <a:off x="4760" y="1547"/>
              <a:ext cx="16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67" name="Line 26"/>
            <p:cNvSpPr/>
            <p:nvPr/>
          </p:nvSpPr>
          <p:spPr>
            <a:xfrm>
              <a:off x="4248" y="1632"/>
              <a:ext cx="15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68" name="Line 27"/>
            <p:cNvSpPr/>
            <p:nvPr/>
          </p:nvSpPr>
          <p:spPr>
            <a:xfrm>
              <a:off x="4703" y="1632"/>
              <a:ext cx="14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69" name="Line 28"/>
            <p:cNvSpPr/>
            <p:nvPr/>
          </p:nvSpPr>
          <p:spPr>
            <a:xfrm>
              <a:off x="4172" y="1008"/>
              <a:ext cx="20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70" name="Line 29"/>
            <p:cNvSpPr/>
            <p:nvPr/>
          </p:nvSpPr>
          <p:spPr>
            <a:xfrm>
              <a:off x="4384" y="1008"/>
              <a:ext cx="326" cy="63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71" name="Line 30"/>
            <p:cNvSpPr/>
            <p:nvPr/>
          </p:nvSpPr>
          <p:spPr>
            <a:xfrm flipH="1">
              <a:off x="4392" y="1008"/>
              <a:ext cx="340" cy="63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72" name="Line 31"/>
            <p:cNvSpPr/>
            <p:nvPr/>
          </p:nvSpPr>
          <p:spPr>
            <a:xfrm>
              <a:off x="3654" y="1632"/>
              <a:ext cx="428" cy="0"/>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473" name="Line 32"/>
            <p:cNvSpPr/>
            <p:nvPr/>
          </p:nvSpPr>
          <p:spPr>
            <a:xfrm rot="-5400000">
              <a:off x="4713" y="1678"/>
              <a:ext cx="4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74" name="Line 33"/>
            <p:cNvSpPr/>
            <p:nvPr/>
          </p:nvSpPr>
          <p:spPr>
            <a:xfrm rot="-5400000" flipV="1">
              <a:off x="4946" y="1538"/>
              <a:ext cx="170" cy="6"/>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475" name="Line 34"/>
            <p:cNvSpPr/>
            <p:nvPr/>
          </p:nvSpPr>
          <p:spPr>
            <a:xfrm>
              <a:off x="5032" y="1618"/>
              <a:ext cx="384" cy="0"/>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476" name="Oval 35"/>
            <p:cNvSpPr/>
            <p:nvPr/>
          </p:nvSpPr>
          <p:spPr>
            <a:xfrm>
              <a:off x="4147" y="2612"/>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77" name="Oval 36"/>
            <p:cNvSpPr/>
            <p:nvPr/>
          </p:nvSpPr>
          <p:spPr>
            <a:xfrm>
              <a:off x="4152" y="98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78" name="Text Box 37"/>
            <p:cNvSpPr txBox="1"/>
            <p:nvPr/>
          </p:nvSpPr>
          <p:spPr>
            <a:xfrm>
              <a:off x="4854" y="1989"/>
              <a:ext cx="192"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3</a:t>
              </a:r>
            </a:p>
          </p:txBody>
        </p:sp>
        <p:sp>
          <p:nvSpPr>
            <p:cNvPr id="61479" name="Text Box 38"/>
            <p:cNvSpPr txBox="1"/>
            <p:nvPr/>
          </p:nvSpPr>
          <p:spPr>
            <a:xfrm>
              <a:off x="4076" y="1175"/>
              <a:ext cx="192"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2</a:t>
              </a:r>
            </a:p>
          </p:txBody>
        </p:sp>
        <p:sp>
          <p:nvSpPr>
            <p:cNvPr id="61480" name="Text Box 39"/>
            <p:cNvSpPr txBox="1"/>
            <p:nvPr/>
          </p:nvSpPr>
          <p:spPr>
            <a:xfrm>
              <a:off x="4076" y="1989"/>
              <a:ext cx="192"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4</a:t>
              </a:r>
            </a:p>
          </p:txBody>
        </p:sp>
        <p:sp>
          <p:nvSpPr>
            <p:cNvPr id="61481" name="Text Box 40"/>
            <p:cNvSpPr txBox="1"/>
            <p:nvPr/>
          </p:nvSpPr>
          <p:spPr>
            <a:xfrm>
              <a:off x="4076" y="2795"/>
              <a:ext cx="192"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6</a:t>
              </a:r>
            </a:p>
          </p:txBody>
        </p:sp>
        <p:sp>
          <p:nvSpPr>
            <p:cNvPr id="61482" name="Line 41"/>
            <p:cNvSpPr/>
            <p:nvPr/>
          </p:nvSpPr>
          <p:spPr>
            <a:xfrm rot="-5400000">
              <a:off x="3945" y="2479"/>
              <a:ext cx="4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83" name="Line 42"/>
            <p:cNvSpPr/>
            <p:nvPr/>
          </p:nvSpPr>
          <p:spPr>
            <a:xfrm rot="-5400000">
              <a:off x="4713" y="2486"/>
              <a:ext cx="4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84" name="Line 43"/>
            <p:cNvSpPr/>
            <p:nvPr/>
          </p:nvSpPr>
          <p:spPr>
            <a:xfrm rot="-5400000">
              <a:off x="4174" y="2333"/>
              <a:ext cx="16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85" name="Line 44"/>
            <p:cNvSpPr/>
            <p:nvPr/>
          </p:nvSpPr>
          <p:spPr>
            <a:xfrm>
              <a:off x="4258" y="2420"/>
              <a:ext cx="141"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1486" name="Line 45"/>
            <p:cNvSpPr/>
            <p:nvPr/>
          </p:nvSpPr>
          <p:spPr>
            <a:xfrm>
              <a:off x="4713" y="1796"/>
              <a:ext cx="450" cy="1"/>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1487" name="Line 46"/>
            <p:cNvSpPr/>
            <p:nvPr/>
          </p:nvSpPr>
          <p:spPr>
            <a:xfrm flipH="1">
              <a:off x="4382" y="1796"/>
              <a:ext cx="340" cy="63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1488" name="Line 47"/>
            <p:cNvSpPr/>
            <p:nvPr/>
          </p:nvSpPr>
          <p:spPr>
            <a:xfrm rot="-5400000">
              <a:off x="4891" y="2400"/>
              <a:ext cx="26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89" name="Line 48"/>
            <p:cNvSpPr/>
            <p:nvPr/>
          </p:nvSpPr>
          <p:spPr>
            <a:xfrm>
              <a:off x="4086" y="2534"/>
              <a:ext cx="132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490" name="Line 49"/>
            <p:cNvSpPr/>
            <p:nvPr/>
          </p:nvSpPr>
          <p:spPr>
            <a:xfrm>
              <a:off x="3798" y="2486"/>
              <a:ext cx="1056" cy="0"/>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491" name="Line 50"/>
            <p:cNvSpPr/>
            <p:nvPr/>
          </p:nvSpPr>
          <p:spPr>
            <a:xfrm>
              <a:off x="3782" y="1650"/>
              <a:ext cx="0" cy="1675"/>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492" name="Oval 51"/>
            <p:cNvSpPr/>
            <p:nvPr/>
          </p:nvSpPr>
          <p:spPr>
            <a:xfrm>
              <a:off x="3756" y="1612"/>
              <a:ext cx="48" cy="48"/>
            </a:xfrm>
            <a:prstGeom prst="ellipse">
              <a:avLst/>
            </a:prstGeom>
            <a:solidFill>
              <a:srgbClr val="FF9900"/>
            </a:solidFill>
            <a:ln w="19050" cap="flat" cmpd="sng">
              <a:solidFill>
                <a:srgbClr val="C55A1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93" name="Oval 52"/>
            <p:cNvSpPr/>
            <p:nvPr/>
          </p:nvSpPr>
          <p:spPr>
            <a:xfrm>
              <a:off x="3756" y="2455"/>
              <a:ext cx="48" cy="48"/>
            </a:xfrm>
            <a:prstGeom prst="ellipse">
              <a:avLst/>
            </a:prstGeom>
            <a:solidFill>
              <a:schemeClr val="tx1"/>
            </a:solidFill>
            <a:ln w="19050" cap="flat" cmpd="sng">
              <a:solidFill>
                <a:srgbClr val="C55A1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94" name="Line 53"/>
            <p:cNvSpPr/>
            <p:nvPr/>
          </p:nvSpPr>
          <p:spPr>
            <a:xfrm>
              <a:off x="3884" y="1824"/>
              <a:ext cx="0" cy="1394"/>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1495" name="Line 54"/>
            <p:cNvSpPr/>
            <p:nvPr/>
          </p:nvSpPr>
          <p:spPr>
            <a:xfrm>
              <a:off x="3884" y="1824"/>
              <a:ext cx="28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1496" name="Oval 55"/>
            <p:cNvSpPr/>
            <p:nvPr/>
          </p:nvSpPr>
          <p:spPr>
            <a:xfrm>
              <a:off x="4152" y="179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97" name="Line 56"/>
            <p:cNvSpPr/>
            <p:nvPr/>
          </p:nvSpPr>
          <p:spPr>
            <a:xfrm>
              <a:off x="3884" y="3216"/>
              <a:ext cx="19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1498" name="Oval 57"/>
            <p:cNvSpPr/>
            <p:nvPr/>
          </p:nvSpPr>
          <p:spPr>
            <a:xfrm>
              <a:off x="4998" y="2516"/>
              <a:ext cx="48" cy="48"/>
            </a:xfrm>
            <a:prstGeom prst="ellipse">
              <a:avLst/>
            </a:prstGeom>
            <a:solidFill>
              <a:schemeClr val="tx1"/>
            </a:solidFill>
            <a:ln w="19050" cap="flat" cmpd="sng">
              <a:solidFill>
                <a:schemeClr val="accent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499" name="Line 58"/>
            <p:cNvSpPr/>
            <p:nvPr/>
          </p:nvSpPr>
          <p:spPr>
            <a:xfrm>
              <a:off x="3788" y="3312"/>
              <a:ext cx="384" cy="0"/>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500" name="Line 59"/>
            <p:cNvSpPr/>
            <p:nvPr/>
          </p:nvSpPr>
          <p:spPr>
            <a:xfrm>
              <a:off x="4258" y="3072"/>
              <a:ext cx="0" cy="3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501" name="Line 60"/>
            <p:cNvSpPr/>
            <p:nvPr/>
          </p:nvSpPr>
          <p:spPr>
            <a:xfrm>
              <a:off x="5158" y="1784"/>
              <a:ext cx="0" cy="14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1502" name="Line 61"/>
            <p:cNvSpPr/>
            <p:nvPr/>
          </p:nvSpPr>
          <p:spPr>
            <a:xfrm rot="-5400000">
              <a:off x="4951" y="3139"/>
              <a:ext cx="154" cy="0"/>
            </a:xfrm>
            <a:prstGeom prst="line">
              <a:avLst/>
            </a:prstGeom>
            <a:ln w="19050" cap="flat" cmpd="sng">
              <a:solidFill>
                <a:schemeClr val="accent2">
                  <a:lumMod val="75000"/>
                </a:schemeClr>
              </a:solidFill>
              <a:prstDash val="solid"/>
              <a:headEnd type="none" w="med" len="med"/>
              <a:tailEnd type="none" w="med" len="med"/>
            </a:ln>
          </p:spPr>
          <p:txBody>
            <a:bodyPr/>
            <a:lstStyle/>
            <a:p>
              <a:endParaRPr lang="zh-CN" altLang="en-US"/>
            </a:p>
          </p:txBody>
        </p:sp>
        <p:sp>
          <p:nvSpPr>
            <p:cNvPr id="61503" name="Line 62"/>
            <p:cNvSpPr/>
            <p:nvPr/>
          </p:nvSpPr>
          <p:spPr>
            <a:xfrm flipV="1">
              <a:off x="5028" y="3217"/>
              <a:ext cx="126" cy="1"/>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1504" name="Line 63"/>
            <p:cNvSpPr/>
            <p:nvPr/>
          </p:nvSpPr>
          <p:spPr>
            <a:xfrm>
              <a:off x="5248" y="1632"/>
              <a:ext cx="0" cy="1716"/>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505" name="Oval 64"/>
            <p:cNvSpPr/>
            <p:nvPr/>
          </p:nvSpPr>
          <p:spPr>
            <a:xfrm>
              <a:off x="5223" y="1594"/>
              <a:ext cx="48" cy="48"/>
            </a:xfrm>
            <a:prstGeom prst="ellipse">
              <a:avLst/>
            </a:prstGeom>
            <a:solidFill>
              <a:schemeClr val="accent2"/>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506" name="Line 65"/>
            <p:cNvSpPr/>
            <p:nvPr/>
          </p:nvSpPr>
          <p:spPr>
            <a:xfrm>
              <a:off x="4940" y="3354"/>
              <a:ext cx="311" cy="0"/>
            </a:xfrm>
            <a:prstGeom prst="line">
              <a:avLst/>
            </a:prstGeom>
            <a:ln w="19050" cap="flat" cmpd="sng">
              <a:solidFill>
                <a:srgbClr val="C55A11"/>
              </a:solidFill>
              <a:prstDash val="solid"/>
              <a:headEnd type="none" w="med" len="med"/>
              <a:tailEnd type="none" w="med" len="med"/>
            </a:ln>
          </p:spPr>
          <p:txBody>
            <a:bodyPr/>
            <a:lstStyle/>
            <a:p>
              <a:endParaRPr lang="zh-CN" altLang="en-US"/>
            </a:p>
          </p:txBody>
        </p:sp>
        <p:sp>
          <p:nvSpPr>
            <p:cNvPr id="61507" name="Oval 66"/>
            <p:cNvSpPr/>
            <p:nvPr/>
          </p:nvSpPr>
          <p:spPr>
            <a:xfrm>
              <a:off x="4912" y="176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508" name="Line 67"/>
            <p:cNvSpPr/>
            <p:nvPr/>
          </p:nvSpPr>
          <p:spPr>
            <a:xfrm>
              <a:off x="4172" y="2640"/>
              <a:ext cx="20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509" name="Line 68"/>
            <p:cNvSpPr/>
            <p:nvPr/>
          </p:nvSpPr>
          <p:spPr>
            <a:xfrm>
              <a:off x="4690" y="3226"/>
              <a:ext cx="15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510" name="Line 69"/>
            <p:cNvSpPr/>
            <p:nvPr/>
          </p:nvSpPr>
          <p:spPr>
            <a:xfrm>
              <a:off x="4374" y="2640"/>
              <a:ext cx="326" cy="59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511" name="Text Box 70"/>
            <p:cNvSpPr txBox="1"/>
            <p:nvPr/>
          </p:nvSpPr>
          <p:spPr>
            <a:xfrm>
              <a:off x="4873" y="604"/>
              <a:ext cx="240"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61512" name="Text Box 71"/>
            <p:cNvSpPr txBox="1"/>
            <p:nvPr/>
          </p:nvSpPr>
          <p:spPr>
            <a:xfrm>
              <a:off x="4048" y="604"/>
              <a:ext cx="336"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61513" name="Text Box 72"/>
            <p:cNvSpPr txBox="1"/>
            <p:nvPr/>
          </p:nvSpPr>
          <p:spPr>
            <a:xfrm>
              <a:off x="5280" y="1337"/>
              <a:ext cx="480"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rgbClr val="C55A11"/>
                  </a:solidFill>
                  <a:latin typeface="黑体" panose="02010609060101010101" pitchFamily="49" charset="-122"/>
                  <a:ea typeface="黑体" panose="02010609060101010101" pitchFamily="49" charset="-122"/>
                </a:rPr>
                <a:t>/PR</a:t>
              </a:r>
            </a:p>
          </p:txBody>
        </p:sp>
        <p:sp>
          <p:nvSpPr>
            <p:cNvPr id="61514" name="Text Box 73"/>
            <p:cNvSpPr txBox="1"/>
            <p:nvPr/>
          </p:nvSpPr>
          <p:spPr>
            <a:xfrm>
              <a:off x="3452" y="1327"/>
              <a:ext cx="480"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rgbClr val="C55A11"/>
                  </a:solidFill>
                  <a:latin typeface="黑体" panose="02010609060101010101" pitchFamily="49" charset="-122"/>
                  <a:ea typeface="黑体" panose="02010609060101010101" pitchFamily="49" charset="-122"/>
                </a:rPr>
                <a:t>/CLR</a:t>
              </a:r>
            </a:p>
          </p:txBody>
        </p:sp>
        <p:sp>
          <p:nvSpPr>
            <p:cNvPr id="61515" name="Text Box 74"/>
            <p:cNvSpPr txBox="1"/>
            <p:nvPr/>
          </p:nvSpPr>
          <p:spPr>
            <a:xfrm>
              <a:off x="5276" y="2241"/>
              <a:ext cx="480"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61516" name="Text Box 75"/>
            <p:cNvSpPr txBox="1"/>
            <p:nvPr/>
          </p:nvSpPr>
          <p:spPr>
            <a:xfrm>
              <a:off x="4154" y="3396"/>
              <a:ext cx="240"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61517" name="Text Box 76"/>
            <p:cNvSpPr txBox="1"/>
            <p:nvPr/>
          </p:nvSpPr>
          <p:spPr>
            <a:xfrm>
              <a:off x="4416" y="1862"/>
              <a:ext cx="240"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a</a:t>
              </a:r>
            </a:p>
          </p:txBody>
        </p:sp>
        <p:sp>
          <p:nvSpPr>
            <p:cNvPr id="61518" name="Text Box 77"/>
            <p:cNvSpPr txBox="1"/>
            <p:nvPr/>
          </p:nvSpPr>
          <p:spPr>
            <a:xfrm>
              <a:off x="4992" y="2544"/>
              <a:ext cx="240"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b</a:t>
              </a:r>
            </a:p>
          </p:txBody>
        </p:sp>
        <p:sp>
          <p:nvSpPr>
            <p:cNvPr id="61519" name="Text Box 78"/>
            <p:cNvSpPr txBox="1"/>
            <p:nvPr/>
          </p:nvSpPr>
          <p:spPr>
            <a:xfrm>
              <a:off x="3866" y="2544"/>
              <a:ext cx="240"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c</a:t>
              </a:r>
            </a:p>
          </p:txBody>
        </p:sp>
        <p:sp>
          <p:nvSpPr>
            <p:cNvPr id="61520" name="AutoShape 79"/>
            <p:cNvSpPr/>
            <p:nvPr/>
          </p:nvSpPr>
          <p:spPr>
            <a:xfrm rot="-5400000">
              <a:off x="4788" y="2790"/>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521" name="Oval 80"/>
            <p:cNvSpPr/>
            <p:nvPr/>
          </p:nvSpPr>
          <p:spPr>
            <a:xfrm rot="-5400000">
              <a:off x="4901" y="2720"/>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522" name="Text Box 81"/>
            <p:cNvSpPr txBox="1"/>
            <p:nvPr/>
          </p:nvSpPr>
          <p:spPr>
            <a:xfrm>
              <a:off x="4844" y="2795"/>
              <a:ext cx="192"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5</a:t>
              </a:r>
            </a:p>
          </p:txBody>
        </p:sp>
        <p:sp>
          <p:nvSpPr>
            <p:cNvPr id="61523" name="AutoShape 82"/>
            <p:cNvSpPr/>
            <p:nvPr/>
          </p:nvSpPr>
          <p:spPr>
            <a:xfrm rot="-5400000">
              <a:off x="4792" y="1185"/>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524" name="Oval 83"/>
            <p:cNvSpPr/>
            <p:nvPr/>
          </p:nvSpPr>
          <p:spPr>
            <a:xfrm rot="-5400000">
              <a:off x="4905" y="1112"/>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525" name="Line 84"/>
            <p:cNvSpPr/>
            <p:nvPr/>
          </p:nvSpPr>
          <p:spPr>
            <a:xfrm>
              <a:off x="4722" y="1009"/>
              <a:ext cx="228"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1526" name="Oval 85"/>
            <p:cNvSpPr/>
            <p:nvPr/>
          </p:nvSpPr>
          <p:spPr>
            <a:xfrm>
              <a:off x="4912" y="98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1527" name="Text Box 86"/>
            <p:cNvSpPr txBox="1"/>
            <p:nvPr/>
          </p:nvSpPr>
          <p:spPr>
            <a:xfrm>
              <a:off x="4844" y="1175"/>
              <a:ext cx="192" cy="332"/>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grpSp>
      <p:sp>
        <p:nvSpPr>
          <p:cNvPr id="61444" name="Text Box 91"/>
          <p:cNvSpPr txBox="1"/>
          <p:nvPr/>
        </p:nvSpPr>
        <p:spPr>
          <a:xfrm>
            <a:off x="511175" y="3757613"/>
            <a:ext cx="9244013" cy="1074420"/>
          </a:xfrm>
          <a:prstGeom prst="rect">
            <a:avLst/>
          </a:prstGeom>
          <a:noFill/>
          <a:ln w="9525">
            <a:noFill/>
          </a:ln>
        </p:spPr>
        <p:txBody>
          <a:bodyPr>
            <a:spAutoFit/>
          </a:bodyPr>
          <a:lstStyle/>
          <a:p>
            <a:pPr eaLnBrk="1" hangingPunct="1">
              <a:lnSpc>
                <a:spcPct val="85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其中： </a:t>
            </a:r>
            <a:r>
              <a:rPr lang="en-US" altLang="zh-CN" sz="1800" dirty="0">
                <a:solidFill>
                  <a:schemeClr val="tx1"/>
                </a:solidFill>
                <a:latin typeface="华文新魏" panose="02010800040101010101" pitchFamily="2" charset="-122"/>
                <a:ea typeface="华文新魏" panose="02010800040101010101" pitchFamily="2" charset="-122"/>
              </a:rPr>
              <a:t>D </a:t>
            </a:r>
            <a:r>
              <a:rPr lang="zh-CN" altLang="en-US" sz="1800" dirty="0">
                <a:solidFill>
                  <a:schemeClr val="tx1"/>
                </a:solidFill>
                <a:latin typeface="华文新魏" panose="02010800040101010101" pitchFamily="2" charset="-122"/>
                <a:ea typeface="华文新魏" panose="02010800040101010101" pitchFamily="2" charset="-122"/>
              </a:rPr>
              <a:t>是数据输入端；</a:t>
            </a:r>
          </a:p>
          <a:p>
            <a:pPr eaLnBrk="1" hangingPunct="1">
              <a:lnSpc>
                <a:spcPct val="85000"/>
              </a:lnSpc>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en-US" altLang="zh-CN" sz="1800" dirty="0">
                <a:solidFill>
                  <a:srgbClr val="C00000"/>
                </a:solidFill>
                <a:latin typeface="华文新魏" panose="02010800040101010101" pitchFamily="2" charset="-122"/>
                <a:ea typeface="华文新魏" panose="02010800040101010101" pitchFamily="2" charset="-122"/>
              </a:rPr>
              <a:t>/PR (Preset) </a:t>
            </a:r>
            <a:r>
              <a:rPr lang="zh-CN" altLang="en-US" sz="1800" dirty="0">
                <a:solidFill>
                  <a:srgbClr val="C00000"/>
                </a:solidFill>
                <a:latin typeface="华文新魏" panose="02010800040101010101" pitchFamily="2" charset="-122"/>
                <a:ea typeface="华文新魏" panose="02010800040101010101" pitchFamily="2" charset="-122"/>
              </a:rPr>
              <a:t>和 </a:t>
            </a:r>
            <a:r>
              <a:rPr lang="en-US" altLang="zh-CN" sz="1800" dirty="0">
                <a:solidFill>
                  <a:srgbClr val="C00000"/>
                </a:solidFill>
                <a:latin typeface="华文新魏" panose="02010800040101010101" pitchFamily="2" charset="-122"/>
                <a:ea typeface="华文新魏" panose="02010800040101010101" pitchFamily="2" charset="-122"/>
              </a:rPr>
              <a:t>/CLR (Clear) </a:t>
            </a:r>
            <a:r>
              <a:rPr lang="zh-CN" altLang="en-US" sz="1800" dirty="0">
                <a:solidFill>
                  <a:schemeClr val="tx1"/>
                </a:solidFill>
                <a:latin typeface="华文新魏" panose="02010800040101010101" pitchFamily="2" charset="-122"/>
                <a:ea typeface="华文新魏" panose="02010800040101010101" pitchFamily="2" charset="-122"/>
              </a:rPr>
              <a:t>是强制</a:t>
            </a:r>
            <a:r>
              <a:rPr lang="en-US" altLang="zh-CN" sz="1800" dirty="0">
                <a:solidFill>
                  <a:schemeClr val="tx1"/>
                </a:solidFill>
                <a:latin typeface="华文新魏" panose="02010800040101010101" pitchFamily="2" charset="-122"/>
                <a:ea typeface="华文新魏" panose="02010800040101010101" pitchFamily="2" charset="-122"/>
              </a:rPr>
              <a:t>“</a:t>
            </a:r>
            <a:r>
              <a:rPr lang="zh-CN" altLang="en-US" sz="1800" dirty="0">
                <a:solidFill>
                  <a:schemeClr val="tx1"/>
                </a:solidFill>
                <a:latin typeface="华文新魏" panose="02010800040101010101" pitchFamily="2" charset="-122"/>
                <a:ea typeface="华文新魏" panose="02010800040101010101" pitchFamily="2" charset="-122"/>
              </a:rPr>
              <a:t>置 </a:t>
            </a:r>
            <a:r>
              <a:rPr lang="en-US" altLang="zh-CN" sz="1800" dirty="0">
                <a:solidFill>
                  <a:schemeClr val="tx1"/>
                </a:solidFill>
                <a:latin typeface="华文新魏" panose="02010800040101010101" pitchFamily="2" charset="-122"/>
                <a:ea typeface="华文新魏" panose="02010800040101010101" pitchFamily="2" charset="-122"/>
              </a:rPr>
              <a:t>1”</a:t>
            </a:r>
            <a:r>
              <a:rPr lang="zh-CN" altLang="en-US" sz="1800" dirty="0">
                <a:solidFill>
                  <a:schemeClr val="tx1"/>
                </a:solidFill>
                <a:latin typeface="华文新魏" panose="02010800040101010101" pitchFamily="2" charset="-122"/>
                <a:ea typeface="华文新魏" panose="02010800040101010101" pitchFamily="2" charset="-122"/>
              </a:rPr>
              <a:t>和</a:t>
            </a:r>
            <a:r>
              <a:rPr lang="en-US" altLang="zh-CN" sz="1800" dirty="0">
                <a:solidFill>
                  <a:schemeClr val="tx1"/>
                </a:solidFill>
                <a:latin typeface="华文新魏" panose="02010800040101010101" pitchFamily="2" charset="-122"/>
                <a:ea typeface="华文新魏" panose="02010800040101010101" pitchFamily="2" charset="-122"/>
              </a:rPr>
              <a:t>“</a:t>
            </a:r>
            <a:r>
              <a:rPr lang="zh-CN" altLang="en-US" sz="1800" dirty="0">
                <a:solidFill>
                  <a:schemeClr val="tx1"/>
                </a:solidFill>
                <a:latin typeface="华文新魏" panose="02010800040101010101" pitchFamily="2" charset="-122"/>
                <a:ea typeface="华文新魏" panose="02010800040101010101" pitchFamily="2" charset="-122"/>
              </a:rPr>
              <a:t>置 </a:t>
            </a:r>
            <a:r>
              <a:rPr lang="en-US" altLang="zh-CN" sz="1800" dirty="0">
                <a:solidFill>
                  <a:schemeClr val="tx1"/>
                </a:solidFill>
                <a:latin typeface="华文新魏" panose="02010800040101010101" pitchFamily="2" charset="-122"/>
                <a:ea typeface="华文新魏" panose="02010800040101010101" pitchFamily="2" charset="-122"/>
              </a:rPr>
              <a:t>0 ”</a:t>
            </a:r>
            <a:r>
              <a:rPr lang="zh-CN" altLang="en-US" sz="1800" dirty="0">
                <a:solidFill>
                  <a:schemeClr val="tx1"/>
                </a:solidFill>
                <a:latin typeface="华文新魏" panose="02010800040101010101" pitchFamily="2" charset="-122"/>
                <a:ea typeface="华文新魏" panose="02010800040101010101" pitchFamily="2" charset="-122"/>
              </a:rPr>
              <a:t>端（</a:t>
            </a:r>
            <a:r>
              <a:rPr lang="zh-CN" altLang="en-US" sz="1800" u="sng" dirty="0">
                <a:solidFill>
                  <a:srgbClr val="FF0000"/>
                </a:solidFill>
                <a:latin typeface="华文新魏" panose="02010800040101010101" pitchFamily="2" charset="-122"/>
                <a:ea typeface="华文新魏" panose="02010800040101010101" pitchFamily="2" charset="-122"/>
              </a:rPr>
              <a:t>采用异步方式！</a:t>
            </a:r>
            <a:r>
              <a:rPr lang="zh-CN" altLang="en-US" sz="1800" dirty="0">
                <a:solidFill>
                  <a:schemeClr val="tx1"/>
                </a:solidFill>
                <a:latin typeface="华文新魏" panose="02010800040101010101" pitchFamily="2" charset="-122"/>
                <a:ea typeface="华文新魏" panose="02010800040101010101" pitchFamily="2" charset="-122"/>
              </a:rPr>
              <a:t>）；    </a:t>
            </a:r>
          </a:p>
          <a:p>
            <a:pPr eaLnBrk="1" hangingPunct="1">
              <a:lnSpc>
                <a:spcPct val="85000"/>
              </a:lnSpc>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en-US" altLang="zh-CN" sz="1800" dirty="0">
                <a:solidFill>
                  <a:srgbClr val="C00000"/>
                </a:solidFill>
                <a:latin typeface="华文新魏" panose="02010800040101010101" pitchFamily="2" charset="-122"/>
                <a:ea typeface="华文新魏" panose="02010800040101010101" pitchFamily="2" charset="-122"/>
              </a:rPr>
              <a:t>a</a:t>
            </a:r>
            <a:r>
              <a:rPr lang="zh-CN" altLang="en-US" sz="1800" dirty="0">
                <a:solidFill>
                  <a:srgbClr val="C00000"/>
                </a:solidFill>
                <a:latin typeface="华文新魏" panose="02010800040101010101" pitchFamily="2" charset="-122"/>
                <a:ea typeface="华文新魏" panose="02010800040101010101" pitchFamily="2" charset="-122"/>
              </a:rPr>
              <a:t>、</a:t>
            </a:r>
            <a:r>
              <a:rPr lang="en-US" altLang="zh-CN" sz="1800" dirty="0">
                <a:solidFill>
                  <a:srgbClr val="C00000"/>
                </a:solidFill>
                <a:latin typeface="华文新魏" panose="02010800040101010101" pitchFamily="2" charset="-122"/>
                <a:ea typeface="华文新魏" panose="02010800040101010101" pitchFamily="2" charset="-122"/>
              </a:rPr>
              <a:t>b</a:t>
            </a:r>
            <a:r>
              <a:rPr lang="zh-CN" altLang="en-US" sz="1800" dirty="0">
                <a:solidFill>
                  <a:srgbClr val="C00000"/>
                </a:solidFill>
                <a:latin typeface="华文新魏" panose="02010800040101010101" pitchFamily="2" charset="-122"/>
                <a:ea typeface="华文新魏" panose="02010800040101010101" pitchFamily="2" charset="-122"/>
              </a:rPr>
              <a:t>、</a:t>
            </a:r>
            <a:r>
              <a:rPr lang="en-US" altLang="zh-CN" sz="1800" dirty="0">
                <a:solidFill>
                  <a:srgbClr val="C00000"/>
                </a:solidFill>
                <a:latin typeface="华文新魏" panose="02010800040101010101" pitchFamily="2" charset="-122"/>
                <a:ea typeface="华文新魏" panose="02010800040101010101" pitchFamily="2" charset="-122"/>
              </a:rPr>
              <a:t>c </a:t>
            </a:r>
            <a:r>
              <a:rPr lang="zh-CN" altLang="en-US" sz="1800" dirty="0">
                <a:solidFill>
                  <a:schemeClr val="tx1"/>
                </a:solidFill>
                <a:latin typeface="华文新魏" panose="02010800040101010101" pitchFamily="2" charset="-122"/>
                <a:ea typeface="华文新魏" panose="02010800040101010101" pitchFamily="2" charset="-122"/>
              </a:rPr>
              <a:t>三条线是内部反馈线。</a:t>
            </a:r>
          </a:p>
        </p:txBody>
      </p:sp>
      <p:sp>
        <p:nvSpPr>
          <p:cNvPr id="61445" name="Line 93"/>
          <p:cNvSpPr/>
          <p:nvPr/>
        </p:nvSpPr>
        <p:spPr>
          <a:xfrm>
            <a:off x="1365250" y="2984500"/>
            <a:ext cx="215900" cy="0"/>
          </a:xfrm>
          <a:prstGeom prst="line">
            <a:avLst/>
          </a:prstGeom>
          <a:ln w="19050" cap="flat" cmpd="sng">
            <a:solidFill>
              <a:srgbClr val="FF0000"/>
            </a:solidFill>
            <a:prstDash val="solid"/>
            <a:headEnd type="none" w="med" len="med"/>
            <a:tailEnd type="none" w="med" len="med"/>
          </a:ln>
        </p:spPr>
        <p:txBody>
          <a:bodyPr/>
          <a:lstStyle/>
          <a:p>
            <a:endParaRPr lang="zh-CN" altLang="en-US"/>
          </a:p>
        </p:txBody>
      </p:sp>
      <p:sp>
        <p:nvSpPr>
          <p:cNvPr id="61446" name="Text Box 90"/>
          <p:cNvSpPr txBox="1"/>
          <p:nvPr/>
        </p:nvSpPr>
        <p:spPr>
          <a:xfrm>
            <a:off x="511175" y="1087755"/>
            <a:ext cx="4052570" cy="2663825"/>
          </a:xfrm>
          <a:prstGeom prst="rect">
            <a:avLst/>
          </a:prstGeom>
          <a:noFill/>
          <a:ln w="9525">
            <a:noFill/>
          </a:ln>
        </p:spPr>
        <p:txBody>
          <a:bodyPr wrap="square">
            <a:spAutoFit/>
          </a:bodyPr>
          <a:lstStyle/>
          <a:p>
            <a:pPr eaLnBrk="1" hangingPunct="1">
              <a:lnSpc>
                <a:spcPct val="90000"/>
              </a:lnSpc>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D </a:t>
            </a:r>
            <a:r>
              <a:rPr lang="zh-CN" altLang="en-US" sz="1800" b="1" dirty="0">
                <a:solidFill>
                  <a:schemeClr val="tx1"/>
                </a:solidFill>
                <a:latin typeface="华文新魏" panose="02010800040101010101" pitchFamily="2" charset="-122"/>
                <a:ea typeface="华文新魏" panose="02010800040101010101" pitchFamily="2" charset="-122"/>
              </a:rPr>
              <a:t>触发器包括：  </a:t>
            </a:r>
          </a:p>
          <a:p>
            <a:pPr eaLnBrk="1" hangingPunct="1">
              <a:lnSpc>
                <a:spcPct val="90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① 一个带时钟控制的</a:t>
            </a:r>
            <a:r>
              <a:rPr lang="en-US" altLang="zh-CN" sz="1800" b="1" dirty="0">
                <a:solidFill>
                  <a:schemeClr val="tx1"/>
                </a:solidFill>
                <a:latin typeface="华文新魏" panose="02010800040101010101" pitchFamily="2" charset="-122"/>
                <a:ea typeface="华文新魏" panose="02010800040101010101" pitchFamily="2" charset="-122"/>
              </a:rPr>
              <a:t>SR</a:t>
            </a:r>
            <a:r>
              <a:rPr lang="zh-CN" altLang="en-US" sz="1800" b="1" dirty="0">
                <a:solidFill>
                  <a:schemeClr val="tx1"/>
                </a:solidFill>
                <a:latin typeface="华文新魏" panose="02010800040101010101" pitchFamily="2" charset="-122"/>
                <a:ea typeface="华文新魏" panose="02010800040101010101" pitchFamily="2" charset="-122"/>
              </a:rPr>
              <a:t>触发器</a:t>
            </a:r>
          </a:p>
          <a:p>
            <a:pPr eaLnBrk="1" hangingPunct="1">
              <a:lnSpc>
                <a:spcPct val="90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由</a:t>
            </a:r>
            <a:r>
              <a:rPr lang="zh-CN" altLang="en-US" sz="1800" b="1" dirty="0">
                <a:solidFill>
                  <a:schemeClr val="accent2"/>
                </a:solidFill>
                <a:latin typeface="华文新魏" panose="02010800040101010101" pitchFamily="2" charset="-122"/>
                <a:ea typeface="华文新魏" panose="02010800040101010101" pitchFamily="2" charset="-122"/>
              </a:rPr>
              <a:t>门</a:t>
            </a:r>
            <a:r>
              <a:rPr lang="en-US" altLang="zh-CN" sz="1800" b="1" dirty="0">
                <a:solidFill>
                  <a:schemeClr val="accent2"/>
                </a:solidFill>
                <a:latin typeface="华文新魏" panose="02010800040101010101" pitchFamily="2" charset="-122"/>
                <a:ea typeface="华文新魏" panose="02010800040101010101" pitchFamily="2" charset="-122"/>
              </a:rPr>
              <a:t>1</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accent2"/>
                </a:solidFill>
                <a:latin typeface="华文新魏" panose="02010800040101010101" pitchFamily="2" charset="-122"/>
                <a:ea typeface="华文新魏" panose="02010800040101010101" pitchFamily="2" charset="-122"/>
              </a:rPr>
              <a:t>门</a:t>
            </a:r>
            <a:r>
              <a:rPr lang="en-US" altLang="zh-CN" sz="1800" b="1" dirty="0">
                <a:solidFill>
                  <a:schemeClr val="accent2"/>
                </a:solidFill>
                <a:latin typeface="华文新魏" panose="02010800040101010101" pitchFamily="2" charset="-122"/>
                <a:ea typeface="华文新魏" panose="02010800040101010101" pitchFamily="2" charset="-122"/>
              </a:rPr>
              <a:t>2</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accent2"/>
                </a:solidFill>
                <a:latin typeface="华文新魏" panose="02010800040101010101" pitchFamily="2" charset="-122"/>
                <a:ea typeface="华文新魏" panose="02010800040101010101" pitchFamily="2" charset="-122"/>
              </a:rPr>
              <a:t>门</a:t>
            </a:r>
            <a:r>
              <a:rPr lang="en-US" altLang="zh-CN" sz="1800" b="1" dirty="0">
                <a:solidFill>
                  <a:schemeClr val="accent2"/>
                </a:solidFill>
                <a:latin typeface="华文新魏" panose="02010800040101010101" pitchFamily="2" charset="-122"/>
                <a:ea typeface="华文新魏" panose="02010800040101010101" pitchFamily="2" charset="-122"/>
              </a:rPr>
              <a:t>3</a:t>
            </a:r>
            <a:r>
              <a:rPr lang="zh-CN" altLang="en-US" sz="1800" b="1" dirty="0">
                <a:solidFill>
                  <a:schemeClr val="tx1"/>
                </a:solidFill>
                <a:latin typeface="华文新魏" panose="02010800040101010101" pitchFamily="2" charset="-122"/>
                <a:ea typeface="华文新魏" panose="02010800040101010101" pitchFamily="2" charset="-122"/>
              </a:rPr>
              <a:t>和</a:t>
            </a:r>
            <a:r>
              <a:rPr lang="zh-CN" altLang="en-US" sz="1800" b="1" dirty="0">
                <a:solidFill>
                  <a:schemeClr val="accent2"/>
                </a:solidFill>
                <a:latin typeface="华文新魏" panose="02010800040101010101" pitchFamily="2" charset="-122"/>
                <a:ea typeface="华文新魏" panose="02010800040101010101" pitchFamily="2" charset="-122"/>
              </a:rPr>
              <a:t>门</a:t>
            </a:r>
            <a:r>
              <a:rPr lang="en-US" altLang="zh-CN" sz="1800" b="1" dirty="0">
                <a:solidFill>
                  <a:schemeClr val="accent2"/>
                </a:solidFill>
                <a:latin typeface="华文新魏" panose="02010800040101010101" pitchFamily="2" charset="-122"/>
                <a:ea typeface="华文新魏" panose="02010800040101010101" pitchFamily="2" charset="-122"/>
              </a:rPr>
              <a:t>4</a:t>
            </a:r>
            <a:r>
              <a:rPr lang="zh-CN" altLang="en-US" sz="1800" b="1" dirty="0">
                <a:solidFill>
                  <a:schemeClr val="tx1"/>
                </a:solidFill>
                <a:latin typeface="华文新魏" panose="02010800040101010101" pitchFamily="2" charset="-122"/>
                <a:ea typeface="华文新魏" panose="02010800040101010101" pitchFamily="2" charset="-122"/>
              </a:rPr>
              <a:t>组成</a:t>
            </a:r>
            <a:r>
              <a:rPr lang="en-US" altLang="zh-CN" sz="1800" b="1" dirty="0">
                <a:solidFill>
                  <a:schemeClr val="tx1"/>
                </a:solidFill>
                <a:latin typeface="华文新魏" panose="02010800040101010101" pitchFamily="2" charset="-122"/>
                <a:ea typeface="华文新魏" panose="02010800040101010101" pitchFamily="2" charset="-122"/>
              </a:rPr>
              <a:t>)</a:t>
            </a:r>
          </a:p>
          <a:p>
            <a:pPr eaLnBrk="1" hangingPunct="1">
              <a:lnSpc>
                <a:spcPct val="90000"/>
              </a:lnSpc>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② </a:t>
            </a:r>
            <a:r>
              <a:rPr lang="zh-CN" altLang="en-US" sz="1800" b="1" dirty="0">
                <a:solidFill>
                  <a:schemeClr val="tx1"/>
                </a:solidFill>
                <a:latin typeface="华文新魏" panose="02010800040101010101" pitchFamily="2" charset="-122"/>
                <a:ea typeface="华文新魏" panose="02010800040101010101" pitchFamily="2" charset="-122"/>
              </a:rPr>
              <a:t>两个信号接收门</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门</a:t>
            </a:r>
            <a:r>
              <a:rPr lang="en-US" altLang="zh-CN" sz="1800" b="1" dirty="0">
                <a:solidFill>
                  <a:schemeClr val="tx1"/>
                </a:solidFill>
                <a:latin typeface="华文新魏" panose="02010800040101010101" pitchFamily="2" charset="-122"/>
                <a:ea typeface="华文新魏" panose="02010800040101010101" pitchFamily="2" charset="-122"/>
              </a:rPr>
              <a:t>5</a:t>
            </a:r>
            <a:r>
              <a:rPr lang="zh-CN" altLang="en-US" sz="1800" b="1" dirty="0">
                <a:solidFill>
                  <a:schemeClr val="tx1"/>
                </a:solidFill>
                <a:latin typeface="华文新魏" panose="02010800040101010101" pitchFamily="2" charset="-122"/>
                <a:ea typeface="华文新魏" panose="02010800040101010101" pitchFamily="2" charset="-122"/>
              </a:rPr>
              <a:t>和门</a:t>
            </a:r>
            <a:r>
              <a:rPr lang="en-US" altLang="zh-CN" sz="1800" b="1" dirty="0">
                <a:solidFill>
                  <a:schemeClr val="tx1"/>
                </a:solidFill>
                <a:latin typeface="华文新魏" panose="02010800040101010101" pitchFamily="2" charset="-122"/>
                <a:ea typeface="华文新魏" panose="02010800040101010101" pitchFamily="2" charset="-122"/>
              </a:rPr>
              <a:t>6)</a:t>
            </a:r>
          </a:p>
          <a:p>
            <a:pPr eaLnBrk="1" hangingPunct="1">
              <a:lnSpc>
                <a:spcPct val="90000"/>
              </a:lnSpc>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accent2"/>
                </a:solidFill>
                <a:latin typeface="华文新魏" panose="02010800040101010101" pitchFamily="2" charset="-122"/>
                <a:ea typeface="华文新魏" panose="02010800040101010101" pitchFamily="2" charset="-122"/>
              </a:rPr>
              <a:t>门</a:t>
            </a:r>
            <a:r>
              <a:rPr lang="en-US" altLang="zh-CN" sz="1800" b="1" dirty="0">
                <a:solidFill>
                  <a:schemeClr val="accent2"/>
                </a:solidFill>
                <a:latin typeface="华文新魏" panose="02010800040101010101" pitchFamily="2" charset="-122"/>
                <a:ea typeface="华文新魏" panose="02010800040101010101" pitchFamily="2" charset="-122"/>
              </a:rPr>
              <a:t>5</a:t>
            </a:r>
            <a:r>
              <a:rPr lang="zh-CN" altLang="en-US" sz="1800" b="1" dirty="0">
                <a:solidFill>
                  <a:schemeClr val="tx1"/>
                </a:solidFill>
                <a:latin typeface="华文新魏" panose="02010800040101010101" pitchFamily="2" charset="-122"/>
                <a:ea typeface="华文新魏" panose="02010800040101010101" pitchFamily="2" charset="-122"/>
              </a:rPr>
              <a:t>和</a:t>
            </a:r>
            <a:r>
              <a:rPr lang="zh-CN" altLang="en-US" sz="1800" b="1" dirty="0">
                <a:solidFill>
                  <a:schemeClr val="accent2"/>
                </a:solidFill>
                <a:latin typeface="华文新魏" panose="02010800040101010101" pitchFamily="2" charset="-122"/>
                <a:ea typeface="华文新魏" panose="02010800040101010101" pitchFamily="2" charset="-122"/>
              </a:rPr>
              <a:t>门</a:t>
            </a:r>
            <a:r>
              <a:rPr lang="en-US" altLang="zh-CN" sz="1800" b="1" dirty="0">
                <a:solidFill>
                  <a:schemeClr val="accent2"/>
                </a:solidFill>
                <a:latin typeface="华文新魏" panose="02010800040101010101" pitchFamily="2" charset="-122"/>
                <a:ea typeface="华文新魏" panose="02010800040101010101" pitchFamily="2" charset="-122"/>
              </a:rPr>
              <a:t>6</a:t>
            </a:r>
            <a:r>
              <a:rPr lang="zh-CN" altLang="en-US" sz="1800" b="1" dirty="0">
                <a:solidFill>
                  <a:schemeClr val="tx1"/>
                </a:solidFill>
                <a:latin typeface="华文新魏" panose="02010800040101010101" pitchFamily="2" charset="-122"/>
                <a:ea typeface="华文新魏" panose="02010800040101010101" pitchFamily="2" charset="-122"/>
              </a:rPr>
              <a:t>是为了生成互补数</a:t>
            </a:r>
          </a:p>
          <a:p>
            <a:pPr eaLnBrk="1" hangingPunct="1">
              <a:lnSpc>
                <a:spcPct val="90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据 </a:t>
            </a:r>
            <a:r>
              <a:rPr lang="en-US" altLang="zh-CN" sz="1800" b="1" dirty="0">
                <a:solidFill>
                  <a:schemeClr val="accent2"/>
                </a:solidFill>
                <a:latin typeface="华文新魏" panose="02010800040101010101" pitchFamily="2" charset="-122"/>
                <a:ea typeface="华文新魏" panose="02010800040101010101" pitchFamily="2" charset="-122"/>
              </a:rPr>
              <a:t>D</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和</a:t>
            </a:r>
            <a:r>
              <a:rPr lang="en-US" altLang="zh-CN"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accent2"/>
                </a:solidFill>
                <a:latin typeface="华文新魏" panose="02010800040101010101" pitchFamily="2" charset="-122"/>
                <a:ea typeface="华文新魏" panose="02010800040101010101" pitchFamily="2" charset="-122"/>
              </a:rPr>
              <a:t>D</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，并加在门</a:t>
            </a:r>
            <a:r>
              <a:rPr lang="en-US" altLang="zh-CN" sz="1800" b="1" dirty="0">
                <a:solidFill>
                  <a:schemeClr val="tx1"/>
                </a:solidFill>
                <a:latin typeface="华文新魏" panose="02010800040101010101" pitchFamily="2" charset="-122"/>
                <a:ea typeface="华文新魏" panose="02010800040101010101" pitchFamily="2" charset="-122"/>
              </a:rPr>
              <a:t>3</a:t>
            </a:r>
            <a:r>
              <a:rPr lang="zh-CN" altLang="en-US" sz="1800" b="1" dirty="0">
                <a:solidFill>
                  <a:schemeClr val="tx1"/>
                </a:solidFill>
                <a:latin typeface="华文新魏" panose="02010800040101010101" pitchFamily="2" charset="-122"/>
                <a:ea typeface="华文新魏" panose="02010800040101010101" pitchFamily="2" charset="-122"/>
              </a:rPr>
              <a:t>、门</a:t>
            </a:r>
            <a:r>
              <a:rPr lang="en-US" altLang="zh-CN" sz="1800" b="1" dirty="0">
                <a:solidFill>
                  <a:schemeClr val="tx1"/>
                </a:solidFill>
                <a:latin typeface="华文新魏" panose="02010800040101010101" pitchFamily="2" charset="-122"/>
                <a:ea typeface="华文新魏" panose="02010800040101010101" pitchFamily="2" charset="-122"/>
              </a:rPr>
              <a:t>4</a:t>
            </a:r>
            <a:r>
              <a:rPr lang="zh-CN" altLang="en-US" sz="1800" b="1" dirty="0">
                <a:solidFill>
                  <a:schemeClr val="tx1"/>
                </a:solidFill>
                <a:latin typeface="华文新魏" panose="02010800040101010101" pitchFamily="2" charset="-122"/>
                <a:ea typeface="华文新魏" panose="02010800040101010101" pitchFamily="2" charset="-122"/>
              </a:rPr>
              <a:t>的</a:t>
            </a:r>
          </a:p>
          <a:p>
            <a:pPr eaLnBrk="1" hangingPunct="1">
              <a:lnSpc>
                <a:spcPct val="90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输入端上。</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124"/>
          <p:cNvSpPr/>
          <p:nvPr/>
        </p:nvSpPr>
        <p:spPr>
          <a:xfrm>
            <a:off x="4789488" y="1208088"/>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3491" name="Line 131"/>
          <p:cNvSpPr/>
          <p:nvPr/>
        </p:nvSpPr>
        <p:spPr>
          <a:xfrm>
            <a:off x="5168900" y="1227138"/>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3492" name="Line 134"/>
          <p:cNvSpPr/>
          <p:nvPr/>
        </p:nvSpPr>
        <p:spPr>
          <a:xfrm>
            <a:off x="6845300" y="1244600"/>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3493" name="Rectangle 2"/>
          <p:cNvSpPr>
            <a:spLocks noGrp="1"/>
          </p:cNvSpPr>
          <p:nvPr>
            <p:ph type="title"/>
          </p:nvPr>
        </p:nvSpPr>
        <p:spPr>
          <a:xfrm>
            <a:off x="533400" y="549275"/>
            <a:ext cx="6096000" cy="571500"/>
          </a:xfrm>
          <a:prstGeom prst="rect">
            <a:avLst/>
          </a:prstGeom>
          <a:noFill/>
          <a:ln>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D </a:t>
            </a:r>
            <a:r>
              <a:rPr lang="zh-CN" altLang="en-US" sz="2000" b="1" dirty="0">
                <a:latin typeface="华文新魏" panose="02010800040101010101" pitchFamily="2" charset="-122"/>
                <a:ea typeface="华文新魏" panose="02010800040101010101" pitchFamily="2" charset="-122"/>
              </a:rPr>
              <a:t>触发器的工作过程：</a:t>
            </a:r>
          </a:p>
        </p:txBody>
      </p:sp>
      <p:grpSp>
        <p:nvGrpSpPr>
          <p:cNvPr id="63494" name="Group 145"/>
          <p:cNvGrpSpPr/>
          <p:nvPr/>
        </p:nvGrpSpPr>
        <p:grpSpPr>
          <a:xfrm>
            <a:off x="900794" y="1063625"/>
            <a:ext cx="2875869" cy="3105150"/>
            <a:chOff x="460" y="800"/>
            <a:chExt cx="2062" cy="3272"/>
          </a:xfrm>
        </p:grpSpPr>
        <p:sp>
          <p:nvSpPr>
            <p:cNvPr id="63536" name="Line 5"/>
            <p:cNvSpPr/>
            <p:nvPr/>
          </p:nvSpPr>
          <p:spPr>
            <a:xfrm rot="-5400000">
              <a:off x="902" y="1838"/>
              <a:ext cx="16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37" name="Line 6"/>
            <p:cNvSpPr/>
            <p:nvPr/>
          </p:nvSpPr>
          <p:spPr>
            <a:xfrm rot="-5400000">
              <a:off x="768" y="1266"/>
              <a:ext cx="288" cy="0"/>
            </a:xfrm>
            <a:prstGeom prst="line">
              <a:avLst/>
            </a:prstGeom>
            <a:ln w="19050" cap="flat" cmpd="sng">
              <a:solidFill>
                <a:srgbClr val="FF0066"/>
              </a:solidFill>
              <a:prstDash val="solid"/>
              <a:headEnd type="none" w="med" len="med"/>
              <a:tailEnd type="none" w="med" len="med"/>
            </a:ln>
          </p:spPr>
          <p:txBody>
            <a:bodyPr/>
            <a:lstStyle/>
            <a:p>
              <a:endParaRPr lang="zh-CN" altLang="en-US"/>
            </a:p>
          </p:txBody>
        </p:sp>
        <p:sp>
          <p:nvSpPr>
            <p:cNvPr id="63538" name="AutoShape 7"/>
            <p:cNvSpPr/>
            <p:nvPr/>
          </p:nvSpPr>
          <p:spPr>
            <a:xfrm rot="-5400000">
              <a:off x="764" y="1472"/>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39" name="Oval 8"/>
            <p:cNvSpPr/>
            <p:nvPr/>
          </p:nvSpPr>
          <p:spPr>
            <a:xfrm rot="-5400000">
              <a:off x="877" y="1402"/>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40" name="Line 9"/>
            <p:cNvSpPr/>
            <p:nvPr/>
          </p:nvSpPr>
          <p:spPr>
            <a:xfrm rot="-5400000">
              <a:off x="1536" y="1269"/>
              <a:ext cx="2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41" name="AutoShape 10"/>
            <p:cNvSpPr/>
            <p:nvPr/>
          </p:nvSpPr>
          <p:spPr>
            <a:xfrm rot="-5400000">
              <a:off x="1532" y="1475"/>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42" name="Oval 11"/>
            <p:cNvSpPr/>
            <p:nvPr/>
          </p:nvSpPr>
          <p:spPr>
            <a:xfrm rot="-5400000">
              <a:off x="1645" y="1395"/>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43" name="Line 12"/>
            <p:cNvSpPr/>
            <p:nvPr/>
          </p:nvSpPr>
          <p:spPr>
            <a:xfrm rot="-5400000">
              <a:off x="688" y="1968"/>
              <a:ext cx="447" cy="0"/>
            </a:xfrm>
            <a:prstGeom prst="line">
              <a:avLst/>
            </a:prstGeom>
            <a:ln w="19050" cap="flat" cmpd="sng">
              <a:solidFill>
                <a:srgbClr val="FF0066"/>
              </a:solidFill>
              <a:prstDash val="solid"/>
              <a:headEnd type="none" w="med" len="med"/>
              <a:tailEnd type="none" w="med" len="med"/>
            </a:ln>
          </p:spPr>
          <p:txBody>
            <a:bodyPr/>
            <a:lstStyle/>
            <a:p>
              <a:endParaRPr lang="zh-CN" altLang="en-US"/>
            </a:p>
          </p:txBody>
        </p:sp>
        <p:sp>
          <p:nvSpPr>
            <p:cNvPr id="63544" name="Line 13"/>
            <p:cNvSpPr/>
            <p:nvPr/>
          </p:nvSpPr>
          <p:spPr>
            <a:xfrm rot="-5400000">
              <a:off x="689" y="2690"/>
              <a:ext cx="26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45" name="AutoShape 14"/>
            <p:cNvSpPr/>
            <p:nvPr/>
          </p:nvSpPr>
          <p:spPr>
            <a:xfrm rot="-5400000">
              <a:off x="760" y="2271"/>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46" name="Oval 15"/>
            <p:cNvSpPr/>
            <p:nvPr/>
          </p:nvSpPr>
          <p:spPr>
            <a:xfrm rot="-5400000">
              <a:off x="882" y="2194"/>
              <a:ext cx="62" cy="5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47" name="AutoShape 16"/>
            <p:cNvSpPr/>
            <p:nvPr/>
          </p:nvSpPr>
          <p:spPr>
            <a:xfrm rot="-5400000">
              <a:off x="1528" y="2274"/>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48" name="Oval 17"/>
            <p:cNvSpPr/>
            <p:nvPr/>
          </p:nvSpPr>
          <p:spPr>
            <a:xfrm rot="-5400000">
              <a:off x="1650" y="2197"/>
              <a:ext cx="62" cy="5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49" name="Line 18"/>
            <p:cNvSpPr/>
            <p:nvPr/>
          </p:nvSpPr>
          <p:spPr>
            <a:xfrm rot="-5400000">
              <a:off x="740" y="3429"/>
              <a:ext cx="154"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50" name="Line 21"/>
            <p:cNvSpPr/>
            <p:nvPr/>
          </p:nvSpPr>
          <p:spPr>
            <a:xfrm rot="-5400000">
              <a:off x="1507" y="3439"/>
              <a:ext cx="15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51" name="Line 24"/>
            <p:cNvSpPr/>
            <p:nvPr/>
          </p:nvSpPr>
          <p:spPr>
            <a:xfrm rot="-5400000">
              <a:off x="1500" y="1837"/>
              <a:ext cx="161" cy="0"/>
            </a:xfrm>
            <a:prstGeom prst="line">
              <a:avLst/>
            </a:prstGeom>
            <a:ln w="19050" cap="flat" cmpd="sng">
              <a:solidFill>
                <a:srgbClr val="FF0066"/>
              </a:solidFill>
              <a:prstDash val="solid"/>
              <a:headEnd type="none" w="med" len="med"/>
              <a:tailEnd type="none" w="med" len="med"/>
            </a:ln>
          </p:spPr>
          <p:txBody>
            <a:bodyPr/>
            <a:lstStyle/>
            <a:p>
              <a:endParaRPr lang="zh-CN" altLang="en-US"/>
            </a:p>
          </p:txBody>
        </p:sp>
        <p:sp>
          <p:nvSpPr>
            <p:cNvPr id="63552" name="Line 25"/>
            <p:cNvSpPr/>
            <p:nvPr/>
          </p:nvSpPr>
          <p:spPr>
            <a:xfrm>
              <a:off x="988" y="1922"/>
              <a:ext cx="15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53" name="Line 26"/>
            <p:cNvSpPr/>
            <p:nvPr/>
          </p:nvSpPr>
          <p:spPr>
            <a:xfrm>
              <a:off x="1443" y="1922"/>
              <a:ext cx="141" cy="0"/>
            </a:xfrm>
            <a:prstGeom prst="line">
              <a:avLst/>
            </a:prstGeom>
            <a:ln w="19050" cap="flat" cmpd="sng">
              <a:solidFill>
                <a:srgbClr val="FF0066"/>
              </a:solidFill>
              <a:prstDash val="solid"/>
              <a:headEnd type="none" w="med" len="med"/>
              <a:tailEnd type="none" w="med" len="med"/>
            </a:ln>
          </p:spPr>
          <p:txBody>
            <a:bodyPr/>
            <a:lstStyle/>
            <a:p>
              <a:endParaRPr lang="zh-CN" altLang="en-US"/>
            </a:p>
          </p:txBody>
        </p:sp>
        <p:sp>
          <p:nvSpPr>
            <p:cNvPr id="63554" name="Line 27"/>
            <p:cNvSpPr/>
            <p:nvPr/>
          </p:nvSpPr>
          <p:spPr>
            <a:xfrm>
              <a:off x="912" y="1298"/>
              <a:ext cx="209" cy="0"/>
            </a:xfrm>
            <a:prstGeom prst="line">
              <a:avLst/>
            </a:prstGeom>
            <a:ln w="19050" cap="flat" cmpd="sng">
              <a:solidFill>
                <a:srgbClr val="FF0066"/>
              </a:solidFill>
              <a:prstDash val="solid"/>
              <a:headEnd type="none" w="med" len="med"/>
              <a:tailEnd type="none" w="med" len="med"/>
            </a:ln>
          </p:spPr>
          <p:txBody>
            <a:bodyPr/>
            <a:lstStyle/>
            <a:p>
              <a:endParaRPr lang="zh-CN" altLang="en-US"/>
            </a:p>
          </p:txBody>
        </p:sp>
        <p:sp>
          <p:nvSpPr>
            <p:cNvPr id="63555" name="Line 28"/>
            <p:cNvSpPr/>
            <p:nvPr/>
          </p:nvSpPr>
          <p:spPr>
            <a:xfrm>
              <a:off x="1468" y="1298"/>
              <a:ext cx="222"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56" name="Line 29"/>
            <p:cNvSpPr/>
            <p:nvPr/>
          </p:nvSpPr>
          <p:spPr>
            <a:xfrm>
              <a:off x="1124" y="1298"/>
              <a:ext cx="326" cy="630"/>
            </a:xfrm>
            <a:prstGeom prst="line">
              <a:avLst/>
            </a:prstGeom>
            <a:ln w="19050" cap="flat" cmpd="sng">
              <a:solidFill>
                <a:srgbClr val="FF0066"/>
              </a:solidFill>
              <a:prstDash val="solid"/>
              <a:headEnd type="none" w="med" len="med"/>
              <a:tailEnd type="none" w="med" len="med"/>
            </a:ln>
          </p:spPr>
          <p:txBody>
            <a:bodyPr/>
            <a:lstStyle/>
            <a:p>
              <a:endParaRPr lang="zh-CN" altLang="en-US"/>
            </a:p>
          </p:txBody>
        </p:sp>
        <p:sp>
          <p:nvSpPr>
            <p:cNvPr id="63557" name="Line 30"/>
            <p:cNvSpPr/>
            <p:nvPr/>
          </p:nvSpPr>
          <p:spPr>
            <a:xfrm flipH="1">
              <a:off x="1132" y="1298"/>
              <a:ext cx="340" cy="63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58" name="Line 31"/>
            <p:cNvSpPr/>
            <p:nvPr/>
          </p:nvSpPr>
          <p:spPr>
            <a:xfrm rot="-5400000">
              <a:off x="1453" y="1968"/>
              <a:ext cx="447" cy="0"/>
            </a:xfrm>
            <a:prstGeom prst="line">
              <a:avLst/>
            </a:prstGeom>
            <a:ln w="19050" cap="flat" cmpd="sng">
              <a:solidFill>
                <a:srgbClr val="FF0066"/>
              </a:solidFill>
              <a:prstDash val="solid"/>
              <a:headEnd type="none" w="med" len="med"/>
              <a:tailEnd type="none" w="med" len="med"/>
            </a:ln>
          </p:spPr>
          <p:txBody>
            <a:bodyPr/>
            <a:lstStyle/>
            <a:p>
              <a:endParaRPr lang="zh-CN" altLang="en-US"/>
            </a:p>
          </p:txBody>
        </p:sp>
        <p:sp>
          <p:nvSpPr>
            <p:cNvPr id="63559" name="Oval 33"/>
            <p:cNvSpPr/>
            <p:nvPr/>
          </p:nvSpPr>
          <p:spPr>
            <a:xfrm>
              <a:off x="892" y="127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60" name="Oval 34"/>
            <p:cNvSpPr/>
            <p:nvPr/>
          </p:nvSpPr>
          <p:spPr>
            <a:xfrm>
              <a:off x="1655" y="127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61" name="Text Box 35"/>
            <p:cNvSpPr txBox="1"/>
            <p:nvPr/>
          </p:nvSpPr>
          <p:spPr>
            <a:xfrm>
              <a:off x="1574" y="2208"/>
              <a:ext cx="192"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3</a:t>
              </a:r>
            </a:p>
          </p:txBody>
        </p:sp>
        <p:sp>
          <p:nvSpPr>
            <p:cNvPr id="63562" name="Text Box 36"/>
            <p:cNvSpPr txBox="1"/>
            <p:nvPr/>
          </p:nvSpPr>
          <p:spPr>
            <a:xfrm>
              <a:off x="1584" y="1394"/>
              <a:ext cx="192"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63563" name="Text Box 37"/>
            <p:cNvSpPr txBox="1"/>
            <p:nvPr/>
          </p:nvSpPr>
          <p:spPr>
            <a:xfrm>
              <a:off x="816" y="1400"/>
              <a:ext cx="192" cy="388"/>
            </a:xfrm>
            <a:prstGeom prst="rect">
              <a:avLst/>
            </a:prstGeom>
            <a:noFill/>
            <a:ln w="19050">
              <a:noFill/>
            </a:ln>
          </p:spPr>
          <p:txBody>
            <a:bodyPr wrap="square">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2</a:t>
              </a:r>
            </a:p>
          </p:txBody>
        </p:sp>
        <p:sp>
          <p:nvSpPr>
            <p:cNvPr id="63564" name="Text Box 38"/>
            <p:cNvSpPr txBox="1"/>
            <p:nvPr/>
          </p:nvSpPr>
          <p:spPr>
            <a:xfrm>
              <a:off x="817" y="2208"/>
              <a:ext cx="192" cy="388"/>
            </a:xfrm>
            <a:prstGeom prst="rect">
              <a:avLst/>
            </a:prstGeom>
            <a:noFill/>
            <a:ln w="19050">
              <a:noFill/>
            </a:ln>
          </p:spPr>
          <p:txBody>
            <a:bodyPr wrap="square">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4</a:t>
              </a:r>
            </a:p>
          </p:txBody>
        </p:sp>
        <p:sp>
          <p:nvSpPr>
            <p:cNvPr id="63565" name="Line 41"/>
            <p:cNvSpPr/>
            <p:nvPr/>
          </p:nvSpPr>
          <p:spPr>
            <a:xfrm rot="-5400000">
              <a:off x="685" y="2769"/>
              <a:ext cx="4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66" name="Line 42"/>
            <p:cNvSpPr/>
            <p:nvPr/>
          </p:nvSpPr>
          <p:spPr>
            <a:xfrm rot="-5400000">
              <a:off x="1453" y="2776"/>
              <a:ext cx="447" cy="0"/>
            </a:xfrm>
            <a:prstGeom prst="line">
              <a:avLst/>
            </a:prstGeom>
            <a:ln w="19050" cap="flat" cmpd="sng">
              <a:solidFill>
                <a:srgbClr val="FF0066"/>
              </a:solidFill>
              <a:prstDash val="solid"/>
              <a:headEnd type="none" w="med" len="med"/>
              <a:tailEnd type="none" w="med" len="med"/>
            </a:ln>
          </p:spPr>
          <p:txBody>
            <a:bodyPr/>
            <a:lstStyle/>
            <a:p>
              <a:endParaRPr lang="zh-CN" altLang="en-US"/>
            </a:p>
          </p:txBody>
        </p:sp>
        <p:sp>
          <p:nvSpPr>
            <p:cNvPr id="63567" name="Line 43"/>
            <p:cNvSpPr/>
            <p:nvPr/>
          </p:nvSpPr>
          <p:spPr>
            <a:xfrm rot="-5400000">
              <a:off x="914" y="2623"/>
              <a:ext cx="161"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68" name="Line 44"/>
            <p:cNvSpPr/>
            <p:nvPr/>
          </p:nvSpPr>
          <p:spPr>
            <a:xfrm>
              <a:off x="998" y="2710"/>
              <a:ext cx="141"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69" name="Line 45"/>
            <p:cNvSpPr/>
            <p:nvPr/>
          </p:nvSpPr>
          <p:spPr>
            <a:xfrm>
              <a:off x="1468" y="2086"/>
              <a:ext cx="435"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70" name="Line 46"/>
            <p:cNvSpPr/>
            <p:nvPr/>
          </p:nvSpPr>
          <p:spPr>
            <a:xfrm flipH="1">
              <a:off x="1135" y="2086"/>
              <a:ext cx="340" cy="63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71" name="Line 47"/>
            <p:cNvSpPr/>
            <p:nvPr/>
          </p:nvSpPr>
          <p:spPr>
            <a:xfrm rot="-5400000">
              <a:off x="1631" y="2690"/>
              <a:ext cx="26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72" name="Line 48"/>
            <p:cNvSpPr/>
            <p:nvPr/>
          </p:nvSpPr>
          <p:spPr>
            <a:xfrm>
              <a:off x="826" y="2824"/>
              <a:ext cx="132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73" name="Line 49"/>
            <p:cNvSpPr/>
            <p:nvPr/>
          </p:nvSpPr>
          <p:spPr>
            <a:xfrm>
              <a:off x="624" y="2114"/>
              <a:ext cx="0" cy="1394"/>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74" name="Line 50"/>
            <p:cNvSpPr/>
            <p:nvPr/>
          </p:nvSpPr>
          <p:spPr>
            <a:xfrm>
              <a:off x="624" y="2114"/>
              <a:ext cx="28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75" name="Oval 51"/>
            <p:cNvSpPr/>
            <p:nvPr/>
          </p:nvSpPr>
          <p:spPr>
            <a:xfrm>
              <a:off x="892" y="208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76" name="Line 52"/>
            <p:cNvSpPr/>
            <p:nvPr/>
          </p:nvSpPr>
          <p:spPr>
            <a:xfrm>
              <a:off x="624" y="3506"/>
              <a:ext cx="19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77" name="Oval 53"/>
            <p:cNvSpPr/>
            <p:nvPr/>
          </p:nvSpPr>
          <p:spPr>
            <a:xfrm>
              <a:off x="1738" y="2794"/>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78" name="Line 54"/>
            <p:cNvSpPr/>
            <p:nvPr/>
          </p:nvSpPr>
          <p:spPr>
            <a:xfrm>
              <a:off x="998" y="3372"/>
              <a:ext cx="0" cy="347"/>
            </a:xfrm>
            <a:prstGeom prst="line">
              <a:avLst/>
            </a:prstGeom>
            <a:ln w="19050" cap="flat" cmpd="sng">
              <a:solidFill>
                <a:srgbClr val="FF0066"/>
              </a:solidFill>
              <a:prstDash val="solid"/>
              <a:headEnd type="none" w="med" len="med"/>
              <a:tailEnd type="none" w="med" len="med"/>
            </a:ln>
          </p:spPr>
          <p:txBody>
            <a:bodyPr/>
            <a:lstStyle/>
            <a:p>
              <a:endParaRPr lang="zh-CN" altLang="en-US"/>
            </a:p>
          </p:txBody>
        </p:sp>
        <p:sp>
          <p:nvSpPr>
            <p:cNvPr id="63579" name="Line 55"/>
            <p:cNvSpPr/>
            <p:nvPr/>
          </p:nvSpPr>
          <p:spPr>
            <a:xfrm>
              <a:off x="1892" y="2076"/>
              <a:ext cx="0" cy="14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80" name="Line 56"/>
            <p:cNvSpPr/>
            <p:nvPr/>
          </p:nvSpPr>
          <p:spPr>
            <a:xfrm rot="-5400000">
              <a:off x="1691" y="3429"/>
              <a:ext cx="154"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81" name="Line 57"/>
            <p:cNvSpPr/>
            <p:nvPr/>
          </p:nvSpPr>
          <p:spPr>
            <a:xfrm>
              <a:off x="1776" y="3506"/>
              <a:ext cx="11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63582" name="Oval 58"/>
            <p:cNvSpPr/>
            <p:nvPr/>
          </p:nvSpPr>
          <p:spPr>
            <a:xfrm>
              <a:off x="1652" y="205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83" name="Line 59"/>
            <p:cNvSpPr/>
            <p:nvPr/>
          </p:nvSpPr>
          <p:spPr>
            <a:xfrm>
              <a:off x="912" y="2930"/>
              <a:ext cx="20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84" name="Line 60"/>
            <p:cNvSpPr/>
            <p:nvPr/>
          </p:nvSpPr>
          <p:spPr>
            <a:xfrm>
              <a:off x="1430" y="3516"/>
              <a:ext cx="15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85" name="Line 61"/>
            <p:cNvSpPr/>
            <p:nvPr/>
          </p:nvSpPr>
          <p:spPr>
            <a:xfrm>
              <a:off x="1114" y="2930"/>
              <a:ext cx="326" cy="59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3586" name="Text Box 62"/>
            <p:cNvSpPr txBox="1"/>
            <p:nvPr/>
          </p:nvSpPr>
          <p:spPr>
            <a:xfrm>
              <a:off x="1586" y="800"/>
              <a:ext cx="240"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63587" name="Text Box 63"/>
            <p:cNvSpPr txBox="1"/>
            <p:nvPr/>
          </p:nvSpPr>
          <p:spPr>
            <a:xfrm>
              <a:off x="767" y="808"/>
              <a:ext cx="336"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63588" name="Text Box 65"/>
            <p:cNvSpPr txBox="1"/>
            <p:nvPr/>
          </p:nvSpPr>
          <p:spPr>
            <a:xfrm>
              <a:off x="2042" y="2453"/>
              <a:ext cx="480"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63589" name="Text Box 66"/>
            <p:cNvSpPr txBox="1"/>
            <p:nvPr/>
          </p:nvSpPr>
          <p:spPr>
            <a:xfrm>
              <a:off x="894" y="3686"/>
              <a:ext cx="240"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63590" name="Text Box 67"/>
            <p:cNvSpPr txBox="1"/>
            <p:nvPr/>
          </p:nvSpPr>
          <p:spPr>
            <a:xfrm>
              <a:off x="1141" y="2114"/>
              <a:ext cx="240"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a:t>
              </a:r>
            </a:p>
          </p:txBody>
        </p:sp>
        <p:sp>
          <p:nvSpPr>
            <p:cNvPr id="63591" name="Text Box 68"/>
            <p:cNvSpPr txBox="1"/>
            <p:nvPr/>
          </p:nvSpPr>
          <p:spPr>
            <a:xfrm>
              <a:off x="1867" y="2162"/>
              <a:ext cx="240"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b</a:t>
              </a:r>
            </a:p>
          </p:txBody>
        </p:sp>
        <p:sp>
          <p:nvSpPr>
            <p:cNvPr id="63592" name="Text Box 69"/>
            <p:cNvSpPr txBox="1"/>
            <p:nvPr/>
          </p:nvSpPr>
          <p:spPr>
            <a:xfrm>
              <a:off x="460" y="2162"/>
              <a:ext cx="240"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sp>
          <p:nvSpPr>
            <p:cNvPr id="63593" name="AutoShape 19"/>
            <p:cNvSpPr/>
            <p:nvPr/>
          </p:nvSpPr>
          <p:spPr>
            <a:xfrm rot="-5400000">
              <a:off x="760" y="3077"/>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94" name="AutoShape 22"/>
            <p:cNvSpPr/>
            <p:nvPr/>
          </p:nvSpPr>
          <p:spPr>
            <a:xfrm rot="-5400000">
              <a:off x="1528" y="3080"/>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95" name="Oval 23"/>
            <p:cNvSpPr/>
            <p:nvPr/>
          </p:nvSpPr>
          <p:spPr>
            <a:xfrm rot="-5400000">
              <a:off x="1641" y="3010"/>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96" name="Text Box 39"/>
            <p:cNvSpPr txBox="1"/>
            <p:nvPr/>
          </p:nvSpPr>
          <p:spPr>
            <a:xfrm>
              <a:off x="1583" y="3014"/>
              <a:ext cx="192"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5</a:t>
              </a:r>
            </a:p>
          </p:txBody>
        </p:sp>
        <p:sp>
          <p:nvSpPr>
            <p:cNvPr id="63597" name="Text Box 40"/>
            <p:cNvSpPr txBox="1"/>
            <p:nvPr/>
          </p:nvSpPr>
          <p:spPr>
            <a:xfrm>
              <a:off x="816" y="3014"/>
              <a:ext cx="192" cy="38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6</a:t>
              </a:r>
            </a:p>
          </p:txBody>
        </p:sp>
        <p:sp>
          <p:nvSpPr>
            <p:cNvPr id="63598" name="Oval 32"/>
            <p:cNvSpPr/>
            <p:nvPr/>
          </p:nvSpPr>
          <p:spPr>
            <a:xfrm>
              <a:off x="892" y="2902"/>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3599" name="Oval 20"/>
            <p:cNvSpPr/>
            <p:nvPr/>
          </p:nvSpPr>
          <p:spPr>
            <a:xfrm rot="-5400000">
              <a:off x="883" y="2997"/>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sp>
        <p:nvSpPr>
          <p:cNvPr id="63495" name="Line 106"/>
          <p:cNvSpPr/>
          <p:nvPr/>
        </p:nvSpPr>
        <p:spPr>
          <a:xfrm>
            <a:off x="4178300" y="1760538"/>
            <a:ext cx="48895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496" name="Line 107"/>
          <p:cNvSpPr/>
          <p:nvPr/>
        </p:nvSpPr>
        <p:spPr>
          <a:xfrm flipV="1">
            <a:off x="4789488" y="233680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497" name="Line 108"/>
          <p:cNvSpPr/>
          <p:nvPr/>
        </p:nvSpPr>
        <p:spPr>
          <a:xfrm>
            <a:off x="4667250" y="1758950"/>
            <a:ext cx="325438"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498" name="Line 109"/>
          <p:cNvSpPr/>
          <p:nvPr/>
        </p:nvSpPr>
        <p:spPr>
          <a:xfrm flipV="1">
            <a:off x="4992688" y="17589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499" name="Line 110"/>
          <p:cNvSpPr/>
          <p:nvPr/>
        </p:nvSpPr>
        <p:spPr>
          <a:xfrm flipV="1">
            <a:off x="5005388" y="2084388"/>
            <a:ext cx="720725"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0" name="Line 111"/>
          <p:cNvSpPr/>
          <p:nvPr/>
        </p:nvSpPr>
        <p:spPr>
          <a:xfrm flipV="1">
            <a:off x="5726113" y="17589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1" name="Line 112"/>
          <p:cNvSpPr/>
          <p:nvPr/>
        </p:nvSpPr>
        <p:spPr>
          <a:xfrm>
            <a:off x="5741988" y="1758950"/>
            <a:ext cx="48895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2" name="Line 113"/>
          <p:cNvSpPr/>
          <p:nvPr/>
        </p:nvSpPr>
        <p:spPr>
          <a:xfrm flipV="1">
            <a:off x="6230938" y="17589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3" name="Line 114"/>
          <p:cNvSpPr/>
          <p:nvPr/>
        </p:nvSpPr>
        <p:spPr>
          <a:xfrm flipV="1">
            <a:off x="6230938" y="2084388"/>
            <a:ext cx="64770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4" name="Line 115"/>
          <p:cNvSpPr/>
          <p:nvPr/>
        </p:nvSpPr>
        <p:spPr>
          <a:xfrm flipV="1">
            <a:off x="6864350" y="17589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5" name="Line 116"/>
          <p:cNvSpPr/>
          <p:nvPr/>
        </p:nvSpPr>
        <p:spPr>
          <a:xfrm>
            <a:off x="6864350" y="1758950"/>
            <a:ext cx="89535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6" name="Line 117"/>
          <p:cNvSpPr/>
          <p:nvPr/>
        </p:nvSpPr>
        <p:spPr>
          <a:xfrm>
            <a:off x="4321175" y="2679700"/>
            <a:ext cx="468313"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7" name="Line 118"/>
          <p:cNvSpPr/>
          <p:nvPr/>
        </p:nvSpPr>
        <p:spPr>
          <a:xfrm flipV="1">
            <a:off x="5168900" y="23304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8" name="Line 119"/>
          <p:cNvSpPr/>
          <p:nvPr/>
        </p:nvSpPr>
        <p:spPr>
          <a:xfrm>
            <a:off x="5149850" y="2679700"/>
            <a:ext cx="43180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09" name="Line 120"/>
          <p:cNvSpPr/>
          <p:nvPr/>
        </p:nvSpPr>
        <p:spPr>
          <a:xfrm flipV="1">
            <a:off x="5556250" y="23304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10" name="Line 121"/>
          <p:cNvSpPr/>
          <p:nvPr/>
        </p:nvSpPr>
        <p:spPr>
          <a:xfrm>
            <a:off x="5903913" y="2679700"/>
            <a:ext cx="46990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11" name="Line 122"/>
          <p:cNvSpPr/>
          <p:nvPr/>
        </p:nvSpPr>
        <p:spPr>
          <a:xfrm flipV="1">
            <a:off x="5942013" y="23304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12" name="Line 123"/>
          <p:cNvSpPr/>
          <p:nvPr/>
        </p:nvSpPr>
        <p:spPr>
          <a:xfrm>
            <a:off x="5581650" y="2355850"/>
            <a:ext cx="360363"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13" name="Line 126"/>
          <p:cNvSpPr/>
          <p:nvPr/>
        </p:nvSpPr>
        <p:spPr>
          <a:xfrm flipV="1">
            <a:off x="5149850" y="3003550"/>
            <a:ext cx="360363"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63514" name="Text Box 127"/>
          <p:cNvSpPr txBox="1"/>
          <p:nvPr/>
        </p:nvSpPr>
        <p:spPr>
          <a:xfrm>
            <a:off x="3797300" y="1816100"/>
            <a:ext cx="296863" cy="365125"/>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63515" name="Text Box 128"/>
          <p:cNvSpPr txBox="1"/>
          <p:nvPr/>
        </p:nvSpPr>
        <p:spPr>
          <a:xfrm>
            <a:off x="3781425" y="2463800"/>
            <a:ext cx="525463" cy="365125"/>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63516" name="Text Box 129"/>
          <p:cNvSpPr txBox="1"/>
          <p:nvPr/>
        </p:nvSpPr>
        <p:spPr>
          <a:xfrm>
            <a:off x="3773488" y="3052763"/>
            <a:ext cx="296862" cy="365125"/>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endParaRPr lang="en-US" altLang="zh-CN" sz="1800" baseline="-25000" dirty="0">
              <a:solidFill>
                <a:schemeClr val="tx1"/>
              </a:solidFill>
              <a:latin typeface="黑体" panose="02010609060101010101" pitchFamily="49" charset="-122"/>
              <a:ea typeface="黑体" panose="02010609060101010101" pitchFamily="49" charset="-122"/>
            </a:endParaRPr>
          </a:p>
        </p:txBody>
      </p:sp>
      <p:sp>
        <p:nvSpPr>
          <p:cNvPr id="63517" name="Line 130"/>
          <p:cNvSpPr/>
          <p:nvPr/>
        </p:nvSpPr>
        <p:spPr>
          <a:xfrm>
            <a:off x="5541963" y="1244600"/>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3518" name="Line 132"/>
          <p:cNvSpPr/>
          <p:nvPr/>
        </p:nvSpPr>
        <p:spPr>
          <a:xfrm>
            <a:off x="5932805" y="1216025"/>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3519" name="Line 133"/>
          <p:cNvSpPr/>
          <p:nvPr/>
        </p:nvSpPr>
        <p:spPr>
          <a:xfrm>
            <a:off x="6373813" y="1211263"/>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3520" name="Line 135"/>
          <p:cNvSpPr/>
          <p:nvPr/>
        </p:nvSpPr>
        <p:spPr>
          <a:xfrm>
            <a:off x="7166928" y="1244600"/>
            <a:ext cx="0" cy="2428875"/>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3521" name="Line 137"/>
          <p:cNvSpPr/>
          <p:nvPr/>
        </p:nvSpPr>
        <p:spPr>
          <a:xfrm>
            <a:off x="5473700" y="3328988"/>
            <a:ext cx="488950"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63522" name="Line 139"/>
          <p:cNvSpPr/>
          <p:nvPr/>
        </p:nvSpPr>
        <p:spPr>
          <a:xfrm>
            <a:off x="5924550" y="3328988"/>
            <a:ext cx="1263650"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63523" name="Line 140"/>
          <p:cNvSpPr/>
          <p:nvPr/>
        </p:nvSpPr>
        <p:spPr>
          <a:xfrm flipV="1">
            <a:off x="7165975" y="2970213"/>
            <a:ext cx="0" cy="34290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63524" name="Line 141"/>
          <p:cNvSpPr/>
          <p:nvPr/>
        </p:nvSpPr>
        <p:spPr>
          <a:xfrm>
            <a:off x="7165975" y="2970213"/>
            <a:ext cx="533400"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63525" name="Line 142"/>
          <p:cNvSpPr/>
          <p:nvPr/>
        </p:nvSpPr>
        <p:spPr>
          <a:xfrm>
            <a:off x="4789488" y="2355850"/>
            <a:ext cx="360362"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26" name="Line 143"/>
          <p:cNvSpPr/>
          <p:nvPr/>
        </p:nvSpPr>
        <p:spPr>
          <a:xfrm flipV="1">
            <a:off x="4789488" y="3003550"/>
            <a:ext cx="0" cy="34290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63527" name="Line 144"/>
          <p:cNvSpPr/>
          <p:nvPr/>
        </p:nvSpPr>
        <p:spPr>
          <a:xfrm>
            <a:off x="4141788" y="3328988"/>
            <a:ext cx="647700"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63528" name="Line 146"/>
          <p:cNvSpPr/>
          <p:nvPr/>
        </p:nvSpPr>
        <p:spPr>
          <a:xfrm>
            <a:off x="4789488" y="3003550"/>
            <a:ext cx="360362" cy="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63529" name="Line 147"/>
          <p:cNvSpPr/>
          <p:nvPr/>
        </p:nvSpPr>
        <p:spPr>
          <a:xfrm flipV="1">
            <a:off x="5510213" y="2986088"/>
            <a:ext cx="0" cy="342900"/>
          </a:xfrm>
          <a:prstGeom prst="line">
            <a:avLst/>
          </a:prstGeom>
          <a:ln w="57150" cap="flat" cmpd="sng">
            <a:solidFill>
              <a:srgbClr val="0000FF"/>
            </a:solidFill>
            <a:prstDash val="solid"/>
            <a:headEnd type="none" w="med" len="med"/>
            <a:tailEnd type="none" w="med" len="med"/>
          </a:ln>
        </p:spPr>
        <p:txBody>
          <a:bodyPr/>
          <a:lstStyle/>
          <a:p>
            <a:endParaRPr lang="zh-CN" altLang="en-US"/>
          </a:p>
        </p:txBody>
      </p:sp>
      <p:sp>
        <p:nvSpPr>
          <p:cNvPr id="63530" name="Line 148"/>
          <p:cNvSpPr/>
          <p:nvPr/>
        </p:nvSpPr>
        <p:spPr>
          <a:xfrm flipV="1">
            <a:off x="7165975" y="233045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31" name="Line 149"/>
          <p:cNvSpPr/>
          <p:nvPr/>
        </p:nvSpPr>
        <p:spPr>
          <a:xfrm>
            <a:off x="7175500" y="2355850"/>
            <a:ext cx="360363"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32" name="Line 150"/>
          <p:cNvSpPr/>
          <p:nvPr/>
        </p:nvSpPr>
        <p:spPr>
          <a:xfrm flipV="1">
            <a:off x="6373813" y="233680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33" name="Line 151"/>
          <p:cNvSpPr/>
          <p:nvPr/>
        </p:nvSpPr>
        <p:spPr>
          <a:xfrm>
            <a:off x="6373813" y="2355850"/>
            <a:ext cx="360362"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34" name="Line 152"/>
          <p:cNvSpPr/>
          <p:nvPr/>
        </p:nvSpPr>
        <p:spPr>
          <a:xfrm flipV="1">
            <a:off x="6734175" y="2336800"/>
            <a:ext cx="0" cy="342900"/>
          </a:xfrm>
          <a:prstGeom prst="line">
            <a:avLst/>
          </a:prstGeom>
          <a:ln w="57150" cap="flat" cmpd="sng">
            <a:solidFill>
              <a:srgbClr val="C00000"/>
            </a:solidFill>
            <a:prstDash val="solid"/>
            <a:headEnd type="none" w="med" len="med"/>
            <a:tailEnd type="none" w="med" len="med"/>
          </a:ln>
        </p:spPr>
        <p:txBody>
          <a:bodyPr/>
          <a:lstStyle/>
          <a:p>
            <a:endParaRPr lang="zh-CN" altLang="en-US"/>
          </a:p>
        </p:txBody>
      </p:sp>
      <p:sp>
        <p:nvSpPr>
          <p:cNvPr id="63535" name="Line 153"/>
          <p:cNvSpPr/>
          <p:nvPr/>
        </p:nvSpPr>
        <p:spPr>
          <a:xfrm>
            <a:off x="6726238" y="2679700"/>
            <a:ext cx="469900" cy="0"/>
          </a:xfrm>
          <a:prstGeom prst="line">
            <a:avLst/>
          </a:prstGeom>
          <a:ln w="57150" cap="flat" cmpd="sng">
            <a:solidFill>
              <a:srgbClr val="C00000"/>
            </a:solidFill>
            <a:prstDash val="solid"/>
            <a:headEnd type="none" w="med" len="med"/>
            <a:tailEnd type="none" w="med" len="med"/>
          </a:ln>
        </p:spPr>
        <p:txBody>
          <a:bodyPr/>
          <a:lstStyle/>
          <a:p>
            <a:endParaRPr lang="zh-CN" altLang="en-US"/>
          </a:p>
        </p:txBody>
      </p:sp>
      <p:cxnSp>
        <p:nvCxnSpPr>
          <p:cNvPr id="2" name="直接连接符 1"/>
          <p:cNvCxnSpPr/>
          <p:nvPr/>
        </p:nvCxnSpPr>
        <p:spPr>
          <a:xfrm>
            <a:off x="4399280" y="1214120"/>
            <a:ext cx="2540" cy="2437765"/>
          </a:xfrm>
          <a:prstGeom prst="line">
            <a:avLst/>
          </a:prstGeom>
        </p:spPr>
        <p:style>
          <a:lnRef idx="3">
            <a:schemeClr val="accent4"/>
          </a:lnRef>
          <a:fillRef idx="0">
            <a:schemeClr val="accent4"/>
          </a:fillRef>
          <a:effectRef idx="2">
            <a:schemeClr val="accent4"/>
          </a:effectRef>
          <a:fontRef idx="minor">
            <a:schemeClr val="tx1"/>
          </a:fontRef>
        </p:style>
      </p:cxnSp>
      <p:cxnSp>
        <p:nvCxnSpPr>
          <p:cNvPr id="3" name="直接连接符 2"/>
          <p:cNvCxnSpPr/>
          <p:nvPr/>
        </p:nvCxnSpPr>
        <p:spPr>
          <a:xfrm>
            <a:off x="4779645" y="1225550"/>
            <a:ext cx="2540" cy="2437765"/>
          </a:xfrm>
          <a:prstGeom prst="line">
            <a:avLst/>
          </a:prstGeom>
        </p:spPr>
        <p:style>
          <a:lnRef idx="3">
            <a:schemeClr val="accent4"/>
          </a:lnRef>
          <a:fillRef idx="0">
            <a:schemeClr val="accent4"/>
          </a:fillRef>
          <a:effectRef idx="2">
            <a:schemeClr val="accent4"/>
          </a:effectRef>
          <a:fontRef idx="minor">
            <a:schemeClr val="tx1"/>
          </a:fontRef>
        </p:style>
      </p:cxnSp>
      <p:cxnSp>
        <p:nvCxnSpPr>
          <p:cNvPr id="4" name="直接连接符 3"/>
          <p:cNvCxnSpPr/>
          <p:nvPr/>
        </p:nvCxnSpPr>
        <p:spPr>
          <a:xfrm>
            <a:off x="5541010" y="1244600"/>
            <a:ext cx="2540" cy="2437765"/>
          </a:xfrm>
          <a:prstGeom prst="line">
            <a:avLst/>
          </a:prstGeom>
        </p:spPr>
        <p:style>
          <a:lnRef idx="3">
            <a:schemeClr val="accent4"/>
          </a:lnRef>
          <a:fillRef idx="0">
            <a:schemeClr val="accent4"/>
          </a:fillRef>
          <a:effectRef idx="2">
            <a:schemeClr val="accent4"/>
          </a:effectRef>
          <a:fontRef idx="minor">
            <a:schemeClr val="tx1"/>
          </a:fontRef>
        </p:style>
      </p:cxnSp>
      <p:cxnSp>
        <p:nvCxnSpPr>
          <p:cNvPr id="5" name="直接连接符 4"/>
          <p:cNvCxnSpPr/>
          <p:nvPr/>
        </p:nvCxnSpPr>
        <p:spPr>
          <a:xfrm>
            <a:off x="6358255" y="1228090"/>
            <a:ext cx="2540" cy="2437765"/>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直接连接符 5"/>
          <p:cNvCxnSpPr/>
          <p:nvPr/>
        </p:nvCxnSpPr>
        <p:spPr>
          <a:xfrm>
            <a:off x="7158355" y="1266825"/>
            <a:ext cx="2540" cy="2437765"/>
          </a:xfrm>
          <a:prstGeom prst="line">
            <a:avLst/>
          </a:prstGeom>
        </p:spPr>
        <p:style>
          <a:lnRef idx="3">
            <a:schemeClr val="accent4"/>
          </a:lnRef>
          <a:fillRef idx="0">
            <a:schemeClr val="accent4"/>
          </a:fillRef>
          <a:effectRef idx="2">
            <a:schemeClr val="accent4"/>
          </a:effectRef>
          <a:fontRef idx="minor">
            <a:schemeClr val="tx1"/>
          </a:fontRef>
        </p:style>
      </p:cxnSp>
      <p:sp>
        <p:nvSpPr>
          <p:cNvPr id="7" name="Text Box 65"/>
          <p:cNvSpPr txBox="1"/>
          <p:nvPr/>
        </p:nvSpPr>
        <p:spPr>
          <a:xfrm>
            <a:off x="2317115" y="4011930"/>
            <a:ext cx="5093970" cy="629920"/>
          </a:xfrm>
          <a:prstGeom prst="rect">
            <a:avLst/>
          </a:prstGeom>
          <a:noFill/>
          <a:ln w="19050">
            <a:noFill/>
          </a:ln>
        </p:spPr>
        <p:txBody>
          <a:bodyPr wrap="square">
            <a:spAutoFit/>
          </a:bodyPr>
          <a:lstStyle/>
          <a:p>
            <a:pPr eaLnBrk="1" hangingPunct="1">
              <a:spcBef>
                <a:spcPct val="50000"/>
              </a:spcBef>
              <a:buFont typeface="Arial" panose="020B0604020202020204" pitchFamily="34" charset="0"/>
            </a:pPr>
            <a:r>
              <a:rPr lang="zh-CN" altLang="en-US" sz="1400" dirty="0">
                <a:solidFill>
                  <a:schemeClr val="tx1"/>
                </a:solidFill>
                <a:latin typeface="黑体" panose="02010609060101010101" pitchFamily="49" charset="-122"/>
                <a:ea typeface="黑体" panose="02010609060101010101" pitchFamily="49" charset="-122"/>
              </a:rPr>
              <a:t>电路中</a:t>
            </a:r>
            <a:r>
              <a:rPr lang="en-US" altLang="zh-CN" sz="1400" dirty="0">
                <a:solidFill>
                  <a:srgbClr val="FF0000"/>
                </a:solidFill>
                <a:latin typeface="黑体" panose="02010609060101010101" pitchFamily="49" charset="-122"/>
                <a:ea typeface="黑体" panose="02010609060101010101" pitchFamily="49" charset="-122"/>
              </a:rPr>
              <a:t>CLK</a:t>
            </a:r>
            <a:r>
              <a:rPr lang="zh-CN" altLang="en-US" sz="1400" dirty="0">
                <a:solidFill>
                  <a:schemeClr val="tx1"/>
                </a:solidFill>
                <a:latin typeface="黑体" panose="02010609060101010101" pitchFamily="49" charset="-122"/>
                <a:ea typeface="黑体" panose="02010609060101010101" pitchFamily="49" charset="-122"/>
              </a:rPr>
              <a:t>信号很关键，它是门</a:t>
            </a:r>
            <a:r>
              <a:rPr lang="en-US" altLang="zh-CN" sz="1400" dirty="0">
                <a:solidFill>
                  <a:schemeClr val="tx1"/>
                </a:solidFill>
                <a:latin typeface="黑体" panose="02010609060101010101" pitchFamily="49" charset="-122"/>
                <a:ea typeface="黑体" panose="02010609060101010101" pitchFamily="49" charset="-122"/>
              </a:rPr>
              <a:t>3</a:t>
            </a:r>
            <a:r>
              <a:rPr lang="zh-CN" altLang="en-US" sz="1400" dirty="0">
                <a:solidFill>
                  <a:schemeClr val="tx1"/>
                </a:solidFill>
                <a:latin typeface="黑体" panose="02010609060101010101" pitchFamily="49" charset="-122"/>
                <a:ea typeface="黑体" panose="02010609060101010101" pitchFamily="49" charset="-122"/>
              </a:rPr>
              <a:t>、门</a:t>
            </a:r>
            <a:r>
              <a:rPr lang="en-US" altLang="zh-CN" sz="1400" dirty="0">
                <a:solidFill>
                  <a:schemeClr val="tx1"/>
                </a:solidFill>
                <a:latin typeface="黑体" panose="02010609060101010101" pitchFamily="49" charset="-122"/>
                <a:ea typeface="黑体" panose="02010609060101010101" pitchFamily="49" charset="-122"/>
              </a:rPr>
              <a:t>4</a:t>
            </a:r>
            <a:r>
              <a:rPr lang="zh-CN" altLang="en-US" sz="1400" dirty="0">
                <a:solidFill>
                  <a:schemeClr val="tx1"/>
                </a:solidFill>
                <a:latin typeface="黑体" panose="02010609060101010101" pitchFamily="49" charset="-122"/>
                <a:ea typeface="黑体" panose="02010609060101010101" pitchFamily="49" charset="-122"/>
              </a:rPr>
              <a:t>的门控信号！</a:t>
            </a:r>
          </a:p>
          <a:p>
            <a:pPr eaLnBrk="1" hangingPunct="1">
              <a:spcBef>
                <a:spcPct val="50000"/>
              </a:spcBef>
              <a:buFont typeface="Arial" panose="020B0604020202020204" pitchFamily="34" charset="0"/>
            </a:pPr>
            <a:r>
              <a:rPr lang="en-US" altLang="zh-CN" sz="1400" dirty="0">
                <a:solidFill>
                  <a:srgbClr val="FF0000"/>
                </a:solidFill>
                <a:latin typeface="黑体" panose="02010609060101010101" pitchFamily="49" charset="-122"/>
                <a:ea typeface="黑体" panose="02010609060101010101" pitchFamily="49" charset="-122"/>
              </a:rPr>
              <a:t>a</a:t>
            </a:r>
            <a:r>
              <a:rPr lang="zh-CN" altLang="en-US" sz="1400" dirty="0">
                <a:solidFill>
                  <a:srgbClr val="FF0000"/>
                </a:solidFill>
                <a:latin typeface="黑体" panose="02010609060101010101" pitchFamily="49" charset="-122"/>
                <a:ea typeface="黑体" panose="02010609060101010101" pitchFamily="49" charset="-122"/>
              </a:rPr>
              <a:t>、</a:t>
            </a:r>
            <a:r>
              <a:rPr lang="en-US" altLang="zh-CN" sz="1400" dirty="0">
                <a:solidFill>
                  <a:srgbClr val="FF0000"/>
                </a:solidFill>
                <a:latin typeface="黑体" panose="02010609060101010101" pitchFamily="49" charset="-122"/>
                <a:ea typeface="黑体" panose="02010609060101010101" pitchFamily="49" charset="-122"/>
              </a:rPr>
              <a:t>b</a:t>
            </a:r>
            <a:r>
              <a:rPr lang="zh-CN" altLang="en-US" sz="1400" dirty="0">
                <a:solidFill>
                  <a:srgbClr val="FF0000"/>
                </a:solidFill>
                <a:latin typeface="黑体" panose="02010609060101010101" pitchFamily="49" charset="-122"/>
                <a:ea typeface="黑体" panose="02010609060101010101" pitchFamily="49" charset="-122"/>
              </a:rPr>
              <a:t>、</a:t>
            </a:r>
            <a:r>
              <a:rPr lang="en-US" altLang="zh-CN" sz="1400" dirty="0">
                <a:solidFill>
                  <a:srgbClr val="FF0000"/>
                </a:solidFill>
                <a:latin typeface="黑体" panose="02010609060101010101" pitchFamily="49" charset="-122"/>
                <a:ea typeface="黑体" panose="02010609060101010101" pitchFamily="49" charset="-122"/>
              </a:rPr>
              <a:t>c</a:t>
            </a:r>
            <a:r>
              <a:rPr lang="zh-CN" altLang="en-US" sz="1400" dirty="0">
                <a:solidFill>
                  <a:srgbClr val="FF0000"/>
                </a:solidFill>
                <a:latin typeface="黑体" panose="02010609060101010101" pitchFamily="49" charset="-122"/>
                <a:ea typeface="黑体" panose="02010609060101010101" pitchFamily="49" charset="-122"/>
              </a:rPr>
              <a:t>三根反馈线是门</a:t>
            </a:r>
            <a:r>
              <a:rPr lang="en-US" altLang="zh-CN" sz="1400" dirty="0">
                <a:solidFill>
                  <a:srgbClr val="FF0000"/>
                </a:solidFill>
                <a:latin typeface="黑体" panose="02010609060101010101" pitchFamily="49" charset="-122"/>
                <a:ea typeface="黑体" panose="02010609060101010101" pitchFamily="49" charset="-122"/>
              </a:rPr>
              <a:t>4</a:t>
            </a:r>
            <a:r>
              <a:rPr lang="zh-CN" altLang="en-US" sz="1400" dirty="0">
                <a:solidFill>
                  <a:srgbClr val="FF0000"/>
                </a:solidFill>
                <a:latin typeface="黑体" panose="02010609060101010101" pitchFamily="49" charset="-122"/>
                <a:ea typeface="黑体" panose="02010609060101010101" pitchFamily="49" charset="-122"/>
              </a:rPr>
              <a:t>、</a:t>
            </a:r>
            <a:r>
              <a:rPr lang="zh-CN" altLang="en-US" sz="1400" dirty="0">
                <a:solidFill>
                  <a:srgbClr val="FF0000"/>
                </a:solidFill>
                <a:latin typeface="黑体" panose="02010609060101010101" pitchFamily="49" charset="-122"/>
                <a:ea typeface="黑体" panose="02010609060101010101" pitchFamily="49" charset="-122"/>
                <a:sym typeface="+mn-ea"/>
              </a:rPr>
              <a:t>门</a:t>
            </a:r>
            <a:r>
              <a:rPr lang="en-US" altLang="zh-CN" sz="1400" dirty="0">
                <a:solidFill>
                  <a:srgbClr val="FF0000"/>
                </a:solidFill>
                <a:latin typeface="黑体" panose="02010609060101010101" pitchFamily="49" charset="-122"/>
                <a:ea typeface="黑体" panose="02010609060101010101" pitchFamily="49" charset="-122"/>
                <a:sym typeface="+mn-ea"/>
              </a:rPr>
              <a:t>5</a:t>
            </a:r>
            <a:r>
              <a:rPr lang="zh-CN" altLang="en-US" sz="1400" dirty="0">
                <a:solidFill>
                  <a:srgbClr val="FF0000"/>
                </a:solidFill>
                <a:latin typeface="黑体" panose="02010609060101010101" pitchFamily="49" charset="-122"/>
                <a:ea typeface="黑体" panose="02010609060101010101" pitchFamily="49" charset="-122"/>
                <a:sym typeface="+mn-ea"/>
              </a:rPr>
              <a:t>和门6的门控信号</a:t>
            </a:r>
            <a:r>
              <a:rPr lang="zh-CN" altLang="en-US" sz="1400" dirty="0">
                <a:solidFill>
                  <a:srgbClr val="FF0000"/>
                </a:solidFill>
                <a:latin typeface="黑体" panose="02010609060101010101" pitchFamily="49" charset="-122"/>
                <a:ea typeface="黑体" panose="02010609060101010101" pitchFamily="49" charset="-122"/>
              </a:rPr>
              <a:t>！</a:t>
            </a:r>
          </a:p>
        </p:txBody>
      </p:sp>
      <p:pic>
        <p:nvPicPr>
          <p:cNvPr id="8" name="图片 7"/>
          <p:cNvPicPr>
            <a:picLocks noChangeAspect="1"/>
          </p:cNvPicPr>
          <p:nvPr/>
        </p:nvPicPr>
        <p:blipFill>
          <a:blip r:embed="rId3"/>
          <a:stretch>
            <a:fillRect/>
          </a:stretch>
        </p:blipFill>
        <p:spPr>
          <a:xfrm>
            <a:off x="6629400" y="3682365"/>
            <a:ext cx="2111375" cy="10693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blinds(horizontal)">
                                      <p:cBhvr>
                                        <p:cTn id="4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p:nvPr/>
        </p:nvSpPr>
        <p:spPr>
          <a:xfrm>
            <a:off x="4410075" y="1006079"/>
            <a:ext cx="1782366" cy="260858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4035" name="Text Box 3"/>
          <p:cNvSpPr txBox="1"/>
          <p:nvPr/>
        </p:nvSpPr>
        <p:spPr>
          <a:xfrm>
            <a:off x="1385888" y="1006078"/>
            <a:ext cx="2862263" cy="376301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4036" name="日期占位符 2"/>
          <p:cNvSpPr txBox="1">
            <a:spLocks noGrp="1"/>
          </p:cNvSpPr>
          <p:nvPr/>
        </p:nvSpPr>
        <p:spPr>
          <a:xfrm>
            <a:off x="1657350" y="4686300"/>
            <a:ext cx="1428750" cy="342900"/>
          </a:xfrm>
          <a:prstGeom prst="rect">
            <a:avLst/>
          </a:prstGeom>
          <a:noFill/>
          <a:ln w="9525">
            <a:noFill/>
          </a:ln>
        </p:spPr>
        <p:txBody>
          <a:bodyPr/>
          <a:lstStyle/>
          <a:p>
            <a:pPr>
              <a:spcBef>
                <a:spcPct val="0"/>
              </a:spcBef>
            </a:pPr>
            <a:fld id="{BB962C8B-B14F-4D97-AF65-F5344CB8AC3E}" type="datetime11">
              <a:rPr lang="zh-CN" altLang="en-US" sz="1500" dirty="0">
                <a:solidFill>
                  <a:schemeClr val="tx1"/>
                </a:solidFill>
                <a:latin typeface="Times New Roman" panose="02020603050405020304" pitchFamily="18" charset="0"/>
                <a:ea typeface="宋体" panose="02010600030101010101" pitchFamily="2" charset="-122"/>
              </a:rPr>
              <a:t>15:11:45</a:t>
            </a:fld>
            <a:endParaRPr lang="zh-CN" altLang="en-US" sz="1500" dirty="0">
              <a:solidFill>
                <a:schemeClr val="tx1"/>
              </a:solidFill>
              <a:latin typeface="Times New Roman" panose="02020603050405020304" pitchFamily="18" charset="0"/>
              <a:ea typeface="宋体" panose="02010600030101010101" pitchFamily="2" charset="-122"/>
            </a:endParaRPr>
          </a:p>
        </p:txBody>
      </p:sp>
      <p:sp>
        <p:nvSpPr>
          <p:cNvPr id="44037" name="灯片编号占位符 4"/>
          <p:cNvSpPr txBox="1">
            <a:spLocks noGrp="1"/>
          </p:cNvSpPr>
          <p:nvPr/>
        </p:nvSpPr>
        <p:spPr>
          <a:xfrm>
            <a:off x="7704535" y="5056585"/>
            <a:ext cx="323850" cy="141684"/>
          </a:xfrm>
          <a:prstGeom prst="rect">
            <a:avLst/>
          </a:prstGeom>
          <a:solidFill>
            <a:srgbClr val="00CCFF"/>
          </a:solidFill>
          <a:ln w="9525">
            <a:noFill/>
          </a:ln>
        </p:spPr>
        <p:txBody>
          <a:bodyPr lIns="13500" tIns="0"/>
          <a:lstStyle/>
          <a:p>
            <a:pPr algn="r">
              <a:spcBef>
                <a:spcPct val="0"/>
              </a:spcBef>
            </a:pPr>
            <a:fld id="{9A0DB2DC-4C9A-4742-B13C-FB6460FD3503}" type="slidenum">
              <a:rPr lang="en-US" altLang="zh-CN" sz="1500">
                <a:solidFill>
                  <a:schemeClr val="tx1"/>
                </a:solidFill>
                <a:latin typeface="Times New Roman" panose="02020603050405020304" pitchFamily="18" charset="0"/>
                <a:ea typeface="宋体" panose="02010600030101010101" pitchFamily="2" charset="-122"/>
              </a:rPr>
              <a:t>35</a:t>
            </a:fld>
            <a:endParaRPr lang="en-US" altLang="zh-CN" sz="1500">
              <a:solidFill>
                <a:schemeClr val="tx1"/>
              </a:solidFill>
              <a:latin typeface="Times New Roman" panose="02020603050405020304" pitchFamily="18" charset="0"/>
              <a:ea typeface="宋体" panose="02010600030101010101" pitchFamily="2" charset="-122"/>
            </a:endParaRPr>
          </a:p>
        </p:txBody>
      </p:sp>
      <p:sp>
        <p:nvSpPr>
          <p:cNvPr id="44038" name="Rectangle 2"/>
          <p:cNvSpPr>
            <a:spLocks noGrp="1"/>
          </p:cNvSpPr>
          <p:nvPr>
            <p:ph type="title" idx="4294967295"/>
          </p:nvPr>
        </p:nvSpPr>
        <p:spPr>
          <a:xfrm>
            <a:off x="1485900" y="501015"/>
            <a:ext cx="4400550" cy="400050"/>
          </a:xfrm>
        </p:spPr>
        <p:txBody>
          <a:bodyPr vert="horz" wrap="square" lIns="68580" tIns="34290" rIns="68580" bIns="34290" anchor="ctr"/>
          <a:lstStyle/>
          <a:p>
            <a:pPr algn="l" eaLnBrk="1" hangingPunct="1"/>
            <a:r>
              <a:rPr lang="en-US" altLang="zh-CN" sz="2100" b="1">
                <a:solidFill>
                  <a:schemeClr val="tx1"/>
                </a:solidFill>
                <a:ea typeface="华文新魏" panose="02010800040101010101" pitchFamily="2" charset="-122"/>
              </a:rPr>
              <a:t>D </a:t>
            </a:r>
            <a:r>
              <a:rPr lang="zh-CN" altLang="en-US" sz="2100" b="1" dirty="0">
                <a:solidFill>
                  <a:schemeClr val="tx1"/>
                </a:solidFill>
                <a:ea typeface="华文新魏" panose="02010800040101010101" pitchFamily="2" charset="-122"/>
              </a:rPr>
              <a:t>触发器的工作过程</a:t>
            </a:r>
            <a:r>
              <a:rPr lang="en-US" altLang="zh-CN" sz="2100" b="1">
                <a:solidFill>
                  <a:schemeClr val="tx1"/>
                </a:solidFill>
                <a:ea typeface="华文新魏" panose="02010800040101010101" pitchFamily="2" charset="-122"/>
              </a:rPr>
              <a:t>(1)</a:t>
            </a:r>
            <a:r>
              <a:rPr lang="zh-CN" altLang="en-US" sz="2100" b="1" dirty="0">
                <a:solidFill>
                  <a:schemeClr val="tx1"/>
                </a:solidFill>
                <a:ea typeface="华文新魏" panose="02010800040101010101" pitchFamily="2" charset="-122"/>
              </a:rPr>
              <a:t>：</a:t>
            </a:r>
            <a:r>
              <a:rPr lang="zh-CN" altLang="en-US" sz="2100" b="1" dirty="0">
                <a:solidFill>
                  <a:srgbClr val="800080"/>
                </a:solidFill>
                <a:ea typeface="华文新魏" panose="02010800040101010101" pitchFamily="2" charset="-122"/>
              </a:rPr>
              <a:t>初态 </a:t>
            </a:r>
            <a:r>
              <a:rPr lang="en-US" altLang="zh-CN" sz="2100" b="1">
                <a:solidFill>
                  <a:srgbClr val="800080"/>
                </a:solidFill>
                <a:ea typeface="华文新魏" panose="02010800040101010101" pitchFamily="2" charset="-122"/>
              </a:rPr>
              <a:t>Q = 0</a:t>
            </a:r>
          </a:p>
        </p:txBody>
      </p:sp>
      <p:grpSp>
        <p:nvGrpSpPr>
          <p:cNvPr id="44039" name="Group 147"/>
          <p:cNvGrpSpPr/>
          <p:nvPr/>
        </p:nvGrpSpPr>
        <p:grpSpPr>
          <a:xfrm>
            <a:off x="4410075" y="1085850"/>
            <a:ext cx="1247775" cy="2368153"/>
            <a:chOff x="-88" y="0"/>
            <a:chExt cx="1048" cy="1989"/>
          </a:xfrm>
        </p:grpSpPr>
        <p:sp>
          <p:nvSpPr>
            <p:cNvPr id="44106" name="Line 119"/>
            <p:cNvSpPr/>
            <p:nvPr/>
          </p:nvSpPr>
          <p:spPr>
            <a:xfrm>
              <a:off x="624" y="702"/>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4107" name="Text Box 123"/>
            <p:cNvSpPr txBox="1"/>
            <p:nvPr/>
          </p:nvSpPr>
          <p:spPr>
            <a:xfrm>
              <a:off x="-88" y="432"/>
              <a:ext cx="616" cy="309"/>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CLK</a:t>
              </a:r>
            </a:p>
          </p:txBody>
        </p:sp>
        <p:sp>
          <p:nvSpPr>
            <p:cNvPr id="44108" name="Text Box 124"/>
            <p:cNvSpPr txBox="1"/>
            <p:nvPr/>
          </p:nvSpPr>
          <p:spPr>
            <a:xfrm>
              <a:off x="130" y="1052"/>
              <a:ext cx="432" cy="309"/>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D</a:t>
              </a:r>
            </a:p>
          </p:txBody>
        </p:sp>
        <p:sp>
          <p:nvSpPr>
            <p:cNvPr id="44109" name="Line 131"/>
            <p:cNvSpPr/>
            <p:nvPr/>
          </p:nvSpPr>
          <p:spPr>
            <a:xfrm>
              <a:off x="624" y="1046"/>
              <a:ext cx="331"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4110" name="Text Box 137"/>
            <p:cNvSpPr txBox="1"/>
            <p:nvPr/>
          </p:nvSpPr>
          <p:spPr>
            <a:xfrm>
              <a:off x="126" y="1680"/>
              <a:ext cx="432" cy="309"/>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Q</a:t>
              </a:r>
            </a:p>
          </p:txBody>
        </p:sp>
        <p:sp>
          <p:nvSpPr>
            <p:cNvPr id="44111" name="Line 139"/>
            <p:cNvSpPr/>
            <p:nvPr/>
          </p:nvSpPr>
          <p:spPr>
            <a:xfrm>
              <a:off x="624" y="1920"/>
              <a:ext cx="336"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4112" name="Line 140"/>
            <p:cNvSpPr/>
            <p:nvPr/>
          </p:nvSpPr>
          <p:spPr>
            <a:xfrm>
              <a:off x="768" y="0"/>
              <a:ext cx="0" cy="288"/>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grpSp>
      <p:grpSp>
        <p:nvGrpSpPr>
          <p:cNvPr id="44040" name="Group 146"/>
          <p:cNvGrpSpPr/>
          <p:nvPr/>
        </p:nvGrpSpPr>
        <p:grpSpPr>
          <a:xfrm>
            <a:off x="1371600" y="1064419"/>
            <a:ext cx="2743200" cy="3645694"/>
            <a:chOff x="0" y="0"/>
            <a:chExt cx="2304" cy="3062"/>
          </a:xfrm>
        </p:grpSpPr>
        <p:sp>
          <p:nvSpPr>
            <p:cNvPr id="44041" name="Line 5"/>
            <p:cNvSpPr/>
            <p:nvPr/>
          </p:nvSpPr>
          <p:spPr>
            <a:xfrm rot="-5400000">
              <a:off x="704" y="938"/>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42" name="Line 6"/>
            <p:cNvSpPr/>
            <p:nvPr/>
          </p:nvSpPr>
          <p:spPr>
            <a:xfrm rot="-5400000">
              <a:off x="576" y="372"/>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43" name="AutoShape 8"/>
            <p:cNvSpPr/>
            <p:nvPr/>
          </p:nvSpPr>
          <p:spPr>
            <a:xfrm rot="-5400000">
              <a:off x="572" y="578"/>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44" name="Oval 9"/>
            <p:cNvSpPr/>
            <p:nvPr/>
          </p:nvSpPr>
          <p:spPr>
            <a:xfrm rot="-5400000">
              <a:off x="679" y="502"/>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45" name="Line 12"/>
            <p:cNvSpPr/>
            <p:nvPr/>
          </p:nvSpPr>
          <p:spPr>
            <a:xfrm rot="-5400000">
              <a:off x="1344" y="375"/>
              <a:ext cx="2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46" name="AutoShape 14"/>
            <p:cNvSpPr/>
            <p:nvPr/>
          </p:nvSpPr>
          <p:spPr>
            <a:xfrm rot="-5400000">
              <a:off x="1340" y="581"/>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47" name="Oval 15"/>
            <p:cNvSpPr/>
            <p:nvPr/>
          </p:nvSpPr>
          <p:spPr>
            <a:xfrm rot="-5400000">
              <a:off x="1447" y="495"/>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48" name="Line 22"/>
            <p:cNvSpPr/>
            <p:nvPr/>
          </p:nvSpPr>
          <p:spPr>
            <a:xfrm rot="-5400000">
              <a:off x="490"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49" name="Line 23"/>
            <p:cNvSpPr/>
            <p:nvPr/>
          </p:nvSpPr>
          <p:spPr>
            <a:xfrm rot="-5400000">
              <a:off x="497" y="1796"/>
              <a:ext cx="2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50" name="AutoShape 24"/>
            <p:cNvSpPr/>
            <p:nvPr/>
          </p:nvSpPr>
          <p:spPr>
            <a:xfrm rot="-5400000">
              <a:off x="568" y="1377"/>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51" name="Oval 25"/>
            <p:cNvSpPr/>
            <p:nvPr/>
          </p:nvSpPr>
          <p:spPr>
            <a:xfrm rot="-5400000">
              <a:off x="684" y="1294"/>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52" name="AutoShape 30"/>
            <p:cNvSpPr/>
            <p:nvPr/>
          </p:nvSpPr>
          <p:spPr>
            <a:xfrm rot="-5400000">
              <a:off x="1336" y="1380"/>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53" name="Oval 31"/>
            <p:cNvSpPr/>
            <p:nvPr/>
          </p:nvSpPr>
          <p:spPr>
            <a:xfrm rot="-5400000">
              <a:off x="1452" y="1297"/>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54" name="Line 36"/>
            <p:cNvSpPr/>
            <p:nvPr/>
          </p:nvSpPr>
          <p:spPr>
            <a:xfrm rot="-5400000">
              <a:off x="548" y="253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55" name="AutoShape 37"/>
            <p:cNvSpPr/>
            <p:nvPr/>
          </p:nvSpPr>
          <p:spPr>
            <a:xfrm rot="-5400000">
              <a:off x="568" y="2183"/>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56" name="Oval 38"/>
            <p:cNvSpPr/>
            <p:nvPr/>
          </p:nvSpPr>
          <p:spPr>
            <a:xfrm rot="-5400000">
              <a:off x="685" y="2097"/>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57" name="Line 42"/>
            <p:cNvSpPr/>
            <p:nvPr/>
          </p:nvSpPr>
          <p:spPr>
            <a:xfrm rot="-5400000">
              <a:off x="1315" y="2545"/>
              <a:ext cx="15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58" name="AutoShape 43"/>
            <p:cNvSpPr/>
            <p:nvPr/>
          </p:nvSpPr>
          <p:spPr>
            <a:xfrm rot="-5400000">
              <a:off x="1336" y="2186"/>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59" name="Oval 44"/>
            <p:cNvSpPr/>
            <p:nvPr/>
          </p:nvSpPr>
          <p:spPr>
            <a:xfrm rot="-5400000">
              <a:off x="1443" y="2110"/>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60" name="Line 46"/>
            <p:cNvSpPr/>
            <p:nvPr/>
          </p:nvSpPr>
          <p:spPr>
            <a:xfrm rot="-5400000">
              <a:off x="1302" y="937"/>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61" name="Line 47"/>
            <p:cNvSpPr/>
            <p:nvPr/>
          </p:nvSpPr>
          <p:spPr>
            <a:xfrm>
              <a:off x="796" y="1028"/>
              <a:ext cx="15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62" name="Line 48"/>
            <p:cNvSpPr/>
            <p:nvPr/>
          </p:nvSpPr>
          <p:spPr>
            <a:xfrm>
              <a:off x="1251" y="1028"/>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63" name="Line 49"/>
            <p:cNvSpPr/>
            <p:nvPr/>
          </p:nvSpPr>
          <p:spPr>
            <a:xfrm>
              <a:off x="720" y="404"/>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64" name="Line 50"/>
            <p:cNvSpPr/>
            <p:nvPr/>
          </p:nvSpPr>
          <p:spPr>
            <a:xfrm>
              <a:off x="1289" y="404"/>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65" name="Line 51"/>
            <p:cNvSpPr/>
            <p:nvPr/>
          </p:nvSpPr>
          <p:spPr>
            <a:xfrm>
              <a:off x="932" y="404"/>
              <a:ext cx="326"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66" name="Line 52"/>
            <p:cNvSpPr/>
            <p:nvPr/>
          </p:nvSpPr>
          <p:spPr>
            <a:xfrm flipH="1">
              <a:off x="940" y="404"/>
              <a:ext cx="340" cy="63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67" name="Line 54"/>
            <p:cNvSpPr/>
            <p:nvPr/>
          </p:nvSpPr>
          <p:spPr>
            <a:xfrm rot="-5400000">
              <a:off x="1255"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68" name="Oval 58"/>
            <p:cNvSpPr/>
            <p:nvPr/>
          </p:nvSpPr>
          <p:spPr>
            <a:xfrm>
              <a:off x="70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69" name="Oval 59"/>
            <p:cNvSpPr/>
            <p:nvPr/>
          </p:nvSpPr>
          <p:spPr>
            <a:xfrm>
              <a:off x="146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70" name="Text Box 60"/>
            <p:cNvSpPr txBox="1"/>
            <p:nvPr/>
          </p:nvSpPr>
          <p:spPr>
            <a:xfrm>
              <a:off x="1402"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3</a:t>
              </a:r>
            </a:p>
          </p:txBody>
        </p:sp>
        <p:sp>
          <p:nvSpPr>
            <p:cNvPr id="44071" name="Text Box 61"/>
            <p:cNvSpPr txBox="1"/>
            <p:nvPr/>
          </p:nvSpPr>
          <p:spPr>
            <a:xfrm>
              <a:off x="1392" y="63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1</a:t>
              </a:r>
            </a:p>
          </p:txBody>
        </p:sp>
        <p:sp>
          <p:nvSpPr>
            <p:cNvPr id="44072" name="Text Box 62"/>
            <p:cNvSpPr txBox="1"/>
            <p:nvPr/>
          </p:nvSpPr>
          <p:spPr>
            <a:xfrm>
              <a:off x="624" y="642"/>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2</a:t>
              </a:r>
            </a:p>
          </p:txBody>
        </p:sp>
        <p:sp>
          <p:nvSpPr>
            <p:cNvPr id="44073" name="Text Box 63"/>
            <p:cNvSpPr txBox="1"/>
            <p:nvPr/>
          </p:nvSpPr>
          <p:spPr>
            <a:xfrm>
              <a:off x="624"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4</a:t>
              </a:r>
            </a:p>
          </p:txBody>
        </p:sp>
        <p:sp>
          <p:nvSpPr>
            <p:cNvPr id="44074" name="Text Box 64"/>
            <p:cNvSpPr txBox="1"/>
            <p:nvPr/>
          </p:nvSpPr>
          <p:spPr>
            <a:xfrm>
              <a:off x="1392"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5</a:t>
              </a:r>
            </a:p>
          </p:txBody>
        </p:sp>
        <p:sp>
          <p:nvSpPr>
            <p:cNvPr id="44075" name="Text Box 65"/>
            <p:cNvSpPr txBox="1"/>
            <p:nvPr/>
          </p:nvSpPr>
          <p:spPr>
            <a:xfrm>
              <a:off x="624"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6</a:t>
              </a:r>
            </a:p>
          </p:txBody>
        </p:sp>
        <p:sp>
          <p:nvSpPr>
            <p:cNvPr id="44076" name="Line 66"/>
            <p:cNvSpPr/>
            <p:nvPr/>
          </p:nvSpPr>
          <p:spPr>
            <a:xfrm rot="-5400000">
              <a:off x="487" y="1869"/>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77" name="Line 67"/>
            <p:cNvSpPr/>
            <p:nvPr/>
          </p:nvSpPr>
          <p:spPr>
            <a:xfrm rot="-5400000">
              <a:off x="1255" y="1876"/>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78" name="Line 68"/>
            <p:cNvSpPr/>
            <p:nvPr/>
          </p:nvSpPr>
          <p:spPr>
            <a:xfrm rot="-5400000">
              <a:off x="716" y="1723"/>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79" name="Line 69"/>
            <p:cNvSpPr/>
            <p:nvPr/>
          </p:nvSpPr>
          <p:spPr>
            <a:xfrm>
              <a:off x="806" y="1816"/>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80" name="Line 70"/>
            <p:cNvSpPr/>
            <p:nvPr/>
          </p:nvSpPr>
          <p:spPr>
            <a:xfrm>
              <a:off x="1276" y="1192"/>
              <a:ext cx="435"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81" name="Line 71"/>
            <p:cNvSpPr/>
            <p:nvPr/>
          </p:nvSpPr>
          <p:spPr>
            <a:xfrm flipH="1">
              <a:off x="922" y="1192"/>
              <a:ext cx="340"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82" name="Line 72"/>
            <p:cNvSpPr/>
            <p:nvPr/>
          </p:nvSpPr>
          <p:spPr>
            <a:xfrm rot="-5400000">
              <a:off x="1439" y="1796"/>
              <a:ext cx="2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83" name="Line 73"/>
            <p:cNvSpPr/>
            <p:nvPr/>
          </p:nvSpPr>
          <p:spPr>
            <a:xfrm>
              <a:off x="634" y="1930"/>
              <a:ext cx="132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84" name="Line 78"/>
            <p:cNvSpPr/>
            <p:nvPr/>
          </p:nvSpPr>
          <p:spPr>
            <a:xfrm>
              <a:off x="432" y="1220"/>
              <a:ext cx="0" cy="1394"/>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85" name="Line 79"/>
            <p:cNvSpPr/>
            <p:nvPr/>
          </p:nvSpPr>
          <p:spPr>
            <a:xfrm>
              <a:off x="432" y="1220"/>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86" name="Oval 80"/>
            <p:cNvSpPr/>
            <p:nvPr/>
          </p:nvSpPr>
          <p:spPr>
            <a:xfrm>
              <a:off x="700" y="119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87" name="Line 81"/>
            <p:cNvSpPr/>
            <p:nvPr/>
          </p:nvSpPr>
          <p:spPr>
            <a:xfrm>
              <a:off x="432" y="2612"/>
              <a:ext cx="19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88" name="Oval 83"/>
            <p:cNvSpPr/>
            <p:nvPr/>
          </p:nvSpPr>
          <p:spPr>
            <a:xfrm>
              <a:off x="1546" y="190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89" name="Line 85"/>
            <p:cNvSpPr/>
            <p:nvPr/>
          </p:nvSpPr>
          <p:spPr>
            <a:xfrm>
              <a:off x="806" y="2478"/>
              <a:ext cx="0" cy="347"/>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90" name="Line 86"/>
            <p:cNvSpPr/>
            <p:nvPr/>
          </p:nvSpPr>
          <p:spPr>
            <a:xfrm>
              <a:off x="1700" y="1192"/>
              <a:ext cx="0" cy="144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91" name="Line 87"/>
            <p:cNvSpPr/>
            <p:nvPr/>
          </p:nvSpPr>
          <p:spPr>
            <a:xfrm rot="-5400000">
              <a:off x="1499" y="254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92" name="Line 88"/>
            <p:cNvSpPr/>
            <p:nvPr/>
          </p:nvSpPr>
          <p:spPr>
            <a:xfrm>
              <a:off x="1584" y="2622"/>
              <a:ext cx="11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4093" name="Oval 92"/>
            <p:cNvSpPr/>
            <p:nvPr/>
          </p:nvSpPr>
          <p:spPr>
            <a:xfrm>
              <a:off x="1460" y="116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4094" name="Line 93"/>
            <p:cNvSpPr/>
            <p:nvPr/>
          </p:nvSpPr>
          <p:spPr>
            <a:xfrm>
              <a:off x="720" y="2036"/>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95" name="Line 94"/>
            <p:cNvSpPr/>
            <p:nvPr/>
          </p:nvSpPr>
          <p:spPr>
            <a:xfrm>
              <a:off x="1238" y="2622"/>
              <a:ext cx="15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96" name="Line 95"/>
            <p:cNvSpPr/>
            <p:nvPr/>
          </p:nvSpPr>
          <p:spPr>
            <a:xfrm>
              <a:off x="922" y="2036"/>
              <a:ext cx="326" cy="598"/>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4097" name="Text Box 96"/>
            <p:cNvSpPr txBox="1"/>
            <p:nvPr/>
          </p:nvSpPr>
          <p:spPr>
            <a:xfrm>
              <a:off x="1372" y="0"/>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4098" name="Text Box 97"/>
            <p:cNvSpPr txBox="1"/>
            <p:nvPr/>
          </p:nvSpPr>
          <p:spPr>
            <a:xfrm>
              <a:off x="596" y="0"/>
              <a:ext cx="336"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4099" name="Text Box 99"/>
            <p:cNvSpPr txBox="1"/>
            <p:nvPr/>
          </p:nvSpPr>
          <p:spPr>
            <a:xfrm>
              <a:off x="0" y="788"/>
              <a:ext cx="480" cy="270"/>
            </a:xfrm>
            <a:prstGeom prst="rect">
              <a:avLst/>
            </a:prstGeom>
            <a:noFill/>
            <a:ln w="9525">
              <a:noFill/>
            </a:ln>
          </p:spPr>
          <p:txBody>
            <a:bodyPr>
              <a:spAutoFit/>
            </a:bodyPr>
            <a:lstStyle/>
            <a:p>
              <a:endParaRPr lang="zh-CN" altLang="en-US" sz="1500" dirty="0">
                <a:solidFill>
                  <a:srgbClr val="FFFF00"/>
                </a:solidFill>
                <a:latin typeface="Times New Roman" panose="02020603050405020304" pitchFamily="18" charset="0"/>
              </a:endParaRPr>
            </a:p>
          </p:txBody>
        </p:sp>
        <p:sp>
          <p:nvSpPr>
            <p:cNvPr id="44100" name="Text Box 100"/>
            <p:cNvSpPr txBox="1"/>
            <p:nvPr/>
          </p:nvSpPr>
          <p:spPr>
            <a:xfrm>
              <a:off x="1824" y="1700"/>
              <a:ext cx="48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CLK</a:t>
              </a:r>
            </a:p>
          </p:txBody>
        </p:sp>
        <p:sp>
          <p:nvSpPr>
            <p:cNvPr id="44101" name="Text Box 101"/>
            <p:cNvSpPr txBox="1"/>
            <p:nvPr/>
          </p:nvSpPr>
          <p:spPr>
            <a:xfrm>
              <a:off x="702" y="2792"/>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D</a:t>
              </a:r>
            </a:p>
          </p:txBody>
        </p:sp>
        <p:sp>
          <p:nvSpPr>
            <p:cNvPr id="44102" name="Text Box 102"/>
            <p:cNvSpPr txBox="1"/>
            <p:nvPr/>
          </p:nvSpPr>
          <p:spPr>
            <a:xfrm>
              <a:off x="1056" y="1220"/>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a</a:t>
              </a:r>
            </a:p>
          </p:txBody>
        </p:sp>
        <p:sp>
          <p:nvSpPr>
            <p:cNvPr id="44103" name="Text Box 103"/>
            <p:cNvSpPr txBox="1"/>
            <p:nvPr/>
          </p:nvSpPr>
          <p:spPr>
            <a:xfrm>
              <a:off x="1680"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b</a:t>
              </a:r>
            </a:p>
          </p:txBody>
        </p:sp>
        <p:sp>
          <p:nvSpPr>
            <p:cNvPr id="44104" name="Text Box 104"/>
            <p:cNvSpPr txBox="1"/>
            <p:nvPr/>
          </p:nvSpPr>
          <p:spPr>
            <a:xfrm>
              <a:off x="288"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c</a:t>
              </a:r>
            </a:p>
          </p:txBody>
        </p:sp>
        <p:sp>
          <p:nvSpPr>
            <p:cNvPr id="44105" name="Oval 57"/>
            <p:cNvSpPr/>
            <p:nvPr/>
          </p:nvSpPr>
          <p:spPr>
            <a:xfrm>
              <a:off x="700" y="2008"/>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p:nvPr/>
        </p:nvSpPr>
        <p:spPr>
          <a:xfrm>
            <a:off x="4356497" y="897731"/>
            <a:ext cx="2106215" cy="3070225"/>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5059" name="Text Box 3"/>
          <p:cNvSpPr txBox="1"/>
          <p:nvPr/>
        </p:nvSpPr>
        <p:spPr>
          <a:xfrm>
            <a:off x="1385888" y="897731"/>
            <a:ext cx="2862263" cy="3993515"/>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5060" name="日期占位符 2"/>
          <p:cNvSpPr txBox="1">
            <a:spLocks noGrp="1"/>
          </p:cNvSpPr>
          <p:nvPr/>
        </p:nvSpPr>
        <p:spPr>
          <a:xfrm>
            <a:off x="1657350" y="4686300"/>
            <a:ext cx="1428750" cy="342900"/>
          </a:xfrm>
          <a:prstGeom prst="rect">
            <a:avLst/>
          </a:prstGeom>
          <a:noFill/>
          <a:ln w="9525">
            <a:noFill/>
          </a:ln>
        </p:spPr>
        <p:txBody>
          <a:bodyPr/>
          <a:lstStyle/>
          <a:p>
            <a:pPr>
              <a:spcBef>
                <a:spcPct val="0"/>
              </a:spcBef>
            </a:pPr>
            <a:fld id="{BB962C8B-B14F-4D97-AF65-F5344CB8AC3E}" type="datetime11">
              <a:rPr lang="zh-CN" altLang="en-US" sz="1500" dirty="0">
                <a:solidFill>
                  <a:schemeClr val="tx1"/>
                </a:solidFill>
                <a:latin typeface="Times New Roman" panose="02020603050405020304" pitchFamily="18" charset="0"/>
                <a:ea typeface="宋体" panose="02010600030101010101" pitchFamily="2" charset="-122"/>
              </a:rPr>
              <a:t>15:11:45</a:t>
            </a:fld>
            <a:endParaRPr lang="zh-CN" altLang="en-US" sz="1500" dirty="0">
              <a:solidFill>
                <a:schemeClr val="tx1"/>
              </a:solidFill>
              <a:latin typeface="Times New Roman" panose="02020603050405020304" pitchFamily="18" charset="0"/>
              <a:ea typeface="宋体" panose="02010600030101010101" pitchFamily="2" charset="-122"/>
            </a:endParaRPr>
          </a:p>
        </p:txBody>
      </p:sp>
      <p:sp>
        <p:nvSpPr>
          <p:cNvPr id="45061" name="灯片编号占位符 4"/>
          <p:cNvSpPr txBox="1">
            <a:spLocks noGrp="1"/>
          </p:cNvSpPr>
          <p:nvPr/>
        </p:nvSpPr>
        <p:spPr>
          <a:xfrm>
            <a:off x="7704535" y="5056585"/>
            <a:ext cx="323850" cy="141684"/>
          </a:xfrm>
          <a:prstGeom prst="rect">
            <a:avLst/>
          </a:prstGeom>
          <a:solidFill>
            <a:srgbClr val="00CCFF"/>
          </a:solidFill>
          <a:ln w="9525">
            <a:noFill/>
          </a:ln>
        </p:spPr>
        <p:txBody>
          <a:bodyPr lIns="13500" tIns="0"/>
          <a:lstStyle/>
          <a:p>
            <a:pPr algn="r">
              <a:spcBef>
                <a:spcPct val="0"/>
              </a:spcBef>
            </a:pPr>
            <a:fld id="{9A0DB2DC-4C9A-4742-B13C-FB6460FD3503}" type="slidenum">
              <a:rPr lang="en-US" altLang="zh-CN" sz="1500">
                <a:solidFill>
                  <a:schemeClr val="tx1"/>
                </a:solidFill>
                <a:latin typeface="Times New Roman" panose="02020603050405020304" pitchFamily="18" charset="0"/>
                <a:ea typeface="宋体" panose="02010600030101010101" pitchFamily="2" charset="-122"/>
              </a:rPr>
              <a:t>36</a:t>
            </a:fld>
            <a:endParaRPr lang="en-US" altLang="zh-CN" sz="1500">
              <a:solidFill>
                <a:schemeClr val="tx1"/>
              </a:solidFill>
              <a:latin typeface="Times New Roman" panose="02020603050405020304" pitchFamily="18" charset="0"/>
              <a:ea typeface="宋体" panose="02010600030101010101" pitchFamily="2" charset="-122"/>
            </a:endParaRPr>
          </a:p>
        </p:txBody>
      </p:sp>
      <p:sp>
        <p:nvSpPr>
          <p:cNvPr id="45062" name="Rectangle 2"/>
          <p:cNvSpPr>
            <a:spLocks noGrp="1"/>
          </p:cNvSpPr>
          <p:nvPr>
            <p:ph type="title" idx="4294967295"/>
          </p:nvPr>
        </p:nvSpPr>
        <p:spPr>
          <a:xfrm>
            <a:off x="1543050" y="372110"/>
            <a:ext cx="3486150" cy="514350"/>
          </a:xfrm>
        </p:spPr>
        <p:txBody>
          <a:bodyPr vert="horz" wrap="square" lIns="68580" tIns="34290" rIns="68580" bIns="34290" anchor="ctr"/>
          <a:lstStyle/>
          <a:p>
            <a:pPr algn="l" eaLnBrk="1" hangingPunct="1"/>
            <a:r>
              <a:rPr lang="en-US" altLang="zh-CN" sz="2100" b="1">
                <a:solidFill>
                  <a:schemeClr val="tx1"/>
                </a:solidFill>
                <a:ea typeface="华文新魏" panose="02010800040101010101" pitchFamily="2" charset="-122"/>
              </a:rPr>
              <a:t>D </a:t>
            </a:r>
            <a:r>
              <a:rPr lang="zh-CN" altLang="en-US" sz="2100" b="1" dirty="0">
                <a:solidFill>
                  <a:schemeClr val="tx1"/>
                </a:solidFill>
                <a:ea typeface="华文新魏" panose="02010800040101010101" pitchFamily="2" charset="-122"/>
              </a:rPr>
              <a:t>触发器的工作过程</a:t>
            </a:r>
            <a:r>
              <a:rPr lang="en-US" altLang="zh-CN" sz="2100" b="1">
                <a:solidFill>
                  <a:schemeClr val="tx1"/>
                </a:solidFill>
                <a:ea typeface="华文新魏" panose="02010800040101010101" pitchFamily="2" charset="-122"/>
              </a:rPr>
              <a:t>(2)</a:t>
            </a:r>
            <a:r>
              <a:rPr lang="zh-CN" altLang="en-US" sz="2100" b="1" dirty="0">
                <a:solidFill>
                  <a:schemeClr val="tx1"/>
                </a:solidFill>
                <a:ea typeface="华文新魏" panose="02010800040101010101" pitchFamily="2" charset="-122"/>
              </a:rPr>
              <a:t>：</a:t>
            </a:r>
          </a:p>
        </p:txBody>
      </p:sp>
      <p:grpSp>
        <p:nvGrpSpPr>
          <p:cNvPr id="45063" name="Group 102"/>
          <p:cNvGrpSpPr/>
          <p:nvPr/>
        </p:nvGrpSpPr>
        <p:grpSpPr>
          <a:xfrm>
            <a:off x="1371600" y="1064419"/>
            <a:ext cx="2743200" cy="3645694"/>
            <a:chOff x="0" y="0"/>
            <a:chExt cx="2304" cy="3062"/>
          </a:xfrm>
        </p:grpSpPr>
        <p:sp>
          <p:nvSpPr>
            <p:cNvPr id="45076" name="Line 5"/>
            <p:cNvSpPr/>
            <p:nvPr/>
          </p:nvSpPr>
          <p:spPr>
            <a:xfrm rot="-5400000">
              <a:off x="704" y="938"/>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77" name="Line 6"/>
            <p:cNvSpPr/>
            <p:nvPr/>
          </p:nvSpPr>
          <p:spPr>
            <a:xfrm rot="-5400000">
              <a:off x="576" y="372"/>
              <a:ext cx="2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78" name="AutoShape 7"/>
            <p:cNvSpPr/>
            <p:nvPr/>
          </p:nvSpPr>
          <p:spPr>
            <a:xfrm rot="-5400000">
              <a:off x="572" y="578"/>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79" name="Oval 8"/>
            <p:cNvSpPr/>
            <p:nvPr/>
          </p:nvSpPr>
          <p:spPr>
            <a:xfrm rot="-5400000">
              <a:off x="679" y="502"/>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80" name="Line 9"/>
            <p:cNvSpPr/>
            <p:nvPr/>
          </p:nvSpPr>
          <p:spPr>
            <a:xfrm rot="-5400000">
              <a:off x="1344" y="375"/>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81" name="AutoShape 10"/>
            <p:cNvSpPr/>
            <p:nvPr/>
          </p:nvSpPr>
          <p:spPr>
            <a:xfrm rot="-5400000">
              <a:off x="1340" y="581"/>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82" name="Oval 11"/>
            <p:cNvSpPr/>
            <p:nvPr/>
          </p:nvSpPr>
          <p:spPr>
            <a:xfrm rot="-5400000">
              <a:off x="1447" y="495"/>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83" name="Line 12"/>
            <p:cNvSpPr/>
            <p:nvPr/>
          </p:nvSpPr>
          <p:spPr>
            <a:xfrm rot="-5400000">
              <a:off x="490"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84" name="Line 13"/>
            <p:cNvSpPr/>
            <p:nvPr/>
          </p:nvSpPr>
          <p:spPr>
            <a:xfrm rot="-5400000">
              <a:off x="497" y="1796"/>
              <a:ext cx="2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85" name="AutoShape 14"/>
            <p:cNvSpPr/>
            <p:nvPr/>
          </p:nvSpPr>
          <p:spPr>
            <a:xfrm rot="-5400000">
              <a:off x="568" y="1377"/>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86" name="Oval 15"/>
            <p:cNvSpPr/>
            <p:nvPr/>
          </p:nvSpPr>
          <p:spPr>
            <a:xfrm rot="-5400000">
              <a:off x="684" y="1294"/>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87" name="AutoShape 16"/>
            <p:cNvSpPr/>
            <p:nvPr/>
          </p:nvSpPr>
          <p:spPr>
            <a:xfrm rot="-5400000">
              <a:off x="1336" y="1380"/>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88" name="Oval 17"/>
            <p:cNvSpPr/>
            <p:nvPr/>
          </p:nvSpPr>
          <p:spPr>
            <a:xfrm rot="-5400000">
              <a:off x="1452" y="1297"/>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89" name="Line 18"/>
            <p:cNvSpPr/>
            <p:nvPr/>
          </p:nvSpPr>
          <p:spPr>
            <a:xfrm rot="-5400000">
              <a:off x="548" y="253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0" name="AutoShape 19"/>
            <p:cNvSpPr/>
            <p:nvPr/>
          </p:nvSpPr>
          <p:spPr>
            <a:xfrm rot="-5400000">
              <a:off x="568" y="2183"/>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91" name="Line 21"/>
            <p:cNvSpPr/>
            <p:nvPr/>
          </p:nvSpPr>
          <p:spPr>
            <a:xfrm rot="-5400000">
              <a:off x="1315" y="2545"/>
              <a:ext cx="15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92" name="AutoShape 22"/>
            <p:cNvSpPr/>
            <p:nvPr/>
          </p:nvSpPr>
          <p:spPr>
            <a:xfrm rot="-5400000">
              <a:off x="1336" y="2186"/>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93" name="Oval 23"/>
            <p:cNvSpPr/>
            <p:nvPr/>
          </p:nvSpPr>
          <p:spPr>
            <a:xfrm rot="-5400000">
              <a:off x="1443" y="2110"/>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094" name="Line 24"/>
            <p:cNvSpPr/>
            <p:nvPr/>
          </p:nvSpPr>
          <p:spPr>
            <a:xfrm rot="-5400000">
              <a:off x="1302" y="937"/>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95" name="Line 25"/>
            <p:cNvSpPr/>
            <p:nvPr/>
          </p:nvSpPr>
          <p:spPr>
            <a:xfrm>
              <a:off x="796" y="1028"/>
              <a:ext cx="15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6" name="Line 26"/>
            <p:cNvSpPr/>
            <p:nvPr/>
          </p:nvSpPr>
          <p:spPr>
            <a:xfrm>
              <a:off x="1251" y="1028"/>
              <a:ext cx="1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97" name="Line 27"/>
            <p:cNvSpPr/>
            <p:nvPr/>
          </p:nvSpPr>
          <p:spPr>
            <a:xfrm>
              <a:off x="720" y="404"/>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098" name="Line 28"/>
            <p:cNvSpPr/>
            <p:nvPr/>
          </p:nvSpPr>
          <p:spPr>
            <a:xfrm>
              <a:off x="1289" y="404"/>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099" name="Line 29"/>
            <p:cNvSpPr/>
            <p:nvPr/>
          </p:nvSpPr>
          <p:spPr>
            <a:xfrm>
              <a:off x="932" y="404"/>
              <a:ext cx="326" cy="63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00" name="Line 30"/>
            <p:cNvSpPr/>
            <p:nvPr/>
          </p:nvSpPr>
          <p:spPr>
            <a:xfrm flipH="1">
              <a:off x="940" y="404"/>
              <a:ext cx="340"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101" name="Line 31"/>
            <p:cNvSpPr/>
            <p:nvPr/>
          </p:nvSpPr>
          <p:spPr>
            <a:xfrm rot="-5400000">
              <a:off x="1255" y="1068"/>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02" name="Oval 33"/>
            <p:cNvSpPr/>
            <p:nvPr/>
          </p:nvSpPr>
          <p:spPr>
            <a:xfrm>
              <a:off x="70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103" name="Oval 34"/>
            <p:cNvSpPr/>
            <p:nvPr/>
          </p:nvSpPr>
          <p:spPr>
            <a:xfrm>
              <a:off x="146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104" name="Text Box 35"/>
            <p:cNvSpPr txBox="1"/>
            <p:nvPr/>
          </p:nvSpPr>
          <p:spPr>
            <a:xfrm>
              <a:off x="1402"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3</a:t>
              </a:r>
            </a:p>
          </p:txBody>
        </p:sp>
        <p:sp>
          <p:nvSpPr>
            <p:cNvPr id="45105" name="Text Box 36"/>
            <p:cNvSpPr txBox="1"/>
            <p:nvPr/>
          </p:nvSpPr>
          <p:spPr>
            <a:xfrm>
              <a:off x="1392" y="63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1</a:t>
              </a:r>
            </a:p>
          </p:txBody>
        </p:sp>
        <p:sp>
          <p:nvSpPr>
            <p:cNvPr id="45106" name="Text Box 37"/>
            <p:cNvSpPr txBox="1"/>
            <p:nvPr/>
          </p:nvSpPr>
          <p:spPr>
            <a:xfrm>
              <a:off x="624" y="642"/>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2</a:t>
              </a:r>
            </a:p>
          </p:txBody>
        </p:sp>
        <p:sp>
          <p:nvSpPr>
            <p:cNvPr id="45107" name="Text Box 38"/>
            <p:cNvSpPr txBox="1"/>
            <p:nvPr/>
          </p:nvSpPr>
          <p:spPr>
            <a:xfrm>
              <a:off x="624"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4</a:t>
              </a:r>
            </a:p>
          </p:txBody>
        </p:sp>
        <p:sp>
          <p:nvSpPr>
            <p:cNvPr id="45108" name="Text Box 39"/>
            <p:cNvSpPr txBox="1"/>
            <p:nvPr/>
          </p:nvSpPr>
          <p:spPr>
            <a:xfrm>
              <a:off x="1392"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5</a:t>
              </a:r>
            </a:p>
          </p:txBody>
        </p:sp>
        <p:sp>
          <p:nvSpPr>
            <p:cNvPr id="45109" name="Text Box 40"/>
            <p:cNvSpPr txBox="1"/>
            <p:nvPr/>
          </p:nvSpPr>
          <p:spPr>
            <a:xfrm>
              <a:off x="624"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6</a:t>
              </a:r>
            </a:p>
          </p:txBody>
        </p:sp>
        <p:sp>
          <p:nvSpPr>
            <p:cNvPr id="45110" name="Line 41"/>
            <p:cNvSpPr/>
            <p:nvPr/>
          </p:nvSpPr>
          <p:spPr>
            <a:xfrm rot="-5400000">
              <a:off x="487" y="1869"/>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11" name="Line 42"/>
            <p:cNvSpPr/>
            <p:nvPr/>
          </p:nvSpPr>
          <p:spPr>
            <a:xfrm rot="-5400000">
              <a:off x="1255" y="1876"/>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112" name="Line 43"/>
            <p:cNvSpPr/>
            <p:nvPr/>
          </p:nvSpPr>
          <p:spPr>
            <a:xfrm rot="-5400000">
              <a:off x="716" y="1723"/>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13" name="Line 44"/>
            <p:cNvSpPr/>
            <p:nvPr/>
          </p:nvSpPr>
          <p:spPr>
            <a:xfrm>
              <a:off x="806" y="1816"/>
              <a:ext cx="1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14" name="Line 45"/>
            <p:cNvSpPr/>
            <p:nvPr/>
          </p:nvSpPr>
          <p:spPr>
            <a:xfrm>
              <a:off x="1276" y="1192"/>
              <a:ext cx="435"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15" name="Line 46"/>
            <p:cNvSpPr/>
            <p:nvPr/>
          </p:nvSpPr>
          <p:spPr>
            <a:xfrm flipH="1">
              <a:off x="922" y="1192"/>
              <a:ext cx="340" cy="63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16" name="Line 47"/>
            <p:cNvSpPr/>
            <p:nvPr/>
          </p:nvSpPr>
          <p:spPr>
            <a:xfrm rot="-5400000">
              <a:off x="1439" y="1796"/>
              <a:ext cx="2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117" name="Line 48"/>
            <p:cNvSpPr/>
            <p:nvPr/>
          </p:nvSpPr>
          <p:spPr>
            <a:xfrm>
              <a:off x="634" y="1930"/>
              <a:ext cx="1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118" name="Line 49"/>
            <p:cNvSpPr/>
            <p:nvPr/>
          </p:nvSpPr>
          <p:spPr>
            <a:xfrm>
              <a:off x="432" y="1220"/>
              <a:ext cx="0" cy="1394"/>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119" name="Line 50"/>
            <p:cNvSpPr/>
            <p:nvPr/>
          </p:nvSpPr>
          <p:spPr>
            <a:xfrm>
              <a:off x="432" y="1220"/>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120" name="Oval 51"/>
            <p:cNvSpPr/>
            <p:nvPr/>
          </p:nvSpPr>
          <p:spPr>
            <a:xfrm>
              <a:off x="700" y="119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121" name="Line 52"/>
            <p:cNvSpPr/>
            <p:nvPr/>
          </p:nvSpPr>
          <p:spPr>
            <a:xfrm>
              <a:off x="432" y="2612"/>
              <a:ext cx="19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122" name="Oval 53"/>
            <p:cNvSpPr/>
            <p:nvPr/>
          </p:nvSpPr>
          <p:spPr>
            <a:xfrm>
              <a:off x="1546" y="190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123" name="Line 54"/>
            <p:cNvSpPr/>
            <p:nvPr/>
          </p:nvSpPr>
          <p:spPr>
            <a:xfrm>
              <a:off x="806" y="2478"/>
              <a:ext cx="0" cy="347"/>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5124" name="Line 55"/>
            <p:cNvSpPr/>
            <p:nvPr/>
          </p:nvSpPr>
          <p:spPr>
            <a:xfrm>
              <a:off x="1700" y="1182"/>
              <a:ext cx="0" cy="144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25" name="Line 56"/>
            <p:cNvSpPr/>
            <p:nvPr/>
          </p:nvSpPr>
          <p:spPr>
            <a:xfrm rot="-5400000">
              <a:off x="1499" y="2535"/>
              <a:ext cx="15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26" name="Line 57"/>
            <p:cNvSpPr/>
            <p:nvPr/>
          </p:nvSpPr>
          <p:spPr>
            <a:xfrm>
              <a:off x="1584" y="2612"/>
              <a:ext cx="11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27" name="Oval 58"/>
            <p:cNvSpPr/>
            <p:nvPr/>
          </p:nvSpPr>
          <p:spPr>
            <a:xfrm>
              <a:off x="1460" y="116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128" name="Line 59"/>
            <p:cNvSpPr/>
            <p:nvPr/>
          </p:nvSpPr>
          <p:spPr>
            <a:xfrm>
              <a:off x="720" y="2036"/>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29" name="Line 60"/>
            <p:cNvSpPr/>
            <p:nvPr/>
          </p:nvSpPr>
          <p:spPr>
            <a:xfrm>
              <a:off x="1238" y="2622"/>
              <a:ext cx="15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30" name="Line 61"/>
            <p:cNvSpPr/>
            <p:nvPr/>
          </p:nvSpPr>
          <p:spPr>
            <a:xfrm>
              <a:off x="922" y="2036"/>
              <a:ext cx="326" cy="598"/>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5131" name="Text Box 62"/>
            <p:cNvSpPr txBox="1"/>
            <p:nvPr/>
          </p:nvSpPr>
          <p:spPr>
            <a:xfrm>
              <a:off x="1372" y="0"/>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5132" name="Text Box 63"/>
            <p:cNvSpPr txBox="1"/>
            <p:nvPr/>
          </p:nvSpPr>
          <p:spPr>
            <a:xfrm>
              <a:off x="596" y="0"/>
              <a:ext cx="336"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5133" name="Text Box 64"/>
            <p:cNvSpPr txBox="1"/>
            <p:nvPr/>
          </p:nvSpPr>
          <p:spPr>
            <a:xfrm>
              <a:off x="0" y="788"/>
              <a:ext cx="480" cy="270"/>
            </a:xfrm>
            <a:prstGeom prst="rect">
              <a:avLst/>
            </a:prstGeom>
            <a:noFill/>
            <a:ln w="9525">
              <a:noFill/>
            </a:ln>
          </p:spPr>
          <p:txBody>
            <a:bodyPr>
              <a:spAutoFit/>
            </a:bodyPr>
            <a:lstStyle/>
            <a:p>
              <a:endParaRPr lang="zh-CN" altLang="en-US" sz="1500" dirty="0">
                <a:solidFill>
                  <a:srgbClr val="FFFF00"/>
                </a:solidFill>
                <a:latin typeface="Times New Roman" panose="02020603050405020304" pitchFamily="18" charset="0"/>
              </a:endParaRPr>
            </a:p>
          </p:txBody>
        </p:sp>
        <p:sp>
          <p:nvSpPr>
            <p:cNvPr id="45134" name="Text Box 65"/>
            <p:cNvSpPr txBox="1"/>
            <p:nvPr/>
          </p:nvSpPr>
          <p:spPr>
            <a:xfrm>
              <a:off x="1824" y="1700"/>
              <a:ext cx="48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CLK</a:t>
              </a:r>
            </a:p>
          </p:txBody>
        </p:sp>
        <p:sp>
          <p:nvSpPr>
            <p:cNvPr id="45135" name="Text Box 66"/>
            <p:cNvSpPr txBox="1"/>
            <p:nvPr/>
          </p:nvSpPr>
          <p:spPr>
            <a:xfrm>
              <a:off x="702" y="2792"/>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D</a:t>
              </a:r>
            </a:p>
          </p:txBody>
        </p:sp>
        <p:sp>
          <p:nvSpPr>
            <p:cNvPr id="45136" name="Text Box 67"/>
            <p:cNvSpPr txBox="1"/>
            <p:nvPr/>
          </p:nvSpPr>
          <p:spPr>
            <a:xfrm>
              <a:off x="1056" y="1220"/>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a</a:t>
              </a:r>
            </a:p>
          </p:txBody>
        </p:sp>
        <p:sp>
          <p:nvSpPr>
            <p:cNvPr id="45137" name="Text Box 68"/>
            <p:cNvSpPr txBox="1"/>
            <p:nvPr/>
          </p:nvSpPr>
          <p:spPr>
            <a:xfrm>
              <a:off x="1680"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b</a:t>
              </a:r>
            </a:p>
          </p:txBody>
        </p:sp>
        <p:sp>
          <p:nvSpPr>
            <p:cNvPr id="45138" name="Text Box 69"/>
            <p:cNvSpPr txBox="1"/>
            <p:nvPr/>
          </p:nvSpPr>
          <p:spPr>
            <a:xfrm>
              <a:off x="288"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c</a:t>
              </a:r>
            </a:p>
          </p:txBody>
        </p:sp>
        <p:sp>
          <p:nvSpPr>
            <p:cNvPr id="45139" name="Oval 20"/>
            <p:cNvSpPr/>
            <p:nvPr/>
          </p:nvSpPr>
          <p:spPr>
            <a:xfrm rot="-5400000">
              <a:off x="685" y="2097"/>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5140" name="Oval 32"/>
            <p:cNvSpPr/>
            <p:nvPr/>
          </p:nvSpPr>
          <p:spPr>
            <a:xfrm>
              <a:off x="700" y="2008"/>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grpSp>
      <p:sp>
        <p:nvSpPr>
          <p:cNvPr id="45064" name="Line 79"/>
          <p:cNvSpPr/>
          <p:nvPr/>
        </p:nvSpPr>
        <p:spPr>
          <a:xfrm>
            <a:off x="5257800"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5065" name="Line 80"/>
          <p:cNvSpPr/>
          <p:nvPr/>
        </p:nvSpPr>
        <p:spPr>
          <a:xfrm>
            <a:off x="5657850"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5066" name="Line 81"/>
          <p:cNvSpPr/>
          <p:nvPr/>
        </p:nvSpPr>
        <p:spPr>
          <a:xfrm>
            <a:off x="5657850" y="1543050"/>
            <a:ext cx="123825"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5067" name="Text Box 83"/>
          <p:cNvSpPr txBox="1"/>
          <p:nvPr/>
        </p:nvSpPr>
        <p:spPr>
          <a:xfrm>
            <a:off x="4356497" y="1600200"/>
            <a:ext cx="787003"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CLK</a:t>
            </a:r>
          </a:p>
        </p:txBody>
      </p:sp>
      <p:sp>
        <p:nvSpPr>
          <p:cNvPr id="45068" name="Text Box 84"/>
          <p:cNvSpPr txBox="1"/>
          <p:nvPr/>
        </p:nvSpPr>
        <p:spPr>
          <a:xfrm>
            <a:off x="4669631" y="2338388"/>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D</a:t>
            </a:r>
          </a:p>
        </p:txBody>
      </p:sp>
      <p:sp>
        <p:nvSpPr>
          <p:cNvPr id="45069" name="Line 85"/>
          <p:cNvSpPr/>
          <p:nvPr/>
        </p:nvSpPr>
        <p:spPr>
          <a:xfrm>
            <a:off x="56578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5070" name="Line 91"/>
          <p:cNvSpPr/>
          <p:nvPr/>
        </p:nvSpPr>
        <p:spPr>
          <a:xfrm>
            <a:off x="5257800" y="2331244"/>
            <a:ext cx="50720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5071" name="Text Box 96"/>
          <p:cNvSpPr txBox="1"/>
          <p:nvPr/>
        </p:nvSpPr>
        <p:spPr>
          <a:xfrm>
            <a:off x="4664869" y="3086100"/>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Q</a:t>
            </a:r>
          </a:p>
        </p:txBody>
      </p:sp>
      <p:sp>
        <p:nvSpPr>
          <p:cNvPr id="45072" name="Line 97"/>
          <p:cNvSpPr/>
          <p:nvPr/>
        </p:nvSpPr>
        <p:spPr>
          <a:xfrm>
            <a:off x="5257800" y="3371850"/>
            <a:ext cx="40005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5073" name="Line 98"/>
          <p:cNvSpPr/>
          <p:nvPr/>
        </p:nvSpPr>
        <p:spPr>
          <a:xfrm>
            <a:off x="5657850" y="971550"/>
            <a:ext cx="0" cy="3429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sp>
        <p:nvSpPr>
          <p:cNvPr id="45074" name="Line 99"/>
          <p:cNvSpPr/>
          <p:nvPr/>
        </p:nvSpPr>
        <p:spPr>
          <a:xfrm>
            <a:off x="5660231" y="2971800"/>
            <a:ext cx="0" cy="396479"/>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5075" name="Line 104"/>
          <p:cNvSpPr/>
          <p:nvPr/>
        </p:nvSpPr>
        <p:spPr>
          <a:xfrm>
            <a:off x="5657850" y="2971800"/>
            <a:ext cx="129779"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p:nvPr/>
        </p:nvSpPr>
        <p:spPr>
          <a:xfrm>
            <a:off x="4410075" y="842963"/>
            <a:ext cx="2321719" cy="3070225"/>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6083" name="Text Box 3"/>
          <p:cNvSpPr txBox="1"/>
          <p:nvPr/>
        </p:nvSpPr>
        <p:spPr>
          <a:xfrm>
            <a:off x="1439466" y="842963"/>
            <a:ext cx="2862263" cy="3993515"/>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6084" name="日期占位符 2"/>
          <p:cNvSpPr txBox="1">
            <a:spLocks noGrp="1"/>
          </p:cNvSpPr>
          <p:nvPr/>
        </p:nvSpPr>
        <p:spPr>
          <a:xfrm>
            <a:off x="1657350" y="4686300"/>
            <a:ext cx="1428750" cy="342900"/>
          </a:xfrm>
          <a:prstGeom prst="rect">
            <a:avLst/>
          </a:prstGeom>
          <a:noFill/>
          <a:ln w="9525">
            <a:noFill/>
          </a:ln>
        </p:spPr>
        <p:txBody>
          <a:bodyPr/>
          <a:lstStyle/>
          <a:p>
            <a:pPr>
              <a:spcBef>
                <a:spcPct val="0"/>
              </a:spcBef>
            </a:pPr>
            <a:fld id="{BB962C8B-B14F-4D97-AF65-F5344CB8AC3E}" type="datetime11">
              <a:rPr lang="zh-CN" altLang="en-US" sz="1500" dirty="0">
                <a:solidFill>
                  <a:schemeClr val="tx1"/>
                </a:solidFill>
                <a:latin typeface="Times New Roman" panose="02020603050405020304" pitchFamily="18" charset="0"/>
                <a:ea typeface="宋体" panose="02010600030101010101" pitchFamily="2" charset="-122"/>
              </a:rPr>
              <a:t>15:11:45</a:t>
            </a:fld>
            <a:endParaRPr lang="zh-CN" altLang="en-US" sz="1500" dirty="0">
              <a:solidFill>
                <a:schemeClr val="tx1"/>
              </a:solidFill>
              <a:latin typeface="Times New Roman" panose="02020603050405020304" pitchFamily="18" charset="0"/>
              <a:ea typeface="宋体" panose="02010600030101010101" pitchFamily="2" charset="-122"/>
            </a:endParaRPr>
          </a:p>
        </p:txBody>
      </p:sp>
      <p:sp>
        <p:nvSpPr>
          <p:cNvPr id="46085" name="灯片编号占位符 4"/>
          <p:cNvSpPr txBox="1">
            <a:spLocks noGrp="1"/>
          </p:cNvSpPr>
          <p:nvPr/>
        </p:nvSpPr>
        <p:spPr>
          <a:xfrm>
            <a:off x="7704535" y="5056585"/>
            <a:ext cx="323850" cy="141684"/>
          </a:xfrm>
          <a:prstGeom prst="rect">
            <a:avLst/>
          </a:prstGeom>
          <a:solidFill>
            <a:srgbClr val="00CCFF"/>
          </a:solidFill>
          <a:ln w="9525">
            <a:noFill/>
          </a:ln>
        </p:spPr>
        <p:txBody>
          <a:bodyPr lIns="13500" tIns="0"/>
          <a:lstStyle/>
          <a:p>
            <a:pPr algn="r">
              <a:spcBef>
                <a:spcPct val="0"/>
              </a:spcBef>
            </a:pPr>
            <a:fld id="{9A0DB2DC-4C9A-4742-B13C-FB6460FD3503}" type="slidenum">
              <a:rPr lang="en-US" altLang="zh-CN" sz="1500">
                <a:solidFill>
                  <a:schemeClr val="tx1"/>
                </a:solidFill>
                <a:latin typeface="Times New Roman" panose="02020603050405020304" pitchFamily="18" charset="0"/>
                <a:ea typeface="宋体" panose="02010600030101010101" pitchFamily="2" charset="-122"/>
              </a:rPr>
              <a:t>37</a:t>
            </a:fld>
            <a:endParaRPr lang="en-US" altLang="zh-CN" sz="1500">
              <a:solidFill>
                <a:schemeClr val="tx1"/>
              </a:solidFill>
              <a:latin typeface="Times New Roman" panose="02020603050405020304" pitchFamily="18" charset="0"/>
              <a:ea typeface="宋体" panose="02010600030101010101" pitchFamily="2" charset="-122"/>
            </a:endParaRPr>
          </a:p>
        </p:txBody>
      </p:sp>
      <p:sp>
        <p:nvSpPr>
          <p:cNvPr id="46086" name="Rectangle 2"/>
          <p:cNvSpPr>
            <a:spLocks noGrp="1"/>
          </p:cNvSpPr>
          <p:nvPr>
            <p:ph type="title" idx="4294967295"/>
          </p:nvPr>
        </p:nvSpPr>
        <p:spPr>
          <a:xfrm>
            <a:off x="1485900" y="314960"/>
            <a:ext cx="3314700" cy="628650"/>
          </a:xfrm>
        </p:spPr>
        <p:txBody>
          <a:bodyPr vert="horz" wrap="square" lIns="68580" tIns="34290" rIns="68580" bIns="34290" anchor="ctr"/>
          <a:lstStyle/>
          <a:p>
            <a:pPr algn="l" eaLnBrk="1" hangingPunct="1"/>
            <a:r>
              <a:rPr lang="en-US" altLang="zh-CN" sz="2100" b="1">
                <a:solidFill>
                  <a:schemeClr val="tx1"/>
                </a:solidFill>
                <a:ea typeface="华文新魏" panose="02010800040101010101" pitchFamily="2" charset="-122"/>
              </a:rPr>
              <a:t>D </a:t>
            </a:r>
            <a:r>
              <a:rPr lang="zh-CN" altLang="en-US" sz="2100" b="1" dirty="0">
                <a:solidFill>
                  <a:schemeClr val="tx1"/>
                </a:solidFill>
                <a:ea typeface="华文新魏" panose="02010800040101010101" pitchFamily="2" charset="-122"/>
              </a:rPr>
              <a:t>触发器的工作过程</a:t>
            </a:r>
            <a:r>
              <a:rPr lang="en-US" altLang="zh-CN" sz="2100" b="1">
                <a:solidFill>
                  <a:schemeClr val="tx1"/>
                </a:solidFill>
                <a:ea typeface="华文新魏" panose="02010800040101010101" pitchFamily="2" charset="-122"/>
              </a:rPr>
              <a:t>(3)</a:t>
            </a:r>
            <a:r>
              <a:rPr lang="zh-CN" altLang="en-US" sz="2100" b="1" dirty="0">
                <a:solidFill>
                  <a:schemeClr val="tx1"/>
                </a:solidFill>
                <a:ea typeface="华文新魏" panose="02010800040101010101" pitchFamily="2" charset="-122"/>
              </a:rPr>
              <a:t>：</a:t>
            </a:r>
          </a:p>
        </p:txBody>
      </p:sp>
      <p:sp>
        <p:nvSpPr>
          <p:cNvPr id="46087" name="Line 79"/>
          <p:cNvSpPr/>
          <p:nvPr/>
        </p:nvSpPr>
        <p:spPr>
          <a:xfrm>
            <a:off x="5257800"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6088" name="Line 80"/>
          <p:cNvSpPr/>
          <p:nvPr/>
        </p:nvSpPr>
        <p:spPr>
          <a:xfrm>
            <a:off x="5657850"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6089" name="Line 81"/>
          <p:cNvSpPr/>
          <p:nvPr/>
        </p:nvSpPr>
        <p:spPr>
          <a:xfrm>
            <a:off x="5657850" y="1543050"/>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6090" name="Text Box 83"/>
          <p:cNvSpPr txBox="1"/>
          <p:nvPr/>
        </p:nvSpPr>
        <p:spPr>
          <a:xfrm>
            <a:off x="4410075" y="1600200"/>
            <a:ext cx="733425"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CLK</a:t>
            </a:r>
          </a:p>
        </p:txBody>
      </p:sp>
      <p:sp>
        <p:nvSpPr>
          <p:cNvPr id="46091" name="Text Box 84"/>
          <p:cNvSpPr txBox="1"/>
          <p:nvPr/>
        </p:nvSpPr>
        <p:spPr>
          <a:xfrm>
            <a:off x="4669631" y="2338388"/>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D</a:t>
            </a:r>
          </a:p>
        </p:txBody>
      </p:sp>
      <p:sp>
        <p:nvSpPr>
          <p:cNvPr id="46092" name="Line 85"/>
          <p:cNvSpPr/>
          <p:nvPr/>
        </p:nvSpPr>
        <p:spPr>
          <a:xfrm>
            <a:off x="5543550" y="1545431"/>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6093" name="Line 91"/>
          <p:cNvSpPr/>
          <p:nvPr/>
        </p:nvSpPr>
        <p:spPr>
          <a:xfrm>
            <a:off x="5257800" y="2331244"/>
            <a:ext cx="50720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6094" name="Line 92"/>
          <p:cNvSpPr/>
          <p:nvPr/>
        </p:nvSpPr>
        <p:spPr>
          <a:xfrm>
            <a:off x="5772150" y="2322910"/>
            <a:ext cx="0" cy="396478"/>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6095" name="Line 93"/>
          <p:cNvSpPr/>
          <p:nvPr/>
        </p:nvSpPr>
        <p:spPr>
          <a:xfrm>
            <a:off x="5772150" y="2731294"/>
            <a:ext cx="377429"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6096" name="Text Box 96"/>
          <p:cNvSpPr txBox="1"/>
          <p:nvPr/>
        </p:nvSpPr>
        <p:spPr>
          <a:xfrm>
            <a:off x="4664869" y="3086100"/>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Q</a:t>
            </a:r>
          </a:p>
        </p:txBody>
      </p:sp>
      <p:sp>
        <p:nvSpPr>
          <p:cNvPr id="46097" name="Line 97"/>
          <p:cNvSpPr/>
          <p:nvPr/>
        </p:nvSpPr>
        <p:spPr>
          <a:xfrm>
            <a:off x="5257800" y="3371850"/>
            <a:ext cx="40005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6098" name="Line 98"/>
          <p:cNvSpPr/>
          <p:nvPr/>
        </p:nvSpPr>
        <p:spPr>
          <a:xfrm>
            <a:off x="5772150" y="914400"/>
            <a:ext cx="0" cy="3429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sp>
        <p:nvSpPr>
          <p:cNvPr id="46099" name="Line 99"/>
          <p:cNvSpPr/>
          <p:nvPr/>
        </p:nvSpPr>
        <p:spPr>
          <a:xfrm>
            <a:off x="5660231" y="2971800"/>
            <a:ext cx="0" cy="396479"/>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6100" name="Line 100"/>
          <p:cNvSpPr/>
          <p:nvPr/>
        </p:nvSpPr>
        <p:spPr>
          <a:xfrm>
            <a:off x="5657850" y="2971800"/>
            <a:ext cx="485775"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grpSp>
        <p:nvGrpSpPr>
          <p:cNvPr id="46101" name="Group 103"/>
          <p:cNvGrpSpPr/>
          <p:nvPr/>
        </p:nvGrpSpPr>
        <p:grpSpPr>
          <a:xfrm>
            <a:off x="1371600" y="1064419"/>
            <a:ext cx="2743200" cy="3645694"/>
            <a:chOff x="0" y="0"/>
            <a:chExt cx="2304" cy="3062"/>
          </a:xfrm>
        </p:grpSpPr>
        <p:sp>
          <p:nvSpPr>
            <p:cNvPr id="46104" name="Line 5"/>
            <p:cNvSpPr/>
            <p:nvPr/>
          </p:nvSpPr>
          <p:spPr>
            <a:xfrm rot="-5400000">
              <a:off x="704" y="938"/>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05" name="Line 6"/>
            <p:cNvSpPr/>
            <p:nvPr/>
          </p:nvSpPr>
          <p:spPr>
            <a:xfrm rot="-5400000">
              <a:off x="576" y="372"/>
              <a:ext cx="2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06" name="AutoShape 7"/>
            <p:cNvSpPr/>
            <p:nvPr/>
          </p:nvSpPr>
          <p:spPr>
            <a:xfrm rot="-5400000">
              <a:off x="572" y="578"/>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07" name="Oval 8"/>
            <p:cNvSpPr/>
            <p:nvPr/>
          </p:nvSpPr>
          <p:spPr>
            <a:xfrm rot="-5400000">
              <a:off x="679" y="502"/>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08" name="Line 9"/>
            <p:cNvSpPr/>
            <p:nvPr/>
          </p:nvSpPr>
          <p:spPr>
            <a:xfrm rot="-5400000">
              <a:off x="1344" y="375"/>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09" name="AutoShape 10"/>
            <p:cNvSpPr/>
            <p:nvPr/>
          </p:nvSpPr>
          <p:spPr>
            <a:xfrm rot="-5400000">
              <a:off x="1340" y="581"/>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10" name="Oval 11"/>
            <p:cNvSpPr/>
            <p:nvPr/>
          </p:nvSpPr>
          <p:spPr>
            <a:xfrm rot="-5400000">
              <a:off x="1447" y="495"/>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11" name="Line 12"/>
            <p:cNvSpPr/>
            <p:nvPr/>
          </p:nvSpPr>
          <p:spPr>
            <a:xfrm rot="-5400000">
              <a:off x="490"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12" name="Line 13"/>
            <p:cNvSpPr/>
            <p:nvPr/>
          </p:nvSpPr>
          <p:spPr>
            <a:xfrm rot="-5400000">
              <a:off x="497" y="1796"/>
              <a:ext cx="2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13" name="AutoShape 14"/>
            <p:cNvSpPr/>
            <p:nvPr/>
          </p:nvSpPr>
          <p:spPr>
            <a:xfrm rot="-5400000">
              <a:off x="568" y="1377"/>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14" name="Oval 15"/>
            <p:cNvSpPr/>
            <p:nvPr/>
          </p:nvSpPr>
          <p:spPr>
            <a:xfrm rot="-5400000">
              <a:off x="684" y="1294"/>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15" name="AutoShape 16"/>
            <p:cNvSpPr/>
            <p:nvPr/>
          </p:nvSpPr>
          <p:spPr>
            <a:xfrm rot="-5400000">
              <a:off x="1336" y="1380"/>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16" name="Oval 17"/>
            <p:cNvSpPr/>
            <p:nvPr/>
          </p:nvSpPr>
          <p:spPr>
            <a:xfrm rot="-5400000">
              <a:off x="1452" y="1297"/>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17" name="Line 18"/>
            <p:cNvSpPr/>
            <p:nvPr/>
          </p:nvSpPr>
          <p:spPr>
            <a:xfrm rot="-5400000">
              <a:off x="548" y="253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18" name="AutoShape 19"/>
            <p:cNvSpPr/>
            <p:nvPr/>
          </p:nvSpPr>
          <p:spPr>
            <a:xfrm rot="-5400000">
              <a:off x="568" y="2183"/>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19" name="Oval 20"/>
            <p:cNvSpPr/>
            <p:nvPr/>
          </p:nvSpPr>
          <p:spPr>
            <a:xfrm rot="-5400000">
              <a:off x="685" y="2097"/>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20" name="Line 21"/>
            <p:cNvSpPr/>
            <p:nvPr/>
          </p:nvSpPr>
          <p:spPr>
            <a:xfrm rot="-5400000">
              <a:off x="1315" y="254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21" name="AutoShape 22"/>
            <p:cNvSpPr/>
            <p:nvPr/>
          </p:nvSpPr>
          <p:spPr>
            <a:xfrm rot="-5400000">
              <a:off x="1336" y="2186"/>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22" name="Oval 23"/>
            <p:cNvSpPr/>
            <p:nvPr/>
          </p:nvSpPr>
          <p:spPr>
            <a:xfrm rot="-5400000">
              <a:off x="1443" y="2110"/>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23" name="Line 24"/>
            <p:cNvSpPr/>
            <p:nvPr/>
          </p:nvSpPr>
          <p:spPr>
            <a:xfrm rot="-5400000">
              <a:off x="1302" y="937"/>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24" name="Line 25"/>
            <p:cNvSpPr/>
            <p:nvPr/>
          </p:nvSpPr>
          <p:spPr>
            <a:xfrm>
              <a:off x="796" y="1028"/>
              <a:ext cx="15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25" name="Line 26"/>
            <p:cNvSpPr/>
            <p:nvPr/>
          </p:nvSpPr>
          <p:spPr>
            <a:xfrm>
              <a:off x="1251" y="1028"/>
              <a:ext cx="1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26" name="Line 27"/>
            <p:cNvSpPr/>
            <p:nvPr/>
          </p:nvSpPr>
          <p:spPr>
            <a:xfrm>
              <a:off x="720" y="404"/>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27" name="Line 28"/>
            <p:cNvSpPr/>
            <p:nvPr/>
          </p:nvSpPr>
          <p:spPr>
            <a:xfrm>
              <a:off x="1289" y="404"/>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28" name="Line 29"/>
            <p:cNvSpPr/>
            <p:nvPr/>
          </p:nvSpPr>
          <p:spPr>
            <a:xfrm>
              <a:off x="932" y="404"/>
              <a:ext cx="326" cy="63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29" name="Line 30"/>
            <p:cNvSpPr/>
            <p:nvPr/>
          </p:nvSpPr>
          <p:spPr>
            <a:xfrm flipH="1">
              <a:off x="940" y="404"/>
              <a:ext cx="340"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30" name="Line 31"/>
            <p:cNvSpPr/>
            <p:nvPr/>
          </p:nvSpPr>
          <p:spPr>
            <a:xfrm rot="-5400000">
              <a:off x="1255" y="1068"/>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31" name="Oval 33"/>
            <p:cNvSpPr/>
            <p:nvPr/>
          </p:nvSpPr>
          <p:spPr>
            <a:xfrm>
              <a:off x="70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32" name="Oval 34"/>
            <p:cNvSpPr/>
            <p:nvPr/>
          </p:nvSpPr>
          <p:spPr>
            <a:xfrm>
              <a:off x="146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33" name="Text Box 35"/>
            <p:cNvSpPr txBox="1"/>
            <p:nvPr/>
          </p:nvSpPr>
          <p:spPr>
            <a:xfrm>
              <a:off x="1402"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3</a:t>
              </a:r>
            </a:p>
          </p:txBody>
        </p:sp>
        <p:sp>
          <p:nvSpPr>
            <p:cNvPr id="46134" name="Text Box 36"/>
            <p:cNvSpPr txBox="1"/>
            <p:nvPr/>
          </p:nvSpPr>
          <p:spPr>
            <a:xfrm>
              <a:off x="1392" y="63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1</a:t>
              </a:r>
            </a:p>
          </p:txBody>
        </p:sp>
        <p:sp>
          <p:nvSpPr>
            <p:cNvPr id="46135" name="Text Box 37"/>
            <p:cNvSpPr txBox="1"/>
            <p:nvPr/>
          </p:nvSpPr>
          <p:spPr>
            <a:xfrm>
              <a:off x="624" y="642"/>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2</a:t>
              </a:r>
            </a:p>
          </p:txBody>
        </p:sp>
        <p:sp>
          <p:nvSpPr>
            <p:cNvPr id="46136" name="Text Box 38"/>
            <p:cNvSpPr txBox="1"/>
            <p:nvPr/>
          </p:nvSpPr>
          <p:spPr>
            <a:xfrm>
              <a:off x="624"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4</a:t>
              </a:r>
            </a:p>
          </p:txBody>
        </p:sp>
        <p:sp>
          <p:nvSpPr>
            <p:cNvPr id="46137" name="Text Box 39"/>
            <p:cNvSpPr txBox="1"/>
            <p:nvPr/>
          </p:nvSpPr>
          <p:spPr>
            <a:xfrm>
              <a:off x="1392"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5</a:t>
              </a:r>
            </a:p>
          </p:txBody>
        </p:sp>
        <p:sp>
          <p:nvSpPr>
            <p:cNvPr id="46138" name="Text Box 40"/>
            <p:cNvSpPr txBox="1"/>
            <p:nvPr/>
          </p:nvSpPr>
          <p:spPr>
            <a:xfrm>
              <a:off x="624"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6</a:t>
              </a:r>
            </a:p>
          </p:txBody>
        </p:sp>
        <p:sp>
          <p:nvSpPr>
            <p:cNvPr id="46139" name="Line 41"/>
            <p:cNvSpPr/>
            <p:nvPr/>
          </p:nvSpPr>
          <p:spPr>
            <a:xfrm rot="-5400000">
              <a:off x="487" y="1869"/>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40" name="Line 42"/>
            <p:cNvSpPr/>
            <p:nvPr/>
          </p:nvSpPr>
          <p:spPr>
            <a:xfrm rot="-5400000">
              <a:off x="1255" y="1876"/>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41" name="Line 43"/>
            <p:cNvSpPr/>
            <p:nvPr/>
          </p:nvSpPr>
          <p:spPr>
            <a:xfrm rot="-5400000">
              <a:off x="716" y="1723"/>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42" name="Line 44"/>
            <p:cNvSpPr/>
            <p:nvPr/>
          </p:nvSpPr>
          <p:spPr>
            <a:xfrm>
              <a:off x="806" y="1816"/>
              <a:ext cx="1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43" name="Line 45"/>
            <p:cNvSpPr/>
            <p:nvPr/>
          </p:nvSpPr>
          <p:spPr>
            <a:xfrm>
              <a:off x="1276" y="1192"/>
              <a:ext cx="435"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44" name="Line 46"/>
            <p:cNvSpPr/>
            <p:nvPr/>
          </p:nvSpPr>
          <p:spPr>
            <a:xfrm flipH="1">
              <a:off x="922" y="1192"/>
              <a:ext cx="340" cy="63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45" name="Line 47"/>
            <p:cNvSpPr/>
            <p:nvPr/>
          </p:nvSpPr>
          <p:spPr>
            <a:xfrm rot="-5400000">
              <a:off x="1439" y="1796"/>
              <a:ext cx="2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46" name="Line 48"/>
            <p:cNvSpPr/>
            <p:nvPr/>
          </p:nvSpPr>
          <p:spPr>
            <a:xfrm>
              <a:off x="634" y="1930"/>
              <a:ext cx="1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47" name="Line 49"/>
            <p:cNvSpPr/>
            <p:nvPr/>
          </p:nvSpPr>
          <p:spPr>
            <a:xfrm>
              <a:off x="432" y="1220"/>
              <a:ext cx="0" cy="1394"/>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48" name="Line 50"/>
            <p:cNvSpPr/>
            <p:nvPr/>
          </p:nvSpPr>
          <p:spPr>
            <a:xfrm>
              <a:off x="432" y="1220"/>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49" name="Oval 51"/>
            <p:cNvSpPr/>
            <p:nvPr/>
          </p:nvSpPr>
          <p:spPr>
            <a:xfrm>
              <a:off x="700" y="119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50" name="Line 52"/>
            <p:cNvSpPr/>
            <p:nvPr/>
          </p:nvSpPr>
          <p:spPr>
            <a:xfrm>
              <a:off x="432" y="2612"/>
              <a:ext cx="19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51" name="Oval 53"/>
            <p:cNvSpPr/>
            <p:nvPr/>
          </p:nvSpPr>
          <p:spPr>
            <a:xfrm>
              <a:off x="1546" y="190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52" name="Line 54"/>
            <p:cNvSpPr/>
            <p:nvPr/>
          </p:nvSpPr>
          <p:spPr>
            <a:xfrm>
              <a:off x="806" y="2478"/>
              <a:ext cx="0" cy="347"/>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53" name="Line 55"/>
            <p:cNvSpPr/>
            <p:nvPr/>
          </p:nvSpPr>
          <p:spPr>
            <a:xfrm>
              <a:off x="1700" y="1182"/>
              <a:ext cx="0" cy="144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54" name="Line 56"/>
            <p:cNvSpPr/>
            <p:nvPr/>
          </p:nvSpPr>
          <p:spPr>
            <a:xfrm rot="-5400000">
              <a:off x="1499" y="2535"/>
              <a:ext cx="15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55" name="Line 57"/>
            <p:cNvSpPr/>
            <p:nvPr/>
          </p:nvSpPr>
          <p:spPr>
            <a:xfrm>
              <a:off x="1584" y="2612"/>
              <a:ext cx="11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6156" name="Oval 58"/>
            <p:cNvSpPr/>
            <p:nvPr/>
          </p:nvSpPr>
          <p:spPr>
            <a:xfrm>
              <a:off x="1460" y="116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6157" name="Line 59"/>
            <p:cNvSpPr/>
            <p:nvPr/>
          </p:nvSpPr>
          <p:spPr>
            <a:xfrm>
              <a:off x="720" y="2036"/>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58" name="Line 60"/>
            <p:cNvSpPr/>
            <p:nvPr/>
          </p:nvSpPr>
          <p:spPr>
            <a:xfrm>
              <a:off x="1238" y="2622"/>
              <a:ext cx="15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59" name="Line 61"/>
            <p:cNvSpPr/>
            <p:nvPr/>
          </p:nvSpPr>
          <p:spPr>
            <a:xfrm>
              <a:off x="922" y="2036"/>
              <a:ext cx="326" cy="598"/>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6160" name="Text Box 62"/>
            <p:cNvSpPr txBox="1"/>
            <p:nvPr/>
          </p:nvSpPr>
          <p:spPr>
            <a:xfrm>
              <a:off x="1372" y="0"/>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6161" name="Text Box 63"/>
            <p:cNvSpPr txBox="1"/>
            <p:nvPr/>
          </p:nvSpPr>
          <p:spPr>
            <a:xfrm>
              <a:off x="596" y="0"/>
              <a:ext cx="336"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6162" name="Text Box 64"/>
            <p:cNvSpPr txBox="1"/>
            <p:nvPr/>
          </p:nvSpPr>
          <p:spPr>
            <a:xfrm>
              <a:off x="0" y="788"/>
              <a:ext cx="480" cy="270"/>
            </a:xfrm>
            <a:prstGeom prst="rect">
              <a:avLst/>
            </a:prstGeom>
            <a:noFill/>
            <a:ln w="9525">
              <a:noFill/>
            </a:ln>
          </p:spPr>
          <p:txBody>
            <a:bodyPr>
              <a:spAutoFit/>
            </a:bodyPr>
            <a:lstStyle/>
            <a:p>
              <a:endParaRPr lang="zh-CN" altLang="en-US" sz="1500" dirty="0">
                <a:solidFill>
                  <a:srgbClr val="FFFF00"/>
                </a:solidFill>
                <a:latin typeface="Times New Roman" panose="02020603050405020304" pitchFamily="18" charset="0"/>
              </a:endParaRPr>
            </a:p>
          </p:txBody>
        </p:sp>
        <p:sp>
          <p:nvSpPr>
            <p:cNvPr id="46163" name="Text Box 65"/>
            <p:cNvSpPr txBox="1"/>
            <p:nvPr/>
          </p:nvSpPr>
          <p:spPr>
            <a:xfrm>
              <a:off x="1824" y="1700"/>
              <a:ext cx="48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CLK</a:t>
              </a:r>
            </a:p>
          </p:txBody>
        </p:sp>
        <p:sp>
          <p:nvSpPr>
            <p:cNvPr id="46164" name="Text Box 66"/>
            <p:cNvSpPr txBox="1"/>
            <p:nvPr/>
          </p:nvSpPr>
          <p:spPr>
            <a:xfrm>
              <a:off x="702" y="2792"/>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D</a:t>
              </a:r>
            </a:p>
          </p:txBody>
        </p:sp>
        <p:sp>
          <p:nvSpPr>
            <p:cNvPr id="46165" name="Text Box 67"/>
            <p:cNvSpPr txBox="1"/>
            <p:nvPr/>
          </p:nvSpPr>
          <p:spPr>
            <a:xfrm>
              <a:off x="1056" y="1220"/>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a</a:t>
              </a:r>
            </a:p>
          </p:txBody>
        </p:sp>
        <p:sp>
          <p:nvSpPr>
            <p:cNvPr id="46166" name="Text Box 68"/>
            <p:cNvSpPr txBox="1"/>
            <p:nvPr/>
          </p:nvSpPr>
          <p:spPr>
            <a:xfrm>
              <a:off x="1680"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b</a:t>
              </a:r>
            </a:p>
          </p:txBody>
        </p:sp>
        <p:sp>
          <p:nvSpPr>
            <p:cNvPr id="46167" name="Text Box 69"/>
            <p:cNvSpPr txBox="1"/>
            <p:nvPr/>
          </p:nvSpPr>
          <p:spPr>
            <a:xfrm>
              <a:off x="288"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c</a:t>
              </a:r>
            </a:p>
          </p:txBody>
        </p:sp>
        <p:sp>
          <p:nvSpPr>
            <p:cNvPr id="46168" name="Oval 32"/>
            <p:cNvSpPr/>
            <p:nvPr/>
          </p:nvSpPr>
          <p:spPr>
            <a:xfrm>
              <a:off x="700" y="2008"/>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grpSp>
      <p:sp>
        <p:nvSpPr>
          <p:cNvPr id="46102" name="Line 105"/>
          <p:cNvSpPr/>
          <p:nvPr/>
        </p:nvSpPr>
        <p:spPr>
          <a:xfrm>
            <a:off x="57721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8216" name="AutoShape 107"/>
          <p:cNvSpPr/>
          <p:nvPr/>
        </p:nvSpPr>
        <p:spPr>
          <a:xfrm>
            <a:off x="3543300" y="3789680"/>
            <a:ext cx="3615055" cy="864235"/>
          </a:xfrm>
          <a:prstGeom prst="wedgeEllipseCallout">
            <a:avLst>
              <a:gd name="adj1" fmla="val -55181"/>
              <a:gd name="adj2" fmla="val -84713"/>
            </a:avLst>
          </a:prstGeom>
          <a:solidFill>
            <a:schemeClr val="accent1"/>
          </a:solidFill>
          <a:ln w="9525" cap="flat" cmpd="sng">
            <a:solidFill>
              <a:schemeClr val="tx1"/>
            </a:solidFill>
            <a:prstDash val="solid"/>
            <a:miter/>
            <a:headEnd type="none" w="med" len="med"/>
            <a:tailEnd type="none" w="med" len="med"/>
          </a:ln>
        </p:spPr>
        <p:txBody>
          <a:bodyPr/>
          <a:lstStyle/>
          <a:p>
            <a:pPr>
              <a:spcBef>
                <a:spcPct val="0"/>
              </a:spcBef>
            </a:pPr>
            <a:r>
              <a:rPr lang="en-US" altLang="zh-CN" sz="1200">
                <a:solidFill>
                  <a:srgbClr val="800080"/>
                </a:solidFill>
                <a:latin typeface="Times New Roman" panose="02020603050405020304" pitchFamily="18" charset="0"/>
              </a:rPr>
              <a:t> </a:t>
            </a:r>
            <a:r>
              <a:rPr lang="en-US" altLang="zh-CN" sz="1500">
                <a:solidFill>
                  <a:srgbClr val="800080"/>
                </a:solidFill>
                <a:latin typeface="Times New Roman" panose="02020603050405020304" pitchFamily="18" charset="0"/>
              </a:rPr>
              <a:t>a</a:t>
            </a:r>
            <a:r>
              <a:rPr lang="zh-CN" altLang="en-US" sz="1500" dirty="0">
                <a:solidFill>
                  <a:srgbClr val="800080"/>
                </a:solidFill>
                <a:latin typeface="Times New Roman" panose="02020603050405020304" pitchFamily="18" charset="0"/>
              </a:rPr>
              <a:t>反馈线被称为置</a:t>
            </a:r>
            <a:r>
              <a:rPr lang="en-US" altLang="zh-CN" sz="1500">
                <a:solidFill>
                  <a:srgbClr val="800080"/>
                </a:solidFill>
                <a:latin typeface="Times New Roman" panose="02020603050405020304" pitchFamily="18" charset="0"/>
              </a:rPr>
              <a:t>0</a:t>
            </a:r>
            <a:r>
              <a:rPr lang="zh-CN" altLang="en-US" sz="1500" dirty="0">
                <a:solidFill>
                  <a:srgbClr val="800080"/>
                </a:solidFill>
                <a:latin typeface="Times New Roman" panose="02020603050405020304" pitchFamily="18" charset="0"/>
              </a:rPr>
              <a:t>阻塞线</a:t>
            </a:r>
          </a:p>
          <a:p>
            <a:pPr>
              <a:spcBef>
                <a:spcPct val="0"/>
              </a:spcBef>
            </a:pPr>
            <a:r>
              <a:rPr lang="zh-CN" altLang="en-US" sz="1500" dirty="0">
                <a:solidFill>
                  <a:srgbClr val="800080"/>
                </a:solidFill>
                <a:latin typeface="Times New Roman" panose="02020603050405020304" pitchFamily="18" charset="0"/>
              </a:rPr>
              <a:t> </a:t>
            </a:r>
            <a:r>
              <a:rPr lang="en-US" altLang="zh-CN" sz="1500">
                <a:solidFill>
                  <a:srgbClr val="800080"/>
                </a:solidFill>
                <a:latin typeface="Times New Roman" panose="02020603050405020304" pitchFamily="18" charset="0"/>
              </a:rPr>
              <a:t>b</a:t>
            </a:r>
            <a:r>
              <a:rPr lang="zh-CN" altLang="en-US" sz="1500" dirty="0">
                <a:solidFill>
                  <a:srgbClr val="800080"/>
                </a:solidFill>
                <a:latin typeface="Times New Roman" panose="02020603050405020304" pitchFamily="18" charset="0"/>
              </a:rPr>
              <a:t>反馈线被称为置</a:t>
            </a:r>
            <a:r>
              <a:rPr lang="en-US" altLang="zh-CN" sz="1500">
                <a:solidFill>
                  <a:srgbClr val="800080"/>
                </a:solidFill>
                <a:latin typeface="Times New Roman" panose="02020603050405020304" pitchFamily="18" charset="0"/>
              </a:rPr>
              <a:t>1</a:t>
            </a:r>
            <a:r>
              <a:rPr lang="zh-CN" altLang="en-US" sz="1500" dirty="0">
                <a:solidFill>
                  <a:srgbClr val="800080"/>
                </a:solidFill>
                <a:latin typeface="Times New Roman" panose="02020603050405020304" pitchFamily="18" charset="0"/>
              </a:rPr>
              <a:t>维持线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216"/>
                                        </p:tgtEl>
                                        <p:attrNameLst>
                                          <p:attrName>style.visibility</p:attrName>
                                        </p:attrNameLst>
                                      </p:cBhvr>
                                      <p:to>
                                        <p:strVal val="visible"/>
                                      </p:to>
                                    </p:set>
                                    <p:anim calcmode="lin" valueType="num">
                                      <p:cBhvr additive="base">
                                        <p:cTn id="7" dur="500" fill="hold"/>
                                        <p:tgtEl>
                                          <p:spTgt spid="48216"/>
                                        </p:tgtEl>
                                        <p:attrNameLst>
                                          <p:attrName>ppt_x</p:attrName>
                                        </p:attrNameLst>
                                      </p:cBhvr>
                                      <p:tavLst>
                                        <p:tav tm="0">
                                          <p:val>
                                            <p:strVal val="#ppt_x"/>
                                          </p:val>
                                        </p:tav>
                                        <p:tav tm="100000">
                                          <p:val>
                                            <p:strVal val="#ppt_x"/>
                                          </p:val>
                                        </p:tav>
                                      </p:tavLst>
                                    </p:anim>
                                    <p:anim calcmode="lin" valueType="num">
                                      <p:cBhvr additive="base">
                                        <p:cTn id="8" dur="500" fill="hold"/>
                                        <p:tgtEl>
                                          <p:spTgt spid="48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16"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p:nvPr/>
        </p:nvSpPr>
        <p:spPr>
          <a:xfrm>
            <a:off x="4356497" y="951310"/>
            <a:ext cx="2430065" cy="283972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7107" name="Text Box 3"/>
          <p:cNvSpPr txBox="1"/>
          <p:nvPr/>
        </p:nvSpPr>
        <p:spPr>
          <a:xfrm>
            <a:off x="1385888" y="951310"/>
            <a:ext cx="2862263" cy="376301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7108" name="日期占位符 2"/>
          <p:cNvSpPr txBox="1">
            <a:spLocks noGrp="1"/>
          </p:cNvSpPr>
          <p:nvPr/>
        </p:nvSpPr>
        <p:spPr>
          <a:xfrm>
            <a:off x="1657350" y="4686300"/>
            <a:ext cx="1428750" cy="342900"/>
          </a:xfrm>
          <a:prstGeom prst="rect">
            <a:avLst/>
          </a:prstGeom>
          <a:noFill/>
          <a:ln w="9525">
            <a:noFill/>
          </a:ln>
        </p:spPr>
        <p:txBody>
          <a:bodyPr/>
          <a:lstStyle/>
          <a:p>
            <a:pPr>
              <a:spcBef>
                <a:spcPct val="0"/>
              </a:spcBef>
            </a:pPr>
            <a:fld id="{BB962C8B-B14F-4D97-AF65-F5344CB8AC3E}" type="datetime11">
              <a:rPr lang="zh-CN" altLang="en-US" sz="1500" dirty="0">
                <a:solidFill>
                  <a:schemeClr val="tx1"/>
                </a:solidFill>
                <a:latin typeface="Times New Roman" panose="02020603050405020304" pitchFamily="18" charset="0"/>
                <a:ea typeface="宋体" panose="02010600030101010101" pitchFamily="2" charset="-122"/>
              </a:rPr>
              <a:t>15:11:45</a:t>
            </a:fld>
            <a:endParaRPr lang="zh-CN" altLang="en-US" sz="1500" dirty="0">
              <a:solidFill>
                <a:schemeClr val="tx1"/>
              </a:solidFill>
              <a:latin typeface="Times New Roman" panose="02020603050405020304" pitchFamily="18" charset="0"/>
              <a:ea typeface="宋体" panose="02010600030101010101" pitchFamily="2" charset="-122"/>
            </a:endParaRPr>
          </a:p>
        </p:txBody>
      </p:sp>
      <p:sp>
        <p:nvSpPr>
          <p:cNvPr id="47109" name="灯片编号占位符 4"/>
          <p:cNvSpPr txBox="1">
            <a:spLocks noGrp="1"/>
          </p:cNvSpPr>
          <p:nvPr/>
        </p:nvSpPr>
        <p:spPr>
          <a:xfrm>
            <a:off x="7704535" y="5056585"/>
            <a:ext cx="323850" cy="141684"/>
          </a:xfrm>
          <a:prstGeom prst="rect">
            <a:avLst/>
          </a:prstGeom>
          <a:solidFill>
            <a:srgbClr val="00CCFF"/>
          </a:solidFill>
          <a:ln w="9525">
            <a:noFill/>
          </a:ln>
        </p:spPr>
        <p:txBody>
          <a:bodyPr lIns="13500" tIns="0"/>
          <a:lstStyle/>
          <a:p>
            <a:pPr algn="r">
              <a:spcBef>
                <a:spcPct val="0"/>
              </a:spcBef>
            </a:pPr>
            <a:fld id="{9A0DB2DC-4C9A-4742-B13C-FB6460FD3503}" type="slidenum">
              <a:rPr lang="en-US" altLang="zh-CN" sz="1500">
                <a:solidFill>
                  <a:schemeClr val="tx1"/>
                </a:solidFill>
                <a:latin typeface="Times New Roman" panose="02020603050405020304" pitchFamily="18" charset="0"/>
                <a:ea typeface="宋体" panose="02010600030101010101" pitchFamily="2" charset="-122"/>
              </a:rPr>
              <a:t>38</a:t>
            </a:fld>
            <a:endParaRPr lang="en-US" altLang="zh-CN" sz="1500">
              <a:solidFill>
                <a:schemeClr val="tx1"/>
              </a:solidFill>
              <a:latin typeface="Times New Roman" panose="02020603050405020304" pitchFamily="18" charset="0"/>
              <a:ea typeface="宋体" panose="02010600030101010101" pitchFamily="2" charset="-122"/>
            </a:endParaRPr>
          </a:p>
        </p:txBody>
      </p:sp>
      <p:sp>
        <p:nvSpPr>
          <p:cNvPr id="47110" name="Rectangle 2"/>
          <p:cNvSpPr>
            <a:spLocks noGrp="1"/>
          </p:cNvSpPr>
          <p:nvPr>
            <p:ph type="title" idx="4294967295"/>
          </p:nvPr>
        </p:nvSpPr>
        <p:spPr>
          <a:xfrm>
            <a:off x="1600200" y="429260"/>
            <a:ext cx="4000500" cy="514350"/>
          </a:xfrm>
        </p:spPr>
        <p:txBody>
          <a:bodyPr vert="horz" wrap="square" lIns="68580" tIns="34290" rIns="68580" bIns="34290" anchor="ctr"/>
          <a:lstStyle/>
          <a:p>
            <a:pPr algn="l" eaLnBrk="1" hangingPunct="1"/>
            <a:r>
              <a:rPr lang="en-US" altLang="zh-CN" sz="2100" b="1">
                <a:solidFill>
                  <a:schemeClr val="tx1"/>
                </a:solidFill>
                <a:ea typeface="华文新魏" panose="02010800040101010101" pitchFamily="2" charset="-122"/>
              </a:rPr>
              <a:t>D </a:t>
            </a:r>
            <a:r>
              <a:rPr lang="zh-CN" altLang="en-US" sz="2100" b="1" dirty="0">
                <a:solidFill>
                  <a:schemeClr val="tx1"/>
                </a:solidFill>
                <a:ea typeface="华文新魏" panose="02010800040101010101" pitchFamily="2" charset="-122"/>
              </a:rPr>
              <a:t>触发器的工作过程</a:t>
            </a:r>
            <a:r>
              <a:rPr lang="en-US" altLang="zh-CN" sz="2100" b="1">
                <a:solidFill>
                  <a:schemeClr val="tx1"/>
                </a:solidFill>
                <a:ea typeface="华文新魏" panose="02010800040101010101" pitchFamily="2" charset="-122"/>
              </a:rPr>
              <a:t>(4)</a:t>
            </a:r>
            <a:r>
              <a:rPr lang="zh-CN" altLang="en-US" sz="2100" b="1" dirty="0">
                <a:solidFill>
                  <a:schemeClr val="tx1"/>
                </a:solidFill>
                <a:ea typeface="华文新魏" panose="02010800040101010101" pitchFamily="2" charset="-122"/>
              </a:rPr>
              <a:t>：</a:t>
            </a:r>
          </a:p>
        </p:txBody>
      </p:sp>
      <p:sp>
        <p:nvSpPr>
          <p:cNvPr id="47111" name="Line 75"/>
          <p:cNvSpPr/>
          <p:nvPr/>
        </p:nvSpPr>
        <p:spPr>
          <a:xfrm>
            <a:off x="6055519"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7112" name="Line 79"/>
          <p:cNvSpPr/>
          <p:nvPr/>
        </p:nvSpPr>
        <p:spPr>
          <a:xfrm>
            <a:off x="5257800"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7113" name="Line 81"/>
          <p:cNvSpPr/>
          <p:nvPr/>
        </p:nvSpPr>
        <p:spPr>
          <a:xfrm>
            <a:off x="5657850" y="1543050"/>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7114" name="Text Box 83"/>
          <p:cNvSpPr txBox="1"/>
          <p:nvPr/>
        </p:nvSpPr>
        <p:spPr>
          <a:xfrm>
            <a:off x="4356497" y="1600200"/>
            <a:ext cx="787003"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CLK</a:t>
            </a:r>
          </a:p>
        </p:txBody>
      </p:sp>
      <p:sp>
        <p:nvSpPr>
          <p:cNvPr id="47115" name="Text Box 84"/>
          <p:cNvSpPr txBox="1"/>
          <p:nvPr/>
        </p:nvSpPr>
        <p:spPr>
          <a:xfrm>
            <a:off x="4669631" y="2338388"/>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D</a:t>
            </a:r>
          </a:p>
        </p:txBody>
      </p:sp>
      <p:sp>
        <p:nvSpPr>
          <p:cNvPr id="47116" name="Line 85"/>
          <p:cNvSpPr/>
          <p:nvPr/>
        </p:nvSpPr>
        <p:spPr>
          <a:xfrm>
            <a:off x="56578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7117" name="Line 87"/>
          <p:cNvSpPr/>
          <p:nvPr/>
        </p:nvSpPr>
        <p:spPr>
          <a:xfrm>
            <a:off x="60579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7118" name="Line 91"/>
          <p:cNvSpPr/>
          <p:nvPr/>
        </p:nvSpPr>
        <p:spPr>
          <a:xfrm>
            <a:off x="5257800" y="2331244"/>
            <a:ext cx="50720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7119" name="Line 92"/>
          <p:cNvSpPr/>
          <p:nvPr/>
        </p:nvSpPr>
        <p:spPr>
          <a:xfrm>
            <a:off x="5772150" y="2322910"/>
            <a:ext cx="0" cy="396478"/>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7120" name="Line 93"/>
          <p:cNvSpPr/>
          <p:nvPr/>
        </p:nvSpPr>
        <p:spPr>
          <a:xfrm>
            <a:off x="5772150" y="2731294"/>
            <a:ext cx="701279"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7121" name="Text Box 96"/>
          <p:cNvSpPr txBox="1"/>
          <p:nvPr/>
        </p:nvSpPr>
        <p:spPr>
          <a:xfrm>
            <a:off x="4664869" y="3086100"/>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Q</a:t>
            </a:r>
          </a:p>
        </p:txBody>
      </p:sp>
      <p:sp>
        <p:nvSpPr>
          <p:cNvPr id="47122" name="Line 97"/>
          <p:cNvSpPr/>
          <p:nvPr/>
        </p:nvSpPr>
        <p:spPr>
          <a:xfrm>
            <a:off x="5257800" y="3371850"/>
            <a:ext cx="40005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7123" name="Line 98"/>
          <p:cNvSpPr/>
          <p:nvPr/>
        </p:nvSpPr>
        <p:spPr>
          <a:xfrm>
            <a:off x="6054329" y="1004888"/>
            <a:ext cx="0" cy="3429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sp>
        <p:nvSpPr>
          <p:cNvPr id="47124" name="Line 99"/>
          <p:cNvSpPr/>
          <p:nvPr/>
        </p:nvSpPr>
        <p:spPr>
          <a:xfrm>
            <a:off x="5657850" y="2971800"/>
            <a:ext cx="0" cy="396479"/>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7125" name="Line 100"/>
          <p:cNvSpPr/>
          <p:nvPr/>
        </p:nvSpPr>
        <p:spPr>
          <a:xfrm>
            <a:off x="5657850" y="2971800"/>
            <a:ext cx="809625"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grpSp>
        <p:nvGrpSpPr>
          <p:cNvPr id="47126" name="Group 102"/>
          <p:cNvGrpSpPr/>
          <p:nvPr/>
        </p:nvGrpSpPr>
        <p:grpSpPr>
          <a:xfrm>
            <a:off x="1371600" y="1064419"/>
            <a:ext cx="2743200" cy="3645694"/>
            <a:chOff x="0" y="0"/>
            <a:chExt cx="2304" cy="3062"/>
          </a:xfrm>
        </p:grpSpPr>
        <p:sp>
          <p:nvSpPr>
            <p:cNvPr id="47130" name="Line 5"/>
            <p:cNvSpPr/>
            <p:nvPr/>
          </p:nvSpPr>
          <p:spPr>
            <a:xfrm rot="-5400000">
              <a:off x="704" y="938"/>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31" name="Line 6"/>
            <p:cNvSpPr/>
            <p:nvPr/>
          </p:nvSpPr>
          <p:spPr>
            <a:xfrm rot="-5400000">
              <a:off x="576" y="372"/>
              <a:ext cx="2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32" name="AutoShape 7"/>
            <p:cNvSpPr/>
            <p:nvPr/>
          </p:nvSpPr>
          <p:spPr>
            <a:xfrm rot="-5400000">
              <a:off x="572" y="578"/>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33" name="Oval 8"/>
            <p:cNvSpPr/>
            <p:nvPr/>
          </p:nvSpPr>
          <p:spPr>
            <a:xfrm rot="-5400000">
              <a:off x="679" y="502"/>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34" name="Line 9"/>
            <p:cNvSpPr/>
            <p:nvPr/>
          </p:nvSpPr>
          <p:spPr>
            <a:xfrm rot="-5400000">
              <a:off x="1344" y="375"/>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35" name="AutoShape 10"/>
            <p:cNvSpPr/>
            <p:nvPr/>
          </p:nvSpPr>
          <p:spPr>
            <a:xfrm rot="-5400000">
              <a:off x="1340" y="581"/>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36" name="Oval 11"/>
            <p:cNvSpPr/>
            <p:nvPr/>
          </p:nvSpPr>
          <p:spPr>
            <a:xfrm rot="-5400000">
              <a:off x="1447" y="495"/>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37" name="Line 12"/>
            <p:cNvSpPr/>
            <p:nvPr/>
          </p:nvSpPr>
          <p:spPr>
            <a:xfrm rot="-5400000">
              <a:off x="490"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38" name="Line 13"/>
            <p:cNvSpPr/>
            <p:nvPr/>
          </p:nvSpPr>
          <p:spPr>
            <a:xfrm rot="-5400000">
              <a:off x="497" y="1796"/>
              <a:ext cx="2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39" name="AutoShape 14"/>
            <p:cNvSpPr/>
            <p:nvPr/>
          </p:nvSpPr>
          <p:spPr>
            <a:xfrm rot="-5400000">
              <a:off x="568" y="1377"/>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40" name="Oval 15"/>
            <p:cNvSpPr/>
            <p:nvPr/>
          </p:nvSpPr>
          <p:spPr>
            <a:xfrm rot="-5400000">
              <a:off x="684" y="1294"/>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41" name="AutoShape 16"/>
            <p:cNvSpPr/>
            <p:nvPr/>
          </p:nvSpPr>
          <p:spPr>
            <a:xfrm rot="-5400000">
              <a:off x="1336" y="1380"/>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42" name="Oval 17"/>
            <p:cNvSpPr/>
            <p:nvPr/>
          </p:nvSpPr>
          <p:spPr>
            <a:xfrm rot="-5400000">
              <a:off x="1452" y="1297"/>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43" name="Line 18"/>
            <p:cNvSpPr/>
            <p:nvPr/>
          </p:nvSpPr>
          <p:spPr>
            <a:xfrm rot="-5400000">
              <a:off x="548" y="253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44" name="Line 21"/>
            <p:cNvSpPr/>
            <p:nvPr/>
          </p:nvSpPr>
          <p:spPr>
            <a:xfrm rot="-5400000">
              <a:off x="1315" y="254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45" name="Line 24"/>
            <p:cNvSpPr/>
            <p:nvPr/>
          </p:nvSpPr>
          <p:spPr>
            <a:xfrm rot="-5400000">
              <a:off x="1302" y="937"/>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46" name="Line 25"/>
            <p:cNvSpPr/>
            <p:nvPr/>
          </p:nvSpPr>
          <p:spPr>
            <a:xfrm>
              <a:off x="796" y="1028"/>
              <a:ext cx="15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47" name="Line 26"/>
            <p:cNvSpPr/>
            <p:nvPr/>
          </p:nvSpPr>
          <p:spPr>
            <a:xfrm>
              <a:off x="1251" y="1028"/>
              <a:ext cx="1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48" name="Line 27"/>
            <p:cNvSpPr/>
            <p:nvPr/>
          </p:nvSpPr>
          <p:spPr>
            <a:xfrm>
              <a:off x="720" y="404"/>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49" name="Line 28"/>
            <p:cNvSpPr/>
            <p:nvPr/>
          </p:nvSpPr>
          <p:spPr>
            <a:xfrm>
              <a:off x="1289" y="404"/>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50" name="Line 29"/>
            <p:cNvSpPr/>
            <p:nvPr/>
          </p:nvSpPr>
          <p:spPr>
            <a:xfrm>
              <a:off x="932" y="404"/>
              <a:ext cx="326" cy="63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51" name="Line 30"/>
            <p:cNvSpPr/>
            <p:nvPr/>
          </p:nvSpPr>
          <p:spPr>
            <a:xfrm flipH="1">
              <a:off x="940" y="404"/>
              <a:ext cx="340"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52" name="Line 31"/>
            <p:cNvSpPr/>
            <p:nvPr/>
          </p:nvSpPr>
          <p:spPr>
            <a:xfrm rot="-5400000">
              <a:off x="1255"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53" name="Oval 33"/>
            <p:cNvSpPr/>
            <p:nvPr/>
          </p:nvSpPr>
          <p:spPr>
            <a:xfrm>
              <a:off x="70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54" name="Oval 34"/>
            <p:cNvSpPr/>
            <p:nvPr/>
          </p:nvSpPr>
          <p:spPr>
            <a:xfrm>
              <a:off x="146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55" name="Text Box 35"/>
            <p:cNvSpPr txBox="1"/>
            <p:nvPr/>
          </p:nvSpPr>
          <p:spPr>
            <a:xfrm>
              <a:off x="1402"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3</a:t>
              </a:r>
            </a:p>
          </p:txBody>
        </p:sp>
        <p:sp>
          <p:nvSpPr>
            <p:cNvPr id="47156" name="Text Box 36"/>
            <p:cNvSpPr txBox="1"/>
            <p:nvPr/>
          </p:nvSpPr>
          <p:spPr>
            <a:xfrm>
              <a:off x="1392" y="63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1</a:t>
              </a:r>
            </a:p>
          </p:txBody>
        </p:sp>
        <p:sp>
          <p:nvSpPr>
            <p:cNvPr id="47157" name="Text Box 37"/>
            <p:cNvSpPr txBox="1"/>
            <p:nvPr/>
          </p:nvSpPr>
          <p:spPr>
            <a:xfrm>
              <a:off x="624" y="642"/>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2</a:t>
              </a:r>
            </a:p>
          </p:txBody>
        </p:sp>
        <p:sp>
          <p:nvSpPr>
            <p:cNvPr id="47158" name="Text Box 38"/>
            <p:cNvSpPr txBox="1"/>
            <p:nvPr/>
          </p:nvSpPr>
          <p:spPr>
            <a:xfrm>
              <a:off x="624"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4</a:t>
              </a:r>
            </a:p>
          </p:txBody>
        </p:sp>
        <p:sp>
          <p:nvSpPr>
            <p:cNvPr id="47159" name="Line 41"/>
            <p:cNvSpPr/>
            <p:nvPr/>
          </p:nvSpPr>
          <p:spPr>
            <a:xfrm rot="-5400000">
              <a:off x="487" y="1869"/>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60" name="Line 42"/>
            <p:cNvSpPr/>
            <p:nvPr/>
          </p:nvSpPr>
          <p:spPr>
            <a:xfrm rot="-5400000">
              <a:off x="1255" y="1876"/>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61" name="Line 43"/>
            <p:cNvSpPr/>
            <p:nvPr/>
          </p:nvSpPr>
          <p:spPr>
            <a:xfrm rot="-5400000">
              <a:off x="716" y="1723"/>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62" name="Line 44"/>
            <p:cNvSpPr/>
            <p:nvPr/>
          </p:nvSpPr>
          <p:spPr>
            <a:xfrm>
              <a:off x="806" y="1816"/>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63" name="Line 45"/>
            <p:cNvSpPr/>
            <p:nvPr/>
          </p:nvSpPr>
          <p:spPr>
            <a:xfrm>
              <a:off x="1276" y="1192"/>
              <a:ext cx="435"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64" name="Line 46"/>
            <p:cNvSpPr/>
            <p:nvPr/>
          </p:nvSpPr>
          <p:spPr>
            <a:xfrm flipH="1">
              <a:off x="922" y="1192"/>
              <a:ext cx="340"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65" name="Line 47"/>
            <p:cNvSpPr/>
            <p:nvPr/>
          </p:nvSpPr>
          <p:spPr>
            <a:xfrm rot="-5400000">
              <a:off x="1439" y="1796"/>
              <a:ext cx="2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66" name="Line 48"/>
            <p:cNvSpPr/>
            <p:nvPr/>
          </p:nvSpPr>
          <p:spPr>
            <a:xfrm>
              <a:off x="634" y="1930"/>
              <a:ext cx="132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67" name="Line 49"/>
            <p:cNvSpPr/>
            <p:nvPr/>
          </p:nvSpPr>
          <p:spPr>
            <a:xfrm>
              <a:off x="432" y="1220"/>
              <a:ext cx="0" cy="1394"/>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68" name="Line 50"/>
            <p:cNvSpPr/>
            <p:nvPr/>
          </p:nvSpPr>
          <p:spPr>
            <a:xfrm>
              <a:off x="432" y="1220"/>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69" name="Oval 51"/>
            <p:cNvSpPr/>
            <p:nvPr/>
          </p:nvSpPr>
          <p:spPr>
            <a:xfrm>
              <a:off x="700" y="119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70" name="Line 52"/>
            <p:cNvSpPr/>
            <p:nvPr/>
          </p:nvSpPr>
          <p:spPr>
            <a:xfrm>
              <a:off x="432" y="2612"/>
              <a:ext cx="19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71" name="Oval 53"/>
            <p:cNvSpPr/>
            <p:nvPr/>
          </p:nvSpPr>
          <p:spPr>
            <a:xfrm>
              <a:off x="1546" y="190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72" name="Line 54"/>
            <p:cNvSpPr/>
            <p:nvPr/>
          </p:nvSpPr>
          <p:spPr>
            <a:xfrm>
              <a:off x="806" y="2478"/>
              <a:ext cx="0" cy="347"/>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7173" name="Line 55"/>
            <p:cNvSpPr/>
            <p:nvPr/>
          </p:nvSpPr>
          <p:spPr>
            <a:xfrm>
              <a:off x="1700" y="1182"/>
              <a:ext cx="0" cy="144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74" name="Line 56"/>
            <p:cNvSpPr/>
            <p:nvPr/>
          </p:nvSpPr>
          <p:spPr>
            <a:xfrm rot="-5400000">
              <a:off x="1499" y="253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75" name="Line 57"/>
            <p:cNvSpPr/>
            <p:nvPr/>
          </p:nvSpPr>
          <p:spPr>
            <a:xfrm>
              <a:off x="1584" y="2612"/>
              <a:ext cx="11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76" name="Oval 58"/>
            <p:cNvSpPr/>
            <p:nvPr/>
          </p:nvSpPr>
          <p:spPr>
            <a:xfrm>
              <a:off x="1460" y="116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77" name="Line 60"/>
            <p:cNvSpPr/>
            <p:nvPr/>
          </p:nvSpPr>
          <p:spPr>
            <a:xfrm>
              <a:off x="1238" y="2622"/>
              <a:ext cx="15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78" name="Line 61"/>
            <p:cNvSpPr/>
            <p:nvPr/>
          </p:nvSpPr>
          <p:spPr>
            <a:xfrm>
              <a:off x="922" y="2036"/>
              <a:ext cx="326" cy="598"/>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79" name="Text Box 62"/>
            <p:cNvSpPr txBox="1"/>
            <p:nvPr/>
          </p:nvSpPr>
          <p:spPr>
            <a:xfrm>
              <a:off x="1372" y="0"/>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7180" name="Text Box 63"/>
            <p:cNvSpPr txBox="1"/>
            <p:nvPr/>
          </p:nvSpPr>
          <p:spPr>
            <a:xfrm>
              <a:off x="596" y="0"/>
              <a:ext cx="336"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7181" name="Text Box 64"/>
            <p:cNvSpPr txBox="1"/>
            <p:nvPr/>
          </p:nvSpPr>
          <p:spPr>
            <a:xfrm>
              <a:off x="0" y="788"/>
              <a:ext cx="480" cy="270"/>
            </a:xfrm>
            <a:prstGeom prst="rect">
              <a:avLst/>
            </a:prstGeom>
            <a:noFill/>
            <a:ln w="9525">
              <a:noFill/>
            </a:ln>
          </p:spPr>
          <p:txBody>
            <a:bodyPr>
              <a:spAutoFit/>
            </a:bodyPr>
            <a:lstStyle/>
            <a:p>
              <a:endParaRPr lang="zh-CN" altLang="en-US" sz="1500" dirty="0">
                <a:solidFill>
                  <a:srgbClr val="FFFF00"/>
                </a:solidFill>
                <a:latin typeface="Times New Roman" panose="02020603050405020304" pitchFamily="18" charset="0"/>
              </a:endParaRPr>
            </a:p>
          </p:txBody>
        </p:sp>
        <p:sp>
          <p:nvSpPr>
            <p:cNvPr id="47182" name="Text Box 65"/>
            <p:cNvSpPr txBox="1"/>
            <p:nvPr/>
          </p:nvSpPr>
          <p:spPr>
            <a:xfrm>
              <a:off x="1824" y="1700"/>
              <a:ext cx="48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CLK</a:t>
              </a:r>
            </a:p>
          </p:txBody>
        </p:sp>
        <p:sp>
          <p:nvSpPr>
            <p:cNvPr id="47183" name="Text Box 66"/>
            <p:cNvSpPr txBox="1"/>
            <p:nvPr/>
          </p:nvSpPr>
          <p:spPr>
            <a:xfrm>
              <a:off x="702" y="2792"/>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D</a:t>
              </a:r>
            </a:p>
          </p:txBody>
        </p:sp>
        <p:sp>
          <p:nvSpPr>
            <p:cNvPr id="47184" name="Text Box 67"/>
            <p:cNvSpPr txBox="1"/>
            <p:nvPr/>
          </p:nvSpPr>
          <p:spPr>
            <a:xfrm>
              <a:off x="1056" y="1220"/>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a</a:t>
              </a:r>
            </a:p>
          </p:txBody>
        </p:sp>
        <p:sp>
          <p:nvSpPr>
            <p:cNvPr id="47185" name="Text Box 68"/>
            <p:cNvSpPr txBox="1"/>
            <p:nvPr/>
          </p:nvSpPr>
          <p:spPr>
            <a:xfrm>
              <a:off x="1680"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b</a:t>
              </a:r>
            </a:p>
          </p:txBody>
        </p:sp>
        <p:sp>
          <p:nvSpPr>
            <p:cNvPr id="47186" name="Text Box 69"/>
            <p:cNvSpPr txBox="1"/>
            <p:nvPr/>
          </p:nvSpPr>
          <p:spPr>
            <a:xfrm>
              <a:off x="288"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c</a:t>
              </a:r>
            </a:p>
          </p:txBody>
        </p:sp>
        <p:sp>
          <p:nvSpPr>
            <p:cNvPr id="47187" name="AutoShape 19"/>
            <p:cNvSpPr/>
            <p:nvPr/>
          </p:nvSpPr>
          <p:spPr>
            <a:xfrm rot="-5400000">
              <a:off x="568" y="2183"/>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88" name="Oval 20"/>
            <p:cNvSpPr/>
            <p:nvPr/>
          </p:nvSpPr>
          <p:spPr>
            <a:xfrm rot="-5400000">
              <a:off x="685" y="2097"/>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89" name="AutoShape 22"/>
            <p:cNvSpPr/>
            <p:nvPr/>
          </p:nvSpPr>
          <p:spPr>
            <a:xfrm rot="-5400000">
              <a:off x="1336" y="2186"/>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90" name="Oval 23"/>
            <p:cNvSpPr/>
            <p:nvPr/>
          </p:nvSpPr>
          <p:spPr>
            <a:xfrm rot="-5400000">
              <a:off x="1443" y="2110"/>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7191" name="Text Box 39"/>
            <p:cNvSpPr txBox="1"/>
            <p:nvPr/>
          </p:nvSpPr>
          <p:spPr>
            <a:xfrm>
              <a:off x="1392"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5</a:t>
              </a:r>
            </a:p>
          </p:txBody>
        </p:sp>
        <p:sp>
          <p:nvSpPr>
            <p:cNvPr id="47192" name="Text Box 40"/>
            <p:cNvSpPr txBox="1"/>
            <p:nvPr/>
          </p:nvSpPr>
          <p:spPr>
            <a:xfrm>
              <a:off x="624"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6</a:t>
              </a:r>
            </a:p>
          </p:txBody>
        </p:sp>
        <p:sp>
          <p:nvSpPr>
            <p:cNvPr id="47193" name="Line 59"/>
            <p:cNvSpPr/>
            <p:nvPr/>
          </p:nvSpPr>
          <p:spPr>
            <a:xfrm>
              <a:off x="720" y="2036"/>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7194" name="Oval 32"/>
            <p:cNvSpPr/>
            <p:nvPr/>
          </p:nvSpPr>
          <p:spPr>
            <a:xfrm>
              <a:off x="700" y="2008"/>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grpSp>
      <p:sp>
        <p:nvSpPr>
          <p:cNvPr id="47127" name="Line 104"/>
          <p:cNvSpPr/>
          <p:nvPr/>
        </p:nvSpPr>
        <p:spPr>
          <a:xfrm>
            <a:off x="57721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7128" name="Line 82"/>
          <p:cNvSpPr/>
          <p:nvPr/>
        </p:nvSpPr>
        <p:spPr>
          <a:xfrm>
            <a:off x="6041231"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7129" name="Line 80"/>
          <p:cNvSpPr/>
          <p:nvPr/>
        </p:nvSpPr>
        <p:spPr>
          <a:xfrm>
            <a:off x="5657850"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p:nvPr/>
        </p:nvSpPr>
        <p:spPr>
          <a:xfrm>
            <a:off x="1385888" y="951310"/>
            <a:ext cx="2862263" cy="376301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8131" name="Text Box 3"/>
          <p:cNvSpPr txBox="1"/>
          <p:nvPr/>
        </p:nvSpPr>
        <p:spPr>
          <a:xfrm>
            <a:off x="4355306" y="951310"/>
            <a:ext cx="2862263" cy="283972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8132" name="日期占位符 2"/>
          <p:cNvSpPr txBox="1">
            <a:spLocks noGrp="1"/>
          </p:cNvSpPr>
          <p:nvPr/>
        </p:nvSpPr>
        <p:spPr>
          <a:xfrm>
            <a:off x="1657350" y="4686300"/>
            <a:ext cx="1428750" cy="342900"/>
          </a:xfrm>
          <a:prstGeom prst="rect">
            <a:avLst/>
          </a:prstGeom>
          <a:noFill/>
          <a:ln w="9525">
            <a:noFill/>
          </a:ln>
        </p:spPr>
        <p:txBody>
          <a:bodyPr/>
          <a:lstStyle/>
          <a:p>
            <a:pPr>
              <a:spcBef>
                <a:spcPct val="0"/>
              </a:spcBef>
            </a:pPr>
            <a:fld id="{BB962C8B-B14F-4D97-AF65-F5344CB8AC3E}" type="datetime11">
              <a:rPr lang="zh-CN" altLang="en-US" sz="1500" dirty="0">
                <a:solidFill>
                  <a:schemeClr val="tx1"/>
                </a:solidFill>
                <a:latin typeface="Times New Roman" panose="02020603050405020304" pitchFamily="18" charset="0"/>
                <a:ea typeface="宋体" panose="02010600030101010101" pitchFamily="2" charset="-122"/>
              </a:rPr>
              <a:t>15:11:45</a:t>
            </a:fld>
            <a:endParaRPr lang="zh-CN" altLang="en-US" sz="1500" dirty="0">
              <a:solidFill>
                <a:schemeClr val="tx1"/>
              </a:solidFill>
              <a:latin typeface="Times New Roman" panose="02020603050405020304" pitchFamily="18" charset="0"/>
              <a:ea typeface="宋体" panose="02010600030101010101" pitchFamily="2" charset="-122"/>
            </a:endParaRPr>
          </a:p>
        </p:txBody>
      </p:sp>
      <p:sp>
        <p:nvSpPr>
          <p:cNvPr id="48133" name="灯片编号占位符 4"/>
          <p:cNvSpPr txBox="1">
            <a:spLocks noGrp="1"/>
          </p:cNvSpPr>
          <p:nvPr/>
        </p:nvSpPr>
        <p:spPr>
          <a:xfrm>
            <a:off x="7704535" y="5056585"/>
            <a:ext cx="323850" cy="141684"/>
          </a:xfrm>
          <a:prstGeom prst="rect">
            <a:avLst/>
          </a:prstGeom>
          <a:solidFill>
            <a:srgbClr val="00CCFF"/>
          </a:solidFill>
          <a:ln w="9525">
            <a:noFill/>
          </a:ln>
        </p:spPr>
        <p:txBody>
          <a:bodyPr lIns="13500" tIns="0"/>
          <a:lstStyle/>
          <a:p>
            <a:pPr algn="r">
              <a:spcBef>
                <a:spcPct val="0"/>
              </a:spcBef>
            </a:pPr>
            <a:fld id="{9A0DB2DC-4C9A-4742-B13C-FB6460FD3503}" type="slidenum">
              <a:rPr lang="en-US" altLang="zh-CN" sz="1500">
                <a:solidFill>
                  <a:schemeClr val="tx1"/>
                </a:solidFill>
                <a:latin typeface="Times New Roman" panose="02020603050405020304" pitchFamily="18" charset="0"/>
                <a:ea typeface="宋体" panose="02010600030101010101" pitchFamily="2" charset="-122"/>
              </a:rPr>
              <a:t>39</a:t>
            </a:fld>
            <a:endParaRPr lang="en-US" altLang="zh-CN" sz="1500">
              <a:solidFill>
                <a:schemeClr val="tx1"/>
              </a:solidFill>
              <a:latin typeface="Times New Roman" panose="02020603050405020304" pitchFamily="18" charset="0"/>
              <a:ea typeface="宋体" panose="02010600030101010101" pitchFamily="2" charset="-122"/>
            </a:endParaRPr>
          </a:p>
        </p:txBody>
      </p:sp>
      <p:sp>
        <p:nvSpPr>
          <p:cNvPr id="48134" name="Rectangle 2"/>
          <p:cNvSpPr>
            <a:spLocks noGrp="1"/>
          </p:cNvSpPr>
          <p:nvPr>
            <p:ph type="title" idx="4294967295"/>
          </p:nvPr>
        </p:nvSpPr>
        <p:spPr>
          <a:xfrm>
            <a:off x="1600200" y="429260"/>
            <a:ext cx="3371850" cy="514350"/>
          </a:xfrm>
        </p:spPr>
        <p:txBody>
          <a:bodyPr vert="horz" wrap="square" lIns="68580" tIns="34290" rIns="68580" bIns="34290" anchor="ctr"/>
          <a:lstStyle/>
          <a:p>
            <a:pPr algn="l" eaLnBrk="1" hangingPunct="1"/>
            <a:r>
              <a:rPr lang="en-US" altLang="zh-CN" sz="2100" b="1">
                <a:solidFill>
                  <a:schemeClr val="tx1"/>
                </a:solidFill>
                <a:ea typeface="华文新魏" panose="02010800040101010101" pitchFamily="2" charset="-122"/>
              </a:rPr>
              <a:t>D </a:t>
            </a:r>
            <a:r>
              <a:rPr lang="zh-CN" altLang="en-US" sz="2100" b="1" dirty="0">
                <a:solidFill>
                  <a:schemeClr val="tx1"/>
                </a:solidFill>
                <a:ea typeface="华文新魏" panose="02010800040101010101" pitchFamily="2" charset="-122"/>
              </a:rPr>
              <a:t>触发器的工作过程</a:t>
            </a:r>
            <a:r>
              <a:rPr lang="en-US" altLang="zh-CN" sz="2100" b="1">
                <a:solidFill>
                  <a:schemeClr val="tx1"/>
                </a:solidFill>
                <a:ea typeface="华文新魏" panose="02010800040101010101" pitchFamily="2" charset="-122"/>
              </a:rPr>
              <a:t>(5)</a:t>
            </a:r>
            <a:r>
              <a:rPr lang="zh-CN" altLang="en-US" sz="2100" b="1" dirty="0">
                <a:solidFill>
                  <a:schemeClr val="tx1"/>
                </a:solidFill>
                <a:ea typeface="华文新魏" panose="02010800040101010101" pitchFamily="2" charset="-122"/>
              </a:rPr>
              <a:t>：</a:t>
            </a:r>
          </a:p>
        </p:txBody>
      </p:sp>
      <p:grpSp>
        <p:nvGrpSpPr>
          <p:cNvPr id="48135" name="Group 105"/>
          <p:cNvGrpSpPr/>
          <p:nvPr/>
        </p:nvGrpSpPr>
        <p:grpSpPr>
          <a:xfrm>
            <a:off x="1371600" y="1064419"/>
            <a:ext cx="2743200" cy="3645694"/>
            <a:chOff x="0" y="0"/>
            <a:chExt cx="2304" cy="3062"/>
          </a:xfrm>
        </p:grpSpPr>
        <p:sp>
          <p:nvSpPr>
            <p:cNvPr id="48159" name="Line 5"/>
            <p:cNvSpPr/>
            <p:nvPr/>
          </p:nvSpPr>
          <p:spPr>
            <a:xfrm rot="-5400000">
              <a:off x="704" y="938"/>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60" name="Line 6"/>
            <p:cNvSpPr/>
            <p:nvPr/>
          </p:nvSpPr>
          <p:spPr>
            <a:xfrm rot="-5400000">
              <a:off x="576" y="372"/>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61" name="AutoShape 7"/>
            <p:cNvSpPr/>
            <p:nvPr/>
          </p:nvSpPr>
          <p:spPr>
            <a:xfrm rot="-5400000">
              <a:off x="572" y="578"/>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62" name="Oval 8"/>
            <p:cNvSpPr/>
            <p:nvPr/>
          </p:nvSpPr>
          <p:spPr>
            <a:xfrm rot="-5400000">
              <a:off x="679" y="502"/>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63" name="Line 9"/>
            <p:cNvSpPr/>
            <p:nvPr/>
          </p:nvSpPr>
          <p:spPr>
            <a:xfrm rot="-5400000">
              <a:off x="1344" y="375"/>
              <a:ext cx="2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64" name="AutoShape 10"/>
            <p:cNvSpPr/>
            <p:nvPr/>
          </p:nvSpPr>
          <p:spPr>
            <a:xfrm rot="-5400000">
              <a:off x="1340" y="581"/>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65" name="Oval 11"/>
            <p:cNvSpPr/>
            <p:nvPr/>
          </p:nvSpPr>
          <p:spPr>
            <a:xfrm rot="-5400000">
              <a:off x="1447" y="495"/>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66" name="Line 12"/>
            <p:cNvSpPr/>
            <p:nvPr/>
          </p:nvSpPr>
          <p:spPr>
            <a:xfrm rot="-5400000">
              <a:off x="490" y="1068"/>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67" name="Line 13"/>
            <p:cNvSpPr/>
            <p:nvPr/>
          </p:nvSpPr>
          <p:spPr>
            <a:xfrm rot="-5400000">
              <a:off x="497" y="1796"/>
              <a:ext cx="2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68" name="AutoShape 14"/>
            <p:cNvSpPr/>
            <p:nvPr/>
          </p:nvSpPr>
          <p:spPr>
            <a:xfrm rot="-5400000">
              <a:off x="568" y="1377"/>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69" name="Oval 15"/>
            <p:cNvSpPr/>
            <p:nvPr/>
          </p:nvSpPr>
          <p:spPr>
            <a:xfrm rot="-5400000">
              <a:off x="684" y="1294"/>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70" name="AutoShape 16"/>
            <p:cNvSpPr/>
            <p:nvPr/>
          </p:nvSpPr>
          <p:spPr>
            <a:xfrm rot="-5400000">
              <a:off x="1336" y="1380"/>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71" name="Oval 17"/>
            <p:cNvSpPr/>
            <p:nvPr/>
          </p:nvSpPr>
          <p:spPr>
            <a:xfrm rot="-5400000">
              <a:off x="1452" y="1297"/>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72" name="Line 18"/>
            <p:cNvSpPr/>
            <p:nvPr/>
          </p:nvSpPr>
          <p:spPr>
            <a:xfrm rot="-5400000">
              <a:off x="548" y="2535"/>
              <a:ext cx="15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73" name="Line 21"/>
            <p:cNvSpPr/>
            <p:nvPr/>
          </p:nvSpPr>
          <p:spPr>
            <a:xfrm rot="-5400000">
              <a:off x="1315" y="254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74" name="Line 24"/>
            <p:cNvSpPr/>
            <p:nvPr/>
          </p:nvSpPr>
          <p:spPr>
            <a:xfrm rot="-5400000">
              <a:off x="1302" y="937"/>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75" name="Line 25"/>
            <p:cNvSpPr/>
            <p:nvPr/>
          </p:nvSpPr>
          <p:spPr>
            <a:xfrm>
              <a:off x="796" y="1028"/>
              <a:ext cx="15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76" name="Line 26"/>
            <p:cNvSpPr/>
            <p:nvPr/>
          </p:nvSpPr>
          <p:spPr>
            <a:xfrm>
              <a:off x="1251" y="1028"/>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77" name="Line 27"/>
            <p:cNvSpPr/>
            <p:nvPr/>
          </p:nvSpPr>
          <p:spPr>
            <a:xfrm>
              <a:off x="720" y="404"/>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78" name="Line 28"/>
            <p:cNvSpPr/>
            <p:nvPr/>
          </p:nvSpPr>
          <p:spPr>
            <a:xfrm>
              <a:off x="1289" y="404"/>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79" name="Line 29"/>
            <p:cNvSpPr/>
            <p:nvPr/>
          </p:nvSpPr>
          <p:spPr>
            <a:xfrm>
              <a:off x="932" y="404"/>
              <a:ext cx="326"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80" name="Line 30"/>
            <p:cNvSpPr/>
            <p:nvPr/>
          </p:nvSpPr>
          <p:spPr>
            <a:xfrm flipH="1">
              <a:off x="940" y="404"/>
              <a:ext cx="340" cy="63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81" name="Line 31"/>
            <p:cNvSpPr/>
            <p:nvPr/>
          </p:nvSpPr>
          <p:spPr>
            <a:xfrm rot="-5400000">
              <a:off x="1255"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82" name="Oval 33"/>
            <p:cNvSpPr/>
            <p:nvPr/>
          </p:nvSpPr>
          <p:spPr>
            <a:xfrm>
              <a:off x="70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83" name="Oval 34"/>
            <p:cNvSpPr/>
            <p:nvPr/>
          </p:nvSpPr>
          <p:spPr>
            <a:xfrm>
              <a:off x="146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84" name="Text Box 35"/>
            <p:cNvSpPr txBox="1"/>
            <p:nvPr/>
          </p:nvSpPr>
          <p:spPr>
            <a:xfrm>
              <a:off x="1402"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3</a:t>
              </a:r>
            </a:p>
          </p:txBody>
        </p:sp>
        <p:sp>
          <p:nvSpPr>
            <p:cNvPr id="48185" name="Text Box 36"/>
            <p:cNvSpPr txBox="1"/>
            <p:nvPr/>
          </p:nvSpPr>
          <p:spPr>
            <a:xfrm>
              <a:off x="1392" y="63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1</a:t>
              </a:r>
            </a:p>
          </p:txBody>
        </p:sp>
        <p:sp>
          <p:nvSpPr>
            <p:cNvPr id="48186" name="Text Box 37"/>
            <p:cNvSpPr txBox="1"/>
            <p:nvPr/>
          </p:nvSpPr>
          <p:spPr>
            <a:xfrm>
              <a:off x="624" y="642"/>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2</a:t>
              </a:r>
            </a:p>
          </p:txBody>
        </p:sp>
        <p:sp>
          <p:nvSpPr>
            <p:cNvPr id="48187" name="Text Box 38"/>
            <p:cNvSpPr txBox="1"/>
            <p:nvPr/>
          </p:nvSpPr>
          <p:spPr>
            <a:xfrm>
              <a:off x="624"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4</a:t>
              </a:r>
            </a:p>
          </p:txBody>
        </p:sp>
        <p:sp>
          <p:nvSpPr>
            <p:cNvPr id="48188" name="Line 41"/>
            <p:cNvSpPr/>
            <p:nvPr/>
          </p:nvSpPr>
          <p:spPr>
            <a:xfrm rot="-5400000">
              <a:off x="487" y="1869"/>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89" name="Line 42"/>
            <p:cNvSpPr/>
            <p:nvPr/>
          </p:nvSpPr>
          <p:spPr>
            <a:xfrm rot="-5400000">
              <a:off x="1255" y="1876"/>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90" name="Line 43"/>
            <p:cNvSpPr/>
            <p:nvPr/>
          </p:nvSpPr>
          <p:spPr>
            <a:xfrm rot="-5400000">
              <a:off x="716" y="1723"/>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91" name="Line 44"/>
            <p:cNvSpPr/>
            <p:nvPr/>
          </p:nvSpPr>
          <p:spPr>
            <a:xfrm>
              <a:off x="806" y="1816"/>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92" name="Line 45"/>
            <p:cNvSpPr/>
            <p:nvPr/>
          </p:nvSpPr>
          <p:spPr>
            <a:xfrm>
              <a:off x="1276" y="1192"/>
              <a:ext cx="435"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93" name="Line 46"/>
            <p:cNvSpPr/>
            <p:nvPr/>
          </p:nvSpPr>
          <p:spPr>
            <a:xfrm flipH="1">
              <a:off x="922" y="1192"/>
              <a:ext cx="340"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94" name="Line 47"/>
            <p:cNvSpPr/>
            <p:nvPr/>
          </p:nvSpPr>
          <p:spPr>
            <a:xfrm rot="-5400000">
              <a:off x="1439" y="1796"/>
              <a:ext cx="2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95" name="Line 48"/>
            <p:cNvSpPr/>
            <p:nvPr/>
          </p:nvSpPr>
          <p:spPr>
            <a:xfrm>
              <a:off x="634" y="1930"/>
              <a:ext cx="1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196" name="Line 49"/>
            <p:cNvSpPr/>
            <p:nvPr/>
          </p:nvSpPr>
          <p:spPr>
            <a:xfrm>
              <a:off x="432" y="1220"/>
              <a:ext cx="0" cy="1394"/>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97" name="Line 50"/>
            <p:cNvSpPr/>
            <p:nvPr/>
          </p:nvSpPr>
          <p:spPr>
            <a:xfrm>
              <a:off x="432" y="1220"/>
              <a:ext cx="2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198" name="Oval 51"/>
            <p:cNvSpPr/>
            <p:nvPr/>
          </p:nvSpPr>
          <p:spPr>
            <a:xfrm>
              <a:off x="700" y="119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199" name="Line 52"/>
            <p:cNvSpPr/>
            <p:nvPr/>
          </p:nvSpPr>
          <p:spPr>
            <a:xfrm>
              <a:off x="432" y="2612"/>
              <a:ext cx="19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200" name="Oval 53"/>
            <p:cNvSpPr/>
            <p:nvPr/>
          </p:nvSpPr>
          <p:spPr>
            <a:xfrm>
              <a:off x="1546" y="190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201" name="Line 54"/>
            <p:cNvSpPr/>
            <p:nvPr/>
          </p:nvSpPr>
          <p:spPr>
            <a:xfrm>
              <a:off x="806" y="2478"/>
              <a:ext cx="0" cy="347"/>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8202" name="Line 55"/>
            <p:cNvSpPr/>
            <p:nvPr/>
          </p:nvSpPr>
          <p:spPr>
            <a:xfrm>
              <a:off x="1700" y="1182"/>
              <a:ext cx="0" cy="144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203" name="Line 56"/>
            <p:cNvSpPr/>
            <p:nvPr/>
          </p:nvSpPr>
          <p:spPr>
            <a:xfrm rot="-5400000">
              <a:off x="1499" y="253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204" name="Line 57"/>
            <p:cNvSpPr/>
            <p:nvPr/>
          </p:nvSpPr>
          <p:spPr>
            <a:xfrm>
              <a:off x="1584" y="2612"/>
              <a:ext cx="11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205" name="Oval 58"/>
            <p:cNvSpPr/>
            <p:nvPr/>
          </p:nvSpPr>
          <p:spPr>
            <a:xfrm>
              <a:off x="1460" y="116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206" name="Line 60"/>
            <p:cNvSpPr/>
            <p:nvPr/>
          </p:nvSpPr>
          <p:spPr>
            <a:xfrm>
              <a:off x="1238" y="2622"/>
              <a:ext cx="15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207" name="Line 61"/>
            <p:cNvSpPr/>
            <p:nvPr/>
          </p:nvSpPr>
          <p:spPr>
            <a:xfrm>
              <a:off x="922" y="2036"/>
              <a:ext cx="326" cy="598"/>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208" name="Text Box 62"/>
            <p:cNvSpPr txBox="1"/>
            <p:nvPr/>
          </p:nvSpPr>
          <p:spPr>
            <a:xfrm>
              <a:off x="1372" y="0"/>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8209" name="Text Box 63"/>
            <p:cNvSpPr txBox="1"/>
            <p:nvPr/>
          </p:nvSpPr>
          <p:spPr>
            <a:xfrm>
              <a:off x="596" y="0"/>
              <a:ext cx="336"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8210" name="Text Box 64"/>
            <p:cNvSpPr txBox="1"/>
            <p:nvPr/>
          </p:nvSpPr>
          <p:spPr>
            <a:xfrm>
              <a:off x="0" y="788"/>
              <a:ext cx="480" cy="270"/>
            </a:xfrm>
            <a:prstGeom prst="rect">
              <a:avLst/>
            </a:prstGeom>
            <a:noFill/>
            <a:ln w="9525">
              <a:noFill/>
            </a:ln>
          </p:spPr>
          <p:txBody>
            <a:bodyPr>
              <a:spAutoFit/>
            </a:bodyPr>
            <a:lstStyle/>
            <a:p>
              <a:endParaRPr lang="zh-CN" altLang="en-US" sz="1500" dirty="0">
                <a:solidFill>
                  <a:srgbClr val="FFFF00"/>
                </a:solidFill>
                <a:latin typeface="Times New Roman" panose="02020603050405020304" pitchFamily="18" charset="0"/>
              </a:endParaRPr>
            </a:p>
          </p:txBody>
        </p:sp>
        <p:sp>
          <p:nvSpPr>
            <p:cNvPr id="48211" name="Text Box 65"/>
            <p:cNvSpPr txBox="1"/>
            <p:nvPr/>
          </p:nvSpPr>
          <p:spPr>
            <a:xfrm>
              <a:off x="1824" y="1700"/>
              <a:ext cx="48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CLK</a:t>
              </a:r>
            </a:p>
          </p:txBody>
        </p:sp>
        <p:sp>
          <p:nvSpPr>
            <p:cNvPr id="48212" name="Text Box 66"/>
            <p:cNvSpPr txBox="1"/>
            <p:nvPr/>
          </p:nvSpPr>
          <p:spPr>
            <a:xfrm>
              <a:off x="702" y="2792"/>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D</a:t>
              </a:r>
            </a:p>
          </p:txBody>
        </p:sp>
        <p:sp>
          <p:nvSpPr>
            <p:cNvPr id="48213" name="Text Box 67"/>
            <p:cNvSpPr txBox="1"/>
            <p:nvPr/>
          </p:nvSpPr>
          <p:spPr>
            <a:xfrm>
              <a:off x="1056" y="1220"/>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a</a:t>
              </a:r>
            </a:p>
          </p:txBody>
        </p:sp>
        <p:sp>
          <p:nvSpPr>
            <p:cNvPr id="48214" name="Text Box 68"/>
            <p:cNvSpPr txBox="1"/>
            <p:nvPr/>
          </p:nvSpPr>
          <p:spPr>
            <a:xfrm>
              <a:off x="1680"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b</a:t>
              </a:r>
            </a:p>
          </p:txBody>
        </p:sp>
        <p:sp>
          <p:nvSpPr>
            <p:cNvPr id="48215" name="Text Box 69"/>
            <p:cNvSpPr txBox="1"/>
            <p:nvPr/>
          </p:nvSpPr>
          <p:spPr>
            <a:xfrm>
              <a:off x="288"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c</a:t>
              </a:r>
            </a:p>
          </p:txBody>
        </p:sp>
        <p:sp>
          <p:nvSpPr>
            <p:cNvPr id="48216" name="AutoShape 19"/>
            <p:cNvSpPr/>
            <p:nvPr/>
          </p:nvSpPr>
          <p:spPr>
            <a:xfrm rot="-5400000">
              <a:off x="568" y="2183"/>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217" name="Oval 20"/>
            <p:cNvSpPr/>
            <p:nvPr/>
          </p:nvSpPr>
          <p:spPr>
            <a:xfrm rot="-5400000">
              <a:off x="685" y="2097"/>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218" name="AutoShape 22"/>
            <p:cNvSpPr/>
            <p:nvPr/>
          </p:nvSpPr>
          <p:spPr>
            <a:xfrm rot="-5400000">
              <a:off x="1336" y="2186"/>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219" name="Oval 23"/>
            <p:cNvSpPr/>
            <p:nvPr/>
          </p:nvSpPr>
          <p:spPr>
            <a:xfrm rot="-5400000">
              <a:off x="1443" y="2110"/>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8220" name="Text Box 39"/>
            <p:cNvSpPr txBox="1"/>
            <p:nvPr/>
          </p:nvSpPr>
          <p:spPr>
            <a:xfrm>
              <a:off x="1392"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5</a:t>
              </a:r>
            </a:p>
          </p:txBody>
        </p:sp>
        <p:sp>
          <p:nvSpPr>
            <p:cNvPr id="48221" name="Text Box 40"/>
            <p:cNvSpPr txBox="1"/>
            <p:nvPr/>
          </p:nvSpPr>
          <p:spPr>
            <a:xfrm>
              <a:off x="624"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6</a:t>
              </a:r>
            </a:p>
          </p:txBody>
        </p:sp>
        <p:sp>
          <p:nvSpPr>
            <p:cNvPr id="48222" name="Line 59"/>
            <p:cNvSpPr/>
            <p:nvPr/>
          </p:nvSpPr>
          <p:spPr>
            <a:xfrm>
              <a:off x="720" y="2036"/>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8223" name="Oval 32"/>
            <p:cNvSpPr/>
            <p:nvPr/>
          </p:nvSpPr>
          <p:spPr>
            <a:xfrm>
              <a:off x="700" y="2008"/>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grpSp>
      <p:sp>
        <p:nvSpPr>
          <p:cNvPr id="48136" name="Line 85"/>
          <p:cNvSpPr/>
          <p:nvPr/>
        </p:nvSpPr>
        <p:spPr>
          <a:xfrm>
            <a:off x="56578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8137" name="Line 86"/>
          <p:cNvSpPr/>
          <p:nvPr/>
        </p:nvSpPr>
        <p:spPr>
          <a:xfrm>
            <a:off x="64579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8138" name="Line 87"/>
          <p:cNvSpPr/>
          <p:nvPr/>
        </p:nvSpPr>
        <p:spPr>
          <a:xfrm>
            <a:off x="60579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8139" name="Line 98"/>
          <p:cNvSpPr/>
          <p:nvPr/>
        </p:nvSpPr>
        <p:spPr>
          <a:xfrm>
            <a:off x="6457950" y="978694"/>
            <a:ext cx="0" cy="3429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sp>
        <p:nvSpPr>
          <p:cNvPr id="48140" name="Line 75"/>
          <p:cNvSpPr/>
          <p:nvPr/>
        </p:nvSpPr>
        <p:spPr>
          <a:xfrm>
            <a:off x="6055519"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8141" name="Line 76"/>
          <p:cNvSpPr/>
          <p:nvPr/>
        </p:nvSpPr>
        <p:spPr>
          <a:xfrm>
            <a:off x="6455569"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8142" name="Line 77"/>
          <p:cNvSpPr/>
          <p:nvPr/>
        </p:nvSpPr>
        <p:spPr>
          <a:xfrm>
            <a:off x="6455569" y="1543050"/>
            <a:ext cx="323850"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8143" name="Line 79"/>
          <p:cNvSpPr/>
          <p:nvPr/>
        </p:nvSpPr>
        <p:spPr>
          <a:xfrm>
            <a:off x="5257800"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8144" name="Line 80"/>
          <p:cNvSpPr/>
          <p:nvPr/>
        </p:nvSpPr>
        <p:spPr>
          <a:xfrm>
            <a:off x="5657850"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8145" name="Line 81"/>
          <p:cNvSpPr/>
          <p:nvPr/>
        </p:nvSpPr>
        <p:spPr>
          <a:xfrm>
            <a:off x="5657850" y="1543050"/>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8146" name="Line 82"/>
          <p:cNvSpPr/>
          <p:nvPr/>
        </p:nvSpPr>
        <p:spPr>
          <a:xfrm>
            <a:off x="6060281"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8147" name="Text Box 83"/>
          <p:cNvSpPr txBox="1"/>
          <p:nvPr/>
        </p:nvSpPr>
        <p:spPr>
          <a:xfrm>
            <a:off x="4355306" y="1600200"/>
            <a:ext cx="788194"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CLK</a:t>
            </a:r>
          </a:p>
        </p:txBody>
      </p:sp>
      <p:sp>
        <p:nvSpPr>
          <p:cNvPr id="48148" name="Text Box 84"/>
          <p:cNvSpPr txBox="1"/>
          <p:nvPr/>
        </p:nvSpPr>
        <p:spPr>
          <a:xfrm>
            <a:off x="4669631" y="2338388"/>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D</a:t>
            </a:r>
          </a:p>
        </p:txBody>
      </p:sp>
      <p:sp>
        <p:nvSpPr>
          <p:cNvPr id="48149" name="Line 91"/>
          <p:cNvSpPr/>
          <p:nvPr/>
        </p:nvSpPr>
        <p:spPr>
          <a:xfrm>
            <a:off x="5257800" y="2331244"/>
            <a:ext cx="50720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8150" name="Line 92"/>
          <p:cNvSpPr/>
          <p:nvPr/>
        </p:nvSpPr>
        <p:spPr>
          <a:xfrm>
            <a:off x="5772150" y="2322910"/>
            <a:ext cx="0" cy="396478"/>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8151" name="Line 93"/>
          <p:cNvSpPr/>
          <p:nvPr/>
        </p:nvSpPr>
        <p:spPr>
          <a:xfrm>
            <a:off x="5772150" y="2731294"/>
            <a:ext cx="971550"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8152" name="Text Box 96"/>
          <p:cNvSpPr txBox="1"/>
          <p:nvPr/>
        </p:nvSpPr>
        <p:spPr>
          <a:xfrm>
            <a:off x="4664869" y="3086100"/>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Q</a:t>
            </a:r>
          </a:p>
        </p:txBody>
      </p:sp>
      <p:sp>
        <p:nvSpPr>
          <p:cNvPr id="48153" name="Line 97"/>
          <p:cNvSpPr/>
          <p:nvPr/>
        </p:nvSpPr>
        <p:spPr>
          <a:xfrm>
            <a:off x="5257800" y="3371850"/>
            <a:ext cx="40005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8154" name="Line 99"/>
          <p:cNvSpPr/>
          <p:nvPr/>
        </p:nvSpPr>
        <p:spPr>
          <a:xfrm>
            <a:off x="5657850" y="2971800"/>
            <a:ext cx="0" cy="396479"/>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8155" name="Line 100"/>
          <p:cNvSpPr/>
          <p:nvPr/>
        </p:nvSpPr>
        <p:spPr>
          <a:xfrm>
            <a:off x="5657850" y="2983706"/>
            <a:ext cx="809625"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8156" name="Line 101"/>
          <p:cNvSpPr/>
          <p:nvPr/>
        </p:nvSpPr>
        <p:spPr>
          <a:xfrm>
            <a:off x="6460331" y="2995613"/>
            <a:ext cx="0" cy="396479"/>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8157" name="Line 106"/>
          <p:cNvSpPr/>
          <p:nvPr/>
        </p:nvSpPr>
        <p:spPr>
          <a:xfrm>
            <a:off x="6457950" y="3371850"/>
            <a:ext cx="32385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8158" name="Line 109"/>
          <p:cNvSpPr/>
          <p:nvPr/>
        </p:nvSpPr>
        <p:spPr>
          <a:xfrm>
            <a:off x="57721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714375" y="484188"/>
            <a:ext cx="6324600" cy="534987"/>
          </a:xfrm>
          <a:prstGeom prst="rect">
            <a:avLst/>
          </a:prstGeom>
          <a:noFill/>
          <a:ln>
            <a:noFill/>
          </a:ln>
        </p:spPr>
        <p:txBody>
          <a:bodyPr/>
          <a:lstStyle/>
          <a:p>
            <a:pPr eaLnBrk="1" hangingPunct="1"/>
            <a:r>
              <a:rPr lang="en-US" altLang="zh-CN" sz="2400" b="1" dirty="0">
                <a:solidFill>
                  <a:srgbClr val="FF0000"/>
                </a:solidFill>
                <a:latin typeface="华文新魏" panose="02010800040101010101" pitchFamily="2" charset="-122"/>
                <a:ea typeface="华文新魏" panose="02010800040101010101" pitchFamily="2" charset="-122"/>
                <a:sym typeface="+mn-ea"/>
              </a:rPr>
              <a:t>3.1.</a:t>
            </a:r>
            <a:r>
              <a:rPr lang="en-US" altLang="zh-CN" sz="2400" b="1" dirty="0">
                <a:solidFill>
                  <a:srgbClr val="FF0000"/>
                </a:solidFill>
                <a:latin typeface="华文新魏" panose="02010800040101010101" pitchFamily="2" charset="-122"/>
                <a:ea typeface="华文新魏" panose="02010800040101010101" pitchFamily="2" charset="-122"/>
              </a:rPr>
              <a:t>1 </a:t>
            </a:r>
            <a:r>
              <a:rPr lang="zh-CN" altLang="en-US" sz="2400" b="1" dirty="0">
                <a:solidFill>
                  <a:srgbClr val="FF0000"/>
                </a:solidFill>
                <a:latin typeface="华文新魏" panose="02010800040101010101" pitchFamily="2" charset="-122"/>
                <a:ea typeface="华文新魏" panose="02010800040101010101" pitchFamily="2" charset="-122"/>
              </a:rPr>
              <a:t>时序电路概述</a:t>
            </a:r>
          </a:p>
        </p:txBody>
      </p:sp>
      <p:sp>
        <p:nvSpPr>
          <p:cNvPr id="20483" name="Rectangle 3"/>
          <p:cNvSpPr>
            <a:spLocks noGrp="1"/>
          </p:cNvSpPr>
          <p:nvPr>
            <p:ph sz="half" idx="1"/>
          </p:nvPr>
        </p:nvSpPr>
        <p:spPr>
          <a:xfrm>
            <a:off x="428625" y="858838"/>
            <a:ext cx="8247063" cy="4089400"/>
          </a:xfrm>
          <a:prstGeom prst="rect">
            <a:avLst/>
          </a:prstGeom>
          <a:noFill/>
          <a:ln>
            <a:noFill/>
          </a:ln>
        </p:spPr>
        <p:txBody>
          <a:bodyPr/>
          <a:lstStyle/>
          <a:p>
            <a:pPr eaLnBrk="1" hangingPunct="1">
              <a:lnSpc>
                <a:spcPct val="120000"/>
              </a:lnSpc>
              <a:buClrTx/>
              <a:buSzTx/>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sym typeface="+mn-ea"/>
              </a:rPr>
              <a:t>逻辑电路的特性</a:t>
            </a:r>
            <a:r>
              <a:rPr lang="en-US" altLang="zh-CN" sz="1800" b="1" dirty="0">
                <a:latin typeface="华文新魏" panose="02010800040101010101" pitchFamily="2" charset="-122"/>
                <a:ea typeface="华文新魏" panose="02010800040101010101" pitchFamily="2" charset="-122"/>
                <a:sym typeface="+mn-ea"/>
              </a:rPr>
              <a:t>:</a:t>
            </a:r>
            <a:r>
              <a:rPr lang="zh-CN" altLang="en-US" sz="1800" b="1" dirty="0">
                <a:latin typeface="华文新魏" panose="02010800040101010101" pitchFamily="2" charset="-122"/>
                <a:ea typeface="华文新魏" panose="02010800040101010101" pitchFamily="2" charset="-122"/>
                <a:sym typeface="+mn-ea"/>
              </a:rPr>
              <a:t>是接收输入信号且产生与输入信号</a:t>
            </a:r>
            <a:r>
              <a:rPr lang="zh-CN" altLang="en-US" sz="1800" b="1" dirty="0">
                <a:solidFill>
                  <a:srgbClr val="FF0000"/>
                </a:solidFill>
                <a:latin typeface="华文新魏" panose="02010800040101010101" pitchFamily="2" charset="-122"/>
                <a:ea typeface="华文新魏" panose="02010800040101010101" pitchFamily="2" charset="-122"/>
                <a:sym typeface="+mn-ea"/>
              </a:rPr>
              <a:t>有确定关系</a:t>
            </a:r>
            <a:r>
              <a:rPr lang="zh-CN" altLang="en-US" sz="1800" b="1" dirty="0">
                <a:latin typeface="华文新魏" panose="02010800040101010101" pitchFamily="2" charset="-122"/>
                <a:ea typeface="华文新魏" panose="02010800040101010101" pitchFamily="2" charset="-122"/>
                <a:sym typeface="+mn-ea"/>
              </a:rPr>
              <a:t>的</a:t>
            </a:r>
            <a:r>
              <a:rPr lang="zh-CN" altLang="en-US" sz="1800" b="1" dirty="0">
                <a:solidFill>
                  <a:srgbClr val="FF0000"/>
                </a:solidFill>
                <a:latin typeface="华文新魏" panose="02010800040101010101" pitchFamily="2" charset="-122"/>
                <a:ea typeface="华文新魏" panose="02010800040101010101" pitchFamily="2" charset="-122"/>
                <a:sym typeface="+mn-ea"/>
              </a:rPr>
              <a:t>正确且稳定</a:t>
            </a:r>
            <a:r>
              <a:rPr lang="zh-CN" altLang="en-US" sz="1800" b="1" dirty="0">
                <a:latin typeface="华文新魏" panose="02010800040101010101" pitchFamily="2" charset="-122"/>
                <a:ea typeface="华文新魏" panose="02010800040101010101" pitchFamily="2" charset="-122"/>
                <a:sym typeface="+mn-ea"/>
              </a:rPr>
              <a:t>的输出信号。</a:t>
            </a:r>
            <a:endParaRPr lang="en-US" altLang="zh-CN" sz="1800" b="1" dirty="0">
              <a:latin typeface="华文新魏" panose="02010800040101010101" pitchFamily="2" charset="-122"/>
              <a:ea typeface="华文新魏" panose="02010800040101010101" pitchFamily="2" charset="-122"/>
            </a:endParaRPr>
          </a:p>
          <a:p>
            <a:pPr eaLnBrk="1" hangingPunct="1">
              <a:lnSpc>
                <a:spcPct val="120000"/>
              </a:lnSpc>
              <a:buClrTx/>
              <a:buSzTx/>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逻辑电路可分为两大类：</a:t>
            </a:r>
          </a:p>
          <a:p>
            <a:pPr eaLnBrk="1" hangingPunct="1">
              <a:lnSpc>
                <a:spcPct val="120000"/>
              </a:lnSpc>
              <a:buClrTx/>
              <a:buSzTx/>
              <a:buFontTx/>
              <a:buNone/>
            </a:pPr>
            <a:r>
              <a:rPr lang="en-US" altLang="zh-CN" sz="1800" b="1" dirty="0">
                <a:latin typeface="华文新魏" panose="02010800040101010101" pitchFamily="2" charset="-122"/>
                <a:ea typeface="华文新魏" panose="02010800040101010101" pitchFamily="2" charset="-122"/>
              </a:rPr>
              <a:t>	</a:t>
            </a:r>
            <a:r>
              <a:rPr lang="en-US" altLang="zh-CN" sz="1600" b="1" dirty="0">
                <a:latin typeface="Calibri" panose="020F0502020204030204" pitchFamily="34" charset="0"/>
                <a:ea typeface="华文新魏" panose="02010800040101010101" pitchFamily="2" charset="-122"/>
              </a:rPr>
              <a:t>① </a:t>
            </a:r>
            <a:r>
              <a:rPr lang="zh-CN" altLang="en-US" sz="1800" b="1" u="sng" dirty="0">
                <a:latin typeface="华文新魏" panose="02010800040101010101" pitchFamily="2" charset="-122"/>
                <a:ea typeface="华文新魏" panose="02010800040101010101" pitchFamily="2" charset="-122"/>
              </a:rPr>
              <a:t>组合逻辑电路</a:t>
            </a:r>
            <a:r>
              <a:rPr lang="zh-CN" altLang="en-US" sz="1800" b="1" dirty="0">
                <a:latin typeface="华文新魏" panose="02010800040101010101" pitchFamily="2" charset="-122"/>
                <a:ea typeface="华文新魏" panose="02010800040101010101" pitchFamily="2" charset="-122"/>
              </a:rPr>
              <a:t>：电路输出仅由</a:t>
            </a:r>
            <a:r>
              <a:rPr lang="zh-CN" altLang="en-US" sz="1800" b="1" dirty="0">
                <a:solidFill>
                  <a:srgbClr val="FF0000"/>
                </a:solidFill>
                <a:latin typeface="华文新魏" panose="02010800040101010101" pitchFamily="2" charset="-122"/>
                <a:ea typeface="华文新魏" panose="02010800040101010101" pitchFamily="2" charset="-122"/>
              </a:rPr>
              <a:t>当前</a:t>
            </a:r>
            <a:r>
              <a:rPr lang="zh-CN" altLang="en-US" sz="1800" b="1" dirty="0">
                <a:latin typeface="华文新魏" panose="02010800040101010101" pitchFamily="2" charset="-122"/>
                <a:ea typeface="华文新魏" panose="02010800040101010101" pitchFamily="2" charset="-122"/>
              </a:rPr>
              <a:t>输入信号的状态决定。</a:t>
            </a:r>
            <a:endParaRPr lang="en-US" altLang="zh-CN" sz="1800" b="1" dirty="0">
              <a:latin typeface="华文新魏" panose="02010800040101010101" pitchFamily="2" charset="-122"/>
              <a:ea typeface="华文新魏" panose="02010800040101010101" pitchFamily="2" charset="-122"/>
            </a:endParaRPr>
          </a:p>
          <a:p>
            <a:pPr eaLnBrk="1" hangingPunct="1">
              <a:lnSpc>
                <a:spcPct val="120000"/>
              </a:lnSpc>
              <a:buClrTx/>
              <a:buSzTx/>
              <a:buFontTx/>
              <a:buNone/>
            </a:pPr>
            <a:r>
              <a:rPr lang="en-US" altLang="zh-CN" sz="1800" b="1" dirty="0">
                <a:latin typeface="华文新魏" panose="02010800040101010101" pitchFamily="2" charset="-122"/>
                <a:ea typeface="华文新魏" panose="02010800040101010101" pitchFamily="2" charset="-122"/>
              </a:rPr>
              <a:t>	</a:t>
            </a:r>
            <a:r>
              <a:rPr lang="en-US" altLang="zh-CN" sz="1600" b="1" dirty="0">
                <a:latin typeface="Calibri" panose="020F0502020204030204" pitchFamily="34" charset="0"/>
                <a:ea typeface="华文新魏" panose="02010800040101010101" pitchFamily="2" charset="-122"/>
              </a:rPr>
              <a:t>② </a:t>
            </a:r>
            <a:r>
              <a:rPr lang="zh-CN" altLang="en-US" sz="1800" b="1" u="sng" dirty="0">
                <a:latin typeface="华文新魏" panose="02010800040101010101" pitchFamily="2" charset="-122"/>
                <a:ea typeface="华文新魏" panose="02010800040101010101" pitchFamily="2" charset="-122"/>
              </a:rPr>
              <a:t>时序逻辑电路</a:t>
            </a:r>
            <a:r>
              <a:rPr lang="zh-CN" altLang="en-US" sz="1800" b="1" dirty="0">
                <a:latin typeface="华文新魏" panose="02010800040101010101" pitchFamily="2" charset="-122"/>
                <a:ea typeface="华文新魏" panose="02010800040101010101" pitchFamily="2" charset="-122"/>
              </a:rPr>
              <a:t>：电路输出不仅取决于</a:t>
            </a:r>
            <a:r>
              <a:rPr lang="zh-CN" altLang="en-US" sz="1800" b="1" dirty="0">
                <a:solidFill>
                  <a:srgbClr val="FF0000"/>
                </a:solidFill>
                <a:latin typeface="华文新魏" panose="02010800040101010101" pitchFamily="2" charset="-122"/>
                <a:ea typeface="华文新魏" panose="02010800040101010101" pitchFamily="2" charset="-122"/>
              </a:rPr>
              <a:t>当前</a:t>
            </a:r>
            <a:r>
              <a:rPr lang="zh-CN" altLang="en-US" sz="1800" b="1" dirty="0">
                <a:latin typeface="华文新魏" panose="02010800040101010101" pitchFamily="2" charset="-122"/>
                <a:ea typeface="华文新魏" panose="02010800040101010101" pitchFamily="2" charset="-122"/>
              </a:rPr>
              <a:t>输入信号的状态（取值），而且也取决于</a:t>
            </a:r>
            <a:r>
              <a:rPr lang="zh-CN" altLang="en-US" sz="1800" b="1" dirty="0">
                <a:solidFill>
                  <a:srgbClr val="FF0000"/>
                </a:solidFill>
                <a:latin typeface="华文新魏" panose="02010800040101010101" pitchFamily="2" charset="-122"/>
                <a:ea typeface="华文新魏" panose="02010800040101010101" pitchFamily="2" charset="-122"/>
              </a:rPr>
              <a:t>过去的输入</a:t>
            </a:r>
            <a:r>
              <a:rPr lang="zh-CN" altLang="en-US" sz="1800" b="1" u="sng" dirty="0">
                <a:solidFill>
                  <a:srgbClr val="FF0000"/>
                </a:solidFill>
                <a:latin typeface="华文新魏" panose="02010800040101010101" pitchFamily="2" charset="-122"/>
                <a:ea typeface="华文新魏" panose="02010800040101010101" pitchFamily="2" charset="-122"/>
              </a:rPr>
              <a:t>序列</a:t>
            </a:r>
            <a:r>
              <a:rPr lang="zh-CN" altLang="en-US" sz="1800" b="1" dirty="0">
                <a:latin typeface="华文新魏" panose="02010800040101010101" pitchFamily="2" charset="-122"/>
                <a:ea typeface="华文新魏" panose="02010800040101010101" pitchFamily="2" charset="-122"/>
              </a:rPr>
              <a:t>，即过去输入序列不同，则在同一当前输入的情况下，输出也可能不同。</a:t>
            </a:r>
          </a:p>
          <a:p>
            <a:pPr eaLnBrk="1" hangingPunct="1">
              <a:lnSpc>
                <a:spcPct val="120000"/>
              </a:lnSpc>
              <a:buClrTx/>
              <a:buSzTx/>
              <a:buFont typeface="Arial" panose="020B0604020202020204" pitchFamily="34" charset="0"/>
            </a:pPr>
            <a:r>
              <a:rPr lang="zh-CN" altLang="en-US" sz="1800" b="1" u="sng" dirty="0">
                <a:solidFill>
                  <a:srgbClr val="FF0000"/>
                </a:solidFill>
                <a:latin typeface="华文新魏" panose="02010800040101010101" pitchFamily="2" charset="-122"/>
                <a:ea typeface="华文新魏" panose="02010800040101010101" pitchFamily="2" charset="-122"/>
              </a:rPr>
              <a:t>时序电路的状态</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  用来反映电路以往输入的情况，称为电路状态。在实际电路中，以二进制的形式表示，其中的每一位都称为一个状态变量。</a:t>
            </a:r>
            <a:r>
              <a:rPr lang="zh-CN" altLang="en-US" sz="1800" b="1" dirty="0">
                <a:solidFill>
                  <a:srgbClr val="FF0000"/>
                </a:solidFill>
                <a:latin typeface="华文新魏" panose="02010800040101010101" pitchFamily="2" charset="-122"/>
                <a:ea typeface="华文新魏" panose="02010800040101010101" pitchFamily="2" charset="-122"/>
              </a:rPr>
              <a:t>时序电路的状态是状态变量的集合</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它在任何时刻的值都包含所有的对确定电路将来行为所必需的过去信息。</a:t>
            </a:r>
          </a:p>
          <a:p>
            <a:pPr eaLnBrk="1" hangingPunct="1">
              <a:buClrTx/>
              <a:buSzTx/>
              <a:buFont typeface="Arial" panose="020B0604020202020204" pitchFamily="34" charset="0"/>
            </a:pPr>
            <a:endParaRPr lang="zh-CN" altLang="en-US" sz="18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 calcmode="lin" valueType="num">
                                      <p:cBhvr additive="base">
                                        <p:cTn id="7"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anim calcmode="lin" valueType="num">
                                      <p:cBhvr additive="base">
                                        <p:cTn id="11"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anim calcmode="lin" valueType="num">
                                      <p:cBhvr additive="base">
                                        <p:cTn id="1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anim calcmode="lin" valueType="num">
                                      <p:cBhvr additive="base">
                                        <p:cTn id="21"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p:nvPr/>
        </p:nvSpPr>
        <p:spPr>
          <a:xfrm>
            <a:off x="4355306" y="951310"/>
            <a:ext cx="2862263" cy="283972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9155" name="Text Box 3"/>
          <p:cNvSpPr txBox="1"/>
          <p:nvPr/>
        </p:nvSpPr>
        <p:spPr>
          <a:xfrm>
            <a:off x="1385888" y="1004888"/>
            <a:ext cx="2862263" cy="376301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49156" name="日期占位符 2"/>
          <p:cNvSpPr txBox="1">
            <a:spLocks noGrp="1"/>
          </p:cNvSpPr>
          <p:nvPr/>
        </p:nvSpPr>
        <p:spPr>
          <a:xfrm>
            <a:off x="1657350" y="4686300"/>
            <a:ext cx="1428750" cy="342900"/>
          </a:xfrm>
          <a:prstGeom prst="rect">
            <a:avLst/>
          </a:prstGeom>
          <a:noFill/>
          <a:ln w="9525">
            <a:noFill/>
          </a:ln>
        </p:spPr>
        <p:txBody>
          <a:bodyPr/>
          <a:lstStyle/>
          <a:p>
            <a:pPr>
              <a:spcBef>
                <a:spcPct val="0"/>
              </a:spcBef>
            </a:pPr>
            <a:fld id="{BB962C8B-B14F-4D97-AF65-F5344CB8AC3E}" type="datetime11">
              <a:rPr lang="zh-CN" altLang="en-US" sz="1500" dirty="0">
                <a:solidFill>
                  <a:schemeClr val="tx1"/>
                </a:solidFill>
                <a:latin typeface="Times New Roman" panose="02020603050405020304" pitchFamily="18" charset="0"/>
                <a:ea typeface="宋体" panose="02010600030101010101" pitchFamily="2" charset="-122"/>
              </a:rPr>
              <a:t>15:11:45</a:t>
            </a:fld>
            <a:endParaRPr lang="zh-CN" altLang="en-US" sz="1500" dirty="0">
              <a:solidFill>
                <a:schemeClr val="tx1"/>
              </a:solidFill>
              <a:latin typeface="Times New Roman" panose="02020603050405020304" pitchFamily="18" charset="0"/>
              <a:ea typeface="宋体" panose="02010600030101010101" pitchFamily="2" charset="-122"/>
            </a:endParaRPr>
          </a:p>
        </p:txBody>
      </p:sp>
      <p:sp>
        <p:nvSpPr>
          <p:cNvPr id="49157" name="灯片编号占位符 4"/>
          <p:cNvSpPr txBox="1">
            <a:spLocks noGrp="1"/>
          </p:cNvSpPr>
          <p:nvPr/>
        </p:nvSpPr>
        <p:spPr>
          <a:xfrm>
            <a:off x="7704535" y="5056585"/>
            <a:ext cx="323850" cy="141684"/>
          </a:xfrm>
          <a:prstGeom prst="rect">
            <a:avLst/>
          </a:prstGeom>
          <a:solidFill>
            <a:srgbClr val="00CCFF"/>
          </a:solidFill>
          <a:ln w="9525">
            <a:noFill/>
          </a:ln>
        </p:spPr>
        <p:txBody>
          <a:bodyPr lIns="13500" tIns="0"/>
          <a:lstStyle/>
          <a:p>
            <a:pPr algn="r">
              <a:spcBef>
                <a:spcPct val="0"/>
              </a:spcBef>
            </a:pPr>
            <a:fld id="{9A0DB2DC-4C9A-4742-B13C-FB6460FD3503}" type="slidenum">
              <a:rPr lang="en-US" altLang="zh-CN" sz="1500">
                <a:solidFill>
                  <a:schemeClr val="tx1"/>
                </a:solidFill>
                <a:latin typeface="Times New Roman" panose="02020603050405020304" pitchFamily="18" charset="0"/>
                <a:ea typeface="宋体" panose="02010600030101010101" pitchFamily="2" charset="-122"/>
              </a:rPr>
              <a:t>40</a:t>
            </a:fld>
            <a:endParaRPr lang="en-US" altLang="zh-CN" sz="1500">
              <a:solidFill>
                <a:schemeClr val="tx1"/>
              </a:solidFill>
              <a:latin typeface="Times New Roman" panose="02020603050405020304" pitchFamily="18" charset="0"/>
              <a:ea typeface="宋体" panose="02010600030101010101" pitchFamily="2" charset="-122"/>
            </a:endParaRPr>
          </a:p>
        </p:txBody>
      </p:sp>
      <p:sp>
        <p:nvSpPr>
          <p:cNvPr id="49158" name="Rectangle 2"/>
          <p:cNvSpPr>
            <a:spLocks noGrp="1"/>
          </p:cNvSpPr>
          <p:nvPr>
            <p:ph type="title" idx="4294967295"/>
          </p:nvPr>
        </p:nvSpPr>
        <p:spPr>
          <a:xfrm>
            <a:off x="1543050" y="486410"/>
            <a:ext cx="4057650" cy="400050"/>
          </a:xfrm>
        </p:spPr>
        <p:txBody>
          <a:bodyPr vert="horz" wrap="square" lIns="68580" tIns="34290" rIns="68580" bIns="34290" anchor="ctr"/>
          <a:lstStyle/>
          <a:p>
            <a:pPr algn="l" eaLnBrk="1" hangingPunct="1"/>
            <a:r>
              <a:rPr lang="en-US" altLang="zh-CN" sz="2100" b="1">
                <a:solidFill>
                  <a:schemeClr val="tx1"/>
                </a:solidFill>
                <a:ea typeface="华文新魏" panose="02010800040101010101" pitchFamily="2" charset="-122"/>
              </a:rPr>
              <a:t>D </a:t>
            </a:r>
            <a:r>
              <a:rPr lang="zh-CN" altLang="en-US" sz="2100" b="1" dirty="0">
                <a:solidFill>
                  <a:schemeClr val="tx1"/>
                </a:solidFill>
                <a:ea typeface="华文新魏" panose="02010800040101010101" pitchFamily="2" charset="-122"/>
              </a:rPr>
              <a:t>触发器的工作过程</a:t>
            </a:r>
            <a:r>
              <a:rPr lang="en-US" altLang="zh-CN" sz="2100" b="1">
                <a:solidFill>
                  <a:schemeClr val="tx1"/>
                </a:solidFill>
                <a:ea typeface="华文新魏" panose="02010800040101010101" pitchFamily="2" charset="-122"/>
              </a:rPr>
              <a:t>(6)</a:t>
            </a:r>
            <a:r>
              <a:rPr lang="zh-CN" altLang="en-US" sz="2100" b="1" dirty="0">
                <a:solidFill>
                  <a:schemeClr val="tx1"/>
                </a:solidFill>
                <a:ea typeface="华文新魏" panose="02010800040101010101" pitchFamily="2" charset="-122"/>
              </a:rPr>
              <a:t>：</a:t>
            </a:r>
          </a:p>
        </p:txBody>
      </p:sp>
      <p:sp>
        <p:nvSpPr>
          <p:cNvPr id="49159" name="Line 179"/>
          <p:cNvSpPr/>
          <p:nvPr/>
        </p:nvSpPr>
        <p:spPr>
          <a:xfrm>
            <a:off x="56578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9160" name="Line 180"/>
          <p:cNvSpPr/>
          <p:nvPr/>
        </p:nvSpPr>
        <p:spPr>
          <a:xfrm>
            <a:off x="64579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9161" name="Line 181"/>
          <p:cNvSpPr/>
          <p:nvPr/>
        </p:nvSpPr>
        <p:spPr>
          <a:xfrm>
            <a:off x="60579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9162" name="Line 192"/>
          <p:cNvSpPr/>
          <p:nvPr/>
        </p:nvSpPr>
        <p:spPr>
          <a:xfrm>
            <a:off x="6743700" y="971550"/>
            <a:ext cx="0" cy="3429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sp>
        <p:nvSpPr>
          <p:cNvPr id="49163" name="Line 169"/>
          <p:cNvSpPr/>
          <p:nvPr/>
        </p:nvSpPr>
        <p:spPr>
          <a:xfrm>
            <a:off x="6055519"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64" name="Line 170"/>
          <p:cNvSpPr/>
          <p:nvPr/>
        </p:nvSpPr>
        <p:spPr>
          <a:xfrm>
            <a:off x="6455569"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65" name="Line 171"/>
          <p:cNvSpPr/>
          <p:nvPr/>
        </p:nvSpPr>
        <p:spPr>
          <a:xfrm>
            <a:off x="6455569" y="1543050"/>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66" name="Line 173"/>
          <p:cNvSpPr/>
          <p:nvPr/>
        </p:nvSpPr>
        <p:spPr>
          <a:xfrm>
            <a:off x="5257800"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67" name="Line 174"/>
          <p:cNvSpPr/>
          <p:nvPr/>
        </p:nvSpPr>
        <p:spPr>
          <a:xfrm>
            <a:off x="5657850"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68" name="Line 175"/>
          <p:cNvSpPr/>
          <p:nvPr/>
        </p:nvSpPr>
        <p:spPr>
          <a:xfrm>
            <a:off x="5657850" y="1543050"/>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69" name="Line 176"/>
          <p:cNvSpPr/>
          <p:nvPr/>
        </p:nvSpPr>
        <p:spPr>
          <a:xfrm>
            <a:off x="6060281"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49170" name="Text Box 177"/>
          <p:cNvSpPr txBox="1"/>
          <p:nvPr/>
        </p:nvSpPr>
        <p:spPr>
          <a:xfrm>
            <a:off x="4355306" y="1600200"/>
            <a:ext cx="788194"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CLK</a:t>
            </a:r>
          </a:p>
        </p:txBody>
      </p:sp>
      <p:sp>
        <p:nvSpPr>
          <p:cNvPr id="49171" name="Text Box 178"/>
          <p:cNvSpPr txBox="1"/>
          <p:nvPr/>
        </p:nvSpPr>
        <p:spPr>
          <a:xfrm>
            <a:off x="4669631" y="2338388"/>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D</a:t>
            </a:r>
          </a:p>
        </p:txBody>
      </p:sp>
      <p:sp>
        <p:nvSpPr>
          <p:cNvPr id="49172" name="Line 185"/>
          <p:cNvSpPr/>
          <p:nvPr/>
        </p:nvSpPr>
        <p:spPr>
          <a:xfrm>
            <a:off x="5257800" y="2331244"/>
            <a:ext cx="50720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73" name="Line 186"/>
          <p:cNvSpPr/>
          <p:nvPr/>
        </p:nvSpPr>
        <p:spPr>
          <a:xfrm>
            <a:off x="5772150" y="2322910"/>
            <a:ext cx="0" cy="396478"/>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74" name="Line 187"/>
          <p:cNvSpPr/>
          <p:nvPr/>
        </p:nvSpPr>
        <p:spPr>
          <a:xfrm>
            <a:off x="5772150" y="2731294"/>
            <a:ext cx="971550"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75" name="Line 188"/>
          <p:cNvSpPr/>
          <p:nvPr/>
        </p:nvSpPr>
        <p:spPr>
          <a:xfrm>
            <a:off x="6734175" y="2343150"/>
            <a:ext cx="0" cy="396479"/>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76" name="Line 189"/>
          <p:cNvSpPr/>
          <p:nvPr/>
        </p:nvSpPr>
        <p:spPr>
          <a:xfrm>
            <a:off x="6743700" y="2343150"/>
            <a:ext cx="161925"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49177" name="Text Box 190"/>
          <p:cNvSpPr txBox="1"/>
          <p:nvPr/>
        </p:nvSpPr>
        <p:spPr>
          <a:xfrm>
            <a:off x="4664869" y="3086100"/>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Q</a:t>
            </a:r>
          </a:p>
        </p:txBody>
      </p:sp>
      <p:sp>
        <p:nvSpPr>
          <p:cNvPr id="49178" name="Line 191"/>
          <p:cNvSpPr/>
          <p:nvPr/>
        </p:nvSpPr>
        <p:spPr>
          <a:xfrm>
            <a:off x="5257800" y="3371850"/>
            <a:ext cx="40005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9179" name="Line 193"/>
          <p:cNvSpPr/>
          <p:nvPr/>
        </p:nvSpPr>
        <p:spPr>
          <a:xfrm>
            <a:off x="5657850" y="2971800"/>
            <a:ext cx="0" cy="396479"/>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9180" name="Line 194"/>
          <p:cNvSpPr/>
          <p:nvPr/>
        </p:nvSpPr>
        <p:spPr>
          <a:xfrm>
            <a:off x="5657850" y="2983706"/>
            <a:ext cx="809625"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9181" name="Line 195"/>
          <p:cNvSpPr/>
          <p:nvPr/>
        </p:nvSpPr>
        <p:spPr>
          <a:xfrm>
            <a:off x="6460331" y="2995613"/>
            <a:ext cx="0" cy="396479"/>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49182" name="Line 197"/>
          <p:cNvSpPr/>
          <p:nvPr/>
        </p:nvSpPr>
        <p:spPr>
          <a:xfrm>
            <a:off x="6457950" y="3371850"/>
            <a:ext cx="377429"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grpSp>
        <p:nvGrpSpPr>
          <p:cNvPr id="49183" name="Group 199"/>
          <p:cNvGrpSpPr/>
          <p:nvPr/>
        </p:nvGrpSpPr>
        <p:grpSpPr>
          <a:xfrm>
            <a:off x="1385888" y="1059656"/>
            <a:ext cx="2743200" cy="3645694"/>
            <a:chOff x="0" y="0"/>
            <a:chExt cx="2304" cy="3062"/>
          </a:xfrm>
        </p:grpSpPr>
        <p:sp>
          <p:nvSpPr>
            <p:cNvPr id="49187" name="Line 100"/>
            <p:cNvSpPr/>
            <p:nvPr/>
          </p:nvSpPr>
          <p:spPr>
            <a:xfrm rot="-5400000">
              <a:off x="704" y="938"/>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188" name="Line 101"/>
            <p:cNvSpPr/>
            <p:nvPr/>
          </p:nvSpPr>
          <p:spPr>
            <a:xfrm rot="-5400000">
              <a:off x="576" y="372"/>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189" name="AutoShape 102"/>
            <p:cNvSpPr/>
            <p:nvPr/>
          </p:nvSpPr>
          <p:spPr>
            <a:xfrm rot="-5400000">
              <a:off x="572" y="578"/>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190" name="Oval 103"/>
            <p:cNvSpPr/>
            <p:nvPr/>
          </p:nvSpPr>
          <p:spPr>
            <a:xfrm rot="-5400000">
              <a:off x="679" y="502"/>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191" name="Line 104"/>
            <p:cNvSpPr/>
            <p:nvPr/>
          </p:nvSpPr>
          <p:spPr>
            <a:xfrm rot="-5400000">
              <a:off x="1344" y="375"/>
              <a:ext cx="2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192" name="AutoShape 105"/>
            <p:cNvSpPr/>
            <p:nvPr/>
          </p:nvSpPr>
          <p:spPr>
            <a:xfrm rot="-5400000">
              <a:off x="1340" y="581"/>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193" name="Oval 106"/>
            <p:cNvSpPr/>
            <p:nvPr/>
          </p:nvSpPr>
          <p:spPr>
            <a:xfrm rot="-5400000">
              <a:off x="1447" y="495"/>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194" name="Line 107"/>
            <p:cNvSpPr/>
            <p:nvPr/>
          </p:nvSpPr>
          <p:spPr>
            <a:xfrm rot="-5400000">
              <a:off x="490" y="1068"/>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195" name="Line 108"/>
            <p:cNvSpPr/>
            <p:nvPr/>
          </p:nvSpPr>
          <p:spPr>
            <a:xfrm rot="-5400000">
              <a:off x="497" y="1796"/>
              <a:ext cx="2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196" name="AutoShape 109"/>
            <p:cNvSpPr/>
            <p:nvPr/>
          </p:nvSpPr>
          <p:spPr>
            <a:xfrm rot="-5400000">
              <a:off x="568" y="1377"/>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197" name="Oval 110"/>
            <p:cNvSpPr/>
            <p:nvPr/>
          </p:nvSpPr>
          <p:spPr>
            <a:xfrm rot="-5400000">
              <a:off x="684" y="1294"/>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198" name="AutoShape 111"/>
            <p:cNvSpPr/>
            <p:nvPr/>
          </p:nvSpPr>
          <p:spPr>
            <a:xfrm rot="-5400000">
              <a:off x="1336" y="1380"/>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199" name="Oval 112"/>
            <p:cNvSpPr/>
            <p:nvPr/>
          </p:nvSpPr>
          <p:spPr>
            <a:xfrm rot="-5400000">
              <a:off x="1452" y="1297"/>
              <a:ext cx="62" cy="57"/>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00" name="Line 113"/>
            <p:cNvSpPr/>
            <p:nvPr/>
          </p:nvSpPr>
          <p:spPr>
            <a:xfrm rot="-5400000">
              <a:off x="548" y="2535"/>
              <a:ext cx="15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01" name="Line 116"/>
            <p:cNvSpPr/>
            <p:nvPr/>
          </p:nvSpPr>
          <p:spPr>
            <a:xfrm rot="-5400000">
              <a:off x="1315" y="254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2" name="Line 119"/>
            <p:cNvSpPr/>
            <p:nvPr/>
          </p:nvSpPr>
          <p:spPr>
            <a:xfrm rot="-5400000">
              <a:off x="1302" y="937"/>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3" name="Line 120"/>
            <p:cNvSpPr/>
            <p:nvPr/>
          </p:nvSpPr>
          <p:spPr>
            <a:xfrm>
              <a:off x="796" y="1028"/>
              <a:ext cx="15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04" name="Line 121"/>
            <p:cNvSpPr/>
            <p:nvPr/>
          </p:nvSpPr>
          <p:spPr>
            <a:xfrm>
              <a:off x="1251" y="1028"/>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5" name="Line 122"/>
            <p:cNvSpPr/>
            <p:nvPr/>
          </p:nvSpPr>
          <p:spPr>
            <a:xfrm>
              <a:off x="720" y="404"/>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6" name="Line 123"/>
            <p:cNvSpPr/>
            <p:nvPr/>
          </p:nvSpPr>
          <p:spPr>
            <a:xfrm>
              <a:off x="1289" y="404"/>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07" name="Line 124"/>
            <p:cNvSpPr/>
            <p:nvPr/>
          </p:nvSpPr>
          <p:spPr>
            <a:xfrm>
              <a:off x="932" y="404"/>
              <a:ext cx="326"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08" name="Line 125"/>
            <p:cNvSpPr/>
            <p:nvPr/>
          </p:nvSpPr>
          <p:spPr>
            <a:xfrm flipH="1">
              <a:off x="940" y="404"/>
              <a:ext cx="340" cy="63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09" name="Line 126"/>
            <p:cNvSpPr/>
            <p:nvPr/>
          </p:nvSpPr>
          <p:spPr>
            <a:xfrm rot="-5400000">
              <a:off x="1255"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10" name="Oval 128"/>
            <p:cNvSpPr/>
            <p:nvPr/>
          </p:nvSpPr>
          <p:spPr>
            <a:xfrm>
              <a:off x="70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11" name="Oval 129"/>
            <p:cNvSpPr/>
            <p:nvPr/>
          </p:nvSpPr>
          <p:spPr>
            <a:xfrm>
              <a:off x="1460"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12" name="Text Box 130"/>
            <p:cNvSpPr txBox="1"/>
            <p:nvPr/>
          </p:nvSpPr>
          <p:spPr>
            <a:xfrm>
              <a:off x="1402"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3</a:t>
              </a:r>
            </a:p>
          </p:txBody>
        </p:sp>
        <p:sp>
          <p:nvSpPr>
            <p:cNvPr id="49213" name="Text Box 131"/>
            <p:cNvSpPr txBox="1"/>
            <p:nvPr/>
          </p:nvSpPr>
          <p:spPr>
            <a:xfrm>
              <a:off x="1392" y="63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1</a:t>
              </a:r>
            </a:p>
          </p:txBody>
        </p:sp>
        <p:sp>
          <p:nvSpPr>
            <p:cNvPr id="49214" name="Text Box 132"/>
            <p:cNvSpPr txBox="1"/>
            <p:nvPr/>
          </p:nvSpPr>
          <p:spPr>
            <a:xfrm>
              <a:off x="624" y="642"/>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2</a:t>
              </a:r>
            </a:p>
          </p:txBody>
        </p:sp>
        <p:sp>
          <p:nvSpPr>
            <p:cNvPr id="49215" name="Text Box 133"/>
            <p:cNvSpPr txBox="1"/>
            <p:nvPr/>
          </p:nvSpPr>
          <p:spPr>
            <a:xfrm>
              <a:off x="624"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4</a:t>
              </a:r>
            </a:p>
          </p:txBody>
        </p:sp>
        <p:sp>
          <p:nvSpPr>
            <p:cNvPr id="49216" name="Line 136"/>
            <p:cNvSpPr/>
            <p:nvPr/>
          </p:nvSpPr>
          <p:spPr>
            <a:xfrm rot="-5400000">
              <a:off x="487" y="1869"/>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17" name="Line 137"/>
            <p:cNvSpPr/>
            <p:nvPr/>
          </p:nvSpPr>
          <p:spPr>
            <a:xfrm rot="-5400000">
              <a:off x="1255" y="1876"/>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18" name="Line 138"/>
            <p:cNvSpPr/>
            <p:nvPr/>
          </p:nvSpPr>
          <p:spPr>
            <a:xfrm rot="-5400000">
              <a:off x="716" y="1723"/>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19" name="Line 139"/>
            <p:cNvSpPr/>
            <p:nvPr/>
          </p:nvSpPr>
          <p:spPr>
            <a:xfrm>
              <a:off x="806" y="1816"/>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20" name="Line 140"/>
            <p:cNvSpPr/>
            <p:nvPr/>
          </p:nvSpPr>
          <p:spPr>
            <a:xfrm>
              <a:off x="1276" y="1192"/>
              <a:ext cx="435"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21" name="Line 141"/>
            <p:cNvSpPr/>
            <p:nvPr/>
          </p:nvSpPr>
          <p:spPr>
            <a:xfrm flipH="1">
              <a:off x="922" y="1192"/>
              <a:ext cx="340"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22" name="Line 142"/>
            <p:cNvSpPr/>
            <p:nvPr/>
          </p:nvSpPr>
          <p:spPr>
            <a:xfrm rot="-5400000">
              <a:off x="1439" y="1796"/>
              <a:ext cx="26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23" name="Line 143"/>
            <p:cNvSpPr/>
            <p:nvPr/>
          </p:nvSpPr>
          <p:spPr>
            <a:xfrm>
              <a:off x="634" y="1930"/>
              <a:ext cx="13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24" name="Line 144"/>
            <p:cNvSpPr/>
            <p:nvPr/>
          </p:nvSpPr>
          <p:spPr>
            <a:xfrm>
              <a:off x="432" y="1220"/>
              <a:ext cx="0" cy="1394"/>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25" name="Line 145"/>
            <p:cNvSpPr/>
            <p:nvPr/>
          </p:nvSpPr>
          <p:spPr>
            <a:xfrm>
              <a:off x="432" y="1220"/>
              <a:ext cx="2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26" name="Oval 146"/>
            <p:cNvSpPr/>
            <p:nvPr/>
          </p:nvSpPr>
          <p:spPr>
            <a:xfrm>
              <a:off x="700" y="119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27" name="Line 147"/>
            <p:cNvSpPr/>
            <p:nvPr/>
          </p:nvSpPr>
          <p:spPr>
            <a:xfrm>
              <a:off x="432" y="2612"/>
              <a:ext cx="19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49228" name="Oval 148"/>
            <p:cNvSpPr/>
            <p:nvPr/>
          </p:nvSpPr>
          <p:spPr>
            <a:xfrm>
              <a:off x="1546" y="190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29" name="Line 149"/>
            <p:cNvSpPr/>
            <p:nvPr/>
          </p:nvSpPr>
          <p:spPr>
            <a:xfrm>
              <a:off x="806" y="2478"/>
              <a:ext cx="0" cy="347"/>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30" name="Line 150"/>
            <p:cNvSpPr/>
            <p:nvPr/>
          </p:nvSpPr>
          <p:spPr>
            <a:xfrm>
              <a:off x="1700" y="1182"/>
              <a:ext cx="0" cy="144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31" name="Line 151"/>
            <p:cNvSpPr/>
            <p:nvPr/>
          </p:nvSpPr>
          <p:spPr>
            <a:xfrm rot="-5400000">
              <a:off x="1499" y="253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32" name="Line 152"/>
            <p:cNvSpPr/>
            <p:nvPr/>
          </p:nvSpPr>
          <p:spPr>
            <a:xfrm>
              <a:off x="1584" y="2612"/>
              <a:ext cx="11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33" name="Oval 153"/>
            <p:cNvSpPr/>
            <p:nvPr/>
          </p:nvSpPr>
          <p:spPr>
            <a:xfrm>
              <a:off x="1460" y="116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34" name="Line 154"/>
            <p:cNvSpPr/>
            <p:nvPr/>
          </p:nvSpPr>
          <p:spPr>
            <a:xfrm>
              <a:off x="720" y="2036"/>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35" name="Line 155"/>
            <p:cNvSpPr/>
            <p:nvPr/>
          </p:nvSpPr>
          <p:spPr>
            <a:xfrm>
              <a:off x="1238" y="2622"/>
              <a:ext cx="15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36" name="Line 156"/>
            <p:cNvSpPr/>
            <p:nvPr/>
          </p:nvSpPr>
          <p:spPr>
            <a:xfrm>
              <a:off x="922" y="2036"/>
              <a:ext cx="326" cy="598"/>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49237" name="Text Box 157"/>
            <p:cNvSpPr txBox="1"/>
            <p:nvPr/>
          </p:nvSpPr>
          <p:spPr>
            <a:xfrm>
              <a:off x="1372" y="0"/>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9238" name="Text Box 158"/>
            <p:cNvSpPr txBox="1"/>
            <p:nvPr/>
          </p:nvSpPr>
          <p:spPr>
            <a:xfrm>
              <a:off x="596" y="0"/>
              <a:ext cx="336"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49239" name="Text Box 159"/>
            <p:cNvSpPr txBox="1"/>
            <p:nvPr/>
          </p:nvSpPr>
          <p:spPr>
            <a:xfrm>
              <a:off x="0" y="788"/>
              <a:ext cx="480" cy="270"/>
            </a:xfrm>
            <a:prstGeom prst="rect">
              <a:avLst/>
            </a:prstGeom>
            <a:noFill/>
            <a:ln w="9525">
              <a:noFill/>
            </a:ln>
          </p:spPr>
          <p:txBody>
            <a:bodyPr>
              <a:spAutoFit/>
            </a:bodyPr>
            <a:lstStyle/>
            <a:p>
              <a:endParaRPr lang="zh-CN" altLang="en-US" sz="1500" dirty="0">
                <a:solidFill>
                  <a:srgbClr val="FFFF00"/>
                </a:solidFill>
                <a:latin typeface="Times New Roman" panose="02020603050405020304" pitchFamily="18" charset="0"/>
              </a:endParaRPr>
            </a:p>
          </p:txBody>
        </p:sp>
        <p:sp>
          <p:nvSpPr>
            <p:cNvPr id="49240" name="Text Box 160"/>
            <p:cNvSpPr txBox="1"/>
            <p:nvPr/>
          </p:nvSpPr>
          <p:spPr>
            <a:xfrm>
              <a:off x="1824" y="1700"/>
              <a:ext cx="48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CLK</a:t>
              </a:r>
            </a:p>
          </p:txBody>
        </p:sp>
        <p:sp>
          <p:nvSpPr>
            <p:cNvPr id="49241" name="Text Box 161"/>
            <p:cNvSpPr txBox="1"/>
            <p:nvPr/>
          </p:nvSpPr>
          <p:spPr>
            <a:xfrm>
              <a:off x="702" y="2792"/>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D</a:t>
              </a:r>
            </a:p>
          </p:txBody>
        </p:sp>
        <p:sp>
          <p:nvSpPr>
            <p:cNvPr id="49242" name="Text Box 162"/>
            <p:cNvSpPr txBox="1"/>
            <p:nvPr/>
          </p:nvSpPr>
          <p:spPr>
            <a:xfrm>
              <a:off x="1056" y="1220"/>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a</a:t>
              </a:r>
            </a:p>
          </p:txBody>
        </p:sp>
        <p:sp>
          <p:nvSpPr>
            <p:cNvPr id="49243" name="Text Box 163"/>
            <p:cNvSpPr txBox="1"/>
            <p:nvPr/>
          </p:nvSpPr>
          <p:spPr>
            <a:xfrm>
              <a:off x="1680"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b</a:t>
              </a:r>
            </a:p>
          </p:txBody>
        </p:sp>
        <p:sp>
          <p:nvSpPr>
            <p:cNvPr id="49244" name="Text Box 164"/>
            <p:cNvSpPr txBox="1"/>
            <p:nvPr/>
          </p:nvSpPr>
          <p:spPr>
            <a:xfrm>
              <a:off x="288"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c</a:t>
              </a:r>
            </a:p>
          </p:txBody>
        </p:sp>
        <p:sp>
          <p:nvSpPr>
            <p:cNvPr id="49245" name="Oval 127"/>
            <p:cNvSpPr/>
            <p:nvPr/>
          </p:nvSpPr>
          <p:spPr>
            <a:xfrm>
              <a:off x="700" y="2008"/>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46" name="AutoShape 114"/>
            <p:cNvSpPr/>
            <p:nvPr/>
          </p:nvSpPr>
          <p:spPr>
            <a:xfrm rot="-5400000">
              <a:off x="568" y="2183"/>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47" name="Oval 115"/>
            <p:cNvSpPr/>
            <p:nvPr/>
          </p:nvSpPr>
          <p:spPr>
            <a:xfrm rot="-5400000">
              <a:off x="685" y="2097"/>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48" name="AutoShape 117"/>
            <p:cNvSpPr/>
            <p:nvPr/>
          </p:nvSpPr>
          <p:spPr>
            <a:xfrm rot="-5400000">
              <a:off x="1336" y="2186"/>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49" name="Oval 118"/>
            <p:cNvSpPr/>
            <p:nvPr/>
          </p:nvSpPr>
          <p:spPr>
            <a:xfrm rot="-5400000">
              <a:off x="1443" y="2110"/>
              <a:ext cx="62" cy="61"/>
            </a:xfrm>
            <a:prstGeom prst="ellipse">
              <a:avLst/>
            </a:prstGeom>
            <a:solidFill>
              <a:schemeClr val="tx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dirty="0">
                <a:solidFill>
                  <a:schemeClr val="bg1"/>
                </a:solidFill>
                <a:latin typeface="Times New Roman" panose="02020603050405020304" pitchFamily="18" charset="0"/>
              </a:endParaRPr>
            </a:p>
          </p:txBody>
        </p:sp>
        <p:sp>
          <p:nvSpPr>
            <p:cNvPr id="49250" name="Text Box 134"/>
            <p:cNvSpPr txBox="1"/>
            <p:nvPr/>
          </p:nvSpPr>
          <p:spPr>
            <a:xfrm>
              <a:off x="1392"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5</a:t>
              </a:r>
            </a:p>
          </p:txBody>
        </p:sp>
        <p:sp>
          <p:nvSpPr>
            <p:cNvPr id="49251" name="Text Box 135"/>
            <p:cNvSpPr txBox="1"/>
            <p:nvPr/>
          </p:nvSpPr>
          <p:spPr>
            <a:xfrm>
              <a:off x="624"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6</a:t>
              </a:r>
            </a:p>
          </p:txBody>
        </p:sp>
      </p:grpSp>
      <p:sp>
        <p:nvSpPr>
          <p:cNvPr id="49184" name="Line 202"/>
          <p:cNvSpPr/>
          <p:nvPr/>
        </p:nvSpPr>
        <p:spPr>
          <a:xfrm>
            <a:off x="57721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49185" name="Line 203"/>
          <p:cNvSpPr/>
          <p:nvPr/>
        </p:nvSpPr>
        <p:spPr>
          <a:xfrm>
            <a:off x="67437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99" name="AutoShape 204"/>
          <p:cNvSpPr/>
          <p:nvPr/>
        </p:nvSpPr>
        <p:spPr>
          <a:xfrm>
            <a:off x="3869690" y="4423410"/>
            <a:ext cx="3479165" cy="525145"/>
          </a:xfrm>
          <a:prstGeom prst="wedgeEllipseCallout">
            <a:avLst>
              <a:gd name="adj1" fmla="val -117264"/>
              <a:gd name="adj2" fmla="val -131542"/>
            </a:avLst>
          </a:prstGeom>
          <a:solidFill>
            <a:schemeClr val="accent1"/>
          </a:solidFill>
          <a:ln w="9525" cap="flat" cmpd="sng">
            <a:solidFill>
              <a:schemeClr val="tx1"/>
            </a:solidFill>
            <a:prstDash val="solid"/>
            <a:miter/>
            <a:headEnd type="none" w="med" len="med"/>
            <a:tailEnd type="none" w="med" len="med"/>
          </a:ln>
        </p:spPr>
        <p:txBody>
          <a:bodyPr/>
          <a:lstStyle/>
          <a:p>
            <a:pPr>
              <a:spcBef>
                <a:spcPct val="0"/>
              </a:spcBef>
            </a:pPr>
            <a:r>
              <a:rPr lang="en-US" altLang="zh-CN" sz="1200">
                <a:solidFill>
                  <a:srgbClr val="FFFF00"/>
                </a:solidFill>
                <a:latin typeface="Times New Roman" panose="02020603050405020304" pitchFamily="18" charset="0"/>
              </a:rPr>
              <a:t> </a:t>
            </a:r>
            <a:r>
              <a:rPr lang="en-US" altLang="zh-CN" sz="1500">
                <a:solidFill>
                  <a:srgbClr val="800080"/>
                </a:solidFill>
                <a:latin typeface="Times New Roman" panose="02020603050405020304" pitchFamily="18" charset="0"/>
              </a:rPr>
              <a:t>c</a:t>
            </a:r>
            <a:r>
              <a:rPr lang="en-US" altLang="zh-CN" sz="1350">
                <a:solidFill>
                  <a:srgbClr val="800080"/>
                </a:solidFill>
                <a:latin typeface="Times New Roman" panose="02020603050405020304" pitchFamily="18" charset="0"/>
              </a:rPr>
              <a:t>反馈线被称为置0维持线</a:t>
            </a:r>
            <a:endParaRPr lang="zh-CN" altLang="en-US" sz="1350" dirty="0">
              <a:solidFill>
                <a:srgbClr val="80008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99"/>
                                        </p:tgtEl>
                                        <p:attrNameLst>
                                          <p:attrName>style.visibility</p:attrName>
                                        </p:attrNameLst>
                                      </p:cBhvr>
                                      <p:to>
                                        <p:strVal val="visible"/>
                                      </p:to>
                                    </p:set>
                                    <p:animEffect transition="in" filter="box(in)">
                                      <p:cBhvr>
                                        <p:cTn id="7" dur="500"/>
                                        <p:tgtEl>
                                          <p:spTgt spid="51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99"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p:nvPr/>
        </p:nvSpPr>
        <p:spPr>
          <a:xfrm>
            <a:off x="4463654" y="951310"/>
            <a:ext cx="2862263" cy="283972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50179" name="Text Box 3"/>
          <p:cNvSpPr txBox="1"/>
          <p:nvPr/>
        </p:nvSpPr>
        <p:spPr>
          <a:xfrm>
            <a:off x="1385888" y="951310"/>
            <a:ext cx="2862263" cy="376301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50180" name="日期占位符 2"/>
          <p:cNvSpPr txBox="1">
            <a:spLocks noGrp="1"/>
          </p:cNvSpPr>
          <p:nvPr/>
        </p:nvSpPr>
        <p:spPr>
          <a:xfrm>
            <a:off x="1657350" y="4686300"/>
            <a:ext cx="1428750" cy="342900"/>
          </a:xfrm>
          <a:prstGeom prst="rect">
            <a:avLst/>
          </a:prstGeom>
          <a:noFill/>
          <a:ln w="9525">
            <a:noFill/>
          </a:ln>
        </p:spPr>
        <p:txBody>
          <a:bodyPr/>
          <a:lstStyle/>
          <a:p>
            <a:pPr>
              <a:spcBef>
                <a:spcPct val="0"/>
              </a:spcBef>
            </a:pPr>
            <a:fld id="{BB962C8B-B14F-4D97-AF65-F5344CB8AC3E}" type="datetime11">
              <a:rPr lang="zh-CN" altLang="en-US" sz="1500" dirty="0">
                <a:solidFill>
                  <a:schemeClr val="tx1"/>
                </a:solidFill>
                <a:latin typeface="Times New Roman" panose="02020603050405020304" pitchFamily="18" charset="0"/>
                <a:ea typeface="宋体" panose="02010600030101010101" pitchFamily="2" charset="-122"/>
              </a:rPr>
              <a:t>15:11:45</a:t>
            </a:fld>
            <a:endParaRPr lang="zh-CN" altLang="en-US" sz="1500" dirty="0">
              <a:solidFill>
                <a:schemeClr val="tx1"/>
              </a:solidFill>
              <a:latin typeface="Times New Roman" panose="02020603050405020304" pitchFamily="18" charset="0"/>
              <a:ea typeface="宋体" panose="02010600030101010101" pitchFamily="2" charset="-122"/>
            </a:endParaRPr>
          </a:p>
        </p:txBody>
      </p:sp>
      <p:sp>
        <p:nvSpPr>
          <p:cNvPr id="50181" name="灯片编号占位符 4"/>
          <p:cNvSpPr txBox="1">
            <a:spLocks noGrp="1"/>
          </p:cNvSpPr>
          <p:nvPr/>
        </p:nvSpPr>
        <p:spPr>
          <a:xfrm>
            <a:off x="7704535" y="5056585"/>
            <a:ext cx="323850" cy="141684"/>
          </a:xfrm>
          <a:prstGeom prst="rect">
            <a:avLst/>
          </a:prstGeom>
          <a:solidFill>
            <a:srgbClr val="00CCFF"/>
          </a:solidFill>
          <a:ln w="9525">
            <a:noFill/>
          </a:ln>
        </p:spPr>
        <p:txBody>
          <a:bodyPr lIns="13500" tIns="0"/>
          <a:lstStyle/>
          <a:p>
            <a:pPr algn="r">
              <a:spcBef>
                <a:spcPct val="0"/>
              </a:spcBef>
            </a:pPr>
            <a:fld id="{9A0DB2DC-4C9A-4742-B13C-FB6460FD3503}" type="slidenum">
              <a:rPr lang="en-US" altLang="zh-CN" sz="1500">
                <a:solidFill>
                  <a:schemeClr val="tx1"/>
                </a:solidFill>
                <a:latin typeface="Times New Roman" panose="02020603050405020304" pitchFamily="18" charset="0"/>
                <a:ea typeface="宋体" panose="02010600030101010101" pitchFamily="2" charset="-122"/>
              </a:rPr>
              <a:t>41</a:t>
            </a:fld>
            <a:endParaRPr lang="en-US" altLang="zh-CN" sz="1500">
              <a:solidFill>
                <a:schemeClr val="tx1"/>
              </a:solidFill>
              <a:latin typeface="Times New Roman" panose="02020603050405020304" pitchFamily="18" charset="0"/>
              <a:ea typeface="宋体" panose="02010600030101010101" pitchFamily="2" charset="-122"/>
            </a:endParaRPr>
          </a:p>
        </p:txBody>
      </p:sp>
      <p:sp>
        <p:nvSpPr>
          <p:cNvPr id="50182" name="Rectangle 2"/>
          <p:cNvSpPr>
            <a:spLocks noGrp="1"/>
          </p:cNvSpPr>
          <p:nvPr>
            <p:ph type="title" idx="4294967295"/>
          </p:nvPr>
        </p:nvSpPr>
        <p:spPr>
          <a:xfrm>
            <a:off x="1543050" y="405448"/>
            <a:ext cx="4572000" cy="571500"/>
          </a:xfrm>
        </p:spPr>
        <p:txBody>
          <a:bodyPr vert="horz" wrap="square" lIns="68580" tIns="34290" rIns="68580" bIns="34290" anchor="ctr"/>
          <a:lstStyle/>
          <a:p>
            <a:pPr algn="l" eaLnBrk="1" hangingPunct="1"/>
            <a:r>
              <a:rPr lang="en-US" altLang="zh-CN" sz="2100" b="1">
                <a:solidFill>
                  <a:schemeClr val="tx1"/>
                </a:solidFill>
                <a:ea typeface="华文新魏" panose="02010800040101010101" pitchFamily="2" charset="-122"/>
              </a:rPr>
              <a:t>D </a:t>
            </a:r>
            <a:r>
              <a:rPr lang="zh-CN" altLang="en-US" sz="2100" b="1" dirty="0">
                <a:solidFill>
                  <a:schemeClr val="tx1"/>
                </a:solidFill>
                <a:ea typeface="华文新魏" panose="02010800040101010101" pitchFamily="2" charset="-122"/>
              </a:rPr>
              <a:t>触发器的工作过程</a:t>
            </a:r>
            <a:r>
              <a:rPr lang="en-US" altLang="zh-CN" sz="2100" b="1">
                <a:solidFill>
                  <a:schemeClr val="tx1"/>
                </a:solidFill>
                <a:ea typeface="华文新魏" panose="02010800040101010101" pitchFamily="2" charset="-122"/>
              </a:rPr>
              <a:t>(7)</a:t>
            </a:r>
            <a:r>
              <a:rPr lang="zh-CN" altLang="en-US" sz="2100" b="1" dirty="0">
                <a:solidFill>
                  <a:schemeClr val="tx1"/>
                </a:solidFill>
                <a:ea typeface="华文新魏" panose="02010800040101010101" pitchFamily="2" charset="-122"/>
              </a:rPr>
              <a:t>：</a:t>
            </a:r>
          </a:p>
        </p:txBody>
      </p:sp>
      <p:sp>
        <p:nvSpPr>
          <p:cNvPr id="50183" name="Line 84"/>
          <p:cNvSpPr/>
          <p:nvPr/>
        </p:nvSpPr>
        <p:spPr>
          <a:xfrm>
            <a:off x="56578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0184" name="Line 85"/>
          <p:cNvSpPr/>
          <p:nvPr/>
        </p:nvSpPr>
        <p:spPr>
          <a:xfrm>
            <a:off x="64579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0185" name="Line 86"/>
          <p:cNvSpPr/>
          <p:nvPr/>
        </p:nvSpPr>
        <p:spPr>
          <a:xfrm>
            <a:off x="60579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0186" name="Line 87"/>
          <p:cNvSpPr/>
          <p:nvPr/>
        </p:nvSpPr>
        <p:spPr>
          <a:xfrm>
            <a:off x="68580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0187" name="Line 97"/>
          <p:cNvSpPr/>
          <p:nvPr/>
        </p:nvSpPr>
        <p:spPr>
          <a:xfrm>
            <a:off x="6858000" y="971550"/>
            <a:ext cx="0" cy="3429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sp>
        <p:nvSpPr>
          <p:cNvPr id="50188" name="Line 70"/>
          <p:cNvSpPr/>
          <p:nvPr/>
        </p:nvSpPr>
        <p:spPr>
          <a:xfrm>
            <a:off x="6858000" y="1921669"/>
            <a:ext cx="377429"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0189" name="Line 74"/>
          <p:cNvSpPr/>
          <p:nvPr/>
        </p:nvSpPr>
        <p:spPr>
          <a:xfrm>
            <a:off x="6055519"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0190" name="Line 75"/>
          <p:cNvSpPr/>
          <p:nvPr/>
        </p:nvSpPr>
        <p:spPr>
          <a:xfrm>
            <a:off x="6455569"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0191" name="Line 76"/>
          <p:cNvSpPr/>
          <p:nvPr/>
        </p:nvSpPr>
        <p:spPr>
          <a:xfrm>
            <a:off x="6455569" y="1543050"/>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0192" name="Line 77"/>
          <p:cNvSpPr/>
          <p:nvPr/>
        </p:nvSpPr>
        <p:spPr>
          <a:xfrm>
            <a:off x="6858000"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0193" name="Line 78"/>
          <p:cNvSpPr/>
          <p:nvPr/>
        </p:nvSpPr>
        <p:spPr>
          <a:xfrm>
            <a:off x="5257800" y="1921669"/>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0194" name="Line 79"/>
          <p:cNvSpPr/>
          <p:nvPr/>
        </p:nvSpPr>
        <p:spPr>
          <a:xfrm>
            <a:off x="5657850"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0195" name="Line 80"/>
          <p:cNvSpPr/>
          <p:nvPr/>
        </p:nvSpPr>
        <p:spPr>
          <a:xfrm>
            <a:off x="5657850" y="1543050"/>
            <a:ext cx="394097"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0196" name="Line 81"/>
          <p:cNvSpPr/>
          <p:nvPr/>
        </p:nvSpPr>
        <p:spPr>
          <a:xfrm>
            <a:off x="6060281" y="1543050"/>
            <a:ext cx="0" cy="396479"/>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0197" name="Text Box 82"/>
          <p:cNvSpPr txBox="1"/>
          <p:nvPr/>
        </p:nvSpPr>
        <p:spPr>
          <a:xfrm>
            <a:off x="4463654" y="1600200"/>
            <a:ext cx="679847"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CLK</a:t>
            </a:r>
          </a:p>
        </p:txBody>
      </p:sp>
      <p:sp>
        <p:nvSpPr>
          <p:cNvPr id="50198" name="Text Box 83"/>
          <p:cNvSpPr txBox="1"/>
          <p:nvPr/>
        </p:nvSpPr>
        <p:spPr>
          <a:xfrm>
            <a:off x="4669631" y="2338388"/>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D</a:t>
            </a:r>
          </a:p>
        </p:txBody>
      </p:sp>
      <p:sp>
        <p:nvSpPr>
          <p:cNvPr id="50199" name="Line 90"/>
          <p:cNvSpPr/>
          <p:nvPr/>
        </p:nvSpPr>
        <p:spPr>
          <a:xfrm>
            <a:off x="5257800" y="2331244"/>
            <a:ext cx="50720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0200" name="Line 91"/>
          <p:cNvSpPr/>
          <p:nvPr/>
        </p:nvSpPr>
        <p:spPr>
          <a:xfrm>
            <a:off x="5772150" y="2322910"/>
            <a:ext cx="0" cy="396478"/>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0201" name="Line 92"/>
          <p:cNvSpPr/>
          <p:nvPr/>
        </p:nvSpPr>
        <p:spPr>
          <a:xfrm>
            <a:off x="5772150" y="2731294"/>
            <a:ext cx="971550"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0202" name="Line 93"/>
          <p:cNvSpPr/>
          <p:nvPr/>
        </p:nvSpPr>
        <p:spPr>
          <a:xfrm>
            <a:off x="6734175" y="2343150"/>
            <a:ext cx="0" cy="396479"/>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0203" name="Line 94"/>
          <p:cNvSpPr/>
          <p:nvPr/>
        </p:nvSpPr>
        <p:spPr>
          <a:xfrm>
            <a:off x="6743700" y="2343150"/>
            <a:ext cx="432197"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0204" name="Text Box 95"/>
          <p:cNvSpPr txBox="1"/>
          <p:nvPr/>
        </p:nvSpPr>
        <p:spPr>
          <a:xfrm>
            <a:off x="4664869" y="3086100"/>
            <a:ext cx="514350" cy="368300"/>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Q</a:t>
            </a:r>
          </a:p>
        </p:txBody>
      </p:sp>
      <p:sp>
        <p:nvSpPr>
          <p:cNvPr id="50205" name="Line 96"/>
          <p:cNvSpPr/>
          <p:nvPr/>
        </p:nvSpPr>
        <p:spPr>
          <a:xfrm>
            <a:off x="5257800" y="3371850"/>
            <a:ext cx="40005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0206" name="Line 98"/>
          <p:cNvSpPr/>
          <p:nvPr/>
        </p:nvSpPr>
        <p:spPr>
          <a:xfrm>
            <a:off x="5657850" y="2971800"/>
            <a:ext cx="0" cy="396479"/>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0207" name="Line 99"/>
          <p:cNvSpPr/>
          <p:nvPr/>
        </p:nvSpPr>
        <p:spPr>
          <a:xfrm>
            <a:off x="5657850" y="2983706"/>
            <a:ext cx="809625"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0208" name="Line 100"/>
          <p:cNvSpPr/>
          <p:nvPr/>
        </p:nvSpPr>
        <p:spPr>
          <a:xfrm>
            <a:off x="6460331" y="2995613"/>
            <a:ext cx="0" cy="396479"/>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0209" name="Line 101"/>
          <p:cNvSpPr/>
          <p:nvPr/>
        </p:nvSpPr>
        <p:spPr>
          <a:xfrm>
            <a:off x="6460331" y="3371850"/>
            <a:ext cx="701279"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0210" name="Line 5"/>
          <p:cNvSpPr/>
          <p:nvPr/>
        </p:nvSpPr>
        <p:spPr>
          <a:xfrm rot="-5400000">
            <a:off x="2220516" y="2191941"/>
            <a:ext cx="191690"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11" name="Line 6"/>
          <p:cNvSpPr/>
          <p:nvPr/>
        </p:nvSpPr>
        <p:spPr>
          <a:xfrm rot="-5400000">
            <a:off x="2057400" y="1507331"/>
            <a:ext cx="34290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12" name="AutoShape 7"/>
          <p:cNvSpPr/>
          <p:nvPr/>
        </p:nvSpPr>
        <p:spPr>
          <a:xfrm rot="-5400000">
            <a:off x="2052638" y="1752600"/>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13" name="Oval 8"/>
          <p:cNvSpPr/>
          <p:nvPr/>
        </p:nvSpPr>
        <p:spPr>
          <a:xfrm rot="-5400000">
            <a:off x="2190750" y="1672829"/>
            <a:ext cx="73819" cy="72628"/>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14" name="Line 9"/>
          <p:cNvSpPr/>
          <p:nvPr/>
        </p:nvSpPr>
        <p:spPr>
          <a:xfrm rot="-5400000">
            <a:off x="2971800" y="1510904"/>
            <a:ext cx="342900"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15" name="AutoShape 10"/>
          <p:cNvSpPr/>
          <p:nvPr/>
        </p:nvSpPr>
        <p:spPr>
          <a:xfrm rot="-5400000">
            <a:off x="2967038" y="1756172"/>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16" name="Oval 11"/>
          <p:cNvSpPr/>
          <p:nvPr/>
        </p:nvSpPr>
        <p:spPr>
          <a:xfrm rot="-5400000">
            <a:off x="3105150" y="1664494"/>
            <a:ext cx="73819" cy="72629"/>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17" name="Line 12"/>
          <p:cNvSpPr/>
          <p:nvPr/>
        </p:nvSpPr>
        <p:spPr>
          <a:xfrm rot="-5400000">
            <a:off x="1965722" y="2346722"/>
            <a:ext cx="532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18" name="Line 13"/>
          <p:cNvSpPr/>
          <p:nvPr/>
        </p:nvSpPr>
        <p:spPr>
          <a:xfrm rot="-5400000">
            <a:off x="1963341" y="3202781"/>
            <a:ext cx="3190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19" name="AutoShape 14"/>
          <p:cNvSpPr/>
          <p:nvPr/>
        </p:nvSpPr>
        <p:spPr>
          <a:xfrm rot="-5400000">
            <a:off x="2047875" y="2703910"/>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20" name="Oval 15"/>
          <p:cNvSpPr/>
          <p:nvPr/>
        </p:nvSpPr>
        <p:spPr>
          <a:xfrm rot="-5400000">
            <a:off x="2196704" y="2615804"/>
            <a:ext cx="73819" cy="67865"/>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21" name="AutoShape 16"/>
          <p:cNvSpPr/>
          <p:nvPr/>
        </p:nvSpPr>
        <p:spPr>
          <a:xfrm rot="-5400000">
            <a:off x="2962275" y="2707481"/>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22" name="Oval 17"/>
          <p:cNvSpPr/>
          <p:nvPr/>
        </p:nvSpPr>
        <p:spPr>
          <a:xfrm rot="-5400000">
            <a:off x="3111104" y="2619375"/>
            <a:ext cx="73819" cy="67866"/>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23" name="Line 18"/>
          <p:cNvSpPr/>
          <p:nvPr/>
        </p:nvSpPr>
        <p:spPr>
          <a:xfrm rot="-5400000">
            <a:off x="2024063" y="4082654"/>
            <a:ext cx="183356"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24" name="Line 21"/>
          <p:cNvSpPr/>
          <p:nvPr/>
        </p:nvSpPr>
        <p:spPr>
          <a:xfrm rot="-5400000">
            <a:off x="2937272" y="4094560"/>
            <a:ext cx="183356"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25" name="Line 24"/>
          <p:cNvSpPr/>
          <p:nvPr/>
        </p:nvSpPr>
        <p:spPr>
          <a:xfrm rot="-5400000">
            <a:off x="2932510" y="2190750"/>
            <a:ext cx="19169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26" name="Line 25"/>
          <p:cNvSpPr/>
          <p:nvPr/>
        </p:nvSpPr>
        <p:spPr>
          <a:xfrm>
            <a:off x="2319338" y="2288381"/>
            <a:ext cx="180975"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27" name="Line 26"/>
          <p:cNvSpPr/>
          <p:nvPr/>
        </p:nvSpPr>
        <p:spPr>
          <a:xfrm>
            <a:off x="2861072" y="2288381"/>
            <a:ext cx="16787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28" name="Line 27"/>
          <p:cNvSpPr/>
          <p:nvPr/>
        </p:nvSpPr>
        <p:spPr>
          <a:xfrm>
            <a:off x="2228850" y="1545431"/>
            <a:ext cx="2488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29" name="Line 28"/>
          <p:cNvSpPr/>
          <p:nvPr/>
        </p:nvSpPr>
        <p:spPr>
          <a:xfrm>
            <a:off x="2906316" y="1545431"/>
            <a:ext cx="248840"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30" name="Line 29"/>
          <p:cNvSpPr/>
          <p:nvPr/>
        </p:nvSpPr>
        <p:spPr>
          <a:xfrm>
            <a:off x="2481263" y="1545431"/>
            <a:ext cx="388144" cy="750094"/>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31" name="Line 30"/>
          <p:cNvSpPr/>
          <p:nvPr/>
        </p:nvSpPr>
        <p:spPr>
          <a:xfrm flipH="1">
            <a:off x="2490788" y="1545431"/>
            <a:ext cx="404813" cy="750094"/>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32" name="Line 31"/>
          <p:cNvSpPr/>
          <p:nvPr/>
        </p:nvSpPr>
        <p:spPr>
          <a:xfrm rot="-5400000">
            <a:off x="2876550" y="2346722"/>
            <a:ext cx="53221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33" name="Oval 33"/>
          <p:cNvSpPr/>
          <p:nvPr/>
        </p:nvSpPr>
        <p:spPr>
          <a:xfrm>
            <a:off x="2205038" y="1521619"/>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34" name="Oval 34"/>
          <p:cNvSpPr/>
          <p:nvPr/>
        </p:nvSpPr>
        <p:spPr>
          <a:xfrm>
            <a:off x="3109913" y="1521619"/>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35" name="Text Box 35"/>
          <p:cNvSpPr txBox="1"/>
          <p:nvPr/>
        </p:nvSpPr>
        <p:spPr>
          <a:xfrm>
            <a:off x="3040856" y="2790825"/>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3</a:t>
            </a:r>
          </a:p>
        </p:txBody>
      </p:sp>
      <p:sp>
        <p:nvSpPr>
          <p:cNvPr id="50236" name="Text Box 36"/>
          <p:cNvSpPr txBox="1"/>
          <p:nvPr/>
        </p:nvSpPr>
        <p:spPr>
          <a:xfrm>
            <a:off x="3028950" y="1821656"/>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1</a:t>
            </a:r>
          </a:p>
        </p:txBody>
      </p:sp>
      <p:sp>
        <p:nvSpPr>
          <p:cNvPr id="50237" name="Text Box 37"/>
          <p:cNvSpPr txBox="1"/>
          <p:nvPr/>
        </p:nvSpPr>
        <p:spPr>
          <a:xfrm>
            <a:off x="2114550" y="1828800"/>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2</a:t>
            </a:r>
          </a:p>
        </p:txBody>
      </p:sp>
      <p:sp>
        <p:nvSpPr>
          <p:cNvPr id="50238" name="Text Box 38"/>
          <p:cNvSpPr txBox="1"/>
          <p:nvPr/>
        </p:nvSpPr>
        <p:spPr>
          <a:xfrm>
            <a:off x="2114550" y="2790825"/>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4</a:t>
            </a:r>
          </a:p>
        </p:txBody>
      </p:sp>
      <p:sp>
        <p:nvSpPr>
          <p:cNvPr id="50239" name="Line 41"/>
          <p:cNvSpPr/>
          <p:nvPr/>
        </p:nvSpPr>
        <p:spPr>
          <a:xfrm rot="-5400000">
            <a:off x="1962150" y="3300413"/>
            <a:ext cx="532210"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40" name="Line 42"/>
          <p:cNvSpPr/>
          <p:nvPr/>
        </p:nvSpPr>
        <p:spPr>
          <a:xfrm rot="-5400000">
            <a:off x="2876550" y="3308747"/>
            <a:ext cx="53221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41" name="Line 43"/>
          <p:cNvSpPr/>
          <p:nvPr/>
        </p:nvSpPr>
        <p:spPr>
          <a:xfrm rot="-5400000">
            <a:off x="2234804" y="3126581"/>
            <a:ext cx="19169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42" name="Line 44"/>
          <p:cNvSpPr/>
          <p:nvPr/>
        </p:nvSpPr>
        <p:spPr>
          <a:xfrm>
            <a:off x="2331244" y="3226594"/>
            <a:ext cx="16787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43" name="Line 45"/>
          <p:cNvSpPr/>
          <p:nvPr/>
        </p:nvSpPr>
        <p:spPr>
          <a:xfrm>
            <a:off x="2890838" y="2483644"/>
            <a:ext cx="51792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44" name="Line 46"/>
          <p:cNvSpPr/>
          <p:nvPr/>
        </p:nvSpPr>
        <p:spPr>
          <a:xfrm flipH="1">
            <a:off x="2469356" y="2483644"/>
            <a:ext cx="404813" cy="750094"/>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45" name="Line 47"/>
          <p:cNvSpPr/>
          <p:nvPr/>
        </p:nvSpPr>
        <p:spPr>
          <a:xfrm rot="-5400000">
            <a:off x="3084910" y="3202781"/>
            <a:ext cx="3190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46" name="Line 48"/>
          <p:cNvSpPr/>
          <p:nvPr/>
        </p:nvSpPr>
        <p:spPr>
          <a:xfrm>
            <a:off x="2126456" y="3362325"/>
            <a:ext cx="1574006"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47" name="Line 49"/>
          <p:cNvSpPr/>
          <p:nvPr/>
        </p:nvSpPr>
        <p:spPr>
          <a:xfrm>
            <a:off x="1885950" y="2516981"/>
            <a:ext cx="0" cy="165973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48" name="Line 50"/>
          <p:cNvSpPr/>
          <p:nvPr/>
        </p:nvSpPr>
        <p:spPr>
          <a:xfrm>
            <a:off x="1885950" y="2516981"/>
            <a:ext cx="34290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49" name="Oval 51"/>
          <p:cNvSpPr/>
          <p:nvPr/>
        </p:nvSpPr>
        <p:spPr>
          <a:xfrm>
            <a:off x="2205038" y="2483644"/>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50" name="Line 52"/>
          <p:cNvSpPr/>
          <p:nvPr/>
        </p:nvSpPr>
        <p:spPr>
          <a:xfrm>
            <a:off x="1885950" y="4174331"/>
            <a:ext cx="22860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51" name="Oval 53"/>
          <p:cNvSpPr/>
          <p:nvPr/>
        </p:nvSpPr>
        <p:spPr>
          <a:xfrm>
            <a:off x="3212306" y="3326606"/>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52" name="Line 54"/>
          <p:cNvSpPr/>
          <p:nvPr/>
        </p:nvSpPr>
        <p:spPr>
          <a:xfrm>
            <a:off x="2331244" y="4014788"/>
            <a:ext cx="0" cy="413147"/>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53" name="Line 55"/>
          <p:cNvSpPr/>
          <p:nvPr/>
        </p:nvSpPr>
        <p:spPr>
          <a:xfrm>
            <a:off x="3395663" y="2471738"/>
            <a:ext cx="0" cy="171450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54" name="Line 56"/>
          <p:cNvSpPr/>
          <p:nvPr/>
        </p:nvSpPr>
        <p:spPr>
          <a:xfrm rot="-5400000">
            <a:off x="3156347" y="4082654"/>
            <a:ext cx="183356"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55" name="Line 57"/>
          <p:cNvSpPr/>
          <p:nvPr/>
        </p:nvSpPr>
        <p:spPr>
          <a:xfrm>
            <a:off x="3257550" y="4174331"/>
            <a:ext cx="14049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0256" name="Oval 58"/>
          <p:cNvSpPr/>
          <p:nvPr/>
        </p:nvSpPr>
        <p:spPr>
          <a:xfrm>
            <a:off x="3109913" y="2447925"/>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57" name="Line 59"/>
          <p:cNvSpPr/>
          <p:nvPr/>
        </p:nvSpPr>
        <p:spPr>
          <a:xfrm>
            <a:off x="2228850" y="3488531"/>
            <a:ext cx="2488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58" name="Line 60"/>
          <p:cNvSpPr/>
          <p:nvPr/>
        </p:nvSpPr>
        <p:spPr>
          <a:xfrm>
            <a:off x="2845594" y="4186238"/>
            <a:ext cx="180975"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59" name="Line 61"/>
          <p:cNvSpPr/>
          <p:nvPr/>
        </p:nvSpPr>
        <p:spPr>
          <a:xfrm>
            <a:off x="2469356" y="3488531"/>
            <a:ext cx="388144" cy="711994"/>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0260" name="Text Box 62"/>
          <p:cNvSpPr txBox="1"/>
          <p:nvPr/>
        </p:nvSpPr>
        <p:spPr>
          <a:xfrm>
            <a:off x="3005138" y="1064419"/>
            <a:ext cx="285750" cy="321945"/>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50261" name="Text Box 63"/>
          <p:cNvSpPr txBox="1"/>
          <p:nvPr/>
        </p:nvSpPr>
        <p:spPr>
          <a:xfrm>
            <a:off x="2081213" y="1064419"/>
            <a:ext cx="400050" cy="321945"/>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50262" name="Text Box 65"/>
          <p:cNvSpPr txBox="1"/>
          <p:nvPr/>
        </p:nvSpPr>
        <p:spPr>
          <a:xfrm>
            <a:off x="3543300" y="3088481"/>
            <a:ext cx="571500" cy="321945"/>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CLK</a:t>
            </a:r>
          </a:p>
        </p:txBody>
      </p:sp>
      <p:sp>
        <p:nvSpPr>
          <p:cNvPr id="50263" name="Text Box 66"/>
          <p:cNvSpPr txBox="1"/>
          <p:nvPr/>
        </p:nvSpPr>
        <p:spPr>
          <a:xfrm>
            <a:off x="2207419" y="4388644"/>
            <a:ext cx="285750" cy="321945"/>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D</a:t>
            </a:r>
          </a:p>
        </p:txBody>
      </p:sp>
      <p:sp>
        <p:nvSpPr>
          <p:cNvPr id="50264" name="Text Box 67"/>
          <p:cNvSpPr txBox="1"/>
          <p:nvPr/>
        </p:nvSpPr>
        <p:spPr>
          <a:xfrm>
            <a:off x="2628900" y="2516981"/>
            <a:ext cx="285750" cy="275590"/>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a</a:t>
            </a:r>
          </a:p>
        </p:txBody>
      </p:sp>
      <p:sp>
        <p:nvSpPr>
          <p:cNvPr id="50265" name="Text Box 68"/>
          <p:cNvSpPr txBox="1"/>
          <p:nvPr/>
        </p:nvSpPr>
        <p:spPr>
          <a:xfrm>
            <a:off x="3371850" y="2574131"/>
            <a:ext cx="285750" cy="275590"/>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b</a:t>
            </a:r>
          </a:p>
        </p:txBody>
      </p:sp>
      <p:sp>
        <p:nvSpPr>
          <p:cNvPr id="50266" name="Text Box 69"/>
          <p:cNvSpPr txBox="1"/>
          <p:nvPr/>
        </p:nvSpPr>
        <p:spPr>
          <a:xfrm>
            <a:off x="1714500" y="2574131"/>
            <a:ext cx="285750" cy="275590"/>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c</a:t>
            </a:r>
          </a:p>
        </p:txBody>
      </p:sp>
      <p:sp>
        <p:nvSpPr>
          <p:cNvPr id="50267" name="AutoShape 19"/>
          <p:cNvSpPr/>
          <p:nvPr/>
        </p:nvSpPr>
        <p:spPr>
          <a:xfrm rot="-5400000">
            <a:off x="2047875" y="3663554"/>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68" name="AutoShape 22"/>
          <p:cNvSpPr/>
          <p:nvPr/>
        </p:nvSpPr>
        <p:spPr>
          <a:xfrm rot="-5400000">
            <a:off x="2962275" y="3667125"/>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69" name="Oval 23"/>
          <p:cNvSpPr/>
          <p:nvPr/>
        </p:nvSpPr>
        <p:spPr>
          <a:xfrm rot="-5400000">
            <a:off x="3100388" y="3587354"/>
            <a:ext cx="73819" cy="72628"/>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70" name="Text Box 39"/>
          <p:cNvSpPr txBox="1"/>
          <p:nvPr/>
        </p:nvSpPr>
        <p:spPr>
          <a:xfrm>
            <a:off x="3028950" y="3750469"/>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5</a:t>
            </a:r>
          </a:p>
        </p:txBody>
      </p:sp>
      <p:sp>
        <p:nvSpPr>
          <p:cNvPr id="50271" name="Text Box 40"/>
          <p:cNvSpPr txBox="1"/>
          <p:nvPr/>
        </p:nvSpPr>
        <p:spPr>
          <a:xfrm>
            <a:off x="2114550" y="3750469"/>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6</a:t>
            </a:r>
          </a:p>
        </p:txBody>
      </p:sp>
      <p:sp>
        <p:nvSpPr>
          <p:cNvPr id="50272" name="Oval 32"/>
          <p:cNvSpPr/>
          <p:nvPr/>
        </p:nvSpPr>
        <p:spPr>
          <a:xfrm>
            <a:off x="2205038" y="3455194"/>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73" name="Oval 20"/>
          <p:cNvSpPr/>
          <p:nvPr/>
        </p:nvSpPr>
        <p:spPr>
          <a:xfrm rot="-5400000">
            <a:off x="2197894" y="3571875"/>
            <a:ext cx="73819" cy="72629"/>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0274" name="Line 108"/>
          <p:cNvSpPr/>
          <p:nvPr/>
        </p:nvSpPr>
        <p:spPr>
          <a:xfrm>
            <a:off x="57721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0275" name="Line 109"/>
          <p:cNvSpPr/>
          <p:nvPr/>
        </p:nvSpPr>
        <p:spPr>
          <a:xfrm>
            <a:off x="67246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p:nvPr/>
        </p:nvSpPr>
        <p:spPr>
          <a:xfrm>
            <a:off x="1385888" y="951310"/>
            <a:ext cx="2862263" cy="376301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51203" name="Text Box 3"/>
          <p:cNvSpPr txBox="1"/>
          <p:nvPr/>
        </p:nvSpPr>
        <p:spPr>
          <a:xfrm>
            <a:off x="4463654" y="951310"/>
            <a:ext cx="3456384" cy="283972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51204" name="日期占位符 2"/>
          <p:cNvSpPr txBox="1">
            <a:spLocks noGrp="1"/>
          </p:cNvSpPr>
          <p:nvPr/>
        </p:nvSpPr>
        <p:spPr>
          <a:xfrm>
            <a:off x="1657350" y="4686300"/>
            <a:ext cx="1428750" cy="342900"/>
          </a:xfrm>
          <a:prstGeom prst="rect">
            <a:avLst/>
          </a:prstGeom>
          <a:noFill/>
          <a:ln w="9525">
            <a:noFill/>
          </a:ln>
        </p:spPr>
        <p:txBody>
          <a:bodyPr/>
          <a:lstStyle/>
          <a:p>
            <a:pPr>
              <a:spcBef>
                <a:spcPct val="0"/>
              </a:spcBef>
            </a:pPr>
            <a:fld id="{BB962C8B-B14F-4D97-AF65-F5344CB8AC3E}" type="datetime11">
              <a:rPr lang="zh-CN" altLang="en-US" sz="1500" dirty="0">
                <a:solidFill>
                  <a:schemeClr val="tx1"/>
                </a:solidFill>
                <a:latin typeface="Times New Roman" panose="02020603050405020304" pitchFamily="18" charset="0"/>
                <a:ea typeface="宋体" panose="02010600030101010101" pitchFamily="2" charset="-122"/>
              </a:rPr>
              <a:t>15:11:45</a:t>
            </a:fld>
            <a:endParaRPr lang="zh-CN" altLang="en-US" sz="1500" dirty="0">
              <a:solidFill>
                <a:schemeClr val="tx1"/>
              </a:solidFill>
              <a:latin typeface="Times New Roman" panose="02020603050405020304" pitchFamily="18" charset="0"/>
              <a:ea typeface="宋体" panose="02010600030101010101" pitchFamily="2" charset="-122"/>
            </a:endParaRPr>
          </a:p>
        </p:txBody>
      </p:sp>
      <p:sp>
        <p:nvSpPr>
          <p:cNvPr id="51205" name="灯片编号占位符 4"/>
          <p:cNvSpPr txBox="1">
            <a:spLocks noGrp="1"/>
          </p:cNvSpPr>
          <p:nvPr/>
        </p:nvSpPr>
        <p:spPr>
          <a:xfrm>
            <a:off x="7704535" y="5056585"/>
            <a:ext cx="323850" cy="141684"/>
          </a:xfrm>
          <a:prstGeom prst="rect">
            <a:avLst/>
          </a:prstGeom>
          <a:solidFill>
            <a:srgbClr val="00CCFF"/>
          </a:solidFill>
          <a:ln w="9525">
            <a:noFill/>
          </a:ln>
        </p:spPr>
        <p:txBody>
          <a:bodyPr lIns="13500" tIns="0"/>
          <a:lstStyle/>
          <a:p>
            <a:pPr algn="r">
              <a:spcBef>
                <a:spcPct val="0"/>
              </a:spcBef>
            </a:pPr>
            <a:fld id="{9A0DB2DC-4C9A-4742-B13C-FB6460FD3503}" type="slidenum">
              <a:rPr lang="en-US" altLang="zh-CN" sz="1500">
                <a:solidFill>
                  <a:schemeClr val="tx1"/>
                </a:solidFill>
                <a:latin typeface="Times New Roman" panose="02020603050405020304" pitchFamily="18" charset="0"/>
                <a:ea typeface="宋体" panose="02010600030101010101" pitchFamily="2" charset="-122"/>
              </a:rPr>
              <a:t>42</a:t>
            </a:fld>
            <a:endParaRPr lang="en-US" altLang="zh-CN" sz="1500">
              <a:solidFill>
                <a:schemeClr val="tx1"/>
              </a:solidFill>
              <a:latin typeface="Times New Roman" panose="02020603050405020304" pitchFamily="18" charset="0"/>
              <a:ea typeface="宋体" panose="02010600030101010101" pitchFamily="2" charset="-122"/>
            </a:endParaRPr>
          </a:p>
        </p:txBody>
      </p:sp>
      <p:sp>
        <p:nvSpPr>
          <p:cNvPr id="51206" name="Rectangle 3"/>
          <p:cNvSpPr>
            <a:spLocks noGrp="1"/>
          </p:cNvSpPr>
          <p:nvPr>
            <p:ph type="title" idx="4294967295"/>
          </p:nvPr>
        </p:nvSpPr>
        <p:spPr>
          <a:xfrm>
            <a:off x="1543050" y="405448"/>
            <a:ext cx="4572000" cy="571500"/>
          </a:xfrm>
        </p:spPr>
        <p:txBody>
          <a:bodyPr vert="horz" wrap="square" lIns="68580" tIns="34290" rIns="68580" bIns="34290" anchor="ctr"/>
          <a:lstStyle/>
          <a:p>
            <a:pPr algn="l" eaLnBrk="1" hangingPunct="1"/>
            <a:r>
              <a:rPr lang="en-US" altLang="zh-CN" sz="2100" b="1">
                <a:solidFill>
                  <a:schemeClr val="tx1"/>
                </a:solidFill>
                <a:ea typeface="华文新魏" panose="02010800040101010101" pitchFamily="2" charset="-122"/>
              </a:rPr>
              <a:t>D </a:t>
            </a:r>
            <a:r>
              <a:rPr lang="zh-CN" altLang="en-US" sz="2100" b="1" dirty="0">
                <a:solidFill>
                  <a:schemeClr val="tx1"/>
                </a:solidFill>
                <a:ea typeface="华文新魏" panose="02010800040101010101" pitchFamily="2" charset="-122"/>
              </a:rPr>
              <a:t>触发器的工作过程</a:t>
            </a:r>
            <a:r>
              <a:rPr lang="en-US" altLang="zh-CN" sz="2100" b="1">
                <a:solidFill>
                  <a:schemeClr val="tx1"/>
                </a:solidFill>
                <a:ea typeface="华文新魏" panose="02010800040101010101" pitchFamily="2" charset="-122"/>
              </a:rPr>
              <a:t>(8)</a:t>
            </a:r>
            <a:r>
              <a:rPr lang="zh-CN" altLang="en-US" sz="2100" b="1" dirty="0">
                <a:solidFill>
                  <a:schemeClr val="tx1"/>
                </a:solidFill>
                <a:ea typeface="华文新魏" panose="02010800040101010101" pitchFamily="2" charset="-122"/>
              </a:rPr>
              <a:t>：</a:t>
            </a:r>
          </a:p>
        </p:txBody>
      </p:sp>
      <p:sp>
        <p:nvSpPr>
          <p:cNvPr id="51207" name="Line 39"/>
          <p:cNvSpPr/>
          <p:nvPr/>
        </p:nvSpPr>
        <p:spPr>
          <a:xfrm rot="-5400000">
            <a:off x="2220516" y="2191941"/>
            <a:ext cx="19169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08" name="Line 40"/>
          <p:cNvSpPr/>
          <p:nvPr/>
        </p:nvSpPr>
        <p:spPr>
          <a:xfrm rot="-5400000">
            <a:off x="2057400" y="1507331"/>
            <a:ext cx="342900"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09" name="AutoShape 41"/>
          <p:cNvSpPr/>
          <p:nvPr/>
        </p:nvSpPr>
        <p:spPr>
          <a:xfrm rot="-5400000">
            <a:off x="2052638" y="1752600"/>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10" name="Oval 42"/>
          <p:cNvSpPr/>
          <p:nvPr/>
        </p:nvSpPr>
        <p:spPr>
          <a:xfrm rot="-5400000">
            <a:off x="2190750" y="1672829"/>
            <a:ext cx="73819" cy="72628"/>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11" name="Line 43"/>
          <p:cNvSpPr/>
          <p:nvPr/>
        </p:nvSpPr>
        <p:spPr>
          <a:xfrm rot="-5400000">
            <a:off x="2971800" y="1510904"/>
            <a:ext cx="34290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12" name="AutoShape 44"/>
          <p:cNvSpPr/>
          <p:nvPr/>
        </p:nvSpPr>
        <p:spPr>
          <a:xfrm rot="-5400000">
            <a:off x="2967038" y="1756172"/>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13" name="Oval 45"/>
          <p:cNvSpPr/>
          <p:nvPr/>
        </p:nvSpPr>
        <p:spPr>
          <a:xfrm rot="-5400000">
            <a:off x="3105150" y="1664494"/>
            <a:ext cx="73819" cy="72629"/>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14" name="Line 46"/>
          <p:cNvSpPr/>
          <p:nvPr/>
        </p:nvSpPr>
        <p:spPr>
          <a:xfrm rot="-5400000">
            <a:off x="1965722" y="2346722"/>
            <a:ext cx="532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15" name="Line 47"/>
          <p:cNvSpPr/>
          <p:nvPr/>
        </p:nvSpPr>
        <p:spPr>
          <a:xfrm rot="-5400000">
            <a:off x="1963341" y="3202781"/>
            <a:ext cx="3190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16" name="AutoShape 48"/>
          <p:cNvSpPr/>
          <p:nvPr/>
        </p:nvSpPr>
        <p:spPr>
          <a:xfrm rot="-5400000">
            <a:off x="2047875" y="2703910"/>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17" name="Oval 49"/>
          <p:cNvSpPr/>
          <p:nvPr/>
        </p:nvSpPr>
        <p:spPr>
          <a:xfrm rot="-5400000">
            <a:off x="2196704" y="2615804"/>
            <a:ext cx="73819" cy="67865"/>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18" name="AutoShape 50"/>
          <p:cNvSpPr/>
          <p:nvPr/>
        </p:nvSpPr>
        <p:spPr>
          <a:xfrm rot="-5400000">
            <a:off x="2962275" y="2707481"/>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19" name="Oval 51"/>
          <p:cNvSpPr/>
          <p:nvPr/>
        </p:nvSpPr>
        <p:spPr>
          <a:xfrm rot="-5400000">
            <a:off x="3111104" y="2619375"/>
            <a:ext cx="73819" cy="67866"/>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20" name="Line 52"/>
          <p:cNvSpPr/>
          <p:nvPr/>
        </p:nvSpPr>
        <p:spPr>
          <a:xfrm rot="-5400000">
            <a:off x="2024063" y="4082654"/>
            <a:ext cx="183356"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21" name="Line 53"/>
          <p:cNvSpPr/>
          <p:nvPr/>
        </p:nvSpPr>
        <p:spPr>
          <a:xfrm rot="-5400000">
            <a:off x="2937272" y="4094560"/>
            <a:ext cx="183356"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22" name="Line 54"/>
          <p:cNvSpPr/>
          <p:nvPr/>
        </p:nvSpPr>
        <p:spPr>
          <a:xfrm rot="-5400000">
            <a:off x="2932510" y="2190750"/>
            <a:ext cx="191690"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23" name="Line 55"/>
          <p:cNvSpPr/>
          <p:nvPr/>
        </p:nvSpPr>
        <p:spPr>
          <a:xfrm>
            <a:off x="2319338" y="2288381"/>
            <a:ext cx="180975"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24" name="Line 56"/>
          <p:cNvSpPr/>
          <p:nvPr/>
        </p:nvSpPr>
        <p:spPr>
          <a:xfrm>
            <a:off x="2861072" y="2288381"/>
            <a:ext cx="16787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25" name="Line 57"/>
          <p:cNvSpPr/>
          <p:nvPr/>
        </p:nvSpPr>
        <p:spPr>
          <a:xfrm>
            <a:off x="2228850" y="1545431"/>
            <a:ext cx="2488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26" name="Line 58"/>
          <p:cNvSpPr/>
          <p:nvPr/>
        </p:nvSpPr>
        <p:spPr>
          <a:xfrm>
            <a:off x="2906316" y="1545431"/>
            <a:ext cx="24884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27" name="Line 59"/>
          <p:cNvSpPr/>
          <p:nvPr/>
        </p:nvSpPr>
        <p:spPr>
          <a:xfrm>
            <a:off x="2481263" y="1545431"/>
            <a:ext cx="388144" cy="750094"/>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28" name="Line 60"/>
          <p:cNvSpPr/>
          <p:nvPr/>
        </p:nvSpPr>
        <p:spPr>
          <a:xfrm flipH="1">
            <a:off x="2490788" y="1545431"/>
            <a:ext cx="404813" cy="750094"/>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29" name="Line 61"/>
          <p:cNvSpPr/>
          <p:nvPr/>
        </p:nvSpPr>
        <p:spPr>
          <a:xfrm rot="-5400000">
            <a:off x="2876550" y="2346722"/>
            <a:ext cx="532210"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30" name="Oval 62"/>
          <p:cNvSpPr/>
          <p:nvPr/>
        </p:nvSpPr>
        <p:spPr>
          <a:xfrm>
            <a:off x="2205038" y="1521619"/>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31" name="Oval 63"/>
          <p:cNvSpPr/>
          <p:nvPr/>
        </p:nvSpPr>
        <p:spPr>
          <a:xfrm>
            <a:off x="3109913" y="1521619"/>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32" name="Text Box 64"/>
          <p:cNvSpPr txBox="1"/>
          <p:nvPr/>
        </p:nvSpPr>
        <p:spPr>
          <a:xfrm>
            <a:off x="3040856" y="2790825"/>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3</a:t>
            </a:r>
          </a:p>
        </p:txBody>
      </p:sp>
      <p:sp>
        <p:nvSpPr>
          <p:cNvPr id="51233" name="Text Box 65"/>
          <p:cNvSpPr txBox="1"/>
          <p:nvPr/>
        </p:nvSpPr>
        <p:spPr>
          <a:xfrm>
            <a:off x="3028950" y="1821656"/>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1</a:t>
            </a:r>
          </a:p>
        </p:txBody>
      </p:sp>
      <p:sp>
        <p:nvSpPr>
          <p:cNvPr id="51234" name="Text Box 66"/>
          <p:cNvSpPr txBox="1"/>
          <p:nvPr/>
        </p:nvSpPr>
        <p:spPr>
          <a:xfrm>
            <a:off x="2114550" y="1828800"/>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2</a:t>
            </a:r>
          </a:p>
        </p:txBody>
      </p:sp>
      <p:sp>
        <p:nvSpPr>
          <p:cNvPr id="51235" name="Text Box 67"/>
          <p:cNvSpPr txBox="1"/>
          <p:nvPr/>
        </p:nvSpPr>
        <p:spPr>
          <a:xfrm>
            <a:off x="2114550" y="2790825"/>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4</a:t>
            </a:r>
          </a:p>
        </p:txBody>
      </p:sp>
      <p:sp>
        <p:nvSpPr>
          <p:cNvPr id="51236" name="Line 68"/>
          <p:cNvSpPr/>
          <p:nvPr/>
        </p:nvSpPr>
        <p:spPr>
          <a:xfrm rot="-5400000">
            <a:off x="1962150" y="3300413"/>
            <a:ext cx="532210"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37" name="Line 69"/>
          <p:cNvSpPr/>
          <p:nvPr/>
        </p:nvSpPr>
        <p:spPr>
          <a:xfrm rot="-5400000">
            <a:off x="2876550" y="3308747"/>
            <a:ext cx="53221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38" name="Line 70"/>
          <p:cNvSpPr/>
          <p:nvPr/>
        </p:nvSpPr>
        <p:spPr>
          <a:xfrm rot="-5400000">
            <a:off x="2234804" y="3126581"/>
            <a:ext cx="191690"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39" name="Line 71"/>
          <p:cNvSpPr/>
          <p:nvPr/>
        </p:nvSpPr>
        <p:spPr>
          <a:xfrm>
            <a:off x="2331244" y="3226594"/>
            <a:ext cx="16787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40" name="Line 72"/>
          <p:cNvSpPr/>
          <p:nvPr/>
        </p:nvSpPr>
        <p:spPr>
          <a:xfrm>
            <a:off x="2890838" y="2483644"/>
            <a:ext cx="51792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41" name="Line 73"/>
          <p:cNvSpPr/>
          <p:nvPr/>
        </p:nvSpPr>
        <p:spPr>
          <a:xfrm flipH="1">
            <a:off x="2469356" y="2483644"/>
            <a:ext cx="404813" cy="750094"/>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42" name="Line 74"/>
          <p:cNvSpPr/>
          <p:nvPr/>
        </p:nvSpPr>
        <p:spPr>
          <a:xfrm rot="-5400000">
            <a:off x="3084910" y="3202781"/>
            <a:ext cx="3190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43" name="Line 75"/>
          <p:cNvSpPr/>
          <p:nvPr/>
        </p:nvSpPr>
        <p:spPr>
          <a:xfrm>
            <a:off x="2126456" y="3362325"/>
            <a:ext cx="1574006"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44" name="Line 76"/>
          <p:cNvSpPr/>
          <p:nvPr/>
        </p:nvSpPr>
        <p:spPr>
          <a:xfrm>
            <a:off x="1885950" y="2516981"/>
            <a:ext cx="0" cy="1659731"/>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45" name="Line 77"/>
          <p:cNvSpPr/>
          <p:nvPr/>
        </p:nvSpPr>
        <p:spPr>
          <a:xfrm>
            <a:off x="1885950" y="2516981"/>
            <a:ext cx="34290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46" name="Oval 78"/>
          <p:cNvSpPr/>
          <p:nvPr/>
        </p:nvSpPr>
        <p:spPr>
          <a:xfrm>
            <a:off x="2205038" y="2483644"/>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47" name="Line 79"/>
          <p:cNvSpPr/>
          <p:nvPr/>
        </p:nvSpPr>
        <p:spPr>
          <a:xfrm>
            <a:off x="1885950" y="4174331"/>
            <a:ext cx="228600"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48" name="Oval 80"/>
          <p:cNvSpPr/>
          <p:nvPr/>
        </p:nvSpPr>
        <p:spPr>
          <a:xfrm>
            <a:off x="3212306" y="3326606"/>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49" name="Line 81"/>
          <p:cNvSpPr/>
          <p:nvPr/>
        </p:nvSpPr>
        <p:spPr>
          <a:xfrm>
            <a:off x="2331244" y="4014788"/>
            <a:ext cx="0" cy="413147"/>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1250" name="Line 82"/>
          <p:cNvSpPr/>
          <p:nvPr/>
        </p:nvSpPr>
        <p:spPr>
          <a:xfrm>
            <a:off x="3395663" y="2471738"/>
            <a:ext cx="0" cy="171450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51" name="Line 83"/>
          <p:cNvSpPr/>
          <p:nvPr/>
        </p:nvSpPr>
        <p:spPr>
          <a:xfrm rot="-5400000">
            <a:off x="3156347" y="4082654"/>
            <a:ext cx="183356"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52" name="Line 84"/>
          <p:cNvSpPr/>
          <p:nvPr/>
        </p:nvSpPr>
        <p:spPr>
          <a:xfrm>
            <a:off x="3257550" y="4174331"/>
            <a:ext cx="14049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53" name="Oval 85"/>
          <p:cNvSpPr/>
          <p:nvPr/>
        </p:nvSpPr>
        <p:spPr>
          <a:xfrm>
            <a:off x="3109913" y="2447925"/>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54" name="Line 86"/>
          <p:cNvSpPr/>
          <p:nvPr/>
        </p:nvSpPr>
        <p:spPr>
          <a:xfrm>
            <a:off x="2228850" y="3488531"/>
            <a:ext cx="2488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55" name="Line 87"/>
          <p:cNvSpPr/>
          <p:nvPr/>
        </p:nvSpPr>
        <p:spPr>
          <a:xfrm>
            <a:off x="2845594" y="4186238"/>
            <a:ext cx="180975"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56" name="Line 88"/>
          <p:cNvSpPr/>
          <p:nvPr/>
        </p:nvSpPr>
        <p:spPr>
          <a:xfrm>
            <a:off x="2469356" y="3488531"/>
            <a:ext cx="388144" cy="711994"/>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1257" name="Text Box 89"/>
          <p:cNvSpPr txBox="1"/>
          <p:nvPr/>
        </p:nvSpPr>
        <p:spPr>
          <a:xfrm>
            <a:off x="3005138" y="1064419"/>
            <a:ext cx="285750" cy="321945"/>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51258" name="Text Box 90"/>
          <p:cNvSpPr txBox="1"/>
          <p:nvPr/>
        </p:nvSpPr>
        <p:spPr>
          <a:xfrm>
            <a:off x="2081213" y="1064419"/>
            <a:ext cx="400050" cy="321945"/>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51259" name="Text Box 92"/>
          <p:cNvSpPr txBox="1"/>
          <p:nvPr/>
        </p:nvSpPr>
        <p:spPr>
          <a:xfrm>
            <a:off x="3543300" y="3088481"/>
            <a:ext cx="571500" cy="321945"/>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CLK</a:t>
            </a:r>
          </a:p>
        </p:txBody>
      </p:sp>
      <p:sp>
        <p:nvSpPr>
          <p:cNvPr id="51260" name="Text Box 93"/>
          <p:cNvSpPr txBox="1"/>
          <p:nvPr/>
        </p:nvSpPr>
        <p:spPr>
          <a:xfrm>
            <a:off x="2207419" y="4388644"/>
            <a:ext cx="285750" cy="321945"/>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D</a:t>
            </a:r>
          </a:p>
        </p:txBody>
      </p:sp>
      <p:sp>
        <p:nvSpPr>
          <p:cNvPr id="51261" name="Text Box 94"/>
          <p:cNvSpPr txBox="1"/>
          <p:nvPr/>
        </p:nvSpPr>
        <p:spPr>
          <a:xfrm>
            <a:off x="2628900" y="2516981"/>
            <a:ext cx="285750" cy="275590"/>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a</a:t>
            </a:r>
          </a:p>
        </p:txBody>
      </p:sp>
      <p:sp>
        <p:nvSpPr>
          <p:cNvPr id="51262" name="Text Box 95"/>
          <p:cNvSpPr txBox="1"/>
          <p:nvPr/>
        </p:nvSpPr>
        <p:spPr>
          <a:xfrm>
            <a:off x="3371850" y="2574131"/>
            <a:ext cx="285750" cy="275590"/>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b</a:t>
            </a:r>
          </a:p>
        </p:txBody>
      </p:sp>
      <p:sp>
        <p:nvSpPr>
          <p:cNvPr id="51263" name="Text Box 96"/>
          <p:cNvSpPr txBox="1"/>
          <p:nvPr/>
        </p:nvSpPr>
        <p:spPr>
          <a:xfrm>
            <a:off x="1714500" y="2574131"/>
            <a:ext cx="285750" cy="275590"/>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c</a:t>
            </a:r>
          </a:p>
        </p:txBody>
      </p:sp>
      <p:sp>
        <p:nvSpPr>
          <p:cNvPr id="51264" name="AutoShape 97"/>
          <p:cNvSpPr/>
          <p:nvPr/>
        </p:nvSpPr>
        <p:spPr>
          <a:xfrm rot="-5400000">
            <a:off x="2047875" y="3663554"/>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65" name="AutoShape 98"/>
          <p:cNvSpPr/>
          <p:nvPr/>
        </p:nvSpPr>
        <p:spPr>
          <a:xfrm rot="-5400000">
            <a:off x="2962275" y="3667125"/>
            <a:ext cx="342900" cy="326231"/>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66" name="Oval 99"/>
          <p:cNvSpPr/>
          <p:nvPr/>
        </p:nvSpPr>
        <p:spPr>
          <a:xfrm rot="-5400000">
            <a:off x="3100388" y="3587354"/>
            <a:ext cx="73819" cy="72628"/>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67" name="Text Box 100"/>
          <p:cNvSpPr txBox="1"/>
          <p:nvPr/>
        </p:nvSpPr>
        <p:spPr>
          <a:xfrm>
            <a:off x="3028950" y="3750469"/>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5</a:t>
            </a:r>
          </a:p>
        </p:txBody>
      </p:sp>
      <p:sp>
        <p:nvSpPr>
          <p:cNvPr id="51268" name="Text Box 101"/>
          <p:cNvSpPr txBox="1"/>
          <p:nvPr/>
        </p:nvSpPr>
        <p:spPr>
          <a:xfrm>
            <a:off x="2114550" y="3750469"/>
            <a:ext cx="228600" cy="321945"/>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6</a:t>
            </a:r>
          </a:p>
        </p:txBody>
      </p:sp>
      <p:sp>
        <p:nvSpPr>
          <p:cNvPr id="51269" name="Oval 102"/>
          <p:cNvSpPr/>
          <p:nvPr/>
        </p:nvSpPr>
        <p:spPr>
          <a:xfrm>
            <a:off x="2205038" y="3455194"/>
            <a:ext cx="57150" cy="57150"/>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70" name="Oval 103"/>
          <p:cNvSpPr/>
          <p:nvPr/>
        </p:nvSpPr>
        <p:spPr>
          <a:xfrm rot="-5400000">
            <a:off x="2197894" y="3571875"/>
            <a:ext cx="73819" cy="72629"/>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1271" name="Line 19"/>
          <p:cNvSpPr/>
          <p:nvPr/>
        </p:nvSpPr>
        <p:spPr>
          <a:xfrm>
            <a:off x="56578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72" name="Line 20"/>
          <p:cNvSpPr/>
          <p:nvPr/>
        </p:nvSpPr>
        <p:spPr>
          <a:xfrm>
            <a:off x="64579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73" name="Line 21"/>
          <p:cNvSpPr/>
          <p:nvPr/>
        </p:nvSpPr>
        <p:spPr>
          <a:xfrm>
            <a:off x="60579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74" name="Line 22"/>
          <p:cNvSpPr/>
          <p:nvPr/>
        </p:nvSpPr>
        <p:spPr>
          <a:xfrm>
            <a:off x="68580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75" name="Line 23"/>
          <p:cNvSpPr/>
          <p:nvPr/>
        </p:nvSpPr>
        <p:spPr>
          <a:xfrm>
            <a:off x="72580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76" name="Line 32"/>
          <p:cNvSpPr/>
          <p:nvPr/>
        </p:nvSpPr>
        <p:spPr>
          <a:xfrm>
            <a:off x="7258050" y="963216"/>
            <a:ext cx="0" cy="3429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grpSp>
        <p:nvGrpSpPr>
          <p:cNvPr id="51277" name="Group 110"/>
          <p:cNvGrpSpPr/>
          <p:nvPr/>
        </p:nvGrpSpPr>
        <p:grpSpPr>
          <a:xfrm>
            <a:off x="4463653" y="1543050"/>
            <a:ext cx="3251597" cy="1910953"/>
            <a:chOff x="-43" y="0"/>
            <a:chExt cx="2731" cy="1605"/>
          </a:xfrm>
        </p:grpSpPr>
        <p:sp>
          <p:nvSpPr>
            <p:cNvPr id="51280" name="Line 5"/>
            <p:cNvSpPr/>
            <p:nvPr/>
          </p:nvSpPr>
          <p:spPr>
            <a:xfrm>
              <a:off x="1968" y="318"/>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81" name="Line 6"/>
            <p:cNvSpPr/>
            <p:nvPr/>
          </p:nvSpPr>
          <p:spPr>
            <a:xfrm>
              <a:off x="2304"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82" name="Line 7"/>
            <p:cNvSpPr/>
            <p:nvPr/>
          </p:nvSpPr>
          <p:spPr>
            <a:xfrm>
              <a:off x="2304" y="0"/>
              <a:ext cx="331"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51283" name="Line 9"/>
            <p:cNvSpPr/>
            <p:nvPr/>
          </p:nvSpPr>
          <p:spPr>
            <a:xfrm>
              <a:off x="1294" y="318"/>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84" name="Line 10"/>
            <p:cNvSpPr/>
            <p:nvPr/>
          </p:nvSpPr>
          <p:spPr>
            <a:xfrm>
              <a:off x="1630"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85" name="Line 11"/>
            <p:cNvSpPr/>
            <p:nvPr/>
          </p:nvSpPr>
          <p:spPr>
            <a:xfrm>
              <a:off x="1630" y="0"/>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86" name="Line 12"/>
            <p:cNvSpPr/>
            <p:nvPr/>
          </p:nvSpPr>
          <p:spPr>
            <a:xfrm>
              <a:off x="1968"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87" name="Line 13"/>
            <p:cNvSpPr/>
            <p:nvPr/>
          </p:nvSpPr>
          <p:spPr>
            <a:xfrm>
              <a:off x="624" y="318"/>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88" name="Line 14"/>
            <p:cNvSpPr/>
            <p:nvPr/>
          </p:nvSpPr>
          <p:spPr>
            <a:xfrm>
              <a:off x="960"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89" name="Line 15"/>
            <p:cNvSpPr/>
            <p:nvPr/>
          </p:nvSpPr>
          <p:spPr>
            <a:xfrm>
              <a:off x="960" y="0"/>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90" name="Line 16"/>
            <p:cNvSpPr/>
            <p:nvPr/>
          </p:nvSpPr>
          <p:spPr>
            <a:xfrm>
              <a:off x="1298"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1291" name="Text Box 17"/>
            <p:cNvSpPr txBox="1"/>
            <p:nvPr/>
          </p:nvSpPr>
          <p:spPr>
            <a:xfrm>
              <a:off x="-43" y="48"/>
              <a:ext cx="571" cy="309"/>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CLK</a:t>
              </a:r>
            </a:p>
          </p:txBody>
        </p:sp>
        <p:sp>
          <p:nvSpPr>
            <p:cNvPr id="51292" name="Text Box 18"/>
            <p:cNvSpPr txBox="1"/>
            <p:nvPr/>
          </p:nvSpPr>
          <p:spPr>
            <a:xfrm>
              <a:off x="130" y="668"/>
              <a:ext cx="432" cy="309"/>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D</a:t>
              </a:r>
            </a:p>
          </p:txBody>
        </p:sp>
        <p:sp>
          <p:nvSpPr>
            <p:cNvPr id="51293" name="Line 25"/>
            <p:cNvSpPr/>
            <p:nvPr/>
          </p:nvSpPr>
          <p:spPr>
            <a:xfrm>
              <a:off x="624" y="662"/>
              <a:ext cx="42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94" name="Line 26"/>
            <p:cNvSpPr/>
            <p:nvPr/>
          </p:nvSpPr>
          <p:spPr>
            <a:xfrm>
              <a:off x="1056" y="655"/>
              <a:ext cx="0" cy="333"/>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95" name="Line 27"/>
            <p:cNvSpPr/>
            <p:nvPr/>
          </p:nvSpPr>
          <p:spPr>
            <a:xfrm>
              <a:off x="1056" y="998"/>
              <a:ext cx="81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96" name="Line 28"/>
            <p:cNvSpPr/>
            <p:nvPr/>
          </p:nvSpPr>
          <p:spPr>
            <a:xfrm>
              <a:off x="1864" y="672"/>
              <a:ext cx="0" cy="333"/>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97" name="Line 29"/>
            <p:cNvSpPr/>
            <p:nvPr/>
          </p:nvSpPr>
          <p:spPr>
            <a:xfrm>
              <a:off x="1872" y="672"/>
              <a:ext cx="81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1298" name="Text Box 30"/>
            <p:cNvSpPr txBox="1"/>
            <p:nvPr/>
          </p:nvSpPr>
          <p:spPr>
            <a:xfrm>
              <a:off x="126" y="1296"/>
              <a:ext cx="432" cy="309"/>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Q</a:t>
              </a:r>
            </a:p>
          </p:txBody>
        </p:sp>
        <p:sp>
          <p:nvSpPr>
            <p:cNvPr id="51299" name="Line 31"/>
            <p:cNvSpPr/>
            <p:nvPr/>
          </p:nvSpPr>
          <p:spPr>
            <a:xfrm>
              <a:off x="624" y="1536"/>
              <a:ext cx="336"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300" name="Line 33"/>
            <p:cNvSpPr/>
            <p:nvPr/>
          </p:nvSpPr>
          <p:spPr>
            <a:xfrm>
              <a:off x="960" y="1200"/>
              <a:ext cx="0" cy="333"/>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301" name="Line 34"/>
            <p:cNvSpPr/>
            <p:nvPr/>
          </p:nvSpPr>
          <p:spPr>
            <a:xfrm>
              <a:off x="960" y="1210"/>
              <a:ext cx="68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302" name="Line 35"/>
            <p:cNvSpPr/>
            <p:nvPr/>
          </p:nvSpPr>
          <p:spPr>
            <a:xfrm>
              <a:off x="1634" y="1220"/>
              <a:ext cx="0" cy="333"/>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303" name="Line 36"/>
            <p:cNvSpPr/>
            <p:nvPr/>
          </p:nvSpPr>
          <p:spPr>
            <a:xfrm>
              <a:off x="1634" y="1536"/>
              <a:ext cx="68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304" name="Line 104"/>
            <p:cNvSpPr/>
            <p:nvPr/>
          </p:nvSpPr>
          <p:spPr>
            <a:xfrm>
              <a:off x="2304" y="1200"/>
              <a:ext cx="0" cy="333"/>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305" name="Line 105"/>
            <p:cNvSpPr/>
            <p:nvPr/>
          </p:nvSpPr>
          <p:spPr>
            <a:xfrm>
              <a:off x="2296" y="1200"/>
              <a:ext cx="363"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1306" name="Line 106"/>
            <p:cNvSpPr/>
            <p:nvPr/>
          </p:nvSpPr>
          <p:spPr>
            <a:xfrm>
              <a:off x="2309" y="0"/>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grpSp>
      <p:sp>
        <p:nvSpPr>
          <p:cNvPr id="51278" name="Line 111"/>
          <p:cNvSpPr/>
          <p:nvPr/>
        </p:nvSpPr>
        <p:spPr>
          <a:xfrm>
            <a:off x="57721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1279" name="Line 112"/>
          <p:cNvSpPr/>
          <p:nvPr/>
        </p:nvSpPr>
        <p:spPr>
          <a:xfrm>
            <a:off x="67246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p:nvPr/>
        </p:nvSpPr>
        <p:spPr>
          <a:xfrm>
            <a:off x="4410075" y="951310"/>
            <a:ext cx="3511153" cy="283972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52227" name="Text Box 3"/>
          <p:cNvSpPr txBox="1"/>
          <p:nvPr/>
        </p:nvSpPr>
        <p:spPr>
          <a:xfrm>
            <a:off x="1331119" y="951310"/>
            <a:ext cx="2862263" cy="3763010"/>
          </a:xfrm>
          <a:prstGeom prst="rect">
            <a:avLst/>
          </a:prstGeom>
          <a:solidFill>
            <a:srgbClr val="000000"/>
          </a:solidFill>
          <a:ln w="9525">
            <a:noFill/>
          </a:ln>
        </p:spPr>
        <p:txBody>
          <a:bodyPr lIns="67627" tIns="35242" rIns="67627" bIns="35242">
            <a:spAutoFit/>
          </a:bodyPr>
          <a:lstStyle/>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a:p>
            <a:pPr algn="ctr">
              <a:spcBef>
                <a:spcPct val="0"/>
              </a:spcBef>
            </a:pPr>
            <a:endParaRPr lang="zh-CN" altLang="zh-CN" sz="1500" dirty="0">
              <a:solidFill>
                <a:schemeClr val="bg1"/>
              </a:solidFill>
              <a:latin typeface="Times New Roman" panose="02020603050405020304" pitchFamily="18" charset="0"/>
            </a:endParaRPr>
          </a:p>
        </p:txBody>
      </p:sp>
      <p:sp>
        <p:nvSpPr>
          <p:cNvPr id="52228" name="日期占位符 2"/>
          <p:cNvSpPr txBox="1">
            <a:spLocks noGrp="1"/>
          </p:cNvSpPr>
          <p:nvPr/>
        </p:nvSpPr>
        <p:spPr>
          <a:xfrm>
            <a:off x="1657350" y="4686300"/>
            <a:ext cx="1428750" cy="342900"/>
          </a:xfrm>
          <a:prstGeom prst="rect">
            <a:avLst/>
          </a:prstGeom>
          <a:noFill/>
          <a:ln w="9525">
            <a:noFill/>
          </a:ln>
        </p:spPr>
        <p:txBody>
          <a:bodyPr/>
          <a:lstStyle/>
          <a:p>
            <a:pPr>
              <a:spcBef>
                <a:spcPct val="0"/>
              </a:spcBef>
            </a:pPr>
            <a:fld id="{BB962C8B-B14F-4D97-AF65-F5344CB8AC3E}" type="datetime11">
              <a:rPr lang="zh-CN" altLang="en-US" sz="1500" dirty="0">
                <a:solidFill>
                  <a:schemeClr val="tx1"/>
                </a:solidFill>
                <a:latin typeface="Times New Roman" panose="02020603050405020304" pitchFamily="18" charset="0"/>
                <a:ea typeface="宋体" panose="02010600030101010101" pitchFamily="2" charset="-122"/>
              </a:rPr>
              <a:t>15:11:45</a:t>
            </a:fld>
            <a:endParaRPr lang="zh-CN" altLang="en-US" sz="1500" dirty="0">
              <a:solidFill>
                <a:schemeClr val="tx1"/>
              </a:solidFill>
              <a:latin typeface="Times New Roman" panose="02020603050405020304" pitchFamily="18" charset="0"/>
              <a:ea typeface="宋体" panose="02010600030101010101" pitchFamily="2" charset="-122"/>
            </a:endParaRPr>
          </a:p>
        </p:txBody>
      </p:sp>
      <p:sp>
        <p:nvSpPr>
          <p:cNvPr id="52229" name="灯片编号占位符 4"/>
          <p:cNvSpPr txBox="1">
            <a:spLocks noGrp="1"/>
          </p:cNvSpPr>
          <p:nvPr/>
        </p:nvSpPr>
        <p:spPr>
          <a:xfrm>
            <a:off x="7704535" y="5056585"/>
            <a:ext cx="323850" cy="141684"/>
          </a:xfrm>
          <a:prstGeom prst="rect">
            <a:avLst/>
          </a:prstGeom>
          <a:solidFill>
            <a:srgbClr val="00CCFF"/>
          </a:solidFill>
          <a:ln w="9525">
            <a:noFill/>
          </a:ln>
        </p:spPr>
        <p:txBody>
          <a:bodyPr lIns="13500" tIns="0"/>
          <a:lstStyle/>
          <a:p>
            <a:pPr algn="r">
              <a:spcBef>
                <a:spcPct val="0"/>
              </a:spcBef>
            </a:pPr>
            <a:fld id="{9A0DB2DC-4C9A-4742-B13C-FB6460FD3503}" type="slidenum">
              <a:rPr lang="en-US" altLang="zh-CN" sz="1500">
                <a:solidFill>
                  <a:schemeClr val="tx1"/>
                </a:solidFill>
                <a:latin typeface="Times New Roman" panose="02020603050405020304" pitchFamily="18" charset="0"/>
                <a:ea typeface="宋体" panose="02010600030101010101" pitchFamily="2" charset="-122"/>
              </a:rPr>
              <a:t>43</a:t>
            </a:fld>
            <a:endParaRPr lang="en-US" altLang="zh-CN" sz="1500">
              <a:solidFill>
                <a:schemeClr val="tx1"/>
              </a:solidFill>
              <a:latin typeface="Times New Roman" panose="02020603050405020304" pitchFamily="18" charset="0"/>
              <a:ea typeface="宋体" panose="02010600030101010101" pitchFamily="2" charset="-122"/>
            </a:endParaRPr>
          </a:p>
        </p:txBody>
      </p:sp>
      <p:sp>
        <p:nvSpPr>
          <p:cNvPr id="52230" name="Rectangle 3"/>
          <p:cNvSpPr>
            <a:spLocks noGrp="1"/>
          </p:cNvSpPr>
          <p:nvPr>
            <p:ph type="title" idx="4294967295"/>
          </p:nvPr>
        </p:nvSpPr>
        <p:spPr>
          <a:xfrm>
            <a:off x="1543050" y="405448"/>
            <a:ext cx="4572000" cy="571500"/>
          </a:xfrm>
        </p:spPr>
        <p:txBody>
          <a:bodyPr vert="horz" wrap="square" lIns="68580" tIns="34290" rIns="68580" bIns="34290" anchor="ctr"/>
          <a:lstStyle/>
          <a:p>
            <a:pPr algn="l" eaLnBrk="1" hangingPunct="1"/>
            <a:r>
              <a:rPr lang="en-US" altLang="zh-CN" sz="2100" b="1">
                <a:solidFill>
                  <a:schemeClr val="tx1"/>
                </a:solidFill>
                <a:ea typeface="华文新魏" panose="02010800040101010101" pitchFamily="2" charset="-122"/>
              </a:rPr>
              <a:t>D </a:t>
            </a:r>
            <a:r>
              <a:rPr lang="zh-CN" altLang="en-US" sz="2100" b="1" dirty="0">
                <a:solidFill>
                  <a:schemeClr val="tx1"/>
                </a:solidFill>
                <a:ea typeface="华文新魏" panose="02010800040101010101" pitchFamily="2" charset="-122"/>
              </a:rPr>
              <a:t>触发器的工作过程</a:t>
            </a:r>
            <a:r>
              <a:rPr lang="en-US" altLang="zh-CN" sz="2100" b="1">
                <a:solidFill>
                  <a:schemeClr val="tx1"/>
                </a:solidFill>
                <a:ea typeface="华文新魏" panose="02010800040101010101" pitchFamily="2" charset="-122"/>
              </a:rPr>
              <a:t>(9)</a:t>
            </a:r>
            <a:r>
              <a:rPr lang="zh-CN" altLang="en-US" sz="2100" b="1" dirty="0">
                <a:solidFill>
                  <a:schemeClr val="tx1"/>
                </a:solidFill>
                <a:ea typeface="华文新魏" panose="02010800040101010101" pitchFamily="2" charset="-122"/>
              </a:rPr>
              <a:t>：</a:t>
            </a:r>
          </a:p>
        </p:txBody>
      </p:sp>
      <p:grpSp>
        <p:nvGrpSpPr>
          <p:cNvPr id="52231" name="Group 112"/>
          <p:cNvGrpSpPr/>
          <p:nvPr/>
        </p:nvGrpSpPr>
        <p:grpSpPr>
          <a:xfrm>
            <a:off x="1714500" y="1064419"/>
            <a:ext cx="2400300" cy="3645694"/>
            <a:chOff x="0" y="0"/>
            <a:chExt cx="2016" cy="3062"/>
          </a:xfrm>
        </p:grpSpPr>
        <p:sp>
          <p:nvSpPr>
            <p:cNvPr id="52272" name="Line 38"/>
            <p:cNvSpPr/>
            <p:nvPr/>
          </p:nvSpPr>
          <p:spPr>
            <a:xfrm rot="-5400000">
              <a:off x="416" y="938"/>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273" name="Line 39"/>
            <p:cNvSpPr/>
            <p:nvPr/>
          </p:nvSpPr>
          <p:spPr>
            <a:xfrm rot="-5400000">
              <a:off x="288" y="372"/>
              <a:ext cx="28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274" name="AutoShape 40"/>
            <p:cNvSpPr/>
            <p:nvPr/>
          </p:nvSpPr>
          <p:spPr>
            <a:xfrm rot="-5400000">
              <a:off x="284" y="578"/>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75" name="Oval 41"/>
            <p:cNvSpPr/>
            <p:nvPr/>
          </p:nvSpPr>
          <p:spPr>
            <a:xfrm rot="-5400000">
              <a:off x="391" y="502"/>
              <a:ext cx="62" cy="61"/>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76" name="Line 42"/>
            <p:cNvSpPr/>
            <p:nvPr/>
          </p:nvSpPr>
          <p:spPr>
            <a:xfrm rot="-5400000">
              <a:off x="1056" y="375"/>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277" name="AutoShape 43"/>
            <p:cNvSpPr/>
            <p:nvPr/>
          </p:nvSpPr>
          <p:spPr>
            <a:xfrm rot="-5400000">
              <a:off x="1052" y="581"/>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78" name="Oval 44"/>
            <p:cNvSpPr/>
            <p:nvPr/>
          </p:nvSpPr>
          <p:spPr>
            <a:xfrm rot="-5400000">
              <a:off x="1159" y="495"/>
              <a:ext cx="62" cy="61"/>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79" name="Line 45"/>
            <p:cNvSpPr/>
            <p:nvPr/>
          </p:nvSpPr>
          <p:spPr>
            <a:xfrm rot="-5400000">
              <a:off x="202"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280" name="Line 46"/>
            <p:cNvSpPr/>
            <p:nvPr/>
          </p:nvSpPr>
          <p:spPr>
            <a:xfrm rot="-5400000">
              <a:off x="209" y="1796"/>
              <a:ext cx="2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281" name="AutoShape 47"/>
            <p:cNvSpPr/>
            <p:nvPr/>
          </p:nvSpPr>
          <p:spPr>
            <a:xfrm rot="-5400000">
              <a:off x="280" y="1377"/>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82" name="Oval 48"/>
            <p:cNvSpPr/>
            <p:nvPr/>
          </p:nvSpPr>
          <p:spPr>
            <a:xfrm rot="-5400000">
              <a:off x="396" y="1294"/>
              <a:ext cx="62" cy="57"/>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83" name="AutoShape 49"/>
            <p:cNvSpPr/>
            <p:nvPr/>
          </p:nvSpPr>
          <p:spPr>
            <a:xfrm rot="-5400000">
              <a:off x="1048" y="1380"/>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84" name="Oval 50"/>
            <p:cNvSpPr/>
            <p:nvPr/>
          </p:nvSpPr>
          <p:spPr>
            <a:xfrm rot="-5400000">
              <a:off x="1164" y="1297"/>
              <a:ext cx="62" cy="57"/>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85" name="Line 51"/>
            <p:cNvSpPr/>
            <p:nvPr/>
          </p:nvSpPr>
          <p:spPr>
            <a:xfrm rot="-5400000">
              <a:off x="260" y="253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286" name="Line 52"/>
            <p:cNvSpPr/>
            <p:nvPr/>
          </p:nvSpPr>
          <p:spPr>
            <a:xfrm rot="-5400000">
              <a:off x="1027" y="2545"/>
              <a:ext cx="154"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287" name="Line 53"/>
            <p:cNvSpPr/>
            <p:nvPr/>
          </p:nvSpPr>
          <p:spPr>
            <a:xfrm rot="-5400000">
              <a:off x="1014" y="937"/>
              <a:ext cx="16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288" name="Line 54"/>
            <p:cNvSpPr/>
            <p:nvPr/>
          </p:nvSpPr>
          <p:spPr>
            <a:xfrm>
              <a:off x="508" y="1028"/>
              <a:ext cx="15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289" name="Line 55"/>
            <p:cNvSpPr/>
            <p:nvPr/>
          </p:nvSpPr>
          <p:spPr>
            <a:xfrm>
              <a:off x="963" y="1028"/>
              <a:ext cx="141"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290" name="Line 56"/>
            <p:cNvSpPr/>
            <p:nvPr/>
          </p:nvSpPr>
          <p:spPr>
            <a:xfrm>
              <a:off x="432" y="404"/>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291" name="Line 57"/>
            <p:cNvSpPr/>
            <p:nvPr/>
          </p:nvSpPr>
          <p:spPr>
            <a:xfrm>
              <a:off x="1001" y="404"/>
              <a:ext cx="209"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292" name="Line 58"/>
            <p:cNvSpPr/>
            <p:nvPr/>
          </p:nvSpPr>
          <p:spPr>
            <a:xfrm>
              <a:off x="644" y="404"/>
              <a:ext cx="326" cy="63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293" name="Line 59"/>
            <p:cNvSpPr/>
            <p:nvPr/>
          </p:nvSpPr>
          <p:spPr>
            <a:xfrm flipH="1">
              <a:off x="652" y="404"/>
              <a:ext cx="340"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294" name="Line 60"/>
            <p:cNvSpPr/>
            <p:nvPr/>
          </p:nvSpPr>
          <p:spPr>
            <a:xfrm rot="-5400000">
              <a:off x="967" y="1068"/>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295" name="Oval 61"/>
            <p:cNvSpPr/>
            <p:nvPr/>
          </p:nvSpPr>
          <p:spPr>
            <a:xfrm>
              <a:off x="412"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96" name="Oval 62"/>
            <p:cNvSpPr/>
            <p:nvPr/>
          </p:nvSpPr>
          <p:spPr>
            <a:xfrm>
              <a:off x="1172" y="384"/>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297" name="Text Box 63"/>
            <p:cNvSpPr txBox="1"/>
            <p:nvPr/>
          </p:nvSpPr>
          <p:spPr>
            <a:xfrm>
              <a:off x="1114"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3</a:t>
              </a:r>
            </a:p>
          </p:txBody>
        </p:sp>
        <p:sp>
          <p:nvSpPr>
            <p:cNvPr id="52298" name="Text Box 64"/>
            <p:cNvSpPr txBox="1"/>
            <p:nvPr/>
          </p:nvSpPr>
          <p:spPr>
            <a:xfrm>
              <a:off x="1104" y="63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1</a:t>
              </a:r>
            </a:p>
          </p:txBody>
        </p:sp>
        <p:sp>
          <p:nvSpPr>
            <p:cNvPr id="52299" name="Text Box 65"/>
            <p:cNvSpPr txBox="1"/>
            <p:nvPr/>
          </p:nvSpPr>
          <p:spPr>
            <a:xfrm>
              <a:off x="336" y="642"/>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2</a:t>
              </a:r>
            </a:p>
          </p:txBody>
        </p:sp>
        <p:sp>
          <p:nvSpPr>
            <p:cNvPr id="52300" name="Text Box 66"/>
            <p:cNvSpPr txBox="1"/>
            <p:nvPr/>
          </p:nvSpPr>
          <p:spPr>
            <a:xfrm>
              <a:off x="336" y="1450"/>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4</a:t>
              </a:r>
            </a:p>
          </p:txBody>
        </p:sp>
        <p:sp>
          <p:nvSpPr>
            <p:cNvPr id="52301" name="Line 67"/>
            <p:cNvSpPr/>
            <p:nvPr/>
          </p:nvSpPr>
          <p:spPr>
            <a:xfrm rot="-5400000">
              <a:off x="199" y="1869"/>
              <a:ext cx="447"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302" name="Line 68"/>
            <p:cNvSpPr/>
            <p:nvPr/>
          </p:nvSpPr>
          <p:spPr>
            <a:xfrm rot="-5400000">
              <a:off x="967" y="1876"/>
              <a:ext cx="447"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03" name="Line 69"/>
            <p:cNvSpPr/>
            <p:nvPr/>
          </p:nvSpPr>
          <p:spPr>
            <a:xfrm rot="-5400000">
              <a:off x="428" y="1723"/>
              <a:ext cx="16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04" name="Line 70"/>
            <p:cNvSpPr/>
            <p:nvPr/>
          </p:nvSpPr>
          <p:spPr>
            <a:xfrm>
              <a:off x="518" y="1816"/>
              <a:ext cx="141"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05" name="Line 71"/>
            <p:cNvSpPr/>
            <p:nvPr/>
          </p:nvSpPr>
          <p:spPr>
            <a:xfrm>
              <a:off x="988" y="1192"/>
              <a:ext cx="435"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06" name="Line 72"/>
            <p:cNvSpPr/>
            <p:nvPr/>
          </p:nvSpPr>
          <p:spPr>
            <a:xfrm flipH="1">
              <a:off x="634" y="1192"/>
              <a:ext cx="340" cy="63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07" name="Line 73"/>
            <p:cNvSpPr/>
            <p:nvPr/>
          </p:nvSpPr>
          <p:spPr>
            <a:xfrm rot="-5400000">
              <a:off x="1151" y="1796"/>
              <a:ext cx="268"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308" name="Line 74"/>
            <p:cNvSpPr/>
            <p:nvPr/>
          </p:nvSpPr>
          <p:spPr>
            <a:xfrm>
              <a:off x="346" y="1930"/>
              <a:ext cx="132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309" name="Line 75"/>
            <p:cNvSpPr/>
            <p:nvPr/>
          </p:nvSpPr>
          <p:spPr>
            <a:xfrm>
              <a:off x="144" y="1220"/>
              <a:ext cx="0" cy="1394"/>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10" name="Line 76"/>
            <p:cNvSpPr/>
            <p:nvPr/>
          </p:nvSpPr>
          <p:spPr>
            <a:xfrm>
              <a:off x="144" y="1220"/>
              <a:ext cx="28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11" name="Oval 77"/>
            <p:cNvSpPr/>
            <p:nvPr/>
          </p:nvSpPr>
          <p:spPr>
            <a:xfrm>
              <a:off x="412" y="119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312" name="Line 78"/>
            <p:cNvSpPr/>
            <p:nvPr/>
          </p:nvSpPr>
          <p:spPr>
            <a:xfrm>
              <a:off x="144" y="2612"/>
              <a:ext cx="192"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13" name="Oval 79"/>
            <p:cNvSpPr/>
            <p:nvPr/>
          </p:nvSpPr>
          <p:spPr>
            <a:xfrm>
              <a:off x="1258" y="1900"/>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314" name="Line 80"/>
            <p:cNvSpPr/>
            <p:nvPr/>
          </p:nvSpPr>
          <p:spPr>
            <a:xfrm>
              <a:off x="518" y="2478"/>
              <a:ext cx="0" cy="347"/>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15" name="Line 81"/>
            <p:cNvSpPr/>
            <p:nvPr/>
          </p:nvSpPr>
          <p:spPr>
            <a:xfrm>
              <a:off x="1412" y="1182"/>
              <a:ext cx="0" cy="144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16" name="Line 82"/>
            <p:cNvSpPr/>
            <p:nvPr/>
          </p:nvSpPr>
          <p:spPr>
            <a:xfrm rot="-5400000">
              <a:off x="1211" y="2535"/>
              <a:ext cx="154"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17" name="Line 83"/>
            <p:cNvSpPr/>
            <p:nvPr/>
          </p:nvSpPr>
          <p:spPr>
            <a:xfrm>
              <a:off x="1296" y="2612"/>
              <a:ext cx="118" cy="0"/>
            </a:xfrm>
            <a:prstGeom prst="line">
              <a:avLst/>
            </a:prstGeom>
            <a:ln w="28575" cap="flat" cmpd="sng">
              <a:solidFill>
                <a:srgbClr val="FF5050"/>
              </a:solidFill>
              <a:prstDash val="solid"/>
              <a:headEnd type="none" w="med" len="med"/>
              <a:tailEnd type="none" w="med" len="med"/>
            </a:ln>
          </p:spPr>
          <p:txBody>
            <a:bodyPr/>
            <a:lstStyle/>
            <a:p>
              <a:endParaRPr lang="zh-CN" altLang="en-US"/>
            </a:p>
          </p:txBody>
        </p:sp>
        <p:sp>
          <p:nvSpPr>
            <p:cNvPr id="52318" name="Oval 84"/>
            <p:cNvSpPr/>
            <p:nvPr/>
          </p:nvSpPr>
          <p:spPr>
            <a:xfrm>
              <a:off x="1172" y="1162"/>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319" name="Line 85"/>
            <p:cNvSpPr/>
            <p:nvPr/>
          </p:nvSpPr>
          <p:spPr>
            <a:xfrm>
              <a:off x="432" y="2036"/>
              <a:ext cx="209"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320" name="Line 86"/>
            <p:cNvSpPr/>
            <p:nvPr/>
          </p:nvSpPr>
          <p:spPr>
            <a:xfrm>
              <a:off x="950" y="2622"/>
              <a:ext cx="152" cy="0"/>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321" name="Line 87"/>
            <p:cNvSpPr/>
            <p:nvPr/>
          </p:nvSpPr>
          <p:spPr>
            <a:xfrm>
              <a:off x="634" y="2036"/>
              <a:ext cx="326" cy="598"/>
            </a:xfrm>
            <a:prstGeom prst="line">
              <a:avLst/>
            </a:prstGeom>
            <a:ln w="28575" cap="flat" cmpd="sng">
              <a:solidFill>
                <a:schemeClr val="accent1"/>
              </a:solidFill>
              <a:prstDash val="solid"/>
              <a:headEnd type="none" w="med" len="med"/>
              <a:tailEnd type="none" w="med" len="med"/>
            </a:ln>
          </p:spPr>
          <p:txBody>
            <a:bodyPr/>
            <a:lstStyle/>
            <a:p>
              <a:endParaRPr lang="zh-CN" altLang="en-US"/>
            </a:p>
          </p:txBody>
        </p:sp>
        <p:sp>
          <p:nvSpPr>
            <p:cNvPr id="52322" name="Text Box 88"/>
            <p:cNvSpPr txBox="1"/>
            <p:nvPr/>
          </p:nvSpPr>
          <p:spPr>
            <a:xfrm>
              <a:off x="1084" y="0"/>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52323" name="Text Box 89"/>
            <p:cNvSpPr txBox="1"/>
            <p:nvPr/>
          </p:nvSpPr>
          <p:spPr>
            <a:xfrm>
              <a:off x="308" y="0"/>
              <a:ext cx="336"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/Q</a:t>
              </a:r>
            </a:p>
          </p:txBody>
        </p:sp>
        <p:sp>
          <p:nvSpPr>
            <p:cNvPr id="52324" name="Text Box 91"/>
            <p:cNvSpPr txBox="1"/>
            <p:nvPr/>
          </p:nvSpPr>
          <p:spPr>
            <a:xfrm>
              <a:off x="1536" y="1700"/>
              <a:ext cx="48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CLK</a:t>
              </a:r>
            </a:p>
          </p:txBody>
        </p:sp>
        <p:sp>
          <p:nvSpPr>
            <p:cNvPr id="52325" name="Text Box 92"/>
            <p:cNvSpPr txBox="1"/>
            <p:nvPr/>
          </p:nvSpPr>
          <p:spPr>
            <a:xfrm>
              <a:off x="414" y="2792"/>
              <a:ext cx="240" cy="270"/>
            </a:xfrm>
            <a:prstGeom prst="rect">
              <a:avLst/>
            </a:prstGeom>
            <a:noFill/>
            <a:ln w="9525">
              <a:noFill/>
            </a:ln>
          </p:spPr>
          <p:txBody>
            <a:bodyPr>
              <a:spAutoFit/>
            </a:bodyPr>
            <a:lstStyle/>
            <a:p>
              <a:r>
                <a:rPr lang="en-US" altLang="zh-CN" sz="1500">
                  <a:solidFill>
                    <a:srgbClr val="FFFF00"/>
                  </a:solidFill>
                  <a:latin typeface="Times New Roman" panose="02020603050405020304" pitchFamily="18" charset="0"/>
                </a:rPr>
                <a:t>D</a:t>
              </a:r>
            </a:p>
          </p:txBody>
        </p:sp>
        <p:sp>
          <p:nvSpPr>
            <p:cNvPr id="52326" name="Text Box 93"/>
            <p:cNvSpPr txBox="1"/>
            <p:nvPr/>
          </p:nvSpPr>
          <p:spPr>
            <a:xfrm>
              <a:off x="768" y="1220"/>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a</a:t>
              </a:r>
            </a:p>
          </p:txBody>
        </p:sp>
        <p:sp>
          <p:nvSpPr>
            <p:cNvPr id="52327" name="Text Box 94"/>
            <p:cNvSpPr txBox="1"/>
            <p:nvPr/>
          </p:nvSpPr>
          <p:spPr>
            <a:xfrm>
              <a:off x="1392"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b</a:t>
              </a:r>
            </a:p>
          </p:txBody>
        </p:sp>
        <p:sp>
          <p:nvSpPr>
            <p:cNvPr id="52328" name="Text Box 95"/>
            <p:cNvSpPr txBox="1"/>
            <p:nvPr/>
          </p:nvSpPr>
          <p:spPr>
            <a:xfrm>
              <a:off x="0" y="1268"/>
              <a:ext cx="240" cy="231"/>
            </a:xfrm>
            <a:prstGeom prst="rect">
              <a:avLst/>
            </a:prstGeom>
            <a:noFill/>
            <a:ln w="9525">
              <a:noFill/>
            </a:ln>
          </p:spPr>
          <p:txBody>
            <a:bodyPr>
              <a:spAutoFit/>
            </a:bodyPr>
            <a:lstStyle/>
            <a:p>
              <a:r>
                <a:rPr lang="en-US" altLang="zh-CN" sz="1200">
                  <a:solidFill>
                    <a:srgbClr val="FFFF00"/>
                  </a:solidFill>
                  <a:latin typeface="Times New Roman" panose="02020603050405020304" pitchFamily="18" charset="0"/>
                </a:rPr>
                <a:t>c</a:t>
              </a:r>
            </a:p>
          </p:txBody>
        </p:sp>
        <p:sp>
          <p:nvSpPr>
            <p:cNvPr id="52329" name="AutoShape 96"/>
            <p:cNvSpPr/>
            <p:nvPr/>
          </p:nvSpPr>
          <p:spPr>
            <a:xfrm rot="-5400000">
              <a:off x="280" y="2183"/>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330" name="AutoShape 97"/>
            <p:cNvSpPr/>
            <p:nvPr/>
          </p:nvSpPr>
          <p:spPr>
            <a:xfrm rot="-5400000">
              <a:off x="1048" y="2186"/>
              <a:ext cx="288" cy="274"/>
            </a:xfrm>
            <a:prstGeom prst="flowChartDelay">
              <a:avLst/>
            </a:prstGeom>
            <a:solidFill>
              <a:schemeClr val="accent1"/>
            </a:solidFill>
            <a:ln w="28575" cap="flat" cmpd="sng">
              <a:solidFill>
                <a:schemeClr val="bg1"/>
              </a:solidFill>
              <a:prstDash val="solid"/>
              <a:miter/>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331" name="Oval 98"/>
            <p:cNvSpPr/>
            <p:nvPr/>
          </p:nvSpPr>
          <p:spPr>
            <a:xfrm rot="-5400000">
              <a:off x="1155" y="2110"/>
              <a:ext cx="62" cy="61"/>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332" name="Text Box 99"/>
            <p:cNvSpPr txBox="1"/>
            <p:nvPr/>
          </p:nvSpPr>
          <p:spPr>
            <a:xfrm>
              <a:off x="1104"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5</a:t>
              </a:r>
            </a:p>
          </p:txBody>
        </p:sp>
        <p:sp>
          <p:nvSpPr>
            <p:cNvPr id="52333" name="Text Box 100"/>
            <p:cNvSpPr txBox="1"/>
            <p:nvPr/>
          </p:nvSpPr>
          <p:spPr>
            <a:xfrm>
              <a:off x="336" y="2256"/>
              <a:ext cx="192" cy="270"/>
            </a:xfrm>
            <a:prstGeom prst="rect">
              <a:avLst/>
            </a:prstGeom>
            <a:noFill/>
            <a:ln w="9525">
              <a:noFill/>
            </a:ln>
          </p:spPr>
          <p:txBody>
            <a:bodyPr>
              <a:spAutoFit/>
            </a:bodyPr>
            <a:lstStyle/>
            <a:p>
              <a:r>
                <a:rPr lang="en-US" altLang="zh-CN" sz="1500">
                  <a:solidFill>
                    <a:schemeClr val="tx1"/>
                  </a:solidFill>
                  <a:latin typeface="Times New Roman" panose="02020603050405020304" pitchFamily="18" charset="0"/>
                </a:rPr>
                <a:t>6</a:t>
              </a:r>
            </a:p>
          </p:txBody>
        </p:sp>
        <p:sp>
          <p:nvSpPr>
            <p:cNvPr id="52334" name="Oval 101"/>
            <p:cNvSpPr/>
            <p:nvPr/>
          </p:nvSpPr>
          <p:spPr>
            <a:xfrm>
              <a:off x="412" y="2008"/>
              <a:ext cx="48" cy="48"/>
            </a:xfrm>
            <a:prstGeom prst="ellipse">
              <a:avLst/>
            </a:prstGeom>
            <a:solidFill>
              <a:schemeClr val="bg1"/>
            </a:solidFill>
            <a:ln w="28575" cap="flat" cmpd="sng">
              <a:solidFill>
                <a:schemeClr val="bg1"/>
              </a:solidFill>
              <a:prstDash val="solid"/>
              <a:headEnd type="none" w="med" len="med"/>
              <a:tailEnd type="none" w="med" len="med"/>
            </a:ln>
          </p:spPr>
          <p:txBody>
            <a:bodyPr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sp>
          <p:nvSpPr>
            <p:cNvPr id="52335" name="Oval 102"/>
            <p:cNvSpPr/>
            <p:nvPr/>
          </p:nvSpPr>
          <p:spPr>
            <a:xfrm rot="-5400000">
              <a:off x="397" y="2097"/>
              <a:ext cx="62" cy="61"/>
            </a:xfrm>
            <a:prstGeom prst="ellipse">
              <a:avLst/>
            </a:prstGeom>
            <a:solidFill>
              <a:schemeClr val="tx1"/>
            </a:solidFill>
            <a:ln w="28575" cap="flat" cmpd="sng">
              <a:solidFill>
                <a:schemeClr val="bg1"/>
              </a:solidFill>
              <a:prstDash val="solid"/>
              <a:headEnd type="none" w="med" len="med"/>
              <a:tailEnd type="none" w="med" len="med"/>
            </a:ln>
          </p:spPr>
          <p:txBody>
            <a:bodyPr vert="eaVert" wrap="none" anchor="ctr"/>
            <a:lstStyle/>
            <a:p>
              <a:pPr algn="ctr">
                <a:spcBef>
                  <a:spcPct val="0"/>
                </a:spcBef>
              </a:pPr>
              <a:endParaRPr lang="zh-CN" altLang="en-US" sz="1500" i="1" dirty="0">
                <a:solidFill>
                  <a:srgbClr val="FFFF00"/>
                </a:solidFill>
                <a:latin typeface="Times New Roman" panose="02020603050405020304" pitchFamily="18" charset="0"/>
                <a:ea typeface="宋体" panose="02010600030101010101" pitchFamily="2" charset="-122"/>
              </a:endParaRPr>
            </a:p>
          </p:txBody>
        </p:sp>
      </p:grpSp>
      <p:sp>
        <p:nvSpPr>
          <p:cNvPr id="52232" name="Line 18"/>
          <p:cNvSpPr/>
          <p:nvPr/>
        </p:nvSpPr>
        <p:spPr>
          <a:xfrm>
            <a:off x="5657850" y="1440656"/>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2233" name="Line 19"/>
          <p:cNvSpPr/>
          <p:nvPr/>
        </p:nvSpPr>
        <p:spPr>
          <a:xfrm>
            <a:off x="64579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2234" name="Line 20"/>
          <p:cNvSpPr/>
          <p:nvPr/>
        </p:nvSpPr>
        <p:spPr>
          <a:xfrm>
            <a:off x="60579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2235" name="Line 21"/>
          <p:cNvSpPr/>
          <p:nvPr/>
        </p:nvSpPr>
        <p:spPr>
          <a:xfrm>
            <a:off x="685800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2236" name="Line 22"/>
          <p:cNvSpPr/>
          <p:nvPr/>
        </p:nvSpPr>
        <p:spPr>
          <a:xfrm>
            <a:off x="72580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2237" name="Line 23"/>
          <p:cNvSpPr/>
          <p:nvPr/>
        </p:nvSpPr>
        <p:spPr>
          <a:xfrm>
            <a:off x="7670006"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2238" name="Line 31"/>
          <p:cNvSpPr/>
          <p:nvPr/>
        </p:nvSpPr>
        <p:spPr>
          <a:xfrm>
            <a:off x="7658100" y="963216"/>
            <a:ext cx="0" cy="342900"/>
          </a:xfrm>
          <a:prstGeom prst="line">
            <a:avLst/>
          </a:prstGeom>
          <a:ln w="57150" cap="flat" cmpd="sng">
            <a:solidFill>
              <a:srgbClr val="FFFF00"/>
            </a:solidFill>
            <a:prstDash val="solid"/>
            <a:headEnd type="none" w="med" len="med"/>
            <a:tailEnd type="triangle" w="med" len="med"/>
          </a:ln>
        </p:spPr>
        <p:txBody>
          <a:bodyPr/>
          <a:lstStyle/>
          <a:p>
            <a:endParaRPr lang="zh-CN" altLang="en-US"/>
          </a:p>
        </p:txBody>
      </p:sp>
      <p:grpSp>
        <p:nvGrpSpPr>
          <p:cNvPr id="52239" name="Group 109"/>
          <p:cNvGrpSpPr/>
          <p:nvPr/>
        </p:nvGrpSpPr>
        <p:grpSpPr>
          <a:xfrm>
            <a:off x="4410075" y="1543050"/>
            <a:ext cx="3388519" cy="1910953"/>
            <a:chOff x="-88" y="0"/>
            <a:chExt cx="2846" cy="1605"/>
          </a:xfrm>
        </p:grpSpPr>
        <p:sp>
          <p:nvSpPr>
            <p:cNvPr id="52242" name="Line 4"/>
            <p:cNvSpPr/>
            <p:nvPr/>
          </p:nvSpPr>
          <p:spPr>
            <a:xfrm>
              <a:off x="1968" y="318"/>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43" name="Line 5"/>
            <p:cNvSpPr/>
            <p:nvPr/>
          </p:nvSpPr>
          <p:spPr>
            <a:xfrm>
              <a:off x="2304"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44" name="Line 6"/>
            <p:cNvSpPr/>
            <p:nvPr/>
          </p:nvSpPr>
          <p:spPr>
            <a:xfrm>
              <a:off x="2304" y="0"/>
              <a:ext cx="331" cy="0"/>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52245" name="Line 7"/>
            <p:cNvSpPr/>
            <p:nvPr/>
          </p:nvSpPr>
          <p:spPr>
            <a:xfrm>
              <a:off x="2642" y="0"/>
              <a:ext cx="0" cy="333"/>
            </a:xfrm>
            <a:prstGeom prst="line">
              <a:avLst/>
            </a:prstGeom>
            <a:ln w="9525" cap="flat" cmpd="sng">
              <a:solidFill>
                <a:schemeClr val="bg1"/>
              </a:solidFill>
              <a:prstDash val="solid"/>
              <a:headEnd type="none" w="med" len="med"/>
              <a:tailEnd type="none" w="med" len="med"/>
            </a:ln>
          </p:spPr>
          <p:txBody>
            <a:bodyPr/>
            <a:lstStyle/>
            <a:p>
              <a:endParaRPr lang="zh-CN" altLang="en-US"/>
            </a:p>
          </p:txBody>
        </p:sp>
        <p:sp>
          <p:nvSpPr>
            <p:cNvPr id="52246" name="Line 8"/>
            <p:cNvSpPr/>
            <p:nvPr/>
          </p:nvSpPr>
          <p:spPr>
            <a:xfrm>
              <a:off x="1294" y="318"/>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47" name="Line 9"/>
            <p:cNvSpPr/>
            <p:nvPr/>
          </p:nvSpPr>
          <p:spPr>
            <a:xfrm>
              <a:off x="1630"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48" name="Line 10"/>
            <p:cNvSpPr/>
            <p:nvPr/>
          </p:nvSpPr>
          <p:spPr>
            <a:xfrm>
              <a:off x="1630" y="0"/>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49" name="Line 11"/>
            <p:cNvSpPr/>
            <p:nvPr/>
          </p:nvSpPr>
          <p:spPr>
            <a:xfrm>
              <a:off x="1968"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50" name="Line 12"/>
            <p:cNvSpPr/>
            <p:nvPr/>
          </p:nvSpPr>
          <p:spPr>
            <a:xfrm>
              <a:off x="624" y="318"/>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51" name="Line 13"/>
            <p:cNvSpPr/>
            <p:nvPr/>
          </p:nvSpPr>
          <p:spPr>
            <a:xfrm>
              <a:off x="960"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52" name="Line 14"/>
            <p:cNvSpPr/>
            <p:nvPr/>
          </p:nvSpPr>
          <p:spPr>
            <a:xfrm>
              <a:off x="960" y="0"/>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53" name="Line 15"/>
            <p:cNvSpPr/>
            <p:nvPr/>
          </p:nvSpPr>
          <p:spPr>
            <a:xfrm>
              <a:off x="1298"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54" name="Text Box 16"/>
            <p:cNvSpPr txBox="1"/>
            <p:nvPr/>
          </p:nvSpPr>
          <p:spPr>
            <a:xfrm>
              <a:off x="-88" y="48"/>
              <a:ext cx="616" cy="309"/>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CLK</a:t>
              </a:r>
            </a:p>
          </p:txBody>
        </p:sp>
        <p:sp>
          <p:nvSpPr>
            <p:cNvPr id="52255" name="Text Box 17"/>
            <p:cNvSpPr txBox="1"/>
            <p:nvPr/>
          </p:nvSpPr>
          <p:spPr>
            <a:xfrm>
              <a:off x="130" y="668"/>
              <a:ext cx="432" cy="309"/>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D</a:t>
              </a:r>
            </a:p>
          </p:txBody>
        </p:sp>
        <p:sp>
          <p:nvSpPr>
            <p:cNvPr id="52256" name="Line 24"/>
            <p:cNvSpPr/>
            <p:nvPr/>
          </p:nvSpPr>
          <p:spPr>
            <a:xfrm>
              <a:off x="624" y="662"/>
              <a:ext cx="42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2257" name="Line 25"/>
            <p:cNvSpPr/>
            <p:nvPr/>
          </p:nvSpPr>
          <p:spPr>
            <a:xfrm>
              <a:off x="1056" y="655"/>
              <a:ext cx="0" cy="333"/>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2258" name="Line 26"/>
            <p:cNvSpPr/>
            <p:nvPr/>
          </p:nvSpPr>
          <p:spPr>
            <a:xfrm>
              <a:off x="1056" y="998"/>
              <a:ext cx="816"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2259" name="Line 27"/>
            <p:cNvSpPr/>
            <p:nvPr/>
          </p:nvSpPr>
          <p:spPr>
            <a:xfrm>
              <a:off x="1864" y="672"/>
              <a:ext cx="0" cy="333"/>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2260" name="Line 28"/>
            <p:cNvSpPr/>
            <p:nvPr/>
          </p:nvSpPr>
          <p:spPr>
            <a:xfrm>
              <a:off x="1872" y="672"/>
              <a:ext cx="861" cy="0"/>
            </a:xfrm>
            <a:prstGeom prst="line">
              <a:avLst/>
            </a:prstGeom>
            <a:ln w="57150" cap="flat" cmpd="sng">
              <a:solidFill>
                <a:srgbClr val="FFFF00"/>
              </a:solidFill>
              <a:prstDash val="solid"/>
              <a:headEnd type="none" w="med" len="med"/>
              <a:tailEnd type="none" w="med" len="med"/>
            </a:ln>
          </p:spPr>
          <p:txBody>
            <a:bodyPr/>
            <a:lstStyle/>
            <a:p>
              <a:endParaRPr lang="zh-CN" altLang="en-US"/>
            </a:p>
          </p:txBody>
        </p:sp>
        <p:sp>
          <p:nvSpPr>
            <p:cNvPr id="52261" name="Text Box 29"/>
            <p:cNvSpPr txBox="1"/>
            <p:nvPr/>
          </p:nvSpPr>
          <p:spPr>
            <a:xfrm>
              <a:off x="126" y="1296"/>
              <a:ext cx="432" cy="309"/>
            </a:xfrm>
            <a:prstGeom prst="rect">
              <a:avLst/>
            </a:prstGeom>
            <a:noFill/>
            <a:ln w="9525">
              <a:noFill/>
            </a:ln>
          </p:spPr>
          <p:txBody>
            <a:bodyPr>
              <a:spAutoFit/>
            </a:bodyPr>
            <a:lstStyle/>
            <a:p>
              <a:r>
                <a:rPr lang="en-US" altLang="zh-CN" sz="1800">
                  <a:solidFill>
                    <a:srgbClr val="FFFF00"/>
                  </a:solidFill>
                  <a:latin typeface="Times New Roman" panose="02020603050405020304" pitchFamily="18" charset="0"/>
                </a:rPr>
                <a:t>Q</a:t>
              </a:r>
            </a:p>
          </p:txBody>
        </p:sp>
        <p:sp>
          <p:nvSpPr>
            <p:cNvPr id="52262" name="Line 30"/>
            <p:cNvSpPr/>
            <p:nvPr/>
          </p:nvSpPr>
          <p:spPr>
            <a:xfrm>
              <a:off x="624" y="1536"/>
              <a:ext cx="336"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2263" name="Line 32"/>
            <p:cNvSpPr/>
            <p:nvPr/>
          </p:nvSpPr>
          <p:spPr>
            <a:xfrm>
              <a:off x="960" y="1200"/>
              <a:ext cx="0" cy="333"/>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2264" name="Line 33"/>
            <p:cNvSpPr/>
            <p:nvPr/>
          </p:nvSpPr>
          <p:spPr>
            <a:xfrm>
              <a:off x="960" y="1210"/>
              <a:ext cx="68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2265" name="Line 34"/>
            <p:cNvSpPr/>
            <p:nvPr/>
          </p:nvSpPr>
          <p:spPr>
            <a:xfrm>
              <a:off x="1634" y="1220"/>
              <a:ext cx="0" cy="333"/>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2266" name="Line 35"/>
            <p:cNvSpPr/>
            <p:nvPr/>
          </p:nvSpPr>
          <p:spPr>
            <a:xfrm>
              <a:off x="1634" y="1536"/>
              <a:ext cx="680"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2267" name="Line 103"/>
            <p:cNvSpPr/>
            <p:nvPr/>
          </p:nvSpPr>
          <p:spPr>
            <a:xfrm>
              <a:off x="2304" y="1200"/>
              <a:ext cx="0" cy="333"/>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2268" name="Line 104"/>
            <p:cNvSpPr/>
            <p:nvPr/>
          </p:nvSpPr>
          <p:spPr>
            <a:xfrm>
              <a:off x="2296" y="1200"/>
              <a:ext cx="453" cy="0"/>
            </a:xfrm>
            <a:prstGeom prst="line">
              <a:avLst/>
            </a:prstGeom>
            <a:ln w="57150" cap="flat" cmpd="sng">
              <a:solidFill>
                <a:schemeClr val="bg1"/>
              </a:solidFill>
              <a:prstDash val="solid"/>
              <a:headEnd type="none" w="med" len="med"/>
              <a:tailEnd type="none" w="med" len="med"/>
            </a:ln>
          </p:spPr>
          <p:txBody>
            <a:bodyPr/>
            <a:lstStyle/>
            <a:p>
              <a:endParaRPr lang="zh-CN" altLang="en-US"/>
            </a:p>
          </p:txBody>
        </p:sp>
        <p:sp>
          <p:nvSpPr>
            <p:cNvPr id="52269" name="Line 105"/>
            <p:cNvSpPr/>
            <p:nvPr/>
          </p:nvSpPr>
          <p:spPr>
            <a:xfrm>
              <a:off x="2309" y="0"/>
              <a:ext cx="331"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70" name="Line 106"/>
            <p:cNvSpPr/>
            <p:nvPr/>
          </p:nvSpPr>
          <p:spPr>
            <a:xfrm>
              <a:off x="2640" y="0"/>
              <a:ext cx="0" cy="333"/>
            </a:xfrm>
            <a:prstGeom prst="line">
              <a:avLst/>
            </a:prstGeom>
            <a:ln w="57150" cap="flat" cmpd="sng">
              <a:solidFill>
                <a:srgbClr val="99CCFF"/>
              </a:solidFill>
              <a:prstDash val="solid"/>
              <a:headEnd type="none" w="med" len="med"/>
              <a:tailEnd type="none" w="med" len="med"/>
            </a:ln>
          </p:spPr>
          <p:txBody>
            <a:bodyPr/>
            <a:lstStyle/>
            <a:p>
              <a:endParaRPr lang="zh-CN" altLang="en-US"/>
            </a:p>
          </p:txBody>
        </p:sp>
        <p:sp>
          <p:nvSpPr>
            <p:cNvPr id="52271" name="Line 107"/>
            <p:cNvSpPr/>
            <p:nvPr/>
          </p:nvSpPr>
          <p:spPr>
            <a:xfrm>
              <a:off x="2645" y="312"/>
              <a:ext cx="113" cy="0"/>
            </a:xfrm>
            <a:prstGeom prst="line">
              <a:avLst/>
            </a:prstGeom>
            <a:ln w="57150" cap="flat" cmpd="sng">
              <a:solidFill>
                <a:srgbClr val="99CCFF"/>
              </a:solidFill>
              <a:prstDash val="solid"/>
              <a:headEnd type="none" w="med" len="med"/>
              <a:tailEnd type="none" w="med" len="med"/>
            </a:ln>
          </p:spPr>
          <p:txBody>
            <a:bodyPr/>
            <a:lstStyle/>
            <a:p>
              <a:endParaRPr lang="zh-CN" altLang="en-US"/>
            </a:p>
          </p:txBody>
        </p:sp>
      </p:grpSp>
      <p:sp>
        <p:nvSpPr>
          <p:cNvPr id="52240" name="Line 110"/>
          <p:cNvSpPr/>
          <p:nvPr/>
        </p:nvSpPr>
        <p:spPr>
          <a:xfrm>
            <a:off x="57721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
        <p:nvSpPr>
          <p:cNvPr id="52241" name="Line 111"/>
          <p:cNvSpPr/>
          <p:nvPr/>
        </p:nvSpPr>
        <p:spPr>
          <a:xfrm>
            <a:off x="6724650" y="1428750"/>
            <a:ext cx="0" cy="2159794"/>
          </a:xfrm>
          <a:prstGeom prst="line">
            <a:avLst/>
          </a:prstGeom>
          <a:ln w="9525" cap="flat" cmpd="sng">
            <a:solidFill>
              <a:schemeClr val="bg1"/>
            </a:solidFill>
            <a:prstDash val="dash"/>
            <a:headEnd type="none" w="med" len="med"/>
            <a:tailEnd type="none" w="med" len="med"/>
          </a:ln>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a:xfrm>
            <a:off x="304800" y="587375"/>
            <a:ext cx="3906838" cy="342900"/>
          </a:xfrm>
          <a:prstGeom prst="rect">
            <a:avLst/>
          </a:prstGeom>
          <a:noFill/>
          <a:ln>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D</a:t>
            </a:r>
            <a:r>
              <a:rPr lang="zh-CN" altLang="en-US" sz="2000" b="1" dirty="0">
                <a:latin typeface="华文新魏" panose="02010800040101010101" pitchFamily="2" charset="-122"/>
                <a:ea typeface="华文新魏" panose="02010800040101010101" pitchFamily="2" charset="-122"/>
              </a:rPr>
              <a:t>触发器的功能分析：</a:t>
            </a:r>
          </a:p>
        </p:txBody>
      </p:sp>
      <p:sp>
        <p:nvSpPr>
          <p:cNvPr id="65539" name="Text Box 86"/>
          <p:cNvSpPr txBox="1"/>
          <p:nvPr/>
        </p:nvSpPr>
        <p:spPr>
          <a:xfrm>
            <a:off x="3810000" y="528638"/>
            <a:ext cx="4041775" cy="1889760"/>
          </a:xfrm>
          <a:prstGeom prst="rect">
            <a:avLst/>
          </a:prstGeom>
          <a:noFill/>
          <a:ln w="9525">
            <a:noFill/>
          </a:ln>
        </p:spPr>
        <p:txBody>
          <a:bodyPr>
            <a:spAutoFit/>
          </a:bodyPr>
          <a:lstStyle/>
          <a:p>
            <a:pPr eaLnBrk="1" hangingPunct="1">
              <a:lnSpc>
                <a:spcPct val="130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上述分析可以看出， </a:t>
            </a:r>
            <a:r>
              <a:rPr lang="en-US" altLang="zh-CN" sz="1800" b="1" dirty="0">
                <a:solidFill>
                  <a:schemeClr val="accent2"/>
                </a:solidFill>
                <a:latin typeface="华文新魏" panose="02010800040101010101" pitchFamily="2" charset="-122"/>
                <a:ea typeface="华文新魏" panose="02010800040101010101" pitchFamily="2" charset="-122"/>
              </a:rPr>
              <a:t>D</a:t>
            </a:r>
            <a:r>
              <a:rPr lang="zh-CN" altLang="en-US" sz="1800" b="1" dirty="0">
                <a:solidFill>
                  <a:schemeClr val="accent2"/>
                </a:solidFill>
                <a:latin typeface="华文新魏" panose="02010800040101010101" pitchFamily="2" charset="-122"/>
                <a:ea typeface="华文新魏" panose="02010800040101010101" pitchFamily="2" charset="-122"/>
              </a:rPr>
              <a:t>触发器的状态改变只发生在</a:t>
            </a:r>
            <a:r>
              <a:rPr lang="en-US" altLang="zh-CN" sz="1800" b="1" dirty="0">
                <a:solidFill>
                  <a:schemeClr val="accent2"/>
                </a:solidFill>
                <a:latin typeface="华文新魏" panose="02010800040101010101" pitchFamily="2" charset="-122"/>
                <a:ea typeface="华文新魏" panose="02010800040101010101" pitchFamily="2" charset="-122"/>
              </a:rPr>
              <a:t>CLK</a:t>
            </a:r>
            <a:r>
              <a:rPr lang="zh-CN" altLang="en-US" sz="1800" b="1" dirty="0">
                <a:solidFill>
                  <a:schemeClr val="accent2"/>
                </a:solidFill>
                <a:latin typeface="华文新魏" panose="02010800040101010101" pitchFamily="2" charset="-122"/>
                <a:ea typeface="华文新魏" panose="02010800040101010101" pitchFamily="2" charset="-122"/>
              </a:rPr>
              <a:t>脉冲的上升沿</a:t>
            </a:r>
            <a:r>
              <a:rPr lang="zh-CN" altLang="en-US" sz="1800" b="1" dirty="0">
                <a:solidFill>
                  <a:schemeClr val="tx1"/>
                </a:solidFill>
                <a:latin typeface="华文新魏" panose="02010800040101010101" pitchFamily="2" charset="-122"/>
                <a:ea typeface="华文新魏" panose="02010800040101010101" pitchFamily="2" charset="-122"/>
              </a:rPr>
              <a:t>，而</a:t>
            </a:r>
            <a:r>
              <a:rPr lang="en-US" altLang="zh-CN" sz="1800" b="1" dirty="0">
                <a:solidFill>
                  <a:schemeClr val="tx1"/>
                </a:solidFill>
                <a:latin typeface="华文新魏" panose="02010800040101010101" pitchFamily="2" charset="-122"/>
                <a:ea typeface="华文新魏" panose="02010800040101010101" pitchFamily="2" charset="-122"/>
              </a:rPr>
              <a:t>CLK</a:t>
            </a:r>
            <a:r>
              <a:rPr lang="zh-CN" altLang="en-US" sz="1800" b="1" dirty="0">
                <a:solidFill>
                  <a:schemeClr val="tx1"/>
                </a:solidFill>
                <a:latin typeface="华文新魏" panose="02010800040101010101" pitchFamily="2" charset="-122"/>
                <a:ea typeface="华文新魏" panose="02010800040101010101" pitchFamily="2" charset="-122"/>
              </a:rPr>
              <a:t>脉冲保持高电平期间信号端</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的变化并不会影响</a:t>
            </a:r>
            <a:r>
              <a:rPr lang="en-US" altLang="zh-CN" sz="1800" b="1" dirty="0">
                <a:solidFill>
                  <a:schemeClr val="tx1"/>
                </a:solidFill>
                <a:latin typeface="华文新魏" panose="02010800040101010101" pitchFamily="2" charset="-122"/>
                <a:ea typeface="华文新魏" panose="02010800040101010101" pitchFamily="2" charset="-122"/>
              </a:rPr>
              <a:t>Q</a:t>
            </a:r>
            <a:r>
              <a:rPr lang="zh-CN" altLang="en-US" sz="1800" b="1" dirty="0">
                <a:solidFill>
                  <a:schemeClr val="tx1"/>
                </a:solidFill>
                <a:latin typeface="华文新魏" panose="02010800040101010101" pitchFamily="2" charset="-122"/>
                <a:ea typeface="华文新魏" panose="02010800040101010101" pitchFamily="2" charset="-122"/>
              </a:rPr>
              <a:t>端的输出。因此</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触发器被称为</a:t>
            </a:r>
            <a:r>
              <a:rPr lang="zh-CN" altLang="en-US" sz="1800" b="1" u="sng" dirty="0">
                <a:solidFill>
                  <a:schemeClr val="accent2"/>
                </a:solidFill>
                <a:latin typeface="华文新魏" panose="02010800040101010101" pitchFamily="2" charset="-122"/>
                <a:ea typeface="华文新魏" panose="02010800040101010101" pitchFamily="2" charset="-122"/>
              </a:rPr>
              <a:t>边沿触发的</a:t>
            </a:r>
            <a:r>
              <a:rPr lang="zh-CN" altLang="en-US" sz="1800" b="1" u="sng" dirty="0">
                <a:solidFill>
                  <a:srgbClr val="FF0000"/>
                </a:solidFill>
                <a:latin typeface="华文新魏" panose="02010800040101010101" pitchFamily="2" charset="-122"/>
                <a:ea typeface="华文新魏" panose="02010800040101010101" pitchFamily="2" charset="-122"/>
              </a:rPr>
              <a:t>维持</a:t>
            </a:r>
            <a:r>
              <a:rPr lang="en-US" altLang="zh-CN" sz="1800" b="1" u="sng" dirty="0">
                <a:solidFill>
                  <a:srgbClr val="FF0000"/>
                </a:solidFill>
                <a:latin typeface="华文新魏" panose="02010800040101010101" pitchFamily="2" charset="-122"/>
                <a:ea typeface="华文新魏" panose="02010800040101010101" pitchFamily="2" charset="-122"/>
              </a:rPr>
              <a:t>-</a:t>
            </a:r>
            <a:r>
              <a:rPr lang="zh-CN" altLang="en-US" sz="1800" b="1" u="sng" dirty="0">
                <a:solidFill>
                  <a:srgbClr val="FF0000"/>
                </a:solidFill>
                <a:latin typeface="华文新魏" panose="02010800040101010101" pitchFamily="2" charset="-122"/>
                <a:ea typeface="华文新魏" panose="02010800040101010101" pitchFamily="2" charset="-122"/>
              </a:rPr>
              <a:t>阻塞</a:t>
            </a:r>
            <a:r>
              <a:rPr lang="zh-CN" altLang="en-US" sz="1800" b="1" u="sng" dirty="0">
                <a:solidFill>
                  <a:schemeClr val="accent2"/>
                </a:solidFill>
                <a:latin typeface="华文新魏" panose="02010800040101010101" pitchFamily="2" charset="-122"/>
                <a:ea typeface="华文新魏" panose="02010800040101010101" pitchFamily="2" charset="-122"/>
              </a:rPr>
              <a:t>触发器</a:t>
            </a:r>
            <a:r>
              <a:rPr lang="zh-CN" altLang="en-US" sz="1800" b="1" dirty="0">
                <a:solidFill>
                  <a:schemeClr val="tx1"/>
                </a:solidFill>
                <a:latin typeface="华文新魏" panose="02010800040101010101" pitchFamily="2" charset="-122"/>
                <a:ea typeface="华文新魏" panose="02010800040101010101" pitchFamily="2" charset="-122"/>
              </a:rPr>
              <a:t>。</a:t>
            </a:r>
          </a:p>
        </p:txBody>
      </p:sp>
      <p:grpSp>
        <p:nvGrpSpPr>
          <p:cNvPr id="65540" name="Group 170"/>
          <p:cNvGrpSpPr/>
          <p:nvPr/>
        </p:nvGrpSpPr>
        <p:grpSpPr>
          <a:xfrm>
            <a:off x="69850" y="884238"/>
            <a:ext cx="3725863" cy="3756025"/>
            <a:chOff x="-48" y="548"/>
            <a:chExt cx="2347" cy="3155"/>
          </a:xfrm>
        </p:grpSpPr>
        <p:sp>
          <p:nvSpPr>
            <p:cNvPr id="65542" name="Line 5"/>
            <p:cNvSpPr/>
            <p:nvPr/>
          </p:nvSpPr>
          <p:spPr>
            <a:xfrm rot="-5400000">
              <a:off x="710" y="1548"/>
              <a:ext cx="161" cy="0"/>
            </a:xfrm>
            <a:prstGeom prst="line">
              <a:avLst/>
            </a:prstGeom>
            <a:ln w="19050" cap="flat" cmpd="sng">
              <a:solidFill>
                <a:schemeClr val="tx1"/>
              </a:solidFill>
              <a:prstDash val="solid"/>
              <a:headEnd type="none" w="med" len="med"/>
              <a:tailEnd type="none" w="med" len="med"/>
            </a:ln>
          </p:spPr>
        </p:sp>
        <p:sp>
          <p:nvSpPr>
            <p:cNvPr id="65543" name="Line 6"/>
            <p:cNvSpPr/>
            <p:nvPr/>
          </p:nvSpPr>
          <p:spPr>
            <a:xfrm rot="-5400000">
              <a:off x="576" y="976"/>
              <a:ext cx="288" cy="0"/>
            </a:xfrm>
            <a:prstGeom prst="line">
              <a:avLst/>
            </a:prstGeom>
            <a:ln w="19050" cap="flat" cmpd="sng">
              <a:solidFill>
                <a:schemeClr val="tx1"/>
              </a:solidFill>
              <a:prstDash val="solid"/>
              <a:headEnd type="none" w="med" len="med"/>
              <a:tailEnd type="none" w="med" len="med"/>
            </a:ln>
          </p:spPr>
        </p:sp>
        <p:sp>
          <p:nvSpPr>
            <p:cNvPr id="65544" name="Line 7"/>
            <p:cNvSpPr/>
            <p:nvPr/>
          </p:nvSpPr>
          <p:spPr>
            <a:xfrm rot="-5400000">
              <a:off x="548" y="1545"/>
              <a:ext cx="161" cy="0"/>
            </a:xfrm>
            <a:prstGeom prst="line">
              <a:avLst/>
            </a:prstGeom>
            <a:ln w="19050" cap="flat" cmpd="sng">
              <a:solidFill>
                <a:schemeClr val="tx1"/>
              </a:solidFill>
              <a:prstDash val="solid"/>
              <a:headEnd type="none" w="med" len="med"/>
              <a:tailEnd type="none" w="med" len="med"/>
            </a:ln>
          </p:spPr>
        </p:sp>
        <p:sp>
          <p:nvSpPr>
            <p:cNvPr id="65545" name="AutoShape 8"/>
            <p:cNvSpPr/>
            <p:nvPr/>
          </p:nvSpPr>
          <p:spPr>
            <a:xfrm rot="-5400000">
              <a:off x="572" y="1182"/>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46" name="Oval 9"/>
            <p:cNvSpPr/>
            <p:nvPr/>
          </p:nvSpPr>
          <p:spPr>
            <a:xfrm rot="-5400000">
              <a:off x="685" y="1112"/>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47" name="Line 10"/>
            <p:cNvSpPr/>
            <p:nvPr/>
          </p:nvSpPr>
          <p:spPr>
            <a:xfrm rot="-5400000">
              <a:off x="1344" y="979"/>
              <a:ext cx="288" cy="0"/>
            </a:xfrm>
            <a:prstGeom prst="line">
              <a:avLst/>
            </a:prstGeom>
            <a:ln w="19050" cap="flat" cmpd="sng">
              <a:solidFill>
                <a:schemeClr val="tx1"/>
              </a:solidFill>
              <a:prstDash val="solid"/>
              <a:headEnd type="none" w="med" len="med"/>
              <a:tailEnd type="none" w="med" len="med"/>
            </a:ln>
          </p:spPr>
        </p:sp>
        <p:sp>
          <p:nvSpPr>
            <p:cNvPr id="65548" name="AutoShape 11"/>
            <p:cNvSpPr/>
            <p:nvPr/>
          </p:nvSpPr>
          <p:spPr>
            <a:xfrm rot="-5400000">
              <a:off x="1340" y="1185"/>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49" name="Oval 12"/>
            <p:cNvSpPr/>
            <p:nvPr/>
          </p:nvSpPr>
          <p:spPr>
            <a:xfrm rot="-5400000">
              <a:off x="1453" y="1105"/>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50" name="Line 13"/>
            <p:cNvSpPr/>
            <p:nvPr/>
          </p:nvSpPr>
          <p:spPr>
            <a:xfrm rot="-5400000">
              <a:off x="496" y="1678"/>
              <a:ext cx="447" cy="0"/>
            </a:xfrm>
            <a:prstGeom prst="line">
              <a:avLst/>
            </a:prstGeom>
            <a:ln w="19050" cap="flat" cmpd="sng">
              <a:solidFill>
                <a:schemeClr val="tx1"/>
              </a:solidFill>
              <a:prstDash val="solid"/>
              <a:headEnd type="none" w="med" len="med"/>
              <a:tailEnd type="none" w="med" len="med"/>
            </a:ln>
          </p:spPr>
        </p:sp>
        <p:sp>
          <p:nvSpPr>
            <p:cNvPr id="65551" name="Line 14"/>
            <p:cNvSpPr/>
            <p:nvPr/>
          </p:nvSpPr>
          <p:spPr>
            <a:xfrm rot="-5400000">
              <a:off x="497" y="2400"/>
              <a:ext cx="268" cy="0"/>
            </a:xfrm>
            <a:prstGeom prst="line">
              <a:avLst/>
            </a:prstGeom>
            <a:ln w="19050" cap="flat" cmpd="sng">
              <a:solidFill>
                <a:schemeClr val="tx1"/>
              </a:solidFill>
              <a:prstDash val="solid"/>
              <a:headEnd type="none" w="med" len="med"/>
              <a:tailEnd type="none" w="med" len="med"/>
            </a:ln>
          </p:spPr>
        </p:sp>
        <p:sp>
          <p:nvSpPr>
            <p:cNvPr id="65552" name="AutoShape 15"/>
            <p:cNvSpPr/>
            <p:nvPr/>
          </p:nvSpPr>
          <p:spPr>
            <a:xfrm rot="-5400000">
              <a:off x="568" y="1981"/>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53" name="Oval 16"/>
            <p:cNvSpPr/>
            <p:nvPr/>
          </p:nvSpPr>
          <p:spPr>
            <a:xfrm rot="-5400000">
              <a:off x="690" y="1904"/>
              <a:ext cx="62" cy="5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54" name="Line 17"/>
            <p:cNvSpPr/>
            <p:nvPr/>
          </p:nvSpPr>
          <p:spPr>
            <a:xfrm rot="-5400000">
              <a:off x="1284" y="2369"/>
              <a:ext cx="213" cy="0"/>
            </a:xfrm>
            <a:prstGeom prst="line">
              <a:avLst/>
            </a:prstGeom>
            <a:ln w="19050" cap="flat" cmpd="sng">
              <a:solidFill>
                <a:schemeClr val="tx1"/>
              </a:solidFill>
              <a:prstDash val="solid"/>
              <a:headEnd type="none" w="med" len="med"/>
              <a:tailEnd type="none" w="med" len="med"/>
            </a:ln>
          </p:spPr>
        </p:sp>
        <p:sp>
          <p:nvSpPr>
            <p:cNvPr id="65555" name="AutoShape 18"/>
            <p:cNvSpPr/>
            <p:nvPr/>
          </p:nvSpPr>
          <p:spPr>
            <a:xfrm rot="-5400000">
              <a:off x="1336" y="1984"/>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56" name="Oval 19"/>
            <p:cNvSpPr/>
            <p:nvPr/>
          </p:nvSpPr>
          <p:spPr>
            <a:xfrm rot="-5400000">
              <a:off x="1458" y="1907"/>
              <a:ext cx="62" cy="5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57" name="Line 20"/>
            <p:cNvSpPr/>
            <p:nvPr/>
          </p:nvSpPr>
          <p:spPr>
            <a:xfrm rot="-5400000">
              <a:off x="600" y="3191"/>
              <a:ext cx="238" cy="0"/>
            </a:xfrm>
            <a:prstGeom prst="line">
              <a:avLst/>
            </a:prstGeom>
            <a:ln w="19050" cap="flat" cmpd="sng">
              <a:solidFill>
                <a:srgbClr val="0000FF"/>
              </a:solidFill>
              <a:prstDash val="solid"/>
              <a:headEnd type="none" w="med" len="med"/>
              <a:tailEnd type="none" w="med" len="med"/>
            </a:ln>
          </p:spPr>
        </p:sp>
        <p:sp>
          <p:nvSpPr>
            <p:cNvPr id="65558" name="Line 21"/>
            <p:cNvSpPr/>
            <p:nvPr/>
          </p:nvSpPr>
          <p:spPr>
            <a:xfrm rot="-5400000">
              <a:off x="548" y="3139"/>
              <a:ext cx="154" cy="0"/>
            </a:xfrm>
            <a:prstGeom prst="line">
              <a:avLst/>
            </a:prstGeom>
            <a:ln w="19050" cap="flat" cmpd="sng">
              <a:solidFill>
                <a:srgbClr val="FF0066"/>
              </a:solidFill>
              <a:prstDash val="solid"/>
              <a:headEnd type="none" w="med" len="med"/>
              <a:tailEnd type="none" w="med" len="med"/>
            </a:ln>
          </p:spPr>
        </p:sp>
        <p:sp>
          <p:nvSpPr>
            <p:cNvPr id="65559" name="Line 24"/>
            <p:cNvSpPr/>
            <p:nvPr/>
          </p:nvSpPr>
          <p:spPr>
            <a:xfrm rot="-5400000">
              <a:off x="1347" y="3204"/>
              <a:ext cx="275" cy="0"/>
            </a:xfrm>
            <a:prstGeom prst="line">
              <a:avLst/>
            </a:prstGeom>
            <a:ln w="19050" cap="flat" cmpd="sng">
              <a:solidFill>
                <a:srgbClr val="0000FF"/>
              </a:solidFill>
              <a:prstDash val="solid"/>
              <a:headEnd type="none" w="med" len="med"/>
              <a:tailEnd type="none" w="med" len="med"/>
            </a:ln>
          </p:spPr>
        </p:sp>
        <p:sp>
          <p:nvSpPr>
            <p:cNvPr id="65560" name="Line 25"/>
            <p:cNvSpPr/>
            <p:nvPr/>
          </p:nvSpPr>
          <p:spPr>
            <a:xfrm rot="-5400000">
              <a:off x="1315" y="3149"/>
              <a:ext cx="154" cy="0"/>
            </a:xfrm>
            <a:prstGeom prst="line">
              <a:avLst/>
            </a:prstGeom>
            <a:ln w="19050" cap="flat" cmpd="sng">
              <a:solidFill>
                <a:schemeClr val="tx1"/>
              </a:solidFill>
              <a:prstDash val="solid"/>
              <a:headEnd type="none" w="med" len="med"/>
              <a:tailEnd type="none" w="med" len="med"/>
            </a:ln>
          </p:spPr>
        </p:sp>
        <p:sp>
          <p:nvSpPr>
            <p:cNvPr id="65561" name="Line 28"/>
            <p:cNvSpPr/>
            <p:nvPr/>
          </p:nvSpPr>
          <p:spPr>
            <a:xfrm rot="-5400000">
              <a:off x="1308" y="1547"/>
              <a:ext cx="161" cy="0"/>
            </a:xfrm>
            <a:prstGeom prst="line">
              <a:avLst/>
            </a:prstGeom>
            <a:ln w="19050" cap="flat" cmpd="sng">
              <a:solidFill>
                <a:schemeClr val="tx1"/>
              </a:solidFill>
              <a:prstDash val="solid"/>
              <a:headEnd type="none" w="med" len="med"/>
              <a:tailEnd type="none" w="med" len="med"/>
            </a:ln>
          </p:spPr>
        </p:sp>
        <p:sp>
          <p:nvSpPr>
            <p:cNvPr id="65562" name="Line 29"/>
            <p:cNvSpPr/>
            <p:nvPr/>
          </p:nvSpPr>
          <p:spPr>
            <a:xfrm>
              <a:off x="796" y="1632"/>
              <a:ext cx="152" cy="0"/>
            </a:xfrm>
            <a:prstGeom prst="line">
              <a:avLst/>
            </a:prstGeom>
            <a:ln w="19050" cap="flat" cmpd="sng">
              <a:solidFill>
                <a:schemeClr val="tx1"/>
              </a:solidFill>
              <a:prstDash val="solid"/>
              <a:headEnd type="none" w="med" len="med"/>
              <a:tailEnd type="none" w="med" len="med"/>
            </a:ln>
          </p:spPr>
        </p:sp>
        <p:sp>
          <p:nvSpPr>
            <p:cNvPr id="65563" name="Line 30"/>
            <p:cNvSpPr/>
            <p:nvPr/>
          </p:nvSpPr>
          <p:spPr>
            <a:xfrm>
              <a:off x="1251" y="1632"/>
              <a:ext cx="141" cy="0"/>
            </a:xfrm>
            <a:prstGeom prst="line">
              <a:avLst/>
            </a:prstGeom>
            <a:ln w="19050" cap="flat" cmpd="sng">
              <a:solidFill>
                <a:schemeClr val="tx1"/>
              </a:solidFill>
              <a:prstDash val="solid"/>
              <a:headEnd type="none" w="med" len="med"/>
              <a:tailEnd type="none" w="med" len="med"/>
            </a:ln>
          </p:spPr>
        </p:sp>
        <p:sp>
          <p:nvSpPr>
            <p:cNvPr id="65564" name="Line 31"/>
            <p:cNvSpPr/>
            <p:nvPr/>
          </p:nvSpPr>
          <p:spPr>
            <a:xfrm>
              <a:off x="720" y="1008"/>
              <a:ext cx="209" cy="0"/>
            </a:xfrm>
            <a:prstGeom prst="line">
              <a:avLst/>
            </a:prstGeom>
            <a:ln w="19050" cap="flat" cmpd="sng">
              <a:solidFill>
                <a:schemeClr val="tx1"/>
              </a:solidFill>
              <a:prstDash val="solid"/>
              <a:headEnd type="none" w="med" len="med"/>
              <a:tailEnd type="none" w="med" len="med"/>
            </a:ln>
          </p:spPr>
        </p:sp>
        <p:sp>
          <p:nvSpPr>
            <p:cNvPr id="65565" name="Line 32"/>
            <p:cNvSpPr/>
            <p:nvPr/>
          </p:nvSpPr>
          <p:spPr>
            <a:xfrm>
              <a:off x="1281" y="1008"/>
              <a:ext cx="209" cy="0"/>
            </a:xfrm>
            <a:prstGeom prst="line">
              <a:avLst/>
            </a:prstGeom>
            <a:ln w="19050" cap="flat" cmpd="sng">
              <a:solidFill>
                <a:schemeClr val="tx1"/>
              </a:solidFill>
              <a:prstDash val="solid"/>
              <a:headEnd type="none" w="med" len="med"/>
              <a:tailEnd type="none" w="med" len="med"/>
            </a:ln>
          </p:spPr>
        </p:sp>
        <p:sp>
          <p:nvSpPr>
            <p:cNvPr id="65566" name="Line 33"/>
            <p:cNvSpPr/>
            <p:nvPr/>
          </p:nvSpPr>
          <p:spPr>
            <a:xfrm>
              <a:off x="932" y="1008"/>
              <a:ext cx="326" cy="630"/>
            </a:xfrm>
            <a:prstGeom prst="line">
              <a:avLst/>
            </a:prstGeom>
            <a:ln w="19050" cap="flat" cmpd="sng">
              <a:solidFill>
                <a:schemeClr val="tx1"/>
              </a:solidFill>
              <a:prstDash val="solid"/>
              <a:headEnd type="none" w="med" len="med"/>
              <a:tailEnd type="none" w="med" len="med"/>
            </a:ln>
          </p:spPr>
        </p:sp>
        <p:sp>
          <p:nvSpPr>
            <p:cNvPr id="65567" name="Line 34"/>
            <p:cNvSpPr/>
            <p:nvPr/>
          </p:nvSpPr>
          <p:spPr>
            <a:xfrm flipH="1">
              <a:off x="940" y="1008"/>
              <a:ext cx="340" cy="630"/>
            </a:xfrm>
            <a:prstGeom prst="line">
              <a:avLst/>
            </a:prstGeom>
            <a:ln w="19050" cap="flat" cmpd="sng">
              <a:solidFill>
                <a:schemeClr val="tx1"/>
              </a:solidFill>
              <a:prstDash val="solid"/>
              <a:headEnd type="none" w="med" len="med"/>
              <a:tailEnd type="none" w="med" len="med"/>
            </a:ln>
          </p:spPr>
        </p:sp>
        <p:sp>
          <p:nvSpPr>
            <p:cNvPr id="65568" name="Line 35"/>
            <p:cNvSpPr/>
            <p:nvPr/>
          </p:nvSpPr>
          <p:spPr>
            <a:xfrm>
              <a:off x="202" y="1632"/>
              <a:ext cx="428" cy="0"/>
            </a:xfrm>
            <a:prstGeom prst="line">
              <a:avLst/>
            </a:prstGeom>
            <a:ln w="19050" cap="flat" cmpd="sng">
              <a:solidFill>
                <a:srgbClr val="0000FF"/>
              </a:solidFill>
              <a:prstDash val="solid"/>
              <a:headEnd type="none" w="med" len="med"/>
              <a:tailEnd type="none" w="med" len="med"/>
            </a:ln>
          </p:spPr>
        </p:sp>
        <p:sp>
          <p:nvSpPr>
            <p:cNvPr id="65569" name="Line 36"/>
            <p:cNvSpPr/>
            <p:nvPr/>
          </p:nvSpPr>
          <p:spPr>
            <a:xfrm rot="-5400000">
              <a:off x="1261" y="1678"/>
              <a:ext cx="447" cy="0"/>
            </a:xfrm>
            <a:prstGeom prst="line">
              <a:avLst/>
            </a:prstGeom>
            <a:ln w="19050" cap="flat" cmpd="sng">
              <a:solidFill>
                <a:schemeClr val="tx1"/>
              </a:solidFill>
              <a:prstDash val="solid"/>
              <a:headEnd type="none" w="med" len="med"/>
              <a:tailEnd type="none" w="med" len="med"/>
            </a:ln>
          </p:spPr>
        </p:sp>
        <p:sp>
          <p:nvSpPr>
            <p:cNvPr id="65570" name="Line 37"/>
            <p:cNvSpPr/>
            <p:nvPr/>
          </p:nvSpPr>
          <p:spPr>
            <a:xfrm rot="-5400000">
              <a:off x="1502" y="1537"/>
              <a:ext cx="161" cy="0"/>
            </a:xfrm>
            <a:prstGeom prst="line">
              <a:avLst/>
            </a:prstGeom>
            <a:ln w="19050" cap="flat" cmpd="sng">
              <a:solidFill>
                <a:srgbClr val="0000FF"/>
              </a:solidFill>
              <a:prstDash val="solid"/>
              <a:headEnd type="none" w="med" len="med"/>
              <a:tailEnd type="none" w="med" len="med"/>
            </a:ln>
          </p:spPr>
        </p:sp>
        <p:sp>
          <p:nvSpPr>
            <p:cNvPr id="65571" name="Line 38"/>
            <p:cNvSpPr/>
            <p:nvPr/>
          </p:nvSpPr>
          <p:spPr>
            <a:xfrm>
              <a:off x="1580" y="1627"/>
              <a:ext cx="384" cy="0"/>
            </a:xfrm>
            <a:prstGeom prst="line">
              <a:avLst/>
            </a:prstGeom>
            <a:ln w="19050" cap="flat" cmpd="sng">
              <a:solidFill>
                <a:srgbClr val="0000FF"/>
              </a:solidFill>
              <a:prstDash val="solid"/>
              <a:headEnd type="none" w="med" len="med"/>
              <a:tailEnd type="none" w="med" len="med"/>
            </a:ln>
          </p:spPr>
        </p:sp>
        <p:sp>
          <p:nvSpPr>
            <p:cNvPr id="65572" name="Oval 40"/>
            <p:cNvSpPr/>
            <p:nvPr/>
          </p:nvSpPr>
          <p:spPr>
            <a:xfrm>
              <a:off x="688" y="98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73" name="Oval 41"/>
            <p:cNvSpPr/>
            <p:nvPr/>
          </p:nvSpPr>
          <p:spPr>
            <a:xfrm>
              <a:off x="1472" y="98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74" name="Text Box 42"/>
            <p:cNvSpPr txBox="1"/>
            <p:nvPr/>
          </p:nvSpPr>
          <p:spPr>
            <a:xfrm>
              <a:off x="1402" y="1994"/>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3</a:t>
              </a:r>
            </a:p>
          </p:txBody>
        </p:sp>
        <p:sp>
          <p:nvSpPr>
            <p:cNvPr id="65575" name="Text Box 43"/>
            <p:cNvSpPr txBox="1"/>
            <p:nvPr/>
          </p:nvSpPr>
          <p:spPr>
            <a:xfrm>
              <a:off x="1392" y="1180"/>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1</a:t>
              </a:r>
            </a:p>
          </p:txBody>
        </p:sp>
        <p:sp>
          <p:nvSpPr>
            <p:cNvPr id="65576" name="Text Box 44"/>
            <p:cNvSpPr txBox="1"/>
            <p:nvPr/>
          </p:nvSpPr>
          <p:spPr>
            <a:xfrm>
              <a:off x="624" y="1186"/>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2</a:t>
              </a:r>
            </a:p>
          </p:txBody>
        </p:sp>
        <p:sp>
          <p:nvSpPr>
            <p:cNvPr id="65577" name="Text Box 45"/>
            <p:cNvSpPr txBox="1"/>
            <p:nvPr/>
          </p:nvSpPr>
          <p:spPr>
            <a:xfrm>
              <a:off x="624" y="1994"/>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4</a:t>
              </a:r>
            </a:p>
          </p:txBody>
        </p:sp>
        <p:sp>
          <p:nvSpPr>
            <p:cNvPr id="65578" name="Line 48"/>
            <p:cNvSpPr/>
            <p:nvPr/>
          </p:nvSpPr>
          <p:spPr>
            <a:xfrm rot="-5400000">
              <a:off x="493" y="2479"/>
              <a:ext cx="447" cy="0"/>
            </a:xfrm>
            <a:prstGeom prst="line">
              <a:avLst/>
            </a:prstGeom>
            <a:ln w="19050" cap="flat" cmpd="sng">
              <a:solidFill>
                <a:schemeClr val="tx1"/>
              </a:solidFill>
              <a:prstDash val="solid"/>
              <a:headEnd type="none" w="med" len="med"/>
              <a:tailEnd type="none" w="med" len="med"/>
            </a:ln>
          </p:spPr>
        </p:sp>
        <p:sp>
          <p:nvSpPr>
            <p:cNvPr id="65579" name="Line 49"/>
            <p:cNvSpPr/>
            <p:nvPr/>
          </p:nvSpPr>
          <p:spPr>
            <a:xfrm rot="-5400000">
              <a:off x="1261" y="2486"/>
              <a:ext cx="447" cy="0"/>
            </a:xfrm>
            <a:prstGeom prst="line">
              <a:avLst/>
            </a:prstGeom>
            <a:ln w="19050" cap="flat" cmpd="sng">
              <a:solidFill>
                <a:schemeClr val="tx1"/>
              </a:solidFill>
              <a:prstDash val="solid"/>
              <a:headEnd type="none" w="med" len="med"/>
              <a:tailEnd type="none" w="med" len="med"/>
            </a:ln>
          </p:spPr>
        </p:sp>
        <p:sp>
          <p:nvSpPr>
            <p:cNvPr id="65580" name="Line 50"/>
            <p:cNvSpPr/>
            <p:nvPr/>
          </p:nvSpPr>
          <p:spPr>
            <a:xfrm rot="-5400000">
              <a:off x="722" y="2333"/>
              <a:ext cx="161" cy="0"/>
            </a:xfrm>
            <a:prstGeom prst="line">
              <a:avLst/>
            </a:prstGeom>
            <a:ln w="19050" cap="flat" cmpd="sng">
              <a:solidFill>
                <a:srgbClr val="C00000"/>
              </a:solidFill>
              <a:prstDash val="solid"/>
              <a:headEnd type="none" w="med" len="med"/>
              <a:tailEnd type="none" w="med" len="med"/>
            </a:ln>
          </p:spPr>
        </p:sp>
        <p:sp>
          <p:nvSpPr>
            <p:cNvPr id="65581" name="Line 51"/>
            <p:cNvSpPr/>
            <p:nvPr/>
          </p:nvSpPr>
          <p:spPr>
            <a:xfrm>
              <a:off x="802" y="2415"/>
              <a:ext cx="141" cy="0"/>
            </a:xfrm>
            <a:prstGeom prst="line">
              <a:avLst/>
            </a:prstGeom>
            <a:ln w="19050" cap="flat" cmpd="sng">
              <a:solidFill>
                <a:srgbClr val="C00000"/>
              </a:solidFill>
              <a:prstDash val="solid"/>
              <a:headEnd type="none" w="med" len="med"/>
              <a:tailEnd type="none" w="med" len="med"/>
            </a:ln>
          </p:spPr>
        </p:sp>
        <p:sp>
          <p:nvSpPr>
            <p:cNvPr id="65582" name="Line 52"/>
            <p:cNvSpPr/>
            <p:nvPr/>
          </p:nvSpPr>
          <p:spPr>
            <a:xfrm>
              <a:off x="1268" y="1796"/>
              <a:ext cx="435" cy="0"/>
            </a:xfrm>
            <a:prstGeom prst="line">
              <a:avLst/>
            </a:prstGeom>
            <a:ln w="19050" cap="flat" cmpd="sng">
              <a:solidFill>
                <a:srgbClr val="C00000"/>
              </a:solidFill>
              <a:prstDash val="solid"/>
              <a:headEnd type="none" w="med" len="med"/>
              <a:tailEnd type="none" w="med" len="med"/>
            </a:ln>
          </p:spPr>
        </p:sp>
        <p:sp>
          <p:nvSpPr>
            <p:cNvPr id="65583" name="Line 53"/>
            <p:cNvSpPr/>
            <p:nvPr/>
          </p:nvSpPr>
          <p:spPr>
            <a:xfrm flipH="1">
              <a:off x="930" y="1796"/>
              <a:ext cx="340" cy="630"/>
            </a:xfrm>
            <a:prstGeom prst="line">
              <a:avLst/>
            </a:prstGeom>
            <a:ln w="19050" cap="flat" cmpd="sng">
              <a:solidFill>
                <a:srgbClr val="C00000"/>
              </a:solidFill>
              <a:prstDash val="solid"/>
              <a:headEnd type="none" w="med" len="med"/>
              <a:tailEnd type="none" w="med" len="med"/>
            </a:ln>
          </p:spPr>
        </p:sp>
        <p:sp>
          <p:nvSpPr>
            <p:cNvPr id="65584" name="Line 54"/>
            <p:cNvSpPr/>
            <p:nvPr/>
          </p:nvSpPr>
          <p:spPr>
            <a:xfrm rot="-5400000">
              <a:off x="1439" y="2400"/>
              <a:ext cx="268" cy="0"/>
            </a:xfrm>
            <a:prstGeom prst="line">
              <a:avLst/>
            </a:prstGeom>
            <a:ln w="19050" cap="flat" cmpd="sng">
              <a:solidFill>
                <a:schemeClr val="tx1"/>
              </a:solidFill>
              <a:prstDash val="solid"/>
              <a:headEnd type="none" w="med" len="med"/>
              <a:tailEnd type="none" w="med" len="med"/>
            </a:ln>
          </p:spPr>
        </p:sp>
        <p:sp>
          <p:nvSpPr>
            <p:cNvPr id="65585" name="Line 55"/>
            <p:cNvSpPr/>
            <p:nvPr/>
          </p:nvSpPr>
          <p:spPr>
            <a:xfrm>
              <a:off x="634" y="2534"/>
              <a:ext cx="1322" cy="0"/>
            </a:xfrm>
            <a:prstGeom prst="line">
              <a:avLst/>
            </a:prstGeom>
            <a:ln w="19050" cap="flat" cmpd="sng">
              <a:solidFill>
                <a:schemeClr val="tx1"/>
              </a:solidFill>
              <a:prstDash val="solid"/>
              <a:headEnd type="none" w="med" len="med"/>
              <a:tailEnd type="none" w="med" len="med"/>
            </a:ln>
          </p:spPr>
        </p:sp>
        <p:sp>
          <p:nvSpPr>
            <p:cNvPr id="65586" name="Line 56"/>
            <p:cNvSpPr/>
            <p:nvPr/>
          </p:nvSpPr>
          <p:spPr>
            <a:xfrm>
              <a:off x="346" y="2486"/>
              <a:ext cx="1056" cy="0"/>
            </a:xfrm>
            <a:prstGeom prst="line">
              <a:avLst/>
            </a:prstGeom>
            <a:ln w="19050" cap="flat" cmpd="sng">
              <a:solidFill>
                <a:schemeClr val="tx1"/>
              </a:solidFill>
              <a:prstDash val="solid"/>
              <a:headEnd type="none" w="med" len="med"/>
              <a:tailEnd type="none" w="med" len="med"/>
            </a:ln>
          </p:spPr>
        </p:sp>
        <p:sp>
          <p:nvSpPr>
            <p:cNvPr id="65587" name="Line 57"/>
            <p:cNvSpPr/>
            <p:nvPr/>
          </p:nvSpPr>
          <p:spPr>
            <a:xfrm>
              <a:off x="336" y="1650"/>
              <a:ext cx="0" cy="1675"/>
            </a:xfrm>
            <a:prstGeom prst="line">
              <a:avLst/>
            </a:prstGeom>
            <a:ln w="19050" cap="flat" cmpd="sng">
              <a:solidFill>
                <a:srgbClr val="0000FF"/>
              </a:solidFill>
              <a:prstDash val="solid"/>
              <a:headEnd type="none" w="med" len="med"/>
              <a:tailEnd type="none" w="med" len="med"/>
            </a:ln>
          </p:spPr>
        </p:sp>
        <p:sp>
          <p:nvSpPr>
            <p:cNvPr id="65588" name="Oval 58"/>
            <p:cNvSpPr/>
            <p:nvPr/>
          </p:nvSpPr>
          <p:spPr>
            <a:xfrm>
              <a:off x="316" y="1612"/>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89" name="Oval 59"/>
            <p:cNvSpPr/>
            <p:nvPr/>
          </p:nvSpPr>
          <p:spPr>
            <a:xfrm>
              <a:off x="316" y="245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90" name="Line 60"/>
            <p:cNvSpPr/>
            <p:nvPr/>
          </p:nvSpPr>
          <p:spPr>
            <a:xfrm>
              <a:off x="432" y="1824"/>
              <a:ext cx="0" cy="1394"/>
            </a:xfrm>
            <a:prstGeom prst="line">
              <a:avLst/>
            </a:prstGeom>
            <a:ln w="19050" cap="flat" cmpd="sng">
              <a:solidFill>
                <a:srgbClr val="FF0066"/>
              </a:solidFill>
              <a:prstDash val="solid"/>
              <a:headEnd type="none" w="med" len="med"/>
              <a:tailEnd type="none" w="med" len="med"/>
            </a:ln>
          </p:spPr>
        </p:sp>
        <p:sp>
          <p:nvSpPr>
            <p:cNvPr id="65591" name="Line 61"/>
            <p:cNvSpPr/>
            <p:nvPr/>
          </p:nvSpPr>
          <p:spPr>
            <a:xfrm>
              <a:off x="432" y="1824"/>
              <a:ext cx="288" cy="0"/>
            </a:xfrm>
            <a:prstGeom prst="line">
              <a:avLst/>
            </a:prstGeom>
            <a:ln w="19050" cap="flat" cmpd="sng">
              <a:solidFill>
                <a:srgbClr val="FF0066"/>
              </a:solidFill>
              <a:prstDash val="solid"/>
              <a:headEnd type="none" w="med" len="med"/>
              <a:tailEnd type="none" w="med" len="med"/>
            </a:ln>
          </p:spPr>
        </p:sp>
        <p:sp>
          <p:nvSpPr>
            <p:cNvPr id="65592" name="Oval 62"/>
            <p:cNvSpPr/>
            <p:nvPr/>
          </p:nvSpPr>
          <p:spPr>
            <a:xfrm>
              <a:off x="700" y="179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93" name="Line 63"/>
            <p:cNvSpPr/>
            <p:nvPr/>
          </p:nvSpPr>
          <p:spPr>
            <a:xfrm>
              <a:off x="432" y="3216"/>
              <a:ext cx="192" cy="0"/>
            </a:xfrm>
            <a:prstGeom prst="line">
              <a:avLst/>
            </a:prstGeom>
            <a:ln w="19050" cap="flat" cmpd="sng">
              <a:solidFill>
                <a:srgbClr val="FF0066"/>
              </a:solidFill>
              <a:prstDash val="solid"/>
              <a:headEnd type="none" w="med" len="med"/>
              <a:tailEnd type="none" w="med" len="med"/>
            </a:ln>
          </p:spPr>
        </p:sp>
        <p:sp>
          <p:nvSpPr>
            <p:cNvPr id="65594" name="Oval 64"/>
            <p:cNvSpPr/>
            <p:nvPr/>
          </p:nvSpPr>
          <p:spPr>
            <a:xfrm>
              <a:off x="1546" y="2504"/>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595" name="Line 65"/>
            <p:cNvSpPr/>
            <p:nvPr/>
          </p:nvSpPr>
          <p:spPr>
            <a:xfrm>
              <a:off x="336" y="3312"/>
              <a:ext cx="384" cy="0"/>
            </a:xfrm>
            <a:prstGeom prst="line">
              <a:avLst/>
            </a:prstGeom>
            <a:ln w="19050" cap="flat" cmpd="sng">
              <a:solidFill>
                <a:srgbClr val="0000FF"/>
              </a:solidFill>
              <a:prstDash val="solid"/>
              <a:headEnd type="none" w="med" len="med"/>
              <a:tailEnd type="none" w="med" len="med"/>
            </a:ln>
          </p:spPr>
        </p:sp>
        <p:sp>
          <p:nvSpPr>
            <p:cNvPr id="65596" name="Line 66"/>
            <p:cNvSpPr/>
            <p:nvPr/>
          </p:nvSpPr>
          <p:spPr>
            <a:xfrm>
              <a:off x="806" y="3072"/>
              <a:ext cx="0" cy="347"/>
            </a:xfrm>
            <a:prstGeom prst="line">
              <a:avLst/>
            </a:prstGeom>
            <a:ln w="19050" cap="flat" cmpd="sng">
              <a:solidFill>
                <a:schemeClr val="tx1"/>
              </a:solidFill>
              <a:prstDash val="solid"/>
              <a:headEnd type="none" w="med" len="med"/>
              <a:tailEnd type="none" w="med" len="med"/>
            </a:ln>
          </p:spPr>
        </p:sp>
        <p:sp>
          <p:nvSpPr>
            <p:cNvPr id="65597" name="Line 67"/>
            <p:cNvSpPr/>
            <p:nvPr/>
          </p:nvSpPr>
          <p:spPr>
            <a:xfrm>
              <a:off x="1700" y="1791"/>
              <a:ext cx="0" cy="1440"/>
            </a:xfrm>
            <a:prstGeom prst="line">
              <a:avLst/>
            </a:prstGeom>
            <a:ln w="19050" cap="flat" cmpd="sng">
              <a:solidFill>
                <a:srgbClr val="C00000"/>
              </a:solidFill>
              <a:prstDash val="solid"/>
              <a:headEnd type="none" w="med" len="med"/>
              <a:tailEnd type="none" w="med" len="med"/>
            </a:ln>
          </p:spPr>
        </p:sp>
        <p:sp>
          <p:nvSpPr>
            <p:cNvPr id="65598" name="Line 68"/>
            <p:cNvSpPr/>
            <p:nvPr/>
          </p:nvSpPr>
          <p:spPr>
            <a:xfrm rot="-5400000">
              <a:off x="1499" y="3139"/>
              <a:ext cx="154" cy="0"/>
            </a:xfrm>
            <a:prstGeom prst="line">
              <a:avLst/>
            </a:prstGeom>
            <a:ln w="19050" cap="flat" cmpd="sng">
              <a:solidFill>
                <a:srgbClr val="C00000"/>
              </a:solidFill>
              <a:prstDash val="solid"/>
              <a:headEnd type="none" w="med" len="med"/>
              <a:tailEnd type="none" w="med" len="med"/>
            </a:ln>
          </p:spPr>
        </p:sp>
        <p:sp>
          <p:nvSpPr>
            <p:cNvPr id="65599" name="Line 69"/>
            <p:cNvSpPr/>
            <p:nvPr/>
          </p:nvSpPr>
          <p:spPr>
            <a:xfrm>
              <a:off x="1584" y="3216"/>
              <a:ext cx="118" cy="0"/>
            </a:xfrm>
            <a:prstGeom prst="line">
              <a:avLst/>
            </a:prstGeom>
            <a:ln w="19050" cap="flat" cmpd="sng">
              <a:solidFill>
                <a:srgbClr val="C00000"/>
              </a:solidFill>
              <a:prstDash val="solid"/>
              <a:headEnd type="none" w="med" len="med"/>
              <a:tailEnd type="none" w="med" len="med"/>
            </a:ln>
          </p:spPr>
        </p:sp>
        <p:sp>
          <p:nvSpPr>
            <p:cNvPr id="65600" name="Line 70"/>
            <p:cNvSpPr/>
            <p:nvPr/>
          </p:nvSpPr>
          <p:spPr>
            <a:xfrm>
              <a:off x="1796" y="1632"/>
              <a:ext cx="0" cy="1716"/>
            </a:xfrm>
            <a:prstGeom prst="line">
              <a:avLst/>
            </a:prstGeom>
            <a:ln w="19050" cap="flat" cmpd="sng">
              <a:solidFill>
                <a:srgbClr val="0000FF"/>
              </a:solidFill>
              <a:prstDash val="solid"/>
              <a:headEnd type="none" w="med" len="med"/>
              <a:tailEnd type="none" w="med" len="med"/>
            </a:ln>
          </p:spPr>
        </p:sp>
        <p:sp>
          <p:nvSpPr>
            <p:cNvPr id="65601" name="Oval 71"/>
            <p:cNvSpPr/>
            <p:nvPr/>
          </p:nvSpPr>
          <p:spPr>
            <a:xfrm>
              <a:off x="1766" y="1612"/>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602" name="Line 72"/>
            <p:cNvSpPr/>
            <p:nvPr/>
          </p:nvSpPr>
          <p:spPr>
            <a:xfrm>
              <a:off x="1488" y="3342"/>
              <a:ext cx="311" cy="0"/>
            </a:xfrm>
            <a:prstGeom prst="line">
              <a:avLst/>
            </a:prstGeom>
            <a:ln w="19050" cap="flat" cmpd="sng">
              <a:solidFill>
                <a:srgbClr val="0000FF"/>
              </a:solidFill>
              <a:prstDash val="solid"/>
              <a:headEnd type="none" w="med" len="med"/>
              <a:tailEnd type="none" w="med" len="med"/>
            </a:ln>
          </p:spPr>
        </p:sp>
        <p:sp>
          <p:nvSpPr>
            <p:cNvPr id="65603" name="Oval 73"/>
            <p:cNvSpPr/>
            <p:nvPr/>
          </p:nvSpPr>
          <p:spPr>
            <a:xfrm>
              <a:off x="1472" y="1766"/>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604" name="Line 74"/>
            <p:cNvSpPr/>
            <p:nvPr/>
          </p:nvSpPr>
          <p:spPr>
            <a:xfrm>
              <a:off x="720" y="2640"/>
              <a:ext cx="209" cy="0"/>
            </a:xfrm>
            <a:prstGeom prst="line">
              <a:avLst/>
            </a:prstGeom>
            <a:ln w="19050" cap="flat" cmpd="sng">
              <a:solidFill>
                <a:schemeClr val="tx1"/>
              </a:solidFill>
              <a:prstDash val="solid"/>
              <a:headEnd type="none" w="med" len="med"/>
              <a:tailEnd type="none" w="med" len="med"/>
            </a:ln>
          </p:spPr>
        </p:sp>
        <p:sp>
          <p:nvSpPr>
            <p:cNvPr id="65605" name="Line 75"/>
            <p:cNvSpPr/>
            <p:nvPr/>
          </p:nvSpPr>
          <p:spPr>
            <a:xfrm>
              <a:off x="1238" y="3226"/>
              <a:ext cx="152" cy="0"/>
            </a:xfrm>
            <a:prstGeom prst="line">
              <a:avLst/>
            </a:prstGeom>
            <a:ln w="19050" cap="flat" cmpd="sng">
              <a:solidFill>
                <a:schemeClr val="tx1"/>
              </a:solidFill>
              <a:prstDash val="solid"/>
              <a:headEnd type="none" w="med" len="med"/>
              <a:tailEnd type="none" w="med" len="med"/>
            </a:ln>
          </p:spPr>
        </p:sp>
        <p:sp>
          <p:nvSpPr>
            <p:cNvPr id="65606" name="Line 76"/>
            <p:cNvSpPr/>
            <p:nvPr/>
          </p:nvSpPr>
          <p:spPr>
            <a:xfrm>
              <a:off x="922" y="2640"/>
              <a:ext cx="326" cy="598"/>
            </a:xfrm>
            <a:prstGeom prst="line">
              <a:avLst/>
            </a:prstGeom>
            <a:ln w="19050" cap="flat" cmpd="sng">
              <a:solidFill>
                <a:schemeClr val="tx1"/>
              </a:solidFill>
              <a:prstDash val="solid"/>
              <a:headEnd type="none" w="med" len="med"/>
              <a:tailEnd type="none" w="med" len="med"/>
            </a:ln>
          </p:spPr>
        </p:sp>
        <p:sp>
          <p:nvSpPr>
            <p:cNvPr id="65607" name="Text Box 77"/>
            <p:cNvSpPr txBox="1"/>
            <p:nvPr/>
          </p:nvSpPr>
          <p:spPr>
            <a:xfrm>
              <a:off x="1407" y="562"/>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65608" name="Text Box 78"/>
            <p:cNvSpPr txBox="1"/>
            <p:nvPr/>
          </p:nvSpPr>
          <p:spPr>
            <a:xfrm>
              <a:off x="578" y="548"/>
              <a:ext cx="336"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65609" name="Text Box 79"/>
            <p:cNvSpPr txBox="1"/>
            <p:nvPr/>
          </p:nvSpPr>
          <p:spPr>
            <a:xfrm>
              <a:off x="1814" y="1289"/>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rgbClr val="0000FF"/>
                  </a:solidFill>
                  <a:latin typeface="黑体" panose="02010609060101010101" pitchFamily="49" charset="-122"/>
                  <a:ea typeface="黑体" panose="02010609060101010101" pitchFamily="49" charset="-122"/>
                </a:rPr>
                <a:t>/PR</a:t>
              </a:r>
            </a:p>
          </p:txBody>
        </p:sp>
        <p:sp>
          <p:nvSpPr>
            <p:cNvPr id="65610" name="Text Box 80"/>
            <p:cNvSpPr txBox="1"/>
            <p:nvPr/>
          </p:nvSpPr>
          <p:spPr>
            <a:xfrm>
              <a:off x="-48" y="1289"/>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rgbClr val="0000FF"/>
                  </a:solidFill>
                  <a:latin typeface="黑体" panose="02010609060101010101" pitchFamily="49" charset="-122"/>
                  <a:ea typeface="黑体" panose="02010609060101010101" pitchFamily="49" charset="-122"/>
                </a:rPr>
                <a:t>/CLR</a:t>
              </a:r>
            </a:p>
          </p:txBody>
        </p:sp>
        <p:sp>
          <p:nvSpPr>
            <p:cNvPr id="65611" name="Text Box 81"/>
            <p:cNvSpPr txBox="1"/>
            <p:nvPr/>
          </p:nvSpPr>
          <p:spPr>
            <a:xfrm>
              <a:off x="1819" y="2253"/>
              <a:ext cx="48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65612" name="Text Box 82"/>
            <p:cNvSpPr txBox="1"/>
            <p:nvPr/>
          </p:nvSpPr>
          <p:spPr>
            <a:xfrm>
              <a:off x="702" y="3396"/>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65613" name="Text Box 83"/>
            <p:cNvSpPr txBox="1"/>
            <p:nvPr/>
          </p:nvSpPr>
          <p:spPr>
            <a:xfrm>
              <a:off x="1005" y="1821"/>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a:t>
              </a:r>
            </a:p>
          </p:txBody>
        </p:sp>
        <p:sp>
          <p:nvSpPr>
            <p:cNvPr id="65614" name="Text Box 84"/>
            <p:cNvSpPr txBox="1"/>
            <p:nvPr/>
          </p:nvSpPr>
          <p:spPr>
            <a:xfrm>
              <a:off x="1557" y="2541"/>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b</a:t>
              </a:r>
            </a:p>
          </p:txBody>
        </p:sp>
        <p:sp>
          <p:nvSpPr>
            <p:cNvPr id="65615" name="Text Box 85"/>
            <p:cNvSpPr txBox="1"/>
            <p:nvPr/>
          </p:nvSpPr>
          <p:spPr>
            <a:xfrm>
              <a:off x="399" y="2544"/>
              <a:ext cx="240"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sp>
          <p:nvSpPr>
            <p:cNvPr id="65616" name="AutoShape 22"/>
            <p:cNvSpPr/>
            <p:nvPr/>
          </p:nvSpPr>
          <p:spPr>
            <a:xfrm rot="-5400000">
              <a:off x="568" y="2787"/>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617" name="Oval 23"/>
            <p:cNvSpPr/>
            <p:nvPr/>
          </p:nvSpPr>
          <p:spPr>
            <a:xfrm rot="-5400000">
              <a:off x="691" y="2707"/>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618" name="AutoShape 26"/>
            <p:cNvSpPr/>
            <p:nvPr/>
          </p:nvSpPr>
          <p:spPr>
            <a:xfrm rot="-5400000">
              <a:off x="1336" y="2790"/>
              <a:ext cx="288" cy="274"/>
            </a:xfrm>
            <a:prstGeom prst="flowChartDelay">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619" name="Oval 27"/>
            <p:cNvSpPr/>
            <p:nvPr/>
          </p:nvSpPr>
          <p:spPr>
            <a:xfrm rot="-5400000">
              <a:off x="1449" y="2720"/>
              <a:ext cx="62" cy="61"/>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5620" name="Text Box 46"/>
            <p:cNvSpPr txBox="1"/>
            <p:nvPr/>
          </p:nvSpPr>
          <p:spPr>
            <a:xfrm>
              <a:off x="1392" y="2800"/>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5</a:t>
              </a:r>
            </a:p>
          </p:txBody>
        </p:sp>
        <p:sp>
          <p:nvSpPr>
            <p:cNvPr id="65621" name="Text Box 47"/>
            <p:cNvSpPr txBox="1"/>
            <p:nvPr/>
          </p:nvSpPr>
          <p:spPr>
            <a:xfrm>
              <a:off x="624" y="2800"/>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6</a:t>
              </a:r>
            </a:p>
          </p:txBody>
        </p:sp>
        <p:sp>
          <p:nvSpPr>
            <p:cNvPr id="65622" name="Oval 39"/>
            <p:cNvSpPr/>
            <p:nvPr/>
          </p:nvSpPr>
          <p:spPr>
            <a:xfrm>
              <a:off x="688" y="2624"/>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sp>
        <p:nvSpPr>
          <p:cNvPr id="65541" name="Text Box 172"/>
          <p:cNvSpPr txBox="1"/>
          <p:nvPr/>
        </p:nvSpPr>
        <p:spPr>
          <a:xfrm>
            <a:off x="3859530" y="2495550"/>
            <a:ext cx="4886960" cy="2195830"/>
          </a:xfrm>
          <a:prstGeom prst="rect">
            <a:avLst/>
          </a:prstGeom>
          <a:noFill/>
          <a:ln w="9525">
            <a:noFill/>
          </a:ln>
        </p:spPr>
        <p:txBody>
          <a:bodyPr wrap="square">
            <a:spAutoFit/>
          </a:bodyPr>
          <a:lstStyle/>
          <a:p>
            <a:pPr eaLnBrk="1" hangingPunct="1">
              <a:lnSpc>
                <a:spcPct val="85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图中：</a:t>
            </a:r>
            <a:r>
              <a:rPr lang="en-US" altLang="zh-CN" sz="1800" b="1" dirty="0">
                <a:solidFill>
                  <a:schemeClr val="tx1"/>
                </a:solidFill>
                <a:latin typeface="华文新魏" panose="02010800040101010101" pitchFamily="2" charset="-122"/>
                <a:ea typeface="华文新魏" panose="02010800040101010101" pitchFamily="2" charset="-122"/>
              </a:rPr>
              <a:t>a</a:t>
            </a:r>
            <a:r>
              <a:rPr lang="zh-CN" altLang="en-US" sz="1800" b="1" dirty="0">
                <a:solidFill>
                  <a:schemeClr val="tx1"/>
                </a:solidFill>
                <a:latin typeface="华文新魏" panose="02010800040101010101" pitchFamily="2" charset="-122"/>
                <a:ea typeface="华文新魏" panose="02010800040101010101" pitchFamily="2" charset="-122"/>
              </a:rPr>
              <a:t>反馈线被称为</a:t>
            </a:r>
            <a:r>
              <a:rPr lang="zh-CN" altLang="en-US" sz="1800" b="1" dirty="0">
                <a:solidFill>
                  <a:schemeClr val="accent2"/>
                </a:solidFill>
                <a:latin typeface="华文新魏" panose="02010800040101010101" pitchFamily="2" charset="-122"/>
                <a:ea typeface="华文新魏" panose="02010800040101010101" pitchFamily="2" charset="-122"/>
              </a:rPr>
              <a:t>置</a:t>
            </a:r>
            <a:r>
              <a:rPr lang="en-US" altLang="zh-CN" sz="1800" b="1" dirty="0">
                <a:solidFill>
                  <a:schemeClr val="accent2"/>
                </a:solidFill>
                <a:latin typeface="华文新魏" panose="02010800040101010101" pitchFamily="2" charset="-122"/>
                <a:ea typeface="华文新魏" panose="02010800040101010101" pitchFamily="2" charset="-122"/>
              </a:rPr>
              <a:t>0</a:t>
            </a:r>
            <a:r>
              <a:rPr lang="zh-CN" altLang="en-US" sz="1800" b="1" dirty="0">
                <a:solidFill>
                  <a:schemeClr val="accent2"/>
                </a:solidFill>
                <a:latin typeface="华文新魏" panose="02010800040101010101" pitchFamily="2" charset="-122"/>
                <a:ea typeface="华文新魏" panose="02010800040101010101" pitchFamily="2" charset="-122"/>
              </a:rPr>
              <a:t>阻塞线</a:t>
            </a:r>
          </a:p>
          <a:p>
            <a:pPr eaLnBrk="1" hangingPunct="1">
              <a:lnSpc>
                <a:spcPct val="85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b</a:t>
            </a:r>
            <a:r>
              <a:rPr lang="zh-CN" altLang="en-US" sz="1800" b="1" dirty="0">
                <a:solidFill>
                  <a:schemeClr val="tx1"/>
                </a:solidFill>
                <a:latin typeface="华文新魏" panose="02010800040101010101" pitchFamily="2" charset="-122"/>
                <a:ea typeface="华文新魏" panose="02010800040101010101" pitchFamily="2" charset="-122"/>
              </a:rPr>
              <a:t>反馈线被称为</a:t>
            </a:r>
            <a:r>
              <a:rPr lang="zh-CN" altLang="en-US" sz="1800" b="1" dirty="0">
                <a:solidFill>
                  <a:schemeClr val="accent2"/>
                </a:solidFill>
                <a:latin typeface="华文新魏" panose="02010800040101010101" pitchFamily="2" charset="-122"/>
                <a:ea typeface="华文新魏" panose="02010800040101010101" pitchFamily="2" charset="-122"/>
              </a:rPr>
              <a:t>置</a:t>
            </a:r>
            <a:r>
              <a:rPr lang="en-US" altLang="zh-CN" sz="1800" b="1" dirty="0">
                <a:solidFill>
                  <a:schemeClr val="accent2"/>
                </a:solidFill>
                <a:latin typeface="华文新魏" panose="02010800040101010101" pitchFamily="2" charset="-122"/>
                <a:ea typeface="华文新魏" panose="02010800040101010101" pitchFamily="2" charset="-122"/>
              </a:rPr>
              <a:t>1</a:t>
            </a:r>
            <a:r>
              <a:rPr lang="zh-CN" altLang="en-US" sz="1800" b="1" dirty="0">
                <a:solidFill>
                  <a:schemeClr val="accent2"/>
                </a:solidFill>
                <a:latin typeface="华文新魏" panose="02010800040101010101" pitchFamily="2" charset="-122"/>
                <a:ea typeface="华文新魏" panose="02010800040101010101" pitchFamily="2" charset="-122"/>
              </a:rPr>
              <a:t>维持线</a:t>
            </a:r>
          </a:p>
          <a:p>
            <a:pPr eaLnBrk="1" hangingPunct="1">
              <a:lnSpc>
                <a:spcPct val="85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c</a:t>
            </a:r>
            <a:r>
              <a:rPr lang="zh-CN" altLang="en-US" sz="1800" b="1" dirty="0">
                <a:solidFill>
                  <a:schemeClr val="tx1"/>
                </a:solidFill>
                <a:latin typeface="华文新魏" panose="02010800040101010101" pitchFamily="2" charset="-122"/>
                <a:ea typeface="华文新魏" panose="02010800040101010101" pitchFamily="2" charset="-122"/>
              </a:rPr>
              <a:t>反馈线被称为</a:t>
            </a:r>
            <a:r>
              <a:rPr lang="zh-CN" altLang="en-US" sz="1800" b="1" dirty="0">
                <a:solidFill>
                  <a:schemeClr val="accent2"/>
                </a:solidFill>
                <a:latin typeface="华文新魏" panose="02010800040101010101" pitchFamily="2" charset="-122"/>
                <a:ea typeface="华文新魏" panose="02010800040101010101" pitchFamily="2" charset="-122"/>
              </a:rPr>
              <a:t>置</a:t>
            </a:r>
            <a:r>
              <a:rPr lang="en-US" altLang="zh-CN" sz="1800" b="1" dirty="0">
                <a:solidFill>
                  <a:schemeClr val="accent2"/>
                </a:solidFill>
                <a:latin typeface="华文新魏" panose="02010800040101010101" pitchFamily="2" charset="-122"/>
                <a:ea typeface="华文新魏" panose="02010800040101010101" pitchFamily="2" charset="-122"/>
              </a:rPr>
              <a:t>0</a:t>
            </a:r>
            <a:r>
              <a:rPr lang="zh-CN" altLang="en-US" sz="1800" b="1" dirty="0">
                <a:solidFill>
                  <a:schemeClr val="accent2"/>
                </a:solidFill>
                <a:latin typeface="华文新魏" panose="02010800040101010101" pitchFamily="2" charset="-122"/>
                <a:ea typeface="华文新魏" panose="02010800040101010101" pitchFamily="2" charset="-122"/>
              </a:rPr>
              <a:t>维持线</a:t>
            </a:r>
          </a:p>
          <a:p>
            <a:pPr eaLnBrk="1" hangingPunct="1">
              <a:lnSpc>
                <a:spcPct val="85000"/>
              </a:lnSpc>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rgbClr val="0000FF"/>
                </a:solidFill>
                <a:latin typeface="华文新魏" panose="02010800040101010101" pitchFamily="2" charset="-122"/>
                <a:ea typeface="华文新魏" panose="02010800040101010101" pitchFamily="2" charset="-122"/>
              </a:rPr>
              <a:t> /PR</a:t>
            </a:r>
            <a:r>
              <a:rPr lang="zh-CN" altLang="en-US" sz="1800" b="1" dirty="0">
                <a:solidFill>
                  <a:srgbClr val="0000FF"/>
                </a:solidFill>
                <a:latin typeface="华文新魏" panose="02010800040101010101" pitchFamily="2" charset="-122"/>
                <a:ea typeface="华文新魏" panose="02010800040101010101" pitchFamily="2" charset="-122"/>
              </a:rPr>
              <a:t>是强制置 </a:t>
            </a:r>
            <a:r>
              <a:rPr lang="en-US" altLang="zh-CN" sz="1800" b="1" dirty="0">
                <a:solidFill>
                  <a:srgbClr val="0000FF"/>
                </a:solidFill>
                <a:latin typeface="华文新魏" panose="02010800040101010101" pitchFamily="2" charset="-122"/>
                <a:ea typeface="华文新魏" panose="02010800040101010101" pitchFamily="2" charset="-122"/>
              </a:rPr>
              <a:t>1 </a:t>
            </a:r>
            <a:r>
              <a:rPr lang="zh-CN" altLang="en-US" sz="1800" b="1" dirty="0">
                <a:solidFill>
                  <a:srgbClr val="0000FF"/>
                </a:solidFill>
                <a:latin typeface="华文新魏" panose="02010800040101010101" pitchFamily="2" charset="-122"/>
                <a:ea typeface="华文新魏" panose="02010800040101010101" pitchFamily="2" charset="-122"/>
              </a:rPr>
              <a:t>端</a:t>
            </a:r>
          </a:p>
          <a:p>
            <a:pPr eaLnBrk="1" hangingPunct="1">
              <a:lnSpc>
                <a:spcPct val="85000"/>
              </a:lnSpc>
              <a:spcBef>
                <a:spcPct val="50000"/>
              </a:spcBef>
              <a:buFont typeface="Arial" panose="020B0604020202020204" pitchFamily="34" charset="0"/>
            </a:pPr>
            <a:r>
              <a:rPr lang="zh-CN" altLang="en-US" sz="1800" b="1" dirty="0">
                <a:solidFill>
                  <a:srgbClr val="0000FF"/>
                </a:solidFill>
                <a:latin typeface="华文新魏" panose="02010800040101010101" pitchFamily="2" charset="-122"/>
                <a:ea typeface="华文新魏" panose="02010800040101010101" pitchFamily="2" charset="-122"/>
              </a:rPr>
              <a:t>          </a:t>
            </a:r>
            <a:r>
              <a:rPr lang="en-US" altLang="zh-CN" sz="1800" b="1" dirty="0">
                <a:solidFill>
                  <a:srgbClr val="0000FF"/>
                </a:solidFill>
                <a:latin typeface="华文新魏" panose="02010800040101010101" pitchFamily="2" charset="-122"/>
                <a:ea typeface="华文新魏" panose="02010800040101010101" pitchFamily="2" charset="-122"/>
              </a:rPr>
              <a:t>  /CLR</a:t>
            </a:r>
            <a:r>
              <a:rPr lang="zh-CN" altLang="en-US" sz="1800" b="1" dirty="0">
                <a:solidFill>
                  <a:srgbClr val="0000FF"/>
                </a:solidFill>
                <a:latin typeface="华文新魏" panose="02010800040101010101" pitchFamily="2" charset="-122"/>
                <a:ea typeface="华文新魏" panose="02010800040101010101" pitchFamily="2" charset="-122"/>
              </a:rPr>
              <a:t>是强制置 </a:t>
            </a:r>
            <a:r>
              <a:rPr lang="en-US" altLang="zh-CN" sz="1800" b="1" dirty="0">
                <a:solidFill>
                  <a:srgbClr val="0000FF"/>
                </a:solidFill>
                <a:latin typeface="华文新魏" panose="02010800040101010101" pitchFamily="2" charset="-122"/>
                <a:ea typeface="华文新魏" panose="02010800040101010101" pitchFamily="2" charset="-122"/>
              </a:rPr>
              <a:t>0 </a:t>
            </a:r>
            <a:r>
              <a:rPr lang="zh-CN" altLang="en-US" sz="1800" b="1" dirty="0">
                <a:solidFill>
                  <a:srgbClr val="0000FF"/>
                </a:solidFill>
                <a:latin typeface="华文新魏" panose="02010800040101010101" pitchFamily="2" charset="-122"/>
                <a:ea typeface="华文新魏" panose="02010800040101010101" pitchFamily="2" charset="-122"/>
              </a:rPr>
              <a:t>端</a:t>
            </a:r>
            <a:endParaRPr lang="en-US" altLang="zh-CN" sz="1800" b="1" dirty="0">
              <a:solidFill>
                <a:srgbClr val="0000FF"/>
              </a:solidFill>
              <a:latin typeface="华文新魏" panose="02010800040101010101" pitchFamily="2" charset="-122"/>
              <a:ea typeface="华文新魏" panose="02010800040101010101" pitchFamily="2" charset="-122"/>
            </a:endParaRPr>
          </a:p>
          <a:p>
            <a:pPr eaLnBrk="1" hangingPunct="1">
              <a:lnSpc>
                <a:spcPct val="85000"/>
              </a:lnSpc>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rgbClr val="0000FF"/>
                </a:solidFill>
                <a:latin typeface="华文新魏" panose="02010800040101010101" pitchFamily="2" charset="-122"/>
                <a:ea typeface="华文新魏" panose="02010800040101010101" pitchFamily="2" charset="-122"/>
              </a:rPr>
              <a:t>/PR </a:t>
            </a:r>
            <a:r>
              <a:rPr lang="zh-CN" altLang="en-US" sz="1800" b="1" dirty="0">
                <a:solidFill>
                  <a:srgbClr val="0000FF"/>
                </a:solidFill>
                <a:latin typeface="华文新魏" panose="02010800040101010101" pitchFamily="2" charset="-122"/>
                <a:ea typeface="华文新魏" panose="02010800040101010101" pitchFamily="2" charset="-122"/>
              </a:rPr>
              <a:t>、</a:t>
            </a:r>
            <a:r>
              <a:rPr lang="en-US" altLang="zh-CN" sz="1800" b="1" dirty="0">
                <a:solidFill>
                  <a:srgbClr val="0000FF"/>
                </a:solidFill>
                <a:latin typeface="华文新魏" panose="02010800040101010101" pitchFamily="2" charset="-122"/>
                <a:ea typeface="华文新魏" panose="02010800040101010101" pitchFamily="2" charset="-122"/>
              </a:rPr>
              <a:t>/CLR</a:t>
            </a:r>
            <a:r>
              <a:rPr lang="zh-CN" altLang="en-US" sz="1800" b="1" dirty="0">
                <a:solidFill>
                  <a:schemeClr val="tx1"/>
                </a:solidFill>
                <a:latin typeface="华文新魏" panose="02010800040101010101" pitchFamily="2" charset="-122"/>
                <a:ea typeface="华文新魏" panose="02010800040101010101" pitchFamily="2" charset="-122"/>
              </a:rPr>
              <a:t>一般在电路系统初始化时使用</a:t>
            </a:r>
            <a:r>
              <a:rPr lang="en-US" altLang="zh-CN" sz="1800" b="1" dirty="0">
                <a:solidFill>
                  <a:schemeClr val="tx1"/>
                </a:solidFill>
                <a:latin typeface="华文新魏" panose="02010800040101010101" pitchFamily="2" charset="-122"/>
                <a:ea typeface="华文新魏" panose="02010800040101010101" pitchFamily="2"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a:xfrm>
            <a:off x="533400" y="688975"/>
            <a:ext cx="2333625" cy="457200"/>
          </a:xfrm>
          <a:prstGeom prst="rect">
            <a:avLst/>
          </a:prstGeom>
          <a:noFill/>
          <a:ln>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D </a:t>
            </a:r>
            <a:r>
              <a:rPr lang="zh-CN" altLang="en-US" sz="1800" b="1" dirty="0">
                <a:latin typeface="华文新魏" panose="02010800040101010101" pitchFamily="2" charset="-122"/>
                <a:ea typeface="华文新魏" panose="02010800040101010101" pitchFamily="2" charset="-122"/>
              </a:rPr>
              <a:t>触发器</a:t>
            </a:r>
          </a:p>
        </p:txBody>
      </p:sp>
      <p:graphicFrame>
        <p:nvGraphicFramePr>
          <p:cNvPr id="58590" name="Group 222"/>
          <p:cNvGraphicFramePr>
            <a:graphicFrameLocks noGrp="1"/>
          </p:cNvGraphicFramePr>
          <p:nvPr/>
        </p:nvGraphicFramePr>
        <p:xfrm>
          <a:off x="7092950" y="2290763"/>
          <a:ext cx="1752600" cy="108585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36195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D</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a:t>
                      </a:r>
                      <a:r>
                        <a:rPr kumimoji="1" lang="en-US" altLang="zh-CN"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n+1</a:t>
                      </a:r>
                      <a:endPar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195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195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67601" name="Text Box 98"/>
          <p:cNvSpPr txBox="1"/>
          <p:nvPr/>
        </p:nvSpPr>
        <p:spPr>
          <a:xfrm>
            <a:off x="7208838" y="3651250"/>
            <a:ext cx="19812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c. </a:t>
            </a:r>
            <a:r>
              <a:rPr lang="zh-CN" altLang="en-US" sz="1800" b="1" dirty="0">
                <a:solidFill>
                  <a:schemeClr val="tx1"/>
                </a:solidFill>
                <a:latin typeface="华文新魏" panose="02010800040101010101" pitchFamily="2" charset="-122"/>
                <a:ea typeface="华文新魏" panose="02010800040101010101" pitchFamily="2" charset="-122"/>
              </a:rPr>
              <a:t>次态真值表</a:t>
            </a:r>
          </a:p>
        </p:txBody>
      </p:sp>
      <p:sp>
        <p:nvSpPr>
          <p:cNvPr id="67602" name="Text Box 146"/>
          <p:cNvSpPr txBox="1"/>
          <p:nvPr/>
        </p:nvSpPr>
        <p:spPr>
          <a:xfrm>
            <a:off x="169863" y="3648075"/>
            <a:ext cx="2667000" cy="36671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 </a:t>
            </a:r>
            <a:r>
              <a:rPr lang="zh-CN" altLang="en-US" sz="1800" b="1" dirty="0">
                <a:solidFill>
                  <a:schemeClr val="tx1"/>
                </a:solidFill>
                <a:latin typeface="华文新魏" panose="02010800040101010101" pitchFamily="2" charset="-122"/>
                <a:ea typeface="华文新魏" panose="02010800040101010101" pitchFamily="2" charset="-122"/>
              </a:rPr>
              <a:t>前沿触发</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触发器</a:t>
            </a:r>
          </a:p>
        </p:txBody>
      </p:sp>
      <p:grpSp>
        <p:nvGrpSpPr>
          <p:cNvPr id="67603" name="Group 153"/>
          <p:cNvGrpSpPr/>
          <p:nvPr/>
        </p:nvGrpSpPr>
        <p:grpSpPr>
          <a:xfrm>
            <a:off x="434975" y="1635125"/>
            <a:ext cx="2008482" cy="1922463"/>
            <a:chOff x="596" y="559"/>
            <a:chExt cx="995" cy="1301"/>
          </a:xfrm>
        </p:grpSpPr>
        <p:sp>
          <p:nvSpPr>
            <p:cNvPr id="67632" name="Rectangle 51"/>
            <p:cNvSpPr/>
            <p:nvPr/>
          </p:nvSpPr>
          <p:spPr>
            <a:xfrm>
              <a:off x="817" y="863"/>
              <a:ext cx="506" cy="72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7633" name="Line 52"/>
            <p:cNvSpPr/>
            <p:nvPr/>
          </p:nvSpPr>
          <p:spPr>
            <a:xfrm>
              <a:off x="604" y="1063"/>
              <a:ext cx="22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7634" name="Line 53"/>
            <p:cNvSpPr/>
            <p:nvPr/>
          </p:nvSpPr>
          <p:spPr>
            <a:xfrm>
              <a:off x="1335" y="1053"/>
              <a:ext cx="24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7635" name="Line 54"/>
            <p:cNvSpPr/>
            <p:nvPr/>
          </p:nvSpPr>
          <p:spPr>
            <a:xfrm>
              <a:off x="1378" y="1373"/>
              <a:ext cx="21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7636" name="Text Box 56"/>
            <p:cNvSpPr txBox="1"/>
            <p:nvPr/>
          </p:nvSpPr>
          <p:spPr>
            <a:xfrm>
              <a:off x="784" y="959"/>
              <a:ext cx="225" cy="24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67637" name="Text Box 57"/>
            <p:cNvSpPr txBox="1"/>
            <p:nvPr/>
          </p:nvSpPr>
          <p:spPr>
            <a:xfrm>
              <a:off x="1167" y="941"/>
              <a:ext cx="225" cy="24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67638" name="Text Box 58"/>
            <p:cNvSpPr txBox="1"/>
            <p:nvPr/>
          </p:nvSpPr>
          <p:spPr>
            <a:xfrm>
              <a:off x="1167" y="1248"/>
              <a:ext cx="225" cy="24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67639" name="Line 59"/>
            <p:cNvSpPr/>
            <p:nvPr/>
          </p:nvSpPr>
          <p:spPr>
            <a:xfrm>
              <a:off x="596" y="1381"/>
              <a:ext cx="2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7640" name="Text Box 60"/>
            <p:cNvSpPr txBox="1"/>
            <p:nvPr/>
          </p:nvSpPr>
          <p:spPr>
            <a:xfrm>
              <a:off x="771" y="1243"/>
              <a:ext cx="583" cy="24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&gt;</a:t>
              </a: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67641" name="Oval 119"/>
            <p:cNvSpPr/>
            <p:nvPr/>
          </p:nvSpPr>
          <p:spPr>
            <a:xfrm>
              <a:off x="1026" y="795"/>
              <a:ext cx="57" cy="5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7642" name="Line 122"/>
            <p:cNvSpPr/>
            <p:nvPr/>
          </p:nvSpPr>
          <p:spPr>
            <a:xfrm>
              <a:off x="1056" y="559"/>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7643" name="Line 123"/>
            <p:cNvSpPr/>
            <p:nvPr/>
          </p:nvSpPr>
          <p:spPr>
            <a:xfrm>
              <a:off x="1054" y="1620"/>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7644" name="Text Box 124"/>
            <p:cNvSpPr txBox="1"/>
            <p:nvPr/>
          </p:nvSpPr>
          <p:spPr>
            <a:xfrm>
              <a:off x="962" y="817"/>
              <a:ext cx="336" cy="24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PR</a:t>
              </a:r>
            </a:p>
          </p:txBody>
        </p:sp>
        <p:sp>
          <p:nvSpPr>
            <p:cNvPr id="67645" name="Text Box 125"/>
            <p:cNvSpPr txBox="1"/>
            <p:nvPr/>
          </p:nvSpPr>
          <p:spPr>
            <a:xfrm>
              <a:off x="934" y="1381"/>
              <a:ext cx="440" cy="24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CLR</a:t>
              </a:r>
            </a:p>
          </p:txBody>
        </p:sp>
      </p:grpSp>
      <p:graphicFrame>
        <p:nvGraphicFramePr>
          <p:cNvPr id="58665" name="Group 297"/>
          <p:cNvGraphicFramePr>
            <a:graphicFrameLocks noGrp="1"/>
          </p:cNvGraphicFramePr>
          <p:nvPr>
            <p:custDataLst>
              <p:tags r:id="rId1"/>
            </p:custDataLst>
          </p:nvPr>
        </p:nvGraphicFramePr>
        <p:xfrm>
          <a:off x="3048000" y="1789113"/>
          <a:ext cx="3468688" cy="1879602"/>
        </p:xfrm>
        <a:graphic>
          <a:graphicData uri="http://schemas.openxmlformats.org/drawingml/2006/table">
            <a:tbl>
              <a:tblPr/>
              <a:tblGrid>
                <a:gridCol w="1760069">
                  <a:extLst>
                    <a:ext uri="{9D8B030D-6E8A-4147-A177-3AD203B41FA5}">
                      <a16:colId xmlns:a16="http://schemas.microsoft.com/office/drawing/2014/main" val="20000"/>
                    </a:ext>
                  </a:extLst>
                </a:gridCol>
                <a:gridCol w="1708619">
                  <a:extLst>
                    <a:ext uri="{9D8B030D-6E8A-4147-A177-3AD203B41FA5}">
                      <a16:colId xmlns:a16="http://schemas.microsoft.com/office/drawing/2014/main" val="20001"/>
                    </a:ext>
                  </a:extLst>
                </a:gridCol>
              </a:tblGrid>
              <a:tr h="508218">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 D      CLK</a:t>
                      </a:r>
                    </a:p>
                  </a:txBody>
                  <a:tcPr marL="91465" marR="91465" marT="34263" marB="342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Q   /Q</a:t>
                      </a:r>
                    </a:p>
                  </a:txBody>
                  <a:tcPr marL="91465" marR="91465" marT="34263" marB="34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42845">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a:t>
                      </a:r>
                    </a:p>
                  </a:txBody>
                  <a:tcPr marL="91465" marR="91465" marT="34263" marB="342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0     1</a:t>
                      </a:r>
                    </a:p>
                  </a:txBody>
                  <a:tcPr marL="91465" marR="91465" marT="34263" marB="34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2845">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 </a:t>
                      </a:r>
                    </a:p>
                  </a:txBody>
                  <a:tcPr marL="91465" marR="91465" marT="34263" marB="342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a:t>
                      </a:r>
                    </a:p>
                  </a:txBody>
                  <a:tcPr marL="91465" marR="91465" marT="34263" marB="34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2845">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0</a:t>
                      </a:r>
                    </a:p>
                  </a:txBody>
                  <a:tcPr marL="91465" marR="91465" marT="34263" marB="342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txBody>
                  <a:tcPr marL="91465" marR="91465" marT="34263" marB="34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2845">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1</a:t>
                      </a:r>
                    </a:p>
                  </a:txBody>
                  <a:tcPr marL="91465" marR="91465" marT="34263" marB="342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txBody>
                  <a:tcPr marL="91465" marR="91465" marT="34263" marB="342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pSp>
        <p:nvGrpSpPr>
          <p:cNvPr id="67624" name="Group 296"/>
          <p:cNvGrpSpPr/>
          <p:nvPr/>
        </p:nvGrpSpPr>
        <p:grpSpPr>
          <a:xfrm>
            <a:off x="4168775" y="2379656"/>
            <a:ext cx="1343025" cy="1668469"/>
            <a:chOff x="2658" y="876"/>
            <a:chExt cx="846" cy="1401"/>
          </a:xfrm>
        </p:grpSpPr>
        <p:sp>
          <p:nvSpPr>
            <p:cNvPr id="67627" name="Text Box 290"/>
            <p:cNvSpPr txBox="1"/>
            <p:nvPr/>
          </p:nvSpPr>
          <p:spPr>
            <a:xfrm>
              <a:off x="2658" y="1752"/>
              <a:ext cx="846" cy="525"/>
            </a:xfrm>
            <a:prstGeom prst="rect">
              <a:avLst/>
            </a:prstGeom>
            <a:noFill/>
            <a:ln w="9525">
              <a:noFill/>
            </a:ln>
          </p:spPr>
          <p:txBody>
            <a:bodyPr>
              <a:spAutoFit/>
            </a:bodyPr>
            <a:lstStyle/>
            <a:p>
              <a:pPr eaLnBrk="1" hangingPunct="1">
                <a:spcBef>
                  <a:spcPct val="50000"/>
                </a:spcBef>
                <a:buFont typeface="Arial" panose="020B0604020202020204" pitchFamily="34" charset="0"/>
              </a:pPr>
              <a:endParaRPr lang="en-US" altLang="zh-CN" sz="800" b="1" dirty="0">
                <a:solidFill>
                  <a:schemeClr val="tx1"/>
                </a:solidFill>
                <a:latin typeface="华文新魏" panose="02010800040101010101" pitchFamily="2" charset="-122"/>
                <a:ea typeface="华文新魏" panose="02010800040101010101" pitchFamily="2" charset="-122"/>
              </a:endParaRPr>
            </a:p>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b. </a:t>
              </a:r>
              <a:r>
                <a:rPr lang="zh-CN" altLang="en-US" sz="1800" b="1" dirty="0">
                  <a:solidFill>
                    <a:schemeClr val="tx1"/>
                  </a:solidFill>
                  <a:latin typeface="华文新魏" panose="02010800040101010101" pitchFamily="2" charset="-122"/>
                  <a:ea typeface="华文新魏" panose="02010800040101010101" pitchFamily="2" charset="-122"/>
                </a:rPr>
                <a:t>功能表</a:t>
              </a:r>
            </a:p>
          </p:txBody>
        </p:sp>
        <p:sp>
          <p:nvSpPr>
            <p:cNvPr id="67628" name="Line 291"/>
            <p:cNvSpPr/>
            <p:nvPr/>
          </p:nvSpPr>
          <p:spPr>
            <a:xfrm>
              <a:off x="2662" y="1032"/>
              <a:ext cx="96"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67629" name="Line 292"/>
            <p:cNvSpPr/>
            <p:nvPr/>
          </p:nvSpPr>
          <p:spPr>
            <a:xfrm>
              <a:off x="2754" y="876"/>
              <a:ext cx="96"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67630" name="Line 293"/>
            <p:cNvSpPr/>
            <p:nvPr/>
          </p:nvSpPr>
          <p:spPr>
            <a:xfrm>
              <a:off x="2658" y="1310"/>
              <a:ext cx="96"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67631" name="Line 294"/>
            <p:cNvSpPr/>
            <p:nvPr/>
          </p:nvSpPr>
          <p:spPr>
            <a:xfrm>
              <a:off x="2745" y="1164"/>
              <a:ext cx="96"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grpSp>
      <p:sp>
        <p:nvSpPr>
          <p:cNvPr id="67625" name="Oval 119"/>
          <p:cNvSpPr/>
          <p:nvPr/>
        </p:nvSpPr>
        <p:spPr>
          <a:xfrm>
            <a:off x="1887538" y="2789238"/>
            <a:ext cx="114300" cy="8413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67626" name="Oval 119"/>
          <p:cNvSpPr/>
          <p:nvPr/>
        </p:nvSpPr>
        <p:spPr>
          <a:xfrm>
            <a:off x="1300163" y="3135313"/>
            <a:ext cx="114300" cy="85725"/>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a:xfrm>
            <a:off x="533400" y="615950"/>
            <a:ext cx="2333625" cy="457200"/>
          </a:xfrm>
          <a:prstGeom prst="rect">
            <a:avLst/>
          </a:prstGeom>
          <a:noFill/>
          <a:ln>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D </a:t>
            </a:r>
            <a:r>
              <a:rPr lang="zh-CN" altLang="en-US" sz="1800" b="1" dirty="0">
                <a:latin typeface="华文新魏" panose="02010800040101010101" pitchFamily="2" charset="-122"/>
                <a:ea typeface="华文新魏" panose="02010800040101010101" pitchFamily="2" charset="-122"/>
              </a:rPr>
              <a:t>触发器</a:t>
            </a:r>
          </a:p>
        </p:txBody>
      </p:sp>
      <p:sp>
        <p:nvSpPr>
          <p:cNvPr id="69635" name="Text Box 99"/>
          <p:cNvSpPr txBox="1"/>
          <p:nvPr/>
        </p:nvSpPr>
        <p:spPr>
          <a:xfrm>
            <a:off x="798513" y="3146425"/>
            <a:ext cx="2565400" cy="70167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rgbClr val="C00000"/>
                </a:solidFill>
                <a:latin typeface="华文新魏" panose="02010800040101010101" pitchFamily="2" charset="-122"/>
                <a:ea typeface="华文新魏" panose="02010800040101010101" pitchFamily="2" charset="-122"/>
              </a:rPr>
              <a:t>d. </a:t>
            </a:r>
            <a:r>
              <a:rPr lang="zh-CN" altLang="en-US" sz="1800" b="1" dirty="0">
                <a:solidFill>
                  <a:srgbClr val="C00000"/>
                </a:solidFill>
                <a:latin typeface="华文新魏" panose="02010800040101010101" pitchFamily="2" charset="-122"/>
                <a:ea typeface="华文新魏" panose="02010800040101010101" pitchFamily="2" charset="-122"/>
              </a:rPr>
              <a:t>次态方程：</a:t>
            </a:r>
          </a:p>
          <a:p>
            <a:pPr eaLnBrk="1" hangingPunct="1">
              <a:spcBef>
                <a:spcPct val="20000"/>
              </a:spcBef>
              <a:buFont typeface="Arial" panose="020B0604020202020204" pitchFamily="34" charset="0"/>
            </a:pPr>
            <a:r>
              <a:rPr lang="zh-CN" altLang="en-US" sz="1800" b="1" dirty="0">
                <a:solidFill>
                  <a:srgbClr val="C00000"/>
                </a:solidFill>
                <a:latin typeface="华文新魏" panose="02010800040101010101" pitchFamily="2" charset="-122"/>
                <a:ea typeface="华文新魏" panose="02010800040101010101" pitchFamily="2" charset="-122"/>
              </a:rPr>
              <a:t>   </a:t>
            </a:r>
            <a:r>
              <a:rPr lang="en-US" altLang="zh-CN" sz="1800" b="1" dirty="0">
                <a:solidFill>
                  <a:srgbClr val="C00000"/>
                </a:solidFill>
                <a:latin typeface="华文新魏" panose="02010800040101010101" pitchFamily="2" charset="-122"/>
                <a:ea typeface="华文新魏" panose="02010800040101010101" pitchFamily="2" charset="-122"/>
              </a:rPr>
              <a:t>Q</a:t>
            </a:r>
            <a:r>
              <a:rPr lang="en-US" altLang="zh-CN" sz="1800" b="1" baseline="30000" dirty="0">
                <a:solidFill>
                  <a:srgbClr val="C00000"/>
                </a:solidFill>
                <a:latin typeface="华文新魏" panose="02010800040101010101" pitchFamily="2" charset="-122"/>
                <a:ea typeface="华文新魏" panose="02010800040101010101" pitchFamily="2" charset="-122"/>
              </a:rPr>
              <a:t>n+1</a:t>
            </a:r>
            <a:r>
              <a:rPr lang="en-US" altLang="zh-CN" sz="1800" b="1" dirty="0">
                <a:solidFill>
                  <a:srgbClr val="C00000"/>
                </a:solidFill>
                <a:latin typeface="华文新魏" panose="02010800040101010101" pitchFamily="2" charset="-122"/>
                <a:ea typeface="华文新魏" panose="02010800040101010101" pitchFamily="2" charset="-122"/>
              </a:rPr>
              <a:t> = D</a:t>
            </a:r>
          </a:p>
        </p:txBody>
      </p:sp>
      <p:grpSp>
        <p:nvGrpSpPr>
          <p:cNvPr id="69636" name="Group 259"/>
          <p:cNvGrpSpPr/>
          <p:nvPr/>
        </p:nvGrpSpPr>
        <p:grpSpPr>
          <a:xfrm>
            <a:off x="395288" y="1590675"/>
            <a:ext cx="825500" cy="730250"/>
            <a:chOff x="4224" y="1968"/>
            <a:chExt cx="432" cy="452"/>
          </a:xfrm>
        </p:grpSpPr>
        <p:sp>
          <p:nvSpPr>
            <p:cNvPr id="69683" name="Text Box 4"/>
            <p:cNvSpPr txBox="1"/>
            <p:nvPr/>
          </p:nvSpPr>
          <p:spPr>
            <a:xfrm>
              <a:off x="4416" y="1968"/>
              <a:ext cx="240"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D</a:t>
              </a:r>
            </a:p>
          </p:txBody>
        </p:sp>
        <p:sp>
          <p:nvSpPr>
            <p:cNvPr id="69684" name="Line 112"/>
            <p:cNvSpPr/>
            <p:nvPr/>
          </p:nvSpPr>
          <p:spPr>
            <a:xfrm>
              <a:off x="4320" y="2064"/>
              <a:ext cx="288" cy="288"/>
            </a:xfrm>
            <a:prstGeom prst="line">
              <a:avLst/>
            </a:prstGeom>
            <a:ln w="9525" cap="flat" cmpd="sng">
              <a:solidFill>
                <a:srgbClr val="FFFF00"/>
              </a:solidFill>
              <a:prstDash val="solid"/>
              <a:headEnd type="none" w="med" len="med"/>
              <a:tailEnd type="none" w="med" len="med"/>
            </a:ln>
          </p:spPr>
          <p:txBody>
            <a:bodyPr/>
            <a:lstStyle/>
            <a:p>
              <a:endParaRPr lang="zh-CN" altLang="en-US"/>
            </a:p>
          </p:txBody>
        </p:sp>
        <p:sp>
          <p:nvSpPr>
            <p:cNvPr id="69685" name="Text Box 113"/>
            <p:cNvSpPr txBox="1"/>
            <p:nvPr/>
          </p:nvSpPr>
          <p:spPr>
            <a:xfrm>
              <a:off x="4224" y="2112"/>
              <a:ext cx="240" cy="30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a:t>
              </a:r>
            </a:p>
          </p:txBody>
        </p:sp>
      </p:grpSp>
      <p:graphicFrame>
        <p:nvGraphicFramePr>
          <p:cNvPr id="58626" name="Group 258"/>
          <p:cNvGraphicFramePr>
            <a:graphicFrameLocks noGrp="1"/>
          </p:cNvGraphicFramePr>
          <p:nvPr/>
        </p:nvGraphicFramePr>
        <p:xfrm>
          <a:off x="395288" y="1563688"/>
          <a:ext cx="1974849" cy="1411286"/>
        </p:xfrm>
        <a:graphic>
          <a:graphicData uri="http://schemas.openxmlformats.org/drawingml/2006/table">
            <a:tbl>
              <a:tblPr/>
              <a:tblGrid>
                <a:gridCol w="658283">
                  <a:extLst>
                    <a:ext uri="{9D8B030D-6E8A-4147-A177-3AD203B41FA5}">
                      <a16:colId xmlns:a16="http://schemas.microsoft.com/office/drawing/2014/main" val="20000"/>
                    </a:ext>
                  </a:extLst>
                </a:gridCol>
                <a:gridCol w="658283">
                  <a:extLst>
                    <a:ext uri="{9D8B030D-6E8A-4147-A177-3AD203B41FA5}">
                      <a16:colId xmlns:a16="http://schemas.microsoft.com/office/drawing/2014/main" val="20001"/>
                    </a:ext>
                  </a:extLst>
                </a:gridCol>
                <a:gridCol w="658283">
                  <a:extLst>
                    <a:ext uri="{9D8B030D-6E8A-4147-A177-3AD203B41FA5}">
                      <a16:colId xmlns:a16="http://schemas.microsoft.com/office/drawing/2014/main" val="20002"/>
                    </a:ext>
                  </a:extLst>
                </a:gridCol>
              </a:tblGrid>
              <a:tr h="471003">
                <a:tc>
                  <a:txBody>
                    <a:bodyPr/>
                    <a:lstStyle/>
                    <a:p>
                      <a:pPr marL="0" marR="0" lvl="0" indent="0" algn="l" defTabSz="914400" rtl="0" eaLnBrk="1" fontAlgn="base" latinLnBrk="0" hangingPunct="1">
                        <a:spcBef>
                          <a:spcPct val="20000"/>
                        </a:spcBef>
                        <a:spcAft>
                          <a:spcPct val="0"/>
                        </a:spcAft>
                        <a:buClrTx/>
                        <a:buSzTx/>
                        <a:buFontTx/>
                        <a:buNone/>
                      </a:pPr>
                      <a:endParaRPr kumimoji="1" lang="zh-CN" altLang="zh-CN" sz="1800" b="1" i="0" u="none" strike="noStrike" cap="none" normalizeH="0" baseline="0" dirty="0">
                        <a:ln>
                          <a:noFill/>
                        </a:ln>
                        <a:solidFill>
                          <a:srgbClr val="C00000"/>
                        </a:solidFill>
                        <a:effectLst/>
                        <a:latin typeface="黑体" panose="02010609060101010101" pitchFamily="49" charset="-122"/>
                        <a:ea typeface="黑体" panose="02010609060101010101" pitchFamily="49" charset="-122"/>
                      </a:endParaRPr>
                    </a:p>
                  </a:txBody>
                  <a:tcPr marL="91436" marR="91436" marT="34296" marB="34296"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spcBef>
                          <a:spcPct val="20000"/>
                        </a:spcBef>
                        <a:spcAft>
                          <a:spcPct val="0"/>
                        </a:spcAft>
                        <a:buClrTx/>
                        <a:buSzTx/>
                        <a:buFontTx/>
                        <a:buNone/>
                      </a:pPr>
                      <a:r>
                        <a:rPr kumimoji="1" lang="en-US" altLang="zh-CN" sz="18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0</a:t>
                      </a:r>
                    </a:p>
                  </a:txBody>
                  <a:tcPr marL="91436" marR="91436" marT="34296" marB="34296"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spcBef>
                          <a:spcPct val="20000"/>
                        </a:spcBef>
                        <a:spcAft>
                          <a:spcPct val="0"/>
                        </a:spcAft>
                        <a:buClrTx/>
                        <a:buSzTx/>
                        <a:buFontTx/>
                        <a:buNone/>
                      </a:pPr>
                      <a:r>
                        <a:rPr kumimoji="1" lang="en-US" altLang="zh-CN" sz="18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1</a:t>
                      </a:r>
                    </a:p>
                  </a:txBody>
                  <a:tcPr marL="91436" marR="91436" marT="34296" marB="34296"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28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0</a:t>
                      </a:r>
                    </a:p>
                  </a:txBody>
                  <a:tcPr marL="91436" marR="91436" marT="34296" marB="34296"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36" marR="91436" marT="34296" marB="342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1436" marR="91436" marT="34296" marB="342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71003">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1</a:t>
                      </a:r>
                    </a:p>
                  </a:txBody>
                  <a:tcPr marL="91436" marR="91436" marT="34296" marB="34296"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L="91436" marR="91436" marT="34296" marB="3429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L="91436" marR="91436" marT="34296" marB="3429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pSp>
        <p:nvGrpSpPr>
          <p:cNvPr id="69653" name="Group 327"/>
          <p:cNvGrpSpPr/>
          <p:nvPr/>
        </p:nvGrpSpPr>
        <p:grpSpPr>
          <a:xfrm>
            <a:off x="3197225" y="1106488"/>
            <a:ext cx="5832475" cy="3311525"/>
            <a:chOff x="2232" y="2200"/>
            <a:chExt cx="3681" cy="2331"/>
          </a:xfrm>
        </p:grpSpPr>
        <p:sp>
          <p:nvSpPr>
            <p:cNvPr id="69657" name="Text Box 298"/>
            <p:cNvSpPr txBox="1"/>
            <p:nvPr/>
          </p:nvSpPr>
          <p:spPr>
            <a:xfrm>
              <a:off x="2295" y="4182"/>
              <a:ext cx="2352" cy="34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e. D </a:t>
              </a:r>
              <a:r>
                <a:rPr lang="zh-CN" altLang="en-US" sz="1800" b="1" dirty="0">
                  <a:solidFill>
                    <a:schemeClr val="tx1"/>
                  </a:solidFill>
                  <a:latin typeface="华文新魏" panose="02010800040101010101" pitchFamily="2" charset="-122"/>
                  <a:ea typeface="华文新魏" panose="02010800040101010101" pitchFamily="2" charset="-122"/>
                </a:rPr>
                <a:t>触发器的两个工作时间</a:t>
              </a:r>
            </a:p>
          </p:txBody>
        </p:sp>
        <p:sp>
          <p:nvSpPr>
            <p:cNvPr id="69658" name="Line 299"/>
            <p:cNvSpPr/>
            <p:nvPr/>
          </p:nvSpPr>
          <p:spPr>
            <a:xfrm>
              <a:off x="2232" y="2880"/>
              <a:ext cx="62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59" name="Line 300"/>
            <p:cNvSpPr/>
            <p:nvPr/>
          </p:nvSpPr>
          <p:spPr>
            <a:xfrm flipV="1">
              <a:off x="2832" y="2592"/>
              <a:ext cx="272" cy="28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60" name="Line 301"/>
            <p:cNvSpPr/>
            <p:nvPr/>
          </p:nvSpPr>
          <p:spPr>
            <a:xfrm>
              <a:off x="3120" y="2592"/>
              <a:ext cx="48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61" name="Line 302"/>
            <p:cNvSpPr/>
            <p:nvPr/>
          </p:nvSpPr>
          <p:spPr>
            <a:xfrm>
              <a:off x="2232" y="3408"/>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62" name="Line 304"/>
            <p:cNvSpPr/>
            <p:nvPr/>
          </p:nvSpPr>
          <p:spPr>
            <a:xfrm flipV="1">
              <a:off x="2640" y="3120"/>
              <a:ext cx="272" cy="28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63" name="Line 305"/>
            <p:cNvSpPr/>
            <p:nvPr/>
          </p:nvSpPr>
          <p:spPr>
            <a:xfrm>
              <a:off x="2916" y="3120"/>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64" name="Line 306"/>
            <p:cNvSpPr/>
            <p:nvPr/>
          </p:nvSpPr>
          <p:spPr>
            <a:xfrm>
              <a:off x="3552" y="3408"/>
              <a:ext cx="24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65" name="Line 308"/>
            <p:cNvSpPr/>
            <p:nvPr/>
          </p:nvSpPr>
          <p:spPr>
            <a:xfrm>
              <a:off x="3360" y="3120"/>
              <a:ext cx="192" cy="28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69666" name="Line 309"/>
            <p:cNvSpPr/>
            <p:nvPr/>
          </p:nvSpPr>
          <p:spPr>
            <a:xfrm>
              <a:off x="2832" y="2256"/>
              <a:ext cx="0" cy="624"/>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9667" name="Line 310"/>
            <p:cNvSpPr/>
            <p:nvPr/>
          </p:nvSpPr>
          <p:spPr>
            <a:xfrm>
              <a:off x="3120" y="2256"/>
              <a:ext cx="0" cy="336"/>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9668" name="Line 311"/>
            <p:cNvSpPr/>
            <p:nvPr/>
          </p:nvSpPr>
          <p:spPr>
            <a:xfrm>
              <a:off x="2832" y="2352"/>
              <a:ext cx="288" cy="0"/>
            </a:xfrm>
            <a:prstGeom prst="line">
              <a:avLst/>
            </a:prstGeom>
            <a:ln w="19050" cap="flat" cmpd="sng">
              <a:solidFill>
                <a:srgbClr val="C00000"/>
              </a:solidFill>
              <a:prstDash val="solid"/>
              <a:headEnd type="triangle" w="med" len="med"/>
              <a:tailEnd type="triangle" w="med" len="med"/>
            </a:ln>
          </p:spPr>
          <p:txBody>
            <a:bodyPr/>
            <a:lstStyle/>
            <a:p>
              <a:endParaRPr lang="zh-CN" altLang="en-US"/>
            </a:p>
          </p:txBody>
        </p:sp>
        <p:sp>
          <p:nvSpPr>
            <p:cNvPr id="69669" name="Text Box 312"/>
            <p:cNvSpPr txBox="1"/>
            <p:nvPr/>
          </p:nvSpPr>
          <p:spPr>
            <a:xfrm>
              <a:off x="3168" y="2256"/>
              <a:ext cx="2133" cy="349"/>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rgbClr val="C00000"/>
                  </a:solidFill>
                  <a:latin typeface="华文新魏" panose="02010800040101010101" pitchFamily="2" charset="-122"/>
                  <a:ea typeface="华文新魏" panose="02010800040101010101" pitchFamily="2" charset="-122"/>
                </a:rPr>
                <a:t>  </a:t>
              </a:r>
              <a:r>
                <a:rPr lang="en-US" altLang="zh-CN" sz="1800" b="1" dirty="0">
                  <a:solidFill>
                    <a:srgbClr val="C00000"/>
                  </a:solidFill>
                  <a:latin typeface="华文新魏" panose="02010800040101010101" pitchFamily="2" charset="-122"/>
                  <a:ea typeface="华文新魏" panose="02010800040101010101" pitchFamily="2" charset="-122"/>
                </a:rPr>
                <a:t>D </a:t>
              </a:r>
              <a:r>
                <a:rPr lang="zh-CN" altLang="en-US" sz="1800" b="1" dirty="0">
                  <a:solidFill>
                    <a:srgbClr val="C00000"/>
                  </a:solidFill>
                  <a:latin typeface="华文新魏" panose="02010800040101010101" pitchFamily="2" charset="-122"/>
                  <a:ea typeface="华文新魏" panose="02010800040101010101" pitchFamily="2" charset="-122"/>
                </a:rPr>
                <a:t>触发器接收数据期间</a:t>
              </a:r>
            </a:p>
          </p:txBody>
        </p:sp>
        <p:sp>
          <p:nvSpPr>
            <p:cNvPr id="69670" name="Freeform 313"/>
            <p:cNvSpPr/>
            <p:nvPr/>
          </p:nvSpPr>
          <p:spPr>
            <a:xfrm>
              <a:off x="2976" y="2200"/>
              <a:ext cx="288" cy="152"/>
            </a:xfrm>
            <a:custGeom>
              <a:avLst/>
              <a:gdLst/>
              <a:ahLst/>
              <a:cxnLst>
                <a:cxn ang="0">
                  <a:pos x="0" y="152"/>
                </a:cxn>
                <a:cxn ang="0">
                  <a:pos x="144" y="8"/>
                </a:cxn>
                <a:cxn ang="0">
                  <a:pos x="288" y="104"/>
                </a:cxn>
              </a:cxnLst>
              <a:rect l="0" t="0" r="0" b="0"/>
              <a:pathLst>
                <a:path w="288" h="152">
                  <a:moveTo>
                    <a:pt x="0" y="152"/>
                  </a:moveTo>
                  <a:cubicBezTo>
                    <a:pt x="48" y="84"/>
                    <a:pt x="96" y="16"/>
                    <a:pt x="144" y="8"/>
                  </a:cubicBezTo>
                  <a:cubicBezTo>
                    <a:pt x="192" y="0"/>
                    <a:pt x="264" y="88"/>
                    <a:pt x="288" y="104"/>
                  </a:cubicBezTo>
                </a:path>
              </a:pathLst>
            </a:custGeom>
            <a:noFill/>
            <a:ln w="19050" cap="flat" cmpd="sng">
              <a:solidFill>
                <a:srgbClr val="C00000">
                  <a:alpha val="100000"/>
                </a:srgbClr>
              </a:solidFill>
              <a:prstDash val="solid"/>
              <a:round/>
              <a:headEnd type="triangle" w="med" len="med"/>
              <a:tailEnd type="none" w="med" len="med"/>
            </a:ln>
          </p:spPr>
          <p:txBody>
            <a:bodyPr/>
            <a:lstStyle/>
            <a:p>
              <a:endParaRPr lang="zh-CN" altLang="en-US"/>
            </a:p>
          </p:txBody>
        </p:sp>
        <p:sp>
          <p:nvSpPr>
            <p:cNvPr id="69671" name="Line 314"/>
            <p:cNvSpPr/>
            <p:nvPr/>
          </p:nvSpPr>
          <p:spPr>
            <a:xfrm>
              <a:off x="2784" y="2976"/>
              <a:ext cx="0" cy="528"/>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9672" name="Line 315"/>
            <p:cNvSpPr/>
            <p:nvPr/>
          </p:nvSpPr>
          <p:spPr>
            <a:xfrm>
              <a:off x="2976" y="2544"/>
              <a:ext cx="0" cy="960"/>
            </a:xfrm>
            <a:prstGeom prst="line">
              <a:avLst/>
            </a:prstGeom>
            <a:ln w="19050" cap="flat" cmpd="sng">
              <a:solidFill>
                <a:srgbClr val="FF0066"/>
              </a:solidFill>
              <a:prstDash val="dash"/>
              <a:headEnd type="none" w="med" len="med"/>
              <a:tailEnd type="none" w="med" len="med"/>
            </a:ln>
          </p:spPr>
          <p:txBody>
            <a:bodyPr/>
            <a:lstStyle/>
            <a:p>
              <a:endParaRPr lang="zh-CN" altLang="en-US"/>
            </a:p>
          </p:txBody>
        </p:sp>
        <p:sp>
          <p:nvSpPr>
            <p:cNvPr id="69673" name="Line 316"/>
            <p:cNvSpPr/>
            <p:nvPr/>
          </p:nvSpPr>
          <p:spPr>
            <a:xfrm>
              <a:off x="3456" y="2976"/>
              <a:ext cx="0" cy="528"/>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69674" name="Line 317"/>
            <p:cNvSpPr/>
            <p:nvPr/>
          </p:nvSpPr>
          <p:spPr>
            <a:xfrm>
              <a:off x="2784" y="3408"/>
              <a:ext cx="192" cy="0"/>
            </a:xfrm>
            <a:prstGeom prst="line">
              <a:avLst/>
            </a:prstGeom>
            <a:ln w="19050" cap="flat" cmpd="sng">
              <a:solidFill>
                <a:srgbClr val="7030A0"/>
              </a:solidFill>
              <a:prstDash val="solid"/>
              <a:headEnd type="triangle" w="med" len="med"/>
              <a:tailEnd type="triangle" w="med" len="med"/>
            </a:ln>
          </p:spPr>
          <p:txBody>
            <a:bodyPr/>
            <a:lstStyle/>
            <a:p>
              <a:endParaRPr lang="zh-CN" altLang="en-US"/>
            </a:p>
          </p:txBody>
        </p:sp>
        <p:sp>
          <p:nvSpPr>
            <p:cNvPr id="69675" name="Line 318"/>
            <p:cNvSpPr/>
            <p:nvPr/>
          </p:nvSpPr>
          <p:spPr>
            <a:xfrm>
              <a:off x="2976" y="3408"/>
              <a:ext cx="480" cy="0"/>
            </a:xfrm>
            <a:prstGeom prst="line">
              <a:avLst/>
            </a:prstGeom>
            <a:ln w="19050" cap="flat" cmpd="sng">
              <a:solidFill>
                <a:srgbClr val="7030A0"/>
              </a:solidFill>
              <a:prstDash val="solid"/>
              <a:headEnd type="triangle" w="med" len="med"/>
              <a:tailEnd type="triangle" w="med" len="med"/>
            </a:ln>
          </p:spPr>
          <p:txBody>
            <a:bodyPr/>
            <a:lstStyle/>
            <a:p>
              <a:endParaRPr lang="zh-CN" altLang="en-US"/>
            </a:p>
          </p:txBody>
        </p:sp>
        <p:sp>
          <p:nvSpPr>
            <p:cNvPr id="69676" name="Line 320"/>
            <p:cNvSpPr/>
            <p:nvPr/>
          </p:nvSpPr>
          <p:spPr>
            <a:xfrm flipV="1">
              <a:off x="2880" y="3408"/>
              <a:ext cx="0" cy="144"/>
            </a:xfrm>
            <a:prstGeom prst="line">
              <a:avLst/>
            </a:prstGeom>
            <a:ln w="19050" cap="flat" cmpd="sng">
              <a:solidFill>
                <a:srgbClr val="7030A0"/>
              </a:solidFill>
              <a:prstDash val="solid"/>
              <a:headEnd type="none" w="med" len="med"/>
              <a:tailEnd type="triangle" w="med" len="med"/>
            </a:ln>
          </p:spPr>
          <p:txBody>
            <a:bodyPr/>
            <a:lstStyle/>
            <a:p>
              <a:endParaRPr lang="zh-CN" altLang="en-US"/>
            </a:p>
          </p:txBody>
        </p:sp>
        <p:sp>
          <p:nvSpPr>
            <p:cNvPr id="69677" name="Line 321"/>
            <p:cNvSpPr/>
            <p:nvPr/>
          </p:nvSpPr>
          <p:spPr>
            <a:xfrm flipV="1">
              <a:off x="3216" y="3408"/>
              <a:ext cx="0" cy="144"/>
            </a:xfrm>
            <a:prstGeom prst="line">
              <a:avLst/>
            </a:prstGeom>
            <a:ln w="19050" cap="flat" cmpd="sng">
              <a:solidFill>
                <a:srgbClr val="7030A0"/>
              </a:solidFill>
              <a:prstDash val="solid"/>
              <a:headEnd type="none" w="med" len="med"/>
              <a:tailEnd type="triangle" w="med" len="med"/>
            </a:ln>
          </p:spPr>
          <p:txBody>
            <a:bodyPr/>
            <a:lstStyle/>
            <a:p>
              <a:endParaRPr lang="zh-CN" altLang="en-US"/>
            </a:p>
          </p:txBody>
        </p:sp>
        <p:sp>
          <p:nvSpPr>
            <p:cNvPr id="69678" name="Text Box 322"/>
            <p:cNvSpPr txBox="1"/>
            <p:nvPr/>
          </p:nvSpPr>
          <p:spPr>
            <a:xfrm>
              <a:off x="2737" y="3504"/>
              <a:ext cx="863" cy="378"/>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rgbClr val="7030A0"/>
                  </a:solidFill>
                  <a:latin typeface="黑体" panose="02010609060101010101" pitchFamily="49" charset="-122"/>
                  <a:ea typeface="黑体" panose="02010609060101010101" pitchFamily="49" charset="-122"/>
                </a:rPr>
                <a:t>t</a:t>
              </a:r>
              <a:r>
                <a:rPr lang="en-US" altLang="zh-CN" b="1" baseline="-25000" dirty="0">
                  <a:solidFill>
                    <a:srgbClr val="7030A0"/>
                  </a:solidFill>
                  <a:latin typeface="黑体" panose="02010609060101010101" pitchFamily="49" charset="-122"/>
                  <a:ea typeface="黑体" panose="02010609060101010101" pitchFamily="49" charset="-122"/>
                </a:rPr>
                <a:t>setup</a:t>
              </a:r>
            </a:p>
          </p:txBody>
        </p:sp>
        <p:sp>
          <p:nvSpPr>
            <p:cNvPr id="69679" name="Text Box 323"/>
            <p:cNvSpPr txBox="1"/>
            <p:nvPr/>
          </p:nvSpPr>
          <p:spPr>
            <a:xfrm>
              <a:off x="3121" y="3504"/>
              <a:ext cx="863" cy="378"/>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rgbClr val="7030A0"/>
                  </a:solidFill>
                  <a:latin typeface="黑体" panose="02010609060101010101" pitchFamily="49" charset="-122"/>
                  <a:ea typeface="黑体" panose="02010609060101010101" pitchFamily="49" charset="-122"/>
                </a:rPr>
                <a:t>t</a:t>
              </a:r>
              <a:r>
                <a:rPr lang="en-US" altLang="zh-CN" b="1" baseline="-25000" dirty="0">
                  <a:solidFill>
                    <a:srgbClr val="7030A0"/>
                  </a:solidFill>
                  <a:latin typeface="黑体" panose="02010609060101010101" pitchFamily="49" charset="-122"/>
                  <a:ea typeface="黑体" panose="02010609060101010101" pitchFamily="49" charset="-122"/>
                </a:rPr>
                <a:t>hold</a:t>
              </a:r>
            </a:p>
          </p:txBody>
        </p:sp>
        <p:sp>
          <p:nvSpPr>
            <p:cNvPr id="69680" name="Line 324"/>
            <p:cNvSpPr/>
            <p:nvPr/>
          </p:nvSpPr>
          <p:spPr>
            <a:xfrm>
              <a:off x="2784" y="3024"/>
              <a:ext cx="672" cy="0"/>
            </a:xfrm>
            <a:prstGeom prst="line">
              <a:avLst/>
            </a:prstGeom>
            <a:ln w="19050" cap="flat" cmpd="sng">
              <a:solidFill>
                <a:srgbClr val="0000FF"/>
              </a:solidFill>
              <a:prstDash val="solid"/>
              <a:headEnd type="triangle" w="med" len="med"/>
              <a:tailEnd type="triangle" w="med" len="med"/>
            </a:ln>
          </p:spPr>
          <p:txBody>
            <a:bodyPr/>
            <a:lstStyle/>
            <a:p>
              <a:endParaRPr lang="zh-CN" altLang="en-US"/>
            </a:p>
          </p:txBody>
        </p:sp>
        <p:sp>
          <p:nvSpPr>
            <p:cNvPr id="69681" name="Text Box 325"/>
            <p:cNvSpPr txBox="1"/>
            <p:nvPr/>
          </p:nvSpPr>
          <p:spPr>
            <a:xfrm>
              <a:off x="3600" y="2842"/>
              <a:ext cx="2313" cy="349"/>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sz="1800" b="1" dirty="0">
                  <a:solidFill>
                    <a:srgbClr val="0000FF"/>
                  </a:solidFill>
                  <a:latin typeface="华文新魏" panose="02010800040101010101" pitchFamily="2" charset="-122"/>
                  <a:ea typeface="华文新魏" panose="02010800040101010101" pitchFamily="2" charset="-122"/>
                </a:rPr>
                <a:t>这段时间输入数据不应变化</a:t>
              </a:r>
            </a:p>
          </p:txBody>
        </p:sp>
        <p:sp>
          <p:nvSpPr>
            <p:cNvPr id="69682" name="Freeform 326"/>
            <p:cNvSpPr/>
            <p:nvPr/>
          </p:nvSpPr>
          <p:spPr>
            <a:xfrm>
              <a:off x="3120" y="2816"/>
              <a:ext cx="528" cy="208"/>
            </a:xfrm>
            <a:custGeom>
              <a:avLst/>
              <a:gdLst/>
              <a:ahLst/>
              <a:cxnLst>
                <a:cxn ang="0">
                  <a:pos x="0" y="208"/>
                </a:cxn>
                <a:cxn ang="0">
                  <a:pos x="240" y="16"/>
                </a:cxn>
                <a:cxn ang="0">
                  <a:pos x="528" y="112"/>
                </a:cxn>
              </a:cxnLst>
              <a:rect l="0" t="0" r="0" b="0"/>
              <a:pathLst>
                <a:path w="528" h="208">
                  <a:moveTo>
                    <a:pt x="0" y="208"/>
                  </a:moveTo>
                  <a:cubicBezTo>
                    <a:pt x="76" y="120"/>
                    <a:pt x="152" y="32"/>
                    <a:pt x="240" y="16"/>
                  </a:cubicBezTo>
                  <a:cubicBezTo>
                    <a:pt x="328" y="0"/>
                    <a:pt x="428" y="56"/>
                    <a:pt x="528" y="112"/>
                  </a:cubicBezTo>
                </a:path>
              </a:pathLst>
            </a:custGeom>
            <a:noFill/>
            <a:ln w="19050" cap="flat" cmpd="sng">
              <a:solidFill>
                <a:srgbClr val="0000FF">
                  <a:alpha val="100000"/>
                </a:srgbClr>
              </a:solidFill>
              <a:prstDash val="solid"/>
              <a:round/>
              <a:headEnd type="triangle" w="med" len="med"/>
              <a:tailEnd type="none" w="med" len="med"/>
            </a:ln>
          </p:spPr>
          <p:txBody>
            <a:bodyPr/>
            <a:lstStyle/>
            <a:p>
              <a:endParaRPr lang="zh-CN" altLang="en-US"/>
            </a:p>
          </p:txBody>
        </p:sp>
      </p:grpSp>
      <p:sp>
        <p:nvSpPr>
          <p:cNvPr id="69654" name="Text Box 328"/>
          <p:cNvSpPr txBox="1"/>
          <p:nvPr/>
        </p:nvSpPr>
        <p:spPr>
          <a:xfrm>
            <a:off x="2709863" y="1881188"/>
            <a:ext cx="633412" cy="368300"/>
          </a:xfrm>
          <a:prstGeom prst="rect">
            <a:avLst/>
          </a:prstGeom>
          <a:noFill/>
          <a:ln w="9525">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69655" name="Text Box 329"/>
          <p:cNvSpPr txBox="1"/>
          <p:nvPr/>
        </p:nvSpPr>
        <p:spPr>
          <a:xfrm>
            <a:off x="2827338" y="2620963"/>
            <a:ext cx="358775" cy="368300"/>
          </a:xfrm>
          <a:prstGeom prst="rect">
            <a:avLst/>
          </a:prstGeom>
          <a:noFill/>
          <a:ln w="9525">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cxnSp>
        <p:nvCxnSpPr>
          <p:cNvPr id="3" name="直接连接符 2"/>
          <p:cNvCxnSpPr/>
          <p:nvPr/>
        </p:nvCxnSpPr>
        <p:spPr>
          <a:xfrm>
            <a:off x="579438" y="1708150"/>
            <a:ext cx="463550" cy="327025"/>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p:cNvSpPr>
          <p:nvPr>
            <p:ph type="title"/>
          </p:nvPr>
        </p:nvSpPr>
        <p:spPr>
          <a:xfrm>
            <a:off x="963613" y="544513"/>
            <a:ext cx="4724400" cy="457200"/>
          </a:xfrm>
          <a:prstGeom prst="rect">
            <a:avLst/>
          </a:prstGeom>
          <a:noFill/>
          <a:ln>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D </a:t>
            </a:r>
            <a:r>
              <a:rPr lang="zh-CN" altLang="en-US" sz="1800" b="1" dirty="0">
                <a:latin typeface="华文新魏" panose="02010800040101010101" pitchFamily="2" charset="-122"/>
                <a:ea typeface="华文新魏" panose="02010800040101010101" pitchFamily="2" charset="-122"/>
              </a:rPr>
              <a:t>触发器</a:t>
            </a:r>
          </a:p>
        </p:txBody>
      </p:sp>
      <p:sp>
        <p:nvSpPr>
          <p:cNvPr id="70659" name="Text Box 46"/>
          <p:cNvSpPr txBox="1"/>
          <p:nvPr/>
        </p:nvSpPr>
        <p:spPr>
          <a:xfrm>
            <a:off x="1260475" y="2379663"/>
            <a:ext cx="2743200"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 </a:t>
            </a:r>
            <a:r>
              <a:rPr lang="zh-CN" altLang="en-US" sz="1800" b="1" dirty="0">
                <a:solidFill>
                  <a:schemeClr val="tx1"/>
                </a:solidFill>
                <a:latin typeface="华文新魏" panose="02010800040101010101" pitchFamily="2" charset="-122"/>
                <a:ea typeface="华文新魏" panose="02010800040101010101" pitchFamily="2" charset="-122"/>
              </a:rPr>
              <a:t>后沿触发</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触发器</a:t>
            </a:r>
          </a:p>
        </p:txBody>
      </p:sp>
      <p:grpSp>
        <p:nvGrpSpPr>
          <p:cNvPr id="70660" name="Group 65"/>
          <p:cNvGrpSpPr/>
          <p:nvPr/>
        </p:nvGrpSpPr>
        <p:grpSpPr>
          <a:xfrm>
            <a:off x="1454150" y="793750"/>
            <a:ext cx="1701800" cy="1583532"/>
            <a:chOff x="1856" y="548"/>
            <a:chExt cx="1072" cy="1330"/>
          </a:xfrm>
        </p:grpSpPr>
        <p:sp>
          <p:nvSpPr>
            <p:cNvPr id="70726" name="Rectangle 66"/>
            <p:cNvSpPr/>
            <p:nvPr/>
          </p:nvSpPr>
          <p:spPr>
            <a:xfrm>
              <a:off x="2147" y="856"/>
              <a:ext cx="506" cy="72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0727" name="Line 67"/>
            <p:cNvSpPr/>
            <p:nvPr/>
          </p:nvSpPr>
          <p:spPr>
            <a:xfrm>
              <a:off x="1856" y="1043"/>
              <a:ext cx="301" cy="1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728" name="Line 68"/>
            <p:cNvSpPr/>
            <p:nvPr/>
          </p:nvSpPr>
          <p:spPr>
            <a:xfrm>
              <a:off x="2665" y="1046"/>
              <a:ext cx="24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729" name="Line 69"/>
            <p:cNvSpPr/>
            <p:nvPr/>
          </p:nvSpPr>
          <p:spPr>
            <a:xfrm>
              <a:off x="2715" y="1371"/>
              <a:ext cx="21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730" name="Text Box 70"/>
            <p:cNvSpPr txBox="1"/>
            <p:nvPr/>
          </p:nvSpPr>
          <p:spPr>
            <a:xfrm>
              <a:off x="2114" y="892"/>
              <a:ext cx="225"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70731" name="Text Box 71"/>
            <p:cNvSpPr txBox="1"/>
            <p:nvPr/>
          </p:nvSpPr>
          <p:spPr>
            <a:xfrm>
              <a:off x="2497" y="934"/>
              <a:ext cx="225"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0732" name="Text Box 72"/>
            <p:cNvSpPr txBox="1"/>
            <p:nvPr/>
          </p:nvSpPr>
          <p:spPr>
            <a:xfrm>
              <a:off x="2497" y="1241"/>
              <a:ext cx="225"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0733" name="Line 73"/>
            <p:cNvSpPr/>
            <p:nvPr/>
          </p:nvSpPr>
          <p:spPr>
            <a:xfrm>
              <a:off x="1856" y="1356"/>
              <a:ext cx="22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734" name="Text Box 74"/>
            <p:cNvSpPr txBox="1"/>
            <p:nvPr/>
          </p:nvSpPr>
          <p:spPr>
            <a:xfrm>
              <a:off x="2088" y="1213"/>
              <a:ext cx="529" cy="28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600" b="1" dirty="0">
                  <a:solidFill>
                    <a:schemeClr val="tx1"/>
                  </a:solidFill>
                  <a:latin typeface="黑体" panose="02010609060101010101" pitchFamily="49" charset="-122"/>
                  <a:ea typeface="黑体" panose="02010609060101010101" pitchFamily="49" charset="-122"/>
                </a:rPr>
                <a:t>&gt;</a:t>
              </a:r>
              <a:r>
                <a:rPr lang="en-US" altLang="zh-CN" sz="1600" dirty="0">
                  <a:solidFill>
                    <a:schemeClr val="tx1"/>
                  </a:solidFill>
                  <a:latin typeface="黑体" panose="02010609060101010101" pitchFamily="49" charset="-122"/>
                  <a:ea typeface="黑体" panose="02010609060101010101" pitchFamily="49" charset="-122"/>
                </a:rPr>
                <a:t>CLK</a:t>
              </a:r>
            </a:p>
          </p:txBody>
        </p:sp>
        <p:sp>
          <p:nvSpPr>
            <p:cNvPr id="70735" name="Oval 75"/>
            <p:cNvSpPr/>
            <p:nvPr/>
          </p:nvSpPr>
          <p:spPr>
            <a:xfrm>
              <a:off x="2356" y="788"/>
              <a:ext cx="57" cy="5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0736" name="Line 77"/>
            <p:cNvSpPr/>
            <p:nvPr/>
          </p:nvSpPr>
          <p:spPr>
            <a:xfrm>
              <a:off x="2386" y="548"/>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737" name="Line 78"/>
            <p:cNvSpPr/>
            <p:nvPr/>
          </p:nvSpPr>
          <p:spPr>
            <a:xfrm>
              <a:off x="2376" y="1638"/>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738" name="Text Box 79"/>
            <p:cNvSpPr txBox="1"/>
            <p:nvPr/>
          </p:nvSpPr>
          <p:spPr>
            <a:xfrm>
              <a:off x="2262" y="826"/>
              <a:ext cx="336"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PR</a:t>
              </a:r>
            </a:p>
          </p:txBody>
        </p:sp>
        <p:sp>
          <p:nvSpPr>
            <p:cNvPr id="70739" name="Text Box 80"/>
            <p:cNvSpPr txBox="1"/>
            <p:nvPr/>
          </p:nvSpPr>
          <p:spPr>
            <a:xfrm>
              <a:off x="2242" y="1356"/>
              <a:ext cx="440" cy="284"/>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黑体" panose="02010609060101010101" pitchFamily="49" charset="-122"/>
                  <a:ea typeface="黑体" panose="02010609060101010101" pitchFamily="49" charset="-122"/>
                </a:rPr>
                <a:t>CLR</a:t>
              </a:r>
            </a:p>
          </p:txBody>
        </p:sp>
      </p:grpSp>
      <p:graphicFrame>
        <p:nvGraphicFramePr>
          <p:cNvPr id="174259" name="Group 179"/>
          <p:cNvGraphicFramePr>
            <a:graphicFrameLocks noGrp="1"/>
          </p:cNvGraphicFramePr>
          <p:nvPr>
            <p:custDataLst>
              <p:tags r:id="rId1"/>
            </p:custDataLst>
          </p:nvPr>
        </p:nvGraphicFramePr>
        <p:xfrm>
          <a:off x="4643438" y="555625"/>
          <a:ext cx="2668587" cy="1989138"/>
        </p:xfrm>
        <a:graphic>
          <a:graphicData uri="http://schemas.openxmlformats.org/drawingml/2006/table">
            <a:tbl>
              <a:tblPr/>
              <a:tblGrid>
                <a:gridCol w="1354135">
                  <a:extLst>
                    <a:ext uri="{9D8B030D-6E8A-4147-A177-3AD203B41FA5}">
                      <a16:colId xmlns:a16="http://schemas.microsoft.com/office/drawing/2014/main" val="20000"/>
                    </a:ext>
                  </a:extLst>
                </a:gridCol>
                <a:gridCol w="1314452">
                  <a:extLst>
                    <a:ext uri="{9D8B030D-6E8A-4147-A177-3AD203B41FA5}">
                      <a16:colId xmlns:a16="http://schemas.microsoft.com/office/drawing/2014/main" val="20001"/>
                    </a:ext>
                  </a:extLst>
                </a:gridCol>
              </a:tblGrid>
              <a:tr h="617318">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chemeClr val="accent2"/>
                          </a:solidFill>
                          <a:effectLst/>
                          <a:latin typeface="黑体" panose="02010609060101010101" pitchFamily="49" charset="-122"/>
                          <a:ea typeface="黑体" panose="02010609060101010101" pitchFamily="49" charset="-122"/>
                        </a:rPr>
                        <a:t>D    CLK</a:t>
                      </a:r>
                    </a:p>
                  </a:txBody>
                  <a:tcPr marL="91460" marR="91460" marT="34295" marB="342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/Q</a:t>
                      </a:r>
                    </a:p>
                  </a:txBody>
                  <a:tcPr marL="91460" marR="91460" marT="34295" marB="342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42955">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a:t>
                      </a:r>
                    </a:p>
                  </a:txBody>
                  <a:tcPr marL="91460" marR="91460" marT="34295" marB="342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0       1</a:t>
                      </a:r>
                    </a:p>
                  </a:txBody>
                  <a:tcPr marL="91460" marR="91460" marT="34295" marB="342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2955">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 </a:t>
                      </a:r>
                    </a:p>
                  </a:txBody>
                  <a:tcPr marL="91460" marR="91460" marT="34295" marB="342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a:t>
                      </a:r>
                    </a:p>
                  </a:txBody>
                  <a:tcPr marL="91460" marR="91460" marT="34295" marB="342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2955">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0</a:t>
                      </a:r>
                    </a:p>
                  </a:txBody>
                  <a:tcPr marL="91460" marR="91460" marT="34295" marB="342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txBody>
                  <a:tcPr marL="91460" marR="91460" marT="34295" marB="342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42955">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1</a:t>
                      </a:r>
                    </a:p>
                  </a:txBody>
                  <a:tcPr marL="91460" marR="91460" marT="34295" marB="3429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txBody>
                  <a:tcPr marL="91460" marR="91460" marT="34295" marB="3429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pSp>
        <p:nvGrpSpPr>
          <p:cNvPr id="70681" name="Group 162"/>
          <p:cNvGrpSpPr/>
          <p:nvPr/>
        </p:nvGrpSpPr>
        <p:grpSpPr>
          <a:xfrm>
            <a:off x="5508625" y="1256506"/>
            <a:ext cx="1447800" cy="1702594"/>
            <a:chOff x="2592" y="872"/>
            <a:chExt cx="912" cy="1430"/>
          </a:xfrm>
        </p:grpSpPr>
        <p:sp>
          <p:nvSpPr>
            <p:cNvPr id="70721" name="Text Box 128"/>
            <p:cNvSpPr txBox="1"/>
            <p:nvPr/>
          </p:nvSpPr>
          <p:spPr>
            <a:xfrm>
              <a:off x="2592" y="1992"/>
              <a:ext cx="912"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b. </a:t>
              </a:r>
              <a:r>
                <a:rPr lang="zh-CN" altLang="en-US" sz="1800" b="1" dirty="0">
                  <a:solidFill>
                    <a:schemeClr val="tx1"/>
                  </a:solidFill>
                  <a:latin typeface="华文新魏" panose="02010800040101010101" pitchFamily="2" charset="-122"/>
                  <a:ea typeface="华文新魏" panose="02010800040101010101" pitchFamily="2" charset="-122"/>
                </a:rPr>
                <a:t>功能表</a:t>
              </a:r>
            </a:p>
          </p:txBody>
        </p:sp>
        <p:sp>
          <p:nvSpPr>
            <p:cNvPr id="70722" name="Line 129"/>
            <p:cNvSpPr/>
            <p:nvPr/>
          </p:nvSpPr>
          <p:spPr>
            <a:xfrm>
              <a:off x="2722" y="1019"/>
              <a:ext cx="9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0723" name="Line 130"/>
            <p:cNvSpPr/>
            <p:nvPr/>
          </p:nvSpPr>
          <p:spPr>
            <a:xfrm>
              <a:off x="2637" y="872"/>
              <a:ext cx="9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0724" name="Line 131"/>
            <p:cNvSpPr/>
            <p:nvPr/>
          </p:nvSpPr>
          <p:spPr>
            <a:xfrm>
              <a:off x="2722" y="1309"/>
              <a:ext cx="9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0725" name="Line 132"/>
            <p:cNvSpPr/>
            <p:nvPr/>
          </p:nvSpPr>
          <p:spPr>
            <a:xfrm>
              <a:off x="2637" y="1147"/>
              <a:ext cx="9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0682" name="Text Box 133"/>
          <p:cNvSpPr txBox="1"/>
          <p:nvPr/>
        </p:nvSpPr>
        <p:spPr>
          <a:xfrm>
            <a:off x="4716463" y="4281488"/>
            <a:ext cx="3157537" cy="36988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d. </a:t>
            </a:r>
            <a:r>
              <a:rPr lang="zh-CN" altLang="en-US" sz="1800" b="1" dirty="0">
                <a:solidFill>
                  <a:schemeClr val="tx1"/>
                </a:solidFill>
                <a:latin typeface="华文新魏" panose="02010800040101010101" pitchFamily="2" charset="-122"/>
                <a:ea typeface="华文新魏" panose="02010800040101010101" pitchFamily="2" charset="-122"/>
              </a:rPr>
              <a:t>次态方程：</a:t>
            </a:r>
            <a:r>
              <a:rPr lang="en-US" altLang="zh-CN" sz="1800" b="1" dirty="0">
                <a:solidFill>
                  <a:schemeClr val="tx1"/>
                </a:solidFill>
                <a:latin typeface="华文新魏" panose="02010800040101010101" pitchFamily="2" charset="-122"/>
                <a:ea typeface="华文新魏" panose="02010800040101010101" pitchFamily="2" charset="-122"/>
              </a:rPr>
              <a:t>Q</a:t>
            </a:r>
            <a:r>
              <a:rPr lang="en-US" altLang="zh-CN" sz="1800" b="1" baseline="30000" dirty="0">
                <a:solidFill>
                  <a:schemeClr val="tx1"/>
                </a:solidFill>
                <a:latin typeface="华文新魏" panose="02010800040101010101" pitchFamily="2" charset="-122"/>
                <a:ea typeface="华文新魏" panose="02010800040101010101" pitchFamily="2" charset="-122"/>
              </a:rPr>
              <a:t>n+1</a:t>
            </a:r>
            <a:r>
              <a:rPr lang="en-US" altLang="zh-CN" sz="1800" b="1" dirty="0">
                <a:solidFill>
                  <a:schemeClr val="tx1"/>
                </a:solidFill>
                <a:latin typeface="华文新魏" panose="02010800040101010101" pitchFamily="2" charset="-122"/>
                <a:ea typeface="华文新魏" panose="02010800040101010101" pitchFamily="2" charset="-122"/>
              </a:rPr>
              <a:t> = D</a:t>
            </a:r>
          </a:p>
        </p:txBody>
      </p:sp>
      <p:graphicFrame>
        <p:nvGraphicFramePr>
          <p:cNvPr id="174218" name="Group 138"/>
          <p:cNvGraphicFramePr>
            <a:graphicFrameLocks noGrp="1"/>
          </p:cNvGraphicFramePr>
          <p:nvPr/>
        </p:nvGraphicFramePr>
        <p:xfrm>
          <a:off x="4873625" y="3027363"/>
          <a:ext cx="1790700" cy="1185861"/>
        </p:xfrm>
        <a:graphic>
          <a:graphicData uri="http://schemas.openxmlformats.org/drawingml/2006/table">
            <a:tbl>
              <a:tblPr/>
              <a:tblGrid>
                <a:gridCol w="596900">
                  <a:extLst>
                    <a:ext uri="{9D8B030D-6E8A-4147-A177-3AD203B41FA5}">
                      <a16:colId xmlns:a16="http://schemas.microsoft.com/office/drawing/2014/main" val="20000"/>
                    </a:ext>
                  </a:extLst>
                </a:gridCol>
                <a:gridCol w="596900">
                  <a:extLst>
                    <a:ext uri="{9D8B030D-6E8A-4147-A177-3AD203B41FA5}">
                      <a16:colId xmlns:a16="http://schemas.microsoft.com/office/drawing/2014/main" val="20001"/>
                    </a:ext>
                  </a:extLst>
                </a:gridCol>
                <a:gridCol w="596900">
                  <a:extLst>
                    <a:ext uri="{9D8B030D-6E8A-4147-A177-3AD203B41FA5}">
                      <a16:colId xmlns:a16="http://schemas.microsoft.com/office/drawing/2014/main" val="20002"/>
                    </a:ext>
                  </a:extLst>
                </a:gridCol>
              </a:tblGrid>
              <a:tr h="395287">
                <a:tc>
                  <a:txBody>
                    <a:bodyPr/>
                    <a:lstStyle/>
                    <a:p>
                      <a:pPr marL="0" marR="0" lvl="0" indent="0" algn="l" defTabSz="914400" rtl="0" eaLnBrk="1" fontAlgn="base" latinLnBrk="0" hangingPunct="1">
                        <a:spcBef>
                          <a:spcPct val="20000"/>
                        </a:spcBef>
                        <a:spcAft>
                          <a:spcPct val="0"/>
                        </a:spcAft>
                        <a:buClrTx/>
                        <a:buSzTx/>
                        <a:buFontTx/>
                        <a:buNone/>
                      </a:pPr>
                      <a:endParaRPr kumimoji="1" lang="zh-CN"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T="34290" marB="34290"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spcBef>
                          <a:spcPct val="20000"/>
                        </a:spcBef>
                        <a:spcAft>
                          <a:spcPct val="0"/>
                        </a:spcAft>
                        <a:buClrTx/>
                        <a:buSzTx/>
                        <a:buFontTx/>
                        <a:buNone/>
                      </a:pPr>
                      <a:r>
                        <a:rPr kumimoji="1" lang="en-US" altLang="zh-CN" sz="18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0</a:t>
                      </a: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spcBef>
                          <a:spcPct val="20000"/>
                        </a:spcBef>
                        <a:spcAft>
                          <a:spcPct val="0"/>
                        </a:spcAft>
                        <a:buClrTx/>
                        <a:buSzTx/>
                        <a:buFontTx/>
                        <a:buNone/>
                      </a:pPr>
                      <a:r>
                        <a:rPr kumimoji="1" lang="en-US" altLang="zh-CN" sz="18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1</a:t>
                      </a:r>
                    </a:p>
                  </a:txBody>
                  <a:tcPr marT="34290" marB="3429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7">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0</a:t>
                      </a: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5287">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1</a:t>
                      </a:r>
                    </a:p>
                  </a:txBody>
                  <a:tcPr marT="34290" marB="34290"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90" marB="3429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74243" name="Group 163"/>
          <p:cNvGraphicFramePr>
            <a:graphicFrameLocks noGrp="1"/>
          </p:cNvGraphicFramePr>
          <p:nvPr/>
        </p:nvGraphicFramePr>
        <p:xfrm>
          <a:off x="1268413" y="3165475"/>
          <a:ext cx="1752600" cy="108585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36195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D</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a:t>
                      </a:r>
                      <a:r>
                        <a:rPr kumimoji="1" lang="en-US" altLang="zh-CN"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n+1</a:t>
                      </a:r>
                      <a:endPar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6195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1950">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70713" name="Text Box 177"/>
          <p:cNvSpPr txBox="1"/>
          <p:nvPr/>
        </p:nvSpPr>
        <p:spPr>
          <a:xfrm>
            <a:off x="1374775" y="4311650"/>
            <a:ext cx="19812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c. </a:t>
            </a:r>
            <a:r>
              <a:rPr lang="zh-CN" altLang="en-US" sz="1800" b="1" dirty="0">
                <a:solidFill>
                  <a:schemeClr val="tx1"/>
                </a:solidFill>
                <a:latin typeface="华文新魏" panose="02010800040101010101" pitchFamily="2" charset="-122"/>
                <a:ea typeface="华文新魏" panose="02010800040101010101" pitchFamily="2" charset="-122"/>
              </a:rPr>
              <a:t>次态真值表</a:t>
            </a:r>
          </a:p>
        </p:txBody>
      </p:sp>
      <p:grpSp>
        <p:nvGrpSpPr>
          <p:cNvPr id="70714" name="Group 134"/>
          <p:cNvGrpSpPr/>
          <p:nvPr/>
        </p:nvGrpSpPr>
        <p:grpSpPr>
          <a:xfrm>
            <a:off x="5003800" y="3027363"/>
            <a:ext cx="587375" cy="468312"/>
            <a:chOff x="4320" y="2018"/>
            <a:chExt cx="370" cy="394"/>
          </a:xfrm>
        </p:grpSpPr>
        <p:sp>
          <p:nvSpPr>
            <p:cNvPr id="70718" name="Text Box 135"/>
            <p:cNvSpPr txBox="1"/>
            <p:nvPr/>
          </p:nvSpPr>
          <p:spPr>
            <a:xfrm>
              <a:off x="4450" y="2018"/>
              <a:ext cx="240" cy="308"/>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rgbClr val="C00000"/>
                  </a:solidFill>
                  <a:latin typeface="黑体" panose="02010609060101010101" pitchFamily="49" charset="-122"/>
                  <a:ea typeface="黑体" panose="02010609060101010101" pitchFamily="49" charset="-122"/>
                </a:rPr>
                <a:t>D</a:t>
              </a:r>
            </a:p>
          </p:txBody>
        </p:sp>
        <p:sp>
          <p:nvSpPr>
            <p:cNvPr id="70719" name="Line 136"/>
            <p:cNvSpPr/>
            <p:nvPr/>
          </p:nvSpPr>
          <p:spPr>
            <a:xfrm>
              <a:off x="4320" y="2064"/>
              <a:ext cx="288" cy="28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0720" name="Text Box 137"/>
            <p:cNvSpPr txBox="1"/>
            <p:nvPr/>
          </p:nvSpPr>
          <p:spPr>
            <a:xfrm>
              <a:off x="4320" y="2104"/>
              <a:ext cx="240" cy="308"/>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rgbClr val="C00000"/>
                  </a:solidFill>
                  <a:latin typeface="黑体" panose="02010609060101010101" pitchFamily="49" charset="-122"/>
                  <a:ea typeface="黑体" panose="02010609060101010101" pitchFamily="49" charset="-122"/>
                </a:rPr>
                <a:t>Q</a:t>
              </a:r>
            </a:p>
          </p:txBody>
        </p:sp>
      </p:grpSp>
      <p:sp>
        <p:nvSpPr>
          <p:cNvPr id="70715" name="Oval 119"/>
          <p:cNvSpPr/>
          <p:nvPr/>
        </p:nvSpPr>
        <p:spPr>
          <a:xfrm>
            <a:off x="2716213" y="1738313"/>
            <a:ext cx="115887" cy="8413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0716" name="Oval 119"/>
          <p:cNvSpPr/>
          <p:nvPr/>
        </p:nvSpPr>
        <p:spPr>
          <a:xfrm>
            <a:off x="2224088" y="2028825"/>
            <a:ext cx="115887" cy="8413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0717" name="Oval 119"/>
          <p:cNvSpPr/>
          <p:nvPr/>
        </p:nvSpPr>
        <p:spPr>
          <a:xfrm>
            <a:off x="1800225" y="1719263"/>
            <a:ext cx="115888" cy="8413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a:xfrm>
            <a:off x="457200" y="544513"/>
            <a:ext cx="8077200" cy="457200"/>
          </a:xfrm>
          <a:prstGeom prst="rect">
            <a:avLst/>
          </a:prstGeom>
          <a:noFill/>
          <a:ln>
            <a:noFill/>
          </a:ln>
        </p:spPr>
        <p:txBody>
          <a:bodyPr/>
          <a:lstStyle/>
          <a:p>
            <a:pPr eaLnBrk="1" hangingPunct="1"/>
            <a:r>
              <a:rPr lang="en-US" altLang="zh-CN" sz="1800" b="1" dirty="0">
                <a:solidFill>
                  <a:srgbClr val="C00000"/>
                </a:solidFill>
                <a:latin typeface="华文新魏" panose="02010800040101010101" pitchFamily="2" charset="-122"/>
                <a:ea typeface="华文新魏" panose="02010800040101010101" pitchFamily="2" charset="-122"/>
              </a:rPr>
              <a:t>6</a:t>
            </a:r>
            <a:r>
              <a:rPr lang="zh-CN" altLang="en-US" sz="1800" b="1" dirty="0">
                <a:solidFill>
                  <a:srgbClr val="C00000"/>
                </a:solidFill>
                <a:latin typeface="华文新魏" panose="02010800040101010101" pitchFamily="2" charset="-122"/>
                <a:ea typeface="华文新魏" panose="02010800040101010101" pitchFamily="2" charset="-122"/>
              </a:rPr>
              <a:t>）主从</a:t>
            </a:r>
            <a:r>
              <a:rPr lang="en-US" altLang="zh-CN" sz="1800" b="1" dirty="0">
                <a:solidFill>
                  <a:srgbClr val="C00000"/>
                </a:solidFill>
                <a:latin typeface="华文新魏" panose="02010800040101010101" pitchFamily="2" charset="-122"/>
                <a:ea typeface="华文新魏" panose="02010800040101010101" pitchFamily="2" charset="-122"/>
              </a:rPr>
              <a:t>S-R </a:t>
            </a:r>
            <a:r>
              <a:rPr lang="zh-CN" altLang="en-US" sz="1800" b="1" dirty="0">
                <a:solidFill>
                  <a:srgbClr val="C00000"/>
                </a:solidFill>
                <a:latin typeface="华文新魏" panose="02010800040101010101" pitchFamily="2" charset="-122"/>
                <a:ea typeface="华文新魏" panose="02010800040101010101" pitchFamily="2" charset="-122"/>
              </a:rPr>
              <a:t>触发器（ </a:t>
            </a:r>
            <a:r>
              <a:rPr lang="en-US" altLang="zh-CN" sz="1800" b="1" i="1" dirty="0">
                <a:solidFill>
                  <a:srgbClr val="C00000"/>
                </a:solidFill>
                <a:latin typeface="华文新魏" panose="02010800040101010101" pitchFamily="2" charset="-122"/>
                <a:ea typeface="华文新魏" panose="02010800040101010101" pitchFamily="2" charset="-122"/>
              </a:rPr>
              <a:t>Master/slave S-R Flip-flop</a:t>
            </a:r>
            <a:r>
              <a:rPr lang="zh-CN" altLang="en-US" sz="1800" b="1" i="1" dirty="0">
                <a:solidFill>
                  <a:srgbClr val="C00000"/>
                </a:solidFill>
                <a:latin typeface="华文新魏" panose="02010800040101010101" pitchFamily="2" charset="-122"/>
                <a:ea typeface="华文新魏" panose="02010800040101010101" pitchFamily="2" charset="-122"/>
              </a:rPr>
              <a:t>）</a:t>
            </a:r>
          </a:p>
        </p:txBody>
      </p:sp>
      <p:sp>
        <p:nvSpPr>
          <p:cNvPr id="71683" name="Text Box 4"/>
          <p:cNvSpPr txBox="1"/>
          <p:nvPr/>
        </p:nvSpPr>
        <p:spPr>
          <a:xfrm>
            <a:off x="692150" y="900430"/>
            <a:ext cx="7344410" cy="1614170"/>
          </a:xfrm>
          <a:prstGeom prst="rect">
            <a:avLst/>
          </a:prstGeom>
          <a:noFill/>
          <a:ln w="9525">
            <a:noFill/>
          </a:ln>
        </p:spPr>
        <p:txBody>
          <a:bodyPr wrap="square">
            <a:spAutoFit/>
          </a:bodyPr>
          <a:lstStyle/>
          <a:p>
            <a:pPr eaLnBrk="1" hangingPunct="1">
              <a:lnSpc>
                <a:spcPct val="110000"/>
              </a:lnSpc>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主从触发器由</a:t>
            </a:r>
            <a:r>
              <a:rPr lang="zh-CN" altLang="en-US" sz="1800" b="1" dirty="0">
                <a:solidFill>
                  <a:srgbClr val="C00000"/>
                </a:solidFill>
                <a:latin typeface="华文新魏" panose="02010800040101010101" pitchFamily="2" charset="-122"/>
                <a:ea typeface="华文新魏" panose="02010800040101010101" pitchFamily="2" charset="-122"/>
              </a:rPr>
              <a:t>主触发器</a:t>
            </a:r>
            <a:r>
              <a:rPr lang="zh-CN" altLang="en-US" sz="1800" b="1" dirty="0">
                <a:solidFill>
                  <a:schemeClr val="tx1"/>
                </a:solidFill>
                <a:latin typeface="华文新魏" panose="02010800040101010101" pitchFamily="2" charset="-122"/>
                <a:ea typeface="华文新魏" panose="02010800040101010101" pitchFamily="2" charset="-122"/>
              </a:rPr>
              <a:t>和</a:t>
            </a:r>
            <a:r>
              <a:rPr lang="zh-CN" altLang="en-US" sz="1800" b="1" dirty="0">
                <a:solidFill>
                  <a:srgbClr val="C00000"/>
                </a:solidFill>
                <a:latin typeface="华文新魏" panose="02010800040101010101" pitchFamily="2" charset="-122"/>
                <a:ea typeface="华文新魏" panose="02010800040101010101" pitchFamily="2" charset="-122"/>
              </a:rPr>
              <a:t>从触发器</a:t>
            </a:r>
            <a:r>
              <a:rPr lang="zh-CN" altLang="en-US" sz="1800" b="1" dirty="0">
                <a:solidFill>
                  <a:schemeClr val="tx1"/>
                </a:solidFill>
                <a:latin typeface="华文新魏" panose="02010800040101010101" pitchFamily="2" charset="-122"/>
                <a:ea typeface="华文新魏" panose="02010800040101010101" pitchFamily="2" charset="-122"/>
              </a:rPr>
              <a:t>两部分构成。</a:t>
            </a:r>
          </a:p>
          <a:p>
            <a:pPr eaLnBrk="1" hangingPunct="1">
              <a:lnSpc>
                <a:spcPct val="110000"/>
              </a:lnSpc>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主从触发器是在</a:t>
            </a:r>
            <a:r>
              <a:rPr lang="zh-CN" altLang="en-US" sz="1800" b="1" dirty="0">
                <a:solidFill>
                  <a:srgbClr val="C00000"/>
                </a:solidFill>
                <a:latin typeface="华文新魏" panose="02010800040101010101" pitchFamily="2" charset="-122"/>
                <a:ea typeface="华文新魏" panose="02010800040101010101" pitchFamily="2" charset="-122"/>
              </a:rPr>
              <a:t>脉冲下降沿改变输出</a:t>
            </a:r>
            <a:r>
              <a:rPr lang="zh-CN" altLang="en-US" sz="1800" b="1" dirty="0">
                <a:solidFill>
                  <a:schemeClr val="tx1"/>
                </a:solidFill>
                <a:latin typeface="华文新魏" panose="02010800040101010101" pitchFamily="2" charset="-122"/>
                <a:ea typeface="华文新魏" panose="02010800040101010101" pitchFamily="2" charset="-122"/>
              </a:rPr>
              <a:t>：</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即 </a:t>
            </a:r>
            <a:r>
              <a:rPr lang="zh-CN" altLang="en-US" sz="1800" b="1" dirty="0">
                <a:solidFill>
                  <a:srgbClr val="C00000"/>
                </a:solidFill>
                <a:latin typeface="华文新魏" panose="02010800040101010101" pitchFamily="2" charset="-122"/>
                <a:ea typeface="华文新魏" panose="02010800040101010101" pitchFamily="2" charset="-122"/>
              </a:rPr>
              <a:t>①</a:t>
            </a:r>
            <a:r>
              <a:rPr lang="zh-CN" altLang="en-US" sz="1800" b="1" dirty="0">
                <a:solidFill>
                  <a:schemeClr val="tx1"/>
                </a:solidFill>
                <a:latin typeface="华文新魏" panose="02010800040101010101" pitchFamily="2" charset="-122"/>
                <a:ea typeface="华文新魏" panose="02010800040101010101" pitchFamily="2" charset="-122"/>
              </a:rPr>
              <a:t> 在触发脉冲</a:t>
            </a:r>
            <a:r>
              <a:rPr lang="en-US" altLang="zh-CN" sz="1800" b="1" dirty="0">
                <a:solidFill>
                  <a:schemeClr val="tx1"/>
                </a:solidFill>
                <a:latin typeface="华文新魏" panose="02010800040101010101" pitchFamily="2" charset="-122"/>
                <a:ea typeface="华文新魏" panose="02010800040101010101" pitchFamily="2" charset="-122"/>
              </a:rPr>
              <a:t>CLK</a:t>
            </a:r>
            <a:r>
              <a:rPr lang="zh-CN" altLang="en-US" sz="1800" b="1" dirty="0">
                <a:solidFill>
                  <a:schemeClr val="tx1"/>
                </a:solidFill>
                <a:latin typeface="华文新魏" panose="02010800040101010101" pitchFamily="2" charset="-122"/>
                <a:ea typeface="华文新魏" panose="02010800040101010101" pitchFamily="2" charset="-122"/>
              </a:rPr>
              <a:t>作用时间</a:t>
            </a:r>
            <a:r>
              <a:rPr lang="en-US" altLang="zh-CN" sz="1800" b="1" dirty="0">
                <a:solidFill>
                  <a:schemeClr val="tx1"/>
                </a:solidFill>
                <a:latin typeface="华文新魏" panose="02010800040101010101" pitchFamily="2" charset="-122"/>
                <a:ea typeface="华文新魏" panose="02010800040101010101" pitchFamily="2" charset="-122"/>
              </a:rPr>
              <a:t>(CLK</a:t>
            </a:r>
            <a:r>
              <a:rPr lang="zh-CN" altLang="en-US" sz="1800" b="1" dirty="0">
                <a:solidFill>
                  <a:schemeClr val="tx1"/>
                </a:solidFill>
                <a:latin typeface="华文新魏" panose="02010800040101010101" pitchFamily="2" charset="-122"/>
                <a:ea typeface="华文新魏" panose="02010800040101010101" pitchFamily="2" charset="-122"/>
              </a:rPr>
              <a:t>为高电平期间</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S</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R</a:t>
            </a:r>
            <a:r>
              <a:rPr lang="zh-CN" altLang="en-US" sz="1800" b="1" dirty="0">
                <a:solidFill>
                  <a:schemeClr val="tx1"/>
                </a:solidFill>
                <a:latin typeface="华文新魏" panose="02010800040101010101" pitchFamily="2" charset="-122"/>
                <a:ea typeface="华文新魏" panose="02010800040101010101" pitchFamily="2" charset="-122"/>
              </a:rPr>
              <a:t>状态的变化将记入主触发器；</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C00000"/>
                </a:solidFill>
                <a:latin typeface="华文新魏" panose="02010800040101010101" pitchFamily="2" charset="-122"/>
                <a:ea typeface="华文新魏" panose="02010800040101010101" pitchFamily="2" charset="-122"/>
              </a:rPr>
              <a:t>② </a:t>
            </a:r>
            <a:r>
              <a:rPr lang="zh-CN" altLang="en-US" sz="1800" b="1" dirty="0">
                <a:solidFill>
                  <a:schemeClr val="tx1"/>
                </a:solidFill>
                <a:latin typeface="华文新魏" panose="02010800040101010101" pitchFamily="2" charset="-122"/>
                <a:ea typeface="华文新魏" panose="02010800040101010101" pitchFamily="2" charset="-122"/>
              </a:rPr>
              <a:t>在</a:t>
            </a:r>
            <a:r>
              <a:rPr lang="en-US" altLang="zh-CN" sz="1800" b="1" dirty="0">
                <a:solidFill>
                  <a:schemeClr val="tx1"/>
                </a:solidFill>
                <a:latin typeface="华文新魏" panose="02010800040101010101" pitchFamily="2" charset="-122"/>
                <a:ea typeface="华文新魏" panose="02010800040101010101" pitchFamily="2" charset="-122"/>
              </a:rPr>
              <a:t>CLK</a:t>
            </a:r>
            <a:r>
              <a:rPr lang="zh-CN" altLang="en-US" sz="1800" b="1" dirty="0">
                <a:solidFill>
                  <a:schemeClr val="tx1"/>
                </a:solidFill>
                <a:latin typeface="华文新魏" panose="02010800040101010101" pitchFamily="2" charset="-122"/>
                <a:ea typeface="华文新魏" panose="02010800040101010101" pitchFamily="2" charset="-122"/>
              </a:rPr>
              <a:t>下降沿时间，从触发器接收此时刻的主触发器状态。</a:t>
            </a:r>
          </a:p>
        </p:txBody>
      </p:sp>
      <p:sp>
        <p:nvSpPr>
          <p:cNvPr id="71684" name="Text Box 35"/>
          <p:cNvSpPr txBox="1"/>
          <p:nvPr/>
        </p:nvSpPr>
        <p:spPr>
          <a:xfrm>
            <a:off x="1205230" y="4429760"/>
            <a:ext cx="6419850" cy="368300"/>
          </a:xfrm>
          <a:prstGeom prst="rect">
            <a:avLst/>
          </a:prstGeom>
          <a:noFill/>
          <a:ln w="9525">
            <a:noFill/>
          </a:ln>
        </p:spPr>
        <p:txBody>
          <a:bodyPr wrap="squar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  </a:t>
            </a:r>
            <a:r>
              <a:rPr lang="zh-CN" altLang="en-US" sz="1800" b="1" dirty="0">
                <a:solidFill>
                  <a:schemeClr val="tx1"/>
                </a:solidFill>
                <a:latin typeface="华文新魏" panose="02010800040101010101" pitchFamily="2" charset="-122"/>
                <a:ea typeface="华文新魏" panose="02010800040101010101" pitchFamily="2" charset="-122"/>
              </a:rPr>
              <a:t>用两个带使能端</a:t>
            </a:r>
            <a:r>
              <a:rPr lang="en-US" altLang="zh-CN" sz="1800" b="1" dirty="0">
                <a:solidFill>
                  <a:schemeClr val="tx1"/>
                </a:solidFill>
                <a:latin typeface="华文新魏" panose="02010800040101010101" pitchFamily="2" charset="-122"/>
                <a:ea typeface="华文新魏" panose="02010800040101010101" pitchFamily="2" charset="-122"/>
              </a:rPr>
              <a:t>S-R </a:t>
            </a:r>
            <a:r>
              <a:rPr lang="zh-CN" altLang="en-US" sz="1800" b="1" dirty="0">
                <a:solidFill>
                  <a:schemeClr val="tx1"/>
                </a:solidFill>
                <a:latin typeface="华文新魏" panose="02010800040101010101" pitchFamily="2" charset="-122"/>
                <a:ea typeface="华文新魏" panose="02010800040101010101" pitchFamily="2" charset="-122"/>
              </a:rPr>
              <a:t>锁存器构成的触发器及其逻辑符号</a:t>
            </a:r>
          </a:p>
        </p:txBody>
      </p:sp>
      <p:grpSp>
        <p:nvGrpSpPr>
          <p:cNvPr id="71685" name="Group 62"/>
          <p:cNvGrpSpPr/>
          <p:nvPr/>
        </p:nvGrpSpPr>
        <p:grpSpPr>
          <a:xfrm>
            <a:off x="6094413" y="2943225"/>
            <a:ext cx="1373187" cy="823913"/>
            <a:chOff x="4004" y="2352"/>
            <a:chExt cx="865" cy="691"/>
          </a:xfrm>
        </p:grpSpPr>
        <p:sp>
          <p:nvSpPr>
            <p:cNvPr id="71716" name="Rectangle 41"/>
            <p:cNvSpPr/>
            <p:nvPr/>
          </p:nvSpPr>
          <p:spPr>
            <a:xfrm>
              <a:off x="4193" y="2352"/>
              <a:ext cx="456" cy="621"/>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1717" name="Line 42"/>
            <p:cNvSpPr/>
            <p:nvPr/>
          </p:nvSpPr>
          <p:spPr>
            <a:xfrm>
              <a:off x="4011" y="2496"/>
              <a:ext cx="19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18" name="Line 43"/>
            <p:cNvSpPr/>
            <p:nvPr/>
          </p:nvSpPr>
          <p:spPr>
            <a:xfrm>
              <a:off x="4011" y="2852"/>
              <a:ext cx="19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19" name="Line 44"/>
            <p:cNvSpPr/>
            <p:nvPr/>
          </p:nvSpPr>
          <p:spPr>
            <a:xfrm>
              <a:off x="4656" y="2496"/>
              <a:ext cx="21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20" name="Line 45"/>
            <p:cNvSpPr/>
            <p:nvPr/>
          </p:nvSpPr>
          <p:spPr>
            <a:xfrm>
              <a:off x="4724" y="2832"/>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21" name="Oval 46"/>
            <p:cNvSpPr/>
            <p:nvPr/>
          </p:nvSpPr>
          <p:spPr>
            <a:xfrm>
              <a:off x="4656" y="2794"/>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1722" name="Text Box 47"/>
            <p:cNvSpPr txBox="1"/>
            <p:nvPr/>
          </p:nvSpPr>
          <p:spPr>
            <a:xfrm>
              <a:off x="4165" y="2389"/>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71723" name="Text Box 48"/>
            <p:cNvSpPr txBox="1"/>
            <p:nvPr/>
          </p:nvSpPr>
          <p:spPr>
            <a:xfrm>
              <a:off x="4163" y="2736"/>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sp>
          <p:nvSpPr>
            <p:cNvPr id="71724" name="Text Box 49"/>
            <p:cNvSpPr txBox="1"/>
            <p:nvPr/>
          </p:nvSpPr>
          <p:spPr>
            <a:xfrm>
              <a:off x="4464" y="2382"/>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1725" name="Text Box 50"/>
            <p:cNvSpPr txBox="1"/>
            <p:nvPr/>
          </p:nvSpPr>
          <p:spPr>
            <a:xfrm>
              <a:off x="4464" y="2708"/>
              <a:ext cx="19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1726" name="Line 51"/>
            <p:cNvSpPr/>
            <p:nvPr/>
          </p:nvSpPr>
          <p:spPr>
            <a:xfrm>
              <a:off x="4004" y="2678"/>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27" name="Text Box 52"/>
            <p:cNvSpPr txBox="1"/>
            <p:nvPr/>
          </p:nvSpPr>
          <p:spPr>
            <a:xfrm>
              <a:off x="4158" y="2554"/>
              <a:ext cx="172" cy="30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grpSp>
          <p:nvGrpSpPr>
            <p:cNvPr id="71728" name="Group 55"/>
            <p:cNvGrpSpPr/>
            <p:nvPr/>
          </p:nvGrpSpPr>
          <p:grpSpPr>
            <a:xfrm>
              <a:off x="4414" y="2448"/>
              <a:ext cx="74" cy="141"/>
              <a:chOff x="4404" y="2448"/>
              <a:chExt cx="74" cy="141"/>
            </a:xfrm>
          </p:grpSpPr>
          <p:sp>
            <p:nvSpPr>
              <p:cNvPr id="71732" name="Line 53"/>
              <p:cNvSpPr/>
              <p:nvPr/>
            </p:nvSpPr>
            <p:spPr>
              <a:xfrm>
                <a:off x="4404" y="2448"/>
                <a:ext cx="7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33" name="Line 54"/>
              <p:cNvSpPr/>
              <p:nvPr/>
            </p:nvSpPr>
            <p:spPr>
              <a:xfrm>
                <a:off x="4478" y="2448"/>
                <a:ext cx="0" cy="141"/>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1729" name="Group 56"/>
            <p:cNvGrpSpPr/>
            <p:nvPr/>
          </p:nvGrpSpPr>
          <p:grpSpPr>
            <a:xfrm>
              <a:off x="4414" y="2774"/>
              <a:ext cx="74" cy="141"/>
              <a:chOff x="4404" y="2448"/>
              <a:chExt cx="74" cy="141"/>
            </a:xfrm>
          </p:grpSpPr>
          <p:sp>
            <p:nvSpPr>
              <p:cNvPr id="71730" name="Line 57"/>
              <p:cNvSpPr/>
              <p:nvPr/>
            </p:nvSpPr>
            <p:spPr>
              <a:xfrm>
                <a:off x="4404" y="2448"/>
                <a:ext cx="7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31" name="Line 58"/>
              <p:cNvSpPr/>
              <p:nvPr/>
            </p:nvSpPr>
            <p:spPr>
              <a:xfrm>
                <a:off x="4478" y="2448"/>
                <a:ext cx="0" cy="141"/>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grpSp>
        <p:nvGrpSpPr>
          <p:cNvPr id="71686" name="Group 63"/>
          <p:cNvGrpSpPr/>
          <p:nvPr/>
        </p:nvGrpSpPr>
        <p:grpSpPr>
          <a:xfrm>
            <a:off x="730250" y="2678113"/>
            <a:ext cx="4433888" cy="1557337"/>
            <a:chOff x="454" y="2121"/>
            <a:chExt cx="2793" cy="1307"/>
          </a:xfrm>
        </p:grpSpPr>
        <p:sp>
          <p:nvSpPr>
            <p:cNvPr id="71687" name="Line 7"/>
            <p:cNvSpPr/>
            <p:nvPr/>
          </p:nvSpPr>
          <p:spPr>
            <a:xfrm>
              <a:off x="1581" y="2416"/>
              <a:ext cx="61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88" name="Line 8"/>
            <p:cNvSpPr/>
            <p:nvPr/>
          </p:nvSpPr>
          <p:spPr>
            <a:xfrm>
              <a:off x="800" y="2416"/>
              <a:ext cx="4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89" name="Line 9"/>
            <p:cNvSpPr/>
            <p:nvPr/>
          </p:nvSpPr>
          <p:spPr>
            <a:xfrm>
              <a:off x="800" y="2848"/>
              <a:ext cx="4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0" name="Line 10"/>
            <p:cNvSpPr/>
            <p:nvPr/>
          </p:nvSpPr>
          <p:spPr>
            <a:xfrm>
              <a:off x="1639" y="2828"/>
              <a:ext cx="52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1" name="Line 14"/>
            <p:cNvSpPr/>
            <p:nvPr/>
          </p:nvSpPr>
          <p:spPr>
            <a:xfrm>
              <a:off x="2565" y="2406"/>
              <a:ext cx="4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2" name="Line 16"/>
            <p:cNvSpPr/>
            <p:nvPr/>
          </p:nvSpPr>
          <p:spPr>
            <a:xfrm>
              <a:off x="2618" y="2823"/>
              <a:ext cx="3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3" name="Oval 17"/>
            <p:cNvSpPr/>
            <p:nvPr/>
          </p:nvSpPr>
          <p:spPr>
            <a:xfrm flipH="1">
              <a:off x="2565" y="2790"/>
              <a:ext cx="57" cy="5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1694" name="Line 18"/>
            <p:cNvSpPr/>
            <p:nvPr/>
          </p:nvSpPr>
          <p:spPr>
            <a:xfrm flipH="1">
              <a:off x="1890" y="2613"/>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5" name="Rectangle 19"/>
            <p:cNvSpPr/>
            <p:nvPr/>
          </p:nvSpPr>
          <p:spPr>
            <a:xfrm>
              <a:off x="1312" y="3118"/>
              <a:ext cx="193" cy="29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1696" name="Oval 20"/>
            <p:cNvSpPr/>
            <p:nvPr/>
          </p:nvSpPr>
          <p:spPr>
            <a:xfrm flipH="1">
              <a:off x="1505" y="3242"/>
              <a:ext cx="57" cy="5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1697" name="Line 21"/>
            <p:cNvSpPr/>
            <p:nvPr/>
          </p:nvSpPr>
          <p:spPr>
            <a:xfrm>
              <a:off x="1558" y="3270"/>
              <a:ext cx="34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698" name="Text Box 22"/>
            <p:cNvSpPr txBox="1"/>
            <p:nvPr/>
          </p:nvSpPr>
          <p:spPr>
            <a:xfrm>
              <a:off x="1298" y="3121"/>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71699" name="Line 23"/>
            <p:cNvSpPr/>
            <p:nvPr/>
          </p:nvSpPr>
          <p:spPr>
            <a:xfrm>
              <a:off x="1894" y="2613"/>
              <a:ext cx="0" cy="65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00" name="Line 24"/>
            <p:cNvSpPr/>
            <p:nvPr/>
          </p:nvSpPr>
          <p:spPr>
            <a:xfrm>
              <a:off x="1030" y="2633"/>
              <a:ext cx="0" cy="63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01" name="Line 25"/>
            <p:cNvSpPr/>
            <p:nvPr/>
          </p:nvSpPr>
          <p:spPr>
            <a:xfrm>
              <a:off x="838" y="3270"/>
              <a:ext cx="48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02" name="Text Box 26"/>
            <p:cNvSpPr txBox="1"/>
            <p:nvPr/>
          </p:nvSpPr>
          <p:spPr>
            <a:xfrm>
              <a:off x="598" y="2282"/>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71703" name="Text Box 27"/>
            <p:cNvSpPr txBox="1"/>
            <p:nvPr/>
          </p:nvSpPr>
          <p:spPr>
            <a:xfrm>
              <a:off x="598" y="2694"/>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sp>
          <p:nvSpPr>
            <p:cNvPr id="71704" name="Text Box 28"/>
            <p:cNvSpPr txBox="1"/>
            <p:nvPr/>
          </p:nvSpPr>
          <p:spPr>
            <a:xfrm>
              <a:off x="454" y="3116"/>
              <a:ext cx="331"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71705" name="Text Box 29"/>
            <p:cNvSpPr txBox="1"/>
            <p:nvPr/>
          </p:nvSpPr>
          <p:spPr>
            <a:xfrm>
              <a:off x="1606" y="2121"/>
              <a:ext cx="236" cy="308"/>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r>
                <a:rPr lang="en-US" altLang="zh-CN" sz="1800" baseline="-25000" dirty="0">
                  <a:solidFill>
                    <a:schemeClr val="tx1"/>
                  </a:solidFill>
                  <a:latin typeface="黑体" panose="02010609060101010101" pitchFamily="49" charset="-122"/>
                  <a:ea typeface="黑体" panose="02010609060101010101" pitchFamily="49" charset="-122"/>
                </a:rPr>
                <a:t>M</a:t>
              </a:r>
            </a:p>
          </p:txBody>
        </p:sp>
        <p:sp>
          <p:nvSpPr>
            <p:cNvPr id="71706" name="Text Box 30"/>
            <p:cNvSpPr txBox="1"/>
            <p:nvPr/>
          </p:nvSpPr>
          <p:spPr>
            <a:xfrm>
              <a:off x="1575" y="2847"/>
              <a:ext cx="308" cy="308"/>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r>
                <a:rPr lang="en-US" altLang="zh-CN" sz="1800" baseline="-25000" dirty="0">
                  <a:solidFill>
                    <a:schemeClr val="tx1"/>
                  </a:solidFill>
                  <a:latin typeface="黑体" panose="02010609060101010101" pitchFamily="49" charset="-122"/>
                  <a:ea typeface="黑体" panose="02010609060101010101" pitchFamily="49" charset="-122"/>
                </a:rPr>
                <a:t>M</a:t>
              </a:r>
            </a:p>
          </p:txBody>
        </p:sp>
        <p:sp>
          <p:nvSpPr>
            <p:cNvPr id="71707" name="Text Box 31"/>
            <p:cNvSpPr txBox="1"/>
            <p:nvPr/>
          </p:nvSpPr>
          <p:spPr>
            <a:xfrm>
              <a:off x="3059" y="2262"/>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1708" name="Text Box 32"/>
            <p:cNvSpPr txBox="1"/>
            <p:nvPr/>
          </p:nvSpPr>
          <p:spPr>
            <a:xfrm>
              <a:off x="2988" y="2694"/>
              <a:ext cx="259"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1709" name="Line 36"/>
            <p:cNvSpPr/>
            <p:nvPr/>
          </p:nvSpPr>
          <p:spPr>
            <a:xfrm flipH="1">
              <a:off x="1023" y="2626"/>
              <a:ext cx="20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710" name="Oval 38"/>
            <p:cNvSpPr/>
            <p:nvPr/>
          </p:nvSpPr>
          <p:spPr>
            <a:xfrm>
              <a:off x="1002" y="3240"/>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1711" name="Oval 11"/>
            <p:cNvSpPr/>
            <p:nvPr/>
          </p:nvSpPr>
          <p:spPr>
            <a:xfrm flipH="1">
              <a:off x="1586" y="2800"/>
              <a:ext cx="57" cy="5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1712" name="Rectangle 5"/>
            <p:cNvSpPr/>
            <p:nvPr/>
          </p:nvSpPr>
          <p:spPr>
            <a:xfrm>
              <a:off x="1156" y="2320"/>
              <a:ext cx="428"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1713" name="Text Box 6"/>
            <p:cNvSpPr txBox="1"/>
            <p:nvPr/>
          </p:nvSpPr>
          <p:spPr>
            <a:xfrm>
              <a:off x="1139" y="2234"/>
              <a:ext cx="403" cy="768"/>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  Q</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  Q</a:t>
              </a:r>
            </a:p>
          </p:txBody>
        </p:sp>
        <p:sp>
          <p:nvSpPr>
            <p:cNvPr id="71714" name="Rectangle 12"/>
            <p:cNvSpPr/>
            <p:nvPr/>
          </p:nvSpPr>
          <p:spPr>
            <a:xfrm>
              <a:off x="2128" y="2310"/>
              <a:ext cx="428"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1715" name="Text Box 13"/>
            <p:cNvSpPr txBox="1"/>
            <p:nvPr/>
          </p:nvSpPr>
          <p:spPr>
            <a:xfrm>
              <a:off x="2112" y="2234"/>
              <a:ext cx="475" cy="768"/>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   Q</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   Q</a:t>
              </a:r>
            </a:p>
          </p:txBody>
        </p:sp>
      </p:grpSp>
      <p:sp>
        <p:nvSpPr>
          <p:cNvPr id="2" name="矩形标注 1"/>
          <p:cNvSpPr/>
          <p:nvPr/>
        </p:nvSpPr>
        <p:spPr>
          <a:xfrm>
            <a:off x="7933690" y="2844165"/>
            <a:ext cx="1105535" cy="1224280"/>
          </a:xfrm>
          <a:prstGeom prst="wedgeRectCallout">
            <a:avLst>
              <a:gd name="adj1" fmla="val -149023"/>
              <a:gd name="adj2" fmla="val -2837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输出限定性符号</a:t>
            </a:r>
            <a:r>
              <a:rPr lang="en-US" altLang="zh-CN" sz="1800" dirty="0">
                <a:solidFill>
                  <a:srgbClr val="FF0000"/>
                </a:solidFill>
                <a:latin typeface="华文新魏" panose="02010800040101010101" pitchFamily="2" charset="-122"/>
                <a:ea typeface="华文新魏" panose="02010800040101010101" pitchFamily="2" charset="-122"/>
                <a:cs typeface="华文新魏" panose="02010800040101010101" pitchFamily="2" charset="-122"/>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
          <p:cNvSpPr txBox="1"/>
          <p:nvPr/>
        </p:nvSpPr>
        <p:spPr>
          <a:xfrm>
            <a:off x="425450" y="812800"/>
            <a:ext cx="2520950" cy="3136900"/>
          </a:xfrm>
          <a:prstGeom prst="rect">
            <a:avLst/>
          </a:prstGeom>
          <a:noFill/>
          <a:ln w="9525">
            <a:noFill/>
          </a:ln>
        </p:spPr>
        <p:txBody>
          <a:bodyPr>
            <a:spAutoFit/>
          </a:bodyPr>
          <a:lstStyle/>
          <a:p>
            <a:pPr eaLnBrk="1" hangingPunct="1">
              <a:lnSpc>
                <a:spcPct val="110000"/>
              </a:lnSpc>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当触发信号</a:t>
            </a:r>
            <a:r>
              <a:rPr lang="en-US" altLang="zh-CN" sz="1800" b="1" dirty="0">
                <a:solidFill>
                  <a:srgbClr val="C00000"/>
                </a:solidFill>
                <a:latin typeface="华文新魏" panose="02010800040101010101" pitchFamily="2" charset="-122"/>
                <a:ea typeface="华文新魏" panose="02010800040101010101" pitchFamily="2" charset="-122"/>
              </a:rPr>
              <a:t>CLK</a:t>
            </a:r>
            <a:r>
              <a:rPr lang="zh-CN" altLang="en-US" sz="1800" b="1" dirty="0">
                <a:solidFill>
                  <a:srgbClr val="C00000"/>
                </a:solidFill>
                <a:latin typeface="华文新魏" panose="02010800040101010101" pitchFamily="2" charset="-122"/>
                <a:ea typeface="华文新魏" panose="02010800040101010101" pitchFamily="2" charset="-122"/>
              </a:rPr>
              <a:t>上跳</a:t>
            </a:r>
            <a:r>
              <a:rPr lang="zh-CN" altLang="en-US" sz="1800" b="1" dirty="0">
                <a:solidFill>
                  <a:schemeClr val="tx1"/>
                </a:solidFill>
                <a:latin typeface="华文新魏" panose="02010800040101010101" pitchFamily="2" charset="-122"/>
                <a:ea typeface="华文新魏" panose="02010800040101010101" pitchFamily="2" charset="-122"/>
              </a:rPr>
              <a:t>时，</a:t>
            </a:r>
            <a:r>
              <a:rPr lang="zh-CN" altLang="en-US" sz="1800" b="1" dirty="0">
                <a:solidFill>
                  <a:srgbClr val="C00000"/>
                </a:solidFill>
                <a:latin typeface="华文新魏" panose="02010800040101010101" pitchFamily="2" charset="-122"/>
                <a:ea typeface="华文新魏" panose="02010800040101010101" pitchFamily="2" charset="-122"/>
              </a:rPr>
              <a:t>主触发器接收数据；</a:t>
            </a:r>
            <a:r>
              <a:rPr lang="zh-CN" altLang="en-US" sz="1800" b="1" dirty="0">
                <a:solidFill>
                  <a:schemeClr val="tx1"/>
                </a:solidFill>
                <a:latin typeface="华文新魏" panose="02010800040101010101" pitchFamily="2" charset="-122"/>
                <a:ea typeface="华文新魏" panose="02010800040101010101" pitchFamily="2" charset="-122"/>
              </a:rPr>
              <a:t>此时，从触发器输出保持不变。</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只有当触发信号</a:t>
            </a:r>
            <a:r>
              <a:rPr lang="en-US" altLang="zh-CN" sz="1800" b="1" dirty="0">
                <a:solidFill>
                  <a:srgbClr val="C00000"/>
                </a:solidFill>
                <a:latin typeface="华文新魏" panose="02010800040101010101" pitchFamily="2" charset="-122"/>
                <a:ea typeface="华文新魏" panose="02010800040101010101" pitchFamily="2" charset="-122"/>
              </a:rPr>
              <a:t>CLK</a:t>
            </a:r>
            <a:r>
              <a:rPr lang="zh-CN" altLang="en-US" sz="1800" b="1" dirty="0">
                <a:solidFill>
                  <a:srgbClr val="C00000"/>
                </a:solidFill>
                <a:latin typeface="华文新魏" panose="02010800040101010101" pitchFamily="2" charset="-122"/>
                <a:ea typeface="华文新魏" panose="02010800040101010101" pitchFamily="2" charset="-122"/>
              </a:rPr>
              <a:t>下跳</a:t>
            </a:r>
            <a:r>
              <a:rPr lang="zh-CN" altLang="en-US" sz="1800" b="1" dirty="0">
                <a:solidFill>
                  <a:schemeClr val="tx1"/>
                </a:solidFill>
                <a:latin typeface="华文新魏" panose="02010800040101010101" pitchFamily="2" charset="-122"/>
                <a:ea typeface="华文新魏" panose="02010800040101010101" pitchFamily="2" charset="-122"/>
              </a:rPr>
              <a:t>时，主触发器才</a:t>
            </a:r>
            <a:r>
              <a:rPr lang="zh-CN" altLang="en-US" sz="1800" b="1" dirty="0">
                <a:solidFill>
                  <a:srgbClr val="C00000"/>
                </a:solidFill>
                <a:latin typeface="华文新魏" panose="02010800040101010101" pitchFamily="2" charset="-122"/>
                <a:ea typeface="华文新魏" panose="02010800040101010101" pitchFamily="2" charset="-122"/>
              </a:rPr>
              <a:t>把数据传给从触发器</a:t>
            </a:r>
            <a:r>
              <a:rPr lang="zh-CN" altLang="en-US" sz="1800" b="1" dirty="0">
                <a:solidFill>
                  <a:schemeClr val="tx1"/>
                </a:solidFill>
                <a:latin typeface="华文新魏" panose="02010800040101010101" pitchFamily="2" charset="-122"/>
                <a:ea typeface="华文新魏" panose="02010800040101010101" pitchFamily="2" charset="-122"/>
              </a:rPr>
              <a:t>从而引起其输出的变化，与此同时锁住了主触发器。如图（</a:t>
            </a:r>
            <a:r>
              <a:rPr lang="en-US" altLang="zh-CN" sz="1800" b="1" dirty="0">
                <a:solidFill>
                  <a:schemeClr val="tx1"/>
                </a:solidFill>
                <a:latin typeface="华文新魏" panose="02010800040101010101" pitchFamily="2" charset="-122"/>
                <a:ea typeface="华文新魏" panose="02010800040101010101" pitchFamily="2" charset="-122"/>
              </a:rPr>
              <a:t>b</a:t>
            </a:r>
            <a:r>
              <a:rPr lang="zh-CN" altLang="en-US" sz="1800" b="1" dirty="0">
                <a:solidFill>
                  <a:schemeClr val="tx1"/>
                </a:solidFill>
                <a:latin typeface="华文新魏" panose="02010800040101010101" pitchFamily="2" charset="-122"/>
                <a:ea typeface="华文新魏" panose="02010800040101010101" pitchFamily="2" charset="-122"/>
              </a:rPr>
              <a:t>）所示。</a:t>
            </a:r>
          </a:p>
        </p:txBody>
      </p:sp>
      <p:sp>
        <p:nvSpPr>
          <p:cNvPr id="73731" name="Text Box 6"/>
          <p:cNvSpPr txBox="1"/>
          <p:nvPr/>
        </p:nvSpPr>
        <p:spPr>
          <a:xfrm>
            <a:off x="5940425" y="671513"/>
            <a:ext cx="1209675" cy="584200"/>
          </a:xfrm>
          <a:prstGeom prst="rect">
            <a:avLst/>
          </a:prstGeom>
          <a:noFill/>
          <a:ln w="9525">
            <a:noFill/>
          </a:ln>
        </p:spPr>
        <p:txBody>
          <a:bodyPr wrap="none">
            <a:spAutoFit/>
          </a:bodyPr>
          <a:lstStyle/>
          <a:p>
            <a:pPr eaLnBrk="1" hangingPunct="1">
              <a:buFont typeface="Arial" panose="020B0604020202020204" pitchFamily="34" charset="0"/>
            </a:pPr>
            <a:r>
              <a:rPr lang="zh-CN" altLang="en-US" sz="1600" b="1" dirty="0">
                <a:solidFill>
                  <a:srgbClr val="C00000"/>
                </a:solidFill>
                <a:latin typeface="华文新魏" panose="02010800040101010101" pitchFamily="2" charset="-122"/>
                <a:ea typeface="华文新魏" panose="02010800040101010101" pitchFamily="2" charset="-122"/>
              </a:rPr>
              <a:t>主触发器接</a:t>
            </a:r>
          </a:p>
          <a:p>
            <a:pPr eaLnBrk="1" hangingPunct="1">
              <a:buFont typeface="Arial" panose="020B0604020202020204" pitchFamily="34" charset="0"/>
            </a:pPr>
            <a:r>
              <a:rPr lang="zh-CN" altLang="en-US" sz="1600" b="1" dirty="0">
                <a:solidFill>
                  <a:srgbClr val="C00000"/>
                </a:solidFill>
                <a:latin typeface="华文新魏" panose="02010800040101010101" pitchFamily="2" charset="-122"/>
                <a:ea typeface="华文新魏" panose="02010800040101010101" pitchFamily="2" charset="-122"/>
              </a:rPr>
              <a:t>受数据期间</a:t>
            </a:r>
          </a:p>
        </p:txBody>
      </p:sp>
      <p:grpSp>
        <p:nvGrpSpPr>
          <p:cNvPr id="73732" name="Group 7"/>
          <p:cNvGrpSpPr/>
          <p:nvPr/>
        </p:nvGrpSpPr>
        <p:grpSpPr>
          <a:xfrm>
            <a:off x="3059113" y="1257300"/>
            <a:ext cx="5202237" cy="1657350"/>
            <a:chOff x="2400" y="2516"/>
            <a:chExt cx="3277" cy="1392"/>
          </a:xfrm>
        </p:grpSpPr>
        <p:sp>
          <p:nvSpPr>
            <p:cNvPr id="73736" name="Line 8"/>
            <p:cNvSpPr/>
            <p:nvPr/>
          </p:nvSpPr>
          <p:spPr>
            <a:xfrm>
              <a:off x="3044" y="3908"/>
              <a:ext cx="384"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3737" name="Line 9"/>
            <p:cNvSpPr/>
            <p:nvPr/>
          </p:nvSpPr>
          <p:spPr>
            <a:xfrm flipV="1">
              <a:off x="3428" y="3188"/>
              <a:ext cx="336" cy="72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3738" name="Line 10"/>
            <p:cNvSpPr/>
            <p:nvPr/>
          </p:nvSpPr>
          <p:spPr>
            <a:xfrm>
              <a:off x="3764" y="3188"/>
              <a:ext cx="720"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3739" name="Line 11"/>
            <p:cNvSpPr/>
            <p:nvPr/>
          </p:nvSpPr>
          <p:spPr>
            <a:xfrm>
              <a:off x="4484" y="3188"/>
              <a:ext cx="240" cy="72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3740" name="Line 12"/>
            <p:cNvSpPr/>
            <p:nvPr/>
          </p:nvSpPr>
          <p:spPr>
            <a:xfrm>
              <a:off x="4724" y="3908"/>
              <a:ext cx="384"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3741" name="Line 13"/>
            <p:cNvSpPr/>
            <p:nvPr/>
          </p:nvSpPr>
          <p:spPr>
            <a:xfrm>
              <a:off x="3332" y="3620"/>
              <a:ext cx="144" cy="144"/>
            </a:xfrm>
            <a:prstGeom prst="line">
              <a:avLst/>
            </a:prstGeom>
            <a:ln w="28575" cap="flat" cmpd="sng">
              <a:solidFill>
                <a:schemeClr val="hlink"/>
              </a:solidFill>
              <a:prstDash val="solid"/>
              <a:headEnd type="none" w="med" len="med"/>
              <a:tailEnd type="triangle" w="med" len="med"/>
            </a:ln>
          </p:spPr>
          <p:txBody>
            <a:bodyPr/>
            <a:lstStyle/>
            <a:p>
              <a:endParaRPr lang="zh-CN" altLang="en-US"/>
            </a:p>
          </p:txBody>
        </p:sp>
        <p:sp>
          <p:nvSpPr>
            <p:cNvPr id="73742" name="Line 14"/>
            <p:cNvSpPr/>
            <p:nvPr/>
          </p:nvSpPr>
          <p:spPr>
            <a:xfrm flipH="1">
              <a:off x="2660" y="3620"/>
              <a:ext cx="672" cy="0"/>
            </a:xfrm>
            <a:prstGeom prst="line">
              <a:avLst/>
            </a:prstGeom>
            <a:ln w="28575" cap="flat" cmpd="sng">
              <a:solidFill>
                <a:schemeClr val="hlink"/>
              </a:solidFill>
              <a:prstDash val="solid"/>
              <a:headEnd type="none" w="med" len="med"/>
              <a:tailEnd type="none" w="med" len="med"/>
            </a:ln>
          </p:spPr>
          <p:txBody>
            <a:bodyPr/>
            <a:lstStyle/>
            <a:p>
              <a:endParaRPr lang="zh-CN" altLang="en-US"/>
            </a:p>
          </p:txBody>
        </p:sp>
        <p:sp>
          <p:nvSpPr>
            <p:cNvPr id="73743" name="Text Box 15"/>
            <p:cNvSpPr txBox="1"/>
            <p:nvPr/>
          </p:nvSpPr>
          <p:spPr>
            <a:xfrm>
              <a:off x="2476" y="3329"/>
              <a:ext cx="892" cy="284"/>
            </a:xfrm>
            <a:prstGeom prst="rect">
              <a:avLst/>
            </a:prstGeom>
            <a:noFill/>
            <a:ln w="9525">
              <a:noFill/>
            </a:ln>
          </p:spPr>
          <p:txBody>
            <a:bodyPr wrap="none">
              <a:spAutoFit/>
            </a:bodyPr>
            <a:lstStyle/>
            <a:p>
              <a:pPr eaLnBrk="1" hangingPunct="1">
                <a:buFont typeface="Arial" panose="020B0604020202020204" pitchFamily="34" charset="0"/>
              </a:pPr>
              <a:r>
                <a:rPr lang="zh-CN" altLang="en-US" sz="1600" b="1" dirty="0">
                  <a:solidFill>
                    <a:srgbClr val="0000FF"/>
                  </a:solidFill>
                  <a:latin typeface="华文新魏" panose="02010800040101010101" pitchFamily="2" charset="-122"/>
                  <a:ea typeface="华文新魏" panose="02010800040101010101" pitchFamily="2" charset="-122"/>
                </a:rPr>
                <a:t>封锁从触发器</a:t>
              </a:r>
            </a:p>
          </p:txBody>
        </p:sp>
        <p:sp>
          <p:nvSpPr>
            <p:cNvPr id="73744" name="Line 16"/>
            <p:cNvSpPr/>
            <p:nvPr/>
          </p:nvSpPr>
          <p:spPr>
            <a:xfrm>
              <a:off x="3524" y="3236"/>
              <a:ext cx="144" cy="144"/>
            </a:xfrm>
            <a:prstGeom prst="line">
              <a:avLst/>
            </a:prstGeom>
            <a:ln w="28575" cap="flat" cmpd="sng">
              <a:solidFill>
                <a:schemeClr val="hlink"/>
              </a:solidFill>
              <a:prstDash val="solid"/>
              <a:headEnd type="none" w="med" len="med"/>
              <a:tailEnd type="triangle" w="med" len="med"/>
            </a:ln>
          </p:spPr>
          <p:txBody>
            <a:bodyPr/>
            <a:lstStyle/>
            <a:p>
              <a:endParaRPr lang="zh-CN" altLang="en-US"/>
            </a:p>
          </p:txBody>
        </p:sp>
        <p:sp>
          <p:nvSpPr>
            <p:cNvPr id="73745" name="Line 17"/>
            <p:cNvSpPr/>
            <p:nvPr/>
          </p:nvSpPr>
          <p:spPr>
            <a:xfrm flipH="1">
              <a:off x="2660" y="3236"/>
              <a:ext cx="864" cy="0"/>
            </a:xfrm>
            <a:prstGeom prst="line">
              <a:avLst/>
            </a:prstGeom>
            <a:ln w="28575" cap="flat" cmpd="sng">
              <a:solidFill>
                <a:schemeClr val="hlink"/>
              </a:solidFill>
              <a:prstDash val="solid"/>
              <a:headEnd type="none" w="med" len="med"/>
              <a:tailEnd type="none" w="med" len="med"/>
            </a:ln>
          </p:spPr>
          <p:txBody>
            <a:bodyPr/>
            <a:lstStyle/>
            <a:p>
              <a:endParaRPr lang="zh-CN" altLang="en-US"/>
            </a:p>
          </p:txBody>
        </p:sp>
        <p:sp>
          <p:nvSpPr>
            <p:cNvPr id="73746" name="Text Box 18"/>
            <p:cNvSpPr txBox="1"/>
            <p:nvPr/>
          </p:nvSpPr>
          <p:spPr>
            <a:xfrm>
              <a:off x="2400" y="2772"/>
              <a:ext cx="768" cy="491"/>
            </a:xfrm>
            <a:prstGeom prst="rect">
              <a:avLst/>
            </a:prstGeom>
            <a:noFill/>
            <a:ln w="9525">
              <a:noFill/>
            </a:ln>
          </p:spPr>
          <p:txBody>
            <a:bodyPr wrap="none">
              <a:spAutoFit/>
            </a:bodyPr>
            <a:lstStyle/>
            <a:p>
              <a:pPr eaLnBrk="1" hangingPunct="1">
                <a:buFont typeface="Arial" panose="020B0604020202020204" pitchFamily="34" charset="0"/>
              </a:pPr>
              <a:r>
                <a:rPr lang="zh-CN" altLang="en-US" sz="1600" b="1" dirty="0">
                  <a:solidFill>
                    <a:schemeClr val="tx1"/>
                  </a:solidFill>
                  <a:latin typeface="华文新魏" panose="02010800040101010101" pitchFamily="2" charset="-122"/>
                  <a:ea typeface="华文新魏" panose="02010800040101010101" pitchFamily="2" charset="-122"/>
                </a:rPr>
                <a:t>主触发器开</a:t>
              </a:r>
            </a:p>
            <a:p>
              <a:pPr eaLnBrk="1" hangingPunct="1">
                <a:buFont typeface="Arial" panose="020B0604020202020204" pitchFamily="34" charset="0"/>
              </a:pPr>
              <a:r>
                <a:rPr lang="zh-CN" altLang="en-US" sz="1600" b="1" dirty="0">
                  <a:solidFill>
                    <a:schemeClr val="tx1"/>
                  </a:solidFill>
                  <a:latin typeface="华文新魏" panose="02010800040101010101" pitchFamily="2" charset="-122"/>
                  <a:ea typeface="华文新魏" panose="02010800040101010101" pitchFamily="2" charset="-122"/>
                </a:rPr>
                <a:t>始接受数据</a:t>
              </a:r>
            </a:p>
          </p:txBody>
        </p:sp>
        <p:sp>
          <p:nvSpPr>
            <p:cNvPr id="73747" name="Line 19"/>
            <p:cNvSpPr/>
            <p:nvPr/>
          </p:nvSpPr>
          <p:spPr>
            <a:xfrm flipV="1">
              <a:off x="3667" y="2660"/>
              <a:ext cx="0" cy="720"/>
            </a:xfrm>
            <a:prstGeom prst="line">
              <a:avLst/>
            </a:prstGeom>
            <a:ln w="19050" cap="flat" cmpd="sng">
              <a:solidFill>
                <a:schemeClr val="hlink"/>
              </a:solidFill>
              <a:prstDash val="solid"/>
              <a:headEnd type="none" w="med" len="med"/>
              <a:tailEnd type="none" w="med" len="med"/>
            </a:ln>
          </p:spPr>
          <p:txBody>
            <a:bodyPr/>
            <a:lstStyle/>
            <a:p>
              <a:endParaRPr lang="zh-CN" altLang="en-US"/>
            </a:p>
          </p:txBody>
        </p:sp>
        <p:sp>
          <p:nvSpPr>
            <p:cNvPr id="73748" name="Line 20"/>
            <p:cNvSpPr/>
            <p:nvPr/>
          </p:nvSpPr>
          <p:spPr>
            <a:xfrm flipV="1">
              <a:off x="4560" y="2660"/>
              <a:ext cx="0" cy="720"/>
            </a:xfrm>
            <a:prstGeom prst="line">
              <a:avLst/>
            </a:prstGeom>
            <a:ln w="19050" cap="flat" cmpd="sng">
              <a:solidFill>
                <a:schemeClr val="hlink"/>
              </a:solidFill>
              <a:prstDash val="solid"/>
              <a:headEnd type="none" w="med" len="med"/>
              <a:tailEnd type="none" w="med" len="med"/>
            </a:ln>
          </p:spPr>
          <p:txBody>
            <a:bodyPr/>
            <a:lstStyle/>
            <a:p>
              <a:endParaRPr lang="zh-CN" altLang="en-US"/>
            </a:p>
          </p:txBody>
        </p:sp>
        <p:sp>
          <p:nvSpPr>
            <p:cNvPr id="73749" name="Line 21"/>
            <p:cNvSpPr/>
            <p:nvPr/>
          </p:nvSpPr>
          <p:spPr>
            <a:xfrm>
              <a:off x="3648" y="2948"/>
              <a:ext cx="912" cy="0"/>
            </a:xfrm>
            <a:prstGeom prst="line">
              <a:avLst/>
            </a:prstGeom>
            <a:ln w="19050" cap="flat" cmpd="sng">
              <a:solidFill>
                <a:schemeClr val="hlink"/>
              </a:solidFill>
              <a:prstDash val="solid"/>
              <a:headEnd type="triangle" w="med" len="med"/>
              <a:tailEnd type="triangle" w="med" len="med"/>
            </a:ln>
          </p:spPr>
          <p:txBody>
            <a:bodyPr/>
            <a:lstStyle/>
            <a:p>
              <a:endParaRPr lang="zh-CN" altLang="en-US"/>
            </a:p>
          </p:txBody>
        </p:sp>
        <p:sp>
          <p:nvSpPr>
            <p:cNvPr id="73750" name="Line 22"/>
            <p:cNvSpPr/>
            <p:nvPr/>
          </p:nvSpPr>
          <p:spPr>
            <a:xfrm>
              <a:off x="4080" y="2516"/>
              <a:ext cx="0" cy="432"/>
            </a:xfrm>
            <a:prstGeom prst="line">
              <a:avLst/>
            </a:prstGeom>
            <a:ln w="19050" cap="flat" cmpd="sng">
              <a:solidFill>
                <a:schemeClr val="hlink"/>
              </a:solidFill>
              <a:prstDash val="solid"/>
              <a:headEnd type="none" w="med" len="med"/>
              <a:tailEnd type="triangle" w="med" len="med"/>
            </a:ln>
          </p:spPr>
          <p:txBody>
            <a:bodyPr/>
            <a:lstStyle/>
            <a:p>
              <a:endParaRPr lang="zh-CN" altLang="en-US"/>
            </a:p>
          </p:txBody>
        </p:sp>
        <p:sp>
          <p:nvSpPr>
            <p:cNvPr id="73751" name="Line 23"/>
            <p:cNvSpPr/>
            <p:nvPr/>
          </p:nvSpPr>
          <p:spPr>
            <a:xfrm>
              <a:off x="4080" y="2516"/>
              <a:ext cx="672" cy="0"/>
            </a:xfrm>
            <a:prstGeom prst="line">
              <a:avLst/>
            </a:prstGeom>
            <a:ln w="19050" cap="flat" cmpd="sng">
              <a:solidFill>
                <a:schemeClr val="hlink"/>
              </a:solidFill>
              <a:prstDash val="solid"/>
              <a:headEnd type="none" w="med" len="med"/>
              <a:tailEnd type="none" w="med" len="med"/>
            </a:ln>
          </p:spPr>
          <p:txBody>
            <a:bodyPr/>
            <a:lstStyle/>
            <a:p>
              <a:endParaRPr lang="zh-CN" altLang="en-US"/>
            </a:p>
          </p:txBody>
        </p:sp>
        <p:sp>
          <p:nvSpPr>
            <p:cNvPr id="73752" name="Line 24"/>
            <p:cNvSpPr/>
            <p:nvPr/>
          </p:nvSpPr>
          <p:spPr>
            <a:xfrm flipH="1">
              <a:off x="4752" y="3236"/>
              <a:ext cx="864" cy="0"/>
            </a:xfrm>
            <a:prstGeom prst="line">
              <a:avLst/>
            </a:prstGeom>
            <a:ln w="28575" cap="flat" cmpd="sng">
              <a:solidFill>
                <a:schemeClr val="hlink"/>
              </a:solidFill>
              <a:prstDash val="solid"/>
              <a:headEnd type="none" w="med" len="med"/>
              <a:tailEnd type="none" w="med" len="med"/>
            </a:ln>
          </p:spPr>
          <p:txBody>
            <a:bodyPr/>
            <a:lstStyle/>
            <a:p>
              <a:endParaRPr lang="zh-CN" altLang="en-US"/>
            </a:p>
          </p:txBody>
        </p:sp>
        <p:sp>
          <p:nvSpPr>
            <p:cNvPr id="73753" name="Line 25"/>
            <p:cNvSpPr/>
            <p:nvPr/>
          </p:nvSpPr>
          <p:spPr>
            <a:xfrm flipH="1">
              <a:off x="4800" y="3620"/>
              <a:ext cx="672" cy="0"/>
            </a:xfrm>
            <a:prstGeom prst="line">
              <a:avLst/>
            </a:prstGeom>
            <a:ln w="28575" cap="flat" cmpd="sng">
              <a:solidFill>
                <a:schemeClr val="hlink"/>
              </a:solidFill>
              <a:prstDash val="solid"/>
              <a:headEnd type="none" w="med" len="med"/>
              <a:tailEnd type="none" w="med" len="med"/>
            </a:ln>
          </p:spPr>
          <p:txBody>
            <a:bodyPr/>
            <a:lstStyle/>
            <a:p>
              <a:endParaRPr lang="zh-CN" altLang="en-US"/>
            </a:p>
          </p:txBody>
        </p:sp>
        <p:sp>
          <p:nvSpPr>
            <p:cNvPr id="73754" name="Line 26"/>
            <p:cNvSpPr/>
            <p:nvPr/>
          </p:nvSpPr>
          <p:spPr>
            <a:xfrm flipH="1">
              <a:off x="4560" y="3236"/>
              <a:ext cx="192" cy="144"/>
            </a:xfrm>
            <a:prstGeom prst="line">
              <a:avLst/>
            </a:prstGeom>
            <a:ln w="19050" cap="flat" cmpd="sng">
              <a:solidFill>
                <a:schemeClr val="hlink"/>
              </a:solidFill>
              <a:prstDash val="solid"/>
              <a:headEnd type="none" w="med" len="med"/>
              <a:tailEnd type="triangle" w="med" len="med"/>
            </a:ln>
          </p:spPr>
          <p:txBody>
            <a:bodyPr/>
            <a:lstStyle/>
            <a:p>
              <a:endParaRPr lang="zh-CN" altLang="en-US"/>
            </a:p>
          </p:txBody>
        </p:sp>
        <p:sp>
          <p:nvSpPr>
            <p:cNvPr id="73755" name="Text Box 27"/>
            <p:cNvSpPr txBox="1"/>
            <p:nvPr/>
          </p:nvSpPr>
          <p:spPr>
            <a:xfrm>
              <a:off x="4684" y="2744"/>
              <a:ext cx="763" cy="491"/>
            </a:xfrm>
            <a:prstGeom prst="rect">
              <a:avLst/>
            </a:prstGeom>
            <a:noFill/>
            <a:ln w="9525">
              <a:noFill/>
            </a:ln>
          </p:spPr>
          <p:txBody>
            <a:bodyPr wrap="none">
              <a:spAutoFit/>
            </a:bodyPr>
            <a:lstStyle/>
            <a:p>
              <a:pPr eaLnBrk="1" hangingPunct="1">
                <a:buFont typeface="Arial" panose="020B0604020202020204" pitchFamily="34" charset="0"/>
              </a:pPr>
              <a:r>
                <a:rPr lang="zh-CN" altLang="en-US" sz="1600" b="1" dirty="0">
                  <a:solidFill>
                    <a:srgbClr val="0000FF"/>
                  </a:solidFill>
                  <a:latin typeface="华文新魏" panose="02010800040101010101" pitchFamily="2" charset="-122"/>
                  <a:ea typeface="华文新魏" panose="02010800040101010101" pitchFamily="2" charset="-122"/>
                </a:rPr>
                <a:t>封锁主触发</a:t>
              </a:r>
            </a:p>
            <a:p>
              <a:pPr eaLnBrk="1" hangingPunct="1">
                <a:buFont typeface="Arial" panose="020B0604020202020204" pitchFamily="34" charset="0"/>
              </a:pPr>
              <a:r>
                <a:rPr lang="zh-CN" altLang="en-US" sz="1600" b="1" dirty="0">
                  <a:solidFill>
                    <a:srgbClr val="0000FF"/>
                  </a:solidFill>
                  <a:latin typeface="华文新魏" panose="02010800040101010101" pitchFamily="2" charset="-122"/>
                  <a:ea typeface="华文新魏" panose="02010800040101010101" pitchFamily="2" charset="-122"/>
                </a:rPr>
                <a:t>器数据输入</a:t>
              </a:r>
            </a:p>
          </p:txBody>
        </p:sp>
        <p:sp>
          <p:nvSpPr>
            <p:cNvPr id="73756" name="Line 28"/>
            <p:cNvSpPr/>
            <p:nvPr/>
          </p:nvSpPr>
          <p:spPr>
            <a:xfrm flipH="1">
              <a:off x="4656" y="3620"/>
              <a:ext cx="144" cy="144"/>
            </a:xfrm>
            <a:prstGeom prst="line">
              <a:avLst/>
            </a:prstGeom>
            <a:ln w="19050" cap="flat" cmpd="sng">
              <a:solidFill>
                <a:schemeClr val="hlink"/>
              </a:solidFill>
              <a:prstDash val="solid"/>
              <a:headEnd type="none" w="med" len="med"/>
              <a:tailEnd type="triangle" w="med" len="med"/>
            </a:ln>
          </p:spPr>
          <p:txBody>
            <a:bodyPr/>
            <a:lstStyle/>
            <a:p>
              <a:endParaRPr lang="zh-CN" altLang="en-US"/>
            </a:p>
          </p:txBody>
        </p:sp>
        <p:sp>
          <p:nvSpPr>
            <p:cNvPr id="73757" name="Text Box 29"/>
            <p:cNvSpPr txBox="1"/>
            <p:nvPr/>
          </p:nvSpPr>
          <p:spPr>
            <a:xfrm>
              <a:off x="4656" y="3176"/>
              <a:ext cx="1021" cy="491"/>
            </a:xfrm>
            <a:prstGeom prst="rect">
              <a:avLst/>
            </a:prstGeom>
            <a:noFill/>
            <a:ln w="9525">
              <a:noFill/>
            </a:ln>
          </p:spPr>
          <p:txBody>
            <a:bodyPr wrap="none">
              <a:spAutoFit/>
            </a:bodyPr>
            <a:lstStyle/>
            <a:p>
              <a:pPr eaLnBrk="1" hangingPunct="1">
                <a:buFont typeface="Arial" panose="020B0604020202020204" pitchFamily="34" charset="0"/>
              </a:pPr>
              <a:r>
                <a:rPr lang="zh-CN" altLang="en-US" sz="1600" b="1" dirty="0">
                  <a:solidFill>
                    <a:schemeClr val="tx1"/>
                  </a:solidFill>
                  <a:latin typeface="华文新魏" panose="02010800040101010101" pitchFamily="2" charset="-122"/>
                  <a:ea typeface="华文新魏" panose="02010800040101010101" pitchFamily="2" charset="-122"/>
                </a:rPr>
                <a:t>主触发器把数据</a:t>
              </a:r>
            </a:p>
            <a:p>
              <a:pPr eaLnBrk="1" hangingPunct="1">
                <a:buFont typeface="Arial" panose="020B0604020202020204" pitchFamily="34" charset="0"/>
              </a:pPr>
              <a:r>
                <a:rPr lang="zh-CN" altLang="en-US" sz="1600" b="1" dirty="0">
                  <a:solidFill>
                    <a:schemeClr val="tx1"/>
                  </a:solidFill>
                  <a:latin typeface="华文新魏" panose="02010800040101010101" pitchFamily="2" charset="-122"/>
                  <a:ea typeface="华文新魏" panose="02010800040101010101" pitchFamily="2" charset="-122"/>
                </a:rPr>
                <a:t>传给从触发器</a:t>
              </a:r>
            </a:p>
          </p:txBody>
        </p:sp>
      </p:grpSp>
      <p:sp>
        <p:nvSpPr>
          <p:cNvPr id="73733" name="Text Box 30"/>
          <p:cNvSpPr txBox="1"/>
          <p:nvPr/>
        </p:nvSpPr>
        <p:spPr>
          <a:xfrm>
            <a:off x="4211638" y="3292475"/>
            <a:ext cx="3384550" cy="368300"/>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  </a:t>
            </a:r>
            <a:r>
              <a:rPr lang="zh-CN" altLang="en-US" sz="1800" dirty="0">
                <a:solidFill>
                  <a:schemeClr val="tx1"/>
                </a:solidFill>
                <a:latin typeface="华文新魏" panose="02010800040101010101" pitchFamily="2" charset="-122"/>
                <a:ea typeface="华文新魏" panose="02010800040101010101" pitchFamily="2" charset="-122"/>
              </a:rPr>
              <a:t>触发脉冲</a:t>
            </a:r>
            <a:r>
              <a:rPr lang="en-US" altLang="zh-CN" sz="1800" b="1" dirty="0">
                <a:solidFill>
                  <a:srgbClr val="C00000"/>
                </a:solidFill>
                <a:latin typeface="华文新魏" panose="02010800040101010101" pitchFamily="2" charset="-122"/>
                <a:ea typeface="华文新魏" panose="02010800040101010101" pitchFamily="2" charset="-122"/>
              </a:rPr>
              <a:t>C</a:t>
            </a:r>
            <a:r>
              <a:rPr lang="zh-CN" altLang="en-US" sz="1800" dirty="0">
                <a:solidFill>
                  <a:schemeClr val="tx1"/>
                </a:solidFill>
                <a:latin typeface="华文新魏" panose="02010800040101010101" pitchFamily="2" charset="-122"/>
                <a:ea typeface="华文新魏" panose="02010800040101010101" pitchFamily="2" charset="-122"/>
              </a:rPr>
              <a:t>作用期间的情况</a:t>
            </a:r>
          </a:p>
        </p:txBody>
      </p:sp>
      <p:sp>
        <p:nvSpPr>
          <p:cNvPr id="65542" name="Text Box 31"/>
          <p:cNvSpPr txBox="1"/>
          <p:nvPr/>
        </p:nvSpPr>
        <p:spPr>
          <a:xfrm>
            <a:off x="468313" y="4011613"/>
            <a:ext cx="8610600" cy="700405"/>
          </a:xfrm>
          <a:prstGeom prst="rect">
            <a:avLst/>
          </a:prstGeom>
          <a:noFill/>
          <a:ln w="9525">
            <a:noFill/>
          </a:ln>
        </p:spPr>
        <p:txBody>
          <a:bodyPr>
            <a:spAutoFit/>
          </a:bodyPr>
          <a:lstStyle/>
          <a:p>
            <a:pPr eaLnBrk="1" hangingPunct="1">
              <a:lnSpc>
                <a:spcPct val="110000"/>
              </a:lnSpc>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受门的传输延迟时间的影响，为保证稳定地将 </a:t>
            </a:r>
            <a:r>
              <a:rPr lang="en-US" altLang="zh-CN" sz="1800" b="1" dirty="0">
                <a:solidFill>
                  <a:schemeClr val="tx1"/>
                </a:solidFill>
                <a:latin typeface="华文新魏" panose="02010800040101010101" pitchFamily="2" charset="-122"/>
                <a:ea typeface="华文新魏" panose="02010800040101010101" pitchFamily="2" charset="-122"/>
              </a:rPr>
              <a:t>S</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R </a:t>
            </a:r>
            <a:r>
              <a:rPr lang="zh-CN" altLang="en-US" sz="1800" b="1" dirty="0">
                <a:solidFill>
                  <a:schemeClr val="tx1"/>
                </a:solidFill>
                <a:latin typeface="华文新魏" panose="02010800040101010101" pitchFamily="2" charset="-122"/>
                <a:ea typeface="华文新魏" panose="02010800040101010101" pitchFamily="2" charset="-122"/>
              </a:rPr>
              <a:t>状态记入主从触发器，</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要求在触发脉冲下降沿到达前一段时间，</a:t>
            </a:r>
            <a:r>
              <a:rPr lang="en-US" altLang="zh-CN" sz="1800" b="1" dirty="0">
                <a:solidFill>
                  <a:schemeClr val="tx1"/>
                </a:solidFill>
                <a:latin typeface="华文新魏" panose="02010800040101010101" pitchFamily="2" charset="-122"/>
                <a:ea typeface="华文新魏" panose="02010800040101010101" pitchFamily="2" charset="-122"/>
              </a:rPr>
              <a:t>S</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R </a:t>
            </a:r>
            <a:r>
              <a:rPr lang="zh-CN" altLang="en-US" sz="1800" b="1" dirty="0">
                <a:solidFill>
                  <a:schemeClr val="tx1"/>
                </a:solidFill>
                <a:latin typeface="华文新魏" panose="02010800040101010101" pitchFamily="2" charset="-122"/>
                <a:ea typeface="华文新魏" panose="02010800040101010101" pitchFamily="2" charset="-122"/>
              </a:rPr>
              <a:t>值已稳定。</a:t>
            </a:r>
          </a:p>
        </p:txBody>
      </p:sp>
      <p:sp>
        <p:nvSpPr>
          <p:cNvPr id="73735" name="Rectangle 32"/>
          <p:cNvSpPr>
            <a:spLocks noGrp="1"/>
          </p:cNvSpPr>
          <p:nvPr>
            <p:ph type="title"/>
          </p:nvPr>
        </p:nvSpPr>
        <p:spPr>
          <a:xfrm>
            <a:off x="381000" y="530225"/>
            <a:ext cx="5638800" cy="400050"/>
          </a:xfrm>
          <a:prstGeom prst="rect">
            <a:avLst/>
          </a:prstGeom>
          <a:noFill/>
          <a:ln>
            <a:noFill/>
          </a:ln>
        </p:spPr>
        <p:txBody>
          <a:bodyPr/>
          <a:lstStyle/>
          <a:p>
            <a:pPr eaLnBrk="1" hangingPunct="1"/>
            <a:r>
              <a:rPr lang="zh-CN" altLang="en-US" sz="2000" b="1" dirty="0">
                <a:solidFill>
                  <a:srgbClr val="C00000"/>
                </a:solidFill>
                <a:latin typeface="华文新魏" panose="02010800040101010101" pitchFamily="2" charset="-122"/>
                <a:ea typeface="华文新魏" panose="02010800040101010101" pitchFamily="2" charset="-122"/>
              </a:rPr>
              <a:t>触发脉冲作用期间的情况：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 calcmode="lin" valueType="num">
                                      <p:cBhvr additive="base">
                                        <p:cTn id="7" dur="500" fill="hold"/>
                                        <p:tgtEl>
                                          <p:spTgt spid="65542"/>
                                        </p:tgtEl>
                                        <p:attrNameLst>
                                          <p:attrName>ppt_x</p:attrName>
                                        </p:attrNameLst>
                                      </p:cBhvr>
                                      <p:tavLst>
                                        <p:tav tm="0">
                                          <p:val>
                                            <p:strVal val="#ppt_x"/>
                                          </p:val>
                                        </p:tav>
                                        <p:tav tm="100000">
                                          <p:val>
                                            <p:strVal val="#ppt_x"/>
                                          </p:val>
                                        </p:tav>
                                      </p:tavLst>
                                    </p:anim>
                                    <p:anim calcmode="lin" valueType="num">
                                      <p:cBhvr additive="base">
                                        <p:cTn id="8" dur="500" fill="hold"/>
                                        <p:tgtEl>
                                          <p:spTgt spid="65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285750" y="590550"/>
            <a:ext cx="7772400" cy="457200"/>
          </a:xfrm>
          <a:prstGeom prst="rect">
            <a:avLst/>
          </a:prstGeom>
          <a:noFill/>
          <a:ln w="19050">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1</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时序电路的一般形式</a:t>
            </a:r>
            <a:endParaRPr lang="zh-CN" altLang="en-US" sz="2000" b="1" i="1" dirty="0">
              <a:solidFill>
                <a:srgbClr val="FF0000"/>
              </a:solidFill>
              <a:latin typeface="华文新魏" panose="02010800040101010101" pitchFamily="2" charset="-122"/>
              <a:ea typeface="华文新魏" panose="02010800040101010101" pitchFamily="2" charset="-122"/>
            </a:endParaRPr>
          </a:p>
        </p:txBody>
      </p:sp>
      <p:sp>
        <p:nvSpPr>
          <p:cNvPr id="21507" name="Rectangle 12"/>
          <p:cNvSpPr/>
          <p:nvPr/>
        </p:nvSpPr>
        <p:spPr>
          <a:xfrm>
            <a:off x="3357563" y="1473200"/>
            <a:ext cx="1708150" cy="125730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21508" name="Text Box 14"/>
          <p:cNvSpPr txBox="1"/>
          <p:nvPr/>
        </p:nvSpPr>
        <p:spPr>
          <a:xfrm>
            <a:off x="3635375" y="1930400"/>
            <a:ext cx="1182688" cy="369888"/>
          </a:xfrm>
          <a:prstGeom prst="rect">
            <a:avLst/>
          </a:prstGeom>
          <a:solidFill>
            <a:schemeClr val="accent1"/>
          </a:solidFill>
          <a:ln w="19050">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组合电路</a:t>
            </a:r>
          </a:p>
        </p:txBody>
      </p:sp>
      <p:grpSp>
        <p:nvGrpSpPr>
          <p:cNvPr id="21509" name="Group 80"/>
          <p:cNvGrpSpPr/>
          <p:nvPr/>
        </p:nvGrpSpPr>
        <p:grpSpPr>
          <a:xfrm>
            <a:off x="2242820" y="1203325"/>
            <a:ext cx="1115060" cy="1014730"/>
            <a:chOff x="1584" y="830"/>
            <a:chExt cx="576" cy="852"/>
          </a:xfrm>
        </p:grpSpPr>
        <p:sp>
          <p:nvSpPr>
            <p:cNvPr id="21556" name="Line 16"/>
            <p:cNvSpPr/>
            <p:nvPr/>
          </p:nvSpPr>
          <p:spPr>
            <a:xfrm>
              <a:off x="1632" y="1155"/>
              <a:ext cx="528"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21557" name="Text Box 17"/>
            <p:cNvSpPr txBox="1"/>
            <p:nvPr/>
          </p:nvSpPr>
          <p:spPr>
            <a:xfrm>
              <a:off x="1751" y="1193"/>
              <a:ext cx="285" cy="489"/>
            </a:xfrm>
            <a:prstGeom prst="rect">
              <a:avLst/>
            </a:prstGeom>
            <a:noFill/>
            <a:ln w="19050">
              <a:noFill/>
            </a:ln>
          </p:spPr>
          <p:txBody>
            <a:bodyPr vert="eaVert">
              <a:spAutoFit/>
            </a:bodyPr>
            <a:lstStyle/>
            <a:p>
              <a:pPr eaLnBrk="1" hangingPunct="1">
                <a:spcBef>
                  <a:spcPct val="50000"/>
                </a:spcBef>
                <a:buFont typeface="Arial" panose="020B0604020202020204" pitchFamily="34" charset="0"/>
              </a:pPr>
              <a:r>
                <a:rPr lang="en-US" altLang="zh-CN" sz="2400" b="1" dirty="0">
                  <a:solidFill>
                    <a:schemeClr val="tx1"/>
                  </a:solidFill>
                  <a:latin typeface="Times New Roman" panose="02020603050405020304" pitchFamily="18" charset="0"/>
                  <a:ea typeface="Times New Roman" panose="02020603050405020304" pitchFamily="18" charset="0"/>
                </a:rPr>
                <a:t>•••</a:t>
              </a:r>
              <a:endParaRPr lang="en-US" altLang="zh-CN" sz="2400" b="1" dirty="0">
                <a:solidFill>
                  <a:schemeClr val="tx1"/>
                </a:solidFill>
                <a:latin typeface="Times New Roman" panose="02020603050405020304" pitchFamily="18" charset="0"/>
              </a:endParaRPr>
            </a:p>
          </p:txBody>
        </p:sp>
        <p:sp>
          <p:nvSpPr>
            <p:cNvPr id="21558" name="Line 18"/>
            <p:cNvSpPr/>
            <p:nvPr/>
          </p:nvSpPr>
          <p:spPr>
            <a:xfrm>
              <a:off x="1632" y="1527"/>
              <a:ext cx="528" cy="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21559" name="Text Box 19"/>
            <p:cNvSpPr txBox="1"/>
            <p:nvPr/>
          </p:nvSpPr>
          <p:spPr>
            <a:xfrm>
              <a:off x="1584" y="830"/>
              <a:ext cx="288" cy="335"/>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x</a:t>
              </a:r>
              <a:r>
                <a:rPr lang="en-US" altLang="zh-CN" b="1" baseline="-25000" dirty="0">
                  <a:solidFill>
                    <a:schemeClr val="tx1"/>
                  </a:solidFill>
                  <a:latin typeface="Times New Roman" panose="02020603050405020304" pitchFamily="18" charset="0"/>
                </a:rPr>
                <a:t>1</a:t>
              </a:r>
              <a:endParaRPr lang="en-US" altLang="zh-CN" b="1" dirty="0">
                <a:solidFill>
                  <a:schemeClr val="tx1"/>
                </a:solidFill>
                <a:latin typeface="Times New Roman" panose="02020603050405020304" pitchFamily="18" charset="0"/>
              </a:endParaRPr>
            </a:p>
          </p:txBody>
        </p:sp>
        <p:sp>
          <p:nvSpPr>
            <p:cNvPr id="21560" name="Text Box 20"/>
            <p:cNvSpPr txBox="1"/>
            <p:nvPr/>
          </p:nvSpPr>
          <p:spPr>
            <a:xfrm>
              <a:off x="1584" y="1220"/>
              <a:ext cx="443" cy="335"/>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b="1" dirty="0">
                  <a:solidFill>
                    <a:schemeClr val="tx1"/>
                  </a:solidFill>
                  <a:latin typeface="Times New Roman" panose="02020603050405020304" pitchFamily="18" charset="0"/>
                </a:rPr>
                <a:t>x</a:t>
              </a:r>
              <a:r>
                <a:rPr lang="en-US" altLang="zh-CN" b="1" baseline="-25000" dirty="0">
                  <a:solidFill>
                    <a:schemeClr val="tx1"/>
                  </a:solidFill>
                  <a:latin typeface="Times New Roman" panose="02020603050405020304" pitchFamily="18" charset="0"/>
                </a:rPr>
                <a:t>n</a:t>
              </a:r>
              <a:endParaRPr lang="en-US" altLang="zh-CN" b="1" dirty="0">
                <a:solidFill>
                  <a:schemeClr val="tx1"/>
                </a:solidFill>
                <a:latin typeface="Times New Roman" panose="02020603050405020304" pitchFamily="18" charset="0"/>
              </a:endParaRPr>
            </a:p>
          </p:txBody>
        </p:sp>
      </p:grpSp>
      <p:grpSp>
        <p:nvGrpSpPr>
          <p:cNvPr id="21510" name="组合 64"/>
          <p:cNvGrpSpPr/>
          <p:nvPr/>
        </p:nvGrpSpPr>
        <p:grpSpPr>
          <a:xfrm>
            <a:off x="349568" y="1203598"/>
            <a:ext cx="8079628" cy="2958827"/>
            <a:chOff x="302609" y="1359435"/>
            <a:chExt cx="8688991" cy="4077834"/>
          </a:xfrm>
        </p:grpSpPr>
        <p:sp>
          <p:nvSpPr>
            <p:cNvPr id="21513" name="Rectangle 13"/>
            <p:cNvSpPr/>
            <p:nvPr/>
          </p:nvSpPr>
          <p:spPr>
            <a:xfrm>
              <a:off x="3429000" y="4114800"/>
              <a:ext cx="1981200" cy="99060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21514" name="Text Box 15"/>
            <p:cNvSpPr txBox="1"/>
            <p:nvPr/>
          </p:nvSpPr>
          <p:spPr>
            <a:xfrm>
              <a:off x="3841750" y="4403725"/>
              <a:ext cx="1371600" cy="504167"/>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存储电路</a:t>
              </a:r>
            </a:p>
          </p:txBody>
        </p:sp>
        <p:sp>
          <p:nvSpPr>
            <p:cNvPr id="21515" name="Line 23"/>
            <p:cNvSpPr/>
            <p:nvPr/>
          </p:nvSpPr>
          <p:spPr>
            <a:xfrm>
              <a:off x="5352592" y="1846524"/>
              <a:ext cx="1065994" cy="24504"/>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21516" name="Text Box 24"/>
            <p:cNvSpPr txBox="1"/>
            <p:nvPr/>
          </p:nvSpPr>
          <p:spPr>
            <a:xfrm>
              <a:off x="6005078" y="1359435"/>
              <a:ext cx="457200" cy="507588"/>
            </a:xfrm>
            <a:prstGeom prst="rect">
              <a:avLst/>
            </a:prstGeom>
            <a:noFill/>
            <a:ln w="19050">
              <a:noFill/>
            </a:ln>
          </p:spPr>
          <p:txBody>
            <a:bodyPr wrap="square">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z</a:t>
              </a:r>
              <a:r>
                <a:rPr lang="en-US" altLang="zh-CN" sz="1800" b="1" baseline="-25000" dirty="0">
                  <a:solidFill>
                    <a:schemeClr val="tx1"/>
                  </a:solidFill>
                  <a:latin typeface="黑体" panose="02010609060101010101" pitchFamily="49" charset="-122"/>
                  <a:ea typeface="黑体" panose="02010609060101010101" pitchFamily="49" charset="-122"/>
                </a:rPr>
                <a:t>1</a:t>
              </a:r>
            </a:p>
          </p:txBody>
        </p:sp>
        <p:sp>
          <p:nvSpPr>
            <p:cNvPr id="21517" name="Line 27"/>
            <p:cNvSpPr/>
            <p:nvPr/>
          </p:nvSpPr>
          <p:spPr>
            <a:xfrm flipV="1">
              <a:off x="5352592" y="2426904"/>
              <a:ext cx="1065994" cy="719"/>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21518" name="Text Box 28"/>
            <p:cNvSpPr txBox="1"/>
            <p:nvPr/>
          </p:nvSpPr>
          <p:spPr>
            <a:xfrm>
              <a:off x="5998377" y="1943496"/>
              <a:ext cx="626212" cy="507588"/>
            </a:xfrm>
            <a:prstGeom prst="rect">
              <a:avLst/>
            </a:prstGeom>
            <a:noFill/>
            <a:ln w="19050">
              <a:noFill/>
            </a:ln>
          </p:spPr>
          <p:txBody>
            <a:bodyPr wrap="square">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z</a:t>
              </a:r>
              <a:r>
                <a:rPr lang="en-US" altLang="zh-CN" sz="1800" b="1" baseline="-25000" dirty="0">
                  <a:solidFill>
                    <a:schemeClr val="tx1"/>
                  </a:solidFill>
                  <a:latin typeface="黑体" panose="02010609060101010101" pitchFamily="49" charset="-122"/>
                  <a:ea typeface="黑体" panose="02010609060101010101" pitchFamily="49" charset="-122"/>
                </a:rPr>
                <a:t>m</a:t>
              </a:r>
            </a:p>
          </p:txBody>
        </p:sp>
        <p:sp>
          <p:nvSpPr>
            <p:cNvPr id="21519" name="Text Box 30"/>
            <p:cNvSpPr txBox="1"/>
            <p:nvPr/>
          </p:nvSpPr>
          <p:spPr>
            <a:xfrm>
              <a:off x="5639053" y="1871196"/>
              <a:ext cx="491598" cy="457200"/>
            </a:xfrm>
            <a:prstGeom prst="rect">
              <a:avLst/>
            </a:prstGeom>
            <a:noFill/>
            <a:ln w="19050">
              <a:noFill/>
            </a:ln>
          </p:spPr>
          <p:txBody>
            <a:bodyPr vert="eaVert">
              <a:spAutoFit/>
            </a:bodyPr>
            <a:lstStyle/>
            <a:p>
              <a:pPr eaLnBrk="1" hangingPunct="1">
                <a:spcBef>
                  <a:spcPct val="50000"/>
                </a:spcBef>
                <a:buFont typeface="Arial" panose="020B0604020202020204" pitchFamily="34" charset="0"/>
              </a:pPr>
              <a:r>
                <a:rPr lang="en-US" altLang="zh-CN" sz="1800" b="1" dirty="0">
                  <a:solidFill>
                    <a:schemeClr val="tx1"/>
                  </a:solidFill>
                  <a:latin typeface="Times New Roman" panose="02020603050405020304" pitchFamily="18" charset="0"/>
                  <a:ea typeface="黑体" panose="02010609060101010101" pitchFamily="49" charset="-122"/>
                </a:rPr>
                <a:t>•••</a:t>
              </a:r>
              <a:endParaRPr lang="en-US" altLang="zh-CN" sz="1800" b="1" dirty="0">
                <a:solidFill>
                  <a:schemeClr val="tx1"/>
                </a:solidFill>
                <a:latin typeface="黑体" panose="02010609060101010101" pitchFamily="49" charset="-122"/>
                <a:ea typeface="黑体" panose="02010609060101010101" pitchFamily="49" charset="-122"/>
              </a:endParaRPr>
            </a:p>
          </p:txBody>
        </p:sp>
        <p:sp>
          <p:nvSpPr>
            <p:cNvPr id="21520" name="Line 32"/>
            <p:cNvSpPr/>
            <p:nvPr/>
          </p:nvSpPr>
          <p:spPr>
            <a:xfrm flipV="1">
              <a:off x="2743263" y="2665663"/>
              <a:ext cx="785325" cy="1750"/>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21521" name="Line 33"/>
            <p:cNvSpPr/>
            <p:nvPr/>
          </p:nvSpPr>
          <p:spPr>
            <a:xfrm>
              <a:off x="2743200" y="2667000"/>
              <a:ext cx="0" cy="22891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1522" name="Line 34"/>
            <p:cNvSpPr/>
            <p:nvPr/>
          </p:nvSpPr>
          <p:spPr>
            <a:xfrm>
              <a:off x="2743200" y="4953000"/>
              <a:ext cx="6858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1523" name="Line 35"/>
            <p:cNvSpPr/>
            <p:nvPr/>
          </p:nvSpPr>
          <p:spPr>
            <a:xfrm>
              <a:off x="3047833" y="3200384"/>
              <a:ext cx="457537" cy="875"/>
            </a:xfrm>
            <a:prstGeom prst="line">
              <a:avLst/>
            </a:prstGeom>
            <a:ln w="19050" cap="flat" cmpd="sng">
              <a:solidFill>
                <a:schemeClr val="tx1"/>
              </a:solidFill>
              <a:prstDash val="solid"/>
              <a:headEnd type="none" w="med" len="med"/>
              <a:tailEnd type="triangle" w="med" len="med"/>
            </a:ln>
          </p:spPr>
          <p:txBody>
            <a:bodyPr/>
            <a:lstStyle/>
            <a:p>
              <a:endParaRPr lang="zh-CN" altLang="en-US"/>
            </a:p>
          </p:txBody>
        </p:sp>
        <p:sp>
          <p:nvSpPr>
            <p:cNvPr id="21524" name="Line 36"/>
            <p:cNvSpPr/>
            <p:nvPr/>
          </p:nvSpPr>
          <p:spPr>
            <a:xfrm>
              <a:off x="3048000" y="3200400"/>
              <a:ext cx="0" cy="10668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1525" name="Line 37"/>
            <p:cNvSpPr/>
            <p:nvPr/>
          </p:nvSpPr>
          <p:spPr>
            <a:xfrm>
              <a:off x="3048000" y="4267200"/>
              <a:ext cx="3810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1526" name="Text Box 39"/>
            <p:cNvSpPr txBox="1"/>
            <p:nvPr/>
          </p:nvSpPr>
          <p:spPr>
            <a:xfrm>
              <a:off x="3091736" y="2676058"/>
              <a:ext cx="491598" cy="457200"/>
            </a:xfrm>
            <a:prstGeom prst="rect">
              <a:avLst/>
            </a:prstGeom>
            <a:noFill/>
            <a:ln w="19050">
              <a:noFill/>
            </a:ln>
          </p:spPr>
          <p:txBody>
            <a:bodyPr vert="eaVert">
              <a:spAutoFit/>
            </a:bodyPr>
            <a:lstStyle/>
            <a:p>
              <a:pPr eaLnBrk="1" hangingPunct="1">
                <a:spcBef>
                  <a:spcPct val="50000"/>
                </a:spcBef>
                <a:buFont typeface="Arial" panose="020B0604020202020204" pitchFamily="34" charset="0"/>
              </a:pPr>
              <a:r>
                <a:rPr lang="en-US" altLang="zh-CN" sz="1800" b="1" dirty="0">
                  <a:solidFill>
                    <a:schemeClr val="tx1"/>
                  </a:solidFill>
                  <a:latin typeface="Times New Roman" panose="02020603050405020304" pitchFamily="18" charset="0"/>
                  <a:ea typeface="黑体" panose="02010609060101010101" pitchFamily="49" charset="-122"/>
                </a:rPr>
                <a:t>•••</a:t>
              </a:r>
              <a:endParaRPr lang="en-US" altLang="zh-CN" sz="1800" b="1" dirty="0">
                <a:solidFill>
                  <a:schemeClr val="tx1"/>
                </a:solidFill>
                <a:latin typeface="黑体" panose="02010609060101010101" pitchFamily="49" charset="-122"/>
                <a:ea typeface="黑体" panose="02010609060101010101" pitchFamily="49" charset="-122"/>
              </a:endParaRPr>
            </a:p>
          </p:txBody>
        </p:sp>
        <p:sp>
          <p:nvSpPr>
            <p:cNvPr id="21527" name="Text Box 38"/>
            <p:cNvSpPr txBox="1"/>
            <p:nvPr/>
          </p:nvSpPr>
          <p:spPr>
            <a:xfrm>
              <a:off x="2969152" y="4394484"/>
              <a:ext cx="491598" cy="457200"/>
            </a:xfrm>
            <a:prstGeom prst="rect">
              <a:avLst/>
            </a:prstGeom>
            <a:noFill/>
            <a:ln w="19050">
              <a:noFill/>
            </a:ln>
          </p:spPr>
          <p:txBody>
            <a:bodyPr vert="eaVert">
              <a:spAutoFit/>
            </a:bodyPr>
            <a:lstStyle/>
            <a:p>
              <a:pPr eaLnBrk="1" hangingPunct="1">
                <a:spcBef>
                  <a:spcPct val="50000"/>
                </a:spcBef>
                <a:buFont typeface="Arial" panose="020B0604020202020204" pitchFamily="34" charset="0"/>
              </a:pPr>
              <a:r>
                <a:rPr lang="en-US" altLang="zh-CN" sz="1800" b="1" dirty="0">
                  <a:solidFill>
                    <a:schemeClr val="tx1"/>
                  </a:solidFill>
                  <a:latin typeface="Times New Roman" panose="02020603050405020304" pitchFamily="18" charset="0"/>
                  <a:ea typeface="黑体" panose="02010609060101010101" pitchFamily="49" charset="-122"/>
                </a:rPr>
                <a:t>•••</a:t>
              </a:r>
              <a:endParaRPr lang="en-US" altLang="zh-CN" sz="1800" b="1" dirty="0">
                <a:solidFill>
                  <a:schemeClr val="tx1"/>
                </a:solidFill>
                <a:latin typeface="黑体" panose="02010609060101010101" pitchFamily="49" charset="-122"/>
                <a:ea typeface="黑体" panose="02010609060101010101" pitchFamily="49" charset="-122"/>
              </a:endParaRPr>
            </a:p>
          </p:txBody>
        </p:sp>
        <p:sp>
          <p:nvSpPr>
            <p:cNvPr id="21528" name="Text Box 49"/>
            <p:cNvSpPr txBox="1"/>
            <p:nvPr/>
          </p:nvSpPr>
          <p:spPr>
            <a:xfrm>
              <a:off x="2962001" y="2485438"/>
              <a:ext cx="457200" cy="50416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1</a:t>
              </a:r>
            </a:p>
          </p:txBody>
        </p:sp>
        <p:sp>
          <p:nvSpPr>
            <p:cNvPr id="21529" name="Text Box 50"/>
            <p:cNvSpPr txBox="1"/>
            <p:nvPr/>
          </p:nvSpPr>
          <p:spPr>
            <a:xfrm>
              <a:off x="2954958" y="3029518"/>
              <a:ext cx="473075" cy="504167"/>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l</a:t>
              </a:r>
            </a:p>
          </p:txBody>
        </p:sp>
        <p:sp>
          <p:nvSpPr>
            <p:cNvPr id="21530" name="Line 40"/>
            <p:cNvSpPr/>
            <p:nvPr/>
          </p:nvSpPr>
          <p:spPr>
            <a:xfrm>
              <a:off x="5352592" y="2665666"/>
              <a:ext cx="716353" cy="262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1531" name="Line 42"/>
            <p:cNvSpPr/>
            <p:nvPr/>
          </p:nvSpPr>
          <p:spPr>
            <a:xfrm>
              <a:off x="6067425" y="2667000"/>
              <a:ext cx="0" cy="22891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1532" name="Line 43"/>
            <p:cNvSpPr/>
            <p:nvPr/>
          </p:nvSpPr>
          <p:spPr>
            <a:xfrm>
              <a:off x="5401322" y="4940300"/>
              <a:ext cx="685800" cy="0"/>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21533" name="Text Box 44"/>
            <p:cNvSpPr txBox="1"/>
            <p:nvPr/>
          </p:nvSpPr>
          <p:spPr>
            <a:xfrm>
              <a:off x="5230690" y="2688571"/>
              <a:ext cx="491598" cy="457200"/>
            </a:xfrm>
            <a:prstGeom prst="rect">
              <a:avLst/>
            </a:prstGeom>
            <a:noFill/>
            <a:ln w="19050">
              <a:noFill/>
            </a:ln>
          </p:spPr>
          <p:txBody>
            <a:bodyPr vert="eaVert">
              <a:spAutoFit/>
            </a:bodyPr>
            <a:lstStyle/>
            <a:p>
              <a:pPr eaLnBrk="1" hangingPunct="1">
                <a:spcBef>
                  <a:spcPct val="50000"/>
                </a:spcBef>
                <a:buFont typeface="Arial" panose="020B0604020202020204" pitchFamily="34" charset="0"/>
              </a:pPr>
              <a:r>
                <a:rPr lang="en-US" altLang="zh-CN" sz="1800" b="1" dirty="0">
                  <a:solidFill>
                    <a:schemeClr val="tx1"/>
                  </a:solidFill>
                  <a:latin typeface="Times New Roman" panose="02020603050405020304" pitchFamily="18" charset="0"/>
                  <a:ea typeface="黑体" panose="02010609060101010101" pitchFamily="49" charset="-122"/>
                </a:rPr>
                <a:t>•••</a:t>
              </a:r>
              <a:endParaRPr lang="en-US" altLang="zh-CN" sz="1800" b="1" dirty="0">
                <a:solidFill>
                  <a:schemeClr val="tx1"/>
                </a:solidFill>
                <a:latin typeface="黑体" panose="02010609060101010101" pitchFamily="49" charset="-122"/>
                <a:ea typeface="黑体" panose="02010609060101010101" pitchFamily="49" charset="-122"/>
              </a:endParaRPr>
            </a:p>
          </p:txBody>
        </p:sp>
        <p:sp>
          <p:nvSpPr>
            <p:cNvPr id="21534" name="Line 45"/>
            <p:cNvSpPr/>
            <p:nvPr/>
          </p:nvSpPr>
          <p:spPr>
            <a:xfrm>
              <a:off x="5352592" y="3201260"/>
              <a:ext cx="438416" cy="87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1535" name="Line 46"/>
            <p:cNvSpPr/>
            <p:nvPr/>
          </p:nvSpPr>
          <p:spPr>
            <a:xfrm>
              <a:off x="5791200" y="3200400"/>
              <a:ext cx="0" cy="106680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21536" name="Line 47"/>
            <p:cNvSpPr/>
            <p:nvPr/>
          </p:nvSpPr>
          <p:spPr>
            <a:xfrm>
              <a:off x="5410200" y="4251325"/>
              <a:ext cx="381000" cy="0"/>
            </a:xfrm>
            <a:prstGeom prst="line">
              <a:avLst/>
            </a:prstGeom>
            <a:ln w="19050" cap="flat" cmpd="sng">
              <a:solidFill>
                <a:schemeClr val="tx1"/>
              </a:solidFill>
              <a:prstDash val="solid"/>
              <a:headEnd type="triangle" w="med" len="med"/>
              <a:tailEnd type="none" w="med" len="med"/>
            </a:ln>
          </p:spPr>
          <p:txBody>
            <a:bodyPr/>
            <a:lstStyle/>
            <a:p>
              <a:endParaRPr lang="zh-CN" altLang="en-US"/>
            </a:p>
          </p:txBody>
        </p:sp>
        <p:sp>
          <p:nvSpPr>
            <p:cNvPr id="21537" name="Text Box 48"/>
            <p:cNvSpPr txBox="1"/>
            <p:nvPr/>
          </p:nvSpPr>
          <p:spPr>
            <a:xfrm>
              <a:off x="5331353" y="4378607"/>
              <a:ext cx="491598" cy="457200"/>
            </a:xfrm>
            <a:prstGeom prst="rect">
              <a:avLst/>
            </a:prstGeom>
            <a:noFill/>
            <a:ln w="19050">
              <a:noFill/>
            </a:ln>
          </p:spPr>
          <p:txBody>
            <a:bodyPr vert="eaVert">
              <a:spAutoFit/>
            </a:bodyPr>
            <a:lstStyle/>
            <a:p>
              <a:pPr eaLnBrk="1" hangingPunct="1">
                <a:spcBef>
                  <a:spcPct val="50000"/>
                </a:spcBef>
                <a:buFont typeface="Arial" panose="020B0604020202020204" pitchFamily="34" charset="0"/>
              </a:pPr>
              <a:r>
                <a:rPr lang="en-US" altLang="zh-CN" sz="1800" b="1" dirty="0">
                  <a:solidFill>
                    <a:schemeClr val="tx1"/>
                  </a:solidFill>
                  <a:latin typeface="Times New Roman" panose="02020603050405020304" pitchFamily="18" charset="0"/>
                  <a:ea typeface="黑体" panose="02010609060101010101" pitchFamily="49" charset="-122"/>
                </a:rPr>
                <a:t>•••</a:t>
              </a:r>
              <a:endParaRPr lang="en-US" altLang="zh-CN" sz="1800" b="1" dirty="0">
                <a:solidFill>
                  <a:schemeClr val="tx1"/>
                </a:solidFill>
                <a:latin typeface="黑体" panose="02010609060101010101" pitchFamily="49" charset="-122"/>
                <a:ea typeface="黑体" panose="02010609060101010101" pitchFamily="49" charset="-122"/>
              </a:endParaRPr>
            </a:p>
          </p:txBody>
        </p:sp>
        <p:sp>
          <p:nvSpPr>
            <p:cNvPr id="21538" name="Text Box 51"/>
            <p:cNvSpPr txBox="1"/>
            <p:nvPr/>
          </p:nvSpPr>
          <p:spPr>
            <a:xfrm>
              <a:off x="5463006" y="2641605"/>
              <a:ext cx="457200" cy="50416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1</a:t>
              </a:r>
            </a:p>
          </p:txBody>
        </p:sp>
        <p:sp>
          <p:nvSpPr>
            <p:cNvPr id="21539" name="Text Box 52"/>
            <p:cNvSpPr txBox="1"/>
            <p:nvPr/>
          </p:nvSpPr>
          <p:spPr>
            <a:xfrm>
              <a:off x="5470439" y="3137809"/>
              <a:ext cx="457200" cy="504166"/>
            </a:xfrm>
            <a:prstGeom prst="rect">
              <a:avLst/>
            </a:prstGeom>
            <a:noFill/>
            <a:ln w="19050">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Y</a:t>
              </a:r>
              <a:r>
                <a:rPr lang="en-US" altLang="zh-CN" sz="1800" b="1" baseline="-25000" dirty="0">
                  <a:solidFill>
                    <a:schemeClr val="tx1"/>
                  </a:solidFill>
                  <a:latin typeface="黑体" panose="02010609060101010101" pitchFamily="49" charset="-122"/>
                  <a:ea typeface="黑体" panose="02010609060101010101" pitchFamily="49" charset="-122"/>
                </a:rPr>
                <a:t>r</a:t>
              </a:r>
            </a:p>
          </p:txBody>
        </p:sp>
        <p:sp>
          <p:nvSpPr>
            <p:cNvPr id="21540" name="Text Box 31"/>
            <p:cNvSpPr txBox="1"/>
            <p:nvPr/>
          </p:nvSpPr>
          <p:spPr>
            <a:xfrm>
              <a:off x="6782141" y="1919481"/>
              <a:ext cx="2077000" cy="504167"/>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时序电路输出</a:t>
              </a:r>
            </a:p>
          </p:txBody>
        </p:sp>
        <p:sp>
          <p:nvSpPr>
            <p:cNvPr id="21541" name="AutoShape 59"/>
            <p:cNvSpPr/>
            <p:nvPr/>
          </p:nvSpPr>
          <p:spPr>
            <a:xfrm rot="10800000">
              <a:off x="6325567" y="2057400"/>
              <a:ext cx="457200" cy="147638"/>
            </a:xfrm>
            <a:prstGeom prst="leftArrow">
              <a:avLst>
                <a:gd name="adj1" fmla="val 50000"/>
                <a:gd name="adj2" fmla="val 77376"/>
              </a:avLst>
            </a:prstGeom>
            <a:solidFill>
              <a:srgbClr val="FF5050"/>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21542" name="Text Box 66"/>
            <p:cNvSpPr txBox="1"/>
            <p:nvPr/>
          </p:nvSpPr>
          <p:spPr>
            <a:xfrm>
              <a:off x="6953331" y="1428256"/>
              <a:ext cx="1295400" cy="546181"/>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输出</a:t>
              </a:r>
            </a:p>
          </p:txBody>
        </p:sp>
        <p:sp>
          <p:nvSpPr>
            <p:cNvPr id="21543" name="Text Box 53"/>
            <p:cNvSpPr txBox="1"/>
            <p:nvPr/>
          </p:nvSpPr>
          <p:spPr>
            <a:xfrm>
              <a:off x="6705671" y="4434188"/>
              <a:ext cx="1851685" cy="504167"/>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存储电路输入</a:t>
              </a:r>
            </a:p>
          </p:txBody>
        </p:sp>
        <p:sp>
          <p:nvSpPr>
            <p:cNvPr id="21544" name="AutoShape 60"/>
            <p:cNvSpPr/>
            <p:nvPr/>
          </p:nvSpPr>
          <p:spPr>
            <a:xfrm>
              <a:off x="6248400" y="2909888"/>
              <a:ext cx="457200" cy="147638"/>
            </a:xfrm>
            <a:prstGeom prst="leftArrow">
              <a:avLst>
                <a:gd name="adj1" fmla="val 50000"/>
                <a:gd name="adj2" fmla="val 77376"/>
              </a:avLst>
            </a:prstGeom>
            <a:no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21545" name="AutoShape 61"/>
            <p:cNvSpPr/>
            <p:nvPr/>
          </p:nvSpPr>
          <p:spPr>
            <a:xfrm>
              <a:off x="6248400" y="4541838"/>
              <a:ext cx="457200" cy="147638"/>
            </a:xfrm>
            <a:prstGeom prst="leftArrow">
              <a:avLst>
                <a:gd name="adj1" fmla="val 50000"/>
                <a:gd name="adj2" fmla="val 77376"/>
              </a:avLst>
            </a:prstGeom>
            <a:no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21546" name="Text Box 63"/>
            <p:cNvSpPr txBox="1"/>
            <p:nvPr/>
          </p:nvSpPr>
          <p:spPr>
            <a:xfrm>
              <a:off x="6705600" y="2833688"/>
              <a:ext cx="1600200" cy="504167"/>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内部输出</a:t>
              </a:r>
            </a:p>
          </p:txBody>
        </p:sp>
        <p:sp>
          <p:nvSpPr>
            <p:cNvPr id="21547" name="Text Box 67"/>
            <p:cNvSpPr txBox="1"/>
            <p:nvPr/>
          </p:nvSpPr>
          <p:spPr>
            <a:xfrm>
              <a:off x="6781800" y="4891088"/>
              <a:ext cx="2209800" cy="546181"/>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激励（控制）</a:t>
              </a:r>
            </a:p>
          </p:txBody>
        </p:sp>
        <p:sp>
          <p:nvSpPr>
            <p:cNvPr id="21548" name="Text Box 22"/>
            <p:cNvSpPr txBox="1"/>
            <p:nvPr/>
          </p:nvSpPr>
          <p:spPr>
            <a:xfrm>
              <a:off x="303975" y="1919481"/>
              <a:ext cx="1869437" cy="504167"/>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时序电路输入</a:t>
              </a:r>
            </a:p>
          </p:txBody>
        </p:sp>
        <p:sp>
          <p:nvSpPr>
            <p:cNvPr id="21549" name="AutoShape 55"/>
            <p:cNvSpPr/>
            <p:nvPr/>
          </p:nvSpPr>
          <p:spPr>
            <a:xfrm>
              <a:off x="1981200" y="2057400"/>
              <a:ext cx="457200" cy="147638"/>
            </a:xfrm>
            <a:prstGeom prst="rightArrow">
              <a:avLst>
                <a:gd name="adj1" fmla="val 50000"/>
                <a:gd name="adj2" fmla="val 77376"/>
              </a:avLst>
            </a:prstGeom>
            <a:solidFill>
              <a:srgbClr val="FF5050"/>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21550" name="Text Box 65"/>
            <p:cNvSpPr txBox="1"/>
            <p:nvPr/>
          </p:nvSpPr>
          <p:spPr>
            <a:xfrm>
              <a:off x="1041775" y="1417699"/>
              <a:ext cx="1194395" cy="546181"/>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输入</a:t>
              </a:r>
            </a:p>
          </p:txBody>
        </p:sp>
        <p:sp>
          <p:nvSpPr>
            <p:cNvPr id="21551" name="Text Box 54"/>
            <p:cNvSpPr txBox="1"/>
            <p:nvPr/>
          </p:nvSpPr>
          <p:spPr>
            <a:xfrm>
              <a:off x="302609" y="4434188"/>
              <a:ext cx="1962294" cy="504167"/>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存储电路输出</a:t>
              </a:r>
            </a:p>
          </p:txBody>
        </p:sp>
        <p:sp>
          <p:nvSpPr>
            <p:cNvPr id="21552" name="AutoShape 56"/>
            <p:cNvSpPr/>
            <p:nvPr/>
          </p:nvSpPr>
          <p:spPr>
            <a:xfrm>
              <a:off x="1981200" y="2909888"/>
              <a:ext cx="457200" cy="147637"/>
            </a:xfrm>
            <a:prstGeom prst="rightArrow">
              <a:avLst>
                <a:gd name="adj1" fmla="val 50000"/>
                <a:gd name="adj2" fmla="val 77376"/>
              </a:avLst>
            </a:prstGeom>
            <a:no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21553" name="AutoShape 57"/>
            <p:cNvSpPr/>
            <p:nvPr/>
          </p:nvSpPr>
          <p:spPr>
            <a:xfrm>
              <a:off x="1977786" y="4581912"/>
              <a:ext cx="457200" cy="147637"/>
            </a:xfrm>
            <a:prstGeom prst="rightArrow">
              <a:avLst>
                <a:gd name="adj1" fmla="val 50000"/>
                <a:gd name="adj2" fmla="val 77376"/>
              </a:avLst>
            </a:prstGeom>
            <a:no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21554" name="Text Box 62"/>
            <p:cNvSpPr txBox="1"/>
            <p:nvPr/>
          </p:nvSpPr>
          <p:spPr>
            <a:xfrm>
              <a:off x="837996" y="2757557"/>
              <a:ext cx="1600015" cy="507588"/>
            </a:xfrm>
            <a:prstGeom prst="rect">
              <a:avLst/>
            </a:prstGeom>
            <a:noFill/>
            <a:ln w="19050">
              <a:noFill/>
            </a:ln>
          </p:spPr>
          <p:txBody>
            <a:bodyPr wrap="square">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内部输入</a:t>
              </a:r>
            </a:p>
          </p:txBody>
        </p:sp>
        <p:sp>
          <p:nvSpPr>
            <p:cNvPr id="21555" name="Text Box 68"/>
            <p:cNvSpPr txBox="1"/>
            <p:nvPr/>
          </p:nvSpPr>
          <p:spPr>
            <a:xfrm>
              <a:off x="910231" y="4814888"/>
              <a:ext cx="1295400" cy="546181"/>
            </a:xfrm>
            <a:prstGeom prst="rect">
              <a:avLst/>
            </a:prstGeom>
            <a:noFill/>
            <a:ln w="19050">
              <a:noFill/>
            </a:ln>
          </p:spPr>
          <p:txBody>
            <a:bodyPr>
              <a:spAutoFit/>
            </a:bodyPr>
            <a:lstStyle/>
            <a:p>
              <a:pPr eaLnBrk="1" hangingPunct="1">
                <a:spcBef>
                  <a:spcPct val="50000"/>
                </a:spcBef>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状态</a:t>
              </a:r>
            </a:p>
          </p:txBody>
        </p:sp>
      </p:grpSp>
      <p:sp>
        <p:nvSpPr>
          <p:cNvPr id="21511" name="Text Box 63"/>
          <p:cNvSpPr txBox="1"/>
          <p:nvPr/>
        </p:nvSpPr>
        <p:spPr>
          <a:xfrm>
            <a:off x="1101725" y="4112578"/>
            <a:ext cx="5986463" cy="645160"/>
          </a:xfrm>
          <a:prstGeom prst="rect">
            <a:avLst/>
          </a:prstGeom>
          <a:noFill/>
          <a:ln w="9525">
            <a:noFill/>
          </a:ln>
        </p:spPr>
        <p:txBody>
          <a:bodyPr>
            <a:spAutoFit/>
          </a:bodyPr>
          <a:lstStyle/>
          <a:p>
            <a:pPr eaLnBrk="1" hangingPunct="1">
              <a:lnSpc>
                <a:spcPct val="75000"/>
              </a:lnSpc>
              <a:spcBef>
                <a:spcPct val="50000"/>
              </a:spcBef>
            </a:pPr>
            <a:r>
              <a:rPr lang="en-US" altLang="zh-CN" sz="1800" dirty="0">
                <a:solidFill>
                  <a:schemeClr val="tx1"/>
                </a:solidFill>
                <a:latin typeface="华文新魏" panose="02010800040101010101" pitchFamily="2" charset="-122"/>
                <a:ea typeface="华文新魏" panose="02010800040101010101" pitchFamily="2" charset="-122"/>
              </a:rPr>
              <a:t>z</a:t>
            </a:r>
            <a:r>
              <a:rPr lang="en-US" altLang="zh-CN" sz="1800" baseline="-25000" dirty="0">
                <a:solidFill>
                  <a:schemeClr val="tx1"/>
                </a:solidFill>
                <a:latin typeface="华文新魏" panose="02010800040101010101" pitchFamily="2" charset="-122"/>
                <a:ea typeface="华文新魏" panose="02010800040101010101" pitchFamily="2" charset="-122"/>
              </a:rPr>
              <a:t>1</a:t>
            </a:r>
            <a:r>
              <a:rPr lang="en-US" altLang="zh-CN" sz="1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1800" dirty="0">
                <a:solidFill>
                  <a:schemeClr val="tx1"/>
                </a:solidFill>
                <a:latin typeface="华文新魏" panose="02010800040101010101" pitchFamily="2" charset="-122"/>
                <a:ea typeface="华文新魏" panose="02010800040101010101" pitchFamily="2" charset="-122"/>
              </a:rPr>
              <a:t>z</a:t>
            </a:r>
            <a:r>
              <a:rPr lang="en-US" altLang="zh-CN" sz="1800" baseline="-25000" dirty="0">
                <a:solidFill>
                  <a:schemeClr val="tx1"/>
                </a:solidFill>
                <a:latin typeface="华文新魏" panose="02010800040101010101" pitchFamily="2" charset="-122"/>
                <a:ea typeface="华文新魏" panose="02010800040101010101" pitchFamily="2" charset="-122"/>
              </a:rPr>
              <a:t>m </a:t>
            </a:r>
            <a:r>
              <a:rPr lang="zh-CN" altLang="en-US" sz="1600" dirty="0">
                <a:solidFill>
                  <a:schemeClr val="tx1"/>
                </a:solidFill>
                <a:latin typeface="华文新魏" panose="02010800040101010101" pitchFamily="2" charset="-122"/>
                <a:ea typeface="华文新魏" panose="02010800040101010101" pitchFamily="2" charset="-122"/>
              </a:rPr>
              <a:t>：</a:t>
            </a:r>
            <a:r>
              <a:rPr lang="zh-CN" altLang="en-US" sz="1800" dirty="0">
                <a:solidFill>
                  <a:schemeClr val="tx1"/>
                </a:solidFill>
                <a:latin typeface="华文新魏" panose="02010800040101010101" pitchFamily="2" charset="-122"/>
                <a:ea typeface="华文新魏" panose="02010800040101010101" pitchFamily="2" charset="-122"/>
              </a:rPr>
              <a:t>为外部状态</a:t>
            </a:r>
            <a:r>
              <a:rPr lang="en-US" altLang="zh-CN" sz="1800" dirty="0">
                <a:solidFill>
                  <a:schemeClr val="tx1"/>
                </a:solidFill>
                <a:latin typeface="华文新魏" panose="02010800040101010101" pitchFamily="2" charset="-122"/>
                <a:ea typeface="华文新魏" panose="02010800040101010101" pitchFamily="2" charset="-122"/>
              </a:rPr>
              <a:t>,</a:t>
            </a:r>
            <a:r>
              <a:rPr lang="zh-CN" altLang="en-US" sz="1800" dirty="0">
                <a:solidFill>
                  <a:schemeClr val="tx1"/>
                </a:solidFill>
                <a:latin typeface="华文新魏" panose="02010800040101010101" pitchFamily="2" charset="-122"/>
                <a:ea typeface="华文新魏" panose="02010800040101010101" pitchFamily="2" charset="-122"/>
              </a:rPr>
              <a:t>常称为输出（状态）；</a:t>
            </a:r>
          </a:p>
          <a:p>
            <a:pPr eaLnBrk="1" hangingPunct="1">
              <a:lnSpc>
                <a:spcPct val="75000"/>
              </a:lnSpc>
              <a:spcBef>
                <a:spcPct val="50000"/>
              </a:spcBef>
            </a:pPr>
            <a:r>
              <a:rPr lang="en-US" altLang="zh-CN" sz="1800" dirty="0">
                <a:solidFill>
                  <a:schemeClr val="tx1"/>
                </a:solidFill>
                <a:latin typeface="华文新魏" panose="02010800040101010101" pitchFamily="2" charset="-122"/>
                <a:ea typeface="华文新魏" panose="02010800040101010101" pitchFamily="2" charset="-122"/>
              </a:rPr>
              <a:t>y</a:t>
            </a:r>
            <a:r>
              <a:rPr lang="en-US" altLang="zh-CN" sz="1800" baseline="-25000" dirty="0">
                <a:solidFill>
                  <a:schemeClr val="tx1"/>
                </a:solidFill>
                <a:latin typeface="华文新魏" panose="02010800040101010101" pitchFamily="2" charset="-122"/>
                <a:ea typeface="华文新魏" panose="02010800040101010101" pitchFamily="2" charset="-122"/>
              </a:rPr>
              <a:t>1</a:t>
            </a:r>
            <a:r>
              <a:rPr lang="en-US" altLang="zh-CN" sz="1800" dirty="0">
                <a:solidFill>
                  <a:schemeClr val="tx1"/>
                </a:solidFill>
                <a:latin typeface="Times New Roman" panose="02020603050405020304" pitchFamily="18" charset="0"/>
                <a:ea typeface="华文新魏" panose="02010800040101010101" pitchFamily="2" charset="-122"/>
                <a:cs typeface="Times New Roman" panose="02020603050405020304" pitchFamily="18" charset="0"/>
              </a:rPr>
              <a:t>~</a:t>
            </a:r>
            <a:r>
              <a:rPr lang="en-US" altLang="zh-CN" sz="1800" dirty="0">
                <a:solidFill>
                  <a:schemeClr val="tx1"/>
                </a:solidFill>
                <a:latin typeface="华文新魏" panose="02010800040101010101" pitchFamily="2" charset="-122"/>
                <a:ea typeface="华文新魏" panose="02010800040101010101" pitchFamily="2" charset="-122"/>
              </a:rPr>
              <a:t>y</a:t>
            </a:r>
            <a:r>
              <a:rPr lang="en-US" altLang="zh-CN" sz="1800" baseline="-25000" dirty="0">
                <a:solidFill>
                  <a:schemeClr val="tx1"/>
                </a:solidFill>
                <a:latin typeface="华文新魏" panose="02010800040101010101" pitchFamily="2" charset="-122"/>
                <a:ea typeface="华文新魏" panose="02010800040101010101" pitchFamily="2" charset="-122"/>
              </a:rPr>
              <a:t>l </a:t>
            </a:r>
            <a:r>
              <a:rPr lang="zh-CN" altLang="en-US" sz="1600" dirty="0">
                <a:solidFill>
                  <a:schemeClr val="tx1"/>
                </a:solidFill>
                <a:latin typeface="华文新魏" panose="02010800040101010101" pitchFamily="2" charset="-122"/>
                <a:ea typeface="华文新魏" panose="02010800040101010101" pitchFamily="2" charset="-122"/>
              </a:rPr>
              <a:t>： </a:t>
            </a:r>
            <a:r>
              <a:rPr lang="zh-CN" altLang="en-US" sz="1800" dirty="0">
                <a:solidFill>
                  <a:schemeClr val="tx1"/>
                </a:solidFill>
                <a:latin typeface="华文新魏" panose="02010800040101010101" pitchFamily="2" charset="-122"/>
                <a:ea typeface="华文新魏" panose="02010800040101010101" pitchFamily="2" charset="-122"/>
              </a:rPr>
              <a:t>为内部状态，即时序电路的状态，简称“状态”。</a:t>
            </a:r>
          </a:p>
        </p:txBody>
      </p:sp>
      <p:sp>
        <p:nvSpPr>
          <p:cNvPr id="57" name="AutoShape 92"/>
          <p:cNvSpPr/>
          <p:nvPr/>
        </p:nvSpPr>
        <p:spPr>
          <a:xfrm>
            <a:off x="285433" y="4029075"/>
            <a:ext cx="8245475" cy="965200"/>
          </a:xfrm>
          <a:prstGeom prst="wedgeRoundRectCallout">
            <a:avLst>
              <a:gd name="adj1" fmla="val -32231"/>
              <a:gd name="adj2" fmla="val -56977"/>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eaLnBrk="1" hangingPunct="1"/>
            <a:r>
              <a:rPr lang="zh-CN" altLang="en-US" dirty="0">
                <a:solidFill>
                  <a:schemeClr val="tx1"/>
                </a:solidFill>
                <a:latin typeface="Times New Roman" panose="02020603050405020304" pitchFamily="18" charset="0"/>
                <a:ea typeface="华文新魏" panose="02010800040101010101" pitchFamily="2" charset="-122"/>
              </a:rPr>
              <a:t>如图中的</a:t>
            </a:r>
            <a:r>
              <a:rPr lang="en-US" altLang="zh-CN" dirty="0">
                <a:solidFill>
                  <a:schemeClr val="tx1"/>
                </a:solidFill>
                <a:latin typeface="Times New Roman" panose="02020603050405020304" pitchFamily="18" charset="0"/>
                <a:ea typeface="华文新魏" panose="02010800040101010101" pitchFamily="2" charset="-122"/>
              </a:rPr>
              <a:t>y</a:t>
            </a:r>
            <a:r>
              <a:rPr lang="en-US" altLang="zh-CN" baseline="-25000" dirty="0">
                <a:solidFill>
                  <a:schemeClr val="tx1"/>
                </a:solidFill>
                <a:latin typeface="Times New Roman" panose="02020603050405020304" pitchFamily="18" charset="0"/>
                <a:ea typeface="华文新魏" panose="02010800040101010101" pitchFamily="2" charset="-122"/>
              </a:rPr>
              <a:t>i</a:t>
            </a:r>
            <a:r>
              <a:rPr lang="zh-CN" altLang="en-US" dirty="0">
                <a:solidFill>
                  <a:schemeClr val="tx1"/>
                </a:solidFill>
                <a:latin typeface="Times New Roman" panose="02020603050405020304" pitchFamily="18" charset="0"/>
                <a:ea typeface="华文新魏" panose="02010800040101010101" pitchFamily="2" charset="-122"/>
              </a:rPr>
              <a:t>，</a:t>
            </a:r>
            <a:r>
              <a:rPr lang="en-US" altLang="zh-CN" dirty="0">
                <a:solidFill>
                  <a:schemeClr val="tx1"/>
                </a:solidFill>
                <a:latin typeface="Times New Roman" panose="02020603050405020304" pitchFamily="18" charset="0"/>
                <a:ea typeface="华文新魏" panose="02010800040101010101" pitchFamily="2" charset="-122"/>
              </a:rPr>
              <a:t>n</a:t>
            </a:r>
            <a:r>
              <a:rPr lang="zh-CN" altLang="en-US" dirty="0">
                <a:solidFill>
                  <a:schemeClr val="tx1"/>
                </a:solidFill>
                <a:latin typeface="Times New Roman" panose="02020603050405020304" pitchFamily="18" charset="0"/>
                <a:ea typeface="华文新魏" panose="02010800040101010101" pitchFamily="2" charset="-122"/>
              </a:rPr>
              <a:t>个</a:t>
            </a:r>
            <a:r>
              <a:rPr lang="zh-CN" altLang="en-US" dirty="0">
                <a:solidFill>
                  <a:schemeClr val="tx1"/>
                </a:solidFill>
                <a:latin typeface="Times New Roman" panose="02020603050405020304" pitchFamily="18" charset="0"/>
                <a:ea typeface="华文新魏" panose="02010800040101010101" pitchFamily="2" charset="-122"/>
                <a:sym typeface="+mn-ea"/>
              </a:rPr>
              <a:t>（</a:t>
            </a:r>
            <a:r>
              <a:rPr lang="en-US" altLang="zh-CN" dirty="0">
                <a:solidFill>
                  <a:schemeClr val="tx1"/>
                </a:solidFill>
                <a:latin typeface="Times New Roman" panose="02020603050405020304" pitchFamily="18" charset="0"/>
                <a:ea typeface="华文新魏" panose="02010800040101010101" pitchFamily="2" charset="-122"/>
                <a:sym typeface="+mn-ea"/>
              </a:rPr>
              <a:t>y</a:t>
            </a:r>
            <a:r>
              <a:rPr lang="en-US" altLang="zh-CN" baseline="-25000" dirty="0">
                <a:solidFill>
                  <a:schemeClr val="tx1"/>
                </a:solidFill>
                <a:latin typeface="Times New Roman" panose="02020603050405020304" pitchFamily="18" charset="0"/>
                <a:ea typeface="华文新魏" panose="02010800040101010101" pitchFamily="2" charset="-122"/>
                <a:sym typeface="+mn-ea"/>
              </a:rPr>
              <a:t>i</a:t>
            </a:r>
            <a:r>
              <a:rPr lang="zh-CN" altLang="en-US" dirty="0">
                <a:solidFill>
                  <a:schemeClr val="tx1"/>
                </a:solidFill>
                <a:latin typeface="Times New Roman" panose="02020603050405020304" pitchFamily="18" charset="0"/>
                <a:ea typeface="华文新魏" panose="02010800040101010101" pitchFamily="2" charset="-122"/>
                <a:sym typeface="+mn-ea"/>
              </a:rPr>
              <a:t>）</a:t>
            </a:r>
            <a:r>
              <a:rPr lang="zh-CN" altLang="en-US" dirty="0">
                <a:solidFill>
                  <a:schemeClr val="tx1"/>
                </a:solidFill>
                <a:latin typeface="Times New Roman" panose="02020603050405020304" pitchFamily="18" charset="0"/>
                <a:ea typeface="华文新魏" panose="02010800040101010101" pitchFamily="2" charset="-122"/>
              </a:rPr>
              <a:t>变量可定义</a:t>
            </a:r>
            <a:r>
              <a:rPr lang="en-US" altLang="zh-CN" dirty="0">
                <a:solidFill>
                  <a:schemeClr val="tx1"/>
                </a:solidFill>
                <a:latin typeface="Times New Roman" panose="02020603050405020304" pitchFamily="18" charset="0"/>
                <a:ea typeface="华文新魏" panose="02010800040101010101" pitchFamily="2" charset="-122"/>
              </a:rPr>
              <a:t>2</a:t>
            </a:r>
            <a:r>
              <a:rPr lang="en-US" altLang="zh-CN" baseline="30000" dirty="0">
                <a:solidFill>
                  <a:schemeClr val="tx1"/>
                </a:solidFill>
                <a:latin typeface="Times New Roman" panose="02020603050405020304" pitchFamily="18" charset="0"/>
                <a:ea typeface="华文新魏" panose="02010800040101010101" pitchFamily="2" charset="-122"/>
              </a:rPr>
              <a:t>n</a:t>
            </a:r>
            <a:r>
              <a:rPr lang="zh-CN" altLang="en-US" dirty="0">
                <a:solidFill>
                  <a:schemeClr val="tx1"/>
                </a:solidFill>
                <a:latin typeface="Times New Roman" panose="02020603050405020304" pitchFamily="18" charset="0"/>
                <a:ea typeface="华文新魏" panose="02010800040101010101" pitchFamily="2" charset="-122"/>
              </a:rPr>
              <a:t>个状态，用二进制的形式表示出来，其中的每一位数称为一个状态变量，时序电路的状态是状态变量的集合。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a:xfrm>
            <a:off x="381000" y="458788"/>
            <a:ext cx="4876800" cy="457200"/>
          </a:xfrm>
          <a:prstGeom prst="rect">
            <a:avLst/>
          </a:prstGeom>
          <a:noFill/>
          <a:ln>
            <a:noFill/>
          </a:ln>
        </p:spPr>
        <p:txBody>
          <a:bodyPr/>
          <a:lstStyle/>
          <a:p>
            <a:pPr eaLnBrk="1" hangingPunct="1"/>
            <a:r>
              <a:rPr lang="zh-CN" altLang="en-US" sz="1800" b="1" dirty="0">
                <a:latin typeface="华文新魏" panose="02010800040101010101" pitchFamily="2" charset="-122"/>
                <a:ea typeface="华文新魏" panose="02010800040101010101" pitchFamily="2" charset="-122"/>
              </a:rPr>
              <a:t>主从</a:t>
            </a:r>
            <a:r>
              <a:rPr lang="en-US" altLang="zh-CN" sz="1800" b="1" dirty="0">
                <a:latin typeface="华文新魏" panose="02010800040101010101" pitchFamily="2" charset="-122"/>
                <a:ea typeface="华文新魏" panose="02010800040101010101" pitchFamily="2" charset="-122"/>
              </a:rPr>
              <a:t>S-R </a:t>
            </a:r>
            <a:r>
              <a:rPr lang="zh-CN" altLang="en-US" sz="1800" b="1" dirty="0">
                <a:latin typeface="华文新魏" panose="02010800040101010101" pitchFamily="2" charset="-122"/>
                <a:ea typeface="华文新魏" panose="02010800040101010101" pitchFamily="2" charset="-122"/>
              </a:rPr>
              <a:t>触发器的特性：</a:t>
            </a:r>
          </a:p>
        </p:txBody>
      </p:sp>
      <p:grpSp>
        <p:nvGrpSpPr>
          <p:cNvPr id="74755" name="Group 94"/>
          <p:cNvGrpSpPr/>
          <p:nvPr/>
        </p:nvGrpSpPr>
        <p:grpSpPr>
          <a:xfrm>
            <a:off x="4791075" y="3040063"/>
            <a:ext cx="2667000" cy="1195387"/>
            <a:chOff x="3408" y="2724"/>
            <a:chExt cx="1680" cy="1004"/>
          </a:xfrm>
        </p:grpSpPr>
        <p:sp>
          <p:nvSpPr>
            <p:cNvPr id="74803" name="Rectangle 39"/>
            <p:cNvSpPr/>
            <p:nvPr/>
          </p:nvSpPr>
          <p:spPr>
            <a:xfrm>
              <a:off x="3983" y="2784"/>
              <a:ext cx="517" cy="62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4804" name="Text Box 40"/>
            <p:cNvSpPr txBox="1"/>
            <p:nvPr/>
          </p:nvSpPr>
          <p:spPr>
            <a:xfrm>
              <a:off x="3971" y="2724"/>
              <a:ext cx="547" cy="768"/>
            </a:xfrm>
            <a:prstGeom prst="rect">
              <a:avLst/>
            </a:prstGeom>
            <a:noFill/>
            <a:ln w="2857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    Q</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    Q</a:t>
              </a:r>
            </a:p>
          </p:txBody>
        </p:sp>
        <p:sp>
          <p:nvSpPr>
            <p:cNvPr id="74805" name="Line 41"/>
            <p:cNvSpPr/>
            <p:nvPr/>
          </p:nvSpPr>
          <p:spPr>
            <a:xfrm>
              <a:off x="4500" y="2890"/>
              <a:ext cx="5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06" name="Line 42"/>
            <p:cNvSpPr/>
            <p:nvPr/>
          </p:nvSpPr>
          <p:spPr>
            <a:xfrm>
              <a:off x="3408" y="2890"/>
              <a:ext cx="5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07" name="Line 43"/>
            <p:cNvSpPr/>
            <p:nvPr/>
          </p:nvSpPr>
          <p:spPr>
            <a:xfrm>
              <a:off x="3408" y="3322"/>
              <a:ext cx="575"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nvGrpSpPr>
            <p:cNvPr id="74808" name="Group 44"/>
            <p:cNvGrpSpPr/>
            <p:nvPr/>
          </p:nvGrpSpPr>
          <p:grpSpPr>
            <a:xfrm>
              <a:off x="4500" y="3274"/>
              <a:ext cx="588" cy="68"/>
              <a:chOff x="4656" y="1968"/>
              <a:chExt cx="491" cy="68"/>
            </a:xfrm>
          </p:grpSpPr>
          <p:sp>
            <p:nvSpPr>
              <p:cNvPr id="74817" name="Line 45"/>
              <p:cNvSpPr/>
              <p:nvPr/>
            </p:nvSpPr>
            <p:spPr>
              <a:xfrm>
                <a:off x="4715" y="2001"/>
                <a:ext cx="43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18" name="Oval 46"/>
              <p:cNvSpPr/>
              <p:nvPr/>
            </p:nvSpPr>
            <p:spPr>
              <a:xfrm flipH="1">
                <a:off x="4656" y="1968"/>
                <a:ext cx="68" cy="68"/>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sp>
          <p:nvSpPr>
            <p:cNvPr id="74809" name="Line 47"/>
            <p:cNvSpPr/>
            <p:nvPr/>
          </p:nvSpPr>
          <p:spPr>
            <a:xfrm flipH="1">
              <a:off x="3408" y="3107"/>
              <a:ext cx="582"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nvGrpSpPr>
            <p:cNvPr id="74810" name="Group 48"/>
            <p:cNvGrpSpPr/>
            <p:nvPr/>
          </p:nvGrpSpPr>
          <p:grpSpPr>
            <a:xfrm>
              <a:off x="4272" y="2880"/>
              <a:ext cx="48" cy="96"/>
              <a:chOff x="2688" y="2304"/>
              <a:chExt cx="96" cy="96"/>
            </a:xfrm>
          </p:grpSpPr>
          <p:sp>
            <p:nvSpPr>
              <p:cNvPr id="74815" name="Line 49"/>
              <p:cNvSpPr/>
              <p:nvPr/>
            </p:nvSpPr>
            <p:spPr>
              <a:xfrm>
                <a:off x="2688" y="2304"/>
                <a:ext cx="9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16" name="Line 50"/>
              <p:cNvSpPr/>
              <p:nvPr/>
            </p:nvSpPr>
            <p:spPr>
              <a:xfrm>
                <a:off x="2784" y="2304"/>
                <a:ext cx="0"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811" name="Group 51"/>
            <p:cNvGrpSpPr/>
            <p:nvPr/>
          </p:nvGrpSpPr>
          <p:grpSpPr>
            <a:xfrm>
              <a:off x="4303" y="3253"/>
              <a:ext cx="48" cy="96"/>
              <a:chOff x="2688" y="2304"/>
              <a:chExt cx="96" cy="96"/>
            </a:xfrm>
          </p:grpSpPr>
          <p:sp>
            <p:nvSpPr>
              <p:cNvPr id="74813" name="Line 52"/>
              <p:cNvSpPr/>
              <p:nvPr/>
            </p:nvSpPr>
            <p:spPr>
              <a:xfrm>
                <a:off x="2688" y="2304"/>
                <a:ext cx="96"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14" name="Line 53"/>
              <p:cNvSpPr/>
              <p:nvPr/>
            </p:nvSpPr>
            <p:spPr>
              <a:xfrm>
                <a:off x="2784" y="2304"/>
                <a:ext cx="0"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4812" name="Text Box 54"/>
            <p:cNvSpPr txBox="1"/>
            <p:nvPr/>
          </p:nvSpPr>
          <p:spPr>
            <a:xfrm>
              <a:off x="3685" y="3418"/>
              <a:ext cx="920" cy="310"/>
            </a:xfrm>
            <a:prstGeom prst="rect">
              <a:avLst/>
            </a:prstGeom>
            <a:noFill/>
            <a:ln w="2857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(d) </a:t>
              </a:r>
              <a:r>
                <a:rPr lang="zh-CN" altLang="en-US" sz="1800" dirty="0">
                  <a:solidFill>
                    <a:schemeClr val="tx1"/>
                  </a:solidFill>
                  <a:latin typeface="华文新魏" panose="02010800040101010101" pitchFamily="2" charset="-122"/>
                  <a:ea typeface="华文新魏" panose="02010800040101010101" pitchFamily="2" charset="-122"/>
                </a:rPr>
                <a:t>逻辑符号</a:t>
              </a:r>
            </a:p>
          </p:txBody>
        </p:sp>
      </p:grpSp>
      <p:grpSp>
        <p:nvGrpSpPr>
          <p:cNvPr id="74756" name="Group 96"/>
          <p:cNvGrpSpPr/>
          <p:nvPr/>
        </p:nvGrpSpPr>
        <p:grpSpPr>
          <a:xfrm>
            <a:off x="304800" y="696913"/>
            <a:ext cx="4552950" cy="3442096"/>
            <a:chOff x="192" y="585"/>
            <a:chExt cx="2868" cy="2891"/>
          </a:xfrm>
        </p:grpSpPr>
        <p:sp>
          <p:nvSpPr>
            <p:cNvPr id="74796" name="Text Box 55"/>
            <p:cNvSpPr txBox="1"/>
            <p:nvPr/>
          </p:nvSpPr>
          <p:spPr>
            <a:xfrm>
              <a:off x="192" y="585"/>
              <a:ext cx="2868" cy="2891"/>
            </a:xfrm>
            <a:prstGeom prst="rect">
              <a:avLst/>
            </a:prstGeom>
            <a:noFill/>
            <a:ln w="9525">
              <a:noFill/>
            </a:ln>
          </p:spPr>
          <p:txBody>
            <a:bodyPr wrap="none">
              <a:spAutoFit/>
            </a:bodyPr>
            <a:lstStyle/>
            <a:p>
              <a:pPr eaLnBrk="1" hangingPunct="1">
                <a:lnSpc>
                  <a:spcPct val="110000"/>
                </a:lnSpc>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由于</a:t>
              </a:r>
              <a:r>
                <a:rPr lang="zh-CN" altLang="en-US" sz="1800" b="1" dirty="0">
                  <a:solidFill>
                    <a:srgbClr val="C00000"/>
                  </a:solidFill>
                  <a:latin typeface="华文新魏" panose="02010800040101010101" pitchFamily="2" charset="-122"/>
                  <a:ea typeface="华文新魏" panose="02010800040101010101" pitchFamily="2" charset="-122"/>
                </a:rPr>
                <a:t>主从触发器的输出</a:t>
              </a:r>
              <a:r>
                <a:rPr lang="zh-CN" altLang="en-US" sz="1800" b="1" dirty="0">
                  <a:solidFill>
                    <a:schemeClr val="tx1"/>
                  </a:solidFill>
                  <a:latin typeface="华文新魏" panose="02010800040101010101" pitchFamily="2" charset="-122"/>
                  <a:ea typeface="华文新魏" panose="02010800040101010101" pitchFamily="2" charset="-122"/>
                </a:rPr>
                <a:t>在触</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发脉冲上升边时并不马上改变，</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因此在逻辑符号上，输出端应加</a:t>
              </a:r>
            </a:p>
            <a:p>
              <a:pPr eaLnBrk="1" hangingPunct="1">
                <a:lnSpc>
                  <a:spcPct val="110000"/>
                </a:lnSpc>
                <a:buFont typeface="Arial" panose="020B0604020202020204" pitchFamily="34" charset="0"/>
              </a:pPr>
              <a:r>
                <a:rPr lang="zh-CN" altLang="en-US" sz="1800" b="1" u="sng" dirty="0">
                  <a:solidFill>
                    <a:srgbClr val="C00000"/>
                  </a:solidFill>
                  <a:latin typeface="华文新魏" panose="02010800040101010101" pitchFamily="2" charset="-122"/>
                  <a:ea typeface="华文新魏" panose="02010800040101010101" pitchFamily="2" charset="-122"/>
                </a:rPr>
                <a:t>输出限定符号“    ”表示延迟输出</a:t>
              </a:r>
              <a:r>
                <a:rPr lang="zh-CN" altLang="en-US" sz="1800" b="1" dirty="0">
                  <a:solidFill>
                    <a:srgbClr val="C00000"/>
                  </a:solidFill>
                  <a:latin typeface="华文新魏" panose="02010800040101010101" pitchFamily="2" charset="-122"/>
                  <a:ea typeface="华文新魏" panose="02010800040101010101" pitchFamily="2" charset="-122"/>
                </a:rPr>
                <a:t>。</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此外，主从触发器虽然是在</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触发信号的下降沿改变输出，但</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它并不是后沿触发的边沿触发器，</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因此在逻辑符号中控制输入端 </a:t>
              </a:r>
              <a:r>
                <a:rPr lang="en-US" altLang="zh-CN" sz="1800" b="1" dirty="0">
                  <a:solidFill>
                    <a:schemeClr val="tx1"/>
                  </a:solidFill>
                  <a:latin typeface="华文新魏" panose="02010800040101010101" pitchFamily="2" charset="-122"/>
                  <a:ea typeface="华文新魏" panose="02010800040101010101" pitchFamily="2" charset="-122"/>
                </a:rPr>
                <a:t>C</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上既没有</a:t>
              </a:r>
              <a:r>
                <a:rPr lang="zh-CN" altLang="en-US" sz="1800" b="1" u="sng" dirty="0">
                  <a:solidFill>
                    <a:srgbClr val="C00000"/>
                  </a:solidFill>
                  <a:latin typeface="华文新魏" panose="02010800040101010101" pitchFamily="2" charset="-122"/>
                  <a:ea typeface="华文新魏" panose="02010800040101010101" pitchFamily="2" charset="-122"/>
                </a:rPr>
                <a:t>动态输入限定符号</a:t>
              </a:r>
              <a:r>
                <a:rPr lang="zh-CN" altLang="en-US" sz="1800" b="1" dirty="0">
                  <a:solidFill>
                    <a:schemeClr val="tx1"/>
                  </a:solidFill>
                  <a:latin typeface="华文新魏" panose="02010800040101010101" pitchFamily="2" charset="-122"/>
                  <a:ea typeface="华文新魏" panose="02010800040101010101" pitchFamily="2" charset="-122"/>
                </a:rPr>
                <a:t>，也</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没有逻辑非符号</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（延迟输出符号</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”表示了下降沿改变输出的特性。）</a:t>
              </a:r>
            </a:p>
          </p:txBody>
        </p:sp>
        <p:grpSp>
          <p:nvGrpSpPr>
            <p:cNvPr id="74797" name="Group 56"/>
            <p:cNvGrpSpPr/>
            <p:nvPr/>
          </p:nvGrpSpPr>
          <p:grpSpPr>
            <a:xfrm>
              <a:off x="1277" y="1418"/>
              <a:ext cx="96" cy="144"/>
              <a:chOff x="2429" y="2321"/>
              <a:chExt cx="96" cy="96"/>
            </a:xfrm>
          </p:grpSpPr>
          <p:sp>
            <p:nvSpPr>
              <p:cNvPr id="44054" name="Line 57"/>
              <p:cNvSpPr/>
              <p:nvPr/>
            </p:nvSpPr>
            <p:spPr>
              <a:xfrm>
                <a:off x="2429" y="2321"/>
                <a:ext cx="96" cy="0"/>
              </a:xfrm>
              <a:prstGeom prst="line">
                <a:avLst/>
              </a:pr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4055" name="Line 58"/>
              <p:cNvSpPr/>
              <p:nvPr/>
            </p:nvSpPr>
            <p:spPr>
              <a:xfrm>
                <a:off x="2517" y="2321"/>
                <a:ext cx="0" cy="96"/>
              </a:xfrm>
              <a:prstGeom prst="line">
                <a:avLst/>
              </a:pr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grpSp>
          <p:nvGrpSpPr>
            <p:cNvPr id="74798" name="Group 59"/>
            <p:cNvGrpSpPr/>
            <p:nvPr/>
          </p:nvGrpSpPr>
          <p:grpSpPr>
            <a:xfrm>
              <a:off x="425" y="3162"/>
              <a:ext cx="96" cy="146"/>
              <a:chOff x="2729" y="2291"/>
              <a:chExt cx="96" cy="97"/>
            </a:xfrm>
          </p:grpSpPr>
          <p:sp>
            <p:nvSpPr>
              <p:cNvPr id="44057" name="Line 60"/>
              <p:cNvSpPr/>
              <p:nvPr/>
            </p:nvSpPr>
            <p:spPr>
              <a:xfrm>
                <a:off x="2729" y="2291"/>
                <a:ext cx="96" cy="0"/>
              </a:xfrm>
              <a:prstGeom prst="line">
                <a:avLst/>
              </a:pr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4058" name="Line 61"/>
              <p:cNvSpPr/>
              <p:nvPr/>
            </p:nvSpPr>
            <p:spPr>
              <a:xfrm>
                <a:off x="2821" y="2292"/>
                <a:ext cx="0" cy="96"/>
              </a:xfrm>
              <a:prstGeom prst="line">
                <a:avLst/>
              </a:prstGeom>
              <a:ln>
                <a:solidFill>
                  <a:srgbClr val="C00000"/>
                </a:solidFill>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grpSp>
      <p:graphicFrame>
        <p:nvGraphicFramePr>
          <p:cNvPr id="148572" name="Group 92"/>
          <p:cNvGraphicFramePr>
            <a:graphicFrameLocks noGrp="1"/>
          </p:cNvGraphicFramePr>
          <p:nvPr>
            <p:custDataLst>
              <p:tags r:id="rId1"/>
            </p:custDataLst>
          </p:nvPr>
        </p:nvGraphicFramePr>
        <p:xfrm>
          <a:off x="4643438" y="555625"/>
          <a:ext cx="3048000" cy="2059007"/>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99467">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S    R   C</a:t>
                      </a:r>
                    </a:p>
                  </a:txBody>
                  <a:tcPr marT="34242" marB="34242"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/Q</a:t>
                      </a:r>
                    </a:p>
                  </a:txBody>
                  <a:tcPr marT="34242" marB="34242"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1659521">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d    </a:t>
                      </a:r>
                      <a:r>
                        <a:rPr kumimoji="1" lang="en-US" altLang="zh-CN" sz="1800" b="0" i="0" u="none" strike="noStrike" cap="none" normalizeH="0" baseline="0" dirty="0" err="1">
                          <a:ln>
                            <a:noFill/>
                          </a:ln>
                          <a:solidFill>
                            <a:schemeClr val="tx1"/>
                          </a:solidFill>
                          <a:effectLst/>
                          <a:latin typeface="黑体" panose="02010609060101010101" pitchFamily="49" charset="-122"/>
                          <a:ea typeface="黑体" panose="02010609060101010101" pitchFamily="49" charset="-122"/>
                        </a:rPr>
                        <a:t>d</a:t>
                      </a: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0</a:t>
                      </a:r>
                    </a:p>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0    0    </a:t>
                      </a:r>
                      <a:r>
                        <a:rPr kumimoji="1" lang="en-US" altLang="zh-CN" sz="1800" b="0" i="0" u="none" strike="noStrike" cap="none" normalizeH="0" baseline="0" dirty="0">
                          <a:ln>
                            <a:noFill/>
                          </a:ln>
                          <a:solidFill>
                            <a:schemeClr val="bg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0    1    </a:t>
                      </a:r>
                      <a:r>
                        <a:rPr kumimoji="1" lang="en-US" altLang="zh-CN" sz="1800" b="0" i="0" u="none" strike="noStrike" cap="none" normalizeH="0" baseline="0" dirty="0">
                          <a:ln>
                            <a:noFill/>
                          </a:ln>
                          <a:solidFill>
                            <a:schemeClr val="bg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1    0    </a:t>
                      </a:r>
                      <a:r>
                        <a:rPr kumimoji="1" lang="en-US" altLang="zh-CN" sz="1800" b="0" i="0" u="none" strike="noStrike" cap="none" normalizeH="0" baseline="0" dirty="0">
                          <a:ln>
                            <a:noFill/>
                          </a:ln>
                          <a:solidFill>
                            <a:schemeClr val="bg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1    1    </a:t>
                      </a:r>
                      <a:r>
                        <a:rPr kumimoji="1" lang="en-US" altLang="zh-CN" sz="1800" b="0" i="0" u="none" strike="noStrike" cap="none" normalizeH="0" baseline="0" dirty="0">
                          <a:ln>
                            <a:noFill/>
                          </a:ln>
                          <a:solidFill>
                            <a:schemeClr val="bg1"/>
                          </a:solidFill>
                          <a:effectLst/>
                          <a:latin typeface="黑体" panose="02010609060101010101" pitchFamily="49" charset="-122"/>
                          <a:ea typeface="黑体" panose="02010609060101010101" pitchFamily="49" charset="-122"/>
                        </a:rPr>
                        <a:t>0</a:t>
                      </a:r>
                    </a:p>
                  </a:txBody>
                  <a:tcPr marT="34242" marB="34242"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p>
                      <a:pPr marL="0" marR="0" lvl="0" indent="0" algn="ctr" defTabSz="914400" rtl="0" eaLnBrk="1" fontAlgn="base" latinLnBrk="0" hangingPunct="1">
                        <a:spcBef>
                          <a:spcPct val="20000"/>
                        </a:spcBef>
                        <a:spcAft>
                          <a:spcPct val="0"/>
                        </a:spcAft>
                        <a:buClrTx/>
                        <a:buSzTx/>
                        <a:buFontTx/>
                        <a:buNone/>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0     1</a:t>
                      </a:r>
                    </a:p>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1     0</a:t>
                      </a:r>
                    </a:p>
                    <a:p>
                      <a:pPr marL="0" marR="0" lvl="0" indent="0" algn="ctr" defTabSz="914400" rtl="0" eaLnBrk="1" fontAlgn="base" latinLnBrk="0" hangingPunct="1">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不确定</a:t>
                      </a:r>
                    </a:p>
                  </a:txBody>
                  <a:tcPr marT="34242" marB="34242"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74768" name="Group 93"/>
          <p:cNvGrpSpPr/>
          <p:nvPr/>
        </p:nvGrpSpPr>
        <p:grpSpPr>
          <a:xfrm>
            <a:off x="5362575" y="1398588"/>
            <a:ext cx="1193800" cy="1665287"/>
            <a:chOff x="3717" y="1044"/>
            <a:chExt cx="752" cy="1400"/>
          </a:xfrm>
        </p:grpSpPr>
        <p:sp>
          <p:nvSpPr>
            <p:cNvPr id="74771" name="Text Box 37"/>
            <p:cNvSpPr txBox="1"/>
            <p:nvPr/>
          </p:nvSpPr>
          <p:spPr>
            <a:xfrm>
              <a:off x="3717" y="2134"/>
              <a:ext cx="752" cy="310"/>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(c) </a:t>
              </a:r>
              <a:r>
                <a:rPr lang="zh-CN" altLang="en-US" sz="1800" dirty="0">
                  <a:solidFill>
                    <a:schemeClr val="tx1"/>
                  </a:solidFill>
                  <a:latin typeface="华文新魏" panose="02010800040101010101" pitchFamily="2" charset="-122"/>
                  <a:ea typeface="华文新魏" panose="02010800040101010101" pitchFamily="2" charset="-122"/>
                </a:rPr>
                <a:t>功能表</a:t>
              </a:r>
            </a:p>
          </p:txBody>
        </p:sp>
        <p:grpSp>
          <p:nvGrpSpPr>
            <p:cNvPr id="74772" name="Group 13"/>
            <p:cNvGrpSpPr/>
            <p:nvPr/>
          </p:nvGrpSpPr>
          <p:grpSpPr>
            <a:xfrm>
              <a:off x="3936" y="1044"/>
              <a:ext cx="192" cy="96"/>
              <a:chOff x="960" y="3216"/>
              <a:chExt cx="336" cy="144"/>
            </a:xfrm>
          </p:grpSpPr>
          <p:sp>
            <p:nvSpPr>
              <p:cNvPr id="74791" name="Line 14"/>
              <p:cNvSpPr/>
              <p:nvPr/>
            </p:nvSpPr>
            <p:spPr>
              <a:xfrm>
                <a:off x="96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92" name="Line 15"/>
              <p:cNvSpPr/>
              <p:nvPr/>
            </p:nvSpPr>
            <p:spPr>
              <a:xfrm flipV="1">
                <a:off x="1056"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93" name="Line 16"/>
              <p:cNvSpPr/>
              <p:nvPr/>
            </p:nvSpPr>
            <p:spPr>
              <a:xfrm>
                <a:off x="1056" y="3216"/>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94" name="Line 17"/>
              <p:cNvSpPr/>
              <p:nvPr/>
            </p:nvSpPr>
            <p:spPr>
              <a:xfrm flipV="1">
                <a:off x="1200"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95" name="Line 18"/>
              <p:cNvSpPr/>
              <p:nvPr/>
            </p:nvSpPr>
            <p:spPr>
              <a:xfrm>
                <a:off x="120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4773" name="Group 19"/>
            <p:cNvGrpSpPr/>
            <p:nvPr/>
          </p:nvGrpSpPr>
          <p:grpSpPr>
            <a:xfrm>
              <a:off x="3936" y="1346"/>
              <a:ext cx="192" cy="96"/>
              <a:chOff x="960" y="3216"/>
              <a:chExt cx="336" cy="144"/>
            </a:xfrm>
          </p:grpSpPr>
          <p:sp>
            <p:nvSpPr>
              <p:cNvPr id="74786" name="Line 20"/>
              <p:cNvSpPr/>
              <p:nvPr/>
            </p:nvSpPr>
            <p:spPr>
              <a:xfrm>
                <a:off x="96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87" name="Line 21"/>
              <p:cNvSpPr/>
              <p:nvPr/>
            </p:nvSpPr>
            <p:spPr>
              <a:xfrm flipV="1">
                <a:off x="1056"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88" name="Line 22"/>
              <p:cNvSpPr/>
              <p:nvPr/>
            </p:nvSpPr>
            <p:spPr>
              <a:xfrm>
                <a:off x="1056" y="3216"/>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89" name="Line 23"/>
              <p:cNvSpPr/>
              <p:nvPr/>
            </p:nvSpPr>
            <p:spPr>
              <a:xfrm flipV="1">
                <a:off x="1200"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90" name="Line 24"/>
              <p:cNvSpPr/>
              <p:nvPr/>
            </p:nvSpPr>
            <p:spPr>
              <a:xfrm>
                <a:off x="120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4774" name="Group 25"/>
            <p:cNvGrpSpPr/>
            <p:nvPr/>
          </p:nvGrpSpPr>
          <p:grpSpPr>
            <a:xfrm>
              <a:off x="3936" y="1608"/>
              <a:ext cx="192" cy="96"/>
              <a:chOff x="960" y="3216"/>
              <a:chExt cx="336" cy="144"/>
            </a:xfrm>
          </p:grpSpPr>
          <p:sp>
            <p:nvSpPr>
              <p:cNvPr id="74781" name="Line 26"/>
              <p:cNvSpPr/>
              <p:nvPr/>
            </p:nvSpPr>
            <p:spPr>
              <a:xfrm>
                <a:off x="96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82" name="Line 27"/>
              <p:cNvSpPr/>
              <p:nvPr/>
            </p:nvSpPr>
            <p:spPr>
              <a:xfrm flipV="1">
                <a:off x="1056"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83" name="Line 28"/>
              <p:cNvSpPr/>
              <p:nvPr/>
            </p:nvSpPr>
            <p:spPr>
              <a:xfrm>
                <a:off x="1056" y="3216"/>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84" name="Line 29"/>
              <p:cNvSpPr/>
              <p:nvPr/>
            </p:nvSpPr>
            <p:spPr>
              <a:xfrm flipV="1">
                <a:off x="1200"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85" name="Line 30"/>
              <p:cNvSpPr/>
              <p:nvPr/>
            </p:nvSpPr>
            <p:spPr>
              <a:xfrm>
                <a:off x="120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4775" name="Group 31"/>
            <p:cNvGrpSpPr/>
            <p:nvPr/>
          </p:nvGrpSpPr>
          <p:grpSpPr>
            <a:xfrm>
              <a:off x="3936" y="1884"/>
              <a:ext cx="192" cy="96"/>
              <a:chOff x="960" y="3216"/>
              <a:chExt cx="336" cy="144"/>
            </a:xfrm>
          </p:grpSpPr>
          <p:sp>
            <p:nvSpPr>
              <p:cNvPr id="74776" name="Line 32"/>
              <p:cNvSpPr/>
              <p:nvPr/>
            </p:nvSpPr>
            <p:spPr>
              <a:xfrm>
                <a:off x="96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77" name="Line 33"/>
              <p:cNvSpPr/>
              <p:nvPr/>
            </p:nvSpPr>
            <p:spPr>
              <a:xfrm flipV="1">
                <a:off x="1056"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78" name="Line 34"/>
              <p:cNvSpPr/>
              <p:nvPr/>
            </p:nvSpPr>
            <p:spPr>
              <a:xfrm>
                <a:off x="1056" y="3216"/>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79" name="Line 35"/>
              <p:cNvSpPr/>
              <p:nvPr/>
            </p:nvSpPr>
            <p:spPr>
              <a:xfrm flipV="1">
                <a:off x="1200"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4780" name="Line 36"/>
              <p:cNvSpPr/>
              <p:nvPr/>
            </p:nvSpPr>
            <p:spPr>
              <a:xfrm>
                <a:off x="120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sp>
        <p:nvSpPr>
          <p:cNvPr id="74769" name="Text Box 95"/>
          <p:cNvSpPr txBox="1"/>
          <p:nvPr/>
        </p:nvSpPr>
        <p:spPr>
          <a:xfrm>
            <a:off x="304800" y="4227513"/>
            <a:ext cx="8610600" cy="646112"/>
          </a:xfrm>
          <a:prstGeom prst="rect">
            <a:avLst/>
          </a:prstGeom>
          <a:noFill/>
          <a:ln w="9525">
            <a:noFill/>
          </a:ln>
        </p:spPr>
        <p:txBody>
          <a:bodyPr>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主从</a:t>
            </a:r>
            <a:r>
              <a:rPr lang="en-US" altLang="zh-CN" sz="1800" b="1" dirty="0">
                <a:solidFill>
                  <a:schemeClr val="tx1"/>
                </a:solidFill>
                <a:latin typeface="华文新魏" panose="02010800040101010101" pitchFamily="2" charset="-122"/>
                <a:ea typeface="华文新魏" panose="02010800040101010101" pitchFamily="2" charset="-122"/>
              </a:rPr>
              <a:t>S-R</a:t>
            </a:r>
            <a:r>
              <a:rPr lang="zh-CN" altLang="en-US" sz="1800" b="1" dirty="0">
                <a:solidFill>
                  <a:schemeClr val="tx1"/>
                </a:solidFill>
                <a:latin typeface="华文新魏" panose="02010800040101010101" pitchFamily="2" charset="-122"/>
                <a:ea typeface="华文新魏" panose="02010800040101010101" pitchFamily="2" charset="-122"/>
              </a:rPr>
              <a:t>触发器的次态真值表，即次态方程与带使能端的</a:t>
            </a:r>
          </a:p>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S</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R </a:t>
            </a:r>
            <a:r>
              <a:rPr lang="zh-CN" altLang="en-US" sz="1800" b="1" dirty="0">
                <a:solidFill>
                  <a:schemeClr val="tx1"/>
                </a:solidFill>
                <a:latin typeface="华文新魏" panose="02010800040101010101" pitchFamily="2" charset="-122"/>
                <a:ea typeface="华文新魏" panose="02010800040101010101" pitchFamily="2" charset="-122"/>
              </a:rPr>
              <a:t>锁存器相同。</a:t>
            </a:r>
          </a:p>
        </p:txBody>
      </p:sp>
      <p:sp>
        <p:nvSpPr>
          <p:cNvPr id="57" name="AutoShape 123"/>
          <p:cNvSpPr/>
          <p:nvPr/>
        </p:nvSpPr>
        <p:spPr>
          <a:xfrm>
            <a:off x="6972300" y="3954463"/>
            <a:ext cx="1487488" cy="647700"/>
          </a:xfrm>
          <a:prstGeom prst="wedgeRoundRectCallout">
            <a:avLst>
              <a:gd name="adj1" fmla="val -93222"/>
              <a:gd name="adj2" fmla="val -83088"/>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eaLnBrk="1" hangingPunct="1"/>
            <a:r>
              <a:rPr lang="zh-CN" altLang="en-US" sz="1800" i="1" dirty="0">
                <a:solidFill>
                  <a:schemeClr val="tx1"/>
                </a:solidFill>
                <a:latin typeface="Times New Roman" panose="02020603050405020304" pitchFamily="18" charset="0"/>
                <a:ea typeface="华文新魏" panose="02010800040101010101" pitchFamily="2" charset="-122"/>
              </a:rPr>
              <a:t>引入输出限定符号！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xfrm>
            <a:off x="739775" y="530225"/>
            <a:ext cx="6858000" cy="514350"/>
          </a:xfrm>
          <a:prstGeom prst="rect">
            <a:avLst/>
          </a:prstGeom>
          <a:noFill/>
          <a:ln>
            <a:noFill/>
          </a:ln>
        </p:spPr>
        <p:txBody>
          <a:bodyPr/>
          <a:lstStyle/>
          <a:p>
            <a:pPr eaLnBrk="1" hangingPunct="1"/>
            <a:r>
              <a:rPr lang="zh-CN" altLang="en-US" sz="2000" b="1" dirty="0">
                <a:solidFill>
                  <a:srgbClr val="C00000"/>
                </a:solidFill>
                <a:latin typeface="华文新魏" panose="02010800040101010101" pitchFamily="2" charset="-122"/>
                <a:ea typeface="华文新魏" panose="02010800040101010101" pitchFamily="2" charset="-122"/>
              </a:rPr>
              <a:t>主从</a:t>
            </a:r>
            <a:r>
              <a:rPr lang="en-US" altLang="zh-CN" sz="2000" b="1" dirty="0">
                <a:solidFill>
                  <a:srgbClr val="C00000"/>
                </a:solidFill>
                <a:latin typeface="华文新魏" panose="02010800040101010101" pitchFamily="2" charset="-122"/>
                <a:ea typeface="华文新魏" panose="02010800040101010101" pitchFamily="2" charset="-122"/>
              </a:rPr>
              <a:t>S-R </a:t>
            </a:r>
            <a:r>
              <a:rPr lang="zh-CN" altLang="en-US" sz="2000" b="1" dirty="0">
                <a:solidFill>
                  <a:srgbClr val="C00000"/>
                </a:solidFill>
                <a:latin typeface="华文新魏" panose="02010800040101010101" pitchFamily="2" charset="-122"/>
                <a:ea typeface="华文新魏" panose="02010800040101010101" pitchFamily="2" charset="-122"/>
              </a:rPr>
              <a:t>触发器工作过程时序图：</a:t>
            </a:r>
          </a:p>
        </p:txBody>
      </p:sp>
      <p:grpSp>
        <p:nvGrpSpPr>
          <p:cNvPr id="75779" name="Group 121"/>
          <p:cNvGrpSpPr/>
          <p:nvPr/>
        </p:nvGrpSpPr>
        <p:grpSpPr>
          <a:xfrm>
            <a:off x="663574" y="2586038"/>
            <a:ext cx="7508825" cy="2317750"/>
            <a:chOff x="192" y="1920"/>
            <a:chExt cx="3888" cy="1947"/>
          </a:xfrm>
        </p:grpSpPr>
        <p:sp>
          <p:nvSpPr>
            <p:cNvPr id="45059" name="Line 35"/>
            <p:cNvSpPr/>
            <p:nvPr/>
          </p:nvSpPr>
          <p:spPr>
            <a:xfrm>
              <a:off x="672" y="2160"/>
              <a:ext cx="432"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60" name="Line 36"/>
            <p:cNvSpPr/>
            <p:nvPr/>
          </p:nvSpPr>
          <p:spPr>
            <a:xfrm flipV="1">
              <a:off x="1104" y="1920"/>
              <a:ext cx="144" cy="2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61" name="Line 37"/>
            <p:cNvSpPr/>
            <p:nvPr/>
          </p:nvSpPr>
          <p:spPr>
            <a:xfrm>
              <a:off x="1248" y="1920"/>
              <a:ext cx="28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62" name="Line 38"/>
            <p:cNvSpPr/>
            <p:nvPr/>
          </p:nvSpPr>
          <p:spPr>
            <a:xfrm>
              <a:off x="1536" y="1920"/>
              <a:ext cx="144" cy="2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63" name="Line 39"/>
            <p:cNvSpPr/>
            <p:nvPr/>
          </p:nvSpPr>
          <p:spPr>
            <a:xfrm>
              <a:off x="1680" y="2160"/>
              <a:ext cx="182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64" name="Line 40"/>
            <p:cNvSpPr/>
            <p:nvPr/>
          </p:nvSpPr>
          <p:spPr>
            <a:xfrm flipV="1">
              <a:off x="3504" y="1920"/>
              <a:ext cx="144" cy="2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65" name="Line 41"/>
            <p:cNvSpPr/>
            <p:nvPr/>
          </p:nvSpPr>
          <p:spPr>
            <a:xfrm>
              <a:off x="3648" y="1920"/>
              <a:ext cx="28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66" name="Line 42"/>
            <p:cNvSpPr/>
            <p:nvPr/>
          </p:nvSpPr>
          <p:spPr>
            <a:xfrm>
              <a:off x="672" y="2496"/>
              <a:ext cx="1392"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nvGrpSpPr>
            <p:cNvPr id="75819" name="Group 43"/>
            <p:cNvGrpSpPr/>
            <p:nvPr/>
          </p:nvGrpSpPr>
          <p:grpSpPr>
            <a:xfrm>
              <a:off x="2064" y="2256"/>
              <a:ext cx="384" cy="240"/>
              <a:chOff x="2064" y="2832"/>
              <a:chExt cx="576" cy="240"/>
            </a:xfrm>
          </p:grpSpPr>
          <p:sp>
            <p:nvSpPr>
              <p:cNvPr id="45068" name="Line 44"/>
              <p:cNvSpPr/>
              <p:nvPr/>
            </p:nvSpPr>
            <p:spPr>
              <a:xfrm flipV="1">
                <a:off x="2064" y="2832"/>
                <a:ext cx="144" cy="2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69" name="Line 45"/>
              <p:cNvSpPr/>
              <p:nvPr/>
            </p:nvSpPr>
            <p:spPr>
              <a:xfrm>
                <a:off x="2208" y="2832"/>
                <a:ext cx="28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70" name="Line 46"/>
              <p:cNvSpPr/>
              <p:nvPr/>
            </p:nvSpPr>
            <p:spPr>
              <a:xfrm>
                <a:off x="2496" y="2832"/>
                <a:ext cx="144" cy="2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sp>
          <p:nvSpPr>
            <p:cNvPr id="45071" name="Line 47"/>
            <p:cNvSpPr/>
            <p:nvPr/>
          </p:nvSpPr>
          <p:spPr>
            <a:xfrm>
              <a:off x="2448" y="2496"/>
              <a:ext cx="33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nvGrpSpPr>
            <p:cNvPr id="75821" name="Group 48"/>
            <p:cNvGrpSpPr/>
            <p:nvPr/>
          </p:nvGrpSpPr>
          <p:grpSpPr>
            <a:xfrm>
              <a:off x="2784" y="2256"/>
              <a:ext cx="384" cy="240"/>
              <a:chOff x="2064" y="2832"/>
              <a:chExt cx="576" cy="240"/>
            </a:xfrm>
          </p:grpSpPr>
          <p:sp>
            <p:nvSpPr>
              <p:cNvPr id="45073" name="Line 49"/>
              <p:cNvSpPr/>
              <p:nvPr/>
            </p:nvSpPr>
            <p:spPr>
              <a:xfrm flipV="1">
                <a:off x="2064" y="2832"/>
                <a:ext cx="144" cy="2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74" name="Line 50"/>
              <p:cNvSpPr/>
              <p:nvPr/>
            </p:nvSpPr>
            <p:spPr>
              <a:xfrm>
                <a:off x="2208" y="2832"/>
                <a:ext cx="28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75" name="Line 51"/>
              <p:cNvSpPr/>
              <p:nvPr/>
            </p:nvSpPr>
            <p:spPr>
              <a:xfrm>
                <a:off x="2496" y="2832"/>
                <a:ext cx="144" cy="24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sp>
          <p:nvSpPr>
            <p:cNvPr id="45076" name="Line 52"/>
            <p:cNvSpPr/>
            <p:nvPr/>
          </p:nvSpPr>
          <p:spPr>
            <a:xfrm>
              <a:off x="3168" y="2496"/>
              <a:ext cx="76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77" name="Line 53"/>
            <p:cNvSpPr/>
            <p:nvPr/>
          </p:nvSpPr>
          <p:spPr>
            <a:xfrm>
              <a:off x="672" y="2880"/>
              <a:ext cx="240"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nvGrpSpPr>
            <p:cNvPr id="75824" name="Group 54"/>
            <p:cNvGrpSpPr/>
            <p:nvPr/>
          </p:nvGrpSpPr>
          <p:grpSpPr>
            <a:xfrm>
              <a:off x="912" y="2640"/>
              <a:ext cx="1008" cy="240"/>
              <a:chOff x="1152" y="3264"/>
              <a:chExt cx="1008" cy="240"/>
            </a:xfrm>
          </p:grpSpPr>
          <p:sp>
            <p:nvSpPr>
              <p:cNvPr id="45079" name="Line 55"/>
              <p:cNvSpPr/>
              <p:nvPr/>
            </p:nvSpPr>
            <p:spPr>
              <a:xfrm flipV="1">
                <a:off x="1152" y="3264"/>
                <a:ext cx="96" cy="24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80" name="Line 56"/>
              <p:cNvSpPr/>
              <p:nvPr/>
            </p:nvSpPr>
            <p:spPr>
              <a:xfrm>
                <a:off x="1248" y="3264"/>
                <a:ext cx="816"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81" name="Line 57"/>
              <p:cNvSpPr/>
              <p:nvPr/>
            </p:nvSpPr>
            <p:spPr>
              <a:xfrm>
                <a:off x="2064" y="3264"/>
                <a:ext cx="96" cy="24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sp>
          <p:nvSpPr>
            <p:cNvPr id="45082" name="Line 58"/>
            <p:cNvSpPr/>
            <p:nvPr/>
          </p:nvSpPr>
          <p:spPr>
            <a:xfrm>
              <a:off x="1920" y="2880"/>
              <a:ext cx="672"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nvGrpSpPr>
            <p:cNvPr id="75826" name="Group 59"/>
            <p:cNvGrpSpPr/>
            <p:nvPr/>
          </p:nvGrpSpPr>
          <p:grpSpPr>
            <a:xfrm>
              <a:off x="2592" y="2640"/>
              <a:ext cx="1008" cy="240"/>
              <a:chOff x="1152" y="3264"/>
              <a:chExt cx="1008" cy="240"/>
            </a:xfrm>
          </p:grpSpPr>
          <p:sp>
            <p:nvSpPr>
              <p:cNvPr id="45084" name="Line 60"/>
              <p:cNvSpPr/>
              <p:nvPr/>
            </p:nvSpPr>
            <p:spPr>
              <a:xfrm flipV="1">
                <a:off x="1152" y="3264"/>
                <a:ext cx="96" cy="24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85" name="Line 61"/>
              <p:cNvSpPr/>
              <p:nvPr/>
            </p:nvSpPr>
            <p:spPr>
              <a:xfrm>
                <a:off x="1248" y="3264"/>
                <a:ext cx="816"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75854" name="Line 62"/>
              <p:cNvSpPr/>
              <p:nvPr/>
            </p:nvSpPr>
            <p:spPr>
              <a:xfrm>
                <a:off x="2064" y="3264"/>
                <a:ext cx="96" cy="240"/>
              </a:xfrm>
              <a:prstGeom prst="line">
                <a:avLst/>
              </a:prstGeom>
              <a:ln w="28575" cap="flat" cmpd="sng">
                <a:solidFill>
                  <a:schemeClr val="hlink"/>
                </a:solidFill>
                <a:prstDash val="solid"/>
                <a:headEnd type="none" w="med" len="med"/>
                <a:tailEnd type="none" w="med" len="med"/>
              </a:ln>
            </p:spPr>
            <p:txBody>
              <a:bodyPr/>
              <a:lstStyle/>
              <a:p>
                <a:endParaRPr lang="zh-CN" altLang="en-US"/>
              </a:p>
            </p:txBody>
          </p:sp>
        </p:grpSp>
        <p:sp>
          <p:nvSpPr>
            <p:cNvPr id="45087" name="Line 63"/>
            <p:cNvSpPr/>
            <p:nvPr/>
          </p:nvSpPr>
          <p:spPr>
            <a:xfrm>
              <a:off x="3600" y="2880"/>
              <a:ext cx="384"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88" name="Line 64"/>
            <p:cNvSpPr/>
            <p:nvPr/>
          </p:nvSpPr>
          <p:spPr>
            <a:xfrm>
              <a:off x="672" y="3264"/>
              <a:ext cx="432"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89" name="Line 65"/>
            <p:cNvSpPr/>
            <p:nvPr/>
          </p:nvSpPr>
          <p:spPr>
            <a:xfrm flipV="1">
              <a:off x="1104" y="3024"/>
              <a:ext cx="144" cy="24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90" name="Line 66"/>
            <p:cNvSpPr/>
            <p:nvPr/>
          </p:nvSpPr>
          <p:spPr>
            <a:xfrm>
              <a:off x="1248" y="3024"/>
              <a:ext cx="1536"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91" name="Line 67"/>
            <p:cNvSpPr/>
            <p:nvPr/>
          </p:nvSpPr>
          <p:spPr>
            <a:xfrm>
              <a:off x="2784" y="3024"/>
              <a:ext cx="144" cy="24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92" name="Line 68"/>
            <p:cNvSpPr/>
            <p:nvPr/>
          </p:nvSpPr>
          <p:spPr>
            <a:xfrm>
              <a:off x="2928" y="3264"/>
              <a:ext cx="1152"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93" name="Line 69"/>
            <p:cNvSpPr/>
            <p:nvPr/>
          </p:nvSpPr>
          <p:spPr>
            <a:xfrm>
              <a:off x="624" y="3648"/>
              <a:ext cx="1152"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94" name="Line 70"/>
            <p:cNvSpPr/>
            <p:nvPr/>
          </p:nvSpPr>
          <p:spPr>
            <a:xfrm flipV="1">
              <a:off x="1776" y="3408"/>
              <a:ext cx="144" cy="24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95" name="Line 71"/>
            <p:cNvSpPr/>
            <p:nvPr/>
          </p:nvSpPr>
          <p:spPr>
            <a:xfrm>
              <a:off x="1920" y="3408"/>
              <a:ext cx="1536"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96" name="Line 72"/>
            <p:cNvSpPr/>
            <p:nvPr/>
          </p:nvSpPr>
          <p:spPr>
            <a:xfrm>
              <a:off x="3456" y="3408"/>
              <a:ext cx="144" cy="24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5097" name="Line 73"/>
            <p:cNvSpPr/>
            <p:nvPr/>
          </p:nvSpPr>
          <p:spPr>
            <a:xfrm>
              <a:off x="3600" y="3648"/>
              <a:ext cx="480"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75838" name="Text Box 74"/>
            <p:cNvSpPr txBox="1"/>
            <p:nvPr/>
          </p:nvSpPr>
          <p:spPr>
            <a:xfrm>
              <a:off x="384" y="1920"/>
              <a:ext cx="206" cy="336"/>
            </a:xfrm>
            <a:prstGeom prst="rect">
              <a:avLst/>
            </a:prstGeom>
            <a:noFill/>
            <a:ln w="9525">
              <a:noFill/>
            </a:ln>
          </p:spPr>
          <p:txBody>
            <a:bodyPr wrap="none">
              <a:spAutoFit/>
            </a:bodyPr>
            <a:lstStyle/>
            <a:p>
              <a:pPr eaLnBrk="1" hangingPunct="1">
                <a:buFont typeface="Arial" panose="020B0604020202020204" pitchFamily="34" charset="0"/>
              </a:pPr>
              <a:r>
                <a:rPr lang="en-US" altLang="zh-CN" dirty="0">
                  <a:solidFill>
                    <a:schemeClr val="tx1"/>
                  </a:solidFill>
                  <a:latin typeface="Times New Roman" panose="02020603050405020304" pitchFamily="18" charset="0"/>
                </a:rPr>
                <a:t>S</a:t>
              </a:r>
            </a:p>
          </p:txBody>
        </p:sp>
        <p:sp>
          <p:nvSpPr>
            <p:cNvPr id="75839" name="Text Box 75"/>
            <p:cNvSpPr txBox="1"/>
            <p:nvPr/>
          </p:nvSpPr>
          <p:spPr>
            <a:xfrm>
              <a:off x="384" y="2294"/>
              <a:ext cx="224" cy="336"/>
            </a:xfrm>
            <a:prstGeom prst="rect">
              <a:avLst/>
            </a:prstGeom>
            <a:noFill/>
            <a:ln w="9525">
              <a:noFill/>
            </a:ln>
          </p:spPr>
          <p:txBody>
            <a:bodyPr wrap="none">
              <a:spAutoFit/>
            </a:bodyPr>
            <a:lstStyle/>
            <a:p>
              <a:pPr eaLnBrk="1" hangingPunct="1">
                <a:buFont typeface="Arial" panose="020B0604020202020204" pitchFamily="34" charset="0"/>
              </a:pPr>
              <a:r>
                <a:rPr lang="en-US" altLang="zh-CN" dirty="0">
                  <a:solidFill>
                    <a:schemeClr val="tx1"/>
                  </a:solidFill>
                  <a:latin typeface="Times New Roman" panose="02020603050405020304" pitchFamily="18" charset="0"/>
                </a:rPr>
                <a:t>R</a:t>
              </a:r>
            </a:p>
          </p:txBody>
        </p:sp>
        <p:sp>
          <p:nvSpPr>
            <p:cNvPr id="75840" name="Text Box 76"/>
            <p:cNvSpPr txBox="1"/>
            <p:nvPr/>
          </p:nvSpPr>
          <p:spPr>
            <a:xfrm>
              <a:off x="192" y="2640"/>
              <a:ext cx="440" cy="336"/>
            </a:xfrm>
            <a:prstGeom prst="rect">
              <a:avLst/>
            </a:prstGeom>
            <a:noFill/>
            <a:ln w="9525">
              <a:noFill/>
            </a:ln>
          </p:spPr>
          <p:txBody>
            <a:bodyPr wrap="none">
              <a:spAutoFit/>
            </a:bodyPr>
            <a:lstStyle/>
            <a:p>
              <a:pPr eaLnBrk="1" hangingPunct="1">
                <a:buFont typeface="Arial" panose="020B0604020202020204" pitchFamily="34" charset="0"/>
              </a:pPr>
              <a:r>
                <a:rPr lang="en-US" altLang="zh-CN" dirty="0">
                  <a:solidFill>
                    <a:schemeClr val="tx1"/>
                  </a:solidFill>
                  <a:latin typeface="Times New Roman" panose="02020603050405020304" pitchFamily="18" charset="0"/>
                </a:rPr>
                <a:t>CLK</a:t>
              </a:r>
            </a:p>
          </p:txBody>
        </p:sp>
        <p:sp>
          <p:nvSpPr>
            <p:cNvPr id="75841" name="Text Box 77"/>
            <p:cNvSpPr txBox="1"/>
            <p:nvPr/>
          </p:nvSpPr>
          <p:spPr>
            <a:xfrm>
              <a:off x="384" y="3408"/>
              <a:ext cx="233" cy="336"/>
            </a:xfrm>
            <a:prstGeom prst="rect">
              <a:avLst/>
            </a:prstGeom>
            <a:noFill/>
            <a:ln w="9525">
              <a:noFill/>
            </a:ln>
          </p:spPr>
          <p:txBody>
            <a:bodyPr wrap="none">
              <a:spAutoFit/>
            </a:bodyPr>
            <a:lstStyle/>
            <a:p>
              <a:pPr eaLnBrk="1" hangingPunct="1">
                <a:buFont typeface="Arial" panose="020B0604020202020204" pitchFamily="34" charset="0"/>
              </a:pPr>
              <a:r>
                <a:rPr lang="en-US" altLang="zh-CN" dirty="0">
                  <a:solidFill>
                    <a:schemeClr val="tx1"/>
                  </a:solidFill>
                  <a:latin typeface="Times New Roman" panose="02020603050405020304" pitchFamily="18" charset="0"/>
                </a:rPr>
                <a:t>Q</a:t>
              </a:r>
            </a:p>
          </p:txBody>
        </p:sp>
        <p:sp>
          <p:nvSpPr>
            <p:cNvPr id="75842" name="Text Box 78"/>
            <p:cNvSpPr txBox="1"/>
            <p:nvPr/>
          </p:nvSpPr>
          <p:spPr>
            <a:xfrm>
              <a:off x="288" y="2985"/>
              <a:ext cx="307" cy="310"/>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Times New Roman" panose="02020603050405020304" pitchFamily="18" charset="0"/>
                </a:rPr>
                <a:t>Q</a:t>
              </a:r>
              <a:r>
                <a:rPr lang="en-US" altLang="zh-CN" sz="1800" baseline="-25000" dirty="0">
                  <a:solidFill>
                    <a:schemeClr val="tx1"/>
                  </a:solidFill>
                  <a:latin typeface="Times New Roman" panose="02020603050405020304" pitchFamily="18" charset="0"/>
                </a:rPr>
                <a:t>M</a:t>
              </a:r>
            </a:p>
          </p:txBody>
        </p:sp>
        <p:sp>
          <p:nvSpPr>
            <p:cNvPr id="45103" name="Line 79"/>
            <p:cNvSpPr/>
            <p:nvPr/>
          </p:nvSpPr>
          <p:spPr>
            <a:xfrm>
              <a:off x="1104" y="3072"/>
              <a:ext cx="48" cy="96"/>
            </a:xfrm>
            <a:prstGeom prst="line">
              <a:avLst/>
            </a:prstGeom>
            <a:ln>
              <a:solidFill>
                <a:schemeClr val="accent2">
                  <a:lumMod val="75000"/>
                </a:schemeClr>
              </a:solidFill>
              <a:headEnd type="none" w="med" len="med"/>
              <a:tailEnd type="triangle" w="med" len="med"/>
            </a:ln>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75844" name="Freeform 80"/>
            <p:cNvSpPr/>
            <p:nvPr/>
          </p:nvSpPr>
          <p:spPr>
            <a:xfrm>
              <a:off x="1040" y="2016"/>
              <a:ext cx="216" cy="1056"/>
            </a:xfrm>
            <a:custGeom>
              <a:avLst/>
              <a:gdLst/>
              <a:ahLst/>
              <a:cxnLst>
                <a:cxn ang="0">
                  <a:pos x="160" y="0"/>
                </a:cxn>
                <a:cxn ang="0">
                  <a:pos x="208" y="144"/>
                </a:cxn>
                <a:cxn ang="0">
                  <a:pos x="112" y="384"/>
                </a:cxn>
                <a:cxn ang="0">
                  <a:pos x="16" y="672"/>
                </a:cxn>
                <a:cxn ang="0">
                  <a:pos x="16" y="960"/>
                </a:cxn>
                <a:cxn ang="0">
                  <a:pos x="64" y="1056"/>
                </a:cxn>
              </a:cxnLst>
              <a:rect l="0" t="0" r="0" b="0"/>
              <a:pathLst>
                <a:path w="216" h="1056">
                  <a:moveTo>
                    <a:pt x="160" y="0"/>
                  </a:moveTo>
                  <a:cubicBezTo>
                    <a:pt x="188" y="40"/>
                    <a:pt x="216" y="80"/>
                    <a:pt x="208" y="144"/>
                  </a:cubicBezTo>
                  <a:cubicBezTo>
                    <a:pt x="200" y="208"/>
                    <a:pt x="144" y="296"/>
                    <a:pt x="112" y="384"/>
                  </a:cubicBezTo>
                  <a:cubicBezTo>
                    <a:pt x="80" y="472"/>
                    <a:pt x="32" y="576"/>
                    <a:pt x="16" y="672"/>
                  </a:cubicBezTo>
                  <a:cubicBezTo>
                    <a:pt x="0" y="768"/>
                    <a:pt x="8" y="896"/>
                    <a:pt x="16" y="960"/>
                  </a:cubicBezTo>
                  <a:cubicBezTo>
                    <a:pt x="24" y="1024"/>
                    <a:pt x="56" y="1040"/>
                    <a:pt x="64" y="1056"/>
                  </a:cubicBezTo>
                </a:path>
              </a:pathLst>
            </a:custGeom>
            <a:noFill/>
            <a:ln w="19050" cap="flat" cmpd="sng">
              <a:solidFill>
                <a:srgbClr val="C55A11">
                  <a:alpha val="100000"/>
                </a:srgbClr>
              </a:solidFill>
              <a:prstDash val="solid"/>
              <a:round/>
              <a:headEnd type="none" w="med" len="med"/>
              <a:tailEnd type="none" w="med" len="med"/>
            </a:ln>
          </p:spPr>
          <p:txBody>
            <a:bodyPr/>
            <a:lstStyle/>
            <a:p>
              <a:endParaRPr lang="zh-CN" altLang="en-US"/>
            </a:p>
          </p:txBody>
        </p:sp>
        <p:sp>
          <p:nvSpPr>
            <p:cNvPr id="75845" name="Line 81"/>
            <p:cNvSpPr/>
            <p:nvPr/>
          </p:nvSpPr>
          <p:spPr>
            <a:xfrm>
              <a:off x="1824" y="3408"/>
              <a:ext cx="48" cy="96"/>
            </a:xfrm>
            <a:prstGeom prst="line">
              <a:avLst/>
            </a:prstGeom>
            <a:ln w="19050" cap="flat" cmpd="sng">
              <a:solidFill>
                <a:srgbClr val="C55A11"/>
              </a:solidFill>
              <a:prstDash val="solid"/>
              <a:headEnd type="none" w="med" len="med"/>
              <a:tailEnd type="triangle" w="med" len="med"/>
            </a:ln>
          </p:spPr>
          <p:txBody>
            <a:bodyPr/>
            <a:lstStyle/>
            <a:p>
              <a:endParaRPr lang="zh-CN" altLang="en-US"/>
            </a:p>
          </p:txBody>
        </p:sp>
        <p:sp>
          <p:nvSpPr>
            <p:cNvPr id="75846" name="Freeform 82"/>
            <p:cNvSpPr/>
            <p:nvPr/>
          </p:nvSpPr>
          <p:spPr>
            <a:xfrm>
              <a:off x="1800" y="2784"/>
              <a:ext cx="176" cy="624"/>
            </a:xfrm>
            <a:custGeom>
              <a:avLst/>
              <a:gdLst/>
              <a:ahLst/>
              <a:cxnLst>
                <a:cxn ang="0">
                  <a:pos x="72" y="0"/>
                </a:cxn>
                <a:cxn ang="0">
                  <a:pos x="168" y="96"/>
                </a:cxn>
                <a:cxn ang="0">
                  <a:pos x="24" y="336"/>
                </a:cxn>
                <a:cxn ang="0">
                  <a:pos x="24" y="624"/>
                </a:cxn>
              </a:cxnLst>
              <a:rect l="0" t="0" r="0" b="0"/>
              <a:pathLst>
                <a:path w="176" h="624">
                  <a:moveTo>
                    <a:pt x="72" y="0"/>
                  </a:moveTo>
                  <a:cubicBezTo>
                    <a:pt x="124" y="20"/>
                    <a:pt x="176" y="40"/>
                    <a:pt x="168" y="96"/>
                  </a:cubicBezTo>
                  <a:cubicBezTo>
                    <a:pt x="160" y="152"/>
                    <a:pt x="48" y="248"/>
                    <a:pt x="24" y="336"/>
                  </a:cubicBezTo>
                  <a:cubicBezTo>
                    <a:pt x="0" y="424"/>
                    <a:pt x="12" y="524"/>
                    <a:pt x="24" y="624"/>
                  </a:cubicBezTo>
                </a:path>
              </a:pathLst>
            </a:custGeom>
            <a:noFill/>
            <a:ln w="19050" cap="flat" cmpd="sng">
              <a:solidFill>
                <a:srgbClr val="C55A11">
                  <a:alpha val="100000"/>
                </a:srgbClr>
              </a:solidFill>
              <a:prstDash val="solid"/>
              <a:round/>
              <a:headEnd type="none" w="med" len="med"/>
              <a:tailEnd type="none" w="med" len="med"/>
            </a:ln>
          </p:spPr>
          <p:txBody>
            <a:bodyPr/>
            <a:lstStyle/>
            <a:p>
              <a:endParaRPr lang="zh-CN" altLang="en-US"/>
            </a:p>
          </p:txBody>
        </p:sp>
        <p:sp>
          <p:nvSpPr>
            <p:cNvPr id="75847" name="Freeform 83"/>
            <p:cNvSpPr/>
            <p:nvPr/>
          </p:nvSpPr>
          <p:spPr>
            <a:xfrm>
              <a:off x="2736" y="2352"/>
              <a:ext cx="152" cy="768"/>
            </a:xfrm>
            <a:custGeom>
              <a:avLst/>
              <a:gdLst/>
              <a:ahLst/>
              <a:cxnLst>
                <a:cxn ang="0">
                  <a:pos x="96" y="0"/>
                </a:cxn>
                <a:cxn ang="0">
                  <a:pos x="144" y="144"/>
                </a:cxn>
                <a:cxn ang="0">
                  <a:pos x="48" y="432"/>
                </a:cxn>
                <a:cxn ang="0">
                  <a:pos x="0" y="576"/>
                </a:cxn>
                <a:cxn ang="0">
                  <a:pos x="48" y="768"/>
                </a:cxn>
              </a:cxnLst>
              <a:rect l="0" t="0" r="0" b="0"/>
              <a:pathLst>
                <a:path w="152" h="768">
                  <a:moveTo>
                    <a:pt x="96" y="0"/>
                  </a:moveTo>
                  <a:cubicBezTo>
                    <a:pt x="124" y="36"/>
                    <a:pt x="152" y="72"/>
                    <a:pt x="144" y="144"/>
                  </a:cubicBezTo>
                  <a:cubicBezTo>
                    <a:pt x="136" y="216"/>
                    <a:pt x="72" y="360"/>
                    <a:pt x="48" y="432"/>
                  </a:cubicBezTo>
                  <a:cubicBezTo>
                    <a:pt x="24" y="504"/>
                    <a:pt x="0" y="520"/>
                    <a:pt x="0" y="576"/>
                  </a:cubicBezTo>
                  <a:cubicBezTo>
                    <a:pt x="0" y="632"/>
                    <a:pt x="24" y="700"/>
                    <a:pt x="48" y="768"/>
                  </a:cubicBezTo>
                </a:path>
              </a:pathLst>
            </a:custGeom>
            <a:noFill/>
            <a:ln w="19050" cap="flat" cmpd="sng">
              <a:solidFill>
                <a:srgbClr val="C55A11">
                  <a:alpha val="100000"/>
                </a:srgbClr>
              </a:solidFill>
              <a:prstDash val="solid"/>
              <a:round/>
              <a:headEnd type="none" w="med" len="med"/>
              <a:tailEnd type="none" w="med" len="med"/>
            </a:ln>
          </p:spPr>
          <p:txBody>
            <a:bodyPr/>
            <a:lstStyle/>
            <a:p>
              <a:endParaRPr lang="zh-CN" altLang="en-US"/>
            </a:p>
          </p:txBody>
        </p:sp>
        <p:sp>
          <p:nvSpPr>
            <p:cNvPr id="75848" name="Line 84"/>
            <p:cNvSpPr/>
            <p:nvPr/>
          </p:nvSpPr>
          <p:spPr>
            <a:xfrm>
              <a:off x="3456" y="3504"/>
              <a:ext cx="48" cy="48"/>
            </a:xfrm>
            <a:prstGeom prst="line">
              <a:avLst/>
            </a:prstGeom>
            <a:ln w="19050" cap="flat" cmpd="sng">
              <a:solidFill>
                <a:srgbClr val="C55A11"/>
              </a:solidFill>
              <a:prstDash val="solid"/>
              <a:headEnd type="none" w="med" len="med"/>
              <a:tailEnd type="triangle" w="med" len="med"/>
            </a:ln>
          </p:spPr>
          <p:txBody>
            <a:bodyPr/>
            <a:lstStyle/>
            <a:p>
              <a:endParaRPr lang="zh-CN" altLang="en-US"/>
            </a:p>
          </p:txBody>
        </p:sp>
        <p:sp>
          <p:nvSpPr>
            <p:cNvPr id="75849" name="Freeform 85"/>
            <p:cNvSpPr/>
            <p:nvPr/>
          </p:nvSpPr>
          <p:spPr>
            <a:xfrm>
              <a:off x="3400" y="2784"/>
              <a:ext cx="264" cy="720"/>
            </a:xfrm>
            <a:custGeom>
              <a:avLst/>
              <a:gdLst/>
              <a:ahLst/>
              <a:cxnLst>
                <a:cxn ang="0">
                  <a:pos x="152" y="0"/>
                </a:cxn>
                <a:cxn ang="0">
                  <a:pos x="248" y="96"/>
                </a:cxn>
                <a:cxn ang="0">
                  <a:pos x="56" y="336"/>
                </a:cxn>
                <a:cxn ang="0">
                  <a:pos x="8" y="480"/>
                </a:cxn>
                <a:cxn ang="0">
                  <a:pos x="8" y="672"/>
                </a:cxn>
                <a:cxn ang="0">
                  <a:pos x="56" y="720"/>
                </a:cxn>
              </a:cxnLst>
              <a:rect l="0" t="0" r="0" b="0"/>
              <a:pathLst>
                <a:path w="264" h="720">
                  <a:moveTo>
                    <a:pt x="152" y="0"/>
                  </a:moveTo>
                  <a:cubicBezTo>
                    <a:pt x="208" y="20"/>
                    <a:pt x="264" y="40"/>
                    <a:pt x="248" y="96"/>
                  </a:cubicBezTo>
                  <a:cubicBezTo>
                    <a:pt x="232" y="152"/>
                    <a:pt x="96" y="272"/>
                    <a:pt x="56" y="336"/>
                  </a:cubicBezTo>
                  <a:cubicBezTo>
                    <a:pt x="16" y="400"/>
                    <a:pt x="16" y="424"/>
                    <a:pt x="8" y="480"/>
                  </a:cubicBezTo>
                  <a:cubicBezTo>
                    <a:pt x="0" y="536"/>
                    <a:pt x="0" y="632"/>
                    <a:pt x="8" y="672"/>
                  </a:cubicBezTo>
                  <a:cubicBezTo>
                    <a:pt x="16" y="712"/>
                    <a:pt x="36" y="716"/>
                    <a:pt x="56" y="720"/>
                  </a:cubicBezTo>
                </a:path>
              </a:pathLst>
            </a:custGeom>
            <a:noFill/>
            <a:ln w="19050" cap="flat" cmpd="sng">
              <a:solidFill>
                <a:srgbClr val="C55A11">
                  <a:alpha val="100000"/>
                </a:srgbClr>
              </a:solidFill>
              <a:prstDash val="solid"/>
              <a:round/>
              <a:headEnd type="none" w="med" len="med"/>
              <a:tailEnd type="none" w="med" len="med"/>
            </a:ln>
          </p:spPr>
          <p:txBody>
            <a:bodyPr/>
            <a:lstStyle/>
            <a:p>
              <a:endParaRPr lang="zh-CN" altLang="en-US"/>
            </a:p>
          </p:txBody>
        </p:sp>
        <p:sp>
          <p:nvSpPr>
            <p:cNvPr id="75850" name="Text Box 86"/>
            <p:cNvSpPr txBox="1"/>
            <p:nvPr/>
          </p:nvSpPr>
          <p:spPr>
            <a:xfrm>
              <a:off x="2058" y="3557"/>
              <a:ext cx="553" cy="310"/>
            </a:xfrm>
            <a:prstGeom prst="rect">
              <a:avLst/>
            </a:prstGeom>
            <a:noFill/>
            <a:ln w="9525">
              <a:noFill/>
            </a:ln>
          </p:spPr>
          <p:txBody>
            <a:bodyPr wrap="none">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时序图</a:t>
              </a:r>
            </a:p>
          </p:txBody>
        </p:sp>
        <p:sp>
          <p:nvSpPr>
            <p:cNvPr id="75851" name="Line 87"/>
            <p:cNvSpPr/>
            <p:nvPr/>
          </p:nvSpPr>
          <p:spPr>
            <a:xfrm>
              <a:off x="2784" y="3120"/>
              <a:ext cx="48" cy="48"/>
            </a:xfrm>
            <a:prstGeom prst="line">
              <a:avLst/>
            </a:prstGeom>
            <a:ln w="19050" cap="flat" cmpd="sng">
              <a:solidFill>
                <a:srgbClr val="C55A11"/>
              </a:solidFill>
              <a:prstDash val="solid"/>
              <a:headEnd type="none" w="med" len="med"/>
              <a:tailEnd type="triangle" w="med" len="med"/>
            </a:ln>
          </p:spPr>
          <p:txBody>
            <a:bodyPr/>
            <a:lstStyle/>
            <a:p>
              <a:endParaRPr lang="zh-CN" altLang="en-US"/>
            </a:p>
          </p:txBody>
        </p:sp>
      </p:grpSp>
      <p:sp>
        <p:nvSpPr>
          <p:cNvPr id="2" name="矩形 1"/>
          <p:cNvSpPr/>
          <p:nvPr/>
        </p:nvSpPr>
        <p:spPr>
          <a:xfrm>
            <a:off x="1918335" y="859155"/>
            <a:ext cx="2936240" cy="164084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5780" name="Group 122"/>
          <p:cNvGrpSpPr/>
          <p:nvPr/>
        </p:nvGrpSpPr>
        <p:grpSpPr>
          <a:xfrm>
            <a:off x="1079500" y="798513"/>
            <a:ext cx="4572000" cy="1776412"/>
            <a:chOff x="454" y="489"/>
            <a:chExt cx="2793" cy="1344"/>
          </a:xfrm>
        </p:grpSpPr>
        <p:sp>
          <p:nvSpPr>
            <p:cNvPr id="75781" name="Text Box 34"/>
            <p:cNvSpPr txBox="1"/>
            <p:nvPr/>
          </p:nvSpPr>
          <p:spPr>
            <a:xfrm>
              <a:off x="2037" y="1523"/>
              <a:ext cx="553" cy="310"/>
            </a:xfrm>
            <a:prstGeom prst="rect">
              <a:avLst/>
            </a:prstGeom>
            <a:noFill/>
            <a:ln w="19050">
              <a:noFill/>
            </a:ln>
          </p:spPr>
          <p:txBody>
            <a:bodyPr wrap="none">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电路图</a:t>
              </a:r>
            </a:p>
          </p:txBody>
        </p:sp>
        <p:sp>
          <p:nvSpPr>
            <p:cNvPr id="75782" name="Line 91"/>
            <p:cNvSpPr/>
            <p:nvPr/>
          </p:nvSpPr>
          <p:spPr>
            <a:xfrm>
              <a:off x="1586" y="784"/>
              <a:ext cx="61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83" name="Line 92"/>
            <p:cNvSpPr/>
            <p:nvPr/>
          </p:nvSpPr>
          <p:spPr>
            <a:xfrm>
              <a:off x="800" y="784"/>
              <a:ext cx="4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84" name="Line 93"/>
            <p:cNvSpPr/>
            <p:nvPr/>
          </p:nvSpPr>
          <p:spPr>
            <a:xfrm>
              <a:off x="800" y="1216"/>
              <a:ext cx="4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85" name="Line 94"/>
            <p:cNvSpPr/>
            <p:nvPr/>
          </p:nvSpPr>
          <p:spPr>
            <a:xfrm>
              <a:off x="1649" y="1196"/>
              <a:ext cx="52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86" name="Line 95"/>
            <p:cNvSpPr/>
            <p:nvPr/>
          </p:nvSpPr>
          <p:spPr>
            <a:xfrm>
              <a:off x="2565" y="774"/>
              <a:ext cx="4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87" name="Line 96"/>
            <p:cNvSpPr/>
            <p:nvPr/>
          </p:nvSpPr>
          <p:spPr>
            <a:xfrm>
              <a:off x="2618" y="1191"/>
              <a:ext cx="3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88" name="Oval 97"/>
            <p:cNvSpPr/>
            <p:nvPr/>
          </p:nvSpPr>
          <p:spPr>
            <a:xfrm flipH="1">
              <a:off x="2565" y="1158"/>
              <a:ext cx="57" cy="5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5789" name="Line 98"/>
            <p:cNvSpPr/>
            <p:nvPr/>
          </p:nvSpPr>
          <p:spPr>
            <a:xfrm flipH="1">
              <a:off x="1890" y="981"/>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90" name="Rectangle 99"/>
            <p:cNvSpPr/>
            <p:nvPr/>
          </p:nvSpPr>
          <p:spPr>
            <a:xfrm>
              <a:off x="1312" y="1486"/>
              <a:ext cx="193" cy="29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5791" name="Oval 100"/>
            <p:cNvSpPr/>
            <p:nvPr/>
          </p:nvSpPr>
          <p:spPr>
            <a:xfrm flipH="1">
              <a:off x="1505" y="1610"/>
              <a:ext cx="57" cy="5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5792" name="Line 101"/>
            <p:cNvSpPr/>
            <p:nvPr/>
          </p:nvSpPr>
          <p:spPr>
            <a:xfrm>
              <a:off x="1558" y="1638"/>
              <a:ext cx="34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93" name="Text Box 102"/>
            <p:cNvSpPr txBox="1"/>
            <p:nvPr/>
          </p:nvSpPr>
          <p:spPr>
            <a:xfrm>
              <a:off x="1298" y="1489"/>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75794" name="Line 103"/>
            <p:cNvSpPr/>
            <p:nvPr/>
          </p:nvSpPr>
          <p:spPr>
            <a:xfrm>
              <a:off x="1894" y="981"/>
              <a:ext cx="0" cy="65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95" name="Line 104"/>
            <p:cNvSpPr/>
            <p:nvPr/>
          </p:nvSpPr>
          <p:spPr>
            <a:xfrm>
              <a:off x="1030" y="1001"/>
              <a:ext cx="0" cy="63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96" name="Line 105"/>
            <p:cNvSpPr/>
            <p:nvPr/>
          </p:nvSpPr>
          <p:spPr>
            <a:xfrm>
              <a:off x="838" y="1638"/>
              <a:ext cx="48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797" name="Text Box 106"/>
            <p:cNvSpPr txBox="1"/>
            <p:nvPr/>
          </p:nvSpPr>
          <p:spPr>
            <a:xfrm>
              <a:off x="598" y="650"/>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a:t>
              </a:r>
            </a:p>
          </p:txBody>
        </p:sp>
        <p:sp>
          <p:nvSpPr>
            <p:cNvPr id="75798" name="Text Box 107"/>
            <p:cNvSpPr txBox="1"/>
            <p:nvPr/>
          </p:nvSpPr>
          <p:spPr>
            <a:xfrm>
              <a:off x="598" y="1062"/>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a:t>
              </a:r>
            </a:p>
          </p:txBody>
        </p:sp>
        <p:sp>
          <p:nvSpPr>
            <p:cNvPr id="75799" name="Text Box 108"/>
            <p:cNvSpPr txBox="1"/>
            <p:nvPr/>
          </p:nvSpPr>
          <p:spPr>
            <a:xfrm>
              <a:off x="454" y="1484"/>
              <a:ext cx="331"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75800" name="Text Box 109"/>
            <p:cNvSpPr txBox="1"/>
            <p:nvPr/>
          </p:nvSpPr>
          <p:spPr>
            <a:xfrm>
              <a:off x="1606" y="489"/>
              <a:ext cx="234"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r>
                <a:rPr lang="en-US" altLang="zh-CN" sz="1800" baseline="-25000" dirty="0">
                  <a:solidFill>
                    <a:schemeClr val="tx1"/>
                  </a:solidFill>
                  <a:latin typeface="黑体" panose="02010609060101010101" pitchFamily="49" charset="-122"/>
                  <a:ea typeface="黑体" panose="02010609060101010101" pitchFamily="49" charset="-122"/>
                </a:rPr>
                <a:t>M</a:t>
              </a:r>
            </a:p>
          </p:txBody>
        </p:sp>
        <p:sp>
          <p:nvSpPr>
            <p:cNvPr id="75801" name="Text Box 110"/>
            <p:cNvSpPr txBox="1"/>
            <p:nvPr/>
          </p:nvSpPr>
          <p:spPr>
            <a:xfrm>
              <a:off x="1575" y="1215"/>
              <a:ext cx="306"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r>
                <a:rPr lang="en-US" altLang="zh-CN" sz="1800" baseline="-25000" dirty="0">
                  <a:solidFill>
                    <a:schemeClr val="tx1"/>
                  </a:solidFill>
                  <a:latin typeface="黑体" panose="02010609060101010101" pitchFamily="49" charset="-122"/>
                  <a:ea typeface="黑体" panose="02010609060101010101" pitchFamily="49" charset="-122"/>
                </a:rPr>
                <a:t>M</a:t>
              </a:r>
            </a:p>
          </p:txBody>
        </p:sp>
        <p:sp>
          <p:nvSpPr>
            <p:cNvPr id="75802" name="Text Box 111"/>
            <p:cNvSpPr txBox="1"/>
            <p:nvPr/>
          </p:nvSpPr>
          <p:spPr>
            <a:xfrm>
              <a:off x="2975" y="630"/>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5803" name="Text Box 112"/>
            <p:cNvSpPr txBox="1"/>
            <p:nvPr/>
          </p:nvSpPr>
          <p:spPr>
            <a:xfrm>
              <a:off x="2988" y="1062"/>
              <a:ext cx="259"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5804" name="Line 113"/>
            <p:cNvSpPr/>
            <p:nvPr/>
          </p:nvSpPr>
          <p:spPr>
            <a:xfrm flipH="1">
              <a:off x="1023" y="994"/>
              <a:ext cx="20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5805" name="Oval 114"/>
            <p:cNvSpPr/>
            <p:nvPr/>
          </p:nvSpPr>
          <p:spPr>
            <a:xfrm>
              <a:off x="1002" y="1608"/>
              <a:ext cx="48" cy="4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5806" name="Oval 115"/>
            <p:cNvSpPr/>
            <p:nvPr/>
          </p:nvSpPr>
          <p:spPr>
            <a:xfrm flipH="1">
              <a:off x="1591" y="1168"/>
              <a:ext cx="57" cy="5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5807" name="Rectangle 116"/>
            <p:cNvSpPr/>
            <p:nvPr/>
          </p:nvSpPr>
          <p:spPr>
            <a:xfrm>
              <a:off x="1156" y="688"/>
              <a:ext cx="428"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5808" name="Text Box 117"/>
            <p:cNvSpPr txBox="1"/>
            <p:nvPr/>
          </p:nvSpPr>
          <p:spPr>
            <a:xfrm>
              <a:off x="1175" y="641"/>
              <a:ext cx="403" cy="768"/>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  Q</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  Q</a:t>
              </a:r>
            </a:p>
          </p:txBody>
        </p:sp>
        <p:sp>
          <p:nvSpPr>
            <p:cNvPr id="75809" name="Rectangle 118"/>
            <p:cNvSpPr/>
            <p:nvPr/>
          </p:nvSpPr>
          <p:spPr>
            <a:xfrm>
              <a:off x="2128" y="678"/>
              <a:ext cx="428"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5810" name="Text Box 119"/>
            <p:cNvSpPr txBox="1"/>
            <p:nvPr/>
          </p:nvSpPr>
          <p:spPr>
            <a:xfrm>
              <a:off x="2112" y="662"/>
              <a:ext cx="505" cy="776"/>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   Q</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   Q</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a:xfrm>
            <a:off x="722313" y="615950"/>
            <a:ext cx="8458200" cy="514350"/>
          </a:xfrm>
          <a:prstGeom prst="rect">
            <a:avLst/>
          </a:prstGeom>
          <a:noFill/>
          <a:ln>
            <a:noFill/>
          </a:ln>
        </p:spPr>
        <p:txBody>
          <a:bodyPr/>
          <a:lstStyle/>
          <a:p>
            <a:pPr eaLnBrk="1" hangingPunct="1"/>
            <a:r>
              <a:rPr lang="en-US" altLang="zh-CN" sz="2000" b="1" dirty="0">
                <a:solidFill>
                  <a:srgbClr val="C00000"/>
                </a:solidFill>
                <a:latin typeface="华文新魏" panose="02010800040101010101" pitchFamily="2" charset="-122"/>
                <a:ea typeface="华文新魏" panose="02010800040101010101" pitchFamily="2" charset="-122"/>
              </a:rPr>
              <a:t>7</a:t>
            </a:r>
            <a:r>
              <a:rPr lang="zh-CN" altLang="en-US" sz="2000" b="1" dirty="0">
                <a:solidFill>
                  <a:srgbClr val="C00000"/>
                </a:solidFill>
                <a:latin typeface="华文新魏" panose="02010800040101010101" pitchFamily="2" charset="-122"/>
                <a:ea typeface="华文新魏" panose="02010800040101010101" pitchFamily="2" charset="-122"/>
              </a:rPr>
              <a:t>）</a:t>
            </a:r>
            <a:r>
              <a:rPr lang="en-US" altLang="zh-CN" sz="2000" b="1" dirty="0">
                <a:solidFill>
                  <a:srgbClr val="C00000"/>
                </a:solidFill>
                <a:latin typeface="华文新魏" panose="02010800040101010101" pitchFamily="2" charset="-122"/>
                <a:ea typeface="华文新魏" panose="02010800040101010101" pitchFamily="2" charset="-122"/>
              </a:rPr>
              <a:t> </a:t>
            </a:r>
            <a:r>
              <a:rPr lang="zh-CN" altLang="en-US" sz="2000" b="1" dirty="0">
                <a:solidFill>
                  <a:srgbClr val="C00000"/>
                </a:solidFill>
                <a:latin typeface="华文新魏" panose="02010800040101010101" pitchFamily="2" charset="-122"/>
                <a:ea typeface="华文新魏" panose="02010800040101010101" pitchFamily="2" charset="-122"/>
              </a:rPr>
              <a:t>主从</a:t>
            </a:r>
            <a:r>
              <a:rPr lang="en-US" altLang="zh-CN" sz="2000" b="1" dirty="0">
                <a:solidFill>
                  <a:srgbClr val="C00000"/>
                </a:solidFill>
                <a:latin typeface="华文新魏" panose="02010800040101010101" pitchFamily="2" charset="-122"/>
                <a:ea typeface="华文新魏" panose="02010800040101010101" pitchFamily="2" charset="-122"/>
              </a:rPr>
              <a:t>J-K </a:t>
            </a:r>
            <a:r>
              <a:rPr lang="zh-CN" altLang="en-US" sz="2000" b="1" dirty="0">
                <a:solidFill>
                  <a:srgbClr val="C00000"/>
                </a:solidFill>
                <a:latin typeface="华文新魏" panose="02010800040101010101" pitchFamily="2" charset="-122"/>
                <a:ea typeface="华文新魏" panose="02010800040101010101" pitchFamily="2" charset="-122"/>
              </a:rPr>
              <a:t>触发器（</a:t>
            </a:r>
            <a:r>
              <a:rPr lang="en-US" altLang="zh-CN" sz="2000" b="1" i="1" dirty="0">
                <a:solidFill>
                  <a:srgbClr val="C00000"/>
                </a:solidFill>
                <a:latin typeface="华文新魏" panose="02010800040101010101" pitchFamily="2" charset="-122"/>
                <a:ea typeface="华文新魏" panose="02010800040101010101" pitchFamily="2" charset="-122"/>
              </a:rPr>
              <a:t>Master/slave J-K Flip-flop</a:t>
            </a:r>
            <a:r>
              <a:rPr lang="zh-CN" altLang="en-US" sz="2000" b="1" i="1" dirty="0">
                <a:solidFill>
                  <a:srgbClr val="C00000"/>
                </a:solidFill>
                <a:latin typeface="华文新魏" panose="02010800040101010101" pitchFamily="2" charset="-122"/>
                <a:ea typeface="华文新魏" panose="02010800040101010101" pitchFamily="2" charset="-122"/>
              </a:rPr>
              <a:t>）</a:t>
            </a:r>
          </a:p>
        </p:txBody>
      </p:sp>
      <p:sp>
        <p:nvSpPr>
          <p:cNvPr id="76803" name="Text Box 6"/>
          <p:cNvSpPr txBox="1"/>
          <p:nvPr/>
        </p:nvSpPr>
        <p:spPr>
          <a:xfrm>
            <a:off x="790575" y="1001713"/>
            <a:ext cx="7813675" cy="1309370"/>
          </a:xfrm>
          <a:prstGeom prst="rect">
            <a:avLst/>
          </a:prstGeom>
          <a:noFill/>
          <a:ln w="9525">
            <a:noFill/>
          </a:ln>
        </p:spPr>
        <p:txBody>
          <a:bodyPr>
            <a:spAutoFit/>
          </a:bodyPr>
          <a:lstStyle/>
          <a:p>
            <a:pPr eaLnBrk="1" hangingPunct="1">
              <a:lnSpc>
                <a:spcPct val="110000"/>
              </a:lnSpc>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在主从 </a:t>
            </a:r>
            <a:r>
              <a:rPr lang="en-US" altLang="zh-CN" sz="1800" b="1" dirty="0">
                <a:solidFill>
                  <a:schemeClr val="tx1"/>
                </a:solidFill>
                <a:latin typeface="华文新魏" panose="02010800040101010101" pitchFamily="2" charset="-122"/>
                <a:ea typeface="华文新魏" panose="02010800040101010101" pitchFamily="2" charset="-122"/>
              </a:rPr>
              <a:t>S-R </a:t>
            </a:r>
            <a:r>
              <a:rPr lang="zh-CN" altLang="en-US" sz="1800" b="1" dirty="0">
                <a:solidFill>
                  <a:schemeClr val="tx1"/>
                </a:solidFill>
                <a:latin typeface="华文新魏" panose="02010800040101010101" pitchFamily="2" charset="-122"/>
                <a:ea typeface="华文新魏" panose="02010800040101010101" pitchFamily="2" charset="-122"/>
              </a:rPr>
              <a:t>触发器的使用过程中</a:t>
            </a:r>
            <a:r>
              <a:rPr lang="zh-CN" altLang="en-US" sz="1800" b="1" dirty="0">
                <a:solidFill>
                  <a:schemeClr val="accent2"/>
                </a:solidFill>
                <a:latin typeface="华文新魏" panose="02010800040101010101" pitchFamily="2" charset="-122"/>
                <a:ea typeface="华文新魏" panose="02010800040101010101" pitchFamily="2" charset="-122"/>
              </a:rPr>
              <a:t>不允许</a:t>
            </a:r>
            <a:r>
              <a:rPr lang="en-US" altLang="zh-CN" sz="1800" b="1" dirty="0">
                <a:solidFill>
                  <a:schemeClr val="accent2"/>
                </a:solidFill>
                <a:latin typeface="华文新魏" panose="02010800040101010101" pitchFamily="2" charset="-122"/>
                <a:ea typeface="华文新魏" panose="02010800040101010101" pitchFamily="2" charset="-122"/>
              </a:rPr>
              <a:t>S</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R</a:t>
            </a:r>
            <a:r>
              <a:rPr lang="zh-CN" altLang="en-US" sz="1800" b="1" dirty="0">
                <a:solidFill>
                  <a:schemeClr val="accent2"/>
                </a:solidFill>
                <a:latin typeface="华文新魏" panose="02010800040101010101" pitchFamily="2" charset="-122"/>
                <a:ea typeface="华文新魏" panose="02010800040101010101" pitchFamily="2" charset="-122"/>
              </a:rPr>
              <a:t>信号同时有效</a:t>
            </a:r>
            <a:r>
              <a:rPr lang="zh-CN" altLang="en-US" sz="1800" b="1" dirty="0">
                <a:solidFill>
                  <a:schemeClr val="tx1"/>
                </a:solidFill>
                <a:latin typeface="华文新魏" panose="02010800040101010101" pitchFamily="2" charset="-122"/>
                <a:ea typeface="华文新魏" panose="02010800040101010101" pitchFamily="2" charset="-122"/>
              </a:rPr>
              <a:t>，这给应用带来不便。</a:t>
            </a:r>
            <a:r>
              <a:rPr lang="en-US" altLang="zh-CN" sz="1800" b="1" dirty="0">
                <a:solidFill>
                  <a:srgbClr val="FF0000"/>
                </a:solidFill>
                <a:latin typeface="华文新魏" panose="02010800040101010101" pitchFamily="2" charset="-122"/>
                <a:ea typeface="华文新魏" panose="02010800040101010101" pitchFamily="2" charset="-122"/>
              </a:rPr>
              <a:t>J-K </a:t>
            </a:r>
            <a:r>
              <a:rPr lang="zh-CN" altLang="en-US" sz="1800" b="1" dirty="0">
                <a:solidFill>
                  <a:srgbClr val="FF0000"/>
                </a:solidFill>
                <a:latin typeface="华文新魏" panose="02010800040101010101" pitchFamily="2" charset="-122"/>
                <a:ea typeface="华文新魏" panose="02010800040101010101" pitchFamily="2" charset="-122"/>
              </a:rPr>
              <a:t>触发器利用输出</a:t>
            </a:r>
            <a:r>
              <a:rPr lang="en-US" altLang="zh-CN" sz="1800" b="1" dirty="0">
                <a:solidFill>
                  <a:srgbClr val="FF0000"/>
                </a:solidFill>
                <a:latin typeface="华文新魏" panose="02010800040101010101" pitchFamily="2" charset="-122"/>
                <a:ea typeface="华文新魏" panose="02010800040101010101" pitchFamily="2" charset="-122"/>
              </a:rPr>
              <a:t>Q</a:t>
            </a:r>
            <a:r>
              <a:rPr lang="zh-CN" altLang="en-US" sz="1800" b="1" dirty="0">
                <a:solidFill>
                  <a:srgbClr val="FF0000"/>
                </a:solidFill>
                <a:latin typeface="华文新魏" panose="02010800040101010101" pitchFamily="2" charset="-122"/>
                <a:ea typeface="华文新魏" panose="02010800040101010101" pitchFamily="2" charset="-122"/>
              </a:rPr>
              <a:t>及</a:t>
            </a:r>
            <a:r>
              <a:rPr lang="en-US" altLang="zh-CN" sz="1800" b="1" dirty="0">
                <a:solidFill>
                  <a:srgbClr val="FF0000"/>
                </a:solidFill>
                <a:latin typeface="华文新魏" panose="02010800040101010101" pitchFamily="2" charset="-122"/>
                <a:ea typeface="华文新魏" panose="02010800040101010101" pitchFamily="2" charset="-122"/>
              </a:rPr>
              <a:t>/Q</a:t>
            </a:r>
            <a:r>
              <a:rPr lang="zh-CN" altLang="en-US" sz="1800" b="1" dirty="0">
                <a:solidFill>
                  <a:srgbClr val="FF0000"/>
                </a:solidFill>
                <a:latin typeface="华文新魏" panose="02010800040101010101" pitchFamily="2" charset="-122"/>
                <a:ea typeface="华文新魏" panose="02010800040101010101" pitchFamily="2" charset="-122"/>
              </a:rPr>
              <a:t>不会同时为</a:t>
            </a:r>
            <a:r>
              <a:rPr lang="en-US" altLang="zh-CN" sz="1800" b="1" dirty="0">
                <a:solidFill>
                  <a:srgbClr val="FF0000"/>
                </a:solidFill>
                <a:latin typeface="华文新魏" panose="02010800040101010101" pitchFamily="2" charset="-122"/>
                <a:ea typeface="华文新魏" panose="02010800040101010101" pitchFamily="2" charset="-122"/>
              </a:rPr>
              <a:t>1</a:t>
            </a:r>
            <a:r>
              <a:rPr lang="zh-CN" altLang="en-US" sz="1800" b="1" dirty="0">
                <a:solidFill>
                  <a:srgbClr val="FF0000"/>
                </a:solidFill>
                <a:latin typeface="华文新魏" panose="02010800040101010101" pitchFamily="2" charset="-122"/>
                <a:ea typeface="华文新魏" panose="02010800040101010101" pitchFamily="2" charset="-122"/>
              </a:rPr>
              <a:t>或</a:t>
            </a:r>
            <a:r>
              <a:rPr lang="en-US" altLang="zh-CN" sz="1800" b="1" dirty="0">
                <a:solidFill>
                  <a:srgbClr val="FF0000"/>
                </a:solidFill>
                <a:latin typeface="华文新魏" panose="02010800040101010101" pitchFamily="2" charset="-122"/>
                <a:ea typeface="华文新魏" panose="02010800040101010101" pitchFamily="2" charset="-122"/>
              </a:rPr>
              <a:t>0</a:t>
            </a:r>
            <a:r>
              <a:rPr lang="zh-CN" altLang="en-US" sz="1800" b="1" dirty="0">
                <a:solidFill>
                  <a:srgbClr val="FF0000"/>
                </a:solidFill>
                <a:latin typeface="华文新魏" panose="02010800040101010101" pitchFamily="2" charset="-122"/>
                <a:ea typeface="华文新魏" panose="02010800040101010101" pitchFamily="2" charset="-122"/>
              </a:rPr>
              <a:t>这一特性</a:t>
            </a:r>
            <a:r>
              <a:rPr lang="zh-CN" altLang="en-US" sz="1800" b="1" dirty="0">
                <a:solidFill>
                  <a:schemeClr val="tx1"/>
                </a:solidFill>
                <a:latin typeface="华文新魏" panose="02010800040101010101" pitchFamily="2" charset="-122"/>
                <a:ea typeface="华文新魏" panose="02010800040101010101" pitchFamily="2" charset="-122"/>
              </a:rPr>
              <a:t>，将</a:t>
            </a:r>
            <a:r>
              <a:rPr lang="zh-CN" altLang="en-US" sz="1800" b="1" dirty="0">
                <a:solidFill>
                  <a:schemeClr val="accent2"/>
                </a:solidFill>
                <a:latin typeface="华文新魏" panose="02010800040101010101" pitchFamily="2" charset="-122"/>
                <a:ea typeface="华文新魏" panose="02010800040101010101" pitchFamily="2" charset="-122"/>
              </a:rPr>
              <a:t>输入</a:t>
            </a:r>
            <a:r>
              <a:rPr lang="en-US" altLang="zh-CN" sz="1800" b="1" dirty="0">
                <a:solidFill>
                  <a:schemeClr val="accent2"/>
                </a:solidFill>
                <a:latin typeface="华文新魏" panose="02010800040101010101" pitchFamily="2" charset="-122"/>
                <a:ea typeface="华文新魏" panose="02010800040101010101" pitchFamily="2" charset="-122"/>
              </a:rPr>
              <a:t>J</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K</a:t>
            </a:r>
            <a:r>
              <a:rPr lang="zh-CN" altLang="en-US" sz="1800" b="1" dirty="0">
                <a:solidFill>
                  <a:schemeClr val="accent2"/>
                </a:solidFill>
                <a:latin typeface="华文新魏" panose="02010800040101010101" pitchFamily="2" charset="-122"/>
                <a:ea typeface="华文新魏" panose="02010800040101010101" pitchFamily="2" charset="-122"/>
              </a:rPr>
              <a:t>先分别同</a:t>
            </a:r>
            <a:r>
              <a:rPr lang="en-US" altLang="zh-CN" sz="1800" b="1" dirty="0">
                <a:solidFill>
                  <a:schemeClr val="accent2"/>
                </a:solidFill>
                <a:latin typeface="华文新魏" panose="02010800040101010101" pitchFamily="2" charset="-122"/>
                <a:ea typeface="华文新魏" panose="02010800040101010101" pitchFamily="2" charset="-122"/>
              </a:rPr>
              <a:t>/Q</a:t>
            </a:r>
            <a:r>
              <a:rPr lang="zh-CN" altLang="en-US" sz="1800" b="1" dirty="0">
                <a:solidFill>
                  <a:schemeClr val="accent2"/>
                </a:solidFill>
                <a:latin typeface="华文新魏" panose="02010800040101010101" pitchFamily="2" charset="-122"/>
                <a:ea typeface="华文新魏" panose="02010800040101010101" pitchFamily="2" charset="-122"/>
              </a:rPr>
              <a:t>及</a:t>
            </a:r>
            <a:r>
              <a:rPr lang="en-US" altLang="zh-CN" sz="1800" b="1" dirty="0">
                <a:solidFill>
                  <a:schemeClr val="accent2"/>
                </a:solidFill>
                <a:latin typeface="华文新魏" panose="02010800040101010101" pitchFamily="2" charset="-122"/>
                <a:ea typeface="华文新魏" panose="02010800040101010101" pitchFamily="2" charset="-122"/>
              </a:rPr>
              <a:t>Q “</a:t>
            </a:r>
            <a:r>
              <a:rPr lang="zh-CN" altLang="en-US" sz="1800" b="1" dirty="0">
                <a:solidFill>
                  <a:schemeClr val="accent2"/>
                </a:solidFill>
                <a:latin typeface="华文新魏" panose="02010800040101010101" pitchFamily="2" charset="-122"/>
                <a:ea typeface="华文新魏" panose="02010800040101010101" pitchFamily="2" charset="-122"/>
              </a:rPr>
              <a:t>相与” </a:t>
            </a:r>
            <a:r>
              <a:rPr lang="zh-CN" altLang="en-US" sz="1800" b="1" dirty="0">
                <a:solidFill>
                  <a:schemeClr val="tx1"/>
                </a:solidFill>
                <a:latin typeface="华文新魏" panose="02010800040101010101" pitchFamily="2" charset="-122"/>
                <a:ea typeface="华文新魏" panose="02010800040101010101" pitchFamily="2" charset="-122"/>
              </a:rPr>
              <a:t>后再输入到主触发器的</a:t>
            </a:r>
            <a:r>
              <a:rPr lang="en-US" altLang="zh-CN" sz="1800" b="1" dirty="0">
                <a:solidFill>
                  <a:schemeClr val="tx1"/>
                </a:solidFill>
                <a:latin typeface="华文新魏" panose="02010800040101010101" pitchFamily="2" charset="-122"/>
                <a:ea typeface="华文新魏" panose="02010800040101010101" pitchFamily="2" charset="-122"/>
              </a:rPr>
              <a:t>S</a:t>
            </a:r>
            <a:r>
              <a:rPr lang="zh-CN" altLang="en-US" sz="1800" b="1" dirty="0">
                <a:solidFill>
                  <a:schemeClr val="tx1"/>
                </a:solidFill>
                <a:latin typeface="华文新魏" panose="02010800040101010101" pitchFamily="2" charset="-122"/>
                <a:ea typeface="华文新魏" panose="02010800040101010101" pitchFamily="2" charset="-122"/>
              </a:rPr>
              <a:t>及</a:t>
            </a:r>
            <a:r>
              <a:rPr lang="en-US" altLang="zh-CN" sz="1800" b="1" dirty="0">
                <a:solidFill>
                  <a:schemeClr val="tx1"/>
                </a:solidFill>
                <a:latin typeface="华文新魏" panose="02010800040101010101" pitchFamily="2" charset="-122"/>
                <a:ea typeface="华文新魏" panose="02010800040101010101" pitchFamily="2" charset="-122"/>
              </a:rPr>
              <a:t>R</a:t>
            </a:r>
            <a:r>
              <a:rPr lang="zh-CN" altLang="en-US" sz="1800" b="1" dirty="0">
                <a:solidFill>
                  <a:schemeClr val="tx1"/>
                </a:solidFill>
                <a:latin typeface="华文新魏" panose="02010800040101010101" pitchFamily="2" charset="-122"/>
                <a:ea typeface="华文新魏" panose="02010800040101010101" pitchFamily="2" charset="-122"/>
              </a:rPr>
              <a:t>输入端，从而保证主触发器的</a:t>
            </a:r>
            <a:r>
              <a:rPr lang="en-US" altLang="zh-CN" sz="1800" b="1" dirty="0">
                <a:solidFill>
                  <a:schemeClr val="tx1"/>
                </a:solidFill>
                <a:latin typeface="华文新魏" panose="02010800040101010101" pitchFamily="2" charset="-122"/>
                <a:ea typeface="华文新魏" panose="02010800040101010101" pitchFamily="2" charset="-122"/>
              </a:rPr>
              <a:t>S</a:t>
            </a:r>
            <a:r>
              <a:rPr lang="zh-CN" altLang="en-US" sz="1800" b="1" dirty="0">
                <a:solidFill>
                  <a:schemeClr val="tx1"/>
                </a:solidFill>
                <a:latin typeface="华文新魏" panose="02010800040101010101" pitchFamily="2" charset="-122"/>
                <a:ea typeface="华文新魏" panose="02010800040101010101" pitchFamily="2" charset="-122"/>
              </a:rPr>
              <a:t>及</a:t>
            </a:r>
            <a:r>
              <a:rPr lang="en-US" altLang="zh-CN" sz="1800" b="1" dirty="0">
                <a:solidFill>
                  <a:schemeClr val="tx1"/>
                </a:solidFill>
                <a:latin typeface="华文新魏" panose="02010800040101010101" pitchFamily="2" charset="-122"/>
                <a:ea typeface="华文新魏" panose="02010800040101010101" pitchFamily="2" charset="-122"/>
              </a:rPr>
              <a:t>R</a:t>
            </a:r>
            <a:r>
              <a:rPr lang="zh-CN" altLang="en-US" sz="1800" b="1" dirty="0">
                <a:solidFill>
                  <a:schemeClr val="tx1"/>
                </a:solidFill>
                <a:latin typeface="华文新魏" panose="02010800040101010101" pitchFamily="2" charset="-122"/>
                <a:ea typeface="华文新魏" panose="02010800040101010101" pitchFamily="2" charset="-122"/>
              </a:rPr>
              <a:t>端不会同时有效，见图</a:t>
            </a:r>
            <a:r>
              <a:rPr lang="en-US" altLang="zh-CN" sz="1800" b="1" dirty="0">
                <a:solidFill>
                  <a:schemeClr val="tx1"/>
                </a:solidFill>
                <a:latin typeface="华文新魏" panose="02010800040101010101" pitchFamily="2" charset="-122"/>
                <a:ea typeface="华文新魏" panose="02010800040101010101" pitchFamily="2" charset="-122"/>
              </a:rPr>
              <a:t>(a)</a:t>
            </a:r>
            <a:r>
              <a:rPr lang="zh-CN" altLang="en-US" sz="1800" b="1" dirty="0">
                <a:solidFill>
                  <a:schemeClr val="tx1"/>
                </a:solidFill>
                <a:latin typeface="华文新魏" panose="02010800040101010101" pitchFamily="2" charset="-122"/>
                <a:ea typeface="华文新魏" panose="02010800040101010101" pitchFamily="2" charset="-122"/>
              </a:rPr>
              <a:t>。</a:t>
            </a:r>
          </a:p>
        </p:txBody>
      </p:sp>
      <p:grpSp>
        <p:nvGrpSpPr>
          <p:cNvPr id="76804" name="Group 59"/>
          <p:cNvGrpSpPr/>
          <p:nvPr/>
        </p:nvGrpSpPr>
        <p:grpSpPr>
          <a:xfrm>
            <a:off x="1340168" y="2300288"/>
            <a:ext cx="6473825" cy="2439192"/>
            <a:chOff x="302" y="1959"/>
            <a:chExt cx="4078" cy="2050"/>
          </a:xfrm>
        </p:grpSpPr>
        <p:sp>
          <p:nvSpPr>
            <p:cNvPr id="76807" name="Line 4"/>
            <p:cNvSpPr/>
            <p:nvPr/>
          </p:nvSpPr>
          <p:spPr>
            <a:xfrm>
              <a:off x="2595" y="2832"/>
              <a:ext cx="55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08" name="Line 7"/>
            <p:cNvSpPr/>
            <p:nvPr/>
          </p:nvSpPr>
          <p:spPr>
            <a:xfrm flipV="1">
              <a:off x="3783" y="1959"/>
              <a:ext cx="0" cy="87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09" name="Line 8"/>
            <p:cNvSpPr/>
            <p:nvPr/>
          </p:nvSpPr>
          <p:spPr>
            <a:xfrm flipV="1">
              <a:off x="3650" y="2400"/>
              <a:ext cx="0" cy="115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10" name="Line 11"/>
            <p:cNvSpPr/>
            <p:nvPr/>
          </p:nvSpPr>
          <p:spPr>
            <a:xfrm>
              <a:off x="2523" y="2410"/>
              <a:ext cx="61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11" name="Line 12"/>
            <p:cNvSpPr/>
            <p:nvPr/>
          </p:nvSpPr>
          <p:spPr>
            <a:xfrm>
              <a:off x="1847" y="2409"/>
              <a:ext cx="331" cy="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12" name="Line 14"/>
            <p:cNvSpPr/>
            <p:nvPr/>
          </p:nvSpPr>
          <p:spPr>
            <a:xfrm flipH="1">
              <a:off x="1948" y="2628"/>
              <a:ext cx="253" cy="3"/>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6813" name="Line 17"/>
            <p:cNvSpPr/>
            <p:nvPr/>
          </p:nvSpPr>
          <p:spPr>
            <a:xfrm>
              <a:off x="3497" y="2400"/>
              <a:ext cx="6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14" name="Line 19"/>
            <p:cNvSpPr/>
            <p:nvPr/>
          </p:nvSpPr>
          <p:spPr>
            <a:xfrm flipH="1">
              <a:off x="2824" y="2622"/>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15" name="Rectangle 20"/>
            <p:cNvSpPr/>
            <p:nvPr/>
          </p:nvSpPr>
          <p:spPr>
            <a:xfrm>
              <a:off x="2244" y="3122"/>
              <a:ext cx="193" cy="29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6816" name="Oval 21"/>
            <p:cNvSpPr/>
            <p:nvPr/>
          </p:nvSpPr>
          <p:spPr>
            <a:xfrm flipH="1">
              <a:off x="2427" y="3236"/>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6817" name="Line 22"/>
            <p:cNvSpPr/>
            <p:nvPr/>
          </p:nvSpPr>
          <p:spPr>
            <a:xfrm>
              <a:off x="2495" y="3263"/>
              <a:ext cx="333"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18" name="Text Box 23"/>
            <p:cNvSpPr txBox="1"/>
            <p:nvPr/>
          </p:nvSpPr>
          <p:spPr>
            <a:xfrm>
              <a:off x="2230" y="3105"/>
              <a:ext cx="200" cy="324"/>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76819" name="Line 24"/>
            <p:cNvSpPr/>
            <p:nvPr/>
          </p:nvSpPr>
          <p:spPr>
            <a:xfrm>
              <a:off x="2820" y="2617"/>
              <a:ext cx="0" cy="65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20" name="Line 25"/>
            <p:cNvSpPr/>
            <p:nvPr/>
          </p:nvSpPr>
          <p:spPr>
            <a:xfrm>
              <a:off x="1948" y="2627"/>
              <a:ext cx="0" cy="637"/>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6821" name="Line 26"/>
            <p:cNvSpPr/>
            <p:nvPr/>
          </p:nvSpPr>
          <p:spPr>
            <a:xfrm>
              <a:off x="692" y="3264"/>
              <a:ext cx="1548"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6822" name="Text Box 27"/>
            <p:cNvSpPr txBox="1"/>
            <p:nvPr/>
          </p:nvSpPr>
          <p:spPr>
            <a:xfrm>
              <a:off x="2543" y="2112"/>
              <a:ext cx="248" cy="325"/>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r>
                <a:rPr lang="en-US" altLang="zh-CN" sz="1800" baseline="-25000" dirty="0">
                  <a:solidFill>
                    <a:schemeClr val="tx1"/>
                  </a:solidFill>
                  <a:latin typeface="黑体" panose="02010609060101010101" pitchFamily="49" charset="-122"/>
                  <a:ea typeface="黑体" panose="02010609060101010101" pitchFamily="49" charset="-122"/>
                </a:rPr>
                <a:t>M</a:t>
              </a:r>
            </a:p>
          </p:txBody>
        </p:sp>
        <p:sp>
          <p:nvSpPr>
            <p:cNvPr id="76823" name="Text Box 28"/>
            <p:cNvSpPr txBox="1"/>
            <p:nvPr/>
          </p:nvSpPr>
          <p:spPr>
            <a:xfrm>
              <a:off x="2487" y="2804"/>
              <a:ext cx="320" cy="324"/>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r>
                <a:rPr lang="en-US" altLang="zh-CN" sz="1800" baseline="-25000" dirty="0">
                  <a:solidFill>
                    <a:schemeClr val="tx1"/>
                  </a:solidFill>
                  <a:latin typeface="黑体" panose="02010609060101010101" pitchFamily="49" charset="-122"/>
                  <a:ea typeface="黑体" panose="02010609060101010101" pitchFamily="49" charset="-122"/>
                </a:rPr>
                <a:t>M</a:t>
              </a:r>
            </a:p>
          </p:txBody>
        </p:sp>
        <p:sp>
          <p:nvSpPr>
            <p:cNvPr id="76824" name="Text Box 29"/>
            <p:cNvSpPr txBox="1"/>
            <p:nvPr/>
          </p:nvSpPr>
          <p:spPr>
            <a:xfrm>
              <a:off x="4173" y="2257"/>
              <a:ext cx="200" cy="324"/>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6825" name="Text Box 30"/>
            <p:cNvSpPr txBox="1"/>
            <p:nvPr/>
          </p:nvSpPr>
          <p:spPr>
            <a:xfrm>
              <a:off x="4108" y="2650"/>
              <a:ext cx="272" cy="324"/>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6826" name="Rectangle 31"/>
            <p:cNvSpPr/>
            <p:nvPr/>
          </p:nvSpPr>
          <p:spPr>
            <a:xfrm>
              <a:off x="1315" y="2122"/>
              <a:ext cx="241" cy="33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6827" name="Rectangle 32"/>
            <p:cNvSpPr/>
            <p:nvPr/>
          </p:nvSpPr>
          <p:spPr>
            <a:xfrm>
              <a:off x="1316" y="2784"/>
              <a:ext cx="241" cy="33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6828" name="Text Box 33"/>
            <p:cNvSpPr txBox="1"/>
            <p:nvPr/>
          </p:nvSpPr>
          <p:spPr>
            <a:xfrm>
              <a:off x="1296" y="2104"/>
              <a:ext cx="200" cy="325"/>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76829" name="Text Box 34"/>
            <p:cNvSpPr txBox="1"/>
            <p:nvPr/>
          </p:nvSpPr>
          <p:spPr>
            <a:xfrm>
              <a:off x="1296" y="2756"/>
              <a:ext cx="200" cy="324"/>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76830" name="Line 35"/>
            <p:cNvSpPr/>
            <p:nvPr/>
          </p:nvSpPr>
          <p:spPr>
            <a:xfrm>
              <a:off x="1844" y="2831"/>
              <a:ext cx="308"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31" name="Line 36"/>
            <p:cNvSpPr/>
            <p:nvPr/>
          </p:nvSpPr>
          <p:spPr>
            <a:xfrm flipV="1">
              <a:off x="1844" y="2295"/>
              <a:ext cx="0" cy="11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32" name="Line 37"/>
            <p:cNvSpPr/>
            <p:nvPr/>
          </p:nvSpPr>
          <p:spPr>
            <a:xfrm>
              <a:off x="1556" y="2304"/>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33" name="Line 38"/>
            <p:cNvSpPr/>
            <p:nvPr/>
          </p:nvSpPr>
          <p:spPr>
            <a:xfrm flipV="1">
              <a:off x="1844" y="2832"/>
              <a:ext cx="0" cy="9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34" name="Line 39"/>
            <p:cNvSpPr/>
            <p:nvPr/>
          </p:nvSpPr>
          <p:spPr>
            <a:xfrm>
              <a:off x="1556" y="2928"/>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35" name="Oval 40"/>
            <p:cNvSpPr/>
            <p:nvPr/>
          </p:nvSpPr>
          <p:spPr>
            <a:xfrm flipH="1">
              <a:off x="3624" y="2376"/>
              <a:ext cx="54" cy="47"/>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6836" name="Oval 41"/>
            <p:cNvSpPr/>
            <p:nvPr/>
          </p:nvSpPr>
          <p:spPr>
            <a:xfrm flipH="1">
              <a:off x="3758" y="2793"/>
              <a:ext cx="54" cy="4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6837" name="Line 42"/>
            <p:cNvSpPr/>
            <p:nvPr/>
          </p:nvSpPr>
          <p:spPr>
            <a:xfrm flipH="1">
              <a:off x="980" y="1968"/>
              <a:ext cx="28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38" name="Line 43"/>
            <p:cNvSpPr/>
            <p:nvPr/>
          </p:nvSpPr>
          <p:spPr>
            <a:xfrm>
              <a:off x="980" y="1968"/>
              <a:ext cx="0" cy="2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39" name="Line 44"/>
            <p:cNvSpPr/>
            <p:nvPr/>
          </p:nvSpPr>
          <p:spPr>
            <a:xfrm>
              <a:off x="980" y="2208"/>
              <a:ext cx="3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40" name="Line 45"/>
            <p:cNvSpPr/>
            <p:nvPr/>
          </p:nvSpPr>
          <p:spPr>
            <a:xfrm flipH="1">
              <a:off x="980" y="3552"/>
              <a:ext cx="266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41" name="Line 46"/>
            <p:cNvSpPr/>
            <p:nvPr/>
          </p:nvSpPr>
          <p:spPr>
            <a:xfrm>
              <a:off x="990" y="3024"/>
              <a:ext cx="0" cy="52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42" name="Line 47"/>
            <p:cNvSpPr/>
            <p:nvPr/>
          </p:nvSpPr>
          <p:spPr>
            <a:xfrm>
              <a:off x="990" y="3024"/>
              <a:ext cx="3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43" name="Line 48"/>
            <p:cNvSpPr/>
            <p:nvPr/>
          </p:nvSpPr>
          <p:spPr>
            <a:xfrm>
              <a:off x="704" y="2352"/>
              <a:ext cx="612"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6844" name="Line 49"/>
            <p:cNvSpPr/>
            <p:nvPr/>
          </p:nvSpPr>
          <p:spPr>
            <a:xfrm>
              <a:off x="704" y="2880"/>
              <a:ext cx="612"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76845" name="Text Box 50"/>
            <p:cNvSpPr txBox="1"/>
            <p:nvPr/>
          </p:nvSpPr>
          <p:spPr>
            <a:xfrm>
              <a:off x="452" y="2175"/>
              <a:ext cx="200" cy="324"/>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J</a:t>
              </a:r>
            </a:p>
          </p:txBody>
        </p:sp>
        <p:sp>
          <p:nvSpPr>
            <p:cNvPr id="76846" name="Text Box 51"/>
            <p:cNvSpPr txBox="1"/>
            <p:nvPr/>
          </p:nvSpPr>
          <p:spPr>
            <a:xfrm>
              <a:off x="447" y="2707"/>
              <a:ext cx="200" cy="325"/>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K</a:t>
              </a:r>
            </a:p>
          </p:txBody>
        </p:sp>
        <p:sp>
          <p:nvSpPr>
            <p:cNvPr id="76847" name="Text Box 52"/>
            <p:cNvSpPr txBox="1"/>
            <p:nvPr/>
          </p:nvSpPr>
          <p:spPr>
            <a:xfrm>
              <a:off x="302" y="3102"/>
              <a:ext cx="344" cy="325"/>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76848" name="Text Box 53"/>
            <p:cNvSpPr txBox="1"/>
            <p:nvPr/>
          </p:nvSpPr>
          <p:spPr>
            <a:xfrm>
              <a:off x="1158" y="3699"/>
              <a:ext cx="2332" cy="310"/>
            </a:xfrm>
            <a:prstGeom prst="rect">
              <a:avLst/>
            </a:prstGeom>
            <a:noFill/>
            <a:ln w="19050">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(a)  </a:t>
              </a:r>
              <a:r>
                <a:rPr lang="zh-CN" altLang="en-US" sz="1800" b="1" dirty="0">
                  <a:solidFill>
                    <a:schemeClr val="tx1"/>
                  </a:solidFill>
                  <a:latin typeface="华文新魏" panose="02010800040101010101" pitchFamily="2" charset="-122"/>
                  <a:ea typeface="华文新魏" panose="02010800040101010101" pitchFamily="2" charset="-122"/>
                </a:rPr>
                <a:t>用双</a:t>
              </a:r>
              <a:r>
                <a:rPr lang="en-US" altLang="zh-CN" sz="1800" b="1" dirty="0">
                  <a:solidFill>
                    <a:schemeClr val="tx1"/>
                  </a:solidFill>
                  <a:latin typeface="华文新魏" panose="02010800040101010101" pitchFamily="2" charset="-122"/>
                  <a:ea typeface="华文新魏" panose="02010800040101010101" pitchFamily="2" charset="-122"/>
                </a:rPr>
                <a:t>S-R </a:t>
              </a:r>
              <a:r>
                <a:rPr lang="zh-CN" altLang="en-US" sz="1800" b="1" dirty="0">
                  <a:solidFill>
                    <a:schemeClr val="tx1"/>
                  </a:solidFill>
                  <a:latin typeface="华文新魏" panose="02010800040101010101" pitchFamily="2" charset="-122"/>
                  <a:ea typeface="华文新魏" panose="02010800040101010101" pitchFamily="2" charset="-122"/>
                </a:rPr>
                <a:t>锁存器构成的</a:t>
              </a:r>
              <a:r>
                <a:rPr lang="en-US" altLang="zh-CN" sz="1800" b="1" dirty="0">
                  <a:solidFill>
                    <a:schemeClr val="tx1"/>
                  </a:solidFill>
                  <a:latin typeface="华文新魏" panose="02010800040101010101" pitchFamily="2" charset="-122"/>
                  <a:ea typeface="华文新魏" panose="02010800040101010101" pitchFamily="2" charset="-122"/>
                </a:rPr>
                <a:t>JK</a:t>
              </a:r>
              <a:r>
                <a:rPr lang="zh-CN" altLang="en-US" sz="1800" b="1" dirty="0">
                  <a:solidFill>
                    <a:schemeClr val="tx1"/>
                  </a:solidFill>
                  <a:latin typeface="华文新魏" panose="02010800040101010101" pitchFamily="2" charset="-122"/>
                  <a:ea typeface="华文新魏" panose="02010800040101010101" pitchFamily="2" charset="-122"/>
                </a:rPr>
                <a:t>触发器</a:t>
              </a:r>
            </a:p>
          </p:txBody>
        </p:sp>
        <p:sp>
          <p:nvSpPr>
            <p:cNvPr id="76849" name="Line 54"/>
            <p:cNvSpPr/>
            <p:nvPr/>
          </p:nvSpPr>
          <p:spPr>
            <a:xfrm>
              <a:off x="3574" y="2820"/>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6850" name="Oval 55"/>
            <p:cNvSpPr/>
            <p:nvPr/>
          </p:nvSpPr>
          <p:spPr>
            <a:xfrm flipH="1">
              <a:off x="1922" y="3236"/>
              <a:ext cx="54" cy="4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6851" name="Rectangle 9"/>
            <p:cNvSpPr/>
            <p:nvPr/>
          </p:nvSpPr>
          <p:spPr>
            <a:xfrm>
              <a:off x="2151" y="2314"/>
              <a:ext cx="384"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6852" name="Text Box 10"/>
            <p:cNvSpPr txBox="1"/>
            <p:nvPr/>
          </p:nvSpPr>
          <p:spPr>
            <a:xfrm>
              <a:off x="2145" y="2236"/>
              <a:ext cx="479" cy="786"/>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  Q</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  Q</a:t>
              </a:r>
            </a:p>
          </p:txBody>
        </p:sp>
        <p:sp>
          <p:nvSpPr>
            <p:cNvPr id="76853" name="Oval 13"/>
            <p:cNvSpPr/>
            <p:nvPr/>
          </p:nvSpPr>
          <p:spPr>
            <a:xfrm flipH="1">
              <a:off x="1930" y="3238"/>
              <a:ext cx="41" cy="3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6854" name="Rectangle 15"/>
            <p:cNvSpPr/>
            <p:nvPr/>
          </p:nvSpPr>
          <p:spPr>
            <a:xfrm>
              <a:off x="3125" y="2304"/>
              <a:ext cx="384"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76855" name="Text Box 16"/>
            <p:cNvSpPr txBox="1"/>
            <p:nvPr/>
          </p:nvSpPr>
          <p:spPr>
            <a:xfrm>
              <a:off x="3104" y="2231"/>
              <a:ext cx="416" cy="786"/>
            </a:xfrm>
            <a:prstGeom prst="rect">
              <a:avLst/>
            </a:prstGeom>
            <a:noFill/>
            <a:ln w="19050" cap="flat" cmpd="sng">
              <a:solidFill>
                <a:srgbClr val="000000">
                  <a:alpha val="0"/>
                </a:srgbClr>
              </a:solidFill>
              <a:prstDash val="solid"/>
              <a:miter/>
              <a:headEnd type="none" w="med" len="med"/>
              <a:tailEnd type="none" w="med" len="med"/>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  Q</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  Q</a:t>
              </a:r>
            </a:p>
          </p:txBody>
        </p:sp>
        <p:sp>
          <p:nvSpPr>
            <p:cNvPr id="76856" name="Oval 18"/>
            <p:cNvSpPr/>
            <p:nvPr/>
          </p:nvSpPr>
          <p:spPr>
            <a:xfrm flipH="1">
              <a:off x="3752" y="2784"/>
              <a:ext cx="68" cy="6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grpSp>
      <p:sp>
        <p:nvSpPr>
          <p:cNvPr id="76805" name="Oval 119"/>
          <p:cNvSpPr/>
          <p:nvPr/>
        </p:nvSpPr>
        <p:spPr>
          <a:xfrm>
            <a:off x="4879975" y="3302000"/>
            <a:ext cx="115888" cy="8413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6806" name="Oval 119"/>
          <p:cNvSpPr/>
          <p:nvPr/>
        </p:nvSpPr>
        <p:spPr>
          <a:xfrm>
            <a:off x="6430963" y="3279775"/>
            <a:ext cx="114300" cy="8413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827088" y="700088"/>
            <a:ext cx="2908300" cy="514350"/>
          </a:xfrm>
          <a:prstGeom prst="rect">
            <a:avLst/>
          </a:prstGeom>
          <a:noFill/>
          <a:ln>
            <a:noFill/>
          </a:ln>
        </p:spPr>
        <p:txBody>
          <a:bodyPr/>
          <a:lstStyle/>
          <a:p>
            <a:pPr eaLnBrk="1" hangingPunct="1"/>
            <a:r>
              <a:rPr lang="zh-CN" altLang="en-US" sz="2000" b="1" dirty="0">
                <a:latin typeface="华文新魏" panose="02010800040101010101" pitchFamily="2" charset="-122"/>
                <a:ea typeface="华文新魏" panose="02010800040101010101" pitchFamily="2" charset="-122"/>
              </a:rPr>
              <a:t>主从</a:t>
            </a:r>
            <a:r>
              <a:rPr lang="en-US" altLang="zh-CN" sz="2000" b="1" dirty="0">
                <a:latin typeface="华文新魏" panose="02010800040101010101" pitchFamily="2" charset="-122"/>
                <a:ea typeface="华文新魏" panose="02010800040101010101" pitchFamily="2" charset="-122"/>
              </a:rPr>
              <a:t>J-K</a:t>
            </a:r>
            <a:r>
              <a:rPr lang="zh-CN" altLang="en-US" sz="2000" b="1" dirty="0">
                <a:latin typeface="华文新魏" panose="02010800040101010101" pitchFamily="2" charset="-122"/>
                <a:ea typeface="华文新魏" panose="02010800040101010101" pitchFamily="2" charset="-122"/>
              </a:rPr>
              <a:t>触发器的特性</a:t>
            </a:r>
          </a:p>
        </p:txBody>
      </p:sp>
      <p:sp>
        <p:nvSpPr>
          <p:cNvPr id="77827" name="Text Box 39"/>
          <p:cNvSpPr txBox="1"/>
          <p:nvPr/>
        </p:nvSpPr>
        <p:spPr>
          <a:xfrm>
            <a:off x="5581650" y="3843338"/>
            <a:ext cx="1655763" cy="369887"/>
          </a:xfrm>
          <a:prstGeom prst="rect">
            <a:avLst/>
          </a:prstGeom>
          <a:noFill/>
          <a:ln w="9525">
            <a:noFill/>
          </a:ln>
        </p:spPr>
        <p:txBody>
          <a:bodyPr wrap="none">
            <a:spAutoFit/>
          </a:bodyPr>
          <a:lstStyle/>
          <a:p>
            <a:pPr algn="ctr" eaLnBrk="1" hangingPunct="1">
              <a:buFont typeface="Arial" panose="020B0604020202020204" pitchFamily="34" charset="0"/>
            </a:pPr>
            <a:r>
              <a:rPr lang="en-US" altLang="zh-CN" sz="1800" b="1" dirty="0">
                <a:solidFill>
                  <a:srgbClr val="C00000"/>
                </a:solidFill>
                <a:latin typeface="华文新魏" panose="02010800040101010101" pitchFamily="2" charset="-122"/>
                <a:ea typeface="华文新魏" panose="02010800040101010101" pitchFamily="2" charset="-122"/>
              </a:rPr>
              <a:t>(c) </a:t>
            </a:r>
            <a:r>
              <a:rPr lang="zh-CN" altLang="en-US" sz="1800" b="1" dirty="0">
                <a:solidFill>
                  <a:srgbClr val="C00000"/>
                </a:solidFill>
                <a:latin typeface="华文新魏" panose="02010800040101010101" pitchFamily="2" charset="-122"/>
                <a:ea typeface="华文新魏" panose="02010800040101010101" pitchFamily="2" charset="-122"/>
              </a:rPr>
              <a:t>次态真值表</a:t>
            </a:r>
          </a:p>
        </p:txBody>
      </p:sp>
      <p:graphicFrame>
        <p:nvGraphicFramePr>
          <p:cNvPr id="151713" name="Group 161"/>
          <p:cNvGraphicFramePr>
            <a:graphicFrameLocks noGrp="1"/>
          </p:cNvGraphicFramePr>
          <p:nvPr>
            <p:custDataLst>
              <p:tags r:id="rId1"/>
            </p:custDataLst>
          </p:nvPr>
        </p:nvGraphicFramePr>
        <p:xfrm>
          <a:off x="989013" y="1809750"/>
          <a:ext cx="3048000" cy="1817688"/>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52579">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J    K   C</a:t>
                      </a:r>
                    </a:p>
                  </a:txBody>
                  <a:tcPr marT="34305" marB="34305"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/Q</a:t>
                      </a:r>
                    </a:p>
                  </a:txBody>
                  <a:tcPr marT="34305" marB="34305"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1465109">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d    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0    0    </a:t>
                      </a:r>
                      <a:r>
                        <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0    1    </a:t>
                      </a:r>
                      <a:r>
                        <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    </a:t>
                      </a:r>
                      <a:r>
                        <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1    1    </a:t>
                      </a:r>
                      <a:r>
                        <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rPr>
                        <a:t>0</a:t>
                      </a:r>
                    </a:p>
                  </a:txBody>
                  <a:tcPr marT="34305" marB="34305"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0     1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1     0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 </a:t>
                      </a:r>
                      <a:r>
                        <a:rPr kumimoji="1" lang="zh-CN" altLang="en-US" sz="18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变反（翻转）</a:t>
                      </a:r>
                    </a:p>
                  </a:txBody>
                  <a:tcPr marT="34305" marB="34305"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77839" name="Text Box 101"/>
          <p:cNvSpPr txBox="1"/>
          <p:nvPr/>
        </p:nvSpPr>
        <p:spPr>
          <a:xfrm>
            <a:off x="1522413" y="3857625"/>
            <a:ext cx="1466850" cy="369888"/>
          </a:xfrm>
          <a:prstGeom prst="rect">
            <a:avLst/>
          </a:prstGeom>
          <a:noFill/>
          <a:ln w="9525">
            <a:noFill/>
          </a:ln>
        </p:spPr>
        <p:txBody>
          <a:bodyPr wrap="none">
            <a:spAutoFit/>
          </a:bodyPr>
          <a:lstStyle/>
          <a:p>
            <a:pPr eaLnBrk="1" hangingPunct="1">
              <a:buFont typeface="Arial" panose="020B0604020202020204" pitchFamily="34" charset="0"/>
            </a:pPr>
            <a:r>
              <a:rPr lang="zh-CN" altLang="en-US" sz="1800" b="1" dirty="0">
                <a:solidFill>
                  <a:srgbClr val="C00000"/>
                </a:solidFill>
                <a:latin typeface="华文新魏" panose="02010800040101010101" pitchFamily="2" charset="-122"/>
                <a:ea typeface="华文新魏" panose="02010800040101010101" pitchFamily="2" charset="-122"/>
              </a:rPr>
              <a:t>（</a:t>
            </a:r>
            <a:r>
              <a:rPr lang="en-US" altLang="zh-CN" sz="1800" b="1" dirty="0">
                <a:solidFill>
                  <a:srgbClr val="C00000"/>
                </a:solidFill>
                <a:latin typeface="华文新魏" panose="02010800040101010101" pitchFamily="2" charset="-122"/>
                <a:ea typeface="华文新魏" panose="02010800040101010101" pitchFamily="2" charset="-122"/>
              </a:rPr>
              <a:t>b</a:t>
            </a:r>
            <a:r>
              <a:rPr lang="zh-CN" altLang="en-US" sz="1800" b="1" dirty="0">
                <a:solidFill>
                  <a:srgbClr val="C00000"/>
                </a:solidFill>
                <a:latin typeface="华文新魏" panose="02010800040101010101" pitchFamily="2" charset="-122"/>
                <a:ea typeface="华文新魏" panose="02010800040101010101" pitchFamily="2" charset="-122"/>
              </a:rPr>
              <a:t>）功能表</a:t>
            </a:r>
          </a:p>
        </p:txBody>
      </p:sp>
      <p:grpSp>
        <p:nvGrpSpPr>
          <p:cNvPr id="77840" name="Group 102"/>
          <p:cNvGrpSpPr/>
          <p:nvPr/>
        </p:nvGrpSpPr>
        <p:grpSpPr>
          <a:xfrm>
            <a:off x="2055813" y="2595563"/>
            <a:ext cx="304800" cy="114300"/>
            <a:chOff x="960" y="3216"/>
            <a:chExt cx="336" cy="144"/>
          </a:xfrm>
        </p:grpSpPr>
        <p:sp>
          <p:nvSpPr>
            <p:cNvPr id="77870" name="Line 103"/>
            <p:cNvSpPr/>
            <p:nvPr/>
          </p:nvSpPr>
          <p:spPr>
            <a:xfrm>
              <a:off x="96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71" name="Line 104"/>
            <p:cNvSpPr/>
            <p:nvPr/>
          </p:nvSpPr>
          <p:spPr>
            <a:xfrm flipV="1">
              <a:off x="1056"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72" name="Line 105"/>
            <p:cNvSpPr/>
            <p:nvPr/>
          </p:nvSpPr>
          <p:spPr>
            <a:xfrm>
              <a:off x="1056" y="3216"/>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73" name="Line 106"/>
            <p:cNvSpPr/>
            <p:nvPr/>
          </p:nvSpPr>
          <p:spPr>
            <a:xfrm flipV="1">
              <a:off x="1200"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74" name="Line 107"/>
            <p:cNvSpPr/>
            <p:nvPr/>
          </p:nvSpPr>
          <p:spPr>
            <a:xfrm>
              <a:off x="120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7841" name="Group 108"/>
          <p:cNvGrpSpPr/>
          <p:nvPr/>
        </p:nvGrpSpPr>
        <p:grpSpPr>
          <a:xfrm>
            <a:off x="2055813" y="2852738"/>
            <a:ext cx="304800" cy="114300"/>
            <a:chOff x="960" y="3216"/>
            <a:chExt cx="336" cy="144"/>
          </a:xfrm>
        </p:grpSpPr>
        <p:sp>
          <p:nvSpPr>
            <p:cNvPr id="77865" name="Line 109"/>
            <p:cNvSpPr/>
            <p:nvPr/>
          </p:nvSpPr>
          <p:spPr>
            <a:xfrm>
              <a:off x="96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66" name="Line 110"/>
            <p:cNvSpPr/>
            <p:nvPr/>
          </p:nvSpPr>
          <p:spPr>
            <a:xfrm flipV="1">
              <a:off x="1056"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67" name="Line 111"/>
            <p:cNvSpPr/>
            <p:nvPr/>
          </p:nvSpPr>
          <p:spPr>
            <a:xfrm>
              <a:off x="1056" y="3216"/>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68" name="Line 112"/>
            <p:cNvSpPr/>
            <p:nvPr/>
          </p:nvSpPr>
          <p:spPr>
            <a:xfrm flipV="1">
              <a:off x="1200"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69" name="Line 113"/>
            <p:cNvSpPr/>
            <p:nvPr/>
          </p:nvSpPr>
          <p:spPr>
            <a:xfrm>
              <a:off x="120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7842" name="Group 114"/>
          <p:cNvGrpSpPr/>
          <p:nvPr/>
        </p:nvGrpSpPr>
        <p:grpSpPr>
          <a:xfrm>
            <a:off x="2055813" y="3138488"/>
            <a:ext cx="304800" cy="114300"/>
            <a:chOff x="960" y="3216"/>
            <a:chExt cx="336" cy="144"/>
          </a:xfrm>
        </p:grpSpPr>
        <p:sp>
          <p:nvSpPr>
            <p:cNvPr id="77860" name="Line 115"/>
            <p:cNvSpPr/>
            <p:nvPr/>
          </p:nvSpPr>
          <p:spPr>
            <a:xfrm>
              <a:off x="96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61" name="Line 116"/>
            <p:cNvSpPr/>
            <p:nvPr/>
          </p:nvSpPr>
          <p:spPr>
            <a:xfrm flipV="1">
              <a:off x="1056"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62" name="Line 117"/>
            <p:cNvSpPr/>
            <p:nvPr/>
          </p:nvSpPr>
          <p:spPr>
            <a:xfrm>
              <a:off x="1056" y="3216"/>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63" name="Line 118"/>
            <p:cNvSpPr/>
            <p:nvPr/>
          </p:nvSpPr>
          <p:spPr>
            <a:xfrm flipV="1">
              <a:off x="1200"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64" name="Line 119"/>
            <p:cNvSpPr/>
            <p:nvPr/>
          </p:nvSpPr>
          <p:spPr>
            <a:xfrm>
              <a:off x="120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7843" name="Group 120"/>
          <p:cNvGrpSpPr/>
          <p:nvPr/>
        </p:nvGrpSpPr>
        <p:grpSpPr>
          <a:xfrm>
            <a:off x="2055813" y="3409950"/>
            <a:ext cx="304800" cy="114300"/>
            <a:chOff x="960" y="3216"/>
            <a:chExt cx="336" cy="144"/>
          </a:xfrm>
        </p:grpSpPr>
        <p:sp>
          <p:nvSpPr>
            <p:cNvPr id="77855" name="Line 121"/>
            <p:cNvSpPr/>
            <p:nvPr/>
          </p:nvSpPr>
          <p:spPr>
            <a:xfrm>
              <a:off x="96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56" name="Line 122"/>
            <p:cNvSpPr/>
            <p:nvPr/>
          </p:nvSpPr>
          <p:spPr>
            <a:xfrm flipV="1">
              <a:off x="1056"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57" name="Line 123"/>
            <p:cNvSpPr/>
            <p:nvPr/>
          </p:nvSpPr>
          <p:spPr>
            <a:xfrm>
              <a:off x="1056" y="3216"/>
              <a:ext cx="14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58" name="Line 124"/>
            <p:cNvSpPr/>
            <p:nvPr/>
          </p:nvSpPr>
          <p:spPr>
            <a:xfrm flipV="1">
              <a:off x="1200" y="3216"/>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7859" name="Line 125"/>
            <p:cNvSpPr/>
            <p:nvPr/>
          </p:nvSpPr>
          <p:spPr>
            <a:xfrm>
              <a:off x="1200" y="3360"/>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aphicFrame>
        <p:nvGraphicFramePr>
          <p:cNvPr id="75828" name="Group 52"/>
          <p:cNvGraphicFramePr>
            <a:graphicFrameLocks noGrp="1"/>
          </p:cNvGraphicFramePr>
          <p:nvPr/>
        </p:nvGraphicFramePr>
        <p:xfrm>
          <a:off x="4976813" y="1239838"/>
          <a:ext cx="2908300" cy="2387600"/>
        </p:xfrm>
        <a:graphic>
          <a:graphicData uri="http://schemas.openxmlformats.org/drawingml/2006/table">
            <a:tbl>
              <a:tblPr/>
              <a:tblGrid>
                <a:gridCol w="1870075">
                  <a:extLst>
                    <a:ext uri="{9D8B030D-6E8A-4147-A177-3AD203B41FA5}">
                      <a16:colId xmlns:a16="http://schemas.microsoft.com/office/drawing/2014/main" val="20000"/>
                    </a:ext>
                  </a:extLst>
                </a:gridCol>
                <a:gridCol w="1038225">
                  <a:extLst>
                    <a:ext uri="{9D8B030D-6E8A-4147-A177-3AD203B41FA5}">
                      <a16:colId xmlns:a16="http://schemas.microsoft.com/office/drawing/2014/main" val="20001"/>
                    </a:ext>
                  </a:extLst>
                </a:gridCol>
              </a:tblGrid>
              <a:tr h="312738">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J    K   Q   </a:t>
                      </a:r>
                    </a:p>
                  </a:txBody>
                  <a:tcPr marL="91480" marR="91480" marT="34280" marB="3428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a:t>
                      </a:r>
                      <a:r>
                        <a:rPr kumimoji="1" lang="en-US" altLang="zh-CN" sz="16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a:t>
                      </a:r>
                      <a:r>
                        <a:rPr kumimoji="1" lang="zh-CN" altLang="en-US" sz="16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a:t>
                      </a:r>
                      <a:r>
                        <a:rPr kumimoji="1" lang="en-US" altLang="zh-CN" sz="16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1</a:t>
                      </a:r>
                      <a:endParaRPr kumimoji="1" lang="en-US" altLang="zh-CN" sz="1600" b="1"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marL="91480" marR="91480" marT="34280" marB="3428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2074862">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0    0    0</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0    0    1</a:t>
                      </a:r>
                      <a:endParaRPr kumimoji="1" lang="en-US" altLang="zh-CN" sz="1600" b="1"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0    1    0</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0    1    1</a:t>
                      </a:r>
                      <a:endParaRPr kumimoji="1" lang="en-US" altLang="zh-CN" sz="1600" b="1"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1    0    0</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1    0    1</a:t>
                      </a:r>
                      <a:endParaRPr kumimoji="1" lang="en-US" altLang="zh-CN" sz="1600" b="1"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a:t>
                      </a:r>
                      <a:r>
                        <a:rPr kumimoji="1" lang="en-US" altLang="zh-CN" sz="1600" b="1" i="0" u="none" strike="noStrike" cap="none" normalizeH="0" baseline="0">
                          <a:ln>
                            <a:noFill/>
                          </a:ln>
                          <a:solidFill>
                            <a:srgbClr val="FF0066"/>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1    1    </a:t>
                      </a:r>
                      <a:r>
                        <a:rPr kumimoji="1" lang="en-US" altLang="zh-CN" sz="1600" b="1" i="0" u="none" strike="noStrike" cap="none" normalizeH="0" baseline="0">
                          <a:ln>
                            <a:noFill/>
                          </a:ln>
                          <a:solidFill>
                            <a:srgbClr val="FF0066"/>
                          </a:solidFill>
                          <a:effectLst/>
                          <a:latin typeface="黑体" panose="02010609060101010101" pitchFamily="49" charset="-122"/>
                          <a:ea typeface="黑体" panose="02010609060101010101" pitchFamily="49" charset="-122"/>
                        </a:rPr>
                        <a:t>1</a:t>
                      </a:r>
                    </a:p>
                  </a:txBody>
                  <a:tcPr marL="91480" marR="91480" marT="34280" marB="3428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rgbClr val="FF0066"/>
                          </a:solidFill>
                          <a:effectLst/>
                          <a:latin typeface="黑体" panose="02010609060101010101" pitchFamily="49" charset="-122"/>
                          <a:ea typeface="黑体" panose="02010609060101010101" pitchFamily="49" charset="-122"/>
                        </a:rPr>
                        <a:t>1</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600" b="1" i="0" u="none" strike="noStrike" cap="none" normalizeH="0" baseline="0">
                          <a:ln>
                            <a:noFill/>
                          </a:ln>
                          <a:solidFill>
                            <a:srgbClr val="FF0066"/>
                          </a:solidFill>
                          <a:effectLst/>
                          <a:latin typeface="黑体" panose="02010609060101010101" pitchFamily="49" charset="-122"/>
                          <a:ea typeface="黑体" panose="02010609060101010101" pitchFamily="49" charset="-122"/>
                        </a:rPr>
                        <a:t>0</a:t>
                      </a:r>
                    </a:p>
                  </a:txBody>
                  <a:tcPr marL="91480" marR="91480" marT="34280" marB="3428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755650" y="771525"/>
            <a:ext cx="2952750" cy="431800"/>
          </a:xfrm>
          <a:prstGeom prst="rect">
            <a:avLst/>
          </a:prstGeom>
          <a:noFill/>
          <a:ln>
            <a:noFill/>
          </a:ln>
        </p:spPr>
        <p:txBody>
          <a:bodyPr/>
          <a:lstStyle/>
          <a:p>
            <a:pPr eaLnBrk="1" hangingPunct="1"/>
            <a:r>
              <a:rPr lang="zh-CN" altLang="en-US" sz="2000" b="1" dirty="0">
                <a:latin typeface="华文新魏" panose="02010800040101010101" pitchFamily="2" charset="-122"/>
                <a:ea typeface="华文新魏" panose="02010800040101010101" pitchFamily="2" charset="-122"/>
              </a:rPr>
              <a:t>主从</a:t>
            </a:r>
            <a:r>
              <a:rPr lang="en-US" altLang="zh-CN" sz="2000" b="1" dirty="0">
                <a:latin typeface="华文新魏" panose="02010800040101010101" pitchFamily="2" charset="-122"/>
                <a:ea typeface="华文新魏" panose="02010800040101010101" pitchFamily="2" charset="-122"/>
              </a:rPr>
              <a:t>J-K</a:t>
            </a:r>
            <a:r>
              <a:rPr lang="zh-CN" altLang="en-US" sz="2000" b="1" dirty="0">
                <a:latin typeface="华文新魏" panose="02010800040101010101" pitchFamily="2" charset="-122"/>
                <a:ea typeface="华文新魏" panose="02010800040101010101" pitchFamily="2" charset="-122"/>
              </a:rPr>
              <a:t>触发器的特性</a:t>
            </a:r>
          </a:p>
        </p:txBody>
      </p:sp>
      <p:sp>
        <p:nvSpPr>
          <p:cNvPr id="78851" name="Text Box 59"/>
          <p:cNvSpPr txBox="1"/>
          <p:nvPr/>
        </p:nvSpPr>
        <p:spPr>
          <a:xfrm>
            <a:off x="838200" y="3589338"/>
            <a:ext cx="2441575" cy="369887"/>
          </a:xfrm>
          <a:prstGeom prst="rect">
            <a:avLst/>
          </a:prstGeom>
          <a:noFill/>
          <a:ln w="9525">
            <a:noFill/>
          </a:ln>
        </p:spPr>
        <p:txBody>
          <a:bodyPr wrap="none">
            <a:spAutoFit/>
          </a:bodyPr>
          <a:lstStyle/>
          <a:p>
            <a:pPr eaLnBrk="1" hangingPunct="1">
              <a:buFont typeface="Arial" panose="020B0604020202020204" pitchFamily="34" charset="0"/>
            </a:pPr>
            <a:r>
              <a:rPr lang="en-US" altLang="zh-CN" sz="1800" b="1" dirty="0">
                <a:solidFill>
                  <a:srgbClr val="C00000"/>
                </a:solidFill>
                <a:latin typeface="华文新魏" panose="02010800040101010101" pitchFamily="2" charset="-122"/>
                <a:ea typeface="华文新魏" panose="02010800040101010101" pitchFamily="2" charset="-122"/>
              </a:rPr>
              <a:t>(d) </a:t>
            </a:r>
            <a:r>
              <a:rPr lang="zh-CN" altLang="en-US" sz="1800" b="1" dirty="0">
                <a:solidFill>
                  <a:srgbClr val="C00000"/>
                </a:solidFill>
                <a:latin typeface="华文新魏" panose="02010800040101010101" pitchFamily="2" charset="-122"/>
                <a:ea typeface="华文新魏" panose="02010800040101010101" pitchFamily="2" charset="-122"/>
              </a:rPr>
              <a:t>简化的次态真值表</a:t>
            </a:r>
            <a:r>
              <a:rPr lang="zh-CN" altLang="en-US" sz="1800" dirty="0">
                <a:solidFill>
                  <a:srgbClr val="C00000"/>
                </a:solidFill>
                <a:latin typeface="华文新魏" panose="02010800040101010101" pitchFamily="2" charset="-122"/>
                <a:ea typeface="华文新魏" panose="02010800040101010101" pitchFamily="2" charset="-122"/>
              </a:rPr>
              <a:t> </a:t>
            </a:r>
          </a:p>
        </p:txBody>
      </p:sp>
      <p:grpSp>
        <p:nvGrpSpPr>
          <p:cNvPr id="78852" name="Group 163"/>
          <p:cNvGrpSpPr/>
          <p:nvPr/>
        </p:nvGrpSpPr>
        <p:grpSpPr>
          <a:xfrm>
            <a:off x="4464050" y="3576955"/>
            <a:ext cx="3898265" cy="368300"/>
            <a:chOff x="2688" y="3631"/>
            <a:chExt cx="2880" cy="310"/>
          </a:xfrm>
        </p:grpSpPr>
        <p:sp>
          <p:nvSpPr>
            <p:cNvPr id="78896" name="Text Box 61"/>
            <p:cNvSpPr txBox="1"/>
            <p:nvPr/>
          </p:nvSpPr>
          <p:spPr>
            <a:xfrm>
              <a:off x="2688" y="3631"/>
              <a:ext cx="2880" cy="310"/>
            </a:xfrm>
            <a:prstGeom prst="rect">
              <a:avLst/>
            </a:prstGeom>
            <a:noFill/>
            <a:ln w="9525">
              <a:noFill/>
            </a:ln>
          </p:spPr>
          <p:txBody>
            <a:bodyPr>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次态方程    </a:t>
              </a:r>
              <a:r>
                <a:rPr lang="en-US" altLang="zh-CN" sz="1800" b="1" dirty="0">
                  <a:solidFill>
                    <a:schemeClr val="tx1"/>
                  </a:solidFill>
                  <a:latin typeface="华文新魏" panose="02010800040101010101" pitchFamily="2" charset="-122"/>
                  <a:ea typeface="华文新魏" panose="02010800040101010101" pitchFamily="2" charset="-122"/>
                </a:rPr>
                <a:t>Q </a:t>
              </a:r>
              <a:r>
                <a:rPr lang="en-US" altLang="zh-CN" sz="1800" b="1" baseline="30000" dirty="0">
                  <a:solidFill>
                    <a:schemeClr val="tx1"/>
                  </a:solidFill>
                  <a:latin typeface="华文新魏" panose="02010800040101010101" pitchFamily="2" charset="-122"/>
                  <a:ea typeface="华文新魏" panose="02010800040101010101" pitchFamily="2" charset="-122"/>
                </a:rPr>
                <a:t>n</a:t>
              </a:r>
              <a:r>
                <a:rPr lang="zh-CN" altLang="en-US" sz="1800" b="1" baseline="30000" dirty="0">
                  <a:solidFill>
                    <a:schemeClr val="tx1"/>
                  </a:solidFill>
                  <a:latin typeface="华文新魏" panose="02010800040101010101" pitchFamily="2" charset="-122"/>
                  <a:ea typeface="华文新魏" panose="02010800040101010101" pitchFamily="2" charset="-122"/>
                </a:rPr>
                <a:t>＋</a:t>
              </a:r>
              <a:r>
                <a:rPr lang="en-US" altLang="zh-CN" sz="1800" b="1" baseline="30000" dirty="0">
                  <a:solidFill>
                    <a:schemeClr val="tx1"/>
                  </a:solidFill>
                  <a:latin typeface="华文新魏" panose="02010800040101010101" pitchFamily="2" charset="-122"/>
                  <a:ea typeface="华文新魏" panose="02010800040101010101" pitchFamily="2" charset="-122"/>
                </a:rPr>
                <a:t>1 </a:t>
              </a:r>
              <a:r>
                <a:rPr lang="en-US" altLang="zh-CN" sz="1800" b="1" dirty="0">
                  <a:solidFill>
                    <a:schemeClr val="tx1"/>
                  </a:solidFill>
                  <a:latin typeface="华文新魏" panose="02010800040101010101" pitchFamily="2" charset="-122"/>
                  <a:ea typeface="华文新魏" panose="02010800040101010101" pitchFamily="2" charset="-122"/>
                </a:rPr>
                <a:t> =J • Q + K • Q</a:t>
              </a:r>
            </a:p>
          </p:txBody>
        </p:sp>
        <p:sp>
          <p:nvSpPr>
            <p:cNvPr id="47110" name="Line 62"/>
            <p:cNvSpPr/>
            <p:nvPr/>
          </p:nvSpPr>
          <p:spPr>
            <a:xfrm>
              <a:off x="4754" y="3648"/>
              <a:ext cx="145"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7111" name="Line 63"/>
            <p:cNvSpPr/>
            <p:nvPr/>
          </p:nvSpPr>
          <p:spPr>
            <a:xfrm>
              <a:off x="4456" y="3648"/>
              <a:ext cx="145"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graphicFrame>
        <p:nvGraphicFramePr>
          <p:cNvPr id="151714" name="Group 162"/>
          <p:cNvGraphicFramePr>
            <a:graphicFrameLocks noGrp="1"/>
          </p:cNvGraphicFramePr>
          <p:nvPr>
            <p:custDataLst>
              <p:tags r:id="rId1"/>
            </p:custDataLst>
          </p:nvPr>
        </p:nvGraphicFramePr>
        <p:xfrm>
          <a:off x="909638" y="1708150"/>
          <a:ext cx="2438400" cy="1635125"/>
        </p:xfrm>
        <a:graphic>
          <a:graphicData uri="http://schemas.openxmlformats.org/drawingml/2006/table">
            <a:tbl>
              <a:tblPr/>
              <a:tblGrid>
                <a:gridCol w="1295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50838">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J    K   </a:t>
                      </a:r>
                    </a:p>
                  </a:txBody>
                  <a:tcPr marT="34273" marB="34273"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a:t>
                      </a:r>
                      <a:r>
                        <a:rPr kumimoji="1" lang="en-US" altLang="zh-CN"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a:t>
                      </a:r>
                      <a:r>
                        <a:rPr kumimoji="1" lang="zh-CN" altLang="en-US"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a:t>
                      </a:r>
                      <a:r>
                        <a:rPr kumimoji="1" lang="en-US" altLang="zh-CN"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1</a:t>
                      </a:r>
                      <a:endPar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marT="34273" marB="34273"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1284287">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0    0</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0    1</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1    1</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txBody>
                  <a:tcPr marT="34273" marB="34273"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Q</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rgbClr val="FF0066"/>
                          </a:solidFill>
                          <a:effectLst/>
                          <a:latin typeface="黑体" panose="02010609060101010101" pitchFamily="49" charset="-122"/>
                          <a:ea typeface="黑体" panose="02010609060101010101" pitchFamily="49" charset="-122"/>
                        </a:rPr>
                        <a:t>Q</a:t>
                      </a:r>
                    </a:p>
                  </a:txBody>
                  <a:tcPr marT="34273" marB="34273"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51721" name="Group 169"/>
          <p:cNvGraphicFramePr>
            <a:graphicFrameLocks noGrp="1"/>
          </p:cNvGraphicFramePr>
          <p:nvPr>
            <p:custDataLst>
              <p:tags r:id="rId2"/>
            </p:custDataLst>
          </p:nvPr>
        </p:nvGraphicFramePr>
        <p:xfrm>
          <a:off x="4611688" y="1851025"/>
          <a:ext cx="3267075" cy="938531"/>
        </p:xfrm>
        <a:graphic>
          <a:graphicData uri="http://schemas.openxmlformats.org/drawingml/2006/table">
            <a:tbl>
              <a:tblPr/>
              <a:tblGrid>
                <a:gridCol w="654050">
                  <a:extLst>
                    <a:ext uri="{9D8B030D-6E8A-4147-A177-3AD203B41FA5}">
                      <a16:colId xmlns:a16="http://schemas.microsoft.com/office/drawing/2014/main" val="20000"/>
                    </a:ext>
                  </a:extLst>
                </a:gridCol>
                <a:gridCol w="652780">
                  <a:extLst>
                    <a:ext uri="{9D8B030D-6E8A-4147-A177-3AD203B41FA5}">
                      <a16:colId xmlns:a16="http://schemas.microsoft.com/office/drawing/2014/main" val="20001"/>
                    </a:ext>
                  </a:extLst>
                </a:gridCol>
                <a:gridCol w="654050">
                  <a:extLst>
                    <a:ext uri="{9D8B030D-6E8A-4147-A177-3AD203B41FA5}">
                      <a16:colId xmlns:a16="http://schemas.microsoft.com/office/drawing/2014/main" val="20002"/>
                    </a:ext>
                  </a:extLst>
                </a:gridCol>
                <a:gridCol w="652145">
                  <a:extLst>
                    <a:ext uri="{9D8B030D-6E8A-4147-A177-3AD203B41FA5}">
                      <a16:colId xmlns:a16="http://schemas.microsoft.com/office/drawing/2014/main" val="20003"/>
                    </a:ext>
                  </a:extLst>
                </a:gridCol>
                <a:gridCol w="654050">
                  <a:extLst>
                    <a:ext uri="{9D8B030D-6E8A-4147-A177-3AD203B41FA5}">
                      <a16:colId xmlns:a16="http://schemas.microsoft.com/office/drawing/2014/main" val="20004"/>
                    </a:ext>
                  </a:extLst>
                </a:gridCol>
              </a:tblGrid>
              <a:tr h="313055">
                <a:tc>
                  <a:txBody>
                    <a:bodyPr/>
                    <a:lstStyle/>
                    <a:p>
                      <a:pPr marL="0" marR="0" lvl="0" indent="0" algn="l" defTabSz="914400" rtl="0" eaLnBrk="1" fontAlgn="base" latinLnBrk="0" hangingPunct="1">
                        <a:spcBef>
                          <a:spcPct val="20000"/>
                        </a:spcBef>
                        <a:spcAft>
                          <a:spcPct val="0"/>
                        </a:spcAft>
                        <a:buClrTx/>
                        <a:buSzTx/>
                        <a:buFontTx/>
                        <a:buNone/>
                      </a:pPr>
                      <a:endParaRPr kumimoji="1" lang="zh-CN" altLang="zh-CN" sz="1600" b="1" i="0" u="none" strike="noStrike" cap="none" normalizeH="0" baseline="0">
                        <a:ln>
                          <a:noFill/>
                        </a:ln>
                        <a:solidFill>
                          <a:srgbClr val="C00000"/>
                        </a:solidFill>
                        <a:effectLst/>
                        <a:latin typeface="黑体" panose="02010609060101010101" pitchFamily="49" charset="-122"/>
                        <a:ea typeface="黑体" panose="02010609060101010101" pitchFamily="49" charset="-122"/>
                      </a:endParaRPr>
                    </a:p>
                  </a:txBody>
                  <a:tcPr marT="34325" marB="34325" anchor="ctr" anchorCtr="1" horzOverflow="overflow">
                    <a:lnL>
                      <a:noFill/>
                    </a:lnL>
                    <a:lnR>
                      <a:noFill/>
                    </a:lnR>
                    <a:lnT>
                      <a:noFill/>
                    </a:lnT>
                    <a:lnB>
                      <a:noFill/>
                    </a:lnB>
                    <a:lnTlToBr w="12700" cap="flat" cmpd="sng" algn="ctr">
                      <a:solidFill>
                        <a:srgbClr val="FFFF00"/>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00</a:t>
                      </a:r>
                    </a:p>
                  </a:txBody>
                  <a:tcPr marT="34325" marB="34325"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01</a:t>
                      </a:r>
                    </a:p>
                  </a:txBody>
                  <a:tcPr marT="34325" marB="34325"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11</a:t>
                      </a:r>
                    </a:p>
                  </a:txBody>
                  <a:tcPr marT="34325" marB="34325"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10</a:t>
                      </a:r>
                    </a:p>
                  </a:txBody>
                  <a:tcPr marT="34325" marB="34325"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0</a:t>
                      </a:r>
                    </a:p>
                  </a:txBody>
                  <a:tcPr marT="34325" marB="34325"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325" marB="343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325" marB="343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325" marB="343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325" marB="343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rgbClr val="C00000"/>
                          </a:solidFill>
                          <a:effectLst/>
                          <a:latin typeface="黑体" panose="02010609060101010101" pitchFamily="49" charset="-122"/>
                          <a:ea typeface="黑体" panose="02010609060101010101" pitchFamily="49" charset="-122"/>
                        </a:rPr>
                        <a:t>1</a:t>
                      </a:r>
                    </a:p>
                  </a:txBody>
                  <a:tcPr marT="34325" marB="34325" anchor="ctr" anchorCtr="1"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T="34325" marB="343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325" marB="343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325" marB="343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spcBef>
                          <a:spcPct val="20000"/>
                        </a:spcBef>
                        <a:spcAft>
                          <a:spcPct val="0"/>
                        </a:spcAft>
                        <a:buClrTx/>
                        <a:buSzTx/>
                        <a:buFontTx/>
                        <a:buNone/>
                      </a:pPr>
                      <a:r>
                        <a:rPr kumimoji="1" lang="en-US" altLang="zh-CN" sz="16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T="34325" marB="3432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grpSp>
        <p:nvGrpSpPr>
          <p:cNvPr id="78889" name="Group 205"/>
          <p:cNvGrpSpPr/>
          <p:nvPr/>
        </p:nvGrpSpPr>
        <p:grpSpPr>
          <a:xfrm>
            <a:off x="4722813" y="1633538"/>
            <a:ext cx="2552700" cy="1735137"/>
            <a:chOff x="2521" y="2422"/>
            <a:chExt cx="1608" cy="1455"/>
          </a:xfrm>
        </p:grpSpPr>
        <p:grpSp>
          <p:nvGrpSpPr>
            <p:cNvPr id="78892" name="Group 206"/>
            <p:cNvGrpSpPr/>
            <p:nvPr/>
          </p:nvGrpSpPr>
          <p:grpSpPr>
            <a:xfrm>
              <a:off x="2521" y="2422"/>
              <a:ext cx="461" cy="547"/>
              <a:chOff x="3221" y="2662"/>
              <a:chExt cx="461" cy="547"/>
            </a:xfrm>
          </p:grpSpPr>
          <p:sp>
            <p:nvSpPr>
              <p:cNvPr id="47207" name="Text Box 207"/>
              <p:cNvSpPr txBox="1"/>
              <p:nvPr/>
            </p:nvSpPr>
            <p:spPr>
              <a:xfrm>
                <a:off x="3298" y="2662"/>
                <a:ext cx="384" cy="310"/>
              </a:xfrm>
              <a:prstGeom prst="rect">
                <a:avLst/>
              </a:prstGeom>
              <a:noFill/>
              <a:ln w="9525">
                <a:noFill/>
                <a:miter/>
              </a:ln>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800" kern="1200" cap="none" spc="0" normalizeH="0" baseline="0" noProof="1">
                    <a:ln>
                      <a:solidFill>
                        <a:srgbClr val="C00000"/>
                      </a:solidFill>
                    </a:ln>
                    <a:solidFill>
                      <a:srgbClr val="C00000"/>
                    </a:solidFill>
                    <a:latin typeface="黑体" panose="02010609060101010101" pitchFamily="49" charset="-122"/>
                    <a:ea typeface="黑体" panose="02010609060101010101" pitchFamily="49" charset="-122"/>
                    <a:cs typeface="+mn-ea"/>
                  </a:rPr>
                  <a:t>JK</a:t>
                </a:r>
                <a:endParaRPr kumimoji="0" lang="en-US" altLang="zh-CN" sz="1800" kern="1200" cap="none" spc="0" normalizeH="0" baseline="0" noProof="1">
                  <a:ln>
                    <a:solidFill>
                      <a:srgbClr val="C00000"/>
                    </a:solidFill>
                  </a:ln>
                  <a:solidFill>
                    <a:srgbClr val="C00000"/>
                  </a:solidFill>
                  <a:latin typeface="黑体" panose="02010609060101010101" pitchFamily="49" charset="-122"/>
                  <a:ea typeface="黑体" panose="02010609060101010101" pitchFamily="49" charset="-122"/>
                  <a:cs typeface="+mn-cs"/>
                </a:endParaRPr>
              </a:p>
            </p:txBody>
          </p:sp>
          <p:sp>
            <p:nvSpPr>
              <p:cNvPr id="47208" name="Text Box 208"/>
              <p:cNvSpPr txBox="1"/>
              <p:nvPr/>
            </p:nvSpPr>
            <p:spPr>
              <a:xfrm>
                <a:off x="3221" y="2904"/>
                <a:ext cx="384" cy="305"/>
              </a:xfrm>
              <a:prstGeom prst="rect">
                <a:avLst/>
              </a:prstGeom>
              <a:noFill/>
              <a:ln w="9525">
                <a:noFill/>
                <a:miter/>
              </a:ln>
            </p:spPr>
            <p:txBody>
              <a:bodyPr>
                <a:spAutoFit/>
              </a:bodyPr>
              <a:lstStyle/>
              <a:p>
                <a:pPr marR="0" defTabSz="914400" eaLnBrk="1" hangingPunct="1">
                  <a:spcBef>
                    <a:spcPct val="50000"/>
                  </a:spcBef>
                  <a:buClrTx/>
                  <a:buSzTx/>
                  <a:buFont typeface="Arial" panose="020B0604020202020204" pitchFamily="34" charset="0"/>
                  <a:defRPr/>
                </a:pPr>
                <a:r>
                  <a:rPr kumimoji="0" lang="en-US" altLang="zh-CN" sz="1800" kern="1200" cap="none" spc="0" normalizeH="0" baseline="0" noProof="1">
                    <a:ln>
                      <a:solidFill>
                        <a:srgbClr val="C00000"/>
                      </a:solidFill>
                    </a:ln>
                    <a:solidFill>
                      <a:srgbClr val="C00000"/>
                    </a:solidFill>
                    <a:latin typeface="黑体" panose="02010609060101010101" pitchFamily="49" charset="-122"/>
                    <a:ea typeface="黑体" panose="02010609060101010101" pitchFamily="49" charset="-122"/>
                    <a:cs typeface="+mn-ea"/>
                  </a:rPr>
                  <a:t>Q</a:t>
                </a:r>
                <a:endParaRPr kumimoji="0" lang="en-US" altLang="zh-CN" sz="1800" kern="1200" cap="none" spc="0" normalizeH="0" baseline="0" noProof="1">
                  <a:ln>
                    <a:solidFill>
                      <a:srgbClr val="C00000"/>
                    </a:solidFill>
                  </a:ln>
                  <a:solidFill>
                    <a:srgbClr val="C00000"/>
                  </a:solidFill>
                  <a:latin typeface="黑体" panose="02010609060101010101" pitchFamily="49" charset="-122"/>
                  <a:ea typeface="黑体" panose="02010609060101010101" pitchFamily="49" charset="-122"/>
                  <a:cs typeface="+mn-cs"/>
                </a:endParaRPr>
              </a:p>
            </p:txBody>
          </p:sp>
        </p:grpSp>
        <p:sp>
          <p:nvSpPr>
            <p:cNvPr id="78893" name="Text Box 209"/>
            <p:cNvSpPr txBox="1"/>
            <p:nvPr/>
          </p:nvSpPr>
          <p:spPr>
            <a:xfrm>
              <a:off x="3265" y="3567"/>
              <a:ext cx="864" cy="310"/>
            </a:xfrm>
            <a:prstGeom prst="rect">
              <a:avLst/>
            </a:prstGeom>
            <a:noFill/>
            <a:ln w="9525">
              <a:noFill/>
            </a:ln>
          </p:spPr>
          <p:txBody>
            <a:bodyPr>
              <a:spAutoFit/>
            </a:bodyPr>
            <a:lstStyle/>
            <a:p>
              <a:pPr eaLnBrk="1" hangingPunct="1">
                <a:buFont typeface="Arial" panose="020B0604020202020204" pitchFamily="34" charset="0"/>
              </a:pPr>
              <a:r>
                <a:rPr lang="en-US" altLang="zh-CN" sz="1800" b="1" dirty="0">
                  <a:solidFill>
                    <a:srgbClr val="C00000"/>
                  </a:solidFill>
                  <a:latin typeface="华文新魏" panose="02010800040101010101" pitchFamily="2" charset="-122"/>
                  <a:ea typeface="华文新魏" panose="02010800040101010101" pitchFamily="2" charset="-122"/>
                </a:rPr>
                <a:t>(e) </a:t>
              </a:r>
              <a:r>
                <a:rPr lang="zh-CN" altLang="en-US" sz="1800" b="1" dirty="0">
                  <a:solidFill>
                    <a:srgbClr val="C00000"/>
                  </a:solidFill>
                  <a:latin typeface="华文新魏" panose="02010800040101010101" pitchFamily="2" charset="-122"/>
                  <a:ea typeface="华文新魏" panose="02010800040101010101" pitchFamily="2" charset="-122"/>
                </a:rPr>
                <a:t>卡诺图</a:t>
              </a:r>
              <a:r>
                <a:rPr lang="zh-CN" altLang="en-US" sz="1800" dirty="0">
                  <a:solidFill>
                    <a:srgbClr val="C00000"/>
                  </a:solidFill>
                  <a:latin typeface="华文新魏" panose="02010800040101010101" pitchFamily="2" charset="-122"/>
                  <a:ea typeface="华文新魏" panose="02010800040101010101" pitchFamily="2" charset="-122"/>
                </a:rPr>
                <a:t> </a:t>
              </a:r>
            </a:p>
          </p:txBody>
        </p:sp>
      </p:grpSp>
      <p:sp>
        <p:nvSpPr>
          <p:cNvPr id="78890" name="Line 210"/>
          <p:cNvSpPr/>
          <p:nvPr/>
        </p:nvSpPr>
        <p:spPr>
          <a:xfrm flipV="1">
            <a:off x="2668588" y="3084513"/>
            <a:ext cx="209550" cy="0"/>
          </a:xfrm>
          <a:prstGeom prst="line">
            <a:avLst/>
          </a:prstGeom>
          <a:ln w="19050" cap="flat" cmpd="sng">
            <a:solidFill>
              <a:srgbClr val="FF0000"/>
            </a:solidFill>
            <a:prstDash val="solid"/>
            <a:headEnd type="none" w="med" len="med"/>
            <a:tailEnd type="none" w="med" len="med"/>
          </a:ln>
        </p:spPr>
        <p:txBody>
          <a:bodyPr/>
          <a:lstStyle/>
          <a:p>
            <a:endParaRPr lang="zh-CN" altLang="en-US"/>
          </a:p>
        </p:txBody>
      </p:sp>
      <p:cxnSp>
        <p:nvCxnSpPr>
          <p:cNvPr id="3" name="直接连接符 2"/>
          <p:cNvCxnSpPr/>
          <p:nvPr/>
        </p:nvCxnSpPr>
        <p:spPr>
          <a:xfrm>
            <a:off x="4845050" y="1884045"/>
            <a:ext cx="431800" cy="2873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5580380" y="3495675"/>
            <a:ext cx="2419350" cy="46355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533400" y="530225"/>
            <a:ext cx="6400800" cy="342900"/>
          </a:xfrm>
        </p:spPr>
        <p:txBody>
          <a:bodyPr>
            <a:normAutofit fontScale="90000"/>
          </a:bodyPr>
          <a:lstStyle/>
          <a:p>
            <a:pPr marL="0" marR="0" lvl="0" indent="0" algn="l" defTabSz="685800" rtl="0" eaLnBrk="1" fontAlgn="base" latinLnBrk="0" hangingPunct="1">
              <a:lnSpc>
                <a:spcPct val="9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rPr>
              <a:t>主从</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rPr>
              <a:t>J-K </a:t>
            </a:r>
            <a:r>
              <a:rPr kumimoji="0" lang="zh-CN" altLang="en-US"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j-cs"/>
              </a:rPr>
              <a:t>触发器工作过程时序图：</a:t>
            </a:r>
          </a:p>
        </p:txBody>
      </p:sp>
      <p:grpSp>
        <p:nvGrpSpPr>
          <p:cNvPr id="79875" name="Group 102"/>
          <p:cNvGrpSpPr/>
          <p:nvPr/>
        </p:nvGrpSpPr>
        <p:grpSpPr>
          <a:xfrm>
            <a:off x="1116013" y="3003550"/>
            <a:ext cx="6145212" cy="1697038"/>
            <a:chOff x="777" y="2112"/>
            <a:chExt cx="4479" cy="1785"/>
          </a:xfrm>
        </p:grpSpPr>
        <p:sp>
          <p:nvSpPr>
            <p:cNvPr id="79929" name="Line 52"/>
            <p:cNvSpPr/>
            <p:nvPr/>
          </p:nvSpPr>
          <p:spPr>
            <a:xfrm>
              <a:off x="1008" y="2352"/>
              <a:ext cx="43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30" name="Line 53"/>
            <p:cNvSpPr/>
            <p:nvPr/>
          </p:nvSpPr>
          <p:spPr>
            <a:xfrm flipV="1">
              <a:off x="1440" y="2112"/>
              <a:ext cx="144"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31" name="Line 54"/>
            <p:cNvSpPr/>
            <p:nvPr/>
          </p:nvSpPr>
          <p:spPr>
            <a:xfrm>
              <a:off x="1584" y="2112"/>
              <a:ext cx="28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32" name="Line 55"/>
            <p:cNvSpPr/>
            <p:nvPr/>
          </p:nvSpPr>
          <p:spPr>
            <a:xfrm>
              <a:off x="1872" y="2112"/>
              <a:ext cx="144"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33" name="Line 56"/>
            <p:cNvSpPr/>
            <p:nvPr/>
          </p:nvSpPr>
          <p:spPr>
            <a:xfrm>
              <a:off x="2016" y="2352"/>
              <a:ext cx="100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34" name="Line 57"/>
            <p:cNvSpPr/>
            <p:nvPr/>
          </p:nvSpPr>
          <p:spPr>
            <a:xfrm flipV="1">
              <a:off x="3024" y="2112"/>
              <a:ext cx="144"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35" name="Line 58"/>
            <p:cNvSpPr/>
            <p:nvPr/>
          </p:nvSpPr>
          <p:spPr>
            <a:xfrm>
              <a:off x="3168" y="2112"/>
              <a:ext cx="115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36" name="Text Box 59"/>
            <p:cNvSpPr txBox="1"/>
            <p:nvPr/>
          </p:nvSpPr>
          <p:spPr>
            <a:xfrm>
              <a:off x="791" y="2125"/>
              <a:ext cx="158" cy="388"/>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J</a:t>
              </a:r>
            </a:p>
          </p:txBody>
        </p:sp>
        <p:sp>
          <p:nvSpPr>
            <p:cNvPr id="79937" name="Line 60"/>
            <p:cNvSpPr/>
            <p:nvPr/>
          </p:nvSpPr>
          <p:spPr>
            <a:xfrm>
              <a:off x="1008" y="2688"/>
              <a:ext cx="1296"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grpSp>
          <p:nvGrpSpPr>
            <p:cNvPr id="79938" name="Group 61"/>
            <p:cNvGrpSpPr/>
            <p:nvPr/>
          </p:nvGrpSpPr>
          <p:grpSpPr>
            <a:xfrm>
              <a:off x="2304" y="2448"/>
              <a:ext cx="384" cy="240"/>
              <a:chOff x="2064" y="2832"/>
              <a:chExt cx="576" cy="240"/>
            </a:xfrm>
          </p:grpSpPr>
          <p:sp>
            <p:nvSpPr>
              <p:cNvPr id="79976" name="Line 62"/>
              <p:cNvSpPr/>
              <p:nvPr/>
            </p:nvSpPr>
            <p:spPr>
              <a:xfrm flipV="1">
                <a:off x="2064" y="2832"/>
                <a:ext cx="144"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77" name="Line 63"/>
              <p:cNvSpPr/>
              <p:nvPr/>
            </p:nvSpPr>
            <p:spPr>
              <a:xfrm>
                <a:off x="2208" y="2832"/>
                <a:ext cx="28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78" name="Line 64"/>
              <p:cNvSpPr/>
              <p:nvPr/>
            </p:nvSpPr>
            <p:spPr>
              <a:xfrm>
                <a:off x="2496" y="2832"/>
                <a:ext cx="144"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grpSp>
        <p:sp>
          <p:nvSpPr>
            <p:cNvPr id="79939" name="Line 65"/>
            <p:cNvSpPr/>
            <p:nvPr/>
          </p:nvSpPr>
          <p:spPr>
            <a:xfrm>
              <a:off x="2688" y="2688"/>
              <a:ext cx="720"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40" name="Line 66"/>
            <p:cNvSpPr/>
            <p:nvPr/>
          </p:nvSpPr>
          <p:spPr>
            <a:xfrm>
              <a:off x="3552" y="2448"/>
              <a:ext cx="76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41" name="Line 67"/>
            <p:cNvSpPr/>
            <p:nvPr/>
          </p:nvSpPr>
          <p:spPr>
            <a:xfrm flipV="1">
              <a:off x="3408" y="2448"/>
              <a:ext cx="144"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42" name="Line 68"/>
            <p:cNvSpPr/>
            <p:nvPr/>
          </p:nvSpPr>
          <p:spPr>
            <a:xfrm>
              <a:off x="1008" y="3024"/>
              <a:ext cx="24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79943" name="Group 69"/>
            <p:cNvGrpSpPr/>
            <p:nvPr/>
          </p:nvGrpSpPr>
          <p:grpSpPr>
            <a:xfrm>
              <a:off x="1248" y="2784"/>
              <a:ext cx="1008" cy="240"/>
              <a:chOff x="1152" y="3264"/>
              <a:chExt cx="1008" cy="240"/>
            </a:xfrm>
          </p:grpSpPr>
          <p:sp>
            <p:nvSpPr>
              <p:cNvPr id="79973" name="Line 70"/>
              <p:cNvSpPr/>
              <p:nvPr/>
            </p:nvSpPr>
            <p:spPr>
              <a:xfrm flipV="1">
                <a:off x="1152" y="3264"/>
                <a:ext cx="9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74" name="Line 71"/>
              <p:cNvSpPr/>
              <p:nvPr/>
            </p:nvSpPr>
            <p:spPr>
              <a:xfrm>
                <a:off x="1248" y="3264"/>
                <a:ext cx="81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75" name="Line 72"/>
              <p:cNvSpPr/>
              <p:nvPr/>
            </p:nvSpPr>
            <p:spPr>
              <a:xfrm>
                <a:off x="2064" y="3264"/>
                <a:ext cx="9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79944" name="Line 73"/>
            <p:cNvSpPr/>
            <p:nvPr/>
          </p:nvSpPr>
          <p:spPr>
            <a:xfrm>
              <a:off x="2256" y="3024"/>
              <a:ext cx="67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79945" name="Group 74"/>
            <p:cNvGrpSpPr/>
            <p:nvPr/>
          </p:nvGrpSpPr>
          <p:grpSpPr>
            <a:xfrm>
              <a:off x="2928" y="2784"/>
              <a:ext cx="1008" cy="240"/>
              <a:chOff x="1152" y="3264"/>
              <a:chExt cx="1008" cy="240"/>
            </a:xfrm>
          </p:grpSpPr>
          <p:sp>
            <p:nvSpPr>
              <p:cNvPr id="79970" name="Line 75"/>
              <p:cNvSpPr/>
              <p:nvPr/>
            </p:nvSpPr>
            <p:spPr>
              <a:xfrm flipV="1">
                <a:off x="1152" y="3264"/>
                <a:ext cx="9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71" name="Line 76"/>
              <p:cNvSpPr/>
              <p:nvPr/>
            </p:nvSpPr>
            <p:spPr>
              <a:xfrm>
                <a:off x="1248" y="3264"/>
                <a:ext cx="81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72" name="Line 77"/>
              <p:cNvSpPr/>
              <p:nvPr/>
            </p:nvSpPr>
            <p:spPr>
              <a:xfrm>
                <a:off x="2064" y="3264"/>
                <a:ext cx="96"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79946" name="Line 78"/>
            <p:cNvSpPr/>
            <p:nvPr/>
          </p:nvSpPr>
          <p:spPr>
            <a:xfrm>
              <a:off x="3936" y="3024"/>
              <a:ext cx="3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47" name="Line 79"/>
            <p:cNvSpPr/>
            <p:nvPr/>
          </p:nvSpPr>
          <p:spPr>
            <a:xfrm>
              <a:off x="1056" y="3398"/>
              <a:ext cx="43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48" name="Line 80"/>
            <p:cNvSpPr/>
            <p:nvPr/>
          </p:nvSpPr>
          <p:spPr>
            <a:xfrm flipV="1">
              <a:off x="1488" y="3158"/>
              <a:ext cx="144"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49" name="Line 81"/>
            <p:cNvSpPr/>
            <p:nvPr/>
          </p:nvSpPr>
          <p:spPr>
            <a:xfrm>
              <a:off x="1632" y="3158"/>
              <a:ext cx="1872" cy="1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50" name="Line 82"/>
            <p:cNvSpPr/>
            <p:nvPr/>
          </p:nvSpPr>
          <p:spPr>
            <a:xfrm>
              <a:off x="3504" y="3168"/>
              <a:ext cx="96" cy="23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51" name="Line 83"/>
            <p:cNvSpPr/>
            <p:nvPr/>
          </p:nvSpPr>
          <p:spPr>
            <a:xfrm flipV="1">
              <a:off x="3600" y="3408"/>
              <a:ext cx="72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52" name="Line 84"/>
            <p:cNvSpPr/>
            <p:nvPr/>
          </p:nvSpPr>
          <p:spPr>
            <a:xfrm>
              <a:off x="1008" y="3782"/>
              <a:ext cx="115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53" name="Line 85"/>
            <p:cNvSpPr/>
            <p:nvPr/>
          </p:nvSpPr>
          <p:spPr>
            <a:xfrm flipV="1">
              <a:off x="2160" y="3542"/>
              <a:ext cx="144"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54" name="Line 86"/>
            <p:cNvSpPr/>
            <p:nvPr/>
          </p:nvSpPr>
          <p:spPr>
            <a:xfrm>
              <a:off x="2304" y="3542"/>
              <a:ext cx="1584" cy="1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55" name="Line 87"/>
            <p:cNvSpPr/>
            <p:nvPr/>
          </p:nvSpPr>
          <p:spPr>
            <a:xfrm>
              <a:off x="3888" y="3542"/>
              <a:ext cx="144"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56" name="Line 88"/>
            <p:cNvSpPr/>
            <p:nvPr/>
          </p:nvSpPr>
          <p:spPr>
            <a:xfrm>
              <a:off x="4032" y="3782"/>
              <a:ext cx="48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57" name="Text Box 89"/>
            <p:cNvSpPr txBox="1"/>
            <p:nvPr/>
          </p:nvSpPr>
          <p:spPr>
            <a:xfrm>
              <a:off x="778" y="3542"/>
              <a:ext cx="187" cy="355"/>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9958" name="Text Box 90"/>
            <p:cNvSpPr txBox="1"/>
            <p:nvPr/>
          </p:nvSpPr>
          <p:spPr>
            <a:xfrm>
              <a:off x="780" y="3198"/>
              <a:ext cx="296" cy="388"/>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r>
                <a:rPr lang="en-US" altLang="zh-CN" sz="1800" baseline="-25000" dirty="0">
                  <a:solidFill>
                    <a:schemeClr val="tx1"/>
                  </a:solidFill>
                  <a:latin typeface="黑体" panose="02010609060101010101" pitchFamily="49" charset="-122"/>
                  <a:ea typeface="黑体" panose="02010609060101010101" pitchFamily="49" charset="-122"/>
                </a:rPr>
                <a:t>M</a:t>
              </a:r>
            </a:p>
          </p:txBody>
        </p:sp>
        <p:sp>
          <p:nvSpPr>
            <p:cNvPr id="79959" name="Line 91"/>
            <p:cNvSpPr/>
            <p:nvPr/>
          </p:nvSpPr>
          <p:spPr>
            <a:xfrm>
              <a:off x="1488" y="3206"/>
              <a:ext cx="48" cy="96"/>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79960" name="Line 92"/>
            <p:cNvSpPr/>
            <p:nvPr/>
          </p:nvSpPr>
          <p:spPr>
            <a:xfrm>
              <a:off x="2208" y="3542"/>
              <a:ext cx="48" cy="96"/>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79961" name="Text Box 93"/>
            <p:cNvSpPr txBox="1"/>
            <p:nvPr/>
          </p:nvSpPr>
          <p:spPr>
            <a:xfrm>
              <a:off x="4413" y="3228"/>
              <a:ext cx="843" cy="389"/>
            </a:xfrm>
            <a:prstGeom prst="rect">
              <a:avLst/>
            </a:prstGeom>
            <a:noFill/>
            <a:ln w="19050">
              <a:noFill/>
            </a:ln>
          </p:spPr>
          <p:txBody>
            <a:bodyPr>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时序图</a:t>
              </a:r>
            </a:p>
          </p:txBody>
        </p:sp>
        <p:sp>
          <p:nvSpPr>
            <p:cNvPr id="79962" name="Text Box 94"/>
            <p:cNvSpPr txBox="1"/>
            <p:nvPr/>
          </p:nvSpPr>
          <p:spPr>
            <a:xfrm>
              <a:off x="789" y="2513"/>
              <a:ext cx="187" cy="355"/>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K</a:t>
              </a:r>
            </a:p>
          </p:txBody>
        </p:sp>
        <p:sp>
          <p:nvSpPr>
            <p:cNvPr id="79963" name="Text Box 95"/>
            <p:cNvSpPr txBox="1"/>
            <p:nvPr/>
          </p:nvSpPr>
          <p:spPr>
            <a:xfrm>
              <a:off x="777" y="2856"/>
              <a:ext cx="187" cy="355"/>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p:txBody>
        </p:sp>
        <p:sp>
          <p:nvSpPr>
            <p:cNvPr id="79964" name="Freeform 96"/>
            <p:cNvSpPr/>
            <p:nvPr/>
          </p:nvSpPr>
          <p:spPr>
            <a:xfrm>
              <a:off x="1392" y="2208"/>
              <a:ext cx="152" cy="1008"/>
            </a:xfrm>
            <a:custGeom>
              <a:avLst/>
              <a:gdLst/>
              <a:ahLst/>
              <a:cxnLst>
                <a:cxn ang="0">
                  <a:pos x="144" y="0"/>
                </a:cxn>
                <a:cxn ang="0">
                  <a:pos x="144" y="144"/>
                </a:cxn>
                <a:cxn ang="0">
                  <a:pos x="96" y="336"/>
                </a:cxn>
                <a:cxn ang="0">
                  <a:pos x="0" y="672"/>
                </a:cxn>
                <a:cxn ang="0">
                  <a:pos x="96" y="1008"/>
                </a:cxn>
              </a:cxnLst>
              <a:rect l="0" t="0" r="0" b="0"/>
              <a:pathLst>
                <a:path w="152" h="1008">
                  <a:moveTo>
                    <a:pt x="144" y="0"/>
                  </a:moveTo>
                  <a:cubicBezTo>
                    <a:pt x="148" y="44"/>
                    <a:pt x="152" y="88"/>
                    <a:pt x="144" y="144"/>
                  </a:cubicBezTo>
                  <a:cubicBezTo>
                    <a:pt x="136" y="200"/>
                    <a:pt x="120" y="248"/>
                    <a:pt x="96" y="336"/>
                  </a:cubicBezTo>
                  <a:cubicBezTo>
                    <a:pt x="72" y="424"/>
                    <a:pt x="0" y="560"/>
                    <a:pt x="0" y="672"/>
                  </a:cubicBezTo>
                  <a:cubicBezTo>
                    <a:pt x="0" y="784"/>
                    <a:pt x="48" y="896"/>
                    <a:pt x="96" y="1008"/>
                  </a:cubicBezTo>
                </a:path>
              </a:pathLst>
            </a:custGeom>
            <a:noFill/>
            <a:ln w="19050" cap="flat" cmpd="sng">
              <a:solidFill>
                <a:srgbClr val="0000FF">
                  <a:alpha val="100000"/>
                </a:srgbClr>
              </a:solidFill>
              <a:prstDash val="solid"/>
              <a:round/>
              <a:headEnd type="none" w="med" len="med"/>
              <a:tailEnd type="none" w="med" len="med"/>
            </a:ln>
          </p:spPr>
          <p:txBody>
            <a:bodyPr/>
            <a:lstStyle/>
            <a:p>
              <a:endParaRPr lang="zh-CN" altLang="en-US"/>
            </a:p>
          </p:txBody>
        </p:sp>
        <p:sp>
          <p:nvSpPr>
            <p:cNvPr id="79965" name="Freeform 97"/>
            <p:cNvSpPr/>
            <p:nvPr/>
          </p:nvSpPr>
          <p:spPr>
            <a:xfrm>
              <a:off x="2144" y="2880"/>
              <a:ext cx="168" cy="672"/>
            </a:xfrm>
            <a:custGeom>
              <a:avLst/>
              <a:gdLst/>
              <a:ahLst/>
              <a:cxnLst>
                <a:cxn ang="0">
                  <a:pos x="64" y="0"/>
                </a:cxn>
                <a:cxn ang="0">
                  <a:pos x="160" y="144"/>
                </a:cxn>
                <a:cxn ang="0">
                  <a:pos x="16" y="384"/>
                </a:cxn>
                <a:cxn ang="0">
                  <a:pos x="64" y="672"/>
                </a:cxn>
              </a:cxnLst>
              <a:rect l="0" t="0" r="0" b="0"/>
              <a:pathLst>
                <a:path w="168" h="672">
                  <a:moveTo>
                    <a:pt x="64" y="0"/>
                  </a:moveTo>
                  <a:cubicBezTo>
                    <a:pt x="116" y="40"/>
                    <a:pt x="168" y="80"/>
                    <a:pt x="160" y="144"/>
                  </a:cubicBezTo>
                  <a:cubicBezTo>
                    <a:pt x="152" y="208"/>
                    <a:pt x="32" y="296"/>
                    <a:pt x="16" y="384"/>
                  </a:cubicBezTo>
                  <a:cubicBezTo>
                    <a:pt x="0" y="472"/>
                    <a:pt x="32" y="572"/>
                    <a:pt x="64" y="672"/>
                  </a:cubicBezTo>
                </a:path>
              </a:pathLst>
            </a:custGeom>
            <a:noFill/>
            <a:ln w="19050" cap="flat" cmpd="sng">
              <a:solidFill>
                <a:srgbClr val="0000FF">
                  <a:alpha val="100000"/>
                </a:srgbClr>
              </a:solidFill>
              <a:prstDash val="solid"/>
              <a:round/>
              <a:headEnd type="none" w="med" len="med"/>
              <a:tailEnd type="none" w="med" len="med"/>
            </a:ln>
          </p:spPr>
          <p:txBody>
            <a:bodyPr/>
            <a:lstStyle/>
            <a:p>
              <a:endParaRPr lang="zh-CN" altLang="en-US"/>
            </a:p>
          </p:txBody>
        </p:sp>
        <p:sp>
          <p:nvSpPr>
            <p:cNvPr id="79966" name="Line 98"/>
            <p:cNvSpPr/>
            <p:nvPr/>
          </p:nvSpPr>
          <p:spPr>
            <a:xfrm>
              <a:off x="3456" y="3264"/>
              <a:ext cx="96" cy="48"/>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79967" name="Freeform 99"/>
            <p:cNvSpPr/>
            <p:nvPr/>
          </p:nvSpPr>
          <p:spPr>
            <a:xfrm>
              <a:off x="3392" y="2544"/>
              <a:ext cx="128" cy="720"/>
            </a:xfrm>
            <a:custGeom>
              <a:avLst/>
              <a:gdLst/>
              <a:ahLst/>
              <a:cxnLst>
                <a:cxn ang="0">
                  <a:pos x="112" y="0"/>
                </a:cxn>
                <a:cxn ang="0">
                  <a:pos x="112" y="144"/>
                </a:cxn>
                <a:cxn ang="0">
                  <a:pos x="16" y="384"/>
                </a:cxn>
                <a:cxn ang="0">
                  <a:pos x="16" y="528"/>
                </a:cxn>
                <a:cxn ang="0">
                  <a:pos x="64" y="720"/>
                </a:cxn>
              </a:cxnLst>
              <a:rect l="0" t="0" r="0" b="0"/>
              <a:pathLst>
                <a:path w="128" h="720">
                  <a:moveTo>
                    <a:pt x="112" y="0"/>
                  </a:moveTo>
                  <a:cubicBezTo>
                    <a:pt x="120" y="40"/>
                    <a:pt x="128" y="80"/>
                    <a:pt x="112" y="144"/>
                  </a:cubicBezTo>
                  <a:cubicBezTo>
                    <a:pt x="96" y="208"/>
                    <a:pt x="32" y="320"/>
                    <a:pt x="16" y="384"/>
                  </a:cubicBezTo>
                  <a:cubicBezTo>
                    <a:pt x="0" y="448"/>
                    <a:pt x="8" y="472"/>
                    <a:pt x="16" y="528"/>
                  </a:cubicBezTo>
                  <a:cubicBezTo>
                    <a:pt x="24" y="584"/>
                    <a:pt x="44" y="652"/>
                    <a:pt x="64" y="720"/>
                  </a:cubicBezTo>
                </a:path>
              </a:pathLst>
            </a:custGeom>
            <a:noFill/>
            <a:ln w="19050" cap="flat" cmpd="sng">
              <a:solidFill>
                <a:srgbClr val="0000FF">
                  <a:alpha val="100000"/>
                </a:srgbClr>
              </a:solidFill>
              <a:prstDash val="solid"/>
              <a:round/>
              <a:headEnd type="none" w="med" len="med"/>
              <a:tailEnd type="none" w="med" len="med"/>
            </a:ln>
          </p:spPr>
          <p:txBody>
            <a:bodyPr/>
            <a:lstStyle/>
            <a:p>
              <a:endParaRPr lang="zh-CN" altLang="en-US"/>
            </a:p>
          </p:txBody>
        </p:sp>
        <p:sp>
          <p:nvSpPr>
            <p:cNvPr id="79968" name="Line 100"/>
            <p:cNvSpPr/>
            <p:nvPr/>
          </p:nvSpPr>
          <p:spPr>
            <a:xfrm>
              <a:off x="3888" y="3648"/>
              <a:ext cx="96" cy="48"/>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79969" name="Freeform 101"/>
            <p:cNvSpPr/>
            <p:nvPr/>
          </p:nvSpPr>
          <p:spPr>
            <a:xfrm>
              <a:off x="3840" y="2880"/>
              <a:ext cx="144" cy="768"/>
            </a:xfrm>
            <a:custGeom>
              <a:avLst/>
              <a:gdLst/>
              <a:ahLst/>
              <a:cxnLst>
                <a:cxn ang="0">
                  <a:pos x="48" y="0"/>
                </a:cxn>
                <a:cxn ang="0">
                  <a:pos x="144" y="144"/>
                </a:cxn>
                <a:cxn ang="0">
                  <a:pos x="48" y="336"/>
                </a:cxn>
                <a:cxn ang="0">
                  <a:pos x="0" y="528"/>
                </a:cxn>
                <a:cxn ang="0">
                  <a:pos x="48" y="768"/>
                </a:cxn>
              </a:cxnLst>
              <a:rect l="0" t="0" r="0" b="0"/>
              <a:pathLst>
                <a:path w="144" h="768">
                  <a:moveTo>
                    <a:pt x="48" y="0"/>
                  </a:moveTo>
                  <a:cubicBezTo>
                    <a:pt x="96" y="44"/>
                    <a:pt x="144" y="88"/>
                    <a:pt x="144" y="144"/>
                  </a:cubicBezTo>
                  <a:cubicBezTo>
                    <a:pt x="144" y="200"/>
                    <a:pt x="72" y="272"/>
                    <a:pt x="48" y="336"/>
                  </a:cubicBezTo>
                  <a:cubicBezTo>
                    <a:pt x="24" y="400"/>
                    <a:pt x="0" y="456"/>
                    <a:pt x="0" y="528"/>
                  </a:cubicBezTo>
                  <a:cubicBezTo>
                    <a:pt x="0" y="600"/>
                    <a:pt x="24" y="684"/>
                    <a:pt x="48" y="768"/>
                  </a:cubicBezTo>
                </a:path>
              </a:pathLst>
            </a:custGeom>
            <a:noFill/>
            <a:ln w="19050" cap="flat" cmpd="sng">
              <a:solidFill>
                <a:srgbClr val="0000FF">
                  <a:alpha val="100000"/>
                </a:srgbClr>
              </a:solidFill>
              <a:prstDash val="solid"/>
              <a:round/>
              <a:headEnd type="none" w="med" len="med"/>
              <a:tailEnd type="none" w="med" len="med"/>
            </a:ln>
          </p:spPr>
          <p:txBody>
            <a:bodyPr/>
            <a:lstStyle/>
            <a:p>
              <a:endParaRPr lang="zh-CN" altLang="en-US"/>
            </a:p>
          </p:txBody>
        </p:sp>
      </p:grpSp>
      <p:grpSp>
        <p:nvGrpSpPr>
          <p:cNvPr id="79876" name="Group 207"/>
          <p:cNvGrpSpPr/>
          <p:nvPr/>
        </p:nvGrpSpPr>
        <p:grpSpPr>
          <a:xfrm>
            <a:off x="982663" y="987425"/>
            <a:ext cx="6684962" cy="1879600"/>
            <a:chOff x="620" y="564"/>
            <a:chExt cx="4470" cy="1551"/>
          </a:xfrm>
        </p:grpSpPr>
        <p:sp>
          <p:nvSpPr>
            <p:cNvPr id="79880" name="Line 156"/>
            <p:cNvSpPr/>
            <p:nvPr/>
          </p:nvSpPr>
          <p:spPr>
            <a:xfrm>
              <a:off x="2934" y="1440"/>
              <a:ext cx="55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81" name="Line 157"/>
            <p:cNvSpPr/>
            <p:nvPr/>
          </p:nvSpPr>
          <p:spPr>
            <a:xfrm flipV="1">
              <a:off x="4108" y="564"/>
              <a:ext cx="0" cy="87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82" name="Line 158"/>
            <p:cNvSpPr/>
            <p:nvPr/>
          </p:nvSpPr>
          <p:spPr>
            <a:xfrm flipV="1">
              <a:off x="3966" y="1020"/>
              <a:ext cx="0" cy="108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83" name="Line 159"/>
            <p:cNvSpPr/>
            <p:nvPr/>
          </p:nvSpPr>
          <p:spPr>
            <a:xfrm>
              <a:off x="2839" y="1018"/>
              <a:ext cx="61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84" name="Line 160"/>
            <p:cNvSpPr/>
            <p:nvPr/>
          </p:nvSpPr>
          <p:spPr>
            <a:xfrm>
              <a:off x="2167" y="1018"/>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85" name="Line 161"/>
            <p:cNvSpPr/>
            <p:nvPr/>
          </p:nvSpPr>
          <p:spPr>
            <a:xfrm flipH="1">
              <a:off x="2264" y="1240"/>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86" name="Line 162"/>
            <p:cNvSpPr/>
            <p:nvPr/>
          </p:nvSpPr>
          <p:spPr>
            <a:xfrm>
              <a:off x="3813" y="1008"/>
              <a:ext cx="65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87" name="Line 163"/>
            <p:cNvSpPr/>
            <p:nvPr/>
          </p:nvSpPr>
          <p:spPr>
            <a:xfrm flipH="1">
              <a:off x="3136" y="1225"/>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88" name="Rectangle 164"/>
            <p:cNvSpPr/>
            <p:nvPr/>
          </p:nvSpPr>
          <p:spPr>
            <a:xfrm>
              <a:off x="2560" y="1730"/>
              <a:ext cx="193" cy="290"/>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dirty="0">
                <a:solidFill>
                  <a:schemeClr val="tx1"/>
                </a:solidFill>
                <a:latin typeface="Calibri" panose="020F0502020204030204" pitchFamily="34" charset="0"/>
              </a:endParaRPr>
            </a:p>
          </p:txBody>
        </p:sp>
        <p:sp>
          <p:nvSpPr>
            <p:cNvPr id="79889" name="Oval 165"/>
            <p:cNvSpPr/>
            <p:nvPr/>
          </p:nvSpPr>
          <p:spPr>
            <a:xfrm flipH="1">
              <a:off x="2751" y="1839"/>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79890" name="Line 166"/>
            <p:cNvSpPr/>
            <p:nvPr/>
          </p:nvSpPr>
          <p:spPr>
            <a:xfrm>
              <a:off x="2811" y="1871"/>
              <a:ext cx="333"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91" name="Text Box 167"/>
            <p:cNvSpPr txBox="1"/>
            <p:nvPr/>
          </p:nvSpPr>
          <p:spPr>
            <a:xfrm>
              <a:off x="2546" y="1713"/>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79892" name="Line 168"/>
            <p:cNvSpPr/>
            <p:nvPr/>
          </p:nvSpPr>
          <p:spPr>
            <a:xfrm>
              <a:off x="3140" y="1220"/>
              <a:ext cx="0" cy="65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893" name="Line 169"/>
            <p:cNvSpPr/>
            <p:nvPr/>
          </p:nvSpPr>
          <p:spPr>
            <a:xfrm>
              <a:off x="2268" y="1235"/>
              <a:ext cx="0" cy="637"/>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894" name="Line 170"/>
            <p:cNvSpPr/>
            <p:nvPr/>
          </p:nvSpPr>
          <p:spPr>
            <a:xfrm>
              <a:off x="1008" y="1872"/>
              <a:ext cx="154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895" name="Text Box 171"/>
            <p:cNvSpPr txBox="1"/>
            <p:nvPr/>
          </p:nvSpPr>
          <p:spPr>
            <a:xfrm>
              <a:off x="2844" y="723"/>
              <a:ext cx="370"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r>
                <a:rPr lang="en-US" altLang="zh-CN" sz="1800" baseline="-25000" dirty="0">
                  <a:solidFill>
                    <a:schemeClr val="tx1"/>
                  </a:solidFill>
                  <a:latin typeface="黑体" panose="02010609060101010101" pitchFamily="49" charset="-122"/>
                  <a:ea typeface="黑体" panose="02010609060101010101" pitchFamily="49" charset="-122"/>
                </a:rPr>
                <a:t>M</a:t>
              </a:r>
            </a:p>
          </p:txBody>
        </p:sp>
        <p:sp>
          <p:nvSpPr>
            <p:cNvPr id="79896" name="Text Box 172"/>
            <p:cNvSpPr txBox="1"/>
            <p:nvPr/>
          </p:nvSpPr>
          <p:spPr>
            <a:xfrm>
              <a:off x="2783" y="1398"/>
              <a:ext cx="529"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r>
                <a:rPr lang="en-US" altLang="zh-CN" sz="1800" baseline="-25000" dirty="0">
                  <a:solidFill>
                    <a:schemeClr val="tx1"/>
                  </a:solidFill>
                  <a:latin typeface="黑体" panose="02010609060101010101" pitchFamily="49" charset="-122"/>
                  <a:ea typeface="黑体" panose="02010609060101010101" pitchFamily="49" charset="-122"/>
                </a:rPr>
                <a:t>M</a:t>
              </a:r>
            </a:p>
          </p:txBody>
        </p:sp>
        <p:sp>
          <p:nvSpPr>
            <p:cNvPr id="79897" name="Text Box 173"/>
            <p:cNvSpPr txBox="1"/>
            <p:nvPr/>
          </p:nvSpPr>
          <p:spPr>
            <a:xfrm>
              <a:off x="4496" y="845"/>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9898" name="Text Box 174"/>
            <p:cNvSpPr txBox="1"/>
            <p:nvPr/>
          </p:nvSpPr>
          <p:spPr>
            <a:xfrm>
              <a:off x="4428" y="1296"/>
              <a:ext cx="662"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79899" name="Rectangle 175"/>
            <p:cNvSpPr/>
            <p:nvPr/>
          </p:nvSpPr>
          <p:spPr>
            <a:xfrm>
              <a:off x="1631" y="730"/>
              <a:ext cx="241" cy="33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dirty="0">
                <a:solidFill>
                  <a:schemeClr val="tx1"/>
                </a:solidFill>
                <a:latin typeface="Calibri" panose="020F0502020204030204" pitchFamily="34" charset="0"/>
              </a:endParaRPr>
            </a:p>
          </p:txBody>
        </p:sp>
        <p:sp>
          <p:nvSpPr>
            <p:cNvPr id="79900" name="Rectangle 176"/>
            <p:cNvSpPr/>
            <p:nvPr/>
          </p:nvSpPr>
          <p:spPr>
            <a:xfrm>
              <a:off x="1632" y="1392"/>
              <a:ext cx="241" cy="33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dirty="0">
                <a:solidFill>
                  <a:schemeClr val="tx1"/>
                </a:solidFill>
                <a:latin typeface="Calibri" panose="020F0502020204030204" pitchFamily="34" charset="0"/>
              </a:endParaRPr>
            </a:p>
          </p:txBody>
        </p:sp>
        <p:sp>
          <p:nvSpPr>
            <p:cNvPr id="79901" name="Text Box 177"/>
            <p:cNvSpPr txBox="1"/>
            <p:nvPr/>
          </p:nvSpPr>
          <p:spPr>
            <a:xfrm>
              <a:off x="1612" y="712"/>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79902" name="Text Box 178"/>
            <p:cNvSpPr txBox="1"/>
            <p:nvPr/>
          </p:nvSpPr>
          <p:spPr>
            <a:xfrm>
              <a:off x="1612" y="1364"/>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&amp;</a:t>
              </a:r>
            </a:p>
          </p:txBody>
        </p:sp>
        <p:sp>
          <p:nvSpPr>
            <p:cNvPr id="79903" name="Line 179"/>
            <p:cNvSpPr/>
            <p:nvPr/>
          </p:nvSpPr>
          <p:spPr>
            <a:xfrm>
              <a:off x="2168" y="1440"/>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04" name="Line 180"/>
            <p:cNvSpPr/>
            <p:nvPr/>
          </p:nvSpPr>
          <p:spPr>
            <a:xfrm flipV="1">
              <a:off x="2164" y="908"/>
              <a:ext cx="0" cy="11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05" name="Line 181"/>
            <p:cNvSpPr/>
            <p:nvPr/>
          </p:nvSpPr>
          <p:spPr>
            <a:xfrm>
              <a:off x="1872" y="912"/>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06" name="Line 182"/>
            <p:cNvSpPr/>
            <p:nvPr/>
          </p:nvSpPr>
          <p:spPr>
            <a:xfrm flipV="1">
              <a:off x="2168" y="1440"/>
              <a:ext cx="0" cy="9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07" name="Line 183"/>
            <p:cNvSpPr/>
            <p:nvPr/>
          </p:nvSpPr>
          <p:spPr>
            <a:xfrm>
              <a:off x="1872" y="1536"/>
              <a:ext cx="29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08" name="Oval 184"/>
            <p:cNvSpPr/>
            <p:nvPr/>
          </p:nvSpPr>
          <p:spPr>
            <a:xfrm flipH="1">
              <a:off x="3928" y="979"/>
              <a:ext cx="54" cy="4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dirty="0">
                <a:solidFill>
                  <a:schemeClr val="tx1"/>
                </a:solidFill>
                <a:latin typeface="Calibri" panose="020F0502020204030204" pitchFamily="34" charset="0"/>
              </a:endParaRPr>
            </a:p>
          </p:txBody>
        </p:sp>
        <p:sp>
          <p:nvSpPr>
            <p:cNvPr id="79909" name="Oval 185"/>
            <p:cNvSpPr/>
            <p:nvPr/>
          </p:nvSpPr>
          <p:spPr>
            <a:xfrm flipH="1">
              <a:off x="4074" y="1401"/>
              <a:ext cx="54" cy="4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dirty="0">
                <a:solidFill>
                  <a:schemeClr val="tx1"/>
                </a:solidFill>
                <a:latin typeface="Calibri" panose="020F0502020204030204" pitchFamily="34" charset="0"/>
              </a:endParaRPr>
            </a:p>
          </p:txBody>
        </p:sp>
        <p:sp>
          <p:nvSpPr>
            <p:cNvPr id="79910" name="Line 186"/>
            <p:cNvSpPr/>
            <p:nvPr/>
          </p:nvSpPr>
          <p:spPr>
            <a:xfrm flipH="1">
              <a:off x="1296" y="576"/>
              <a:ext cx="28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11" name="Line 187"/>
            <p:cNvSpPr/>
            <p:nvPr/>
          </p:nvSpPr>
          <p:spPr>
            <a:xfrm>
              <a:off x="1296" y="576"/>
              <a:ext cx="0" cy="24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12" name="Line 188"/>
            <p:cNvSpPr/>
            <p:nvPr/>
          </p:nvSpPr>
          <p:spPr>
            <a:xfrm>
              <a:off x="1296" y="816"/>
              <a:ext cx="3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13" name="Line 189"/>
            <p:cNvSpPr/>
            <p:nvPr/>
          </p:nvSpPr>
          <p:spPr>
            <a:xfrm flipH="1">
              <a:off x="1296" y="2112"/>
              <a:ext cx="266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14" name="Line 190"/>
            <p:cNvSpPr/>
            <p:nvPr/>
          </p:nvSpPr>
          <p:spPr>
            <a:xfrm>
              <a:off x="1306" y="1632"/>
              <a:ext cx="0" cy="48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15" name="Line 191"/>
            <p:cNvSpPr/>
            <p:nvPr/>
          </p:nvSpPr>
          <p:spPr>
            <a:xfrm>
              <a:off x="1306" y="1632"/>
              <a:ext cx="3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16" name="Line 192"/>
            <p:cNvSpPr/>
            <p:nvPr/>
          </p:nvSpPr>
          <p:spPr>
            <a:xfrm>
              <a:off x="1020" y="960"/>
              <a:ext cx="61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17" name="Line 193"/>
            <p:cNvSpPr/>
            <p:nvPr/>
          </p:nvSpPr>
          <p:spPr>
            <a:xfrm>
              <a:off x="1020" y="1488"/>
              <a:ext cx="61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79918" name="Text Box 194"/>
            <p:cNvSpPr txBox="1"/>
            <p:nvPr/>
          </p:nvSpPr>
          <p:spPr>
            <a:xfrm>
              <a:off x="773" y="794"/>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J</a:t>
              </a:r>
            </a:p>
          </p:txBody>
        </p:sp>
        <p:sp>
          <p:nvSpPr>
            <p:cNvPr id="79919" name="Text Box 195"/>
            <p:cNvSpPr txBox="1"/>
            <p:nvPr/>
          </p:nvSpPr>
          <p:spPr>
            <a:xfrm>
              <a:off x="773" y="1311"/>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K</a:t>
              </a:r>
            </a:p>
          </p:txBody>
        </p:sp>
        <p:sp>
          <p:nvSpPr>
            <p:cNvPr id="79920" name="Text Box 196"/>
            <p:cNvSpPr txBox="1"/>
            <p:nvPr/>
          </p:nvSpPr>
          <p:spPr>
            <a:xfrm>
              <a:off x="620" y="1712"/>
              <a:ext cx="819"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79921" name="Line 198"/>
            <p:cNvSpPr/>
            <p:nvPr/>
          </p:nvSpPr>
          <p:spPr>
            <a:xfrm>
              <a:off x="3895" y="1428"/>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9922" name="Oval 199"/>
            <p:cNvSpPr/>
            <p:nvPr/>
          </p:nvSpPr>
          <p:spPr>
            <a:xfrm flipH="1">
              <a:off x="2238" y="1844"/>
              <a:ext cx="54" cy="47"/>
            </a:xfrm>
            <a:prstGeom prst="ellipse">
              <a:avLst/>
            </a:prstGeom>
            <a:solidFill>
              <a:schemeClr val="bg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dirty="0">
                <a:solidFill>
                  <a:schemeClr val="tx1"/>
                </a:solidFill>
                <a:latin typeface="Calibri" panose="020F0502020204030204" pitchFamily="34" charset="0"/>
              </a:endParaRPr>
            </a:p>
          </p:txBody>
        </p:sp>
        <p:sp>
          <p:nvSpPr>
            <p:cNvPr id="79923" name="Rectangle 200"/>
            <p:cNvSpPr/>
            <p:nvPr/>
          </p:nvSpPr>
          <p:spPr>
            <a:xfrm>
              <a:off x="2467" y="922"/>
              <a:ext cx="384"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dirty="0">
                <a:solidFill>
                  <a:schemeClr val="tx1"/>
                </a:solidFill>
                <a:latin typeface="Calibri" panose="020F0502020204030204" pitchFamily="34" charset="0"/>
              </a:endParaRPr>
            </a:p>
          </p:txBody>
        </p:sp>
        <p:sp>
          <p:nvSpPr>
            <p:cNvPr id="79924" name="Text Box 201"/>
            <p:cNvSpPr txBox="1"/>
            <p:nvPr/>
          </p:nvSpPr>
          <p:spPr>
            <a:xfrm>
              <a:off x="2446" y="852"/>
              <a:ext cx="512" cy="841"/>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  Q</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  Q</a:t>
              </a:r>
            </a:p>
          </p:txBody>
        </p:sp>
        <p:sp>
          <p:nvSpPr>
            <p:cNvPr id="79925" name="Oval 202"/>
            <p:cNvSpPr/>
            <p:nvPr/>
          </p:nvSpPr>
          <p:spPr>
            <a:xfrm flipH="1">
              <a:off x="2217" y="1841"/>
              <a:ext cx="99" cy="60"/>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
          <p:nvSpPr>
            <p:cNvPr id="79926" name="Rectangle 203"/>
            <p:cNvSpPr/>
            <p:nvPr/>
          </p:nvSpPr>
          <p:spPr>
            <a:xfrm>
              <a:off x="3441" y="912"/>
              <a:ext cx="384"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dirty="0">
                <a:solidFill>
                  <a:schemeClr val="tx1"/>
                </a:solidFill>
                <a:latin typeface="Calibri" panose="020F0502020204030204" pitchFamily="34" charset="0"/>
              </a:endParaRPr>
            </a:p>
          </p:txBody>
        </p:sp>
        <p:sp>
          <p:nvSpPr>
            <p:cNvPr id="79927" name="Text Box 204"/>
            <p:cNvSpPr txBox="1"/>
            <p:nvPr/>
          </p:nvSpPr>
          <p:spPr>
            <a:xfrm>
              <a:off x="3420" y="842"/>
              <a:ext cx="475" cy="768"/>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  Q</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a:t>
              </a:r>
            </a:p>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  Q</a:t>
              </a:r>
            </a:p>
          </p:txBody>
        </p:sp>
        <p:sp>
          <p:nvSpPr>
            <p:cNvPr id="79928" name="Oval 205"/>
            <p:cNvSpPr/>
            <p:nvPr/>
          </p:nvSpPr>
          <p:spPr>
            <a:xfrm flipH="1">
              <a:off x="4069" y="1392"/>
              <a:ext cx="68" cy="68"/>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grpSp>
      <p:sp>
        <p:nvSpPr>
          <p:cNvPr id="79877" name="Oval 119"/>
          <p:cNvSpPr/>
          <p:nvPr/>
        </p:nvSpPr>
        <p:spPr>
          <a:xfrm>
            <a:off x="5777548" y="1995488"/>
            <a:ext cx="115887" cy="8413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9878" name="Oval 119"/>
          <p:cNvSpPr/>
          <p:nvPr/>
        </p:nvSpPr>
        <p:spPr>
          <a:xfrm>
            <a:off x="4324668" y="2004378"/>
            <a:ext cx="114300" cy="84137"/>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79879" name="Oval 205"/>
          <p:cNvSpPr/>
          <p:nvPr/>
        </p:nvSpPr>
        <p:spPr>
          <a:xfrm flipH="1">
            <a:off x="5932488" y="1482725"/>
            <a:ext cx="101600" cy="82550"/>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xfrm>
            <a:off x="609600" y="544513"/>
            <a:ext cx="6248400" cy="457200"/>
          </a:xfrm>
          <a:prstGeom prst="rect">
            <a:avLst/>
          </a:prstGeom>
          <a:noFill/>
          <a:ln>
            <a:noFill/>
          </a:ln>
        </p:spPr>
        <p:txBody>
          <a:bodyPr/>
          <a:lstStyle/>
          <a:p>
            <a:pPr eaLnBrk="1" hangingPunct="1"/>
            <a:r>
              <a:rPr lang="zh-CN" altLang="en-US" sz="2000" b="1" dirty="0">
                <a:solidFill>
                  <a:srgbClr val="C00000"/>
                </a:solidFill>
                <a:latin typeface="华文新魏" panose="02010800040101010101" pitchFamily="2" charset="-122"/>
                <a:ea typeface="华文新魏" panose="02010800040101010101" pitchFamily="2" charset="-122"/>
              </a:rPr>
              <a:t>主从</a:t>
            </a:r>
            <a:r>
              <a:rPr lang="en-US" altLang="zh-CN" sz="2000" b="1" dirty="0">
                <a:solidFill>
                  <a:srgbClr val="C00000"/>
                </a:solidFill>
                <a:latin typeface="华文新魏" panose="02010800040101010101" pitchFamily="2" charset="-122"/>
                <a:ea typeface="华文新魏" panose="02010800040101010101" pitchFamily="2" charset="-122"/>
              </a:rPr>
              <a:t>J-K</a:t>
            </a:r>
            <a:r>
              <a:rPr lang="zh-CN" altLang="en-US" sz="2000" b="1" dirty="0">
                <a:solidFill>
                  <a:srgbClr val="C00000"/>
                </a:solidFill>
                <a:latin typeface="华文新魏" panose="02010800040101010101" pitchFamily="2" charset="-122"/>
                <a:ea typeface="华文新魏" panose="02010800040101010101" pitchFamily="2" charset="-122"/>
              </a:rPr>
              <a:t>触发器的逻辑符号：</a:t>
            </a:r>
          </a:p>
        </p:txBody>
      </p:sp>
      <p:sp>
        <p:nvSpPr>
          <p:cNvPr id="81923" name="Text Box 4"/>
          <p:cNvSpPr txBox="1"/>
          <p:nvPr/>
        </p:nvSpPr>
        <p:spPr>
          <a:xfrm>
            <a:off x="663575" y="819150"/>
            <a:ext cx="8085138" cy="3744595"/>
          </a:xfrm>
          <a:prstGeom prst="rect">
            <a:avLst/>
          </a:prstGeom>
          <a:noFill/>
          <a:ln w="9525">
            <a:noFill/>
          </a:ln>
        </p:spPr>
        <p:txBody>
          <a:bodyPr>
            <a:spAutoFit/>
          </a:bodyPr>
          <a:lstStyle/>
          <a:p>
            <a:pPr eaLnBrk="1" hangingPunct="1">
              <a:lnSpc>
                <a:spcPct val="120000"/>
              </a:lnSpc>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当</a:t>
            </a:r>
            <a:r>
              <a:rPr lang="en-US" altLang="zh-CN" sz="1800" b="1" dirty="0">
                <a:solidFill>
                  <a:schemeClr val="accent2"/>
                </a:solidFill>
                <a:latin typeface="华文新魏" panose="02010800040101010101" pitchFamily="2" charset="-122"/>
                <a:ea typeface="华文新魏" panose="02010800040101010101" pitchFamily="2" charset="-122"/>
              </a:rPr>
              <a:t>J</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K</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0</a:t>
            </a:r>
            <a:r>
              <a:rPr lang="zh-CN" altLang="en-US" sz="1800" b="1" dirty="0">
                <a:solidFill>
                  <a:schemeClr val="tx1"/>
                </a:solidFill>
                <a:latin typeface="华文新魏" panose="02010800040101010101" pitchFamily="2" charset="-122"/>
                <a:ea typeface="华文新魏" panose="02010800040101010101" pitchFamily="2" charset="-122"/>
              </a:rPr>
              <a:t>时，触发器处于保持状态；而当</a:t>
            </a:r>
            <a:r>
              <a:rPr lang="en-US" altLang="zh-CN" sz="1800" b="1" dirty="0">
                <a:solidFill>
                  <a:schemeClr val="accent2"/>
                </a:solidFill>
                <a:latin typeface="华文新魏" panose="02010800040101010101" pitchFamily="2" charset="-122"/>
                <a:ea typeface="华文新魏" panose="02010800040101010101" pitchFamily="2" charset="-122"/>
              </a:rPr>
              <a:t>J </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K</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1</a:t>
            </a:r>
            <a:r>
              <a:rPr lang="zh-CN" altLang="en-US" sz="1800" b="1" dirty="0">
                <a:solidFill>
                  <a:schemeClr val="tx1"/>
                </a:solidFill>
                <a:latin typeface="华文新魏" panose="02010800040101010101" pitchFamily="2" charset="-122"/>
                <a:ea typeface="华文新魏" panose="02010800040101010101" pitchFamily="2" charset="-122"/>
              </a:rPr>
              <a:t>时， </a:t>
            </a:r>
            <a:r>
              <a:rPr lang="en-US" altLang="zh-CN" sz="1800" b="1" dirty="0">
                <a:solidFill>
                  <a:schemeClr val="accent2"/>
                </a:solidFill>
                <a:latin typeface="华文新魏" panose="02010800040101010101" pitchFamily="2" charset="-122"/>
                <a:ea typeface="华文新魏" panose="02010800040101010101" pitchFamily="2" charset="-122"/>
              </a:rPr>
              <a:t>Q</a:t>
            </a:r>
            <a:r>
              <a:rPr lang="en-US" altLang="zh-CN" sz="1800" b="1" baseline="30000" dirty="0">
                <a:solidFill>
                  <a:schemeClr val="accent2"/>
                </a:solidFill>
                <a:latin typeface="华文新魏" panose="02010800040101010101" pitchFamily="2" charset="-122"/>
                <a:ea typeface="华文新魏" panose="02010800040101010101" pitchFamily="2" charset="-122"/>
              </a:rPr>
              <a:t>n</a:t>
            </a:r>
            <a:r>
              <a:rPr lang="zh-CN" altLang="en-US" sz="1800" b="1" baseline="30000" dirty="0">
                <a:solidFill>
                  <a:schemeClr val="accent2"/>
                </a:solidFill>
                <a:latin typeface="华文新魏" panose="02010800040101010101" pitchFamily="2" charset="-122"/>
                <a:ea typeface="华文新魏" panose="02010800040101010101" pitchFamily="2" charset="-122"/>
              </a:rPr>
              <a:t>＋</a:t>
            </a:r>
            <a:r>
              <a:rPr lang="en-US" altLang="zh-CN" sz="1800" b="1" baseline="30000" dirty="0">
                <a:solidFill>
                  <a:schemeClr val="accent2"/>
                </a:solidFill>
                <a:latin typeface="华文新魏" panose="02010800040101010101" pitchFamily="2" charset="-122"/>
                <a:ea typeface="华文新魏" panose="02010800040101010101" pitchFamily="2" charset="-122"/>
              </a:rPr>
              <a:t>1</a:t>
            </a:r>
            <a:r>
              <a:rPr lang="en-US" altLang="zh-CN" sz="1800" b="1" dirty="0">
                <a:solidFill>
                  <a:schemeClr val="accent2"/>
                </a:solidFill>
                <a:latin typeface="华文新魏" panose="02010800040101010101" pitchFamily="2" charset="-122"/>
                <a:ea typeface="华文新魏" panose="02010800040101010101" pitchFamily="2" charset="-122"/>
              </a:rPr>
              <a:t> </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Q=/Q</a:t>
            </a:r>
            <a:r>
              <a:rPr lang="zh-CN" altLang="en-US" sz="1800" b="1" dirty="0">
                <a:solidFill>
                  <a:schemeClr val="accent2"/>
                </a:solidFill>
                <a:latin typeface="华文新魏" panose="02010800040101010101" pitchFamily="2" charset="-122"/>
                <a:ea typeface="华文新魏" panose="02010800040101010101" pitchFamily="2" charset="-122"/>
              </a:rPr>
              <a:t>，</a:t>
            </a:r>
            <a:r>
              <a:rPr lang="zh-CN" altLang="en-US" sz="1800" b="1" u="sng" dirty="0">
                <a:solidFill>
                  <a:srgbClr val="C00000"/>
                </a:solidFill>
                <a:latin typeface="华文新魏" panose="02010800040101010101" pitchFamily="2" charset="-122"/>
                <a:ea typeface="华文新魏" panose="02010800040101010101" pitchFamily="2" charset="-122"/>
              </a:rPr>
              <a:t>触发器具有计数功能</a:t>
            </a:r>
            <a:r>
              <a:rPr lang="zh-CN" altLang="en-US" sz="1800" b="1" dirty="0">
                <a:solidFill>
                  <a:schemeClr val="tx1"/>
                </a:solidFill>
                <a:latin typeface="华文新魏" panose="02010800040101010101" pitchFamily="2" charset="-122"/>
                <a:ea typeface="华文新魏" panose="02010800040101010101" pitchFamily="2" charset="-122"/>
              </a:rPr>
              <a:t>。</a:t>
            </a:r>
          </a:p>
          <a:p>
            <a:pPr eaLnBrk="1" hangingPunct="1">
              <a:lnSpc>
                <a:spcPct val="120000"/>
              </a:lnSpc>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zh-CN" altLang="en-US" sz="1800" dirty="0">
                <a:solidFill>
                  <a:srgbClr val="0000FF"/>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为使触发器稳定工作，要求触发脉冲（</a:t>
            </a:r>
            <a:r>
              <a:rPr lang="en-US" altLang="zh-CN" sz="1800" b="1" dirty="0">
                <a:solidFill>
                  <a:schemeClr val="tx1"/>
                </a:solidFill>
                <a:latin typeface="华文新魏" panose="02010800040101010101" pitchFamily="2" charset="-122"/>
                <a:ea typeface="华文新魏" panose="02010800040101010101" pitchFamily="2" charset="-122"/>
              </a:rPr>
              <a:t>clk</a:t>
            </a:r>
            <a:r>
              <a:rPr lang="zh-CN" altLang="en-US" sz="1800" b="1" dirty="0">
                <a:solidFill>
                  <a:schemeClr val="tx1"/>
                </a:solidFill>
                <a:latin typeface="华文新魏" panose="02010800040101010101" pitchFamily="2" charset="-122"/>
                <a:ea typeface="华文新魏" panose="02010800040101010101" pitchFamily="2" charset="-122"/>
              </a:rPr>
              <a:t>）的最小宽度大于主触发器的状态转换稳定时间，</a:t>
            </a:r>
            <a:r>
              <a:rPr lang="zh-CN" altLang="en-US" sz="1800" b="1" dirty="0">
                <a:solidFill>
                  <a:schemeClr val="accent2"/>
                </a:solidFill>
                <a:latin typeface="华文新魏" panose="02010800040101010101" pitchFamily="2" charset="-122"/>
                <a:ea typeface="华文新魏" panose="02010800040101010101" pitchFamily="2" charset="-122"/>
              </a:rPr>
              <a:t>即大于</a:t>
            </a:r>
            <a:r>
              <a:rPr lang="en-US" altLang="zh-CN" sz="1800" b="1" dirty="0">
                <a:solidFill>
                  <a:schemeClr val="accent2"/>
                </a:solidFill>
                <a:latin typeface="华文新魏" panose="02010800040101010101" pitchFamily="2" charset="-122"/>
                <a:ea typeface="华文新魏" panose="02010800040101010101" pitchFamily="2" charset="-122"/>
              </a:rPr>
              <a:t>2</a:t>
            </a:r>
            <a:r>
              <a:rPr lang="zh-CN" altLang="en-US" sz="1800" b="1" dirty="0">
                <a:solidFill>
                  <a:schemeClr val="accent2"/>
                </a:solidFill>
                <a:latin typeface="华文新魏" panose="02010800040101010101" pitchFamily="2" charset="-122"/>
                <a:ea typeface="华文新魏" panose="02010800040101010101" pitchFamily="2" charset="-122"/>
              </a:rPr>
              <a:t>个门的传输时间；时间间隔要大于</a:t>
            </a:r>
            <a:r>
              <a:rPr lang="en-US" altLang="zh-CN" sz="1800" b="1" dirty="0">
                <a:solidFill>
                  <a:schemeClr val="accent2"/>
                </a:solidFill>
                <a:latin typeface="华文新魏" panose="02010800040101010101" pitchFamily="2" charset="-122"/>
                <a:ea typeface="华文新魏" panose="02010800040101010101" pitchFamily="2" charset="-122"/>
              </a:rPr>
              <a:t>4</a:t>
            </a:r>
            <a:r>
              <a:rPr lang="zh-CN" altLang="en-US" sz="1800" b="1" dirty="0">
                <a:solidFill>
                  <a:schemeClr val="accent2"/>
                </a:solidFill>
                <a:latin typeface="华文新魏" panose="02010800040101010101" pitchFamily="2" charset="-122"/>
                <a:ea typeface="华文新魏" panose="02010800040101010101" pitchFamily="2" charset="-122"/>
              </a:rPr>
              <a:t>个门的传输时间。</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与主从</a:t>
            </a:r>
            <a:r>
              <a:rPr lang="en-US" altLang="zh-CN" sz="1800" b="1" dirty="0">
                <a:solidFill>
                  <a:schemeClr val="tx1"/>
                </a:solidFill>
                <a:latin typeface="华文新魏" panose="02010800040101010101" pitchFamily="2" charset="-122"/>
                <a:ea typeface="华文新魏" panose="02010800040101010101" pitchFamily="2" charset="-122"/>
              </a:rPr>
              <a:t>S-R </a:t>
            </a:r>
            <a:r>
              <a:rPr lang="zh-CN" altLang="en-US" sz="1800" b="1" dirty="0">
                <a:solidFill>
                  <a:schemeClr val="tx1"/>
                </a:solidFill>
                <a:latin typeface="华文新魏" panose="02010800040101010101" pitchFamily="2" charset="-122"/>
                <a:ea typeface="华文新魏" panose="02010800040101010101" pitchFamily="2" charset="-122"/>
              </a:rPr>
              <a:t>触发器一样，在</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触发脉冲后沿到达前的一段时间，</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输入</a:t>
            </a:r>
            <a:r>
              <a:rPr lang="en-US" altLang="zh-CN" sz="1800" b="1" dirty="0">
                <a:solidFill>
                  <a:schemeClr val="tx1"/>
                </a:solidFill>
                <a:latin typeface="华文新魏" panose="02010800040101010101" pitchFamily="2" charset="-122"/>
                <a:ea typeface="华文新魏" panose="02010800040101010101" pitchFamily="2" charset="-122"/>
              </a:rPr>
              <a:t>J</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K</a:t>
            </a:r>
            <a:r>
              <a:rPr lang="zh-CN" altLang="en-US" sz="1800" b="1" dirty="0">
                <a:solidFill>
                  <a:schemeClr val="tx1"/>
                </a:solidFill>
                <a:latin typeface="华文新魏" panose="02010800040101010101" pitchFamily="2" charset="-122"/>
                <a:ea typeface="华文新魏" panose="02010800040101010101" pitchFamily="2" charset="-122"/>
              </a:rPr>
              <a:t>信号值应持续不变。</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0000FF"/>
                </a:solidFill>
                <a:latin typeface="华文新魏" panose="02010800040101010101" pitchFamily="2" charset="-122"/>
                <a:ea typeface="华文新魏" panose="02010800040101010101" pitchFamily="2" charset="-122"/>
              </a:rPr>
              <a:t>为了使触发器能预先置于某一</a:t>
            </a:r>
          </a:p>
          <a:p>
            <a:pPr eaLnBrk="1" hangingPunct="1">
              <a:lnSpc>
                <a:spcPct val="120000"/>
              </a:lnSpc>
              <a:buFont typeface="Arial" panose="020B0604020202020204" pitchFamily="34" charset="0"/>
            </a:pPr>
            <a:r>
              <a:rPr lang="zh-CN" altLang="en-US" sz="1800" b="1" dirty="0">
                <a:solidFill>
                  <a:srgbClr val="0000FF"/>
                </a:solidFill>
                <a:latin typeface="华文新魏" panose="02010800040101010101" pitchFamily="2" charset="-122"/>
                <a:ea typeface="华文新魏" panose="02010800040101010101" pitchFamily="2" charset="-122"/>
              </a:rPr>
              <a:t>初始状态</a:t>
            </a:r>
            <a:r>
              <a:rPr lang="zh-CN" altLang="en-US" sz="1800" b="1" dirty="0">
                <a:solidFill>
                  <a:schemeClr val="tx1"/>
                </a:solidFill>
                <a:latin typeface="华文新魏" panose="02010800040101010101" pitchFamily="2" charset="-122"/>
                <a:ea typeface="华文新魏" panose="02010800040101010101" pitchFamily="2" charset="-122"/>
              </a:rPr>
              <a:t>，在电路中还设置了一</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个直接置位端</a:t>
            </a:r>
            <a:r>
              <a:rPr lang="en-US" altLang="zh-CN" sz="1800" b="1" dirty="0">
                <a:solidFill>
                  <a:schemeClr val="accent2"/>
                </a:solidFill>
                <a:latin typeface="华文新魏" panose="02010800040101010101" pitchFamily="2" charset="-122"/>
                <a:ea typeface="华文新魏" panose="02010800040101010101" pitchFamily="2" charset="-122"/>
              </a:rPr>
              <a:t>SD</a:t>
            </a:r>
            <a:r>
              <a:rPr lang="zh-CN" altLang="en-US" sz="1800" b="1" dirty="0">
                <a:solidFill>
                  <a:schemeClr val="tx1"/>
                </a:solidFill>
                <a:latin typeface="华文新魏" panose="02010800040101010101" pitchFamily="2" charset="-122"/>
                <a:ea typeface="华文新魏" panose="02010800040101010101" pitchFamily="2" charset="-122"/>
              </a:rPr>
              <a:t>及直接复位端</a:t>
            </a:r>
            <a:r>
              <a:rPr lang="en-US" altLang="zh-CN" sz="1800" b="1" dirty="0">
                <a:solidFill>
                  <a:schemeClr val="accent2"/>
                </a:solidFill>
                <a:latin typeface="华文新魏" panose="02010800040101010101" pitchFamily="2" charset="-122"/>
                <a:ea typeface="华文新魏" panose="02010800040101010101" pitchFamily="2" charset="-122"/>
              </a:rPr>
              <a:t>RD</a:t>
            </a:r>
            <a:r>
              <a:rPr lang="zh-CN" altLang="en-US" sz="1800" b="1" dirty="0">
                <a:solidFill>
                  <a:schemeClr val="tx1"/>
                </a:solidFill>
                <a:latin typeface="华文新魏" panose="02010800040101010101" pitchFamily="2" charset="-122"/>
                <a:ea typeface="华文新魏" panose="02010800040101010101" pitchFamily="2" charset="-122"/>
              </a:rPr>
              <a:t>，</a:t>
            </a: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其逻辑符号如右图所示。</a:t>
            </a:r>
          </a:p>
        </p:txBody>
      </p:sp>
      <p:grpSp>
        <p:nvGrpSpPr>
          <p:cNvPr id="81924" name="Group 38"/>
          <p:cNvGrpSpPr/>
          <p:nvPr/>
        </p:nvGrpSpPr>
        <p:grpSpPr>
          <a:xfrm>
            <a:off x="4643438" y="2286000"/>
            <a:ext cx="3024187" cy="1979613"/>
            <a:chOff x="1632" y="2064"/>
            <a:chExt cx="1905" cy="1662"/>
          </a:xfrm>
        </p:grpSpPr>
        <p:sp>
          <p:nvSpPr>
            <p:cNvPr id="81949" name="Rectangle 5"/>
            <p:cNvSpPr/>
            <p:nvPr/>
          </p:nvSpPr>
          <p:spPr>
            <a:xfrm>
              <a:off x="2289" y="2482"/>
              <a:ext cx="591" cy="89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1950" name="Line 7"/>
            <p:cNvSpPr/>
            <p:nvPr/>
          </p:nvSpPr>
          <p:spPr>
            <a:xfrm>
              <a:off x="1632" y="2660"/>
              <a:ext cx="65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51" name="Line 8"/>
            <p:cNvSpPr/>
            <p:nvPr/>
          </p:nvSpPr>
          <p:spPr>
            <a:xfrm>
              <a:off x="1632" y="3188"/>
              <a:ext cx="65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52" name="Line 6"/>
            <p:cNvSpPr/>
            <p:nvPr/>
          </p:nvSpPr>
          <p:spPr>
            <a:xfrm>
              <a:off x="2880" y="2804"/>
              <a:ext cx="65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53" name="Line 10"/>
            <p:cNvSpPr/>
            <p:nvPr/>
          </p:nvSpPr>
          <p:spPr>
            <a:xfrm>
              <a:off x="2955" y="3043"/>
              <a:ext cx="54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54" name="Oval 11"/>
            <p:cNvSpPr/>
            <p:nvPr/>
          </p:nvSpPr>
          <p:spPr>
            <a:xfrm flipH="1">
              <a:off x="2880" y="3006"/>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55" name="Line 12"/>
            <p:cNvSpPr/>
            <p:nvPr/>
          </p:nvSpPr>
          <p:spPr>
            <a:xfrm flipH="1">
              <a:off x="1632" y="2933"/>
              <a:ext cx="66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81956" name="Group 16"/>
            <p:cNvGrpSpPr/>
            <p:nvPr/>
          </p:nvGrpSpPr>
          <p:grpSpPr>
            <a:xfrm>
              <a:off x="2688" y="2996"/>
              <a:ext cx="55" cy="138"/>
              <a:chOff x="2688" y="2304"/>
              <a:chExt cx="96" cy="96"/>
            </a:xfrm>
          </p:grpSpPr>
          <p:sp>
            <p:nvSpPr>
              <p:cNvPr id="81968" name="Line 17"/>
              <p:cNvSpPr/>
              <p:nvPr/>
            </p:nvSpPr>
            <p:spPr>
              <a:xfrm>
                <a:off x="2688" y="2304"/>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69" name="Line 18"/>
              <p:cNvSpPr/>
              <p:nvPr/>
            </p:nvSpPr>
            <p:spPr>
              <a:xfrm>
                <a:off x="2784" y="2304"/>
                <a:ext cx="0" cy="96"/>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81957" name="Text Box 20"/>
            <p:cNvSpPr txBox="1"/>
            <p:nvPr/>
          </p:nvSpPr>
          <p:spPr>
            <a:xfrm>
              <a:off x="2256" y="2544"/>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J</a:t>
              </a:r>
            </a:p>
          </p:txBody>
        </p:sp>
        <p:sp>
          <p:nvSpPr>
            <p:cNvPr id="81958" name="Text Box 21"/>
            <p:cNvSpPr txBox="1"/>
            <p:nvPr/>
          </p:nvSpPr>
          <p:spPr>
            <a:xfrm>
              <a:off x="2256" y="2819"/>
              <a:ext cx="331"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81959" name="Text Box 22"/>
            <p:cNvSpPr txBox="1"/>
            <p:nvPr/>
          </p:nvSpPr>
          <p:spPr>
            <a:xfrm>
              <a:off x="2256" y="3083"/>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K</a:t>
              </a:r>
            </a:p>
          </p:txBody>
        </p:sp>
        <p:sp>
          <p:nvSpPr>
            <p:cNvPr id="81960" name="Text Box 23"/>
            <p:cNvSpPr txBox="1"/>
            <p:nvPr/>
          </p:nvSpPr>
          <p:spPr>
            <a:xfrm>
              <a:off x="2448" y="2448"/>
              <a:ext cx="259"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SD</a:t>
              </a:r>
            </a:p>
          </p:txBody>
        </p:sp>
        <p:sp>
          <p:nvSpPr>
            <p:cNvPr id="81961" name="Text Box 24"/>
            <p:cNvSpPr txBox="1"/>
            <p:nvPr/>
          </p:nvSpPr>
          <p:spPr>
            <a:xfrm>
              <a:off x="2719" y="2660"/>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1962" name="Text Box 25"/>
            <p:cNvSpPr txBox="1"/>
            <p:nvPr/>
          </p:nvSpPr>
          <p:spPr>
            <a:xfrm>
              <a:off x="2471" y="3118"/>
              <a:ext cx="259"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RD</a:t>
              </a:r>
            </a:p>
          </p:txBody>
        </p:sp>
        <p:sp>
          <p:nvSpPr>
            <p:cNvPr id="81963" name="Text Box 26"/>
            <p:cNvSpPr txBox="1"/>
            <p:nvPr/>
          </p:nvSpPr>
          <p:spPr>
            <a:xfrm>
              <a:off x="2720" y="2936"/>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1964" name="Line 31"/>
            <p:cNvSpPr/>
            <p:nvPr/>
          </p:nvSpPr>
          <p:spPr>
            <a:xfrm rot="-5400000">
              <a:off x="2413" y="2233"/>
              <a:ext cx="3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65" name="Oval 32"/>
            <p:cNvSpPr/>
            <p:nvPr/>
          </p:nvSpPr>
          <p:spPr>
            <a:xfrm rot="-5400000" flipH="1">
              <a:off x="2549" y="2409"/>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66" name="Oval 34"/>
            <p:cNvSpPr/>
            <p:nvPr/>
          </p:nvSpPr>
          <p:spPr>
            <a:xfrm rot="-5400000" flipH="1">
              <a:off x="2552" y="3380"/>
              <a:ext cx="68" cy="68"/>
            </a:xfrm>
            <a:prstGeom prst="ellipse">
              <a:avLst/>
            </a:prstGeom>
            <a:noFill/>
            <a:ln w="19050">
              <a:noFill/>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67" name="Line 35"/>
            <p:cNvSpPr/>
            <p:nvPr/>
          </p:nvSpPr>
          <p:spPr>
            <a:xfrm rot="-5400000">
              <a:off x="2414" y="3557"/>
              <a:ext cx="3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81925" name="Line 29"/>
          <p:cNvSpPr/>
          <p:nvPr/>
        </p:nvSpPr>
        <p:spPr>
          <a:xfrm>
            <a:off x="7326630" y="903288"/>
            <a:ext cx="287338"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endParaRPr lang="zh-CN" altLang="en-US"/>
          </a:p>
        </p:txBody>
      </p:sp>
      <p:sp>
        <p:nvSpPr>
          <p:cNvPr id="29" name="Text Box 19"/>
          <p:cNvSpPr txBox="1"/>
          <p:nvPr/>
        </p:nvSpPr>
        <p:spPr>
          <a:xfrm>
            <a:off x="5610225" y="4300538"/>
            <a:ext cx="1102360" cy="368300"/>
          </a:xfrm>
          <a:prstGeom prst="rect">
            <a:avLst/>
          </a:prstGeom>
          <a:noFill/>
          <a:ln w="9525">
            <a:noFill/>
          </a:ln>
        </p:spPr>
        <p:txBody>
          <a:bodyPr wrap="none">
            <a:spAutoFit/>
          </a:bodyPr>
          <a:lstStyle/>
          <a:p>
            <a:pPr eaLnBrk="1" hangingPunct="1">
              <a:buFont typeface="Arial" panose="020B0604020202020204" pitchFamily="34" charset="0"/>
            </a:pPr>
            <a:r>
              <a:rPr lang="zh-CN" altLang="en-US" sz="1800" b="1" dirty="0">
                <a:solidFill>
                  <a:srgbClr val="C00000"/>
                </a:solidFill>
                <a:latin typeface="华文新魏" panose="02010800040101010101" pitchFamily="2" charset="-122"/>
                <a:ea typeface="华文新魏" panose="02010800040101010101" pitchFamily="2" charset="-122"/>
              </a:rPr>
              <a:t>逻辑符号</a:t>
            </a:r>
          </a:p>
        </p:txBody>
      </p:sp>
      <p:grpSp>
        <p:nvGrpSpPr>
          <p:cNvPr id="30" name="Group 38"/>
          <p:cNvGrpSpPr/>
          <p:nvPr/>
        </p:nvGrpSpPr>
        <p:grpSpPr>
          <a:xfrm>
            <a:off x="4643438" y="2695343"/>
            <a:ext cx="3024187" cy="1568682"/>
            <a:chOff x="1632" y="2409"/>
            <a:chExt cx="1905" cy="1317"/>
          </a:xfrm>
        </p:grpSpPr>
        <p:sp>
          <p:nvSpPr>
            <p:cNvPr id="81928" name="Rectangle 5"/>
            <p:cNvSpPr/>
            <p:nvPr/>
          </p:nvSpPr>
          <p:spPr>
            <a:xfrm>
              <a:off x="2289" y="2482"/>
              <a:ext cx="591" cy="898"/>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1929" name="Line 7"/>
            <p:cNvSpPr/>
            <p:nvPr/>
          </p:nvSpPr>
          <p:spPr>
            <a:xfrm>
              <a:off x="1632" y="2660"/>
              <a:ext cx="65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30" name="Line 8"/>
            <p:cNvSpPr/>
            <p:nvPr/>
          </p:nvSpPr>
          <p:spPr>
            <a:xfrm>
              <a:off x="1632" y="3188"/>
              <a:ext cx="65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31" name="Line 6"/>
            <p:cNvSpPr/>
            <p:nvPr/>
          </p:nvSpPr>
          <p:spPr>
            <a:xfrm>
              <a:off x="2880" y="2804"/>
              <a:ext cx="65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32" name="Line 10"/>
            <p:cNvSpPr/>
            <p:nvPr/>
          </p:nvSpPr>
          <p:spPr>
            <a:xfrm>
              <a:off x="2947" y="3043"/>
              <a:ext cx="54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33" name="Oval 11"/>
            <p:cNvSpPr/>
            <p:nvPr/>
          </p:nvSpPr>
          <p:spPr>
            <a:xfrm flipH="1">
              <a:off x="2880" y="3006"/>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34" name="Line 12"/>
            <p:cNvSpPr/>
            <p:nvPr/>
          </p:nvSpPr>
          <p:spPr>
            <a:xfrm flipH="1">
              <a:off x="1632" y="2933"/>
              <a:ext cx="66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81935" name="Group 16"/>
            <p:cNvGrpSpPr/>
            <p:nvPr/>
          </p:nvGrpSpPr>
          <p:grpSpPr>
            <a:xfrm>
              <a:off x="2688" y="2996"/>
              <a:ext cx="55" cy="138"/>
              <a:chOff x="2688" y="2304"/>
              <a:chExt cx="96" cy="96"/>
            </a:xfrm>
          </p:grpSpPr>
          <p:sp>
            <p:nvSpPr>
              <p:cNvPr id="81947" name="Line 17"/>
              <p:cNvSpPr/>
              <p:nvPr/>
            </p:nvSpPr>
            <p:spPr>
              <a:xfrm>
                <a:off x="2688" y="2304"/>
                <a:ext cx="9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1948" name="Line 18"/>
              <p:cNvSpPr/>
              <p:nvPr/>
            </p:nvSpPr>
            <p:spPr>
              <a:xfrm>
                <a:off x="2784" y="2304"/>
                <a:ext cx="0" cy="96"/>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81936" name="Text Box 20"/>
            <p:cNvSpPr txBox="1"/>
            <p:nvPr/>
          </p:nvSpPr>
          <p:spPr>
            <a:xfrm>
              <a:off x="2256" y="2544"/>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J</a:t>
              </a:r>
            </a:p>
          </p:txBody>
        </p:sp>
        <p:sp>
          <p:nvSpPr>
            <p:cNvPr id="81937" name="Text Box 21"/>
            <p:cNvSpPr txBox="1"/>
            <p:nvPr/>
          </p:nvSpPr>
          <p:spPr>
            <a:xfrm>
              <a:off x="2256" y="2819"/>
              <a:ext cx="331"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81938" name="Text Box 22"/>
            <p:cNvSpPr txBox="1"/>
            <p:nvPr/>
          </p:nvSpPr>
          <p:spPr>
            <a:xfrm>
              <a:off x="2256" y="3083"/>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K</a:t>
              </a:r>
            </a:p>
          </p:txBody>
        </p:sp>
        <p:sp>
          <p:nvSpPr>
            <p:cNvPr id="81939" name="Text Box 23"/>
            <p:cNvSpPr txBox="1"/>
            <p:nvPr/>
          </p:nvSpPr>
          <p:spPr>
            <a:xfrm>
              <a:off x="2448" y="2448"/>
              <a:ext cx="259"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SD</a:t>
              </a:r>
            </a:p>
          </p:txBody>
        </p:sp>
        <p:sp>
          <p:nvSpPr>
            <p:cNvPr id="81940" name="Text Box 24"/>
            <p:cNvSpPr txBox="1"/>
            <p:nvPr/>
          </p:nvSpPr>
          <p:spPr>
            <a:xfrm>
              <a:off x="2719" y="2660"/>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1941" name="Text Box 25"/>
            <p:cNvSpPr txBox="1"/>
            <p:nvPr/>
          </p:nvSpPr>
          <p:spPr>
            <a:xfrm>
              <a:off x="2471" y="3118"/>
              <a:ext cx="259"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RD</a:t>
              </a:r>
            </a:p>
          </p:txBody>
        </p:sp>
        <p:sp>
          <p:nvSpPr>
            <p:cNvPr id="81942" name="Text Box 26"/>
            <p:cNvSpPr txBox="1"/>
            <p:nvPr/>
          </p:nvSpPr>
          <p:spPr>
            <a:xfrm>
              <a:off x="2720" y="2905"/>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1944" name="Oval 32"/>
            <p:cNvSpPr/>
            <p:nvPr/>
          </p:nvSpPr>
          <p:spPr>
            <a:xfrm rot="-5400000" flipH="1">
              <a:off x="2549" y="2409"/>
              <a:ext cx="68" cy="68"/>
            </a:xfrm>
            <a:prstGeom prst="ellipse">
              <a:avLst/>
            </a:prstGeom>
            <a:noFill/>
            <a:ln w="19050" cap="flat" cmpd="sng">
              <a:solidFill>
                <a:schemeClr val="tx1"/>
              </a:solidFill>
              <a:prstDash val="solid"/>
              <a:headEnd type="none" w="med" len="med"/>
              <a:tailEnd type="none" w="med" len="med"/>
            </a:ln>
          </p:spPr>
          <p:txBody>
            <a:bodyPr vert="eaVert"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45" name="Oval 34"/>
            <p:cNvSpPr/>
            <p:nvPr/>
          </p:nvSpPr>
          <p:spPr>
            <a:xfrm rot="-5400000" flipH="1">
              <a:off x="2552" y="3380"/>
              <a:ext cx="68" cy="68"/>
            </a:xfrm>
            <a:prstGeom prst="ellipse">
              <a:avLst/>
            </a:prstGeom>
            <a:noFill/>
            <a:ln w="19050">
              <a:noFill/>
            </a:ln>
          </p:spPr>
          <p:txBody>
            <a:bodyPr vert="eaVert"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1946" name="Line 35"/>
            <p:cNvSpPr/>
            <p:nvPr/>
          </p:nvSpPr>
          <p:spPr>
            <a:xfrm rot="-5400000">
              <a:off x="2414" y="3557"/>
              <a:ext cx="3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pic>
        <p:nvPicPr>
          <p:cNvPr id="2" name="图片 1"/>
          <p:cNvPicPr>
            <a:picLocks noChangeAspect="1"/>
          </p:cNvPicPr>
          <p:nvPr/>
        </p:nvPicPr>
        <p:blipFill>
          <a:blip r:embed="rId3"/>
          <a:stretch>
            <a:fillRect/>
          </a:stretch>
        </p:blipFill>
        <p:spPr>
          <a:xfrm>
            <a:off x="6444615" y="843915"/>
            <a:ext cx="1632585" cy="361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xfrm>
            <a:off x="762000" y="544513"/>
            <a:ext cx="8382000" cy="685800"/>
          </a:xfrm>
          <a:prstGeom prst="rect">
            <a:avLst/>
          </a:prstGeom>
          <a:noFill/>
          <a:ln>
            <a:noFill/>
          </a:ln>
        </p:spPr>
        <p:txBody>
          <a:bodyPr/>
          <a:lstStyle/>
          <a:p>
            <a:pPr eaLnBrk="1" hangingPunct="1"/>
            <a:r>
              <a:rPr lang="en-US" altLang="zh-CN" sz="2000" b="1" dirty="0">
                <a:solidFill>
                  <a:srgbClr val="C00000"/>
                </a:solidFill>
                <a:latin typeface="华文新魏" panose="02010800040101010101" pitchFamily="2" charset="-122"/>
                <a:ea typeface="华文新魏" panose="02010800040101010101" pitchFamily="2" charset="-122"/>
              </a:rPr>
              <a:t>8</a:t>
            </a:r>
            <a:r>
              <a:rPr lang="zh-CN" altLang="en-US" sz="2000" b="1" dirty="0">
                <a:solidFill>
                  <a:srgbClr val="C00000"/>
                </a:solidFill>
                <a:latin typeface="华文新魏" panose="02010800040101010101" pitchFamily="2" charset="-122"/>
                <a:ea typeface="华文新魏" panose="02010800040101010101" pitchFamily="2" charset="-122"/>
              </a:rPr>
              <a:t>）</a:t>
            </a:r>
            <a:r>
              <a:rPr lang="en-US" altLang="zh-CN" sz="2000" b="1" dirty="0">
                <a:solidFill>
                  <a:srgbClr val="C00000"/>
                </a:solidFill>
                <a:latin typeface="华文新魏" panose="02010800040101010101" pitchFamily="2" charset="-122"/>
                <a:ea typeface="华文新魏" panose="02010800040101010101" pitchFamily="2" charset="-122"/>
              </a:rPr>
              <a:t> </a:t>
            </a:r>
            <a:r>
              <a:rPr lang="zh-CN" altLang="en-US" sz="2000" b="1" dirty="0">
                <a:solidFill>
                  <a:srgbClr val="C00000"/>
                </a:solidFill>
                <a:latin typeface="华文新魏" panose="02010800040101010101" pitchFamily="2" charset="-122"/>
                <a:ea typeface="华文新魏" panose="02010800040101010101" pitchFamily="2" charset="-122"/>
              </a:rPr>
              <a:t>边沿触发</a:t>
            </a:r>
            <a:r>
              <a:rPr lang="en-US" altLang="zh-CN" sz="2000" b="1" dirty="0">
                <a:solidFill>
                  <a:srgbClr val="C00000"/>
                </a:solidFill>
                <a:latin typeface="华文新魏" panose="02010800040101010101" pitchFamily="2" charset="-122"/>
                <a:ea typeface="华文新魏" panose="02010800040101010101" pitchFamily="2" charset="-122"/>
              </a:rPr>
              <a:t>J</a:t>
            </a:r>
            <a:r>
              <a:rPr lang="zh-CN" altLang="en-US" sz="2000" b="1" dirty="0">
                <a:solidFill>
                  <a:srgbClr val="C00000"/>
                </a:solidFill>
                <a:latin typeface="华文新魏" panose="02010800040101010101" pitchFamily="2" charset="-122"/>
                <a:ea typeface="华文新魏" panose="02010800040101010101" pitchFamily="2" charset="-122"/>
              </a:rPr>
              <a:t>－</a:t>
            </a:r>
            <a:r>
              <a:rPr lang="en-US" altLang="zh-CN" sz="2000" b="1" dirty="0">
                <a:solidFill>
                  <a:srgbClr val="C00000"/>
                </a:solidFill>
                <a:latin typeface="华文新魏" panose="02010800040101010101" pitchFamily="2" charset="-122"/>
                <a:ea typeface="华文新魏" panose="02010800040101010101" pitchFamily="2" charset="-122"/>
              </a:rPr>
              <a:t>K </a:t>
            </a:r>
            <a:r>
              <a:rPr lang="zh-CN" altLang="en-US" sz="2000" b="1" dirty="0">
                <a:solidFill>
                  <a:srgbClr val="C00000"/>
                </a:solidFill>
                <a:latin typeface="华文新魏" panose="02010800040101010101" pitchFamily="2" charset="-122"/>
                <a:ea typeface="华文新魏" panose="02010800040101010101" pitchFamily="2" charset="-122"/>
              </a:rPr>
              <a:t>触发器</a:t>
            </a:r>
            <a:br>
              <a:rPr lang="zh-CN" altLang="en-US" sz="2000" b="1" dirty="0">
                <a:solidFill>
                  <a:srgbClr val="C00000"/>
                </a:solidFill>
                <a:latin typeface="华文新魏" panose="02010800040101010101" pitchFamily="2" charset="-122"/>
                <a:ea typeface="华文新魏" panose="02010800040101010101" pitchFamily="2" charset="-122"/>
              </a:rPr>
            </a:br>
            <a:r>
              <a:rPr lang="zh-CN" altLang="en-US" sz="2000" b="1" dirty="0">
                <a:solidFill>
                  <a:srgbClr val="C00000"/>
                </a:solidFill>
                <a:latin typeface="华文新魏" panose="02010800040101010101" pitchFamily="2" charset="-122"/>
                <a:ea typeface="华文新魏" panose="02010800040101010101" pitchFamily="2" charset="-122"/>
              </a:rPr>
              <a:t>          </a:t>
            </a:r>
            <a:r>
              <a:rPr lang="en-US" altLang="zh-CN" sz="2000" b="1" i="1" dirty="0">
                <a:solidFill>
                  <a:srgbClr val="C00000"/>
                </a:solidFill>
                <a:latin typeface="华文新魏" panose="02010800040101010101" pitchFamily="2" charset="-122"/>
                <a:ea typeface="华文新魏" panose="02010800040101010101" pitchFamily="2" charset="-122"/>
              </a:rPr>
              <a:t>Edge-triggered JK Flip-flop</a:t>
            </a:r>
          </a:p>
        </p:txBody>
      </p:sp>
      <p:sp>
        <p:nvSpPr>
          <p:cNvPr id="83971" name="Text Box 4"/>
          <p:cNvSpPr txBox="1"/>
          <p:nvPr/>
        </p:nvSpPr>
        <p:spPr>
          <a:xfrm>
            <a:off x="530225" y="1101725"/>
            <a:ext cx="8074025" cy="3744595"/>
          </a:xfrm>
          <a:prstGeom prst="rect">
            <a:avLst/>
          </a:prstGeom>
          <a:noFill/>
          <a:ln w="9525">
            <a:noFill/>
          </a:ln>
        </p:spPr>
        <p:txBody>
          <a:bodyPr>
            <a:spAutoFit/>
          </a:bodyPr>
          <a:lstStyle/>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accent2"/>
                </a:solidFill>
                <a:latin typeface="华文新魏" panose="02010800040101010101" pitchFamily="2" charset="-122"/>
                <a:ea typeface="华文新魏" panose="02010800040101010101" pitchFamily="2" charset="-122"/>
              </a:rPr>
              <a:t>边沿触发</a:t>
            </a:r>
            <a:r>
              <a:rPr lang="en-US" altLang="zh-CN" sz="1800" b="1" dirty="0">
                <a:solidFill>
                  <a:schemeClr val="accent2"/>
                </a:solidFill>
                <a:latin typeface="华文新魏" panose="02010800040101010101" pitchFamily="2" charset="-122"/>
                <a:ea typeface="华文新魏" panose="02010800040101010101" pitchFamily="2" charset="-122"/>
              </a:rPr>
              <a:t>JK</a:t>
            </a:r>
            <a:r>
              <a:rPr lang="zh-CN" altLang="en-US" sz="1800" b="1" dirty="0">
                <a:solidFill>
                  <a:schemeClr val="accent2"/>
                </a:solidFill>
                <a:latin typeface="华文新魏" panose="02010800040101010101" pitchFamily="2" charset="-122"/>
                <a:ea typeface="华文新魏" panose="02010800040101010101" pitchFamily="2" charset="-122"/>
              </a:rPr>
              <a:t>触发器</a:t>
            </a:r>
            <a:r>
              <a:rPr lang="zh-CN" altLang="en-US" sz="1800" b="1" dirty="0">
                <a:solidFill>
                  <a:schemeClr val="tx1"/>
                </a:solidFill>
                <a:latin typeface="华文新魏" panose="02010800040101010101" pitchFamily="2" charset="-122"/>
                <a:ea typeface="华文新魏" panose="02010800040101010101" pitchFamily="2" charset="-122"/>
              </a:rPr>
              <a:t>类似于</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触发器也要求有建立时间和保持时间，但其建立时间较脉冲触发（主从结构）的</a:t>
            </a:r>
            <a:r>
              <a:rPr lang="en-US" altLang="zh-CN" sz="1800" b="1" dirty="0">
                <a:solidFill>
                  <a:schemeClr val="tx1"/>
                </a:solidFill>
                <a:latin typeface="华文新魏" panose="02010800040101010101" pitchFamily="2" charset="-122"/>
                <a:ea typeface="华文新魏" panose="02010800040101010101" pitchFamily="2" charset="-122"/>
              </a:rPr>
              <a:t>JK </a:t>
            </a:r>
            <a:r>
              <a:rPr lang="zh-CN" altLang="en-US" sz="1800" b="1" dirty="0">
                <a:solidFill>
                  <a:schemeClr val="tx1"/>
                </a:solidFill>
                <a:latin typeface="华文新魏" panose="02010800040101010101" pitchFamily="2" charset="-122"/>
                <a:ea typeface="华文新魏" panose="02010800040101010101" pitchFamily="2" charset="-122"/>
              </a:rPr>
              <a:t>触发器为短，因此应用更为广泛。</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accent2"/>
                </a:solidFill>
                <a:latin typeface="华文新魏" panose="02010800040101010101" pitchFamily="2" charset="-122"/>
                <a:ea typeface="华文新魏" panose="02010800040101010101" pitchFamily="2" charset="-122"/>
              </a:rPr>
              <a:t>主从结构的</a:t>
            </a:r>
            <a:r>
              <a:rPr lang="en-US" altLang="zh-CN" sz="1800" b="1" dirty="0">
                <a:solidFill>
                  <a:schemeClr val="accent2"/>
                </a:solidFill>
                <a:latin typeface="华文新魏" panose="02010800040101010101" pitchFamily="2" charset="-122"/>
                <a:ea typeface="华文新魏" panose="02010800040101010101" pitchFamily="2" charset="-122"/>
              </a:rPr>
              <a:t>JK</a:t>
            </a:r>
            <a:r>
              <a:rPr lang="zh-CN" altLang="en-US" sz="1800" b="1" dirty="0">
                <a:solidFill>
                  <a:schemeClr val="accent2"/>
                </a:solidFill>
                <a:latin typeface="华文新魏" panose="02010800040101010101" pitchFamily="2" charset="-122"/>
                <a:ea typeface="华文新魏" panose="02010800040101010101" pitchFamily="2" charset="-122"/>
              </a:rPr>
              <a:t>触发器</a:t>
            </a:r>
            <a:r>
              <a:rPr lang="zh-CN" altLang="en-US" sz="1800" b="1" dirty="0">
                <a:solidFill>
                  <a:schemeClr val="tx1"/>
                </a:solidFill>
                <a:latin typeface="华文新魏" panose="02010800040101010101" pitchFamily="2" charset="-122"/>
                <a:ea typeface="华文新魏" panose="02010800040101010101" pitchFamily="2" charset="-122"/>
              </a:rPr>
              <a:t>要求在时钟脉冲</a:t>
            </a:r>
            <a:r>
              <a:rPr lang="en-US" altLang="zh-CN" sz="1800" b="1" dirty="0">
                <a:solidFill>
                  <a:schemeClr val="accent2"/>
                </a:solidFill>
                <a:latin typeface="华文新魏" panose="02010800040101010101" pitchFamily="2" charset="-122"/>
                <a:ea typeface="华文新魏" panose="02010800040101010101" pitchFamily="2" charset="-122"/>
              </a:rPr>
              <a:t>CLK</a:t>
            </a:r>
            <a:r>
              <a:rPr lang="zh-CN" altLang="en-US" sz="1800" b="1" dirty="0">
                <a:solidFill>
                  <a:schemeClr val="accent2"/>
                </a:solidFill>
                <a:latin typeface="华文新魏" panose="02010800040101010101" pitchFamily="2" charset="-122"/>
                <a:ea typeface="华文新魏" panose="02010800040101010101" pitchFamily="2" charset="-122"/>
              </a:rPr>
              <a:t>的下降沿</a:t>
            </a:r>
            <a:r>
              <a:rPr lang="zh-CN" altLang="en-US" sz="1800" b="1" dirty="0">
                <a:solidFill>
                  <a:schemeClr val="tx1"/>
                </a:solidFill>
                <a:latin typeface="华文新魏" panose="02010800040101010101" pitchFamily="2" charset="-122"/>
                <a:ea typeface="华文新魏" panose="02010800040101010101" pitchFamily="2" charset="-122"/>
              </a:rPr>
              <a:t>到来之前，输入端</a:t>
            </a:r>
            <a:r>
              <a:rPr lang="en-US" altLang="zh-CN" sz="1800" b="1" dirty="0">
                <a:solidFill>
                  <a:schemeClr val="tx1"/>
                </a:solidFill>
                <a:latin typeface="华文新魏" panose="02010800040101010101" pitchFamily="2" charset="-122"/>
                <a:ea typeface="华文新魏" panose="02010800040101010101" pitchFamily="2" charset="-122"/>
              </a:rPr>
              <a:t>J</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K</a:t>
            </a:r>
            <a:r>
              <a:rPr lang="zh-CN" altLang="en-US" sz="1800" b="1" dirty="0">
                <a:solidFill>
                  <a:schemeClr val="tx1"/>
                </a:solidFill>
                <a:latin typeface="华文新魏" panose="02010800040101010101" pitchFamily="2" charset="-122"/>
                <a:ea typeface="华文新魏" panose="02010800040101010101" pitchFamily="2" charset="-122"/>
              </a:rPr>
              <a:t>必须稳定较长时间，以便输入（激励）的变化能传送到主触发器的输出</a:t>
            </a:r>
            <a:r>
              <a:rPr lang="en-US" altLang="zh-CN" sz="1800" b="1" dirty="0">
                <a:solidFill>
                  <a:schemeClr val="accent2"/>
                </a:solidFill>
                <a:latin typeface="华文新魏" panose="02010800040101010101" pitchFamily="2" charset="-122"/>
                <a:ea typeface="华文新魏" panose="02010800040101010101" pitchFamily="2" charset="-122"/>
              </a:rPr>
              <a:t>Q</a:t>
            </a:r>
            <a:r>
              <a:rPr lang="en-US" altLang="zh-CN" sz="1800" b="1" baseline="-25000" dirty="0">
                <a:solidFill>
                  <a:schemeClr val="accent2"/>
                </a:solidFill>
                <a:latin typeface="华文新魏" panose="02010800040101010101" pitchFamily="2" charset="-122"/>
                <a:ea typeface="华文新魏" panose="02010800040101010101" pitchFamily="2" charset="-122"/>
              </a:rPr>
              <a:t>M</a:t>
            </a:r>
            <a:r>
              <a:rPr lang="zh-CN" altLang="en-US" sz="1800" b="1" dirty="0">
                <a:solidFill>
                  <a:schemeClr val="tx1"/>
                </a:solidFill>
                <a:latin typeface="华文新魏" panose="02010800040101010101" pitchFamily="2" charset="-122"/>
                <a:ea typeface="华文新魏" panose="02010800040101010101" pitchFamily="2" charset="-122"/>
              </a:rPr>
              <a:t>及</a:t>
            </a:r>
            <a:r>
              <a:rPr lang="en-US" altLang="zh-CN" sz="1800" b="1" dirty="0">
                <a:solidFill>
                  <a:schemeClr val="accent2"/>
                </a:solidFill>
                <a:latin typeface="华文新魏" panose="02010800040101010101" pitchFamily="2" charset="-122"/>
                <a:ea typeface="华文新魏" panose="02010800040101010101" pitchFamily="2" charset="-122"/>
              </a:rPr>
              <a:t>/Q</a:t>
            </a:r>
            <a:r>
              <a:rPr lang="en-US" altLang="zh-CN" sz="1800" b="1" baseline="-25000" dirty="0">
                <a:solidFill>
                  <a:schemeClr val="accent2"/>
                </a:solidFill>
                <a:latin typeface="华文新魏" panose="02010800040101010101" pitchFamily="2" charset="-122"/>
                <a:ea typeface="华文新魏" panose="02010800040101010101" pitchFamily="2" charset="-122"/>
              </a:rPr>
              <a:t>M</a:t>
            </a:r>
            <a:r>
              <a:rPr lang="zh-CN" altLang="en-US" sz="1800" b="1" dirty="0">
                <a:solidFill>
                  <a:schemeClr val="tx1"/>
                </a:solidFill>
                <a:latin typeface="华文新魏" panose="02010800040101010101" pitchFamily="2" charset="-122"/>
                <a:ea typeface="华文新魏" panose="02010800040101010101" pitchFamily="2" charset="-122"/>
              </a:rPr>
              <a:t>。</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JK</a:t>
            </a:r>
            <a:r>
              <a:rPr lang="zh-CN" altLang="en-US" sz="1800" b="1" dirty="0">
                <a:solidFill>
                  <a:schemeClr val="tx1"/>
                </a:solidFill>
                <a:latin typeface="华文新魏" panose="02010800040101010101" pitchFamily="2" charset="-122"/>
                <a:ea typeface="华文新魏" panose="02010800040101010101" pitchFamily="2" charset="-122"/>
              </a:rPr>
              <a:t>触发器常用于同步时序电路中，</a:t>
            </a:r>
            <a:r>
              <a:rPr lang="zh-CN" altLang="en-US" sz="1800" b="1" u="sng" dirty="0">
                <a:solidFill>
                  <a:schemeClr val="tx1"/>
                </a:solidFill>
                <a:latin typeface="华文新魏" panose="02010800040101010101" pitchFamily="2" charset="-122"/>
                <a:ea typeface="华文新魏" panose="02010800040101010101" pitchFamily="2" charset="-122"/>
              </a:rPr>
              <a:t>有时</a:t>
            </a:r>
            <a:r>
              <a:rPr lang="en-US" altLang="zh-CN" sz="1800" b="1" u="sng" dirty="0">
                <a:solidFill>
                  <a:schemeClr val="tx1"/>
                </a:solidFill>
                <a:latin typeface="华文新魏" panose="02010800040101010101" pitchFamily="2" charset="-122"/>
                <a:ea typeface="华文新魏" panose="02010800040101010101" pitchFamily="2" charset="-122"/>
              </a:rPr>
              <a:t>JK</a:t>
            </a:r>
            <a:r>
              <a:rPr lang="zh-CN" altLang="en-US" sz="1800" b="1" u="sng" dirty="0">
                <a:solidFill>
                  <a:schemeClr val="tx1"/>
                </a:solidFill>
                <a:latin typeface="华文新魏" panose="02010800040101010101" pitchFamily="2" charset="-122"/>
                <a:ea typeface="华文新魏" panose="02010800040101010101" pitchFamily="2" charset="-122"/>
              </a:rPr>
              <a:t>触发器的次态逻辑</a:t>
            </a:r>
            <a:r>
              <a:rPr lang="zh-CN" altLang="en-US" sz="1800" b="1" dirty="0">
                <a:solidFill>
                  <a:schemeClr val="tx1"/>
                </a:solidFill>
                <a:latin typeface="华文新魏" panose="02010800040101010101" pitchFamily="2" charset="-122"/>
                <a:ea typeface="华文新魏" panose="02010800040101010101" pitchFamily="2" charset="-122"/>
              </a:rPr>
              <a:t>要比</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触发器简单，</a:t>
            </a:r>
            <a:r>
              <a:rPr lang="zh-CN" altLang="en-US" sz="1800" b="1" dirty="0">
                <a:solidFill>
                  <a:srgbClr val="FF0000"/>
                </a:solidFill>
                <a:latin typeface="华文新魏" panose="02010800040101010101" pitchFamily="2" charset="-122"/>
                <a:ea typeface="华文新魏" panose="02010800040101010101" pitchFamily="2" charset="-122"/>
              </a:rPr>
              <a:t>不过大部分时序电路采用的是</a:t>
            </a:r>
            <a:r>
              <a:rPr lang="en-US" altLang="zh-CN" sz="1800" b="1" dirty="0">
                <a:solidFill>
                  <a:srgbClr val="FF0000"/>
                </a:solidFill>
                <a:latin typeface="华文新魏" panose="02010800040101010101" pitchFamily="2" charset="-122"/>
                <a:ea typeface="华文新魏" panose="02010800040101010101" pitchFamily="2" charset="-122"/>
              </a:rPr>
              <a:t>D</a:t>
            </a:r>
            <a:r>
              <a:rPr lang="zh-CN" altLang="en-US" sz="1800" b="1" dirty="0">
                <a:solidFill>
                  <a:srgbClr val="FF0000"/>
                </a:solidFill>
                <a:latin typeface="华文新魏" panose="02010800040101010101" pitchFamily="2" charset="-122"/>
                <a:ea typeface="华文新魏" panose="02010800040101010101" pitchFamily="2" charset="-122"/>
              </a:rPr>
              <a:t>触发器。</a:t>
            </a:r>
            <a:r>
              <a:rPr lang="zh-CN" altLang="en-US" sz="1800" b="1" dirty="0">
                <a:solidFill>
                  <a:schemeClr val="tx1"/>
                </a:solidFill>
                <a:latin typeface="华文新魏" panose="02010800040101010101" pitchFamily="2" charset="-122"/>
                <a:ea typeface="华文新魏" panose="02010800040101010101" pitchFamily="2" charset="-122"/>
              </a:rPr>
              <a:t>这是由于</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触发器只需一个数据输入端，使得设计出的电路更加简单。因此，在大多数可编程逻辑器件</a:t>
            </a:r>
            <a:r>
              <a:rPr lang="en-US" altLang="zh-CN" sz="1800" b="1" dirty="0">
                <a:solidFill>
                  <a:schemeClr val="tx1"/>
                </a:solidFill>
                <a:latin typeface="华文新魏" panose="02010800040101010101" pitchFamily="2" charset="-122"/>
                <a:ea typeface="华文新魏" panose="02010800040101010101" pitchFamily="2" charset="-122"/>
              </a:rPr>
              <a:t>(PLD)</a:t>
            </a:r>
            <a:r>
              <a:rPr lang="zh-CN" altLang="en-US" sz="1800" b="1" dirty="0">
                <a:solidFill>
                  <a:schemeClr val="tx1"/>
                </a:solidFill>
                <a:latin typeface="华文新魏" panose="02010800040101010101" pitchFamily="2" charset="-122"/>
                <a:ea typeface="华文新魏" panose="02010800040101010101" pitchFamily="2" charset="-122"/>
              </a:rPr>
              <a:t>中包含的只有 </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触发器。</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en-US" altLang="zh-CN" sz="1800" b="1" dirty="0">
                <a:solidFill>
                  <a:schemeClr val="accent2"/>
                </a:solidFill>
                <a:latin typeface="华文新魏" panose="02010800040101010101" pitchFamily="2" charset="-122"/>
                <a:ea typeface="华文新魏" panose="02010800040101010101" pitchFamily="2" charset="-122"/>
              </a:rPr>
              <a:t>    TTL</a:t>
            </a:r>
            <a:r>
              <a:rPr lang="zh-CN" altLang="en-US" sz="1800" b="1" dirty="0">
                <a:solidFill>
                  <a:schemeClr val="accent2"/>
                </a:solidFill>
                <a:latin typeface="华文新魏" panose="02010800040101010101" pitchFamily="2" charset="-122"/>
                <a:ea typeface="华文新魏" panose="02010800040101010101" pitchFamily="2" charset="-122"/>
              </a:rPr>
              <a:t>系列的典型边沿触发</a:t>
            </a:r>
            <a:r>
              <a:rPr lang="en-US" altLang="zh-CN" sz="1800" b="1" dirty="0">
                <a:solidFill>
                  <a:schemeClr val="accent2"/>
                </a:solidFill>
                <a:latin typeface="华文新魏" panose="02010800040101010101" pitchFamily="2" charset="-122"/>
                <a:ea typeface="华文新魏" panose="02010800040101010101" pitchFamily="2" charset="-122"/>
              </a:rPr>
              <a:t>JK</a:t>
            </a:r>
            <a:r>
              <a:rPr lang="zh-CN" altLang="en-US" sz="1800" b="1" dirty="0">
                <a:solidFill>
                  <a:schemeClr val="accent2"/>
                </a:solidFill>
                <a:latin typeface="华文新魏" panose="02010800040101010101" pitchFamily="2" charset="-122"/>
                <a:ea typeface="华文新魏" panose="02010800040101010101" pitchFamily="2" charset="-122"/>
              </a:rPr>
              <a:t>触发器型号是</a:t>
            </a:r>
            <a:r>
              <a:rPr lang="en-US" altLang="zh-CN" sz="1800" b="1" dirty="0">
                <a:solidFill>
                  <a:schemeClr val="accent2"/>
                </a:solidFill>
                <a:latin typeface="华文新魏" panose="02010800040101010101" pitchFamily="2" charset="-122"/>
                <a:ea typeface="华文新魏" panose="02010800040101010101" pitchFamily="2" charset="-122"/>
              </a:rPr>
              <a:t>74LS109</a:t>
            </a:r>
            <a:r>
              <a:rPr lang="zh-CN" altLang="en-US" sz="1800" b="1" dirty="0">
                <a:solidFill>
                  <a:schemeClr val="accent2"/>
                </a:solidFill>
                <a:latin typeface="华文新魏" panose="02010800040101010101" pitchFamily="2" charset="-122"/>
                <a:ea typeface="华文新魏" panose="02010800040101010101" pitchFamily="2" charset="-122"/>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a:xfrm>
            <a:off x="558800" y="547688"/>
            <a:ext cx="6208713" cy="392112"/>
          </a:xfrm>
          <a:prstGeom prst="rect">
            <a:avLst/>
          </a:prstGeom>
          <a:noFill/>
          <a:ln>
            <a:noFill/>
          </a:ln>
        </p:spPr>
        <p:txBody>
          <a:bodyPr/>
          <a:lstStyle/>
          <a:p>
            <a:pPr eaLnBrk="1" hangingPunct="1">
              <a:lnSpc>
                <a:spcPct val="120000"/>
              </a:lnSpc>
            </a:pPr>
            <a:r>
              <a:rPr lang="zh-CN" altLang="en-US" sz="1800" b="1" dirty="0">
                <a:solidFill>
                  <a:srgbClr val="C00000"/>
                </a:solidFill>
                <a:latin typeface="华文新魏" panose="02010800040101010101" pitchFamily="2" charset="-122"/>
                <a:ea typeface="华文新魏" panose="02010800040101010101" pitchFamily="2" charset="-122"/>
              </a:rPr>
              <a:t>边沿触发</a:t>
            </a:r>
            <a:r>
              <a:rPr lang="en-US" altLang="zh-CN" sz="1800" b="1" dirty="0">
                <a:solidFill>
                  <a:srgbClr val="C00000"/>
                </a:solidFill>
                <a:latin typeface="华文新魏" panose="02010800040101010101" pitchFamily="2" charset="-122"/>
                <a:ea typeface="华文新魏" panose="02010800040101010101" pitchFamily="2" charset="-122"/>
              </a:rPr>
              <a:t>J-K </a:t>
            </a:r>
            <a:r>
              <a:rPr lang="zh-CN" altLang="en-US" sz="1800" b="1" dirty="0">
                <a:solidFill>
                  <a:srgbClr val="C00000"/>
                </a:solidFill>
                <a:latin typeface="华文新魏" panose="02010800040101010101" pitchFamily="2" charset="-122"/>
                <a:ea typeface="华文新魏" panose="02010800040101010101" pitchFamily="2" charset="-122"/>
              </a:rPr>
              <a:t>触发器电路图（由</a:t>
            </a:r>
            <a:r>
              <a:rPr lang="en-US" altLang="zh-CN" sz="1800" b="1" dirty="0">
                <a:solidFill>
                  <a:srgbClr val="C00000"/>
                </a:solidFill>
                <a:latin typeface="华文新魏" panose="02010800040101010101" pitchFamily="2" charset="-122"/>
                <a:ea typeface="华文新魏" panose="02010800040101010101" pitchFamily="2" charset="-122"/>
              </a:rPr>
              <a:t>D</a:t>
            </a:r>
            <a:r>
              <a:rPr lang="zh-CN" altLang="en-US" sz="1800" b="1" dirty="0">
                <a:solidFill>
                  <a:srgbClr val="C00000"/>
                </a:solidFill>
                <a:latin typeface="华文新魏" panose="02010800040101010101" pitchFamily="2" charset="-122"/>
                <a:ea typeface="华文新魏" panose="02010800040101010101" pitchFamily="2" charset="-122"/>
              </a:rPr>
              <a:t>触发器构成的等价电路）</a:t>
            </a:r>
          </a:p>
        </p:txBody>
      </p:sp>
      <p:grpSp>
        <p:nvGrpSpPr>
          <p:cNvPr id="84995" name="Group 60"/>
          <p:cNvGrpSpPr/>
          <p:nvPr/>
        </p:nvGrpSpPr>
        <p:grpSpPr>
          <a:xfrm>
            <a:off x="1671955" y="2719705"/>
            <a:ext cx="5400675" cy="2183765"/>
            <a:chOff x="480" y="2499"/>
            <a:chExt cx="4328" cy="1714"/>
          </a:xfrm>
        </p:grpSpPr>
        <p:sp>
          <p:nvSpPr>
            <p:cNvPr id="85042" name="Text Box 45"/>
            <p:cNvSpPr txBox="1"/>
            <p:nvPr/>
          </p:nvSpPr>
          <p:spPr>
            <a:xfrm>
              <a:off x="480" y="2499"/>
              <a:ext cx="4328" cy="1714"/>
            </a:xfrm>
            <a:prstGeom prst="rect">
              <a:avLst/>
            </a:prstGeom>
            <a:noFill/>
            <a:ln w="9525">
              <a:noFill/>
            </a:ln>
          </p:spPr>
          <p:txBody>
            <a:bodyPr wrap="square">
              <a:spAutoFit/>
            </a:bodyPr>
            <a:lstStyle/>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其中：</a:t>
              </a:r>
              <a:r>
                <a:rPr lang="en-US" altLang="zh-CN" sz="1800" b="1" dirty="0">
                  <a:solidFill>
                    <a:schemeClr val="tx1"/>
                  </a:solidFill>
                  <a:latin typeface="华文新魏" panose="02010800040101010101" pitchFamily="2" charset="-122"/>
                  <a:ea typeface="华文新魏" panose="02010800040101010101" pitchFamily="2" charset="-122"/>
                </a:rPr>
                <a:t>D </a:t>
              </a:r>
              <a:r>
                <a:rPr lang="zh-CN" altLang="en-US" sz="1800" b="1" dirty="0">
                  <a:solidFill>
                    <a:schemeClr val="tx1"/>
                  </a:solidFill>
                  <a:latin typeface="华文新魏" panose="02010800040101010101" pitchFamily="2" charset="-122"/>
                  <a:ea typeface="华文新魏" panose="02010800040101010101" pitchFamily="2" charset="-122"/>
                </a:rPr>
                <a:t>输入端的逻辑表达式为</a:t>
              </a:r>
            </a:p>
            <a:p>
              <a:pPr eaLnBrk="1" hangingPunct="1">
                <a:spcBef>
                  <a:spcPts val="6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rgbClr val="C00000"/>
                  </a:solidFill>
                  <a:latin typeface="华文新魏" panose="02010800040101010101" pitchFamily="2" charset="-122"/>
                  <a:ea typeface="华文新魏" panose="02010800040101010101" pitchFamily="2" charset="-122"/>
                </a:rPr>
                <a:t>D</a:t>
              </a:r>
              <a:r>
                <a:rPr lang="zh-CN" altLang="en-US" sz="1800" b="1" dirty="0">
                  <a:solidFill>
                    <a:srgbClr val="C00000"/>
                  </a:solidFill>
                  <a:latin typeface="华文新魏" panose="02010800040101010101" pitchFamily="2" charset="-122"/>
                  <a:ea typeface="华文新魏" panose="02010800040101010101" pitchFamily="2" charset="-122"/>
                </a:rPr>
                <a:t>＝</a:t>
              </a:r>
              <a:r>
                <a:rPr lang="en-US" altLang="zh-CN" sz="1800" b="1" dirty="0">
                  <a:solidFill>
                    <a:srgbClr val="C00000"/>
                  </a:solidFill>
                  <a:latin typeface="华文新魏" panose="02010800040101010101" pitchFamily="2" charset="-122"/>
                  <a:ea typeface="华文新魏" panose="02010800040101010101" pitchFamily="2" charset="-122"/>
                </a:rPr>
                <a:t>J • Q </a:t>
              </a:r>
              <a:r>
                <a:rPr lang="zh-CN" altLang="en-US" sz="1800" b="1" dirty="0">
                  <a:solidFill>
                    <a:srgbClr val="C00000"/>
                  </a:solidFill>
                  <a:latin typeface="华文新魏" panose="02010800040101010101" pitchFamily="2" charset="-122"/>
                  <a:ea typeface="华文新魏" panose="02010800040101010101" pitchFamily="2" charset="-122"/>
                </a:rPr>
                <a:t>＋ </a:t>
              </a:r>
              <a:r>
                <a:rPr lang="en-US" altLang="zh-CN" sz="1800" b="1" dirty="0">
                  <a:solidFill>
                    <a:srgbClr val="C00000"/>
                  </a:solidFill>
                  <a:latin typeface="华文新魏" panose="02010800040101010101" pitchFamily="2" charset="-122"/>
                  <a:ea typeface="华文新魏" panose="02010800040101010101" pitchFamily="2" charset="-122"/>
                </a:rPr>
                <a:t>K • Q</a:t>
              </a:r>
            </a:p>
            <a:p>
              <a:pPr eaLnBrk="1" hangingPunct="1">
                <a:buFont typeface="Arial" panose="020B0604020202020204" pitchFamily="34" charset="0"/>
              </a:pP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上述激励方程的来源：因 </a:t>
              </a:r>
              <a:r>
                <a:rPr lang="en-US" altLang="zh-CN" sz="1800" b="1" dirty="0">
                  <a:solidFill>
                    <a:schemeClr val="tx1"/>
                  </a:solidFill>
                  <a:latin typeface="华文新魏" panose="02010800040101010101" pitchFamily="2" charset="-122"/>
                  <a:ea typeface="华文新魏" panose="02010800040101010101" pitchFamily="2" charset="-122"/>
                </a:rPr>
                <a:t>D </a:t>
              </a:r>
              <a:r>
                <a:rPr lang="zh-CN" altLang="en-US" sz="1800" b="1" dirty="0">
                  <a:solidFill>
                    <a:schemeClr val="tx1"/>
                  </a:solidFill>
                  <a:latin typeface="华文新魏" panose="02010800040101010101" pitchFamily="2" charset="-122"/>
                  <a:ea typeface="华文新魏" panose="02010800040101010101" pitchFamily="2" charset="-122"/>
                </a:rPr>
                <a:t>触发器的次态方程为：</a:t>
              </a:r>
            </a:p>
            <a:p>
              <a:pPr eaLnBrk="1" hangingPunct="1">
                <a:spcBef>
                  <a:spcPts val="6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C00000"/>
                  </a:solidFill>
                  <a:latin typeface="华文新魏" panose="02010800040101010101" pitchFamily="2" charset="-122"/>
                  <a:ea typeface="华文新魏" panose="02010800040101010101" pitchFamily="2" charset="-122"/>
                </a:rPr>
                <a:t>    </a:t>
              </a:r>
              <a:r>
                <a:rPr lang="en-US" altLang="zh-CN" sz="1800" b="1" dirty="0">
                  <a:solidFill>
                    <a:srgbClr val="C00000"/>
                  </a:solidFill>
                  <a:latin typeface="华文新魏" panose="02010800040101010101" pitchFamily="2" charset="-122"/>
                  <a:ea typeface="华文新魏" panose="02010800040101010101" pitchFamily="2" charset="-122"/>
                </a:rPr>
                <a:t>Q</a:t>
              </a:r>
              <a:r>
                <a:rPr lang="en-US" altLang="zh-CN" sz="1800" b="1" baseline="30000" dirty="0">
                  <a:solidFill>
                    <a:srgbClr val="C00000"/>
                  </a:solidFill>
                  <a:latin typeface="华文新魏" panose="02010800040101010101" pitchFamily="2" charset="-122"/>
                  <a:ea typeface="华文新魏" panose="02010800040101010101" pitchFamily="2" charset="-122"/>
                </a:rPr>
                <a:t>n</a:t>
              </a:r>
              <a:r>
                <a:rPr lang="zh-CN" altLang="en-US" sz="1800" b="1" baseline="30000" dirty="0">
                  <a:solidFill>
                    <a:srgbClr val="C00000"/>
                  </a:solidFill>
                  <a:latin typeface="华文新魏" panose="02010800040101010101" pitchFamily="2" charset="-122"/>
                  <a:ea typeface="华文新魏" panose="02010800040101010101" pitchFamily="2" charset="-122"/>
                </a:rPr>
                <a:t>＋</a:t>
              </a:r>
              <a:r>
                <a:rPr lang="en-US" altLang="zh-CN" sz="1800" b="1" baseline="30000" dirty="0">
                  <a:solidFill>
                    <a:srgbClr val="C00000"/>
                  </a:solidFill>
                  <a:latin typeface="华文新魏" panose="02010800040101010101" pitchFamily="2" charset="-122"/>
                  <a:ea typeface="华文新魏" panose="02010800040101010101" pitchFamily="2" charset="-122"/>
                </a:rPr>
                <a:t>1</a:t>
              </a:r>
              <a:r>
                <a:rPr lang="zh-CN" altLang="en-US" sz="1800" b="1" dirty="0">
                  <a:solidFill>
                    <a:srgbClr val="C00000"/>
                  </a:solidFill>
                  <a:latin typeface="华文新魏" panose="02010800040101010101" pitchFamily="2" charset="-122"/>
                  <a:ea typeface="华文新魏" panose="02010800040101010101" pitchFamily="2" charset="-122"/>
                </a:rPr>
                <a:t>＝</a:t>
              </a:r>
              <a:r>
                <a:rPr lang="en-US" altLang="zh-CN" sz="1800" b="1" dirty="0">
                  <a:solidFill>
                    <a:srgbClr val="C00000"/>
                  </a:solidFill>
                  <a:latin typeface="华文新魏" panose="02010800040101010101" pitchFamily="2" charset="-122"/>
                  <a:ea typeface="华文新魏" panose="02010800040101010101" pitchFamily="2" charset="-122"/>
                </a:rPr>
                <a:t>D</a:t>
              </a:r>
            </a:p>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因此，有：</a:t>
              </a:r>
            </a:p>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rgbClr val="C00000"/>
                  </a:solidFill>
                  <a:latin typeface="华文新魏" panose="02010800040101010101" pitchFamily="2" charset="-122"/>
                  <a:ea typeface="华文新魏" panose="02010800040101010101" pitchFamily="2" charset="-122"/>
                </a:rPr>
                <a:t>Q</a:t>
              </a:r>
              <a:r>
                <a:rPr lang="en-US" altLang="zh-CN" sz="1800" b="1" baseline="30000" dirty="0">
                  <a:solidFill>
                    <a:srgbClr val="C00000"/>
                  </a:solidFill>
                  <a:latin typeface="华文新魏" panose="02010800040101010101" pitchFamily="2" charset="-122"/>
                  <a:ea typeface="华文新魏" panose="02010800040101010101" pitchFamily="2" charset="-122"/>
                </a:rPr>
                <a:t>n</a:t>
              </a:r>
              <a:r>
                <a:rPr lang="zh-CN" altLang="en-US" sz="1800" b="1" baseline="30000" dirty="0">
                  <a:solidFill>
                    <a:srgbClr val="C00000"/>
                  </a:solidFill>
                  <a:latin typeface="华文新魏" panose="02010800040101010101" pitchFamily="2" charset="-122"/>
                  <a:ea typeface="华文新魏" panose="02010800040101010101" pitchFamily="2" charset="-122"/>
                </a:rPr>
                <a:t>＋</a:t>
              </a:r>
              <a:r>
                <a:rPr lang="en-US" altLang="zh-CN" sz="1800" b="1" baseline="30000" dirty="0">
                  <a:solidFill>
                    <a:srgbClr val="C00000"/>
                  </a:solidFill>
                  <a:latin typeface="华文新魏" panose="02010800040101010101" pitchFamily="2" charset="-122"/>
                  <a:ea typeface="华文新魏" panose="02010800040101010101" pitchFamily="2" charset="-122"/>
                </a:rPr>
                <a:t>1</a:t>
              </a:r>
              <a:r>
                <a:rPr lang="en-US" altLang="zh-CN" sz="1800" b="1" dirty="0">
                  <a:solidFill>
                    <a:srgbClr val="C00000"/>
                  </a:solidFill>
                  <a:latin typeface="华文新魏" panose="02010800040101010101" pitchFamily="2" charset="-122"/>
                  <a:ea typeface="华文新魏" panose="02010800040101010101" pitchFamily="2" charset="-122"/>
                </a:rPr>
                <a:t> </a:t>
              </a:r>
              <a:r>
                <a:rPr lang="zh-CN" altLang="en-US" sz="1800" b="1" dirty="0">
                  <a:solidFill>
                    <a:srgbClr val="C00000"/>
                  </a:solidFill>
                  <a:latin typeface="华文新魏" panose="02010800040101010101" pitchFamily="2" charset="-122"/>
                  <a:ea typeface="华文新魏" panose="02010800040101010101" pitchFamily="2" charset="-122"/>
                </a:rPr>
                <a:t>＝ </a:t>
              </a:r>
              <a:r>
                <a:rPr lang="en-US" altLang="zh-CN" sz="1800" b="1" dirty="0">
                  <a:solidFill>
                    <a:srgbClr val="C00000"/>
                  </a:solidFill>
                  <a:latin typeface="华文新魏" panose="02010800040101010101" pitchFamily="2" charset="-122"/>
                  <a:ea typeface="华文新魏" panose="02010800040101010101" pitchFamily="2" charset="-122"/>
                </a:rPr>
                <a:t>J • Q </a:t>
              </a:r>
              <a:r>
                <a:rPr lang="zh-CN" altLang="en-US" sz="1800" b="1" dirty="0">
                  <a:solidFill>
                    <a:srgbClr val="C00000"/>
                  </a:solidFill>
                  <a:latin typeface="华文新魏" panose="02010800040101010101" pitchFamily="2" charset="-122"/>
                  <a:ea typeface="华文新魏" panose="02010800040101010101" pitchFamily="2" charset="-122"/>
                </a:rPr>
                <a:t>＋ </a:t>
              </a:r>
              <a:r>
                <a:rPr lang="en-US" altLang="zh-CN" sz="1800" b="1" dirty="0">
                  <a:solidFill>
                    <a:srgbClr val="C00000"/>
                  </a:solidFill>
                  <a:latin typeface="华文新魏" panose="02010800040101010101" pitchFamily="2" charset="-122"/>
                  <a:ea typeface="华文新魏" panose="02010800040101010101" pitchFamily="2" charset="-122"/>
                </a:rPr>
                <a:t>K • Q </a:t>
              </a:r>
            </a:p>
          </p:txBody>
        </p:sp>
        <p:sp>
          <p:nvSpPr>
            <p:cNvPr id="51204" name="Line 46"/>
            <p:cNvSpPr/>
            <p:nvPr/>
          </p:nvSpPr>
          <p:spPr>
            <a:xfrm>
              <a:off x="1607" y="2776"/>
              <a:ext cx="147" cy="0"/>
            </a:xfrm>
            <a:prstGeom prst="line">
              <a:avLst/>
            </a:prstGeom>
            <a:ln w="19050">
              <a:solidFill>
                <a:srgbClr val="C0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51205" name="Line 47"/>
            <p:cNvSpPr/>
            <p:nvPr/>
          </p:nvSpPr>
          <p:spPr>
            <a:xfrm>
              <a:off x="1977" y="2776"/>
              <a:ext cx="170" cy="0"/>
            </a:xfrm>
            <a:prstGeom prst="line">
              <a:avLst/>
            </a:prstGeom>
            <a:ln w="19050">
              <a:solidFill>
                <a:srgbClr val="C0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51206" name="Line 48"/>
            <p:cNvSpPr/>
            <p:nvPr/>
          </p:nvSpPr>
          <p:spPr>
            <a:xfrm>
              <a:off x="1900" y="3911"/>
              <a:ext cx="147" cy="0"/>
            </a:xfrm>
            <a:prstGeom prst="line">
              <a:avLst/>
            </a:prstGeom>
            <a:ln w="19050">
              <a:solidFill>
                <a:srgbClr val="C0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51207" name="Line 49"/>
            <p:cNvSpPr/>
            <p:nvPr/>
          </p:nvSpPr>
          <p:spPr>
            <a:xfrm>
              <a:off x="2297" y="3911"/>
              <a:ext cx="147" cy="0"/>
            </a:xfrm>
            <a:prstGeom prst="line">
              <a:avLst/>
            </a:prstGeom>
            <a:ln w="19050">
              <a:solidFill>
                <a:srgbClr val="C00000"/>
              </a:solidFill>
              <a:headEnd type="none" w="med" len="med"/>
              <a:tailEnd type="none" w="med" len="med"/>
            </a:ln>
          </p:spPr>
          <p:style>
            <a:lnRef idx="1">
              <a:schemeClr val="accent6"/>
            </a:lnRef>
            <a:fillRef idx="0">
              <a:schemeClr val="accent6"/>
            </a:fillRef>
            <a:effectRef idx="0">
              <a:schemeClr val="accent6"/>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grpSp>
        <p:nvGrpSpPr>
          <p:cNvPr id="84996" name="Group 57"/>
          <p:cNvGrpSpPr/>
          <p:nvPr/>
        </p:nvGrpSpPr>
        <p:grpSpPr>
          <a:xfrm>
            <a:off x="688658" y="1051286"/>
            <a:ext cx="7273925" cy="1577921"/>
            <a:chOff x="519" y="862"/>
            <a:chExt cx="4243" cy="1253"/>
          </a:xfrm>
        </p:grpSpPr>
        <p:sp>
          <p:nvSpPr>
            <p:cNvPr id="84997" name="Line 4"/>
            <p:cNvSpPr/>
            <p:nvPr/>
          </p:nvSpPr>
          <p:spPr>
            <a:xfrm flipV="1">
              <a:off x="4196" y="862"/>
              <a:ext cx="0" cy="67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4998" name="Line 5"/>
            <p:cNvSpPr/>
            <p:nvPr/>
          </p:nvSpPr>
          <p:spPr>
            <a:xfrm flipV="1">
              <a:off x="4053" y="1282"/>
              <a:ext cx="0" cy="83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4999" name="Rectangle 6"/>
            <p:cNvSpPr/>
            <p:nvPr/>
          </p:nvSpPr>
          <p:spPr>
            <a:xfrm>
              <a:off x="2563" y="1200"/>
              <a:ext cx="221" cy="36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5000" name="Text Box 7"/>
            <p:cNvSpPr txBox="1"/>
            <p:nvPr/>
          </p:nvSpPr>
          <p:spPr>
            <a:xfrm>
              <a:off x="2540" y="1238"/>
              <a:ext cx="388"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   </a:t>
              </a:r>
            </a:p>
          </p:txBody>
        </p:sp>
        <p:sp>
          <p:nvSpPr>
            <p:cNvPr id="85001" name="Line 8"/>
            <p:cNvSpPr/>
            <p:nvPr/>
          </p:nvSpPr>
          <p:spPr>
            <a:xfrm flipV="1">
              <a:off x="2784" y="1298"/>
              <a:ext cx="71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02" name="Line 9"/>
            <p:cNvSpPr/>
            <p:nvPr/>
          </p:nvSpPr>
          <p:spPr>
            <a:xfrm>
              <a:off x="2294" y="1289"/>
              <a:ext cx="27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03" name="Rectangle 10"/>
            <p:cNvSpPr/>
            <p:nvPr/>
          </p:nvSpPr>
          <p:spPr>
            <a:xfrm>
              <a:off x="3461" y="1106"/>
              <a:ext cx="475" cy="62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5004" name="Text Box 11"/>
            <p:cNvSpPr txBox="1"/>
            <p:nvPr/>
          </p:nvSpPr>
          <p:spPr>
            <a:xfrm>
              <a:off x="3408" y="1192"/>
              <a:ext cx="835"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D   Q    </a:t>
              </a:r>
            </a:p>
          </p:txBody>
        </p:sp>
        <p:sp>
          <p:nvSpPr>
            <p:cNvPr id="85005" name="Line 12"/>
            <p:cNvSpPr/>
            <p:nvPr/>
          </p:nvSpPr>
          <p:spPr>
            <a:xfrm>
              <a:off x="3939" y="1282"/>
              <a:ext cx="6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06" name="Line 13"/>
            <p:cNvSpPr/>
            <p:nvPr/>
          </p:nvSpPr>
          <p:spPr>
            <a:xfrm>
              <a:off x="3987" y="1514"/>
              <a:ext cx="553" cy="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07" name="Oval 14"/>
            <p:cNvSpPr/>
            <p:nvPr/>
          </p:nvSpPr>
          <p:spPr>
            <a:xfrm flipH="1">
              <a:off x="3939" y="1490"/>
              <a:ext cx="56" cy="49"/>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5008" name="Line 15"/>
            <p:cNvSpPr/>
            <p:nvPr/>
          </p:nvSpPr>
          <p:spPr>
            <a:xfrm flipH="1">
              <a:off x="3183" y="1538"/>
              <a:ext cx="27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09" name="Line 16"/>
            <p:cNvSpPr/>
            <p:nvPr/>
          </p:nvSpPr>
          <p:spPr>
            <a:xfrm>
              <a:off x="3187" y="1538"/>
              <a:ext cx="0" cy="36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10" name="Line 17"/>
            <p:cNvSpPr/>
            <p:nvPr/>
          </p:nvSpPr>
          <p:spPr>
            <a:xfrm>
              <a:off x="874" y="1894"/>
              <a:ext cx="231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11" name="Text Box 18"/>
            <p:cNvSpPr txBox="1"/>
            <p:nvPr/>
          </p:nvSpPr>
          <p:spPr>
            <a:xfrm>
              <a:off x="4567" y="1106"/>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5012" name="Text Box 19"/>
            <p:cNvSpPr txBox="1"/>
            <p:nvPr/>
          </p:nvSpPr>
          <p:spPr>
            <a:xfrm>
              <a:off x="4503" y="1360"/>
              <a:ext cx="259"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5013" name="Line 20"/>
            <p:cNvSpPr/>
            <p:nvPr/>
          </p:nvSpPr>
          <p:spPr>
            <a:xfrm>
              <a:off x="2301" y="1446"/>
              <a:ext cx="27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14" name="Line 21"/>
            <p:cNvSpPr/>
            <p:nvPr/>
          </p:nvSpPr>
          <p:spPr>
            <a:xfrm flipV="1">
              <a:off x="2294" y="1147"/>
              <a:ext cx="0" cy="14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15" name="Line 22"/>
            <p:cNvSpPr/>
            <p:nvPr/>
          </p:nvSpPr>
          <p:spPr>
            <a:xfrm>
              <a:off x="2026" y="1154"/>
              <a:ext cx="27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16" name="Line 23"/>
            <p:cNvSpPr/>
            <p:nvPr/>
          </p:nvSpPr>
          <p:spPr>
            <a:xfrm>
              <a:off x="2026" y="1634"/>
              <a:ext cx="27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17" name="Oval 24"/>
            <p:cNvSpPr/>
            <p:nvPr/>
          </p:nvSpPr>
          <p:spPr>
            <a:xfrm flipH="1">
              <a:off x="4028" y="1261"/>
              <a:ext cx="49" cy="34"/>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5018" name="Oval 25"/>
            <p:cNvSpPr/>
            <p:nvPr/>
          </p:nvSpPr>
          <p:spPr>
            <a:xfrm flipH="1">
              <a:off x="4173" y="1490"/>
              <a:ext cx="50" cy="34"/>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5019" name="Line 26"/>
            <p:cNvSpPr/>
            <p:nvPr/>
          </p:nvSpPr>
          <p:spPr>
            <a:xfrm flipH="1">
              <a:off x="1495" y="866"/>
              <a:ext cx="269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20" name="Line 27"/>
            <p:cNvSpPr/>
            <p:nvPr/>
          </p:nvSpPr>
          <p:spPr>
            <a:xfrm>
              <a:off x="1495" y="866"/>
              <a:ext cx="0" cy="27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21" name="Line 28"/>
            <p:cNvSpPr/>
            <p:nvPr/>
          </p:nvSpPr>
          <p:spPr>
            <a:xfrm>
              <a:off x="1495" y="1143"/>
              <a:ext cx="30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22" name="Line 29"/>
            <p:cNvSpPr/>
            <p:nvPr/>
          </p:nvSpPr>
          <p:spPr>
            <a:xfrm flipH="1" flipV="1">
              <a:off x="1495" y="2114"/>
              <a:ext cx="2558"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23" name="Line 30"/>
            <p:cNvSpPr/>
            <p:nvPr/>
          </p:nvSpPr>
          <p:spPr>
            <a:xfrm>
              <a:off x="1495" y="1733"/>
              <a:ext cx="0" cy="38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24" name="Line 31"/>
            <p:cNvSpPr/>
            <p:nvPr/>
          </p:nvSpPr>
          <p:spPr>
            <a:xfrm>
              <a:off x="1495" y="1733"/>
              <a:ext cx="30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25" name="Line 32"/>
            <p:cNvSpPr/>
            <p:nvPr/>
          </p:nvSpPr>
          <p:spPr>
            <a:xfrm flipV="1">
              <a:off x="864" y="1247"/>
              <a:ext cx="940" cy="3"/>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26" name="Line 33"/>
            <p:cNvSpPr/>
            <p:nvPr/>
          </p:nvSpPr>
          <p:spPr>
            <a:xfrm flipV="1">
              <a:off x="1440" y="1621"/>
              <a:ext cx="356" cy="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27" name="Text Box 34"/>
            <p:cNvSpPr txBox="1"/>
            <p:nvPr/>
          </p:nvSpPr>
          <p:spPr>
            <a:xfrm>
              <a:off x="648" y="1106"/>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J</a:t>
              </a:r>
            </a:p>
          </p:txBody>
        </p:sp>
        <p:sp>
          <p:nvSpPr>
            <p:cNvPr id="85028" name="Text Box 35"/>
            <p:cNvSpPr txBox="1"/>
            <p:nvPr/>
          </p:nvSpPr>
          <p:spPr>
            <a:xfrm>
              <a:off x="648" y="1442"/>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K</a:t>
              </a:r>
            </a:p>
          </p:txBody>
        </p:sp>
        <p:sp>
          <p:nvSpPr>
            <p:cNvPr id="85029" name="Text Box 36"/>
            <p:cNvSpPr txBox="1"/>
            <p:nvPr/>
          </p:nvSpPr>
          <p:spPr>
            <a:xfrm>
              <a:off x="3482" y="1426"/>
              <a:ext cx="331"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85030" name="Rectangle 37"/>
            <p:cNvSpPr/>
            <p:nvPr/>
          </p:nvSpPr>
          <p:spPr>
            <a:xfrm>
              <a:off x="1795" y="980"/>
              <a:ext cx="249" cy="36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5031" name="Text Box 38"/>
            <p:cNvSpPr txBox="1"/>
            <p:nvPr/>
          </p:nvSpPr>
          <p:spPr>
            <a:xfrm>
              <a:off x="1808" y="992"/>
              <a:ext cx="244" cy="310"/>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en-US" altLang="zh-CN" sz="1800" dirty="0">
                  <a:solidFill>
                    <a:schemeClr val="tx1"/>
                  </a:solidFill>
                  <a:latin typeface="黑体" panose="02010609060101010101" pitchFamily="49" charset="-122"/>
                  <a:ea typeface="黑体" panose="02010609060101010101" pitchFamily="49" charset="-122"/>
                </a:rPr>
                <a:t>   </a:t>
              </a:r>
            </a:p>
          </p:txBody>
        </p:sp>
        <p:sp>
          <p:nvSpPr>
            <p:cNvPr id="85032" name="Rectangle 39"/>
            <p:cNvSpPr/>
            <p:nvPr/>
          </p:nvSpPr>
          <p:spPr>
            <a:xfrm>
              <a:off x="1795" y="1460"/>
              <a:ext cx="249" cy="366"/>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5033" name="Rectangle 41"/>
            <p:cNvSpPr/>
            <p:nvPr/>
          </p:nvSpPr>
          <p:spPr>
            <a:xfrm>
              <a:off x="1215" y="1487"/>
              <a:ext cx="178" cy="243"/>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5034" name="Oval 42"/>
            <p:cNvSpPr/>
            <p:nvPr/>
          </p:nvSpPr>
          <p:spPr>
            <a:xfrm flipH="1">
              <a:off x="1393" y="1606"/>
              <a:ext cx="48" cy="4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5035" name="Text Box 43"/>
            <p:cNvSpPr txBox="1"/>
            <p:nvPr/>
          </p:nvSpPr>
          <p:spPr>
            <a:xfrm>
              <a:off x="1200" y="1468"/>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1</a:t>
              </a:r>
            </a:p>
          </p:txBody>
        </p:sp>
        <p:sp>
          <p:nvSpPr>
            <p:cNvPr id="85036" name="Text Box 44"/>
            <p:cNvSpPr txBox="1"/>
            <p:nvPr/>
          </p:nvSpPr>
          <p:spPr>
            <a:xfrm>
              <a:off x="519" y="1741"/>
              <a:ext cx="331"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85037" name="Line 50"/>
            <p:cNvSpPr/>
            <p:nvPr/>
          </p:nvSpPr>
          <p:spPr>
            <a:xfrm flipV="1">
              <a:off x="2304" y="1442"/>
              <a:ext cx="0" cy="19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38" name="Line 51"/>
            <p:cNvSpPr/>
            <p:nvPr/>
          </p:nvSpPr>
          <p:spPr>
            <a:xfrm flipV="1">
              <a:off x="832" y="1604"/>
              <a:ext cx="38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5039" name="Text Box 52"/>
            <p:cNvSpPr txBox="1"/>
            <p:nvPr/>
          </p:nvSpPr>
          <p:spPr>
            <a:xfrm>
              <a:off x="3771" y="1432"/>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5040" name="Text Box 53"/>
            <p:cNvSpPr txBox="1"/>
            <p:nvPr/>
          </p:nvSpPr>
          <p:spPr>
            <a:xfrm>
              <a:off x="3398" y="1403"/>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&gt;</a:t>
              </a:r>
            </a:p>
          </p:txBody>
        </p:sp>
        <p:sp>
          <p:nvSpPr>
            <p:cNvPr id="85041" name="Text Box 55"/>
            <p:cNvSpPr txBox="1"/>
            <p:nvPr/>
          </p:nvSpPr>
          <p:spPr>
            <a:xfrm>
              <a:off x="1794" y="1449"/>
              <a:ext cx="248" cy="310"/>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sym typeface="Symbol" panose="05050102010706020507" pitchFamily="18" charset="2"/>
                </a:rPr>
                <a:t></a:t>
              </a:r>
              <a:r>
                <a:rPr lang="en-US" altLang="zh-CN" sz="1800" dirty="0">
                  <a:solidFill>
                    <a:schemeClr val="tx1"/>
                  </a:solidFill>
                  <a:latin typeface="黑体" panose="02010609060101010101" pitchFamily="49" charset="-122"/>
                  <a:ea typeface="黑体" panose="02010609060101010101" pitchFamily="49" charset="-122"/>
                </a:rPr>
                <a:t>   </a:t>
              </a:r>
            </a:p>
          </p:txBody>
        </p:sp>
      </p:grpSp>
      <p:pic>
        <p:nvPicPr>
          <p:cNvPr id="4" name="图片 3"/>
          <p:cNvPicPr>
            <a:picLocks noChangeAspect="1"/>
          </p:cNvPicPr>
          <p:nvPr/>
        </p:nvPicPr>
        <p:blipFill>
          <a:blip r:embed="rId3"/>
          <a:stretch>
            <a:fillRect/>
          </a:stretch>
        </p:blipFill>
        <p:spPr>
          <a:xfrm>
            <a:off x="2382520" y="3014345"/>
            <a:ext cx="2006600" cy="406400"/>
          </a:xfrm>
          <a:prstGeom prst="rect">
            <a:avLst/>
          </a:prstGeom>
        </p:spPr>
      </p:pic>
      <p:pic>
        <p:nvPicPr>
          <p:cNvPr id="5" name="图片 4"/>
          <p:cNvPicPr>
            <a:picLocks noChangeAspect="1"/>
          </p:cNvPicPr>
          <p:nvPr/>
        </p:nvPicPr>
        <p:blipFill>
          <a:blip r:embed="rId3"/>
          <a:stretch>
            <a:fillRect/>
          </a:stretch>
        </p:blipFill>
        <p:spPr>
          <a:xfrm>
            <a:off x="3133725" y="4476750"/>
            <a:ext cx="2006600" cy="4064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a:xfrm>
            <a:off x="457200" y="831850"/>
            <a:ext cx="5105400" cy="400050"/>
          </a:xfrm>
          <a:prstGeom prst="rect">
            <a:avLst/>
          </a:prstGeom>
          <a:noFill/>
          <a:ln>
            <a:noFill/>
          </a:ln>
        </p:spPr>
        <p:txBody>
          <a:bodyPr/>
          <a:lstStyle/>
          <a:p>
            <a:pPr eaLnBrk="1" hangingPunct="1"/>
            <a:r>
              <a:rPr lang="zh-CN" altLang="en-US" sz="2000" b="1" dirty="0">
                <a:solidFill>
                  <a:srgbClr val="C00000"/>
                </a:solidFill>
                <a:latin typeface="华文新魏" panose="02010800040101010101" pitchFamily="2" charset="-122"/>
                <a:ea typeface="华文新魏" panose="02010800040101010101" pitchFamily="2" charset="-122"/>
              </a:rPr>
              <a:t>边沿触发</a:t>
            </a:r>
            <a:r>
              <a:rPr lang="en-US" altLang="zh-CN" sz="2000" b="1" dirty="0">
                <a:solidFill>
                  <a:srgbClr val="C00000"/>
                </a:solidFill>
                <a:latin typeface="华文新魏" panose="02010800040101010101" pitchFamily="2" charset="-122"/>
                <a:ea typeface="华文新魏" panose="02010800040101010101" pitchFamily="2" charset="-122"/>
              </a:rPr>
              <a:t>J-K </a:t>
            </a:r>
            <a:r>
              <a:rPr lang="zh-CN" altLang="en-US" sz="2000" b="1" dirty="0">
                <a:solidFill>
                  <a:srgbClr val="C00000"/>
                </a:solidFill>
                <a:latin typeface="华文新魏" panose="02010800040101010101" pitchFamily="2" charset="-122"/>
                <a:ea typeface="华文新魏" panose="02010800040101010101" pitchFamily="2" charset="-122"/>
              </a:rPr>
              <a:t>触发器的特性：</a:t>
            </a:r>
          </a:p>
        </p:txBody>
      </p:sp>
      <p:grpSp>
        <p:nvGrpSpPr>
          <p:cNvPr id="87043" name="Group 143"/>
          <p:cNvGrpSpPr/>
          <p:nvPr/>
        </p:nvGrpSpPr>
        <p:grpSpPr>
          <a:xfrm>
            <a:off x="4716463" y="2206625"/>
            <a:ext cx="3230562" cy="1928813"/>
            <a:chOff x="3360" y="916"/>
            <a:chExt cx="2035" cy="1621"/>
          </a:xfrm>
        </p:grpSpPr>
        <p:sp>
          <p:nvSpPr>
            <p:cNvPr id="87086" name="Rectangle 31"/>
            <p:cNvSpPr/>
            <p:nvPr/>
          </p:nvSpPr>
          <p:spPr>
            <a:xfrm>
              <a:off x="4068" y="916"/>
              <a:ext cx="556" cy="818"/>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7087" name="Text Box 32"/>
            <p:cNvSpPr txBox="1"/>
            <p:nvPr/>
          </p:nvSpPr>
          <p:spPr>
            <a:xfrm>
              <a:off x="4015" y="930"/>
              <a:ext cx="689" cy="53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J    Q</a:t>
              </a:r>
            </a:p>
            <a:p>
              <a:pPr eaLnBrk="1" hangingPunct="1">
                <a:buFont typeface="Arial" panose="020B0604020202020204" pitchFamily="34" charset="0"/>
              </a:pPr>
              <a:endParaRPr lang="en-US" altLang="zh-CN" sz="1800" dirty="0">
                <a:solidFill>
                  <a:schemeClr val="tx1"/>
                </a:solidFill>
                <a:latin typeface="黑体" panose="02010609060101010101" pitchFamily="49" charset="-122"/>
                <a:ea typeface="黑体" panose="02010609060101010101" pitchFamily="49" charset="-122"/>
              </a:endParaRPr>
            </a:p>
          </p:txBody>
        </p:sp>
        <p:sp>
          <p:nvSpPr>
            <p:cNvPr id="87088" name="Line 33"/>
            <p:cNvSpPr/>
            <p:nvPr/>
          </p:nvSpPr>
          <p:spPr>
            <a:xfrm>
              <a:off x="4625" y="1069"/>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89" name="Oval 34"/>
            <p:cNvSpPr/>
            <p:nvPr/>
          </p:nvSpPr>
          <p:spPr>
            <a:xfrm flipH="1">
              <a:off x="4624" y="1519"/>
              <a:ext cx="66" cy="74"/>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7090" name="Text Box 35"/>
            <p:cNvSpPr txBox="1"/>
            <p:nvPr/>
          </p:nvSpPr>
          <p:spPr>
            <a:xfrm>
              <a:off x="4018" y="1149"/>
              <a:ext cx="403"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&gt;CLK</a:t>
              </a:r>
            </a:p>
          </p:txBody>
        </p:sp>
        <p:sp>
          <p:nvSpPr>
            <p:cNvPr id="87091" name="Text Box 37"/>
            <p:cNvSpPr txBox="1"/>
            <p:nvPr/>
          </p:nvSpPr>
          <p:spPr>
            <a:xfrm>
              <a:off x="4049" y="1455"/>
              <a:ext cx="259"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K</a:t>
              </a:r>
            </a:p>
          </p:txBody>
        </p:sp>
        <p:sp>
          <p:nvSpPr>
            <p:cNvPr id="87092" name="Text Box 38"/>
            <p:cNvSpPr txBox="1"/>
            <p:nvPr/>
          </p:nvSpPr>
          <p:spPr>
            <a:xfrm>
              <a:off x="4445" y="1425"/>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7093" name="Line 39"/>
            <p:cNvSpPr/>
            <p:nvPr/>
          </p:nvSpPr>
          <p:spPr>
            <a:xfrm>
              <a:off x="3360" y="1041"/>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94" name="Line 40"/>
            <p:cNvSpPr/>
            <p:nvPr/>
          </p:nvSpPr>
          <p:spPr>
            <a:xfrm>
              <a:off x="3360" y="1303"/>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95" name="Line 41"/>
            <p:cNvSpPr/>
            <p:nvPr/>
          </p:nvSpPr>
          <p:spPr>
            <a:xfrm>
              <a:off x="3360" y="1562"/>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96" name="Text Box 42"/>
            <p:cNvSpPr txBox="1"/>
            <p:nvPr/>
          </p:nvSpPr>
          <p:spPr>
            <a:xfrm>
              <a:off x="3783" y="2227"/>
              <a:ext cx="1050" cy="310"/>
            </a:xfrm>
            <a:prstGeom prst="rect">
              <a:avLst/>
            </a:prstGeom>
            <a:noFill/>
            <a:ln w="19050">
              <a:noFill/>
            </a:ln>
          </p:spPr>
          <p:txBody>
            <a:bodyPr wrap="none">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a:t>
              </a:r>
              <a:r>
                <a:rPr lang="en-US" altLang="zh-CN" sz="1800" dirty="0">
                  <a:solidFill>
                    <a:schemeClr val="tx1"/>
                  </a:solidFill>
                  <a:latin typeface="华文新魏" panose="02010800040101010101" pitchFamily="2" charset="-122"/>
                  <a:ea typeface="华文新魏" panose="02010800040101010101" pitchFamily="2" charset="-122"/>
                </a:rPr>
                <a:t>c</a:t>
              </a:r>
              <a:r>
                <a:rPr lang="zh-CN" altLang="en-US" sz="1800" dirty="0">
                  <a:solidFill>
                    <a:schemeClr val="tx1"/>
                  </a:solidFill>
                  <a:latin typeface="华文新魏" panose="02010800040101010101" pitchFamily="2" charset="-122"/>
                  <a:ea typeface="华文新魏" panose="02010800040101010101" pitchFamily="2" charset="-122"/>
                </a:rPr>
                <a:t>）逻辑符号</a:t>
              </a:r>
            </a:p>
          </p:txBody>
        </p:sp>
        <p:sp>
          <p:nvSpPr>
            <p:cNvPr id="87097" name="Line 43"/>
            <p:cNvSpPr/>
            <p:nvPr/>
          </p:nvSpPr>
          <p:spPr>
            <a:xfrm>
              <a:off x="4692" y="1550"/>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aphicFrame>
        <p:nvGraphicFramePr>
          <p:cNvPr id="85051" name="Group 59"/>
          <p:cNvGraphicFramePr>
            <a:graphicFrameLocks noGrp="1"/>
          </p:cNvGraphicFramePr>
          <p:nvPr>
            <p:custDataLst>
              <p:tags r:id="rId1"/>
            </p:custDataLst>
          </p:nvPr>
        </p:nvGraphicFramePr>
        <p:xfrm>
          <a:off x="609600" y="1554163"/>
          <a:ext cx="3352800" cy="2033587"/>
        </p:xfrm>
        <a:graphic>
          <a:graphicData uri="http://schemas.openxmlformats.org/drawingml/2006/table">
            <a:tbl>
              <a:tblPr/>
              <a:tblGrid>
                <a:gridCol w="1801813">
                  <a:extLst>
                    <a:ext uri="{9D8B030D-6E8A-4147-A177-3AD203B41FA5}">
                      <a16:colId xmlns:a16="http://schemas.microsoft.com/office/drawing/2014/main" val="20000"/>
                    </a:ext>
                  </a:extLst>
                </a:gridCol>
                <a:gridCol w="1550987">
                  <a:extLst>
                    <a:ext uri="{9D8B030D-6E8A-4147-A177-3AD203B41FA5}">
                      <a16:colId xmlns:a16="http://schemas.microsoft.com/office/drawing/2014/main" val="20001"/>
                    </a:ext>
                  </a:extLst>
                </a:gridCol>
              </a:tblGrid>
              <a:tr h="35560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J    K   CLK</a:t>
                      </a:r>
                    </a:p>
                  </a:txBody>
                  <a:tcPr marT="34657" marB="34657"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/Q</a:t>
                      </a:r>
                    </a:p>
                  </a:txBody>
                  <a:tcPr marT="34657" marB="34657"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1677987">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d    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d    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0    0    </a:t>
                      </a:r>
                      <a:r>
                        <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0    1    </a:t>
                      </a:r>
                      <a:r>
                        <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    </a:t>
                      </a:r>
                      <a:r>
                        <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1    1    </a:t>
                      </a:r>
                      <a:r>
                        <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rPr>
                        <a:t>0</a:t>
                      </a:r>
                    </a:p>
                  </a:txBody>
                  <a:tcPr marT="34657" marB="34657"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保持不变</a:t>
                      </a:r>
                    </a:p>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保持不变 </a:t>
                      </a:r>
                    </a:p>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保持不变</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0     1</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1     0</a:t>
                      </a: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 </a:t>
                      </a:r>
                      <a:r>
                        <a:rPr kumimoji="1" lang="zh-CN" altLang="en-US" sz="1800" b="1" i="0" u="none" strike="noStrike" cap="none" normalizeH="0" baseline="0">
                          <a:ln>
                            <a:noFill/>
                          </a:ln>
                          <a:solidFill>
                            <a:schemeClr val="tx1"/>
                          </a:solidFill>
                          <a:effectLst/>
                          <a:latin typeface="华文新魏" panose="02010800040101010101" pitchFamily="2" charset="-122"/>
                          <a:ea typeface="华文新魏" panose="02010800040101010101" pitchFamily="2" charset="-122"/>
                        </a:rPr>
                        <a:t>变反</a:t>
                      </a:r>
                    </a:p>
                  </a:txBody>
                  <a:tcPr marT="34657" marB="34657"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87055" name="Group 142"/>
          <p:cNvGrpSpPr/>
          <p:nvPr/>
        </p:nvGrpSpPr>
        <p:grpSpPr>
          <a:xfrm>
            <a:off x="1350963" y="2508250"/>
            <a:ext cx="1447800" cy="1727132"/>
            <a:chOff x="851" y="1323"/>
            <a:chExt cx="912" cy="1452"/>
          </a:xfrm>
        </p:grpSpPr>
        <p:sp>
          <p:nvSpPr>
            <p:cNvPr id="87069" name="Text Box 4"/>
            <p:cNvSpPr txBox="1"/>
            <p:nvPr/>
          </p:nvSpPr>
          <p:spPr>
            <a:xfrm>
              <a:off x="851" y="2465"/>
              <a:ext cx="912" cy="310"/>
            </a:xfrm>
            <a:prstGeom prst="rect">
              <a:avLst/>
            </a:prstGeom>
            <a:noFill/>
            <a:ln w="9525">
              <a:noFill/>
            </a:ln>
          </p:spPr>
          <p:txBody>
            <a:bodyPr wrap="none">
              <a:spAutoFit/>
            </a:bodyPr>
            <a:lstStyle/>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b</a:t>
              </a:r>
              <a:r>
                <a:rPr lang="zh-CN" altLang="en-US" sz="1800" b="1" dirty="0">
                  <a:solidFill>
                    <a:schemeClr val="tx1"/>
                  </a:solidFill>
                  <a:latin typeface="华文新魏" panose="02010800040101010101" pitchFamily="2" charset="-122"/>
                  <a:ea typeface="华文新魏" panose="02010800040101010101" pitchFamily="2" charset="-122"/>
                </a:rPr>
                <a:t>）功能表</a:t>
              </a:r>
            </a:p>
          </p:txBody>
        </p:sp>
        <p:grpSp>
          <p:nvGrpSpPr>
            <p:cNvPr id="87070" name="Group 14"/>
            <p:cNvGrpSpPr/>
            <p:nvPr/>
          </p:nvGrpSpPr>
          <p:grpSpPr>
            <a:xfrm>
              <a:off x="1159" y="1323"/>
              <a:ext cx="137" cy="98"/>
              <a:chOff x="1486" y="1427"/>
              <a:chExt cx="137" cy="109"/>
            </a:xfrm>
          </p:grpSpPr>
          <p:sp>
            <p:nvSpPr>
              <p:cNvPr id="87083" name="Line 15"/>
              <p:cNvSpPr/>
              <p:nvPr/>
            </p:nvSpPr>
            <p:spPr>
              <a:xfrm>
                <a:off x="1486" y="1536"/>
                <a:ext cx="5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84" name="Line 16"/>
              <p:cNvSpPr/>
              <p:nvPr/>
            </p:nvSpPr>
            <p:spPr>
              <a:xfrm>
                <a:off x="1541" y="1440"/>
                <a:ext cx="8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85" name="Line 17"/>
              <p:cNvSpPr/>
              <p:nvPr/>
            </p:nvSpPr>
            <p:spPr>
              <a:xfrm flipV="1">
                <a:off x="1536" y="1427"/>
                <a:ext cx="0" cy="109"/>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grpSp>
          <p:nvGrpSpPr>
            <p:cNvPr id="87071" name="Group 18"/>
            <p:cNvGrpSpPr/>
            <p:nvPr/>
          </p:nvGrpSpPr>
          <p:grpSpPr>
            <a:xfrm>
              <a:off x="1171" y="1539"/>
              <a:ext cx="137" cy="98"/>
              <a:chOff x="1486" y="1427"/>
              <a:chExt cx="137" cy="109"/>
            </a:xfrm>
          </p:grpSpPr>
          <p:sp>
            <p:nvSpPr>
              <p:cNvPr id="87080" name="Line 19"/>
              <p:cNvSpPr/>
              <p:nvPr/>
            </p:nvSpPr>
            <p:spPr>
              <a:xfrm>
                <a:off x="1486" y="1536"/>
                <a:ext cx="5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81" name="Line 20"/>
              <p:cNvSpPr/>
              <p:nvPr/>
            </p:nvSpPr>
            <p:spPr>
              <a:xfrm>
                <a:off x="1541" y="1440"/>
                <a:ext cx="8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82" name="Line 21"/>
              <p:cNvSpPr/>
              <p:nvPr/>
            </p:nvSpPr>
            <p:spPr>
              <a:xfrm flipV="1">
                <a:off x="1536" y="1427"/>
                <a:ext cx="0" cy="109"/>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grpSp>
          <p:nvGrpSpPr>
            <p:cNvPr id="87072" name="Group 22"/>
            <p:cNvGrpSpPr/>
            <p:nvPr/>
          </p:nvGrpSpPr>
          <p:grpSpPr>
            <a:xfrm>
              <a:off x="1176" y="1782"/>
              <a:ext cx="137" cy="98"/>
              <a:chOff x="1486" y="1427"/>
              <a:chExt cx="137" cy="109"/>
            </a:xfrm>
          </p:grpSpPr>
          <p:sp>
            <p:nvSpPr>
              <p:cNvPr id="87077" name="Line 23"/>
              <p:cNvSpPr/>
              <p:nvPr/>
            </p:nvSpPr>
            <p:spPr>
              <a:xfrm>
                <a:off x="1486" y="1536"/>
                <a:ext cx="5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78" name="Line 24"/>
              <p:cNvSpPr/>
              <p:nvPr/>
            </p:nvSpPr>
            <p:spPr>
              <a:xfrm>
                <a:off x="1541" y="1440"/>
                <a:ext cx="8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79" name="Line 25"/>
              <p:cNvSpPr/>
              <p:nvPr/>
            </p:nvSpPr>
            <p:spPr>
              <a:xfrm flipV="1">
                <a:off x="1536" y="1427"/>
                <a:ext cx="0" cy="109"/>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grpSp>
          <p:nvGrpSpPr>
            <p:cNvPr id="87073" name="Group 26"/>
            <p:cNvGrpSpPr/>
            <p:nvPr/>
          </p:nvGrpSpPr>
          <p:grpSpPr>
            <a:xfrm>
              <a:off x="1176" y="2014"/>
              <a:ext cx="137" cy="98"/>
              <a:chOff x="1486" y="1427"/>
              <a:chExt cx="137" cy="109"/>
            </a:xfrm>
          </p:grpSpPr>
          <p:sp>
            <p:nvSpPr>
              <p:cNvPr id="87074" name="Line 27"/>
              <p:cNvSpPr/>
              <p:nvPr/>
            </p:nvSpPr>
            <p:spPr>
              <a:xfrm>
                <a:off x="1486" y="1536"/>
                <a:ext cx="5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75" name="Line 28"/>
              <p:cNvSpPr/>
              <p:nvPr/>
            </p:nvSpPr>
            <p:spPr>
              <a:xfrm>
                <a:off x="1541" y="1440"/>
                <a:ext cx="8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76" name="Line 29"/>
              <p:cNvSpPr/>
              <p:nvPr/>
            </p:nvSpPr>
            <p:spPr>
              <a:xfrm flipV="1">
                <a:off x="1536" y="1427"/>
                <a:ext cx="0" cy="109"/>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grpSp>
      <p:grpSp>
        <p:nvGrpSpPr>
          <p:cNvPr id="35" name="Group 143"/>
          <p:cNvGrpSpPr/>
          <p:nvPr/>
        </p:nvGrpSpPr>
        <p:grpSpPr>
          <a:xfrm>
            <a:off x="4719638" y="2206625"/>
            <a:ext cx="3230562" cy="1928813"/>
            <a:chOff x="3360" y="916"/>
            <a:chExt cx="2035" cy="1621"/>
          </a:xfrm>
        </p:grpSpPr>
        <p:sp>
          <p:nvSpPr>
            <p:cNvPr id="87057" name="Rectangle 31"/>
            <p:cNvSpPr/>
            <p:nvPr/>
          </p:nvSpPr>
          <p:spPr>
            <a:xfrm>
              <a:off x="4068" y="916"/>
              <a:ext cx="556" cy="818"/>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7058" name="Text Box 32"/>
            <p:cNvSpPr txBox="1"/>
            <p:nvPr/>
          </p:nvSpPr>
          <p:spPr>
            <a:xfrm>
              <a:off x="4015" y="930"/>
              <a:ext cx="689" cy="53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J    Q</a:t>
              </a:r>
            </a:p>
            <a:p>
              <a:pPr eaLnBrk="1" hangingPunct="1">
                <a:buFont typeface="Arial" panose="020B0604020202020204" pitchFamily="34" charset="0"/>
              </a:pPr>
              <a:endParaRPr lang="en-US" altLang="zh-CN" sz="1800" dirty="0">
                <a:solidFill>
                  <a:schemeClr val="tx1"/>
                </a:solidFill>
                <a:latin typeface="黑体" panose="02010609060101010101" pitchFamily="49" charset="-122"/>
                <a:ea typeface="黑体" panose="02010609060101010101" pitchFamily="49" charset="-122"/>
              </a:endParaRPr>
            </a:p>
          </p:txBody>
        </p:sp>
        <p:sp>
          <p:nvSpPr>
            <p:cNvPr id="87059" name="Line 33"/>
            <p:cNvSpPr/>
            <p:nvPr/>
          </p:nvSpPr>
          <p:spPr>
            <a:xfrm>
              <a:off x="4625" y="1069"/>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60" name="Oval 34"/>
            <p:cNvSpPr/>
            <p:nvPr/>
          </p:nvSpPr>
          <p:spPr>
            <a:xfrm flipH="1">
              <a:off x="4624" y="1519"/>
              <a:ext cx="66" cy="74"/>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7061" name="Text Box 35"/>
            <p:cNvSpPr txBox="1"/>
            <p:nvPr/>
          </p:nvSpPr>
          <p:spPr>
            <a:xfrm>
              <a:off x="4018" y="1149"/>
              <a:ext cx="403"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&gt;CLK</a:t>
              </a:r>
            </a:p>
          </p:txBody>
        </p:sp>
        <p:sp>
          <p:nvSpPr>
            <p:cNvPr id="87062" name="Text Box 37"/>
            <p:cNvSpPr txBox="1"/>
            <p:nvPr/>
          </p:nvSpPr>
          <p:spPr>
            <a:xfrm>
              <a:off x="4049" y="1455"/>
              <a:ext cx="259"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K</a:t>
              </a:r>
            </a:p>
          </p:txBody>
        </p:sp>
        <p:sp>
          <p:nvSpPr>
            <p:cNvPr id="87063" name="Text Box 38"/>
            <p:cNvSpPr txBox="1"/>
            <p:nvPr/>
          </p:nvSpPr>
          <p:spPr>
            <a:xfrm>
              <a:off x="4445" y="1425"/>
              <a:ext cx="187" cy="307"/>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7064" name="Line 39"/>
            <p:cNvSpPr/>
            <p:nvPr/>
          </p:nvSpPr>
          <p:spPr>
            <a:xfrm>
              <a:off x="3360" y="1041"/>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65" name="Line 40"/>
            <p:cNvSpPr/>
            <p:nvPr/>
          </p:nvSpPr>
          <p:spPr>
            <a:xfrm>
              <a:off x="3360" y="1303"/>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66" name="Line 41"/>
            <p:cNvSpPr/>
            <p:nvPr/>
          </p:nvSpPr>
          <p:spPr>
            <a:xfrm>
              <a:off x="3360" y="1562"/>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7067" name="Text Box 42"/>
            <p:cNvSpPr txBox="1"/>
            <p:nvPr/>
          </p:nvSpPr>
          <p:spPr>
            <a:xfrm>
              <a:off x="3783" y="2227"/>
              <a:ext cx="1050" cy="310"/>
            </a:xfrm>
            <a:prstGeom prst="rect">
              <a:avLst/>
            </a:prstGeom>
            <a:noFill/>
            <a:ln w="19050">
              <a:noFill/>
            </a:ln>
          </p:spPr>
          <p:txBody>
            <a:bodyPr wrap="none">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a:t>
              </a:r>
              <a:r>
                <a:rPr lang="en-US" altLang="zh-CN" sz="1800" dirty="0">
                  <a:solidFill>
                    <a:schemeClr val="tx1"/>
                  </a:solidFill>
                  <a:latin typeface="华文新魏" panose="02010800040101010101" pitchFamily="2" charset="-122"/>
                  <a:ea typeface="华文新魏" panose="02010800040101010101" pitchFamily="2" charset="-122"/>
                </a:rPr>
                <a:t>c</a:t>
              </a:r>
              <a:r>
                <a:rPr lang="zh-CN" altLang="en-US" sz="1800" dirty="0">
                  <a:solidFill>
                    <a:schemeClr val="tx1"/>
                  </a:solidFill>
                  <a:latin typeface="华文新魏" panose="02010800040101010101" pitchFamily="2" charset="-122"/>
                  <a:ea typeface="华文新魏" panose="02010800040101010101" pitchFamily="2" charset="-122"/>
                </a:rPr>
                <a:t>）逻辑符号</a:t>
              </a:r>
            </a:p>
          </p:txBody>
        </p:sp>
        <p:sp>
          <p:nvSpPr>
            <p:cNvPr id="87068" name="Line 43"/>
            <p:cNvSpPr/>
            <p:nvPr/>
          </p:nvSpPr>
          <p:spPr>
            <a:xfrm>
              <a:off x="4692" y="1555"/>
              <a:ext cx="7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2551113" y="601663"/>
            <a:ext cx="6629400" cy="514350"/>
          </a:xfrm>
          <a:prstGeom prst="rect">
            <a:avLst/>
          </a:prstGeom>
          <a:noFill/>
          <a:ln>
            <a:noFill/>
          </a:ln>
        </p:spPr>
        <p:txBody>
          <a:bodyPr/>
          <a:lstStyle/>
          <a:p>
            <a:pPr eaLnBrk="1" hangingPunct="1"/>
            <a:r>
              <a:rPr lang="zh-CN" altLang="en-US" sz="1800" b="1" dirty="0">
                <a:latin typeface="黑体" panose="02010609060101010101" pitchFamily="49" charset="-122"/>
                <a:ea typeface="黑体" panose="02010609060101010101" pitchFamily="49" charset="-122"/>
              </a:rPr>
              <a:t>时序电路的变化规律</a:t>
            </a:r>
          </a:p>
        </p:txBody>
      </p:sp>
      <p:grpSp>
        <p:nvGrpSpPr>
          <p:cNvPr id="23555" name="Group 26"/>
          <p:cNvGrpSpPr/>
          <p:nvPr/>
        </p:nvGrpSpPr>
        <p:grpSpPr>
          <a:xfrm>
            <a:off x="838200" y="1201738"/>
            <a:ext cx="7086600" cy="1187450"/>
            <a:chOff x="816" y="768"/>
            <a:chExt cx="4464" cy="998"/>
          </a:xfrm>
        </p:grpSpPr>
        <p:sp>
          <p:nvSpPr>
            <p:cNvPr id="23570" name="Text Box 9"/>
            <p:cNvSpPr txBox="1"/>
            <p:nvPr/>
          </p:nvSpPr>
          <p:spPr>
            <a:xfrm>
              <a:off x="816" y="768"/>
              <a:ext cx="4464" cy="99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输入</a:t>
              </a:r>
              <a:r>
                <a:rPr lang="en-US" altLang="zh-CN" sz="1800" b="1" dirty="0">
                  <a:solidFill>
                    <a:srgbClr val="FF0000"/>
                  </a:solidFill>
                  <a:latin typeface="黑体" panose="02010609060101010101" pitchFamily="49" charset="-122"/>
                  <a:ea typeface="黑体" panose="02010609060101010101" pitchFamily="49" charset="-122"/>
                </a:rPr>
                <a:t>x</a:t>
              </a:r>
              <a:r>
                <a:rPr lang="en-US" altLang="zh-CN" sz="1800" b="1" dirty="0">
                  <a:solidFill>
                    <a:schemeClr val="tx1"/>
                  </a:solidFill>
                  <a:latin typeface="黑体" panose="02010609060101010101" pitchFamily="49" charset="-122"/>
                  <a:ea typeface="黑体" panose="02010609060101010101" pitchFamily="49" charset="-122"/>
                </a:rPr>
                <a:t> </a:t>
              </a:r>
              <a:r>
                <a:rPr lang="zh-CN" altLang="en-US" sz="1800" b="1" dirty="0">
                  <a:solidFill>
                    <a:schemeClr val="tx1"/>
                  </a:solidFill>
                  <a:latin typeface="黑体" panose="02010609060101010101" pitchFamily="49" charset="-122"/>
                  <a:ea typeface="黑体" panose="02010609060101010101" pitchFamily="49" charset="-122"/>
                </a:rPr>
                <a:t>的变化规律</a:t>
              </a:r>
            </a:p>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                           输出</a:t>
              </a:r>
              <a:r>
                <a:rPr lang="en-US" altLang="zh-CN" sz="1800" b="1" dirty="0">
                  <a:solidFill>
                    <a:schemeClr val="tx1"/>
                  </a:solidFill>
                  <a:latin typeface="黑体" panose="02010609060101010101" pitchFamily="49" charset="-122"/>
                  <a:ea typeface="黑体" panose="02010609060101010101" pitchFamily="49" charset="-122"/>
                </a:rPr>
                <a:t>z </a:t>
              </a:r>
              <a:r>
                <a:rPr lang="zh-CN" altLang="en-US" sz="1800" b="1" dirty="0">
                  <a:solidFill>
                    <a:schemeClr val="tx1"/>
                  </a:solidFill>
                  <a:latin typeface="黑体" panose="02010609060101010101" pitchFamily="49" charset="-122"/>
                  <a:ea typeface="黑体" panose="02010609060101010101" pitchFamily="49" charset="-122"/>
                </a:rPr>
                <a:t>的变化规律</a:t>
              </a:r>
            </a:p>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状态</a:t>
              </a:r>
              <a:r>
                <a:rPr lang="en-US" altLang="zh-CN" sz="1800" b="1" dirty="0">
                  <a:solidFill>
                    <a:srgbClr val="FF0000"/>
                  </a:solidFill>
                  <a:latin typeface="黑体" panose="02010609060101010101" pitchFamily="49" charset="-122"/>
                  <a:ea typeface="黑体" panose="02010609060101010101" pitchFamily="49" charset="-122"/>
                </a:rPr>
                <a:t>y </a:t>
              </a:r>
              <a:r>
                <a:rPr lang="zh-CN" altLang="en-US" sz="1800" b="1" dirty="0">
                  <a:solidFill>
                    <a:schemeClr val="tx1"/>
                  </a:solidFill>
                  <a:latin typeface="黑体" panose="02010609060101010101" pitchFamily="49" charset="-122"/>
                  <a:ea typeface="黑体" panose="02010609060101010101" pitchFamily="49" charset="-122"/>
                </a:rPr>
                <a:t>的变化规律</a:t>
              </a:r>
            </a:p>
          </p:txBody>
        </p:sp>
        <p:sp>
          <p:nvSpPr>
            <p:cNvPr id="23571" name="AutoShape 10"/>
            <p:cNvSpPr/>
            <p:nvPr/>
          </p:nvSpPr>
          <p:spPr>
            <a:xfrm>
              <a:off x="2145" y="870"/>
              <a:ext cx="147" cy="816"/>
            </a:xfrm>
            <a:prstGeom prst="rightBrace">
              <a:avLst>
                <a:gd name="adj1" fmla="val 46181"/>
                <a:gd name="adj2" fmla="val 50000"/>
              </a:avLst>
            </a:prstGeom>
            <a:noFill/>
            <a:ln w="28575" cap="flat" cmpd="sng">
              <a:solidFill>
                <a:srgbClr val="C00000"/>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23572" name="Line 11"/>
            <p:cNvSpPr/>
            <p:nvPr/>
          </p:nvSpPr>
          <p:spPr>
            <a:xfrm>
              <a:off x="2388" y="1284"/>
              <a:ext cx="336" cy="0"/>
            </a:xfrm>
            <a:prstGeom prst="line">
              <a:avLst/>
            </a:prstGeom>
            <a:ln w="28575" cap="flat" cmpd="sng">
              <a:solidFill>
                <a:srgbClr val="C00000"/>
              </a:solidFill>
              <a:prstDash val="solid"/>
              <a:headEnd type="none" w="med" len="med"/>
              <a:tailEnd type="triangle" w="med" len="med"/>
            </a:ln>
          </p:spPr>
          <p:txBody>
            <a:bodyPr/>
            <a:lstStyle/>
            <a:p>
              <a:endParaRPr lang="zh-CN" altLang="en-US"/>
            </a:p>
          </p:txBody>
        </p:sp>
        <p:sp>
          <p:nvSpPr>
            <p:cNvPr id="23573" name="Line 12"/>
            <p:cNvSpPr/>
            <p:nvPr/>
          </p:nvSpPr>
          <p:spPr>
            <a:xfrm>
              <a:off x="1221" y="1152"/>
              <a:ext cx="0" cy="384"/>
            </a:xfrm>
            <a:prstGeom prst="line">
              <a:avLst/>
            </a:prstGeom>
            <a:ln w="28575" cap="flat" cmpd="sng">
              <a:solidFill>
                <a:srgbClr val="C00000"/>
              </a:solidFill>
              <a:prstDash val="dash"/>
              <a:headEnd type="none" w="med" len="med"/>
              <a:tailEnd type="triangle" w="med" len="med"/>
            </a:ln>
          </p:spPr>
          <p:txBody>
            <a:bodyPr/>
            <a:lstStyle/>
            <a:p>
              <a:endParaRPr lang="zh-CN" altLang="en-US"/>
            </a:p>
          </p:txBody>
        </p:sp>
      </p:grpSp>
      <p:sp>
        <p:nvSpPr>
          <p:cNvPr id="16" name="Text Box 37"/>
          <p:cNvSpPr txBox="1"/>
          <p:nvPr/>
        </p:nvSpPr>
        <p:spPr>
          <a:xfrm>
            <a:off x="3611563" y="1263650"/>
            <a:ext cx="4032250" cy="368300"/>
          </a:xfrm>
          <a:prstGeom prst="rect">
            <a:avLst/>
          </a:prstGeom>
          <a:noFill/>
          <a:ln w="9525">
            <a:noFill/>
          </a:ln>
        </p:spPr>
        <p:txBody>
          <a:bodyPr>
            <a:spAutoFit/>
          </a:bodyPr>
          <a:lstStyle/>
          <a:p>
            <a:pPr eaLnBrk="1" hangingPunct="1">
              <a:lnSpc>
                <a:spcPct val="75000"/>
              </a:lnSpc>
              <a:spcBef>
                <a:spcPct val="50000"/>
              </a:spcBef>
            </a:pPr>
            <a:r>
              <a:rPr lang="en-US" altLang="zh-CN" sz="2400" dirty="0">
                <a:solidFill>
                  <a:schemeClr val="accent2"/>
                </a:solidFill>
                <a:latin typeface="Times New Roman" panose="02020603050405020304" pitchFamily="18" charset="0"/>
                <a:ea typeface="华文新魏" panose="02010800040101010101" pitchFamily="2" charset="-122"/>
              </a:rPr>
              <a:t>z</a:t>
            </a:r>
            <a:r>
              <a:rPr lang="en-US" altLang="zh-CN" sz="2400" baseline="-25000" dirty="0">
                <a:solidFill>
                  <a:schemeClr val="accent2"/>
                </a:solidFill>
                <a:latin typeface="Times New Roman" panose="02020603050405020304" pitchFamily="18" charset="0"/>
                <a:ea typeface="华文新魏" panose="02010800040101010101" pitchFamily="2" charset="-122"/>
              </a:rPr>
              <a:t>i </a:t>
            </a:r>
            <a:r>
              <a:rPr lang="en-US" altLang="zh-CN" sz="2400" dirty="0">
                <a:solidFill>
                  <a:schemeClr val="accent2"/>
                </a:solidFill>
                <a:latin typeface="Times New Roman" panose="02020603050405020304" pitchFamily="18" charset="0"/>
                <a:ea typeface="华文新魏" panose="02010800040101010101" pitchFamily="2" charset="-122"/>
              </a:rPr>
              <a:t> =  f</a:t>
            </a:r>
            <a:r>
              <a:rPr lang="en-US" altLang="zh-CN" sz="2400" baseline="-25000" dirty="0">
                <a:solidFill>
                  <a:schemeClr val="accent2"/>
                </a:solidFill>
                <a:latin typeface="Times New Roman" panose="02020603050405020304" pitchFamily="18" charset="0"/>
                <a:ea typeface="华文新魏" panose="02010800040101010101" pitchFamily="2" charset="-122"/>
              </a:rPr>
              <a:t>i </a:t>
            </a:r>
            <a:r>
              <a:rPr lang="en-US" altLang="zh-CN" sz="2400" dirty="0">
                <a:solidFill>
                  <a:schemeClr val="accent2"/>
                </a:solidFill>
                <a:latin typeface="Times New Roman" panose="02020603050405020304" pitchFamily="18" charset="0"/>
                <a:ea typeface="华文新魏" panose="02010800040101010101" pitchFamily="2" charset="-122"/>
              </a:rPr>
              <a:t>(x</a:t>
            </a:r>
            <a:r>
              <a:rPr lang="en-US" altLang="zh-CN" sz="2400" baseline="-25000" dirty="0">
                <a:solidFill>
                  <a:schemeClr val="accent2"/>
                </a:solidFill>
                <a:latin typeface="Times New Roman" panose="02020603050405020304" pitchFamily="18" charset="0"/>
                <a:ea typeface="华文新魏" panose="02010800040101010101" pitchFamily="2" charset="-122"/>
              </a:rPr>
              <a:t>1</a:t>
            </a:r>
            <a:r>
              <a:rPr lang="en-US" altLang="zh-CN" sz="2400" dirty="0">
                <a:solidFill>
                  <a:schemeClr val="accent2"/>
                </a:solidFill>
                <a:latin typeface="Times New Roman" panose="02020603050405020304" pitchFamily="18" charset="0"/>
                <a:ea typeface="华文新魏" panose="02010800040101010101" pitchFamily="2" charset="-122"/>
              </a:rPr>
              <a:t>,x</a:t>
            </a:r>
            <a:r>
              <a:rPr lang="en-US" altLang="zh-CN" sz="2400" baseline="-25000" dirty="0">
                <a:solidFill>
                  <a:schemeClr val="accent2"/>
                </a:solidFill>
                <a:latin typeface="Times New Roman" panose="02020603050405020304" pitchFamily="18" charset="0"/>
                <a:ea typeface="华文新魏" panose="02010800040101010101" pitchFamily="2" charset="-122"/>
              </a:rPr>
              <a:t>2</a:t>
            </a:r>
            <a:r>
              <a:rPr lang="en-US" altLang="zh-CN" sz="2400" dirty="0">
                <a:solidFill>
                  <a:schemeClr val="accent2"/>
                </a:solidFill>
                <a:latin typeface="Times New Roman" panose="02020603050405020304" pitchFamily="18" charset="0"/>
                <a:ea typeface="华文新魏" panose="02010800040101010101" pitchFamily="2" charset="-122"/>
              </a:rPr>
              <a:t>,…,x</a:t>
            </a:r>
            <a:r>
              <a:rPr lang="en-US" altLang="zh-CN" sz="2400" baseline="-25000" dirty="0">
                <a:solidFill>
                  <a:schemeClr val="accent2"/>
                </a:solidFill>
                <a:latin typeface="Times New Roman" panose="02020603050405020304" pitchFamily="18" charset="0"/>
                <a:ea typeface="华文新魏" panose="02010800040101010101" pitchFamily="2" charset="-122"/>
              </a:rPr>
              <a:t>n</a:t>
            </a:r>
            <a:r>
              <a:rPr lang="en-US" altLang="zh-CN" sz="2400" dirty="0">
                <a:solidFill>
                  <a:schemeClr val="accent2"/>
                </a:solidFill>
                <a:latin typeface="Times New Roman" panose="02020603050405020304" pitchFamily="18" charset="0"/>
                <a:ea typeface="华文新魏" panose="02010800040101010101" pitchFamily="2" charset="-122"/>
              </a:rPr>
              <a:t>,y</a:t>
            </a:r>
            <a:r>
              <a:rPr lang="en-US" altLang="zh-CN" sz="2400" baseline="-25000" dirty="0">
                <a:solidFill>
                  <a:schemeClr val="accent2"/>
                </a:solidFill>
                <a:latin typeface="Times New Roman" panose="02020603050405020304" pitchFamily="18" charset="0"/>
                <a:ea typeface="华文新魏" panose="02010800040101010101" pitchFamily="2" charset="-122"/>
              </a:rPr>
              <a:t>1</a:t>
            </a:r>
            <a:r>
              <a:rPr lang="en-US" altLang="zh-CN" sz="2400" dirty="0">
                <a:solidFill>
                  <a:schemeClr val="accent2"/>
                </a:solidFill>
                <a:latin typeface="Times New Roman" panose="02020603050405020304" pitchFamily="18" charset="0"/>
                <a:ea typeface="华文新魏" panose="02010800040101010101" pitchFamily="2" charset="-122"/>
              </a:rPr>
              <a:t>,y</a:t>
            </a:r>
            <a:r>
              <a:rPr lang="en-US" altLang="zh-CN" sz="2400" baseline="-25000" dirty="0">
                <a:solidFill>
                  <a:schemeClr val="accent2"/>
                </a:solidFill>
                <a:latin typeface="Times New Roman" panose="02020603050405020304" pitchFamily="18" charset="0"/>
                <a:ea typeface="华文新魏" panose="02010800040101010101" pitchFamily="2" charset="-122"/>
              </a:rPr>
              <a:t>2</a:t>
            </a:r>
            <a:r>
              <a:rPr lang="en-US" altLang="zh-CN" sz="2400" dirty="0">
                <a:solidFill>
                  <a:schemeClr val="accent2"/>
                </a:solidFill>
                <a:latin typeface="Times New Roman" panose="02020603050405020304" pitchFamily="18" charset="0"/>
                <a:ea typeface="华文新魏" panose="02010800040101010101" pitchFamily="2" charset="-122"/>
              </a:rPr>
              <a:t>,…,y</a:t>
            </a:r>
            <a:r>
              <a:rPr lang="en-US" altLang="zh-CN" sz="2400" baseline="-25000" dirty="0">
                <a:solidFill>
                  <a:schemeClr val="accent2"/>
                </a:solidFill>
                <a:latin typeface="Times New Roman" panose="02020603050405020304" pitchFamily="18" charset="0"/>
                <a:ea typeface="华文新魏" panose="02010800040101010101" pitchFamily="2" charset="-122"/>
              </a:rPr>
              <a:t>L</a:t>
            </a:r>
            <a:r>
              <a:rPr lang="en-US" altLang="zh-CN" sz="2400" dirty="0">
                <a:solidFill>
                  <a:schemeClr val="accent2"/>
                </a:solidFill>
                <a:latin typeface="Times New Roman" panose="02020603050405020304" pitchFamily="18" charset="0"/>
                <a:ea typeface="华文新魏" panose="02010800040101010101" pitchFamily="2" charset="-122"/>
              </a:rPr>
              <a:t>)</a:t>
            </a:r>
            <a:r>
              <a:rPr lang="en-US" altLang="zh-CN" sz="2400" dirty="0">
                <a:latin typeface="Times New Roman" panose="02020603050405020304" pitchFamily="18" charset="0"/>
                <a:ea typeface="华文新魏" panose="02010800040101010101" pitchFamily="2" charset="-122"/>
              </a:rPr>
              <a:t> </a:t>
            </a:r>
          </a:p>
        </p:txBody>
      </p:sp>
      <p:sp>
        <p:nvSpPr>
          <p:cNvPr id="23558" name="Rectangle 33"/>
          <p:cNvSpPr/>
          <p:nvPr/>
        </p:nvSpPr>
        <p:spPr>
          <a:xfrm>
            <a:off x="3155315" y="1788160"/>
            <a:ext cx="438150" cy="396875"/>
          </a:xfrm>
          <a:prstGeom prst="rect">
            <a:avLst/>
          </a:prstGeom>
          <a:noFill/>
          <a:ln w="9525">
            <a:noFill/>
          </a:ln>
        </p:spPr>
        <p:txBody>
          <a:bodyPr wrap="none">
            <a:spAutoFit/>
          </a:bodyPr>
          <a:lstStyle/>
          <a:p>
            <a:pPr eaLnBrk="1" hangingPunct="1"/>
            <a:r>
              <a:rPr lang="en-US" altLang="zh-CN" dirty="0">
                <a:solidFill>
                  <a:schemeClr val="accent2"/>
                </a:solidFill>
                <a:latin typeface="Times New Roman" panose="02020603050405020304" pitchFamily="18" charset="0"/>
              </a:rPr>
              <a:t>①</a:t>
            </a:r>
          </a:p>
        </p:txBody>
      </p:sp>
      <p:sp>
        <p:nvSpPr>
          <p:cNvPr id="23559" name="Rectangle 34"/>
          <p:cNvSpPr/>
          <p:nvPr/>
        </p:nvSpPr>
        <p:spPr>
          <a:xfrm>
            <a:off x="1539875" y="1656715"/>
            <a:ext cx="438150" cy="396875"/>
          </a:xfrm>
          <a:prstGeom prst="rect">
            <a:avLst/>
          </a:prstGeom>
          <a:noFill/>
          <a:ln w="9525">
            <a:noFill/>
          </a:ln>
        </p:spPr>
        <p:txBody>
          <a:bodyPr wrap="none">
            <a:spAutoFit/>
          </a:bodyPr>
          <a:lstStyle/>
          <a:p>
            <a:pPr eaLnBrk="1" hangingPunct="1"/>
            <a:r>
              <a:rPr lang="en-US" altLang="zh-CN" dirty="0">
                <a:solidFill>
                  <a:schemeClr val="accent2"/>
                </a:solidFill>
                <a:latin typeface="Times New Roman" panose="02020603050405020304" pitchFamily="18" charset="0"/>
              </a:rPr>
              <a:t>②</a:t>
            </a:r>
          </a:p>
        </p:txBody>
      </p:sp>
      <p:sp>
        <p:nvSpPr>
          <p:cNvPr id="20" name="Text Box 39"/>
          <p:cNvSpPr txBox="1"/>
          <p:nvPr/>
        </p:nvSpPr>
        <p:spPr>
          <a:xfrm>
            <a:off x="5200650" y="2773363"/>
            <a:ext cx="3887788" cy="368300"/>
          </a:xfrm>
          <a:prstGeom prst="rect">
            <a:avLst/>
          </a:prstGeom>
          <a:noFill/>
          <a:ln w="9525">
            <a:noFill/>
          </a:ln>
        </p:spPr>
        <p:txBody>
          <a:bodyPr>
            <a:spAutoFit/>
          </a:bodyPr>
          <a:lstStyle/>
          <a:p>
            <a:pPr eaLnBrk="1" hangingPunct="1">
              <a:lnSpc>
                <a:spcPct val="75000"/>
              </a:lnSpc>
              <a:spcBef>
                <a:spcPct val="50000"/>
              </a:spcBef>
            </a:pPr>
            <a:r>
              <a:rPr lang="en-US" altLang="zh-CN" sz="2400" dirty="0">
                <a:solidFill>
                  <a:schemeClr val="accent2"/>
                </a:solidFill>
                <a:latin typeface="Times New Roman" panose="02020603050405020304" pitchFamily="18" charset="0"/>
                <a:ea typeface="华文新魏" panose="02010800040101010101" pitchFamily="2" charset="-122"/>
              </a:rPr>
              <a:t>Y</a:t>
            </a:r>
            <a:r>
              <a:rPr lang="en-US" altLang="zh-CN" sz="2400" baseline="-25000" dirty="0">
                <a:solidFill>
                  <a:schemeClr val="accent2"/>
                </a:solidFill>
                <a:latin typeface="Times New Roman" panose="02020603050405020304" pitchFamily="18" charset="0"/>
                <a:ea typeface="华文新魏" panose="02010800040101010101" pitchFamily="2" charset="-122"/>
              </a:rPr>
              <a:t>i</a:t>
            </a:r>
            <a:r>
              <a:rPr lang="en-US" altLang="zh-CN" sz="2400" dirty="0">
                <a:solidFill>
                  <a:schemeClr val="accent2"/>
                </a:solidFill>
                <a:latin typeface="Times New Roman" panose="02020603050405020304" pitchFamily="18" charset="0"/>
                <a:ea typeface="华文新魏" panose="02010800040101010101" pitchFamily="2" charset="-122"/>
              </a:rPr>
              <a:t> = g</a:t>
            </a:r>
            <a:r>
              <a:rPr lang="en-US" altLang="zh-CN" sz="2400" baseline="-25000" dirty="0">
                <a:solidFill>
                  <a:schemeClr val="accent2"/>
                </a:solidFill>
                <a:latin typeface="Times New Roman" panose="02020603050405020304" pitchFamily="18" charset="0"/>
                <a:ea typeface="华文新魏" panose="02010800040101010101" pitchFamily="2" charset="-122"/>
              </a:rPr>
              <a:t>i </a:t>
            </a:r>
            <a:r>
              <a:rPr lang="en-US" altLang="zh-CN" sz="2400" dirty="0">
                <a:solidFill>
                  <a:schemeClr val="accent2"/>
                </a:solidFill>
                <a:latin typeface="Times New Roman" panose="02020603050405020304" pitchFamily="18" charset="0"/>
                <a:ea typeface="华文新魏" panose="02010800040101010101" pitchFamily="2" charset="-122"/>
              </a:rPr>
              <a:t>(x</a:t>
            </a:r>
            <a:r>
              <a:rPr lang="en-US" altLang="zh-CN" sz="2400" baseline="-25000" dirty="0">
                <a:solidFill>
                  <a:schemeClr val="accent2"/>
                </a:solidFill>
                <a:latin typeface="Times New Roman" panose="02020603050405020304" pitchFamily="18" charset="0"/>
                <a:ea typeface="华文新魏" panose="02010800040101010101" pitchFamily="2" charset="-122"/>
              </a:rPr>
              <a:t>1</a:t>
            </a:r>
            <a:r>
              <a:rPr lang="en-US" altLang="zh-CN" sz="2400" dirty="0">
                <a:solidFill>
                  <a:schemeClr val="accent2"/>
                </a:solidFill>
                <a:latin typeface="Times New Roman" panose="02020603050405020304" pitchFamily="18" charset="0"/>
                <a:ea typeface="华文新魏" panose="02010800040101010101" pitchFamily="2" charset="-122"/>
              </a:rPr>
              <a:t>,x</a:t>
            </a:r>
            <a:r>
              <a:rPr lang="en-US" altLang="zh-CN" sz="2400" baseline="-25000" dirty="0">
                <a:solidFill>
                  <a:schemeClr val="accent2"/>
                </a:solidFill>
                <a:latin typeface="Times New Roman" panose="02020603050405020304" pitchFamily="18" charset="0"/>
                <a:ea typeface="华文新魏" panose="02010800040101010101" pitchFamily="2" charset="-122"/>
              </a:rPr>
              <a:t>2</a:t>
            </a:r>
            <a:r>
              <a:rPr lang="en-US" altLang="zh-CN" sz="2400" dirty="0">
                <a:solidFill>
                  <a:schemeClr val="accent2"/>
                </a:solidFill>
                <a:latin typeface="Times New Roman" panose="02020603050405020304" pitchFamily="18" charset="0"/>
                <a:ea typeface="华文新魏" panose="02010800040101010101" pitchFamily="2" charset="-122"/>
              </a:rPr>
              <a:t>,…,x</a:t>
            </a:r>
            <a:r>
              <a:rPr lang="en-US" altLang="zh-CN" sz="2400" baseline="-25000" dirty="0">
                <a:solidFill>
                  <a:schemeClr val="accent2"/>
                </a:solidFill>
                <a:latin typeface="Times New Roman" panose="02020603050405020304" pitchFamily="18" charset="0"/>
                <a:ea typeface="华文新魏" panose="02010800040101010101" pitchFamily="2" charset="-122"/>
              </a:rPr>
              <a:t>n</a:t>
            </a:r>
            <a:r>
              <a:rPr lang="en-US" altLang="zh-CN" sz="2400" dirty="0">
                <a:solidFill>
                  <a:schemeClr val="accent2"/>
                </a:solidFill>
                <a:latin typeface="Times New Roman" panose="02020603050405020304" pitchFamily="18" charset="0"/>
                <a:ea typeface="华文新魏" panose="02010800040101010101" pitchFamily="2" charset="-122"/>
              </a:rPr>
              <a:t>,y</a:t>
            </a:r>
            <a:r>
              <a:rPr lang="en-US" altLang="zh-CN" sz="2400" baseline="-25000" dirty="0">
                <a:solidFill>
                  <a:schemeClr val="accent2"/>
                </a:solidFill>
                <a:latin typeface="Times New Roman" panose="02020603050405020304" pitchFamily="18" charset="0"/>
                <a:ea typeface="华文新魏" panose="02010800040101010101" pitchFamily="2" charset="-122"/>
              </a:rPr>
              <a:t>1</a:t>
            </a:r>
            <a:r>
              <a:rPr lang="en-US" altLang="zh-CN" sz="2400" dirty="0">
                <a:solidFill>
                  <a:schemeClr val="accent2"/>
                </a:solidFill>
                <a:latin typeface="Times New Roman" panose="02020603050405020304" pitchFamily="18" charset="0"/>
                <a:ea typeface="华文新魏" panose="02010800040101010101" pitchFamily="2" charset="-122"/>
              </a:rPr>
              <a:t>,y</a:t>
            </a:r>
            <a:r>
              <a:rPr lang="en-US" altLang="zh-CN" sz="2400" baseline="-25000" dirty="0">
                <a:solidFill>
                  <a:schemeClr val="accent2"/>
                </a:solidFill>
                <a:latin typeface="Times New Roman" panose="02020603050405020304" pitchFamily="18" charset="0"/>
                <a:ea typeface="华文新魏" panose="02010800040101010101" pitchFamily="2" charset="-122"/>
              </a:rPr>
              <a:t>2</a:t>
            </a:r>
            <a:r>
              <a:rPr lang="en-US" altLang="zh-CN" sz="2400" dirty="0">
                <a:solidFill>
                  <a:schemeClr val="accent2"/>
                </a:solidFill>
                <a:latin typeface="Times New Roman" panose="02020603050405020304" pitchFamily="18" charset="0"/>
                <a:ea typeface="华文新魏" panose="02010800040101010101" pitchFamily="2" charset="-122"/>
              </a:rPr>
              <a:t>,…,y</a:t>
            </a:r>
            <a:r>
              <a:rPr lang="en-US" altLang="zh-CN" sz="2400" baseline="-25000" dirty="0">
                <a:solidFill>
                  <a:schemeClr val="accent2"/>
                </a:solidFill>
                <a:latin typeface="Times New Roman" panose="02020603050405020304" pitchFamily="18" charset="0"/>
                <a:ea typeface="华文新魏" panose="02010800040101010101" pitchFamily="2" charset="-122"/>
              </a:rPr>
              <a:t>L</a:t>
            </a:r>
            <a:r>
              <a:rPr lang="en-US" altLang="zh-CN" sz="2400" dirty="0">
                <a:solidFill>
                  <a:schemeClr val="accent2"/>
                </a:solidFill>
                <a:latin typeface="Times New Roman" panose="02020603050405020304" pitchFamily="18" charset="0"/>
                <a:ea typeface="华文新魏" panose="02010800040101010101" pitchFamily="2" charset="-122"/>
              </a:rPr>
              <a:t>)</a:t>
            </a:r>
          </a:p>
        </p:txBody>
      </p:sp>
      <p:grpSp>
        <p:nvGrpSpPr>
          <p:cNvPr id="2" name="组合 1"/>
          <p:cNvGrpSpPr/>
          <p:nvPr/>
        </p:nvGrpSpPr>
        <p:grpSpPr>
          <a:xfrm>
            <a:off x="838200" y="2714625"/>
            <a:ext cx="7543800" cy="1714500"/>
            <a:chOff x="1320" y="4275"/>
            <a:chExt cx="11880" cy="2700"/>
          </a:xfrm>
        </p:grpSpPr>
        <p:grpSp>
          <p:nvGrpSpPr>
            <p:cNvPr id="23556" name="Group 28"/>
            <p:cNvGrpSpPr/>
            <p:nvPr/>
          </p:nvGrpSpPr>
          <p:grpSpPr>
            <a:xfrm>
              <a:off x="1320" y="4275"/>
              <a:ext cx="11880" cy="2700"/>
              <a:chOff x="528" y="2400"/>
              <a:chExt cx="4752" cy="1440"/>
            </a:xfrm>
          </p:grpSpPr>
          <p:sp>
            <p:nvSpPr>
              <p:cNvPr id="23563" name="Text Box 16"/>
              <p:cNvSpPr txBox="1"/>
              <p:nvPr/>
            </p:nvSpPr>
            <p:spPr>
              <a:xfrm>
                <a:off x="528" y="2400"/>
                <a:ext cx="4752" cy="99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输入</a:t>
                </a:r>
                <a:r>
                  <a:rPr lang="en-US" altLang="zh-CN" sz="1800" b="1" dirty="0">
                    <a:solidFill>
                      <a:srgbClr val="FF0000"/>
                    </a:solidFill>
                    <a:latin typeface="黑体" panose="02010609060101010101" pitchFamily="49" charset="-122"/>
                    <a:ea typeface="黑体" panose="02010609060101010101" pitchFamily="49" charset="-122"/>
                  </a:rPr>
                  <a:t>x </a:t>
                </a:r>
                <a:r>
                  <a:rPr lang="zh-CN" altLang="en-US" sz="1800" b="1" dirty="0">
                    <a:solidFill>
                      <a:schemeClr val="tx1"/>
                    </a:solidFill>
                    <a:latin typeface="黑体" panose="02010609060101010101" pitchFamily="49" charset="-122"/>
                    <a:ea typeface="黑体" panose="02010609060101010101" pitchFamily="49" charset="-122"/>
                  </a:rPr>
                  <a:t>的变化</a:t>
                </a:r>
              </a:p>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                                          激励</a:t>
                </a:r>
                <a:r>
                  <a:rPr lang="en-US" altLang="zh-CN" sz="1800" b="1" dirty="0">
                    <a:solidFill>
                      <a:srgbClr val="FF0000"/>
                    </a:solidFill>
                    <a:latin typeface="黑体" panose="02010609060101010101" pitchFamily="49" charset="-122"/>
                    <a:ea typeface="黑体" panose="02010609060101010101" pitchFamily="49" charset="-122"/>
                  </a:rPr>
                  <a:t>Y</a:t>
                </a:r>
                <a:r>
                  <a:rPr lang="en-US" altLang="zh-CN" sz="1800" b="1" dirty="0">
                    <a:solidFill>
                      <a:schemeClr val="tx1"/>
                    </a:solidFill>
                    <a:latin typeface="黑体" panose="02010609060101010101" pitchFamily="49" charset="-122"/>
                    <a:ea typeface="黑体" panose="02010609060101010101" pitchFamily="49" charset="-122"/>
                  </a:rPr>
                  <a:t> </a:t>
                </a:r>
                <a:r>
                  <a:rPr lang="zh-CN" altLang="en-US" sz="1800" b="1" dirty="0">
                    <a:solidFill>
                      <a:schemeClr val="tx1"/>
                    </a:solidFill>
                    <a:latin typeface="黑体" panose="02010609060101010101" pitchFamily="49" charset="-122"/>
                    <a:ea typeface="黑体" panose="02010609060101010101" pitchFamily="49" charset="-122"/>
                  </a:rPr>
                  <a:t>的变化</a:t>
                </a:r>
              </a:p>
              <a:p>
                <a:pPr eaLnBrk="1" hangingPunct="1">
                  <a:spcBef>
                    <a:spcPct val="50000"/>
                  </a:spcBef>
                  <a:buFont typeface="Arial" panose="020B0604020202020204" pitchFamily="34" charset="0"/>
                </a:pPr>
                <a:r>
                  <a:rPr lang="zh-CN" altLang="en-US" sz="1800" b="1" dirty="0">
                    <a:solidFill>
                      <a:schemeClr val="tx1"/>
                    </a:solidFill>
                    <a:latin typeface="黑体" panose="02010609060101010101" pitchFamily="49" charset="-122"/>
                    <a:ea typeface="黑体" panose="02010609060101010101" pitchFamily="49" charset="-122"/>
                  </a:rPr>
                  <a:t>状态</a:t>
                </a:r>
                <a:r>
                  <a:rPr lang="en-US" altLang="zh-CN" sz="1800" b="1" dirty="0">
                    <a:solidFill>
                      <a:schemeClr val="tx1"/>
                    </a:solidFill>
                    <a:latin typeface="黑体" panose="02010609060101010101" pitchFamily="49" charset="-122"/>
                    <a:ea typeface="黑体" panose="02010609060101010101" pitchFamily="49" charset="-122"/>
                  </a:rPr>
                  <a:t>(</a:t>
                </a:r>
                <a:r>
                  <a:rPr lang="zh-CN" altLang="en-US" sz="1800" b="1" dirty="0">
                    <a:solidFill>
                      <a:schemeClr val="tx1"/>
                    </a:solidFill>
                    <a:latin typeface="黑体" panose="02010609060101010101" pitchFamily="49" charset="-122"/>
                    <a:ea typeface="黑体" panose="02010609060101010101" pitchFamily="49" charset="-122"/>
                  </a:rPr>
                  <a:t>现态</a:t>
                </a:r>
                <a:r>
                  <a:rPr lang="en-US" altLang="zh-CN" sz="1800" b="1" dirty="0">
                    <a:solidFill>
                      <a:srgbClr val="FF0000"/>
                    </a:solidFill>
                    <a:latin typeface="黑体" panose="02010609060101010101" pitchFamily="49" charset="-122"/>
                    <a:ea typeface="黑体" panose="02010609060101010101" pitchFamily="49" charset="-122"/>
                  </a:rPr>
                  <a:t>y</a:t>
                </a:r>
                <a:r>
                  <a:rPr lang="en-US" altLang="zh-CN" sz="1800" b="1" dirty="0">
                    <a:solidFill>
                      <a:schemeClr val="tx1"/>
                    </a:solidFill>
                    <a:latin typeface="黑体" panose="02010609060101010101" pitchFamily="49" charset="-122"/>
                    <a:ea typeface="黑体" panose="02010609060101010101" pitchFamily="49" charset="-122"/>
                  </a:rPr>
                  <a:t>      </a:t>
                </a:r>
                <a:r>
                  <a:rPr lang="zh-CN" altLang="en-US" sz="1800" b="1" dirty="0">
                    <a:solidFill>
                      <a:schemeClr val="tx1"/>
                    </a:solidFill>
                    <a:latin typeface="黑体" panose="02010609060101010101" pitchFamily="49" charset="-122"/>
                    <a:ea typeface="黑体" panose="02010609060101010101" pitchFamily="49" charset="-122"/>
                  </a:rPr>
                  <a:t>次态</a:t>
                </a:r>
                <a:r>
                  <a:rPr lang="en-US" altLang="zh-CN" sz="1800" b="1" dirty="0">
                    <a:solidFill>
                      <a:srgbClr val="FF0000"/>
                    </a:solidFill>
                    <a:latin typeface="黑体" panose="02010609060101010101" pitchFamily="49" charset="-122"/>
                    <a:ea typeface="黑体" panose="02010609060101010101" pitchFamily="49" charset="-122"/>
                  </a:rPr>
                  <a:t>y</a:t>
                </a:r>
                <a:r>
                  <a:rPr lang="en-US" altLang="zh-CN" sz="1800" b="1" baseline="30000" dirty="0">
                    <a:solidFill>
                      <a:srgbClr val="FF0000"/>
                    </a:solidFill>
                    <a:latin typeface="黑体" panose="02010609060101010101" pitchFamily="49" charset="-122"/>
                    <a:ea typeface="黑体" panose="02010609060101010101" pitchFamily="49" charset="-122"/>
                  </a:rPr>
                  <a:t>n+1</a:t>
                </a:r>
                <a:r>
                  <a:rPr lang="en-US" altLang="zh-CN" sz="1800" b="1" dirty="0">
                    <a:solidFill>
                      <a:schemeClr val="tx1"/>
                    </a:solidFill>
                    <a:latin typeface="黑体" panose="02010609060101010101" pitchFamily="49" charset="-122"/>
                    <a:ea typeface="黑体" panose="02010609060101010101" pitchFamily="49" charset="-122"/>
                  </a:rPr>
                  <a:t>)</a:t>
                </a:r>
              </a:p>
            </p:txBody>
          </p:sp>
          <p:sp>
            <p:nvSpPr>
              <p:cNvPr id="23564" name="AutoShape 17"/>
              <p:cNvSpPr/>
              <p:nvPr/>
            </p:nvSpPr>
            <p:spPr>
              <a:xfrm>
                <a:off x="2928" y="2562"/>
                <a:ext cx="147" cy="816"/>
              </a:xfrm>
              <a:prstGeom prst="rightBrace">
                <a:avLst>
                  <a:gd name="adj1" fmla="val 46181"/>
                  <a:gd name="adj2" fmla="val 50000"/>
                </a:avLst>
              </a:prstGeom>
              <a:noFill/>
              <a:ln w="28575" cap="flat" cmpd="sng">
                <a:solidFill>
                  <a:srgbClr val="C00000"/>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23565" name="Line 18"/>
              <p:cNvSpPr/>
              <p:nvPr/>
            </p:nvSpPr>
            <p:spPr>
              <a:xfrm>
                <a:off x="3171" y="2976"/>
                <a:ext cx="336" cy="0"/>
              </a:xfrm>
              <a:prstGeom prst="line">
                <a:avLst/>
              </a:prstGeom>
              <a:ln w="28575" cap="flat" cmpd="sng">
                <a:solidFill>
                  <a:srgbClr val="C00000"/>
                </a:solidFill>
                <a:prstDash val="solid"/>
                <a:headEnd type="none" w="med" len="med"/>
                <a:tailEnd type="triangle" w="med" len="med"/>
              </a:ln>
            </p:spPr>
            <p:txBody>
              <a:bodyPr/>
              <a:lstStyle/>
              <a:p>
                <a:endParaRPr lang="zh-CN" altLang="en-US"/>
              </a:p>
            </p:txBody>
          </p:sp>
          <p:sp>
            <p:nvSpPr>
              <p:cNvPr id="23566" name="Line 20"/>
              <p:cNvSpPr/>
              <p:nvPr/>
            </p:nvSpPr>
            <p:spPr>
              <a:xfrm>
                <a:off x="1388" y="3250"/>
                <a:ext cx="240" cy="0"/>
              </a:xfrm>
              <a:prstGeom prst="line">
                <a:avLst/>
              </a:prstGeom>
              <a:ln w="28575" cap="flat" cmpd="sng">
                <a:solidFill>
                  <a:srgbClr val="C00000"/>
                </a:solidFill>
                <a:prstDash val="solid"/>
                <a:headEnd type="none" w="med" len="med"/>
                <a:tailEnd type="triangle" w="med" len="med"/>
              </a:ln>
            </p:spPr>
            <p:txBody>
              <a:bodyPr/>
              <a:lstStyle/>
              <a:p>
                <a:endParaRPr lang="zh-CN" altLang="en-US"/>
              </a:p>
            </p:txBody>
          </p:sp>
          <p:sp>
            <p:nvSpPr>
              <p:cNvPr id="23567" name="Line 21"/>
              <p:cNvSpPr/>
              <p:nvPr/>
            </p:nvSpPr>
            <p:spPr>
              <a:xfrm flipV="1">
                <a:off x="870" y="3552"/>
                <a:ext cx="0" cy="288"/>
              </a:xfrm>
              <a:prstGeom prst="line">
                <a:avLst/>
              </a:prstGeom>
              <a:ln w="28575" cap="flat" cmpd="sng">
                <a:solidFill>
                  <a:srgbClr val="C00000"/>
                </a:solidFill>
                <a:prstDash val="solid"/>
                <a:headEnd type="none" w="med" len="med"/>
                <a:tailEnd type="triangle" w="med" len="med"/>
              </a:ln>
            </p:spPr>
            <p:txBody>
              <a:bodyPr/>
              <a:lstStyle/>
              <a:p>
                <a:endParaRPr lang="zh-CN" altLang="en-US"/>
              </a:p>
            </p:txBody>
          </p:sp>
          <p:sp>
            <p:nvSpPr>
              <p:cNvPr id="23568" name="Line 22"/>
              <p:cNvSpPr/>
              <p:nvPr/>
            </p:nvSpPr>
            <p:spPr>
              <a:xfrm>
                <a:off x="855" y="3840"/>
                <a:ext cx="3168"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23569" name="Line 23"/>
              <p:cNvSpPr/>
              <p:nvPr/>
            </p:nvSpPr>
            <p:spPr>
              <a:xfrm>
                <a:off x="4023" y="3216"/>
                <a:ext cx="0" cy="621"/>
              </a:xfrm>
              <a:prstGeom prst="line">
                <a:avLst/>
              </a:prstGeom>
              <a:ln w="28575" cap="flat" cmpd="sng">
                <a:solidFill>
                  <a:srgbClr val="C00000"/>
                </a:solidFill>
                <a:prstDash val="solid"/>
                <a:headEnd type="none" w="med" len="med"/>
                <a:tailEnd type="none" w="med" len="med"/>
              </a:ln>
            </p:spPr>
            <p:txBody>
              <a:bodyPr/>
              <a:lstStyle/>
              <a:p>
                <a:endParaRPr lang="zh-CN" altLang="en-US"/>
              </a:p>
            </p:txBody>
          </p:sp>
        </p:grpSp>
        <p:sp>
          <p:nvSpPr>
            <p:cNvPr id="23560" name="Rectangle 33"/>
            <p:cNvSpPr/>
            <p:nvPr/>
          </p:nvSpPr>
          <p:spPr>
            <a:xfrm>
              <a:off x="7500" y="4585"/>
              <a:ext cx="690" cy="625"/>
            </a:xfrm>
            <a:prstGeom prst="rect">
              <a:avLst/>
            </a:prstGeom>
            <a:noFill/>
            <a:ln w="9525">
              <a:noFill/>
            </a:ln>
          </p:spPr>
          <p:txBody>
            <a:bodyPr wrap="none">
              <a:spAutoFit/>
            </a:bodyPr>
            <a:lstStyle/>
            <a:p>
              <a:pPr eaLnBrk="1" hangingPunct="1"/>
              <a:r>
                <a:rPr lang="en-US" altLang="zh-CN" dirty="0">
                  <a:solidFill>
                    <a:schemeClr val="accent2"/>
                  </a:solidFill>
                  <a:latin typeface="Times New Roman" panose="02020603050405020304" pitchFamily="18" charset="0"/>
                </a:rPr>
                <a:t>①</a:t>
              </a:r>
            </a:p>
          </p:txBody>
        </p:sp>
        <p:sp>
          <p:nvSpPr>
            <p:cNvPr id="23562" name="Rectangle 36"/>
            <p:cNvSpPr/>
            <p:nvPr/>
          </p:nvSpPr>
          <p:spPr>
            <a:xfrm>
              <a:off x="4502" y="6345"/>
              <a:ext cx="690" cy="625"/>
            </a:xfrm>
            <a:prstGeom prst="rect">
              <a:avLst/>
            </a:prstGeom>
            <a:noFill/>
            <a:ln w="9525">
              <a:noFill/>
            </a:ln>
          </p:spPr>
          <p:txBody>
            <a:bodyPr wrap="none">
              <a:spAutoFit/>
            </a:bodyPr>
            <a:lstStyle/>
            <a:p>
              <a:pPr eaLnBrk="1" hangingPunct="1"/>
              <a:r>
                <a:rPr lang="en-US" altLang="zh-CN" dirty="0">
                  <a:solidFill>
                    <a:schemeClr val="accent2"/>
                  </a:solidFill>
                  <a:latin typeface="Times New Roman" panose="02020603050405020304" pitchFamily="18" charset="0"/>
                </a:rPr>
                <a:t>②</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a:xfrm>
            <a:off x="1257300" y="974725"/>
            <a:ext cx="5105400" cy="400050"/>
          </a:xfrm>
          <a:prstGeom prst="rect">
            <a:avLst/>
          </a:prstGeom>
          <a:noFill/>
          <a:ln>
            <a:noFill/>
          </a:ln>
        </p:spPr>
        <p:txBody>
          <a:bodyPr/>
          <a:lstStyle/>
          <a:p>
            <a:pPr eaLnBrk="1" hangingPunct="1"/>
            <a:r>
              <a:rPr lang="zh-CN" altLang="en-US" sz="2000" b="1" dirty="0">
                <a:solidFill>
                  <a:srgbClr val="C00000"/>
                </a:solidFill>
                <a:latin typeface="华文新魏" panose="02010800040101010101" pitchFamily="2" charset="-122"/>
                <a:ea typeface="华文新魏" panose="02010800040101010101" pitchFamily="2" charset="-122"/>
              </a:rPr>
              <a:t>边沿触发</a:t>
            </a:r>
            <a:r>
              <a:rPr lang="en-US" altLang="zh-CN" sz="2000" b="1" dirty="0">
                <a:solidFill>
                  <a:srgbClr val="C00000"/>
                </a:solidFill>
                <a:latin typeface="华文新魏" panose="02010800040101010101" pitchFamily="2" charset="-122"/>
                <a:ea typeface="华文新魏" panose="02010800040101010101" pitchFamily="2" charset="-122"/>
              </a:rPr>
              <a:t>J-K </a:t>
            </a:r>
            <a:r>
              <a:rPr lang="zh-CN" altLang="en-US" sz="2000" b="1" dirty="0">
                <a:solidFill>
                  <a:srgbClr val="C00000"/>
                </a:solidFill>
                <a:latin typeface="华文新魏" panose="02010800040101010101" pitchFamily="2" charset="-122"/>
                <a:ea typeface="华文新魏" panose="02010800040101010101" pitchFamily="2" charset="-122"/>
              </a:rPr>
              <a:t>触发器的特性：</a:t>
            </a:r>
          </a:p>
        </p:txBody>
      </p:sp>
      <p:grpSp>
        <p:nvGrpSpPr>
          <p:cNvPr id="88067" name="Group 111"/>
          <p:cNvGrpSpPr/>
          <p:nvPr/>
        </p:nvGrpSpPr>
        <p:grpSpPr>
          <a:xfrm>
            <a:off x="1104900" y="1838325"/>
            <a:ext cx="6780213" cy="2185988"/>
            <a:chOff x="192" y="2448"/>
            <a:chExt cx="5334" cy="1836"/>
          </a:xfrm>
        </p:grpSpPr>
        <p:sp>
          <p:nvSpPr>
            <p:cNvPr id="88071" name="Line 44"/>
            <p:cNvSpPr/>
            <p:nvPr/>
          </p:nvSpPr>
          <p:spPr>
            <a:xfrm>
              <a:off x="576" y="2832"/>
              <a:ext cx="20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72" name="Line 45"/>
            <p:cNvSpPr/>
            <p:nvPr/>
          </p:nvSpPr>
          <p:spPr>
            <a:xfrm flipV="1">
              <a:off x="786" y="2592"/>
              <a:ext cx="97"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73" name="Line 46"/>
            <p:cNvSpPr/>
            <p:nvPr/>
          </p:nvSpPr>
          <p:spPr>
            <a:xfrm>
              <a:off x="883" y="2592"/>
              <a:ext cx="195"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74" name="Line 47"/>
            <p:cNvSpPr/>
            <p:nvPr/>
          </p:nvSpPr>
          <p:spPr>
            <a:xfrm>
              <a:off x="1078" y="2592"/>
              <a:ext cx="98"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75" name="Line 48"/>
            <p:cNvSpPr/>
            <p:nvPr/>
          </p:nvSpPr>
          <p:spPr>
            <a:xfrm>
              <a:off x="1172" y="2832"/>
              <a:ext cx="773"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76" name="Line 49"/>
            <p:cNvSpPr/>
            <p:nvPr/>
          </p:nvSpPr>
          <p:spPr>
            <a:xfrm flipV="1">
              <a:off x="1954" y="2592"/>
              <a:ext cx="98"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77" name="Line 50"/>
            <p:cNvSpPr/>
            <p:nvPr/>
          </p:nvSpPr>
          <p:spPr>
            <a:xfrm>
              <a:off x="2052" y="2592"/>
              <a:ext cx="876"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78" name="Text Box 51"/>
            <p:cNvSpPr txBox="1"/>
            <p:nvPr/>
          </p:nvSpPr>
          <p:spPr>
            <a:xfrm>
              <a:off x="318" y="2592"/>
              <a:ext cx="187" cy="30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J</a:t>
              </a:r>
            </a:p>
          </p:txBody>
        </p:sp>
        <p:sp>
          <p:nvSpPr>
            <p:cNvPr id="88079" name="Line 52"/>
            <p:cNvSpPr/>
            <p:nvPr/>
          </p:nvSpPr>
          <p:spPr>
            <a:xfrm>
              <a:off x="2926" y="2592"/>
              <a:ext cx="98"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0" name="Line 53"/>
            <p:cNvSpPr/>
            <p:nvPr/>
          </p:nvSpPr>
          <p:spPr>
            <a:xfrm>
              <a:off x="3013" y="2832"/>
              <a:ext cx="67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1" name="Line 54"/>
            <p:cNvSpPr/>
            <p:nvPr/>
          </p:nvSpPr>
          <p:spPr>
            <a:xfrm flipV="1">
              <a:off x="3690" y="2592"/>
              <a:ext cx="97"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2" name="Line 55"/>
            <p:cNvSpPr/>
            <p:nvPr/>
          </p:nvSpPr>
          <p:spPr>
            <a:xfrm>
              <a:off x="3787" y="2592"/>
              <a:ext cx="195"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3" name="Line 56"/>
            <p:cNvSpPr/>
            <p:nvPr/>
          </p:nvSpPr>
          <p:spPr>
            <a:xfrm>
              <a:off x="3982" y="2592"/>
              <a:ext cx="98"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4" name="Line 57"/>
            <p:cNvSpPr/>
            <p:nvPr/>
          </p:nvSpPr>
          <p:spPr>
            <a:xfrm>
              <a:off x="4080" y="2832"/>
              <a:ext cx="47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5" name="Line 58"/>
            <p:cNvSpPr/>
            <p:nvPr/>
          </p:nvSpPr>
          <p:spPr>
            <a:xfrm flipV="1">
              <a:off x="4560" y="2592"/>
              <a:ext cx="97"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6" name="Line 59"/>
            <p:cNvSpPr/>
            <p:nvPr/>
          </p:nvSpPr>
          <p:spPr>
            <a:xfrm>
              <a:off x="4657" y="2592"/>
              <a:ext cx="195"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7" name="Line 60"/>
            <p:cNvSpPr/>
            <p:nvPr/>
          </p:nvSpPr>
          <p:spPr>
            <a:xfrm>
              <a:off x="4852" y="2592"/>
              <a:ext cx="98"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8" name="Line 61"/>
            <p:cNvSpPr/>
            <p:nvPr/>
          </p:nvSpPr>
          <p:spPr>
            <a:xfrm>
              <a:off x="4956" y="2832"/>
              <a:ext cx="570"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89" name="Line 62"/>
            <p:cNvSpPr/>
            <p:nvPr/>
          </p:nvSpPr>
          <p:spPr>
            <a:xfrm>
              <a:off x="566" y="3168"/>
              <a:ext cx="202"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0" name="Line 63"/>
            <p:cNvSpPr/>
            <p:nvPr/>
          </p:nvSpPr>
          <p:spPr>
            <a:xfrm flipV="1">
              <a:off x="773" y="2928"/>
              <a:ext cx="97"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1" name="Line 64"/>
            <p:cNvSpPr/>
            <p:nvPr/>
          </p:nvSpPr>
          <p:spPr>
            <a:xfrm>
              <a:off x="870" y="2928"/>
              <a:ext cx="195"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2" name="Line 65"/>
            <p:cNvSpPr/>
            <p:nvPr/>
          </p:nvSpPr>
          <p:spPr>
            <a:xfrm>
              <a:off x="1065" y="2928"/>
              <a:ext cx="98"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3" name="Line 66"/>
            <p:cNvSpPr/>
            <p:nvPr/>
          </p:nvSpPr>
          <p:spPr>
            <a:xfrm>
              <a:off x="1152" y="3168"/>
              <a:ext cx="132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4" name="Line 67"/>
            <p:cNvSpPr/>
            <p:nvPr/>
          </p:nvSpPr>
          <p:spPr>
            <a:xfrm flipV="1">
              <a:off x="2482" y="2928"/>
              <a:ext cx="98"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5" name="Line 68"/>
            <p:cNvSpPr/>
            <p:nvPr/>
          </p:nvSpPr>
          <p:spPr>
            <a:xfrm>
              <a:off x="2580" y="2928"/>
              <a:ext cx="123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6" name="Line 69"/>
            <p:cNvSpPr/>
            <p:nvPr/>
          </p:nvSpPr>
          <p:spPr>
            <a:xfrm>
              <a:off x="3838" y="2928"/>
              <a:ext cx="98"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7" name="Line 70"/>
            <p:cNvSpPr/>
            <p:nvPr/>
          </p:nvSpPr>
          <p:spPr>
            <a:xfrm>
              <a:off x="3936" y="3168"/>
              <a:ext cx="628"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8" name="Line 71"/>
            <p:cNvSpPr/>
            <p:nvPr/>
          </p:nvSpPr>
          <p:spPr>
            <a:xfrm flipV="1">
              <a:off x="4565" y="2928"/>
              <a:ext cx="97"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099" name="Line 72"/>
            <p:cNvSpPr/>
            <p:nvPr/>
          </p:nvSpPr>
          <p:spPr>
            <a:xfrm>
              <a:off x="4662" y="2928"/>
              <a:ext cx="195"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100" name="Line 73"/>
            <p:cNvSpPr/>
            <p:nvPr/>
          </p:nvSpPr>
          <p:spPr>
            <a:xfrm>
              <a:off x="4857" y="2928"/>
              <a:ext cx="98" cy="24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101" name="Line 74"/>
            <p:cNvSpPr/>
            <p:nvPr/>
          </p:nvSpPr>
          <p:spPr>
            <a:xfrm>
              <a:off x="4955" y="3168"/>
              <a:ext cx="570" cy="0"/>
            </a:xfrm>
            <a:prstGeom prst="line">
              <a:avLst/>
            </a:prstGeom>
            <a:ln w="19050" cap="flat" cmpd="sng">
              <a:solidFill>
                <a:srgbClr val="C00000"/>
              </a:solidFill>
              <a:prstDash val="solid"/>
              <a:headEnd type="none" w="med" len="med"/>
              <a:tailEnd type="none" w="med" len="med"/>
            </a:ln>
          </p:spPr>
          <p:txBody>
            <a:bodyPr/>
            <a:lstStyle/>
            <a:p>
              <a:endParaRPr lang="zh-CN" altLang="en-US"/>
            </a:p>
          </p:txBody>
        </p:sp>
        <p:sp>
          <p:nvSpPr>
            <p:cNvPr id="88102" name="Text Box 75"/>
            <p:cNvSpPr txBox="1"/>
            <p:nvPr/>
          </p:nvSpPr>
          <p:spPr>
            <a:xfrm>
              <a:off x="288" y="2966"/>
              <a:ext cx="187" cy="30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K</a:t>
              </a:r>
            </a:p>
          </p:txBody>
        </p:sp>
        <p:sp>
          <p:nvSpPr>
            <p:cNvPr id="88103" name="Line 76"/>
            <p:cNvSpPr/>
            <p:nvPr/>
          </p:nvSpPr>
          <p:spPr>
            <a:xfrm>
              <a:off x="587" y="3504"/>
              <a:ext cx="66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04" name="Line 77"/>
            <p:cNvSpPr/>
            <p:nvPr/>
          </p:nvSpPr>
          <p:spPr>
            <a:xfrm flipV="1">
              <a:off x="1248" y="3264"/>
              <a:ext cx="59"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05" name="Line 78"/>
            <p:cNvSpPr/>
            <p:nvPr/>
          </p:nvSpPr>
          <p:spPr>
            <a:xfrm>
              <a:off x="1307" y="3264"/>
              <a:ext cx="5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06" name="Line 79"/>
            <p:cNvSpPr/>
            <p:nvPr/>
          </p:nvSpPr>
          <p:spPr>
            <a:xfrm>
              <a:off x="1833" y="3264"/>
              <a:ext cx="59"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07" name="Line 80"/>
            <p:cNvSpPr/>
            <p:nvPr/>
          </p:nvSpPr>
          <p:spPr>
            <a:xfrm>
              <a:off x="1873" y="3504"/>
              <a:ext cx="5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08" name="Line 81"/>
            <p:cNvSpPr/>
            <p:nvPr/>
          </p:nvSpPr>
          <p:spPr>
            <a:xfrm flipV="1">
              <a:off x="2400" y="3264"/>
              <a:ext cx="59"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09" name="Line 82"/>
            <p:cNvSpPr/>
            <p:nvPr/>
          </p:nvSpPr>
          <p:spPr>
            <a:xfrm>
              <a:off x="2459" y="3264"/>
              <a:ext cx="5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10" name="Line 83"/>
            <p:cNvSpPr/>
            <p:nvPr/>
          </p:nvSpPr>
          <p:spPr>
            <a:xfrm>
              <a:off x="2965" y="3264"/>
              <a:ext cx="59"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11" name="Line 84"/>
            <p:cNvSpPr/>
            <p:nvPr/>
          </p:nvSpPr>
          <p:spPr>
            <a:xfrm>
              <a:off x="3024" y="3504"/>
              <a:ext cx="56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12" name="Line 85"/>
            <p:cNvSpPr/>
            <p:nvPr/>
          </p:nvSpPr>
          <p:spPr>
            <a:xfrm flipV="1">
              <a:off x="3589" y="3264"/>
              <a:ext cx="59"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13" name="Line 86"/>
            <p:cNvSpPr/>
            <p:nvPr/>
          </p:nvSpPr>
          <p:spPr>
            <a:xfrm>
              <a:off x="3648" y="3264"/>
              <a:ext cx="5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14" name="Line 87"/>
            <p:cNvSpPr/>
            <p:nvPr/>
          </p:nvSpPr>
          <p:spPr>
            <a:xfrm>
              <a:off x="4174" y="3264"/>
              <a:ext cx="59"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15" name="Line 88"/>
            <p:cNvSpPr/>
            <p:nvPr/>
          </p:nvSpPr>
          <p:spPr>
            <a:xfrm>
              <a:off x="4214" y="3504"/>
              <a:ext cx="5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16" name="Line 89"/>
            <p:cNvSpPr/>
            <p:nvPr/>
          </p:nvSpPr>
          <p:spPr>
            <a:xfrm flipV="1">
              <a:off x="4741" y="3264"/>
              <a:ext cx="59" cy="240"/>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88117" name="Line 90"/>
            <p:cNvSpPr/>
            <p:nvPr/>
          </p:nvSpPr>
          <p:spPr>
            <a:xfrm>
              <a:off x="4801" y="3264"/>
              <a:ext cx="5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18" name="Line 91"/>
            <p:cNvSpPr/>
            <p:nvPr/>
          </p:nvSpPr>
          <p:spPr>
            <a:xfrm>
              <a:off x="587" y="3840"/>
              <a:ext cx="181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19" name="Line 92"/>
            <p:cNvSpPr/>
            <p:nvPr/>
          </p:nvSpPr>
          <p:spPr>
            <a:xfrm flipV="1">
              <a:off x="2400" y="3600"/>
              <a:ext cx="98"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20" name="Line 93"/>
            <p:cNvSpPr/>
            <p:nvPr/>
          </p:nvSpPr>
          <p:spPr>
            <a:xfrm>
              <a:off x="2496" y="3600"/>
              <a:ext cx="110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21" name="Line 94"/>
            <p:cNvSpPr/>
            <p:nvPr/>
          </p:nvSpPr>
          <p:spPr>
            <a:xfrm>
              <a:off x="3598" y="3600"/>
              <a:ext cx="98"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22" name="Line 95"/>
            <p:cNvSpPr/>
            <p:nvPr/>
          </p:nvSpPr>
          <p:spPr>
            <a:xfrm>
              <a:off x="3696" y="3840"/>
              <a:ext cx="110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23" name="Line 96"/>
            <p:cNvSpPr/>
            <p:nvPr/>
          </p:nvSpPr>
          <p:spPr>
            <a:xfrm flipV="1">
              <a:off x="4798" y="3600"/>
              <a:ext cx="98"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24" name="Line 97"/>
            <p:cNvSpPr/>
            <p:nvPr/>
          </p:nvSpPr>
          <p:spPr>
            <a:xfrm>
              <a:off x="4896" y="3600"/>
              <a:ext cx="52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8125" name="Text Box 98"/>
            <p:cNvSpPr txBox="1"/>
            <p:nvPr/>
          </p:nvSpPr>
          <p:spPr>
            <a:xfrm>
              <a:off x="192" y="3312"/>
              <a:ext cx="468" cy="310"/>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88126" name="Text Box 99"/>
            <p:cNvSpPr txBox="1"/>
            <p:nvPr/>
          </p:nvSpPr>
          <p:spPr>
            <a:xfrm>
              <a:off x="288" y="3648"/>
              <a:ext cx="187" cy="30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8127" name="Line 100"/>
            <p:cNvSpPr/>
            <p:nvPr/>
          </p:nvSpPr>
          <p:spPr>
            <a:xfrm flipH="1">
              <a:off x="1269" y="2592"/>
              <a:ext cx="0" cy="816"/>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88128" name="Line 101"/>
            <p:cNvSpPr/>
            <p:nvPr/>
          </p:nvSpPr>
          <p:spPr>
            <a:xfrm flipH="1">
              <a:off x="2407" y="2448"/>
              <a:ext cx="0" cy="912"/>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88129" name="Line 102"/>
            <p:cNvSpPr/>
            <p:nvPr/>
          </p:nvSpPr>
          <p:spPr>
            <a:xfrm flipH="1">
              <a:off x="3600" y="2448"/>
              <a:ext cx="0" cy="912"/>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88130" name="Line 103"/>
            <p:cNvSpPr/>
            <p:nvPr/>
          </p:nvSpPr>
          <p:spPr>
            <a:xfrm flipH="1">
              <a:off x="4752" y="2448"/>
              <a:ext cx="0" cy="912"/>
            </a:xfrm>
            <a:prstGeom prst="line">
              <a:avLst/>
            </a:prstGeom>
            <a:ln w="19050" cap="flat" cmpd="sng">
              <a:solidFill>
                <a:schemeClr val="tx1"/>
              </a:solidFill>
              <a:prstDash val="dash"/>
              <a:headEnd type="none" w="med" len="med"/>
              <a:tailEnd type="none" w="med" len="med"/>
            </a:ln>
          </p:spPr>
          <p:txBody>
            <a:bodyPr/>
            <a:lstStyle/>
            <a:p>
              <a:endParaRPr lang="zh-CN" altLang="en-US"/>
            </a:p>
          </p:txBody>
        </p:sp>
        <p:sp>
          <p:nvSpPr>
            <p:cNvPr id="88131" name="Line 104"/>
            <p:cNvSpPr/>
            <p:nvPr/>
          </p:nvSpPr>
          <p:spPr>
            <a:xfrm>
              <a:off x="2400" y="3648"/>
              <a:ext cx="48" cy="96"/>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88132" name="Freeform 105"/>
            <p:cNvSpPr/>
            <p:nvPr/>
          </p:nvSpPr>
          <p:spPr>
            <a:xfrm>
              <a:off x="2384" y="3360"/>
              <a:ext cx="120" cy="288"/>
            </a:xfrm>
            <a:custGeom>
              <a:avLst/>
              <a:gdLst/>
              <a:ahLst/>
              <a:cxnLst>
                <a:cxn ang="0">
                  <a:pos x="64" y="0"/>
                </a:cxn>
                <a:cxn ang="0">
                  <a:pos x="112" y="96"/>
                </a:cxn>
                <a:cxn ang="0">
                  <a:pos x="16" y="192"/>
                </a:cxn>
                <a:cxn ang="0">
                  <a:pos x="16" y="288"/>
                </a:cxn>
              </a:cxnLst>
              <a:rect l="0" t="0" r="0" b="0"/>
              <a:pathLst>
                <a:path w="120" h="288">
                  <a:moveTo>
                    <a:pt x="64" y="0"/>
                  </a:moveTo>
                  <a:cubicBezTo>
                    <a:pt x="92" y="32"/>
                    <a:pt x="120" y="64"/>
                    <a:pt x="112" y="96"/>
                  </a:cubicBezTo>
                  <a:cubicBezTo>
                    <a:pt x="104" y="128"/>
                    <a:pt x="32" y="160"/>
                    <a:pt x="16" y="192"/>
                  </a:cubicBezTo>
                  <a:cubicBezTo>
                    <a:pt x="0" y="224"/>
                    <a:pt x="8" y="256"/>
                    <a:pt x="16" y="288"/>
                  </a:cubicBezTo>
                </a:path>
              </a:pathLst>
            </a:custGeom>
            <a:noFill/>
            <a:ln w="19050" cap="flat" cmpd="sng">
              <a:solidFill>
                <a:srgbClr val="0000FF">
                  <a:alpha val="100000"/>
                </a:srgbClr>
              </a:solidFill>
              <a:prstDash val="solid"/>
              <a:round/>
              <a:headEnd type="none" w="med" len="med"/>
              <a:tailEnd type="none" w="med" len="med"/>
            </a:ln>
          </p:spPr>
          <p:txBody>
            <a:bodyPr/>
            <a:lstStyle/>
            <a:p>
              <a:endParaRPr lang="zh-CN" altLang="en-US"/>
            </a:p>
          </p:txBody>
        </p:sp>
        <p:sp>
          <p:nvSpPr>
            <p:cNvPr id="88133" name="Line 106"/>
            <p:cNvSpPr/>
            <p:nvPr/>
          </p:nvSpPr>
          <p:spPr>
            <a:xfrm>
              <a:off x="3600" y="3696"/>
              <a:ext cx="48" cy="48"/>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88134" name="Freeform 107"/>
            <p:cNvSpPr/>
            <p:nvPr/>
          </p:nvSpPr>
          <p:spPr>
            <a:xfrm>
              <a:off x="3544" y="3360"/>
              <a:ext cx="120" cy="336"/>
            </a:xfrm>
            <a:custGeom>
              <a:avLst/>
              <a:gdLst/>
              <a:ahLst/>
              <a:cxnLst>
                <a:cxn ang="0">
                  <a:pos x="104" y="0"/>
                </a:cxn>
                <a:cxn ang="0">
                  <a:pos x="104" y="96"/>
                </a:cxn>
                <a:cxn ang="0">
                  <a:pos x="8" y="288"/>
                </a:cxn>
                <a:cxn ang="0">
                  <a:pos x="56" y="336"/>
                </a:cxn>
              </a:cxnLst>
              <a:rect l="0" t="0" r="0" b="0"/>
              <a:pathLst>
                <a:path w="120" h="336">
                  <a:moveTo>
                    <a:pt x="104" y="0"/>
                  </a:moveTo>
                  <a:cubicBezTo>
                    <a:pt x="112" y="24"/>
                    <a:pt x="120" y="48"/>
                    <a:pt x="104" y="96"/>
                  </a:cubicBezTo>
                  <a:cubicBezTo>
                    <a:pt x="88" y="144"/>
                    <a:pt x="16" y="248"/>
                    <a:pt x="8" y="288"/>
                  </a:cubicBezTo>
                  <a:cubicBezTo>
                    <a:pt x="0" y="328"/>
                    <a:pt x="28" y="332"/>
                    <a:pt x="56" y="336"/>
                  </a:cubicBezTo>
                </a:path>
              </a:pathLst>
            </a:custGeom>
            <a:noFill/>
            <a:ln w="19050" cap="flat" cmpd="sng">
              <a:solidFill>
                <a:srgbClr val="0000FF">
                  <a:alpha val="100000"/>
                </a:srgbClr>
              </a:solidFill>
              <a:prstDash val="solid"/>
              <a:round/>
              <a:headEnd type="none" w="med" len="med"/>
              <a:tailEnd type="none" w="med" len="med"/>
            </a:ln>
          </p:spPr>
          <p:txBody>
            <a:bodyPr/>
            <a:lstStyle/>
            <a:p>
              <a:endParaRPr lang="zh-CN" altLang="en-US"/>
            </a:p>
          </p:txBody>
        </p:sp>
        <p:sp>
          <p:nvSpPr>
            <p:cNvPr id="88135" name="Line 108"/>
            <p:cNvSpPr/>
            <p:nvPr/>
          </p:nvSpPr>
          <p:spPr>
            <a:xfrm>
              <a:off x="4800" y="3648"/>
              <a:ext cx="48" cy="96"/>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sp>
          <p:nvSpPr>
            <p:cNvPr id="88136" name="Freeform 109"/>
            <p:cNvSpPr/>
            <p:nvPr/>
          </p:nvSpPr>
          <p:spPr>
            <a:xfrm>
              <a:off x="4792" y="3360"/>
              <a:ext cx="56" cy="288"/>
            </a:xfrm>
            <a:custGeom>
              <a:avLst/>
              <a:gdLst/>
              <a:ahLst/>
              <a:cxnLst>
                <a:cxn ang="0">
                  <a:pos x="8" y="0"/>
                </a:cxn>
                <a:cxn ang="0">
                  <a:pos x="56" y="96"/>
                </a:cxn>
                <a:cxn ang="0">
                  <a:pos x="8" y="192"/>
                </a:cxn>
                <a:cxn ang="0">
                  <a:pos x="8" y="288"/>
                </a:cxn>
              </a:cxnLst>
              <a:rect l="0" t="0" r="0" b="0"/>
              <a:pathLst>
                <a:path w="56" h="288">
                  <a:moveTo>
                    <a:pt x="8" y="0"/>
                  </a:moveTo>
                  <a:cubicBezTo>
                    <a:pt x="32" y="32"/>
                    <a:pt x="56" y="64"/>
                    <a:pt x="56" y="96"/>
                  </a:cubicBezTo>
                  <a:cubicBezTo>
                    <a:pt x="56" y="128"/>
                    <a:pt x="16" y="160"/>
                    <a:pt x="8" y="192"/>
                  </a:cubicBezTo>
                  <a:cubicBezTo>
                    <a:pt x="0" y="224"/>
                    <a:pt x="4" y="256"/>
                    <a:pt x="8" y="288"/>
                  </a:cubicBezTo>
                </a:path>
              </a:pathLst>
            </a:custGeom>
            <a:noFill/>
            <a:ln w="1905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88137" name="Text Box 110"/>
            <p:cNvSpPr txBox="1"/>
            <p:nvPr/>
          </p:nvSpPr>
          <p:spPr>
            <a:xfrm>
              <a:off x="2064" y="3974"/>
              <a:ext cx="1534" cy="310"/>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a:t>
              </a:r>
              <a:r>
                <a:rPr lang="en-US" altLang="zh-CN" sz="1800" dirty="0">
                  <a:solidFill>
                    <a:schemeClr val="tx1"/>
                  </a:solidFill>
                  <a:latin typeface="华文新魏" panose="02010800040101010101" pitchFamily="2" charset="-122"/>
                  <a:ea typeface="华文新魏" panose="02010800040101010101" pitchFamily="2" charset="-122"/>
                </a:rPr>
                <a:t>d</a:t>
              </a:r>
              <a:r>
                <a:rPr lang="zh-CN" altLang="en-US" sz="1800" dirty="0">
                  <a:solidFill>
                    <a:schemeClr val="tx1"/>
                  </a:solidFill>
                  <a:latin typeface="华文新魏" panose="02010800040101010101" pitchFamily="2" charset="-122"/>
                  <a:ea typeface="华文新魏" panose="02010800040101010101" pitchFamily="2" charset="-122"/>
                </a:rPr>
                <a:t>）工作时序图</a:t>
              </a:r>
            </a:p>
          </p:txBody>
        </p:sp>
      </p:grpSp>
      <p:grpSp>
        <p:nvGrpSpPr>
          <p:cNvPr id="88068" name="组合 1"/>
          <p:cNvGrpSpPr/>
          <p:nvPr/>
        </p:nvGrpSpPr>
        <p:grpSpPr>
          <a:xfrm>
            <a:off x="2408238" y="2994025"/>
            <a:ext cx="153987" cy="501650"/>
            <a:chOff x="1608345" y="2993232"/>
            <a:chExt cx="152536" cy="442614"/>
          </a:xfrm>
        </p:grpSpPr>
        <p:sp>
          <p:nvSpPr>
            <p:cNvPr id="88069" name="Freeform 105"/>
            <p:cNvSpPr/>
            <p:nvPr/>
          </p:nvSpPr>
          <p:spPr>
            <a:xfrm>
              <a:off x="1608345" y="2993232"/>
              <a:ext cx="152536" cy="342900"/>
            </a:xfrm>
            <a:custGeom>
              <a:avLst/>
              <a:gdLst/>
              <a:ahLst/>
              <a:cxnLst>
                <a:cxn ang="0">
                  <a:pos x="2147483646" y="0"/>
                </a:cxn>
                <a:cxn ang="0">
                  <a:pos x="2147483646" y="2147483646"/>
                </a:cxn>
                <a:cxn ang="0">
                  <a:pos x="2147483646" y="2147483646"/>
                </a:cxn>
                <a:cxn ang="0">
                  <a:pos x="2147483646" y="2147483646"/>
                </a:cxn>
              </a:cxnLst>
              <a:rect l="0" t="0" r="0" b="0"/>
              <a:pathLst>
                <a:path w="120" h="288">
                  <a:moveTo>
                    <a:pt x="64" y="0"/>
                  </a:moveTo>
                  <a:cubicBezTo>
                    <a:pt x="92" y="32"/>
                    <a:pt x="120" y="64"/>
                    <a:pt x="112" y="96"/>
                  </a:cubicBezTo>
                  <a:cubicBezTo>
                    <a:pt x="104" y="128"/>
                    <a:pt x="32" y="160"/>
                    <a:pt x="16" y="192"/>
                  </a:cubicBezTo>
                  <a:cubicBezTo>
                    <a:pt x="0" y="224"/>
                    <a:pt x="8" y="256"/>
                    <a:pt x="16" y="288"/>
                  </a:cubicBezTo>
                </a:path>
              </a:pathLst>
            </a:custGeom>
            <a:noFill/>
            <a:ln w="19050" cap="flat" cmpd="sng">
              <a:solidFill>
                <a:srgbClr val="0000FF">
                  <a:alpha val="100000"/>
                </a:srgbClr>
              </a:solidFill>
              <a:prstDash val="solid"/>
              <a:round/>
              <a:headEnd type="none" w="med" len="med"/>
              <a:tailEnd type="none" w="med" len="med"/>
            </a:ln>
          </p:spPr>
          <p:txBody>
            <a:bodyPr/>
            <a:lstStyle/>
            <a:p>
              <a:endParaRPr lang="zh-CN" altLang="en-US"/>
            </a:p>
          </p:txBody>
        </p:sp>
        <p:sp>
          <p:nvSpPr>
            <p:cNvPr id="88070" name="Line 104"/>
            <p:cNvSpPr/>
            <p:nvPr/>
          </p:nvSpPr>
          <p:spPr>
            <a:xfrm>
              <a:off x="1630666" y="3321546"/>
              <a:ext cx="61014" cy="114300"/>
            </a:xfrm>
            <a:prstGeom prst="line">
              <a:avLst/>
            </a:prstGeom>
            <a:ln w="19050" cap="flat" cmpd="sng">
              <a:solidFill>
                <a:srgbClr val="0000FF"/>
              </a:solidFill>
              <a:prstDash val="solid"/>
              <a:headEnd type="none" w="med" len="med"/>
              <a:tailEnd type="triangle" w="med" len="med"/>
            </a:ln>
          </p:spPr>
          <p:txBody>
            <a:bodyPr/>
            <a:lstStyle/>
            <a:p>
              <a:endParaRPr lang="zh-CN" alt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a:xfrm>
            <a:off x="538163" y="673100"/>
            <a:ext cx="5562600" cy="400050"/>
          </a:xfrm>
          <a:prstGeom prst="rect">
            <a:avLst/>
          </a:prstGeom>
          <a:noFill/>
          <a:ln>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9</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T</a:t>
            </a:r>
            <a:r>
              <a:rPr lang="zh-CN" altLang="en-US" sz="1800" b="1" dirty="0">
                <a:latin typeface="华文新魏" panose="02010800040101010101" pitchFamily="2" charset="-122"/>
                <a:ea typeface="华文新魏" panose="02010800040101010101" pitchFamily="2" charset="-122"/>
              </a:rPr>
              <a:t>触发器 </a:t>
            </a:r>
            <a:r>
              <a:rPr lang="en-US" altLang="zh-CN" sz="1800" b="1" i="1" dirty="0">
                <a:latin typeface="华文新魏" panose="02010800040101010101" pitchFamily="2" charset="-122"/>
                <a:ea typeface="华文新魏" panose="02010800040101010101" pitchFamily="2" charset="-122"/>
              </a:rPr>
              <a:t>T Flip-flop</a:t>
            </a:r>
          </a:p>
        </p:txBody>
      </p:sp>
      <p:sp>
        <p:nvSpPr>
          <p:cNvPr id="89091" name="Text Box 4"/>
          <p:cNvSpPr txBox="1"/>
          <p:nvPr/>
        </p:nvSpPr>
        <p:spPr>
          <a:xfrm>
            <a:off x="898525" y="1130935"/>
            <a:ext cx="6826250" cy="645160"/>
          </a:xfrm>
          <a:prstGeom prst="rect">
            <a:avLst/>
          </a:prstGeom>
          <a:noFill/>
          <a:ln w="9525">
            <a:noFill/>
          </a:ln>
        </p:spPr>
        <p:txBody>
          <a:bodyPr wrap="squar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T</a:t>
            </a:r>
            <a:r>
              <a:rPr lang="zh-CN" altLang="en-US" sz="1800" b="1" dirty="0">
                <a:solidFill>
                  <a:schemeClr val="tx1"/>
                </a:solidFill>
                <a:latin typeface="华文新魏" panose="02010800040101010101" pitchFamily="2" charset="-122"/>
                <a:ea typeface="华文新魏" panose="02010800040101010101" pitchFamily="2" charset="-122"/>
              </a:rPr>
              <a:t>触发器是一个计数触发器，其功能为：</a:t>
            </a:r>
          </a:p>
          <a:p>
            <a:pPr eaLnBrk="1" hangingPunct="1">
              <a:buFont typeface="Arial" panose="020B0604020202020204" pitchFamily="34" charset="0"/>
            </a:pPr>
            <a:r>
              <a:rPr lang="zh-CN" altLang="en-US" sz="1800" b="1" dirty="0">
                <a:solidFill>
                  <a:schemeClr val="accent2"/>
                </a:solidFill>
                <a:latin typeface="华文新魏" panose="02010800040101010101" pitchFamily="2" charset="-122"/>
                <a:ea typeface="华文新魏" panose="02010800040101010101" pitchFamily="2" charset="-122"/>
              </a:rPr>
              <a:t>当</a:t>
            </a:r>
            <a:r>
              <a:rPr lang="en-US" altLang="zh-CN" sz="1800" b="1" dirty="0">
                <a:solidFill>
                  <a:schemeClr val="accent2"/>
                </a:solidFill>
                <a:latin typeface="华文新魏" panose="02010800040101010101" pitchFamily="2" charset="-122"/>
                <a:ea typeface="华文新魏" panose="02010800040101010101" pitchFamily="2" charset="-122"/>
              </a:rPr>
              <a:t>T=1</a:t>
            </a:r>
            <a:r>
              <a:rPr lang="zh-CN" altLang="en-US" sz="1800" b="1" dirty="0">
                <a:solidFill>
                  <a:schemeClr val="accent2"/>
                </a:solidFill>
                <a:latin typeface="华文新魏" panose="02010800040101010101" pitchFamily="2" charset="-122"/>
                <a:ea typeface="华文新魏" panose="02010800040101010101" pitchFamily="2" charset="-122"/>
              </a:rPr>
              <a:t>时</a:t>
            </a:r>
            <a:r>
              <a:rPr lang="zh-CN" altLang="en-US"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每来一个计数脉冲</a:t>
            </a:r>
            <a:r>
              <a:rPr lang="en-US" altLang="zh-CN" sz="1800" b="1" dirty="0">
                <a:solidFill>
                  <a:srgbClr val="FF0000"/>
                </a:solidFill>
                <a:latin typeface="华文新魏" panose="02010800040101010101" pitchFamily="2" charset="-122"/>
                <a:ea typeface="华文新魏" panose="02010800040101010101" pitchFamily="2" charset="-122"/>
              </a:rPr>
              <a:t>CLK</a:t>
            </a:r>
            <a:r>
              <a:rPr lang="zh-CN" altLang="en-US"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accent2"/>
                </a:solidFill>
                <a:latin typeface="华文新魏" panose="02010800040101010101" pitchFamily="2" charset="-122"/>
                <a:ea typeface="华文新魏" panose="02010800040101010101" pitchFamily="2" charset="-122"/>
              </a:rPr>
              <a:t>输出就变反一次。</a:t>
            </a:r>
          </a:p>
        </p:txBody>
      </p:sp>
      <p:sp>
        <p:nvSpPr>
          <p:cNvPr id="89092" name="Text Box 5"/>
          <p:cNvSpPr txBox="1"/>
          <p:nvPr/>
        </p:nvSpPr>
        <p:spPr>
          <a:xfrm>
            <a:off x="847725" y="3789363"/>
            <a:ext cx="2133600" cy="368300"/>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a</a:t>
            </a:r>
            <a:r>
              <a:rPr lang="zh-CN" altLang="en-US" sz="1800" b="1" dirty="0">
                <a:solidFill>
                  <a:schemeClr val="tx1"/>
                </a:solidFill>
                <a:latin typeface="华文新魏" panose="02010800040101010101" pitchFamily="2" charset="-122"/>
                <a:ea typeface="华文新魏" panose="02010800040101010101" pitchFamily="2" charset="-122"/>
              </a:rPr>
              <a:t>）逻辑符号</a:t>
            </a:r>
          </a:p>
        </p:txBody>
      </p:sp>
      <p:sp>
        <p:nvSpPr>
          <p:cNvPr id="89093" name="Rectangle 7"/>
          <p:cNvSpPr/>
          <p:nvPr/>
        </p:nvSpPr>
        <p:spPr>
          <a:xfrm>
            <a:off x="1597025" y="2449513"/>
            <a:ext cx="882650" cy="974725"/>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89094" name="Text Box 8"/>
          <p:cNvSpPr txBox="1"/>
          <p:nvPr/>
        </p:nvSpPr>
        <p:spPr>
          <a:xfrm>
            <a:off x="1541463" y="2471738"/>
            <a:ext cx="1201737" cy="365125"/>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T    Q</a:t>
            </a:r>
          </a:p>
        </p:txBody>
      </p:sp>
      <p:sp>
        <p:nvSpPr>
          <p:cNvPr id="89095" name="Line 9"/>
          <p:cNvSpPr/>
          <p:nvPr/>
        </p:nvSpPr>
        <p:spPr>
          <a:xfrm>
            <a:off x="2476500" y="2673350"/>
            <a:ext cx="570230" cy="63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9096" name="Oval 10"/>
          <p:cNvSpPr/>
          <p:nvPr/>
        </p:nvSpPr>
        <p:spPr>
          <a:xfrm flipH="1">
            <a:off x="2478088" y="3100388"/>
            <a:ext cx="107950" cy="80962"/>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89097" name="Text Box 11"/>
          <p:cNvSpPr txBox="1"/>
          <p:nvPr/>
        </p:nvSpPr>
        <p:spPr>
          <a:xfrm>
            <a:off x="1547813" y="2943225"/>
            <a:ext cx="641350" cy="365125"/>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CLK</a:t>
            </a:r>
          </a:p>
        </p:txBody>
      </p:sp>
      <p:sp>
        <p:nvSpPr>
          <p:cNvPr id="89098" name="Text Box 12"/>
          <p:cNvSpPr txBox="1"/>
          <p:nvPr/>
        </p:nvSpPr>
        <p:spPr>
          <a:xfrm>
            <a:off x="1392238" y="2935288"/>
            <a:ext cx="411162" cy="365125"/>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&gt;</a:t>
            </a:r>
          </a:p>
        </p:txBody>
      </p:sp>
      <p:sp>
        <p:nvSpPr>
          <p:cNvPr id="89099" name="Text Box 13"/>
          <p:cNvSpPr txBox="1"/>
          <p:nvPr/>
        </p:nvSpPr>
        <p:spPr>
          <a:xfrm>
            <a:off x="2211388" y="2935288"/>
            <a:ext cx="296862" cy="365125"/>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89100" name="Line 14"/>
          <p:cNvSpPr/>
          <p:nvPr/>
        </p:nvSpPr>
        <p:spPr>
          <a:xfrm flipV="1">
            <a:off x="1010285" y="3131185"/>
            <a:ext cx="574040" cy="1079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9101" name="Line 15"/>
          <p:cNvSpPr/>
          <p:nvPr/>
        </p:nvSpPr>
        <p:spPr>
          <a:xfrm flipV="1">
            <a:off x="2586355" y="3131185"/>
            <a:ext cx="518795" cy="1016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9102" name="Line 16"/>
          <p:cNvSpPr/>
          <p:nvPr/>
        </p:nvSpPr>
        <p:spPr>
          <a:xfrm>
            <a:off x="1009650" y="2673350"/>
            <a:ext cx="592455" cy="635"/>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9103" name="Text Box 30"/>
          <p:cNvSpPr txBox="1"/>
          <p:nvPr/>
        </p:nvSpPr>
        <p:spPr>
          <a:xfrm>
            <a:off x="5194300" y="3836988"/>
            <a:ext cx="1446530" cy="368300"/>
          </a:xfrm>
          <a:prstGeom prst="rect">
            <a:avLst/>
          </a:prstGeom>
          <a:noFill/>
          <a:ln w="9525">
            <a:noFill/>
          </a:ln>
        </p:spPr>
        <p:txBody>
          <a:bodyPr wrap="none">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b</a:t>
            </a:r>
            <a:r>
              <a:rPr lang="zh-CN" altLang="en-US" sz="1800" b="1" dirty="0">
                <a:solidFill>
                  <a:schemeClr val="tx1"/>
                </a:solidFill>
                <a:latin typeface="华文新魏" panose="02010800040101010101" pitchFamily="2" charset="-122"/>
                <a:ea typeface="华文新魏" panose="02010800040101010101" pitchFamily="2" charset="-122"/>
              </a:rPr>
              <a:t>）功能表</a:t>
            </a:r>
          </a:p>
        </p:txBody>
      </p:sp>
      <p:graphicFrame>
        <p:nvGraphicFramePr>
          <p:cNvPr id="157815" name="Group 119"/>
          <p:cNvGraphicFramePr>
            <a:graphicFrameLocks noGrp="1"/>
          </p:cNvGraphicFramePr>
          <p:nvPr>
            <p:custDataLst>
              <p:tags r:id="rId1"/>
            </p:custDataLst>
          </p:nvPr>
        </p:nvGraphicFramePr>
        <p:xfrm>
          <a:off x="4691063" y="2109788"/>
          <a:ext cx="2819400" cy="1485900"/>
        </p:xfrm>
        <a:graphic>
          <a:graphicData uri="http://schemas.openxmlformats.org/drawingml/2006/table">
            <a:tbl>
              <a:tblPr/>
              <a:tblGrid>
                <a:gridCol w="12954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351235">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T   CLK   </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/Q</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1134665">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0</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d    1</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d</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0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a:t>
                      </a:r>
                      <a:r>
                        <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rPr>
                        <a:t>1</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endParaRPr kumimoji="1" lang="zh-CN" altLang="en-US" sz="1800" b="0" i="0" u="none" strike="noStrike" cap="none" normalizeH="0" baseline="0" dirty="0">
                        <a:ln>
                          <a:noFill/>
                        </a:ln>
                        <a:solidFill>
                          <a:schemeClr val="bg1"/>
                        </a:solidFill>
                        <a:effectLst/>
                        <a:latin typeface="华文新魏" panose="02010800040101010101" pitchFamily="2" charset="-122"/>
                        <a:ea typeface="华文新魏" panose="02010800040101010101" pitchFamily="2" charset="-122"/>
                      </a:endParaRPr>
                    </a:p>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800" b="0"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保持不变</a:t>
                      </a:r>
                    </a:p>
                    <a:p>
                      <a:pPr marL="0" marR="0" lvl="0" indent="0" algn="ctr" defTabSz="914400" rtl="0" eaLnBrk="1" fontAlgn="base" latinLnBrk="0" hangingPunct="1">
                        <a:lnSpc>
                          <a:spcPct val="80000"/>
                        </a:lnSpc>
                        <a:spcBef>
                          <a:spcPct val="20000"/>
                        </a:spcBef>
                        <a:spcAft>
                          <a:spcPct val="0"/>
                        </a:spcAft>
                        <a:buClrTx/>
                        <a:buSzTx/>
                        <a:buFontTx/>
                        <a:buNone/>
                      </a:pPr>
                      <a:r>
                        <a:rPr kumimoji="1" lang="zh-CN" altLang="en-US" sz="1800" b="0"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 变反</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89115" name="Group 25"/>
          <p:cNvGrpSpPr/>
          <p:nvPr/>
        </p:nvGrpSpPr>
        <p:grpSpPr>
          <a:xfrm>
            <a:off x="5453063" y="3351213"/>
            <a:ext cx="217487" cy="115887"/>
            <a:chOff x="1486" y="1427"/>
            <a:chExt cx="137" cy="109"/>
          </a:xfrm>
        </p:grpSpPr>
        <p:sp>
          <p:nvSpPr>
            <p:cNvPr id="89116" name="Line 26"/>
            <p:cNvSpPr/>
            <p:nvPr/>
          </p:nvSpPr>
          <p:spPr>
            <a:xfrm>
              <a:off x="1486" y="1536"/>
              <a:ext cx="5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9117" name="Line 27"/>
            <p:cNvSpPr/>
            <p:nvPr/>
          </p:nvSpPr>
          <p:spPr>
            <a:xfrm>
              <a:off x="1541" y="1440"/>
              <a:ext cx="8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89118" name="Line 28"/>
            <p:cNvSpPr/>
            <p:nvPr/>
          </p:nvSpPr>
          <p:spPr>
            <a:xfrm flipV="1">
              <a:off x="1536" y="1427"/>
              <a:ext cx="0" cy="109"/>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a:xfrm>
            <a:off x="609600" y="530225"/>
            <a:ext cx="5562600" cy="400050"/>
          </a:xfrm>
          <a:prstGeom prst="rect">
            <a:avLst/>
          </a:prstGeom>
          <a:noFill/>
          <a:ln>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9</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T</a:t>
            </a:r>
            <a:r>
              <a:rPr lang="zh-CN" altLang="en-US" sz="1800" b="1" dirty="0">
                <a:latin typeface="华文新魏" panose="02010800040101010101" pitchFamily="2" charset="-122"/>
                <a:ea typeface="华文新魏" panose="02010800040101010101" pitchFamily="2" charset="-122"/>
              </a:rPr>
              <a:t>触发器 </a:t>
            </a:r>
            <a:r>
              <a:rPr lang="en-US" altLang="zh-CN" sz="1800" b="1" i="1" dirty="0">
                <a:latin typeface="华文新魏" panose="02010800040101010101" pitchFamily="2" charset="-122"/>
                <a:ea typeface="华文新魏" panose="02010800040101010101" pitchFamily="2" charset="-122"/>
              </a:rPr>
              <a:t>T Flip-flop</a:t>
            </a:r>
          </a:p>
        </p:txBody>
      </p:sp>
      <p:sp>
        <p:nvSpPr>
          <p:cNvPr id="90115" name="Text Box 4"/>
          <p:cNvSpPr txBox="1"/>
          <p:nvPr/>
        </p:nvSpPr>
        <p:spPr>
          <a:xfrm>
            <a:off x="962660" y="913130"/>
            <a:ext cx="6554470" cy="645160"/>
          </a:xfrm>
          <a:prstGeom prst="rect">
            <a:avLst/>
          </a:prstGeom>
          <a:noFill/>
          <a:ln w="9525">
            <a:noFill/>
          </a:ln>
        </p:spPr>
        <p:txBody>
          <a:bodyPr wrap="squar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T</a:t>
            </a:r>
            <a:r>
              <a:rPr lang="zh-CN" altLang="en-US" sz="1800" b="1" dirty="0">
                <a:solidFill>
                  <a:schemeClr val="tx1"/>
                </a:solidFill>
                <a:latin typeface="华文新魏" panose="02010800040101010101" pitchFamily="2" charset="-122"/>
                <a:ea typeface="华文新魏" panose="02010800040101010101" pitchFamily="2" charset="-122"/>
              </a:rPr>
              <a:t>触发器是一个计数触发器，其功能为：</a:t>
            </a:r>
          </a:p>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当</a:t>
            </a:r>
            <a:r>
              <a:rPr lang="en-US" altLang="zh-CN" sz="1800" b="1" dirty="0">
                <a:solidFill>
                  <a:schemeClr val="tx1"/>
                </a:solidFill>
                <a:latin typeface="华文新魏" panose="02010800040101010101" pitchFamily="2" charset="-122"/>
                <a:ea typeface="华文新魏" panose="02010800040101010101" pitchFamily="2" charset="-122"/>
              </a:rPr>
              <a:t>T</a:t>
            </a:r>
            <a:r>
              <a:rPr lang="zh-CN" altLang="en-US" sz="1800" b="1" dirty="0">
                <a:solidFill>
                  <a:schemeClr val="tx1"/>
                </a:solidFill>
                <a:latin typeface="华文新魏" panose="02010800040101010101" pitchFamily="2" charset="-122"/>
                <a:ea typeface="华文新魏" panose="02010800040101010101" pitchFamily="2" charset="-122"/>
              </a:rPr>
              <a:t>输入端为</a:t>
            </a:r>
            <a:r>
              <a:rPr lang="en-US" altLang="zh-CN" sz="1800" b="1" dirty="0">
                <a:solidFill>
                  <a:schemeClr val="tx1"/>
                </a:solidFill>
                <a:latin typeface="华文新魏" panose="02010800040101010101" pitchFamily="2" charset="-122"/>
                <a:ea typeface="华文新魏" panose="02010800040101010101" pitchFamily="2" charset="-122"/>
              </a:rPr>
              <a:t>1</a:t>
            </a:r>
            <a:r>
              <a:rPr lang="zh-CN" altLang="en-US" sz="1800" b="1" dirty="0">
                <a:solidFill>
                  <a:schemeClr val="tx1"/>
                </a:solidFill>
                <a:latin typeface="华文新魏" panose="02010800040101010101" pitchFamily="2" charset="-122"/>
                <a:ea typeface="华文新魏" panose="02010800040101010101" pitchFamily="2" charset="-122"/>
              </a:rPr>
              <a:t>时，每来一个计数脉冲</a:t>
            </a:r>
            <a:r>
              <a:rPr lang="en-US" altLang="zh-CN" sz="1800" b="1" dirty="0">
                <a:solidFill>
                  <a:schemeClr val="tx1"/>
                </a:solidFill>
                <a:latin typeface="华文新魏" panose="02010800040101010101" pitchFamily="2" charset="-122"/>
                <a:ea typeface="华文新魏" panose="02010800040101010101" pitchFamily="2" charset="-122"/>
              </a:rPr>
              <a:t>CLK</a:t>
            </a:r>
            <a:r>
              <a:rPr lang="zh-CN" altLang="en-US" sz="1800" b="1" dirty="0">
                <a:solidFill>
                  <a:schemeClr val="tx1"/>
                </a:solidFill>
                <a:latin typeface="华文新魏" panose="02010800040101010101" pitchFamily="2" charset="-122"/>
                <a:ea typeface="华文新魏" panose="02010800040101010101" pitchFamily="2" charset="-122"/>
              </a:rPr>
              <a:t>，输出就变反一次。</a:t>
            </a:r>
          </a:p>
        </p:txBody>
      </p:sp>
      <p:sp>
        <p:nvSpPr>
          <p:cNvPr id="90116" name="Text Box 40"/>
          <p:cNvSpPr txBox="1"/>
          <p:nvPr/>
        </p:nvSpPr>
        <p:spPr>
          <a:xfrm>
            <a:off x="1618456" y="3497263"/>
            <a:ext cx="1794510" cy="368300"/>
          </a:xfrm>
          <a:prstGeom prst="rect">
            <a:avLst/>
          </a:prstGeom>
          <a:noFill/>
          <a:ln w="9525">
            <a:noFill/>
          </a:ln>
        </p:spPr>
        <p:txBody>
          <a:bodyPr wrap="none">
            <a:spAutoFit/>
          </a:bodyPr>
          <a:lstStyle/>
          <a:p>
            <a:pPr algn="ct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(c) </a:t>
            </a:r>
            <a:r>
              <a:rPr lang="zh-CN" altLang="en-US" sz="1800" b="1" dirty="0">
                <a:solidFill>
                  <a:schemeClr val="tx1"/>
                </a:solidFill>
                <a:latin typeface="华文新魏" panose="02010800040101010101" pitchFamily="2" charset="-122"/>
                <a:ea typeface="华文新魏" panose="02010800040101010101" pitchFamily="2" charset="-122"/>
              </a:rPr>
              <a:t>次态真值表</a:t>
            </a:r>
          </a:p>
        </p:txBody>
      </p:sp>
      <p:sp>
        <p:nvSpPr>
          <p:cNvPr id="90117" name="Text Box 46"/>
          <p:cNvSpPr txBox="1"/>
          <p:nvPr/>
        </p:nvSpPr>
        <p:spPr>
          <a:xfrm>
            <a:off x="3823335" y="3497263"/>
            <a:ext cx="2474913" cy="368300"/>
          </a:xfrm>
          <a:prstGeom prst="rect">
            <a:avLst/>
          </a:prstGeom>
          <a:noFill/>
          <a:ln w="9525">
            <a:noFill/>
          </a:ln>
        </p:spPr>
        <p:txBody>
          <a:bodyPr>
            <a:spAutoFit/>
          </a:bodyPr>
          <a:lstStyle/>
          <a:p>
            <a:pPr algn="ct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(d) </a:t>
            </a:r>
            <a:r>
              <a:rPr lang="zh-CN" altLang="en-US" sz="1800" b="1" dirty="0">
                <a:solidFill>
                  <a:schemeClr val="tx1"/>
                </a:solidFill>
                <a:latin typeface="华文新魏" panose="02010800040101010101" pitchFamily="2" charset="-122"/>
                <a:ea typeface="华文新魏" panose="02010800040101010101" pitchFamily="2" charset="-122"/>
              </a:rPr>
              <a:t>简化次态真值表</a:t>
            </a:r>
          </a:p>
        </p:txBody>
      </p:sp>
      <p:graphicFrame>
        <p:nvGraphicFramePr>
          <p:cNvPr id="157760" name="Group 64"/>
          <p:cNvGraphicFramePr>
            <a:graphicFrameLocks noGrp="1"/>
          </p:cNvGraphicFramePr>
          <p:nvPr/>
        </p:nvGraphicFramePr>
        <p:xfrm>
          <a:off x="1194118" y="1965325"/>
          <a:ext cx="2438400" cy="1530350"/>
        </p:xfrm>
        <a:graphic>
          <a:graphicData uri="http://schemas.openxmlformats.org/drawingml/2006/table">
            <a:tbl>
              <a:tblPr/>
              <a:tblGrid>
                <a:gridCol w="1295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54304">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T   Q   </a:t>
                      </a:r>
                    </a:p>
                  </a:txBody>
                  <a:tcPr marT="34590" marB="3459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a:t>
                      </a:r>
                      <a:r>
                        <a:rPr kumimoji="1" lang="en-US" altLang="zh-CN"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a:t>
                      </a:r>
                      <a:r>
                        <a:rPr kumimoji="1" lang="zh-CN" altLang="en-US"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a:t>
                      </a:r>
                      <a:r>
                        <a:rPr kumimoji="1" lang="en-US" altLang="zh-CN"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1</a:t>
                      </a:r>
                      <a:endPar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marT="34590" marB="3459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1176046">
                <a:tc>
                  <a:txBody>
                    <a:bodyPr/>
                    <a:lstStyle/>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0    0</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0    1</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1    0</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1    1</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txBody>
                  <a:tcPr marT="34590" marB="34590"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txBody>
                  <a:tcPr marT="34590" marB="34590"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57809" name="Group 113"/>
          <p:cNvGraphicFramePr>
            <a:graphicFrameLocks noGrp="1"/>
          </p:cNvGraphicFramePr>
          <p:nvPr/>
        </p:nvGraphicFramePr>
        <p:xfrm>
          <a:off x="4061460" y="2224088"/>
          <a:ext cx="2057400" cy="955675"/>
        </p:xfrm>
        <a:graphic>
          <a:graphicData uri="http://schemas.openxmlformats.org/drawingml/2006/table">
            <a:tbl>
              <a:tblPr/>
              <a:tblGrid>
                <a:gridCol w="1093788">
                  <a:extLst>
                    <a:ext uri="{9D8B030D-6E8A-4147-A177-3AD203B41FA5}">
                      <a16:colId xmlns:a16="http://schemas.microsoft.com/office/drawing/2014/main" val="20000"/>
                    </a:ext>
                  </a:extLst>
                </a:gridCol>
                <a:gridCol w="963612">
                  <a:extLst>
                    <a:ext uri="{9D8B030D-6E8A-4147-A177-3AD203B41FA5}">
                      <a16:colId xmlns:a16="http://schemas.microsoft.com/office/drawing/2014/main" val="20001"/>
                    </a:ext>
                  </a:extLst>
                </a:gridCol>
              </a:tblGrid>
              <a:tr h="355069">
                <a:tc>
                  <a:txBody>
                    <a:bodyPr/>
                    <a:lstStyle/>
                    <a:p>
                      <a:pPr marL="0" marR="0" lvl="0" indent="0" algn="ctr" defTabSz="914400" rtl="0" eaLnBrk="1" fontAlgn="base" latinLnBrk="0" hangingPunct="1">
                        <a:spcBef>
                          <a:spcPct val="2000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T   </a:t>
                      </a:r>
                    </a:p>
                  </a:txBody>
                  <a:tcPr marT="34664" marB="34664"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spcBef>
                          <a:spcPct val="0"/>
                        </a:spcBef>
                        <a:spcAft>
                          <a:spcPct val="0"/>
                        </a:spcAft>
                        <a:buClrTx/>
                        <a:buSzTx/>
                        <a:buFontTx/>
                        <a:buNone/>
                      </a:pPr>
                      <a:r>
                        <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rPr>
                        <a:t>Q </a:t>
                      </a:r>
                      <a:r>
                        <a:rPr kumimoji="1" lang="en-US" altLang="zh-CN"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n</a:t>
                      </a:r>
                      <a:r>
                        <a:rPr kumimoji="1" lang="zh-CN" altLang="en-US"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a:t>
                      </a:r>
                      <a:r>
                        <a:rPr kumimoji="1" lang="en-US" altLang="zh-CN" sz="1800" b="1" i="0" u="none" strike="noStrike" cap="none" normalizeH="0" baseline="30000">
                          <a:ln>
                            <a:noFill/>
                          </a:ln>
                          <a:solidFill>
                            <a:schemeClr val="accent2"/>
                          </a:solidFill>
                          <a:effectLst/>
                          <a:latin typeface="黑体" panose="02010609060101010101" pitchFamily="49" charset="-122"/>
                          <a:ea typeface="黑体" panose="02010609060101010101" pitchFamily="49" charset="-122"/>
                        </a:rPr>
                        <a:t>1</a:t>
                      </a:r>
                      <a:endParaRPr kumimoji="1" lang="en-US" altLang="zh-CN" sz="1800" b="1" i="0" u="none" strike="noStrike" cap="none" normalizeH="0" baseline="0">
                        <a:ln>
                          <a:noFill/>
                        </a:ln>
                        <a:solidFill>
                          <a:schemeClr val="accent2"/>
                        </a:solidFill>
                        <a:effectLst/>
                        <a:latin typeface="黑体" panose="02010609060101010101" pitchFamily="49" charset="-122"/>
                        <a:ea typeface="黑体" panose="02010609060101010101" pitchFamily="49" charset="-122"/>
                      </a:endParaRPr>
                    </a:p>
                  </a:txBody>
                  <a:tcPr marT="34664" marB="34664"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600606">
                <a:tc>
                  <a:txBody>
                    <a:bodyPr/>
                    <a:lstStyle/>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endParaRPr kumimoji="1" lang="en-US" altLang="zh-CN" sz="1800" b="0" i="0" u="none" strike="noStrike" cap="none" normalizeH="0" baseline="0">
                        <a:ln>
                          <a:noFill/>
                        </a:ln>
                        <a:solidFill>
                          <a:schemeClr val="bg1"/>
                        </a:solidFill>
                        <a:effectLst/>
                        <a:latin typeface="黑体" panose="02010609060101010101" pitchFamily="49" charset="-122"/>
                        <a:ea typeface="黑体" panose="02010609060101010101" pitchFamily="49" charset="-122"/>
                      </a:endParaRPr>
                    </a:p>
                  </a:txBody>
                  <a:tcPr marT="34664" marB="34664"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Q</a:t>
                      </a:r>
                    </a:p>
                    <a:p>
                      <a:pPr marL="0" marR="0" lvl="0" indent="0" algn="ctr" defTabSz="914400" rtl="0" eaLnBrk="1" fontAlgn="base" latinLnBrk="0" hangingPunct="1">
                        <a:lnSpc>
                          <a:spcPct val="85000"/>
                        </a:lnSpc>
                        <a:spcBef>
                          <a:spcPct val="20000"/>
                        </a:spcBef>
                        <a:spcAft>
                          <a:spcPct val="0"/>
                        </a:spcAft>
                        <a:buClrTx/>
                        <a:buSzTx/>
                        <a:buFontTx/>
                        <a:buNone/>
                      </a:pPr>
                      <a:r>
                        <a:rPr kumimoji="1" lang="en-US" altLang="zh-CN"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/Q</a:t>
                      </a:r>
                    </a:p>
                  </a:txBody>
                  <a:tcPr marT="34664" marB="34664"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90140" name="Group 117"/>
          <p:cNvGrpSpPr/>
          <p:nvPr/>
        </p:nvGrpSpPr>
        <p:grpSpPr>
          <a:xfrm>
            <a:off x="6172200" y="2431415"/>
            <a:ext cx="3331210" cy="916305"/>
            <a:chOff x="3618" y="3432"/>
            <a:chExt cx="2094" cy="770"/>
          </a:xfrm>
        </p:grpSpPr>
        <p:sp>
          <p:nvSpPr>
            <p:cNvPr id="90141" name="Text Box 39"/>
            <p:cNvSpPr txBox="1"/>
            <p:nvPr/>
          </p:nvSpPr>
          <p:spPr>
            <a:xfrm>
              <a:off x="3618" y="3432"/>
              <a:ext cx="2016" cy="309"/>
            </a:xfrm>
            <a:prstGeom prst="rect">
              <a:avLst/>
            </a:prstGeom>
            <a:noFill/>
            <a:ln w="9525">
              <a:noFill/>
            </a:ln>
          </p:spPr>
          <p:txBody>
            <a:bodyPr>
              <a:spAutoFit/>
            </a:bodyPr>
            <a:lstStyle/>
            <a:p>
              <a:pPr eaLnBrk="1" hangingPunct="1">
                <a:buFont typeface="Arial" panose="020B0604020202020204" pitchFamily="34" charset="0"/>
              </a:pPr>
              <a:r>
                <a:rPr lang="en-US" altLang="zh-CN" sz="1800" b="1" dirty="0">
                  <a:solidFill>
                    <a:schemeClr val="tx1"/>
                  </a:solidFill>
                  <a:latin typeface="黑体" panose="02010609060101010101" pitchFamily="49" charset="-122"/>
                  <a:ea typeface="黑体" panose="02010609060101010101" pitchFamily="49" charset="-122"/>
                </a:rPr>
                <a:t>Q </a:t>
              </a:r>
              <a:r>
                <a:rPr lang="en-US" altLang="zh-CN" sz="1800" b="1" baseline="30000" dirty="0">
                  <a:solidFill>
                    <a:schemeClr val="tx1"/>
                  </a:solidFill>
                  <a:latin typeface="黑体" panose="02010609060101010101" pitchFamily="49" charset="-122"/>
                  <a:ea typeface="黑体" panose="02010609060101010101" pitchFamily="49" charset="-122"/>
                </a:rPr>
                <a:t>n</a:t>
              </a:r>
              <a:r>
                <a:rPr lang="zh-CN" altLang="en-US" sz="1800" b="1" baseline="30000" dirty="0">
                  <a:solidFill>
                    <a:schemeClr val="tx1"/>
                  </a:solidFill>
                  <a:latin typeface="黑体" panose="02010609060101010101" pitchFamily="49" charset="-122"/>
                  <a:ea typeface="黑体" panose="02010609060101010101" pitchFamily="49" charset="-122"/>
                </a:rPr>
                <a:t>＋</a:t>
              </a:r>
              <a:r>
                <a:rPr lang="en-US" altLang="zh-CN" sz="1800" b="1" baseline="30000" dirty="0">
                  <a:solidFill>
                    <a:schemeClr val="tx1"/>
                  </a:solidFill>
                  <a:latin typeface="黑体" panose="02010609060101010101" pitchFamily="49" charset="-122"/>
                  <a:ea typeface="黑体" panose="02010609060101010101" pitchFamily="49" charset="-122"/>
                </a:rPr>
                <a:t>1 </a:t>
              </a:r>
              <a:r>
                <a:rPr lang="en-US" altLang="zh-CN" sz="1800" b="1" dirty="0">
                  <a:solidFill>
                    <a:schemeClr val="tx1"/>
                  </a:solidFill>
                  <a:latin typeface="黑体" panose="02010609060101010101" pitchFamily="49" charset="-122"/>
                  <a:ea typeface="黑体" panose="02010609060101010101" pitchFamily="49" charset="-122"/>
                </a:rPr>
                <a:t> =T • Q + T • Q</a:t>
              </a:r>
            </a:p>
          </p:txBody>
        </p:sp>
        <p:sp>
          <p:nvSpPr>
            <p:cNvPr id="53304" name="Line 50"/>
            <p:cNvSpPr/>
            <p:nvPr/>
          </p:nvSpPr>
          <p:spPr>
            <a:xfrm>
              <a:off x="4416" y="3456"/>
              <a:ext cx="14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53305" name="Line 51"/>
            <p:cNvSpPr/>
            <p:nvPr/>
          </p:nvSpPr>
          <p:spPr>
            <a:xfrm>
              <a:off x="4723" y="3456"/>
              <a:ext cx="144"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90144" name="Text Box 115"/>
            <p:cNvSpPr txBox="1"/>
            <p:nvPr/>
          </p:nvSpPr>
          <p:spPr>
            <a:xfrm>
              <a:off x="3984" y="3893"/>
              <a:ext cx="1728" cy="309"/>
            </a:xfrm>
            <a:prstGeom prst="rect">
              <a:avLst/>
            </a:prstGeom>
            <a:noFill/>
            <a:ln w="9525">
              <a:noFill/>
            </a:ln>
          </p:spPr>
          <p:txBody>
            <a:bodyPr>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(e)  </a:t>
              </a:r>
              <a:r>
                <a:rPr lang="zh-CN" altLang="en-US" sz="1800" b="1" dirty="0">
                  <a:solidFill>
                    <a:schemeClr val="tx1"/>
                  </a:solidFill>
                  <a:latin typeface="华文新魏" panose="02010800040101010101" pitchFamily="2" charset="-122"/>
                  <a:ea typeface="华文新魏" panose="02010800040101010101" pitchFamily="2" charset="-122"/>
                </a:rPr>
                <a:t>次态方程</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a:xfrm>
            <a:off x="1203325" y="544513"/>
            <a:ext cx="3200400" cy="457200"/>
          </a:xfrm>
          <a:prstGeom prst="rect">
            <a:avLst/>
          </a:prstGeom>
          <a:noFill/>
          <a:ln>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T </a:t>
            </a:r>
            <a:r>
              <a:rPr lang="zh-CN" altLang="en-US" sz="2000" b="1" dirty="0">
                <a:latin typeface="华文新魏" panose="02010800040101010101" pitchFamily="2" charset="-122"/>
                <a:ea typeface="华文新魏" panose="02010800040101010101" pitchFamily="2" charset="-122"/>
              </a:rPr>
              <a:t>触发器的实现</a:t>
            </a:r>
          </a:p>
        </p:txBody>
      </p:sp>
      <p:sp>
        <p:nvSpPr>
          <p:cNvPr id="91139" name="Rectangle 30"/>
          <p:cNvSpPr/>
          <p:nvPr/>
        </p:nvSpPr>
        <p:spPr>
          <a:xfrm>
            <a:off x="6243638" y="1041400"/>
            <a:ext cx="847725" cy="914400"/>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1140" name="Text Box 31"/>
          <p:cNvSpPr txBox="1"/>
          <p:nvPr/>
        </p:nvSpPr>
        <p:spPr>
          <a:xfrm>
            <a:off x="6194425" y="1079500"/>
            <a:ext cx="939800" cy="641350"/>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J    Q</a:t>
            </a:r>
          </a:p>
          <a:p>
            <a:pPr eaLnBrk="1" hangingPunct="1">
              <a:buFont typeface="Arial" panose="020B0604020202020204" pitchFamily="34" charset="0"/>
            </a:pPr>
            <a:endParaRPr lang="en-US" altLang="zh-CN" sz="1800" dirty="0">
              <a:solidFill>
                <a:schemeClr val="tx1"/>
              </a:solidFill>
              <a:latin typeface="黑体" panose="02010609060101010101" pitchFamily="49" charset="-122"/>
              <a:ea typeface="黑体" panose="02010609060101010101" pitchFamily="49" charset="-122"/>
            </a:endParaRPr>
          </a:p>
        </p:txBody>
      </p:sp>
      <p:sp>
        <p:nvSpPr>
          <p:cNvPr id="91141" name="Line 32"/>
          <p:cNvSpPr/>
          <p:nvPr/>
        </p:nvSpPr>
        <p:spPr>
          <a:xfrm>
            <a:off x="7092950" y="1212850"/>
            <a:ext cx="585788" cy="1588"/>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42" name="Oval 33"/>
          <p:cNvSpPr/>
          <p:nvPr/>
        </p:nvSpPr>
        <p:spPr>
          <a:xfrm flipH="1">
            <a:off x="7091363" y="1716088"/>
            <a:ext cx="100012" cy="80962"/>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1143" name="Text Box 34"/>
          <p:cNvSpPr txBox="1"/>
          <p:nvPr/>
        </p:nvSpPr>
        <p:spPr>
          <a:xfrm>
            <a:off x="6173788" y="1339850"/>
            <a:ext cx="641350" cy="366713"/>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CLK</a:t>
            </a:r>
          </a:p>
        </p:txBody>
      </p:sp>
      <p:sp>
        <p:nvSpPr>
          <p:cNvPr id="91144" name="Text Box 35"/>
          <p:cNvSpPr txBox="1"/>
          <p:nvPr/>
        </p:nvSpPr>
        <p:spPr>
          <a:xfrm>
            <a:off x="6164263" y="1339850"/>
            <a:ext cx="298450" cy="366713"/>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&gt;</a:t>
            </a:r>
          </a:p>
        </p:txBody>
      </p:sp>
      <p:sp>
        <p:nvSpPr>
          <p:cNvPr id="91145" name="Text Box 36"/>
          <p:cNvSpPr txBox="1"/>
          <p:nvPr/>
        </p:nvSpPr>
        <p:spPr>
          <a:xfrm>
            <a:off x="6262688" y="1631950"/>
            <a:ext cx="298450" cy="366713"/>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K</a:t>
            </a:r>
          </a:p>
        </p:txBody>
      </p:sp>
      <p:sp>
        <p:nvSpPr>
          <p:cNvPr id="91146" name="Text Box 37"/>
          <p:cNvSpPr txBox="1"/>
          <p:nvPr/>
        </p:nvSpPr>
        <p:spPr>
          <a:xfrm>
            <a:off x="6754813" y="1631950"/>
            <a:ext cx="298450" cy="366713"/>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1147" name="Line 38"/>
          <p:cNvSpPr/>
          <p:nvPr/>
        </p:nvSpPr>
        <p:spPr>
          <a:xfrm>
            <a:off x="5176838" y="1182688"/>
            <a:ext cx="107156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48" name="Line 39"/>
          <p:cNvSpPr/>
          <p:nvPr/>
        </p:nvSpPr>
        <p:spPr>
          <a:xfrm>
            <a:off x="5164138" y="1513205"/>
            <a:ext cx="107156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49" name="Line 40"/>
          <p:cNvSpPr/>
          <p:nvPr/>
        </p:nvSpPr>
        <p:spPr>
          <a:xfrm>
            <a:off x="7180263" y="1754188"/>
            <a:ext cx="498475"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50" name="Line 41"/>
          <p:cNvSpPr/>
          <p:nvPr/>
        </p:nvSpPr>
        <p:spPr>
          <a:xfrm flipH="1">
            <a:off x="5805488" y="1787525"/>
            <a:ext cx="43338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51" name="Oval 42"/>
          <p:cNvSpPr/>
          <p:nvPr/>
        </p:nvSpPr>
        <p:spPr>
          <a:xfrm flipH="1">
            <a:off x="5777230" y="1158875"/>
            <a:ext cx="77788" cy="55563"/>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1152" name="Line 43"/>
          <p:cNvSpPr/>
          <p:nvPr/>
        </p:nvSpPr>
        <p:spPr>
          <a:xfrm flipV="1">
            <a:off x="5816600" y="1214438"/>
            <a:ext cx="0" cy="573087"/>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53" name="Text Box 44"/>
          <p:cNvSpPr txBox="1"/>
          <p:nvPr/>
        </p:nvSpPr>
        <p:spPr>
          <a:xfrm>
            <a:off x="5487988" y="2247900"/>
            <a:ext cx="1858962" cy="366713"/>
          </a:xfrm>
          <a:prstGeom prst="rect">
            <a:avLst/>
          </a:prstGeom>
          <a:noFill/>
          <a:ln w="9525">
            <a:noFill/>
          </a:ln>
        </p:spPr>
        <p:txBody>
          <a:bodyPr wrap="none">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用</a:t>
            </a:r>
            <a:r>
              <a:rPr lang="en-US" altLang="zh-CN" sz="1800" dirty="0">
                <a:solidFill>
                  <a:schemeClr val="tx1"/>
                </a:solidFill>
                <a:latin typeface="华文新魏" panose="02010800040101010101" pitchFamily="2" charset="-122"/>
                <a:ea typeface="华文新魏" panose="02010800040101010101" pitchFamily="2" charset="-122"/>
              </a:rPr>
              <a:t>J-K</a:t>
            </a:r>
            <a:r>
              <a:rPr lang="zh-CN" altLang="en-US" sz="1800" dirty="0">
                <a:solidFill>
                  <a:schemeClr val="tx1"/>
                </a:solidFill>
                <a:latin typeface="华文新魏" panose="02010800040101010101" pitchFamily="2" charset="-122"/>
                <a:ea typeface="华文新魏" panose="02010800040101010101" pitchFamily="2" charset="-122"/>
              </a:rPr>
              <a:t>触发器实现</a:t>
            </a:r>
          </a:p>
        </p:txBody>
      </p:sp>
      <p:sp>
        <p:nvSpPr>
          <p:cNvPr id="91154" name="Text Box 45"/>
          <p:cNvSpPr txBox="1"/>
          <p:nvPr/>
        </p:nvSpPr>
        <p:spPr>
          <a:xfrm>
            <a:off x="4851400" y="989013"/>
            <a:ext cx="298450" cy="366712"/>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T</a:t>
            </a:r>
          </a:p>
        </p:txBody>
      </p:sp>
      <p:sp>
        <p:nvSpPr>
          <p:cNvPr id="91155" name="Text Box 46"/>
          <p:cNvSpPr txBox="1"/>
          <p:nvPr/>
        </p:nvSpPr>
        <p:spPr>
          <a:xfrm>
            <a:off x="4650740" y="1323023"/>
            <a:ext cx="527050" cy="366712"/>
          </a:xfrm>
          <a:prstGeom prst="rect">
            <a:avLst/>
          </a:prstGeom>
          <a:noFill/>
          <a:ln w="952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91156" name="Text Box 47"/>
          <p:cNvSpPr txBox="1"/>
          <p:nvPr/>
        </p:nvSpPr>
        <p:spPr>
          <a:xfrm>
            <a:off x="7710488" y="1020763"/>
            <a:ext cx="298450" cy="366712"/>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1157" name="Text Box 48"/>
          <p:cNvSpPr txBox="1"/>
          <p:nvPr/>
        </p:nvSpPr>
        <p:spPr>
          <a:xfrm>
            <a:off x="7615238" y="1527175"/>
            <a:ext cx="412750" cy="366713"/>
          </a:xfrm>
          <a:prstGeom prst="rect">
            <a:avLst/>
          </a:prstGeom>
          <a:noFill/>
          <a:ln w="19050">
            <a:noFill/>
          </a:ln>
        </p:spPr>
        <p:txBody>
          <a:bodyPr wrap="none">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grpSp>
        <p:nvGrpSpPr>
          <p:cNvPr id="91158" name="Group 91"/>
          <p:cNvGrpSpPr/>
          <p:nvPr/>
        </p:nvGrpSpPr>
        <p:grpSpPr>
          <a:xfrm>
            <a:off x="1393825" y="2914650"/>
            <a:ext cx="6351588" cy="365125"/>
            <a:chOff x="503" y="2448"/>
            <a:chExt cx="4775" cy="307"/>
          </a:xfrm>
        </p:grpSpPr>
        <p:sp>
          <p:nvSpPr>
            <p:cNvPr id="91211" name="Line 49"/>
            <p:cNvSpPr/>
            <p:nvPr/>
          </p:nvSpPr>
          <p:spPr>
            <a:xfrm>
              <a:off x="1518" y="2688"/>
              <a:ext cx="315"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12" name="Line 50"/>
            <p:cNvSpPr/>
            <p:nvPr/>
          </p:nvSpPr>
          <p:spPr>
            <a:xfrm flipV="1">
              <a:off x="1833" y="2496"/>
              <a:ext cx="0" cy="192"/>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13" name="Line 51"/>
            <p:cNvSpPr/>
            <p:nvPr/>
          </p:nvSpPr>
          <p:spPr>
            <a:xfrm>
              <a:off x="1833" y="2496"/>
              <a:ext cx="466"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14" name="Line 52"/>
            <p:cNvSpPr/>
            <p:nvPr/>
          </p:nvSpPr>
          <p:spPr>
            <a:xfrm flipV="1">
              <a:off x="2299" y="2496"/>
              <a:ext cx="0" cy="192"/>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15" name="Line 53"/>
            <p:cNvSpPr/>
            <p:nvPr/>
          </p:nvSpPr>
          <p:spPr>
            <a:xfrm>
              <a:off x="2309" y="2688"/>
              <a:ext cx="465"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grpSp>
          <p:nvGrpSpPr>
            <p:cNvPr id="91216" name="Group 54"/>
            <p:cNvGrpSpPr/>
            <p:nvPr/>
          </p:nvGrpSpPr>
          <p:grpSpPr>
            <a:xfrm>
              <a:off x="717" y="2496"/>
              <a:ext cx="797" cy="192"/>
              <a:chOff x="720" y="2688"/>
              <a:chExt cx="605" cy="192"/>
            </a:xfrm>
          </p:grpSpPr>
          <p:sp>
            <p:nvSpPr>
              <p:cNvPr id="91224" name="Line 55"/>
              <p:cNvSpPr/>
              <p:nvPr/>
            </p:nvSpPr>
            <p:spPr>
              <a:xfrm flipV="1">
                <a:off x="1008" y="2688"/>
                <a:ext cx="0" cy="192"/>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25" name="Line 56"/>
              <p:cNvSpPr/>
              <p:nvPr/>
            </p:nvSpPr>
            <p:spPr>
              <a:xfrm>
                <a:off x="1008" y="2688"/>
                <a:ext cx="317"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26" name="Line 57"/>
              <p:cNvSpPr/>
              <p:nvPr/>
            </p:nvSpPr>
            <p:spPr>
              <a:xfrm flipV="1">
                <a:off x="1325" y="2688"/>
                <a:ext cx="0" cy="192"/>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27" name="Line 58"/>
              <p:cNvSpPr/>
              <p:nvPr/>
            </p:nvSpPr>
            <p:spPr>
              <a:xfrm>
                <a:off x="720" y="2880"/>
                <a:ext cx="288"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grpSp>
        <p:sp>
          <p:nvSpPr>
            <p:cNvPr id="91217" name="Line 60"/>
            <p:cNvSpPr/>
            <p:nvPr/>
          </p:nvSpPr>
          <p:spPr>
            <a:xfrm flipV="1">
              <a:off x="2786" y="2496"/>
              <a:ext cx="0" cy="192"/>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18" name="Line 61"/>
            <p:cNvSpPr/>
            <p:nvPr/>
          </p:nvSpPr>
          <p:spPr>
            <a:xfrm>
              <a:off x="2786" y="2496"/>
              <a:ext cx="1441"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19" name="Line 62"/>
            <p:cNvSpPr/>
            <p:nvPr/>
          </p:nvSpPr>
          <p:spPr>
            <a:xfrm flipV="1">
              <a:off x="4784" y="2496"/>
              <a:ext cx="0" cy="192"/>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20" name="Line 63"/>
            <p:cNvSpPr/>
            <p:nvPr/>
          </p:nvSpPr>
          <p:spPr>
            <a:xfrm>
              <a:off x="4784" y="2496"/>
              <a:ext cx="494"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21" name="Line 64"/>
            <p:cNvSpPr/>
            <p:nvPr/>
          </p:nvSpPr>
          <p:spPr>
            <a:xfrm>
              <a:off x="4234" y="2688"/>
              <a:ext cx="550" cy="0"/>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22" name="Line 65"/>
            <p:cNvSpPr/>
            <p:nvPr/>
          </p:nvSpPr>
          <p:spPr>
            <a:xfrm flipV="1">
              <a:off x="4227" y="2496"/>
              <a:ext cx="0" cy="192"/>
            </a:xfrm>
            <a:prstGeom prst="line">
              <a:avLst/>
            </a:prstGeom>
            <a:ln w="28575" cap="flat" cmpd="sng">
              <a:solidFill>
                <a:srgbClr val="C00000"/>
              </a:solidFill>
              <a:prstDash val="solid"/>
              <a:headEnd type="none" w="med" len="med"/>
              <a:tailEnd type="none" w="med" len="med"/>
            </a:ln>
          </p:spPr>
          <p:txBody>
            <a:bodyPr/>
            <a:lstStyle/>
            <a:p>
              <a:endParaRPr lang="zh-CN" altLang="en-US"/>
            </a:p>
          </p:txBody>
        </p:sp>
        <p:sp>
          <p:nvSpPr>
            <p:cNvPr id="91223" name="Text Box 83"/>
            <p:cNvSpPr txBox="1"/>
            <p:nvPr/>
          </p:nvSpPr>
          <p:spPr>
            <a:xfrm>
              <a:off x="503" y="2448"/>
              <a:ext cx="187" cy="307"/>
            </a:xfrm>
            <a:prstGeom prst="rect">
              <a:avLst/>
            </a:prstGeom>
            <a:noFill/>
            <a:ln w="28575">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T</a:t>
              </a:r>
            </a:p>
          </p:txBody>
        </p:sp>
      </p:grpSp>
      <p:grpSp>
        <p:nvGrpSpPr>
          <p:cNvPr id="91159" name="Group 92"/>
          <p:cNvGrpSpPr/>
          <p:nvPr/>
        </p:nvGrpSpPr>
        <p:grpSpPr>
          <a:xfrm>
            <a:off x="1114425" y="3417888"/>
            <a:ext cx="6543675" cy="366712"/>
            <a:chOff x="328" y="2870"/>
            <a:chExt cx="4919" cy="307"/>
          </a:xfrm>
        </p:grpSpPr>
        <p:sp>
          <p:nvSpPr>
            <p:cNvPr id="91197" name="Line 66"/>
            <p:cNvSpPr/>
            <p:nvPr/>
          </p:nvSpPr>
          <p:spPr>
            <a:xfrm>
              <a:off x="3322" y="3109"/>
              <a:ext cx="677"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198" name="Line 67"/>
            <p:cNvSpPr/>
            <p:nvPr/>
          </p:nvSpPr>
          <p:spPr>
            <a:xfrm>
              <a:off x="4010" y="2880"/>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199" name="Line 68"/>
            <p:cNvSpPr/>
            <p:nvPr/>
          </p:nvSpPr>
          <p:spPr>
            <a:xfrm>
              <a:off x="4010" y="2880"/>
              <a:ext cx="677"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0" name="Line 69"/>
            <p:cNvSpPr/>
            <p:nvPr/>
          </p:nvSpPr>
          <p:spPr>
            <a:xfrm>
              <a:off x="4701" y="2880"/>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1" name="Line 70"/>
            <p:cNvSpPr/>
            <p:nvPr/>
          </p:nvSpPr>
          <p:spPr>
            <a:xfrm>
              <a:off x="1944" y="3109"/>
              <a:ext cx="677"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2" name="Line 71"/>
            <p:cNvSpPr/>
            <p:nvPr/>
          </p:nvSpPr>
          <p:spPr>
            <a:xfrm>
              <a:off x="2631" y="2880"/>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3" name="Line 72"/>
            <p:cNvSpPr/>
            <p:nvPr/>
          </p:nvSpPr>
          <p:spPr>
            <a:xfrm>
              <a:off x="2619" y="2880"/>
              <a:ext cx="72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4" name="Line 73"/>
            <p:cNvSpPr/>
            <p:nvPr/>
          </p:nvSpPr>
          <p:spPr>
            <a:xfrm>
              <a:off x="3331" y="2877"/>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5" name="Line 74"/>
            <p:cNvSpPr/>
            <p:nvPr/>
          </p:nvSpPr>
          <p:spPr>
            <a:xfrm flipV="1">
              <a:off x="717" y="3109"/>
              <a:ext cx="533" cy="11"/>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6" name="Line 75"/>
            <p:cNvSpPr/>
            <p:nvPr/>
          </p:nvSpPr>
          <p:spPr>
            <a:xfrm>
              <a:off x="1260" y="2880"/>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7" name="Line 76"/>
            <p:cNvSpPr/>
            <p:nvPr/>
          </p:nvSpPr>
          <p:spPr>
            <a:xfrm>
              <a:off x="1248" y="2880"/>
              <a:ext cx="701"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8" name="Line 77"/>
            <p:cNvSpPr/>
            <p:nvPr/>
          </p:nvSpPr>
          <p:spPr>
            <a:xfrm>
              <a:off x="1952" y="2880"/>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09" name="Line 78"/>
            <p:cNvSpPr/>
            <p:nvPr/>
          </p:nvSpPr>
          <p:spPr>
            <a:xfrm flipV="1">
              <a:off x="4714" y="3109"/>
              <a:ext cx="533" cy="11"/>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210" name="Text Box 84"/>
            <p:cNvSpPr txBox="1"/>
            <p:nvPr/>
          </p:nvSpPr>
          <p:spPr>
            <a:xfrm>
              <a:off x="328" y="2870"/>
              <a:ext cx="759" cy="307"/>
            </a:xfrm>
            <a:prstGeom prst="rect">
              <a:avLst/>
            </a:prstGeom>
            <a:noFill/>
            <a:ln w="28575">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grpSp>
      <p:sp>
        <p:nvSpPr>
          <p:cNvPr id="91160" name="Text Box 86"/>
          <p:cNvSpPr txBox="1"/>
          <p:nvPr/>
        </p:nvSpPr>
        <p:spPr>
          <a:xfrm>
            <a:off x="3486150" y="4343400"/>
            <a:ext cx="2817813" cy="366713"/>
          </a:xfrm>
          <a:prstGeom prst="rect">
            <a:avLst/>
          </a:prstGeom>
          <a:noFill/>
          <a:ln w="28575">
            <a:noFill/>
          </a:ln>
        </p:spPr>
        <p:txBody>
          <a:bodyPr>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T </a:t>
            </a:r>
            <a:r>
              <a:rPr lang="zh-CN" altLang="en-US" sz="1800" dirty="0">
                <a:solidFill>
                  <a:schemeClr val="tx1"/>
                </a:solidFill>
                <a:latin typeface="华文新魏" panose="02010800040101010101" pitchFamily="2" charset="-122"/>
                <a:ea typeface="华文新魏" panose="02010800040101010101" pitchFamily="2" charset="-122"/>
              </a:rPr>
              <a:t>触发器典型时间图</a:t>
            </a:r>
          </a:p>
        </p:txBody>
      </p:sp>
      <p:grpSp>
        <p:nvGrpSpPr>
          <p:cNvPr id="91161" name="Group 90"/>
          <p:cNvGrpSpPr/>
          <p:nvPr/>
        </p:nvGrpSpPr>
        <p:grpSpPr>
          <a:xfrm>
            <a:off x="628650" y="915988"/>
            <a:ext cx="4006850" cy="1711325"/>
            <a:chOff x="124" y="768"/>
            <a:chExt cx="3072" cy="1437"/>
          </a:xfrm>
        </p:grpSpPr>
        <p:sp>
          <p:nvSpPr>
            <p:cNvPr id="91172" name="Text Box 4"/>
            <p:cNvSpPr txBox="1"/>
            <p:nvPr/>
          </p:nvSpPr>
          <p:spPr>
            <a:xfrm>
              <a:off x="124" y="1445"/>
              <a:ext cx="523" cy="324"/>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91173" name="Line 5"/>
            <p:cNvSpPr/>
            <p:nvPr/>
          </p:nvSpPr>
          <p:spPr>
            <a:xfrm flipV="1">
              <a:off x="2525" y="768"/>
              <a:ext cx="0" cy="43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74" name="AutoShape 6"/>
            <p:cNvSpPr/>
            <p:nvPr/>
          </p:nvSpPr>
          <p:spPr>
            <a:xfrm>
              <a:off x="1792" y="1056"/>
              <a:ext cx="487" cy="768"/>
            </a:xfrm>
            <a:prstGeom prst="flowChartProcess">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1175" name="Text Box 7"/>
            <p:cNvSpPr txBox="1"/>
            <p:nvPr/>
          </p:nvSpPr>
          <p:spPr>
            <a:xfrm>
              <a:off x="1753" y="1067"/>
              <a:ext cx="287" cy="324"/>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91176" name="Line 8"/>
            <p:cNvSpPr/>
            <p:nvPr/>
          </p:nvSpPr>
          <p:spPr>
            <a:xfrm>
              <a:off x="1792" y="1549"/>
              <a:ext cx="53" cy="6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77" name="Line 9"/>
            <p:cNvSpPr/>
            <p:nvPr/>
          </p:nvSpPr>
          <p:spPr>
            <a:xfrm flipH="1">
              <a:off x="1792" y="1610"/>
              <a:ext cx="53" cy="6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78" name="Text Box 10"/>
            <p:cNvSpPr txBox="1"/>
            <p:nvPr/>
          </p:nvSpPr>
          <p:spPr>
            <a:xfrm>
              <a:off x="1772" y="1489"/>
              <a:ext cx="565" cy="324"/>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91179" name="Text Box 11"/>
            <p:cNvSpPr txBox="1"/>
            <p:nvPr/>
          </p:nvSpPr>
          <p:spPr>
            <a:xfrm>
              <a:off x="2064" y="1056"/>
              <a:ext cx="188" cy="324"/>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1180" name="Text Box 12"/>
            <p:cNvSpPr txBox="1"/>
            <p:nvPr/>
          </p:nvSpPr>
          <p:spPr>
            <a:xfrm>
              <a:off x="2095" y="1479"/>
              <a:ext cx="187" cy="323"/>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1181" name="Oval 13"/>
            <p:cNvSpPr/>
            <p:nvPr/>
          </p:nvSpPr>
          <p:spPr>
            <a:xfrm flipH="1">
              <a:off x="2280" y="1544"/>
              <a:ext cx="68" cy="6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1182" name="Rectangle 15"/>
            <p:cNvSpPr/>
            <p:nvPr/>
          </p:nvSpPr>
          <p:spPr>
            <a:xfrm>
              <a:off x="1014" y="912"/>
              <a:ext cx="324" cy="50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1183" name="Text Box 16"/>
            <p:cNvSpPr txBox="1"/>
            <p:nvPr/>
          </p:nvSpPr>
          <p:spPr>
            <a:xfrm>
              <a:off x="995" y="969"/>
              <a:ext cx="445" cy="324"/>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zh-CN" altLang="en-US" sz="1800" dirty="0">
                  <a:solidFill>
                    <a:schemeClr val="tx1"/>
                  </a:solidFill>
                  <a:latin typeface="黑体" panose="02010609060101010101" pitchFamily="49" charset="-122"/>
                  <a:ea typeface="黑体" panose="02010609060101010101" pitchFamily="49" charset="-122"/>
                </a:rPr>
                <a:t>＝</a:t>
              </a:r>
              <a:r>
                <a:rPr lang="en-US" altLang="zh-CN" sz="1800" dirty="0">
                  <a:solidFill>
                    <a:schemeClr val="tx1"/>
                  </a:solidFill>
                  <a:latin typeface="黑体" panose="02010609060101010101" pitchFamily="49" charset="-122"/>
                  <a:ea typeface="黑体" panose="02010609060101010101" pitchFamily="49" charset="-122"/>
                </a:rPr>
                <a:t>1   </a:t>
              </a:r>
            </a:p>
          </p:txBody>
        </p:sp>
        <p:sp>
          <p:nvSpPr>
            <p:cNvPr id="91184" name="Line 17"/>
            <p:cNvSpPr/>
            <p:nvPr/>
          </p:nvSpPr>
          <p:spPr>
            <a:xfrm flipH="1">
              <a:off x="1347" y="1200"/>
              <a:ext cx="43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85" name="Line 18"/>
            <p:cNvSpPr/>
            <p:nvPr/>
          </p:nvSpPr>
          <p:spPr>
            <a:xfrm flipH="1">
              <a:off x="520" y="1609"/>
              <a:ext cx="126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86" name="Line 19"/>
            <p:cNvSpPr/>
            <p:nvPr/>
          </p:nvSpPr>
          <p:spPr>
            <a:xfrm flipH="1">
              <a:off x="520" y="1296"/>
              <a:ext cx="49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87" name="Line 20"/>
            <p:cNvSpPr/>
            <p:nvPr/>
          </p:nvSpPr>
          <p:spPr>
            <a:xfrm flipH="1">
              <a:off x="2268" y="1200"/>
              <a:ext cx="647"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88" name="Oval 21"/>
            <p:cNvSpPr/>
            <p:nvPr/>
          </p:nvSpPr>
          <p:spPr>
            <a:xfrm flipH="1">
              <a:off x="2500" y="1177"/>
              <a:ext cx="45" cy="45"/>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1189" name="Line 22"/>
            <p:cNvSpPr/>
            <p:nvPr/>
          </p:nvSpPr>
          <p:spPr>
            <a:xfrm flipH="1">
              <a:off x="651" y="768"/>
              <a:ext cx="187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90" name="Line 23"/>
            <p:cNvSpPr/>
            <p:nvPr/>
          </p:nvSpPr>
          <p:spPr>
            <a:xfrm>
              <a:off x="651" y="768"/>
              <a:ext cx="0" cy="24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91" name="Line 24"/>
            <p:cNvSpPr/>
            <p:nvPr/>
          </p:nvSpPr>
          <p:spPr>
            <a:xfrm>
              <a:off x="651" y="1008"/>
              <a:ext cx="36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1192" name="Text Box 25"/>
            <p:cNvSpPr txBox="1"/>
            <p:nvPr/>
          </p:nvSpPr>
          <p:spPr>
            <a:xfrm>
              <a:off x="292" y="1123"/>
              <a:ext cx="187" cy="324"/>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T</a:t>
              </a:r>
            </a:p>
          </p:txBody>
        </p:sp>
        <p:sp>
          <p:nvSpPr>
            <p:cNvPr id="91193" name="Text Box 26"/>
            <p:cNvSpPr txBox="1"/>
            <p:nvPr/>
          </p:nvSpPr>
          <p:spPr>
            <a:xfrm>
              <a:off x="2948" y="1043"/>
              <a:ext cx="187" cy="324"/>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1194" name="Text Box 27"/>
            <p:cNvSpPr txBox="1"/>
            <p:nvPr/>
          </p:nvSpPr>
          <p:spPr>
            <a:xfrm>
              <a:off x="2865" y="1411"/>
              <a:ext cx="331" cy="323"/>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1195" name="Text Box 28"/>
            <p:cNvSpPr txBox="1"/>
            <p:nvPr/>
          </p:nvSpPr>
          <p:spPr>
            <a:xfrm>
              <a:off x="808" y="1881"/>
              <a:ext cx="1820" cy="324"/>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用 </a:t>
              </a:r>
              <a:r>
                <a:rPr lang="en-US" altLang="zh-CN" sz="1800" dirty="0">
                  <a:solidFill>
                    <a:schemeClr val="tx1"/>
                  </a:solidFill>
                  <a:latin typeface="华文新魏" panose="02010800040101010101" pitchFamily="2" charset="-122"/>
                  <a:ea typeface="华文新魏" panose="02010800040101010101" pitchFamily="2" charset="-122"/>
                </a:rPr>
                <a:t>D </a:t>
              </a:r>
              <a:r>
                <a:rPr lang="zh-CN" altLang="en-US" sz="1800" dirty="0">
                  <a:solidFill>
                    <a:schemeClr val="tx1"/>
                  </a:solidFill>
                  <a:latin typeface="华文新魏" panose="02010800040101010101" pitchFamily="2" charset="-122"/>
                  <a:ea typeface="华文新魏" panose="02010800040101010101" pitchFamily="2" charset="-122"/>
                </a:rPr>
                <a:t>触发器实现</a:t>
              </a:r>
            </a:p>
          </p:txBody>
        </p:sp>
        <p:sp>
          <p:nvSpPr>
            <p:cNvPr id="91196" name="Line 87"/>
            <p:cNvSpPr/>
            <p:nvPr/>
          </p:nvSpPr>
          <p:spPr>
            <a:xfrm>
              <a:off x="2349" y="1584"/>
              <a:ext cx="57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91162" name="Group 93"/>
          <p:cNvGrpSpPr/>
          <p:nvPr/>
        </p:nvGrpSpPr>
        <p:grpSpPr>
          <a:xfrm>
            <a:off x="1300163" y="3886200"/>
            <a:ext cx="6386512" cy="365125"/>
            <a:chOff x="477" y="3264"/>
            <a:chExt cx="4800" cy="307"/>
          </a:xfrm>
        </p:grpSpPr>
        <p:sp>
          <p:nvSpPr>
            <p:cNvPr id="91166" name="Line 79"/>
            <p:cNvSpPr/>
            <p:nvPr/>
          </p:nvSpPr>
          <p:spPr>
            <a:xfrm>
              <a:off x="1266" y="3264"/>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167" name="Line 80"/>
            <p:cNvSpPr/>
            <p:nvPr/>
          </p:nvSpPr>
          <p:spPr>
            <a:xfrm>
              <a:off x="1266" y="3264"/>
              <a:ext cx="276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168" name="Line 81"/>
            <p:cNvSpPr/>
            <p:nvPr/>
          </p:nvSpPr>
          <p:spPr>
            <a:xfrm>
              <a:off x="4029" y="3264"/>
              <a:ext cx="0" cy="24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169" name="Line 82"/>
            <p:cNvSpPr/>
            <p:nvPr/>
          </p:nvSpPr>
          <p:spPr>
            <a:xfrm flipV="1">
              <a:off x="4024" y="3504"/>
              <a:ext cx="125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91170" name="Text Box 85"/>
            <p:cNvSpPr txBox="1"/>
            <p:nvPr/>
          </p:nvSpPr>
          <p:spPr>
            <a:xfrm>
              <a:off x="477" y="3264"/>
              <a:ext cx="187" cy="307"/>
            </a:xfrm>
            <a:prstGeom prst="rect">
              <a:avLst/>
            </a:prstGeom>
            <a:noFill/>
            <a:ln w="28575">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1171" name="Line 88"/>
            <p:cNvSpPr/>
            <p:nvPr/>
          </p:nvSpPr>
          <p:spPr>
            <a:xfrm flipV="1">
              <a:off x="727" y="3493"/>
              <a:ext cx="533"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91163" name="Line 94"/>
          <p:cNvSpPr/>
          <p:nvPr/>
        </p:nvSpPr>
        <p:spPr>
          <a:xfrm>
            <a:off x="2357438" y="2643188"/>
            <a:ext cx="0" cy="1905000"/>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91164" name="Line 94"/>
          <p:cNvSpPr/>
          <p:nvPr/>
        </p:nvSpPr>
        <p:spPr>
          <a:xfrm>
            <a:off x="4179888" y="2643188"/>
            <a:ext cx="0" cy="1905000"/>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91165" name="Line 94"/>
          <p:cNvSpPr/>
          <p:nvPr/>
        </p:nvSpPr>
        <p:spPr>
          <a:xfrm>
            <a:off x="6013450" y="2611438"/>
            <a:ext cx="0" cy="1905000"/>
          </a:xfrm>
          <a:prstGeom prst="line">
            <a:avLst/>
          </a:prstGeom>
          <a:ln w="9525" cap="flat" cmpd="sng">
            <a:solidFill>
              <a:schemeClr val="tx1"/>
            </a:solidFill>
            <a:prstDash val="dash"/>
            <a:headEnd type="none" w="med" len="med"/>
            <a:tailEnd type="none" w="med" len="med"/>
          </a:ln>
        </p:spPr>
        <p:txBody>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a:xfrm>
            <a:off x="285750" y="501650"/>
            <a:ext cx="5500688" cy="519113"/>
          </a:xfrm>
          <a:prstGeom prst="rect">
            <a:avLst/>
          </a:prstGeom>
          <a:noFill/>
          <a:ln>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10</a:t>
            </a:r>
            <a:r>
              <a:rPr lang="zh-CN" altLang="en-US" sz="2000" b="1" dirty="0">
                <a:latin typeface="华文新魏" panose="02010800040101010101" pitchFamily="2" charset="-122"/>
                <a:ea typeface="华文新魏" panose="02010800040101010101" pitchFamily="2" charset="-122"/>
              </a:rPr>
              <a:t>）无使能控制的 </a:t>
            </a:r>
            <a:r>
              <a:rPr lang="en-US" altLang="zh-CN" sz="2000" b="1" dirty="0">
                <a:latin typeface="华文新魏" panose="02010800040101010101" pitchFamily="2" charset="-122"/>
                <a:ea typeface="华文新魏" panose="02010800040101010101" pitchFamily="2" charset="-122"/>
              </a:rPr>
              <a:t>T </a:t>
            </a:r>
            <a:r>
              <a:rPr lang="zh-CN" altLang="en-US" sz="2000" b="1" dirty="0">
                <a:latin typeface="华文新魏" panose="02010800040101010101" pitchFamily="2" charset="-122"/>
                <a:ea typeface="华文新魏" panose="02010800040101010101" pitchFamily="2" charset="-122"/>
              </a:rPr>
              <a:t>触发器</a:t>
            </a:r>
          </a:p>
        </p:txBody>
      </p:sp>
      <p:sp>
        <p:nvSpPr>
          <p:cNvPr id="92163" name="Text Box 4"/>
          <p:cNvSpPr txBox="1"/>
          <p:nvPr/>
        </p:nvSpPr>
        <p:spPr>
          <a:xfrm>
            <a:off x="342900" y="803275"/>
            <a:ext cx="8045450" cy="1198880"/>
          </a:xfrm>
          <a:prstGeom prst="rect">
            <a:avLst/>
          </a:prstGeom>
          <a:noFill/>
          <a:ln w="9525">
            <a:noFill/>
          </a:ln>
        </p:spPr>
        <p:txBody>
          <a:bodyPr>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T</a:t>
            </a:r>
            <a:r>
              <a:rPr lang="zh-CN" altLang="en-US" sz="1800" b="1" dirty="0">
                <a:solidFill>
                  <a:schemeClr val="tx1"/>
                </a:solidFill>
                <a:latin typeface="华文新魏" panose="02010800040101010101" pitchFamily="2" charset="-122"/>
                <a:ea typeface="华文新魏" panose="02010800040101010101" pitchFamily="2" charset="-122"/>
              </a:rPr>
              <a:t>触发器的 </a:t>
            </a:r>
            <a:r>
              <a:rPr lang="en-US" altLang="zh-CN" sz="1800" b="1" dirty="0">
                <a:solidFill>
                  <a:schemeClr val="accent2"/>
                </a:solidFill>
                <a:latin typeface="华文新魏" panose="02010800040101010101" pitchFamily="2" charset="-122"/>
                <a:ea typeface="华文新魏" panose="02010800040101010101" pitchFamily="2" charset="-122"/>
              </a:rPr>
              <a:t>T </a:t>
            </a:r>
            <a:r>
              <a:rPr lang="zh-CN" altLang="en-US" sz="1800" b="1" dirty="0">
                <a:solidFill>
                  <a:schemeClr val="accent2"/>
                </a:solidFill>
                <a:latin typeface="华文新魏" panose="02010800040101010101" pitchFamily="2" charset="-122"/>
                <a:ea typeface="华文新魏" panose="02010800040101010101" pitchFamily="2" charset="-122"/>
              </a:rPr>
              <a:t>端实际是一个使能控制端</a:t>
            </a:r>
            <a:r>
              <a:rPr lang="zh-CN" altLang="en-US" sz="1800" b="1" dirty="0">
                <a:solidFill>
                  <a:schemeClr val="tx1"/>
                </a:solidFill>
                <a:latin typeface="华文新魏" panose="02010800040101010101" pitchFamily="2" charset="-122"/>
                <a:ea typeface="华文新魏" panose="02010800040101010101" pitchFamily="2" charset="-122"/>
              </a:rPr>
              <a:t>，只有在 </a:t>
            </a:r>
            <a:r>
              <a:rPr lang="en-US" altLang="zh-CN" sz="1800" b="1" dirty="0">
                <a:solidFill>
                  <a:schemeClr val="accent2"/>
                </a:solidFill>
                <a:latin typeface="华文新魏" panose="02010800040101010101" pitchFamily="2" charset="-122"/>
                <a:ea typeface="华文新魏" panose="02010800040101010101" pitchFamily="2" charset="-122"/>
              </a:rPr>
              <a:t>T</a:t>
            </a:r>
            <a:r>
              <a:rPr lang="zh-CN" altLang="en-US" sz="1800" b="1" dirty="0">
                <a:solidFill>
                  <a:schemeClr val="accent2"/>
                </a:solidFill>
                <a:latin typeface="华文新魏" panose="02010800040101010101" pitchFamily="2" charset="-122"/>
                <a:ea typeface="华文新魏" panose="02010800040101010101" pitchFamily="2" charset="-122"/>
              </a:rPr>
              <a:t>＝</a:t>
            </a:r>
            <a:r>
              <a:rPr lang="en-US" altLang="zh-CN" sz="1800" b="1" dirty="0">
                <a:solidFill>
                  <a:schemeClr val="accent2"/>
                </a:solidFill>
                <a:latin typeface="华文新魏" panose="02010800040101010101" pitchFamily="2" charset="-122"/>
                <a:ea typeface="华文新魏" panose="02010800040101010101" pitchFamily="2" charset="-122"/>
              </a:rPr>
              <a:t>1</a:t>
            </a:r>
            <a:r>
              <a:rPr lang="zh-CN" altLang="en-US" sz="1800" b="1" dirty="0">
                <a:solidFill>
                  <a:schemeClr val="tx1"/>
                </a:solidFill>
                <a:latin typeface="华文新魏" panose="02010800040101010101" pitchFamily="2" charset="-122"/>
                <a:ea typeface="华文新魏" panose="02010800040101010101" pitchFamily="2" charset="-122"/>
              </a:rPr>
              <a:t>时，触发器</a:t>
            </a:r>
            <a:r>
              <a:rPr lang="en-US" altLang="zh-CN" sz="1800" b="1" dirty="0">
                <a:solidFill>
                  <a:schemeClr val="tx1"/>
                </a:solidFill>
                <a:latin typeface="华文新魏" panose="02010800040101010101" pitchFamily="2" charset="-122"/>
                <a:ea typeface="华文新魏" panose="02010800040101010101" pitchFamily="2" charset="-122"/>
              </a:rPr>
              <a:t>T </a:t>
            </a:r>
            <a:r>
              <a:rPr lang="zh-CN" altLang="en-US" sz="1800" b="1" dirty="0">
                <a:solidFill>
                  <a:schemeClr val="tx1"/>
                </a:solidFill>
                <a:latin typeface="华文新魏" panose="02010800040101010101" pitchFamily="2" charset="-122"/>
                <a:ea typeface="华文新魏" panose="02010800040101010101" pitchFamily="2" charset="-122"/>
              </a:rPr>
              <a:t>才处于计数状态。</a:t>
            </a:r>
            <a:r>
              <a:rPr lang="zh-CN" altLang="en-US" sz="1800" b="1" dirty="0">
                <a:solidFill>
                  <a:schemeClr val="accent2"/>
                </a:solidFill>
                <a:latin typeface="华文新魏" panose="02010800040101010101" pitchFamily="2" charset="-122"/>
                <a:ea typeface="华文新魏" panose="02010800040101010101" pitchFamily="2" charset="-122"/>
              </a:rPr>
              <a:t>在一些应用场合无需使能控制</a:t>
            </a:r>
            <a:r>
              <a:rPr lang="zh-CN" altLang="en-US" sz="1800" b="1" dirty="0">
                <a:solidFill>
                  <a:schemeClr val="tx1"/>
                </a:solidFill>
                <a:latin typeface="华文新魏" panose="02010800040101010101" pitchFamily="2" charset="-122"/>
                <a:ea typeface="华文新魏" panose="02010800040101010101" pitchFamily="2" charset="-122"/>
              </a:rPr>
              <a:t>，这种</a:t>
            </a:r>
            <a:r>
              <a:rPr lang="en-US" altLang="zh-CN" sz="1800" b="1" dirty="0">
                <a:solidFill>
                  <a:schemeClr val="tx1"/>
                </a:solidFill>
                <a:latin typeface="华文新魏" panose="02010800040101010101" pitchFamily="2" charset="-122"/>
                <a:ea typeface="华文新魏" panose="02010800040101010101" pitchFamily="2" charset="-122"/>
              </a:rPr>
              <a:t>T</a:t>
            </a:r>
            <a:r>
              <a:rPr lang="zh-CN" altLang="en-US" sz="1800" b="1" dirty="0">
                <a:solidFill>
                  <a:schemeClr val="tx1"/>
                </a:solidFill>
                <a:latin typeface="华文新魏" panose="02010800040101010101" pitchFamily="2" charset="-122"/>
                <a:ea typeface="华文新魏" panose="02010800040101010101" pitchFamily="2" charset="-122"/>
              </a:rPr>
              <a:t>触发器很容易用</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触发器及 </a:t>
            </a:r>
            <a:r>
              <a:rPr lang="en-US" altLang="zh-CN" sz="1800" b="1" dirty="0">
                <a:solidFill>
                  <a:schemeClr val="tx1"/>
                </a:solidFill>
                <a:latin typeface="华文新魏" panose="02010800040101010101" pitchFamily="2" charset="-122"/>
                <a:ea typeface="华文新魏" panose="02010800040101010101" pitchFamily="2" charset="-122"/>
              </a:rPr>
              <a:t>JK</a:t>
            </a:r>
            <a:r>
              <a:rPr lang="zh-CN" altLang="en-US" sz="1800" b="1" dirty="0">
                <a:solidFill>
                  <a:schemeClr val="tx1"/>
                </a:solidFill>
                <a:latin typeface="华文新魏" panose="02010800040101010101" pitchFamily="2" charset="-122"/>
                <a:ea typeface="华文新魏" panose="02010800040101010101" pitchFamily="2" charset="-122"/>
              </a:rPr>
              <a:t>触发器构成，下图给出了无使能控制端的</a:t>
            </a:r>
            <a:r>
              <a:rPr lang="en-US" altLang="zh-CN" sz="1800" b="1" dirty="0">
                <a:solidFill>
                  <a:schemeClr val="tx1"/>
                </a:solidFill>
                <a:latin typeface="华文新魏" panose="02010800040101010101" pitchFamily="2" charset="-122"/>
                <a:ea typeface="华文新魏" panose="02010800040101010101" pitchFamily="2" charset="-122"/>
              </a:rPr>
              <a:t>T</a:t>
            </a:r>
            <a:r>
              <a:rPr lang="zh-CN" altLang="en-US" sz="1800" b="1" dirty="0">
                <a:solidFill>
                  <a:schemeClr val="tx1"/>
                </a:solidFill>
                <a:latin typeface="华文新魏" panose="02010800040101010101" pitchFamily="2" charset="-122"/>
                <a:ea typeface="华文新魏" panose="02010800040101010101" pitchFamily="2" charset="-122"/>
              </a:rPr>
              <a:t>触发器的逻辑符号、电路构成及工作时序图。</a:t>
            </a:r>
          </a:p>
        </p:txBody>
      </p:sp>
      <p:sp>
        <p:nvSpPr>
          <p:cNvPr id="92164" name="Text Box 5"/>
          <p:cNvSpPr txBox="1"/>
          <p:nvPr/>
        </p:nvSpPr>
        <p:spPr>
          <a:xfrm>
            <a:off x="360363" y="3086100"/>
            <a:ext cx="1677670" cy="368300"/>
          </a:xfrm>
          <a:prstGeom prst="rect">
            <a:avLst/>
          </a:prstGeom>
          <a:noFill/>
          <a:ln w="9525">
            <a:noFill/>
          </a:ln>
        </p:spPr>
        <p:txBody>
          <a:bodyPr wrap="none">
            <a:spAutoFit/>
          </a:bodyPr>
          <a:lstStyle/>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a</a:t>
            </a:r>
            <a:r>
              <a:rPr lang="zh-CN" altLang="en-US" sz="1800" b="1" dirty="0">
                <a:solidFill>
                  <a:schemeClr val="tx1"/>
                </a:solidFill>
                <a:latin typeface="华文新魏" panose="02010800040101010101" pitchFamily="2" charset="-122"/>
                <a:ea typeface="华文新魏" panose="02010800040101010101" pitchFamily="2" charset="-122"/>
              </a:rPr>
              <a:t>）逻辑符号</a:t>
            </a:r>
          </a:p>
        </p:txBody>
      </p:sp>
      <p:grpSp>
        <p:nvGrpSpPr>
          <p:cNvPr id="92165" name="Group 82"/>
          <p:cNvGrpSpPr/>
          <p:nvPr/>
        </p:nvGrpSpPr>
        <p:grpSpPr>
          <a:xfrm>
            <a:off x="421640" y="2136140"/>
            <a:ext cx="1957388" cy="766763"/>
            <a:chOff x="282" y="1611"/>
            <a:chExt cx="1404" cy="643"/>
          </a:xfrm>
        </p:grpSpPr>
        <p:sp>
          <p:nvSpPr>
            <p:cNvPr id="92231" name="Rectangle 6"/>
            <p:cNvSpPr/>
            <p:nvPr/>
          </p:nvSpPr>
          <p:spPr>
            <a:xfrm>
              <a:off x="662" y="1614"/>
              <a:ext cx="452" cy="640"/>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2232" name="Text Box 7"/>
            <p:cNvSpPr txBox="1"/>
            <p:nvPr/>
          </p:nvSpPr>
          <p:spPr>
            <a:xfrm>
              <a:off x="947" y="1611"/>
              <a:ext cx="140"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2233" name="Line 8"/>
            <p:cNvSpPr/>
            <p:nvPr/>
          </p:nvSpPr>
          <p:spPr>
            <a:xfrm>
              <a:off x="1115" y="1774"/>
              <a:ext cx="57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34" name="Oval 9"/>
            <p:cNvSpPr/>
            <p:nvPr/>
          </p:nvSpPr>
          <p:spPr>
            <a:xfrm flipH="1">
              <a:off x="1114" y="2072"/>
              <a:ext cx="54" cy="62"/>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2235" name="Text Box 11"/>
            <p:cNvSpPr txBox="1"/>
            <p:nvPr/>
          </p:nvSpPr>
          <p:spPr>
            <a:xfrm>
              <a:off x="593" y="1776"/>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&gt;</a:t>
              </a:r>
            </a:p>
          </p:txBody>
        </p:sp>
        <p:sp>
          <p:nvSpPr>
            <p:cNvPr id="92236" name="Text Box 12"/>
            <p:cNvSpPr txBox="1"/>
            <p:nvPr/>
          </p:nvSpPr>
          <p:spPr>
            <a:xfrm>
              <a:off x="950" y="1918"/>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2237" name="Line 13"/>
            <p:cNvSpPr/>
            <p:nvPr/>
          </p:nvSpPr>
          <p:spPr>
            <a:xfrm>
              <a:off x="282" y="1939"/>
              <a:ext cx="39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38" name="Line 14"/>
            <p:cNvSpPr/>
            <p:nvPr/>
          </p:nvSpPr>
          <p:spPr>
            <a:xfrm>
              <a:off x="1169" y="2102"/>
              <a:ext cx="503"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92166" name="Text Box 33"/>
          <p:cNvSpPr txBox="1"/>
          <p:nvPr/>
        </p:nvSpPr>
        <p:spPr>
          <a:xfrm>
            <a:off x="2511425" y="3086100"/>
            <a:ext cx="2252980" cy="368300"/>
          </a:xfrm>
          <a:prstGeom prst="rect">
            <a:avLst/>
          </a:prstGeom>
          <a:noFill/>
          <a:ln w="9525">
            <a:noFill/>
          </a:ln>
        </p:spPr>
        <p:txBody>
          <a:bodyPr wrap="none">
            <a:spAutoFit/>
          </a:bodyPr>
          <a:lstStyle/>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b</a:t>
            </a:r>
            <a:r>
              <a:rPr lang="zh-CN" altLang="en-US" sz="1800" b="1" dirty="0">
                <a:solidFill>
                  <a:schemeClr val="tx1"/>
                </a:solidFill>
                <a:latin typeface="华文新魏" panose="02010800040101010101" pitchFamily="2" charset="-122"/>
                <a:ea typeface="华文新魏" panose="02010800040101010101" pitchFamily="2" charset="-122"/>
              </a:rPr>
              <a:t>）由</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触发器构成</a:t>
            </a:r>
          </a:p>
        </p:txBody>
      </p:sp>
      <p:sp>
        <p:nvSpPr>
          <p:cNvPr id="92167" name="Text Box 49"/>
          <p:cNvSpPr txBox="1"/>
          <p:nvPr/>
        </p:nvSpPr>
        <p:spPr>
          <a:xfrm>
            <a:off x="5422900" y="3073400"/>
            <a:ext cx="2484120" cy="368300"/>
          </a:xfrm>
          <a:prstGeom prst="rect">
            <a:avLst/>
          </a:prstGeom>
          <a:noFill/>
          <a:ln w="9525">
            <a:noFill/>
          </a:ln>
        </p:spPr>
        <p:txBody>
          <a:bodyPr wrap="none">
            <a:spAutoFit/>
          </a:bodyPr>
          <a:lstStyle/>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c</a:t>
            </a:r>
            <a:r>
              <a:rPr lang="zh-CN" altLang="en-US" sz="1800" b="1" dirty="0">
                <a:solidFill>
                  <a:schemeClr val="tx1"/>
                </a:solidFill>
                <a:latin typeface="华文新魏" panose="02010800040101010101" pitchFamily="2" charset="-122"/>
                <a:ea typeface="华文新魏" panose="02010800040101010101" pitchFamily="2" charset="-122"/>
              </a:rPr>
              <a:t>）用</a:t>
            </a:r>
            <a:r>
              <a:rPr lang="en-US" altLang="zh-CN" sz="1800" b="1" dirty="0">
                <a:solidFill>
                  <a:schemeClr val="tx1"/>
                </a:solidFill>
                <a:latin typeface="华文新魏" panose="02010800040101010101" pitchFamily="2" charset="-122"/>
                <a:ea typeface="华文新魏" panose="02010800040101010101" pitchFamily="2" charset="-122"/>
              </a:rPr>
              <a:t>J-K</a:t>
            </a:r>
            <a:r>
              <a:rPr lang="zh-CN" altLang="en-US" sz="1800" b="1" dirty="0">
                <a:solidFill>
                  <a:schemeClr val="tx1"/>
                </a:solidFill>
                <a:latin typeface="华文新魏" panose="02010800040101010101" pitchFamily="2" charset="-122"/>
                <a:ea typeface="华文新魏" panose="02010800040101010101" pitchFamily="2" charset="-122"/>
              </a:rPr>
              <a:t>触发器构成</a:t>
            </a:r>
          </a:p>
        </p:txBody>
      </p:sp>
      <p:grpSp>
        <p:nvGrpSpPr>
          <p:cNvPr id="92168" name="Group 80"/>
          <p:cNvGrpSpPr/>
          <p:nvPr/>
        </p:nvGrpSpPr>
        <p:grpSpPr>
          <a:xfrm>
            <a:off x="5091113" y="2139950"/>
            <a:ext cx="3225800" cy="996950"/>
            <a:chOff x="3551" y="1638"/>
            <a:chExt cx="2083" cy="816"/>
          </a:xfrm>
        </p:grpSpPr>
        <p:sp>
          <p:nvSpPr>
            <p:cNvPr id="92214" name="Text Box 34"/>
            <p:cNvSpPr txBox="1"/>
            <p:nvPr/>
          </p:nvSpPr>
          <p:spPr>
            <a:xfrm>
              <a:off x="3551" y="1638"/>
              <a:ext cx="389" cy="316"/>
            </a:xfrm>
            <a:prstGeom prst="rect">
              <a:avLst/>
            </a:prstGeom>
            <a:noFill/>
            <a:ln w="19050" cap="flat" cmpd="sng">
              <a:solidFill>
                <a:schemeClr val="bg1"/>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+5V</a:t>
              </a:r>
            </a:p>
          </p:txBody>
        </p:sp>
        <p:sp>
          <p:nvSpPr>
            <p:cNvPr id="92215" name="Rectangle 35"/>
            <p:cNvSpPr/>
            <p:nvPr/>
          </p:nvSpPr>
          <p:spPr>
            <a:xfrm>
              <a:off x="4430" y="1743"/>
              <a:ext cx="465" cy="668"/>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2216" name="Text Box 39"/>
            <p:cNvSpPr txBox="1"/>
            <p:nvPr/>
          </p:nvSpPr>
          <p:spPr>
            <a:xfrm>
              <a:off x="4447" y="1673"/>
              <a:ext cx="402" cy="525"/>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CLK</a:t>
              </a:r>
            </a:p>
          </p:txBody>
        </p:sp>
        <p:sp>
          <p:nvSpPr>
            <p:cNvPr id="92217" name="Text Box 36"/>
            <p:cNvSpPr txBox="1"/>
            <p:nvPr/>
          </p:nvSpPr>
          <p:spPr>
            <a:xfrm>
              <a:off x="4411" y="1709"/>
              <a:ext cx="518" cy="301"/>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J  Q</a:t>
              </a:r>
            </a:p>
          </p:txBody>
        </p:sp>
        <p:sp>
          <p:nvSpPr>
            <p:cNvPr id="92218" name="Line 37"/>
            <p:cNvSpPr/>
            <p:nvPr/>
          </p:nvSpPr>
          <p:spPr>
            <a:xfrm>
              <a:off x="4896" y="1868"/>
              <a:ext cx="321"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19" name="Oval 38"/>
            <p:cNvSpPr/>
            <p:nvPr/>
          </p:nvSpPr>
          <p:spPr>
            <a:xfrm flipH="1">
              <a:off x="4895" y="2235"/>
              <a:ext cx="55" cy="61"/>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
          <p:nvSpPr>
            <p:cNvPr id="92220" name="Text Box 40"/>
            <p:cNvSpPr txBox="1"/>
            <p:nvPr/>
          </p:nvSpPr>
          <p:spPr>
            <a:xfrm>
              <a:off x="4361" y="1890"/>
              <a:ext cx="187" cy="300"/>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&gt;</a:t>
              </a:r>
            </a:p>
          </p:txBody>
        </p:sp>
        <p:sp>
          <p:nvSpPr>
            <p:cNvPr id="92221" name="Text Box 41"/>
            <p:cNvSpPr txBox="1"/>
            <p:nvPr/>
          </p:nvSpPr>
          <p:spPr>
            <a:xfrm>
              <a:off x="4419" y="2114"/>
              <a:ext cx="187" cy="300"/>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K</a:t>
              </a:r>
            </a:p>
          </p:txBody>
        </p:sp>
        <p:sp>
          <p:nvSpPr>
            <p:cNvPr id="92222" name="Text Box 42"/>
            <p:cNvSpPr txBox="1"/>
            <p:nvPr/>
          </p:nvSpPr>
          <p:spPr>
            <a:xfrm>
              <a:off x="4661" y="2114"/>
              <a:ext cx="187" cy="300"/>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2223" name="Line 43"/>
            <p:cNvSpPr/>
            <p:nvPr/>
          </p:nvSpPr>
          <p:spPr>
            <a:xfrm>
              <a:off x="3847" y="1845"/>
              <a:ext cx="5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24" name="Line 44"/>
            <p:cNvSpPr/>
            <p:nvPr/>
          </p:nvSpPr>
          <p:spPr>
            <a:xfrm>
              <a:off x="3837" y="2059"/>
              <a:ext cx="58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25" name="Line 45"/>
            <p:cNvSpPr/>
            <p:nvPr/>
          </p:nvSpPr>
          <p:spPr>
            <a:xfrm>
              <a:off x="4943" y="2263"/>
              <a:ext cx="274" cy="1"/>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26" name="Line 46"/>
            <p:cNvSpPr/>
            <p:nvPr/>
          </p:nvSpPr>
          <p:spPr>
            <a:xfrm flipH="1">
              <a:off x="4189" y="2285"/>
              <a:ext cx="23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27" name="Oval 47"/>
            <p:cNvSpPr/>
            <p:nvPr/>
          </p:nvSpPr>
          <p:spPr>
            <a:xfrm flipH="1">
              <a:off x="4164" y="1828"/>
              <a:ext cx="43" cy="41"/>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2228" name="Line 48"/>
            <p:cNvSpPr/>
            <p:nvPr/>
          </p:nvSpPr>
          <p:spPr>
            <a:xfrm flipV="1">
              <a:off x="4190" y="1869"/>
              <a:ext cx="0" cy="42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29" name="Text Box 50"/>
            <p:cNvSpPr txBox="1"/>
            <p:nvPr/>
          </p:nvSpPr>
          <p:spPr>
            <a:xfrm>
              <a:off x="5265" y="1715"/>
              <a:ext cx="187" cy="300"/>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2230" name="Text Box 51"/>
            <p:cNvSpPr txBox="1"/>
            <p:nvPr/>
          </p:nvSpPr>
          <p:spPr>
            <a:xfrm>
              <a:off x="5189" y="2154"/>
              <a:ext cx="445" cy="300"/>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grpSp>
      <p:grpSp>
        <p:nvGrpSpPr>
          <p:cNvPr id="92169" name="Group 84"/>
          <p:cNvGrpSpPr/>
          <p:nvPr/>
        </p:nvGrpSpPr>
        <p:grpSpPr>
          <a:xfrm>
            <a:off x="414338" y="3684588"/>
            <a:ext cx="6645645" cy="1081907"/>
            <a:chOff x="270" y="3225"/>
            <a:chExt cx="4909" cy="899"/>
          </a:xfrm>
        </p:grpSpPr>
        <p:sp>
          <p:nvSpPr>
            <p:cNvPr id="92191" name="Line 53"/>
            <p:cNvSpPr/>
            <p:nvPr/>
          </p:nvSpPr>
          <p:spPr>
            <a:xfrm>
              <a:off x="3239" y="3438"/>
              <a:ext cx="670" cy="0"/>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192" name="Line 54"/>
            <p:cNvSpPr/>
            <p:nvPr/>
          </p:nvSpPr>
          <p:spPr>
            <a:xfrm>
              <a:off x="3916" y="3234"/>
              <a:ext cx="0" cy="214"/>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193" name="Line 55"/>
            <p:cNvSpPr/>
            <p:nvPr/>
          </p:nvSpPr>
          <p:spPr>
            <a:xfrm>
              <a:off x="3916" y="3234"/>
              <a:ext cx="694" cy="0"/>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194" name="Line 56"/>
            <p:cNvSpPr/>
            <p:nvPr/>
          </p:nvSpPr>
          <p:spPr>
            <a:xfrm>
              <a:off x="4605" y="3234"/>
              <a:ext cx="0" cy="214"/>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195" name="Line 57"/>
            <p:cNvSpPr/>
            <p:nvPr/>
          </p:nvSpPr>
          <p:spPr>
            <a:xfrm>
              <a:off x="1886" y="3438"/>
              <a:ext cx="671" cy="0"/>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196" name="Line 58"/>
            <p:cNvSpPr/>
            <p:nvPr/>
          </p:nvSpPr>
          <p:spPr>
            <a:xfrm>
              <a:off x="2551" y="3234"/>
              <a:ext cx="0" cy="214"/>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197" name="Line 59"/>
            <p:cNvSpPr/>
            <p:nvPr/>
          </p:nvSpPr>
          <p:spPr>
            <a:xfrm>
              <a:off x="2547" y="3234"/>
              <a:ext cx="694" cy="0"/>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198" name="Line 60"/>
            <p:cNvSpPr/>
            <p:nvPr/>
          </p:nvSpPr>
          <p:spPr>
            <a:xfrm>
              <a:off x="3235" y="3234"/>
              <a:ext cx="0" cy="214"/>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199" name="Line 61"/>
            <p:cNvSpPr/>
            <p:nvPr/>
          </p:nvSpPr>
          <p:spPr>
            <a:xfrm flipV="1">
              <a:off x="659" y="3442"/>
              <a:ext cx="528" cy="10"/>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200" name="Line 62"/>
            <p:cNvSpPr/>
            <p:nvPr/>
          </p:nvSpPr>
          <p:spPr>
            <a:xfrm>
              <a:off x="1185" y="3234"/>
              <a:ext cx="0" cy="214"/>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201" name="Line 63"/>
            <p:cNvSpPr/>
            <p:nvPr/>
          </p:nvSpPr>
          <p:spPr>
            <a:xfrm>
              <a:off x="1179" y="3234"/>
              <a:ext cx="716" cy="0"/>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202" name="Line 64"/>
            <p:cNvSpPr/>
            <p:nvPr/>
          </p:nvSpPr>
          <p:spPr>
            <a:xfrm>
              <a:off x="1886" y="3234"/>
              <a:ext cx="0" cy="214"/>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203" name="Line 65"/>
            <p:cNvSpPr/>
            <p:nvPr/>
          </p:nvSpPr>
          <p:spPr>
            <a:xfrm flipV="1">
              <a:off x="4609" y="3438"/>
              <a:ext cx="528" cy="10"/>
            </a:xfrm>
            <a:prstGeom prst="line">
              <a:avLst/>
            </a:prstGeom>
            <a:ln w="19050" cap="flat" cmpd="sng">
              <a:solidFill>
                <a:srgbClr val="0000FF"/>
              </a:solidFill>
              <a:prstDash val="solid"/>
              <a:headEnd type="none" w="med" len="med"/>
              <a:tailEnd type="none" w="med" len="med"/>
            </a:ln>
          </p:spPr>
          <p:txBody>
            <a:bodyPr/>
            <a:lstStyle/>
            <a:p>
              <a:endParaRPr lang="zh-CN" altLang="en-US"/>
            </a:p>
          </p:txBody>
        </p:sp>
        <p:sp>
          <p:nvSpPr>
            <p:cNvPr id="92204" name="Line 66"/>
            <p:cNvSpPr/>
            <p:nvPr/>
          </p:nvSpPr>
          <p:spPr>
            <a:xfrm>
              <a:off x="1199" y="3576"/>
              <a:ext cx="0" cy="21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05" name="Line 67"/>
            <p:cNvSpPr/>
            <p:nvPr/>
          </p:nvSpPr>
          <p:spPr>
            <a:xfrm>
              <a:off x="1195" y="3576"/>
              <a:ext cx="136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06" name="Line 68"/>
            <p:cNvSpPr/>
            <p:nvPr/>
          </p:nvSpPr>
          <p:spPr>
            <a:xfrm>
              <a:off x="3939" y="3576"/>
              <a:ext cx="0" cy="21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07" name="Line 69"/>
            <p:cNvSpPr/>
            <p:nvPr/>
          </p:nvSpPr>
          <p:spPr>
            <a:xfrm flipV="1">
              <a:off x="2551" y="3790"/>
              <a:ext cx="1399"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08" name="Text Box 70"/>
            <p:cNvSpPr txBox="1"/>
            <p:nvPr/>
          </p:nvSpPr>
          <p:spPr>
            <a:xfrm>
              <a:off x="270" y="3225"/>
              <a:ext cx="426" cy="307"/>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92209" name="Text Box 71"/>
            <p:cNvSpPr txBox="1"/>
            <p:nvPr/>
          </p:nvSpPr>
          <p:spPr>
            <a:xfrm>
              <a:off x="418" y="3576"/>
              <a:ext cx="187" cy="304"/>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2210" name="Text Box 72"/>
            <p:cNvSpPr txBox="1"/>
            <p:nvPr/>
          </p:nvSpPr>
          <p:spPr>
            <a:xfrm>
              <a:off x="1892" y="3818"/>
              <a:ext cx="1854" cy="306"/>
            </a:xfrm>
            <a:prstGeom prst="rect">
              <a:avLst/>
            </a:prstGeom>
            <a:noFill/>
            <a:ln w="19050" cap="flat" cmpd="sng">
              <a:solidFill>
                <a:srgbClr val="000000">
                  <a:alpha val="0"/>
                </a:srgbClr>
              </a:solidFill>
              <a:prstDash val="solid"/>
              <a:miter/>
              <a:headEnd type="none" w="med" len="med"/>
              <a:tailEnd type="none" w="med" len="med"/>
            </a:ln>
          </p:spPr>
          <p:txBody>
            <a:bodyPr>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d</a:t>
              </a:r>
              <a:r>
                <a:rPr lang="zh-CN" altLang="en-US" sz="1800" b="1" dirty="0">
                  <a:solidFill>
                    <a:schemeClr val="tx1"/>
                  </a:solidFill>
                  <a:latin typeface="华文新魏" panose="02010800040101010101" pitchFamily="2" charset="-122"/>
                  <a:ea typeface="华文新魏" panose="02010800040101010101" pitchFamily="2" charset="-122"/>
                </a:rPr>
                <a:t>）工作时序图</a:t>
              </a:r>
            </a:p>
          </p:txBody>
        </p:sp>
        <p:sp>
          <p:nvSpPr>
            <p:cNvPr id="92211" name="Line 73"/>
            <p:cNvSpPr/>
            <p:nvPr/>
          </p:nvSpPr>
          <p:spPr>
            <a:xfrm flipV="1">
              <a:off x="668" y="3780"/>
              <a:ext cx="528"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12" name="Line 76"/>
            <p:cNvSpPr/>
            <p:nvPr/>
          </p:nvSpPr>
          <p:spPr>
            <a:xfrm>
              <a:off x="2554" y="3577"/>
              <a:ext cx="0" cy="21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213" name="Line 77"/>
            <p:cNvSpPr/>
            <p:nvPr/>
          </p:nvSpPr>
          <p:spPr>
            <a:xfrm flipV="1">
              <a:off x="3938" y="3579"/>
              <a:ext cx="1241"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92170" name="Group 81"/>
          <p:cNvGrpSpPr/>
          <p:nvPr/>
        </p:nvGrpSpPr>
        <p:grpSpPr>
          <a:xfrm>
            <a:off x="2517775" y="2089150"/>
            <a:ext cx="2699823" cy="1042988"/>
            <a:chOff x="1948" y="1574"/>
            <a:chExt cx="1937" cy="876"/>
          </a:xfrm>
        </p:grpSpPr>
        <p:sp>
          <p:nvSpPr>
            <p:cNvPr id="92173" name="Line 15"/>
            <p:cNvSpPr/>
            <p:nvPr/>
          </p:nvSpPr>
          <p:spPr>
            <a:xfrm flipH="1" flipV="1">
              <a:off x="2952" y="1574"/>
              <a:ext cx="1" cy="67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174" name="AutoShape 16"/>
            <p:cNvSpPr/>
            <p:nvPr/>
          </p:nvSpPr>
          <p:spPr>
            <a:xfrm>
              <a:off x="2332" y="1785"/>
              <a:ext cx="447" cy="639"/>
            </a:xfrm>
            <a:prstGeom prst="flowChartProcess">
              <a:avLst/>
            </a:prstGeom>
            <a:solidFill>
              <a:schemeClr val="bg1"/>
            </a:solidFill>
            <a:ln w="19050"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2175" name="Text Box 17"/>
            <p:cNvSpPr txBox="1"/>
            <p:nvPr/>
          </p:nvSpPr>
          <p:spPr>
            <a:xfrm>
              <a:off x="2297" y="1814"/>
              <a:ext cx="251"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D</a:t>
              </a:r>
            </a:p>
          </p:txBody>
        </p:sp>
        <p:sp>
          <p:nvSpPr>
            <p:cNvPr id="92176" name="Line 18"/>
            <p:cNvSpPr/>
            <p:nvPr/>
          </p:nvSpPr>
          <p:spPr>
            <a:xfrm>
              <a:off x="2332" y="2198"/>
              <a:ext cx="46" cy="5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177" name="Line 19"/>
            <p:cNvSpPr/>
            <p:nvPr/>
          </p:nvSpPr>
          <p:spPr>
            <a:xfrm flipH="1">
              <a:off x="2332" y="2250"/>
              <a:ext cx="46" cy="54"/>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178" name="Text Box 20"/>
            <p:cNvSpPr txBox="1"/>
            <p:nvPr/>
          </p:nvSpPr>
          <p:spPr>
            <a:xfrm>
              <a:off x="2319" y="2098"/>
              <a:ext cx="839"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CLK</a:t>
              </a:r>
            </a:p>
          </p:txBody>
        </p:sp>
        <p:sp>
          <p:nvSpPr>
            <p:cNvPr id="92179" name="Text Box 21"/>
            <p:cNvSpPr txBox="1"/>
            <p:nvPr/>
          </p:nvSpPr>
          <p:spPr>
            <a:xfrm>
              <a:off x="2569" y="1818"/>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2180" name="Text Box 22"/>
            <p:cNvSpPr txBox="1"/>
            <p:nvPr/>
          </p:nvSpPr>
          <p:spPr>
            <a:xfrm>
              <a:off x="2588" y="2127"/>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2181" name="Line 24"/>
            <p:cNvSpPr/>
            <p:nvPr/>
          </p:nvSpPr>
          <p:spPr>
            <a:xfrm flipH="1">
              <a:off x="2785" y="1908"/>
              <a:ext cx="564"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182" name="Oval 25"/>
            <p:cNvSpPr/>
            <p:nvPr/>
          </p:nvSpPr>
          <p:spPr>
            <a:xfrm flipH="1">
              <a:off x="2932" y="2216"/>
              <a:ext cx="45" cy="45"/>
            </a:xfrm>
            <a:prstGeom prst="ellipse">
              <a:avLst/>
            </a:prstGeom>
            <a:solidFill>
              <a:schemeClr val="tx1"/>
            </a:solidFill>
            <a:ln w="19050" cap="flat" cmpd="sng">
              <a:solidFill>
                <a:schemeClr val="tx1"/>
              </a:solidFill>
              <a:prstDash val="solid"/>
              <a:headEnd type="none" w="med" len="med"/>
              <a:tailEnd type="none" w="med" len="med"/>
            </a:ln>
          </p:spPr>
          <p:txBody>
            <a:bodyPr wrap="none" anchor="ctr"/>
            <a:lstStyle/>
            <a:p>
              <a:pPr algn="ctr" eaLnBrk="1" hangingPunct="1">
                <a:buFont typeface="Arial" panose="020B0604020202020204" pitchFamily="34" charset="0"/>
              </a:pPr>
              <a:endParaRPr lang="zh-CN" altLang="zh-CN" sz="1800" dirty="0">
                <a:solidFill>
                  <a:schemeClr val="tx1"/>
                </a:solidFill>
                <a:latin typeface="黑体" panose="02010609060101010101" pitchFamily="49" charset="-122"/>
                <a:ea typeface="黑体" panose="02010609060101010101" pitchFamily="49" charset="-122"/>
              </a:endParaRPr>
            </a:p>
          </p:txBody>
        </p:sp>
        <p:sp>
          <p:nvSpPr>
            <p:cNvPr id="92183" name="Text Box 26"/>
            <p:cNvSpPr txBox="1"/>
            <p:nvPr/>
          </p:nvSpPr>
          <p:spPr>
            <a:xfrm>
              <a:off x="3393" y="1759"/>
              <a:ext cx="187"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2184" name="Text Box 27"/>
            <p:cNvSpPr txBox="1"/>
            <p:nvPr/>
          </p:nvSpPr>
          <p:spPr>
            <a:xfrm>
              <a:off x="3311" y="2143"/>
              <a:ext cx="574" cy="307"/>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/Q</a:t>
              </a:r>
            </a:p>
          </p:txBody>
        </p:sp>
        <p:sp>
          <p:nvSpPr>
            <p:cNvPr id="92185" name="Line 28"/>
            <p:cNvSpPr/>
            <p:nvPr/>
          </p:nvSpPr>
          <p:spPr>
            <a:xfrm>
              <a:off x="2847" y="2236"/>
              <a:ext cx="50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186" name="Line 29"/>
            <p:cNvSpPr/>
            <p:nvPr/>
          </p:nvSpPr>
          <p:spPr>
            <a:xfrm flipH="1">
              <a:off x="1948" y="2256"/>
              <a:ext cx="38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187" name="Line 30"/>
            <p:cNvSpPr/>
            <p:nvPr/>
          </p:nvSpPr>
          <p:spPr>
            <a:xfrm flipH="1">
              <a:off x="2136" y="1920"/>
              <a:ext cx="192"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188" name="Line 31"/>
            <p:cNvSpPr/>
            <p:nvPr/>
          </p:nvSpPr>
          <p:spPr>
            <a:xfrm flipV="1">
              <a:off x="2136" y="1584"/>
              <a:ext cx="0" cy="336"/>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92189" name="Line 32"/>
            <p:cNvSpPr/>
            <p:nvPr/>
          </p:nvSpPr>
          <p:spPr>
            <a:xfrm>
              <a:off x="2136" y="1584"/>
              <a:ext cx="816"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sp>
        <p:nvSpPr>
          <p:cNvPr id="92171" name="Text Box 10"/>
          <p:cNvSpPr txBox="1"/>
          <p:nvPr/>
        </p:nvSpPr>
        <p:spPr>
          <a:xfrm>
            <a:off x="869950" y="2330450"/>
            <a:ext cx="885825" cy="365125"/>
          </a:xfrm>
          <a:prstGeom prst="rect">
            <a:avLst/>
          </a:prstGeom>
          <a:noFill/>
          <a:ln w="19050">
            <a:noFill/>
          </a:ln>
        </p:spPr>
        <p:txBody>
          <a:bodyPr>
            <a:spAutoFit/>
          </a:bodyPr>
          <a:lstStyle/>
          <a:p>
            <a:pPr eaLnBrk="1" hangingPunct="1">
              <a:buFont typeface="Arial" panose="020B0604020202020204" pitchFamily="34" charset="0"/>
            </a:pPr>
            <a:r>
              <a:rPr lang="en-US" altLang="zh-CN" sz="1800" dirty="0">
                <a:solidFill>
                  <a:schemeClr val="tx1"/>
                </a:solidFill>
                <a:latin typeface="黑体" panose="02010609060101010101" pitchFamily="49" charset="-122"/>
                <a:ea typeface="黑体" panose="02010609060101010101" pitchFamily="49" charset="-122"/>
              </a:rPr>
              <a:t> CLK</a:t>
            </a:r>
          </a:p>
        </p:txBody>
      </p:sp>
      <p:sp>
        <p:nvSpPr>
          <p:cNvPr id="92172" name="Oval 119"/>
          <p:cNvSpPr/>
          <p:nvPr/>
        </p:nvSpPr>
        <p:spPr>
          <a:xfrm>
            <a:off x="3675063" y="2832100"/>
            <a:ext cx="114300" cy="84138"/>
          </a:xfrm>
          <a:prstGeom prst="ellipse">
            <a:avLst/>
          </a:prstGeom>
          <a:no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黑体" panose="02010609060101010101" pitchFamily="49" charset="-122"/>
              <a:ea typeface="黑体" panose="02010609060101010101"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a:xfrm>
            <a:off x="457200" y="615950"/>
            <a:ext cx="7848600" cy="571500"/>
          </a:xfrm>
          <a:prstGeom prst="rect">
            <a:avLst/>
          </a:prstGeom>
          <a:noFill/>
          <a:ln>
            <a:noFill/>
          </a:ln>
        </p:spPr>
        <p:txBody>
          <a:bodyPr/>
          <a:lstStyle/>
          <a:p>
            <a:pPr eaLnBrk="1" hangingPunct="1"/>
            <a:r>
              <a:rPr lang="zh-CN" altLang="en-US" sz="2000" b="1" dirty="0">
                <a:solidFill>
                  <a:srgbClr val="C00000"/>
                </a:solidFill>
                <a:latin typeface="华文新魏" panose="02010800040101010101" pitchFamily="2" charset="-122"/>
                <a:ea typeface="华文新魏" panose="02010800040101010101" pitchFamily="2" charset="-122"/>
              </a:rPr>
              <a:t>锁存器</a:t>
            </a:r>
            <a:r>
              <a:rPr lang="zh-CN" altLang="en-US" sz="2000" b="1" i="1" dirty="0">
                <a:solidFill>
                  <a:srgbClr val="C00000"/>
                </a:solidFill>
                <a:latin typeface="华文新魏" panose="02010800040101010101" pitchFamily="2" charset="-122"/>
                <a:ea typeface="华文新魏" panose="02010800040101010101" pitchFamily="2" charset="-122"/>
              </a:rPr>
              <a:t> </a:t>
            </a:r>
            <a:r>
              <a:rPr lang="en-US" altLang="zh-CN" sz="2000" b="1" i="1" dirty="0">
                <a:solidFill>
                  <a:srgbClr val="C00000"/>
                </a:solidFill>
                <a:latin typeface="华文新魏" panose="02010800040101010101" pitchFamily="2" charset="-122"/>
                <a:ea typeface="华文新魏" panose="02010800040101010101" pitchFamily="2" charset="-122"/>
              </a:rPr>
              <a:t>Latches </a:t>
            </a:r>
            <a:r>
              <a:rPr lang="zh-CN" altLang="en-US" sz="2000" b="1" dirty="0">
                <a:solidFill>
                  <a:srgbClr val="C00000"/>
                </a:solidFill>
                <a:latin typeface="华文新魏" panose="02010800040101010101" pitchFamily="2" charset="-122"/>
                <a:ea typeface="华文新魏" panose="02010800040101010101" pitchFamily="2" charset="-122"/>
              </a:rPr>
              <a:t>和触发器</a:t>
            </a:r>
            <a:r>
              <a:rPr lang="zh-CN" altLang="en-US" sz="2000" b="1" i="1" dirty="0">
                <a:solidFill>
                  <a:srgbClr val="C00000"/>
                </a:solidFill>
                <a:latin typeface="华文新魏" panose="02010800040101010101" pitchFamily="2" charset="-122"/>
                <a:ea typeface="华文新魏" panose="02010800040101010101" pitchFamily="2" charset="-122"/>
              </a:rPr>
              <a:t> </a:t>
            </a:r>
            <a:r>
              <a:rPr lang="en-US" altLang="zh-CN" sz="2000" b="1" i="1" dirty="0">
                <a:solidFill>
                  <a:srgbClr val="C00000"/>
                </a:solidFill>
                <a:latin typeface="华文新魏" panose="02010800040101010101" pitchFamily="2" charset="-122"/>
                <a:ea typeface="华文新魏" panose="02010800040101010101" pitchFamily="2" charset="-122"/>
              </a:rPr>
              <a:t>Flip-flops </a:t>
            </a:r>
            <a:r>
              <a:rPr lang="zh-CN" altLang="en-US" sz="2000" b="1" dirty="0">
                <a:solidFill>
                  <a:srgbClr val="C00000"/>
                </a:solidFill>
                <a:latin typeface="华文新魏" panose="02010800040101010101" pitchFamily="2" charset="-122"/>
                <a:ea typeface="华文新魏" panose="02010800040101010101" pitchFamily="2" charset="-122"/>
              </a:rPr>
              <a:t>的区别及各自的分类</a:t>
            </a:r>
          </a:p>
        </p:txBody>
      </p:sp>
      <p:sp>
        <p:nvSpPr>
          <p:cNvPr id="94211" name="Text Box 4"/>
          <p:cNvSpPr txBox="1"/>
          <p:nvPr/>
        </p:nvSpPr>
        <p:spPr>
          <a:xfrm>
            <a:off x="742315" y="1157605"/>
            <a:ext cx="8153400" cy="3138170"/>
          </a:xfrm>
          <a:prstGeom prst="rect">
            <a:avLst/>
          </a:prstGeom>
          <a:noFill/>
          <a:ln w="9525">
            <a:noFill/>
          </a:ln>
        </p:spPr>
        <p:txBody>
          <a:bodyPr wrap="square">
            <a:spAutoFit/>
          </a:bodyPr>
          <a:lstStyle/>
          <a:p>
            <a:pPr eaLnBrk="1" hangingPunct="1">
              <a:lnSpc>
                <a:spcPct val="80000"/>
              </a:lnSpc>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锁存器是利用</a:t>
            </a:r>
            <a:r>
              <a:rPr lang="zh-CN" altLang="en-US" b="1" dirty="0">
                <a:solidFill>
                  <a:srgbClr val="C00000"/>
                </a:solidFill>
                <a:latin typeface="华文新魏" panose="02010800040101010101" pitchFamily="2" charset="-122"/>
                <a:ea typeface="华文新魏" panose="02010800040101010101" pitchFamily="2" charset="-122"/>
              </a:rPr>
              <a:t>电平</a:t>
            </a:r>
            <a:r>
              <a:rPr lang="zh-CN" altLang="en-US" b="1" dirty="0">
                <a:solidFill>
                  <a:schemeClr val="tx1"/>
                </a:solidFill>
                <a:latin typeface="华文新魏" panose="02010800040101010101" pitchFamily="2" charset="-122"/>
                <a:ea typeface="华文新魏" panose="02010800040101010101" pitchFamily="2" charset="-122"/>
              </a:rPr>
              <a:t>控制数据的输入；</a:t>
            </a:r>
          </a:p>
          <a:p>
            <a:pPr eaLnBrk="1" hangingPunct="1">
              <a:lnSpc>
                <a:spcPct val="8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触发器是利用</a:t>
            </a:r>
            <a:r>
              <a:rPr lang="zh-CN" altLang="en-US" b="1" dirty="0">
                <a:solidFill>
                  <a:srgbClr val="C00000"/>
                </a:solidFill>
                <a:latin typeface="华文新魏" panose="02010800040101010101" pitchFamily="2" charset="-122"/>
                <a:ea typeface="华文新魏" panose="02010800040101010101" pitchFamily="2" charset="-122"/>
              </a:rPr>
              <a:t>脉冲或边沿</a:t>
            </a:r>
            <a:r>
              <a:rPr lang="zh-CN" altLang="en-US" b="1" dirty="0">
                <a:solidFill>
                  <a:schemeClr val="tx1"/>
                </a:solidFill>
                <a:latin typeface="华文新魏" panose="02010800040101010101" pitchFamily="2" charset="-122"/>
                <a:ea typeface="华文新魏" panose="02010800040101010101" pitchFamily="2" charset="-122"/>
              </a:rPr>
              <a:t>控制数据的输入。</a:t>
            </a:r>
          </a:p>
          <a:p>
            <a:pPr eaLnBrk="1" hangingPunct="1">
              <a:lnSpc>
                <a:spcPct val="80000"/>
              </a:lnSpc>
              <a:spcBef>
                <a:spcPct val="50000"/>
              </a:spcBef>
              <a:buFont typeface="Arial" panose="020B0604020202020204" pitchFamily="34" charset="0"/>
              <a:buChar char="•"/>
            </a:pPr>
            <a:r>
              <a:rPr lang="zh-CN" altLang="en-US" b="1" dirty="0">
                <a:solidFill>
                  <a:srgbClr val="C00000"/>
                </a:solidFill>
                <a:latin typeface="华文新魏" panose="02010800040101010101" pitchFamily="2" charset="-122"/>
                <a:ea typeface="华文新魏" panose="02010800040101010101" pitchFamily="2" charset="-122"/>
              </a:rPr>
              <a:t>   锁存器包括：</a:t>
            </a:r>
          </a:p>
          <a:p>
            <a:pPr eaLnBrk="1" hangingPunct="1">
              <a:lnSpc>
                <a:spcPct val="8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a:t>
            </a:r>
            <a:r>
              <a:rPr lang="zh-CN" altLang="en-US" b="1" dirty="0">
                <a:solidFill>
                  <a:srgbClr val="C00000"/>
                </a:solidFill>
                <a:latin typeface="华文新魏" panose="02010800040101010101" pitchFamily="2" charset="-122"/>
                <a:ea typeface="华文新魏" panose="02010800040101010101" pitchFamily="2" charset="-122"/>
              </a:rPr>
              <a:t>不带使能</a:t>
            </a:r>
            <a:r>
              <a:rPr lang="zh-CN" altLang="en-US" b="1" dirty="0">
                <a:solidFill>
                  <a:schemeClr val="tx1"/>
                </a:solidFill>
                <a:latin typeface="华文新魏" panose="02010800040101010101" pitchFamily="2" charset="-122"/>
                <a:ea typeface="华文新魏" panose="02010800040101010101" pitchFamily="2" charset="-122"/>
              </a:rPr>
              <a:t>控制的锁存器</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输入电平直接影响输出</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a:t>
            </a:r>
          </a:p>
          <a:p>
            <a:pPr eaLnBrk="1" hangingPunct="1">
              <a:lnSpc>
                <a:spcPct val="8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a:t>
            </a:r>
            <a:r>
              <a:rPr lang="zh-CN" altLang="en-US" b="1" dirty="0">
                <a:solidFill>
                  <a:srgbClr val="C00000"/>
                </a:solidFill>
                <a:latin typeface="华文新魏" panose="02010800040101010101" pitchFamily="2" charset="-122"/>
                <a:ea typeface="华文新魏" panose="02010800040101010101" pitchFamily="2" charset="-122"/>
              </a:rPr>
              <a:t>带使能</a:t>
            </a:r>
            <a:r>
              <a:rPr lang="zh-CN" altLang="en-US" b="1" dirty="0">
                <a:solidFill>
                  <a:schemeClr val="tx1"/>
                </a:solidFill>
                <a:latin typeface="华文新魏" panose="02010800040101010101" pitchFamily="2" charset="-122"/>
                <a:ea typeface="华文新魏" panose="02010800040101010101" pitchFamily="2" charset="-122"/>
              </a:rPr>
              <a:t>控制的锁存器</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仅当使能输入有效时，其输入才直接影响输出</a:t>
            </a:r>
            <a:r>
              <a:rPr lang="en-US" altLang="zh-CN" b="1" dirty="0">
                <a:solidFill>
                  <a:schemeClr val="tx1"/>
                </a:solidFill>
                <a:latin typeface="华文新魏" panose="02010800040101010101" pitchFamily="2"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a:t>
            </a:r>
          </a:p>
          <a:p>
            <a:pPr eaLnBrk="1" hangingPunct="1">
              <a:lnSpc>
                <a:spcPct val="80000"/>
              </a:lnSpc>
              <a:spcBef>
                <a:spcPct val="50000"/>
              </a:spcBef>
              <a:buFont typeface="Arial" panose="020B0604020202020204" pitchFamily="34" charset="0"/>
              <a:buChar char="•"/>
            </a:pPr>
            <a:r>
              <a:rPr lang="zh-CN" altLang="en-US" b="1" dirty="0">
                <a:solidFill>
                  <a:srgbClr val="C00000"/>
                </a:solidFill>
                <a:latin typeface="华文新魏" panose="02010800040101010101" pitchFamily="2" charset="-122"/>
                <a:ea typeface="华文新魏" panose="02010800040101010101" pitchFamily="2" charset="-122"/>
              </a:rPr>
              <a:t>   触发器包括：</a:t>
            </a:r>
          </a:p>
          <a:p>
            <a:pPr eaLnBrk="1" hangingPunct="1">
              <a:lnSpc>
                <a:spcPct val="8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a:t>
            </a:r>
            <a:r>
              <a:rPr lang="zh-CN" altLang="en-US" b="1" dirty="0">
                <a:solidFill>
                  <a:srgbClr val="C00000"/>
                </a:solidFill>
                <a:latin typeface="华文新魏" panose="02010800040101010101" pitchFamily="2" charset="-122"/>
                <a:ea typeface="华文新魏" panose="02010800040101010101" pitchFamily="2" charset="-122"/>
              </a:rPr>
              <a:t>主从结构</a:t>
            </a:r>
            <a:r>
              <a:rPr lang="zh-CN" altLang="en-US" b="1" dirty="0">
                <a:solidFill>
                  <a:schemeClr val="tx1"/>
                </a:solidFill>
                <a:latin typeface="华文新魏" panose="02010800040101010101" pitchFamily="2" charset="-122"/>
                <a:ea typeface="华文新魏" panose="02010800040101010101" pitchFamily="2" charset="-122"/>
              </a:rPr>
              <a:t>的脉冲触发器；</a:t>
            </a:r>
          </a:p>
          <a:p>
            <a:pPr eaLnBrk="1" hangingPunct="1">
              <a:lnSpc>
                <a:spcPct val="80000"/>
              </a:lnSpc>
              <a:spcBef>
                <a:spcPct val="50000"/>
              </a:spcBef>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a:t>
            </a:r>
            <a:r>
              <a:rPr lang="zh-CN" altLang="en-US" b="1" dirty="0">
                <a:solidFill>
                  <a:srgbClr val="C00000"/>
                </a:solidFill>
                <a:latin typeface="华文新魏" panose="02010800040101010101" pitchFamily="2" charset="-122"/>
                <a:ea typeface="华文新魏" panose="02010800040101010101" pitchFamily="2" charset="-122"/>
              </a:rPr>
              <a:t>维持阻塞结构</a:t>
            </a:r>
            <a:r>
              <a:rPr lang="zh-CN" altLang="en-US" b="1" dirty="0">
                <a:solidFill>
                  <a:schemeClr val="tx1"/>
                </a:solidFill>
                <a:latin typeface="华文新魏" panose="02010800040101010101" pitchFamily="2" charset="-122"/>
                <a:ea typeface="华文新魏" panose="02010800040101010101" pitchFamily="2" charset="-122"/>
              </a:rPr>
              <a:t>的边沿触发器。</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灯片编号占位符 3"/>
          <p:cNvSpPr>
            <a:spLocks noGrp="1"/>
          </p:cNvSpPr>
          <p:nvPr>
            <p:ph type="sldNum" sz="quarter" idx="12"/>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5pPr>
          </a:lstStyle>
          <a:p>
            <a:pPr lvl="0" algn="r"/>
            <a:fld id="{9A0DB2DC-4C9A-4742-B13C-FB6460FD3503}" type="slidenum">
              <a:rPr lang="en-US" altLang="zh-CN" sz="1050" b="0" dirty="0">
                <a:latin typeface="Arial" panose="020B0604020202020204" pitchFamily="34" charset="0"/>
              </a:rPr>
              <a:t>66</a:t>
            </a:fld>
            <a:endParaRPr lang="en-US" altLang="zh-CN" sz="1050" b="0" dirty="0">
              <a:latin typeface="Arial" panose="020B0604020202020204" pitchFamily="34" charset="0"/>
            </a:endParaRPr>
          </a:p>
        </p:txBody>
      </p:sp>
      <p:sp>
        <p:nvSpPr>
          <p:cNvPr id="188418" name="Text Box 2"/>
          <p:cNvSpPr txBox="1"/>
          <p:nvPr/>
        </p:nvSpPr>
        <p:spPr>
          <a:xfrm>
            <a:off x="706120" y="748030"/>
            <a:ext cx="8154670" cy="4107815"/>
          </a:xfrm>
          <a:prstGeom prst="rect">
            <a:avLst/>
          </a:prstGeom>
          <a:noFill/>
          <a:ln w="9525">
            <a:noFill/>
          </a:ln>
        </p:spPr>
        <p:txBody>
          <a:bodyPr wrap="square" anchor="t">
            <a:spAutoFit/>
          </a:bodyPr>
          <a:lstStyle/>
          <a:p>
            <a:r>
              <a:rPr lang="zh-CN" altLang="en-US" sz="2100" b="1" dirty="0">
                <a:solidFill>
                  <a:schemeClr val="tx1"/>
                </a:solidFill>
                <a:latin typeface="华文新魏" panose="02010800040101010101" pitchFamily="2" charset="-122"/>
                <a:ea typeface="华文新魏" panose="02010800040101010101" pitchFamily="2" charset="-122"/>
              </a:rPr>
              <a:t>用</a:t>
            </a:r>
            <a:r>
              <a:rPr lang="en-US" altLang="zh-CN" sz="2100" b="1" dirty="0">
                <a:solidFill>
                  <a:schemeClr val="tx1"/>
                </a:solidFill>
                <a:latin typeface="华文新魏" panose="02010800040101010101" pitchFamily="2" charset="-122"/>
                <a:ea typeface="华文新魏" panose="02010800040101010101" pitchFamily="2" charset="-122"/>
              </a:rPr>
              <a:t>VHDL</a:t>
            </a:r>
            <a:r>
              <a:rPr lang="zh-CN" altLang="en-US" sz="2100" b="1" dirty="0">
                <a:solidFill>
                  <a:schemeClr val="tx1"/>
                </a:solidFill>
                <a:latin typeface="华文新魏" panose="02010800040101010101" pitchFamily="2" charset="-122"/>
                <a:ea typeface="华文新魏" panose="02010800040101010101" pitchFamily="2" charset="-122"/>
              </a:rPr>
              <a:t>设计</a:t>
            </a:r>
            <a:r>
              <a:rPr lang="en-US" altLang="zh-CN" sz="2100" b="1" dirty="0">
                <a:solidFill>
                  <a:schemeClr val="tx1"/>
                </a:solidFill>
                <a:latin typeface="华文新魏" panose="02010800040101010101" pitchFamily="2" charset="-122"/>
                <a:ea typeface="华文新魏" panose="02010800040101010101" pitchFamily="2" charset="-122"/>
              </a:rPr>
              <a:t>D</a:t>
            </a:r>
            <a:r>
              <a:rPr lang="zh-CN" altLang="en-US" sz="2100" b="1" dirty="0">
                <a:solidFill>
                  <a:schemeClr val="tx1"/>
                </a:solidFill>
                <a:latin typeface="华文新魏" panose="02010800040101010101" pitchFamily="2" charset="-122"/>
                <a:ea typeface="华文新魏" panose="02010800040101010101" pitchFamily="2" charset="-122"/>
              </a:rPr>
              <a:t>触发器</a:t>
            </a:r>
          </a:p>
          <a:p>
            <a:pPr>
              <a:lnSpc>
                <a:spcPct val="120000"/>
              </a:lnSpc>
            </a:pPr>
            <a:r>
              <a:rPr lang="en-US" altLang="zh-CN" sz="1500" b="1" dirty="0">
                <a:solidFill>
                  <a:srgbClr val="FF0000"/>
                </a:solidFill>
                <a:latin typeface="华文新魏" panose="02010800040101010101" pitchFamily="2" charset="-122"/>
                <a:ea typeface="华文新魏" panose="02010800040101010101" pitchFamily="2" charset="-122"/>
              </a:rPr>
              <a:t>LIBRARY</a:t>
            </a:r>
            <a:r>
              <a:rPr lang="en-US" altLang="zh-CN" sz="1500" b="1" dirty="0">
                <a:solidFill>
                  <a:schemeClr val="tx1"/>
                </a:solidFill>
                <a:latin typeface="华文新魏" panose="02010800040101010101" pitchFamily="2" charset="-122"/>
                <a:ea typeface="华文新魏" panose="02010800040101010101" pitchFamily="2" charset="-122"/>
              </a:rPr>
              <a:t> ieee;</a:t>
            </a:r>
          </a:p>
          <a:p>
            <a:r>
              <a:rPr lang="en-US" altLang="zh-CN" sz="1500" b="1" dirty="0">
                <a:solidFill>
                  <a:srgbClr val="FF0000"/>
                </a:solidFill>
                <a:latin typeface="华文新魏" panose="02010800040101010101" pitchFamily="2" charset="-122"/>
                <a:ea typeface="华文新魏" panose="02010800040101010101" pitchFamily="2" charset="-122"/>
              </a:rPr>
              <a:t>USE</a:t>
            </a:r>
            <a:r>
              <a:rPr lang="en-US" altLang="zh-CN" sz="1500" b="1" dirty="0">
                <a:solidFill>
                  <a:schemeClr val="tx1"/>
                </a:solidFill>
                <a:latin typeface="华文新魏" panose="02010800040101010101" pitchFamily="2" charset="-122"/>
                <a:ea typeface="华文新魏" panose="02010800040101010101" pitchFamily="2" charset="-122"/>
              </a:rPr>
              <a:t> ieee.std_logic_1164.</a:t>
            </a:r>
            <a:r>
              <a:rPr lang="en-US" altLang="zh-CN" sz="1500" b="1" dirty="0">
                <a:solidFill>
                  <a:srgbClr val="FF0000"/>
                </a:solidFill>
                <a:latin typeface="华文新魏" panose="02010800040101010101" pitchFamily="2" charset="-122"/>
                <a:ea typeface="华文新魏" panose="02010800040101010101" pitchFamily="2" charset="-122"/>
              </a:rPr>
              <a:t>ALL</a:t>
            </a:r>
            <a:r>
              <a:rPr lang="en-US" altLang="zh-CN" sz="1500" b="1" dirty="0">
                <a:solidFill>
                  <a:schemeClr val="tx1"/>
                </a:solidFill>
                <a:latin typeface="华文新魏" panose="02010800040101010101" pitchFamily="2" charset="-122"/>
                <a:ea typeface="华文新魏" panose="02010800040101010101" pitchFamily="2" charset="-122"/>
              </a:rPr>
              <a:t>;</a:t>
            </a:r>
          </a:p>
          <a:p>
            <a:endParaRPr lang="en-US" altLang="zh-CN" sz="750" b="1" dirty="0">
              <a:solidFill>
                <a:schemeClr val="tx1"/>
              </a:solidFill>
              <a:latin typeface="华文新魏" panose="02010800040101010101" pitchFamily="2" charset="-122"/>
              <a:ea typeface="华文新魏" panose="02010800040101010101" pitchFamily="2" charset="-122"/>
            </a:endParaRPr>
          </a:p>
          <a:p>
            <a:r>
              <a:rPr lang="en-US" altLang="zh-CN" sz="1500" b="1" dirty="0">
                <a:solidFill>
                  <a:srgbClr val="FF0000"/>
                </a:solidFill>
                <a:latin typeface="华文新魏" panose="02010800040101010101" pitchFamily="2" charset="-122"/>
                <a:ea typeface="华文新魏" panose="02010800040101010101" pitchFamily="2" charset="-122"/>
              </a:rPr>
              <a:t>ENTITY</a:t>
            </a:r>
            <a:r>
              <a:rPr lang="en-US" altLang="zh-CN" sz="1500" b="1" dirty="0">
                <a:solidFill>
                  <a:schemeClr val="tx1"/>
                </a:solidFill>
                <a:latin typeface="华文新魏" panose="02010800040101010101" pitchFamily="2" charset="-122"/>
                <a:ea typeface="华文新魏" panose="02010800040101010101" pitchFamily="2" charset="-122"/>
              </a:rPr>
              <a:t> dff </a:t>
            </a:r>
            <a:r>
              <a:rPr lang="en-US" altLang="zh-CN" sz="1500" b="1" dirty="0">
                <a:solidFill>
                  <a:srgbClr val="FF0000"/>
                </a:solidFill>
                <a:latin typeface="华文新魏" panose="02010800040101010101" pitchFamily="2" charset="-122"/>
                <a:ea typeface="华文新魏" panose="02010800040101010101" pitchFamily="2" charset="-122"/>
              </a:rPr>
              <a:t>IS</a:t>
            </a:r>
            <a:endParaRPr lang="en-US" altLang="zh-CN" sz="1500" b="1" dirty="0">
              <a:solidFill>
                <a:schemeClr val="tx1"/>
              </a:solidFill>
              <a:latin typeface="华文新魏" panose="02010800040101010101" pitchFamily="2" charset="-122"/>
              <a:ea typeface="华文新魏" panose="02010800040101010101" pitchFamily="2" charset="-122"/>
            </a:endParaRPr>
          </a:p>
          <a:p>
            <a:r>
              <a:rPr lang="en-US" altLang="zh-CN" sz="1500" b="1" dirty="0">
                <a:solidFill>
                  <a:schemeClr val="tx1"/>
                </a:solidFill>
                <a:latin typeface="华文新魏" panose="02010800040101010101" pitchFamily="2" charset="-122"/>
                <a:ea typeface="华文新魏" panose="02010800040101010101" pitchFamily="2" charset="-122"/>
              </a:rPr>
              <a:t>	</a:t>
            </a:r>
            <a:r>
              <a:rPr lang="en-US" altLang="zh-CN" sz="1500" b="1" dirty="0">
                <a:solidFill>
                  <a:srgbClr val="FF0000"/>
                </a:solidFill>
                <a:latin typeface="华文新魏" panose="02010800040101010101" pitchFamily="2" charset="-122"/>
                <a:ea typeface="华文新魏" panose="02010800040101010101" pitchFamily="2" charset="-122"/>
              </a:rPr>
              <a:t>PORT</a:t>
            </a:r>
            <a:r>
              <a:rPr lang="en-US" altLang="zh-CN" sz="1500" b="1" dirty="0">
                <a:solidFill>
                  <a:schemeClr val="tx1"/>
                </a:solidFill>
                <a:latin typeface="华文新魏" panose="02010800040101010101" pitchFamily="2" charset="-122"/>
                <a:ea typeface="华文新魏" panose="02010800040101010101" pitchFamily="2" charset="-122"/>
              </a:rPr>
              <a:t>(clk, d		: </a:t>
            </a:r>
            <a:r>
              <a:rPr lang="en-US" altLang="zh-CN" sz="1500" b="1" dirty="0">
                <a:solidFill>
                  <a:srgbClr val="FF0000"/>
                </a:solidFill>
                <a:latin typeface="华文新魏" panose="02010800040101010101" pitchFamily="2" charset="-122"/>
                <a:ea typeface="华文新魏" panose="02010800040101010101" pitchFamily="2" charset="-122"/>
              </a:rPr>
              <a:t>IN</a:t>
            </a:r>
            <a:r>
              <a:rPr lang="en-US" altLang="zh-CN" sz="1500" b="1" dirty="0">
                <a:solidFill>
                  <a:schemeClr val="tx1"/>
                </a:solidFill>
                <a:latin typeface="华文新魏" panose="02010800040101010101" pitchFamily="2" charset="-122"/>
                <a:ea typeface="华文新魏" panose="02010800040101010101" pitchFamily="2" charset="-122"/>
              </a:rPr>
              <a:t>	STD_LOGIC;</a:t>
            </a:r>
          </a:p>
          <a:p>
            <a:r>
              <a:rPr lang="en-US" altLang="zh-CN" sz="1500" b="1" dirty="0">
                <a:solidFill>
                  <a:schemeClr val="tx1"/>
                </a:solidFill>
                <a:latin typeface="华文新魏" panose="02010800040101010101" pitchFamily="2" charset="-122"/>
                <a:ea typeface="华文新魏" panose="02010800040101010101" pitchFamily="2" charset="-122"/>
              </a:rPr>
              <a:t>		 q		: </a:t>
            </a:r>
            <a:r>
              <a:rPr lang="en-US" altLang="zh-CN" sz="1500" b="1" dirty="0">
                <a:solidFill>
                  <a:srgbClr val="FF0000"/>
                </a:solidFill>
                <a:latin typeface="华文新魏" panose="02010800040101010101" pitchFamily="2" charset="-122"/>
                <a:ea typeface="华文新魏" panose="02010800040101010101" pitchFamily="2" charset="-122"/>
              </a:rPr>
              <a:t>OUT</a:t>
            </a:r>
            <a:r>
              <a:rPr lang="en-US" altLang="zh-CN" sz="1500" b="1" dirty="0">
                <a:solidFill>
                  <a:schemeClr val="tx1"/>
                </a:solidFill>
                <a:latin typeface="华文新魏" panose="02010800040101010101" pitchFamily="2" charset="-122"/>
                <a:ea typeface="华文新魏" panose="02010800040101010101" pitchFamily="2" charset="-122"/>
              </a:rPr>
              <a:t>	STD_LOGIC);</a:t>
            </a:r>
          </a:p>
          <a:p>
            <a:r>
              <a:rPr lang="en-US" altLang="zh-CN" sz="1500" b="1" dirty="0">
                <a:solidFill>
                  <a:srgbClr val="FF0000"/>
                </a:solidFill>
                <a:latin typeface="华文新魏" panose="02010800040101010101" pitchFamily="2" charset="-122"/>
                <a:ea typeface="华文新魏" panose="02010800040101010101" pitchFamily="2" charset="-122"/>
              </a:rPr>
              <a:t>END</a:t>
            </a:r>
            <a:r>
              <a:rPr lang="en-US" altLang="zh-CN" sz="1500" b="1" dirty="0">
                <a:solidFill>
                  <a:schemeClr val="tx1"/>
                </a:solidFill>
                <a:latin typeface="华文新魏" panose="02010800040101010101" pitchFamily="2" charset="-122"/>
                <a:ea typeface="华文新魏" panose="02010800040101010101" pitchFamily="2" charset="-122"/>
              </a:rPr>
              <a:t> dff;</a:t>
            </a:r>
          </a:p>
          <a:p>
            <a:pPr>
              <a:lnSpc>
                <a:spcPct val="130000"/>
              </a:lnSpc>
            </a:pPr>
            <a:r>
              <a:rPr lang="en-US" altLang="zh-CN" sz="1500" b="1" dirty="0">
                <a:solidFill>
                  <a:srgbClr val="FF0000"/>
                </a:solidFill>
                <a:latin typeface="华文新魏" panose="02010800040101010101" pitchFamily="2" charset="-122"/>
                <a:ea typeface="华文新魏" panose="02010800040101010101" pitchFamily="2" charset="-122"/>
              </a:rPr>
              <a:t>ARCHITECTURE </a:t>
            </a:r>
            <a:r>
              <a:rPr lang="en-US" altLang="zh-CN" sz="1500" b="1" dirty="0">
                <a:solidFill>
                  <a:schemeClr val="tx1"/>
                </a:solidFill>
                <a:latin typeface="华文新魏" panose="02010800040101010101" pitchFamily="2" charset="-122"/>
                <a:ea typeface="华文新魏" panose="02010800040101010101" pitchFamily="2" charset="-122"/>
              </a:rPr>
              <a:t> rtl  </a:t>
            </a:r>
            <a:r>
              <a:rPr lang="en-US" altLang="zh-CN" sz="1500" b="1" dirty="0">
                <a:solidFill>
                  <a:srgbClr val="FF0000"/>
                </a:solidFill>
                <a:latin typeface="华文新魏" panose="02010800040101010101" pitchFamily="2" charset="-122"/>
                <a:ea typeface="华文新魏" panose="02010800040101010101" pitchFamily="2" charset="-122"/>
              </a:rPr>
              <a:t>OF </a:t>
            </a:r>
            <a:r>
              <a:rPr lang="en-US" altLang="zh-CN" sz="1500" b="1" dirty="0">
                <a:solidFill>
                  <a:schemeClr val="tx1"/>
                </a:solidFill>
                <a:latin typeface="华文新魏" panose="02010800040101010101" pitchFamily="2" charset="-122"/>
                <a:ea typeface="华文新魏" panose="02010800040101010101" pitchFamily="2" charset="-122"/>
              </a:rPr>
              <a:t> dff  </a:t>
            </a:r>
            <a:r>
              <a:rPr lang="en-US" altLang="zh-CN" sz="1500" b="1" dirty="0">
                <a:solidFill>
                  <a:srgbClr val="FF0000"/>
                </a:solidFill>
                <a:latin typeface="华文新魏" panose="02010800040101010101" pitchFamily="2" charset="-122"/>
                <a:ea typeface="华文新魏" panose="02010800040101010101" pitchFamily="2" charset="-122"/>
              </a:rPr>
              <a:t>IS</a:t>
            </a:r>
          </a:p>
          <a:p>
            <a:r>
              <a:rPr lang="en-US" altLang="zh-CN" sz="1500" b="1" dirty="0">
                <a:solidFill>
                  <a:srgbClr val="FF0000"/>
                </a:solidFill>
                <a:latin typeface="华文新魏" panose="02010800040101010101" pitchFamily="2" charset="-122"/>
                <a:ea typeface="华文新魏" panose="02010800040101010101" pitchFamily="2" charset="-122"/>
              </a:rPr>
              <a:t>BEGIN</a:t>
            </a:r>
          </a:p>
          <a:p>
            <a:r>
              <a:rPr lang="en-US" altLang="zh-CN" sz="1500" b="1" dirty="0">
                <a:solidFill>
                  <a:schemeClr val="tx1"/>
                </a:solidFill>
                <a:latin typeface="华文新魏" panose="02010800040101010101" pitchFamily="2" charset="-122"/>
                <a:ea typeface="华文新魏" panose="02010800040101010101" pitchFamily="2" charset="-122"/>
              </a:rPr>
              <a:t>	</a:t>
            </a:r>
            <a:r>
              <a:rPr lang="en-US" altLang="zh-CN" sz="1500" b="1" dirty="0">
                <a:solidFill>
                  <a:srgbClr val="FF0000"/>
                </a:solidFill>
                <a:latin typeface="华文新魏" panose="02010800040101010101" pitchFamily="2" charset="-122"/>
                <a:ea typeface="华文新魏" panose="02010800040101010101" pitchFamily="2" charset="-122"/>
              </a:rPr>
              <a:t>PROCESS </a:t>
            </a:r>
            <a:r>
              <a:rPr lang="en-US" altLang="zh-CN" sz="1500" b="1" dirty="0">
                <a:solidFill>
                  <a:schemeClr val="tx1"/>
                </a:solidFill>
                <a:latin typeface="华文新魏" panose="02010800040101010101" pitchFamily="2" charset="-122"/>
                <a:ea typeface="华文新魏" panose="02010800040101010101" pitchFamily="2" charset="-122"/>
              </a:rPr>
              <a:t>(clk)</a:t>
            </a:r>
          </a:p>
          <a:p>
            <a:r>
              <a:rPr lang="en-US" altLang="zh-CN" sz="1500" b="1" dirty="0">
                <a:solidFill>
                  <a:schemeClr val="tx1"/>
                </a:solidFill>
                <a:latin typeface="华文新魏" panose="02010800040101010101" pitchFamily="2" charset="-122"/>
                <a:ea typeface="华文新魏" panose="02010800040101010101" pitchFamily="2" charset="-122"/>
              </a:rPr>
              <a:t>	</a:t>
            </a:r>
            <a:r>
              <a:rPr lang="en-US" altLang="zh-CN" sz="1500" b="1" dirty="0">
                <a:solidFill>
                  <a:srgbClr val="FF0000"/>
                </a:solidFill>
                <a:latin typeface="华文新魏" panose="02010800040101010101" pitchFamily="2" charset="-122"/>
                <a:ea typeface="华文新魏" panose="02010800040101010101" pitchFamily="2" charset="-122"/>
              </a:rPr>
              <a:t>BEGIN</a:t>
            </a:r>
            <a:endParaRPr lang="en-US" altLang="zh-CN" sz="1500" b="1" dirty="0">
              <a:solidFill>
                <a:schemeClr val="tx1"/>
              </a:solidFill>
              <a:latin typeface="华文新魏" panose="02010800040101010101" pitchFamily="2" charset="-122"/>
              <a:ea typeface="华文新魏" panose="02010800040101010101" pitchFamily="2" charset="-122"/>
            </a:endParaRPr>
          </a:p>
          <a:p>
            <a:r>
              <a:rPr lang="en-US" altLang="zh-CN" sz="1500" b="1" dirty="0">
                <a:solidFill>
                  <a:schemeClr val="tx1"/>
                </a:solidFill>
                <a:latin typeface="华文新魏" panose="02010800040101010101" pitchFamily="2" charset="-122"/>
                <a:ea typeface="华文新魏" panose="02010800040101010101" pitchFamily="2" charset="-122"/>
              </a:rPr>
              <a:t>		</a:t>
            </a:r>
            <a:r>
              <a:rPr lang="en-US" altLang="zh-CN" sz="1500" b="1" dirty="0">
                <a:solidFill>
                  <a:srgbClr val="FF0000"/>
                </a:solidFill>
                <a:latin typeface="华文新魏" panose="02010800040101010101" pitchFamily="2" charset="-122"/>
                <a:ea typeface="华文新魏" panose="02010800040101010101" pitchFamily="2" charset="-122"/>
              </a:rPr>
              <a:t>IF</a:t>
            </a:r>
            <a:r>
              <a:rPr lang="en-US" altLang="zh-CN" sz="1500" b="1" dirty="0">
                <a:solidFill>
                  <a:schemeClr val="tx1"/>
                </a:solidFill>
                <a:latin typeface="华文新魏" panose="02010800040101010101" pitchFamily="2" charset="-122"/>
                <a:ea typeface="华文新魏" panose="02010800040101010101" pitchFamily="2" charset="-122"/>
              </a:rPr>
              <a:t> (clk'event  </a:t>
            </a:r>
            <a:r>
              <a:rPr lang="en-US" altLang="zh-CN" sz="1500" b="1" dirty="0">
                <a:solidFill>
                  <a:srgbClr val="FF0000"/>
                </a:solidFill>
                <a:latin typeface="华文新魏" panose="02010800040101010101" pitchFamily="2" charset="-122"/>
                <a:ea typeface="华文新魏" panose="02010800040101010101" pitchFamily="2" charset="-122"/>
              </a:rPr>
              <a:t>and</a:t>
            </a:r>
            <a:r>
              <a:rPr lang="en-US" altLang="zh-CN" sz="1500" b="1" dirty="0">
                <a:solidFill>
                  <a:schemeClr val="tx1"/>
                </a:solidFill>
                <a:latin typeface="华文新魏" panose="02010800040101010101" pitchFamily="2" charset="-122"/>
                <a:ea typeface="华文新魏" panose="02010800040101010101" pitchFamily="2" charset="-122"/>
              </a:rPr>
              <a:t>  clk='1') </a:t>
            </a:r>
            <a:r>
              <a:rPr lang="en-US" altLang="zh-CN" sz="1500" b="1" dirty="0">
                <a:solidFill>
                  <a:srgbClr val="FF0000"/>
                </a:solidFill>
                <a:latin typeface="华文新魏" panose="02010800040101010101" pitchFamily="2" charset="-122"/>
                <a:ea typeface="华文新魏" panose="02010800040101010101" pitchFamily="2" charset="-122"/>
              </a:rPr>
              <a:t>THEN</a:t>
            </a:r>
          </a:p>
          <a:p>
            <a:r>
              <a:rPr lang="en-US" altLang="zh-CN" sz="1500" b="1" dirty="0">
                <a:solidFill>
                  <a:schemeClr val="tx1"/>
                </a:solidFill>
                <a:latin typeface="华文新魏" panose="02010800040101010101" pitchFamily="2" charset="-122"/>
                <a:ea typeface="华文新魏" panose="02010800040101010101" pitchFamily="2" charset="-122"/>
              </a:rPr>
              <a:t>		    q &lt;= d;</a:t>
            </a:r>
          </a:p>
          <a:p>
            <a:r>
              <a:rPr lang="en-US" altLang="zh-CN" sz="1500" b="1" dirty="0">
                <a:solidFill>
                  <a:schemeClr val="tx1"/>
                </a:solidFill>
                <a:latin typeface="华文新魏" panose="02010800040101010101" pitchFamily="2" charset="-122"/>
                <a:ea typeface="华文新魏" panose="02010800040101010101" pitchFamily="2" charset="-122"/>
              </a:rPr>
              <a:t>		END IF;</a:t>
            </a:r>
          </a:p>
          <a:p>
            <a:r>
              <a:rPr lang="en-US" altLang="zh-CN" sz="1500" b="1" dirty="0">
                <a:solidFill>
                  <a:schemeClr val="tx1"/>
                </a:solidFill>
                <a:latin typeface="华文新魏" panose="02010800040101010101" pitchFamily="2" charset="-122"/>
                <a:ea typeface="华文新魏" panose="02010800040101010101" pitchFamily="2" charset="-122"/>
              </a:rPr>
              <a:t>	</a:t>
            </a:r>
            <a:r>
              <a:rPr lang="en-US" altLang="zh-CN" sz="1500" b="1" dirty="0">
                <a:solidFill>
                  <a:srgbClr val="FF0000"/>
                </a:solidFill>
                <a:latin typeface="华文新魏" panose="02010800040101010101" pitchFamily="2" charset="-122"/>
                <a:ea typeface="华文新魏" panose="02010800040101010101" pitchFamily="2" charset="-122"/>
              </a:rPr>
              <a:t>END</a:t>
            </a:r>
            <a:r>
              <a:rPr lang="en-US" altLang="zh-CN" sz="1500" b="1" dirty="0">
                <a:solidFill>
                  <a:schemeClr val="tx1"/>
                </a:solidFill>
                <a:latin typeface="华文新魏" panose="02010800040101010101" pitchFamily="2" charset="-122"/>
                <a:ea typeface="华文新魏" panose="02010800040101010101" pitchFamily="2" charset="-122"/>
              </a:rPr>
              <a:t> PROCESS ;</a:t>
            </a:r>
          </a:p>
          <a:p>
            <a:r>
              <a:rPr lang="en-US" altLang="zh-CN" sz="1500" b="1" dirty="0">
                <a:solidFill>
                  <a:srgbClr val="FF0000"/>
                </a:solidFill>
                <a:latin typeface="华文新魏" panose="02010800040101010101" pitchFamily="2" charset="-122"/>
                <a:ea typeface="华文新魏" panose="02010800040101010101" pitchFamily="2" charset="-122"/>
              </a:rPr>
              <a:t>END</a:t>
            </a:r>
            <a:r>
              <a:rPr lang="en-US" altLang="zh-CN" sz="1500" b="1" dirty="0">
                <a:solidFill>
                  <a:schemeClr val="tx1"/>
                </a:solidFill>
                <a:latin typeface="华文新魏" panose="02010800040101010101" pitchFamily="2" charset="-122"/>
                <a:ea typeface="华文新魏" panose="02010800040101010101" pitchFamily="2" charset="-122"/>
              </a:rPr>
              <a:t> rtl;</a:t>
            </a:r>
          </a:p>
        </p:txBody>
      </p:sp>
      <p:sp>
        <p:nvSpPr>
          <p:cNvPr id="188419" name="AutoShape 3"/>
          <p:cNvSpPr/>
          <p:nvPr/>
        </p:nvSpPr>
        <p:spPr>
          <a:xfrm>
            <a:off x="6124575" y="73819"/>
            <a:ext cx="1856185" cy="370285"/>
          </a:xfrm>
          <a:prstGeom prst="ribbon2">
            <a:avLst>
              <a:gd name="adj1" fmla="val 28907"/>
              <a:gd name="adj2" fmla="val 68444"/>
            </a:avLst>
          </a:prstGeom>
          <a:solidFill>
            <a:schemeClr val="accent1"/>
          </a:solidFill>
          <a:ln w="19050" cap="sq" cmpd="sng">
            <a:solidFill>
              <a:schemeClr val="tx1"/>
            </a:solidFill>
            <a:prstDash val="solid"/>
            <a:round/>
            <a:headEnd type="none" w="sm" len="sm"/>
            <a:tailEnd type="none" w="sm" len="sm"/>
          </a:ln>
        </p:spPr>
        <p:txBody>
          <a:bodyPr wrap="none" anchor="ctr"/>
          <a:lstStyle/>
          <a:p>
            <a:pPr algn="ctr"/>
            <a:r>
              <a:rPr lang="zh-CN" altLang="en-US" sz="1200" b="0" dirty="0">
                <a:solidFill>
                  <a:schemeClr val="tx2"/>
                </a:solidFill>
                <a:latin typeface="Times New Roman" panose="02020603050405020304" pitchFamily="18" charset="0"/>
                <a:ea typeface="宋体" panose="02010600030101010101" pitchFamily="2" charset="-122"/>
              </a:rPr>
              <a:t>顺序描述语句</a:t>
            </a:r>
          </a:p>
        </p:txBody>
      </p:sp>
      <p:cxnSp>
        <p:nvCxnSpPr>
          <p:cNvPr id="2" name="直接连接符 1"/>
          <p:cNvCxnSpPr/>
          <p:nvPr/>
        </p:nvCxnSpPr>
        <p:spPr>
          <a:xfrm flipH="1">
            <a:off x="1728470" y="3377565"/>
            <a:ext cx="791845"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flipH="1" flipV="1">
            <a:off x="2931795" y="3863340"/>
            <a:ext cx="703580" cy="4445"/>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4140200" y="3867785"/>
            <a:ext cx="503555"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灯片编号占位符 3"/>
          <p:cNvSpPr>
            <a:spLocks noGrp="1"/>
          </p:cNvSpPr>
          <p:nvPr>
            <p:ph type="sldNum" sz="quarter" idx="12"/>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5pPr>
          </a:lstStyle>
          <a:p>
            <a:pPr lvl="0" algn="r"/>
            <a:fld id="{9A0DB2DC-4C9A-4742-B13C-FB6460FD3503}" type="slidenum">
              <a:rPr lang="en-US" altLang="zh-CN" sz="1050" b="0" dirty="0">
                <a:latin typeface="Arial" panose="020B0604020202020204" pitchFamily="34" charset="0"/>
              </a:rPr>
              <a:t>67</a:t>
            </a:fld>
            <a:endParaRPr lang="en-US" altLang="zh-CN" sz="1050" b="0" dirty="0">
              <a:latin typeface="Arial" panose="020B0604020202020204" pitchFamily="34" charset="0"/>
            </a:endParaRPr>
          </a:p>
        </p:txBody>
      </p:sp>
      <p:sp>
        <p:nvSpPr>
          <p:cNvPr id="188418" name="Text Box 2"/>
          <p:cNvSpPr txBox="1"/>
          <p:nvPr/>
        </p:nvSpPr>
        <p:spPr>
          <a:xfrm>
            <a:off x="35496" y="555526"/>
            <a:ext cx="8154670" cy="676788"/>
          </a:xfrm>
          <a:prstGeom prst="rect">
            <a:avLst/>
          </a:prstGeom>
          <a:noFill/>
          <a:ln w="9525">
            <a:noFill/>
          </a:ln>
        </p:spPr>
        <p:txBody>
          <a:bodyPr wrap="square" anchor="t">
            <a:spAutoFit/>
          </a:bodyPr>
          <a:lstStyle/>
          <a:p>
            <a:r>
              <a:rPr lang="zh-CN" altLang="en-US" sz="2100" b="1" dirty="0">
                <a:solidFill>
                  <a:schemeClr val="tx1"/>
                </a:solidFill>
                <a:latin typeface="华文新魏" panose="02010800040101010101" pitchFamily="2" charset="-122"/>
                <a:ea typeface="华文新魏" panose="02010800040101010101" pitchFamily="2" charset="-122"/>
              </a:rPr>
              <a:t>用</a:t>
            </a:r>
            <a:r>
              <a:rPr lang="en-US" altLang="zh-CN" sz="2100" b="1" dirty="0">
                <a:solidFill>
                  <a:schemeClr val="tx1"/>
                </a:solidFill>
                <a:latin typeface="华文新魏" panose="02010800040101010101" pitchFamily="2" charset="-122"/>
                <a:ea typeface="华文新魏" panose="02010800040101010101" pitchFamily="2" charset="-122"/>
              </a:rPr>
              <a:t>Verilog</a:t>
            </a:r>
            <a:r>
              <a:rPr lang="zh-CN" altLang="en-US" sz="2100" b="1" dirty="0">
                <a:solidFill>
                  <a:schemeClr val="tx1"/>
                </a:solidFill>
                <a:latin typeface="华文新魏" panose="02010800040101010101" pitchFamily="2" charset="-122"/>
                <a:ea typeface="华文新魏" panose="02010800040101010101" pitchFamily="2" charset="-122"/>
              </a:rPr>
              <a:t>设计</a:t>
            </a:r>
            <a:r>
              <a:rPr lang="en-US" altLang="zh-CN" sz="2100" b="1" dirty="0">
                <a:solidFill>
                  <a:schemeClr val="tx1"/>
                </a:solidFill>
                <a:latin typeface="华文新魏" panose="02010800040101010101" pitchFamily="2" charset="-122"/>
                <a:ea typeface="华文新魏" panose="02010800040101010101" pitchFamily="2" charset="-122"/>
              </a:rPr>
              <a:t>D</a:t>
            </a:r>
            <a:r>
              <a:rPr lang="zh-CN" altLang="en-US" sz="2100" b="1" dirty="0">
                <a:solidFill>
                  <a:schemeClr val="tx1"/>
                </a:solidFill>
                <a:latin typeface="华文新魏" panose="02010800040101010101" pitchFamily="2" charset="-122"/>
                <a:ea typeface="华文新魏" panose="02010800040101010101" pitchFamily="2" charset="-122"/>
              </a:rPr>
              <a:t>触发器</a:t>
            </a:r>
            <a:r>
              <a:rPr lang="en-US" altLang="zh-CN" sz="2100" b="1" dirty="0">
                <a:solidFill>
                  <a:schemeClr val="tx1"/>
                </a:solidFill>
                <a:latin typeface="华文新魏" panose="02010800040101010101" pitchFamily="2" charset="-122"/>
                <a:ea typeface="华文新魏" panose="02010800040101010101" pitchFamily="2" charset="-122"/>
              </a:rPr>
              <a:t>-</a:t>
            </a:r>
            <a:r>
              <a:rPr lang="zh-CN" altLang="en-US" sz="2100" b="1" dirty="0">
                <a:solidFill>
                  <a:schemeClr val="tx1"/>
                </a:solidFill>
                <a:latin typeface="华文新魏" panose="02010800040101010101" pitchFamily="2" charset="-122"/>
                <a:ea typeface="华文新魏" panose="02010800040101010101" pitchFamily="2" charset="-122"/>
              </a:rPr>
              <a:t>同步复位</a:t>
            </a:r>
          </a:p>
          <a:p>
            <a:pPr>
              <a:lnSpc>
                <a:spcPct val="120000"/>
              </a:lnSpc>
            </a:pPr>
            <a:endParaRPr lang="en-US" altLang="zh-CN" sz="1500" b="1" dirty="0">
              <a:solidFill>
                <a:schemeClr val="tx1"/>
              </a:solidFill>
              <a:latin typeface="华文新魏" panose="02010800040101010101" pitchFamily="2" charset="-122"/>
              <a:ea typeface="华文新魏" panose="02010800040101010101" pitchFamily="2" charset="-122"/>
            </a:endParaRPr>
          </a:p>
        </p:txBody>
      </p:sp>
      <p:sp>
        <p:nvSpPr>
          <p:cNvPr id="188419" name="AutoShape 3"/>
          <p:cNvSpPr/>
          <p:nvPr/>
        </p:nvSpPr>
        <p:spPr>
          <a:xfrm>
            <a:off x="6124575" y="73819"/>
            <a:ext cx="1856185" cy="370285"/>
          </a:xfrm>
          <a:prstGeom prst="ribbon2">
            <a:avLst>
              <a:gd name="adj1" fmla="val 28907"/>
              <a:gd name="adj2" fmla="val 68444"/>
            </a:avLst>
          </a:prstGeom>
          <a:solidFill>
            <a:schemeClr val="accent1"/>
          </a:solidFill>
          <a:ln w="19050" cap="sq" cmpd="sng">
            <a:solidFill>
              <a:schemeClr val="tx1"/>
            </a:solidFill>
            <a:prstDash val="solid"/>
            <a:round/>
            <a:headEnd type="none" w="sm" len="sm"/>
            <a:tailEnd type="none" w="sm" len="sm"/>
          </a:ln>
        </p:spPr>
        <p:txBody>
          <a:bodyPr wrap="none" anchor="ctr"/>
          <a:lstStyle/>
          <a:p>
            <a:pPr algn="ctr"/>
            <a:r>
              <a:rPr lang="zh-CN" altLang="en-US" sz="1200" b="0" dirty="0">
                <a:solidFill>
                  <a:schemeClr val="tx2"/>
                </a:solidFill>
                <a:latin typeface="Times New Roman" panose="02020603050405020304" pitchFamily="18" charset="0"/>
                <a:ea typeface="宋体" panose="02010600030101010101" pitchFamily="2" charset="-122"/>
              </a:rPr>
              <a:t>顺序描述语句</a:t>
            </a:r>
          </a:p>
        </p:txBody>
      </p:sp>
      <p:pic>
        <p:nvPicPr>
          <p:cNvPr id="5" name="图片 4"/>
          <p:cNvPicPr>
            <a:picLocks noChangeAspect="1"/>
          </p:cNvPicPr>
          <p:nvPr/>
        </p:nvPicPr>
        <p:blipFill>
          <a:blip r:embed="rId2"/>
          <a:stretch>
            <a:fillRect/>
          </a:stretch>
        </p:blipFill>
        <p:spPr>
          <a:xfrm>
            <a:off x="107504" y="1059582"/>
            <a:ext cx="5064676" cy="2447634"/>
          </a:xfrm>
          <a:prstGeom prst="rect">
            <a:avLst/>
          </a:prstGeom>
        </p:spPr>
      </p:pic>
      <p:pic>
        <p:nvPicPr>
          <p:cNvPr id="6" name="图片 5"/>
          <p:cNvPicPr>
            <a:picLocks noChangeAspect="1"/>
          </p:cNvPicPr>
          <p:nvPr/>
        </p:nvPicPr>
        <p:blipFill>
          <a:blip r:embed="rId3"/>
          <a:stretch>
            <a:fillRect/>
          </a:stretch>
        </p:blipFill>
        <p:spPr>
          <a:xfrm>
            <a:off x="1592353" y="2499742"/>
            <a:ext cx="7159653" cy="1152128"/>
          </a:xfrm>
          <a:prstGeom prst="rect">
            <a:avLst/>
          </a:prstGeo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灯片编号占位符 3"/>
          <p:cNvSpPr>
            <a:spLocks noGrp="1"/>
          </p:cNvSpPr>
          <p:nvPr>
            <p:ph type="sldNum" sz="quarter" idx="12"/>
          </p:nvPr>
        </p:nvSpPr>
        <p:spPr/>
        <p:txBody>
          <a:bodyPr wrap="square" lIns="68580" tIns="34290" rIns="68580" bIns="34290" anchor="t"/>
          <a:lstStyle>
            <a:lvl1pPr marL="0" lvl="0"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defRPr>
            </a:lvl1pPr>
            <a:lvl2pPr marL="457200" lvl="1"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1" i="0" u="none" kern="1200" baseline="0">
                <a:solidFill>
                  <a:schemeClr val="tx1"/>
                </a:solidFill>
                <a:latin typeface="华文新魏" panose="02010800040101010101" pitchFamily="2" charset="-122"/>
                <a:ea typeface="华文新魏" panose="02010800040101010101" pitchFamily="2" charset="-122"/>
                <a:cs typeface="+mn-cs"/>
              </a:defRPr>
            </a:lvl5pPr>
          </a:lstStyle>
          <a:p>
            <a:pPr lvl="0" algn="r"/>
            <a:fld id="{9A0DB2DC-4C9A-4742-B13C-FB6460FD3503}" type="slidenum">
              <a:rPr lang="en-US" altLang="zh-CN" sz="1050" b="0" dirty="0">
                <a:latin typeface="Arial" panose="020B0604020202020204" pitchFamily="34" charset="0"/>
              </a:rPr>
              <a:t>68</a:t>
            </a:fld>
            <a:endParaRPr lang="en-US" altLang="zh-CN" sz="1050" b="0" dirty="0">
              <a:latin typeface="Arial" panose="020B0604020202020204" pitchFamily="34" charset="0"/>
            </a:endParaRPr>
          </a:p>
        </p:txBody>
      </p:sp>
      <p:sp>
        <p:nvSpPr>
          <p:cNvPr id="188418" name="Text Box 2"/>
          <p:cNvSpPr txBox="1"/>
          <p:nvPr/>
        </p:nvSpPr>
        <p:spPr>
          <a:xfrm>
            <a:off x="35496" y="555526"/>
            <a:ext cx="8154670" cy="676788"/>
          </a:xfrm>
          <a:prstGeom prst="rect">
            <a:avLst/>
          </a:prstGeom>
          <a:noFill/>
          <a:ln w="9525">
            <a:noFill/>
          </a:ln>
        </p:spPr>
        <p:txBody>
          <a:bodyPr wrap="square" anchor="t">
            <a:spAutoFit/>
          </a:bodyPr>
          <a:lstStyle/>
          <a:p>
            <a:r>
              <a:rPr lang="zh-CN" altLang="en-US" sz="2100" b="1" dirty="0">
                <a:solidFill>
                  <a:schemeClr val="tx1"/>
                </a:solidFill>
                <a:latin typeface="华文新魏" panose="02010800040101010101" pitchFamily="2" charset="-122"/>
                <a:ea typeface="华文新魏" panose="02010800040101010101" pitchFamily="2" charset="-122"/>
              </a:rPr>
              <a:t>用</a:t>
            </a:r>
            <a:r>
              <a:rPr lang="en-US" altLang="zh-CN" sz="2100" b="1" dirty="0">
                <a:solidFill>
                  <a:schemeClr val="tx1"/>
                </a:solidFill>
                <a:latin typeface="华文新魏" panose="02010800040101010101" pitchFamily="2" charset="-122"/>
                <a:ea typeface="华文新魏" panose="02010800040101010101" pitchFamily="2" charset="-122"/>
              </a:rPr>
              <a:t>Verilog</a:t>
            </a:r>
            <a:r>
              <a:rPr lang="zh-CN" altLang="en-US" sz="2100" b="1" dirty="0">
                <a:solidFill>
                  <a:schemeClr val="tx1"/>
                </a:solidFill>
                <a:latin typeface="华文新魏" panose="02010800040101010101" pitchFamily="2" charset="-122"/>
                <a:ea typeface="华文新魏" panose="02010800040101010101" pitchFamily="2" charset="-122"/>
              </a:rPr>
              <a:t>设计</a:t>
            </a:r>
            <a:r>
              <a:rPr lang="en-US" altLang="zh-CN" sz="2100" b="1" dirty="0">
                <a:solidFill>
                  <a:schemeClr val="tx1"/>
                </a:solidFill>
                <a:latin typeface="华文新魏" panose="02010800040101010101" pitchFamily="2" charset="-122"/>
                <a:ea typeface="华文新魏" panose="02010800040101010101" pitchFamily="2" charset="-122"/>
              </a:rPr>
              <a:t>D</a:t>
            </a:r>
            <a:r>
              <a:rPr lang="zh-CN" altLang="en-US" sz="2100" b="1" dirty="0">
                <a:solidFill>
                  <a:schemeClr val="tx1"/>
                </a:solidFill>
                <a:latin typeface="华文新魏" panose="02010800040101010101" pitchFamily="2" charset="-122"/>
                <a:ea typeface="华文新魏" panose="02010800040101010101" pitchFamily="2" charset="-122"/>
              </a:rPr>
              <a:t>触发器</a:t>
            </a:r>
            <a:r>
              <a:rPr lang="en-US" altLang="zh-CN" sz="2100" b="1" dirty="0">
                <a:solidFill>
                  <a:schemeClr val="tx1"/>
                </a:solidFill>
                <a:latin typeface="华文新魏" panose="02010800040101010101" pitchFamily="2" charset="-122"/>
                <a:ea typeface="华文新魏" panose="02010800040101010101" pitchFamily="2" charset="-122"/>
              </a:rPr>
              <a:t>-</a:t>
            </a:r>
            <a:r>
              <a:rPr lang="zh-CN" altLang="en-US" sz="2100" b="1">
                <a:solidFill>
                  <a:schemeClr val="tx1"/>
                </a:solidFill>
                <a:latin typeface="华文新魏" panose="02010800040101010101" pitchFamily="2" charset="-122"/>
                <a:ea typeface="华文新魏" panose="02010800040101010101" pitchFamily="2" charset="-122"/>
              </a:rPr>
              <a:t>异步复位</a:t>
            </a:r>
            <a:endParaRPr lang="zh-CN" altLang="en-US" sz="2100" b="1" dirty="0">
              <a:solidFill>
                <a:schemeClr val="tx1"/>
              </a:solidFill>
              <a:latin typeface="华文新魏" panose="02010800040101010101" pitchFamily="2" charset="-122"/>
              <a:ea typeface="华文新魏" panose="02010800040101010101" pitchFamily="2" charset="-122"/>
            </a:endParaRPr>
          </a:p>
          <a:p>
            <a:pPr>
              <a:lnSpc>
                <a:spcPct val="120000"/>
              </a:lnSpc>
            </a:pPr>
            <a:endParaRPr lang="en-US" altLang="zh-CN" sz="1500" b="1" dirty="0">
              <a:solidFill>
                <a:schemeClr val="tx1"/>
              </a:solidFill>
              <a:latin typeface="华文新魏" panose="02010800040101010101" pitchFamily="2" charset="-122"/>
              <a:ea typeface="华文新魏" panose="02010800040101010101" pitchFamily="2" charset="-122"/>
            </a:endParaRPr>
          </a:p>
        </p:txBody>
      </p:sp>
      <p:sp>
        <p:nvSpPr>
          <p:cNvPr id="188419" name="AutoShape 3"/>
          <p:cNvSpPr/>
          <p:nvPr/>
        </p:nvSpPr>
        <p:spPr>
          <a:xfrm>
            <a:off x="6124575" y="73819"/>
            <a:ext cx="1856185" cy="370285"/>
          </a:xfrm>
          <a:prstGeom prst="ribbon2">
            <a:avLst>
              <a:gd name="adj1" fmla="val 28907"/>
              <a:gd name="adj2" fmla="val 68444"/>
            </a:avLst>
          </a:prstGeom>
          <a:solidFill>
            <a:schemeClr val="accent1"/>
          </a:solidFill>
          <a:ln w="19050" cap="sq" cmpd="sng">
            <a:solidFill>
              <a:schemeClr val="tx1"/>
            </a:solidFill>
            <a:prstDash val="solid"/>
            <a:round/>
            <a:headEnd type="none" w="sm" len="sm"/>
            <a:tailEnd type="none" w="sm" len="sm"/>
          </a:ln>
        </p:spPr>
        <p:txBody>
          <a:bodyPr wrap="none" anchor="ctr"/>
          <a:lstStyle/>
          <a:p>
            <a:pPr algn="ctr"/>
            <a:r>
              <a:rPr lang="zh-CN" altLang="en-US" sz="1200" b="0" dirty="0">
                <a:solidFill>
                  <a:schemeClr val="tx2"/>
                </a:solidFill>
                <a:latin typeface="Times New Roman" panose="02020603050405020304" pitchFamily="18" charset="0"/>
                <a:ea typeface="宋体" panose="02010600030101010101" pitchFamily="2" charset="-122"/>
              </a:rPr>
              <a:t>顺序描述语句</a:t>
            </a:r>
          </a:p>
        </p:txBody>
      </p:sp>
      <p:pic>
        <p:nvPicPr>
          <p:cNvPr id="3" name="图片 2"/>
          <p:cNvPicPr>
            <a:picLocks noChangeAspect="1"/>
          </p:cNvPicPr>
          <p:nvPr/>
        </p:nvPicPr>
        <p:blipFill>
          <a:blip r:embed="rId2"/>
          <a:stretch>
            <a:fillRect/>
          </a:stretch>
        </p:blipFill>
        <p:spPr>
          <a:xfrm>
            <a:off x="107504" y="1059582"/>
            <a:ext cx="5614480" cy="2751293"/>
          </a:xfrm>
          <a:prstGeom prst="rect">
            <a:avLst/>
          </a:prstGeom>
        </p:spPr>
      </p:pic>
      <p:pic>
        <p:nvPicPr>
          <p:cNvPr id="2" name="图片 1"/>
          <p:cNvPicPr>
            <a:picLocks noChangeAspect="1"/>
          </p:cNvPicPr>
          <p:nvPr/>
        </p:nvPicPr>
        <p:blipFill>
          <a:blip r:embed="rId3"/>
          <a:stretch>
            <a:fillRect/>
          </a:stretch>
        </p:blipFill>
        <p:spPr>
          <a:xfrm>
            <a:off x="1907704" y="2571750"/>
            <a:ext cx="7020272" cy="1318493"/>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285750" y="590550"/>
            <a:ext cx="7772400" cy="457200"/>
          </a:xfrm>
          <a:prstGeom prst="rect">
            <a:avLst/>
          </a:prstGeom>
          <a:noFill/>
          <a:ln w="19050">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2</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时序电路的分类</a:t>
            </a:r>
            <a:endParaRPr lang="zh-CN" altLang="en-US" sz="2000" b="1" i="1" dirty="0">
              <a:solidFill>
                <a:srgbClr val="FF0000"/>
              </a:solidFill>
              <a:latin typeface="华文新魏" panose="02010800040101010101" pitchFamily="2" charset="-122"/>
              <a:ea typeface="华文新魏" panose="02010800040101010101" pitchFamily="2" charset="-122"/>
            </a:endParaRPr>
          </a:p>
        </p:txBody>
      </p:sp>
      <p:sp>
        <p:nvSpPr>
          <p:cNvPr id="24579" name="Text Box 5"/>
          <p:cNvSpPr txBox="1"/>
          <p:nvPr/>
        </p:nvSpPr>
        <p:spPr>
          <a:xfrm>
            <a:off x="257175" y="1179513"/>
            <a:ext cx="8535988" cy="2614930"/>
          </a:xfrm>
          <a:prstGeom prst="rect">
            <a:avLst/>
          </a:prstGeom>
          <a:noFill/>
          <a:ln w="9525">
            <a:noFill/>
          </a:ln>
        </p:spPr>
        <p:txBody>
          <a:bodyPr>
            <a:spAutoFit/>
          </a:bodyPr>
          <a:lstStyle/>
          <a:p>
            <a:pPr eaLnBrk="1" hangingPunct="1">
              <a:lnSpc>
                <a:spcPct val="120000"/>
              </a:lnSpc>
              <a:spcBef>
                <a:spcPct val="50000"/>
              </a:spcBef>
            </a:pPr>
            <a:r>
              <a:rPr lang="en-US" altLang="zh-CN" b="1" dirty="0">
                <a:solidFill>
                  <a:schemeClr val="tx1"/>
                </a:solidFill>
                <a:latin typeface="微软雅黑" panose="020B0503020204020204" charset="-122"/>
                <a:ea typeface="微软雅黑" panose="020B0503020204020204" charset="-122"/>
              </a:rPr>
              <a:t>①</a:t>
            </a: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按照</a:t>
            </a:r>
            <a:r>
              <a:rPr lang="zh-CN" altLang="en-US" b="1" dirty="0">
                <a:solidFill>
                  <a:srgbClr val="FF0000"/>
                </a:solidFill>
                <a:latin typeface="华文新魏" panose="02010800040101010101" pitchFamily="2" charset="-122"/>
                <a:ea typeface="华文新魏" panose="02010800040101010101" pitchFamily="2" charset="-122"/>
              </a:rPr>
              <a:t>引起状态发生变化的原（诱）因</a:t>
            </a:r>
            <a:r>
              <a:rPr lang="zh-CN" altLang="en-US" b="1" dirty="0">
                <a:solidFill>
                  <a:schemeClr val="tx1"/>
                </a:solidFill>
                <a:latin typeface="华文新魏" panose="02010800040101010101" pitchFamily="2" charset="-122"/>
                <a:ea typeface="华文新魏" panose="02010800040101010101" pitchFamily="2" charset="-122"/>
              </a:rPr>
              <a:t>可分为：</a:t>
            </a:r>
            <a:r>
              <a:rPr lang="en-US" altLang="zh-CN" dirty="0">
                <a:solidFill>
                  <a:schemeClr val="bg1"/>
                </a:solidFill>
                <a:latin typeface="华文新魏" panose="02010800040101010101" pitchFamily="2" charset="-122"/>
                <a:ea typeface="华文新魏" panose="02010800040101010101" pitchFamily="2" charset="-122"/>
              </a:rPr>
              <a:t>   </a:t>
            </a:r>
            <a:r>
              <a:rPr lang="en-US" altLang="zh-CN" dirty="0">
                <a:solidFill>
                  <a:schemeClr val="accent2"/>
                </a:solidFill>
                <a:latin typeface="华文新魏" panose="02010800040101010101" pitchFamily="2" charset="-122"/>
                <a:ea typeface="华文新魏" panose="02010800040101010101" pitchFamily="2" charset="-122"/>
              </a:rPr>
              <a:t> </a:t>
            </a:r>
          </a:p>
          <a:p>
            <a:pPr eaLnBrk="1" hangingPunct="1">
              <a:lnSpc>
                <a:spcPct val="120000"/>
              </a:lnSpc>
              <a:spcBef>
                <a:spcPct val="50000"/>
              </a:spcBef>
            </a:pPr>
            <a:r>
              <a:rPr lang="zh-CN" altLang="en-US" b="1" u="sng" dirty="0">
                <a:solidFill>
                  <a:schemeClr val="tx1"/>
                </a:solidFill>
                <a:latin typeface="华文新魏" panose="02010800040101010101" pitchFamily="2" charset="-122"/>
                <a:ea typeface="华文新魏" panose="02010800040101010101" pitchFamily="2" charset="-122"/>
              </a:rPr>
              <a:t>同步时序电路</a:t>
            </a:r>
            <a:r>
              <a:rPr lang="zh-CN" altLang="en-US" dirty="0">
                <a:solidFill>
                  <a:schemeClr val="tx1"/>
                </a:solidFill>
                <a:latin typeface="华文新魏" panose="02010800040101010101" pitchFamily="2" charset="-122"/>
                <a:ea typeface="华文新魏" panose="02010800040101010101" pitchFamily="2" charset="-122"/>
              </a:rPr>
              <a:t>：其状态的改变受</a:t>
            </a:r>
            <a:r>
              <a:rPr lang="zh-CN" altLang="en-US" b="1" dirty="0">
                <a:solidFill>
                  <a:srgbClr val="FF0000"/>
                </a:solidFill>
                <a:latin typeface="华文新魏" panose="02010800040101010101" pitchFamily="2" charset="-122"/>
                <a:ea typeface="华文新魏" panose="02010800040101010101" pitchFamily="2" charset="-122"/>
              </a:rPr>
              <a:t>同一个</a:t>
            </a:r>
            <a:r>
              <a:rPr lang="zh-CN" altLang="en-US" dirty="0">
                <a:solidFill>
                  <a:schemeClr val="tx1"/>
                </a:solidFill>
                <a:latin typeface="华文新魏" panose="02010800040101010101" pitchFamily="2" charset="-122"/>
                <a:ea typeface="华文新魏" panose="02010800040101010101" pitchFamily="2" charset="-122"/>
              </a:rPr>
              <a:t>时钟脉冲的控制，且与时钟脉冲同步。即电路在</a:t>
            </a:r>
            <a:r>
              <a:rPr lang="zh-CN" altLang="en-US" b="1" dirty="0">
                <a:solidFill>
                  <a:srgbClr val="FF0000"/>
                </a:solidFill>
                <a:latin typeface="华文新魏" panose="02010800040101010101" pitchFamily="2" charset="-122"/>
                <a:ea typeface="华文新魏" panose="02010800040101010101" pitchFamily="2" charset="-122"/>
              </a:rPr>
              <a:t>统一时钟</a:t>
            </a:r>
            <a:r>
              <a:rPr lang="en-US" altLang="zh-CN" b="1" dirty="0">
                <a:solidFill>
                  <a:srgbClr val="FF0000"/>
                </a:solidFill>
                <a:latin typeface="华文新魏" panose="02010800040101010101" pitchFamily="2" charset="-122"/>
                <a:ea typeface="华文新魏" panose="02010800040101010101" pitchFamily="2" charset="-122"/>
              </a:rPr>
              <a:t>CP/CLK</a:t>
            </a:r>
            <a:r>
              <a:rPr lang="zh-CN" altLang="en-US" b="1" dirty="0">
                <a:solidFill>
                  <a:srgbClr val="FF0000"/>
                </a:solidFill>
                <a:latin typeface="华文新魏" panose="02010800040101010101" pitchFamily="2" charset="-122"/>
                <a:ea typeface="华文新魏" panose="02010800040101010101" pitchFamily="2" charset="-122"/>
              </a:rPr>
              <a:t>控制</a:t>
            </a:r>
            <a:r>
              <a:rPr lang="zh-CN" altLang="en-US" dirty="0">
                <a:solidFill>
                  <a:schemeClr val="tx1"/>
                </a:solidFill>
                <a:latin typeface="华文新魏" panose="02010800040101010101" pitchFamily="2" charset="-122"/>
                <a:ea typeface="华文新魏" panose="02010800040101010101" pitchFamily="2" charset="-122"/>
              </a:rPr>
              <a:t>下，同步改变状态。在两个时钟脉冲中间，输入信号的变化不会改变电路状态。</a:t>
            </a:r>
          </a:p>
          <a:p>
            <a:pPr eaLnBrk="1" hangingPunct="1">
              <a:lnSpc>
                <a:spcPct val="120000"/>
              </a:lnSpc>
              <a:spcBef>
                <a:spcPct val="50000"/>
              </a:spcBef>
            </a:pPr>
            <a:r>
              <a:rPr lang="zh-CN" altLang="en-US" u="sng" dirty="0">
                <a:solidFill>
                  <a:schemeClr val="tx1"/>
                </a:solidFill>
                <a:latin typeface="华文新魏" panose="02010800040101010101" pitchFamily="2" charset="-122"/>
                <a:ea typeface="华文新魏" panose="02010800040101010101" pitchFamily="2" charset="-122"/>
              </a:rPr>
              <a:t>异步时序电路</a:t>
            </a:r>
            <a:r>
              <a:rPr lang="zh-CN" altLang="en-US" dirty="0">
                <a:solidFill>
                  <a:schemeClr val="tx1"/>
                </a:solidFill>
                <a:latin typeface="华文新魏" panose="02010800040101010101" pitchFamily="2" charset="-122"/>
                <a:ea typeface="华文新魏" panose="02010800040101010101" pitchFamily="2" charset="-122"/>
              </a:rPr>
              <a:t>：</a:t>
            </a:r>
            <a:r>
              <a:rPr lang="zh-CN" altLang="en-US" b="1" dirty="0">
                <a:solidFill>
                  <a:srgbClr val="FF0000"/>
                </a:solidFill>
                <a:latin typeface="华文新魏" panose="02010800040101010101" pitchFamily="2" charset="-122"/>
                <a:ea typeface="华文新魏" panose="02010800040101010101" pitchFamily="2" charset="-122"/>
              </a:rPr>
              <a:t>无统一的时钟脉冲</a:t>
            </a:r>
            <a:r>
              <a:rPr lang="zh-CN" altLang="en-US" dirty="0">
                <a:solidFill>
                  <a:schemeClr val="tx1"/>
                </a:solidFill>
                <a:latin typeface="华文新魏" panose="02010800040101010101" pitchFamily="2" charset="-122"/>
                <a:ea typeface="华文新魏" panose="02010800040101010101" pitchFamily="2" charset="-122"/>
              </a:rPr>
              <a:t>使整个系统的工作同步，</a:t>
            </a:r>
            <a:r>
              <a:rPr lang="zh-CN" altLang="en-US" dirty="0">
                <a:solidFill>
                  <a:srgbClr val="0000FF"/>
                </a:solidFill>
                <a:latin typeface="华文新魏" panose="02010800040101010101" pitchFamily="2" charset="-122"/>
                <a:ea typeface="华文新魏" panose="02010800040101010101" pitchFamily="2" charset="-122"/>
              </a:rPr>
              <a:t>输入直接</a:t>
            </a:r>
            <a:r>
              <a:rPr lang="zh-CN" altLang="en-US" dirty="0">
                <a:solidFill>
                  <a:schemeClr val="tx1"/>
                </a:solidFill>
                <a:latin typeface="华文新魏" panose="02010800040101010101" pitchFamily="2" charset="-122"/>
                <a:ea typeface="华文新魏" panose="02010800040101010101" pitchFamily="2" charset="-122"/>
              </a:rPr>
              <a:t>引起状态改变。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a:xfrm>
            <a:off x="285750" y="590550"/>
            <a:ext cx="7772400" cy="457200"/>
          </a:xfrm>
          <a:prstGeom prst="rect">
            <a:avLst/>
          </a:prstGeom>
          <a:noFill/>
          <a:ln w="19050">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2</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时序电路的分类（续）</a:t>
            </a:r>
            <a:endParaRPr lang="zh-CN" altLang="en-US" sz="2000" b="1" i="1" dirty="0">
              <a:solidFill>
                <a:srgbClr val="FF0000"/>
              </a:solidFill>
              <a:latin typeface="华文新魏" panose="02010800040101010101" pitchFamily="2" charset="-122"/>
              <a:ea typeface="华文新魏" panose="02010800040101010101" pitchFamily="2" charset="-122"/>
            </a:endParaRPr>
          </a:p>
        </p:txBody>
      </p:sp>
      <p:sp>
        <p:nvSpPr>
          <p:cNvPr id="25603" name="Text Box 5"/>
          <p:cNvSpPr txBox="1"/>
          <p:nvPr/>
        </p:nvSpPr>
        <p:spPr>
          <a:xfrm>
            <a:off x="179388" y="987425"/>
            <a:ext cx="8534400" cy="3846195"/>
          </a:xfrm>
          <a:prstGeom prst="rect">
            <a:avLst/>
          </a:prstGeom>
          <a:noFill/>
          <a:ln w="9525">
            <a:noFill/>
          </a:ln>
        </p:spPr>
        <p:txBody>
          <a:bodyPr>
            <a:spAutoFit/>
          </a:bodyPr>
          <a:lstStyle/>
          <a:p>
            <a:pPr eaLnBrk="1" hangingPunct="1">
              <a:lnSpc>
                <a:spcPct val="120000"/>
              </a:lnSpc>
              <a:spcBef>
                <a:spcPct val="50000"/>
              </a:spcBef>
            </a:pPr>
            <a:r>
              <a:rPr lang="en-US" altLang="zh-CN" b="1" dirty="0">
                <a:solidFill>
                  <a:schemeClr val="tx1"/>
                </a:solidFill>
                <a:latin typeface="微软雅黑" panose="020B0503020204020204" charset="-122"/>
                <a:ea typeface="微软雅黑" panose="020B0503020204020204" charset="-122"/>
              </a:rPr>
              <a:t>②</a:t>
            </a:r>
            <a:r>
              <a:rPr lang="en-US" altLang="zh-CN" b="1" dirty="0">
                <a:solidFill>
                  <a:schemeClr val="tx1"/>
                </a:solidFill>
                <a:latin typeface="Times New Roman" panose="02020603050405020304" pitchFamily="18" charset="0"/>
                <a:ea typeface="华文新魏" panose="02010800040101010101" pitchFamily="2" charset="-122"/>
              </a:rPr>
              <a:t> </a:t>
            </a:r>
            <a:r>
              <a:rPr lang="zh-CN" altLang="en-US" b="1" dirty="0">
                <a:solidFill>
                  <a:schemeClr val="tx1"/>
                </a:solidFill>
                <a:latin typeface="Times New Roman" panose="02020603050405020304" pitchFamily="18" charset="0"/>
                <a:ea typeface="华文新魏" panose="02010800040101010101" pitchFamily="2" charset="-122"/>
              </a:rPr>
              <a:t>按</a:t>
            </a:r>
            <a:r>
              <a:rPr lang="zh-CN" altLang="en-US" b="1" dirty="0">
                <a:solidFill>
                  <a:srgbClr val="FF0000"/>
                </a:solidFill>
                <a:latin typeface="Times New Roman" panose="02020603050405020304" pitchFamily="18" charset="0"/>
                <a:ea typeface="华文新魏" panose="02010800040101010101" pitchFamily="2" charset="-122"/>
              </a:rPr>
              <a:t>输入信号</a:t>
            </a:r>
            <a:r>
              <a:rPr lang="en-US" altLang="zh-CN" b="1" dirty="0">
                <a:solidFill>
                  <a:srgbClr val="FF0000"/>
                </a:solidFill>
                <a:latin typeface="Times New Roman" panose="02020603050405020304" pitchFamily="18" charset="0"/>
                <a:ea typeface="华文新魏" panose="02010800040101010101" pitchFamily="2" charset="-122"/>
              </a:rPr>
              <a:t>x</a:t>
            </a:r>
            <a:r>
              <a:rPr lang="zh-CN" altLang="en-US" b="1" dirty="0">
                <a:solidFill>
                  <a:srgbClr val="FF0000"/>
                </a:solidFill>
                <a:latin typeface="Times New Roman" panose="02020603050405020304" pitchFamily="18" charset="0"/>
                <a:ea typeface="华文新魏" panose="02010800040101010101" pitchFamily="2" charset="-122"/>
              </a:rPr>
              <a:t>的特性</a:t>
            </a:r>
            <a:r>
              <a:rPr lang="zh-CN" altLang="en-US" b="1" dirty="0">
                <a:solidFill>
                  <a:schemeClr val="tx1"/>
                </a:solidFill>
                <a:latin typeface="Times New Roman" panose="02020603050405020304" pitchFamily="18" charset="0"/>
                <a:ea typeface="华文新魏" panose="02010800040101010101" pitchFamily="2" charset="-122"/>
              </a:rPr>
              <a:t>可分为：</a:t>
            </a:r>
            <a:endParaRPr lang="en-US" altLang="zh-CN" b="1" dirty="0">
              <a:solidFill>
                <a:schemeClr val="tx1"/>
              </a:solidFill>
              <a:latin typeface="Times New Roman" panose="02020603050405020304" pitchFamily="18" charset="0"/>
              <a:ea typeface="华文新魏" panose="02010800040101010101" pitchFamily="2" charset="-122"/>
            </a:endParaRPr>
          </a:p>
          <a:p>
            <a:pPr eaLnBrk="1" hangingPunct="1">
              <a:lnSpc>
                <a:spcPct val="120000"/>
              </a:lnSpc>
              <a:spcBef>
                <a:spcPct val="50000"/>
              </a:spcBef>
              <a:buFont typeface="Arial" panose="020B0604020202020204" pitchFamily="34" charset="0"/>
            </a:pPr>
            <a:r>
              <a:rPr lang="zh-CN" altLang="en-US" u="sng" dirty="0">
                <a:solidFill>
                  <a:srgbClr val="FF0000"/>
                </a:solidFill>
                <a:latin typeface="Times New Roman" panose="02020603050405020304" pitchFamily="18" charset="0"/>
                <a:ea typeface="华文新魏" panose="02010800040101010101" pitchFamily="2" charset="-122"/>
              </a:rPr>
              <a:t>同步时序电路中</a:t>
            </a:r>
            <a:r>
              <a:rPr lang="zh-CN" altLang="en-US" dirty="0">
                <a:solidFill>
                  <a:schemeClr val="tx1"/>
                </a:solidFill>
                <a:latin typeface="Times New Roman" panose="02020603050405020304" pitchFamily="18" charset="0"/>
                <a:ea typeface="华文新魏" panose="02010800040101010101" pitchFamily="2" charset="-122"/>
              </a:rPr>
              <a:t>，输入信号</a:t>
            </a:r>
            <a:r>
              <a:rPr lang="en-US" altLang="zh-CN" dirty="0">
                <a:solidFill>
                  <a:srgbClr val="FF0000"/>
                </a:solidFill>
                <a:latin typeface="Times New Roman" panose="02020603050405020304" pitchFamily="18" charset="0"/>
                <a:ea typeface="华文新魏" panose="02010800040101010101" pitchFamily="2" charset="-122"/>
              </a:rPr>
              <a:t>x</a:t>
            </a:r>
            <a:r>
              <a:rPr lang="zh-CN" altLang="en-US" dirty="0">
                <a:solidFill>
                  <a:schemeClr val="tx1"/>
                </a:solidFill>
                <a:latin typeface="Times New Roman" panose="02020603050405020304" pitchFamily="18" charset="0"/>
                <a:ea typeface="华文新魏" panose="02010800040101010101" pitchFamily="2" charset="-122"/>
              </a:rPr>
              <a:t>相对时钟脉冲</a:t>
            </a:r>
            <a:r>
              <a:rPr lang="en-US" altLang="zh-CN" dirty="0">
                <a:solidFill>
                  <a:srgbClr val="FF0000"/>
                </a:solidFill>
                <a:latin typeface="Times New Roman" panose="02020603050405020304" pitchFamily="18" charset="0"/>
                <a:ea typeface="华文新魏" panose="02010800040101010101" pitchFamily="2" charset="-122"/>
              </a:rPr>
              <a:t>CP</a:t>
            </a:r>
            <a:r>
              <a:rPr lang="zh-CN" altLang="en-US" dirty="0">
                <a:solidFill>
                  <a:schemeClr val="tx1"/>
                </a:solidFill>
                <a:latin typeface="Times New Roman" panose="02020603050405020304" pitchFamily="18" charset="0"/>
                <a:ea typeface="华文新魏" panose="02010800040101010101" pitchFamily="2" charset="-122"/>
              </a:rPr>
              <a:t>的变化速度而言，如果输入信号</a:t>
            </a:r>
            <a:r>
              <a:rPr lang="en-US" altLang="zh-CN" dirty="0">
                <a:solidFill>
                  <a:srgbClr val="FF0000"/>
                </a:solidFill>
                <a:latin typeface="Times New Roman" panose="02020603050405020304" pitchFamily="18" charset="0"/>
                <a:ea typeface="华文新魏" panose="02010800040101010101" pitchFamily="2" charset="-122"/>
              </a:rPr>
              <a:t>x</a:t>
            </a:r>
            <a:r>
              <a:rPr lang="zh-CN" altLang="en-US" dirty="0">
                <a:solidFill>
                  <a:schemeClr val="tx1"/>
                </a:solidFill>
                <a:latin typeface="Times New Roman" panose="02020603050405020304" pitchFamily="18" charset="0"/>
                <a:ea typeface="华文新魏" panose="02010800040101010101" pitchFamily="2" charset="-122"/>
              </a:rPr>
              <a:t>在两个时钟脉冲之间信号完成</a:t>
            </a:r>
            <a:r>
              <a:rPr lang="en-US" altLang="zh-CN" dirty="0">
                <a:solidFill>
                  <a:schemeClr val="tx1"/>
                </a:solidFill>
                <a:latin typeface="Times New Roman" panose="02020603050405020304" pitchFamily="18" charset="0"/>
                <a:ea typeface="华文新魏" panose="02010800040101010101" pitchFamily="2" charset="-122"/>
              </a:rPr>
              <a:t>0 →1→0(</a:t>
            </a:r>
            <a:r>
              <a:rPr lang="zh-CN" altLang="en-US" dirty="0">
                <a:solidFill>
                  <a:schemeClr val="tx1"/>
                </a:solidFill>
                <a:latin typeface="Times New Roman" panose="02020603050405020304" pitchFamily="18" charset="0"/>
                <a:ea typeface="华文新魏" panose="02010800040101010101" pitchFamily="2" charset="-122"/>
              </a:rPr>
              <a:t>或</a:t>
            </a:r>
            <a:r>
              <a:rPr lang="en-US" altLang="zh-CN" dirty="0">
                <a:solidFill>
                  <a:schemeClr val="tx1"/>
                </a:solidFill>
                <a:latin typeface="Times New Roman" panose="02020603050405020304" pitchFamily="18" charset="0"/>
                <a:ea typeface="华文新魏" panose="02010800040101010101" pitchFamily="2" charset="-122"/>
              </a:rPr>
              <a:t>1 →0 →1)</a:t>
            </a:r>
            <a:r>
              <a:rPr lang="zh-CN" altLang="en-US" dirty="0">
                <a:solidFill>
                  <a:schemeClr val="tx1"/>
                </a:solidFill>
                <a:latin typeface="Times New Roman" panose="02020603050405020304" pitchFamily="18" charset="0"/>
                <a:ea typeface="华文新魏" panose="02010800040101010101" pitchFamily="2" charset="-122"/>
              </a:rPr>
              <a:t>两次变化则称为脉</a:t>
            </a:r>
            <a:r>
              <a:rPr lang="zh-CN" altLang="en-US" u="sng" dirty="0">
                <a:solidFill>
                  <a:schemeClr val="tx1"/>
                </a:solidFill>
                <a:latin typeface="Times New Roman" panose="02020603050405020304" pitchFamily="18" charset="0"/>
                <a:ea typeface="华文新魏" panose="02010800040101010101" pitchFamily="2" charset="-122"/>
              </a:rPr>
              <a:t>冲输入同步时序电路</a:t>
            </a:r>
            <a:r>
              <a:rPr lang="zh-CN" altLang="en-US" dirty="0">
                <a:solidFill>
                  <a:schemeClr val="tx1"/>
                </a:solidFill>
                <a:latin typeface="Times New Roman" panose="02020603050405020304" pitchFamily="18" charset="0"/>
                <a:ea typeface="华文新魏" panose="02010800040101010101" pitchFamily="2" charset="-122"/>
              </a:rPr>
              <a:t>，否则称为</a:t>
            </a:r>
            <a:r>
              <a:rPr lang="zh-CN" altLang="en-US" u="sng" dirty="0">
                <a:solidFill>
                  <a:schemeClr val="tx1"/>
                </a:solidFill>
                <a:latin typeface="Times New Roman" panose="02020603050405020304" pitchFamily="18" charset="0"/>
                <a:ea typeface="华文新魏" panose="02010800040101010101" pitchFamily="2" charset="-122"/>
              </a:rPr>
              <a:t>电平输入同步时序电路</a:t>
            </a:r>
            <a:r>
              <a:rPr lang="zh-CN" altLang="en-US" dirty="0">
                <a:solidFill>
                  <a:schemeClr val="tx1"/>
                </a:solidFill>
                <a:latin typeface="Times New Roman" panose="02020603050405020304" pitchFamily="18" charset="0"/>
                <a:ea typeface="华文新魏" panose="02010800040101010101" pitchFamily="2" charset="-122"/>
              </a:rPr>
              <a:t>。</a:t>
            </a:r>
            <a:endParaRPr lang="zh-CN" altLang="en-US" dirty="0">
              <a:solidFill>
                <a:schemeClr val="tx1"/>
              </a:solidFill>
              <a:latin typeface="华文新魏" panose="02010800040101010101" pitchFamily="2" charset="-122"/>
              <a:ea typeface="华文新魏" panose="02010800040101010101" pitchFamily="2" charset="-122"/>
            </a:endParaRPr>
          </a:p>
          <a:p>
            <a:pPr eaLnBrk="1" hangingPunct="1">
              <a:lnSpc>
                <a:spcPct val="90000"/>
              </a:lnSpc>
              <a:spcBef>
                <a:spcPct val="50000"/>
              </a:spcBef>
            </a:pPr>
            <a:r>
              <a:rPr lang="zh-CN" altLang="en-US" u="sng" dirty="0">
                <a:solidFill>
                  <a:srgbClr val="FF0000"/>
                </a:solidFill>
                <a:latin typeface="Times New Roman" panose="02020603050405020304" pitchFamily="18" charset="0"/>
                <a:ea typeface="华文新魏" panose="02010800040101010101" pitchFamily="2" charset="-122"/>
              </a:rPr>
              <a:t>异步时序电路中</a:t>
            </a:r>
            <a:r>
              <a:rPr lang="zh-CN" altLang="en-US" dirty="0">
                <a:solidFill>
                  <a:schemeClr val="tx1"/>
                </a:solidFill>
                <a:latin typeface="Times New Roman" panose="02020603050405020304" pitchFamily="18" charset="0"/>
                <a:ea typeface="华文新魏" panose="02010800040101010101" pitchFamily="2" charset="-122"/>
              </a:rPr>
              <a:t>，输入信号</a:t>
            </a:r>
            <a:r>
              <a:rPr lang="en-US" altLang="zh-CN" dirty="0">
                <a:solidFill>
                  <a:schemeClr val="tx1"/>
                </a:solidFill>
                <a:latin typeface="Times New Roman" panose="02020603050405020304" pitchFamily="18" charset="0"/>
                <a:ea typeface="华文新魏" panose="02010800040101010101" pitchFamily="2" charset="-122"/>
              </a:rPr>
              <a:t>x</a:t>
            </a:r>
            <a:r>
              <a:rPr lang="zh-CN" altLang="en-US" dirty="0">
                <a:solidFill>
                  <a:schemeClr val="tx1"/>
                </a:solidFill>
                <a:latin typeface="Times New Roman" panose="02020603050405020304" pitchFamily="18" charset="0"/>
                <a:ea typeface="华文新魏" panose="02010800040101010101" pitchFamily="2" charset="-122"/>
              </a:rPr>
              <a:t>按照电路研究的目的区分：如果研究的是输入信号</a:t>
            </a:r>
            <a:r>
              <a:rPr lang="en-US" altLang="zh-CN" dirty="0">
                <a:solidFill>
                  <a:srgbClr val="FF0000"/>
                </a:solidFill>
                <a:latin typeface="Times New Roman" panose="02020603050405020304" pitchFamily="18" charset="0"/>
                <a:ea typeface="华文新魏" panose="02010800040101010101" pitchFamily="2" charset="-122"/>
              </a:rPr>
              <a:t>x</a:t>
            </a:r>
            <a:r>
              <a:rPr lang="zh-CN" altLang="en-US" dirty="0">
                <a:solidFill>
                  <a:schemeClr val="tx1"/>
                </a:solidFill>
                <a:latin typeface="Times New Roman" panose="02020603050405020304" pitchFamily="18" charset="0"/>
                <a:ea typeface="华文新魏" panose="02010800040101010101" pitchFamily="2" charset="-122"/>
              </a:rPr>
              <a:t>完成</a:t>
            </a:r>
            <a:r>
              <a:rPr lang="en-US" altLang="zh-CN" dirty="0">
                <a:solidFill>
                  <a:schemeClr val="tx1"/>
                </a:solidFill>
                <a:latin typeface="Times New Roman" panose="02020603050405020304" pitchFamily="18" charset="0"/>
                <a:ea typeface="华文新魏" panose="02010800040101010101" pitchFamily="2" charset="-122"/>
              </a:rPr>
              <a:t>0 →1→0(</a:t>
            </a:r>
            <a:r>
              <a:rPr lang="zh-CN" altLang="en-US" dirty="0">
                <a:solidFill>
                  <a:schemeClr val="tx1"/>
                </a:solidFill>
                <a:latin typeface="Times New Roman" panose="02020603050405020304" pitchFamily="18" charset="0"/>
                <a:ea typeface="华文新魏" panose="02010800040101010101" pitchFamily="2" charset="-122"/>
              </a:rPr>
              <a:t>或</a:t>
            </a:r>
            <a:r>
              <a:rPr lang="en-US" altLang="zh-CN" dirty="0">
                <a:solidFill>
                  <a:schemeClr val="tx1"/>
                </a:solidFill>
                <a:latin typeface="Times New Roman" panose="02020603050405020304" pitchFamily="18" charset="0"/>
                <a:ea typeface="华文新魏" panose="02010800040101010101" pitchFamily="2" charset="-122"/>
              </a:rPr>
              <a:t>1 →0 →1)</a:t>
            </a:r>
            <a:r>
              <a:rPr lang="zh-CN" altLang="en-US" dirty="0">
                <a:solidFill>
                  <a:schemeClr val="tx1"/>
                </a:solidFill>
                <a:latin typeface="Times New Roman" panose="02020603050405020304" pitchFamily="18" charset="0"/>
                <a:ea typeface="华文新魏" panose="02010800040101010101" pitchFamily="2" charset="-122"/>
              </a:rPr>
              <a:t>两次变化对电路的影响，则称为</a:t>
            </a:r>
            <a:r>
              <a:rPr lang="zh-CN" altLang="en-US" u="sng" dirty="0">
                <a:solidFill>
                  <a:schemeClr val="tx1"/>
                </a:solidFill>
                <a:latin typeface="Times New Roman" panose="02020603050405020304" pitchFamily="18" charset="0"/>
                <a:ea typeface="华文新魏" panose="02010800040101010101" pitchFamily="2" charset="-122"/>
              </a:rPr>
              <a:t>脉冲输入异步时序电路</a:t>
            </a:r>
            <a:r>
              <a:rPr lang="zh-CN" altLang="en-US" dirty="0">
                <a:solidFill>
                  <a:schemeClr val="tx1"/>
                </a:solidFill>
                <a:latin typeface="Times New Roman" panose="02020603050405020304" pitchFamily="18" charset="0"/>
                <a:ea typeface="华文新魏" panose="02010800040101010101" pitchFamily="2" charset="-122"/>
              </a:rPr>
              <a:t>，否则称为</a:t>
            </a:r>
            <a:r>
              <a:rPr lang="zh-CN" altLang="en-US" u="sng" dirty="0">
                <a:solidFill>
                  <a:schemeClr val="tx1"/>
                </a:solidFill>
                <a:latin typeface="Times New Roman" panose="02020603050405020304" pitchFamily="18" charset="0"/>
                <a:ea typeface="华文新魏" panose="02010800040101010101" pitchFamily="2" charset="-122"/>
              </a:rPr>
              <a:t>电平输入异步时序电路</a:t>
            </a:r>
            <a:r>
              <a:rPr lang="zh-CN" altLang="en-US" dirty="0">
                <a:solidFill>
                  <a:schemeClr val="tx1"/>
                </a:solidFill>
                <a:latin typeface="Times New Roman" panose="02020603050405020304" pitchFamily="18" charset="0"/>
                <a:ea typeface="华文新魏" panose="02010800040101010101" pitchFamily="2" charset="-122"/>
              </a:rPr>
              <a:t>。即：</a:t>
            </a:r>
            <a:endParaRPr lang="en-US" altLang="zh-CN" dirty="0">
              <a:solidFill>
                <a:schemeClr val="tx1"/>
              </a:solidFill>
              <a:latin typeface="Times New Roman" panose="02020603050405020304" pitchFamily="18" charset="0"/>
              <a:ea typeface="华文新魏" panose="02010800040101010101" pitchFamily="2" charset="-122"/>
            </a:endParaRPr>
          </a:p>
          <a:p>
            <a:pPr eaLnBrk="1" hangingPunct="1">
              <a:lnSpc>
                <a:spcPct val="90000"/>
              </a:lnSpc>
              <a:spcBef>
                <a:spcPct val="50000"/>
              </a:spcBef>
            </a:pPr>
            <a:r>
              <a:rPr lang="zh-CN" altLang="en-US" dirty="0">
                <a:solidFill>
                  <a:srgbClr val="FF0000"/>
                </a:solidFill>
                <a:latin typeface="Times New Roman" panose="02020603050405020304" pitchFamily="18" charset="0"/>
                <a:ea typeface="华文新魏" panose="02010800040101010101" pitchFamily="2" charset="-122"/>
              </a:rPr>
              <a:t>脉冲输入</a:t>
            </a:r>
            <a:r>
              <a:rPr lang="zh-CN" altLang="en-US" dirty="0">
                <a:solidFill>
                  <a:schemeClr val="accent2"/>
                </a:solidFill>
                <a:latin typeface="Times New Roman" panose="02020603050405020304" pitchFamily="18" charset="0"/>
                <a:ea typeface="华文新魏" panose="02010800040101010101" pitchFamily="2" charset="-122"/>
              </a:rPr>
              <a:t>：</a:t>
            </a:r>
            <a:r>
              <a:rPr lang="zh-CN" altLang="en-US" dirty="0">
                <a:solidFill>
                  <a:schemeClr val="tx1"/>
                </a:solidFill>
                <a:latin typeface="Times New Roman" panose="02020603050405020304" pitchFamily="18" charset="0"/>
                <a:ea typeface="华文新魏" panose="02010800040101010101" pitchFamily="2" charset="-122"/>
              </a:rPr>
              <a:t>在两个时钟脉冲之间信号完成</a:t>
            </a:r>
            <a:r>
              <a:rPr lang="en-US" altLang="zh-CN" dirty="0">
                <a:solidFill>
                  <a:schemeClr val="tx1"/>
                </a:solidFill>
                <a:latin typeface="Times New Roman" panose="02020603050405020304" pitchFamily="18" charset="0"/>
                <a:ea typeface="华文新魏" panose="02010800040101010101" pitchFamily="2" charset="-122"/>
              </a:rPr>
              <a:t>0 →1→0(</a:t>
            </a:r>
            <a:r>
              <a:rPr lang="zh-CN" altLang="en-US" dirty="0">
                <a:solidFill>
                  <a:schemeClr val="tx1"/>
                </a:solidFill>
                <a:latin typeface="Times New Roman" panose="02020603050405020304" pitchFamily="18" charset="0"/>
                <a:ea typeface="华文新魏" panose="02010800040101010101" pitchFamily="2" charset="-122"/>
              </a:rPr>
              <a:t>或</a:t>
            </a:r>
            <a:r>
              <a:rPr lang="en-US" altLang="zh-CN" dirty="0">
                <a:solidFill>
                  <a:schemeClr val="tx1"/>
                </a:solidFill>
                <a:latin typeface="Times New Roman" panose="02020603050405020304" pitchFamily="18" charset="0"/>
                <a:ea typeface="华文新魏" panose="02010800040101010101" pitchFamily="2" charset="-122"/>
              </a:rPr>
              <a:t>1 →0 →1)</a:t>
            </a:r>
            <a:r>
              <a:rPr lang="zh-CN" altLang="en-US" dirty="0">
                <a:solidFill>
                  <a:schemeClr val="tx1"/>
                </a:solidFill>
                <a:latin typeface="Times New Roman" panose="02020603050405020304" pitchFamily="18" charset="0"/>
                <a:ea typeface="华文新魏" panose="02010800040101010101" pitchFamily="2" charset="-122"/>
              </a:rPr>
              <a:t>两次变化后对电路的影响；</a:t>
            </a:r>
            <a:endParaRPr lang="en-US" altLang="zh-CN" dirty="0">
              <a:solidFill>
                <a:schemeClr val="tx1"/>
              </a:solidFill>
              <a:latin typeface="Times New Roman" panose="02020603050405020304" pitchFamily="18" charset="0"/>
              <a:ea typeface="华文新魏" panose="02010800040101010101" pitchFamily="2" charset="-122"/>
            </a:endParaRPr>
          </a:p>
          <a:p>
            <a:pPr eaLnBrk="1" hangingPunct="1">
              <a:lnSpc>
                <a:spcPct val="90000"/>
              </a:lnSpc>
              <a:spcBef>
                <a:spcPct val="50000"/>
              </a:spcBef>
            </a:pPr>
            <a:r>
              <a:rPr lang="zh-CN" altLang="en-US" dirty="0">
                <a:solidFill>
                  <a:srgbClr val="FF0000"/>
                </a:solidFill>
                <a:latin typeface="Times New Roman" panose="02020603050405020304" pitchFamily="18" charset="0"/>
                <a:ea typeface="华文新魏" panose="02010800040101010101" pitchFamily="2" charset="-122"/>
              </a:rPr>
              <a:t>电平输入</a:t>
            </a:r>
            <a:r>
              <a:rPr lang="zh-CN" altLang="en-US" dirty="0">
                <a:solidFill>
                  <a:schemeClr val="accent2"/>
                </a:solidFill>
                <a:latin typeface="Times New Roman" panose="02020603050405020304" pitchFamily="18" charset="0"/>
                <a:ea typeface="华文新魏" panose="02010800040101010101" pitchFamily="2" charset="-122"/>
              </a:rPr>
              <a:t>：</a:t>
            </a:r>
            <a:r>
              <a:rPr lang="zh-CN" altLang="en-US" dirty="0">
                <a:solidFill>
                  <a:schemeClr val="tx1"/>
                </a:solidFill>
                <a:latin typeface="Times New Roman" panose="02020603050405020304" pitchFamily="18" charset="0"/>
                <a:ea typeface="华文新魏" panose="02010800040101010101" pitchFamily="2" charset="-122"/>
              </a:rPr>
              <a:t>信号完成一次</a:t>
            </a:r>
            <a:r>
              <a:rPr lang="en-US" altLang="zh-CN" dirty="0">
                <a:solidFill>
                  <a:schemeClr val="tx1"/>
                </a:solidFill>
                <a:latin typeface="Times New Roman" panose="02020603050405020304" pitchFamily="18" charset="0"/>
                <a:ea typeface="华文新魏" panose="02010800040101010101" pitchFamily="2" charset="-122"/>
              </a:rPr>
              <a:t>0 →1(</a:t>
            </a:r>
            <a:r>
              <a:rPr lang="zh-CN" altLang="en-US" dirty="0">
                <a:solidFill>
                  <a:schemeClr val="tx1"/>
                </a:solidFill>
                <a:latin typeface="Times New Roman" panose="02020603050405020304" pitchFamily="18" charset="0"/>
                <a:ea typeface="华文新魏" panose="02010800040101010101" pitchFamily="2" charset="-122"/>
              </a:rPr>
              <a:t>或</a:t>
            </a:r>
            <a:r>
              <a:rPr lang="en-US" altLang="zh-CN" dirty="0">
                <a:solidFill>
                  <a:schemeClr val="tx1"/>
                </a:solidFill>
                <a:latin typeface="Times New Roman" panose="02020603050405020304" pitchFamily="18" charset="0"/>
                <a:ea typeface="华文新魏" panose="02010800040101010101" pitchFamily="2" charset="-122"/>
              </a:rPr>
              <a:t>1 →0) </a:t>
            </a:r>
            <a:r>
              <a:rPr lang="zh-CN" altLang="en-US" dirty="0">
                <a:solidFill>
                  <a:schemeClr val="tx1"/>
                </a:solidFill>
                <a:latin typeface="Times New Roman" panose="02020603050405020304" pitchFamily="18" charset="0"/>
                <a:ea typeface="华文新魏" panose="02010800040101010101" pitchFamily="2" charset="-122"/>
              </a:rPr>
              <a:t>变化对电路的影响。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7" dur="500"/>
                                        <p:tgtEl>
                                          <p:spTgt spid="2560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2" dur="500"/>
                                        <p:tgtEl>
                                          <p:spTgt spid="2560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17"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285750" y="590550"/>
            <a:ext cx="7772400" cy="457200"/>
          </a:xfrm>
          <a:prstGeom prst="rect">
            <a:avLst/>
          </a:prstGeom>
          <a:noFill/>
          <a:ln w="19050">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2</a:t>
            </a: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时序电路的分类（续）</a:t>
            </a:r>
            <a:endParaRPr lang="zh-CN" altLang="en-US" sz="2000" b="1" i="1" dirty="0">
              <a:solidFill>
                <a:srgbClr val="FF0000"/>
              </a:solidFill>
              <a:latin typeface="华文新魏" panose="02010800040101010101" pitchFamily="2" charset="-122"/>
              <a:ea typeface="华文新魏" panose="02010800040101010101" pitchFamily="2" charset="-122"/>
            </a:endParaRPr>
          </a:p>
        </p:txBody>
      </p:sp>
      <p:sp>
        <p:nvSpPr>
          <p:cNvPr id="26627" name="Text Box 5"/>
          <p:cNvSpPr txBox="1"/>
          <p:nvPr/>
        </p:nvSpPr>
        <p:spPr>
          <a:xfrm>
            <a:off x="285115" y="1056005"/>
            <a:ext cx="5232400" cy="460375"/>
          </a:xfrm>
          <a:prstGeom prst="rect">
            <a:avLst/>
          </a:prstGeom>
          <a:noFill/>
          <a:ln w="9525">
            <a:noFill/>
          </a:ln>
        </p:spPr>
        <p:txBody>
          <a:bodyPr wrap="square">
            <a:spAutoFit/>
          </a:bodyPr>
          <a:lstStyle/>
          <a:p>
            <a:pPr eaLnBrk="1" hangingPunct="1">
              <a:lnSpc>
                <a:spcPct val="120000"/>
              </a:lnSpc>
              <a:spcBef>
                <a:spcPct val="50000"/>
              </a:spcBef>
            </a:pPr>
            <a:r>
              <a:rPr lang="en-US" altLang="zh-CN" b="1" dirty="0">
                <a:solidFill>
                  <a:schemeClr val="tx1"/>
                </a:solidFill>
                <a:latin typeface="微软雅黑" panose="020B0503020204020204" charset="-122"/>
                <a:ea typeface="微软雅黑" panose="020B0503020204020204" charset="-122"/>
              </a:rPr>
              <a:t>②</a:t>
            </a:r>
            <a:r>
              <a:rPr lang="en-US" altLang="zh-CN" b="1" dirty="0">
                <a:solidFill>
                  <a:schemeClr val="tx1"/>
                </a:solidFill>
                <a:latin typeface="Times New Roman" panose="02020603050405020304" pitchFamily="18" charset="0"/>
                <a:ea typeface="华文新魏" panose="02010800040101010101" pitchFamily="2" charset="-122"/>
              </a:rPr>
              <a:t> </a:t>
            </a:r>
            <a:r>
              <a:rPr lang="zh-CN" altLang="en-US" b="1" dirty="0">
                <a:solidFill>
                  <a:schemeClr val="tx1"/>
                </a:solidFill>
                <a:latin typeface="Times New Roman" panose="02020603050405020304" pitchFamily="18" charset="0"/>
                <a:ea typeface="华文新魏" panose="02010800040101010101" pitchFamily="2" charset="-122"/>
              </a:rPr>
              <a:t>按</a:t>
            </a:r>
            <a:r>
              <a:rPr lang="zh-CN" altLang="en-US" b="1" dirty="0">
                <a:solidFill>
                  <a:srgbClr val="FF0000"/>
                </a:solidFill>
                <a:latin typeface="Times New Roman" panose="02020603050405020304" pitchFamily="18" charset="0"/>
                <a:ea typeface="华文新魏" panose="02010800040101010101" pitchFamily="2" charset="-122"/>
              </a:rPr>
              <a:t>输入信号</a:t>
            </a:r>
            <a:r>
              <a:rPr lang="en-US" altLang="zh-CN" b="1" dirty="0">
                <a:solidFill>
                  <a:srgbClr val="FF0000"/>
                </a:solidFill>
                <a:latin typeface="Times New Roman" panose="02020603050405020304" pitchFamily="18" charset="0"/>
                <a:ea typeface="华文新魏" panose="02010800040101010101" pitchFamily="2" charset="-122"/>
              </a:rPr>
              <a:t>x</a:t>
            </a:r>
            <a:r>
              <a:rPr lang="zh-CN" altLang="en-US" b="1" dirty="0">
                <a:solidFill>
                  <a:srgbClr val="FF0000"/>
                </a:solidFill>
                <a:latin typeface="Times New Roman" panose="02020603050405020304" pitchFamily="18" charset="0"/>
                <a:ea typeface="华文新魏" panose="02010800040101010101" pitchFamily="2" charset="-122"/>
              </a:rPr>
              <a:t>的特性</a:t>
            </a:r>
            <a:r>
              <a:rPr lang="zh-CN" altLang="en-US" b="1" dirty="0">
                <a:solidFill>
                  <a:schemeClr val="tx1"/>
                </a:solidFill>
                <a:latin typeface="Times New Roman" panose="02020603050405020304" pitchFamily="18" charset="0"/>
                <a:ea typeface="华文新魏" panose="02010800040101010101" pitchFamily="2" charset="-122"/>
              </a:rPr>
              <a:t>可分为（续）：</a:t>
            </a:r>
            <a:endParaRPr lang="en-US" altLang="zh-CN" b="1" dirty="0">
              <a:solidFill>
                <a:schemeClr val="tx1"/>
              </a:solidFill>
              <a:latin typeface="Times New Roman" panose="02020603050405020304" pitchFamily="18" charset="0"/>
              <a:ea typeface="华文新魏" panose="02010800040101010101" pitchFamily="2" charset="-122"/>
            </a:endParaRPr>
          </a:p>
        </p:txBody>
      </p:sp>
      <p:pic>
        <p:nvPicPr>
          <p:cNvPr id="26628" name="Picture 4"/>
          <p:cNvPicPr>
            <a:picLocks noChangeAspect="1"/>
          </p:cNvPicPr>
          <p:nvPr/>
        </p:nvPicPr>
        <p:blipFill>
          <a:blip r:embed="rId2"/>
          <a:stretch>
            <a:fillRect/>
          </a:stretch>
        </p:blipFill>
        <p:spPr>
          <a:xfrm>
            <a:off x="846138" y="1924050"/>
            <a:ext cx="6173787" cy="2376488"/>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0b28849-ec2f-4834-9555-9fdb9808ead4"/>
  <p:tag name="COMMONDATA" val="eyJoZGlkIjoiNDhiNjIzYzU1ZGEzZTY4YzZjM2Q5NDg5MTNkOWY5NmY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b5a012c3-0c64-45a4-a9bc-dcc0fab358c5}"/>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b0e033a5-39cf-4923-8331-7464924bdb4b}"/>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280edbc9-798c-4f66-8a35-d16483779ac9}"/>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f538e477-8f44-4a35-ae54-9ef4a59db7a0}"/>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ff68a2e3-4d80-4584-ae22-8b1d17d9520c}"/>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a5c60d39-a1b2-4c66-b1be-07e8722be1f5}"/>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2aea076b-6e83-4713-b7ca-ce0ea6bcb89d}"/>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bbdd534c-c9a1-4926-895d-e11ca367fc6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f0705edd-f40e-418d-9bd4-0b24baef9ace}"/>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967bfd4c-9a48-48d1-88a5-2bb501f807e7}"/>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2aec9a7f-2eba-4e50-a8b9-5bf30af2a7d1}"/>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f3678d93-a198-44f4-90da-829c7d84ab89}"/>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8359b20d-2cf4-4b88-b80b-531208d6796f}"/>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dd979d81-bda1-47f2-ae7a-72ae0ec441d6}"/>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9ac361bc-1155-4e9d-8e12-35fe44aaaabb}"/>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7cfcd384-22af-448f-9c00-ad617ec5a87a}"/>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5638</Words>
  <Application>Microsoft Office PowerPoint</Application>
  <PresentationFormat>全屏显示(16:9)</PresentationFormat>
  <Paragraphs>1737</Paragraphs>
  <Slides>68</Slides>
  <Notes>23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68</vt:i4>
      </vt:variant>
    </vt:vector>
  </HeadingPairs>
  <TitlesOfParts>
    <vt:vector size="78" baseType="lpstr">
      <vt:lpstr>方正综艺简体</vt:lpstr>
      <vt:lpstr>黑体</vt:lpstr>
      <vt:lpstr>华文新魏</vt:lpstr>
      <vt:lpstr>微软雅黑</vt:lpstr>
      <vt:lpstr>Arial</vt:lpstr>
      <vt:lpstr>Calibri</vt:lpstr>
      <vt:lpstr>Calibri Light</vt:lpstr>
      <vt:lpstr>Times New Roman</vt:lpstr>
      <vt:lpstr>Wingdings</vt:lpstr>
      <vt:lpstr>自定义设计方案</vt:lpstr>
      <vt:lpstr>数 字 逻 辑 电 路</vt:lpstr>
      <vt:lpstr>第3章 时序逻辑电路</vt:lpstr>
      <vt:lpstr>3.1  时序逻辑电路基础</vt:lpstr>
      <vt:lpstr>3.1.1 时序电路概述</vt:lpstr>
      <vt:lpstr>1） 时序电路的一般形式</vt:lpstr>
      <vt:lpstr>时序电路的变化规律</vt:lpstr>
      <vt:lpstr>2） 时序电路的分类</vt:lpstr>
      <vt:lpstr>2） 时序电路的分类（续）</vt:lpstr>
      <vt:lpstr>2） 时序电路的分类（续）</vt:lpstr>
      <vt:lpstr>2） 时序电路的分类</vt:lpstr>
      <vt:lpstr>PowerPoint 演示文稿</vt:lpstr>
      <vt:lpstr>（4）状态表 State-table（二维表：现态、次态，输入、输出）</vt:lpstr>
      <vt:lpstr>（5）状态图 State-diagrams</vt:lpstr>
      <vt:lpstr>3.2   时序电路的双稳态元件 Bistable Element</vt:lpstr>
      <vt:lpstr>锁存器 Latches 与触发器 Flip-flops 的区别及各自的分类</vt:lpstr>
      <vt:lpstr>1） S-R 锁存器（Set-Reset Latche）</vt:lpstr>
      <vt:lpstr>   S-R 锁存器</vt:lpstr>
      <vt:lpstr>PowerPoint 演示文稿</vt:lpstr>
      <vt:lpstr>2）  /S - /R 锁存器(/S - /R Latche)</vt:lpstr>
      <vt:lpstr> /S - /R 锁存器</vt:lpstr>
      <vt:lpstr>3） 带使能端的S-R 锁存器 S-R latche with enable</vt:lpstr>
      <vt:lpstr>带使能端的S-R锁存器</vt:lpstr>
      <vt:lpstr>带使能端的S-R 锁存器的工作过程(1)：</vt:lpstr>
      <vt:lpstr>带使能端的S-R 锁存器的工作过程(2)：</vt:lpstr>
      <vt:lpstr>带使能端的S-R 锁存器的工作过程(3)：</vt:lpstr>
      <vt:lpstr>带使能端的S-R 锁存器的工作过程(4)：</vt:lpstr>
      <vt:lpstr>带使能端的S-R 锁存器的工作过程(5)：</vt:lpstr>
      <vt:lpstr>带使能端的S-R 锁存器的工作过程(6)：</vt:lpstr>
      <vt:lpstr>4）D锁存器（ D Latche）</vt:lpstr>
      <vt:lpstr>D 锁存器</vt:lpstr>
      <vt:lpstr>D 锁存器的工作过程（1）：</vt:lpstr>
      <vt:lpstr>5）边沿触发的D触发器</vt:lpstr>
      <vt:lpstr>边沿触发D触发器</vt:lpstr>
      <vt:lpstr>D 触发器的工作过程：</vt:lpstr>
      <vt:lpstr>D 触发器的工作过程(1)：初态 Q = 0</vt:lpstr>
      <vt:lpstr>D 触发器的工作过程(2)：</vt:lpstr>
      <vt:lpstr>D 触发器的工作过程(3)：</vt:lpstr>
      <vt:lpstr>D 触发器的工作过程(4)：</vt:lpstr>
      <vt:lpstr>D 触发器的工作过程(5)：</vt:lpstr>
      <vt:lpstr>D 触发器的工作过程(6)：</vt:lpstr>
      <vt:lpstr>D 触发器的工作过程(7)：</vt:lpstr>
      <vt:lpstr>D 触发器的工作过程(8)：</vt:lpstr>
      <vt:lpstr>D 触发器的工作过程(9)：</vt:lpstr>
      <vt:lpstr>D触发器的功能分析：</vt:lpstr>
      <vt:lpstr>D 触发器</vt:lpstr>
      <vt:lpstr>D 触发器</vt:lpstr>
      <vt:lpstr>D 触发器</vt:lpstr>
      <vt:lpstr>6）主从S-R 触发器（ Master/slave S-R Flip-flop）</vt:lpstr>
      <vt:lpstr>触发脉冲作用期间的情况：</vt:lpstr>
      <vt:lpstr>主从S-R 触发器的特性：</vt:lpstr>
      <vt:lpstr>主从S-R 触发器工作过程时序图：</vt:lpstr>
      <vt:lpstr>7） 主从J-K 触发器（Master/slave J-K Flip-flop）</vt:lpstr>
      <vt:lpstr>主从J-K触发器的特性</vt:lpstr>
      <vt:lpstr>主从J-K触发器的特性</vt:lpstr>
      <vt:lpstr>主从J-K 触发器工作过程时序图：</vt:lpstr>
      <vt:lpstr>主从J-K触发器的逻辑符号：</vt:lpstr>
      <vt:lpstr>8） 边沿触发J－K 触发器           Edge-triggered JK Flip-flop</vt:lpstr>
      <vt:lpstr>边沿触发J-K 触发器电路图（由D触发器构成的等价电路）</vt:lpstr>
      <vt:lpstr>边沿触发J-K 触发器的特性：</vt:lpstr>
      <vt:lpstr>边沿触发J-K 触发器的特性：</vt:lpstr>
      <vt:lpstr>9）T触发器 T Flip-flop</vt:lpstr>
      <vt:lpstr>9）T触发器 T Flip-flop</vt:lpstr>
      <vt:lpstr>T 触发器的实现</vt:lpstr>
      <vt:lpstr>10）无使能控制的 T 触发器</vt:lpstr>
      <vt:lpstr>锁存器 Latches 和触发器 Flip-flops 的区别及各自的分类</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同步时序电路的分析</dc:title>
  <dc:creator>mcx</dc:creator>
  <cp:lastModifiedBy>wang jinyu</cp:lastModifiedBy>
  <cp:revision>749</cp:revision>
  <dcterms:created xsi:type="dcterms:W3CDTF">2002-09-09T07:46:00Z</dcterms:created>
  <dcterms:modified xsi:type="dcterms:W3CDTF">2025-04-02T10:02:58Z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2052-11.1.0.14018</vt:lpwstr>
  </property>
  <property fmtid="{D5CDD505-2E9C-101B-9397-08002B2CF9AE}" pid="3" name="ICV">
    <vt:lpwstr>82AA7BD7C8B04882B74E74D081EF0C3D</vt:lpwstr>
  </property>
</Properties>
</file>