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0" r:id="rId8"/>
    <p:sldId id="261" r:id="rId9"/>
    <p:sldId id="262" r:id="rId10"/>
    <p:sldId id="263" r:id="rId11"/>
    <p:sldId id="270"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19" autoAdjust="0"/>
  </p:normalViewPr>
  <p:slideViewPr>
    <p:cSldViewPr snapToGrid="0">
      <p:cViewPr varScale="1">
        <p:scale>
          <a:sx n="150" d="100"/>
          <a:sy n="150" d="100"/>
        </p:scale>
        <p:origin x="4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Problem Statement</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What are we looking at?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Business Value</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How does this impact me?</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Methodology</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What did we do?</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5002E8BD-8740-40F9-B2DF-27D2AF22EA02}">
      <dgm:prSet/>
      <dgm:spPr/>
      <dgm:t>
        <a:bodyPr/>
        <a:lstStyle/>
        <a:p>
          <a:r>
            <a:rPr lang="en-US" dirty="0"/>
            <a:t>The Models</a:t>
          </a:r>
        </a:p>
      </dgm:t>
    </dgm:pt>
    <dgm:pt modelId="{88284098-F3DF-4F25-A9BB-5D387FDE64C7}" type="parTrans" cxnId="{D95B671B-E642-4CE1-AB5A-CBDE4AC3B96B}">
      <dgm:prSet/>
      <dgm:spPr/>
      <dgm:t>
        <a:bodyPr/>
        <a:lstStyle/>
        <a:p>
          <a:endParaRPr lang="en-US"/>
        </a:p>
      </dgm:t>
    </dgm:pt>
    <dgm:pt modelId="{7E1EAD76-B3B8-41B2-A2A6-C1B8E1EAC581}" type="sibTrans" cxnId="{D95B671B-E642-4CE1-AB5A-CBDE4AC3B96B}">
      <dgm:prSet/>
      <dgm:spPr/>
      <dgm:t>
        <a:bodyPr/>
        <a:lstStyle/>
        <a:p>
          <a:endParaRPr lang="en-US"/>
        </a:p>
      </dgm:t>
    </dgm:pt>
    <dgm:pt modelId="{68490B7D-7567-4BC7-8EF7-D9DF8511B535}">
      <dgm:prSet/>
      <dgm:spPr/>
      <dgm:t>
        <a:bodyPr/>
        <a:lstStyle/>
        <a:p>
          <a:r>
            <a:rPr lang="en-US" dirty="0"/>
            <a:t>Findings</a:t>
          </a:r>
        </a:p>
      </dgm:t>
    </dgm:pt>
    <dgm:pt modelId="{75897D98-FE29-43FF-A91B-78E94B3CD5BA}" type="parTrans" cxnId="{0FF6EDC2-F929-4E07-9917-17787AF5DE12}">
      <dgm:prSet/>
      <dgm:spPr/>
      <dgm:t>
        <a:bodyPr/>
        <a:lstStyle/>
        <a:p>
          <a:endParaRPr lang="en-US"/>
        </a:p>
      </dgm:t>
    </dgm:pt>
    <dgm:pt modelId="{FE1D3D4C-34E5-4A66-8EB4-4E2119CA1DF4}" type="sibTrans" cxnId="{0FF6EDC2-F929-4E07-9917-17787AF5DE12}">
      <dgm:prSet/>
      <dgm:spPr/>
      <dgm:t>
        <a:bodyPr/>
        <a:lstStyle/>
        <a:p>
          <a:endParaRPr lang="en-US"/>
        </a:p>
      </dgm:t>
    </dgm:pt>
    <dgm:pt modelId="{A0BA4B01-4C23-43E1-8316-9152A37FB20D}">
      <dgm:prSet/>
      <dgm:spPr/>
      <dgm:t>
        <a:bodyPr/>
        <a:lstStyle/>
        <a:p>
          <a:r>
            <a:rPr lang="en-US" dirty="0"/>
            <a:t>Future Work</a:t>
          </a:r>
        </a:p>
      </dgm:t>
    </dgm:pt>
    <dgm:pt modelId="{AEB718C4-8E1E-47E2-8320-769B8346CBC4}" type="parTrans" cxnId="{53E206F7-8E2A-4BF4-8112-E4B3C6FBE43F}">
      <dgm:prSet/>
      <dgm:spPr/>
      <dgm:t>
        <a:bodyPr/>
        <a:lstStyle/>
        <a:p>
          <a:endParaRPr lang="en-US"/>
        </a:p>
      </dgm:t>
    </dgm:pt>
    <dgm:pt modelId="{ED33FA45-CD0A-4380-9CAC-9CA26EBF3E7D}" type="sibTrans" cxnId="{53E206F7-8E2A-4BF4-8112-E4B3C6FBE43F}">
      <dgm:prSet/>
      <dgm:spPr/>
      <dgm:t>
        <a:bodyPr/>
        <a:lstStyle/>
        <a:p>
          <a:endParaRPr lang="en-US"/>
        </a:p>
      </dgm:t>
    </dgm:pt>
    <dgm:pt modelId="{D715DBD9-6600-4E50-A18A-12A42A3CE328}">
      <dgm:prSet/>
      <dgm:spPr/>
      <dgm:t>
        <a:bodyPr/>
        <a:lstStyle/>
        <a:p>
          <a:r>
            <a:rPr lang="en-US" dirty="0"/>
            <a:t>What did we use?</a:t>
          </a:r>
        </a:p>
      </dgm:t>
    </dgm:pt>
    <dgm:pt modelId="{0D38B097-F279-47EB-B028-24133DA3DE31}" type="parTrans" cxnId="{81DDA444-59E5-4E60-AD3A-E970471A2BC8}">
      <dgm:prSet/>
      <dgm:spPr/>
      <dgm:t>
        <a:bodyPr/>
        <a:lstStyle/>
        <a:p>
          <a:endParaRPr lang="en-US"/>
        </a:p>
      </dgm:t>
    </dgm:pt>
    <dgm:pt modelId="{4B9EDD1D-A807-4006-B2A2-720EBE9A9776}" type="sibTrans" cxnId="{81DDA444-59E5-4E60-AD3A-E970471A2BC8}">
      <dgm:prSet/>
      <dgm:spPr/>
      <dgm:t>
        <a:bodyPr/>
        <a:lstStyle/>
        <a:p>
          <a:endParaRPr lang="en-US"/>
        </a:p>
      </dgm:t>
    </dgm:pt>
    <dgm:pt modelId="{61860551-69F7-474F-A70F-7405B249BF34}">
      <dgm:prSet/>
      <dgm:spPr/>
      <dgm:t>
        <a:bodyPr/>
        <a:lstStyle/>
        <a:p>
          <a:r>
            <a:rPr lang="en-US" dirty="0"/>
            <a:t>What did we find out?</a:t>
          </a:r>
        </a:p>
      </dgm:t>
    </dgm:pt>
    <dgm:pt modelId="{42A1B29C-F585-4941-A284-1BBF83083DDD}" type="parTrans" cxnId="{34C977D3-A31D-4F32-8F43-7696CED11B88}">
      <dgm:prSet/>
      <dgm:spPr/>
      <dgm:t>
        <a:bodyPr/>
        <a:lstStyle/>
        <a:p>
          <a:endParaRPr lang="en-US"/>
        </a:p>
      </dgm:t>
    </dgm:pt>
    <dgm:pt modelId="{68F50E56-11F7-48ED-A7F1-BE71E38DED88}" type="sibTrans" cxnId="{34C977D3-A31D-4F32-8F43-7696CED11B88}">
      <dgm:prSet/>
      <dgm:spPr/>
      <dgm:t>
        <a:bodyPr/>
        <a:lstStyle/>
        <a:p>
          <a:endParaRPr lang="en-US"/>
        </a:p>
      </dgm:t>
    </dgm:pt>
    <dgm:pt modelId="{3E6EF49D-7328-467A-9F65-78ADEC6A777B}">
      <dgm:prSet/>
      <dgm:spPr/>
      <dgm:t>
        <a:bodyPr/>
        <a:lstStyle/>
        <a:p>
          <a:r>
            <a:rPr lang="en-US" dirty="0"/>
            <a:t>How can we improve?</a:t>
          </a:r>
        </a:p>
      </dgm:t>
    </dgm:pt>
    <dgm:pt modelId="{0DB7BD38-827B-49CD-B7C6-B62CD522DBCA}" type="parTrans" cxnId="{7A1E8A67-3575-4C94-B32E-CD57C700A4DA}">
      <dgm:prSet/>
      <dgm:spPr/>
      <dgm:t>
        <a:bodyPr/>
        <a:lstStyle/>
        <a:p>
          <a:endParaRPr lang="en-US"/>
        </a:p>
      </dgm:t>
    </dgm:pt>
    <dgm:pt modelId="{6B5D81E9-27D1-43BE-BE38-1856A3F7094B}" type="sibTrans" cxnId="{7A1E8A67-3575-4C94-B32E-CD57C700A4DA}">
      <dgm:prSet/>
      <dgm:spPr/>
      <dgm:t>
        <a:bodyPr/>
        <a:lstStyle/>
        <a:p>
          <a:endParaRPr lang="en-US"/>
        </a:p>
      </dgm:t>
    </dgm:pt>
    <dgm:pt modelId="{BDC830A3-B200-4C0A-873C-A48FF39C4159}">
      <dgm:prSet/>
      <dgm:spPr/>
      <dgm:t>
        <a:bodyPr/>
        <a:lstStyle/>
        <a:p>
          <a:r>
            <a:rPr lang="en-US" dirty="0"/>
            <a:t>Business Recommendations</a:t>
          </a:r>
        </a:p>
      </dgm:t>
    </dgm:pt>
    <dgm:pt modelId="{CCD2C6E8-819E-4BBF-980E-3DE9CDA4462D}" type="parTrans" cxnId="{7034DD16-DA16-4630-A5AD-ABA6B0D94227}">
      <dgm:prSet/>
      <dgm:spPr/>
      <dgm:t>
        <a:bodyPr/>
        <a:lstStyle/>
        <a:p>
          <a:endParaRPr lang="en-US"/>
        </a:p>
      </dgm:t>
    </dgm:pt>
    <dgm:pt modelId="{0E2E325E-36CD-42D5-AC95-5A7FE7E8295B}" type="sibTrans" cxnId="{7034DD16-DA16-4630-A5AD-ABA6B0D94227}">
      <dgm:prSet/>
      <dgm:spPr/>
      <dgm:t>
        <a:bodyPr/>
        <a:lstStyle/>
        <a:p>
          <a:endParaRPr lang="en-US"/>
        </a:p>
      </dgm:t>
    </dgm:pt>
    <dgm:pt modelId="{E7CF2809-CABF-44D8-95DD-84B7A8F7ABC7}">
      <dgm:prSet/>
      <dgm:spPr/>
      <dgm:t>
        <a:bodyPr/>
        <a:lstStyle/>
        <a:p>
          <a:r>
            <a:rPr lang="en-US" dirty="0"/>
            <a:t>What should you implement?</a:t>
          </a:r>
        </a:p>
      </dgm:t>
    </dgm:pt>
    <dgm:pt modelId="{11728462-4F3B-4587-BC7B-074972D40A16}" type="parTrans" cxnId="{43CF0459-58FE-43A4-804C-F9EE2168BB8B}">
      <dgm:prSet/>
      <dgm:spPr/>
      <dgm:t>
        <a:bodyPr/>
        <a:lstStyle/>
        <a:p>
          <a:endParaRPr lang="en-US"/>
        </a:p>
      </dgm:t>
    </dgm:pt>
    <dgm:pt modelId="{49069722-13DA-4EEE-A83E-993C4FE48B3B}" type="sibTrans" cxnId="{43CF0459-58FE-43A4-804C-F9EE2168BB8B}">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7">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7">
        <dgm:presLayoutVars>
          <dgm:bulletEnabled val="1"/>
        </dgm:presLayoutVars>
      </dgm:prSet>
      <dgm:spPr/>
    </dgm:pt>
    <dgm:pt modelId="{122B38A3-0442-4747-820C-1F37877E2B0E}" type="pres">
      <dgm:prSet presAssocID="{8DB5D7D5-6A1C-4ABC-8850-759A9D876047}" presName="ConnectLine1" presStyleLbl="sibTrans1D1" presStyleIdx="0" presStyleCnt="7"/>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7"/>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7">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7">
        <dgm:presLayoutVars>
          <dgm:bulletEnabled val="1"/>
        </dgm:presLayoutVars>
      </dgm:prSet>
      <dgm:spPr/>
    </dgm:pt>
    <dgm:pt modelId="{DBA410EB-5F61-4F46-92D9-C5B0AA59EE15}" type="pres">
      <dgm:prSet presAssocID="{C5146535-FD3D-4589-98A3-623B8DA4B8DB}" presName="ConnectLine1" presStyleLbl="sibTrans1D1" presStyleIdx="1" presStyleCnt="7"/>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7"/>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7">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7">
        <dgm:presLayoutVars>
          <dgm:bulletEnabled val="1"/>
        </dgm:presLayoutVars>
      </dgm:prSet>
      <dgm:spPr/>
    </dgm:pt>
    <dgm:pt modelId="{440E9361-37D2-4157-AF38-7B49AD23708B}" type="pres">
      <dgm:prSet presAssocID="{09C152DA-7620-4852-8162-A77EC3609F3F}" presName="ConnectLine1" presStyleLbl="sibTrans1D1" presStyleIdx="2" presStyleCnt="7"/>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7"/>
      <dgm:spPr/>
    </dgm:pt>
    <dgm:pt modelId="{4174F691-D9D3-451C-9893-D177DC3AED58}" type="pres">
      <dgm:prSet presAssocID="{09C152DA-7620-4852-8162-A77EC3609F3F}" presName="EmptyPane1" presStyleCnt="0"/>
      <dgm:spPr/>
    </dgm:pt>
    <dgm:pt modelId="{CA259AE2-BC53-4B51-B068-FC8CD53B64DF}" type="pres">
      <dgm:prSet presAssocID="{0AE8D36D-0F0F-4206-AE39-0A2D73987B68}" presName="spaceBetweenRectangles1" presStyleCnt="0"/>
      <dgm:spPr/>
    </dgm:pt>
    <dgm:pt modelId="{F7FA7FF9-6196-4FE4-9496-DEC7F74B71E5}" type="pres">
      <dgm:prSet presAssocID="{5002E8BD-8740-40F9-B2DF-27D2AF22EA02}" presName="composite1" presStyleCnt="0"/>
      <dgm:spPr/>
    </dgm:pt>
    <dgm:pt modelId="{4A0A6338-9EC0-4197-B90A-33F851196851}" type="pres">
      <dgm:prSet presAssocID="{5002E8BD-8740-40F9-B2DF-27D2AF22EA02}" presName="parent1" presStyleLbl="alignNode1" presStyleIdx="3" presStyleCnt="7">
        <dgm:presLayoutVars>
          <dgm:chMax val="1"/>
          <dgm:chPref val="1"/>
          <dgm:bulletEnabled val="1"/>
        </dgm:presLayoutVars>
      </dgm:prSet>
      <dgm:spPr/>
    </dgm:pt>
    <dgm:pt modelId="{3BAF10D9-7558-4B7B-A62F-6ABC1846C653}" type="pres">
      <dgm:prSet presAssocID="{5002E8BD-8740-40F9-B2DF-27D2AF22EA02}" presName="Childtext1" presStyleLbl="revTx" presStyleIdx="3" presStyleCnt="7">
        <dgm:presLayoutVars>
          <dgm:bulletEnabled val="1"/>
        </dgm:presLayoutVars>
      </dgm:prSet>
      <dgm:spPr/>
    </dgm:pt>
    <dgm:pt modelId="{8935B32D-45BB-4D0F-AD6C-0FFEB62795A8}" type="pres">
      <dgm:prSet presAssocID="{5002E8BD-8740-40F9-B2DF-27D2AF22EA02}" presName="ConnectLine1" presStyleLbl="sibTrans1D1" presStyleIdx="3" presStyleCnt="7"/>
      <dgm:spPr>
        <a:noFill/>
        <a:ln w="12700" cap="rnd" cmpd="sng" algn="ctr">
          <a:solidFill>
            <a:schemeClr val="accent1">
              <a:shade val="90000"/>
              <a:hueOff val="223106"/>
              <a:satOff val="-4301"/>
              <a:lumOff val="14062"/>
              <a:alphaOff val="0"/>
            </a:schemeClr>
          </a:solidFill>
          <a:prstDash val="dash"/>
        </a:ln>
        <a:effectLst/>
      </dgm:spPr>
    </dgm:pt>
    <dgm:pt modelId="{4E3CB61E-E7DD-4FFE-8030-106FF263D187}" type="pres">
      <dgm:prSet presAssocID="{5002E8BD-8740-40F9-B2DF-27D2AF22EA02}" presName="ConnectLineEnd1" presStyleLbl="lnNode1" presStyleIdx="3" presStyleCnt="7"/>
      <dgm:spPr/>
    </dgm:pt>
    <dgm:pt modelId="{F580D73A-FA34-4A51-A640-DC13126834A8}" type="pres">
      <dgm:prSet presAssocID="{5002E8BD-8740-40F9-B2DF-27D2AF22EA02}" presName="EmptyPane1" presStyleCnt="0"/>
      <dgm:spPr/>
    </dgm:pt>
    <dgm:pt modelId="{D065C5C7-D4B0-4AEB-8CA2-843C8CED4F76}" type="pres">
      <dgm:prSet presAssocID="{7E1EAD76-B3B8-41B2-A2A6-C1B8E1EAC581}" presName="spaceBetweenRectangles1" presStyleCnt="0"/>
      <dgm:spPr/>
    </dgm:pt>
    <dgm:pt modelId="{21BEAA50-942D-4EB0-AFEC-40C6FBBB2EF3}" type="pres">
      <dgm:prSet presAssocID="{68490B7D-7567-4BC7-8EF7-D9DF8511B535}" presName="composite1" presStyleCnt="0"/>
      <dgm:spPr/>
    </dgm:pt>
    <dgm:pt modelId="{706E95E8-B90E-4B1D-BA33-A0B8CD27D378}" type="pres">
      <dgm:prSet presAssocID="{68490B7D-7567-4BC7-8EF7-D9DF8511B535}" presName="parent1" presStyleLbl="alignNode1" presStyleIdx="4" presStyleCnt="7">
        <dgm:presLayoutVars>
          <dgm:chMax val="1"/>
          <dgm:chPref val="1"/>
          <dgm:bulletEnabled val="1"/>
        </dgm:presLayoutVars>
      </dgm:prSet>
      <dgm:spPr/>
    </dgm:pt>
    <dgm:pt modelId="{DA6CF363-1A08-4BAD-89F2-29C5F6369BCF}" type="pres">
      <dgm:prSet presAssocID="{68490B7D-7567-4BC7-8EF7-D9DF8511B535}" presName="Childtext1" presStyleLbl="revTx" presStyleIdx="4" presStyleCnt="7">
        <dgm:presLayoutVars>
          <dgm:bulletEnabled val="1"/>
        </dgm:presLayoutVars>
      </dgm:prSet>
      <dgm:spPr/>
    </dgm:pt>
    <dgm:pt modelId="{4329EF49-23C5-4011-877B-0DB309039AF0}" type="pres">
      <dgm:prSet presAssocID="{68490B7D-7567-4BC7-8EF7-D9DF8511B535}" presName="ConnectLine1" presStyleLbl="sibTrans1D1" presStyleIdx="4" presStyleCnt="7"/>
      <dgm:spPr>
        <a:noFill/>
        <a:ln w="12700" cap="rnd" cmpd="sng" algn="ctr">
          <a:solidFill>
            <a:schemeClr val="accent1">
              <a:shade val="90000"/>
              <a:hueOff val="297474"/>
              <a:satOff val="-5735"/>
              <a:lumOff val="18749"/>
              <a:alphaOff val="0"/>
            </a:schemeClr>
          </a:solidFill>
          <a:prstDash val="dash"/>
        </a:ln>
        <a:effectLst/>
      </dgm:spPr>
    </dgm:pt>
    <dgm:pt modelId="{FD888B95-6980-4962-83B8-3969E941C179}" type="pres">
      <dgm:prSet presAssocID="{68490B7D-7567-4BC7-8EF7-D9DF8511B535}" presName="ConnectLineEnd1" presStyleLbl="lnNode1" presStyleIdx="4" presStyleCnt="7"/>
      <dgm:spPr/>
    </dgm:pt>
    <dgm:pt modelId="{3D78CA3D-DE8F-438C-BD85-9D7494606F3B}" type="pres">
      <dgm:prSet presAssocID="{68490B7D-7567-4BC7-8EF7-D9DF8511B535}" presName="EmptyPane1" presStyleCnt="0"/>
      <dgm:spPr/>
    </dgm:pt>
    <dgm:pt modelId="{AA269354-A751-4A4D-839A-CA2974CF6058}" type="pres">
      <dgm:prSet presAssocID="{FE1D3D4C-34E5-4A66-8EB4-4E2119CA1DF4}" presName="spaceBetweenRectangles1" presStyleCnt="0"/>
      <dgm:spPr/>
    </dgm:pt>
    <dgm:pt modelId="{6F91823C-0D44-47EB-9DC3-5D130257AA69}" type="pres">
      <dgm:prSet presAssocID="{BDC830A3-B200-4C0A-873C-A48FF39C4159}" presName="composite1" presStyleCnt="0"/>
      <dgm:spPr/>
    </dgm:pt>
    <dgm:pt modelId="{9101FF79-FE3D-4D4D-8278-89234E8AB14B}" type="pres">
      <dgm:prSet presAssocID="{BDC830A3-B200-4C0A-873C-A48FF39C4159}" presName="parent1" presStyleLbl="alignNode1" presStyleIdx="5" presStyleCnt="7">
        <dgm:presLayoutVars>
          <dgm:chMax val="1"/>
          <dgm:chPref val="1"/>
          <dgm:bulletEnabled val="1"/>
        </dgm:presLayoutVars>
      </dgm:prSet>
      <dgm:spPr/>
    </dgm:pt>
    <dgm:pt modelId="{06FB644B-ACFF-45BF-BF89-0C3D3462B6A2}" type="pres">
      <dgm:prSet presAssocID="{BDC830A3-B200-4C0A-873C-A48FF39C4159}" presName="Childtext1" presStyleLbl="revTx" presStyleIdx="5" presStyleCnt="7">
        <dgm:presLayoutVars>
          <dgm:bulletEnabled val="1"/>
        </dgm:presLayoutVars>
      </dgm:prSet>
      <dgm:spPr/>
    </dgm:pt>
    <dgm:pt modelId="{EBA37110-DE23-4DB9-A2B1-832F2F8CE2A6}" type="pres">
      <dgm:prSet presAssocID="{BDC830A3-B200-4C0A-873C-A48FF39C4159}" presName="ConnectLine1" presStyleLbl="sibTrans1D1" presStyleIdx="5" presStyleCnt="7"/>
      <dgm:spPr>
        <a:noFill/>
        <a:ln w="12700" cap="rnd" cmpd="sng" algn="ctr">
          <a:solidFill>
            <a:schemeClr val="accent1">
              <a:shade val="90000"/>
              <a:hueOff val="371843"/>
              <a:satOff val="-7168"/>
              <a:lumOff val="23437"/>
              <a:alphaOff val="0"/>
            </a:schemeClr>
          </a:solidFill>
          <a:prstDash val="dash"/>
        </a:ln>
        <a:effectLst/>
      </dgm:spPr>
    </dgm:pt>
    <dgm:pt modelId="{286FED15-E43A-47D9-BDDA-48D9ACE77639}" type="pres">
      <dgm:prSet presAssocID="{BDC830A3-B200-4C0A-873C-A48FF39C4159}" presName="ConnectLineEnd1" presStyleLbl="lnNode1" presStyleIdx="5" presStyleCnt="7"/>
      <dgm:spPr/>
    </dgm:pt>
    <dgm:pt modelId="{68581F19-B89D-4E6E-937F-1D02C30028C9}" type="pres">
      <dgm:prSet presAssocID="{BDC830A3-B200-4C0A-873C-A48FF39C4159}" presName="EmptyPane1" presStyleCnt="0"/>
      <dgm:spPr/>
    </dgm:pt>
    <dgm:pt modelId="{F94323CB-B075-40D0-8145-E112B7A7335B}" type="pres">
      <dgm:prSet presAssocID="{0E2E325E-36CD-42D5-AC95-5A7FE7E8295B}" presName="spaceBetweenRectangles1" presStyleCnt="0"/>
      <dgm:spPr/>
    </dgm:pt>
    <dgm:pt modelId="{9073D4FD-D29F-4988-8AEC-BC3565666A76}" type="pres">
      <dgm:prSet presAssocID="{A0BA4B01-4C23-43E1-8316-9152A37FB20D}" presName="composite1" presStyleCnt="0"/>
      <dgm:spPr/>
    </dgm:pt>
    <dgm:pt modelId="{08040859-FD7A-4FB2-9BBA-568306E20BC3}" type="pres">
      <dgm:prSet presAssocID="{A0BA4B01-4C23-43E1-8316-9152A37FB20D}" presName="parent1" presStyleLbl="alignNode1" presStyleIdx="6" presStyleCnt="7">
        <dgm:presLayoutVars>
          <dgm:chMax val="1"/>
          <dgm:chPref val="1"/>
          <dgm:bulletEnabled val="1"/>
        </dgm:presLayoutVars>
      </dgm:prSet>
      <dgm:spPr/>
    </dgm:pt>
    <dgm:pt modelId="{B895A557-BE40-49BC-9C9F-82F74D7F988D}" type="pres">
      <dgm:prSet presAssocID="{A0BA4B01-4C23-43E1-8316-9152A37FB20D}" presName="Childtext1" presStyleLbl="revTx" presStyleIdx="6" presStyleCnt="7">
        <dgm:presLayoutVars>
          <dgm:bulletEnabled val="1"/>
        </dgm:presLayoutVars>
      </dgm:prSet>
      <dgm:spPr/>
    </dgm:pt>
    <dgm:pt modelId="{3231BCC3-DD39-4130-A104-8DED06AC3621}" type="pres">
      <dgm:prSet presAssocID="{A0BA4B01-4C23-43E1-8316-9152A37FB20D}" presName="ConnectLine1" presStyleLbl="sibTrans1D1" presStyleIdx="6" presStyleCnt="7"/>
      <dgm:spPr>
        <a:noFill/>
        <a:ln w="12700" cap="rnd" cmpd="sng" algn="ctr">
          <a:solidFill>
            <a:schemeClr val="accent1">
              <a:shade val="90000"/>
              <a:hueOff val="446212"/>
              <a:satOff val="-8602"/>
              <a:lumOff val="28124"/>
              <a:alphaOff val="0"/>
            </a:schemeClr>
          </a:solidFill>
          <a:prstDash val="dash"/>
        </a:ln>
        <a:effectLst/>
      </dgm:spPr>
    </dgm:pt>
    <dgm:pt modelId="{C90DB5D0-0D79-4E79-BD94-8FCF98DD987D}" type="pres">
      <dgm:prSet presAssocID="{A0BA4B01-4C23-43E1-8316-9152A37FB20D}" presName="ConnectLineEnd1" presStyleLbl="lnNode1" presStyleIdx="6" presStyleCnt="7"/>
      <dgm:spPr/>
    </dgm:pt>
    <dgm:pt modelId="{4C363A94-4FBE-4CE4-A44B-0D814BB8E869}" type="pres">
      <dgm:prSet presAssocID="{A0BA4B01-4C23-43E1-8316-9152A37FB20D}" presName="EmptyPane1" presStyleCnt="0"/>
      <dgm:spPr/>
    </dgm:pt>
  </dgm:ptLst>
  <dgm:cxnLst>
    <dgm:cxn modelId="{8ACFF200-79CD-4C64-8723-CCC3A6EB66CF}" type="presOf" srcId="{5002E8BD-8740-40F9-B2DF-27D2AF22EA02}" destId="{4A0A6338-9EC0-4197-B90A-33F851196851}"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7034DD16-DA16-4630-A5AD-ABA6B0D94227}" srcId="{6A70FD8F-0050-42E3-8B3A-6ED7CFB9852E}" destId="{BDC830A3-B200-4C0A-873C-A48FF39C4159}" srcOrd="5" destOrd="0" parTransId="{CCD2C6E8-819E-4BBF-980E-3DE9CDA4462D}" sibTransId="{0E2E325E-36CD-42D5-AC95-5A7FE7E8295B}"/>
    <dgm:cxn modelId="{D95B671B-E642-4CE1-AB5A-CBDE4AC3B96B}" srcId="{6A70FD8F-0050-42E3-8B3A-6ED7CFB9852E}" destId="{5002E8BD-8740-40F9-B2DF-27D2AF22EA02}" srcOrd="3" destOrd="0" parTransId="{88284098-F3DF-4F25-A9BB-5D387FDE64C7}" sibTransId="{7E1EAD76-B3B8-41B2-A2A6-C1B8E1EAC581}"/>
    <dgm:cxn modelId="{22ECA226-C4EA-44F1-BCB5-77F78841DA6F}" type="presOf" srcId="{09C152DA-7620-4852-8162-A77EC3609F3F}" destId="{566B79CB-1A41-4F5C-BF91-58D94BF93913}" srcOrd="0" destOrd="0" presId="urn:microsoft.com/office/officeart/2016/7/layout/RoundedRectangleTimeline"/>
    <dgm:cxn modelId="{C5AC6738-DE1E-48C4-A86D-E0B6040DDF35}" type="presOf" srcId="{D715DBD9-6600-4E50-A18A-12A42A3CE328}" destId="{3BAF10D9-7558-4B7B-A62F-6ABC1846C653}" srcOrd="0" destOrd="0" presId="urn:microsoft.com/office/officeart/2016/7/layout/RoundedRectangleTimeline"/>
    <dgm:cxn modelId="{81DDA444-59E5-4E60-AD3A-E970471A2BC8}" srcId="{5002E8BD-8740-40F9-B2DF-27D2AF22EA02}" destId="{D715DBD9-6600-4E50-A18A-12A42A3CE328}" srcOrd="0" destOrd="0" parTransId="{0D38B097-F279-47EB-B028-24133DA3DE31}" sibTransId="{4B9EDD1D-A807-4006-B2A2-720EBE9A9776}"/>
    <dgm:cxn modelId="{7A1E8A67-3575-4C94-B32E-CD57C700A4DA}" srcId="{A0BA4B01-4C23-43E1-8316-9152A37FB20D}" destId="{3E6EF49D-7328-467A-9F65-78ADEC6A777B}" srcOrd="0" destOrd="0" parTransId="{0DB7BD38-827B-49CD-B7C6-B62CD522DBCA}" sibTransId="{6B5D81E9-27D1-43BE-BE38-1856A3F7094B}"/>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43CF0459-58FE-43A4-804C-F9EE2168BB8B}" srcId="{BDC830A3-B200-4C0A-873C-A48FF39C4159}" destId="{E7CF2809-CABF-44D8-95DD-84B7A8F7ABC7}" srcOrd="0" destOrd="0" parTransId="{11728462-4F3B-4587-BC7B-074972D40A16}" sibTransId="{49069722-13DA-4EEE-A83E-993C4FE48B3B}"/>
    <dgm:cxn modelId="{8EBF857E-7408-4941-91E4-293B0F59EEF7}" srcId="{6A70FD8F-0050-42E3-8B3A-6ED7CFB9852E}" destId="{C5146535-FD3D-4589-98A3-623B8DA4B8DB}" srcOrd="1" destOrd="0" parTransId="{20848F78-EC70-4162-96CE-CC68006930F0}" sibTransId="{7A3CCAF8-AC3A-401E-AEDD-44BBC1AA9C31}"/>
    <dgm:cxn modelId="{FAF0B682-173B-4E3E-97BA-AC0D156428F3}" type="presOf" srcId="{BDC830A3-B200-4C0A-873C-A48FF39C4159}" destId="{9101FF79-FE3D-4D4D-8278-89234E8AB14B}"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9762B7AF-5642-4CAC-9391-75030DFB9283}" type="presOf" srcId="{A0BA4B01-4C23-43E1-8316-9152A37FB20D}" destId="{08040859-FD7A-4FB2-9BBA-568306E20BC3}" srcOrd="0" destOrd="0" presId="urn:microsoft.com/office/officeart/2016/7/layout/RoundedRectangleTimeline"/>
    <dgm:cxn modelId="{0FF6EDC2-F929-4E07-9917-17787AF5DE12}" srcId="{6A70FD8F-0050-42E3-8B3A-6ED7CFB9852E}" destId="{68490B7D-7567-4BC7-8EF7-D9DF8511B535}" srcOrd="4" destOrd="0" parTransId="{75897D98-FE29-43FF-A91B-78E94B3CD5BA}" sibTransId="{FE1D3D4C-34E5-4A66-8EB4-4E2119CA1DF4}"/>
    <dgm:cxn modelId="{EA1C0BCE-FA30-4EDA-9247-858453D60D6B}" type="presOf" srcId="{E7CF2809-CABF-44D8-95DD-84B7A8F7ABC7}" destId="{06FB644B-ACFF-45BF-BF89-0C3D3462B6A2}" srcOrd="0" destOrd="0" presId="urn:microsoft.com/office/officeart/2016/7/layout/RoundedRectangleTimeline"/>
    <dgm:cxn modelId="{48A8EFD1-D65A-4A62-B79B-3DA142961B1D}" type="presOf" srcId="{68490B7D-7567-4BC7-8EF7-D9DF8511B535}" destId="{706E95E8-B90E-4B1D-BA33-A0B8CD27D378}" srcOrd="0" destOrd="0" presId="urn:microsoft.com/office/officeart/2016/7/layout/RoundedRectangleTimeline"/>
    <dgm:cxn modelId="{34C977D3-A31D-4F32-8F43-7696CED11B88}" srcId="{68490B7D-7567-4BC7-8EF7-D9DF8511B535}" destId="{61860551-69F7-474F-A70F-7405B249BF34}" srcOrd="0" destOrd="0" parTransId="{42A1B29C-F585-4941-A284-1BBF83083DDD}" sibTransId="{68F50E56-11F7-48ED-A7F1-BE71E38DED88}"/>
    <dgm:cxn modelId="{FAA8D3DD-12E8-457D-9144-B037C5678347}" srcId="{09C152DA-7620-4852-8162-A77EC3609F3F}" destId="{6C8937BE-93F8-4DED-8538-1C601DAEBA66}" srcOrd="0" destOrd="0" parTransId="{77D169C6-D77F-456D-B18B-D7BE016AD87A}" sibTransId="{A97BE953-FA9D-4BA6-A92C-494DB1F3BA59}"/>
    <dgm:cxn modelId="{4E78D6E0-ABDD-4CE6-B1D2-5D7ACF3DCC6D}" type="presOf" srcId="{3E6EF49D-7328-467A-9F65-78ADEC6A777B}" destId="{B895A557-BE40-49BC-9C9F-82F74D7F988D}"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98F7DFF0-BAE9-4404-8E47-44109B70CB3A}" type="presOf" srcId="{61860551-69F7-474F-A70F-7405B249BF34}" destId="{DA6CF363-1A08-4BAD-89F2-29C5F6369BCF}" srcOrd="0" destOrd="0" presId="urn:microsoft.com/office/officeart/2016/7/layout/RoundedRectangleTimeline"/>
    <dgm:cxn modelId="{53E206F7-8E2A-4BF4-8112-E4B3C6FBE43F}" srcId="{6A70FD8F-0050-42E3-8B3A-6ED7CFB9852E}" destId="{A0BA4B01-4C23-43E1-8316-9152A37FB20D}" srcOrd="6" destOrd="0" parTransId="{AEB718C4-8E1E-47E2-8320-769B8346CBC4}" sibTransId="{ED33FA45-CD0A-4380-9CAC-9CA26EBF3E7D}"/>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85A9CE1C-57C5-4ACA-9D5B-EF46558366A4}" type="presParOf" srcId="{AB52B3CC-6563-466D-BFC3-9B6B5AFA0881}" destId="{CA259AE2-BC53-4B51-B068-FC8CD53B64DF}" srcOrd="5" destOrd="0" presId="urn:microsoft.com/office/officeart/2016/7/layout/RoundedRectangleTimeline"/>
    <dgm:cxn modelId="{00537EF4-25D4-4180-AC0A-E6ACA4AE7CC6}" type="presParOf" srcId="{AB52B3CC-6563-466D-BFC3-9B6B5AFA0881}" destId="{F7FA7FF9-6196-4FE4-9496-DEC7F74B71E5}" srcOrd="6" destOrd="0" presId="urn:microsoft.com/office/officeart/2016/7/layout/RoundedRectangleTimeline"/>
    <dgm:cxn modelId="{D3974EF0-FED2-4299-B4EC-F26BFCFA88CA}" type="presParOf" srcId="{F7FA7FF9-6196-4FE4-9496-DEC7F74B71E5}" destId="{4A0A6338-9EC0-4197-B90A-33F851196851}" srcOrd="0" destOrd="0" presId="urn:microsoft.com/office/officeart/2016/7/layout/RoundedRectangleTimeline"/>
    <dgm:cxn modelId="{00171554-FD67-40E4-AC3E-C692CF5325DD}" type="presParOf" srcId="{F7FA7FF9-6196-4FE4-9496-DEC7F74B71E5}" destId="{3BAF10D9-7558-4B7B-A62F-6ABC1846C653}" srcOrd="1" destOrd="0" presId="urn:microsoft.com/office/officeart/2016/7/layout/RoundedRectangleTimeline"/>
    <dgm:cxn modelId="{344A64D8-C176-4E8B-9840-21F27CCA0ACD}" type="presParOf" srcId="{F7FA7FF9-6196-4FE4-9496-DEC7F74B71E5}" destId="{8935B32D-45BB-4D0F-AD6C-0FFEB62795A8}" srcOrd="2" destOrd="0" presId="urn:microsoft.com/office/officeart/2016/7/layout/RoundedRectangleTimeline"/>
    <dgm:cxn modelId="{5AC257AA-2B86-4B93-BCCF-0FCB1A33871E}" type="presParOf" srcId="{F7FA7FF9-6196-4FE4-9496-DEC7F74B71E5}" destId="{4E3CB61E-E7DD-4FFE-8030-106FF263D187}" srcOrd="3" destOrd="0" presId="urn:microsoft.com/office/officeart/2016/7/layout/RoundedRectangleTimeline"/>
    <dgm:cxn modelId="{E1656095-3E2D-4C89-BA13-984AA548BBE7}" type="presParOf" srcId="{F7FA7FF9-6196-4FE4-9496-DEC7F74B71E5}" destId="{F580D73A-FA34-4A51-A640-DC13126834A8}" srcOrd="4" destOrd="0" presId="urn:microsoft.com/office/officeart/2016/7/layout/RoundedRectangleTimeline"/>
    <dgm:cxn modelId="{AEAE8AC5-F6C1-4AD0-A467-39BC73EBC220}" type="presParOf" srcId="{AB52B3CC-6563-466D-BFC3-9B6B5AFA0881}" destId="{D065C5C7-D4B0-4AEB-8CA2-843C8CED4F76}" srcOrd="7" destOrd="0" presId="urn:microsoft.com/office/officeart/2016/7/layout/RoundedRectangleTimeline"/>
    <dgm:cxn modelId="{991CA646-1F4E-48A9-96F8-8BBC1987DF6C}" type="presParOf" srcId="{AB52B3CC-6563-466D-BFC3-9B6B5AFA0881}" destId="{21BEAA50-942D-4EB0-AFEC-40C6FBBB2EF3}" srcOrd="8" destOrd="0" presId="urn:microsoft.com/office/officeart/2016/7/layout/RoundedRectangleTimeline"/>
    <dgm:cxn modelId="{D9736CD5-D022-4A8D-BC0E-943EB5D157FC}" type="presParOf" srcId="{21BEAA50-942D-4EB0-AFEC-40C6FBBB2EF3}" destId="{706E95E8-B90E-4B1D-BA33-A0B8CD27D378}" srcOrd="0" destOrd="0" presId="urn:microsoft.com/office/officeart/2016/7/layout/RoundedRectangleTimeline"/>
    <dgm:cxn modelId="{32260727-6D75-4948-A17E-4506AC5AE53D}" type="presParOf" srcId="{21BEAA50-942D-4EB0-AFEC-40C6FBBB2EF3}" destId="{DA6CF363-1A08-4BAD-89F2-29C5F6369BCF}" srcOrd="1" destOrd="0" presId="urn:microsoft.com/office/officeart/2016/7/layout/RoundedRectangleTimeline"/>
    <dgm:cxn modelId="{32DD28B8-9A76-43D1-A57F-326DB272D8DE}" type="presParOf" srcId="{21BEAA50-942D-4EB0-AFEC-40C6FBBB2EF3}" destId="{4329EF49-23C5-4011-877B-0DB309039AF0}" srcOrd="2" destOrd="0" presId="urn:microsoft.com/office/officeart/2016/7/layout/RoundedRectangleTimeline"/>
    <dgm:cxn modelId="{F50D7FD7-F2F9-405B-9270-A4D2B6B320E1}" type="presParOf" srcId="{21BEAA50-942D-4EB0-AFEC-40C6FBBB2EF3}" destId="{FD888B95-6980-4962-83B8-3969E941C179}" srcOrd="3" destOrd="0" presId="urn:microsoft.com/office/officeart/2016/7/layout/RoundedRectangleTimeline"/>
    <dgm:cxn modelId="{8A3E97A6-D145-46EB-9C20-C2F18FF0101D}" type="presParOf" srcId="{21BEAA50-942D-4EB0-AFEC-40C6FBBB2EF3}" destId="{3D78CA3D-DE8F-438C-BD85-9D7494606F3B}" srcOrd="4" destOrd="0" presId="urn:microsoft.com/office/officeart/2016/7/layout/RoundedRectangleTimeline"/>
    <dgm:cxn modelId="{8AFE5350-D763-4AB6-8EF8-0E747973AFDC}" type="presParOf" srcId="{AB52B3CC-6563-466D-BFC3-9B6B5AFA0881}" destId="{AA269354-A751-4A4D-839A-CA2974CF6058}" srcOrd="9" destOrd="0" presId="urn:microsoft.com/office/officeart/2016/7/layout/RoundedRectangleTimeline"/>
    <dgm:cxn modelId="{25036369-ABCE-44A1-ACE1-78829F296F1E}" type="presParOf" srcId="{AB52B3CC-6563-466D-BFC3-9B6B5AFA0881}" destId="{6F91823C-0D44-47EB-9DC3-5D130257AA69}" srcOrd="10" destOrd="0" presId="urn:microsoft.com/office/officeart/2016/7/layout/RoundedRectangleTimeline"/>
    <dgm:cxn modelId="{30C9DEAD-1B88-4076-91AD-A16685AA8BA3}" type="presParOf" srcId="{6F91823C-0D44-47EB-9DC3-5D130257AA69}" destId="{9101FF79-FE3D-4D4D-8278-89234E8AB14B}" srcOrd="0" destOrd="0" presId="urn:microsoft.com/office/officeart/2016/7/layout/RoundedRectangleTimeline"/>
    <dgm:cxn modelId="{362A4059-3406-4CE5-8FE6-E6AC2FCEBF32}" type="presParOf" srcId="{6F91823C-0D44-47EB-9DC3-5D130257AA69}" destId="{06FB644B-ACFF-45BF-BF89-0C3D3462B6A2}" srcOrd="1" destOrd="0" presId="urn:microsoft.com/office/officeart/2016/7/layout/RoundedRectangleTimeline"/>
    <dgm:cxn modelId="{C6D86E32-B06D-4A6C-BD81-88D143EC8670}" type="presParOf" srcId="{6F91823C-0D44-47EB-9DC3-5D130257AA69}" destId="{EBA37110-DE23-4DB9-A2B1-832F2F8CE2A6}" srcOrd="2" destOrd="0" presId="urn:microsoft.com/office/officeart/2016/7/layout/RoundedRectangleTimeline"/>
    <dgm:cxn modelId="{B55E595E-134E-4679-85D8-1C5FE4A64FD5}" type="presParOf" srcId="{6F91823C-0D44-47EB-9DC3-5D130257AA69}" destId="{286FED15-E43A-47D9-BDDA-48D9ACE77639}" srcOrd="3" destOrd="0" presId="urn:microsoft.com/office/officeart/2016/7/layout/RoundedRectangleTimeline"/>
    <dgm:cxn modelId="{2AAEE612-7ABB-41D2-B4BF-D7B9956DF355}" type="presParOf" srcId="{6F91823C-0D44-47EB-9DC3-5D130257AA69}" destId="{68581F19-B89D-4E6E-937F-1D02C30028C9}" srcOrd="4" destOrd="0" presId="urn:microsoft.com/office/officeart/2016/7/layout/RoundedRectangleTimeline"/>
    <dgm:cxn modelId="{4166BD2A-6FEF-42E4-9E91-1C0673DBB482}" type="presParOf" srcId="{AB52B3CC-6563-466D-BFC3-9B6B5AFA0881}" destId="{F94323CB-B075-40D0-8145-E112B7A7335B}" srcOrd="11" destOrd="0" presId="urn:microsoft.com/office/officeart/2016/7/layout/RoundedRectangleTimeline"/>
    <dgm:cxn modelId="{7C7DC28E-13DC-45D2-86DA-BC106EFF5235}" type="presParOf" srcId="{AB52B3CC-6563-466D-BFC3-9B6B5AFA0881}" destId="{9073D4FD-D29F-4988-8AEC-BC3565666A76}" srcOrd="12" destOrd="0" presId="urn:microsoft.com/office/officeart/2016/7/layout/RoundedRectangleTimeline"/>
    <dgm:cxn modelId="{7C15024D-1F59-4D59-BF45-242BDD4257C6}" type="presParOf" srcId="{9073D4FD-D29F-4988-8AEC-BC3565666A76}" destId="{08040859-FD7A-4FB2-9BBA-568306E20BC3}" srcOrd="0" destOrd="0" presId="urn:microsoft.com/office/officeart/2016/7/layout/RoundedRectangleTimeline"/>
    <dgm:cxn modelId="{C7F1E9B5-5F31-4B6B-9FC0-32450ECD7F88}" type="presParOf" srcId="{9073D4FD-D29F-4988-8AEC-BC3565666A76}" destId="{B895A557-BE40-49BC-9C9F-82F74D7F988D}" srcOrd="1" destOrd="0" presId="urn:microsoft.com/office/officeart/2016/7/layout/RoundedRectangleTimeline"/>
    <dgm:cxn modelId="{6D38D948-426E-4816-985B-72498C20229B}" type="presParOf" srcId="{9073D4FD-D29F-4988-8AEC-BC3565666A76}" destId="{3231BCC3-DD39-4130-A104-8DED06AC3621}" srcOrd="2" destOrd="0" presId="urn:microsoft.com/office/officeart/2016/7/layout/RoundedRectangleTimeline"/>
    <dgm:cxn modelId="{8B3A4609-BF13-4B05-8492-F0F01576B78A}" type="presParOf" srcId="{9073D4FD-D29F-4988-8AEC-BC3565666A76}" destId="{C90DB5D0-0D79-4E79-BD94-8FCF98DD987D}" srcOrd="3" destOrd="0" presId="urn:microsoft.com/office/officeart/2016/7/layout/RoundedRectangleTimeline"/>
    <dgm:cxn modelId="{9F0A48F4-478A-4867-A018-7FB0523032C4}" type="presParOf" srcId="{9073D4FD-D29F-4988-8AEC-BC3565666A76}" destId="{4C363A94-4FBE-4CE4-A44B-0D814BB8E86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019325" y="1097900"/>
          <a:ext cx="363378" cy="1437986"/>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Problem Statement</a:t>
          </a:r>
        </a:p>
      </dsp:txBody>
      <dsp:txXfrm rot="5400000">
        <a:off x="499761" y="1652943"/>
        <a:ext cx="1420247" cy="327900"/>
      </dsp:txXfrm>
    </dsp:sp>
    <dsp:sp modelId="{5A1B764B-0DC5-47CD-BDEA-9E67799496EC}">
      <dsp:nvSpPr>
        <dsp:cNvPr id="0" name=""/>
        <dsp:cNvSpPr/>
      </dsp:nvSpPr>
      <dsp:spPr>
        <a:xfrm>
          <a:off x="2692"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are we looking at?</a:t>
          </a:r>
        </a:p>
      </dsp:txBody>
      <dsp:txXfrm>
        <a:off x="2692" y="0"/>
        <a:ext cx="2396644" cy="1271825"/>
      </dsp:txXfrm>
    </dsp:sp>
    <dsp:sp modelId="{122B38A3-0442-4747-820C-1F37877E2B0E}">
      <dsp:nvSpPr>
        <dsp:cNvPr id="0" name=""/>
        <dsp:cNvSpPr/>
      </dsp:nvSpPr>
      <dsp:spPr>
        <a:xfrm>
          <a:off x="1201015"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164677"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920008" y="1635204"/>
          <a:ext cx="1437986" cy="363378"/>
        </a:xfrm>
        <a:prstGeom prst="rect">
          <a:avLst/>
        </a:prstGeom>
        <a:solidFill>
          <a:schemeClr val="accent1">
            <a:shade val="80000"/>
            <a:hueOff val="74365"/>
            <a:satOff val="-1510"/>
            <a:lumOff val="5113"/>
            <a:alphaOff val="0"/>
          </a:schemeClr>
        </a:solidFill>
        <a:ln w="22225" cap="rnd" cmpd="sng" algn="ctr">
          <a:solidFill>
            <a:schemeClr val="accent1">
              <a:shade val="80000"/>
              <a:hueOff val="74365"/>
              <a:satOff val="-1510"/>
              <a:lumOff val="51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Business Value</a:t>
          </a:r>
        </a:p>
      </dsp:txBody>
      <dsp:txXfrm>
        <a:off x="1920008" y="1635204"/>
        <a:ext cx="1437986" cy="363378"/>
      </dsp:txXfrm>
    </dsp:sp>
    <dsp:sp modelId="{DF65791B-462E-4589-B98D-F60587330CA8}">
      <dsp:nvSpPr>
        <dsp:cNvPr id="0" name=""/>
        <dsp:cNvSpPr/>
      </dsp:nvSpPr>
      <dsp:spPr>
        <a:xfrm>
          <a:off x="1440679"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How does this impact me?</a:t>
          </a:r>
        </a:p>
      </dsp:txBody>
      <dsp:txXfrm>
        <a:off x="1440679" y="2361961"/>
        <a:ext cx="2396644" cy="1271825"/>
      </dsp:txXfrm>
    </dsp:sp>
    <dsp:sp modelId="{DBA410EB-5F61-4F46-92D9-C5B0AA59EE15}">
      <dsp:nvSpPr>
        <dsp:cNvPr id="0" name=""/>
        <dsp:cNvSpPr/>
      </dsp:nvSpPr>
      <dsp:spPr>
        <a:xfrm>
          <a:off x="2639001"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602663" y="2289285"/>
          <a:ext cx="72675" cy="72675"/>
        </a:xfrm>
        <a:prstGeom prst="ellipse">
          <a:avLst/>
        </a:prstGeom>
        <a:solidFill>
          <a:schemeClr val="accent1">
            <a:shade val="80000"/>
            <a:hueOff val="74365"/>
            <a:satOff val="-1510"/>
            <a:lumOff val="51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3357995" y="1635204"/>
          <a:ext cx="1437986"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Methodology</a:t>
          </a:r>
        </a:p>
      </dsp:txBody>
      <dsp:txXfrm>
        <a:off x="3357995" y="1635204"/>
        <a:ext cx="1437986" cy="363378"/>
      </dsp:txXfrm>
    </dsp:sp>
    <dsp:sp modelId="{B4723E2A-4FF1-452A-BD25-8EC364F15A6F}">
      <dsp:nvSpPr>
        <dsp:cNvPr id="0" name=""/>
        <dsp:cNvSpPr/>
      </dsp:nvSpPr>
      <dsp:spPr>
        <a:xfrm>
          <a:off x="2878666"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did we do?</a:t>
          </a:r>
        </a:p>
      </dsp:txBody>
      <dsp:txXfrm>
        <a:off x="2878666" y="0"/>
        <a:ext cx="2396644" cy="1271825"/>
      </dsp:txXfrm>
    </dsp:sp>
    <dsp:sp modelId="{440E9361-37D2-4157-AF38-7B49AD23708B}">
      <dsp:nvSpPr>
        <dsp:cNvPr id="0" name=""/>
        <dsp:cNvSpPr/>
      </dsp:nvSpPr>
      <dsp:spPr>
        <a:xfrm>
          <a:off x="4076988"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4040650" y="127182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0A6338-9EC0-4197-B90A-33F851196851}">
      <dsp:nvSpPr>
        <dsp:cNvPr id="0" name=""/>
        <dsp:cNvSpPr/>
      </dsp:nvSpPr>
      <dsp:spPr>
        <a:xfrm>
          <a:off x="4795981" y="1635204"/>
          <a:ext cx="1437986"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 Models</a:t>
          </a:r>
        </a:p>
      </dsp:txBody>
      <dsp:txXfrm>
        <a:off x="4795981" y="1635204"/>
        <a:ext cx="1437986" cy="363378"/>
      </dsp:txXfrm>
    </dsp:sp>
    <dsp:sp modelId="{3BAF10D9-7558-4B7B-A62F-6ABC1846C653}">
      <dsp:nvSpPr>
        <dsp:cNvPr id="0" name=""/>
        <dsp:cNvSpPr/>
      </dsp:nvSpPr>
      <dsp:spPr>
        <a:xfrm>
          <a:off x="4316652"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What did we use?</a:t>
          </a:r>
        </a:p>
      </dsp:txBody>
      <dsp:txXfrm>
        <a:off x="4316652" y="2361961"/>
        <a:ext cx="2396644" cy="1271825"/>
      </dsp:txXfrm>
    </dsp:sp>
    <dsp:sp modelId="{8935B32D-45BB-4D0F-AD6C-0FFEB62795A8}">
      <dsp:nvSpPr>
        <dsp:cNvPr id="0" name=""/>
        <dsp:cNvSpPr/>
      </dsp:nvSpPr>
      <dsp:spPr>
        <a:xfrm>
          <a:off x="5514975" y="1998582"/>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4E3CB61E-E7DD-4FFE-8030-106FF263D18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E95E8-B90E-4B1D-BA33-A0B8CD27D378}">
      <dsp:nvSpPr>
        <dsp:cNvPr id="0" name=""/>
        <dsp:cNvSpPr/>
      </dsp:nvSpPr>
      <dsp:spPr>
        <a:xfrm>
          <a:off x="6233968" y="1635204"/>
          <a:ext cx="1437986"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Findings</a:t>
          </a:r>
        </a:p>
      </dsp:txBody>
      <dsp:txXfrm>
        <a:off x="6233968" y="1635204"/>
        <a:ext cx="1437986" cy="363378"/>
      </dsp:txXfrm>
    </dsp:sp>
    <dsp:sp modelId="{DA6CF363-1A08-4BAD-89F2-29C5F6369BCF}">
      <dsp:nvSpPr>
        <dsp:cNvPr id="0" name=""/>
        <dsp:cNvSpPr/>
      </dsp:nvSpPr>
      <dsp:spPr>
        <a:xfrm>
          <a:off x="5754639"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What did we find out?</a:t>
          </a:r>
        </a:p>
      </dsp:txBody>
      <dsp:txXfrm>
        <a:off x="5754639" y="0"/>
        <a:ext cx="2396644" cy="1271825"/>
      </dsp:txXfrm>
    </dsp:sp>
    <dsp:sp modelId="{4329EF49-23C5-4011-877B-0DB309039AF0}">
      <dsp:nvSpPr>
        <dsp:cNvPr id="0" name=""/>
        <dsp:cNvSpPr/>
      </dsp:nvSpPr>
      <dsp:spPr>
        <a:xfrm>
          <a:off x="6952961" y="1344501"/>
          <a:ext cx="0" cy="290702"/>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FD888B95-6980-4962-83B8-3969E941C179}">
      <dsp:nvSpPr>
        <dsp:cNvPr id="0" name=""/>
        <dsp:cNvSpPr/>
      </dsp:nvSpPr>
      <dsp:spPr>
        <a:xfrm>
          <a:off x="6916623"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1FF79-FE3D-4D4D-8278-89234E8AB14B}">
      <dsp:nvSpPr>
        <dsp:cNvPr id="0" name=""/>
        <dsp:cNvSpPr/>
      </dsp:nvSpPr>
      <dsp:spPr>
        <a:xfrm>
          <a:off x="7671954" y="1635204"/>
          <a:ext cx="1437986" cy="363378"/>
        </a:xfrm>
        <a:prstGeom prst="rect">
          <a:avLst/>
        </a:prstGeom>
        <a:solidFill>
          <a:schemeClr val="accent1">
            <a:shade val="80000"/>
            <a:hueOff val="371826"/>
            <a:satOff val="-7548"/>
            <a:lumOff val="25564"/>
            <a:alphaOff val="0"/>
          </a:schemeClr>
        </a:solidFill>
        <a:ln w="22225" cap="rnd" cmpd="sng" algn="ctr">
          <a:solidFill>
            <a:schemeClr val="accent1">
              <a:shade val="80000"/>
              <a:hueOff val="371826"/>
              <a:satOff val="-7548"/>
              <a:lumOff val="255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Business Recommendations</a:t>
          </a:r>
        </a:p>
      </dsp:txBody>
      <dsp:txXfrm>
        <a:off x="7671954" y="1635204"/>
        <a:ext cx="1437986" cy="363378"/>
      </dsp:txXfrm>
    </dsp:sp>
    <dsp:sp modelId="{06FB644B-ACFF-45BF-BF89-0C3D3462B6A2}">
      <dsp:nvSpPr>
        <dsp:cNvPr id="0" name=""/>
        <dsp:cNvSpPr/>
      </dsp:nvSpPr>
      <dsp:spPr>
        <a:xfrm>
          <a:off x="7192626"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What should you implement?</a:t>
          </a:r>
        </a:p>
      </dsp:txBody>
      <dsp:txXfrm>
        <a:off x="7192626" y="2361961"/>
        <a:ext cx="2396644" cy="1271825"/>
      </dsp:txXfrm>
    </dsp:sp>
    <dsp:sp modelId="{EBA37110-DE23-4DB9-A2B1-832F2F8CE2A6}">
      <dsp:nvSpPr>
        <dsp:cNvPr id="0" name=""/>
        <dsp:cNvSpPr/>
      </dsp:nvSpPr>
      <dsp:spPr>
        <a:xfrm>
          <a:off x="8390948" y="1998582"/>
          <a:ext cx="0" cy="290702"/>
        </a:xfrm>
        <a:prstGeom prst="line">
          <a:avLst/>
        </a:prstGeom>
        <a:noFill/>
        <a:ln w="12700" cap="rnd" cmpd="sng" algn="ctr">
          <a:solidFill>
            <a:schemeClr val="accent1">
              <a:shade val="90000"/>
              <a:hueOff val="371843"/>
              <a:satOff val="-7168"/>
              <a:lumOff val="23437"/>
              <a:alphaOff val="0"/>
            </a:schemeClr>
          </a:solidFill>
          <a:prstDash val="dash"/>
        </a:ln>
        <a:effectLst/>
      </dsp:spPr>
      <dsp:style>
        <a:lnRef idx="1">
          <a:scrgbClr r="0" g="0" b="0"/>
        </a:lnRef>
        <a:fillRef idx="0">
          <a:scrgbClr r="0" g="0" b="0"/>
        </a:fillRef>
        <a:effectRef idx="0">
          <a:scrgbClr r="0" g="0" b="0"/>
        </a:effectRef>
        <a:fontRef idx="minor"/>
      </dsp:style>
    </dsp:sp>
    <dsp:sp modelId="{286FED15-E43A-47D9-BDDA-48D9ACE77639}">
      <dsp:nvSpPr>
        <dsp:cNvPr id="0" name=""/>
        <dsp:cNvSpPr/>
      </dsp:nvSpPr>
      <dsp:spPr>
        <a:xfrm>
          <a:off x="8354610" y="2289285"/>
          <a:ext cx="72675" cy="72675"/>
        </a:xfrm>
        <a:prstGeom prst="ellipse">
          <a:avLst/>
        </a:prstGeom>
        <a:solidFill>
          <a:schemeClr val="accent1">
            <a:shade val="80000"/>
            <a:hueOff val="371826"/>
            <a:satOff val="-7548"/>
            <a:lumOff val="255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40859-FD7A-4FB2-9BBA-568306E20BC3}">
      <dsp:nvSpPr>
        <dsp:cNvPr id="0" name=""/>
        <dsp:cNvSpPr/>
      </dsp:nvSpPr>
      <dsp:spPr>
        <a:xfrm rot="5400000">
          <a:off x="9647245" y="1097900"/>
          <a:ext cx="363378" cy="1437986"/>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Future Work</a:t>
          </a:r>
        </a:p>
      </dsp:txBody>
      <dsp:txXfrm rot="-5400000">
        <a:off x="9109942" y="1652943"/>
        <a:ext cx="1420247" cy="327900"/>
      </dsp:txXfrm>
    </dsp:sp>
    <dsp:sp modelId="{B895A557-BE40-49BC-9C9F-82F74D7F988D}">
      <dsp:nvSpPr>
        <dsp:cNvPr id="0" name=""/>
        <dsp:cNvSpPr/>
      </dsp:nvSpPr>
      <dsp:spPr>
        <a:xfrm>
          <a:off x="8630612"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How can we improve?</a:t>
          </a:r>
        </a:p>
      </dsp:txBody>
      <dsp:txXfrm>
        <a:off x="8630612" y="0"/>
        <a:ext cx="2396644" cy="1271825"/>
      </dsp:txXfrm>
    </dsp:sp>
    <dsp:sp modelId="{3231BCC3-DD39-4130-A104-8DED06AC3621}">
      <dsp:nvSpPr>
        <dsp:cNvPr id="0" name=""/>
        <dsp:cNvSpPr/>
      </dsp:nvSpPr>
      <dsp:spPr>
        <a:xfrm>
          <a:off x="9828934"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C90DB5D0-0D79-4E79-BD94-8FCF98DD987D}">
      <dsp:nvSpPr>
        <dsp:cNvPr id="0" name=""/>
        <dsp:cNvSpPr/>
      </dsp:nvSpPr>
      <dsp:spPr>
        <a:xfrm>
          <a:off x="979259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00999-6FC8-4DCC-926A-141089F20127}"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D4B00-5AB9-40A3-A4D3-CC5096885491}" type="slidenum">
              <a:rPr lang="en-US" smtClean="0"/>
              <a:t>‹#›</a:t>
            </a:fld>
            <a:endParaRPr lang="en-US"/>
          </a:p>
        </p:txBody>
      </p:sp>
    </p:spTree>
    <p:extLst>
      <p:ext uri="{BB962C8B-B14F-4D97-AF65-F5344CB8AC3E}">
        <p14:creationId xmlns:p14="http://schemas.microsoft.com/office/powerpoint/2010/main" val="35841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John Dean, and I am here today to talk to you about predicting match outcomes in the video game Dota 2. Developed by Valve software, this game has cultivated a massive community of competitive players, professional organizations, analysts, as well as a thriving gambling community.</a:t>
            </a:r>
          </a:p>
        </p:txBody>
      </p:sp>
      <p:sp>
        <p:nvSpPr>
          <p:cNvPr id="4" name="Slide Number Placeholder 3"/>
          <p:cNvSpPr>
            <a:spLocks noGrp="1"/>
          </p:cNvSpPr>
          <p:nvPr>
            <p:ph type="sldNum" sz="quarter" idx="5"/>
          </p:nvPr>
        </p:nvSpPr>
        <p:spPr/>
        <p:txBody>
          <a:bodyPr/>
          <a:lstStyle/>
          <a:p>
            <a:fld id="{51ED4B00-5AB9-40A3-A4D3-CC5096885491}" type="slidenum">
              <a:rPr lang="en-US" smtClean="0"/>
              <a:t>2</a:t>
            </a:fld>
            <a:endParaRPr lang="en-US"/>
          </a:p>
        </p:txBody>
      </p:sp>
    </p:spTree>
    <p:extLst>
      <p:ext uri="{BB962C8B-B14F-4D97-AF65-F5344CB8AC3E}">
        <p14:creationId xmlns:p14="http://schemas.microsoft.com/office/powerpoint/2010/main" val="347012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game has grown, so has the appetite for advanced tools for predicting match outcomes and analyzing what factors lead to a team winning or losing. The problem is that Dota is one of the most complex games out there, which makes simple projections hard to nail down.</a:t>
            </a:r>
          </a:p>
        </p:txBody>
      </p:sp>
      <p:sp>
        <p:nvSpPr>
          <p:cNvPr id="4" name="Slide Number Placeholder 3"/>
          <p:cNvSpPr>
            <a:spLocks noGrp="1"/>
          </p:cNvSpPr>
          <p:nvPr>
            <p:ph type="sldNum" sz="quarter" idx="5"/>
          </p:nvPr>
        </p:nvSpPr>
        <p:spPr/>
        <p:txBody>
          <a:bodyPr/>
          <a:lstStyle/>
          <a:p>
            <a:fld id="{51ED4B00-5AB9-40A3-A4D3-CC5096885491}" type="slidenum">
              <a:rPr lang="en-US" smtClean="0"/>
              <a:t>3</a:t>
            </a:fld>
            <a:endParaRPr lang="en-US"/>
          </a:p>
        </p:txBody>
      </p:sp>
    </p:spTree>
    <p:extLst>
      <p:ext uri="{BB962C8B-B14F-4D97-AF65-F5344CB8AC3E}">
        <p14:creationId xmlns:p14="http://schemas.microsoft.com/office/powerpoint/2010/main" val="169879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the problem we are attempting to solve is how to most effectively predict match outcomes using information available prior to the match start. This allows for better decision making for teams in the draft phase of games, as well as for bettors to make more informed decisions with their money.</a:t>
            </a:r>
          </a:p>
        </p:txBody>
      </p:sp>
      <p:sp>
        <p:nvSpPr>
          <p:cNvPr id="4" name="Slide Number Placeholder 3"/>
          <p:cNvSpPr>
            <a:spLocks noGrp="1"/>
          </p:cNvSpPr>
          <p:nvPr>
            <p:ph type="sldNum" sz="quarter" idx="5"/>
          </p:nvPr>
        </p:nvSpPr>
        <p:spPr/>
        <p:txBody>
          <a:bodyPr/>
          <a:lstStyle/>
          <a:p>
            <a:fld id="{51ED4B00-5AB9-40A3-A4D3-CC5096885491}" type="slidenum">
              <a:rPr lang="en-US" smtClean="0"/>
              <a:t>4</a:t>
            </a:fld>
            <a:endParaRPr lang="en-US"/>
          </a:p>
        </p:txBody>
      </p:sp>
    </p:spTree>
    <p:extLst>
      <p:ext uri="{BB962C8B-B14F-4D97-AF65-F5344CB8AC3E}">
        <p14:creationId xmlns:p14="http://schemas.microsoft.com/office/powerpoint/2010/main" val="144355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5</a:t>
            </a:fld>
            <a:endParaRPr lang="en-US"/>
          </a:p>
        </p:txBody>
      </p:sp>
    </p:spTree>
    <p:extLst>
      <p:ext uri="{BB962C8B-B14F-4D97-AF65-F5344CB8AC3E}">
        <p14:creationId xmlns:p14="http://schemas.microsoft.com/office/powerpoint/2010/main" val="147416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6</a:t>
            </a:fld>
            <a:endParaRPr lang="en-US"/>
          </a:p>
        </p:txBody>
      </p:sp>
    </p:spTree>
    <p:extLst>
      <p:ext uri="{BB962C8B-B14F-4D97-AF65-F5344CB8AC3E}">
        <p14:creationId xmlns:p14="http://schemas.microsoft.com/office/powerpoint/2010/main" val="1370406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results for our logistic regression model. As you can see, it performed fairly well, scoring 84% overall. It did perform better in predicting Dire wins rather than Radiant wins, which we believe is due to a small imbalance in the sample sizes.</a:t>
            </a:r>
          </a:p>
        </p:txBody>
      </p:sp>
      <p:sp>
        <p:nvSpPr>
          <p:cNvPr id="4" name="Slide Number Placeholder 3"/>
          <p:cNvSpPr>
            <a:spLocks noGrp="1"/>
          </p:cNvSpPr>
          <p:nvPr>
            <p:ph type="sldNum" sz="quarter" idx="5"/>
          </p:nvPr>
        </p:nvSpPr>
        <p:spPr/>
        <p:txBody>
          <a:bodyPr/>
          <a:lstStyle/>
          <a:p>
            <a:fld id="{51ED4B00-5AB9-40A3-A4D3-CC5096885491}" type="slidenum">
              <a:rPr lang="en-US" smtClean="0"/>
              <a:t>7</a:t>
            </a:fld>
            <a:endParaRPr lang="en-US"/>
          </a:p>
        </p:txBody>
      </p:sp>
    </p:spTree>
    <p:extLst>
      <p:ext uri="{BB962C8B-B14F-4D97-AF65-F5344CB8AC3E}">
        <p14:creationId xmlns:p14="http://schemas.microsoft.com/office/powerpoint/2010/main" val="225209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results for our tuned Random Forest classifier. While the first model performed very well, this model was near perfect. As you can see, from about 6,000 matches, it predicted the wrong result in only 6 cases.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ED4B00-5AB9-40A3-A4D3-CC50968854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350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ED4B00-5AB9-40A3-A4D3-CC5096885491}" type="slidenum">
              <a:rPr lang="en-US" smtClean="0"/>
              <a:t>10</a:t>
            </a:fld>
            <a:endParaRPr lang="en-US"/>
          </a:p>
        </p:txBody>
      </p:sp>
    </p:spTree>
    <p:extLst>
      <p:ext uri="{BB962C8B-B14F-4D97-AF65-F5344CB8AC3E}">
        <p14:creationId xmlns:p14="http://schemas.microsoft.com/office/powerpoint/2010/main" val="1874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Projecting match Results in Dota 2</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Capstone Project: non-technical Presentation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090334"/>
            <a:ext cx="11260667" cy="3310466"/>
          </a:xfrm>
          <a:prstGeom prst="rect">
            <a:avLst/>
          </a:prstGeom>
        </p:spPr>
      </p:pic>
      <p:pic>
        <p:nvPicPr>
          <p:cNvPr id="4" name="Picture 3">
            <a:extLst>
              <a:ext uri="{FF2B5EF4-FFF2-40B4-BE49-F238E27FC236}">
                <a16:creationId xmlns:a16="http://schemas.microsoft.com/office/drawing/2014/main" id="{76F063CE-8B03-4211-B566-D51DB365550F}"/>
              </a:ext>
            </a:extLst>
          </p:cNvPr>
          <p:cNvPicPr>
            <a:picLocks noChangeAspect="1"/>
          </p:cNvPicPr>
          <p:nvPr/>
        </p:nvPicPr>
        <p:blipFill>
          <a:blip r:embed="rId3"/>
          <a:stretch>
            <a:fillRect/>
          </a:stretch>
        </p:blipFill>
        <p:spPr>
          <a:xfrm>
            <a:off x="5786415" y="713356"/>
            <a:ext cx="614149" cy="61414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2DE1-EE0F-4E1B-9586-7598AF57520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6184B69-BC7C-4F16-8891-0387D98D020C}"/>
              </a:ext>
            </a:extLst>
          </p:cNvPr>
          <p:cNvSpPr>
            <a:spLocks noGrp="1"/>
          </p:cNvSpPr>
          <p:nvPr>
            <p:ph idx="1"/>
          </p:nvPr>
        </p:nvSpPr>
        <p:spPr/>
        <p:txBody>
          <a:bodyPr>
            <a:normAutofit/>
          </a:bodyPr>
          <a:lstStyle/>
          <a:p>
            <a:r>
              <a:rPr lang="en-US" sz="2800" dirty="0"/>
              <a:t>Alternative Classification methods</a:t>
            </a:r>
          </a:p>
          <a:p>
            <a:r>
              <a:rPr lang="en-US" sz="2800" dirty="0"/>
              <a:t>More Data</a:t>
            </a:r>
          </a:p>
          <a:p>
            <a:r>
              <a:rPr lang="en-US" sz="2800" dirty="0"/>
              <a:t>More Compute</a:t>
            </a:r>
          </a:p>
        </p:txBody>
      </p:sp>
      <p:pic>
        <p:nvPicPr>
          <p:cNvPr id="5" name="Picture 4">
            <a:extLst>
              <a:ext uri="{FF2B5EF4-FFF2-40B4-BE49-F238E27FC236}">
                <a16:creationId xmlns:a16="http://schemas.microsoft.com/office/drawing/2014/main" id="{64E1ACEC-EA31-455A-8945-F6898F125530}"/>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05396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8837-71EF-4938-B717-A5EC92F90FA6}"/>
              </a:ext>
            </a:extLst>
          </p:cNvPr>
          <p:cNvSpPr>
            <a:spLocks noGrp="1"/>
          </p:cNvSpPr>
          <p:nvPr>
            <p:ph type="title"/>
          </p:nvPr>
        </p:nvSpPr>
        <p:spPr/>
        <p:txBody>
          <a:bodyPr/>
          <a:lstStyle/>
          <a:p>
            <a:r>
              <a:rPr lang="en-US" dirty="0"/>
              <a:t>Thank You!</a:t>
            </a:r>
          </a:p>
        </p:txBody>
      </p:sp>
      <p:pic>
        <p:nvPicPr>
          <p:cNvPr id="7" name="Content Placeholder 6">
            <a:extLst>
              <a:ext uri="{FF2B5EF4-FFF2-40B4-BE49-F238E27FC236}">
                <a16:creationId xmlns:a16="http://schemas.microsoft.com/office/drawing/2014/main" id="{7890D334-048A-4579-A60A-6020E01B2B25}"/>
              </a:ext>
            </a:extLst>
          </p:cNvPr>
          <p:cNvPicPr>
            <a:picLocks noGrp="1" noChangeAspect="1"/>
          </p:cNvPicPr>
          <p:nvPr>
            <p:ph idx="1"/>
          </p:nvPr>
        </p:nvPicPr>
        <p:blipFill>
          <a:blip r:embed="rId2"/>
          <a:stretch>
            <a:fillRect/>
          </a:stretch>
        </p:blipFill>
        <p:spPr>
          <a:xfrm>
            <a:off x="5079344" y="2527636"/>
            <a:ext cx="2033311" cy="3013356"/>
          </a:xfrm>
        </p:spPr>
      </p:pic>
      <p:pic>
        <p:nvPicPr>
          <p:cNvPr id="5" name="Picture 4">
            <a:extLst>
              <a:ext uri="{FF2B5EF4-FFF2-40B4-BE49-F238E27FC236}">
                <a16:creationId xmlns:a16="http://schemas.microsoft.com/office/drawing/2014/main" id="{330A1F60-2E8A-4B4C-AFD0-447BE075D59D}"/>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40496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Presentation Roadmap</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16256646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28B84E73-46FE-4863-8E8E-1B33A3725A3C}"/>
              </a:ext>
            </a:extLst>
          </p:cNvPr>
          <p:cNvPicPr>
            <a:picLocks noChangeAspect="1"/>
          </p:cNvPicPr>
          <p:nvPr/>
        </p:nvPicPr>
        <p:blipFill>
          <a:blip r:embed="rId8"/>
          <a:stretch>
            <a:fillRect/>
          </a:stretch>
        </p:blipFill>
        <p:spPr>
          <a:xfrm>
            <a:off x="5788125" y="702156"/>
            <a:ext cx="615749" cy="615749"/>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F2A5-252B-410A-824D-A984EDF3C9F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0174908-50EE-4349-9251-A7C111855673}"/>
              </a:ext>
            </a:extLst>
          </p:cNvPr>
          <p:cNvSpPr>
            <a:spLocks noGrp="1"/>
          </p:cNvSpPr>
          <p:nvPr>
            <p:ph idx="1"/>
          </p:nvPr>
        </p:nvSpPr>
        <p:spPr/>
        <p:txBody>
          <a:bodyPr/>
          <a:lstStyle/>
          <a:p>
            <a:r>
              <a:rPr lang="en-US" sz="2800" dirty="0"/>
              <a:t>Expanding market for gambling an analytics</a:t>
            </a:r>
          </a:p>
          <a:p>
            <a:r>
              <a:rPr lang="en-US" sz="2800" dirty="0"/>
              <a:t>Difficult to analyze</a:t>
            </a:r>
          </a:p>
          <a:p>
            <a:endParaRPr lang="en-US" dirty="0"/>
          </a:p>
        </p:txBody>
      </p:sp>
      <p:pic>
        <p:nvPicPr>
          <p:cNvPr id="5" name="Picture 4">
            <a:extLst>
              <a:ext uri="{FF2B5EF4-FFF2-40B4-BE49-F238E27FC236}">
                <a16:creationId xmlns:a16="http://schemas.microsoft.com/office/drawing/2014/main" id="{800ADCF1-2DCD-4ACF-B8CC-5C579B37B0C3}"/>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88358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FCCE-6593-4505-92E9-0A06F54ACB22}"/>
              </a:ext>
            </a:extLst>
          </p:cNvPr>
          <p:cNvSpPr>
            <a:spLocks noGrp="1"/>
          </p:cNvSpPr>
          <p:nvPr>
            <p:ph type="title"/>
          </p:nvPr>
        </p:nvSpPr>
        <p:spPr/>
        <p:txBody>
          <a:bodyPr/>
          <a:lstStyle/>
          <a:p>
            <a:r>
              <a:rPr lang="en-US" dirty="0"/>
              <a:t>Business value</a:t>
            </a:r>
          </a:p>
        </p:txBody>
      </p:sp>
      <p:sp>
        <p:nvSpPr>
          <p:cNvPr id="3" name="Content Placeholder 2">
            <a:extLst>
              <a:ext uri="{FF2B5EF4-FFF2-40B4-BE49-F238E27FC236}">
                <a16:creationId xmlns:a16="http://schemas.microsoft.com/office/drawing/2014/main" id="{32A447E0-FF8A-45A6-AB31-72A3A436AB61}"/>
              </a:ext>
            </a:extLst>
          </p:cNvPr>
          <p:cNvSpPr>
            <a:spLocks noGrp="1"/>
          </p:cNvSpPr>
          <p:nvPr>
            <p:ph idx="1"/>
          </p:nvPr>
        </p:nvSpPr>
        <p:spPr/>
        <p:txBody>
          <a:bodyPr/>
          <a:lstStyle/>
          <a:p>
            <a:r>
              <a:rPr lang="en-US" sz="2800" dirty="0"/>
              <a:t>More insight =&gt; Better decision making</a:t>
            </a:r>
          </a:p>
          <a:p>
            <a:r>
              <a:rPr lang="en-US" sz="2800" dirty="0"/>
              <a:t>Planning Ahead</a:t>
            </a:r>
          </a:p>
          <a:p>
            <a:endParaRPr lang="en-US" dirty="0"/>
          </a:p>
        </p:txBody>
      </p:sp>
      <p:pic>
        <p:nvPicPr>
          <p:cNvPr id="5" name="Picture 4">
            <a:extLst>
              <a:ext uri="{FF2B5EF4-FFF2-40B4-BE49-F238E27FC236}">
                <a16:creationId xmlns:a16="http://schemas.microsoft.com/office/drawing/2014/main" id="{98BFF467-BA18-428A-B1A0-85F9010CEBCA}"/>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61600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6943-FEBE-48EE-9CA8-09C6701AFB2E}"/>
              </a:ext>
            </a:extLst>
          </p:cNvPr>
          <p:cNvSpPr>
            <a:spLocks noGrp="1"/>
          </p:cNvSpPr>
          <p:nvPr>
            <p:ph type="title"/>
          </p:nvPr>
        </p:nvSpPr>
        <p:spPr/>
        <p:txBody>
          <a:bodyPr/>
          <a:lstStyle/>
          <a:p>
            <a:r>
              <a:rPr lang="en-US" dirty="0"/>
              <a:t>Methodology – the data</a:t>
            </a:r>
          </a:p>
        </p:txBody>
      </p:sp>
      <p:sp>
        <p:nvSpPr>
          <p:cNvPr id="3" name="Content Placeholder 2">
            <a:extLst>
              <a:ext uri="{FF2B5EF4-FFF2-40B4-BE49-F238E27FC236}">
                <a16:creationId xmlns:a16="http://schemas.microsoft.com/office/drawing/2014/main" id="{AA1922E0-3D15-4F3E-A05F-E6ECCC5C5070}"/>
              </a:ext>
            </a:extLst>
          </p:cNvPr>
          <p:cNvSpPr>
            <a:spLocks noGrp="1"/>
          </p:cNvSpPr>
          <p:nvPr>
            <p:ph idx="1"/>
          </p:nvPr>
        </p:nvSpPr>
        <p:spPr/>
        <p:txBody>
          <a:bodyPr>
            <a:normAutofit/>
          </a:bodyPr>
          <a:lstStyle/>
          <a:p>
            <a:r>
              <a:rPr lang="en-US" sz="2800" dirty="0"/>
              <a:t>Public matches pulled from the </a:t>
            </a:r>
            <a:r>
              <a:rPr lang="en-US" sz="2800" dirty="0" err="1"/>
              <a:t>OpenDota</a:t>
            </a:r>
            <a:r>
              <a:rPr lang="en-US" sz="2800" dirty="0"/>
              <a:t> API</a:t>
            </a:r>
          </a:p>
          <a:p>
            <a:pPr lvl="1"/>
            <a:r>
              <a:rPr lang="en-US" sz="2400" dirty="0"/>
              <a:t>25,000 matches used in building the model</a:t>
            </a:r>
          </a:p>
          <a:p>
            <a:pPr lvl="1"/>
            <a:r>
              <a:rPr lang="en-US" sz="2400" dirty="0"/>
              <a:t>Weighted and evaluated</a:t>
            </a:r>
          </a:p>
          <a:p>
            <a:pPr lvl="1"/>
            <a:r>
              <a:rPr lang="en-US" sz="2400" dirty="0"/>
              <a:t>Trained on 75% of set, tested on 25%</a:t>
            </a:r>
          </a:p>
        </p:txBody>
      </p:sp>
      <p:pic>
        <p:nvPicPr>
          <p:cNvPr id="5" name="Picture 4">
            <a:extLst>
              <a:ext uri="{FF2B5EF4-FFF2-40B4-BE49-F238E27FC236}">
                <a16:creationId xmlns:a16="http://schemas.microsoft.com/office/drawing/2014/main" id="{68C98954-468C-4DD0-90A9-112D69451256}"/>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85767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BDD5-0782-4816-99A3-2AFE2E0E73B9}"/>
              </a:ext>
            </a:extLst>
          </p:cNvPr>
          <p:cNvSpPr>
            <a:spLocks noGrp="1"/>
          </p:cNvSpPr>
          <p:nvPr>
            <p:ph type="title"/>
          </p:nvPr>
        </p:nvSpPr>
        <p:spPr/>
        <p:txBody>
          <a:bodyPr/>
          <a:lstStyle/>
          <a:p>
            <a:r>
              <a:rPr lang="en-US" dirty="0"/>
              <a:t>Methodology -  The models</a:t>
            </a:r>
          </a:p>
        </p:txBody>
      </p:sp>
      <p:sp>
        <p:nvSpPr>
          <p:cNvPr id="3" name="Content Placeholder 2">
            <a:extLst>
              <a:ext uri="{FF2B5EF4-FFF2-40B4-BE49-F238E27FC236}">
                <a16:creationId xmlns:a16="http://schemas.microsoft.com/office/drawing/2014/main" id="{A2727C65-A99D-4AF2-B4AE-0598B672B910}"/>
              </a:ext>
            </a:extLst>
          </p:cNvPr>
          <p:cNvSpPr>
            <a:spLocks noGrp="1"/>
          </p:cNvSpPr>
          <p:nvPr>
            <p:ph idx="1"/>
          </p:nvPr>
        </p:nvSpPr>
        <p:spPr/>
        <p:txBody>
          <a:bodyPr>
            <a:normAutofit/>
          </a:bodyPr>
          <a:lstStyle/>
          <a:p>
            <a:r>
              <a:rPr lang="en-US" sz="2800" dirty="0"/>
              <a:t>Logistic Regression Model</a:t>
            </a:r>
          </a:p>
          <a:p>
            <a:r>
              <a:rPr lang="en-US" sz="2800" dirty="0"/>
              <a:t>Random Forest Classifier</a:t>
            </a:r>
          </a:p>
          <a:p>
            <a:r>
              <a:rPr lang="en-US" sz="2800" dirty="0" err="1"/>
              <a:t>GridsearchCV</a:t>
            </a:r>
            <a:endParaRPr lang="en-US" sz="2800" dirty="0"/>
          </a:p>
        </p:txBody>
      </p:sp>
      <p:pic>
        <p:nvPicPr>
          <p:cNvPr id="5" name="Picture 4">
            <a:extLst>
              <a:ext uri="{FF2B5EF4-FFF2-40B4-BE49-F238E27FC236}">
                <a16:creationId xmlns:a16="http://schemas.microsoft.com/office/drawing/2014/main" id="{8E8F60FD-B3EC-486A-9AC7-D19A5C783D34}"/>
              </a:ext>
            </a:extLst>
          </p:cNvPr>
          <p:cNvPicPr>
            <a:picLocks noChangeAspect="1"/>
          </p:cNvPicPr>
          <p:nvPr/>
        </p:nvPicPr>
        <p:blipFill>
          <a:blip r:embed="rId3"/>
          <a:stretch>
            <a:fillRect/>
          </a:stretch>
        </p:blipFill>
        <p:spPr>
          <a:xfrm>
            <a:off x="5785076" y="702156"/>
            <a:ext cx="621846" cy="615749"/>
          </a:xfrm>
          <a:prstGeom prst="rect">
            <a:avLst/>
          </a:prstGeom>
        </p:spPr>
      </p:pic>
    </p:spTree>
    <p:extLst>
      <p:ext uri="{BB962C8B-B14F-4D97-AF65-F5344CB8AC3E}">
        <p14:creationId xmlns:p14="http://schemas.microsoft.com/office/powerpoint/2010/main" val="394099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E17C-FFF4-4BCE-BCA6-2174CA23607F}"/>
              </a:ext>
            </a:extLst>
          </p:cNvPr>
          <p:cNvSpPr>
            <a:spLocks noGrp="1"/>
          </p:cNvSpPr>
          <p:nvPr>
            <p:ph type="title"/>
          </p:nvPr>
        </p:nvSpPr>
        <p:spPr/>
        <p:txBody>
          <a:bodyPr/>
          <a:lstStyle/>
          <a:p>
            <a:r>
              <a:rPr lang="en-US" dirty="0"/>
              <a:t>Findings – Logistic Regression</a:t>
            </a:r>
          </a:p>
        </p:txBody>
      </p:sp>
      <p:pic>
        <p:nvPicPr>
          <p:cNvPr id="8" name="Picture 7">
            <a:extLst>
              <a:ext uri="{FF2B5EF4-FFF2-40B4-BE49-F238E27FC236}">
                <a16:creationId xmlns:a16="http://schemas.microsoft.com/office/drawing/2014/main" id="{3077F46F-8899-4F59-94AA-9A919DF5873C}"/>
              </a:ext>
            </a:extLst>
          </p:cNvPr>
          <p:cNvPicPr>
            <a:picLocks noChangeAspect="1"/>
          </p:cNvPicPr>
          <p:nvPr/>
        </p:nvPicPr>
        <p:blipFill>
          <a:blip r:embed="rId3"/>
          <a:stretch>
            <a:fillRect/>
          </a:stretch>
        </p:blipFill>
        <p:spPr>
          <a:xfrm>
            <a:off x="5785076" y="702156"/>
            <a:ext cx="621846" cy="615749"/>
          </a:xfrm>
          <a:prstGeom prst="rect">
            <a:avLst/>
          </a:prstGeom>
        </p:spPr>
      </p:pic>
      <p:pic>
        <p:nvPicPr>
          <p:cNvPr id="1026" name="Picture 2">
            <a:extLst>
              <a:ext uri="{FF2B5EF4-FFF2-40B4-BE49-F238E27FC236}">
                <a16:creationId xmlns:a16="http://schemas.microsoft.com/office/drawing/2014/main" id="{C10F0405-1B31-4CB2-A44D-EFC6528D7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2524124"/>
            <a:ext cx="4623359" cy="36317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CED9504-AC8A-4F43-91E7-BDCF9139E8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2852738"/>
            <a:ext cx="58007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5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E17C-FFF4-4BCE-BCA6-2174CA23607F}"/>
              </a:ext>
            </a:extLst>
          </p:cNvPr>
          <p:cNvSpPr>
            <a:spLocks noGrp="1"/>
          </p:cNvSpPr>
          <p:nvPr>
            <p:ph type="title"/>
          </p:nvPr>
        </p:nvSpPr>
        <p:spPr/>
        <p:txBody>
          <a:bodyPr/>
          <a:lstStyle/>
          <a:p>
            <a:r>
              <a:rPr lang="en-US" dirty="0"/>
              <a:t>Findings – Random Forest Classifier</a:t>
            </a:r>
          </a:p>
        </p:txBody>
      </p:sp>
      <p:pic>
        <p:nvPicPr>
          <p:cNvPr id="8" name="Picture 7">
            <a:extLst>
              <a:ext uri="{FF2B5EF4-FFF2-40B4-BE49-F238E27FC236}">
                <a16:creationId xmlns:a16="http://schemas.microsoft.com/office/drawing/2014/main" id="{3077F46F-8899-4F59-94AA-9A919DF5873C}"/>
              </a:ext>
            </a:extLst>
          </p:cNvPr>
          <p:cNvPicPr>
            <a:picLocks noChangeAspect="1"/>
          </p:cNvPicPr>
          <p:nvPr/>
        </p:nvPicPr>
        <p:blipFill>
          <a:blip r:embed="rId3"/>
          <a:stretch>
            <a:fillRect/>
          </a:stretch>
        </p:blipFill>
        <p:spPr>
          <a:xfrm>
            <a:off x="5785076" y="702156"/>
            <a:ext cx="621846" cy="615749"/>
          </a:xfrm>
          <a:prstGeom prst="rect">
            <a:avLst/>
          </a:prstGeom>
        </p:spPr>
      </p:pic>
      <p:pic>
        <p:nvPicPr>
          <p:cNvPr id="2050" name="Picture 2">
            <a:extLst>
              <a:ext uri="{FF2B5EF4-FFF2-40B4-BE49-F238E27FC236}">
                <a16:creationId xmlns:a16="http://schemas.microsoft.com/office/drawing/2014/main" id="{3C47B341-548C-41A8-8CEB-A11B5A7DF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115" y="2394784"/>
            <a:ext cx="5203884" cy="40877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306BF0-874E-45CB-B21C-DB2CB6F9BD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3030538"/>
            <a:ext cx="58007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8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30B3-DA46-4C35-8B5C-F60D763D10CE}"/>
              </a:ext>
            </a:extLst>
          </p:cNvPr>
          <p:cNvSpPr>
            <a:spLocks noGrp="1"/>
          </p:cNvSpPr>
          <p:nvPr>
            <p:ph type="title"/>
          </p:nvPr>
        </p:nvSpPr>
        <p:spPr/>
        <p:txBody>
          <a:bodyPr/>
          <a:lstStyle/>
          <a:p>
            <a:r>
              <a:rPr lang="en-US" dirty="0"/>
              <a:t>Business Recommendations</a:t>
            </a:r>
          </a:p>
        </p:txBody>
      </p:sp>
      <p:sp>
        <p:nvSpPr>
          <p:cNvPr id="3" name="Content Placeholder 2">
            <a:extLst>
              <a:ext uri="{FF2B5EF4-FFF2-40B4-BE49-F238E27FC236}">
                <a16:creationId xmlns:a16="http://schemas.microsoft.com/office/drawing/2014/main" id="{3853D65E-B41C-4446-932A-E9A4007A901A}"/>
              </a:ext>
            </a:extLst>
          </p:cNvPr>
          <p:cNvSpPr>
            <a:spLocks noGrp="1"/>
          </p:cNvSpPr>
          <p:nvPr>
            <p:ph idx="1"/>
          </p:nvPr>
        </p:nvSpPr>
        <p:spPr/>
        <p:txBody>
          <a:bodyPr>
            <a:normAutofit/>
          </a:bodyPr>
          <a:lstStyle/>
          <a:p>
            <a:r>
              <a:rPr lang="en-US" sz="2800" dirty="0"/>
              <a:t>Automated system to respond to meta trends in real time</a:t>
            </a:r>
          </a:p>
          <a:p>
            <a:pPr lvl="1"/>
            <a:r>
              <a:rPr lang="en-US" sz="2400" dirty="0"/>
              <a:t>Updating every 3 days to ensure all fresh data</a:t>
            </a:r>
          </a:p>
        </p:txBody>
      </p:sp>
    </p:spTree>
    <p:extLst>
      <p:ext uri="{BB962C8B-B14F-4D97-AF65-F5344CB8AC3E}">
        <p14:creationId xmlns:p14="http://schemas.microsoft.com/office/powerpoint/2010/main" val="28433013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{DFFCC134-CAA7-4F4F-BB1C-82F2AE909F79}tf33552983</Template>
  <TotalTime>299</TotalTime>
  <Words>441</Words>
  <Application>Microsoft Office PowerPoint</Application>
  <PresentationFormat>Widescreen</PresentationFormat>
  <Paragraphs>55</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Projecting match Results in Dota 2</vt:lpstr>
      <vt:lpstr>Presentation Roadmap</vt:lpstr>
      <vt:lpstr>Problem Statement</vt:lpstr>
      <vt:lpstr>Business value</vt:lpstr>
      <vt:lpstr>Methodology – the data</vt:lpstr>
      <vt:lpstr>Methodology -  The models</vt:lpstr>
      <vt:lpstr>Findings – Logistic Regression</vt:lpstr>
      <vt:lpstr>Findings – Random Forest Classifier</vt:lpstr>
      <vt:lpstr>Business Recommendations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dc:title>
  <dc:creator>John Dean</dc:creator>
  <cp:lastModifiedBy>John Dean</cp:lastModifiedBy>
  <cp:revision>19</cp:revision>
  <dcterms:created xsi:type="dcterms:W3CDTF">2020-09-11T14:47:00Z</dcterms:created>
  <dcterms:modified xsi:type="dcterms:W3CDTF">2021-01-15T21:58:55Z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