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9211" autoAdjust="0"/>
    <p:restoredTop sz="86410"/>
  </p:normalViewPr>
  <p:slideViewPr>
    <p:cSldViewPr snapToGrid="0">
      <p:cViewPr varScale="1">
        <p:scale>
          <a:sx n="136" d="100"/>
          <a:sy n="136" d="100"/>
        </p:scale>
        <p:origin x="852" y="1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62174-68C7-42D1-8F89-D74A5E3CCE09}"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F1DC3-BEDE-4612-B54C-A3FAF8218B84}" type="slidenum">
              <a:rPr lang="en-US" smtClean="0"/>
              <a:t>‹#›</a:t>
            </a:fld>
            <a:endParaRPr lang="en-US"/>
          </a:p>
        </p:txBody>
      </p:sp>
    </p:spTree>
    <p:extLst>
      <p:ext uri="{BB962C8B-B14F-4D97-AF65-F5344CB8AC3E}">
        <p14:creationId xmlns:p14="http://schemas.microsoft.com/office/powerpoint/2010/main" val="37306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film industry</a:t>
            </a:r>
            <a:r>
              <a:rPr lang="en-US" baseline="0" dirty="0"/>
              <a:t> is big business. There are hundreds of films releasing each year, which makes entering the business hard to navigate. How do you decide which films to make? Are you trying to take risks to find that next generation defining film, or are you looking for a stream of steady successes? How do you identify those films? In this presentation, I will provide some answers that give us a solid foundational understanding of the film industry that we can make decisions from.</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2</a:t>
            </a:fld>
            <a:endParaRPr lang="en-US"/>
          </a:p>
        </p:txBody>
      </p:sp>
    </p:spTree>
    <p:extLst>
      <p:ext uri="{BB962C8B-B14F-4D97-AF65-F5344CB8AC3E}">
        <p14:creationId xmlns:p14="http://schemas.microsoft.com/office/powerpoint/2010/main" val="134715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define</a:t>
            </a:r>
            <a:r>
              <a:rPr lang="en-US" baseline="0" dirty="0"/>
              <a:t> which films carry the greatest risks, we can then define what kinds of films to target for production. In doing so, we can also seek opportunities to maximize our return on investment, rather than just minimizing any losses.</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3</a:t>
            </a:fld>
            <a:endParaRPr lang="en-US"/>
          </a:p>
        </p:txBody>
      </p:sp>
    </p:spTree>
    <p:extLst>
      <p:ext uri="{BB962C8B-B14F-4D97-AF65-F5344CB8AC3E}">
        <p14:creationId xmlns:p14="http://schemas.microsoft.com/office/powerpoint/2010/main" val="296328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began by</a:t>
            </a:r>
            <a:r>
              <a:rPr lang="en-US" baseline="0" dirty="0"/>
              <a:t> using data pulled primarily from the numbers movie database, and supplemented it with data pulled from IMDB. This allowed us to combine financial data from the numbers, and combine it with information such as film genres from </a:t>
            </a:r>
            <a:r>
              <a:rPr lang="en-US" baseline="0" dirty="0" err="1"/>
              <a:t>imdb</a:t>
            </a:r>
            <a:r>
              <a:rPr lang="en-US" baseline="0" dirty="0"/>
              <a:t>.</a:t>
            </a:r>
          </a:p>
          <a:p>
            <a:endParaRPr lang="en-US" baseline="0" dirty="0"/>
          </a:p>
          <a:p>
            <a:r>
              <a:rPr lang="en-US" baseline="0" dirty="0"/>
              <a:t>Once our data was put in place, we explored several variables to try and find relationships between those variables, and the rate of success for films. For the purposes of this exercise, we defined a success as any film that generated a profit.</a:t>
            </a:r>
          </a:p>
          <a:p>
            <a:endParaRPr lang="en-US" baseline="0" dirty="0"/>
          </a:p>
          <a:p>
            <a:r>
              <a:rPr lang="en-US" baseline="0" dirty="0"/>
              <a:t>This allowed us to define low risk groups of films, that we then further explored to try and identify film categories that carried low risk, but tended to outperform other categories.</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4</a:t>
            </a:fld>
            <a:endParaRPr lang="en-US"/>
          </a:p>
        </p:txBody>
      </p:sp>
    </p:spTree>
    <p:extLst>
      <p:ext uri="{BB962C8B-B14F-4D97-AF65-F5344CB8AC3E}">
        <p14:creationId xmlns:p14="http://schemas.microsoft.com/office/powerpoint/2010/main" val="294246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shows us the distribution of films that made or lost money based on their budgets. As you can see, there is a strong correlation between an increase in budget and the rate of success. In general, films that had budgets smaller than $50,000,000 had a less than 70% chance of generating a profit. For this reason, our recommendation is to plan to spend at least this much on each film produced.</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5</a:t>
            </a:fld>
            <a:endParaRPr lang="en-US"/>
          </a:p>
        </p:txBody>
      </p:sp>
    </p:spTree>
    <p:extLst>
      <p:ext uri="{BB962C8B-B14F-4D97-AF65-F5344CB8AC3E}">
        <p14:creationId xmlns:p14="http://schemas.microsoft.com/office/powerpoint/2010/main" val="314303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finding a minimum budget for viability, we proceeded to explore variables within only the films that had a budget of at least $50,000,000. Within those variables, we had some interesting finds. This chart shows the rate of success for each genre of film within this subset of data. </a:t>
            </a:r>
          </a:p>
          <a:p>
            <a:endParaRPr lang="en-US" baseline="0" dirty="0"/>
          </a:p>
          <a:p>
            <a:r>
              <a:rPr lang="en-US" baseline="0" dirty="0"/>
              <a:t>Notice that, while all genres have more successes than failures, there are several genres that show both higher representation and higher rates of success. Action and Adventure are the two that stand out most, but Comedy, Animation, Sci-Fi, and Fantasy films all show higher success rates relative to their peers in other genres.</a:t>
            </a:r>
          </a:p>
          <a:p>
            <a:endParaRPr lang="en-US" baseline="0" dirty="0"/>
          </a:p>
          <a:p>
            <a:r>
              <a:rPr lang="en-US" baseline="0" dirty="0"/>
              <a:t>Among all genres with significant representation, Animated films show the highest rate of success.</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6</a:t>
            </a:fld>
            <a:endParaRPr lang="en-US"/>
          </a:p>
        </p:txBody>
      </p:sp>
    </p:spTree>
    <p:extLst>
      <p:ext uri="{BB962C8B-B14F-4D97-AF65-F5344CB8AC3E}">
        <p14:creationId xmlns:p14="http://schemas.microsoft.com/office/powerpoint/2010/main" val="64449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a:t>
            </a:r>
            <a:r>
              <a:rPr lang="en-US" baseline="0" dirty="0"/>
              <a:t> on, this chart shows us the distribution of what we can expect for a return on investment across the same films from the last slide. A quick glance tells us that all genres have similar floors, and the median for all genres is positive. Animation has a higher median ROI than any other high-success genre. </a:t>
            </a:r>
          </a:p>
          <a:p>
            <a:endParaRPr lang="en-US" baseline="0" dirty="0"/>
          </a:p>
          <a:p>
            <a:r>
              <a:rPr lang="en-US" baseline="0" dirty="0"/>
              <a:t>Certain genres show higher potential to outperform expectations, such as Action, Adventure, Fantasy, Animation, and  Comedy. Sci-Fi is particularly interesting, because its peak is not as high as other high-success genres, but more likely to make a higher return on each film.</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7</a:t>
            </a:fld>
            <a:endParaRPr lang="en-US"/>
          </a:p>
        </p:txBody>
      </p:sp>
    </p:spTree>
    <p:extLst>
      <p:ext uri="{BB962C8B-B14F-4D97-AF65-F5344CB8AC3E}">
        <p14:creationId xmlns:p14="http://schemas.microsoft.com/office/powerpoint/2010/main" val="239268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all of our findings, we</a:t>
            </a:r>
            <a:r>
              <a:rPr lang="en-US" baseline="0" dirty="0"/>
              <a:t> recommend a minimum budget of $50-80 million per film, and focusing in high success genres, including Action, Adventure, Sci-Fi, fantasy, Comedy, and Animation.</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8</a:t>
            </a:fld>
            <a:endParaRPr lang="en-US"/>
          </a:p>
        </p:txBody>
      </p:sp>
    </p:spTree>
    <p:extLst>
      <p:ext uri="{BB962C8B-B14F-4D97-AF65-F5344CB8AC3E}">
        <p14:creationId xmlns:p14="http://schemas.microsoft.com/office/powerpoint/2010/main" val="12314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more time and resources,</a:t>
            </a:r>
            <a:r>
              <a:rPr lang="en-US" baseline="0" dirty="0"/>
              <a:t> we could bring further recommendations. With more time, we would love to explore the impacts of different combinations of genres in a film, as well as the impacts of release timings, maturity ratings in combination with our other variables.</a:t>
            </a:r>
          </a:p>
          <a:p>
            <a:endParaRPr lang="en-US" baseline="0" dirty="0"/>
          </a:p>
          <a:p>
            <a:r>
              <a:rPr lang="en-US" baseline="0" dirty="0"/>
              <a:t>The biggest thing we could use to generate more findings is to gather more financial data. Data such as genres, cast, and release dates are all easily available. For this project, we started with basic name and genre data for over 140,000 films. For financial data, however, we only had data on about 6,000 films. With financial support, we could get access to potentially millions of financial data points. </a:t>
            </a:r>
            <a:r>
              <a:rPr lang="en-US" baseline="0" dirty="0" err="1"/>
              <a:t>Opusdata</a:t>
            </a:r>
            <a:r>
              <a:rPr lang="en-US" baseline="0" dirty="0"/>
              <a:t>, for example, provides a dataset that gives weekly revenues broken down by country for over 21000 films. This would allow us to find information such as which types of films are seeing growth in their revenues, as well as which are declining. Which films see longer windows for generating revenue, and many more potential questions we could answer.</a:t>
            </a:r>
            <a:endParaRPr lang="en-US" dirty="0"/>
          </a:p>
        </p:txBody>
      </p:sp>
      <p:sp>
        <p:nvSpPr>
          <p:cNvPr id="4" name="Slide Number Placeholder 3"/>
          <p:cNvSpPr>
            <a:spLocks noGrp="1"/>
          </p:cNvSpPr>
          <p:nvPr>
            <p:ph type="sldNum" sz="quarter" idx="5"/>
          </p:nvPr>
        </p:nvSpPr>
        <p:spPr/>
        <p:txBody>
          <a:bodyPr/>
          <a:lstStyle/>
          <a:p>
            <a:fld id="{DE5F1DC3-BEDE-4612-B54C-A3FAF8218B84}" type="slidenum">
              <a:rPr lang="en-US" smtClean="0"/>
              <a:t>9</a:t>
            </a:fld>
            <a:endParaRPr lang="en-US"/>
          </a:p>
        </p:txBody>
      </p:sp>
    </p:spTree>
    <p:extLst>
      <p:ext uri="{BB962C8B-B14F-4D97-AF65-F5344CB8AC3E}">
        <p14:creationId xmlns:p14="http://schemas.microsoft.com/office/powerpoint/2010/main" val="195009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39F7-0B8B-4231-AB33-9E0E0EF65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CB8C6-20B6-420F-8321-904422795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8F897-11AD-43FC-934D-B8EA972FE678}"/>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8CC26CF0-C950-47BC-BCEA-9145B92BD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98142-4C9E-4C9B-94A4-7B1D21CDFA20}"/>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400727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CBE5-8142-4A8C-B5A5-33A768AF08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87D9D-D805-495D-97D5-1E9CFA46C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31A03-51D8-44F8-B10F-AD01B9C49012}"/>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97658C68-01CC-4804-943E-2B1564B36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1161B-BB46-41EF-95FD-662B2A3823E3}"/>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67506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AADBD-3B91-4C99-8CC8-92DDA730F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B6DF0-9F77-4355-A44F-2AB56E9DB4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50799-AE04-4890-8798-3091AB866DB3}"/>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8924B04A-0A28-42B0-9BF5-E776CB2FF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AA84B-E17A-49F4-BB61-D7906616BF97}"/>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180709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6368-86DE-4C00-97B2-2001A5A0C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1DE60-775F-4808-996C-E06FBA1FF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7B9D8-08E1-4619-8B2A-E9377FFBE924}"/>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7505FBB3-0050-418E-8622-5067CB7DD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CFFBC-0718-4C1E-B063-ACC04AB80B4D}"/>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98807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F7A4-D69B-47A8-80A3-DEC1062C4F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07D87-A042-45A9-955C-08EBF7991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7A2B9-AD10-4883-B98C-181B2759B869}"/>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3F760925-7F83-4222-98D6-E46766D2A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A59A3-130E-469D-9AC9-09F5F23A3395}"/>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240479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A676-184D-4903-A372-685E6937A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CB392-4F86-4CD7-AF42-A50917216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18FDA-4DE8-443F-AA02-6F26E3C29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BB72D-42A1-479C-BDF1-72CB08FCF298}"/>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6" name="Footer Placeholder 5">
            <a:extLst>
              <a:ext uri="{FF2B5EF4-FFF2-40B4-BE49-F238E27FC236}">
                <a16:creationId xmlns:a16="http://schemas.microsoft.com/office/drawing/2014/main" id="{7F628B4A-9B19-455C-8FF0-462E37EFD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14073-C9EC-4615-8D6F-B0AE5B83C180}"/>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93557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F03B-07A7-49B0-98A8-D477D98A86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F8D6F-6C64-4CE2-96AF-14F070746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9BE02-A7EC-4634-8DEF-DDA8A678EC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809D9C-8B7A-40B3-8416-1ED8EED8E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50432-6F5B-4ED4-A20A-044CF54CC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5FC17-B62F-4E3C-8346-814E9D1E8B2B}"/>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8" name="Footer Placeholder 7">
            <a:extLst>
              <a:ext uri="{FF2B5EF4-FFF2-40B4-BE49-F238E27FC236}">
                <a16:creationId xmlns:a16="http://schemas.microsoft.com/office/drawing/2014/main" id="{526A1DDF-217E-42D7-B550-BAD263350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095F3E-2747-415D-AA07-EFD60B8A59C4}"/>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153572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75000"/>
          </a:schemeClr>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2AEC0E4-0637-4246-B183-7E1BCC8DA309}"/>
              </a:ext>
            </a:extLst>
          </p:cNvPr>
          <p:cNvGrpSpPr/>
          <p:nvPr userDrawn="1"/>
        </p:nvGrpSpPr>
        <p:grpSpPr>
          <a:xfrm>
            <a:off x="0" y="0"/>
            <a:ext cx="12192000" cy="1122363"/>
            <a:chOff x="0" y="0"/>
            <a:chExt cx="12192000" cy="1122363"/>
          </a:xfrm>
        </p:grpSpPr>
        <p:sp>
          <p:nvSpPr>
            <p:cNvPr id="7" name="Rectangle 6">
              <a:extLst>
                <a:ext uri="{FF2B5EF4-FFF2-40B4-BE49-F238E27FC236}">
                  <a16:creationId xmlns:a16="http://schemas.microsoft.com/office/drawing/2014/main" id="{9B3269DF-C7E5-4398-BA97-2AB2D6C8703E}"/>
                </a:ext>
              </a:extLst>
            </p:cNvPr>
            <p:cNvSpPr/>
            <p:nvPr/>
          </p:nvSpPr>
          <p:spPr>
            <a:xfrm>
              <a:off x="1056640" y="0"/>
              <a:ext cx="11135360" cy="1122363"/>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kite, flying, airplane, air&#10;&#10;Description automatically generated">
              <a:extLst>
                <a:ext uri="{FF2B5EF4-FFF2-40B4-BE49-F238E27FC236}">
                  <a16:creationId xmlns:a16="http://schemas.microsoft.com/office/drawing/2014/main" id="{217FD772-5376-40D1-9FD4-C20A81ED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122363" cy="1122363"/>
            </a:xfrm>
            <a:prstGeom prst="rect">
              <a:avLst/>
            </a:prstGeom>
          </p:spPr>
        </p:pic>
      </p:grpSp>
      <p:sp>
        <p:nvSpPr>
          <p:cNvPr id="2" name="Title 1">
            <a:extLst>
              <a:ext uri="{FF2B5EF4-FFF2-40B4-BE49-F238E27FC236}">
                <a16:creationId xmlns:a16="http://schemas.microsoft.com/office/drawing/2014/main" id="{865FC3B1-5060-4734-A504-F7DF2B5C74B0}"/>
              </a:ext>
            </a:extLst>
          </p:cNvPr>
          <p:cNvSpPr>
            <a:spLocks noGrp="1"/>
          </p:cNvSpPr>
          <p:nvPr>
            <p:ph type="title"/>
          </p:nvPr>
        </p:nvSpPr>
        <p:spPr>
          <a:xfrm>
            <a:off x="2445172" y="0"/>
            <a:ext cx="9746827" cy="1325563"/>
          </a:xfrm>
        </p:spPr>
        <p:txBody>
          <a:bodyPr/>
          <a:lstStyle>
            <a:lvl1pPr algn="ctr">
              <a:defRPr>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20D6D2F6-4010-4BAF-8F90-6FDCC0D1F825}"/>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4" name="Footer Placeholder 3">
            <a:extLst>
              <a:ext uri="{FF2B5EF4-FFF2-40B4-BE49-F238E27FC236}">
                <a16:creationId xmlns:a16="http://schemas.microsoft.com/office/drawing/2014/main" id="{476A9A5C-7541-4FC5-972D-EBF14D930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077F4A-3BDE-4DD0-9F5E-66D606115BFD}"/>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314794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F0402-38F5-4404-A326-B5B7463FFEAC}"/>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3" name="Footer Placeholder 2">
            <a:extLst>
              <a:ext uri="{FF2B5EF4-FFF2-40B4-BE49-F238E27FC236}">
                <a16:creationId xmlns:a16="http://schemas.microsoft.com/office/drawing/2014/main" id="{2FECE544-1E1E-46B7-B7A2-B29043DF7D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EB83FD-CE26-4887-9401-F70F327B6D5E}"/>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209715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026D-D1E2-45B8-BA58-41A2D1166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B009AE-68DD-4ED8-83DB-1F21F126D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DAA31-11DA-4EFF-9A7D-2E7DE67BD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ECC51-D0DA-48E1-9202-536DFFB20C3F}"/>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6" name="Footer Placeholder 5">
            <a:extLst>
              <a:ext uri="{FF2B5EF4-FFF2-40B4-BE49-F238E27FC236}">
                <a16:creationId xmlns:a16="http://schemas.microsoft.com/office/drawing/2014/main" id="{2E28270C-CCF0-448E-A685-D719AACA5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9DD91-5125-440C-A83B-DD3872AFA433}"/>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142932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DE85-B38E-40EB-B4ED-F8396F611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B78C3-FE4A-425D-A2F4-6404C60A9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1613BB-81A7-4215-9FB4-C4AFDD6A7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F81C4-B24A-42DA-8A30-31760D96A6B5}"/>
              </a:ext>
            </a:extLst>
          </p:cNvPr>
          <p:cNvSpPr>
            <a:spLocks noGrp="1"/>
          </p:cNvSpPr>
          <p:nvPr>
            <p:ph type="dt" sz="half" idx="10"/>
          </p:nvPr>
        </p:nvSpPr>
        <p:spPr/>
        <p:txBody>
          <a:bodyPr/>
          <a:lstStyle/>
          <a:p>
            <a:fld id="{2BFD7D92-22E9-4E51-AFB9-AEC7679BEDA7}" type="datetimeFigureOut">
              <a:rPr lang="en-US" smtClean="0"/>
              <a:t>5/1/2020</a:t>
            </a:fld>
            <a:endParaRPr lang="en-US"/>
          </a:p>
        </p:txBody>
      </p:sp>
      <p:sp>
        <p:nvSpPr>
          <p:cNvPr id="6" name="Footer Placeholder 5">
            <a:extLst>
              <a:ext uri="{FF2B5EF4-FFF2-40B4-BE49-F238E27FC236}">
                <a16:creationId xmlns:a16="http://schemas.microsoft.com/office/drawing/2014/main" id="{181AFB51-16EA-4D35-8096-6CF3B270F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33E24-456E-4124-AAA6-E538783F4F9E}"/>
              </a:ext>
            </a:extLst>
          </p:cNvPr>
          <p:cNvSpPr>
            <a:spLocks noGrp="1"/>
          </p:cNvSpPr>
          <p:nvPr>
            <p:ph type="sldNum" sz="quarter" idx="12"/>
          </p:nvPr>
        </p:nvSpPr>
        <p:spPr/>
        <p:txBody>
          <a:bodyPr/>
          <a:lstStyle/>
          <a:p>
            <a:fld id="{94AC73E6-CDC2-4163-B616-F756198658A4}" type="slidenum">
              <a:rPr lang="en-US" smtClean="0"/>
              <a:t>‹#›</a:t>
            </a:fld>
            <a:endParaRPr lang="en-US"/>
          </a:p>
        </p:txBody>
      </p:sp>
    </p:spTree>
    <p:extLst>
      <p:ext uri="{BB962C8B-B14F-4D97-AF65-F5344CB8AC3E}">
        <p14:creationId xmlns:p14="http://schemas.microsoft.com/office/powerpoint/2010/main" val="393097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D78ED-67A4-41EF-BD37-8295433B1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DEA14-B802-41D6-A1E0-207D316A3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AF8B7-166D-4191-8CDC-E659DAF67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D7D92-22E9-4E51-AFB9-AEC7679BEDA7}" type="datetimeFigureOut">
              <a:rPr lang="en-US" smtClean="0"/>
              <a:t>5/1/2020</a:t>
            </a:fld>
            <a:endParaRPr lang="en-US"/>
          </a:p>
        </p:txBody>
      </p:sp>
      <p:sp>
        <p:nvSpPr>
          <p:cNvPr id="5" name="Footer Placeholder 4">
            <a:extLst>
              <a:ext uri="{FF2B5EF4-FFF2-40B4-BE49-F238E27FC236}">
                <a16:creationId xmlns:a16="http://schemas.microsoft.com/office/drawing/2014/main" id="{338523D1-7928-455D-9DA4-0F2AF55CA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DB7762-0968-4CAB-8133-8F8BAB7BF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C73E6-CDC2-4163-B616-F756198658A4}" type="slidenum">
              <a:rPr lang="en-US" smtClean="0"/>
              <a:t>‹#›</a:t>
            </a:fld>
            <a:endParaRPr lang="en-US"/>
          </a:p>
        </p:txBody>
      </p:sp>
    </p:spTree>
    <p:extLst>
      <p:ext uri="{BB962C8B-B14F-4D97-AF65-F5344CB8AC3E}">
        <p14:creationId xmlns:p14="http://schemas.microsoft.com/office/powerpoint/2010/main" val="1045670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6F5F-C959-4DFD-9B83-25E8F74F0CB6}"/>
              </a:ext>
            </a:extLst>
          </p:cNvPr>
          <p:cNvSpPr>
            <a:spLocks noGrp="1"/>
          </p:cNvSpPr>
          <p:nvPr>
            <p:ph type="title"/>
          </p:nvPr>
        </p:nvSpPr>
        <p:spPr/>
        <p:txBody>
          <a:bodyPr/>
          <a:lstStyle/>
          <a:p>
            <a:r>
              <a:rPr lang="en-US" dirty="0"/>
              <a:t> </a:t>
            </a:r>
          </a:p>
        </p:txBody>
      </p:sp>
      <p:sp>
        <p:nvSpPr>
          <p:cNvPr id="3" name="TextBox 2">
            <a:extLst>
              <a:ext uri="{FF2B5EF4-FFF2-40B4-BE49-F238E27FC236}">
                <a16:creationId xmlns:a16="http://schemas.microsoft.com/office/drawing/2014/main" id="{624E885C-AF2C-410F-89F1-B946CA7F4750}"/>
              </a:ext>
            </a:extLst>
          </p:cNvPr>
          <p:cNvSpPr txBox="1"/>
          <p:nvPr/>
        </p:nvSpPr>
        <p:spPr>
          <a:xfrm>
            <a:off x="1527517" y="1603716"/>
            <a:ext cx="9136966" cy="2554545"/>
          </a:xfrm>
          <a:prstGeom prst="rect">
            <a:avLst/>
          </a:prstGeom>
          <a:noFill/>
        </p:spPr>
        <p:txBody>
          <a:bodyPr wrap="square" rtlCol="0">
            <a:spAutoFit/>
          </a:bodyPr>
          <a:lstStyle/>
          <a:p>
            <a:pPr algn="ctr"/>
            <a:r>
              <a:rPr lang="en-US" sz="4000" dirty="0"/>
              <a:t>Module 1 - Final Project</a:t>
            </a:r>
          </a:p>
          <a:p>
            <a:pPr algn="ctr"/>
            <a:r>
              <a:rPr lang="en-US" sz="4000" dirty="0"/>
              <a:t>Non-Technical Presentation</a:t>
            </a:r>
          </a:p>
          <a:p>
            <a:pPr algn="ctr"/>
            <a:endParaRPr lang="en-US" sz="4000" dirty="0"/>
          </a:p>
          <a:p>
            <a:pPr algn="ctr"/>
            <a:r>
              <a:rPr lang="en-US" sz="4000" dirty="0"/>
              <a:t>John Casey Dean</a:t>
            </a:r>
          </a:p>
        </p:txBody>
      </p:sp>
    </p:spTree>
    <p:extLst>
      <p:ext uri="{BB962C8B-B14F-4D97-AF65-F5344CB8AC3E}">
        <p14:creationId xmlns:p14="http://schemas.microsoft.com/office/powerpoint/2010/main" val="35063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70A2-97F8-45F6-A30D-82A525ADFE83}"/>
              </a:ext>
            </a:extLst>
          </p:cNvPr>
          <p:cNvSpPr>
            <a:spLocks noGrp="1"/>
          </p:cNvSpPr>
          <p:nvPr>
            <p:ph type="title"/>
          </p:nvPr>
        </p:nvSpPr>
        <p:spPr>
          <a:xfrm>
            <a:off x="4276578" y="0"/>
            <a:ext cx="7915421" cy="1325563"/>
          </a:xfrm>
        </p:spPr>
        <p:txBody>
          <a:bodyPr/>
          <a:lstStyle/>
          <a:p>
            <a:pPr algn="l"/>
            <a:r>
              <a:rPr lang="en-US" dirty="0"/>
              <a:t>Thank You</a:t>
            </a:r>
          </a:p>
        </p:txBody>
      </p:sp>
    </p:spTree>
    <p:extLst>
      <p:ext uri="{BB962C8B-B14F-4D97-AF65-F5344CB8AC3E}">
        <p14:creationId xmlns:p14="http://schemas.microsoft.com/office/powerpoint/2010/main" val="20087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842D31B-5086-4FDB-BD16-3412206EF2B4}"/>
              </a:ext>
            </a:extLst>
          </p:cNvPr>
          <p:cNvGrpSpPr/>
          <p:nvPr/>
        </p:nvGrpSpPr>
        <p:grpSpPr>
          <a:xfrm>
            <a:off x="0" y="0"/>
            <a:ext cx="12192000" cy="1122363"/>
            <a:chOff x="0" y="0"/>
            <a:chExt cx="12192000" cy="1122363"/>
          </a:xfrm>
        </p:grpSpPr>
        <p:sp>
          <p:nvSpPr>
            <p:cNvPr id="6" name="Rectangle 5">
              <a:extLst>
                <a:ext uri="{FF2B5EF4-FFF2-40B4-BE49-F238E27FC236}">
                  <a16:creationId xmlns:a16="http://schemas.microsoft.com/office/drawing/2014/main" id="{283F11C8-5C96-41FB-8E1C-F2DB484F8E5A}"/>
                </a:ext>
              </a:extLst>
            </p:cNvPr>
            <p:cNvSpPr/>
            <p:nvPr/>
          </p:nvSpPr>
          <p:spPr>
            <a:xfrm>
              <a:off x="1056640" y="0"/>
              <a:ext cx="11135360" cy="1122363"/>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kite, flying, airplane, air&#10;&#10;Description automatically generated">
              <a:extLst>
                <a:ext uri="{FF2B5EF4-FFF2-40B4-BE49-F238E27FC236}">
                  <a16:creationId xmlns:a16="http://schemas.microsoft.com/office/drawing/2014/main" id="{048234A0-1045-427A-95A0-A722F2B75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122363" cy="1122363"/>
            </a:xfrm>
            <a:prstGeom prst="rect">
              <a:avLst/>
            </a:prstGeom>
          </p:spPr>
        </p:pic>
      </p:grpSp>
      <p:sp>
        <p:nvSpPr>
          <p:cNvPr id="8" name="Title 7">
            <a:extLst>
              <a:ext uri="{FF2B5EF4-FFF2-40B4-BE49-F238E27FC236}">
                <a16:creationId xmlns:a16="http://schemas.microsoft.com/office/drawing/2014/main" id="{70B932CD-9D14-4584-A84F-9609E50C88AE}"/>
              </a:ext>
            </a:extLst>
          </p:cNvPr>
          <p:cNvSpPr>
            <a:spLocks noGrp="1"/>
          </p:cNvSpPr>
          <p:nvPr>
            <p:ph type="title"/>
          </p:nvPr>
        </p:nvSpPr>
        <p:spPr>
          <a:xfrm>
            <a:off x="4290646" y="0"/>
            <a:ext cx="7901353" cy="1325563"/>
          </a:xfrm>
        </p:spPr>
        <p:txBody>
          <a:bodyPr/>
          <a:lstStyle/>
          <a:p>
            <a:pPr algn="l"/>
            <a:r>
              <a:rPr lang="en-US" dirty="0"/>
              <a:t>Problem Statement</a:t>
            </a:r>
          </a:p>
        </p:txBody>
      </p:sp>
      <p:sp>
        <p:nvSpPr>
          <p:cNvPr id="9" name="TextBox 8">
            <a:extLst>
              <a:ext uri="{FF2B5EF4-FFF2-40B4-BE49-F238E27FC236}">
                <a16:creationId xmlns:a16="http://schemas.microsoft.com/office/drawing/2014/main" id="{DFACCC93-A742-41F6-B43F-C9875AFA8405}"/>
              </a:ext>
            </a:extLst>
          </p:cNvPr>
          <p:cNvSpPr txBox="1"/>
          <p:nvPr/>
        </p:nvSpPr>
        <p:spPr>
          <a:xfrm>
            <a:off x="1547558" y="2545286"/>
            <a:ext cx="10040982" cy="2308324"/>
          </a:xfrm>
          <a:prstGeom prst="rect">
            <a:avLst/>
          </a:prstGeom>
          <a:noFill/>
        </p:spPr>
        <p:txBody>
          <a:bodyPr wrap="square" rtlCol="0" anchor="ctr" anchorCtr="0">
            <a:spAutoFit/>
          </a:bodyPr>
          <a:lstStyle/>
          <a:p>
            <a:r>
              <a:rPr lang="en-US" sz="2800" dirty="0"/>
              <a:t>Enter Film Industry</a:t>
            </a:r>
          </a:p>
          <a:p>
            <a:endParaRPr lang="en-US" sz="2800" dirty="0"/>
          </a:p>
          <a:p>
            <a:r>
              <a:rPr lang="en-US" sz="2800" dirty="0"/>
              <a:t>High Risk – High Reward</a:t>
            </a:r>
          </a:p>
          <a:p>
            <a:endParaRPr lang="en-US" sz="2800" dirty="0"/>
          </a:p>
          <a:p>
            <a:endParaRPr lang="en-US" sz="2800" dirty="0"/>
          </a:p>
        </p:txBody>
      </p:sp>
    </p:spTree>
    <p:extLst>
      <p:ext uri="{BB962C8B-B14F-4D97-AF65-F5344CB8AC3E}">
        <p14:creationId xmlns:p14="http://schemas.microsoft.com/office/powerpoint/2010/main" val="245506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A47-8858-408F-824E-DB56FB1B0DB0}"/>
              </a:ext>
            </a:extLst>
          </p:cNvPr>
          <p:cNvSpPr>
            <a:spLocks noGrp="1"/>
          </p:cNvSpPr>
          <p:nvPr>
            <p:ph type="title"/>
          </p:nvPr>
        </p:nvSpPr>
        <p:spPr>
          <a:xfrm>
            <a:off x="4269545" y="0"/>
            <a:ext cx="7922454" cy="1325563"/>
          </a:xfrm>
        </p:spPr>
        <p:txBody>
          <a:bodyPr/>
          <a:lstStyle/>
          <a:p>
            <a:pPr algn="l"/>
            <a:r>
              <a:rPr lang="en-US" dirty="0"/>
              <a:t>Business Value</a:t>
            </a:r>
          </a:p>
        </p:txBody>
      </p:sp>
      <p:sp>
        <p:nvSpPr>
          <p:cNvPr id="3" name="TextBox 2">
            <a:extLst>
              <a:ext uri="{FF2B5EF4-FFF2-40B4-BE49-F238E27FC236}">
                <a16:creationId xmlns:a16="http://schemas.microsoft.com/office/drawing/2014/main" id="{0E91A501-A544-4B19-8AA5-AAF66CD17E7E}"/>
              </a:ext>
            </a:extLst>
          </p:cNvPr>
          <p:cNvSpPr txBox="1"/>
          <p:nvPr/>
        </p:nvSpPr>
        <p:spPr>
          <a:xfrm>
            <a:off x="1519311" y="2527184"/>
            <a:ext cx="10044333" cy="2246769"/>
          </a:xfrm>
          <a:prstGeom prst="rect">
            <a:avLst/>
          </a:prstGeom>
          <a:noFill/>
        </p:spPr>
        <p:txBody>
          <a:bodyPr wrap="square" rtlCol="0" anchor="ctr" anchorCtr="0">
            <a:spAutoFit/>
          </a:bodyPr>
          <a:lstStyle/>
          <a:p>
            <a:r>
              <a:rPr lang="en-US" sz="2800" dirty="0"/>
              <a:t>Reduce Risk</a:t>
            </a:r>
          </a:p>
          <a:p>
            <a:endParaRPr lang="en-US" sz="2800" dirty="0"/>
          </a:p>
          <a:p>
            <a:r>
              <a:rPr lang="en-US" sz="2800" dirty="0"/>
              <a:t>Define Direction</a:t>
            </a:r>
          </a:p>
          <a:p>
            <a:endParaRPr lang="en-US" sz="2800" dirty="0"/>
          </a:p>
          <a:p>
            <a:r>
              <a:rPr lang="en-US" sz="2800" dirty="0"/>
              <a:t>Opportunity to Outperform Expectations</a:t>
            </a:r>
          </a:p>
        </p:txBody>
      </p:sp>
    </p:spTree>
    <p:extLst>
      <p:ext uri="{BB962C8B-B14F-4D97-AF65-F5344CB8AC3E}">
        <p14:creationId xmlns:p14="http://schemas.microsoft.com/office/powerpoint/2010/main" val="85293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8E20-998F-4574-8F46-F8FDF41BC861}"/>
              </a:ext>
            </a:extLst>
          </p:cNvPr>
          <p:cNvSpPr>
            <a:spLocks noGrp="1"/>
          </p:cNvSpPr>
          <p:nvPr>
            <p:ph type="title"/>
          </p:nvPr>
        </p:nvSpPr>
        <p:spPr>
          <a:xfrm>
            <a:off x="4276578" y="0"/>
            <a:ext cx="7915421" cy="1325563"/>
          </a:xfrm>
        </p:spPr>
        <p:txBody>
          <a:bodyPr/>
          <a:lstStyle/>
          <a:p>
            <a:pPr algn="l"/>
            <a:r>
              <a:rPr lang="en-US" dirty="0"/>
              <a:t>Methodology</a:t>
            </a:r>
          </a:p>
        </p:txBody>
      </p:sp>
      <p:sp>
        <p:nvSpPr>
          <p:cNvPr id="3" name="TextBox 2">
            <a:extLst>
              <a:ext uri="{FF2B5EF4-FFF2-40B4-BE49-F238E27FC236}">
                <a16:creationId xmlns:a16="http://schemas.microsoft.com/office/drawing/2014/main" id="{3B859A9A-9C56-4A00-B813-5569BA9BA35B}"/>
              </a:ext>
            </a:extLst>
          </p:cNvPr>
          <p:cNvSpPr txBox="1"/>
          <p:nvPr/>
        </p:nvSpPr>
        <p:spPr>
          <a:xfrm>
            <a:off x="1520483" y="2525150"/>
            <a:ext cx="9151033" cy="2246769"/>
          </a:xfrm>
          <a:prstGeom prst="rect">
            <a:avLst/>
          </a:prstGeom>
          <a:noFill/>
        </p:spPr>
        <p:txBody>
          <a:bodyPr wrap="square" rtlCol="0">
            <a:spAutoFit/>
          </a:bodyPr>
          <a:lstStyle/>
          <a:p>
            <a:r>
              <a:rPr lang="en-US" sz="2800" dirty="0"/>
              <a:t>Data</a:t>
            </a:r>
          </a:p>
          <a:p>
            <a:endParaRPr lang="en-US" sz="2800" dirty="0"/>
          </a:p>
          <a:p>
            <a:r>
              <a:rPr lang="en-US" sz="2800" dirty="0"/>
              <a:t>Identify high-risk Factors</a:t>
            </a:r>
          </a:p>
          <a:p>
            <a:endParaRPr lang="en-US" sz="2800" dirty="0"/>
          </a:p>
          <a:p>
            <a:r>
              <a:rPr lang="en-US" sz="2800" dirty="0"/>
              <a:t>Identify low-risk groups that have high performance</a:t>
            </a:r>
          </a:p>
        </p:txBody>
      </p:sp>
    </p:spTree>
    <p:extLst>
      <p:ext uri="{BB962C8B-B14F-4D97-AF65-F5344CB8AC3E}">
        <p14:creationId xmlns:p14="http://schemas.microsoft.com/office/powerpoint/2010/main" val="222878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B2F-9B1B-4567-9008-56B2ECB96F7D}"/>
              </a:ext>
            </a:extLst>
          </p:cNvPr>
          <p:cNvSpPr>
            <a:spLocks noGrp="1"/>
          </p:cNvSpPr>
          <p:nvPr>
            <p:ph type="title"/>
          </p:nvPr>
        </p:nvSpPr>
        <p:spPr>
          <a:xfrm>
            <a:off x="4276578" y="0"/>
            <a:ext cx="7915421" cy="1325563"/>
          </a:xfrm>
        </p:spPr>
        <p:txBody>
          <a:bodyPr/>
          <a:lstStyle/>
          <a:p>
            <a:pPr algn="l"/>
            <a:r>
              <a:rPr lang="en-US" dirty="0"/>
              <a:t>Findings - Budget</a:t>
            </a:r>
          </a:p>
        </p:txBody>
      </p:sp>
      <p:pic>
        <p:nvPicPr>
          <p:cNvPr id="1026" name="Picture 2">
            <a:extLst>
              <a:ext uri="{FF2B5EF4-FFF2-40B4-BE49-F238E27FC236}">
                <a16:creationId xmlns:a16="http://schemas.microsoft.com/office/drawing/2014/main" id="{5101107C-E1AB-42D9-AFE5-3D29EC2A6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835" y="1325563"/>
            <a:ext cx="84867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2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45F6-A762-4887-8582-FB56BACA3B74}"/>
              </a:ext>
            </a:extLst>
          </p:cNvPr>
          <p:cNvSpPr>
            <a:spLocks noGrp="1"/>
          </p:cNvSpPr>
          <p:nvPr>
            <p:ph type="title"/>
          </p:nvPr>
        </p:nvSpPr>
        <p:spPr>
          <a:xfrm>
            <a:off x="4262511" y="0"/>
            <a:ext cx="7929488" cy="1325563"/>
          </a:xfrm>
        </p:spPr>
        <p:txBody>
          <a:bodyPr/>
          <a:lstStyle/>
          <a:p>
            <a:pPr algn="l"/>
            <a:r>
              <a:rPr lang="en-US" dirty="0"/>
              <a:t>Findings - Genre</a:t>
            </a:r>
          </a:p>
        </p:txBody>
      </p:sp>
      <p:pic>
        <p:nvPicPr>
          <p:cNvPr id="2050" name="Picture 2">
            <a:extLst>
              <a:ext uri="{FF2B5EF4-FFF2-40B4-BE49-F238E27FC236}">
                <a16:creationId xmlns:a16="http://schemas.microsoft.com/office/drawing/2014/main" id="{EF3AC886-F90E-46E8-B0AE-A68AF8184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240" y="1325563"/>
            <a:ext cx="842962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71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E4B9-3D51-4651-A8AE-3CFCCBCD6D25}"/>
              </a:ext>
            </a:extLst>
          </p:cNvPr>
          <p:cNvSpPr>
            <a:spLocks noGrp="1"/>
          </p:cNvSpPr>
          <p:nvPr>
            <p:ph type="title"/>
          </p:nvPr>
        </p:nvSpPr>
        <p:spPr>
          <a:xfrm>
            <a:off x="4283612" y="0"/>
            <a:ext cx="7908387" cy="1325563"/>
          </a:xfrm>
        </p:spPr>
        <p:txBody>
          <a:bodyPr/>
          <a:lstStyle/>
          <a:p>
            <a:pPr algn="l"/>
            <a:r>
              <a:rPr lang="en-US" dirty="0"/>
              <a:t>Findings - Genre</a:t>
            </a:r>
          </a:p>
        </p:txBody>
      </p:sp>
      <p:pic>
        <p:nvPicPr>
          <p:cNvPr id="3074" name="Picture 2">
            <a:extLst>
              <a:ext uri="{FF2B5EF4-FFF2-40B4-BE49-F238E27FC236}">
                <a16:creationId xmlns:a16="http://schemas.microsoft.com/office/drawing/2014/main" id="{EDC11A34-7324-4FEF-A0B2-AE16C4FA1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853" y="1325563"/>
            <a:ext cx="8534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07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18B4-3203-43A7-A988-0E92962EC2D6}"/>
              </a:ext>
            </a:extLst>
          </p:cNvPr>
          <p:cNvSpPr>
            <a:spLocks noGrp="1"/>
          </p:cNvSpPr>
          <p:nvPr>
            <p:ph type="title"/>
          </p:nvPr>
        </p:nvSpPr>
        <p:spPr>
          <a:xfrm>
            <a:off x="4262511" y="0"/>
            <a:ext cx="7929488" cy="1325563"/>
          </a:xfrm>
        </p:spPr>
        <p:txBody>
          <a:bodyPr/>
          <a:lstStyle/>
          <a:p>
            <a:pPr algn="l"/>
            <a:r>
              <a:rPr lang="en-US" dirty="0"/>
              <a:t>Business Recommendations</a:t>
            </a:r>
          </a:p>
        </p:txBody>
      </p:sp>
      <p:sp>
        <p:nvSpPr>
          <p:cNvPr id="3" name="TextBox 2">
            <a:extLst>
              <a:ext uri="{FF2B5EF4-FFF2-40B4-BE49-F238E27FC236}">
                <a16:creationId xmlns:a16="http://schemas.microsoft.com/office/drawing/2014/main" id="{ECBCA20A-99BF-4DE8-81AA-A0FB5F07461F}"/>
              </a:ext>
            </a:extLst>
          </p:cNvPr>
          <p:cNvSpPr txBox="1"/>
          <p:nvPr/>
        </p:nvSpPr>
        <p:spPr>
          <a:xfrm>
            <a:off x="1523738" y="2525151"/>
            <a:ext cx="7331874" cy="1384995"/>
          </a:xfrm>
          <a:prstGeom prst="rect">
            <a:avLst/>
          </a:prstGeom>
          <a:noFill/>
        </p:spPr>
        <p:txBody>
          <a:bodyPr wrap="square" rtlCol="0">
            <a:spAutoFit/>
          </a:bodyPr>
          <a:lstStyle/>
          <a:p>
            <a:r>
              <a:rPr lang="en-US" sz="2800" dirty="0"/>
              <a:t>Plan to invest at least $50-80 million in each film</a:t>
            </a:r>
          </a:p>
          <a:p>
            <a:endParaRPr lang="en-US" sz="2800" dirty="0"/>
          </a:p>
          <a:p>
            <a:r>
              <a:rPr lang="en-US" sz="2800" dirty="0"/>
              <a:t>Focus on a mix of high-success genres</a:t>
            </a:r>
          </a:p>
        </p:txBody>
      </p:sp>
    </p:spTree>
    <p:extLst>
      <p:ext uri="{BB962C8B-B14F-4D97-AF65-F5344CB8AC3E}">
        <p14:creationId xmlns:p14="http://schemas.microsoft.com/office/powerpoint/2010/main" val="103489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F94F-E28B-4A31-92CF-A8B212996563}"/>
              </a:ext>
            </a:extLst>
          </p:cNvPr>
          <p:cNvSpPr>
            <a:spLocks noGrp="1"/>
          </p:cNvSpPr>
          <p:nvPr>
            <p:ph type="title"/>
          </p:nvPr>
        </p:nvSpPr>
        <p:spPr>
          <a:xfrm>
            <a:off x="4276578" y="0"/>
            <a:ext cx="7915421" cy="1325563"/>
          </a:xfrm>
        </p:spPr>
        <p:txBody>
          <a:bodyPr/>
          <a:lstStyle/>
          <a:p>
            <a:pPr algn="l"/>
            <a:r>
              <a:rPr lang="en-US" dirty="0"/>
              <a:t>Future Work</a:t>
            </a:r>
          </a:p>
        </p:txBody>
      </p:sp>
      <p:sp>
        <p:nvSpPr>
          <p:cNvPr id="3" name="TextBox 2">
            <a:extLst>
              <a:ext uri="{FF2B5EF4-FFF2-40B4-BE49-F238E27FC236}">
                <a16:creationId xmlns:a16="http://schemas.microsoft.com/office/drawing/2014/main" id="{907CED7B-97CD-405E-BE3A-6D06091354D2}"/>
              </a:ext>
            </a:extLst>
          </p:cNvPr>
          <p:cNvSpPr txBox="1"/>
          <p:nvPr/>
        </p:nvSpPr>
        <p:spPr>
          <a:xfrm>
            <a:off x="1547446" y="2511083"/>
            <a:ext cx="4874456" cy="2246769"/>
          </a:xfrm>
          <a:prstGeom prst="rect">
            <a:avLst/>
          </a:prstGeom>
          <a:noFill/>
        </p:spPr>
        <p:txBody>
          <a:bodyPr wrap="square" rtlCol="0">
            <a:spAutoFit/>
          </a:bodyPr>
          <a:lstStyle/>
          <a:p>
            <a:r>
              <a:rPr lang="en-US" sz="2800" dirty="0"/>
              <a:t>Combinations of genres</a:t>
            </a:r>
          </a:p>
          <a:p>
            <a:endParaRPr lang="en-US" sz="2800" dirty="0"/>
          </a:p>
          <a:p>
            <a:r>
              <a:rPr lang="en-US" sz="2800" dirty="0"/>
              <a:t>Release schedules</a:t>
            </a:r>
          </a:p>
          <a:p>
            <a:endParaRPr lang="en-US" sz="2800" dirty="0"/>
          </a:p>
          <a:p>
            <a:r>
              <a:rPr lang="en-US" sz="2800" dirty="0"/>
              <a:t>More Data</a:t>
            </a:r>
          </a:p>
        </p:txBody>
      </p:sp>
    </p:spTree>
    <p:extLst>
      <p:ext uri="{BB962C8B-B14F-4D97-AF65-F5344CB8AC3E}">
        <p14:creationId xmlns:p14="http://schemas.microsoft.com/office/powerpoint/2010/main" val="28441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920</Words>
  <Application>Microsoft Office PowerPoint</Application>
  <PresentationFormat>Widescreen</PresentationFormat>
  <Paragraphs>63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vt:lpstr>
      <vt:lpstr>Problem Statement</vt:lpstr>
      <vt:lpstr>Business Value</vt:lpstr>
      <vt:lpstr>Methodology</vt:lpstr>
      <vt:lpstr>Findings - Budget</vt:lpstr>
      <vt:lpstr>Findings - Genre</vt:lpstr>
      <vt:lpstr>Findings - Genre</vt:lpstr>
      <vt:lpstr>Business 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Dean</dc:creator>
  <cp:lastModifiedBy>John Dean</cp:lastModifiedBy>
  <cp:revision>17</cp:revision>
  <dcterms:created xsi:type="dcterms:W3CDTF">2020-05-01T10:36:45Z</dcterms:created>
  <dcterms:modified xsi:type="dcterms:W3CDTF">2020-05-01T13:16:24Z</dcterms:modified>
</cp:coreProperties>
</file>