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C518B-F880-963C-5F69-951938C83BE4}" v="117" dt="2025-07-28T12:09:21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A5F7A"/>
                </a:solidFill>
              </a:rPr>
              <a:t>דוח בדיקות תוכנה (STR)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3200">
                <a:solidFill>
                  <a:srgbClr val="FF7F50"/>
                </a:solidFill>
              </a:rPr>
              <a:t>Pacific Northwest X-Ray Inc.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57200"/>
            <a:ext cx="12188952" cy="91440"/>
          </a:xfrm>
          <a:prstGeom prst="rect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657600" y="457200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600">
                <a:solidFill>
                  <a:srgbClr val="333333"/>
                </a:solidFill>
              </a:rPr>
              <a:t>הוכן עבור: קובי יונסי</a:t>
            </a:r>
            <a:br/>
            <a:r>
              <a:rPr sz="1600">
                <a:solidFill>
                  <a:srgbClr val="333333"/>
                </a:solidFill>
              </a:rPr>
              <a:t>הוכן על ידי: אוהד סרגה, ליאור גרמן</a:t>
            </a:r>
            <a:br/>
            <a:r>
              <a:rPr sz="1600">
                <a:solidFill>
                  <a:srgbClr val="333333"/>
                </a:solidFill>
              </a:rPr>
              <a:t>תאריך: 23 במרץ 2025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12188952" cy="91440"/>
          </a:xfrm>
          <a:prstGeom prst="rect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Picture 8" descr="xray_ch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43" y="802524"/>
            <a:ext cx="2869718" cy="28244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 b="1" dirty="0" err="1">
                <a:solidFill>
                  <a:srgbClr val="1A5F7A"/>
                </a:solidFill>
              </a:rPr>
              <a:t>מסקנות</a:t>
            </a:r>
            <a:r>
              <a:rPr sz="3600" b="1" dirty="0">
                <a:solidFill>
                  <a:srgbClr val="1A5F7A"/>
                </a:solidFill>
              </a:rPr>
              <a:t> </a:t>
            </a:r>
            <a:r>
              <a:rPr sz="3600" b="1" dirty="0" err="1">
                <a:solidFill>
                  <a:srgbClr val="1A5F7A"/>
                </a:solidFill>
              </a:rPr>
              <a:t>עיקריות</a:t>
            </a:r>
            <a:r>
              <a:rPr sz="3600" b="1" dirty="0">
                <a:solidFill>
                  <a:srgbClr val="1A5F7A"/>
                </a:solidFill>
              </a:rPr>
              <a:t> </a:t>
            </a:r>
            <a:r>
              <a:rPr sz="3600" b="1" dirty="0" err="1">
                <a:solidFill>
                  <a:srgbClr val="1A5F7A"/>
                </a:solidFill>
              </a:rPr>
              <a:t>והמלצות</a:t>
            </a:r>
            <a:r>
              <a:rPr sz="3600" b="1" dirty="0">
                <a:solidFill>
                  <a:srgbClr val="1A5F7A"/>
                </a:solidFill>
              </a:rPr>
              <a:t> </a:t>
            </a:r>
            <a:r>
              <a:rPr sz="3600" b="1" dirty="0" err="1">
                <a:solidFill>
                  <a:srgbClr val="1A5F7A"/>
                </a:solidFill>
              </a:rPr>
              <a:t>לשיפור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5029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800" b="1" dirty="0" err="1">
                <a:solidFill>
                  <a:srgbClr val="1A5F7A"/>
                </a:solidFill>
              </a:rPr>
              <a:t>המלצות</a:t>
            </a:r>
            <a:r>
              <a:rPr sz="1800" b="1" dirty="0">
                <a:solidFill>
                  <a:srgbClr val="1A5F7A"/>
                </a:solidFill>
              </a:rPr>
              <a:t> </a:t>
            </a:r>
            <a:r>
              <a:rPr sz="1800" b="1" dirty="0" err="1">
                <a:solidFill>
                  <a:srgbClr val="1A5F7A"/>
                </a:solidFill>
              </a:rPr>
              <a:t>מרכזיות</a:t>
            </a:r>
            <a:r>
              <a:rPr sz="1800" b="1" dirty="0">
                <a:solidFill>
                  <a:srgbClr val="1A5F7A"/>
                </a:solidFill>
              </a:rPr>
              <a:t>:</a:t>
            </a:r>
          </a:p>
        </p:txBody>
      </p:sp>
      <p:sp>
        <p:nvSpPr>
          <p:cNvPr id="4" name="Oval 3"/>
          <p:cNvSpPr/>
          <p:nvPr/>
        </p:nvSpPr>
        <p:spPr>
          <a:xfrm>
            <a:off x="457200" y="2194560"/>
            <a:ext cx="365760" cy="365760"/>
          </a:xfrm>
          <a:prstGeom prst="ellipse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457200" y="2194560"/>
            <a:ext cx="365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194560"/>
            <a:ext cx="4572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 dirty="0" err="1">
                <a:solidFill>
                  <a:srgbClr val="333333"/>
                </a:solidFill>
              </a:rPr>
              <a:t>שיפור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תאימות</a:t>
            </a:r>
            <a:r>
              <a:rPr sz="1400" dirty="0">
                <a:solidFill>
                  <a:srgbClr val="333333"/>
                </a:solidFill>
              </a:rPr>
              <a:t>: </a:t>
            </a:r>
            <a:r>
              <a:rPr sz="1400" dirty="0" err="1">
                <a:solidFill>
                  <a:srgbClr val="333333"/>
                </a:solidFill>
              </a:rPr>
              <a:t>ביצוע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התאמות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מקיפות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לרזולוציות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שונות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ולדפדפנים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פופולריים</a:t>
            </a:r>
            <a:r>
              <a:rPr sz="14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7" name="Oval 6"/>
          <p:cNvSpPr/>
          <p:nvPr/>
        </p:nvSpPr>
        <p:spPr>
          <a:xfrm>
            <a:off x="457200" y="2651760"/>
            <a:ext cx="365760" cy="365760"/>
          </a:xfrm>
          <a:prstGeom prst="ellipse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457200" y="2651760"/>
            <a:ext cx="365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651760"/>
            <a:ext cx="4572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 dirty="0" err="1">
                <a:solidFill>
                  <a:srgbClr val="333333"/>
                </a:solidFill>
              </a:rPr>
              <a:t>תיקון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קישורים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וחיפוש</a:t>
            </a:r>
            <a:r>
              <a:rPr sz="1400" dirty="0">
                <a:solidFill>
                  <a:srgbClr val="333333"/>
                </a:solidFill>
              </a:rPr>
              <a:t>: </a:t>
            </a:r>
            <a:r>
              <a:rPr sz="1400" dirty="0" err="1">
                <a:solidFill>
                  <a:srgbClr val="333333"/>
                </a:solidFill>
              </a:rPr>
              <a:t>איתור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ותיקון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כל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הקישורים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השבורים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ושדרוג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מנוע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החיפוש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הפנימי</a:t>
            </a:r>
            <a:r>
              <a:rPr sz="14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0" name="Oval 9"/>
          <p:cNvSpPr/>
          <p:nvPr/>
        </p:nvSpPr>
        <p:spPr>
          <a:xfrm>
            <a:off x="457200" y="3108960"/>
            <a:ext cx="365760" cy="365760"/>
          </a:xfrm>
          <a:prstGeom prst="ellipse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457200" y="3108960"/>
            <a:ext cx="365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3108960"/>
            <a:ext cx="4572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 dirty="0" err="1">
                <a:solidFill>
                  <a:srgbClr val="333333"/>
                </a:solidFill>
              </a:rPr>
              <a:t>טיפול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בטפסים</a:t>
            </a:r>
            <a:r>
              <a:rPr sz="1400" dirty="0">
                <a:solidFill>
                  <a:srgbClr val="333333"/>
                </a:solidFill>
              </a:rPr>
              <a:t>: </a:t>
            </a:r>
            <a:r>
              <a:rPr sz="1400" dirty="0" err="1">
                <a:solidFill>
                  <a:srgbClr val="333333"/>
                </a:solidFill>
              </a:rPr>
              <a:t>הבטחת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תקינות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כל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הטפסים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באתר</a:t>
            </a:r>
            <a:r>
              <a:rPr sz="1400" dirty="0">
                <a:solidFill>
                  <a:srgbClr val="333333"/>
                </a:solidFill>
              </a:rPr>
              <a:t>, </a:t>
            </a:r>
            <a:r>
              <a:rPr sz="1400" dirty="0" err="1">
                <a:solidFill>
                  <a:srgbClr val="333333"/>
                </a:solidFill>
              </a:rPr>
              <a:t>כולל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תהליכי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אימות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ושליחה</a:t>
            </a:r>
            <a:r>
              <a:rPr sz="14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3" name="Oval 12"/>
          <p:cNvSpPr/>
          <p:nvPr/>
        </p:nvSpPr>
        <p:spPr>
          <a:xfrm>
            <a:off x="457200" y="3566160"/>
            <a:ext cx="365760" cy="365760"/>
          </a:xfrm>
          <a:prstGeom prst="ellipse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457200" y="3566160"/>
            <a:ext cx="365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3566160"/>
            <a:ext cx="4572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 dirty="0" err="1">
                <a:solidFill>
                  <a:srgbClr val="333333"/>
                </a:solidFill>
              </a:rPr>
              <a:t>בדיקות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אבטחה</a:t>
            </a:r>
            <a:r>
              <a:rPr sz="1400" dirty="0">
                <a:solidFill>
                  <a:srgbClr val="333333"/>
                </a:solidFill>
              </a:rPr>
              <a:t>: </a:t>
            </a:r>
            <a:r>
              <a:rPr sz="1400" dirty="0" err="1">
                <a:solidFill>
                  <a:srgbClr val="333333"/>
                </a:solidFill>
              </a:rPr>
              <a:t>ביצוע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סקר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אבטחה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מקיף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לאיתור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וטיפול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בחולשות</a:t>
            </a:r>
            <a:r>
              <a:rPr sz="14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6" name="Oval 15"/>
          <p:cNvSpPr/>
          <p:nvPr/>
        </p:nvSpPr>
        <p:spPr>
          <a:xfrm>
            <a:off x="457200" y="4023360"/>
            <a:ext cx="365760" cy="365760"/>
          </a:xfrm>
          <a:prstGeom prst="ellipse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457200" y="4023360"/>
            <a:ext cx="365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4023360"/>
            <a:ext cx="4572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 dirty="0" err="1">
                <a:solidFill>
                  <a:srgbClr val="333333"/>
                </a:solidFill>
              </a:rPr>
              <a:t>הוספת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תמיכה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בשפות</a:t>
            </a:r>
            <a:r>
              <a:rPr sz="1400" dirty="0">
                <a:solidFill>
                  <a:srgbClr val="333333"/>
                </a:solidFill>
              </a:rPr>
              <a:t>: </a:t>
            </a:r>
            <a:r>
              <a:rPr sz="1400" dirty="0" err="1">
                <a:solidFill>
                  <a:srgbClr val="333333"/>
                </a:solidFill>
              </a:rPr>
              <a:t>הרחבת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התמיכה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לשפות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נוספות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בהתאם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לקהל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היעד</a:t>
            </a:r>
            <a:r>
              <a:rPr sz="14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9" name="Oval 18"/>
          <p:cNvSpPr/>
          <p:nvPr/>
        </p:nvSpPr>
        <p:spPr>
          <a:xfrm>
            <a:off x="457200" y="4480560"/>
            <a:ext cx="365760" cy="365760"/>
          </a:xfrm>
          <a:prstGeom prst="ellipse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457200" y="4480560"/>
            <a:ext cx="365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4400" y="4480560"/>
            <a:ext cx="4572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 dirty="0" err="1">
                <a:solidFill>
                  <a:srgbClr val="333333"/>
                </a:solidFill>
              </a:rPr>
              <a:t>שיפור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נגישות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וניווט</a:t>
            </a:r>
            <a:r>
              <a:rPr sz="1400" dirty="0">
                <a:solidFill>
                  <a:srgbClr val="333333"/>
                </a:solidFill>
              </a:rPr>
              <a:t>: </a:t>
            </a:r>
            <a:r>
              <a:rPr sz="1400" dirty="0" err="1">
                <a:solidFill>
                  <a:srgbClr val="333333"/>
                </a:solidFill>
              </a:rPr>
              <a:t>פישוט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הניווט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באתר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והנגשתו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לקהלים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רחבים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יותר</a:t>
            </a:r>
            <a:r>
              <a:rPr sz="14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22" name="Oval 21"/>
          <p:cNvSpPr/>
          <p:nvPr/>
        </p:nvSpPr>
        <p:spPr>
          <a:xfrm>
            <a:off x="457200" y="4937760"/>
            <a:ext cx="365760" cy="365760"/>
          </a:xfrm>
          <a:prstGeom prst="ellipse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457200" y="4937760"/>
            <a:ext cx="36576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4937760"/>
            <a:ext cx="4572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 dirty="0" err="1">
                <a:solidFill>
                  <a:srgbClr val="333333"/>
                </a:solidFill>
              </a:rPr>
              <a:t>הוספת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אפשרות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לרכישה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מקוונת</a:t>
            </a:r>
            <a:r>
              <a:rPr sz="1400" dirty="0">
                <a:solidFill>
                  <a:srgbClr val="333333"/>
                </a:solidFill>
              </a:rPr>
              <a:t>: </a:t>
            </a:r>
            <a:r>
              <a:rPr sz="1400" dirty="0" err="1">
                <a:solidFill>
                  <a:srgbClr val="333333"/>
                </a:solidFill>
              </a:rPr>
              <a:t>פיתוח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והטמעה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של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מערכת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רכישה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מקוונת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מאובטחת</a:t>
            </a:r>
            <a:r>
              <a:rPr sz="14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43600" y="1645920"/>
            <a:ext cx="5029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800" b="1" dirty="0" err="1">
                <a:solidFill>
                  <a:srgbClr val="1A5F7A"/>
                </a:solidFill>
              </a:rPr>
              <a:t>מסקנות</a:t>
            </a:r>
            <a:r>
              <a:rPr sz="1800" b="1" dirty="0">
                <a:solidFill>
                  <a:srgbClr val="1A5F7A"/>
                </a:solidFill>
              </a:rPr>
              <a:t> </a:t>
            </a:r>
            <a:r>
              <a:rPr sz="1800" b="1" dirty="0" err="1">
                <a:solidFill>
                  <a:srgbClr val="1A5F7A"/>
                </a:solidFill>
              </a:rPr>
              <a:t>עיקריות</a:t>
            </a:r>
            <a:r>
              <a:rPr sz="1800" b="1" dirty="0">
                <a:solidFill>
                  <a:srgbClr val="1A5F7A"/>
                </a:solidFill>
              </a:rPr>
              <a:t>: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943600" y="2194560"/>
            <a:ext cx="5029200" cy="3200400"/>
          </a:xfrm>
          <a:prstGeom prst="roundRect">
            <a:avLst/>
          </a:prstGeom>
          <a:solidFill>
            <a:srgbClr val="F5F5F5"/>
          </a:solidFill>
          <a:ln>
            <a:solidFill>
              <a:srgbClr val="1A5F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6126480" y="2377440"/>
            <a:ext cx="4663440" cy="2834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r>
              <a:rPr sz="1400" dirty="0">
                <a:solidFill>
                  <a:srgbClr val="333333"/>
                </a:solidFill>
              </a:rPr>
              <a:t>    • </a:t>
            </a:r>
            <a:r>
              <a:rPr sz="1400" dirty="0" err="1">
                <a:solidFill>
                  <a:srgbClr val="333333"/>
                </a:solidFill>
              </a:rPr>
              <a:t>חוסר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תאימות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משמעותי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בדפדפנים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ורזולוציות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שונות</a:t>
            </a:r>
            <a:r>
              <a:rPr sz="1400" dirty="0">
                <a:solidFill>
                  <a:srgbClr val="333333"/>
                </a:solidFill>
              </a:rPr>
              <a:t>.</a:t>
            </a:r>
            <a:br/>
            <a:r>
              <a:rPr sz="1400" dirty="0">
                <a:solidFill>
                  <a:srgbClr val="333333"/>
                </a:solidFill>
              </a:rPr>
              <a:t>    • </a:t>
            </a:r>
            <a:r>
              <a:rPr sz="1400" dirty="0" err="1">
                <a:solidFill>
                  <a:srgbClr val="333333"/>
                </a:solidFill>
              </a:rPr>
              <a:t>בעיות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תצוגה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ושימושיות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הפוגעות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בחוויית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המשתמש</a:t>
            </a:r>
            <a:r>
              <a:rPr sz="1400" dirty="0">
                <a:solidFill>
                  <a:srgbClr val="333333"/>
                </a:solidFill>
              </a:rPr>
              <a:t>.</a:t>
            </a:r>
            <a:br/>
            <a:r>
              <a:rPr sz="1400" dirty="0">
                <a:solidFill>
                  <a:srgbClr val="333333"/>
                </a:solidFill>
              </a:rPr>
              <a:t>    • </a:t>
            </a:r>
            <a:r>
              <a:rPr sz="1400" dirty="0" err="1">
                <a:solidFill>
                  <a:srgbClr val="333333"/>
                </a:solidFill>
              </a:rPr>
              <a:t>קישורים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שבורים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ופונקציונליות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חיפוש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לקויה</a:t>
            </a:r>
            <a:r>
              <a:rPr sz="1400" dirty="0">
                <a:solidFill>
                  <a:srgbClr val="333333"/>
                </a:solidFill>
              </a:rPr>
              <a:t>.</a:t>
            </a:r>
            <a:br/>
            <a:r>
              <a:rPr sz="1400" dirty="0">
                <a:solidFill>
                  <a:srgbClr val="333333"/>
                </a:solidFill>
              </a:rPr>
              <a:t>    • </a:t>
            </a:r>
            <a:r>
              <a:rPr sz="1400" dirty="0" err="1">
                <a:solidFill>
                  <a:srgbClr val="333333"/>
                </a:solidFill>
              </a:rPr>
              <a:t>טפסים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באתר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אינם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מגיבים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כראוי</a:t>
            </a:r>
            <a:r>
              <a:rPr sz="1400" dirty="0">
                <a:solidFill>
                  <a:srgbClr val="333333"/>
                </a:solidFill>
              </a:rPr>
              <a:t>.</a:t>
            </a:r>
            <a:br/>
            <a:r>
              <a:rPr sz="1400" dirty="0">
                <a:solidFill>
                  <a:srgbClr val="333333"/>
                </a:solidFill>
              </a:rPr>
              <a:t>    • </a:t>
            </a:r>
            <a:r>
              <a:rPr sz="1400" dirty="0" err="1">
                <a:solidFill>
                  <a:srgbClr val="333333"/>
                </a:solidFill>
              </a:rPr>
              <a:t>פוטנציאל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לבעיות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אבטחה</a:t>
            </a:r>
            <a:r>
              <a:rPr sz="1400" dirty="0">
                <a:solidFill>
                  <a:srgbClr val="333333"/>
                </a:solidFill>
              </a:rPr>
              <a:t> (</a:t>
            </a:r>
            <a:r>
              <a:rPr sz="1400" dirty="0" err="1">
                <a:solidFill>
                  <a:srgbClr val="333333"/>
                </a:solidFill>
              </a:rPr>
              <a:t>דורש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בדיקה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נוספת</a:t>
            </a:r>
            <a:r>
              <a:rPr sz="1400" dirty="0">
                <a:solidFill>
                  <a:srgbClr val="333333"/>
                </a:solidFill>
              </a:rPr>
              <a:t>).</a:t>
            </a:r>
            <a:br/>
            <a:r>
              <a:rPr sz="1400" dirty="0">
                <a:solidFill>
                  <a:srgbClr val="333333"/>
                </a:solidFill>
              </a:rPr>
              <a:t>    • </a:t>
            </a:r>
            <a:r>
              <a:rPr sz="1400" dirty="0" err="1">
                <a:solidFill>
                  <a:srgbClr val="333333"/>
                </a:solidFill>
              </a:rPr>
              <a:t>ניווט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מורכב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וחוסר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תמיכה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בשפות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נוספות</a:t>
            </a:r>
            <a:r>
              <a:rPr sz="1400" dirty="0">
                <a:solidFill>
                  <a:srgbClr val="333333"/>
                </a:solidFill>
              </a:rPr>
              <a:t>.</a:t>
            </a:r>
            <a:br/>
            <a:r>
              <a:rPr sz="1400" dirty="0">
                <a:solidFill>
                  <a:srgbClr val="333333"/>
                </a:solidFill>
              </a:rPr>
              <a:t>    • </a:t>
            </a:r>
            <a:r>
              <a:rPr sz="1400" dirty="0" err="1">
                <a:solidFill>
                  <a:srgbClr val="333333"/>
                </a:solidFill>
              </a:rPr>
              <a:t>היעדר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אפשרות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לרכישה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מקוונת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ישירה</a:t>
            </a:r>
            <a:r>
              <a:rPr sz="1400" dirty="0">
                <a:solidFill>
                  <a:srgbClr val="333333"/>
                </a:solidFill>
              </a:rPr>
              <a:t>.</a:t>
            </a:r>
            <a:br/>
            <a:r>
              <a:rPr sz="1400" dirty="0">
                <a:solidFill>
                  <a:srgbClr val="333333"/>
                </a:solidFill>
              </a:rPr>
              <a:t>   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760720" y="1645920"/>
            <a:ext cx="45720" cy="4114800"/>
          </a:xfrm>
          <a:prstGeom prst="rect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 b="1" dirty="0" err="1">
                <a:solidFill>
                  <a:srgbClr val="1A5F7A"/>
                </a:solidFill>
              </a:rPr>
              <a:t>סיכום</a:t>
            </a:r>
            <a:r>
              <a:rPr sz="3600" b="1" dirty="0">
                <a:solidFill>
                  <a:srgbClr val="1A5F7A"/>
                </a:solidFill>
              </a:rPr>
              <a:t>: </a:t>
            </a:r>
            <a:r>
              <a:rPr sz="3600" b="1" dirty="0" err="1">
                <a:solidFill>
                  <a:srgbClr val="1A5F7A"/>
                </a:solidFill>
              </a:rPr>
              <a:t>הדרך</a:t>
            </a:r>
            <a:r>
              <a:rPr sz="3600" b="1" dirty="0">
                <a:solidFill>
                  <a:srgbClr val="1A5F7A"/>
                </a:solidFill>
              </a:rPr>
              <a:t> </a:t>
            </a:r>
            <a:r>
              <a:rPr sz="3600" b="1" dirty="0" err="1">
                <a:solidFill>
                  <a:srgbClr val="1A5F7A"/>
                </a:solidFill>
              </a:rPr>
              <a:t>קדימה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457200"/>
          </a:xfrm>
          <a:prstGeom prst="rect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r>
              <a:rPr sz="1600" dirty="0">
                <a:solidFill>
                  <a:srgbClr val="333333"/>
                </a:solidFill>
              </a:rPr>
              <a:t>    </a:t>
            </a:r>
            <a:r>
              <a:rPr sz="1600" dirty="0" err="1">
                <a:solidFill>
                  <a:srgbClr val="333333"/>
                </a:solidFill>
              </a:rPr>
              <a:t>אתר</a:t>
            </a:r>
            <a:r>
              <a:rPr sz="1600" dirty="0">
                <a:solidFill>
                  <a:srgbClr val="333333"/>
                </a:solidFill>
              </a:rPr>
              <a:t> Pacific Northwest X-Ray Inc. </a:t>
            </a:r>
            <a:r>
              <a:rPr sz="1600" dirty="0" err="1">
                <a:solidFill>
                  <a:srgbClr val="333333"/>
                </a:solidFill>
              </a:rPr>
              <a:t>מציג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פוטנציאל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אך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דורש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שיפורים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משמעותיים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בתחומי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התאימות</a:t>
            </a:r>
            <a:r>
              <a:rPr sz="1600" dirty="0">
                <a:solidFill>
                  <a:srgbClr val="333333"/>
                </a:solidFill>
              </a:rPr>
              <a:t>, </a:t>
            </a:r>
            <a:r>
              <a:rPr sz="1600" dirty="0" err="1">
                <a:solidFill>
                  <a:srgbClr val="333333"/>
                </a:solidFill>
              </a:rPr>
              <a:t>השימושיות</a:t>
            </a:r>
            <a:r>
              <a:rPr sz="1600" dirty="0">
                <a:solidFill>
                  <a:srgbClr val="333333"/>
                </a:solidFill>
              </a:rPr>
              <a:t>, </a:t>
            </a:r>
            <a:r>
              <a:rPr sz="1600" dirty="0" err="1">
                <a:solidFill>
                  <a:srgbClr val="333333"/>
                </a:solidFill>
              </a:rPr>
              <a:t>והפונקציונליות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על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מנת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לספק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חווית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משתמש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מיטבית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ולהתחרות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בשוק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הנוכחי</a:t>
            </a:r>
            <a:r>
              <a:rPr sz="1600" dirty="0">
                <a:solidFill>
                  <a:srgbClr val="333333"/>
                </a:solidFill>
              </a:rPr>
              <a:t>.</a:t>
            </a:r>
            <a:br/>
            <a:r>
              <a:rPr sz="1600" dirty="0">
                <a:solidFill>
                  <a:srgbClr val="333333"/>
                </a:solidFill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926080"/>
            <a:ext cx="10058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600" b="1" dirty="0" err="1">
                <a:solidFill>
                  <a:srgbClr val="333333"/>
                </a:solidFill>
              </a:rPr>
              <a:t>ההשקעה</a:t>
            </a:r>
            <a:r>
              <a:rPr sz="1600" b="1" dirty="0">
                <a:solidFill>
                  <a:srgbClr val="333333"/>
                </a:solidFill>
              </a:rPr>
              <a:t> </a:t>
            </a:r>
            <a:r>
              <a:rPr sz="1600" b="1" dirty="0" err="1">
                <a:solidFill>
                  <a:srgbClr val="333333"/>
                </a:solidFill>
              </a:rPr>
              <a:t>בתיקון</a:t>
            </a:r>
            <a:r>
              <a:rPr sz="1600" b="1" dirty="0">
                <a:solidFill>
                  <a:srgbClr val="333333"/>
                </a:solidFill>
              </a:rPr>
              <a:t> </a:t>
            </a:r>
            <a:r>
              <a:rPr sz="1600" b="1" dirty="0" err="1">
                <a:solidFill>
                  <a:srgbClr val="333333"/>
                </a:solidFill>
              </a:rPr>
              <a:t>הליקויים</a:t>
            </a:r>
            <a:r>
              <a:rPr sz="1600" b="1" dirty="0">
                <a:solidFill>
                  <a:srgbClr val="333333"/>
                </a:solidFill>
              </a:rPr>
              <a:t> </a:t>
            </a:r>
            <a:r>
              <a:rPr sz="1600" b="1" dirty="0" err="1">
                <a:solidFill>
                  <a:srgbClr val="333333"/>
                </a:solidFill>
              </a:rPr>
              <a:t>שזוהו</a:t>
            </a:r>
            <a:r>
              <a:rPr sz="1600" b="1" dirty="0">
                <a:solidFill>
                  <a:srgbClr val="333333"/>
                </a:solidFill>
              </a:rPr>
              <a:t>, </a:t>
            </a:r>
            <a:r>
              <a:rPr sz="1600" b="1" dirty="0" err="1">
                <a:solidFill>
                  <a:srgbClr val="333333"/>
                </a:solidFill>
              </a:rPr>
              <a:t>בדגש</a:t>
            </a:r>
            <a:r>
              <a:rPr sz="1600" b="1" dirty="0">
                <a:solidFill>
                  <a:srgbClr val="333333"/>
                </a:solidFill>
              </a:rPr>
              <a:t> </a:t>
            </a:r>
            <a:r>
              <a:rPr sz="1600" b="1" dirty="0" err="1">
                <a:solidFill>
                  <a:srgbClr val="333333"/>
                </a:solidFill>
              </a:rPr>
              <a:t>על</a:t>
            </a:r>
            <a:r>
              <a:rPr sz="1600" b="1" dirty="0">
                <a:solidFill>
                  <a:srgbClr val="333333"/>
                </a:solidFill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54480" y="347472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 dirty="0" err="1">
                <a:solidFill>
                  <a:srgbClr val="333333"/>
                </a:solidFill>
              </a:rPr>
              <a:t>שדרוג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ממשק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המשתמש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לעיצוב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אינטואיטיבי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ומודרני</a:t>
            </a:r>
            <a:r>
              <a:rPr sz="14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54480" y="4023359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 dirty="0" err="1">
                <a:solidFill>
                  <a:srgbClr val="333333"/>
                </a:solidFill>
              </a:rPr>
              <a:t>הוספת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יכולת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רכישה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מקוונת</a:t>
            </a:r>
            <a:r>
              <a:rPr sz="14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4480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 dirty="0" err="1">
                <a:solidFill>
                  <a:srgbClr val="333333"/>
                </a:solidFill>
              </a:rPr>
              <a:t>שיפור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הנגישות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והרחבת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התמיכה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בשפות</a:t>
            </a:r>
            <a:r>
              <a:rPr sz="14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480" y="512064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 dirty="0" err="1">
                <a:solidFill>
                  <a:srgbClr val="333333"/>
                </a:solidFill>
              </a:rPr>
              <a:t>הרחבת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המידע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הזמין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על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החברה</a:t>
            </a:r>
            <a:r>
              <a:rPr sz="1400" dirty="0">
                <a:solidFill>
                  <a:srgbClr val="333333"/>
                </a:solidFill>
              </a:rPr>
              <a:t> </a:t>
            </a:r>
            <a:r>
              <a:rPr sz="1400" dirty="0" err="1">
                <a:solidFill>
                  <a:srgbClr val="333333"/>
                </a:solidFill>
              </a:rPr>
              <a:t>ומוצריה</a:t>
            </a:r>
            <a:r>
              <a:rPr sz="1400" dirty="0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5669280"/>
            <a:ext cx="10058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600" b="1" dirty="0" err="1">
                <a:solidFill>
                  <a:srgbClr val="1A5F7A"/>
                </a:solidFill>
              </a:rPr>
              <a:t>תביא</a:t>
            </a:r>
            <a:r>
              <a:rPr sz="1600" b="1" dirty="0">
                <a:solidFill>
                  <a:srgbClr val="1A5F7A"/>
                </a:solidFill>
              </a:rPr>
              <a:t> </a:t>
            </a:r>
            <a:r>
              <a:rPr sz="1600" b="1" dirty="0" err="1">
                <a:solidFill>
                  <a:srgbClr val="1A5F7A"/>
                </a:solidFill>
              </a:rPr>
              <a:t>לשיפור</a:t>
            </a:r>
            <a:r>
              <a:rPr sz="1600" b="1" dirty="0">
                <a:solidFill>
                  <a:srgbClr val="1A5F7A"/>
                </a:solidFill>
              </a:rPr>
              <a:t> </a:t>
            </a:r>
            <a:r>
              <a:rPr sz="1600" b="1" dirty="0" err="1">
                <a:solidFill>
                  <a:srgbClr val="1A5F7A"/>
                </a:solidFill>
              </a:rPr>
              <a:t>משמעותי</a:t>
            </a:r>
            <a:r>
              <a:rPr sz="1600" b="1" dirty="0">
                <a:solidFill>
                  <a:srgbClr val="1A5F7A"/>
                </a:solidFill>
              </a:rPr>
              <a:t> </a:t>
            </a:r>
            <a:r>
              <a:rPr sz="1600" b="1" dirty="0" err="1">
                <a:solidFill>
                  <a:srgbClr val="1A5F7A"/>
                </a:solidFill>
              </a:rPr>
              <a:t>בשביעות</a:t>
            </a:r>
            <a:r>
              <a:rPr sz="1600" b="1" dirty="0">
                <a:solidFill>
                  <a:srgbClr val="1A5F7A"/>
                </a:solidFill>
              </a:rPr>
              <a:t> </a:t>
            </a:r>
            <a:r>
              <a:rPr sz="1600" b="1" dirty="0" err="1">
                <a:solidFill>
                  <a:srgbClr val="1A5F7A"/>
                </a:solidFill>
              </a:rPr>
              <a:t>רצון</a:t>
            </a:r>
            <a:r>
              <a:rPr sz="1600" b="1" dirty="0">
                <a:solidFill>
                  <a:srgbClr val="1A5F7A"/>
                </a:solidFill>
              </a:rPr>
              <a:t> </a:t>
            </a:r>
            <a:r>
              <a:rPr sz="1600" b="1" dirty="0" err="1">
                <a:solidFill>
                  <a:srgbClr val="1A5F7A"/>
                </a:solidFill>
              </a:rPr>
              <a:t>הלקוחות</a:t>
            </a:r>
            <a:r>
              <a:rPr sz="1600" b="1" dirty="0">
                <a:solidFill>
                  <a:srgbClr val="1A5F7A"/>
                </a:solidFill>
              </a:rPr>
              <a:t> </a:t>
            </a:r>
            <a:r>
              <a:rPr sz="1600" b="1" dirty="0" err="1">
                <a:solidFill>
                  <a:srgbClr val="1A5F7A"/>
                </a:solidFill>
              </a:rPr>
              <a:t>ובביצועי</a:t>
            </a:r>
            <a:r>
              <a:rPr sz="1600" b="1" dirty="0">
                <a:solidFill>
                  <a:srgbClr val="1A5F7A"/>
                </a:solidFill>
              </a:rPr>
              <a:t> </a:t>
            </a:r>
            <a:r>
              <a:rPr sz="1600" b="1" dirty="0" err="1">
                <a:solidFill>
                  <a:srgbClr val="1A5F7A"/>
                </a:solidFill>
              </a:rPr>
              <a:t>האתר</a:t>
            </a:r>
            <a:r>
              <a:rPr sz="1600" b="1" dirty="0">
                <a:solidFill>
                  <a:srgbClr val="1A5F7A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 dirty="0" err="1">
                <a:solidFill>
                  <a:srgbClr val="1A5F7A"/>
                </a:solidFill>
              </a:rPr>
              <a:t>תודה</a:t>
            </a:r>
            <a:r>
              <a:rPr sz="4400" b="1" dirty="0">
                <a:solidFill>
                  <a:srgbClr val="1A5F7A"/>
                </a:solidFill>
              </a:rPr>
              <a:t> </a:t>
            </a:r>
            <a:r>
              <a:rPr sz="4400" b="1" dirty="0" err="1">
                <a:solidFill>
                  <a:srgbClr val="1A5F7A"/>
                </a:solidFill>
              </a:rPr>
              <a:t>על</a:t>
            </a:r>
            <a:r>
              <a:rPr sz="4400" b="1" dirty="0">
                <a:solidFill>
                  <a:srgbClr val="1A5F7A"/>
                </a:solidFill>
              </a:rPr>
              <a:t> </a:t>
            </a:r>
            <a:r>
              <a:rPr sz="4400" b="1" dirty="0" err="1">
                <a:solidFill>
                  <a:srgbClr val="1A5F7A"/>
                </a:solidFill>
              </a:rPr>
              <a:t>ההקשבה</a:t>
            </a:r>
            <a:r>
              <a:rPr sz="4400" b="1" dirty="0">
                <a:solidFill>
                  <a:srgbClr val="1A5F7A"/>
                </a:solidFill>
              </a:rPr>
              <a:t>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3200" dirty="0" err="1">
                <a:solidFill>
                  <a:srgbClr val="FF7F50"/>
                </a:solidFill>
              </a:rPr>
              <a:t>מוכנים</a:t>
            </a:r>
            <a:r>
              <a:rPr sz="3200" dirty="0">
                <a:solidFill>
                  <a:srgbClr val="FF7F50"/>
                </a:solidFill>
              </a:rPr>
              <a:t> </a:t>
            </a:r>
            <a:r>
              <a:rPr sz="3200" dirty="0" err="1">
                <a:solidFill>
                  <a:srgbClr val="FF7F50"/>
                </a:solidFill>
              </a:rPr>
              <a:t>לשאלות</a:t>
            </a:r>
            <a:r>
              <a:rPr sz="3200" dirty="0">
                <a:solidFill>
                  <a:srgbClr val="FF7F50"/>
                </a:solidFill>
              </a:rPr>
              <a:t> </a:t>
            </a:r>
            <a:r>
              <a:rPr sz="3200" dirty="0" err="1">
                <a:solidFill>
                  <a:srgbClr val="FF7F50"/>
                </a:solidFill>
              </a:rPr>
              <a:t>ולדיון</a:t>
            </a:r>
            <a:r>
              <a:rPr sz="3200" dirty="0">
                <a:solidFill>
                  <a:srgbClr val="FF7F50"/>
                </a:solidFill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57200"/>
            <a:ext cx="12188952" cy="91440"/>
          </a:xfrm>
          <a:prstGeom prst="rect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657600" y="4572000"/>
            <a:ext cx="4572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600" dirty="0" err="1">
                <a:solidFill>
                  <a:srgbClr val="333333"/>
                </a:solidFill>
              </a:rPr>
              <a:t>לפרטים</a:t>
            </a:r>
            <a:r>
              <a:rPr sz="1600" dirty="0">
                <a:solidFill>
                  <a:srgbClr val="333333"/>
                </a:solidFill>
              </a:rPr>
              <a:t> </a:t>
            </a:r>
            <a:r>
              <a:rPr sz="1600" dirty="0" err="1">
                <a:solidFill>
                  <a:srgbClr val="333333"/>
                </a:solidFill>
              </a:rPr>
              <a:t>נוספים</a:t>
            </a:r>
            <a:r>
              <a:rPr sz="1600" dirty="0">
                <a:solidFill>
                  <a:srgbClr val="333333"/>
                </a:solidFill>
              </a:rPr>
              <a:t>: example@pacific-northwest-xray.com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400800"/>
            <a:ext cx="12188952" cy="91440"/>
          </a:xfrm>
          <a:prstGeom prst="rect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 b="1" dirty="0" err="1">
                <a:solidFill>
                  <a:srgbClr val="1A5F7A"/>
                </a:solidFill>
              </a:rPr>
              <a:t>מטרת</a:t>
            </a:r>
            <a:r>
              <a:rPr sz="3600" b="1" dirty="0">
                <a:solidFill>
                  <a:srgbClr val="1A5F7A"/>
                </a:solidFill>
              </a:rPr>
              <a:t> </a:t>
            </a:r>
            <a:r>
              <a:rPr sz="3600" b="1" dirty="0" err="1">
                <a:solidFill>
                  <a:srgbClr val="1A5F7A"/>
                </a:solidFill>
              </a:rPr>
              <a:t>הבדיקה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000090" y="1413367"/>
            <a:ext cx="9144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2400" dirty="0" err="1">
                <a:solidFill>
                  <a:srgbClr val="333333"/>
                </a:solidFill>
              </a:rPr>
              <a:t>בדיקה</a:t>
            </a:r>
            <a:r>
              <a:rPr sz="2400" dirty="0">
                <a:solidFill>
                  <a:srgbClr val="333333"/>
                </a:solidFill>
              </a:rPr>
              <a:t> </a:t>
            </a:r>
            <a:r>
              <a:rPr sz="2400" dirty="0" err="1">
                <a:solidFill>
                  <a:srgbClr val="333333"/>
                </a:solidFill>
              </a:rPr>
              <a:t>מקיפה</a:t>
            </a:r>
            <a:r>
              <a:rPr sz="2400" dirty="0">
                <a:solidFill>
                  <a:srgbClr val="333333"/>
                </a:solidFill>
              </a:rPr>
              <a:t> </a:t>
            </a:r>
            <a:r>
              <a:rPr sz="2400" dirty="0" err="1">
                <a:solidFill>
                  <a:srgbClr val="333333"/>
                </a:solidFill>
              </a:rPr>
              <a:t>של</a:t>
            </a:r>
            <a:r>
              <a:rPr sz="2400" dirty="0">
                <a:solidFill>
                  <a:srgbClr val="333333"/>
                </a:solidFill>
              </a:rPr>
              <a:t> </a:t>
            </a:r>
            <a:r>
              <a:rPr sz="2400" dirty="0" err="1">
                <a:solidFill>
                  <a:srgbClr val="333333"/>
                </a:solidFill>
              </a:rPr>
              <a:t>אתר</a:t>
            </a:r>
            <a:r>
              <a:rPr sz="2400" dirty="0">
                <a:solidFill>
                  <a:srgbClr val="333333"/>
                </a:solidFill>
              </a:rPr>
              <a:t> </a:t>
            </a:r>
            <a:r>
              <a:rPr sz="2400" dirty="0" err="1">
                <a:solidFill>
                  <a:srgbClr val="333333"/>
                </a:solidFill>
              </a:rPr>
              <a:t>האינטרנט</a:t>
            </a:r>
            <a:r>
              <a:rPr sz="2400" dirty="0">
                <a:solidFill>
                  <a:srgbClr val="333333"/>
                </a:solidFill>
              </a:rPr>
              <a:t> </a:t>
            </a:r>
            <a:r>
              <a:rPr sz="2400" dirty="0" err="1">
                <a:solidFill>
                  <a:srgbClr val="333333"/>
                </a:solidFill>
              </a:rPr>
              <a:t>של</a:t>
            </a:r>
            <a:r>
              <a:rPr sz="2400" dirty="0">
                <a:solidFill>
                  <a:srgbClr val="333333"/>
                </a:solidFill>
              </a:rPr>
              <a:t> </a:t>
            </a:r>
            <a:r>
              <a:rPr sz="2400" dirty="0" err="1">
                <a:solidFill>
                  <a:srgbClr val="333333"/>
                </a:solidFill>
              </a:rPr>
              <a:t>חברת</a:t>
            </a:r>
            <a:r>
              <a:rPr sz="2400" dirty="0">
                <a:solidFill>
                  <a:srgbClr val="333333"/>
                </a:solidFill>
              </a:rPr>
              <a:t> Pacific Northwest X-Ray Inc. </a:t>
            </a:r>
            <a:r>
              <a:rPr sz="2400" dirty="0" err="1">
                <a:solidFill>
                  <a:srgbClr val="333333"/>
                </a:solidFill>
              </a:rPr>
              <a:t>במטרה</a:t>
            </a:r>
            <a:r>
              <a:rPr sz="2400" dirty="0">
                <a:solidFill>
                  <a:srgbClr val="333333"/>
                </a:solidFill>
              </a:rPr>
              <a:t> </a:t>
            </a:r>
            <a:r>
              <a:rPr sz="2400" dirty="0" err="1">
                <a:solidFill>
                  <a:srgbClr val="333333"/>
                </a:solidFill>
              </a:rPr>
              <a:t>לאתר</a:t>
            </a:r>
            <a:r>
              <a:rPr sz="2400" dirty="0">
                <a:solidFill>
                  <a:srgbClr val="333333"/>
                </a:solidFill>
              </a:rPr>
              <a:t> </a:t>
            </a:r>
            <a:r>
              <a:rPr sz="2400" dirty="0" err="1">
                <a:solidFill>
                  <a:srgbClr val="333333"/>
                </a:solidFill>
              </a:rPr>
              <a:t>באגים</a:t>
            </a:r>
            <a:r>
              <a:rPr sz="2400" dirty="0">
                <a:solidFill>
                  <a:srgbClr val="333333"/>
                </a:solidFill>
              </a:rPr>
              <a:t>, </a:t>
            </a:r>
            <a:r>
              <a:rPr sz="2400" dirty="0" err="1">
                <a:solidFill>
                  <a:srgbClr val="333333"/>
                </a:solidFill>
              </a:rPr>
              <a:t>בעיות</a:t>
            </a:r>
            <a:r>
              <a:rPr sz="2400" dirty="0">
                <a:solidFill>
                  <a:srgbClr val="333333"/>
                </a:solidFill>
              </a:rPr>
              <a:t> </a:t>
            </a:r>
            <a:r>
              <a:rPr sz="2400" dirty="0" err="1">
                <a:solidFill>
                  <a:srgbClr val="333333"/>
                </a:solidFill>
              </a:rPr>
              <a:t>שימושיות</a:t>
            </a:r>
            <a:r>
              <a:rPr sz="2400" dirty="0">
                <a:solidFill>
                  <a:srgbClr val="333333"/>
                </a:solidFill>
              </a:rPr>
              <a:t>, </a:t>
            </a:r>
            <a:r>
              <a:rPr sz="2400" dirty="0" err="1">
                <a:solidFill>
                  <a:srgbClr val="333333"/>
                </a:solidFill>
              </a:rPr>
              <a:t>וליקויי</a:t>
            </a:r>
            <a:r>
              <a:rPr sz="2400" dirty="0">
                <a:solidFill>
                  <a:srgbClr val="333333"/>
                </a:solidFill>
              </a:rPr>
              <a:t> </a:t>
            </a:r>
            <a:r>
              <a:rPr sz="2400" dirty="0" err="1">
                <a:solidFill>
                  <a:srgbClr val="333333"/>
                </a:solidFill>
              </a:rPr>
              <a:t>תאימות</a:t>
            </a:r>
            <a:r>
              <a:rPr sz="2400" dirty="0">
                <a:solidFill>
                  <a:srgbClr val="333333"/>
                </a:solidFill>
              </a:rPr>
              <a:t> </a:t>
            </a:r>
            <a:r>
              <a:rPr sz="2400" dirty="0" err="1">
                <a:solidFill>
                  <a:srgbClr val="333333"/>
                </a:solidFill>
              </a:rPr>
              <a:t>בדפדפנים</a:t>
            </a:r>
            <a:r>
              <a:rPr sz="2400" dirty="0">
                <a:solidFill>
                  <a:srgbClr val="333333"/>
                </a:solidFill>
              </a:rPr>
              <a:t> </a:t>
            </a:r>
            <a:r>
              <a:rPr sz="2400" dirty="0" err="1">
                <a:solidFill>
                  <a:srgbClr val="333333"/>
                </a:solidFill>
              </a:rPr>
              <a:t>ובמכשירים</a:t>
            </a:r>
            <a:r>
              <a:rPr sz="2400" dirty="0">
                <a:solidFill>
                  <a:srgbClr val="333333"/>
                </a:solidFill>
              </a:rPr>
              <a:t> </a:t>
            </a:r>
            <a:r>
              <a:rPr sz="2400" dirty="0" err="1">
                <a:solidFill>
                  <a:srgbClr val="333333"/>
                </a:solidFill>
              </a:rPr>
              <a:t>שונים</a:t>
            </a:r>
            <a:r>
              <a:rPr sz="2400" dirty="0">
                <a:solidFill>
                  <a:srgbClr val="333333"/>
                </a:solidFill>
              </a:rPr>
              <a:t>.</a:t>
            </a:r>
          </a:p>
        </p:txBody>
      </p:sp>
      <p:pic>
        <p:nvPicPr>
          <p:cNvPr id="8" name="תמונה 7" descr="תמונה שמכילה טקסט, צילום מסך, תוכנה&#10;&#10;ייתכן שתוכן בינה מלאכותית גנרטיבית. שגוי.">
            <a:extLst>
              <a:ext uri="{FF2B5EF4-FFF2-40B4-BE49-F238E27FC236}">
                <a16:creationId xmlns:a16="http://schemas.microsoft.com/office/drawing/2014/main" id="{75C5587E-650C-E23A-57C4-79EB5B2E6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00" y="2617900"/>
            <a:ext cx="5425768" cy="38037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 b="1">
                <a:solidFill>
                  <a:srgbClr val="1A5F7A"/>
                </a:solidFill>
              </a:rPr>
              <a:t>מבנה האתר שנבדק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r>
              <a:rPr sz="1800">
                <a:solidFill>
                  <a:srgbClr val="333333"/>
                </a:solidFill>
              </a:rPr>
              <a:t>    • דף הבית</a:t>
            </a:r>
            <a:br/>
            <a:r>
              <a:rPr sz="1800">
                <a:solidFill>
                  <a:srgbClr val="333333"/>
                </a:solidFill>
              </a:rPr>
              <a:t>    • דף ציוד (Equipment)</a:t>
            </a:r>
            <a:br/>
            <a:r>
              <a:rPr sz="1800">
                <a:solidFill>
                  <a:srgbClr val="333333"/>
                </a:solidFill>
              </a:rPr>
              <a:t>        ◦ דף מוצר ספציפי (Equip Page)</a:t>
            </a:r>
            <a:br/>
            <a:r>
              <a:rPr sz="1800">
                <a:solidFill>
                  <a:srgbClr val="333333"/>
                </a:solidFill>
              </a:rPr>
              <a:t>    • דף אביזרים (Accessories)</a:t>
            </a:r>
            <a:br/>
            <a:r>
              <a:rPr sz="1800">
                <a:solidFill>
                  <a:srgbClr val="333333"/>
                </a:solidFill>
              </a:rPr>
              <a:t>        ◦ דף מוצר ספציפי (Accessory Page)</a:t>
            </a:r>
            <a:br/>
            <a:r>
              <a:rPr sz="1800">
                <a:solidFill>
                  <a:srgbClr val="333333"/>
                </a:solidFill>
              </a:rPr>
              <a:t>    • דף אספקה (Supplies)</a:t>
            </a:r>
            <a:br/>
            <a:r>
              <a:rPr sz="1800">
                <a:solidFill>
                  <a:srgbClr val="333333"/>
                </a:solidFill>
              </a:rPr>
              <a:t>        ◦ דף מוצר ספציפי (Supply Page)</a:t>
            </a:r>
            <a:br/>
            <a:r>
              <a:rPr sz="1800">
                <a:solidFill>
                  <a:srgbClr val="333333"/>
                </a:solidFill>
              </a:rPr>
              <a:t>    • דף חלקים (Parts)</a:t>
            </a:r>
            <a:br/>
            <a:r>
              <a:rPr sz="1800">
                <a:solidFill>
                  <a:srgbClr val="333333"/>
                </a:solidFill>
              </a:rPr>
              <a:t>        ◦ דף מוצר ספציפי (Part Page)</a:t>
            </a:r>
            <a:br/>
            <a:r>
              <a:rPr sz="1800">
                <a:solidFill>
                  <a:srgbClr val="333333"/>
                </a:solidFill>
              </a:rPr>
              <a:t>    • צור קשר (Contact US)</a:t>
            </a:r>
            <a:br/>
            <a:r>
              <a:rPr sz="1800">
                <a:solidFill>
                  <a:srgbClr val="333333"/>
                </a:solidFill>
              </a:rPr>
              <a:t>   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0" y="1828800"/>
            <a:ext cx="1828800" cy="685800"/>
          </a:xfrm>
          <a:prstGeom prst="roundRect">
            <a:avLst/>
          </a:prstGeom>
          <a:solidFill>
            <a:srgbClr val="1A5F7A"/>
          </a:solidFill>
          <a:ln>
            <a:solidFill>
              <a:srgbClr val="1A5F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7315200" y="1920240"/>
            <a:ext cx="1828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400">
                <a:solidFill>
                  <a:srgbClr val="FFFFFF"/>
                </a:solidFill>
              </a:rPr>
              <a:t>דף הבית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15200" y="3200400"/>
            <a:ext cx="1828800" cy="457200"/>
          </a:xfrm>
          <a:prstGeom prst="roundRect">
            <a:avLst/>
          </a:prstGeom>
          <a:solidFill>
            <a:srgbClr val="F5F5F5"/>
          </a:solidFill>
          <a:ln>
            <a:solidFill>
              <a:srgbClr val="1A5F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315200" y="3246120"/>
            <a:ext cx="18288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>
                <a:solidFill>
                  <a:srgbClr val="333333"/>
                </a:solidFill>
              </a:rPr>
              <a:t>ציוד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8229600" y="2514600"/>
            <a:ext cx="0" cy="685800"/>
          </a:xfrm>
          <a:prstGeom prst="line">
            <a:avLst/>
          </a:prstGeom>
          <a:ln>
            <a:solidFill>
              <a:srgbClr val="1A5F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315200" y="3840480"/>
            <a:ext cx="1828800" cy="457200"/>
          </a:xfrm>
          <a:prstGeom prst="roundRect">
            <a:avLst/>
          </a:prstGeom>
          <a:solidFill>
            <a:srgbClr val="F5F5F5"/>
          </a:solidFill>
          <a:ln>
            <a:solidFill>
              <a:srgbClr val="1A5F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315200" y="3886200"/>
            <a:ext cx="18288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>
                <a:solidFill>
                  <a:srgbClr val="333333"/>
                </a:solidFill>
              </a:rPr>
              <a:t>אביזרים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8229600" y="3749040"/>
            <a:ext cx="0" cy="91440"/>
          </a:xfrm>
          <a:prstGeom prst="line">
            <a:avLst/>
          </a:prstGeom>
          <a:ln>
            <a:solidFill>
              <a:srgbClr val="1A5F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7315200" y="4480560"/>
            <a:ext cx="1828800" cy="457200"/>
          </a:xfrm>
          <a:prstGeom prst="roundRect">
            <a:avLst/>
          </a:prstGeom>
          <a:solidFill>
            <a:srgbClr val="F5F5F5"/>
          </a:solidFill>
          <a:ln>
            <a:solidFill>
              <a:srgbClr val="1A5F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7315200" y="4526280"/>
            <a:ext cx="18288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>
                <a:solidFill>
                  <a:srgbClr val="333333"/>
                </a:solidFill>
              </a:rPr>
              <a:t>אספקה</a:t>
            </a:r>
          </a:p>
        </p:txBody>
      </p:sp>
      <p:cxnSp>
        <p:nvCxnSpPr>
          <p:cNvPr id="14" name="Connector 13"/>
          <p:cNvCxnSpPr/>
          <p:nvPr/>
        </p:nvCxnSpPr>
        <p:spPr>
          <a:xfrm>
            <a:off x="8229600" y="4389120"/>
            <a:ext cx="0" cy="91440"/>
          </a:xfrm>
          <a:prstGeom prst="line">
            <a:avLst/>
          </a:prstGeom>
          <a:ln>
            <a:solidFill>
              <a:srgbClr val="1A5F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315200" y="5120640"/>
            <a:ext cx="1828800" cy="457200"/>
          </a:xfrm>
          <a:prstGeom prst="roundRect">
            <a:avLst/>
          </a:prstGeom>
          <a:solidFill>
            <a:srgbClr val="F5F5F5"/>
          </a:solidFill>
          <a:ln>
            <a:solidFill>
              <a:srgbClr val="1A5F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7315200" y="5166360"/>
            <a:ext cx="18288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>
                <a:solidFill>
                  <a:srgbClr val="333333"/>
                </a:solidFill>
              </a:rPr>
              <a:t>חלקים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8229600" y="5029200"/>
            <a:ext cx="0" cy="91440"/>
          </a:xfrm>
          <a:prstGeom prst="line">
            <a:avLst/>
          </a:prstGeom>
          <a:ln>
            <a:solidFill>
              <a:srgbClr val="1A5F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315200" y="5760720"/>
            <a:ext cx="1828800" cy="457200"/>
          </a:xfrm>
          <a:prstGeom prst="roundRect">
            <a:avLst/>
          </a:prstGeom>
          <a:solidFill>
            <a:srgbClr val="F5F5F5"/>
          </a:solidFill>
          <a:ln>
            <a:solidFill>
              <a:srgbClr val="1A5F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7315200" y="5806440"/>
            <a:ext cx="18288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200">
                <a:solidFill>
                  <a:srgbClr val="333333"/>
                </a:solidFill>
              </a:rPr>
              <a:t>צור קשר</a:t>
            </a:r>
          </a:p>
        </p:txBody>
      </p:sp>
      <p:cxnSp>
        <p:nvCxnSpPr>
          <p:cNvPr id="20" name="Connector 19"/>
          <p:cNvCxnSpPr/>
          <p:nvPr/>
        </p:nvCxnSpPr>
        <p:spPr>
          <a:xfrm>
            <a:off x="8229600" y="5669280"/>
            <a:ext cx="0" cy="91440"/>
          </a:xfrm>
          <a:prstGeom prst="line">
            <a:avLst/>
          </a:prstGeom>
          <a:ln>
            <a:solidFill>
              <a:srgbClr val="1A5F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 b="1">
                <a:solidFill>
                  <a:srgbClr val="1A5F7A"/>
                </a:solidFill>
              </a:rPr>
              <a:t>מתודולוגיית הבדיקה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0" y="1645920"/>
            <a:ext cx="2743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800" b="1">
                <a:solidFill>
                  <a:srgbClr val="333333"/>
                </a:solidFill>
              </a:rPr>
              <a:t>סוגי בדיקות: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2103120"/>
            <a:ext cx="3200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r>
              <a:rPr sz="1600">
                <a:solidFill>
                  <a:srgbClr val="333333"/>
                </a:solidFill>
              </a:rPr>
              <a:t>    • בדיקות אקספלורטוריות</a:t>
            </a:r>
            <a:br/>
            <a:r>
              <a:rPr sz="1600">
                <a:solidFill>
                  <a:srgbClr val="333333"/>
                </a:solidFill>
              </a:rPr>
              <a:t>    • בדיקות מבוססות צ'קליסט</a:t>
            </a:r>
            <a:br/>
            <a:r>
              <a:rPr sz="1600">
                <a:solidFill>
                  <a:srgbClr val="333333"/>
                </a:solidFill>
              </a:rPr>
              <a:t>    • בדיקות תאימות</a:t>
            </a:r>
            <a:br/>
            <a:r>
              <a:rPr sz="1600">
                <a:solidFill>
                  <a:srgbClr val="333333"/>
                </a:solidFill>
              </a:rPr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645920"/>
            <a:ext cx="2743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800" b="1">
                <a:solidFill>
                  <a:srgbClr val="333333"/>
                </a:solidFill>
              </a:rPr>
              <a:t>סביבות בדיקה: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103120"/>
            <a:ext cx="3200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r>
              <a:rPr sz="1600">
                <a:solidFill>
                  <a:srgbClr val="333333"/>
                </a:solidFill>
              </a:rPr>
              <a:t>    • מערכות הפעלה:</a:t>
            </a:r>
            <a:br/>
            <a:r>
              <a:rPr sz="1600">
                <a:solidFill>
                  <a:srgbClr val="333333"/>
                </a:solidFill>
              </a:rPr>
              <a:t>      ◦ Windows 11</a:t>
            </a:r>
            <a:br/>
            <a:r>
              <a:rPr sz="1600">
                <a:solidFill>
                  <a:srgbClr val="333333"/>
                </a:solidFill>
              </a:rPr>
              <a:t>      ◦ Android</a:t>
            </a:r>
            <a:br/>
            <a:r>
              <a:rPr sz="1600">
                <a:solidFill>
                  <a:srgbClr val="333333"/>
                </a:solidFill>
              </a:rPr>
              <a:t>    • דפדפנים:</a:t>
            </a:r>
            <a:br/>
            <a:r>
              <a:rPr sz="1600">
                <a:solidFill>
                  <a:srgbClr val="333333"/>
                </a:solidFill>
              </a:rPr>
              <a:t>      ◦ Microsoft Edge (גרסה 134.0.3124.83)</a:t>
            </a:r>
            <a:br/>
            <a:r>
              <a:rPr sz="1600">
                <a:solidFill>
                  <a:srgbClr val="333333"/>
                </a:solidFill>
              </a:rPr>
              <a:t>      ◦ Google Chrome (גרסה 134.0.6998.117)</a:t>
            </a:r>
            <a:br/>
            <a:r>
              <a:rPr sz="1600">
                <a:solidFill>
                  <a:srgbClr val="333333"/>
                </a:solidFill>
              </a:rPr>
              <a:t>      ◦ Firefox (גרסה 136.0.2)</a:t>
            </a:r>
            <a:br/>
            <a:r>
              <a:rPr sz="1600">
                <a:solidFill>
                  <a:srgbClr val="333333"/>
                </a:solidFill>
              </a:rPr>
              <a:t>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1645920"/>
            <a:ext cx="2743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800" b="1">
                <a:solidFill>
                  <a:srgbClr val="333333"/>
                </a:solidFill>
              </a:rPr>
              <a:t>כלים: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2103120"/>
            <a:ext cx="3200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r>
              <a:rPr sz="1600">
                <a:solidFill>
                  <a:srgbClr val="333333"/>
                </a:solidFill>
              </a:rPr>
              <a:t>    • DevTools (כלי מפתחים בדפדפן)</a:t>
            </a:r>
            <a:br/>
            <a:r>
              <a:rPr sz="1600">
                <a:solidFill>
                  <a:srgbClr val="333333"/>
                </a:solidFill>
              </a:rPr>
              <a:t>    • Jira (לניהול ומעקב אחר באגים)</a:t>
            </a:r>
            <a:br/>
            <a:r>
              <a:rPr sz="1600">
                <a:solidFill>
                  <a:srgbClr val="333333"/>
                </a:solidFill>
              </a:rPr>
              <a:t>    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5029200"/>
            <a:ext cx="10972800" cy="45720"/>
          </a:xfrm>
          <a:prstGeom prst="rect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57200" y="5212080"/>
            <a:ext cx="109728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600">
                <a:solidFill>
                  <a:srgbClr val="333333"/>
                </a:solidFill>
              </a:rPr>
              <a:t>המתודולוגיה נבחרה כדי לספק כיסוי מקיף של פונקציונליות האתר, חווית המשתמש והתאימות למגוון פלטפורמות.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 b="1">
                <a:solidFill>
                  <a:srgbClr val="1A5F7A"/>
                </a:solidFill>
              </a:rPr>
              <a:t>דוגמאות ממצאים עיקריים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828800"/>
            <a:ext cx="3474720" cy="3657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1A5F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Oval 3"/>
          <p:cNvSpPr/>
          <p:nvPr/>
        </p:nvSpPr>
        <p:spPr>
          <a:xfrm>
            <a:off x="640080" y="2011680"/>
            <a:ext cx="457200" cy="457200"/>
          </a:xfrm>
          <a:prstGeom prst="ellipse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40080" y="2011680"/>
            <a:ext cx="457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2011680"/>
            <a:ext cx="25603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600" b="1">
                <a:solidFill>
                  <a:srgbClr val="1A5F7A"/>
                </a:solidFill>
              </a:rPr>
              <a:t>גלישת טקסט והיעדר סרגל ניווט בדף הבית: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" y="2560320"/>
            <a:ext cx="3108960" cy="27432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40080" y="2743200"/>
            <a:ext cx="31089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>
                <a:solidFill>
                  <a:srgbClr val="333333"/>
                </a:solidFill>
              </a:rPr>
              <a:t>טקסט ארוך חורג מגבולות האלמנט המכיל אותו, וסרגל הניווט אינו מוצג כראוי ברזולוציות מסוימות.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97680" y="1828800"/>
            <a:ext cx="3474720" cy="3657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1A5F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Oval 11"/>
          <p:cNvSpPr/>
          <p:nvPr/>
        </p:nvSpPr>
        <p:spPr>
          <a:xfrm>
            <a:off x="4480560" y="2011680"/>
            <a:ext cx="457200" cy="457200"/>
          </a:xfrm>
          <a:prstGeom prst="ellipse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4480560" y="2011680"/>
            <a:ext cx="457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2011680"/>
            <a:ext cx="25603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600" b="1">
                <a:solidFill>
                  <a:srgbClr val="1A5F7A"/>
                </a:solidFill>
              </a:rPr>
              <a:t>שילוב צבעים המקשה על הקריאה: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80560" y="2560320"/>
            <a:ext cx="3108960" cy="27432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4480560" y="2743200"/>
            <a:ext cx="31089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>
                <a:solidFill>
                  <a:srgbClr val="333333"/>
                </a:solidFill>
              </a:rPr>
              <a:t>ניגודיות נמוכה בין צבע הטקסט לצבע הרקע באזורים מסוימים באתר מקשה על קריאת התוכן.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317243" y="1828800"/>
            <a:ext cx="3474720" cy="36576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1A5F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Oval 19"/>
          <p:cNvSpPr/>
          <p:nvPr/>
        </p:nvSpPr>
        <p:spPr>
          <a:xfrm>
            <a:off x="8321040" y="2011680"/>
            <a:ext cx="457200" cy="457200"/>
          </a:xfrm>
          <a:prstGeom prst="ellipse">
            <a:avLst/>
          </a:prstGeom>
          <a:solidFill>
            <a:srgbClr val="1A5F7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8321040" y="2011680"/>
            <a:ext cx="4572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69680" y="2011680"/>
            <a:ext cx="256032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600" b="1">
                <a:solidFill>
                  <a:srgbClr val="1A5F7A"/>
                </a:solidFill>
              </a:rPr>
              <a:t>חוסר עקביות בעיצוב תמונות וטקסט: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321040" y="2560320"/>
            <a:ext cx="3108960" cy="27432"/>
          </a:xfrm>
          <a:prstGeom prst="rect">
            <a:avLst/>
          </a:prstGeom>
          <a:solidFill>
            <a:srgbClr val="FF7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8321040" y="2743200"/>
            <a:ext cx="31089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sz="1400">
                <a:solidFill>
                  <a:srgbClr val="333333"/>
                </a:solidFill>
              </a:rPr>
              <a:t>שימוש בגדלים שונים של תמונות ובסגנונות טקסט לא אחידים בין עמודים שונים יוצר חוויה לא עקבית.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 b="1">
                <a:solidFill>
                  <a:srgbClr val="1A5F7A"/>
                </a:solidFill>
              </a:rPr>
              <a:t>סיכום תוצאות הבדיקות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828800"/>
          <a:ext cx="9144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solidFill>
                            <a:srgbClr val="FFFFFF"/>
                          </a:solidFill>
                        </a:rPr>
                        <a:t>סוג הבדיקה</a:t>
                      </a:r>
                    </a:p>
                  </a:txBody>
                  <a:tcPr>
                    <a:solidFill>
                      <a:srgbClr val="1A5F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solidFill>
                            <a:srgbClr val="FFFFFF"/>
                          </a:solidFill>
                        </a:rPr>
                        <a:t>עברו בהצלחה</a:t>
                      </a:r>
                    </a:p>
                  </a:txBody>
                  <a:tcPr>
                    <a:solidFill>
                      <a:srgbClr val="1A5F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solidFill>
                            <a:srgbClr val="FFFFFF"/>
                          </a:solidFill>
                        </a:rPr>
                        <a:t>נכשלו</a:t>
                      </a:r>
                    </a:p>
                  </a:txBody>
                  <a:tcPr>
                    <a:solidFill>
                      <a:srgbClr val="1A5F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solidFill>
                            <a:srgbClr val="FFFFFF"/>
                          </a:solidFill>
                        </a:rPr>
                        <a:t>סה"כ</a:t>
                      </a:r>
                    </a:p>
                  </a:txBody>
                  <a:tcPr>
                    <a:solidFill>
                      <a:srgbClr val="1A5F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solidFill>
                            <a:srgbClr val="FFFFFF"/>
                          </a:solidFill>
                        </a:rPr>
                        <a:t>אחוז הצלחה</a:t>
                      </a:r>
                    </a:p>
                  </a:txBody>
                  <a:tcPr>
                    <a:solidFill>
                      <a:srgbClr val="1A5F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sz="1400"/>
                        <a:t>פונקציונליות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4CAF50"/>
                          </a:solidFill>
                        </a:rPr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sz="1400"/>
                        <a:t>ממשק משתמש (GUI)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E74C3C"/>
                          </a:solidFill>
                        </a:rPr>
                        <a:t>37.5%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sz="1400"/>
                        <a:t>תאימות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solidFill>
                            <a:srgbClr val="E74C3C"/>
                          </a:solidFill>
                        </a:rPr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sz="1400" b="1"/>
                        <a:t>סה"כ כללי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/>
                        <a:t>10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/>
                        <a:t>12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/>
                        <a:t>22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solidFill>
                            <a:srgbClr val="E74C3C"/>
                          </a:solidFill>
                        </a:rPr>
                        <a:t>45.5%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71600" y="50292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400">
                <a:solidFill>
                  <a:srgbClr val="333333"/>
                </a:solidFill>
              </a:rPr>
              <a:t>הערה: תוצאות הבדיקה מצביעות על צורך בשיפורים משמעותיים, במיוחד בתחומי התאימות וממשק המשתמש.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724" y="-5052"/>
            <a:ext cx="8229600" cy="1143000"/>
          </a:xfrm>
        </p:spPr>
        <p:txBody>
          <a:bodyPr/>
          <a:lstStyle/>
          <a:p>
            <a:pPr algn="r"/>
            <a:r>
              <a:rPr sz="3600" b="1">
                <a:solidFill>
                  <a:srgbClr val="1A5F7A"/>
                </a:solidFill>
              </a:rPr>
              <a:t>התפלגות תוצאות לפי סוג בדיקה</a:t>
            </a:r>
          </a:p>
        </p:txBody>
      </p:sp>
      <p:pic>
        <p:nvPicPr>
          <p:cNvPr id="8" name="תמונה 7" descr="תמונה שמכילה טקסט, צילום מסך, תרשים, תוכנה&#10;&#10;ייתכן שתוכן בינה מלאכותית גנרטיבית. שגוי.">
            <a:extLst>
              <a:ext uri="{FF2B5EF4-FFF2-40B4-BE49-F238E27FC236}">
                <a16:creationId xmlns:a16="http://schemas.microsoft.com/office/drawing/2014/main" id="{28A4343D-C8EE-C981-1D81-E0E59041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55" y="928571"/>
            <a:ext cx="7383810" cy="58175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 b="1">
                <a:solidFill>
                  <a:srgbClr val="1A5F7A"/>
                </a:solidFill>
              </a:rPr>
              <a:t>ממצאים עיקריים וסיווגם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828800"/>
            <a:ext cx="3474720" cy="36576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1A5F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3474720" cy="548640"/>
          </a:xfrm>
          <a:prstGeom prst="rect">
            <a:avLst/>
          </a:prstGeom>
          <a:solidFill>
            <a:srgbClr val="1A5F7A"/>
          </a:solidFill>
          <a:ln>
            <a:solidFill>
              <a:srgbClr val="1A5F7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874520"/>
            <a:ext cx="329184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FFFFFF"/>
                </a:solidFill>
              </a:rPr>
              <a:t>בעיות תאימות: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468880"/>
            <a:ext cx="3108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r>
              <a:rPr sz="1400">
                <a:solidFill>
                  <a:srgbClr val="333333"/>
                </a:solidFill>
              </a:rPr>
              <a:t>• בעיות ברזולוציות שונות (תצוגה לא מיטבית, אלמנטים חופפים).</a:t>
            </a:r>
            <a:br/>
            <a:r>
              <a:rPr sz="1400">
                <a:solidFill>
                  <a:srgbClr val="333333"/>
                </a:solidFill>
              </a:rPr>
              <a:t>• בעיות תצוגה בדפדפן Firefox.</a:t>
            </a:r>
            <a:br/>
            <a:r>
              <a:rPr sz="1400">
                <a:solidFill>
                  <a:srgbClr val="333333"/>
                </a:solidFill>
              </a:rPr>
              <a:t>• ליקויי רספונסיביות במעבר בין מכשירים (דסקטופ למובייל).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297680" y="1828800"/>
            <a:ext cx="3474720" cy="36576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FF7F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4297680" y="1828800"/>
            <a:ext cx="3474720" cy="548640"/>
          </a:xfrm>
          <a:prstGeom prst="rect">
            <a:avLst/>
          </a:prstGeom>
          <a:solidFill>
            <a:srgbClr val="FF7F50"/>
          </a:solidFill>
          <a:ln>
            <a:solidFill>
              <a:srgbClr val="FF7F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389120" y="1874520"/>
            <a:ext cx="329184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FFFFFF"/>
                </a:solidFill>
              </a:rPr>
              <a:t>בעיות פונקציונליות: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80560" y="2468880"/>
            <a:ext cx="3108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r>
              <a:rPr sz="1400">
                <a:solidFill>
                  <a:srgbClr val="333333"/>
                </a:solidFill>
              </a:rPr>
              <a:t>• קישורים שבורים המובילים לדפים לא קיימים.</a:t>
            </a:r>
            <a:br/>
            <a:r>
              <a:rPr sz="1400">
                <a:solidFill>
                  <a:srgbClr val="333333"/>
                </a:solidFill>
              </a:rPr>
              <a:t>• מנוע חיפוש פנימי באתר אינו יעיל (לא מחזיר תוצאות רלוונטיות).</a:t>
            </a:r>
            <a:br/>
            <a:r>
              <a:rPr sz="1400">
                <a:solidFill>
                  <a:srgbClr val="333333"/>
                </a:solidFill>
              </a:rPr>
              <a:t>• טפסים באתר אינם מגיבים כראוי (שליחה לא תקינה, אימות שדות לקוי).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138160" y="1828800"/>
            <a:ext cx="3474720" cy="36576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138160" y="1828800"/>
            <a:ext cx="3474720" cy="548640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0" y="1874520"/>
            <a:ext cx="329184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FFFFFF"/>
                </a:solidFill>
              </a:rPr>
              <a:t>בעיות אבטחה (פוטנציאליות):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21040" y="2468880"/>
            <a:ext cx="310896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r>
              <a:rPr sz="1400">
                <a:solidFill>
                  <a:srgbClr val="333333"/>
                </a:solidFill>
              </a:rPr>
              <a:t>• חשיפת מידע רגיש בקוד המקור של הדף.</a:t>
            </a:r>
            <a:br/>
            <a:r>
              <a:rPr sz="1400">
                <a:solidFill>
                  <a:srgbClr val="333333"/>
                </a:solidFill>
              </a:rPr>
              <a:t>• היעדר אימות נתונים בצד השרת.</a:t>
            </a:r>
            <a:br/>
            <a:r>
              <a:rPr sz="1400">
                <a:solidFill>
                  <a:srgbClr val="333333"/>
                </a:solidFill>
              </a:rPr>
              <a:t>• היעדר הגנה מפני התקפות XSS ו-CSRF.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sz="3600" b="1">
                <a:solidFill>
                  <a:srgbClr val="1A5F7A"/>
                </a:solidFill>
              </a:rPr>
              <a:t>השוואה לאתרים מתחרים (תכונות עיקריות)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10058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solidFill>
                            <a:srgbClr val="FFFFFF"/>
                          </a:solidFill>
                        </a:rPr>
                        <a:t>תכונה</a:t>
                      </a:r>
                    </a:p>
                  </a:txBody>
                  <a:tcPr>
                    <a:solidFill>
                      <a:srgbClr val="1A5F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solidFill>
                            <a:srgbClr val="FFFFFF"/>
                          </a:solidFill>
                        </a:rPr>
                        <a:t>Pacific Northwest X-Ray (האתר הנבדק)</a:t>
                      </a:r>
                    </a:p>
                  </a:txBody>
                  <a:tcPr>
                    <a:solidFill>
                      <a:srgbClr val="1A5F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solidFill>
                            <a:srgbClr val="FFFFFF"/>
                          </a:solidFill>
                        </a:rPr>
                        <a:t>אתר מתחרה א' (לדוגמה: DINCO)</a:t>
                      </a:r>
                    </a:p>
                  </a:txBody>
                  <a:tcPr>
                    <a:solidFill>
                      <a:srgbClr val="1A5F7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 b="1">
                          <a:solidFill>
                            <a:srgbClr val="FFFFFF"/>
                          </a:solidFill>
                        </a:rPr>
                        <a:t>אתר מתחרה ב' (שם לדוגמה)</a:t>
                      </a:r>
                    </a:p>
                  </a:txBody>
                  <a:tcPr>
                    <a:solidFill>
                      <a:srgbClr val="1A5F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sz="1400"/>
                        <a:t>עיצוב וממשק (UI)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400">
                          <a:solidFill>
                            <a:srgbClr val="E74C3C"/>
                          </a:solidFill>
                        </a:rPr>
                        <a:t>מיושן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400">
                          <a:solidFill>
                            <a:srgbClr val="4CAF50"/>
                          </a:solidFill>
                        </a:rPr>
                        <a:t>מודרני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400">
                          <a:solidFill>
                            <a:srgbClr val="4CAF50"/>
                          </a:solidFill>
                        </a:rPr>
                        <a:t>מודרני חלקית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sz="1400"/>
                        <a:t>תמיכה בשפות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400">
                          <a:solidFill>
                            <a:srgbClr val="E74C3C"/>
                          </a:solidFill>
                        </a:rPr>
                        <a:t>אין (עברית בלבד)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400">
                          <a:solidFill>
                            <a:srgbClr val="4CAF50"/>
                          </a:solidFill>
                        </a:rPr>
                        <a:t>יש (לדוגמה: אנגלית, ספרדית)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400">
                          <a:solidFill>
                            <a:srgbClr val="4CAF50"/>
                          </a:solidFill>
                        </a:rPr>
                        <a:t>יש (אנגלית בלבד)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sz="1400"/>
                        <a:t>רכישה מקוונת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400">
                          <a:solidFill>
                            <a:srgbClr val="E74C3C"/>
                          </a:solidFill>
                        </a:rPr>
                        <a:t>אין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400">
                          <a:solidFill>
                            <a:srgbClr val="4CAF50"/>
                          </a:solidFill>
                        </a:rPr>
                        <a:t>יש (מתקדם)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400">
                          <a:solidFill>
                            <a:srgbClr val="4CAF50"/>
                          </a:solidFill>
                        </a:rPr>
                        <a:t>יש (בסיסי)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r"/>
                      <a:r>
                        <a:rPr sz="1400"/>
                        <a:t>תאימות דפדפנים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400">
                          <a:solidFill>
                            <a:srgbClr val="E74C3C"/>
                          </a:solidFill>
                        </a:rPr>
                        <a:t>דפדפנים מודרניים בלבד (עם בעיות)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400">
                          <a:solidFill>
                            <a:srgbClr val="4CAF50"/>
                          </a:solidFill>
                        </a:rPr>
                        <a:t>מלאה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400"/>
                        <a:t>חלקית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5486400"/>
            <a:ext cx="100584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400">
                <a:solidFill>
                  <a:srgbClr val="333333"/>
                </a:solidFill>
              </a:rPr>
              <a:t>הערה: ההשוואה מדגישה פערים משמעותיים בין האתר הנבדק לאתרי המתחרים, במיוחד בתחומי העיצוב והפונקציונליות.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מותאם אישית</PresentationFormat>
  <Paragraphs>0</Paragraphs>
  <Slides>12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3" baseType="lpstr">
      <vt:lpstr>Office Theme</vt:lpstr>
      <vt:lpstr>דוח בדיקות תוכנה (STR)</vt:lpstr>
      <vt:lpstr>מטרת הבדיקה</vt:lpstr>
      <vt:lpstr>מבנה האתר שנבדק</vt:lpstr>
      <vt:lpstr>מתודולוגיית הבדיקה</vt:lpstr>
      <vt:lpstr>דוגמאות ממצאים עיקריים</vt:lpstr>
      <vt:lpstr>סיכום תוצאות הבדיקות</vt:lpstr>
      <vt:lpstr>התפלגות תוצאות לפי סוג בדיקה</vt:lpstr>
      <vt:lpstr>ממצאים עיקריים וסיווגם</vt:lpstr>
      <vt:lpstr>השוואה לאתרים מתחרים (תכונות עיקריות)</vt:lpstr>
      <vt:lpstr>מסקנות עיקריות והמלצות לשיפור</vt:lpstr>
      <vt:lpstr>סיכום: הדרך קדימה</vt:lpstr>
      <vt:lpstr>תודה על ההקשבה!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43</cp:revision>
  <dcterms:created xsi:type="dcterms:W3CDTF">2013-01-27T09:14:16Z</dcterms:created>
  <dcterms:modified xsi:type="dcterms:W3CDTF">2025-07-28T12:09:38Z</dcterms:modified>
  <cp:category/>
</cp:coreProperties>
</file>