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5" r:id="rId12"/>
    <p:sldId id="268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4D01-BD87-4BBA-85F5-4507762B8D1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6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Request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Version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Request Headers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Request Body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1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Request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 URL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Version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Request Headers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REST Request Data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31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Response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2"/>
            <a:ext cx="7038474" cy="5083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Version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Status Code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Response Headers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Response Body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60431" y="1759739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Status Text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4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Response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2"/>
            <a:ext cx="7038474" cy="5083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Version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Status Code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Response Headers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REST Response Data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60431" y="1759739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Status Text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8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Request Example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r>
              <a:rPr lang="en-US" sz="1600" dirty="0" err="1" smtClean="0"/>
              <a:t>api</a:t>
            </a:r>
            <a:r>
              <a:rPr lang="en-US" sz="1600" dirty="0" smtClean="0"/>
              <a:t>/books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HTTP/1.1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Host: http://read.com</a:t>
            </a:r>
          </a:p>
          <a:p>
            <a:r>
              <a:rPr lang="en-US" sz="1600" dirty="0"/>
              <a:t>X-Forwarded-For: </a:t>
            </a:r>
            <a:r>
              <a:rPr lang="en-US" sz="1600" dirty="0" smtClean="0"/>
              <a:t>84.108.112.195</a:t>
            </a:r>
          </a:p>
          <a:p>
            <a:r>
              <a:rPr lang="en-US" sz="1600" dirty="0" smtClean="0"/>
              <a:t>User-Agent</a:t>
            </a:r>
            <a:r>
              <a:rPr lang="en-US" sz="1600" dirty="0"/>
              <a:t>: Opera/9.80 (Windows NT </a:t>
            </a:r>
            <a:r>
              <a:rPr lang="en-US" sz="1600" dirty="0" smtClean="0"/>
              <a:t>6.1)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45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Response Example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Server: </a:t>
            </a:r>
            <a:r>
              <a:rPr lang="en-US" sz="1600" dirty="0" smtClean="0"/>
              <a:t>Express/4.17.1</a:t>
            </a:r>
            <a:endParaRPr lang="en-US" sz="1600" dirty="0" smtClean="0"/>
          </a:p>
          <a:p>
            <a:r>
              <a:rPr lang="en-US" sz="1600" dirty="0" smtClean="0"/>
              <a:t>Date: 25 Oct 2019 16:25:38</a:t>
            </a:r>
          </a:p>
          <a:p>
            <a:r>
              <a:rPr lang="en-US" sz="1600" dirty="0" smtClean="0"/>
              <a:t>Content-Type: application/</a:t>
            </a:r>
            <a:r>
              <a:rPr lang="en-US" sz="1600" dirty="0" err="1" smtClean="0"/>
              <a:t>json</a:t>
            </a:r>
            <a:endParaRPr lang="en-US" sz="1600" dirty="0" smtClean="0"/>
          </a:p>
          <a:p>
            <a:r>
              <a:rPr lang="en-US" sz="1600" dirty="0" smtClean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[</a:t>
            </a:r>
          </a:p>
          <a:p>
            <a:r>
              <a:rPr lang="en-US" sz="1600" dirty="0" smtClean="0"/>
              <a:t>    { "id": 1, "name": "Node.js is Fun", "author": "</a:t>
            </a:r>
            <a:r>
              <a:rPr lang="en-US" sz="1600" dirty="0" err="1" smtClean="0"/>
              <a:t>Moishe</a:t>
            </a:r>
            <a:r>
              <a:rPr lang="en-US" sz="1600" dirty="0" smtClean="0"/>
              <a:t> </a:t>
            </a:r>
            <a:r>
              <a:rPr lang="en-US" sz="1600" dirty="0" err="1" smtClean="0"/>
              <a:t>Ufnik</a:t>
            </a:r>
            <a:r>
              <a:rPr lang="en-US" sz="1600" dirty="0" smtClean="0"/>
              <a:t>" },</a:t>
            </a:r>
          </a:p>
          <a:p>
            <a:r>
              <a:rPr lang="en-US" sz="1600" dirty="0"/>
              <a:t>  </a:t>
            </a:r>
            <a:r>
              <a:rPr lang="en-US" sz="1600" dirty="0" smtClean="0"/>
              <a:t>  { "</a:t>
            </a:r>
            <a:r>
              <a:rPr lang="en-US" sz="1600" dirty="0"/>
              <a:t>id": </a:t>
            </a:r>
            <a:r>
              <a:rPr lang="en-US" sz="1600" dirty="0" smtClean="0"/>
              <a:t>2,</a:t>
            </a:r>
            <a:r>
              <a:rPr lang="en-US" sz="1600" dirty="0"/>
              <a:t> "name": "Java is Cool", "author": "</a:t>
            </a:r>
            <a:r>
              <a:rPr lang="en-US" sz="1600" dirty="0" err="1"/>
              <a:t>Kipi</a:t>
            </a:r>
            <a:r>
              <a:rPr lang="en-US" sz="1600" dirty="0"/>
              <a:t> Ben-</a:t>
            </a:r>
            <a:r>
              <a:rPr lang="en-US" sz="1600" dirty="0" err="1"/>
              <a:t>Kipod</a:t>
            </a:r>
            <a:r>
              <a:rPr lang="en-US" sz="1600" dirty="0"/>
              <a:t>" },</a:t>
            </a:r>
          </a:p>
          <a:p>
            <a:r>
              <a:rPr lang="en-US" sz="1600" dirty="0"/>
              <a:t>    </a:t>
            </a:r>
            <a:r>
              <a:rPr lang="en-US" sz="1600" dirty="0" smtClean="0"/>
              <a:t>{ "</a:t>
            </a:r>
            <a:r>
              <a:rPr lang="en-US" sz="1600" dirty="0"/>
              <a:t>id": </a:t>
            </a:r>
            <a:r>
              <a:rPr lang="en-US" sz="1600" dirty="0" smtClean="0"/>
              <a:t>3,</a:t>
            </a:r>
            <a:r>
              <a:rPr lang="en-US" sz="1600" dirty="0"/>
              <a:t> "name": "C# is Easy", "author": "</a:t>
            </a:r>
            <a:r>
              <a:rPr lang="en-US" sz="1600" dirty="0" err="1"/>
              <a:t>Ugi</a:t>
            </a:r>
            <a:r>
              <a:rPr lang="en-US" sz="1600" dirty="0"/>
              <a:t> </a:t>
            </a:r>
            <a:r>
              <a:rPr lang="en-US" sz="1600" dirty="0" err="1"/>
              <a:t>Fletzet</a:t>
            </a:r>
            <a:r>
              <a:rPr lang="en-US" sz="1600" dirty="0"/>
              <a:t>" }</a:t>
            </a:r>
          </a:p>
          <a:p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58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Request Example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</a:t>
            </a:r>
            <a:r>
              <a:rPr lang="en-US" sz="1600" dirty="0" err="1" smtClean="0"/>
              <a:t>api</a:t>
            </a:r>
            <a:r>
              <a:rPr lang="en-US" sz="1600" dirty="0" smtClean="0"/>
              <a:t>/books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HTTP/1.1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Host: http://read.com</a:t>
            </a:r>
          </a:p>
          <a:p>
            <a:r>
              <a:rPr lang="en-US" sz="1600" dirty="0"/>
              <a:t>X-Forwarded-For: </a:t>
            </a:r>
            <a:r>
              <a:rPr lang="en-US" sz="1600" dirty="0" smtClean="0"/>
              <a:t>84.108.112.195</a:t>
            </a:r>
          </a:p>
          <a:p>
            <a:r>
              <a:rPr lang="en-US" sz="1600" dirty="0" smtClean="0"/>
              <a:t>User-Agent</a:t>
            </a:r>
            <a:r>
              <a:rPr lang="en-US" sz="1600" dirty="0"/>
              <a:t>: Opera/9.80 (Windows NT </a:t>
            </a:r>
            <a:r>
              <a:rPr lang="en-US" sz="1600" dirty="0" smtClean="0"/>
              <a:t>6.1)</a:t>
            </a:r>
          </a:p>
          <a:p>
            <a:r>
              <a:rPr lang="en-US" sz="1600" dirty="0" smtClean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{ "name": "C++ is Powerful",</a:t>
            </a:r>
            <a:r>
              <a:rPr lang="en-US" sz="1600" dirty="0"/>
              <a:t> "author</a:t>
            </a:r>
            <a:r>
              <a:rPr lang="en-US" sz="1600" dirty="0" smtClean="0"/>
              <a:t>": "Kermit the Frog"</a:t>
            </a:r>
            <a:r>
              <a:rPr lang="en-US" sz="1600" dirty="0"/>
              <a:t> 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81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Response Example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Server: </a:t>
            </a:r>
            <a:r>
              <a:rPr lang="en-US" sz="1600" dirty="0"/>
              <a:t>Express/4.17.1</a:t>
            </a:r>
            <a:endParaRPr lang="en-US" sz="1600" dirty="0" smtClean="0"/>
          </a:p>
          <a:p>
            <a:r>
              <a:rPr lang="en-US" sz="1600" dirty="0" smtClean="0"/>
              <a:t>Date: 25 Oct 2019 16:25:38</a:t>
            </a:r>
          </a:p>
          <a:p>
            <a:r>
              <a:rPr lang="en-US" sz="1600" dirty="0" smtClean="0"/>
              <a:t>Content-Type: application/</a:t>
            </a:r>
            <a:r>
              <a:rPr lang="en-US" sz="1600" dirty="0" err="1" smtClean="0"/>
              <a:t>json</a:t>
            </a:r>
            <a:endParaRPr lang="en-US" sz="1600" dirty="0" smtClean="0"/>
          </a:p>
          <a:p>
            <a:r>
              <a:rPr lang="en-US" sz="1600" dirty="0" smtClean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{ "id": 4, "name": </a:t>
            </a:r>
            <a:r>
              <a:rPr lang="en-US" sz="1600" dirty="0"/>
              <a:t>"C++ is Powerful", "author</a:t>
            </a:r>
            <a:r>
              <a:rPr lang="en-US" sz="1600" dirty="0" smtClean="0"/>
              <a:t>": </a:t>
            </a:r>
            <a:r>
              <a:rPr lang="en-US" sz="1600" dirty="0"/>
              <a:t>"Kermit the Frog" }</a:t>
            </a:r>
          </a:p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82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Request Example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</a:t>
            </a:r>
            <a:r>
              <a:rPr lang="en-US" sz="1600" dirty="0" err="1" smtClean="0"/>
              <a:t>api</a:t>
            </a:r>
            <a:r>
              <a:rPr lang="en-US" sz="1600" dirty="0" smtClean="0"/>
              <a:t>/</a:t>
            </a:r>
            <a:r>
              <a:rPr lang="en-US" sz="1600" dirty="0" err="1" smtClean="0"/>
              <a:t>boooks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HTTP/1.1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Host: http://read.com</a:t>
            </a:r>
          </a:p>
          <a:p>
            <a:r>
              <a:rPr lang="en-US" sz="1600" dirty="0"/>
              <a:t>X-Forwarded-For: </a:t>
            </a:r>
            <a:r>
              <a:rPr lang="en-US" sz="1600" dirty="0" smtClean="0"/>
              <a:t>84.108.112.195</a:t>
            </a:r>
          </a:p>
          <a:p>
            <a:r>
              <a:rPr lang="en-US" sz="1600" dirty="0" smtClean="0"/>
              <a:t>User-Agent</a:t>
            </a:r>
            <a:r>
              <a:rPr lang="en-US" sz="1600" dirty="0"/>
              <a:t>: Opera/9.80 (Windows NT </a:t>
            </a:r>
            <a:r>
              <a:rPr lang="en-US" sz="1600" dirty="0" smtClean="0"/>
              <a:t>6.1)</a:t>
            </a:r>
          </a:p>
          <a:p>
            <a:r>
              <a:rPr lang="en-US" sz="1600" dirty="0" smtClean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01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Response Example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Server: </a:t>
            </a:r>
            <a:r>
              <a:rPr lang="en-US" sz="1600" dirty="0"/>
              <a:t>Express/4.17.1</a:t>
            </a:r>
            <a:endParaRPr lang="en-US" sz="1600" dirty="0" smtClean="0"/>
          </a:p>
          <a:p>
            <a:r>
              <a:rPr lang="en-US" sz="1600" dirty="0" smtClean="0"/>
              <a:t>Date: 25 Oct 2019 16:25:38</a:t>
            </a:r>
          </a:p>
          <a:p>
            <a:r>
              <a:rPr lang="en-US" sz="1600" dirty="0" smtClean="0"/>
              <a:t>Content-Type: application/</a:t>
            </a:r>
            <a:r>
              <a:rPr lang="en-US" sz="1600" dirty="0" err="1" smtClean="0"/>
              <a:t>json</a:t>
            </a:r>
            <a:endParaRPr lang="en-US" sz="1600" dirty="0" smtClean="0"/>
          </a:p>
          <a:p>
            <a:r>
              <a:rPr lang="en-US" sz="1600" dirty="0" smtClean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{ "message": </a:t>
            </a:r>
            <a:r>
              <a:rPr lang="en-US" sz="1600" dirty="0"/>
              <a:t>"</a:t>
            </a:r>
            <a:r>
              <a:rPr lang="en-US" sz="1600" dirty="0" smtClean="0"/>
              <a:t>Resource /</a:t>
            </a:r>
            <a:r>
              <a:rPr lang="en-US" sz="1600" dirty="0" err="1" smtClean="0"/>
              <a:t>api</a:t>
            </a:r>
            <a:r>
              <a:rPr lang="en-US" sz="1600" dirty="0" smtClean="0"/>
              <a:t>/</a:t>
            </a:r>
            <a:r>
              <a:rPr lang="en-US" sz="1600" dirty="0" err="1" smtClean="0"/>
              <a:t>boooks</a:t>
            </a:r>
            <a:r>
              <a:rPr lang="en-US" sz="1600" dirty="0" smtClean="0"/>
              <a:t> </a:t>
            </a:r>
            <a:r>
              <a:rPr lang="en-US" sz="1600" dirty="0" smtClean="0"/>
              <a:t>not found"</a:t>
            </a:r>
            <a:r>
              <a:rPr lang="en-US" sz="1600" dirty="0"/>
              <a:t> 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Found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54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r>
              <a:rPr lang="en-US" b="1" u="sng" dirty="0" smtClean="0"/>
              <a:t>Re</a:t>
            </a:r>
            <a:r>
              <a:rPr lang="en-US" dirty="0" smtClean="0"/>
              <a:t>presentational </a:t>
            </a:r>
            <a:r>
              <a:rPr lang="en-US" b="1" u="sng" dirty="0" smtClean="0"/>
              <a:t>S</a:t>
            </a:r>
            <a:r>
              <a:rPr lang="en-US" dirty="0" smtClean="0"/>
              <a:t>tate </a:t>
            </a:r>
            <a:r>
              <a:rPr lang="en-US" b="1" u="sng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Popular software architectural style for creating Web Services</a:t>
            </a:r>
          </a:p>
          <a:p>
            <a:r>
              <a:rPr lang="en-US" dirty="0" smtClean="0"/>
              <a:t>Uses HTTP protocol for sending and receiving data</a:t>
            </a:r>
          </a:p>
          <a:p>
            <a:r>
              <a:rPr lang="en-US" dirty="0" smtClean="0"/>
              <a:t>Defines six specific constraints</a:t>
            </a:r>
          </a:p>
          <a:p>
            <a:r>
              <a:rPr lang="en-US" dirty="0" smtClean="0"/>
              <a:t>Does not deal with implementation, only design guidelines</a:t>
            </a:r>
          </a:p>
          <a:p>
            <a:r>
              <a:rPr lang="en-US" dirty="0" smtClean="0"/>
              <a:t>Developed by Roy Fielding in 2000</a:t>
            </a:r>
          </a:p>
          <a:p>
            <a:r>
              <a:rPr lang="en-US" dirty="0" smtClean="0"/>
              <a:t>Any Web Service implemented by REST guidelines is called RESTful Service or RESTful </a:t>
            </a:r>
            <a:r>
              <a:rPr lang="en-US" dirty="0" smtClean="0"/>
              <a:t>API or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Common Methods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46952" y="1658174"/>
            <a:ext cx="6810872" cy="4754654"/>
            <a:chOff x="2646952" y="1658174"/>
            <a:chExt cx="6810872" cy="4754654"/>
          </a:xfrm>
        </p:grpSpPr>
        <p:sp>
          <p:nvSpPr>
            <p:cNvPr id="5" name="Rectangle 4"/>
            <p:cNvSpPr/>
            <p:nvPr/>
          </p:nvSpPr>
          <p:spPr>
            <a:xfrm>
              <a:off x="2734176" y="2034057"/>
              <a:ext cx="6723648" cy="43787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647" y="2177713"/>
              <a:ext cx="1167063" cy="39676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88998" y="2177713"/>
              <a:ext cx="3571375" cy="4001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70660" y="2177713"/>
              <a:ext cx="1405691" cy="4030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11647" y="2667326"/>
              <a:ext cx="6364705" cy="13098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647" y="4283238"/>
              <a:ext cx="6364705" cy="197761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46952" y="1658174"/>
              <a:ext cx="1431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HTTP Request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99398" y="2176797"/>
            <a:ext cx="59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Verb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42310" y="2361286"/>
            <a:ext cx="1576137" cy="8542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Common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r>
              <a:rPr lang="en-US" dirty="0" smtClean="0"/>
              <a:t>GET		Client requesting a resource</a:t>
            </a:r>
          </a:p>
          <a:p>
            <a:r>
              <a:rPr lang="en-US" dirty="0" smtClean="0"/>
              <a:t>POST	Client adding new data to a resource</a:t>
            </a:r>
          </a:p>
          <a:p>
            <a:r>
              <a:rPr lang="en-US" dirty="0" smtClean="0"/>
              <a:t>PUT		Client updating a complete data of a resource</a:t>
            </a:r>
          </a:p>
          <a:p>
            <a:r>
              <a:rPr lang="en-US" dirty="0" smtClean="0"/>
              <a:t>PATCH	Client updating a partial data of a resource</a:t>
            </a:r>
          </a:p>
          <a:p>
            <a:r>
              <a:rPr lang="en-US" dirty="0" smtClean="0"/>
              <a:t>DELETE	Client deleting data from a resource</a:t>
            </a:r>
          </a:p>
        </p:txBody>
      </p:sp>
    </p:spTree>
    <p:extLst>
      <p:ext uri="{BB962C8B-B14F-4D97-AF65-F5344CB8AC3E}">
        <p14:creationId xmlns:p14="http://schemas.microsoft.com/office/powerpoint/2010/main" val="9260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Uniform Interface</a:t>
            </a:r>
          </a:p>
          <a:p>
            <a:pPr marL="457200" lvl="1" indent="0">
              <a:buNone/>
            </a:pPr>
            <a:r>
              <a:rPr lang="en-US" dirty="0" smtClean="0"/>
              <a:t>REST exposes data, like tables or collections, which are called Resources.</a:t>
            </a:r>
          </a:p>
          <a:p>
            <a:pPr marL="457200" lvl="1" indent="0">
              <a:buNone/>
            </a:pPr>
            <a:r>
              <a:rPr lang="en-US" dirty="0" smtClean="0"/>
              <a:t>Any Resource must be exposed through only one logical URL.</a:t>
            </a:r>
          </a:p>
          <a:p>
            <a:pPr marL="457200" lvl="1" indent="0">
              <a:buNone/>
            </a:pPr>
            <a:r>
              <a:rPr lang="en-US" dirty="0" smtClean="0"/>
              <a:t>E.g. a table of books is exposed through the URL: http</a:t>
            </a:r>
            <a:r>
              <a:rPr lang="en-US" dirty="0" smtClean="0"/>
              <a:t>://read.com/api/books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E.g. a collection of tasks is exposed through the URL: http://</a:t>
            </a:r>
            <a:r>
              <a:rPr lang="en-US" dirty="0" smtClean="0"/>
              <a:t>mytasks.com/api/tasks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Through that URL, customers can fetch that Resource, or if permitted, manipulate that Resource.</a:t>
            </a:r>
          </a:p>
        </p:txBody>
      </p:sp>
    </p:spTree>
    <p:extLst>
      <p:ext uri="{BB962C8B-B14F-4D97-AF65-F5344CB8AC3E}">
        <p14:creationId xmlns:p14="http://schemas.microsoft.com/office/powerpoint/2010/main" val="20346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 Client-Server Model</a:t>
            </a:r>
          </a:p>
          <a:p>
            <a:pPr marL="457200" lvl="1" indent="0">
              <a:buNone/>
            </a:pPr>
            <a:r>
              <a:rPr lang="en-US" dirty="0" smtClean="0"/>
              <a:t>The client-server model must be loosely coupled.</a:t>
            </a:r>
          </a:p>
          <a:p>
            <a:pPr marL="457200" lvl="1" indent="0">
              <a:buNone/>
            </a:pPr>
            <a:r>
              <a:rPr lang="en-US" dirty="0" smtClean="0"/>
              <a:t>It means that client application and server application must be able to evolve separately without any dependency on each other.</a:t>
            </a:r>
          </a:p>
          <a:p>
            <a:pPr marL="457200" lvl="1" indent="0">
              <a:buNone/>
            </a:pPr>
            <a:r>
              <a:rPr lang="en-US" dirty="0" smtClean="0"/>
              <a:t>Each of them has little or no knowledge of the other.</a:t>
            </a:r>
          </a:p>
          <a:p>
            <a:pPr marL="457200" lvl="1" indent="0">
              <a:buNone/>
            </a:pPr>
            <a:r>
              <a:rPr lang="en-US" dirty="0" smtClean="0"/>
              <a:t>The client should know only the Resource URLs and that’s all.</a:t>
            </a:r>
          </a:p>
          <a:p>
            <a:pPr marL="457200" lvl="1" indent="0">
              <a:buNone/>
            </a:pPr>
            <a:r>
              <a:rPr lang="en-US" dirty="0" smtClean="0"/>
              <a:t>The server should know nothing about the client.</a:t>
            </a:r>
          </a:p>
        </p:txBody>
      </p:sp>
    </p:spTree>
    <p:extLst>
      <p:ext uri="{BB962C8B-B14F-4D97-AF65-F5344CB8AC3E}">
        <p14:creationId xmlns:p14="http://schemas.microsoft.com/office/powerpoint/2010/main" val="16741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 Stateless</a:t>
            </a:r>
          </a:p>
          <a:p>
            <a:pPr marL="457200" lvl="1" indent="0">
              <a:buNone/>
            </a:pPr>
            <a:r>
              <a:rPr lang="en-US" dirty="0" smtClean="0"/>
              <a:t>The client-server interactions must be stateless at server side.</a:t>
            </a:r>
          </a:p>
          <a:p>
            <a:pPr marL="457200" lvl="1" indent="0">
              <a:buNone/>
            </a:pPr>
            <a:r>
              <a:rPr lang="en-US" dirty="0" smtClean="0"/>
              <a:t>Server will not store anything about latest HTTP request client made.</a:t>
            </a:r>
          </a:p>
          <a:p>
            <a:pPr marL="457200" lvl="1" indent="0">
              <a:buNone/>
            </a:pPr>
            <a:r>
              <a:rPr lang="en-US" dirty="0" smtClean="0"/>
              <a:t>It will treat each and every request as new. </a:t>
            </a:r>
          </a:p>
          <a:p>
            <a:pPr marL="457200" lvl="1" indent="0">
              <a:buNone/>
            </a:pPr>
            <a:r>
              <a:rPr lang="en-US" dirty="0" smtClean="0"/>
              <a:t>No Session, no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 Cacheable</a:t>
            </a:r>
          </a:p>
          <a:p>
            <a:pPr marL="457200" lvl="1" indent="0">
              <a:buNone/>
            </a:pPr>
            <a:r>
              <a:rPr lang="en-US" dirty="0" smtClean="0"/>
              <a:t>Caching improves performance.</a:t>
            </a:r>
          </a:p>
          <a:p>
            <a:pPr marL="457200" lvl="1" indent="0">
              <a:buNone/>
            </a:pPr>
            <a:r>
              <a:rPr lang="en-US" dirty="0" smtClean="0"/>
              <a:t>Thus caching shall be applied to resources when applicable.</a:t>
            </a:r>
          </a:p>
          <a:p>
            <a:pPr marL="457200" lvl="1" indent="0">
              <a:buNone/>
            </a:pPr>
            <a:r>
              <a:rPr lang="en-US" dirty="0" smtClean="0"/>
              <a:t>In such a case, the cached resource must define itself as cacheable.</a:t>
            </a:r>
          </a:p>
        </p:txBody>
      </p:sp>
    </p:spTree>
    <p:extLst>
      <p:ext uri="{BB962C8B-B14F-4D97-AF65-F5344CB8AC3E}">
        <p14:creationId xmlns:p14="http://schemas.microsoft.com/office/powerpoint/2010/main" val="36096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 Layered System</a:t>
            </a:r>
          </a:p>
          <a:p>
            <a:pPr marL="457200" lvl="1" indent="0">
              <a:buNone/>
            </a:pPr>
            <a:r>
              <a:rPr lang="en-US" dirty="0" smtClean="0"/>
              <a:t>REST must allow the use of layered system architecture.</a:t>
            </a:r>
          </a:p>
          <a:p>
            <a:pPr marL="457200" lvl="1" indent="0">
              <a:buNone/>
            </a:pPr>
            <a:r>
              <a:rPr lang="en-US" dirty="0" smtClean="0"/>
              <a:t>It means that the system can be spread over several servers.</a:t>
            </a:r>
          </a:p>
          <a:p>
            <a:pPr marL="457200" lvl="1" indent="0">
              <a:buNone/>
            </a:pPr>
            <a:r>
              <a:rPr lang="en-US" dirty="0" smtClean="0"/>
              <a:t>E.g. server ‘A’ storing the data on a database, Server ‘B’ performing authentication, Server ‘C’ performing some calculation, etc.</a:t>
            </a:r>
          </a:p>
        </p:txBody>
      </p:sp>
    </p:spTree>
    <p:extLst>
      <p:ext uri="{BB962C8B-B14F-4D97-AF65-F5344CB8AC3E}">
        <p14:creationId xmlns:p14="http://schemas.microsoft.com/office/powerpoint/2010/main" val="5881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  Code on Demand (optional)</a:t>
            </a:r>
          </a:p>
          <a:p>
            <a:pPr marL="457200" lvl="1" indent="0">
              <a:buNone/>
            </a:pPr>
            <a:r>
              <a:rPr lang="en-US" dirty="0" smtClean="0"/>
              <a:t>REST permits to send back executable code to the client.</a:t>
            </a:r>
          </a:p>
          <a:p>
            <a:pPr marL="457200" lvl="1" indent="0">
              <a:buNone/>
            </a:pPr>
            <a:r>
              <a:rPr lang="en-US" dirty="0" smtClean="0"/>
              <a:t>This is to support a part of the application.</a:t>
            </a:r>
          </a:p>
          <a:p>
            <a:pPr marL="457200" lvl="1" indent="0">
              <a:buNone/>
            </a:pPr>
            <a:r>
              <a:rPr lang="en-US" dirty="0" smtClean="0"/>
              <a:t>E.g. sending back some JavaScript code for a desired calculation on client side.</a:t>
            </a:r>
          </a:p>
          <a:p>
            <a:pPr marL="457200" lvl="1" indent="0">
              <a:buNone/>
            </a:pPr>
            <a:r>
              <a:rPr lang="en-US" dirty="0" smtClean="0"/>
              <a:t>E.g. sending back some HTML for rendering a part of the UI.</a:t>
            </a:r>
          </a:p>
        </p:txBody>
      </p:sp>
    </p:spTree>
    <p:extLst>
      <p:ext uri="{BB962C8B-B14F-4D97-AF65-F5344CB8AC3E}">
        <p14:creationId xmlns:p14="http://schemas.microsoft.com/office/powerpoint/2010/main" val="394870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and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825625"/>
            <a:ext cx="11241024" cy="4351338"/>
          </a:xfrm>
        </p:spPr>
        <p:txBody>
          <a:bodyPr/>
          <a:lstStyle/>
          <a:p>
            <a:r>
              <a:rPr lang="en-US" dirty="0" smtClean="0"/>
              <a:t>REST is built on top of HTTP protocol</a:t>
            </a:r>
          </a:p>
          <a:p>
            <a:r>
              <a:rPr lang="en-US" dirty="0"/>
              <a:t>The data sent and received is placed inside the HTTP </a:t>
            </a:r>
            <a:r>
              <a:rPr lang="en-US" dirty="0" smtClean="0"/>
              <a:t>documents:</a:t>
            </a:r>
            <a:endParaRPr lang="en-US" dirty="0"/>
          </a:p>
          <a:p>
            <a:pPr lvl="1"/>
            <a:r>
              <a:rPr lang="en-US" dirty="0" smtClean="0"/>
              <a:t>The HTTP Request carries the data sent from the client to the RESTful Service</a:t>
            </a:r>
          </a:p>
          <a:p>
            <a:pPr lvl="1"/>
            <a:r>
              <a:rPr lang="en-US" dirty="0"/>
              <a:t>The HTTP </a:t>
            </a:r>
            <a:r>
              <a:rPr lang="en-US" dirty="0" smtClean="0"/>
              <a:t>Response </a:t>
            </a:r>
            <a:r>
              <a:rPr lang="en-US" dirty="0"/>
              <a:t>carries the data sent from the </a:t>
            </a:r>
            <a:r>
              <a:rPr lang="en-US" dirty="0" smtClean="0"/>
              <a:t>RESTful Service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377117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715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REST Architecture</vt:lpstr>
      <vt:lpstr>REST</vt:lpstr>
      <vt:lpstr>REST Constraints</vt:lpstr>
      <vt:lpstr>REST Constraints</vt:lpstr>
      <vt:lpstr>REST Constraints</vt:lpstr>
      <vt:lpstr>REST Constraints</vt:lpstr>
      <vt:lpstr>REST Constraints</vt:lpstr>
      <vt:lpstr>REST Constraints</vt:lpstr>
      <vt:lpstr>REST and HTTP</vt:lpstr>
      <vt:lpstr>HTTP Request Format</vt:lpstr>
      <vt:lpstr>REST Request Format</vt:lpstr>
      <vt:lpstr>HTTP Response Format</vt:lpstr>
      <vt:lpstr>REST Response Format</vt:lpstr>
      <vt:lpstr>REST Request Example 1</vt:lpstr>
      <vt:lpstr>REST Response Example 1</vt:lpstr>
      <vt:lpstr>REST Request Example 2</vt:lpstr>
      <vt:lpstr>REST Response Example 2</vt:lpstr>
      <vt:lpstr>REST Request Example 3</vt:lpstr>
      <vt:lpstr>REST Response Example 3</vt:lpstr>
      <vt:lpstr>REST Common Methods</vt:lpstr>
      <vt:lpstr>REST Common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Architecture</dc:title>
  <dc:creator>Assaf</dc:creator>
  <cp:lastModifiedBy>Assaf</cp:lastModifiedBy>
  <cp:revision>52</cp:revision>
  <dcterms:created xsi:type="dcterms:W3CDTF">2019-10-26T10:52:35Z</dcterms:created>
  <dcterms:modified xsi:type="dcterms:W3CDTF">2020-04-14T14:50:36Z</dcterms:modified>
</cp:coreProperties>
</file>