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72" r:id="rId4"/>
    <p:sldId id="259" r:id="rId5"/>
    <p:sldId id="261" r:id="rId6"/>
    <p:sldId id="256" r:id="rId7"/>
    <p:sldId id="257" r:id="rId8"/>
    <p:sldId id="273" r:id="rId9"/>
    <p:sldId id="274" r:id="rId10"/>
    <p:sldId id="275" r:id="rId11"/>
    <p:sldId id="276" r:id="rId12"/>
    <p:sldId id="277" r:id="rId13"/>
    <p:sldId id="260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D81-5781-4107-80DD-B26ABCC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C88F-EC09-4AAA-8A16-32EAE453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B84E-3AEB-4799-A79C-260C396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7BA8-31AB-44D8-BDB5-442DC45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7772-D602-43E4-B330-2CF3CD6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13DC-9856-438A-90E5-1542554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C8A-D4D8-4046-8B31-759EB992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1pPr>
            <a:lvl2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2pPr>
            <a:lvl3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3pPr>
            <a:lvl4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4pPr>
            <a:lvl5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E937-3B50-4170-A678-E3C0E9FB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2845-E95D-46D4-8F0A-9BD5626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DCD-569E-4213-B608-9EE5E56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3A4D-EE72-4C27-BC99-B867C949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B0AF-541B-41E7-913D-F169DFAA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5AE3-C2A9-44FE-98E3-2C584C8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15CB-EE16-4516-80C1-CCD674F7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973-764C-4BAA-AE17-31F7DE8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5B5-BEE8-438F-8432-112ACEBF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F5B1-D595-4706-A43D-39BB54E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08DB-DDE4-4CF5-8C83-A19A539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4D47-03C6-4ACE-A687-EEFF34F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FB91-6816-43C9-B383-0FF3686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00A3D-469B-474E-99B3-070A8E640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4" y="79963"/>
            <a:ext cx="2868891" cy="5727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4D55-1301-4D09-A01F-5064F8F6A05D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1" y="366341"/>
            <a:ext cx="9233553" cy="0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B5A7-3DF4-4583-BD37-4F8031DD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5FC5-5D92-4305-97C3-C5BAE614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8729-B02D-43E7-994A-D8949D3B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14D-8435-4FA1-BA74-C28B537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7B70-0AD6-4719-A976-707BAC6F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7486-2399-4202-A2A6-34A4DC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E2FD-B9F0-4AF6-B022-403678EF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BDAD-8B89-45C7-A391-DFAF1F8A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1C19-7EA5-4AEF-A0CC-F455B06B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A731-CB67-4552-9FB6-BD894F92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9A39-0235-44CB-B6F4-D61B966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4C1-1179-42F1-B206-220E56D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BE67-2AD8-4496-8274-8C64326F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3B0-1069-4C04-ADEA-767F9134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953A-61C8-4242-B521-1E1C243E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7D5A1-7FA9-40E2-B4A8-65B33226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89583-4D54-4C8F-BCEE-9966C7D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2F8A-430A-43A5-A37F-2834FAB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9046-EE8C-49B9-9DFF-3839A1C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485-0052-4D41-8FE3-5ED1EBCA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8163-14FA-4252-A331-E2BC838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D01B-AE55-4F9B-8617-A70DE52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0796-C2C0-45DD-BBD5-78F13F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F12A8-2866-4934-BD18-6408E37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1689-2986-400E-9893-29A07D6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E0EE6-083F-4C75-9790-AA5219F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1DC-0D7D-4F0F-A5B8-ECAC3245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52D-FE88-41A4-9605-53D33810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09B7-DE2F-47A3-914F-A9A14A69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1641-22B2-4E22-8CD7-E2001D1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6C2A-5BFE-41CF-AF0E-A72B2BC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0759-A072-4E2E-939B-C620282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D42-077C-46EA-913B-2DEDA4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4200-D9E4-437A-B7FC-EA32046F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6D00-0C18-4AC6-BFDA-64039B6C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6A7-8FAB-459A-94E6-8A7ECDD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BA2C-D9F8-41F8-8550-C5FB9EDB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0FE7-8564-4F43-880F-1095CD2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B8DAC-430E-4369-A2AB-73272D1C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AC38-7F21-4EFE-8FF2-07E7057E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C556-B1D2-4CA0-9215-BE82C908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7778-959A-4FB8-9773-4D715FC7167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498E-57B4-4A74-977F-7F978635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6E9-80F6-4D3F-8F54-FC5F65BF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181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Cue Approach </a:t>
            </a:r>
            <a:r>
              <a:rPr lang="en-US" sz="5400" dirty="0"/>
              <a:t>T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ask – Conversion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1424-BA06-40EE-922C-02891D88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030"/>
            <a:ext cx="9144000" cy="1149463"/>
          </a:xfrm>
        </p:spPr>
        <p:txBody>
          <a:bodyPr/>
          <a:lstStyle/>
          <a:p>
            <a:r>
              <a:rPr lang="en-US" dirty="0" err="1">
                <a:latin typeface="Candara" panose="020E0502030303020204" pitchFamily="34" charset="0"/>
                <a:ea typeface="Cambria" panose="02040503050406030204" pitchFamily="18" charset="0"/>
              </a:rPr>
              <a:t>Ido</a:t>
            </a:r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 </a:t>
            </a:r>
            <a:r>
              <a:rPr lang="en-US" dirty="0">
                <a:ea typeface="Cambria" panose="02040503050406030204" pitchFamily="18" charset="0"/>
              </a:rPr>
              <a:t>W</a:t>
            </a:r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ndara" panose="020E0502030303020204" pitchFamily="34" charset="0"/>
                <a:ea typeface="Cambria" panose="02040503050406030204" pitchFamily="18" charset="0"/>
              </a:rPr>
              <a:t>Naama</a:t>
            </a:r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 Y, </a:t>
            </a:r>
            <a:r>
              <a:rPr lang="en-US" dirty="0" err="1">
                <a:latin typeface="Candara" panose="020E0502030303020204" pitchFamily="34" charset="0"/>
                <a:ea typeface="Cambria" panose="02040503050406030204" pitchFamily="18" charset="0"/>
              </a:rPr>
              <a:t>Lior</a:t>
            </a:r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 A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Lidor M</a:t>
            </a:r>
          </a:p>
          <a:p>
            <a:endParaRPr lang="en-US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562108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9B0C8CB-EB54-46B1-9006-CD8D5C881833}"/>
              </a:ext>
            </a:extLst>
          </p:cNvPr>
          <p:cNvSpPr txBox="1">
            <a:spLocks/>
          </p:cNvSpPr>
          <p:nvPr/>
        </p:nvSpPr>
        <p:spPr>
          <a:xfrm>
            <a:off x="1524000" y="6198961"/>
            <a:ext cx="9144000" cy="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[https://github.com/LiorArmon/Python-Hackathon]</a:t>
            </a:r>
          </a:p>
        </p:txBody>
      </p:sp>
    </p:spTree>
    <p:extLst>
      <p:ext uri="{BB962C8B-B14F-4D97-AF65-F5344CB8AC3E}">
        <p14:creationId xmlns:p14="http://schemas.microsoft.com/office/powerpoint/2010/main" val="425406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66F0-2AB3-4258-84A7-CADAE4FB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68C94B1-4290-4033-B80B-EC1C1F23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4" y="2188527"/>
            <a:ext cx="11346279" cy="28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6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Organization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4"/>
            <a:ext cx="10515600" cy="43216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Determines the comparisons that are shown in the probe</a:t>
            </a:r>
          </a:p>
          <a:p>
            <a:pPr lvl="1"/>
            <a:r>
              <a:rPr lang="en-US" sz="2800" dirty="0"/>
              <a:t>Uses </a:t>
            </a:r>
            <a:r>
              <a:rPr lang="en-US" sz="2800" dirty="0" err="1"/>
              <a:t>Ido’s</a:t>
            </a:r>
            <a:r>
              <a:rPr lang="en-US" sz="2800" dirty="0"/>
              <a:t> sorted BDM file determining which items’ identity</a:t>
            </a:r>
          </a:p>
          <a:p>
            <a:pPr lvl="1"/>
            <a:r>
              <a:rPr lang="en-US" sz="2800" dirty="0"/>
              <a:t>Creates random comparisons, every one of which is between a Go item and a No Go item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E6E51-FB9C-445B-BA8F-37D9DCC2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1461"/>
            <a:ext cx="10312901" cy="1583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6901A-671B-4207-AF4D-8DE1117E508B}"/>
              </a:ext>
            </a:extLst>
          </p:cNvPr>
          <p:cNvSpPr txBox="1"/>
          <p:nvPr/>
        </p:nvSpPr>
        <p:spPr>
          <a:xfrm>
            <a:off x="0" y="4135902"/>
            <a:ext cx="1175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Go item index	No Go item index	    </a:t>
            </a:r>
            <a:r>
              <a:rPr lang="en-US" dirty="0" err="1"/>
              <a:t>left_go</a:t>
            </a:r>
            <a:r>
              <a:rPr lang="en-US" dirty="0"/>
              <a:t>		    Go item 	  No Go item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43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7F08-0620-44B1-A850-DEDFB5B8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Run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B1E1-9708-4733-8F7F-89687C68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6768"/>
            <a:ext cx="10641037" cy="5345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Runs the comparisons determined in the organization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responses (either ‘a’ or ‘l’ key), are recorded.</a:t>
            </a:r>
            <a:br>
              <a:rPr lang="en-US" dirty="0"/>
            </a:br>
            <a:r>
              <a:rPr lang="en-US" dirty="0"/>
              <a:t>The function saves a csv file containing all comparisons and their results, including a “</a:t>
            </a:r>
            <a:r>
              <a:rPr lang="en-US" dirty="0" err="1"/>
              <a:t>go_chosen</a:t>
            </a:r>
            <a:r>
              <a:rPr lang="en-US" dirty="0"/>
              <a:t>” column indicating whether the go item was selected in the comparison.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9D886-1AC1-4934-BB2B-FB96A710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02057"/>
            <a:ext cx="5346595" cy="300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48F3F-B196-44F2-928B-CF8ABC6B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93" y="2664513"/>
            <a:ext cx="5953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Key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3AA94-E694-40BC-B69A-294F9EDE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02" y="1288993"/>
            <a:ext cx="4561217" cy="488797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D4E61EF-0BEF-47C8-A7CD-9ED01B05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96" y="3731961"/>
            <a:ext cx="5346595" cy="300599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D52451D-D34E-4BA0-A3CB-1DC8A0DB2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" y="1288993"/>
            <a:ext cx="5588799" cy="314216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B62AA0C-C0FB-474F-970C-7F60C06F4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182" y="1425166"/>
            <a:ext cx="2990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BDM “black box” wasn’t really a black box and needed adjustments for next steps</a:t>
            </a:r>
          </a:p>
          <a:p>
            <a:r>
              <a:rPr lang="en-US" dirty="0"/>
              <a:t>Working on the same code piece -&gt; a clear flowchart satisfied</a:t>
            </a:r>
          </a:p>
          <a:p>
            <a:r>
              <a:rPr lang="en-US" dirty="0"/>
              <a:t>Independent  functions</a:t>
            </a:r>
          </a:p>
          <a:p>
            <a:r>
              <a:rPr lang="en-US" dirty="0"/>
              <a:t>Discovering </a:t>
            </a:r>
            <a:r>
              <a:rPr lang="en-US" dirty="0" err="1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project usable? </a:t>
            </a:r>
          </a:p>
          <a:p>
            <a:pPr lvl="1"/>
            <a:r>
              <a:rPr lang="en-US" dirty="0"/>
              <a:t>Using independent classes and an output-input chain different </a:t>
            </a:r>
          </a:p>
          <a:p>
            <a:pPr marL="457200" lvl="1" indent="0">
              <a:buNone/>
            </a:pPr>
            <a:r>
              <a:rPr lang="en-US" dirty="0"/>
              <a:t>	experiment features are easily modulated by experimenters</a:t>
            </a:r>
          </a:p>
          <a:p>
            <a:pPr lvl="1"/>
            <a:r>
              <a:rPr lang="en-US" dirty="0"/>
              <a:t>Freeing training/probe from </a:t>
            </a:r>
            <a:r>
              <a:rPr lang="en-US" dirty="0" err="1"/>
              <a:t>matlab</a:t>
            </a:r>
            <a:r>
              <a:rPr lang="en-US" dirty="0"/>
              <a:t> “chains”</a:t>
            </a:r>
          </a:p>
          <a:p>
            <a:pPr lvl="1"/>
            <a:r>
              <a:rPr lang="en-US" dirty="0"/>
              <a:t>The entire experiment can be executed on one platform</a:t>
            </a:r>
          </a:p>
          <a:p>
            <a:r>
              <a:rPr lang="en-US" dirty="0"/>
              <a:t>What’s left to do? </a:t>
            </a:r>
          </a:p>
          <a:p>
            <a:pPr lvl="1"/>
            <a:r>
              <a:rPr lang="en-US" dirty="0"/>
              <a:t>quit game at any time</a:t>
            </a:r>
          </a:p>
          <a:p>
            <a:pPr lvl="1"/>
            <a:r>
              <a:rPr lang="en-US" dirty="0"/>
              <a:t>limit success to specific key</a:t>
            </a:r>
          </a:p>
          <a:p>
            <a:pPr lvl="1"/>
            <a:r>
              <a:rPr lang="en-US" dirty="0"/>
              <a:t>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3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Substituting CAT (Cue Approach Training) </a:t>
            </a: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 marL="0" indent="0" algn="ctr">
              <a:buNone/>
            </a:pPr>
            <a:r>
              <a:rPr lang="en-US" dirty="0"/>
              <a:t>so it can be executed entirely from python</a:t>
            </a:r>
          </a:p>
        </p:txBody>
      </p:sp>
    </p:spTree>
    <p:extLst>
      <p:ext uri="{BB962C8B-B14F-4D97-AF65-F5344CB8AC3E}">
        <p14:creationId xmlns:p14="http://schemas.microsoft.com/office/powerpoint/2010/main" val="360080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9539"/>
            <a:ext cx="5834197" cy="1325563"/>
          </a:xfrm>
        </p:spPr>
        <p:txBody>
          <a:bodyPr/>
          <a:lstStyle/>
          <a:p>
            <a:pPr algn="ctr"/>
            <a:r>
              <a:rPr lang="en-US" dirty="0"/>
              <a:t>CAT Outline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4C6AC86-1D95-446B-8147-8C07B54C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6" y="913033"/>
            <a:ext cx="5264144" cy="5502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2EC30-231F-4408-AE8F-76F86081DB85}"/>
              </a:ext>
            </a:extLst>
          </p:cNvPr>
          <p:cNvSpPr txBox="1"/>
          <p:nvPr/>
        </p:nvSpPr>
        <p:spPr>
          <a:xfrm>
            <a:off x="914400" y="2094826"/>
            <a:ext cx="4518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BDM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Cue Approach Training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Probe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7038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+mn-lt"/>
              </a:rPr>
              <a:t>Component 1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latin typeface="+mn-lt"/>
              </a:rPr>
              <a:t>BDM sorting </a:t>
            </a:r>
            <a:r>
              <a:rPr lang="en-US" dirty="0">
                <a:latin typeface="+mn-lt"/>
              </a:rPr>
              <a:t>– [</a:t>
            </a:r>
            <a:r>
              <a:rPr lang="en-US" dirty="0" err="1">
                <a:latin typeface="+mn-lt"/>
              </a:rPr>
              <a:t>Ido</a:t>
            </a:r>
            <a:r>
              <a:rPr lang="en-US" dirty="0">
                <a:latin typeface="+mn-lt"/>
              </a:rPr>
              <a:t>] – </a:t>
            </a:r>
            <a:r>
              <a:rPr lang="LID4096" altLang="LID4096" i="1" dirty="0">
                <a:latin typeface="+mn-lt"/>
                <a:cs typeface="Courier New" panose="02070309020205020404" pitchFamily="49" charset="0"/>
              </a:rPr>
              <a:t>ordering user pref</a:t>
            </a:r>
            <a:r>
              <a:rPr lang="en-US" altLang="LID4096" i="1" dirty="0" err="1">
                <a:latin typeface="+mn-lt"/>
                <a:cs typeface="Courier New" panose="02070309020205020404" pitchFamily="49" charset="0"/>
              </a:rPr>
              <a:t>er</a:t>
            </a:r>
            <a:r>
              <a:rPr lang="LID4096" altLang="LID4096" i="1" dirty="0">
                <a:latin typeface="+mn-lt"/>
                <a:cs typeface="Courier New" panose="02070309020205020404" pitchFamily="49" charset="0"/>
              </a:rPr>
              <a:t>ences and allocating </a:t>
            </a:r>
            <a:r>
              <a:rPr lang="en-US" altLang="LID4096" i="1" dirty="0">
                <a:latin typeface="+mn-lt"/>
                <a:cs typeface="Courier New" panose="02070309020205020404" pitchFamily="49" charset="0"/>
              </a:rPr>
              <a:t>different </a:t>
            </a:r>
            <a:r>
              <a:rPr lang="LID4096" altLang="LID4096" i="1" dirty="0">
                <a:latin typeface="+mn-lt"/>
                <a:cs typeface="Courier New" panose="02070309020205020404" pitchFamily="49" charset="0"/>
              </a:rPr>
              <a:t>valu</a:t>
            </a:r>
            <a:r>
              <a:rPr lang="en-US" altLang="LID4096" i="1" dirty="0">
                <a:latin typeface="+mn-lt"/>
                <a:cs typeface="Courier New" panose="02070309020205020404" pitchFamily="49" charset="0"/>
              </a:rPr>
              <a:t>e</a:t>
            </a:r>
            <a:r>
              <a:rPr lang="LID4096" altLang="LID4096" i="1" dirty="0">
                <a:latin typeface="+mn-lt"/>
                <a:cs typeface="Courier New" panose="02070309020205020404" pitchFamily="49" charset="0"/>
              </a:rPr>
              <a:t>s</a:t>
            </a:r>
            <a:r>
              <a:rPr lang="en-US" altLang="LID4096" i="1" dirty="0">
                <a:latin typeface="+mn-lt"/>
                <a:cs typeface="Courier New" panose="02070309020205020404" pitchFamily="49" charset="0"/>
              </a:rPr>
              <a:t> to items</a:t>
            </a:r>
            <a:endParaRPr lang="LID4096" altLang="LID4096" sz="6000" dirty="0">
              <a:latin typeface="+mn-lt"/>
            </a:endParaRPr>
          </a:p>
          <a:p>
            <a:pPr marL="0" indent="0">
              <a:buNone/>
            </a:pPr>
            <a:endParaRPr lang="en-US" u="sng" dirty="0">
              <a:latin typeface="+mn-lt"/>
            </a:endParaRPr>
          </a:p>
          <a:p>
            <a:pPr marL="0" indent="0">
              <a:buNone/>
            </a:pPr>
            <a:r>
              <a:rPr lang="en-US" u="sng" dirty="0">
                <a:latin typeface="+mn-lt"/>
              </a:rPr>
              <a:t>Component 2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latin typeface="+mn-lt"/>
              </a:rPr>
              <a:t>Training</a:t>
            </a:r>
            <a:r>
              <a:rPr lang="en-US" dirty="0">
                <a:latin typeface="+mn-lt"/>
              </a:rPr>
              <a:t> – [</a:t>
            </a:r>
            <a:r>
              <a:rPr lang="en-US" dirty="0" err="1">
                <a:latin typeface="+mn-lt"/>
              </a:rPr>
              <a:t>Lior</a:t>
            </a:r>
            <a:r>
              <a:rPr lang="en-US" dirty="0">
                <a:latin typeface="+mn-lt"/>
              </a:rPr>
              <a:t> &amp; Lidor] –  GUI:</a:t>
            </a:r>
          </a:p>
          <a:p>
            <a:pPr marL="0" indent="0">
              <a:buNone/>
            </a:pPr>
            <a:r>
              <a:rPr lang="en-US" i="1" dirty="0">
                <a:latin typeface="+mn-lt"/>
              </a:rPr>
              <a:t>fixation cross -&gt;  image(snack) -&gt; cue/no cue-&gt; fixation cross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i="1" dirty="0">
                <a:latin typeface="+mn-lt"/>
              </a:rPr>
              <a:t>The user should response using a key-press or not (based on cue)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+ saving the data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u="sng" dirty="0">
                <a:latin typeface="+mn-lt"/>
              </a:rPr>
              <a:t>Component 3: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Probe</a:t>
            </a:r>
            <a:r>
              <a:rPr lang="en-US" dirty="0">
                <a:latin typeface="+mn-lt"/>
              </a:rPr>
              <a:t> [Naama] – </a:t>
            </a:r>
            <a:r>
              <a:rPr lang="en-US" i="1" dirty="0">
                <a:latin typeface="+mn-lt"/>
              </a:rPr>
              <a:t>presenting 2 item comparisons based on Component 1 and recording preferences from user input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2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F1FC0-F2D6-44C6-95F6-8AEA0149C5EF}"/>
              </a:ext>
            </a:extLst>
          </p:cNvPr>
          <p:cNvSpPr txBox="1"/>
          <p:nvPr/>
        </p:nvSpPr>
        <p:spPr>
          <a:xfrm>
            <a:off x="496530" y="1690688"/>
            <a:ext cx="113774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 </a:t>
            </a:r>
            <a:r>
              <a:rPr lang="en-US" sz="2400" i="1" dirty="0" err="1"/>
              <a:t>multiindex</a:t>
            </a:r>
            <a:r>
              <a:rPr lang="en-US" sz="2400" i="1" dirty="0"/>
              <a:t> </a:t>
            </a:r>
            <a:r>
              <a:rPr lang="en-US" sz="2400" i="1" dirty="0" err="1"/>
              <a:t>DataFrame</a:t>
            </a:r>
            <a:r>
              <a:rPr lang="en-US" sz="2400" i="1" dirty="0"/>
              <a:t>, where each block section contains snack name, RT from cue, success input count, which key pressed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Csv file that contains: index, go items index, no go item index, go item in left side?, go/no go item names, response, was go item chosen? </a:t>
            </a:r>
          </a:p>
          <a:p>
            <a:endParaRPr lang="en-US" sz="2400" i="1" dirty="0"/>
          </a:p>
          <a:p>
            <a:r>
              <a:rPr lang="en-US" sz="2400" i="1" dirty="0"/>
              <a:t>Training Features:</a:t>
            </a:r>
          </a:p>
          <a:p>
            <a:r>
              <a:rPr lang="en-US" sz="2400" i="1" dirty="0"/>
              <a:t>The game calls the block, each block runs all the trials (snacks) that exist in the </a:t>
            </a:r>
            <a:r>
              <a:rPr lang="en-US" sz="2400" i="1" dirty="0" err="1"/>
              <a:t>dataframe</a:t>
            </a:r>
            <a:r>
              <a:rPr lang="en-US" sz="2400" i="1" dirty="0"/>
              <a:t> produced from the first part. Each trial is composed of: time intervals (</a:t>
            </a:r>
            <a:r>
              <a:rPr lang="en-US" sz="2400" i="1" dirty="0" err="1"/>
              <a:t>pre_cue</a:t>
            </a:r>
            <a:r>
              <a:rPr lang="en-US" sz="2400" i="1" dirty="0"/>
              <a:t>, itis) change each trial according to user input. </a:t>
            </a:r>
          </a:p>
          <a:p>
            <a:r>
              <a:rPr lang="en-US" sz="2400" i="1" dirty="0"/>
              <a:t>various features are mutable</a:t>
            </a:r>
            <a:endParaRPr lang="en-US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D791D79-719E-48DC-90FA-CE6FAC2A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1" y="1558167"/>
            <a:ext cx="6153566" cy="15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BEE2-E370-498F-8B28-704F9231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7" y="3729381"/>
            <a:ext cx="6895783" cy="280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8F66F-2756-4D47-B4AF-63F03779612D}"/>
              </a:ext>
            </a:extLst>
          </p:cNvPr>
          <p:cNvSpPr txBox="1"/>
          <p:nvPr/>
        </p:nvSpPr>
        <p:spPr>
          <a:xfrm>
            <a:off x="2092960" y="3799840"/>
            <a:ext cx="108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</a:t>
            </a:r>
            <a:r>
              <a:rPr lang="en-US" sz="16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C4914-8DE9-4AD0-99ED-B5AB4DF0B041}"/>
              </a:ext>
            </a:extLst>
          </p:cNvPr>
          <p:cNvSpPr txBox="1"/>
          <p:nvPr/>
        </p:nvSpPr>
        <p:spPr>
          <a:xfrm>
            <a:off x="2092960" y="1198880"/>
            <a:ext cx="134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Before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55CB2-97D6-4ED1-9277-218B64A8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57" y="967237"/>
            <a:ext cx="6895783" cy="2504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728FE-377D-4CA5-8551-7B9CCD7816DA}"/>
              </a:ext>
            </a:extLst>
          </p:cNvPr>
          <p:cNvSpPr txBox="1"/>
          <p:nvPr/>
        </p:nvSpPr>
        <p:spPr>
          <a:xfrm>
            <a:off x="3563768" y="124539"/>
            <a:ext cx="3051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Made Executable</a:t>
            </a:r>
          </a:p>
        </p:txBody>
      </p:sp>
    </p:spTree>
    <p:extLst>
      <p:ext uri="{BB962C8B-B14F-4D97-AF65-F5344CB8AC3E}">
        <p14:creationId xmlns:p14="http://schemas.microsoft.com/office/powerpoint/2010/main" val="304633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552-3C58-4C22-95AB-A89CF962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DDB20-D8C7-47C4-B1CD-01FED6C5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" y="3002914"/>
            <a:ext cx="5544165" cy="1630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476F0-C0F4-4FB5-925F-297B6D03A9B0}"/>
              </a:ext>
            </a:extLst>
          </p:cNvPr>
          <p:cNvSpPr txBox="1"/>
          <p:nvPr/>
        </p:nvSpPr>
        <p:spPr>
          <a:xfrm>
            <a:off x="1036320" y="2184400"/>
            <a:ext cx="360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file of BDM (txt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03C9D-7545-4641-92ED-B92BBFFE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17" y="3002914"/>
            <a:ext cx="2219325" cy="200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B0284-AA30-4FAD-8E86-A171A08A1C3F}"/>
              </a:ext>
            </a:extLst>
          </p:cNvPr>
          <p:cNvSpPr txBox="1"/>
          <p:nvPr/>
        </p:nvSpPr>
        <p:spPr>
          <a:xfrm>
            <a:off x="7955280" y="2184400"/>
            <a:ext cx="1822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Keys file (xlsx</a:t>
            </a:r>
          </a:p>
        </p:txBody>
      </p:sp>
      <p:sp>
        <p:nvSpPr>
          <p:cNvPr id="3" name="צלב 2">
            <a:extLst>
              <a:ext uri="{FF2B5EF4-FFF2-40B4-BE49-F238E27FC236}">
                <a16:creationId xmlns:a16="http://schemas.microsoft.com/office/drawing/2014/main" id="{D3FD09E9-98BA-43F4-8135-1CB40CF2783C}"/>
              </a:ext>
            </a:extLst>
          </p:cNvPr>
          <p:cNvSpPr/>
          <p:nvPr/>
        </p:nvSpPr>
        <p:spPr>
          <a:xfrm>
            <a:off x="6096000" y="3429000"/>
            <a:ext cx="1030664" cy="86962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89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3321-1B64-4745-BFEC-5E3D35F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Sort_By_BDM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D888F-3396-42CA-9295-3D1FD726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1899920"/>
            <a:ext cx="10648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9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D6D4-F0A1-445C-81DF-F709934D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Vs. private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1DE6E-D511-43E7-8610-FA41899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894840"/>
            <a:ext cx="7448550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62E87-08B5-4E48-8704-A304CFDD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05" y="4937442"/>
            <a:ext cx="9601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403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Candara</vt:lpstr>
      <vt:lpstr>Consolas</vt:lpstr>
      <vt:lpstr>Courier New</vt:lpstr>
      <vt:lpstr>Office Theme</vt:lpstr>
      <vt:lpstr>Cue Approach Task – Conversion to Python</vt:lpstr>
      <vt:lpstr>Project Goal</vt:lpstr>
      <vt:lpstr>CAT Outline</vt:lpstr>
      <vt:lpstr>Major Project Components</vt:lpstr>
      <vt:lpstr>Components Output</vt:lpstr>
      <vt:lpstr>PowerPoint Presentation</vt:lpstr>
      <vt:lpstr>Input data</vt:lpstr>
      <vt:lpstr>Class Sort_By_BDM</vt:lpstr>
      <vt:lpstr>Public Vs. private Methods</vt:lpstr>
      <vt:lpstr>Output</vt:lpstr>
      <vt:lpstr>Probe Organization Function</vt:lpstr>
      <vt:lpstr>Probe Run Function</vt:lpstr>
      <vt:lpstr>GUI Key Features</vt:lpstr>
      <vt:lpstr>Main Challenges and Difficulties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Hagai Hargil</dc:creator>
  <cp:lastModifiedBy>Naama Y</cp:lastModifiedBy>
  <cp:revision>37</cp:revision>
  <dcterms:created xsi:type="dcterms:W3CDTF">2018-06-21T13:12:31Z</dcterms:created>
  <dcterms:modified xsi:type="dcterms:W3CDTF">2018-06-28T11:42:50Z</dcterms:modified>
</cp:coreProperties>
</file>