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70" r:id="rId5"/>
    <p:sldId id="259" r:id="rId6"/>
    <p:sldId id="260" r:id="rId7"/>
    <p:sldId id="273" r:id="rId8"/>
    <p:sldId id="261" r:id="rId9"/>
    <p:sldId id="275" r:id="rId10"/>
    <p:sldId id="276" r:id="rId11"/>
    <p:sldId id="277" r:id="rId12"/>
    <p:sldId id="278" r:id="rId13"/>
    <p:sldId id="279" r:id="rId14"/>
    <p:sldId id="272" r:id="rId15"/>
    <p:sldId id="262" r:id="rId16"/>
    <p:sldId id="274" r:id="rId17"/>
    <p:sldId id="264" r:id="rId18"/>
    <p:sldId id="266" r:id="rId19"/>
    <p:sldId id="271" r:id="rId20"/>
    <p:sldId id="265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r Baraban" initials="LB" lastIdx="2" clrIdx="0">
    <p:extLst>
      <p:ext uri="{19B8F6BF-5375-455C-9EA6-DF929625EA0E}">
        <p15:presenceInfo xmlns:p15="http://schemas.microsoft.com/office/powerpoint/2012/main" userId="S-1-5-21-92377621-2842499777-3272480925-480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8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1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5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E3D0-DDF3-45C6-B086-E5A494B8EE7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CC13-9309-48FF-B341-B429A49A0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18" y="674127"/>
            <a:ext cx="9144000" cy="2387600"/>
          </a:xfrm>
        </p:spPr>
        <p:txBody>
          <a:bodyPr/>
          <a:lstStyle/>
          <a:p>
            <a:r>
              <a:rPr lang="en-US" dirty="0" smtClean="0"/>
              <a:t>                           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283" y="5323261"/>
            <a:ext cx="9144000" cy="1655762"/>
          </a:xfrm>
        </p:spPr>
        <p:txBody>
          <a:bodyPr/>
          <a:lstStyle/>
          <a:p>
            <a:r>
              <a:rPr lang="en-US" dirty="0" smtClean="0"/>
              <a:t>Lior Baraban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01" y="1118161"/>
            <a:ext cx="5619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2636132"/>
            <a:ext cx="2367740" cy="2526418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שמריץ את הקוד שלנו באופן סינכרוני (סינגל </a:t>
            </a:r>
            <a:r>
              <a:rPr lang="he-IL" dirty="0" err="1" smtClean="0"/>
              <a:t>ת'רד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כשנתקל בפעולה חישובית – מבצע אותה</a:t>
            </a:r>
          </a:p>
          <a:p>
            <a:pPr algn="r" rtl="1"/>
            <a:r>
              <a:rPr lang="he-IL" dirty="0" smtClean="0"/>
              <a:t>כשנתקל בפעולת </a:t>
            </a:r>
            <a:r>
              <a:rPr lang="en-US" dirty="0" smtClean="0"/>
              <a:t>IO</a:t>
            </a:r>
            <a:r>
              <a:rPr lang="he-IL" dirty="0" smtClean="0"/>
              <a:t> – מאציל את הפעילות </a:t>
            </a:r>
            <a:r>
              <a:rPr lang="he-IL" dirty="0" err="1" smtClean="0"/>
              <a:t>לת'רדים</a:t>
            </a:r>
            <a:r>
              <a:rPr lang="he-IL" dirty="0" smtClean="0"/>
              <a:t> של </a:t>
            </a:r>
            <a:r>
              <a:rPr lang="en-US" dirty="0" err="1" smtClean="0"/>
              <a:t>Libuv</a:t>
            </a:r>
            <a:r>
              <a:rPr lang="he-IL" dirty="0" smtClean="0"/>
              <a:t>, ורושם </a:t>
            </a:r>
            <a:r>
              <a:rPr lang="he-IL" dirty="0" err="1" smtClean="0"/>
              <a:t>קולבק</a:t>
            </a:r>
            <a:r>
              <a:rPr lang="he-IL" dirty="0" smtClean="0"/>
              <a:t> שיופעל בסיום הפעילות. בינתיים ממשיך את הריצה כך שהפעולה האסינכרונית לא חוסמת את ריצת התוכנית – </a:t>
            </a:r>
            <a:r>
              <a:rPr lang="en-US" dirty="0" smtClean="0"/>
              <a:t>non blocking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62488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95900" y="1573544"/>
            <a:ext cx="5791199" cy="185545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– מנוע שיודע לבצע פעולות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 (רשת / קבצים וכד').</a:t>
            </a:r>
            <a:endParaRPr lang="he-IL" dirty="0"/>
          </a:p>
          <a:p>
            <a:pPr algn="r" rtl="1"/>
            <a:r>
              <a:rPr lang="he-IL" dirty="0" smtClean="0"/>
              <a:t>כאשר מקבל הנחיה לפעול מ-</a:t>
            </a:r>
            <a:r>
              <a:rPr lang="en-US" dirty="0" smtClean="0"/>
              <a:t>V8</a:t>
            </a:r>
            <a:r>
              <a:rPr lang="he-IL" dirty="0" smtClean="0"/>
              <a:t> – מקצה </a:t>
            </a:r>
            <a:r>
              <a:rPr lang="he-IL" dirty="0" err="1" smtClean="0"/>
              <a:t>ת'רד</a:t>
            </a:r>
            <a:r>
              <a:rPr lang="he-IL" dirty="0" smtClean="0"/>
              <a:t> ומבצע את הפעולה. </a:t>
            </a:r>
          </a:p>
          <a:p>
            <a:pPr algn="r" rtl="1"/>
            <a:r>
              <a:rPr lang="he-IL" dirty="0" smtClean="0"/>
              <a:t>בסיום הפעולה האסינכרונית – מרים </a:t>
            </a:r>
            <a:r>
              <a:rPr lang="en-US" dirty="0" smtClean="0"/>
              <a:t>event</a:t>
            </a:r>
            <a:r>
              <a:rPr lang="he-IL" dirty="0"/>
              <a:t>.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350431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486149" y="1592594"/>
            <a:ext cx="1866901" cy="34366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962150" y="5563791"/>
            <a:ext cx="9282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 Bindings</a:t>
            </a:r>
            <a:r>
              <a:rPr lang="he-IL" dirty="0" smtClean="0"/>
              <a:t> – מתרגם בין המנועים </a:t>
            </a:r>
            <a:r>
              <a:rPr lang="en-US" dirty="0" smtClean="0"/>
              <a:t>V8, </a:t>
            </a:r>
            <a:r>
              <a:rPr lang="en-US" dirty="0" err="1" smtClean="0"/>
              <a:t>Libuv</a:t>
            </a:r>
            <a:endParaRPr lang="he-IL" dirty="0" smtClean="0"/>
          </a:p>
          <a:p>
            <a:pPr algn="r" rtl="1"/>
            <a:r>
              <a:rPr lang="en-US" dirty="0" smtClean="0"/>
              <a:t>V8</a:t>
            </a:r>
            <a:r>
              <a:rPr lang="he-IL" dirty="0" smtClean="0"/>
              <a:t> פועל ב-</a:t>
            </a:r>
            <a:r>
              <a:rPr lang="en-US" dirty="0" smtClean="0"/>
              <a:t>JS</a:t>
            </a:r>
            <a:endParaRPr lang="he-IL" dirty="0" smtClean="0"/>
          </a:p>
          <a:p>
            <a:pPr algn="r" rtl="1"/>
            <a:r>
              <a:rPr lang="en-US" dirty="0" err="1" smtClean="0"/>
              <a:t>Libuv</a:t>
            </a:r>
            <a:r>
              <a:rPr lang="he-IL" dirty="0" smtClean="0"/>
              <a:t> ב-</a:t>
            </a:r>
            <a:r>
              <a:rPr lang="en-US" dirty="0" smtClean="0"/>
              <a:t>C++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9056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57800" y="2244404"/>
            <a:ext cx="5791199" cy="276574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1500" y="5563791"/>
            <a:ext cx="10673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 smtClean="0"/>
              <a:t>Event Loop</a:t>
            </a:r>
            <a:r>
              <a:rPr lang="he-IL" dirty="0" smtClean="0"/>
              <a:t> – לולאת התוכנית – סינכרונית (סינגל </a:t>
            </a:r>
            <a:r>
              <a:rPr lang="he-IL" dirty="0" err="1" smtClean="0"/>
              <a:t>ת'רד</a:t>
            </a:r>
            <a:r>
              <a:rPr lang="he-IL" dirty="0"/>
              <a:t>)</a:t>
            </a:r>
            <a:endParaRPr lang="he-IL" dirty="0" smtClean="0"/>
          </a:p>
          <a:p>
            <a:pPr algn="r" rtl="1"/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מגיבה לאירועים שקרו ע"י קריאה </a:t>
            </a:r>
            <a:r>
              <a:rPr lang="he-IL" dirty="0" err="1" smtClean="0"/>
              <a:t>לקולבקים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err="1" smtClean="0"/>
              <a:t>הקולבקים</a:t>
            </a:r>
            <a:r>
              <a:rPr lang="he-IL" dirty="0" smtClean="0"/>
              <a:t> עצמם יכולים לגרום לעוד חישובים / פעולות אסינכרוניות / אירועים נוספים </a:t>
            </a:r>
            <a:r>
              <a:rPr lang="he-IL" dirty="0" err="1" smtClean="0"/>
              <a:t>ולאיטרציות</a:t>
            </a:r>
            <a:r>
              <a:rPr lang="he-IL" dirty="0" smtClean="0"/>
              <a:t> חוזרות ונשנות.</a:t>
            </a:r>
          </a:p>
        </p:txBody>
      </p:sp>
    </p:spTree>
    <p:extLst>
      <p:ext uri="{BB962C8B-B14F-4D97-AF65-F5344CB8AC3E}">
        <p14:creationId xmlns:p14="http://schemas.microsoft.com/office/powerpoint/2010/main" val="31060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52" y="240631"/>
            <a:ext cx="11750943" cy="64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715" y="96184"/>
            <a:ext cx="10515600" cy="60306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dirty="0" err="1" smtClean="0">
                <a:cs typeface="+mn-cs"/>
              </a:rPr>
              <a:t>תוכנית</a:t>
            </a:r>
            <a:r>
              <a:rPr lang="he-IL" dirty="0" smtClean="0">
                <a:cs typeface="+mn-cs"/>
              </a:rPr>
              <a:t>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836" y="742274"/>
            <a:ext cx="11253454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700" dirty="0" smtClean="0"/>
              <a:t>מנוע ה-</a:t>
            </a:r>
            <a:r>
              <a:rPr lang="en-US" sz="1700" dirty="0" smtClean="0"/>
              <a:t>V8</a:t>
            </a:r>
            <a:r>
              <a:rPr lang="he-IL" sz="1700" dirty="0" smtClean="0"/>
              <a:t> מריץ את הקוד שלנו בקובץ ה-</a:t>
            </a:r>
            <a:r>
              <a:rPr lang="en-US" sz="1700" dirty="0" smtClean="0"/>
              <a:t>main.js</a:t>
            </a:r>
            <a:r>
              <a:rPr lang="he-IL" sz="1700" dirty="0" smtClean="0"/>
              <a:t> מתחילתו ועד סופו בצורה סינכרונית: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"חישוב"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מבצע בעצמו </a:t>
            </a:r>
            <a:r>
              <a:rPr lang="he-IL" sz="1700" dirty="0" err="1" smtClean="0"/>
              <a:t>בת'רד</a:t>
            </a:r>
            <a:r>
              <a:rPr lang="he-IL" sz="1700" dirty="0" smtClean="0"/>
              <a:t> הבודד – הקצאת משתנים, חישובים, השמות, בקרת שליטה, לולאות </a:t>
            </a:r>
            <a:r>
              <a:rPr lang="he-IL" sz="1700" dirty="0" err="1" smtClean="0"/>
              <a:t>וכו</a:t>
            </a:r>
            <a:r>
              <a:rPr lang="he-IL" sz="1700" dirty="0" smtClean="0"/>
              <a:t>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פעולות "</a:t>
            </a:r>
            <a:r>
              <a:rPr lang="en-US" sz="1700" dirty="0" smtClean="0"/>
              <a:t>IO</a:t>
            </a:r>
            <a:r>
              <a:rPr lang="he-IL" sz="1700" dirty="0" smtClean="0"/>
              <a:t>" – מנוע </a:t>
            </a:r>
            <a:r>
              <a:rPr lang="en-US" sz="1700" dirty="0" smtClean="0"/>
              <a:t>V8</a:t>
            </a:r>
            <a:r>
              <a:rPr lang="he-IL" sz="1700" dirty="0" smtClean="0"/>
              <a:t> מאציל עבודה דרך </a:t>
            </a:r>
            <a:r>
              <a:rPr lang="en-US" sz="1700" dirty="0" smtClean="0"/>
              <a:t>Node.JS</a:t>
            </a:r>
            <a:r>
              <a:rPr lang="he-IL" sz="1700" dirty="0" smtClean="0"/>
              <a:t> ל-</a:t>
            </a:r>
            <a:r>
              <a:rPr lang="en-US" sz="1700" dirty="0" err="1" smtClean="0"/>
              <a:t>Libuv</a:t>
            </a:r>
            <a:r>
              <a:rPr lang="he-IL" sz="1700" dirty="0" smtClean="0"/>
              <a:t> </a:t>
            </a:r>
            <a:r>
              <a:rPr lang="he-IL" sz="1700" dirty="0" err="1" smtClean="0"/>
              <a:t>המולטית'רד</a:t>
            </a:r>
            <a:r>
              <a:rPr lang="he-IL" sz="1700" dirty="0" smtClean="0"/>
              <a:t> – ומקצה </a:t>
            </a:r>
            <a:r>
              <a:rPr lang="he-IL" sz="1700" dirty="0" err="1" smtClean="0"/>
              <a:t>קולבקים</a:t>
            </a:r>
            <a:r>
              <a:rPr lang="he-IL" sz="1700" dirty="0" smtClean="0"/>
              <a:t> שיופעלו כאשר </a:t>
            </a:r>
            <a:r>
              <a:rPr lang="en-US" sz="1700" dirty="0" err="1" smtClean="0"/>
              <a:t>Libuv</a:t>
            </a:r>
            <a:r>
              <a:rPr lang="he-IL" sz="1700" dirty="0" smtClean="0"/>
              <a:t> יאותת שסיים.</a:t>
            </a:r>
          </a:p>
          <a:p>
            <a:pPr algn="r" rtl="1"/>
            <a:r>
              <a:rPr lang="he-IL" sz="1700" dirty="0" smtClean="0"/>
              <a:t>בסוף הריצה הסינכרונית של </a:t>
            </a:r>
            <a:r>
              <a:rPr lang="en-US" sz="1700" dirty="0" smtClean="0"/>
              <a:t>V8</a:t>
            </a:r>
            <a:r>
              <a:rPr lang="he-IL" sz="1700" dirty="0"/>
              <a:t>,</a:t>
            </a:r>
            <a:r>
              <a:rPr lang="he-IL" sz="1700" dirty="0" smtClean="0"/>
              <a:t> ה-</a:t>
            </a:r>
            <a:r>
              <a:rPr lang="en-US" sz="1700" dirty="0" smtClean="0"/>
              <a:t>Event Loop</a:t>
            </a:r>
            <a:r>
              <a:rPr lang="he-IL" sz="1700" dirty="0" smtClean="0"/>
              <a:t> מתחילה לעבוד.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ה- </a:t>
            </a:r>
            <a:r>
              <a:rPr lang="en-US" sz="1700" dirty="0" smtClean="0"/>
              <a:t>Event Loop</a:t>
            </a:r>
            <a:r>
              <a:rPr lang="he-IL" sz="1700" dirty="0" smtClean="0"/>
              <a:t> היא לולאה שבכל </a:t>
            </a:r>
            <a:r>
              <a:rPr lang="he-IL" sz="1700" dirty="0" err="1" smtClean="0"/>
              <a:t>איטרציה</a:t>
            </a:r>
            <a:r>
              <a:rPr lang="he-IL" sz="1700" dirty="0" smtClean="0"/>
              <a:t> עושה את הדברים הבאים:</a:t>
            </a:r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בדיקת מצב התוכנית: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טיימרים שהגיע הזמן לטפל בהם (</a:t>
            </a:r>
            <a:r>
              <a:rPr lang="en-US" sz="1700" dirty="0" err="1"/>
              <a:t>setTimout</a:t>
            </a:r>
            <a:r>
              <a:rPr lang="en-US" sz="1700" dirty="0"/>
              <a:t>, </a:t>
            </a:r>
            <a:r>
              <a:rPr lang="en-US" sz="1700" dirty="0" err="1"/>
              <a:t>setInterval</a:t>
            </a:r>
            <a:r>
              <a:rPr lang="en-US" sz="1700" dirty="0"/>
              <a:t>, </a:t>
            </a:r>
            <a:r>
              <a:rPr lang="en-US" sz="1700" dirty="0" err="1"/>
              <a:t>setImmediate</a:t>
            </a:r>
            <a:r>
              <a:rPr lang="he-IL" sz="1700" dirty="0"/>
              <a:t>) 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משימות </a:t>
            </a:r>
            <a:r>
              <a:rPr lang="en-US" sz="1700" dirty="0"/>
              <a:t>OS</a:t>
            </a:r>
            <a:r>
              <a:rPr lang="he-IL" sz="1700" dirty="0"/>
              <a:t> </a:t>
            </a:r>
            <a:r>
              <a:rPr lang="he-IL" sz="1700" dirty="0" smtClean="0"/>
              <a:t>בטיפול</a:t>
            </a:r>
            <a:r>
              <a:rPr lang="en-US" sz="1700" dirty="0" smtClean="0"/>
              <a:t> </a:t>
            </a:r>
            <a:r>
              <a:rPr lang="he-IL" sz="1700" dirty="0" smtClean="0"/>
              <a:t> </a:t>
            </a:r>
            <a:r>
              <a:rPr lang="he-IL" sz="1700" dirty="0"/>
              <a:t>(למשל האזנה לפורט)?</a:t>
            </a:r>
            <a:endParaRPr lang="en-US" sz="1700" dirty="0"/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האם יש אופרציה בביצוע כרגע (למשל קריאת קובץ)?</a:t>
            </a:r>
            <a:endParaRPr lang="en-US" sz="1700" dirty="0"/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כל התשובות הן "לא" – התוכנית מסתיימת.</a:t>
            </a:r>
          </a:p>
          <a:p>
            <a:pPr algn="r" rtl="1"/>
            <a:endParaRPr lang="he-IL" sz="1700" dirty="0" smtClean="0"/>
          </a:p>
          <a:p>
            <a:pPr algn="r" rtl="1"/>
            <a:endParaRPr lang="he-IL" sz="1700" dirty="0" smtClean="0"/>
          </a:p>
          <a:p>
            <a:pPr algn="r" rtl="1"/>
            <a:r>
              <a:rPr lang="he-IL" sz="1700" dirty="0" smtClean="0"/>
              <a:t>אם אחת התשובות היא "כן" – הלולאה תבצע "עבודה":</a:t>
            </a:r>
            <a:endParaRPr lang="he-IL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בטיימר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events</a:t>
            </a:r>
            <a:r>
              <a:rPr lang="he-IL" sz="1700" dirty="0" smtClean="0"/>
              <a:t> שקרו – ע"י קריאה </a:t>
            </a:r>
            <a:r>
              <a:rPr lang="he-IL" sz="1700" dirty="0" err="1" smtClean="0"/>
              <a:t>לקולבק</a:t>
            </a:r>
            <a:r>
              <a:rPr lang="he-IL" sz="1700" dirty="0" smtClean="0"/>
              <a:t> שלהם – (למשל </a:t>
            </a:r>
            <a:r>
              <a:rPr lang="he-IL" sz="1700" dirty="0" err="1" smtClean="0"/>
              <a:t>קולבק</a:t>
            </a:r>
            <a:r>
              <a:rPr lang="he-IL" sz="1700" dirty="0" smtClean="0"/>
              <a:t> של בקשת </a:t>
            </a:r>
            <a:r>
              <a:rPr lang="en-US" sz="1700" dirty="0" smtClean="0"/>
              <a:t>http</a:t>
            </a:r>
            <a:r>
              <a:rPr lang="he-IL" sz="1700" dirty="0" smtClean="0"/>
              <a:t> נכנסת, או של קטע קובץ שנקרא)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 smtClean="0"/>
              <a:t>טיפול ב-</a:t>
            </a:r>
            <a:r>
              <a:rPr lang="en-US" sz="1700" dirty="0" smtClean="0"/>
              <a:t>cleanup / garbage collection</a:t>
            </a: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700" dirty="0"/>
          </a:p>
          <a:p>
            <a:pPr algn="r" rtl="1"/>
            <a:r>
              <a:rPr lang="he-IL" sz="1700" dirty="0" smtClean="0"/>
              <a:t>בסוף </a:t>
            </a:r>
            <a:r>
              <a:rPr lang="he-IL" sz="1700" dirty="0" err="1" smtClean="0"/>
              <a:t>האיטרציה</a:t>
            </a:r>
            <a:r>
              <a:rPr lang="he-IL" sz="1700" dirty="0" smtClean="0"/>
              <a:t> הנוכחית התוכנית נכנסת למצב </a:t>
            </a:r>
            <a:r>
              <a:rPr lang="en-US" sz="1700" b="1" dirty="0" smtClean="0"/>
              <a:t>idle</a:t>
            </a:r>
            <a:r>
              <a:rPr lang="he-IL" sz="1700" dirty="0" smtClean="0"/>
              <a:t>, עד שנורה </a:t>
            </a:r>
            <a:r>
              <a:rPr lang="en-US" sz="1700" dirty="0" smtClean="0"/>
              <a:t>event</a:t>
            </a:r>
            <a:r>
              <a:rPr lang="he-IL" sz="1700" dirty="0" smtClean="0"/>
              <a:t> שקשור לאחת מ-3 הפעולות הנ"ל ואז הלולאה מתחילה שוב</a:t>
            </a:r>
          </a:p>
        </p:txBody>
      </p:sp>
      <p:sp>
        <p:nvSpPr>
          <p:cNvPr id="5" name="Down Arrow 4"/>
          <p:cNvSpPr/>
          <p:nvPr/>
        </p:nvSpPr>
        <p:spPr>
          <a:xfrm>
            <a:off x="10515600" y="362565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6802419" y="4179672"/>
            <a:ext cx="602429" cy="231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067120" y="3976906"/>
            <a:ext cx="723870" cy="63681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518230" y="4502685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515600" y="6076282"/>
            <a:ext cx="236668" cy="4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549289" y="6535271"/>
            <a:ext cx="473619" cy="85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-Up Arrow 10"/>
          <p:cNvSpPr/>
          <p:nvPr/>
        </p:nvSpPr>
        <p:spPr>
          <a:xfrm rot="16200000">
            <a:off x="9794764" y="4392614"/>
            <a:ext cx="3994099" cy="462188"/>
          </a:xfrm>
          <a:prstGeom prst="bentUpArrow">
            <a:avLst>
              <a:gd name="adj1" fmla="val 17090"/>
              <a:gd name="adj2" fmla="val 2387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462" y="4334899"/>
            <a:ext cx="10597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8" indent="-342900" algn="r" rtl="1">
              <a:buFontTx/>
              <a:buAutoNum type="arabicParenR"/>
            </a:pPr>
            <a:r>
              <a:rPr lang="he-IL" sz="1400" dirty="0"/>
              <a:t>מנוע </a:t>
            </a:r>
            <a:r>
              <a:rPr lang="en-US" sz="1400" dirty="0"/>
              <a:t>V8</a:t>
            </a:r>
            <a:r>
              <a:rPr lang="he-IL" sz="1400" dirty="0"/>
              <a:t> מריץ את הקוד שלנו סינכרונית מלמעלה </a:t>
            </a:r>
            <a:r>
              <a:rPr lang="he-IL" sz="1400" dirty="0" smtClean="0"/>
              <a:t>למטה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מודול </a:t>
            </a:r>
            <a:r>
              <a:rPr lang="en-US" sz="1400" dirty="0" smtClean="0"/>
              <a:t>http</a:t>
            </a:r>
            <a:r>
              <a:rPr lang="he-IL" sz="1400" dirty="0" smtClean="0"/>
              <a:t> של </a:t>
            </a:r>
            <a:r>
              <a:rPr lang="en-US" sz="1400" dirty="0" smtClean="0"/>
              <a:t>Node</a:t>
            </a:r>
            <a:r>
              <a:rPr lang="he-IL" sz="1400" dirty="0" smtClean="0"/>
              <a:t> מיובא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</a:t>
            </a:r>
            <a:r>
              <a:rPr lang="he-IL" sz="1400" dirty="0" smtClean="0"/>
              <a:t>סינכרוני - נוצר אובייקט שרת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בבקשות נכנסות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smtClean="0"/>
              <a:t>JS</a:t>
            </a:r>
            <a:r>
              <a:rPr lang="he-IL" sz="1400" dirty="0" smtClean="0"/>
              <a:t> (דרך </a:t>
            </a:r>
            <a:r>
              <a:rPr lang="en-US" sz="1400" dirty="0" smtClean="0"/>
              <a:t>binding</a:t>
            </a:r>
            <a:r>
              <a:rPr lang="he-IL" sz="1400" dirty="0" smtClean="0"/>
              <a:t> יעבור ל-</a:t>
            </a:r>
            <a:r>
              <a:rPr lang="en-US" sz="1400" dirty="0" err="1" smtClean="0"/>
              <a:t>Libuv</a:t>
            </a:r>
            <a:r>
              <a:rPr lang="he-IL" sz="1400" dirty="0" smtClean="0"/>
              <a:t>)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V8</a:t>
            </a:r>
            <a:r>
              <a:rPr lang="he-IL" sz="1400" dirty="0" smtClean="0"/>
              <a:t> סינכרוני </a:t>
            </a:r>
            <a:r>
              <a:rPr lang="he-IL" sz="1400" dirty="0"/>
              <a:t>– </a:t>
            </a:r>
            <a:r>
              <a:rPr lang="he-IL" sz="1400" dirty="0" smtClean="0"/>
              <a:t>רישום </a:t>
            </a:r>
            <a:r>
              <a:rPr lang="he-IL" sz="1400" dirty="0" err="1" smtClean="0"/>
              <a:t>קולבק</a:t>
            </a:r>
            <a:r>
              <a:rPr lang="he-IL" sz="1400" dirty="0" smtClean="0"/>
              <a:t> לטיפול באירוע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אסינכרוני – הפעלת </a:t>
            </a:r>
            <a:r>
              <a:rPr lang="en-US" sz="1400" dirty="0" smtClean="0"/>
              <a:t>listen</a:t>
            </a:r>
            <a:r>
              <a:rPr lang="he-IL" sz="1400" dirty="0" smtClean="0"/>
              <a:t> בצד ה-</a:t>
            </a:r>
            <a:r>
              <a:rPr lang="en-US" sz="1400" dirty="0" err="1" smtClean="0"/>
              <a:t>Libuv</a:t>
            </a:r>
            <a:r>
              <a:rPr lang="he-IL" sz="1400" dirty="0" smtClean="0"/>
              <a:t> באמצעות </a:t>
            </a:r>
            <a:r>
              <a:rPr lang="he-IL" sz="1400" dirty="0" err="1" smtClean="0"/>
              <a:t>ת'רד</a:t>
            </a:r>
            <a:r>
              <a:rPr lang="he-IL" sz="1400" dirty="0" smtClean="0"/>
              <a:t> נפרד – פתיחת פורט דרך מערכת ההפעלה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err="1" smtClean="0"/>
              <a:t>Libuv</a:t>
            </a:r>
            <a:r>
              <a:rPr lang="he-IL" sz="1400" dirty="0" smtClean="0"/>
              <a:t> </a:t>
            </a:r>
            <a:r>
              <a:rPr lang="he-IL" sz="1400" dirty="0"/>
              <a:t>אסינכרוני – </a:t>
            </a:r>
            <a:r>
              <a:rPr lang="he-IL" sz="1400" dirty="0" smtClean="0"/>
              <a:t>הרמת 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"האזנה בתהליך" – מריץ את </a:t>
            </a:r>
            <a:r>
              <a:rPr lang="he-IL" sz="1400" dirty="0" err="1" smtClean="0"/>
              <a:t>הקולבק</a:t>
            </a:r>
            <a:endParaRPr lang="he-IL" sz="1400" dirty="0"/>
          </a:p>
          <a:p>
            <a:pPr marL="342900" lvl="8" indent="-342900" algn="r" rtl="1">
              <a:buFontTx/>
              <a:buAutoNum type="arabicParenR"/>
            </a:pPr>
            <a:r>
              <a:rPr lang="he-IL" sz="1400" dirty="0" smtClean="0"/>
              <a:t>אסינכרוני – בקשה נכנסת – מורם 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</a:t>
            </a:r>
          </a:p>
          <a:p>
            <a:pPr marL="342900" lvl="8" indent="-342900" algn="r" rtl="1">
              <a:buFontTx/>
              <a:buAutoNum type="arabicParenR"/>
            </a:pPr>
            <a:r>
              <a:rPr lang="en-US" sz="1400" dirty="0" smtClean="0"/>
              <a:t>EL</a:t>
            </a:r>
            <a:r>
              <a:rPr lang="he-IL" sz="1400" dirty="0" smtClean="0"/>
              <a:t> סינכרוני – מגיב ל-</a:t>
            </a:r>
            <a:r>
              <a:rPr lang="en-US" sz="1400" dirty="0" smtClean="0"/>
              <a:t>event</a:t>
            </a:r>
            <a:r>
              <a:rPr lang="he-IL" sz="1400" dirty="0" smtClean="0"/>
              <a:t> של בקשה נכנסת – קורא </a:t>
            </a:r>
            <a:r>
              <a:rPr lang="he-IL" sz="1400" dirty="0" err="1" smtClean="0"/>
              <a:t>לקולבק</a:t>
            </a:r>
            <a:r>
              <a:rPr lang="he-IL" sz="1400" dirty="0" smtClean="0"/>
              <a:t> לטיפול בבקשה נכנסת</a:t>
            </a:r>
            <a:endParaRPr lang="he-IL" sz="1400" dirty="0"/>
          </a:p>
          <a:p>
            <a:pPr marL="342900" indent="-342900" algn="r" rtl="1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9336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האם </a:t>
            </a:r>
            <a:r>
              <a:rPr lang="en-US" dirty="0" smtClean="0">
                <a:cs typeface="+mn-cs"/>
              </a:rPr>
              <a:t>Node</a:t>
            </a:r>
            <a:r>
              <a:rPr lang="he-IL" dirty="0" smtClean="0">
                <a:cs typeface="+mn-cs"/>
              </a:rPr>
              <a:t> היא סינגל </a:t>
            </a:r>
            <a:r>
              <a:rPr lang="he-IL" dirty="0" err="1" smtClean="0">
                <a:cs typeface="+mn-cs"/>
              </a:rPr>
              <a:t>ת'רד</a:t>
            </a:r>
            <a:r>
              <a:rPr lang="he-IL" dirty="0" smtClean="0">
                <a:cs typeface="+mn-cs"/>
              </a:rPr>
              <a:t>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342344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התשובה היא כן ולא: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ריצת </a:t>
            </a:r>
            <a:r>
              <a:rPr lang="en-US" dirty="0" smtClean="0"/>
              <a:t>V8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r>
              <a:rPr lang="he-IL" dirty="0" smtClean="0"/>
              <a:t>ה-</a:t>
            </a:r>
            <a:r>
              <a:rPr lang="en-US" dirty="0" smtClean="0"/>
              <a:t>Event Loop</a:t>
            </a:r>
            <a:r>
              <a:rPr lang="he-IL" dirty="0" smtClean="0"/>
              <a:t> היא סינגל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  <a:endParaRPr lang="en-US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אבל רוב הפונקציונליות ש-</a:t>
            </a:r>
            <a:r>
              <a:rPr lang="en-US" dirty="0" smtClean="0"/>
              <a:t>Node</a:t>
            </a:r>
            <a:r>
              <a:rPr lang="he-IL" dirty="0" smtClean="0"/>
              <a:t> מספקת לנו תחת מנוע </a:t>
            </a:r>
            <a:r>
              <a:rPr lang="en-US" dirty="0" err="1" smtClean="0"/>
              <a:t>Libuv</a:t>
            </a:r>
            <a:r>
              <a:rPr lang="he-IL" dirty="0" smtClean="0"/>
              <a:t> – היא מולטי </a:t>
            </a:r>
            <a:r>
              <a:rPr lang="he-IL" dirty="0" err="1" smtClean="0"/>
              <a:t>ת'רד</a:t>
            </a:r>
            <a:r>
              <a:rPr lang="he-IL" dirty="0" smtClean="0"/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מה המשמעות מכך?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70581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81384"/>
            <a:ext cx="10597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כדי להגיע לביצועים טובים בשרת, כאלה שלא נופלים מהמתחרים ואף טובים יותר, צריך לדעת לעבוד נכון עם המנוע.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קוד האפליקציה הסינכרוני – מורץ ע"י </a:t>
            </a:r>
            <a:r>
              <a:rPr lang="en-US" dirty="0" smtClean="0"/>
              <a:t>V8</a:t>
            </a:r>
            <a:r>
              <a:rPr lang="he-IL" dirty="0"/>
              <a:t> </a:t>
            </a:r>
            <a:r>
              <a:rPr lang="he-IL" dirty="0" smtClean="0"/>
              <a:t>בצורה אופטימלית ומהירה.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קוד אסינכרוני - מואצל ל-</a:t>
            </a:r>
            <a:r>
              <a:rPr lang="en-US" dirty="0" err="1" smtClean="0"/>
              <a:t>Libuv</a:t>
            </a:r>
            <a:r>
              <a:rPr lang="he-IL" dirty="0" smtClean="0"/>
              <a:t> ומבוצע בצורה אופטימלית.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u="sng" dirty="0" smtClean="0"/>
              <a:t>צוואר הבקבוק נמצא בפעילות של ה-</a:t>
            </a:r>
            <a:r>
              <a:rPr lang="en-US" u="sng" dirty="0" smtClean="0"/>
              <a:t>Event Loop</a:t>
            </a:r>
            <a:r>
              <a:rPr lang="he-IL" u="sng" dirty="0" smtClean="0"/>
              <a:t>:</a:t>
            </a:r>
          </a:p>
          <a:p>
            <a:pPr algn="r" rtl="1"/>
            <a:r>
              <a:rPr lang="he-IL" dirty="0" smtClean="0"/>
              <a:t>בכל </a:t>
            </a:r>
            <a:r>
              <a:rPr lang="he-IL" dirty="0" err="1" smtClean="0"/>
              <a:t>איטרציה</a:t>
            </a:r>
            <a:r>
              <a:rPr lang="he-IL" dirty="0" smtClean="0"/>
              <a:t> של ה-</a:t>
            </a:r>
            <a:r>
              <a:rPr lang="en-US" dirty="0" smtClean="0"/>
              <a:t>Event Loop</a:t>
            </a:r>
            <a:r>
              <a:rPr lang="he-IL" dirty="0" smtClean="0"/>
              <a:t> נקראים </a:t>
            </a:r>
            <a:r>
              <a:rPr lang="he-IL" dirty="0" err="1" smtClean="0"/>
              <a:t>קולבקים</a:t>
            </a:r>
            <a:r>
              <a:rPr lang="he-IL" dirty="0" smtClean="0"/>
              <a:t> שונים על פי </a:t>
            </a:r>
            <a:r>
              <a:rPr lang="en-US" dirty="0" smtClean="0"/>
              <a:t>events</a:t>
            </a:r>
            <a:r>
              <a:rPr lang="he-IL" dirty="0" smtClean="0"/>
              <a:t> שקרו, </a:t>
            </a:r>
            <a:r>
              <a:rPr lang="he-IL" b="1" dirty="0" smtClean="0"/>
              <a:t>בצורה סינכרונית</a:t>
            </a:r>
            <a:r>
              <a:rPr lang="he-IL" dirty="0" smtClean="0"/>
              <a:t>, אחד אחרי השני.</a:t>
            </a:r>
          </a:p>
          <a:p>
            <a:pPr algn="r" rtl="1"/>
            <a:r>
              <a:rPr lang="he-IL" dirty="0" smtClean="0"/>
              <a:t>(</a:t>
            </a:r>
            <a:r>
              <a:rPr lang="he-IL" dirty="0" err="1" smtClean="0"/>
              <a:t>קולבק</a:t>
            </a:r>
            <a:r>
              <a:rPr lang="he-IL" dirty="0" smtClean="0"/>
              <a:t> לבקשת </a:t>
            </a:r>
            <a:r>
              <a:rPr lang="en-US" dirty="0" smtClean="0"/>
              <a:t>http</a:t>
            </a:r>
            <a:r>
              <a:rPr lang="he-IL" dirty="0" smtClean="0"/>
              <a:t> נכנסת, </a:t>
            </a:r>
            <a:r>
              <a:rPr lang="he-IL" dirty="0" err="1" smtClean="0"/>
              <a:t>קולבק</a:t>
            </a:r>
            <a:r>
              <a:rPr lang="he-IL" dirty="0" smtClean="0"/>
              <a:t> לקובץ שסיימנו לקרוא וכד').</a:t>
            </a:r>
          </a:p>
          <a:p>
            <a:pPr algn="r" rtl="1"/>
            <a:r>
              <a:rPr lang="he-IL" dirty="0" smtClean="0"/>
              <a:t>אם באחד </a:t>
            </a:r>
            <a:r>
              <a:rPr lang="he-IL" dirty="0" err="1" smtClean="0"/>
              <a:t>הקולבקים</a:t>
            </a:r>
            <a:r>
              <a:rPr lang="he-IL" dirty="0" smtClean="0"/>
              <a:t> תתרחש אלגוריתמיקה כבדה (חישובים מתמטיים מסובכים / לולאות </a:t>
            </a:r>
            <a:r>
              <a:rPr lang="en-US" dirty="0" smtClean="0"/>
              <a:t>while</a:t>
            </a:r>
            <a:r>
              <a:rPr lang="he-IL" dirty="0" smtClean="0"/>
              <a:t> ארוכות וכד'), המנוע ייאלץ לעבוד הרבה זמן על אותו </a:t>
            </a:r>
            <a:r>
              <a:rPr lang="he-IL" dirty="0" err="1" smtClean="0"/>
              <a:t>קולבק</a:t>
            </a:r>
            <a:r>
              <a:rPr lang="he-IL" dirty="0" smtClean="0"/>
              <a:t> וזה יעכב אותו בטיפול </a:t>
            </a:r>
            <a:r>
              <a:rPr lang="he-IL" dirty="0" err="1" smtClean="0"/>
              <a:t>בקולבקים</a:t>
            </a:r>
            <a:r>
              <a:rPr lang="he-IL" dirty="0" smtClean="0"/>
              <a:t> אחרים, ובכך יאט משמעותית את ביצועי האפליקציה.</a:t>
            </a:r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מסקנה</a:t>
            </a:r>
            <a:r>
              <a:rPr lang="he-IL" dirty="0"/>
              <a:t>:</a:t>
            </a:r>
            <a:endParaRPr lang="he-IL" dirty="0" smtClean="0"/>
          </a:p>
          <a:p>
            <a:pPr algn="r" rtl="1"/>
            <a:r>
              <a:rPr lang="he-IL" b="1" dirty="0" smtClean="0"/>
              <a:t>אנחנו צריכים לשמור על ה-</a:t>
            </a:r>
            <a:r>
              <a:rPr lang="en-US" b="1" dirty="0" smtClean="0"/>
              <a:t>Event Loop</a:t>
            </a:r>
            <a:r>
              <a:rPr lang="he-IL" b="1" dirty="0" smtClean="0"/>
              <a:t> יעילה ככל האפשר.</a:t>
            </a:r>
          </a:p>
          <a:p>
            <a:pPr algn="r" rtl="1"/>
            <a:r>
              <a:rPr lang="he-IL" b="1" dirty="0" err="1" smtClean="0">
                <a:solidFill>
                  <a:srgbClr val="FF0000"/>
                </a:solidFill>
              </a:rPr>
              <a:t>קולבקים</a:t>
            </a:r>
            <a:r>
              <a:rPr lang="he-IL" b="1" dirty="0" smtClean="0">
                <a:solidFill>
                  <a:srgbClr val="FF0000"/>
                </a:solidFill>
              </a:rPr>
              <a:t> לא צריכים לבצע אלגוריתמיקה כבדה (</a:t>
            </a:r>
            <a:r>
              <a:rPr lang="he-IL" b="1" dirty="0">
                <a:solidFill>
                  <a:srgbClr val="FF0000"/>
                </a:solidFill>
              </a:rPr>
              <a:t>חישובים מתמטיים מסובכים / לולאות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he-IL" b="1" dirty="0">
                <a:solidFill>
                  <a:srgbClr val="FF0000"/>
                </a:solidFill>
              </a:rPr>
              <a:t> ארוכות וכד</a:t>
            </a:r>
            <a:r>
              <a:rPr lang="he-IL" b="1" dirty="0" smtClean="0">
                <a:solidFill>
                  <a:srgbClr val="FF0000"/>
                </a:solidFill>
              </a:rPr>
              <a:t>').</a:t>
            </a:r>
          </a:p>
          <a:p>
            <a:pPr algn="r" rtl="1"/>
            <a:r>
              <a:rPr lang="he-IL" b="1" dirty="0" err="1" smtClean="0">
                <a:solidFill>
                  <a:srgbClr val="00B050"/>
                </a:solidFill>
              </a:rPr>
              <a:t>קולבקים</a:t>
            </a:r>
            <a:r>
              <a:rPr lang="he-IL" b="1" dirty="0" smtClean="0">
                <a:solidFill>
                  <a:srgbClr val="00B050"/>
                </a:solidFill>
              </a:rPr>
              <a:t> כן יכולים לבצע פעולות חישוביות פשוטות / תהליכים קצרים / עבודה אסינכרונית שתואצל ל-</a:t>
            </a:r>
            <a:r>
              <a:rPr lang="en-US" b="1" dirty="0" err="1" smtClean="0">
                <a:solidFill>
                  <a:srgbClr val="00B050"/>
                </a:solidFill>
              </a:rPr>
              <a:t>Libuv</a:t>
            </a:r>
            <a:r>
              <a:rPr lang="he-IL" b="1" dirty="0" smtClean="0">
                <a:solidFill>
                  <a:srgbClr val="00B050"/>
                </a:solidFill>
              </a:rPr>
              <a:t>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58378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עבודה נכונה עם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70% - פשוט לדעת טוב </a:t>
            </a:r>
            <a:r>
              <a:rPr lang="en-US" dirty="0" smtClean="0"/>
              <a:t>JavaScript</a:t>
            </a:r>
            <a:r>
              <a:rPr lang="he-IL" dirty="0" smtClean="0"/>
              <a:t> </a:t>
            </a:r>
          </a:p>
          <a:p>
            <a:pPr algn="r" rtl="1"/>
            <a:r>
              <a:rPr lang="he-IL" dirty="0" smtClean="0"/>
              <a:t>10% - להכיר את המודולים של </a:t>
            </a:r>
            <a:r>
              <a:rPr lang="en-US" dirty="0" smtClean="0"/>
              <a:t>Node.JS</a:t>
            </a:r>
            <a:r>
              <a:rPr lang="he-IL" dirty="0" smtClean="0"/>
              <a:t> ולדעת איך להשתמש בהם (</a:t>
            </a:r>
            <a:r>
              <a:rPr lang="en-US" dirty="0" smtClean="0"/>
              <a:t>http, fs, events</a:t>
            </a:r>
            <a:r>
              <a:rPr lang="he-IL" dirty="0" smtClean="0"/>
              <a:t>)</a:t>
            </a:r>
          </a:p>
          <a:p>
            <a:pPr algn="r" rtl="1"/>
            <a:r>
              <a:rPr lang="he-IL" dirty="0" smtClean="0"/>
              <a:t>10% - להשתמש באקו-</a:t>
            </a:r>
            <a:r>
              <a:rPr lang="he-IL" dirty="0" err="1" smtClean="0"/>
              <a:t>סיסטם</a:t>
            </a:r>
            <a:r>
              <a:rPr lang="he-IL" dirty="0" smtClean="0"/>
              <a:t> העצום של </a:t>
            </a:r>
            <a:r>
              <a:rPr lang="en-US" dirty="0" smtClean="0"/>
              <a:t>npm</a:t>
            </a:r>
            <a:endParaRPr lang="he-IL" dirty="0" smtClean="0"/>
          </a:p>
          <a:p>
            <a:pPr algn="r" rtl="1"/>
            <a:r>
              <a:rPr lang="he-IL" dirty="0" smtClean="0"/>
              <a:t>10% - </a:t>
            </a:r>
            <a:r>
              <a:rPr lang="he-IL" dirty="0" smtClean="0">
                <a:solidFill>
                  <a:srgbClr val="FF0000"/>
                </a:solidFill>
              </a:rPr>
              <a:t>לא לתקוע את ה-</a:t>
            </a:r>
            <a:r>
              <a:rPr lang="en-US" dirty="0" smtClean="0">
                <a:solidFill>
                  <a:srgbClr val="FF0000"/>
                </a:solidFill>
              </a:rPr>
              <a:t>event loop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25359" y="3263059"/>
            <a:ext cx="3937000" cy="2644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6966" y="4078942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solidFill>
                  <a:srgbClr val="FF0000"/>
                </a:solidFill>
              </a:rPr>
              <a:t>"חבר, תקעת את </a:t>
            </a:r>
            <a:r>
              <a:rPr lang="he-IL" dirty="0" err="1" smtClean="0">
                <a:solidFill>
                  <a:srgbClr val="FF0000"/>
                </a:solidFill>
              </a:rPr>
              <a:t>האיבנט</a:t>
            </a:r>
            <a:r>
              <a:rPr lang="he-IL" dirty="0" smtClean="0">
                <a:solidFill>
                  <a:srgbClr val="FF0000"/>
                </a:solidFill>
              </a:rPr>
              <a:t> לופ..."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1325563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הקדמה</a:t>
            </a:r>
            <a:endParaRPr lang="en-US" dirty="0"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141" y="1290918"/>
            <a:ext cx="1062765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err="1" smtClean="0"/>
              <a:t>פרוייקט</a:t>
            </a:r>
            <a:r>
              <a:rPr lang="he-IL" dirty="0" smtClean="0"/>
              <a:t> </a:t>
            </a:r>
            <a:r>
              <a:rPr lang="en-US" dirty="0" smtClean="0"/>
              <a:t>Node.JS</a:t>
            </a:r>
            <a:r>
              <a:rPr lang="he-IL" dirty="0" smtClean="0"/>
              <a:t> נוצר ב-2009 ע"י </a:t>
            </a:r>
            <a:r>
              <a:rPr lang="en-US" dirty="0" smtClean="0"/>
              <a:t>Ryan Dahl</a:t>
            </a:r>
            <a:r>
              <a:rPr lang="he-IL" dirty="0"/>
              <a:t> </a:t>
            </a:r>
            <a:r>
              <a:rPr lang="he-IL" dirty="0" smtClean="0"/>
              <a:t>בעקבות דרישה מהקהילה להוציא את </a:t>
            </a:r>
            <a:r>
              <a:rPr lang="en-US" dirty="0" smtClean="0"/>
              <a:t>JavaScript</a:t>
            </a:r>
            <a:r>
              <a:rPr lang="he-IL" dirty="0" smtClean="0"/>
              <a:t> מחוץ לדפדפן וצד הלקוח ולהעביר אותו לצד השרת.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הפרויקט התחיל כפרויקט קוד פתוח "מסחרי", אך ככל שנהיה פופולרי האלמנטים המסחריים נזנחו עד שהפך </a:t>
            </a:r>
            <a:r>
              <a:rPr lang="he-IL" dirty="0" err="1" smtClean="0"/>
              <a:t>לפרוייקט</a:t>
            </a:r>
            <a:r>
              <a:rPr lang="he-IL" dirty="0" smtClean="0"/>
              <a:t> חופשי לחלוטין.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ב-2010 התווסף </a:t>
            </a:r>
            <a:r>
              <a:rPr lang="he-IL" dirty="0" err="1" smtClean="0"/>
              <a:t>לפרוייקט</a:t>
            </a:r>
            <a:r>
              <a:rPr lang="he-IL" dirty="0" smtClean="0"/>
              <a:t> מנהל חבילות </a:t>
            </a:r>
            <a:r>
              <a:rPr lang="en-US" dirty="0" smtClean="0"/>
              <a:t>Package Manager</a:t>
            </a:r>
            <a:r>
              <a:rPr lang="he-IL" dirty="0" smtClean="0"/>
              <a:t> בשם </a:t>
            </a:r>
            <a:r>
              <a:rPr lang="en-US" dirty="0" smtClean="0"/>
              <a:t>npm</a:t>
            </a:r>
            <a:r>
              <a:rPr lang="he-IL" dirty="0" smtClean="0"/>
              <a:t>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ב-2014 בעקבות מחלוקות ניהוליות הפרויקט התפצל ל-2  </a:t>
            </a:r>
            <a:r>
              <a:rPr lang="en-US" dirty="0" smtClean="0"/>
              <a:t>Node.JS</a:t>
            </a:r>
            <a:r>
              <a:rPr lang="he-IL" dirty="0" smtClean="0"/>
              <a:t> ו-</a:t>
            </a:r>
            <a:r>
              <a:rPr lang="en-US" dirty="0" smtClean="0"/>
              <a:t>IO.JS</a:t>
            </a:r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ב-2015 הפרויקטים אוחדו בחזרה, והוקמה עמותת </a:t>
            </a:r>
            <a:r>
              <a:rPr lang="en-US" dirty="0" smtClean="0"/>
              <a:t>Node.JS foundation</a:t>
            </a:r>
            <a:r>
              <a:rPr lang="he-IL" dirty="0" smtClean="0"/>
              <a:t> שאחראית על ניהולו.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מאז ועד היום </a:t>
            </a:r>
            <a:r>
              <a:rPr lang="en-US" dirty="0" smtClean="0"/>
              <a:t>Node.JS</a:t>
            </a:r>
            <a:r>
              <a:rPr lang="he-IL" dirty="0" smtClean="0"/>
              <a:t> הפכה להיות אחת הפלטפורמות הפופולריות לאפליקציות צד שרת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7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המודולים (פונקציונליות) ש-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נותנת לנו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u="sng" dirty="0" err="1" smtClean="0"/>
              <a:t>מודולי</a:t>
            </a:r>
            <a:r>
              <a:rPr lang="he-IL" u="sng" dirty="0" smtClean="0"/>
              <a:t> הבסיס:</a:t>
            </a:r>
          </a:p>
          <a:p>
            <a:pPr algn="r" rtl="1"/>
            <a:r>
              <a:rPr lang="he-IL" dirty="0" smtClean="0"/>
              <a:t>תקשורת רשת – </a:t>
            </a:r>
            <a:r>
              <a:rPr lang="en-US" dirty="0" smtClean="0"/>
              <a:t>http, https</a:t>
            </a:r>
            <a:endParaRPr lang="he-IL" dirty="0" smtClean="0"/>
          </a:p>
          <a:p>
            <a:pPr algn="r" rtl="1"/>
            <a:r>
              <a:rPr lang="he-IL" dirty="0" smtClean="0"/>
              <a:t>קבצים – </a:t>
            </a:r>
            <a:r>
              <a:rPr lang="en-US" dirty="0" smtClean="0"/>
              <a:t>fs</a:t>
            </a:r>
            <a:endParaRPr lang="he-IL" dirty="0" smtClean="0"/>
          </a:p>
          <a:p>
            <a:pPr algn="r" rtl="1"/>
            <a:r>
              <a:rPr lang="he-IL" dirty="0" err="1" smtClean="0"/>
              <a:t>איבנטים</a:t>
            </a:r>
            <a:r>
              <a:rPr lang="he-IL" dirty="0" smtClean="0"/>
              <a:t> – </a:t>
            </a:r>
            <a:r>
              <a:rPr lang="en-US" dirty="0" smtClean="0"/>
              <a:t>events</a:t>
            </a:r>
            <a:endParaRPr lang="he-IL" dirty="0" smtClean="0"/>
          </a:p>
          <a:p>
            <a:pPr algn="r" rtl="1"/>
            <a:r>
              <a:rPr lang="he-IL" dirty="0" err="1" smtClean="0"/>
              <a:t>סקלביליות</a:t>
            </a:r>
            <a:r>
              <a:rPr lang="he-IL" dirty="0" smtClean="0"/>
              <a:t> – </a:t>
            </a:r>
            <a:r>
              <a:rPr lang="en-US" dirty="0" smtClean="0"/>
              <a:t>cluster, worker threads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u="sng" dirty="0" smtClean="0"/>
              <a:t>מודולים ייחודיים נוספים:</a:t>
            </a:r>
            <a:endParaRPr lang="he-IL" u="sng" dirty="0"/>
          </a:p>
          <a:p>
            <a:pPr algn="r" rtl="1"/>
            <a:r>
              <a:rPr lang="he-IL" dirty="0" smtClean="0"/>
              <a:t>קריפטוגרפיה – </a:t>
            </a:r>
            <a:r>
              <a:rPr lang="en-US" dirty="0" smtClean="0"/>
              <a:t>crypto</a:t>
            </a:r>
            <a:endParaRPr lang="he-IL" dirty="0" smtClean="0"/>
          </a:p>
          <a:p>
            <a:pPr algn="r" rtl="1"/>
            <a:r>
              <a:rPr lang="he-IL" dirty="0" smtClean="0"/>
              <a:t>כיווץ – </a:t>
            </a:r>
            <a:r>
              <a:rPr lang="en-US" dirty="0" err="1" smtClean="0"/>
              <a:t>zlib</a:t>
            </a:r>
            <a:endParaRPr lang="he-IL" dirty="0" smtClean="0"/>
          </a:p>
          <a:p>
            <a:pPr algn="r" rtl="1"/>
            <a:r>
              <a:rPr lang="he-IL" dirty="0" err="1" smtClean="0"/>
              <a:t>סטרימינג</a:t>
            </a:r>
            <a:r>
              <a:rPr lang="he-IL" dirty="0" smtClean="0"/>
              <a:t> – </a:t>
            </a:r>
            <a:r>
              <a:rPr lang="en-US" dirty="0" smtClean="0"/>
              <a:t>stream</a:t>
            </a:r>
            <a:endParaRPr lang="he-IL" dirty="0" smtClean="0"/>
          </a:p>
          <a:p>
            <a:pPr algn="r" rtl="1"/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9512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366" y="121286"/>
            <a:ext cx="10515600" cy="719604"/>
          </a:xfrm>
        </p:spPr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היתרונות של </a:t>
            </a:r>
            <a:r>
              <a:rPr lang="en-US" dirty="0" smtClean="0">
                <a:cs typeface="+mn-cs"/>
              </a:rPr>
              <a:t>Node.JS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0514" y="840890"/>
            <a:ext cx="10597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600" b="1" u="sng" dirty="0" smtClean="0"/>
              <a:t>פשטות</a:t>
            </a:r>
            <a:r>
              <a:rPr lang="he-IL" sz="1600" dirty="0" smtClean="0"/>
              <a:t> – הכתיבה פשוטה, ה-</a:t>
            </a:r>
            <a:r>
              <a:rPr lang="en-US" sz="1600" dirty="0" smtClean="0"/>
              <a:t>Deploy</a:t>
            </a:r>
            <a:r>
              <a:rPr lang="he-IL" sz="1600" dirty="0" smtClean="0"/>
              <a:t> </a:t>
            </a:r>
            <a:r>
              <a:rPr lang="he-IL" sz="1600" dirty="0" err="1" smtClean="0"/>
              <a:t>מיידי</a:t>
            </a:r>
            <a:r>
              <a:rPr lang="he-IL" sz="1600" dirty="0" smtClean="0"/>
              <a:t> </a:t>
            </a:r>
            <a:r>
              <a:rPr lang="he-IL" sz="1600" dirty="0" smtClean="0"/>
              <a:t>ופשוט. מעבר קל בתהליכי </a:t>
            </a:r>
            <a:r>
              <a:rPr lang="en-US" sz="1600" dirty="0" smtClean="0"/>
              <a:t>CI\CD</a:t>
            </a:r>
            <a:r>
              <a:rPr lang="he-IL" sz="1600" dirty="0" smtClean="0"/>
              <a:t>.</a:t>
            </a:r>
            <a:endParaRPr lang="he-IL" sz="1600" dirty="0" smtClean="0"/>
          </a:p>
          <a:p>
            <a:pPr algn="r" rtl="1"/>
            <a:endParaRPr lang="he-IL" sz="1600" dirty="0" smtClean="0"/>
          </a:p>
          <a:p>
            <a:pPr algn="r" rtl="1"/>
            <a:r>
              <a:rPr lang="en-US" sz="1600" b="1" u="sng" dirty="0" smtClean="0"/>
              <a:t>Lightweight</a:t>
            </a:r>
            <a:r>
              <a:rPr lang="en-US" sz="1600" dirty="0" smtClean="0"/>
              <a:t> </a:t>
            </a:r>
            <a:r>
              <a:rPr lang="he-IL" sz="1600" dirty="0" smtClean="0"/>
              <a:t> – </a:t>
            </a:r>
            <a:r>
              <a:rPr lang="he-IL" sz="1600" dirty="0" smtClean="0"/>
              <a:t>אפליקציית </a:t>
            </a:r>
            <a:r>
              <a:rPr lang="en-US" sz="1600" dirty="0" smtClean="0"/>
              <a:t>Node</a:t>
            </a:r>
            <a:r>
              <a:rPr lang="he-IL" sz="1600" dirty="0" smtClean="0"/>
              <a:t> הן "רזות" </a:t>
            </a:r>
            <a:r>
              <a:rPr lang="he-IL" sz="1600" dirty="0" smtClean="0"/>
              <a:t>מאוד וכתוצאה מכך חסכוניות במשאבים (</a:t>
            </a:r>
            <a:r>
              <a:rPr lang="he-IL" sz="1600" dirty="0" smtClean="0"/>
              <a:t>זיכרון / מעבד) </a:t>
            </a:r>
            <a:r>
              <a:rPr lang="he-IL" sz="1600" dirty="0" smtClean="0"/>
              <a:t>ביחס </a:t>
            </a:r>
            <a:r>
              <a:rPr lang="he-IL" sz="1600" dirty="0" smtClean="0"/>
              <a:t>למתחרות בצד השרת.</a:t>
            </a:r>
          </a:p>
          <a:p>
            <a:pPr algn="r" rtl="1"/>
            <a:endParaRPr lang="he-IL" sz="1600" dirty="0"/>
          </a:p>
          <a:p>
            <a:pPr algn="r" rtl="1"/>
            <a:r>
              <a:rPr lang="en-US" sz="1600" b="1" u="sng" dirty="0" smtClean="0"/>
              <a:t>Cross Platform</a:t>
            </a:r>
            <a:r>
              <a:rPr lang="he-IL" sz="1600" b="1" u="sng" dirty="0" smtClean="0"/>
              <a:t> </a:t>
            </a:r>
            <a:r>
              <a:rPr lang="he-IL" sz="1600" dirty="0" smtClean="0"/>
              <a:t>– אפליקציות </a:t>
            </a:r>
            <a:r>
              <a:rPr lang="en-US" sz="1600" dirty="0" smtClean="0"/>
              <a:t>Node.JS</a:t>
            </a:r>
            <a:r>
              <a:rPr lang="he-IL" sz="1600" dirty="0" smtClean="0"/>
              <a:t> רצות על כל מערכות ההפעלה ללא צורך </a:t>
            </a:r>
            <a:r>
              <a:rPr lang="he-IL" sz="1600" dirty="0" smtClean="0"/>
              <a:t>בהתאמות מיוחדות. </a:t>
            </a:r>
            <a:endParaRPr lang="he-IL" sz="1600" dirty="0" smtClean="0"/>
          </a:p>
          <a:p>
            <a:pPr algn="r" rtl="1"/>
            <a:endParaRPr lang="he-IL" sz="1600" dirty="0"/>
          </a:p>
          <a:p>
            <a:pPr algn="r" rtl="1"/>
            <a:r>
              <a:rPr lang="he-IL" sz="1600" b="1" u="sng" dirty="0" smtClean="0"/>
              <a:t>התאמה ל-</a:t>
            </a:r>
            <a:r>
              <a:rPr lang="en-US" sz="1600" b="1" u="sng" dirty="0" smtClean="0"/>
              <a:t>Containers</a:t>
            </a:r>
            <a:r>
              <a:rPr lang="he-IL" sz="1600" b="1" u="sng" dirty="0" smtClean="0"/>
              <a:t> </a:t>
            </a:r>
            <a:r>
              <a:rPr lang="he-IL" sz="1600" dirty="0" smtClean="0"/>
              <a:t>– היכולת </a:t>
            </a:r>
            <a:r>
              <a:rPr lang="he-IL" sz="1600" dirty="0" smtClean="0"/>
              <a:t>לרוץ על לינוקס </a:t>
            </a:r>
            <a:r>
              <a:rPr lang="he-IL" sz="1600" dirty="0" smtClean="0"/>
              <a:t>והחסכוניות במשאבים הופכות אפליקציות </a:t>
            </a:r>
            <a:r>
              <a:rPr lang="en-US" sz="1600" dirty="0" smtClean="0"/>
              <a:t>Node</a:t>
            </a:r>
            <a:r>
              <a:rPr lang="he-IL" sz="1600" dirty="0" smtClean="0"/>
              <a:t> </a:t>
            </a:r>
            <a:r>
              <a:rPr lang="he-IL" sz="1600" dirty="0" smtClean="0"/>
              <a:t>למועמדות </a:t>
            </a:r>
            <a:r>
              <a:rPr lang="he-IL" sz="1600" dirty="0" smtClean="0"/>
              <a:t>מובילות לעיטוף ב-</a:t>
            </a:r>
            <a:r>
              <a:rPr lang="en-US" sz="1600" dirty="0" smtClean="0"/>
              <a:t>Containers</a:t>
            </a:r>
            <a:r>
              <a:rPr lang="he-IL" sz="1600" dirty="0" smtClean="0"/>
              <a:t>.</a:t>
            </a:r>
          </a:p>
          <a:p>
            <a:pPr algn="r" rtl="1"/>
            <a:endParaRPr lang="he-IL" sz="1600" dirty="0" smtClean="0"/>
          </a:p>
          <a:p>
            <a:pPr algn="r" rtl="1"/>
            <a:r>
              <a:rPr lang="en-US" sz="1600" b="1" u="sng" dirty="0" smtClean="0"/>
              <a:t>Scaling</a:t>
            </a:r>
            <a:r>
              <a:rPr lang="he-IL" sz="1600" dirty="0" smtClean="0"/>
              <a:t>- </a:t>
            </a:r>
            <a:r>
              <a:rPr lang="he-IL" sz="1600" dirty="0" smtClean="0"/>
              <a:t>ניתן לבצע </a:t>
            </a:r>
            <a:r>
              <a:rPr lang="en-US" sz="1600" dirty="0" smtClean="0"/>
              <a:t>upscale</a:t>
            </a:r>
            <a:r>
              <a:rPr lang="he-IL" sz="1600" dirty="0" smtClean="0"/>
              <a:t> </a:t>
            </a:r>
            <a:r>
              <a:rPr lang="he-IL" sz="1600" dirty="0" smtClean="0"/>
              <a:t>בקלות (פנימית באמצעות </a:t>
            </a:r>
            <a:r>
              <a:rPr lang="en-US" sz="1600" dirty="0" smtClean="0"/>
              <a:t>cluster mode</a:t>
            </a:r>
            <a:r>
              <a:rPr lang="he-IL" sz="1600" dirty="0" smtClean="0"/>
              <a:t>, או חיצונית ע"י גורמים מארחים).</a:t>
            </a:r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dirty="0" smtClean="0"/>
              <a:t>התאמה לעולם ה-</a:t>
            </a:r>
            <a:r>
              <a:rPr lang="en-US" sz="1600" dirty="0" smtClean="0"/>
              <a:t>Cloud</a:t>
            </a:r>
            <a:r>
              <a:rPr lang="he-IL" sz="1600" dirty="0" smtClean="0"/>
              <a:t> – בזכות </a:t>
            </a:r>
            <a:r>
              <a:rPr lang="he-IL" sz="1600" dirty="0" smtClean="0"/>
              <a:t>כל האמור </a:t>
            </a:r>
            <a:r>
              <a:rPr lang="he-IL" sz="1600" dirty="0" smtClean="0"/>
              <a:t>לעיל, אפליקציות </a:t>
            </a:r>
            <a:r>
              <a:rPr lang="en-US" sz="1600" dirty="0" smtClean="0"/>
              <a:t>Node</a:t>
            </a:r>
            <a:r>
              <a:rPr lang="he-IL" sz="1600" dirty="0" smtClean="0"/>
              <a:t> מתאימות באופן </a:t>
            </a:r>
            <a:r>
              <a:rPr lang="he-IL" sz="1600" dirty="0" smtClean="0"/>
              <a:t>אופטימלי לשירותי ענן </a:t>
            </a:r>
            <a:r>
              <a:rPr lang="he-IL" sz="1600" dirty="0" smtClean="0"/>
              <a:t>הן בהיבטי </a:t>
            </a:r>
            <a:r>
              <a:rPr lang="en-US" sz="1600" dirty="0" smtClean="0"/>
              <a:t>deploy</a:t>
            </a:r>
            <a:r>
              <a:rPr lang="he-IL" sz="1600" dirty="0" smtClean="0"/>
              <a:t> (עיטוף </a:t>
            </a:r>
            <a:r>
              <a:rPr lang="he-IL" sz="1600" dirty="0" smtClean="0"/>
              <a:t>בקונטיינרים, העלאה לענן), </a:t>
            </a:r>
            <a:r>
              <a:rPr lang="he-IL" sz="1600" dirty="0" smtClean="0"/>
              <a:t>והן בהיבטי חסכון במשאבים (== כסף בענן).</a:t>
            </a:r>
          </a:p>
          <a:p>
            <a:pPr algn="r" rtl="1"/>
            <a:endParaRPr lang="he-IL" sz="1600" dirty="0" smtClean="0"/>
          </a:p>
          <a:p>
            <a:pPr algn="r" rtl="1"/>
            <a:r>
              <a:rPr lang="he-IL" sz="1600" b="1" u="sng" dirty="0" err="1" smtClean="0"/>
              <a:t>אקוסיסטם</a:t>
            </a:r>
            <a:r>
              <a:rPr lang="he-IL" sz="1600" b="1" u="sng" dirty="0" smtClean="0"/>
              <a:t> </a:t>
            </a:r>
            <a:r>
              <a:rPr lang="he-IL" sz="1600" b="1" dirty="0" smtClean="0"/>
              <a:t>	        </a:t>
            </a:r>
            <a:r>
              <a:rPr lang="he-IL" sz="1600" dirty="0" smtClean="0"/>
              <a:t>– </a:t>
            </a:r>
            <a:r>
              <a:rPr lang="en-US" sz="1600" dirty="0" smtClean="0"/>
              <a:t>NPM</a:t>
            </a:r>
            <a:r>
              <a:rPr lang="he-IL" sz="1600" dirty="0"/>
              <a:t> </a:t>
            </a:r>
            <a:endParaRPr lang="he-IL" sz="1600" dirty="0" smtClean="0"/>
          </a:p>
          <a:p>
            <a:pPr algn="r" rtl="1"/>
            <a:r>
              <a:rPr lang="he-IL" sz="1600" dirty="0" smtClean="0"/>
              <a:t>	        - קהילה עולמית (וישראלית!) גדולה ותומכת.</a:t>
            </a:r>
          </a:p>
          <a:p>
            <a:pPr algn="r" rtl="1"/>
            <a:endParaRPr lang="he-IL" sz="1600" dirty="0"/>
          </a:p>
          <a:p>
            <a:pPr algn="r" rtl="1"/>
            <a:endParaRPr lang="he-IL" sz="1600" dirty="0" smtClean="0"/>
          </a:p>
        </p:txBody>
      </p:sp>
    </p:spTree>
    <p:extLst>
      <p:ext uri="{BB962C8B-B14F-4D97-AF65-F5344CB8AC3E}">
        <p14:creationId xmlns:p14="http://schemas.microsoft.com/office/powerpoint/2010/main" val="262145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0031" y="2993322"/>
            <a:ext cx="5069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800" dirty="0" smtClean="0"/>
              <a:t>בואו נכתוב קצת קוד!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2467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התאמות לצד השרת</a:t>
            </a:r>
            <a:endParaRPr lang="en-US" dirty="0"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594" y="1620201"/>
            <a:ext cx="108428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 ילד שהגיע לגיל מצוות, כאשר </a:t>
            </a:r>
            <a:r>
              <a:rPr lang="en-US" dirty="0" smtClean="0"/>
              <a:t>JavaScript</a:t>
            </a:r>
            <a:r>
              <a:rPr lang="he-IL" dirty="0" smtClean="0"/>
              <a:t> נכנסה לצד השרת, הדרישות ממנה עלו. </a:t>
            </a:r>
          </a:p>
          <a:p>
            <a:pPr algn="r" rtl="1"/>
            <a:r>
              <a:rPr lang="he-IL" dirty="0" smtClean="0"/>
              <a:t>היו צריכים להוסיף יכולות שעד היום היו חסרות:</a:t>
            </a:r>
          </a:p>
          <a:p>
            <a:pPr algn="r" rtl="1"/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חלוקת קוד למודולים (לצורך שיפור תחזוקה / קריאות וכו')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להגיב </a:t>
            </a:r>
            <a:r>
              <a:rPr lang="he-IL" dirty="0" err="1" smtClean="0"/>
              <a:t>לאיבנטים</a:t>
            </a:r>
            <a:r>
              <a:rPr lang="he-IL" dirty="0" smtClean="0"/>
              <a:t> של מערכת ההפעלה / אפליקטיביים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יכולת </a:t>
            </a:r>
            <a:r>
              <a:rPr lang="en-US" dirty="0" smtClean="0"/>
              <a:t>IO</a:t>
            </a:r>
            <a:r>
              <a:rPr lang="he-IL" dirty="0" smtClean="0"/>
              <a:t> (טיפול בקבצים, תקשורת רשת וכד')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תמיכה </a:t>
            </a:r>
            <a:r>
              <a:rPr lang="he-IL" dirty="0" smtClean="0"/>
              <a:t>בהרחבות / ספריות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/>
              <a:t>שימוש חכם במשאבים (מעבד / זיכרון) בעידן הענן (צמצום עלויות).</a:t>
            </a: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 smtClean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algn="r" rtl="1"/>
            <a:r>
              <a:rPr lang="he-IL" dirty="0" smtClean="0"/>
              <a:t>את היכולות הללו מספק </a:t>
            </a:r>
            <a:r>
              <a:rPr lang="en-US" dirty="0" smtClean="0"/>
              <a:t>Node.JS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0977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9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 smtClean="0">
                <a:cs typeface="+mn-cs"/>
              </a:rPr>
              <a:t>מה זה </a:t>
            </a:r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?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1294" y="1690687"/>
            <a:ext cx="105972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מנוע אסינכרוני מכוון-אירועים לבניית אפליקציות רשת </a:t>
            </a:r>
            <a:r>
              <a:rPr lang="he-IL" dirty="0" err="1" smtClean="0"/>
              <a:t>סקלביליות</a:t>
            </a:r>
            <a:r>
              <a:rPr lang="he-IL" dirty="0" smtClean="0"/>
              <a:t>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"מנוע" – מריץ את הקוד שלנו מחוץ לדפדפן ונותן לנו יכולות מול מערכת הפעלה (רשת, </a:t>
            </a:r>
            <a:r>
              <a:rPr lang="en-US" dirty="0" smtClean="0"/>
              <a:t>IO</a:t>
            </a:r>
            <a:r>
              <a:rPr lang="he-IL" dirty="0" smtClean="0"/>
              <a:t>, ועוד...)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"אסינכרוני" – פעולות </a:t>
            </a:r>
            <a:r>
              <a:rPr lang="en-US" dirty="0" smtClean="0"/>
              <a:t>IO</a:t>
            </a:r>
            <a:r>
              <a:rPr lang="he-IL" dirty="0" smtClean="0"/>
              <a:t> אף פעם לא "חוסמות" / "תוקעות" את ריצת התוכנית – ארכיטקטורת ה-</a:t>
            </a:r>
            <a:r>
              <a:rPr lang="en-US" dirty="0" smtClean="0"/>
              <a:t>event-loop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"מכוון אירועים" – מגיב לאירועי מערכת הפעלה / אירועים בהתאמה אישית.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"</a:t>
            </a:r>
            <a:r>
              <a:rPr lang="he-IL" dirty="0" err="1" smtClean="0"/>
              <a:t>סקלביליות</a:t>
            </a:r>
            <a:r>
              <a:rPr lang="he-IL" dirty="0" smtClean="0"/>
              <a:t>" – </a:t>
            </a:r>
            <a:r>
              <a:rPr lang="en-US" dirty="0" smtClean="0"/>
              <a:t>Minimum Effort Deploy / Up-Scale</a:t>
            </a:r>
            <a:endParaRPr lang="he-IL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0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Hello World</a:t>
            </a:r>
            <a:endParaRPr lang="en-US" dirty="0"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9" y="972164"/>
            <a:ext cx="6361027" cy="31932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9199" y="4625952"/>
            <a:ext cx="209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algn="r" rtl="1"/>
            <a:r>
              <a:rPr lang="he-IL" b="1" dirty="0" smtClean="0"/>
              <a:t>מה בעצם קורה כאן?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372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188" y="1018333"/>
            <a:ext cx="105972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הקוד שלנו – </a:t>
            </a:r>
            <a:r>
              <a:rPr lang="en-US" dirty="0" smtClean="0"/>
              <a:t>100% </a:t>
            </a:r>
            <a:r>
              <a:rPr lang="en-US" dirty="0" err="1" smtClean="0"/>
              <a:t>Javascript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V8</a:t>
            </a:r>
            <a:r>
              <a:rPr lang="he-IL" dirty="0" smtClean="0"/>
              <a:t> של גוגל כרום – מפרסר ומריץ את קוד ה-</a:t>
            </a:r>
            <a:r>
              <a:rPr lang="en-US" dirty="0" smtClean="0"/>
              <a:t>JS</a:t>
            </a:r>
            <a:r>
              <a:rPr lang="he-IL" dirty="0" smtClean="0"/>
              <a:t> שלנו	</a:t>
            </a:r>
            <a:r>
              <a:rPr lang="en-US" dirty="0" smtClean="0"/>
              <a:t>		</a:t>
            </a:r>
            <a:r>
              <a:rPr lang="he-IL" dirty="0" smtClean="0"/>
              <a:t>- </a:t>
            </a:r>
            <a:r>
              <a:rPr lang="en-US" dirty="0" smtClean="0"/>
              <a:t>Single Threaded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smtClean="0"/>
              <a:t>Node.JS</a:t>
            </a:r>
            <a:r>
              <a:rPr lang="he-IL" dirty="0" smtClean="0"/>
              <a:t> – מתווך בין </a:t>
            </a:r>
            <a:r>
              <a:rPr lang="en-US" dirty="0" smtClean="0"/>
              <a:t>V8</a:t>
            </a:r>
            <a:r>
              <a:rPr lang="he-IL" dirty="0" smtClean="0"/>
              <a:t> ל-</a:t>
            </a:r>
            <a:r>
              <a:rPr lang="en-US" dirty="0" err="1" smtClean="0"/>
              <a:t>Libuv</a:t>
            </a:r>
            <a:r>
              <a:rPr lang="he-IL" dirty="0" smtClean="0"/>
              <a:t> </a:t>
            </a:r>
            <a:r>
              <a:rPr lang="he-IL" sz="1200" dirty="0" smtClean="0"/>
              <a:t>(עוטף פונקציונלית </a:t>
            </a:r>
            <a:r>
              <a:rPr lang="en-US" sz="1200" dirty="0" smtClean="0"/>
              <a:t>IO</a:t>
            </a:r>
            <a:r>
              <a:rPr lang="he-IL" sz="1200" dirty="0" smtClean="0"/>
              <a:t> של </a:t>
            </a:r>
            <a:r>
              <a:rPr lang="en-US" sz="1200" dirty="0" err="1" smtClean="0"/>
              <a:t>Libuv</a:t>
            </a:r>
            <a:r>
              <a:rPr lang="he-IL" sz="1200" dirty="0" smtClean="0"/>
              <a:t> וחושף ממשק </a:t>
            </a:r>
            <a:r>
              <a:rPr lang="he-IL" sz="1200" dirty="0" err="1" smtClean="0"/>
              <a:t>ג'אווסקריפטי</a:t>
            </a:r>
            <a:r>
              <a:rPr lang="he-IL" sz="1200" dirty="0" smtClean="0"/>
              <a:t> שאנחנו יכולים לייבא ולהשתמש בו)</a:t>
            </a:r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he-IL" dirty="0"/>
          </a:p>
          <a:p>
            <a:pPr algn="r" rtl="1"/>
            <a:r>
              <a:rPr lang="he-IL" dirty="0" smtClean="0"/>
              <a:t>מנוע </a:t>
            </a:r>
            <a:r>
              <a:rPr lang="en-US" dirty="0" err="1" smtClean="0"/>
              <a:t>Libuv</a:t>
            </a:r>
            <a:r>
              <a:rPr lang="he-IL" dirty="0" smtClean="0"/>
              <a:t> – מנוע </a:t>
            </a:r>
            <a:r>
              <a:rPr lang="en-US" dirty="0" smtClean="0"/>
              <a:t>Cross Platform</a:t>
            </a:r>
            <a:r>
              <a:rPr lang="he-IL" dirty="0" smtClean="0"/>
              <a:t> - המספק יכולות </a:t>
            </a:r>
            <a:r>
              <a:rPr lang="en-US" dirty="0" smtClean="0"/>
              <a:t>IO</a:t>
            </a:r>
            <a:r>
              <a:rPr lang="he-IL" dirty="0" smtClean="0"/>
              <a:t> מול מערכת ההפעלה	- </a:t>
            </a:r>
            <a:r>
              <a:rPr lang="en-US" dirty="0" smtClean="0"/>
              <a:t>Multi Threaded</a:t>
            </a:r>
            <a:r>
              <a:rPr lang="he-IL" dirty="0" smtClean="0"/>
              <a:t> 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מערכת ההפעלה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10151635" y="153296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0721788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1266644" y="5758095"/>
            <a:ext cx="305278" cy="6588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rved Left Arrow 6"/>
          <p:cNvSpPr/>
          <p:nvPr/>
        </p:nvSpPr>
        <p:spPr>
          <a:xfrm>
            <a:off x="10739718" y="4204448"/>
            <a:ext cx="596153" cy="995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 rot="10800000">
            <a:off x="9529484" y="4150658"/>
            <a:ext cx="596153" cy="995082"/>
          </a:xfrm>
          <a:prstGeom prst="curvedLeftArrow">
            <a:avLst>
              <a:gd name="adj1" fmla="val 25000"/>
              <a:gd name="adj2" fmla="val 515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0661" y="4499393"/>
            <a:ext cx="162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The Event Loop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03760" y="5726340"/>
            <a:ext cx="326315" cy="666218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9750852" y="2858705"/>
            <a:ext cx="466165" cy="74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89036" y="5920246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Thread 1</a:t>
            </a:r>
            <a:endParaRPr lang="he-IL" sz="1200" dirty="0" smtClean="0">
              <a:solidFill>
                <a:schemeClr val="accent2"/>
              </a:solidFill>
            </a:endParaRPr>
          </a:p>
          <a:p>
            <a:pPr algn="ctr"/>
            <a:r>
              <a:rPr lang="he-IL" sz="1200" dirty="0" smtClean="0">
                <a:solidFill>
                  <a:schemeClr val="accent2"/>
                </a:solidFill>
              </a:rPr>
              <a:t>האזנה לפורט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399057" y="5757130"/>
            <a:ext cx="305278" cy="65889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8379613" y="5725375"/>
            <a:ext cx="326315" cy="666218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631170" y="5873466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Thread 2</a:t>
            </a:r>
            <a:endParaRPr lang="he-IL" sz="1100" dirty="0" smtClean="0">
              <a:solidFill>
                <a:schemeClr val="accent6"/>
              </a:solidFill>
            </a:endParaRPr>
          </a:p>
          <a:p>
            <a:pPr algn="ctr"/>
            <a:r>
              <a:rPr lang="he-IL" sz="1100" dirty="0" smtClean="0">
                <a:solidFill>
                  <a:schemeClr val="accent6"/>
                </a:solidFill>
              </a:rPr>
              <a:t>קריאה מקובץ</a:t>
            </a:r>
            <a:endParaRPr lang="en-US" sz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8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5" y="153948"/>
            <a:ext cx="10515600" cy="818216"/>
          </a:xfrm>
        </p:spPr>
        <p:txBody>
          <a:bodyPr/>
          <a:lstStyle/>
          <a:p>
            <a:pPr algn="ctr" rtl="1"/>
            <a:r>
              <a:rPr lang="en-US" dirty="0" smtClean="0">
                <a:cs typeface="+mn-cs"/>
              </a:rPr>
              <a:t>Node.JS</a:t>
            </a:r>
            <a:r>
              <a:rPr lang="he-IL" dirty="0" smtClean="0">
                <a:cs typeface="+mn-cs"/>
              </a:rPr>
              <a:t> – מתחת למכסה המנוע</a:t>
            </a:r>
            <a:endParaRPr lang="en-US" dirty="0">
              <a:cs typeface="+mn-cs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181714"/>
            <a:ext cx="10046274" cy="39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198421" y="1181714"/>
            <a:ext cx="2367740" cy="1835806"/>
          </a:xfrm>
          <a:prstGeom prst="rect">
            <a:avLst/>
          </a:pr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48695" y="55637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 smtClean="0"/>
              <a:t>קוד האפליקציה שלנו – כתוב ב-</a:t>
            </a:r>
            <a:r>
              <a:rPr lang="en-US" dirty="0" smtClean="0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1259</Words>
  <Application>Microsoft Office PowerPoint</Application>
  <PresentationFormat>Widescreen</PresentationFormat>
  <Paragraphs>186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                           Introduction</vt:lpstr>
      <vt:lpstr>הקדמה</vt:lpstr>
      <vt:lpstr>התאמות לצד השרת</vt:lpstr>
      <vt:lpstr>מה זה Node.JS ?</vt:lpstr>
      <vt:lpstr>מה זה Node.JS ?</vt:lpstr>
      <vt:lpstr>מה זה Node.JS ?</vt:lpstr>
      <vt:lpstr>Hello World</vt:lpstr>
      <vt:lpstr>Node.JS – מתחת למכסה המנוע</vt:lpstr>
      <vt:lpstr>Node.JS – מתחת למכסה המנוע</vt:lpstr>
      <vt:lpstr>Node.JS – מתחת למכסה המנוע</vt:lpstr>
      <vt:lpstr>Node.JS – מתחת למכסה המנוע</vt:lpstr>
      <vt:lpstr>Node.JS – מתחת למכסה המנוע</vt:lpstr>
      <vt:lpstr>Node.JS – מתחת למכסה המנוע</vt:lpstr>
      <vt:lpstr>PowerPoint Presentation</vt:lpstr>
      <vt:lpstr>תוכנית Node.JS</vt:lpstr>
      <vt:lpstr>Hello World</vt:lpstr>
      <vt:lpstr>האם Node היא סינגל ת'רד?</vt:lpstr>
      <vt:lpstr>עבודה נכונה עם Node.JS</vt:lpstr>
      <vt:lpstr>עבודה נכונה עם Node.JS</vt:lpstr>
      <vt:lpstr>המודולים (פונקציונליות) ש-Node.JS נותנת לנו</vt:lpstr>
      <vt:lpstr>היתרונות של Node.JS</vt:lpstr>
      <vt:lpstr>PowerPoint Presentation</vt:lpstr>
    </vt:vector>
  </TitlesOfParts>
  <Company>Taldor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Introduction</dc:title>
  <dc:creator>Lior Baraban</dc:creator>
  <cp:lastModifiedBy>Lior Baraban</cp:lastModifiedBy>
  <cp:revision>75</cp:revision>
  <dcterms:created xsi:type="dcterms:W3CDTF">2019-11-25T13:26:21Z</dcterms:created>
  <dcterms:modified xsi:type="dcterms:W3CDTF">2019-11-27T12:25:43Z</dcterms:modified>
</cp:coreProperties>
</file>