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9" r:id="rId4"/>
    <p:sldId id="270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or Baraban" initials="LB" lastIdx="2" clrIdx="0">
    <p:extLst>
      <p:ext uri="{19B8F6BF-5375-455C-9EA6-DF929625EA0E}">
        <p15:presenceInfo xmlns:p15="http://schemas.microsoft.com/office/powerpoint/2012/main" userId="S-1-5-21-92377621-2842499777-3272480925-4808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E3D0-DDF3-45C6-B086-E5A494B8EE7C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CC13-9309-48FF-B341-B429A49A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084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E3D0-DDF3-45C6-B086-E5A494B8EE7C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CC13-9309-48FF-B341-B429A49A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2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E3D0-DDF3-45C6-B086-E5A494B8EE7C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CC13-9309-48FF-B341-B429A49A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9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E3D0-DDF3-45C6-B086-E5A494B8EE7C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CC13-9309-48FF-B341-B429A49A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27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E3D0-DDF3-45C6-B086-E5A494B8EE7C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CC13-9309-48FF-B341-B429A49A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41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E3D0-DDF3-45C6-B086-E5A494B8EE7C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CC13-9309-48FF-B341-B429A49A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9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E3D0-DDF3-45C6-B086-E5A494B8EE7C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CC13-9309-48FF-B341-B429A49A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7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E3D0-DDF3-45C6-B086-E5A494B8EE7C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CC13-9309-48FF-B341-B429A49A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626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E3D0-DDF3-45C6-B086-E5A494B8EE7C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CC13-9309-48FF-B341-B429A49A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02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E3D0-DDF3-45C6-B086-E5A494B8EE7C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CC13-9309-48FF-B341-B429A49A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1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E3D0-DDF3-45C6-B086-E5A494B8EE7C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CC13-9309-48FF-B341-B429A49A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52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4E3D0-DDF3-45C6-B086-E5A494B8EE7C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5CC13-9309-48FF-B341-B429A49A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31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518" y="674127"/>
            <a:ext cx="9144000" cy="2387600"/>
          </a:xfrm>
        </p:spPr>
        <p:txBody>
          <a:bodyPr/>
          <a:lstStyle/>
          <a:p>
            <a:r>
              <a:rPr lang="en-US" dirty="0" smtClean="0"/>
              <a:t>                           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2283" y="5323261"/>
            <a:ext cx="9144000" cy="1655762"/>
          </a:xfrm>
        </p:spPr>
        <p:txBody>
          <a:bodyPr/>
          <a:lstStyle/>
          <a:p>
            <a:r>
              <a:rPr lang="en-US" dirty="0" smtClean="0"/>
              <a:t>Lior Baraban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01" y="1118161"/>
            <a:ext cx="561975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492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604"/>
          </a:xfrm>
        </p:spPr>
        <p:txBody>
          <a:bodyPr/>
          <a:lstStyle/>
          <a:p>
            <a:pPr algn="ctr" rtl="1"/>
            <a:r>
              <a:rPr lang="he-IL" dirty="0" smtClean="0"/>
              <a:t>המודולים (פונקציונליות) ש-</a:t>
            </a:r>
            <a:r>
              <a:rPr lang="en-US" dirty="0" smtClean="0"/>
              <a:t>Node.JS</a:t>
            </a:r>
            <a:r>
              <a:rPr lang="he-IL" dirty="0" smtClean="0"/>
              <a:t> נותנת לנו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41294" y="1690687"/>
            <a:ext cx="1059723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u="sng" dirty="0" err="1" smtClean="0"/>
              <a:t>מודולי</a:t>
            </a:r>
            <a:r>
              <a:rPr lang="he-IL" u="sng" dirty="0" smtClean="0"/>
              <a:t> הבסיס:</a:t>
            </a:r>
          </a:p>
          <a:p>
            <a:pPr algn="r" rtl="1"/>
            <a:r>
              <a:rPr lang="he-IL" dirty="0" smtClean="0"/>
              <a:t>תקשורת רשת – </a:t>
            </a:r>
            <a:r>
              <a:rPr lang="en-US" dirty="0" smtClean="0"/>
              <a:t>http, https</a:t>
            </a:r>
            <a:endParaRPr lang="he-IL" dirty="0" smtClean="0"/>
          </a:p>
          <a:p>
            <a:pPr algn="r" rtl="1"/>
            <a:r>
              <a:rPr lang="he-IL" dirty="0" smtClean="0"/>
              <a:t>קבצים – </a:t>
            </a:r>
            <a:r>
              <a:rPr lang="en-US" dirty="0" smtClean="0"/>
              <a:t>fs</a:t>
            </a:r>
            <a:endParaRPr lang="he-IL" dirty="0" smtClean="0"/>
          </a:p>
          <a:p>
            <a:pPr algn="r" rtl="1"/>
            <a:r>
              <a:rPr lang="he-IL" dirty="0" err="1" smtClean="0"/>
              <a:t>איבנטים</a:t>
            </a:r>
            <a:r>
              <a:rPr lang="he-IL" dirty="0" smtClean="0"/>
              <a:t> – </a:t>
            </a:r>
            <a:r>
              <a:rPr lang="en-US" dirty="0" smtClean="0"/>
              <a:t>events</a:t>
            </a:r>
            <a:endParaRPr lang="he-IL" dirty="0" smtClean="0"/>
          </a:p>
          <a:p>
            <a:pPr algn="r" rtl="1"/>
            <a:r>
              <a:rPr lang="he-IL" dirty="0" err="1" smtClean="0"/>
              <a:t>סקלביליות</a:t>
            </a:r>
            <a:r>
              <a:rPr lang="he-IL" dirty="0" smtClean="0"/>
              <a:t> – </a:t>
            </a:r>
            <a:r>
              <a:rPr lang="en-US" dirty="0" smtClean="0"/>
              <a:t>cluster, worker threads</a:t>
            </a:r>
            <a:endParaRPr lang="he-IL" dirty="0" smtClean="0"/>
          </a:p>
          <a:p>
            <a:pPr algn="r" rtl="1"/>
            <a:endParaRPr lang="he-IL" dirty="0" smtClean="0"/>
          </a:p>
          <a:p>
            <a:pPr algn="r" rtl="1"/>
            <a:endParaRPr lang="he-IL" dirty="0" smtClean="0"/>
          </a:p>
          <a:p>
            <a:pPr algn="r" rtl="1"/>
            <a:endParaRPr lang="he-IL" dirty="0"/>
          </a:p>
          <a:p>
            <a:pPr algn="r" rtl="1"/>
            <a:r>
              <a:rPr lang="he-IL" u="sng" dirty="0" smtClean="0"/>
              <a:t>מודולים ייחודיים נוספים:</a:t>
            </a:r>
            <a:endParaRPr lang="he-IL" u="sng" dirty="0"/>
          </a:p>
          <a:p>
            <a:pPr algn="r" rtl="1"/>
            <a:r>
              <a:rPr lang="he-IL" dirty="0" smtClean="0"/>
              <a:t>קריפטוגרפיה – </a:t>
            </a:r>
            <a:r>
              <a:rPr lang="en-US" dirty="0" smtClean="0"/>
              <a:t>crypto</a:t>
            </a:r>
            <a:endParaRPr lang="he-IL" dirty="0" smtClean="0"/>
          </a:p>
          <a:p>
            <a:pPr algn="r" rtl="1"/>
            <a:r>
              <a:rPr lang="he-IL" dirty="0" smtClean="0"/>
              <a:t>כיווץ – </a:t>
            </a:r>
            <a:r>
              <a:rPr lang="en-US" dirty="0" err="1" smtClean="0"/>
              <a:t>zlib</a:t>
            </a:r>
            <a:endParaRPr lang="he-IL" dirty="0" smtClean="0"/>
          </a:p>
          <a:p>
            <a:pPr algn="r" rtl="1"/>
            <a:r>
              <a:rPr lang="he-IL" dirty="0" err="1" smtClean="0"/>
              <a:t>סטרימינג</a:t>
            </a:r>
            <a:r>
              <a:rPr lang="he-IL" dirty="0" smtClean="0"/>
              <a:t> – </a:t>
            </a:r>
            <a:r>
              <a:rPr lang="en-US" dirty="0" smtClean="0"/>
              <a:t>stream</a:t>
            </a:r>
            <a:endParaRPr lang="he-IL" dirty="0" smtClean="0"/>
          </a:p>
          <a:p>
            <a:pPr algn="r" rtl="1"/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495121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604"/>
          </a:xfrm>
        </p:spPr>
        <p:txBody>
          <a:bodyPr/>
          <a:lstStyle/>
          <a:p>
            <a:pPr algn="ctr" rtl="1"/>
            <a:r>
              <a:rPr lang="he-IL" dirty="0" smtClean="0"/>
              <a:t>עבודה נכונה עם </a:t>
            </a:r>
            <a:r>
              <a:rPr lang="en-US" dirty="0" smtClean="0"/>
              <a:t>Node.JS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41294" y="1690687"/>
            <a:ext cx="10597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70% - פשוט לדעת טוב </a:t>
            </a:r>
            <a:r>
              <a:rPr lang="en-US" dirty="0" err="1" smtClean="0"/>
              <a:t>Javascript</a:t>
            </a:r>
            <a:r>
              <a:rPr lang="he-IL" dirty="0"/>
              <a:t> </a:t>
            </a:r>
            <a:endParaRPr lang="he-IL" dirty="0" smtClean="0"/>
          </a:p>
          <a:p>
            <a:pPr algn="r" rtl="1"/>
            <a:r>
              <a:rPr lang="he-IL" dirty="0" smtClean="0"/>
              <a:t>10% - להכיר את המודולים של </a:t>
            </a:r>
            <a:r>
              <a:rPr lang="en-US" dirty="0" smtClean="0"/>
              <a:t>Node.JS</a:t>
            </a:r>
            <a:r>
              <a:rPr lang="he-IL" dirty="0" smtClean="0"/>
              <a:t> ולדעת איך להשתמש בהם (</a:t>
            </a:r>
            <a:r>
              <a:rPr lang="en-US" dirty="0" smtClean="0"/>
              <a:t>http, fs, events</a:t>
            </a:r>
            <a:r>
              <a:rPr lang="he-IL" dirty="0" smtClean="0"/>
              <a:t>)</a:t>
            </a:r>
          </a:p>
          <a:p>
            <a:pPr algn="r" rtl="1"/>
            <a:r>
              <a:rPr lang="he-IL" dirty="0" smtClean="0"/>
              <a:t>10% - להשתמש באקו-</a:t>
            </a:r>
            <a:r>
              <a:rPr lang="he-IL" dirty="0" err="1" smtClean="0"/>
              <a:t>סיסטם</a:t>
            </a:r>
            <a:r>
              <a:rPr lang="he-IL" dirty="0" smtClean="0"/>
              <a:t> העצום של </a:t>
            </a:r>
            <a:r>
              <a:rPr lang="en-US" dirty="0" smtClean="0"/>
              <a:t>npm</a:t>
            </a:r>
            <a:endParaRPr lang="he-IL" dirty="0" smtClean="0"/>
          </a:p>
          <a:p>
            <a:pPr algn="r" rtl="1"/>
            <a:r>
              <a:rPr lang="he-IL" dirty="0" smtClean="0"/>
              <a:t>10% - </a:t>
            </a:r>
            <a:r>
              <a:rPr lang="he-IL" dirty="0" smtClean="0">
                <a:solidFill>
                  <a:srgbClr val="FF0000"/>
                </a:solidFill>
              </a:rPr>
              <a:t>לא לתקוע את ה-</a:t>
            </a:r>
            <a:r>
              <a:rPr lang="en-US" dirty="0" smtClean="0">
                <a:solidFill>
                  <a:srgbClr val="FF0000"/>
                </a:solidFill>
              </a:rPr>
              <a:t>event loop</a:t>
            </a:r>
            <a:endParaRPr lang="he-IL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925359" y="3263059"/>
            <a:ext cx="3937000" cy="2644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96966" y="4078942"/>
            <a:ext cx="302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 smtClean="0">
                <a:solidFill>
                  <a:srgbClr val="FF0000"/>
                </a:solidFill>
              </a:rPr>
              <a:t>"חבר, תקעת את </a:t>
            </a:r>
            <a:r>
              <a:rPr lang="he-IL" dirty="0" err="1" smtClean="0">
                <a:solidFill>
                  <a:srgbClr val="FF0000"/>
                </a:solidFill>
              </a:rPr>
              <a:t>האיבנט</a:t>
            </a:r>
            <a:r>
              <a:rPr lang="he-IL" dirty="0" smtClean="0">
                <a:solidFill>
                  <a:srgbClr val="FF0000"/>
                </a:solidFill>
              </a:rPr>
              <a:t> לופ..."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784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604"/>
          </a:xfrm>
        </p:spPr>
        <p:txBody>
          <a:bodyPr/>
          <a:lstStyle/>
          <a:p>
            <a:pPr algn="ctr" rtl="1"/>
            <a:r>
              <a:rPr lang="he-IL" dirty="0" smtClean="0"/>
              <a:t>היתרונות של </a:t>
            </a:r>
            <a:r>
              <a:rPr lang="en-US" dirty="0" smtClean="0"/>
              <a:t>Node.JS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59223" y="1197628"/>
            <a:ext cx="1059723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פשטות – כתיבה קצרה ופשוטה. </a:t>
            </a:r>
            <a:r>
              <a:rPr lang="he-IL" dirty="0" err="1" smtClean="0"/>
              <a:t>דיפלוי</a:t>
            </a:r>
            <a:r>
              <a:rPr lang="he-IL" dirty="0" smtClean="0"/>
              <a:t> </a:t>
            </a:r>
            <a:r>
              <a:rPr lang="he-IL" dirty="0" err="1" smtClean="0"/>
              <a:t>מיידי</a:t>
            </a:r>
            <a:r>
              <a:rPr lang="he-IL" dirty="0" smtClean="0"/>
              <a:t> ללא קומפילציות / המרות.</a:t>
            </a:r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חסכון במשאבים – אפליקציית נוד כמעט ולא צורכת משאבים (זיכרון / מעבד) ביחס למתחרות.</a:t>
            </a:r>
          </a:p>
          <a:p>
            <a:pPr algn="r" rtl="1"/>
            <a:endParaRPr lang="he-IL" dirty="0" smtClean="0"/>
          </a:p>
          <a:p>
            <a:pPr algn="r" rtl="1"/>
            <a:r>
              <a:rPr lang="he-IL" dirty="0" err="1" smtClean="0"/>
              <a:t>סקיילינג</a:t>
            </a:r>
            <a:r>
              <a:rPr lang="he-IL" dirty="0" smtClean="0"/>
              <a:t> ו-</a:t>
            </a:r>
            <a:r>
              <a:rPr lang="en-US" dirty="0" smtClean="0"/>
              <a:t>load balancing</a:t>
            </a:r>
            <a:r>
              <a:rPr lang="he-IL" dirty="0" smtClean="0"/>
              <a:t> - ניתן לבצע </a:t>
            </a:r>
            <a:r>
              <a:rPr lang="he-IL" dirty="0" err="1" smtClean="0"/>
              <a:t>סקייל</a:t>
            </a:r>
            <a:r>
              <a:rPr lang="he-IL" dirty="0" smtClean="0"/>
              <a:t> בקלות (פנימית באמצעות </a:t>
            </a:r>
            <a:r>
              <a:rPr lang="en-US" dirty="0" smtClean="0"/>
              <a:t>cluster mode</a:t>
            </a:r>
            <a:r>
              <a:rPr lang="he-IL" dirty="0" smtClean="0"/>
              <a:t>, או חיצונית ע"י הגורם המארח)</a:t>
            </a:r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התאמה לעולם ה-</a:t>
            </a:r>
            <a:r>
              <a:rPr lang="en-US" dirty="0" smtClean="0"/>
              <a:t>cloud</a:t>
            </a:r>
            <a:r>
              <a:rPr lang="he-IL" dirty="0" smtClean="0"/>
              <a:t> – בזכות האמור לעיל, אפליקציות </a:t>
            </a:r>
            <a:r>
              <a:rPr lang="en-US" dirty="0" smtClean="0"/>
              <a:t>Node</a:t>
            </a:r>
            <a:r>
              <a:rPr lang="he-IL" dirty="0" smtClean="0"/>
              <a:t> מתאימות באופן אופטימלי הן בהיבטי </a:t>
            </a:r>
            <a:r>
              <a:rPr lang="en-US" dirty="0" smtClean="0"/>
              <a:t>deploy</a:t>
            </a:r>
            <a:r>
              <a:rPr lang="he-IL" dirty="0" smtClean="0"/>
              <a:t> והן בהיבטי חסכון במשאבים (ובכך – בכסף!) לריצה תחת קונטיינרים וסביבות ענן העדכניות ביותר.</a:t>
            </a:r>
            <a:endParaRPr lang="he-IL" dirty="0" smtClean="0"/>
          </a:p>
          <a:p>
            <a:pPr algn="r" rtl="1"/>
            <a:endParaRPr lang="he-IL" dirty="0" smtClean="0"/>
          </a:p>
          <a:p>
            <a:pPr algn="r" rtl="1"/>
            <a:r>
              <a:rPr lang="he-IL" dirty="0" err="1" smtClean="0"/>
              <a:t>אקוסיסטם</a:t>
            </a:r>
            <a:r>
              <a:rPr lang="he-IL" dirty="0" smtClean="0"/>
              <a:t> עצום – </a:t>
            </a:r>
            <a:r>
              <a:rPr lang="en-US" dirty="0" smtClean="0"/>
              <a:t>NPM</a:t>
            </a:r>
            <a:r>
              <a:rPr lang="he-IL" dirty="0"/>
              <a:t> </a:t>
            </a:r>
            <a:endParaRPr lang="he-IL" dirty="0" smtClean="0"/>
          </a:p>
          <a:p>
            <a:pPr algn="r" rtl="1"/>
            <a:r>
              <a:rPr lang="he-IL" dirty="0" smtClean="0"/>
              <a:t>	         - קהילה עולמית (וישראלית!) גדולה ותומכת.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תמיכה בתקני </a:t>
            </a:r>
            <a:r>
              <a:rPr lang="en-US" dirty="0" smtClean="0"/>
              <a:t>ES</a:t>
            </a:r>
            <a:r>
              <a:rPr lang="he-IL" dirty="0" smtClean="0"/>
              <a:t> המתקדמים ביותר (</a:t>
            </a:r>
            <a:r>
              <a:rPr lang="en-US" dirty="0" smtClean="0"/>
              <a:t>import / export, </a:t>
            </a:r>
            <a:r>
              <a:rPr lang="en-US" dirty="0" err="1" smtClean="0"/>
              <a:t>async</a:t>
            </a:r>
            <a:r>
              <a:rPr lang="en-US" dirty="0" smtClean="0"/>
              <a:t>, promises, pipes, event emitters</a:t>
            </a:r>
            <a:r>
              <a:rPr lang="he-IL" dirty="0" smtClean="0"/>
              <a:t>)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תמיכה ב-</a:t>
            </a:r>
            <a:r>
              <a:rPr lang="en-US" dirty="0" err="1" smtClean="0"/>
              <a:t>TypeScript</a:t>
            </a:r>
            <a:endParaRPr lang="he-IL" dirty="0" smtClean="0"/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ועוד...</a:t>
            </a:r>
            <a:endParaRPr lang="he-IL" dirty="0"/>
          </a:p>
          <a:p>
            <a:pPr algn="r" rtl="1"/>
            <a:endParaRPr lang="en-US" dirty="0"/>
          </a:p>
          <a:p>
            <a:pPr algn="r" rtl="1"/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2621451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40031" y="2993322"/>
            <a:ext cx="50690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4800" dirty="0" smtClean="0"/>
              <a:t>בואו נכתוב קצת קוד!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024671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 smtClean="0"/>
              <a:t>הקדמה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26141" y="1290918"/>
            <a:ext cx="1062765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 err="1" smtClean="0"/>
              <a:t>פרוייקט</a:t>
            </a:r>
            <a:r>
              <a:rPr lang="he-IL" dirty="0" smtClean="0"/>
              <a:t> </a:t>
            </a:r>
            <a:r>
              <a:rPr lang="en-US" dirty="0" smtClean="0"/>
              <a:t>Node.JS</a:t>
            </a:r>
            <a:r>
              <a:rPr lang="he-IL" dirty="0" smtClean="0"/>
              <a:t> נוצר ב-2009 ע"י </a:t>
            </a:r>
            <a:r>
              <a:rPr lang="en-US" dirty="0" smtClean="0"/>
              <a:t>Ryan Dahl</a:t>
            </a:r>
            <a:r>
              <a:rPr lang="he-IL" dirty="0"/>
              <a:t> </a:t>
            </a:r>
            <a:r>
              <a:rPr lang="he-IL" dirty="0" smtClean="0"/>
              <a:t>בעקבות דרישה מהקהילה להוציא את </a:t>
            </a:r>
            <a:r>
              <a:rPr lang="en-US" dirty="0" smtClean="0"/>
              <a:t>JavaScript</a:t>
            </a:r>
            <a:r>
              <a:rPr lang="he-IL" dirty="0" smtClean="0"/>
              <a:t> מחוץ לדפדפן וצד הלקוח ולהעביר אותו לצד השרת.</a:t>
            </a:r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הפרויקט התחיל כפרויקט קוד פתוח "מסחרי", אך ככל שנהיה פופולרי האלמנטים המסחריים נזנחו עד שהפך </a:t>
            </a:r>
            <a:r>
              <a:rPr lang="he-IL" dirty="0" err="1" smtClean="0"/>
              <a:t>לפרוייקט</a:t>
            </a:r>
            <a:r>
              <a:rPr lang="he-IL" dirty="0" smtClean="0"/>
              <a:t> חופשי לחלוטין.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ב-2010 התווסף </a:t>
            </a:r>
            <a:r>
              <a:rPr lang="he-IL" dirty="0" err="1" smtClean="0"/>
              <a:t>לפרוייקט</a:t>
            </a:r>
            <a:r>
              <a:rPr lang="he-IL" dirty="0" smtClean="0"/>
              <a:t> מנהל חבילות </a:t>
            </a:r>
            <a:r>
              <a:rPr lang="en-US" dirty="0" smtClean="0"/>
              <a:t>Package Manager</a:t>
            </a:r>
            <a:r>
              <a:rPr lang="he-IL" dirty="0" smtClean="0"/>
              <a:t> בשם </a:t>
            </a:r>
            <a:r>
              <a:rPr lang="en-US" dirty="0" smtClean="0"/>
              <a:t>npm</a:t>
            </a:r>
            <a:r>
              <a:rPr lang="he-IL" dirty="0" smtClean="0"/>
              <a:t> 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ב-2014 בעקבות מחלוקות ניהוליות הפרויקט התפצל ל-2  </a:t>
            </a:r>
            <a:r>
              <a:rPr lang="en-US" dirty="0" smtClean="0"/>
              <a:t>Node.JS</a:t>
            </a:r>
            <a:r>
              <a:rPr lang="he-IL" dirty="0" smtClean="0"/>
              <a:t> ו-</a:t>
            </a:r>
            <a:r>
              <a:rPr lang="en-US" dirty="0" smtClean="0"/>
              <a:t>IO.JS</a:t>
            </a:r>
            <a:endParaRPr lang="he-IL" dirty="0" smtClean="0"/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ב-2015 הפרויקטים אוחדו בחזרה, והוקמה עמותת </a:t>
            </a:r>
            <a:r>
              <a:rPr lang="en-US" dirty="0" smtClean="0"/>
              <a:t>Node.JS foundation</a:t>
            </a:r>
            <a:r>
              <a:rPr lang="he-IL" dirty="0" smtClean="0"/>
              <a:t> שאחראית על ניהולו.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מאז ועד היום </a:t>
            </a:r>
            <a:r>
              <a:rPr lang="en-US" dirty="0" smtClean="0"/>
              <a:t>Node.JS</a:t>
            </a:r>
            <a:r>
              <a:rPr lang="he-IL" dirty="0" smtClean="0"/>
              <a:t> הפכה להיות אחת הפלטפורמות הפופולריות לאפליקציות צד שרת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272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 smtClean="0"/>
              <a:t>התאמות לצד השרת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74594" y="1489572"/>
            <a:ext cx="108428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 smtClean="0"/>
              <a:t>כמו ילד שהגיע לגיל מצוות, כאשר </a:t>
            </a:r>
            <a:r>
              <a:rPr lang="en-US" dirty="0" smtClean="0"/>
              <a:t>JavaScript</a:t>
            </a:r>
            <a:r>
              <a:rPr lang="he-IL" dirty="0" smtClean="0"/>
              <a:t> נכנסה לצד השרת, הדרישות ממנה עלו. </a:t>
            </a:r>
          </a:p>
          <a:p>
            <a:pPr algn="r" rtl="1"/>
            <a:r>
              <a:rPr lang="he-IL" dirty="0" smtClean="0"/>
              <a:t>היו צריכים להוסיף יכולות שעד היום היו חסרות:</a:t>
            </a:r>
          </a:p>
          <a:p>
            <a:pPr algn="r" rtl="1"/>
            <a:endParaRPr lang="he-IL" dirty="0" smtClean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חלוקת קוד למודולים (לצורך שיפור תחזוקה / קריאות וכו')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יכולת להגיב </a:t>
            </a:r>
            <a:r>
              <a:rPr lang="he-IL" dirty="0" err="1" smtClean="0"/>
              <a:t>לאיבנטים</a:t>
            </a:r>
            <a:r>
              <a:rPr lang="he-IL" dirty="0" smtClean="0"/>
              <a:t> של מערכת ההפעלה / אפליקטיביים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יכולת </a:t>
            </a:r>
            <a:r>
              <a:rPr lang="en-US" dirty="0" smtClean="0"/>
              <a:t>IO</a:t>
            </a:r>
            <a:r>
              <a:rPr lang="he-IL" dirty="0" smtClean="0"/>
              <a:t> (טיפול בקבצים, </a:t>
            </a:r>
            <a:r>
              <a:rPr lang="he-IL" dirty="0" smtClean="0"/>
              <a:t>תקשורת רשת וכד')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יכולת להגיב </a:t>
            </a:r>
            <a:r>
              <a:rPr lang="he-IL" dirty="0" err="1" smtClean="0"/>
              <a:t>לאיבנטים</a:t>
            </a:r>
            <a:r>
              <a:rPr lang="he-IL" dirty="0" smtClean="0"/>
              <a:t> של מערכת ההפעלה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תמיכה בהרחבות / ספריות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שימוש חכם במשאבים (מעבד / זיכרון) בעידן הענן (צמצום עלויות).</a:t>
            </a:r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dirty="0" smtClean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dirty="0"/>
          </a:p>
          <a:p>
            <a:pPr algn="r" rtl="1"/>
            <a:r>
              <a:rPr lang="he-IL" dirty="0" smtClean="0"/>
              <a:t>את היכולו</a:t>
            </a:r>
            <a:r>
              <a:rPr lang="he-IL" dirty="0" smtClean="0"/>
              <a:t>ת הללו מספק </a:t>
            </a:r>
            <a:r>
              <a:rPr lang="en-US" dirty="0" smtClean="0"/>
              <a:t>Node.JS</a:t>
            </a: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4097748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 smtClean="0"/>
              <a:t>מה זה </a:t>
            </a:r>
            <a:r>
              <a:rPr lang="en-US" dirty="0" smtClean="0"/>
              <a:t>Node.JS</a:t>
            </a:r>
            <a:r>
              <a:rPr lang="he-IL" dirty="0" smtClean="0"/>
              <a:t>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91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 smtClean="0"/>
              <a:t>מה זה </a:t>
            </a:r>
            <a:r>
              <a:rPr lang="en-US" dirty="0" smtClean="0"/>
              <a:t>Node.JS</a:t>
            </a:r>
            <a:r>
              <a:rPr lang="he-IL" dirty="0" smtClean="0"/>
              <a:t> 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41294" y="1690687"/>
            <a:ext cx="10597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 smtClean="0"/>
              <a:t>מנוע אסינכרוני מכוון-אירועים לבניית אפליקציות רשת </a:t>
            </a:r>
            <a:r>
              <a:rPr lang="he-IL" dirty="0" err="1" smtClean="0"/>
              <a:t>סקלביליות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799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 smtClean="0"/>
              <a:t>מה זה </a:t>
            </a:r>
            <a:r>
              <a:rPr lang="en-US" dirty="0" smtClean="0"/>
              <a:t>Node.JS</a:t>
            </a:r>
            <a:r>
              <a:rPr lang="he-IL" dirty="0" smtClean="0"/>
              <a:t> 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41294" y="1690687"/>
            <a:ext cx="105972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מנוע אסינכרוני מכוון-אירועים לבניית אפליקציות רשת </a:t>
            </a:r>
            <a:r>
              <a:rPr lang="he-IL" dirty="0" err="1" smtClean="0"/>
              <a:t>סקלביליות</a:t>
            </a:r>
            <a:r>
              <a:rPr lang="he-IL" dirty="0" smtClean="0"/>
              <a:t>: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"מנוע" – מריץ את הקוד שלנו מחוץ לדפדפן ונותן לנו יכולות מול מערכת הפעלה (רשת, </a:t>
            </a:r>
            <a:r>
              <a:rPr lang="en-US" dirty="0" smtClean="0"/>
              <a:t>IO</a:t>
            </a:r>
            <a:r>
              <a:rPr lang="he-IL" dirty="0" smtClean="0"/>
              <a:t>, ועוד...)</a:t>
            </a:r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"אסינכרוני" – פעולות </a:t>
            </a:r>
            <a:r>
              <a:rPr lang="en-US" dirty="0" smtClean="0"/>
              <a:t>IO</a:t>
            </a:r>
            <a:r>
              <a:rPr lang="he-IL" dirty="0" smtClean="0"/>
              <a:t> אף פעם לא "חוסמות" / "תוקעות" את ריצת התוכנית – ארכיטקטורת ה-</a:t>
            </a:r>
            <a:r>
              <a:rPr lang="en-US" dirty="0" smtClean="0"/>
              <a:t>event-loop</a:t>
            </a:r>
            <a:r>
              <a:rPr lang="he-IL" dirty="0" smtClean="0"/>
              <a:t> </a:t>
            </a:r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"מכוון אירועים" – מגיב לאירועי מערכת הפעלה / אירועים בהתאמה אישית.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"</a:t>
            </a:r>
            <a:r>
              <a:rPr lang="he-IL" dirty="0" err="1" smtClean="0"/>
              <a:t>סקלביליות</a:t>
            </a:r>
            <a:r>
              <a:rPr lang="he-IL" dirty="0" smtClean="0"/>
              <a:t>" – </a:t>
            </a:r>
            <a:r>
              <a:rPr lang="en-US" dirty="0" smtClean="0"/>
              <a:t>Minimum Effort Deploy / Up-Scale</a:t>
            </a:r>
            <a:endParaRPr lang="he-IL" dirty="0" smtClean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907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095" y="153948"/>
            <a:ext cx="10515600" cy="818216"/>
          </a:xfrm>
        </p:spPr>
        <p:txBody>
          <a:bodyPr/>
          <a:lstStyle/>
          <a:p>
            <a:pPr algn="ctr" rtl="1"/>
            <a:r>
              <a:rPr lang="en-US" dirty="0" smtClean="0"/>
              <a:t>Node.JS</a:t>
            </a:r>
            <a:r>
              <a:rPr lang="he-IL" dirty="0" smtClean="0"/>
              <a:t> – מתחת למכסה המנוע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68188" y="1018333"/>
            <a:ext cx="1059723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הקוד שלנו – </a:t>
            </a:r>
            <a:r>
              <a:rPr lang="en-US" dirty="0" smtClean="0"/>
              <a:t>100% </a:t>
            </a:r>
            <a:r>
              <a:rPr lang="en-US" dirty="0" err="1" smtClean="0"/>
              <a:t>Javascript</a:t>
            </a:r>
            <a:endParaRPr lang="he-IL" dirty="0" smtClean="0"/>
          </a:p>
          <a:p>
            <a:pPr algn="r" rtl="1"/>
            <a:endParaRPr lang="he-IL" dirty="0" smtClean="0"/>
          </a:p>
          <a:p>
            <a:pPr algn="r" rtl="1"/>
            <a:endParaRPr lang="he-IL" dirty="0" smtClean="0"/>
          </a:p>
          <a:p>
            <a:pPr algn="r" rtl="1"/>
            <a:endParaRPr lang="he-IL" dirty="0" smtClean="0"/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מנוע </a:t>
            </a:r>
            <a:r>
              <a:rPr lang="en-US" dirty="0" smtClean="0"/>
              <a:t>V8</a:t>
            </a:r>
            <a:r>
              <a:rPr lang="he-IL" dirty="0" smtClean="0"/>
              <a:t> של גוגל כרום – מפרסר ומריץ את קוד ה-</a:t>
            </a:r>
            <a:r>
              <a:rPr lang="en-US" dirty="0" smtClean="0"/>
              <a:t>JS</a:t>
            </a:r>
            <a:r>
              <a:rPr lang="he-IL" dirty="0" smtClean="0"/>
              <a:t> שלנו	</a:t>
            </a:r>
            <a:r>
              <a:rPr lang="en-US" dirty="0" smtClean="0"/>
              <a:t>		</a:t>
            </a:r>
            <a:r>
              <a:rPr lang="he-IL" dirty="0" smtClean="0"/>
              <a:t>- </a:t>
            </a:r>
            <a:r>
              <a:rPr lang="en-US" dirty="0" smtClean="0"/>
              <a:t>Single Threaded</a:t>
            </a:r>
            <a:endParaRPr lang="he-IL" dirty="0" smtClean="0"/>
          </a:p>
          <a:p>
            <a:pPr algn="r" rtl="1"/>
            <a:endParaRPr lang="he-IL" dirty="0" smtClean="0"/>
          </a:p>
          <a:p>
            <a:pPr algn="r" rtl="1"/>
            <a:endParaRPr lang="he-IL" dirty="0" smtClean="0"/>
          </a:p>
          <a:p>
            <a:pPr algn="r" rtl="1"/>
            <a:endParaRPr lang="he-IL" dirty="0" smtClean="0"/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מנוע </a:t>
            </a:r>
            <a:r>
              <a:rPr lang="en-US" dirty="0" smtClean="0"/>
              <a:t>Node.JS</a:t>
            </a:r>
            <a:r>
              <a:rPr lang="he-IL" dirty="0" smtClean="0"/>
              <a:t> – מתווך בין </a:t>
            </a:r>
            <a:r>
              <a:rPr lang="en-US" dirty="0" smtClean="0"/>
              <a:t>V8</a:t>
            </a:r>
            <a:r>
              <a:rPr lang="he-IL" dirty="0" smtClean="0"/>
              <a:t> ל-</a:t>
            </a:r>
            <a:r>
              <a:rPr lang="en-US" dirty="0" err="1" smtClean="0"/>
              <a:t>Libuv</a:t>
            </a:r>
            <a:r>
              <a:rPr lang="he-IL" dirty="0" smtClean="0"/>
              <a:t> </a:t>
            </a:r>
            <a:r>
              <a:rPr lang="he-IL" sz="1200" dirty="0" smtClean="0"/>
              <a:t>(עוטף פונקציונלית </a:t>
            </a:r>
            <a:r>
              <a:rPr lang="en-US" sz="1200" dirty="0" smtClean="0"/>
              <a:t>IO</a:t>
            </a:r>
            <a:r>
              <a:rPr lang="he-IL" sz="1200" dirty="0" smtClean="0"/>
              <a:t> של </a:t>
            </a:r>
            <a:r>
              <a:rPr lang="en-US" sz="1200" dirty="0" err="1" smtClean="0"/>
              <a:t>Libuv</a:t>
            </a:r>
            <a:r>
              <a:rPr lang="he-IL" sz="1200" dirty="0" smtClean="0"/>
              <a:t> וחושף ממשק </a:t>
            </a:r>
            <a:r>
              <a:rPr lang="he-IL" sz="1200" dirty="0" err="1" smtClean="0"/>
              <a:t>ג'אווסקריפטי</a:t>
            </a:r>
            <a:r>
              <a:rPr lang="he-IL" sz="1200" dirty="0" smtClean="0"/>
              <a:t> שאנחנו יכולים לייבא ולהשתמש בו)</a:t>
            </a:r>
          </a:p>
          <a:p>
            <a:pPr algn="r" rtl="1"/>
            <a:endParaRPr lang="he-IL" dirty="0" smtClean="0"/>
          </a:p>
          <a:p>
            <a:pPr algn="r" rtl="1"/>
            <a:endParaRPr lang="he-IL" dirty="0" smtClean="0"/>
          </a:p>
          <a:p>
            <a:pPr algn="r" rtl="1"/>
            <a:endParaRPr lang="he-IL" dirty="0" smtClean="0"/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מנוע </a:t>
            </a:r>
            <a:r>
              <a:rPr lang="en-US" dirty="0" err="1" smtClean="0"/>
              <a:t>Libuv</a:t>
            </a:r>
            <a:r>
              <a:rPr lang="he-IL" dirty="0" smtClean="0"/>
              <a:t> – מנוע </a:t>
            </a:r>
            <a:r>
              <a:rPr lang="en-US" dirty="0" smtClean="0"/>
              <a:t>Cross Platform</a:t>
            </a:r>
            <a:r>
              <a:rPr lang="he-IL" dirty="0" smtClean="0"/>
              <a:t> - המספק יכולות </a:t>
            </a:r>
            <a:r>
              <a:rPr lang="en-US" dirty="0" smtClean="0"/>
              <a:t>IO</a:t>
            </a:r>
            <a:r>
              <a:rPr lang="he-IL" dirty="0" smtClean="0"/>
              <a:t> מול מערכת ההפעלה	- </a:t>
            </a:r>
            <a:r>
              <a:rPr lang="en-US" dirty="0" smtClean="0"/>
              <a:t>Multi Threaded</a:t>
            </a:r>
            <a:r>
              <a:rPr lang="he-IL" dirty="0" smtClean="0"/>
              <a:t> </a:t>
            </a:r>
          </a:p>
          <a:p>
            <a:pPr algn="r" rtl="1"/>
            <a:endParaRPr lang="he-IL" dirty="0" smtClean="0"/>
          </a:p>
          <a:p>
            <a:pPr algn="r" rtl="1"/>
            <a:endParaRPr lang="he-IL" dirty="0" smtClean="0"/>
          </a:p>
          <a:p>
            <a:pPr algn="r" rtl="1"/>
            <a:endParaRPr lang="he-IL" dirty="0" smtClean="0"/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מערכת ההפעלה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10151635" y="1532965"/>
            <a:ext cx="466165" cy="7440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10721788" y="2858705"/>
            <a:ext cx="466165" cy="7440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11266644" y="5758095"/>
            <a:ext cx="305278" cy="658897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rved Left Arrow 6"/>
          <p:cNvSpPr/>
          <p:nvPr/>
        </p:nvSpPr>
        <p:spPr>
          <a:xfrm>
            <a:off x="10739718" y="4204448"/>
            <a:ext cx="596153" cy="99508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Left Arrow 7"/>
          <p:cNvSpPr/>
          <p:nvPr/>
        </p:nvSpPr>
        <p:spPr>
          <a:xfrm rot="10800000">
            <a:off x="9529484" y="4150658"/>
            <a:ext cx="596153" cy="995082"/>
          </a:xfrm>
          <a:prstGeom prst="curvedLeftArrow">
            <a:avLst>
              <a:gd name="adj1" fmla="val 25000"/>
              <a:gd name="adj2" fmla="val 51516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20661" y="4499393"/>
            <a:ext cx="1624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The Event Loop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 rot="10800000">
            <a:off x="10103760" y="5726340"/>
            <a:ext cx="326315" cy="666218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10800000">
            <a:off x="9750852" y="2858705"/>
            <a:ext cx="466165" cy="7440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389036" y="5920246"/>
            <a:ext cx="976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2"/>
                </a:solidFill>
              </a:rPr>
              <a:t>Thread 1</a:t>
            </a:r>
            <a:endParaRPr lang="he-IL" sz="1200" dirty="0" smtClean="0">
              <a:solidFill>
                <a:schemeClr val="accent2"/>
              </a:solidFill>
            </a:endParaRPr>
          </a:p>
          <a:p>
            <a:pPr algn="ctr"/>
            <a:r>
              <a:rPr lang="he-IL" sz="1200" dirty="0" smtClean="0">
                <a:solidFill>
                  <a:schemeClr val="accent2"/>
                </a:solidFill>
              </a:rPr>
              <a:t>האזנה לפורט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9399057" y="5757130"/>
            <a:ext cx="305278" cy="658897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0800000">
            <a:off x="8379613" y="5725375"/>
            <a:ext cx="326315" cy="666218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631170" y="5873466"/>
            <a:ext cx="9124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accent6"/>
                </a:solidFill>
              </a:rPr>
              <a:t>Thread 2</a:t>
            </a:r>
            <a:endParaRPr lang="he-IL" sz="1100" dirty="0" smtClean="0">
              <a:solidFill>
                <a:schemeClr val="accent6"/>
              </a:solidFill>
            </a:endParaRPr>
          </a:p>
          <a:p>
            <a:pPr algn="ctr"/>
            <a:r>
              <a:rPr lang="he-IL" sz="1100" dirty="0" smtClean="0">
                <a:solidFill>
                  <a:schemeClr val="accent6"/>
                </a:solidFill>
              </a:rPr>
              <a:t>קריאה מקובץ</a:t>
            </a:r>
            <a:endParaRPr lang="en-US" sz="11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583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715" y="96184"/>
            <a:ext cx="10515600" cy="603063"/>
          </a:xfrm>
        </p:spPr>
        <p:txBody>
          <a:bodyPr>
            <a:normAutofit fontScale="90000"/>
          </a:bodyPr>
          <a:lstStyle/>
          <a:p>
            <a:pPr algn="ctr" rtl="1"/>
            <a:r>
              <a:rPr lang="he-IL" dirty="0" err="1" smtClean="0"/>
              <a:t>תוכנית</a:t>
            </a:r>
            <a:r>
              <a:rPr lang="he-IL" dirty="0" smtClean="0"/>
              <a:t> </a:t>
            </a:r>
            <a:r>
              <a:rPr lang="en-US" dirty="0" smtClean="0"/>
              <a:t>Node.JS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5836" y="742274"/>
            <a:ext cx="11253454" cy="6109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700" dirty="0" smtClean="0"/>
              <a:t>מנוע ה-</a:t>
            </a:r>
            <a:r>
              <a:rPr lang="en-US" sz="1700" dirty="0" smtClean="0"/>
              <a:t>V8</a:t>
            </a:r>
            <a:r>
              <a:rPr lang="he-IL" sz="1700" dirty="0" smtClean="0"/>
              <a:t> מריץ את הקוד שלנו בקובץ ה-</a:t>
            </a:r>
            <a:r>
              <a:rPr lang="en-US" sz="1700" dirty="0" smtClean="0"/>
              <a:t>main.js</a:t>
            </a:r>
            <a:r>
              <a:rPr lang="he-IL" sz="1700" dirty="0" smtClean="0"/>
              <a:t> מתחילתו ועד סופו בצורה סינכרונית: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700" dirty="0" smtClean="0"/>
              <a:t>פעולות "חישוב" – מנוע </a:t>
            </a:r>
            <a:r>
              <a:rPr lang="en-US" sz="1700" dirty="0" smtClean="0"/>
              <a:t>V8</a:t>
            </a:r>
            <a:r>
              <a:rPr lang="he-IL" sz="1700" dirty="0" smtClean="0"/>
              <a:t> מבצע בעצמו </a:t>
            </a:r>
            <a:r>
              <a:rPr lang="he-IL" sz="1700" dirty="0" err="1" smtClean="0"/>
              <a:t>בת'רד</a:t>
            </a:r>
            <a:r>
              <a:rPr lang="he-IL" sz="1700" dirty="0" smtClean="0"/>
              <a:t> הבודד – </a:t>
            </a:r>
            <a:r>
              <a:rPr lang="he-IL" sz="1700" dirty="0" smtClean="0"/>
              <a:t>הקצאת משתנים, חישובים, השמות</a:t>
            </a:r>
            <a:r>
              <a:rPr lang="he-IL" sz="1700" dirty="0" smtClean="0"/>
              <a:t>, בקרת שליטה, לולאות </a:t>
            </a:r>
            <a:r>
              <a:rPr lang="he-IL" sz="1700" dirty="0" err="1" smtClean="0"/>
              <a:t>וכו</a:t>
            </a:r>
            <a:r>
              <a:rPr lang="he-IL" sz="1700" dirty="0" smtClean="0"/>
              <a:t>'.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700" dirty="0" smtClean="0"/>
              <a:t>פעולות "</a:t>
            </a:r>
            <a:r>
              <a:rPr lang="en-US" sz="1700" dirty="0" smtClean="0"/>
              <a:t>IO</a:t>
            </a:r>
            <a:r>
              <a:rPr lang="he-IL" sz="1700" dirty="0" smtClean="0"/>
              <a:t>" – מנוע </a:t>
            </a:r>
            <a:r>
              <a:rPr lang="en-US" sz="1700" dirty="0" smtClean="0"/>
              <a:t>V8</a:t>
            </a:r>
            <a:r>
              <a:rPr lang="he-IL" sz="1700" dirty="0" smtClean="0"/>
              <a:t> מאציל עבודה </a:t>
            </a:r>
            <a:r>
              <a:rPr lang="en-US" sz="1700" dirty="0" err="1" smtClean="0"/>
              <a:t>Libuv</a:t>
            </a:r>
            <a:r>
              <a:rPr lang="he-IL" sz="1700" dirty="0" smtClean="0"/>
              <a:t> </a:t>
            </a:r>
            <a:r>
              <a:rPr lang="he-IL" sz="1700" dirty="0" err="1" smtClean="0"/>
              <a:t>המולטית'רד</a:t>
            </a:r>
            <a:r>
              <a:rPr lang="he-IL" sz="1700" dirty="0" smtClean="0"/>
              <a:t> – ומקצה </a:t>
            </a:r>
            <a:r>
              <a:rPr lang="he-IL" sz="1700" dirty="0" err="1" smtClean="0"/>
              <a:t>קולבקים</a:t>
            </a:r>
            <a:r>
              <a:rPr lang="he-IL" sz="1700" dirty="0" smtClean="0"/>
              <a:t> שיופעלו כאשר </a:t>
            </a:r>
            <a:r>
              <a:rPr lang="en-US" sz="1700" dirty="0" err="1" smtClean="0"/>
              <a:t>Libuv</a:t>
            </a:r>
            <a:r>
              <a:rPr lang="he-IL" sz="1700" dirty="0" smtClean="0"/>
              <a:t> יאותת שסיים.</a:t>
            </a:r>
          </a:p>
          <a:p>
            <a:pPr algn="r" rtl="1"/>
            <a:r>
              <a:rPr lang="he-IL" sz="1700" dirty="0" smtClean="0"/>
              <a:t>בסוף הריצה הסינכרונית של </a:t>
            </a:r>
            <a:r>
              <a:rPr lang="en-US" sz="1700" dirty="0" smtClean="0"/>
              <a:t>V8</a:t>
            </a:r>
            <a:r>
              <a:rPr lang="he-IL" sz="1700" dirty="0"/>
              <a:t>,</a:t>
            </a:r>
            <a:r>
              <a:rPr lang="he-IL" sz="1700" dirty="0" smtClean="0"/>
              <a:t> ה-</a:t>
            </a:r>
            <a:r>
              <a:rPr lang="en-US" sz="1700" dirty="0" smtClean="0"/>
              <a:t>Event Loop</a:t>
            </a:r>
            <a:r>
              <a:rPr lang="he-IL" sz="1700" dirty="0" smtClean="0"/>
              <a:t> מתחילה לעבוד.</a:t>
            </a:r>
          </a:p>
          <a:p>
            <a:pPr algn="r" rtl="1"/>
            <a:endParaRPr lang="he-IL" sz="1700" dirty="0" smtClean="0"/>
          </a:p>
          <a:p>
            <a:pPr algn="r" rtl="1"/>
            <a:r>
              <a:rPr lang="he-IL" sz="1700" dirty="0" smtClean="0"/>
              <a:t>ה- </a:t>
            </a:r>
            <a:r>
              <a:rPr lang="en-US" sz="1700" dirty="0" smtClean="0"/>
              <a:t>Event Loop</a:t>
            </a:r>
            <a:r>
              <a:rPr lang="he-IL" sz="1700" dirty="0" smtClean="0"/>
              <a:t> היא לולאה שבכל </a:t>
            </a:r>
            <a:r>
              <a:rPr lang="he-IL" sz="1700" dirty="0" err="1" smtClean="0"/>
              <a:t>איטרציה</a:t>
            </a:r>
            <a:r>
              <a:rPr lang="he-IL" sz="1700" dirty="0" smtClean="0"/>
              <a:t> עושה את הדברים הבאים:</a:t>
            </a:r>
          </a:p>
          <a:p>
            <a:pPr algn="r" rtl="1"/>
            <a:endParaRPr lang="he-IL" sz="1700" dirty="0" smtClean="0"/>
          </a:p>
          <a:p>
            <a:pPr algn="r" rtl="1"/>
            <a:r>
              <a:rPr lang="he-IL" sz="1700" dirty="0" smtClean="0"/>
              <a:t>בדיקת מצב התוכנית:</a:t>
            </a:r>
          </a:p>
          <a:p>
            <a:pPr marL="285750" lvl="0" indent="-285750" algn="r" rtl="1">
              <a:buFont typeface="Arial" panose="020B0604020202020204" pitchFamily="34" charset="0"/>
              <a:buChar char="•"/>
            </a:pPr>
            <a:r>
              <a:rPr lang="he-IL" sz="1700" dirty="0"/>
              <a:t>האם יש טיימרים שהגיע הזמן לטפל בהם (</a:t>
            </a:r>
            <a:r>
              <a:rPr lang="en-US" sz="1700" dirty="0" err="1"/>
              <a:t>setTimout</a:t>
            </a:r>
            <a:r>
              <a:rPr lang="en-US" sz="1700" dirty="0"/>
              <a:t>, </a:t>
            </a:r>
            <a:r>
              <a:rPr lang="en-US" sz="1700" dirty="0" err="1"/>
              <a:t>setInterval</a:t>
            </a:r>
            <a:r>
              <a:rPr lang="en-US" sz="1700" dirty="0"/>
              <a:t>, </a:t>
            </a:r>
            <a:r>
              <a:rPr lang="en-US" sz="1700" dirty="0" err="1"/>
              <a:t>setImmediate</a:t>
            </a:r>
            <a:r>
              <a:rPr lang="he-IL" sz="1700" dirty="0"/>
              <a:t>) ?</a:t>
            </a:r>
            <a:endParaRPr lang="en-US" sz="1700" dirty="0"/>
          </a:p>
          <a:p>
            <a:pPr marL="285750" lvl="0" indent="-285750" algn="r" rtl="1">
              <a:buFont typeface="Arial" panose="020B0604020202020204" pitchFamily="34" charset="0"/>
              <a:buChar char="•"/>
            </a:pPr>
            <a:r>
              <a:rPr lang="he-IL" sz="1700" dirty="0"/>
              <a:t>האם יש משימות </a:t>
            </a:r>
            <a:r>
              <a:rPr lang="en-US" sz="1700" dirty="0"/>
              <a:t>OS</a:t>
            </a:r>
            <a:r>
              <a:rPr lang="he-IL" sz="1700" dirty="0"/>
              <a:t> </a:t>
            </a:r>
            <a:r>
              <a:rPr lang="he-IL" sz="1700" dirty="0" smtClean="0"/>
              <a:t>בטיפול</a:t>
            </a:r>
            <a:r>
              <a:rPr lang="en-US" sz="1700" dirty="0" smtClean="0"/>
              <a:t> </a:t>
            </a:r>
            <a:r>
              <a:rPr lang="he-IL" sz="1700" dirty="0" smtClean="0"/>
              <a:t> </a:t>
            </a:r>
            <a:r>
              <a:rPr lang="he-IL" sz="1700" dirty="0"/>
              <a:t>(למשל האזנה לפורט)?</a:t>
            </a:r>
            <a:endParaRPr lang="en-US" sz="1700" dirty="0"/>
          </a:p>
          <a:p>
            <a:pPr marL="285750" lvl="0" indent="-285750" algn="r" rtl="1">
              <a:buFont typeface="Arial" panose="020B0604020202020204" pitchFamily="34" charset="0"/>
              <a:buChar char="•"/>
            </a:pPr>
            <a:r>
              <a:rPr lang="he-IL" sz="1700" dirty="0"/>
              <a:t>האם יש אופרציה בביצוע כרגע (למשל קריאת קובץ)?</a:t>
            </a:r>
            <a:endParaRPr lang="en-US" sz="1700" dirty="0"/>
          </a:p>
          <a:p>
            <a:pPr algn="r" rtl="1"/>
            <a:endParaRPr lang="he-IL" sz="1700" dirty="0" smtClean="0"/>
          </a:p>
          <a:p>
            <a:pPr algn="r" rtl="1"/>
            <a:endParaRPr lang="he-IL" sz="1700" dirty="0" smtClean="0"/>
          </a:p>
          <a:p>
            <a:pPr algn="r" rtl="1"/>
            <a:r>
              <a:rPr lang="he-IL" sz="1700" dirty="0" smtClean="0"/>
              <a:t>אם כל התשובות הן "לא" – התוכנית מסתיימת.</a:t>
            </a:r>
          </a:p>
          <a:p>
            <a:pPr algn="r" rtl="1"/>
            <a:endParaRPr lang="he-IL" sz="1700" dirty="0" smtClean="0"/>
          </a:p>
          <a:p>
            <a:pPr algn="r" rtl="1"/>
            <a:endParaRPr lang="he-IL" sz="1700" dirty="0" smtClean="0"/>
          </a:p>
          <a:p>
            <a:pPr algn="r" rtl="1"/>
            <a:r>
              <a:rPr lang="he-IL" sz="1700" dirty="0" smtClean="0"/>
              <a:t>אם אחת התשובות היא "כן" – הלולאה תבצע "עבודה":</a:t>
            </a:r>
            <a:endParaRPr lang="he-IL" sz="17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700" dirty="0" smtClean="0"/>
              <a:t>טיפול בטיימר – ע"י קריאה </a:t>
            </a:r>
            <a:r>
              <a:rPr lang="he-IL" sz="1700" dirty="0" err="1" smtClean="0"/>
              <a:t>לקולבק</a:t>
            </a:r>
            <a:r>
              <a:rPr lang="he-IL" sz="1700" dirty="0" smtClean="0"/>
              <a:t> שלו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700" dirty="0" smtClean="0"/>
              <a:t>טיפול ב-</a:t>
            </a:r>
            <a:r>
              <a:rPr lang="en-US" sz="1700" dirty="0" smtClean="0"/>
              <a:t>events</a:t>
            </a:r>
            <a:r>
              <a:rPr lang="he-IL" sz="1700" dirty="0" smtClean="0"/>
              <a:t> שקרו – ע"י קריאה </a:t>
            </a:r>
            <a:r>
              <a:rPr lang="he-IL" sz="1700" dirty="0" err="1" smtClean="0"/>
              <a:t>לקולבק</a:t>
            </a:r>
            <a:r>
              <a:rPr lang="he-IL" sz="1700" dirty="0" smtClean="0"/>
              <a:t> שלהם – (למשל </a:t>
            </a:r>
            <a:r>
              <a:rPr lang="he-IL" sz="1700" dirty="0" err="1" smtClean="0"/>
              <a:t>קולבק</a:t>
            </a:r>
            <a:r>
              <a:rPr lang="he-IL" sz="1700" dirty="0" smtClean="0"/>
              <a:t> של בקשת </a:t>
            </a:r>
            <a:r>
              <a:rPr lang="en-US" sz="1700" dirty="0" smtClean="0"/>
              <a:t>http</a:t>
            </a:r>
            <a:r>
              <a:rPr lang="he-IL" sz="1700" dirty="0" smtClean="0"/>
              <a:t> נכנסת, או של קטע קובץ שנקרא)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700" dirty="0" smtClean="0"/>
              <a:t>טיפול ב-</a:t>
            </a:r>
            <a:r>
              <a:rPr lang="en-US" sz="1700" dirty="0" smtClean="0"/>
              <a:t>cleanup / garbage collection</a:t>
            </a:r>
            <a:endParaRPr lang="he-IL" sz="1700" dirty="0" smtClean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sz="1700" dirty="0" smtClean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sz="1700" dirty="0"/>
          </a:p>
          <a:p>
            <a:pPr algn="r" rtl="1"/>
            <a:r>
              <a:rPr lang="he-IL" sz="1700" dirty="0" smtClean="0"/>
              <a:t>בסוף </a:t>
            </a:r>
            <a:r>
              <a:rPr lang="he-IL" sz="1700" dirty="0" err="1" smtClean="0"/>
              <a:t>האיטרציה</a:t>
            </a:r>
            <a:r>
              <a:rPr lang="he-IL" sz="1700" dirty="0" smtClean="0"/>
              <a:t> הנוכחית התוכנית נכנסת למצב </a:t>
            </a:r>
            <a:r>
              <a:rPr lang="en-US" sz="1700" b="1" dirty="0" smtClean="0"/>
              <a:t>idle</a:t>
            </a:r>
            <a:r>
              <a:rPr lang="he-IL" sz="1700" dirty="0" smtClean="0"/>
              <a:t>, עד שנורה </a:t>
            </a:r>
            <a:r>
              <a:rPr lang="en-US" sz="1700" dirty="0" smtClean="0"/>
              <a:t>event</a:t>
            </a:r>
            <a:r>
              <a:rPr lang="he-IL" sz="1700" dirty="0" smtClean="0"/>
              <a:t> שקשור לאחת מ-3 הפעולות הנ"ל ואז הלולאה מתחילה שוב</a:t>
            </a:r>
          </a:p>
        </p:txBody>
      </p:sp>
      <p:sp>
        <p:nvSpPr>
          <p:cNvPr id="5" name="Down Arrow 4"/>
          <p:cNvSpPr/>
          <p:nvPr/>
        </p:nvSpPr>
        <p:spPr>
          <a:xfrm>
            <a:off x="10515600" y="3625652"/>
            <a:ext cx="236668" cy="4410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6802419" y="4179672"/>
            <a:ext cx="602429" cy="2312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y 7"/>
          <p:cNvSpPr/>
          <p:nvPr/>
        </p:nvSpPr>
        <p:spPr>
          <a:xfrm>
            <a:off x="6067120" y="3976906"/>
            <a:ext cx="723870" cy="636818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10518230" y="4502685"/>
            <a:ext cx="236668" cy="4410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10515600" y="6076282"/>
            <a:ext cx="236668" cy="4410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549289" y="6535271"/>
            <a:ext cx="473619" cy="85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ent-Up Arrow 10"/>
          <p:cNvSpPr/>
          <p:nvPr/>
        </p:nvSpPr>
        <p:spPr>
          <a:xfrm rot="16200000">
            <a:off x="9794764" y="4392614"/>
            <a:ext cx="3994099" cy="462188"/>
          </a:xfrm>
          <a:prstGeom prst="bentUpArrow">
            <a:avLst>
              <a:gd name="adj1" fmla="val 17090"/>
              <a:gd name="adj2" fmla="val 2387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57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604"/>
          </a:xfrm>
        </p:spPr>
        <p:txBody>
          <a:bodyPr/>
          <a:lstStyle/>
          <a:p>
            <a:pPr algn="ctr" rtl="1"/>
            <a:r>
              <a:rPr lang="he-IL" dirty="0" smtClean="0"/>
              <a:t>האם </a:t>
            </a:r>
            <a:r>
              <a:rPr lang="en-US" dirty="0" smtClean="0"/>
              <a:t>Node</a:t>
            </a:r>
            <a:r>
              <a:rPr lang="he-IL" dirty="0" smtClean="0"/>
              <a:t> היא סינגל </a:t>
            </a:r>
            <a:r>
              <a:rPr lang="he-IL" dirty="0" err="1" smtClean="0"/>
              <a:t>ת'רד</a:t>
            </a:r>
            <a:r>
              <a:rPr lang="he-IL" dirty="0" smtClean="0"/>
              <a:t>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41294" y="1690687"/>
            <a:ext cx="105972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התשובה היא כן ולא:</a:t>
            </a:r>
            <a:endParaRPr lang="en-US" dirty="0" smtClean="0"/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ריצת </a:t>
            </a:r>
            <a:r>
              <a:rPr lang="en-US" dirty="0" smtClean="0"/>
              <a:t>V8</a:t>
            </a:r>
            <a:r>
              <a:rPr lang="he-IL" dirty="0" smtClean="0"/>
              <a:t> היא סינגל </a:t>
            </a:r>
            <a:r>
              <a:rPr lang="he-IL" dirty="0" err="1" smtClean="0"/>
              <a:t>ת'רד</a:t>
            </a:r>
            <a:r>
              <a:rPr lang="he-IL" dirty="0" smtClean="0"/>
              <a:t>.</a:t>
            </a:r>
          </a:p>
          <a:p>
            <a:pPr algn="r" rtl="1"/>
            <a:r>
              <a:rPr lang="he-IL" dirty="0" smtClean="0"/>
              <a:t>ה-</a:t>
            </a:r>
            <a:r>
              <a:rPr lang="en-US" dirty="0" smtClean="0"/>
              <a:t>Event Loop</a:t>
            </a:r>
            <a:r>
              <a:rPr lang="he-IL" dirty="0" smtClean="0"/>
              <a:t> היא סינגל </a:t>
            </a:r>
            <a:r>
              <a:rPr lang="he-IL" dirty="0" err="1" smtClean="0"/>
              <a:t>ת'רד</a:t>
            </a:r>
            <a:r>
              <a:rPr lang="he-IL" dirty="0" smtClean="0"/>
              <a:t>.</a:t>
            </a:r>
            <a:endParaRPr lang="en-US" dirty="0" smtClean="0"/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אבל חלק משמעותי בפונקציונלית ש-</a:t>
            </a:r>
            <a:r>
              <a:rPr lang="en-US" dirty="0" smtClean="0"/>
              <a:t>Node</a:t>
            </a:r>
            <a:r>
              <a:rPr lang="he-IL" dirty="0" smtClean="0"/>
              <a:t> מספקת לנו במנוע </a:t>
            </a:r>
            <a:r>
              <a:rPr lang="en-US" dirty="0" err="1" smtClean="0"/>
              <a:t>Libuv</a:t>
            </a:r>
            <a:r>
              <a:rPr lang="he-IL" dirty="0" smtClean="0"/>
              <a:t> – היא מולטי </a:t>
            </a:r>
            <a:r>
              <a:rPr lang="he-IL" dirty="0" err="1" smtClean="0"/>
              <a:t>ת'רד</a:t>
            </a:r>
            <a:r>
              <a:rPr lang="he-IL" dirty="0" smtClean="0"/>
              <a:t>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05815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749</Words>
  <Application>Microsoft Office PowerPoint</Application>
  <PresentationFormat>Widescreen</PresentationFormat>
  <Paragraphs>135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                            Introduction</vt:lpstr>
      <vt:lpstr>הקדמה</vt:lpstr>
      <vt:lpstr>התאמות לצד השרת</vt:lpstr>
      <vt:lpstr>מה זה Node.JS ?</vt:lpstr>
      <vt:lpstr>מה זה Node.JS ?</vt:lpstr>
      <vt:lpstr>מה זה Node.JS ?</vt:lpstr>
      <vt:lpstr>Node.JS – מתחת למכסה המנוע</vt:lpstr>
      <vt:lpstr>תוכנית Node.JS</vt:lpstr>
      <vt:lpstr>האם Node היא סינגל ת'רד?</vt:lpstr>
      <vt:lpstr>המודולים (פונקציונליות) ש-Node.JS נותנת לנו</vt:lpstr>
      <vt:lpstr>עבודה נכונה עם Node.JS</vt:lpstr>
      <vt:lpstr>היתרונות של Node.JS</vt:lpstr>
      <vt:lpstr>PowerPoint Presentation</vt:lpstr>
    </vt:vector>
  </TitlesOfParts>
  <Company>Taldor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 Introduction</dc:title>
  <dc:creator>Lior Baraban</dc:creator>
  <cp:lastModifiedBy>Lior Baraban</cp:lastModifiedBy>
  <cp:revision>43</cp:revision>
  <dcterms:created xsi:type="dcterms:W3CDTF">2019-11-25T13:26:21Z</dcterms:created>
  <dcterms:modified xsi:type="dcterms:W3CDTF">2019-11-25T15:44:10Z</dcterms:modified>
</cp:coreProperties>
</file>