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2" r:id="rId9"/>
    <p:sldId id="264" r:id="rId10"/>
    <p:sldId id="266" r:id="rId11"/>
    <p:sldId id="271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81384"/>
            <a:ext cx="10597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להגיע לביצועים טובים בשרת, כאלה שלא נופלים מהמתחרים ואף טובים יותר, צריך לדעת לעבוד נכון עם המנוע.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קוד האפליקציה הסינכרוני – מורץ ע"י </a:t>
            </a:r>
            <a:r>
              <a:rPr lang="en-US" dirty="0" smtClean="0"/>
              <a:t>V8</a:t>
            </a:r>
            <a:r>
              <a:rPr lang="he-IL" dirty="0"/>
              <a:t> </a:t>
            </a:r>
            <a:r>
              <a:rPr lang="he-IL" dirty="0" smtClean="0"/>
              <a:t>בצורה אופטימלית ומהירה.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קוד אסינכרוני - מואצל ל-</a:t>
            </a:r>
            <a:r>
              <a:rPr lang="en-US" dirty="0" err="1" smtClean="0"/>
              <a:t>Libuv</a:t>
            </a:r>
            <a:r>
              <a:rPr lang="he-IL" dirty="0" smtClean="0"/>
              <a:t> ומבוצע בצורה אופטימלית.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u="sng" dirty="0" smtClean="0"/>
              <a:t>צוואר הבקבוק נמצא בפעילות של ה-</a:t>
            </a:r>
            <a:r>
              <a:rPr lang="en-US" u="sng" dirty="0" smtClean="0"/>
              <a:t>Event Loop</a:t>
            </a:r>
            <a:r>
              <a:rPr lang="he-IL" u="sng" dirty="0" smtClean="0"/>
              <a:t>:</a:t>
            </a:r>
          </a:p>
          <a:p>
            <a:pPr algn="r" rtl="1"/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של ה-</a:t>
            </a:r>
            <a:r>
              <a:rPr lang="en-US" dirty="0" smtClean="0"/>
              <a:t>Event Loop</a:t>
            </a:r>
            <a:r>
              <a:rPr lang="he-IL" dirty="0" smtClean="0"/>
              <a:t> נקראים </a:t>
            </a:r>
            <a:r>
              <a:rPr lang="he-IL" dirty="0" err="1" smtClean="0"/>
              <a:t>קולבקים</a:t>
            </a:r>
            <a:r>
              <a:rPr lang="he-IL" dirty="0" smtClean="0"/>
              <a:t> שונים על פי </a:t>
            </a:r>
            <a:r>
              <a:rPr lang="en-US" dirty="0" smtClean="0"/>
              <a:t>events</a:t>
            </a:r>
            <a:r>
              <a:rPr lang="he-IL" dirty="0" smtClean="0"/>
              <a:t> שקרו, </a:t>
            </a:r>
            <a:r>
              <a:rPr lang="he-IL" b="1" dirty="0" smtClean="0"/>
              <a:t>בצורה סינכרונית</a:t>
            </a:r>
            <a:r>
              <a:rPr lang="he-IL" dirty="0" smtClean="0"/>
              <a:t>, אחד אחרי השני.</a:t>
            </a:r>
          </a:p>
          <a:p>
            <a:pPr algn="r" rtl="1"/>
            <a:r>
              <a:rPr lang="he-IL" dirty="0" smtClean="0"/>
              <a:t>(</a:t>
            </a:r>
            <a:r>
              <a:rPr lang="he-IL" dirty="0" err="1" smtClean="0"/>
              <a:t>קולבק</a:t>
            </a:r>
            <a:r>
              <a:rPr lang="he-IL" dirty="0" smtClean="0"/>
              <a:t> לבקשת </a:t>
            </a:r>
            <a:r>
              <a:rPr lang="en-US" dirty="0" smtClean="0"/>
              <a:t>http</a:t>
            </a:r>
            <a:r>
              <a:rPr lang="he-IL" dirty="0" smtClean="0"/>
              <a:t> נכנסת, </a:t>
            </a:r>
            <a:r>
              <a:rPr lang="he-IL" dirty="0" err="1" smtClean="0"/>
              <a:t>קולבק</a:t>
            </a:r>
            <a:r>
              <a:rPr lang="he-IL" dirty="0" smtClean="0"/>
              <a:t> לקובץ שסיימנו לקרוא וכד').</a:t>
            </a:r>
          </a:p>
          <a:p>
            <a:pPr algn="r" rtl="1"/>
            <a:r>
              <a:rPr lang="he-IL" dirty="0" smtClean="0"/>
              <a:t>אם באחד </a:t>
            </a:r>
            <a:r>
              <a:rPr lang="he-IL" dirty="0" err="1" smtClean="0"/>
              <a:t>הקולבקים</a:t>
            </a:r>
            <a:r>
              <a:rPr lang="he-IL" dirty="0" smtClean="0"/>
              <a:t> תתרחש אלגוריתמיקה כבדה (חישובים מתמטיים מסובכים / לולאות </a:t>
            </a:r>
            <a:r>
              <a:rPr lang="en-US" dirty="0" smtClean="0"/>
              <a:t>while</a:t>
            </a:r>
            <a:r>
              <a:rPr lang="he-IL" dirty="0" smtClean="0"/>
              <a:t> ארוכות וכד'), המנוע ייאלץ לעבוד הרבה זמן על אותו </a:t>
            </a:r>
            <a:r>
              <a:rPr lang="he-IL" dirty="0" err="1" smtClean="0"/>
              <a:t>קולבק</a:t>
            </a:r>
            <a:r>
              <a:rPr lang="he-IL" dirty="0" smtClean="0"/>
              <a:t> וזה יעכב אותו בטיפול </a:t>
            </a:r>
            <a:r>
              <a:rPr lang="he-IL" dirty="0" err="1" smtClean="0"/>
              <a:t>בקולבקים</a:t>
            </a:r>
            <a:r>
              <a:rPr lang="he-IL" dirty="0" smtClean="0"/>
              <a:t> אחרים, ובכך יאט משמעותית את ביצועי האפליקציה.</a:t>
            </a:r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מסקנה</a:t>
            </a:r>
            <a:r>
              <a:rPr lang="he-IL" dirty="0"/>
              <a:t>:</a:t>
            </a:r>
            <a:endParaRPr lang="he-IL" dirty="0" smtClean="0"/>
          </a:p>
          <a:p>
            <a:pPr algn="r" rtl="1"/>
            <a:r>
              <a:rPr lang="he-IL" b="1" dirty="0" smtClean="0"/>
              <a:t>אנחנו צריכים לשמור על ה-</a:t>
            </a:r>
            <a:r>
              <a:rPr lang="en-US" b="1" dirty="0" smtClean="0"/>
              <a:t>Event Loop</a:t>
            </a:r>
            <a:r>
              <a:rPr lang="he-IL" b="1" dirty="0" smtClean="0"/>
              <a:t> יעילה ככל האפשר.</a:t>
            </a:r>
          </a:p>
          <a:p>
            <a:pPr algn="r" rtl="1"/>
            <a:r>
              <a:rPr lang="he-IL" b="1" dirty="0" err="1" smtClean="0">
                <a:solidFill>
                  <a:srgbClr val="FF0000"/>
                </a:solidFill>
              </a:rPr>
              <a:t>קולבקים</a:t>
            </a:r>
            <a:r>
              <a:rPr lang="he-IL" b="1" dirty="0" smtClean="0">
                <a:solidFill>
                  <a:srgbClr val="FF0000"/>
                </a:solidFill>
              </a:rPr>
              <a:t> לא צריכים לבצע אלגוריתמיקה כבדה (</a:t>
            </a:r>
            <a:r>
              <a:rPr lang="he-IL" b="1" dirty="0">
                <a:solidFill>
                  <a:srgbClr val="FF0000"/>
                </a:solidFill>
              </a:rPr>
              <a:t>חישובים מתמטיים מסובכים / לולאות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he-IL" b="1" dirty="0">
                <a:solidFill>
                  <a:srgbClr val="FF0000"/>
                </a:solidFill>
              </a:rPr>
              <a:t> ארוכות וכד</a:t>
            </a:r>
            <a:r>
              <a:rPr lang="he-IL" b="1" dirty="0" smtClean="0">
                <a:solidFill>
                  <a:srgbClr val="FF0000"/>
                </a:solidFill>
              </a:rPr>
              <a:t>').</a:t>
            </a:r>
          </a:p>
          <a:p>
            <a:pPr algn="r" rtl="1"/>
            <a:r>
              <a:rPr lang="he-IL" b="1" dirty="0" err="1" smtClean="0">
                <a:solidFill>
                  <a:srgbClr val="00B050"/>
                </a:solidFill>
              </a:rPr>
              <a:t>קולבקים</a:t>
            </a:r>
            <a:r>
              <a:rPr lang="he-IL" b="1" dirty="0" smtClean="0">
                <a:solidFill>
                  <a:srgbClr val="00B050"/>
                </a:solidFill>
              </a:rPr>
              <a:t> כן יכולים לבצע פעולות חישוביות פשוטות / תהליכים קצרים / עבודה אסינכרונית שתואצל ל-</a:t>
            </a:r>
            <a:r>
              <a:rPr lang="en-US" b="1" dirty="0" err="1" smtClean="0">
                <a:solidFill>
                  <a:srgbClr val="00B050"/>
                </a:solidFill>
              </a:rPr>
              <a:t>Libuv</a:t>
            </a:r>
            <a:r>
              <a:rPr lang="he-IL" b="1" dirty="0" smtClean="0">
                <a:solidFill>
                  <a:srgbClr val="00B050"/>
                </a:solidFill>
              </a:rPr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70% - פשוט לדעת טוב </a:t>
            </a:r>
            <a:r>
              <a:rPr lang="en-US" dirty="0" smtClean="0"/>
              <a:t>JavaScript</a:t>
            </a:r>
            <a:r>
              <a:rPr lang="he-IL" dirty="0" smtClean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10% - להכיר את המודולים של </a:t>
            </a:r>
            <a:r>
              <a:rPr lang="en-US" dirty="0" smtClean="0"/>
              <a:t>Node.JS</a:t>
            </a:r>
            <a:r>
              <a:rPr lang="he-IL" dirty="0" smtClean="0"/>
              <a:t> ולדעת איך להשתמש בהם (</a:t>
            </a:r>
            <a:r>
              <a:rPr lang="en-US" dirty="0" smtClean="0"/>
              <a:t>http, fs, events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10% - להשתמש באקו-</a:t>
            </a:r>
            <a:r>
              <a:rPr lang="he-IL" dirty="0" err="1" smtClean="0"/>
              <a:t>סיסטם</a:t>
            </a:r>
            <a:r>
              <a:rPr lang="he-IL" dirty="0" smtClean="0"/>
              <a:t> העצום של </a:t>
            </a:r>
            <a:r>
              <a:rPr lang="en-US" dirty="0" smtClean="0"/>
              <a:t>npm</a:t>
            </a:r>
            <a:endParaRPr lang="he-IL" dirty="0" smtClean="0"/>
          </a:p>
          <a:p>
            <a:pPr algn="r" rtl="1"/>
            <a:r>
              <a:rPr lang="he-IL" dirty="0" smtClean="0"/>
              <a:t>10% - </a:t>
            </a:r>
            <a:r>
              <a:rPr lang="he-IL" dirty="0" smtClean="0">
                <a:solidFill>
                  <a:srgbClr val="FF0000"/>
                </a:solidFill>
              </a:rPr>
              <a:t>לא לתקוע את ה-</a:t>
            </a:r>
            <a:r>
              <a:rPr lang="en-US" dirty="0" smtClean="0">
                <a:solidFill>
                  <a:srgbClr val="FF0000"/>
                </a:solidFill>
              </a:rPr>
              <a:t>event loop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359" y="3263059"/>
            <a:ext cx="3937000" cy="264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6966" y="4078942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"חבר, תקעת את </a:t>
            </a:r>
            <a:r>
              <a:rPr lang="he-IL" dirty="0" err="1" smtClean="0">
                <a:solidFill>
                  <a:srgbClr val="FF0000"/>
                </a:solidFill>
              </a:rPr>
              <a:t>האיבנט</a:t>
            </a:r>
            <a:r>
              <a:rPr lang="he-IL" dirty="0" smtClean="0">
                <a:solidFill>
                  <a:srgbClr val="FF0000"/>
                </a:solidFill>
              </a:rPr>
              <a:t> לופ..."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המודולים (פונקציונליות) ש-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נותנת לנו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err="1" smtClean="0"/>
              <a:t>מודולי</a:t>
            </a:r>
            <a:r>
              <a:rPr lang="he-IL" u="sng" dirty="0" smtClean="0"/>
              <a:t> הבסיס:</a:t>
            </a:r>
          </a:p>
          <a:p>
            <a:pPr algn="r" rtl="1"/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algn="r" rtl="1"/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algn="r" rtl="1"/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algn="r" rtl="1"/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מודולים ייחודיים נוספים:</a:t>
            </a:r>
            <a:endParaRPr lang="he-IL" u="sng" dirty="0"/>
          </a:p>
          <a:p>
            <a:pPr algn="r" rtl="1"/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algn="r" rtl="1"/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algn="r" rtl="1"/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12128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היתרונות של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14" y="840890"/>
            <a:ext cx="105972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/>
              <a:t>פשטות – </a:t>
            </a:r>
            <a:r>
              <a:rPr lang="he-IL" sz="1600" dirty="0" smtClean="0"/>
              <a:t>הכתיבה פשוטה, ה-</a:t>
            </a:r>
            <a:r>
              <a:rPr lang="en-US" sz="1600" dirty="0" smtClean="0"/>
              <a:t>Deploy</a:t>
            </a:r>
            <a:r>
              <a:rPr lang="he-IL" sz="1600" dirty="0" smtClean="0"/>
              <a:t> </a:t>
            </a:r>
            <a:r>
              <a:rPr lang="he-IL" sz="1600" dirty="0" err="1" smtClean="0"/>
              <a:t>מיידי</a:t>
            </a:r>
            <a:r>
              <a:rPr lang="he-IL" sz="1600" dirty="0" smtClean="0"/>
              <a:t> ופשוט.</a:t>
            </a:r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smtClean="0"/>
              <a:t>חסכון במשאבים – אפליקציית </a:t>
            </a:r>
            <a:r>
              <a:rPr lang="en-US" sz="1600" dirty="0" smtClean="0"/>
              <a:t>Node</a:t>
            </a:r>
            <a:r>
              <a:rPr lang="he-IL" sz="1600" dirty="0" smtClean="0"/>
              <a:t> הן "רזות</a:t>
            </a:r>
            <a:r>
              <a:rPr lang="he-IL" sz="1600" dirty="0" smtClean="0"/>
              <a:t>" מאוד וכתוצאה מכך </a:t>
            </a:r>
            <a:r>
              <a:rPr lang="he-IL" sz="1600" dirty="0" smtClean="0"/>
              <a:t>צורכות </a:t>
            </a:r>
            <a:r>
              <a:rPr lang="he-IL" sz="1600" dirty="0" smtClean="0"/>
              <a:t>מעט מאוד משאבים (זיכרון / מעבד) ביחד למתחרות בצד השרת</a:t>
            </a:r>
            <a:r>
              <a:rPr lang="he-IL" sz="1600" dirty="0" smtClean="0"/>
              <a:t>.</a:t>
            </a:r>
          </a:p>
          <a:p>
            <a:pPr algn="r" rtl="1"/>
            <a:endParaRPr lang="he-IL" sz="1600" dirty="0"/>
          </a:p>
          <a:p>
            <a:pPr algn="r" rtl="1"/>
            <a:r>
              <a:rPr lang="en-US" sz="1600" dirty="0" smtClean="0"/>
              <a:t>Cross Platform</a:t>
            </a:r>
            <a:r>
              <a:rPr lang="he-IL" sz="1600" dirty="0" smtClean="0"/>
              <a:t> – אפליקציות </a:t>
            </a:r>
            <a:r>
              <a:rPr lang="en-US" sz="1600" dirty="0" smtClean="0"/>
              <a:t>Node.JS</a:t>
            </a:r>
            <a:r>
              <a:rPr lang="he-IL" sz="1600" dirty="0" smtClean="0"/>
              <a:t> רצות על כל מערכות ההפעלה ללא צורך בהתאמות. 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מתאימה ל-</a:t>
            </a:r>
            <a:r>
              <a:rPr lang="en-US" sz="1600" dirty="0" smtClean="0"/>
              <a:t>Containers</a:t>
            </a:r>
            <a:r>
              <a:rPr lang="he-IL" sz="1600" dirty="0" smtClean="0"/>
              <a:t> – בזכות היכולת לרוץ על לינוקס </a:t>
            </a:r>
            <a:r>
              <a:rPr lang="he-IL" sz="1600" dirty="0" err="1" smtClean="0"/>
              <a:t>והחסכון</a:t>
            </a:r>
            <a:r>
              <a:rPr lang="he-IL" sz="1600" dirty="0" smtClean="0"/>
              <a:t> במשאבים – אפליקציות </a:t>
            </a:r>
            <a:r>
              <a:rPr lang="en-US" sz="1600" dirty="0" smtClean="0"/>
              <a:t>Node</a:t>
            </a:r>
            <a:r>
              <a:rPr lang="he-IL" sz="1600" dirty="0" smtClean="0"/>
              <a:t> הן מועמדות מובילות לעיטוף ב-</a:t>
            </a:r>
            <a:r>
              <a:rPr lang="en-US" sz="1600" dirty="0" smtClean="0"/>
              <a:t>Containers</a:t>
            </a:r>
            <a:r>
              <a:rPr lang="he-IL" sz="1600" dirty="0" smtClean="0"/>
              <a:t>.</a:t>
            </a:r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err="1" smtClean="0"/>
              <a:t>סקיילינג</a:t>
            </a:r>
            <a:r>
              <a:rPr lang="he-IL" sz="1600" dirty="0" smtClean="0"/>
              <a:t> ו-</a:t>
            </a:r>
            <a:r>
              <a:rPr lang="en-US" sz="1600" dirty="0" smtClean="0"/>
              <a:t>load balancing</a:t>
            </a:r>
            <a:r>
              <a:rPr lang="he-IL" sz="1600" dirty="0" smtClean="0"/>
              <a:t> - ניתן לבצע </a:t>
            </a:r>
            <a:r>
              <a:rPr lang="he-IL" sz="1600" dirty="0" err="1" smtClean="0"/>
              <a:t>סקייל</a:t>
            </a:r>
            <a:r>
              <a:rPr lang="he-IL" sz="1600" dirty="0" smtClean="0"/>
              <a:t> בקלות (פנימית באמצעות </a:t>
            </a:r>
            <a:r>
              <a:rPr lang="en-US" sz="1600" dirty="0" smtClean="0"/>
              <a:t>cluster mode</a:t>
            </a:r>
            <a:r>
              <a:rPr lang="he-IL" sz="1600" dirty="0" smtClean="0"/>
              <a:t>, או חיצונית ע"י </a:t>
            </a:r>
            <a:r>
              <a:rPr lang="he-IL" sz="1600" dirty="0" smtClean="0"/>
              <a:t>גורמים מארחים).</a:t>
            </a:r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smtClean="0"/>
              <a:t>התאמה לעולם </a:t>
            </a:r>
            <a:r>
              <a:rPr lang="he-IL" sz="1600" dirty="0" smtClean="0"/>
              <a:t>ה-</a:t>
            </a:r>
            <a:r>
              <a:rPr lang="en-US" sz="1600" dirty="0" smtClean="0"/>
              <a:t>Cloud</a:t>
            </a:r>
            <a:r>
              <a:rPr lang="he-IL" sz="1600" dirty="0" smtClean="0"/>
              <a:t> – </a:t>
            </a:r>
            <a:r>
              <a:rPr lang="he-IL" sz="1600" dirty="0" smtClean="0"/>
              <a:t>בזכות האמור לעיל, אפליקציות </a:t>
            </a:r>
            <a:r>
              <a:rPr lang="en-US" sz="1600" dirty="0" smtClean="0"/>
              <a:t>Node</a:t>
            </a:r>
            <a:r>
              <a:rPr lang="he-IL" sz="1600" dirty="0" smtClean="0"/>
              <a:t> מתאימות באופן אופטימלי הן בהיבטי </a:t>
            </a:r>
            <a:r>
              <a:rPr lang="en-US" sz="1600" dirty="0" smtClean="0"/>
              <a:t>deploy</a:t>
            </a:r>
            <a:r>
              <a:rPr lang="he-IL" sz="1600" dirty="0" smtClean="0"/>
              <a:t> (עיטוף בקונטיינרים והעלאה לענן), והן </a:t>
            </a:r>
            <a:r>
              <a:rPr lang="he-IL" sz="1600" dirty="0" smtClean="0"/>
              <a:t>בהיבטי חסכון במשאבים </a:t>
            </a:r>
            <a:r>
              <a:rPr lang="he-IL" sz="1600" dirty="0" smtClean="0"/>
              <a:t>(== כסף בענן).</a:t>
            </a:r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err="1" smtClean="0"/>
              <a:t>אקוסיסטם</a:t>
            </a:r>
            <a:r>
              <a:rPr lang="he-IL" sz="1600" dirty="0" smtClean="0"/>
              <a:t> עצום </a:t>
            </a:r>
            <a:r>
              <a:rPr lang="he-IL" sz="1600" dirty="0" smtClean="0"/>
              <a:t>  – </a:t>
            </a:r>
            <a:r>
              <a:rPr lang="en-US" sz="1600" dirty="0" smtClean="0"/>
              <a:t>NPM</a:t>
            </a:r>
            <a:r>
              <a:rPr lang="he-IL" sz="1600" dirty="0"/>
              <a:t> </a:t>
            </a:r>
            <a:endParaRPr lang="he-IL" sz="1600" dirty="0" smtClean="0"/>
          </a:p>
          <a:p>
            <a:pPr algn="r" rtl="1"/>
            <a:r>
              <a:rPr lang="he-IL" sz="1600" dirty="0" smtClean="0"/>
              <a:t>	        </a:t>
            </a:r>
            <a:r>
              <a:rPr lang="he-IL" sz="1600" dirty="0" smtClean="0"/>
              <a:t>- </a:t>
            </a:r>
            <a:r>
              <a:rPr lang="he-IL" sz="1600" dirty="0" smtClean="0"/>
              <a:t>קהילה עולמית (וישראלית!) גדולה ותומכת.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תמיכה בתקני </a:t>
            </a:r>
            <a:r>
              <a:rPr lang="en-US" sz="1600" dirty="0" smtClean="0"/>
              <a:t>ES</a:t>
            </a:r>
            <a:r>
              <a:rPr lang="he-IL" sz="1600" dirty="0" smtClean="0"/>
              <a:t> המתקדמים ביותר (</a:t>
            </a:r>
            <a:r>
              <a:rPr lang="en-US" sz="1600" dirty="0" smtClean="0"/>
              <a:t>import / export, </a:t>
            </a:r>
            <a:r>
              <a:rPr lang="en-US" sz="1600" dirty="0" err="1" smtClean="0"/>
              <a:t>async</a:t>
            </a:r>
            <a:r>
              <a:rPr lang="en-US" sz="1600" dirty="0" smtClean="0"/>
              <a:t>, promises, pipes, event emitters</a:t>
            </a:r>
            <a:r>
              <a:rPr lang="he-IL" sz="1600" dirty="0" smtClean="0"/>
              <a:t>)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תמיכה ב-</a:t>
            </a:r>
            <a:r>
              <a:rPr lang="en-US" sz="1600" dirty="0" err="1" smtClean="0"/>
              <a:t>TypeScript</a:t>
            </a:r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smtClean="0"/>
              <a:t>ועוד...</a:t>
            </a:r>
            <a:endParaRPr lang="he-IL" sz="1600" dirty="0"/>
          </a:p>
          <a:p>
            <a:pPr algn="r" rtl="1"/>
            <a:endParaRPr lang="en-US" sz="1600" dirty="0"/>
          </a:p>
          <a:p>
            <a:pPr algn="r" rtl="1"/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325563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הקדמה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התאמות לצד השרת</a:t>
            </a:r>
            <a:endParaRPr lang="en-US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594" y="1620201"/>
            <a:ext cx="10842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188" y="1018333"/>
            <a:ext cx="1059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הקוד שלנו – </a:t>
            </a: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של גוגל כרום – מפרסר ומריץ את קוד ה-</a:t>
            </a:r>
            <a:r>
              <a:rPr lang="en-US" dirty="0" smtClean="0"/>
              <a:t>JS</a:t>
            </a:r>
            <a:r>
              <a:rPr lang="he-IL" dirty="0" smtClean="0"/>
              <a:t> שלנו	</a:t>
            </a:r>
            <a:r>
              <a:rPr lang="en-US" dirty="0" smtClean="0"/>
              <a:t>		</a:t>
            </a:r>
            <a:r>
              <a:rPr lang="he-IL" dirty="0" smtClean="0"/>
              <a:t>- </a:t>
            </a:r>
            <a:r>
              <a:rPr lang="en-US" dirty="0" smtClean="0"/>
              <a:t>Single Threaded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</a:t>
            </a:r>
            <a:r>
              <a:rPr lang="he-IL" dirty="0" smtClean="0"/>
              <a:t> – מתווך בין </a:t>
            </a:r>
            <a:r>
              <a:rPr lang="en-US" dirty="0" smtClean="0"/>
              <a:t>V8</a:t>
            </a:r>
            <a:r>
              <a:rPr lang="he-IL" dirty="0" smtClean="0"/>
              <a:t> ל-</a:t>
            </a:r>
            <a:r>
              <a:rPr lang="en-US" dirty="0" err="1" smtClean="0"/>
              <a:t>Libuv</a:t>
            </a:r>
            <a:r>
              <a:rPr lang="he-IL" dirty="0" smtClean="0"/>
              <a:t> </a:t>
            </a:r>
            <a:r>
              <a:rPr lang="he-IL" sz="1200" dirty="0" smtClean="0"/>
              <a:t>(עוטף פונקציונלית </a:t>
            </a:r>
            <a:r>
              <a:rPr lang="en-US" sz="1200" dirty="0" smtClean="0"/>
              <a:t>IO</a:t>
            </a:r>
            <a:r>
              <a:rPr lang="he-IL" sz="1200" dirty="0" smtClean="0"/>
              <a:t> של </a:t>
            </a:r>
            <a:r>
              <a:rPr lang="en-US" sz="1200" dirty="0" err="1" smtClean="0"/>
              <a:t>Libuv</a:t>
            </a:r>
            <a:r>
              <a:rPr lang="he-IL" sz="1200" dirty="0" smtClean="0"/>
              <a:t> וחושף ממשק </a:t>
            </a:r>
            <a:r>
              <a:rPr lang="he-IL" sz="1200" dirty="0" err="1" smtClean="0"/>
              <a:t>ג'אווסקריפטי</a:t>
            </a:r>
            <a:r>
              <a:rPr lang="he-IL" sz="1200" dirty="0" smtClean="0"/>
              <a:t> שאנחנו יכולים לייבא ולהשתמש בו)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err="1" smtClean="0"/>
              <a:t>Libuv</a:t>
            </a:r>
            <a:r>
              <a:rPr lang="he-IL" dirty="0" smtClean="0"/>
              <a:t> – מנוע </a:t>
            </a:r>
            <a:r>
              <a:rPr lang="en-US" dirty="0" smtClean="0"/>
              <a:t>Cross Platform</a:t>
            </a:r>
            <a:r>
              <a:rPr lang="he-IL" dirty="0" smtClean="0"/>
              <a:t> - המספק יכולות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	- </a:t>
            </a:r>
            <a:r>
              <a:rPr lang="en-US" dirty="0" smtClean="0"/>
              <a:t>Multi Threaded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151635" y="153296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721788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266644" y="5758095"/>
            <a:ext cx="305278" cy="6588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10739718" y="4204448"/>
            <a:ext cx="596153" cy="9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9529484" y="4150658"/>
            <a:ext cx="596153" cy="995082"/>
          </a:xfrm>
          <a:prstGeom prst="curvedLeftArrow">
            <a:avLst>
              <a:gd name="adj1" fmla="val 25000"/>
              <a:gd name="adj2" fmla="val 515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661" y="4499393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Event Loop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03760" y="5726340"/>
            <a:ext cx="326315" cy="6662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50852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89036" y="5920246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Thread 1</a:t>
            </a:r>
            <a:endParaRPr lang="he-IL" sz="1200" dirty="0" smtClean="0">
              <a:solidFill>
                <a:schemeClr val="accent2"/>
              </a:solidFill>
            </a:endParaRPr>
          </a:p>
          <a:p>
            <a:pPr algn="ctr"/>
            <a:r>
              <a:rPr lang="he-IL" sz="1200" dirty="0" smtClean="0">
                <a:solidFill>
                  <a:schemeClr val="accent2"/>
                </a:solidFill>
              </a:rPr>
              <a:t>האזנה לפורט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399057" y="5757130"/>
            <a:ext cx="305278" cy="65889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379613" y="5725375"/>
            <a:ext cx="326315" cy="6662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170" y="5873466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Thread 2</a:t>
            </a:r>
            <a:endParaRPr lang="he-IL" sz="1100" dirty="0" smtClean="0">
              <a:solidFill>
                <a:schemeClr val="accent6"/>
              </a:solidFill>
            </a:endParaRPr>
          </a:p>
          <a:p>
            <a:pPr algn="ctr"/>
            <a:r>
              <a:rPr lang="he-IL" sz="1100" dirty="0" smtClean="0">
                <a:solidFill>
                  <a:schemeClr val="accent6"/>
                </a:solidFill>
              </a:rPr>
              <a:t>קריאה מקובץ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err="1" smtClean="0">
                <a:cs typeface="+mn-cs"/>
              </a:rPr>
              <a:t>תוכנית</a:t>
            </a:r>
            <a:r>
              <a:rPr lang="he-IL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האם </a:t>
            </a:r>
            <a:r>
              <a:rPr lang="en-US" dirty="0" smtClean="0">
                <a:cs typeface="+mn-cs"/>
              </a:rPr>
              <a:t>Node</a:t>
            </a:r>
            <a:r>
              <a:rPr lang="he-IL" dirty="0" smtClean="0">
                <a:cs typeface="+mn-cs"/>
              </a:rPr>
              <a:t> היא סינגל </a:t>
            </a:r>
            <a:r>
              <a:rPr lang="he-IL" dirty="0" err="1" smtClean="0">
                <a:cs typeface="+mn-cs"/>
              </a:rPr>
              <a:t>ת'רד</a:t>
            </a:r>
            <a:r>
              <a:rPr lang="he-IL" dirty="0" smtClean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42344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</a:t>
            </a:r>
            <a:r>
              <a:rPr lang="he-IL" dirty="0" smtClean="0"/>
              <a:t>רוב הפונקציונליות </a:t>
            </a:r>
            <a:r>
              <a:rPr lang="he-IL" dirty="0" smtClean="0"/>
              <a:t>ש-</a:t>
            </a:r>
            <a:r>
              <a:rPr lang="en-US" dirty="0" smtClean="0"/>
              <a:t>Node</a:t>
            </a:r>
            <a:r>
              <a:rPr lang="he-IL" dirty="0" smtClean="0"/>
              <a:t> מספקת לנו </a:t>
            </a:r>
            <a:r>
              <a:rPr lang="he-IL" dirty="0" smtClean="0"/>
              <a:t>תחת 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המשמעות מכך?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966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Node.JS – מתחת למכסה המנוע</vt:lpstr>
      <vt:lpstr>תוכנית Node.JS</vt:lpstr>
      <vt:lpstr>האם Node היא סינגל ת'רד?</vt:lpstr>
      <vt:lpstr>עבודה נכונה עם Node.JS</vt:lpstr>
      <vt:lpstr>עבודה נכונה עם Node.JS</vt:lpstr>
      <vt:lpstr>המודולים (פונקציונליות) ש-Node.JS נותנת לנו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55</cp:revision>
  <dcterms:created xsi:type="dcterms:W3CDTF">2019-11-25T13:26:21Z</dcterms:created>
  <dcterms:modified xsi:type="dcterms:W3CDTF">2019-11-27T10:01:58Z</dcterms:modified>
</cp:coreProperties>
</file>