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73" r:id="rId8"/>
    <p:sldId id="261" r:id="rId9"/>
    <p:sldId id="275" r:id="rId10"/>
    <p:sldId id="281" r:id="rId11"/>
    <p:sldId id="276" r:id="rId12"/>
    <p:sldId id="277" r:id="rId13"/>
    <p:sldId id="278" r:id="rId14"/>
    <p:sldId id="279" r:id="rId15"/>
    <p:sldId id="272" r:id="rId16"/>
    <p:sldId id="262" r:id="rId17"/>
    <p:sldId id="274" r:id="rId18"/>
    <p:sldId id="264" r:id="rId19"/>
    <p:sldId id="266" r:id="rId20"/>
    <p:sldId id="271" r:id="rId21"/>
    <p:sldId id="280" r:id="rId22"/>
    <p:sldId id="265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r Baraban" initials="LB" lastIdx="2" clrIdx="0">
    <p:extLst>
      <p:ext uri="{19B8F6BF-5375-455C-9EA6-DF929625EA0E}">
        <p15:presenceInfo xmlns:p15="http://schemas.microsoft.com/office/powerpoint/2012/main" userId="S-1-5-21-92377621-2842499777-3272480925-480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518" y="674127"/>
            <a:ext cx="9144000" cy="2387600"/>
          </a:xfrm>
        </p:spPr>
        <p:txBody>
          <a:bodyPr/>
          <a:lstStyle/>
          <a:p>
            <a:r>
              <a:rPr lang="en-US" dirty="0" smtClean="0"/>
              <a:t>          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283" y="5323261"/>
            <a:ext cx="9144000" cy="1655762"/>
          </a:xfrm>
        </p:spPr>
        <p:txBody>
          <a:bodyPr/>
          <a:lstStyle/>
          <a:p>
            <a:r>
              <a:rPr lang="en-US" dirty="0" smtClean="0"/>
              <a:t>Lior Baraban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1" y="1118161"/>
            <a:ext cx="5619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98421" y="1181714"/>
            <a:ext cx="2367740" cy="183580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48695" y="55637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dirty="0" smtClean="0"/>
              <a:t>קוד האפליקציה שלנו – כתוב ב-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53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98421" y="2636132"/>
            <a:ext cx="2367740" cy="2526418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שמריץ את הקוד שלנו באופן סינכרוני (סינגל </a:t>
            </a:r>
            <a:r>
              <a:rPr lang="he-IL" dirty="0" err="1" smtClean="0"/>
              <a:t>ת'רד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כשנתקל בפעולה חישובית – מבצע אותה</a:t>
            </a:r>
          </a:p>
          <a:p>
            <a:pPr algn="r" rtl="1"/>
            <a:r>
              <a:rPr lang="he-IL" dirty="0" smtClean="0"/>
              <a:t>כשנתקל בפעולת </a:t>
            </a:r>
            <a:r>
              <a:rPr lang="en-US" dirty="0" smtClean="0"/>
              <a:t>IO</a:t>
            </a:r>
            <a:r>
              <a:rPr lang="he-IL" dirty="0" smtClean="0"/>
              <a:t> – מאציל את הפעילות </a:t>
            </a:r>
            <a:r>
              <a:rPr lang="he-IL" dirty="0" err="1" smtClean="0"/>
              <a:t>לת'רדים</a:t>
            </a:r>
            <a:r>
              <a:rPr lang="he-IL" dirty="0" smtClean="0"/>
              <a:t> של </a:t>
            </a:r>
            <a:r>
              <a:rPr lang="en-US" dirty="0" err="1" smtClean="0"/>
              <a:t>Libuv</a:t>
            </a:r>
            <a:r>
              <a:rPr lang="he-IL" dirty="0" smtClean="0"/>
              <a:t>, ורושם </a:t>
            </a:r>
            <a:r>
              <a:rPr lang="he-IL" dirty="0" err="1" smtClean="0"/>
              <a:t>קולבק</a:t>
            </a:r>
            <a:r>
              <a:rPr lang="he-IL" dirty="0" smtClean="0"/>
              <a:t> שיופעל בסיום הפעילות. בינתיים ממשיך את הריצה כך שהפעולה האסינכרונית לא חוסמת את ריצת התוכנית – </a:t>
            </a:r>
            <a:r>
              <a:rPr lang="en-US" dirty="0" smtClean="0"/>
              <a:t>non blocking</a:t>
            </a:r>
            <a:endParaRPr lang="he-IL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95900" y="1573544"/>
            <a:ext cx="5791199" cy="185545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 smtClean="0"/>
              <a:t>Libuv</a:t>
            </a:r>
            <a:r>
              <a:rPr lang="he-IL" dirty="0" smtClean="0"/>
              <a:t> – מנוע שיודע לבצע פעולות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 (רשת / קבצים וכד').</a:t>
            </a:r>
            <a:endParaRPr lang="he-IL" dirty="0"/>
          </a:p>
          <a:p>
            <a:pPr algn="r" rtl="1"/>
            <a:r>
              <a:rPr lang="he-IL" dirty="0" smtClean="0"/>
              <a:t>כאשר מקבל הנחיה לפעול מ-</a:t>
            </a:r>
            <a:r>
              <a:rPr lang="en-US" dirty="0" smtClean="0"/>
              <a:t>V8</a:t>
            </a:r>
            <a:r>
              <a:rPr lang="he-IL" dirty="0" smtClean="0"/>
              <a:t> – מקצה </a:t>
            </a:r>
            <a:r>
              <a:rPr lang="he-IL" dirty="0" err="1" smtClean="0"/>
              <a:t>ת'רד</a:t>
            </a:r>
            <a:r>
              <a:rPr lang="he-IL" dirty="0" smtClean="0"/>
              <a:t> ומבצע את הפעולה. </a:t>
            </a:r>
          </a:p>
          <a:p>
            <a:pPr algn="r" rtl="1"/>
            <a:r>
              <a:rPr lang="he-IL" dirty="0" smtClean="0"/>
              <a:t>בסיום הפעולה האסינכרונית – מרים </a:t>
            </a:r>
            <a:r>
              <a:rPr lang="en-US" dirty="0" smtClean="0"/>
              <a:t>event</a:t>
            </a:r>
            <a:r>
              <a:rPr lang="he-IL" dirty="0"/>
              <a:t>.</a:t>
            </a:r>
            <a:endParaRPr lang="he-IL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3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486149" y="1592594"/>
            <a:ext cx="1866901" cy="343660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 Bindings</a:t>
            </a:r>
            <a:r>
              <a:rPr lang="he-IL" dirty="0" smtClean="0"/>
              <a:t> – מתרגם בין המנועים </a:t>
            </a:r>
            <a:r>
              <a:rPr lang="en-US" dirty="0" smtClean="0"/>
              <a:t>V8, </a:t>
            </a:r>
            <a:r>
              <a:rPr lang="en-US" dirty="0" err="1" smtClean="0"/>
              <a:t>Libuv</a:t>
            </a:r>
            <a:endParaRPr lang="he-IL" dirty="0" smtClean="0"/>
          </a:p>
          <a:p>
            <a:pPr algn="r" rtl="1"/>
            <a:r>
              <a:rPr lang="en-US" dirty="0" smtClean="0"/>
              <a:t>V8</a:t>
            </a:r>
            <a:r>
              <a:rPr lang="he-IL" dirty="0" smtClean="0"/>
              <a:t> פועל ב-</a:t>
            </a:r>
            <a:r>
              <a:rPr lang="en-US" dirty="0" smtClean="0"/>
              <a:t>JS</a:t>
            </a:r>
            <a:endParaRPr lang="he-IL" dirty="0" smtClean="0"/>
          </a:p>
          <a:p>
            <a:pPr algn="r" rtl="1"/>
            <a:r>
              <a:rPr lang="en-US" dirty="0" err="1" smtClean="0"/>
              <a:t>Libuv</a:t>
            </a:r>
            <a:r>
              <a:rPr lang="he-IL" dirty="0" smtClean="0"/>
              <a:t> ב-</a:t>
            </a:r>
            <a:r>
              <a:rPr lang="en-US" dirty="0" smtClean="0"/>
              <a:t>C++</a:t>
            </a:r>
            <a:endParaRPr lang="he-IL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5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57800" y="2244404"/>
            <a:ext cx="5791199" cy="276574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" y="5563791"/>
            <a:ext cx="10673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/>
              <a:t>Event Loop</a:t>
            </a:r>
            <a:r>
              <a:rPr lang="he-IL" dirty="0" smtClean="0"/>
              <a:t> – לולאת התוכנית – סינכרונית (סינגל </a:t>
            </a:r>
            <a:r>
              <a:rPr lang="he-IL" dirty="0" err="1" smtClean="0"/>
              <a:t>ת'רד</a:t>
            </a:r>
            <a:r>
              <a:rPr lang="he-IL" dirty="0"/>
              <a:t>)</a:t>
            </a:r>
            <a:endParaRPr lang="he-IL" dirty="0" smtClean="0"/>
          </a:p>
          <a:p>
            <a:pPr algn="r" rtl="1"/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מגיבה לאירועים שקרו ע"י קריאה </a:t>
            </a:r>
            <a:r>
              <a:rPr lang="he-IL" dirty="0" err="1" smtClean="0"/>
              <a:t>לקולבקים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הקולבקים</a:t>
            </a:r>
            <a:r>
              <a:rPr lang="he-IL" dirty="0" smtClean="0"/>
              <a:t> עצמם יכולים לגרום לעוד חישובים / פעולות אסינכרוניות / אירועים נוספים </a:t>
            </a:r>
            <a:r>
              <a:rPr lang="he-IL" dirty="0" err="1" smtClean="0"/>
              <a:t>ולאיטרציות</a:t>
            </a:r>
            <a:r>
              <a:rPr lang="he-IL" dirty="0" smtClean="0"/>
              <a:t> חוזרות ונשנות.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0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2" y="240631"/>
            <a:ext cx="11750943" cy="64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5" y="96184"/>
            <a:ext cx="10515600" cy="6030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 smtClean="0">
                <a:cs typeface="+mn-cs"/>
              </a:rPr>
              <a:t>ריצת </a:t>
            </a:r>
            <a:r>
              <a:rPr lang="he-IL" dirty="0" err="1" smtClean="0">
                <a:cs typeface="+mn-cs"/>
              </a:rPr>
              <a:t>תוכנית</a:t>
            </a:r>
            <a:r>
              <a:rPr lang="he-IL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836" y="742274"/>
            <a:ext cx="1125345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700" dirty="0" smtClean="0"/>
              <a:t>מנוע ה-</a:t>
            </a:r>
            <a:r>
              <a:rPr lang="en-US" sz="1700" dirty="0" smtClean="0"/>
              <a:t>V8</a:t>
            </a:r>
            <a:r>
              <a:rPr lang="he-IL" sz="1700" dirty="0" smtClean="0"/>
              <a:t> מריץ את הקוד שלנו בקובץ ה-</a:t>
            </a:r>
            <a:r>
              <a:rPr lang="en-US" sz="1700" dirty="0" smtClean="0"/>
              <a:t>main.js</a:t>
            </a:r>
            <a:r>
              <a:rPr lang="he-IL" sz="1700" dirty="0" smtClean="0"/>
              <a:t> מתחילתו ועד סופו בצורה סינכרונית: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"חישוב"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מבצע בעצמו </a:t>
            </a:r>
            <a:r>
              <a:rPr lang="he-IL" sz="1700" dirty="0" err="1" smtClean="0"/>
              <a:t>בת'רד</a:t>
            </a:r>
            <a:r>
              <a:rPr lang="he-IL" sz="1700" dirty="0" smtClean="0"/>
              <a:t> הבודד – הקצאת משתנים, חישובים, השמות, בקרת שליטה, לולאות </a:t>
            </a:r>
            <a:r>
              <a:rPr lang="he-IL" sz="1700" dirty="0" err="1" smtClean="0"/>
              <a:t>וכו</a:t>
            </a:r>
            <a:r>
              <a:rPr lang="he-IL" sz="1700" dirty="0" smtClean="0"/>
              <a:t>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</a:t>
            </a:r>
            <a:r>
              <a:rPr lang="en-US" sz="1700" dirty="0" smtClean="0"/>
              <a:t>IO</a:t>
            </a:r>
            <a:r>
              <a:rPr lang="he-IL" sz="1700" dirty="0" smtClean="0"/>
              <a:t>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מאציל עבודה דרך </a:t>
            </a:r>
            <a:r>
              <a:rPr lang="en-US" sz="1700" dirty="0" smtClean="0"/>
              <a:t>Node.JS</a:t>
            </a:r>
            <a:r>
              <a:rPr lang="he-IL" sz="1700" dirty="0" smtClean="0"/>
              <a:t> ל-</a:t>
            </a:r>
            <a:r>
              <a:rPr lang="en-US" sz="1700" dirty="0" err="1" smtClean="0"/>
              <a:t>Libuv</a:t>
            </a:r>
            <a:r>
              <a:rPr lang="he-IL" sz="1700" dirty="0" smtClean="0"/>
              <a:t> </a:t>
            </a:r>
            <a:r>
              <a:rPr lang="he-IL" sz="1700" dirty="0" err="1" smtClean="0"/>
              <a:t>המולטית'רד</a:t>
            </a:r>
            <a:r>
              <a:rPr lang="he-IL" sz="1700" dirty="0" smtClean="0"/>
              <a:t> – ומקצה </a:t>
            </a:r>
            <a:r>
              <a:rPr lang="he-IL" sz="1700" dirty="0" err="1" smtClean="0"/>
              <a:t>קולבקים</a:t>
            </a:r>
            <a:r>
              <a:rPr lang="he-IL" sz="1700" dirty="0" smtClean="0"/>
              <a:t> שיופעלו כאשר </a:t>
            </a:r>
            <a:r>
              <a:rPr lang="en-US" sz="1700" dirty="0" err="1" smtClean="0"/>
              <a:t>Libuv</a:t>
            </a:r>
            <a:r>
              <a:rPr lang="he-IL" sz="1700" dirty="0" smtClean="0"/>
              <a:t> יאותת שסיים.</a:t>
            </a:r>
          </a:p>
          <a:p>
            <a:pPr algn="r" rtl="1"/>
            <a:r>
              <a:rPr lang="he-IL" sz="1700" dirty="0" smtClean="0"/>
              <a:t>בסוף הריצה הסינכרונית של </a:t>
            </a:r>
            <a:r>
              <a:rPr lang="en-US" sz="1700" dirty="0" smtClean="0"/>
              <a:t>V8</a:t>
            </a:r>
            <a:r>
              <a:rPr lang="he-IL" sz="1700" dirty="0"/>
              <a:t>,</a:t>
            </a:r>
            <a:r>
              <a:rPr lang="he-IL" sz="1700" dirty="0" smtClean="0"/>
              <a:t> ה-</a:t>
            </a:r>
            <a:r>
              <a:rPr lang="en-US" sz="1700" dirty="0" smtClean="0"/>
              <a:t>Event Loop</a:t>
            </a:r>
            <a:r>
              <a:rPr lang="he-IL" sz="1700" dirty="0" smtClean="0"/>
              <a:t> מתחילה לעבוד.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ה- </a:t>
            </a:r>
            <a:r>
              <a:rPr lang="en-US" sz="1700" dirty="0" smtClean="0"/>
              <a:t>Event Loop</a:t>
            </a:r>
            <a:r>
              <a:rPr lang="he-IL" sz="1700" dirty="0" smtClean="0"/>
              <a:t> היא לולאה שבכל </a:t>
            </a:r>
            <a:r>
              <a:rPr lang="he-IL" sz="1700" dirty="0" err="1" smtClean="0"/>
              <a:t>איטרציה</a:t>
            </a:r>
            <a:r>
              <a:rPr lang="he-IL" sz="1700" dirty="0" smtClean="0"/>
              <a:t> עושה את הדברים הבאים: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בדיקת מצב התוכנית: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טיימרים שהגיע הזמן לטפל בהם (</a:t>
            </a:r>
            <a:r>
              <a:rPr lang="en-US" sz="1700" dirty="0" err="1"/>
              <a:t>setTimout</a:t>
            </a:r>
            <a:r>
              <a:rPr lang="en-US" sz="1700" dirty="0"/>
              <a:t>, </a:t>
            </a:r>
            <a:r>
              <a:rPr lang="en-US" sz="1700" dirty="0" err="1"/>
              <a:t>setInterval</a:t>
            </a:r>
            <a:r>
              <a:rPr lang="en-US" sz="1700" dirty="0"/>
              <a:t>, </a:t>
            </a:r>
            <a:r>
              <a:rPr lang="en-US" sz="1700" dirty="0" err="1"/>
              <a:t>setImmediate</a:t>
            </a:r>
            <a:r>
              <a:rPr lang="he-IL" sz="1700" dirty="0"/>
              <a:t>) 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משימות </a:t>
            </a:r>
            <a:r>
              <a:rPr lang="en-US" sz="1700" dirty="0"/>
              <a:t>OS</a:t>
            </a:r>
            <a:r>
              <a:rPr lang="he-IL" sz="1700" dirty="0"/>
              <a:t> </a:t>
            </a:r>
            <a:r>
              <a:rPr lang="he-IL" sz="1700" dirty="0" smtClean="0"/>
              <a:t>בטיפול</a:t>
            </a:r>
            <a:r>
              <a:rPr lang="en-US" sz="1700" dirty="0" smtClean="0"/>
              <a:t> </a:t>
            </a:r>
            <a:r>
              <a:rPr lang="he-IL" sz="1700" dirty="0" smtClean="0"/>
              <a:t> </a:t>
            </a:r>
            <a:r>
              <a:rPr lang="he-IL" sz="1700" dirty="0"/>
              <a:t>(למשל האזנה לפורט)?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אופרציה בביצוע כרגע (למשל קריאת קובץ)?</a:t>
            </a:r>
            <a:endParaRPr lang="en-US" sz="1700" dirty="0"/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כל התשובות הן "לא" – התוכנית מסתיימת.</a:t>
            </a:r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אחת התשובות היא "כן" – הלולאה תבצע "עבודה":</a:t>
            </a:r>
            <a:endParaRPr lang="he-IL" sz="17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בטיימר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events</a:t>
            </a:r>
            <a:r>
              <a:rPr lang="he-IL" sz="1700" dirty="0" smtClean="0"/>
              <a:t> שקרו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שלהם – (למשל </a:t>
            </a:r>
            <a:r>
              <a:rPr lang="he-IL" sz="1700" dirty="0" err="1" smtClean="0"/>
              <a:t>קולבק</a:t>
            </a:r>
            <a:r>
              <a:rPr lang="he-IL" sz="1700" dirty="0" smtClean="0"/>
              <a:t> של בקשת </a:t>
            </a:r>
            <a:r>
              <a:rPr lang="en-US" sz="1700" dirty="0" smtClean="0"/>
              <a:t>http</a:t>
            </a:r>
            <a:r>
              <a:rPr lang="he-IL" sz="1700" dirty="0" smtClean="0"/>
              <a:t> נכנסת, או של קטע קובץ שנקרא)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cleanup / garbage collection</a:t>
            </a: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/>
          </a:p>
          <a:p>
            <a:pPr algn="r" rtl="1"/>
            <a:r>
              <a:rPr lang="he-IL" sz="1700" dirty="0" smtClean="0"/>
              <a:t>בסוף </a:t>
            </a:r>
            <a:r>
              <a:rPr lang="he-IL" sz="1700" dirty="0" err="1" smtClean="0"/>
              <a:t>האיטרציה</a:t>
            </a:r>
            <a:r>
              <a:rPr lang="he-IL" sz="1700" dirty="0" smtClean="0"/>
              <a:t> הנוכחית התוכנית נכנסת למצב </a:t>
            </a:r>
            <a:r>
              <a:rPr lang="en-US" sz="1700" b="1" dirty="0" smtClean="0"/>
              <a:t>idle</a:t>
            </a:r>
            <a:r>
              <a:rPr lang="he-IL" sz="1700" dirty="0" smtClean="0"/>
              <a:t>, עד שנורה </a:t>
            </a:r>
            <a:r>
              <a:rPr lang="en-US" sz="1700" dirty="0" smtClean="0"/>
              <a:t>event</a:t>
            </a:r>
            <a:r>
              <a:rPr lang="he-IL" sz="1700" dirty="0" smtClean="0"/>
              <a:t> שקשור לאחת מ-3 הפעולות הנ"ל ואז הלולאה מתחילה שוב</a:t>
            </a:r>
          </a:p>
        </p:txBody>
      </p:sp>
      <p:sp>
        <p:nvSpPr>
          <p:cNvPr id="5" name="Down Arrow 4"/>
          <p:cNvSpPr/>
          <p:nvPr/>
        </p:nvSpPr>
        <p:spPr>
          <a:xfrm>
            <a:off x="10515600" y="362565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802419" y="4179672"/>
            <a:ext cx="602429" cy="231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067120" y="3976906"/>
            <a:ext cx="723870" cy="636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518230" y="4502685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515600" y="607628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49289" y="6535271"/>
            <a:ext cx="473619" cy="8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6200000">
            <a:off x="9794764" y="4392614"/>
            <a:ext cx="3994099" cy="462188"/>
          </a:xfrm>
          <a:prstGeom prst="bentUpArrow">
            <a:avLst>
              <a:gd name="adj1" fmla="val 17090"/>
              <a:gd name="adj2" fmla="val 238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Hello World</a:t>
            </a:r>
            <a:endParaRPr lang="en-US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9" y="972164"/>
            <a:ext cx="6361027" cy="31932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462" y="4334899"/>
            <a:ext cx="10597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 algn="r" rtl="1">
              <a:buFontTx/>
              <a:buAutoNum type="arabicParenR"/>
            </a:pPr>
            <a:r>
              <a:rPr lang="he-IL" sz="1400" dirty="0"/>
              <a:t>מנוע </a:t>
            </a:r>
            <a:r>
              <a:rPr lang="en-US" sz="1400" dirty="0"/>
              <a:t>V8</a:t>
            </a:r>
            <a:r>
              <a:rPr lang="he-IL" sz="1400" dirty="0"/>
              <a:t> מריץ את הקוד שלנו סינכרונית מלמעלה </a:t>
            </a:r>
            <a:r>
              <a:rPr lang="he-IL" sz="1400" dirty="0" smtClean="0"/>
              <a:t>למטה</a:t>
            </a:r>
          </a:p>
          <a:p>
            <a:pPr marL="342900" lvl="8" indent="-342900" algn="r" rtl="1">
              <a:buFontTx/>
              <a:buAutoNum type="arabicParenR"/>
            </a:pPr>
            <a:r>
              <a:rPr lang="he-IL" sz="1400" dirty="0" smtClean="0"/>
              <a:t>מודול </a:t>
            </a:r>
            <a:r>
              <a:rPr lang="en-US" sz="1400" dirty="0" smtClean="0"/>
              <a:t>http</a:t>
            </a:r>
            <a:r>
              <a:rPr lang="he-IL" sz="1400" dirty="0" smtClean="0"/>
              <a:t> של </a:t>
            </a:r>
            <a:r>
              <a:rPr lang="en-US" sz="1400" dirty="0" smtClean="0"/>
              <a:t>Node</a:t>
            </a:r>
            <a:r>
              <a:rPr lang="he-IL" sz="1400" dirty="0" smtClean="0"/>
              <a:t> מיובא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- נוצר אובייקט שרת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– רישום </a:t>
            </a:r>
            <a:r>
              <a:rPr lang="he-IL" sz="1400" dirty="0" err="1" smtClean="0"/>
              <a:t>קולבק</a:t>
            </a:r>
            <a:r>
              <a:rPr lang="he-IL" sz="1400" dirty="0" smtClean="0"/>
              <a:t> לטיפול בבקשות נכנסות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– הפעלת </a:t>
            </a:r>
            <a:r>
              <a:rPr lang="en-US" sz="1400" dirty="0" smtClean="0"/>
              <a:t>listen</a:t>
            </a:r>
            <a:r>
              <a:rPr lang="he-IL" sz="1400" dirty="0" smtClean="0"/>
              <a:t> בצד ה-</a:t>
            </a:r>
            <a:r>
              <a:rPr lang="en-US" sz="1400" dirty="0" smtClean="0"/>
              <a:t>JS</a:t>
            </a:r>
            <a:r>
              <a:rPr lang="he-IL" sz="1400" dirty="0" smtClean="0"/>
              <a:t> (דרך </a:t>
            </a:r>
            <a:r>
              <a:rPr lang="en-US" sz="1400" dirty="0" smtClean="0"/>
              <a:t>binding</a:t>
            </a:r>
            <a:r>
              <a:rPr lang="he-IL" sz="1400" dirty="0" smtClean="0"/>
              <a:t> יעבור ל-</a:t>
            </a:r>
            <a:r>
              <a:rPr lang="en-US" sz="1400" dirty="0" err="1" smtClean="0"/>
              <a:t>Libuv</a:t>
            </a:r>
            <a:r>
              <a:rPr lang="he-IL" sz="1400" dirty="0" smtClean="0"/>
              <a:t>)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</a:t>
            </a:r>
            <a:r>
              <a:rPr lang="he-IL" sz="1400" dirty="0"/>
              <a:t>– </a:t>
            </a:r>
            <a:r>
              <a:rPr lang="he-IL" sz="1400" dirty="0" smtClean="0"/>
              <a:t>רישום </a:t>
            </a:r>
            <a:r>
              <a:rPr lang="he-IL" sz="1400" dirty="0" err="1" smtClean="0"/>
              <a:t>קולבק</a:t>
            </a:r>
            <a:r>
              <a:rPr lang="he-IL" sz="1400" dirty="0" smtClean="0"/>
              <a:t> לטיפול באירוע "האזנה בתהליך"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err="1" smtClean="0"/>
              <a:t>Libuv</a:t>
            </a:r>
            <a:r>
              <a:rPr lang="he-IL" sz="1400" dirty="0" smtClean="0"/>
              <a:t> אסינכרוני – הפעלת </a:t>
            </a:r>
            <a:r>
              <a:rPr lang="en-US" sz="1400" dirty="0" smtClean="0"/>
              <a:t>listen</a:t>
            </a:r>
            <a:r>
              <a:rPr lang="he-IL" sz="1400" dirty="0" smtClean="0"/>
              <a:t> בצד ה-</a:t>
            </a:r>
            <a:r>
              <a:rPr lang="en-US" sz="1400" dirty="0" err="1" smtClean="0"/>
              <a:t>Libuv</a:t>
            </a:r>
            <a:r>
              <a:rPr lang="he-IL" sz="1400" dirty="0" smtClean="0"/>
              <a:t> באמצעות </a:t>
            </a:r>
            <a:r>
              <a:rPr lang="he-IL" sz="1400" dirty="0" err="1" smtClean="0"/>
              <a:t>ת'רד</a:t>
            </a:r>
            <a:r>
              <a:rPr lang="he-IL" sz="1400" dirty="0" smtClean="0"/>
              <a:t> נפרד – פתיחת פורט דרך מערכת ההפעלה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err="1" smtClean="0"/>
              <a:t>Libuv</a:t>
            </a:r>
            <a:r>
              <a:rPr lang="he-IL" sz="1400" dirty="0" smtClean="0"/>
              <a:t> </a:t>
            </a:r>
            <a:r>
              <a:rPr lang="he-IL" sz="1400" dirty="0"/>
              <a:t>אסינכרוני – </a:t>
            </a:r>
            <a:r>
              <a:rPr lang="he-IL" sz="1400" dirty="0" smtClean="0"/>
              <a:t>הרמת </a:t>
            </a:r>
            <a:r>
              <a:rPr lang="en-US" sz="1400" dirty="0" smtClean="0"/>
              <a:t>event</a:t>
            </a:r>
            <a:r>
              <a:rPr lang="he-IL" sz="1400" dirty="0" smtClean="0"/>
              <a:t> "האזנה בתהליך"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EL</a:t>
            </a:r>
            <a:r>
              <a:rPr lang="he-IL" sz="1400" dirty="0" smtClean="0"/>
              <a:t> סינכרוני – מגיב ל-</a:t>
            </a:r>
            <a:r>
              <a:rPr lang="en-US" sz="1400" dirty="0" smtClean="0"/>
              <a:t>event</a:t>
            </a:r>
            <a:r>
              <a:rPr lang="he-IL" sz="1400" dirty="0" smtClean="0"/>
              <a:t> "האזנה בתהליך" – מריץ את </a:t>
            </a:r>
            <a:r>
              <a:rPr lang="he-IL" sz="1400" dirty="0" err="1" smtClean="0"/>
              <a:t>הקולבק</a:t>
            </a:r>
            <a:endParaRPr lang="he-IL" sz="1400" dirty="0"/>
          </a:p>
          <a:p>
            <a:pPr marL="342900" lvl="8" indent="-342900" algn="r" rtl="1">
              <a:buFontTx/>
              <a:buAutoNum type="arabicParenR"/>
            </a:pPr>
            <a:r>
              <a:rPr lang="he-IL" sz="1400" dirty="0" smtClean="0"/>
              <a:t>אסינכרוני – בקשה נכנסת – מורם </a:t>
            </a:r>
            <a:r>
              <a:rPr lang="en-US" sz="1400" dirty="0" smtClean="0"/>
              <a:t>event</a:t>
            </a:r>
            <a:r>
              <a:rPr lang="he-IL" sz="1400" dirty="0" smtClean="0"/>
              <a:t> של בקשה נכנסת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EL</a:t>
            </a:r>
            <a:r>
              <a:rPr lang="he-IL" sz="1400" dirty="0" smtClean="0"/>
              <a:t> סינכרוני – מגיב ל-</a:t>
            </a:r>
            <a:r>
              <a:rPr lang="en-US" sz="1400" dirty="0" smtClean="0"/>
              <a:t>event</a:t>
            </a:r>
            <a:r>
              <a:rPr lang="he-IL" sz="1400" dirty="0" smtClean="0"/>
              <a:t> של בקשה נכנסת – קורא </a:t>
            </a:r>
            <a:r>
              <a:rPr lang="he-IL" sz="1400" dirty="0" err="1" smtClean="0"/>
              <a:t>לקולבק</a:t>
            </a:r>
            <a:r>
              <a:rPr lang="he-IL" sz="1400" dirty="0" smtClean="0"/>
              <a:t> לטיפול בבקשה נכנסת</a:t>
            </a:r>
            <a:endParaRPr lang="he-IL" sz="1400" dirty="0"/>
          </a:p>
          <a:p>
            <a:pPr marL="342900" indent="-342900" algn="r" rtl="1">
              <a:buAutoNum type="arabi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933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האם </a:t>
            </a:r>
            <a:r>
              <a:rPr lang="en-US" dirty="0" smtClean="0">
                <a:cs typeface="+mn-cs"/>
              </a:rPr>
              <a:t>Node</a:t>
            </a:r>
            <a:r>
              <a:rPr lang="he-IL" dirty="0" smtClean="0">
                <a:cs typeface="+mn-cs"/>
              </a:rPr>
              <a:t> היא סינגל </a:t>
            </a:r>
            <a:r>
              <a:rPr lang="he-IL" dirty="0" err="1" smtClean="0">
                <a:cs typeface="+mn-cs"/>
              </a:rPr>
              <a:t>ת'רד</a:t>
            </a:r>
            <a:r>
              <a:rPr lang="he-IL" dirty="0" smtClean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42344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התשובה היא כן ולא: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ריצת </a:t>
            </a:r>
            <a:r>
              <a:rPr lang="en-US" dirty="0" smtClean="0"/>
              <a:t>V8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ה-</a:t>
            </a:r>
            <a:r>
              <a:rPr lang="en-US" dirty="0" smtClean="0"/>
              <a:t>Event Loop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אבל רוב הפונקציונליות ש-</a:t>
            </a:r>
            <a:r>
              <a:rPr lang="en-US" dirty="0" smtClean="0"/>
              <a:t>Node</a:t>
            </a:r>
            <a:r>
              <a:rPr lang="he-IL" dirty="0" smtClean="0"/>
              <a:t> מספקת לנו תחת מנוע </a:t>
            </a:r>
            <a:r>
              <a:rPr lang="en-US" dirty="0" err="1" smtClean="0"/>
              <a:t>Libuv</a:t>
            </a:r>
            <a:r>
              <a:rPr lang="he-IL" dirty="0" smtClean="0"/>
              <a:t> – היא מולטי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מה המשמעות מכך?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0581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349084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8778" y="1225689"/>
            <a:ext cx="104273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כדי להגיע לביצועים טובים בשרת, כאלה שלא נופלים מהמתחרים ואף טובים יותר, צריך לדעת לעבוד נכון עם המנוע.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תזכורת: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קוד האפליקציה הסינכרוני – מורץ ע"י </a:t>
            </a:r>
            <a:r>
              <a:rPr lang="en-US" dirty="0" smtClean="0"/>
              <a:t>V8</a:t>
            </a:r>
            <a:r>
              <a:rPr lang="he-IL" dirty="0"/>
              <a:t> </a:t>
            </a:r>
            <a:r>
              <a:rPr lang="he-IL" dirty="0" smtClean="0"/>
              <a:t>בצורה אופטימלית ומהירה.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קוד </a:t>
            </a:r>
            <a:r>
              <a:rPr lang="he-IL" dirty="0" smtClean="0"/>
              <a:t>אסינכרוני - מואצל ל-</a:t>
            </a:r>
            <a:r>
              <a:rPr lang="en-US" dirty="0" err="1" smtClean="0"/>
              <a:t>Libuv</a:t>
            </a:r>
            <a:r>
              <a:rPr lang="he-IL" dirty="0" smtClean="0"/>
              <a:t> ומבוצע בצורה אופטימלית.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b="1" u="sng" dirty="0" smtClean="0"/>
              <a:t>צוואר </a:t>
            </a:r>
            <a:r>
              <a:rPr lang="he-IL" b="1" u="sng" dirty="0" smtClean="0"/>
              <a:t>הבקבוק, ה-</a:t>
            </a:r>
            <a:r>
              <a:rPr lang="en-US" b="1" u="sng" dirty="0" smtClean="0"/>
              <a:t>Event Loop</a:t>
            </a:r>
            <a:r>
              <a:rPr lang="he-IL" b="1" u="sng" dirty="0" smtClean="0"/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ה-</a:t>
            </a:r>
            <a:r>
              <a:rPr lang="en-US" dirty="0" smtClean="0"/>
              <a:t>EL</a:t>
            </a:r>
            <a:r>
              <a:rPr lang="he-IL" dirty="0" smtClean="0"/>
              <a:t> מטפל </a:t>
            </a:r>
            <a:r>
              <a:rPr lang="he-IL" dirty="0" err="1" smtClean="0"/>
              <a:t>באיבנטים</a:t>
            </a:r>
            <a:r>
              <a:rPr lang="he-IL" dirty="0" smtClean="0"/>
              <a:t> שקרו – לרוב מדובר בבקשות חדשות שהגיעו, או פעילות </a:t>
            </a:r>
            <a:r>
              <a:rPr lang="en-US" dirty="0" smtClean="0"/>
              <a:t>IO</a:t>
            </a:r>
            <a:r>
              <a:rPr lang="he-IL" dirty="0" smtClean="0"/>
              <a:t> שהסתיימה שאת תוצאותיה נשלח כ-</a:t>
            </a:r>
            <a:r>
              <a:rPr lang="en-US" dirty="0" smtClean="0"/>
              <a:t>Response</a:t>
            </a:r>
            <a:r>
              <a:rPr lang="he-IL" dirty="0" smtClean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הטיפול הוא סינכרוני – לכל </a:t>
            </a:r>
            <a:r>
              <a:rPr lang="he-IL" dirty="0" err="1" smtClean="0"/>
              <a:t>איבנט</a:t>
            </a:r>
            <a:r>
              <a:rPr lang="he-IL" dirty="0" smtClean="0"/>
              <a:t> מריצים </a:t>
            </a:r>
            <a:r>
              <a:rPr lang="he-IL" dirty="0" err="1" smtClean="0"/>
              <a:t>קולבק</a:t>
            </a:r>
            <a:r>
              <a:rPr lang="he-IL" dirty="0" smtClean="0"/>
              <a:t>, ורק בסיום ריצת </a:t>
            </a:r>
            <a:r>
              <a:rPr lang="he-IL" dirty="0" err="1" smtClean="0"/>
              <a:t>הקולבק</a:t>
            </a:r>
            <a:r>
              <a:rPr lang="he-IL" dirty="0" smtClean="0"/>
              <a:t> עוברים לטפל </a:t>
            </a:r>
            <a:r>
              <a:rPr lang="he-IL" dirty="0" err="1" smtClean="0"/>
              <a:t>באיבנט</a:t>
            </a:r>
            <a:r>
              <a:rPr lang="he-IL" dirty="0" smtClean="0"/>
              <a:t> הבא.</a:t>
            </a: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 smtClean="0">
                <a:solidFill>
                  <a:srgbClr val="FF0000"/>
                </a:solidFill>
              </a:rPr>
              <a:t>אם באחד </a:t>
            </a:r>
            <a:r>
              <a:rPr lang="he-IL" b="1" dirty="0" err="1" smtClean="0">
                <a:solidFill>
                  <a:srgbClr val="FF0000"/>
                </a:solidFill>
              </a:rPr>
              <a:t>הקולבקים</a:t>
            </a:r>
            <a:r>
              <a:rPr lang="he-IL" b="1" dirty="0" smtClean="0">
                <a:solidFill>
                  <a:srgbClr val="FF0000"/>
                </a:solidFill>
              </a:rPr>
              <a:t> תתרחש </a:t>
            </a:r>
            <a:r>
              <a:rPr lang="he-IL" b="1" dirty="0" smtClean="0">
                <a:solidFill>
                  <a:srgbClr val="FF0000"/>
                </a:solidFill>
              </a:rPr>
              <a:t>אלגוריתמיקה כבדה (חישובים מתמטיים מסובכים / לולאות </a:t>
            </a:r>
            <a:r>
              <a:rPr lang="en-US" b="1" dirty="0" smtClean="0">
                <a:solidFill>
                  <a:srgbClr val="FF0000"/>
                </a:solidFill>
              </a:rPr>
              <a:t>while</a:t>
            </a:r>
            <a:r>
              <a:rPr lang="he-IL" b="1" dirty="0" smtClean="0">
                <a:solidFill>
                  <a:srgbClr val="FF0000"/>
                </a:solidFill>
              </a:rPr>
              <a:t> ארוכות וכד'), </a:t>
            </a:r>
            <a:r>
              <a:rPr lang="he-IL" b="1" dirty="0" err="1" smtClean="0">
                <a:solidFill>
                  <a:srgbClr val="FF0000"/>
                </a:solidFill>
              </a:rPr>
              <a:t>יווצר</a:t>
            </a:r>
            <a:r>
              <a:rPr lang="he-IL" b="1" dirty="0" smtClean="0">
                <a:solidFill>
                  <a:srgbClr val="FF0000"/>
                </a:solidFill>
              </a:rPr>
              <a:t> מצב של </a:t>
            </a:r>
            <a:r>
              <a:rPr lang="en-US" b="1" dirty="0" smtClean="0">
                <a:solidFill>
                  <a:srgbClr val="FF0000"/>
                </a:solidFill>
              </a:rPr>
              <a:t>Blocking</a:t>
            </a:r>
            <a:r>
              <a:rPr lang="he-IL" b="1" dirty="0" smtClean="0">
                <a:solidFill>
                  <a:srgbClr val="FF0000"/>
                </a:solidFill>
              </a:rPr>
              <a:t>: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 smtClean="0">
                <a:solidFill>
                  <a:srgbClr val="FF0000"/>
                </a:solidFill>
              </a:rPr>
              <a:t>  	 </a:t>
            </a:r>
            <a:r>
              <a:rPr lang="he-IL" dirty="0" smtClean="0">
                <a:solidFill>
                  <a:srgbClr val="FF0000"/>
                </a:solidFill>
              </a:rPr>
              <a:t>הלולאה תהיה עסוקה בלהריץ את האלגוריתם, ועד שהוא לא יסתיים</a:t>
            </a:r>
          </a:p>
          <a:p>
            <a:pPr algn="r" rtl="1"/>
            <a:r>
              <a:rPr lang="he-IL" dirty="0" smtClean="0">
                <a:solidFill>
                  <a:srgbClr val="FF0000"/>
                </a:solidFill>
              </a:rPr>
              <a:t> 	 לא יהיה טיפול בבקשות נכנסות חדשות, 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 smtClean="0">
                <a:solidFill>
                  <a:srgbClr val="FF0000"/>
                </a:solidFill>
              </a:rPr>
              <a:t>	 לא יהיה טיפול בהחזרת </a:t>
            </a:r>
            <a:r>
              <a:rPr lang="en-US" dirty="0" smtClean="0">
                <a:solidFill>
                  <a:srgbClr val="FF0000"/>
                </a:solidFill>
              </a:rPr>
              <a:t>IO</a:t>
            </a:r>
            <a:r>
              <a:rPr lang="he-IL" dirty="0" smtClean="0">
                <a:solidFill>
                  <a:srgbClr val="FF0000"/>
                </a:solidFill>
              </a:rPr>
              <a:t> שהסתיים כ-</a:t>
            </a:r>
            <a:r>
              <a:rPr lang="en-US" dirty="0" smtClean="0">
                <a:solidFill>
                  <a:srgbClr val="FF0000"/>
                </a:solidFill>
              </a:rPr>
              <a:t>Response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b="1" u="sng" dirty="0" smtClean="0"/>
              <a:t>מסקנה:</a:t>
            </a:r>
            <a:endParaRPr lang="he-IL" dirty="0" smtClean="0"/>
          </a:p>
          <a:p>
            <a:pPr algn="r" rtl="1"/>
            <a:r>
              <a:rPr lang="he-IL" b="1" dirty="0" smtClean="0"/>
              <a:t>אנחנו צריכים לשמור על ה-</a:t>
            </a:r>
            <a:r>
              <a:rPr lang="en-US" b="1" dirty="0" smtClean="0"/>
              <a:t>Event Loop</a:t>
            </a:r>
            <a:r>
              <a:rPr lang="he-IL" b="1" dirty="0" smtClean="0"/>
              <a:t> </a:t>
            </a:r>
            <a:r>
              <a:rPr lang="he-IL" b="1" dirty="0" smtClean="0"/>
              <a:t>ולא להגיע למצב </a:t>
            </a:r>
            <a:r>
              <a:rPr lang="en-US" b="1" dirty="0" smtClean="0"/>
              <a:t>Blocking</a:t>
            </a:r>
            <a:r>
              <a:rPr lang="he-IL" b="1" dirty="0" smtClean="0"/>
              <a:t>.</a:t>
            </a:r>
            <a:endParaRPr lang="he-IL" b="1" dirty="0" smtClean="0"/>
          </a:p>
          <a:p>
            <a:pPr algn="r" rtl="1"/>
            <a:r>
              <a:rPr lang="he-IL" b="1" dirty="0" err="1" smtClean="0">
                <a:solidFill>
                  <a:srgbClr val="FF0000"/>
                </a:solidFill>
              </a:rPr>
              <a:t>קולבקים</a:t>
            </a:r>
            <a:r>
              <a:rPr lang="he-IL" b="1" dirty="0" smtClean="0">
                <a:solidFill>
                  <a:srgbClr val="FF0000"/>
                </a:solidFill>
              </a:rPr>
              <a:t> לא צריכים לבצע אלגוריתמיקה כבדה (</a:t>
            </a:r>
            <a:r>
              <a:rPr lang="he-IL" b="1" dirty="0">
                <a:solidFill>
                  <a:srgbClr val="FF0000"/>
                </a:solidFill>
              </a:rPr>
              <a:t>חישובים מתמטיים מסובכים / לולאות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he-IL" b="1" dirty="0">
                <a:solidFill>
                  <a:srgbClr val="FF0000"/>
                </a:solidFill>
              </a:rPr>
              <a:t> ארוכות וכד</a:t>
            </a:r>
            <a:r>
              <a:rPr lang="he-IL" b="1" dirty="0" smtClean="0">
                <a:solidFill>
                  <a:srgbClr val="FF0000"/>
                </a:solidFill>
              </a:rPr>
              <a:t>').</a:t>
            </a:r>
          </a:p>
          <a:p>
            <a:pPr algn="r" rtl="1"/>
            <a:r>
              <a:rPr lang="he-IL" b="1" dirty="0" err="1" smtClean="0">
                <a:solidFill>
                  <a:srgbClr val="00B050"/>
                </a:solidFill>
              </a:rPr>
              <a:t>קולבקים</a:t>
            </a:r>
            <a:r>
              <a:rPr lang="he-IL" b="1" dirty="0" smtClean="0">
                <a:solidFill>
                  <a:srgbClr val="00B050"/>
                </a:solidFill>
              </a:rPr>
              <a:t> כן יכולים לבצע פעולות </a:t>
            </a:r>
            <a:r>
              <a:rPr lang="he-IL" b="1" dirty="0" smtClean="0">
                <a:solidFill>
                  <a:srgbClr val="00B050"/>
                </a:solidFill>
              </a:rPr>
              <a:t>פשוטות </a:t>
            </a:r>
            <a:r>
              <a:rPr lang="he-IL" b="1" dirty="0" smtClean="0">
                <a:solidFill>
                  <a:srgbClr val="00B050"/>
                </a:solidFill>
              </a:rPr>
              <a:t>/ תהליכים קצרים / עבודה אסינכרונית שתואצל </a:t>
            </a:r>
            <a:r>
              <a:rPr lang="he-IL" b="1" dirty="0" smtClean="0">
                <a:solidFill>
                  <a:srgbClr val="00B050"/>
                </a:solidFill>
              </a:rPr>
              <a:t>ל-</a:t>
            </a:r>
            <a:r>
              <a:rPr lang="en-US" b="1" dirty="0" err="1" smtClean="0">
                <a:solidFill>
                  <a:srgbClr val="00B050"/>
                </a:solidFill>
              </a:rPr>
              <a:t>Libuv</a:t>
            </a:r>
            <a:r>
              <a:rPr lang="he-IL" b="1" dirty="0" smtClean="0">
                <a:solidFill>
                  <a:srgbClr val="00B050"/>
                </a:solidFill>
              </a:rPr>
              <a:t> (</a:t>
            </a:r>
            <a:r>
              <a:rPr lang="en-US" b="1" dirty="0" smtClean="0">
                <a:solidFill>
                  <a:srgbClr val="00B050"/>
                </a:solidFill>
              </a:rPr>
              <a:t>non-blocking</a:t>
            </a:r>
            <a:r>
              <a:rPr lang="he-IL" b="1" dirty="0" smtClean="0">
                <a:solidFill>
                  <a:srgbClr val="00B050"/>
                </a:solidFill>
              </a:rPr>
              <a:t>)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8378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1325563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הקדמה</a:t>
            </a:r>
            <a:endParaRPr lang="en-US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141" y="1290918"/>
            <a:ext cx="106276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err="1" smtClean="0"/>
              <a:t>פרוייקט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r>
              <a:rPr lang="he-IL" dirty="0" smtClean="0"/>
              <a:t> נוצר ב-2009 ע"י </a:t>
            </a:r>
            <a:r>
              <a:rPr lang="en-US" dirty="0" smtClean="0"/>
              <a:t>Ryan Dahl</a:t>
            </a:r>
            <a:r>
              <a:rPr lang="he-IL" dirty="0"/>
              <a:t> </a:t>
            </a:r>
            <a:r>
              <a:rPr lang="he-IL" dirty="0" smtClean="0"/>
              <a:t>בעקבות דרישה מהקהילה להוציא את </a:t>
            </a:r>
            <a:r>
              <a:rPr lang="en-US" dirty="0" smtClean="0"/>
              <a:t>JavaScript</a:t>
            </a:r>
            <a:r>
              <a:rPr lang="he-IL" dirty="0" smtClean="0"/>
              <a:t> מחוץ לדפדפן וצד הלקוח ולהעביר אותו לצד השרת.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הפרויקט התחיל כפרויקט קוד פתוח "מסחרי", אך ככל שנהיה פופולרי האלמנטים המסחריים נזנחו עד שהפך </a:t>
            </a:r>
            <a:r>
              <a:rPr lang="he-IL" dirty="0" err="1" smtClean="0"/>
              <a:t>לפרוייקט</a:t>
            </a:r>
            <a:r>
              <a:rPr lang="he-IL" dirty="0" smtClean="0"/>
              <a:t> חופשי לחלוטין.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ב-2010 התווסף </a:t>
            </a:r>
            <a:r>
              <a:rPr lang="he-IL" dirty="0" err="1" smtClean="0"/>
              <a:t>לפרוייקט</a:t>
            </a:r>
            <a:r>
              <a:rPr lang="he-IL" dirty="0" smtClean="0"/>
              <a:t> מנהל חבילות </a:t>
            </a:r>
            <a:r>
              <a:rPr lang="en-US" dirty="0" smtClean="0"/>
              <a:t>Package Manager</a:t>
            </a:r>
            <a:r>
              <a:rPr lang="he-IL" dirty="0" smtClean="0"/>
              <a:t> בשם </a:t>
            </a:r>
            <a:r>
              <a:rPr lang="en-US" dirty="0" smtClean="0"/>
              <a:t>npm</a:t>
            </a:r>
            <a:r>
              <a:rPr lang="he-IL" dirty="0" smtClean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ב-2014 בעקבות מחלוקות ניהוליות הפרויקט התפצל ל-2  </a:t>
            </a:r>
            <a:r>
              <a:rPr lang="en-US" dirty="0" smtClean="0"/>
              <a:t>Node.JS</a:t>
            </a:r>
            <a:r>
              <a:rPr lang="he-IL" dirty="0" smtClean="0"/>
              <a:t> ו-</a:t>
            </a:r>
            <a:r>
              <a:rPr lang="en-US" dirty="0" smtClean="0"/>
              <a:t>IO.JS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ב-2015 הפרויקטים אוחדו בחזרה, והוקמה עמותת </a:t>
            </a:r>
            <a:r>
              <a:rPr lang="en-US" dirty="0" smtClean="0"/>
              <a:t>Node.JS foundation</a:t>
            </a:r>
            <a:r>
              <a:rPr lang="he-IL" dirty="0" smtClean="0"/>
              <a:t> שאחראית על ניהולו.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ועד היום </a:t>
            </a:r>
            <a:r>
              <a:rPr lang="en-US" dirty="0" smtClean="0"/>
              <a:t>Node.JS</a:t>
            </a:r>
            <a:r>
              <a:rPr lang="he-IL" dirty="0" smtClean="0"/>
              <a:t> הפכה להיות אחת הפלטפורמות הפופולריות לאפליקציות צד 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87708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דוגמא לפעולה שגורמת לחסימת ה-</a:t>
            </a:r>
            <a:r>
              <a:rPr lang="en-US" b="1" u="sng" dirty="0" smtClean="0"/>
              <a:t>Event Loop</a:t>
            </a:r>
            <a:r>
              <a:rPr lang="he-IL" b="1" u="sng" dirty="0" smtClean="0"/>
              <a:t>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86526" y="2060019"/>
            <a:ext cx="6753726" cy="43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66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b="1" u="sng" dirty="0" smtClean="0"/>
              <a:t>המתכון להצלחה: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/>
              <a:t>לדעת </a:t>
            </a:r>
            <a:r>
              <a:rPr lang="he-IL" sz="2000" dirty="0" smtClean="0"/>
              <a:t>טוב </a:t>
            </a:r>
            <a:r>
              <a:rPr lang="en-US" sz="2000" dirty="0" smtClean="0"/>
              <a:t>JavaScript</a:t>
            </a:r>
            <a:r>
              <a:rPr lang="he-IL" sz="2000" dirty="0" smtClean="0"/>
              <a:t> </a:t>
            </a:r>
            <a:r>
              <a:rPr lang="he-IL" sz="2000" dirty="0" smtClean="0"/>
              <a:t>(</a:t>
            </a:r>
            <a:r>
              <a:rPr lang="en-US" sz="2000" dirty="0" smtClean="0"/>
              <a:t>ES6+</a:t>
            </a:r>
            <a:r>
              <a:rPr lang="he-IL" sz="2000" dirty="0" smtClean="0"/>
              <a:t>)</a:t>
            </a:r>
            <a:endParaRPr lang="he-IL" sz="2000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/>
              <a:t>להכיר </a:t>
            </a:r>
            <a:r>
              <a:rPr lang="he-IL" sz="2000" dirty="0" smtClean="0"/>
              <a:t>את המודולים של </a:t>
            </a:r>
            <a:r>
              <a:rPr lang="en-US" sz="2000" dirty="0" smtClean="0"/>
              <a:t>Node.JS</a:t>
            </a:r>
            <a:r>
              <a:rPr lang="he-IL" sz="2000" dirty="0" smtClean="0"/>
              <a:t> ולדעת איך להשתמש בהם (</a:t>
            </a:r>
            <a:r>
              <a:rPr lang="en-US" sz="2000" dirty="0" smtClean="0"/>
              <a:t>http, fs, events</a:t>
            </a:r>
            <a:r>
              <a:rPr lang="he-IL" sz="2000" dirty="0" smtClean="0"/>
              <a:t>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/>
              <a:t>להשתמש </a:t>
            </a:r>
            <a:r>
              <a:rPr lang="he-IL" sz="2000" dirty="0" smtClean="0"/>
              <a:t>באקו-</a:t>
            </a:r>
            <a:r>
              <a:rPr lang="he-IL" sz="2000" dirty="0" err="1" smtClean="0"/>
              <a:t>סיסטם</a:t>
            </a:r>
            <a:r>
              <a:rPr lang="he-IL" sz="2000" dirty="0" smtClean="0"/>
              <a:t> העצום של </a:t>
            </a:r>
            <a:r>
              <a:rPr lang="en-US" sz="2000" dirty="0" smtClean="0"/>
              <a:t>npm</a:t>
            </a:r>
            <a:endParaRPr lang="he-IL" sz="2000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rgbClr val="FF0000"/>
                </a:solidFill>
              </a:rPr>
              <a:t>לא לחסום את ה-</a:t>
            </a:r>
            <a:r>
              <a:rPr lang="en-US" sz="2000" dirty="0" smtClean="0">
                <a:solidFill>
                  <a:srgbClr val="FF0000"/>
                </a:solidFill>
              </a:rPr>
              <a:t>Event Loop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8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המודולים (פונקציונליות) ש-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נותנת לנו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b="1" u="sng" dirty="0" err="1" smtClean="0"/>
              <a:t>מודולי</a:t>
            </a:r>
            <a:r>
              <a:rPr lang="he-IL" b="1" u="sng" dirty="0" smtClean="0"/>
              <a:t> הבסיס: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תקשורת רשת – </a:t>
            </a:r>
            <a:r>
              <a:rPr lang="en-US" dirty="0" smtClean="0"/>
              <a:t>http, https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קבצים – </a:t>
            </a:r>
            <a:r>
              <a:rPr lang="en-US" dirty="0" smtClean="0"/>
              <a:t>fs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איבנטים</a:t>
            </a:r>
            <a:r>
              <a:rPr lang="he-IL" dirty="0" smtClean="0"/>
              <a:t> – </a:t>
            </a:r>
            <a:r>
              <a:rPr lang="en-US" dirty="0" smtClean="0"/>
              <a:t>events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סקלביליות</a:t>
            </a:r>
            <a:r>
              <a:rPr lang="he-IL" dirty="0" smtClean="0"/>
              <a:t> – </a:t>
            </a:r>
            <a:r>
              <a:rPr lang="en-US" dirty="0" smtClean="0"/>
              <a:t>cluster, worker threads</a:t>
            </a:r>
            <a:endParaRPr lang="he-IL" dirty="0" smtClean="0"/>
          </a:p>
          <a:p>
            <a:pPr algn="r" rtl="1">
              <a:lnSpc>
                <a:spcPct val="150000"/>
              </a:lnSpc>
            </a:pPr>
            <a:endParaRPr lang="he-IL" dirty="0" smtClean="0"/>
          </a:p>
          <a:p>
            <a:pPr algn="r" rtl="1">
              <a:lnSpc>
                <a:spcPct val="150000"/>
              </a:lnSpc>
            </a:pPr>
            <a:r>
              <a:rPr lang="he-IL" b="1" u="sng" dirty="0" smtClean="0"/>
              <a:t>מודולים </a:t>
            </a:r>
            <a:r>
              <a:rPr lang="he-IL" b="1" u="sng" dirty="0" smtClean="0"/>
              <a:t>ייחודיים נוספים:</a:t>
            </a:r>
            <a:endParaRPr lang="he-IL" b="1" u="sng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קריפטוגרפיה – </a:t>
            </a:r>
            <a:r>
              <a:rPr lang="en-US" dirty="0" smtClean="0"/>
              <a:t>crypto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כיווץ – </a:t>
            </a:r>
            <a:r>
              <a:rPr lang="en-US" dirty="0" err="1" smtClean="0"/>
              <a:t>zlib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סטרימינג</a:t>
            </a:r>
            <a:r>
              <a:rPr lang="he-IL" dirty="0" smtClean="0"/>
              <a:t> – </a:t>
            </a:r>
            <a:r>
              <a:rPr lang="en-US" dirty="0" smtClean="0"/>
              <a:t>stream</a:t>
            </a:r>
            <a:endParaRPr lang="he-IL" dirty="0" smtClean="0"/>
          </a:p>
          <a:p>
            <a:pPr algn="r" rtl="1">
              <a:lnSpc>
                <a:spcPct val="15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95121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12128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היתרונות של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556" y="1081522"/>
            <a:ext cx="105972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פשטות</a:t>
            </a:r>
            <a:r>
              <a:rPr lang="he-IL" dirty="0" smtClean="0"/>
              <a:t> – הכתיבה פשוטה, ה-</a:t>
            </a:r>
            <a:r>
              <a:rPr lang="en-US" dirty="0" smtClean="0"/>
              <a:t>Deploy</a:t>
            </a:r>
            <a:r>
              <a:rPr lang="he-IL" dirty="0" smtClean="0"/>
              <a:t> </a:t>
            </a:r>
            <a:r>
              <a:rPr lang="he-IL" dirty="0" err="1" smtClean="0"/>
              <a:t>מיידי</a:t>
            </a:r>
            <a:r>
              <a:rPr lang="he-IL" dirty="0" smtClean="0"/>
              <a:t> ופשוט. מעבר קל בתהליכי </a:t>
            </a:r>
            <a:r>
              <a:rPr lang="en-US" dirty="0" smtClean="0"/>
              <a:t>CI\CD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b="1" u="sng" dirty="0" smtClean="0"/>
              <a:t>Lightweight</a:t>
            </a:r>
            <a:r>
              <a:rPr lang="en-US" dirty="0" smtClean="0"/>
              <a:t> </a:t>
            </a:r>
            <a:r>
              <a:rPr lang="he-IL" dirty="0" smtClean="0"/>
              <a:t> – אפליקציית </a:t>
            </a:r>
            <a:r>
              <a:rPr lang="en-US" dirty="0" smtClean="0"/>
              <a:t>Node</a:t>
            </a:r>
            <a:r>
              <a:rPr lang="he-IL" dirty="0" smtClean="0"/>
              <a:t> הן "רזות" מאוד וכתוצאה מכך חסכוניות במשאבים (זיכרון / מעבד) ביחס למתחרות בצד השרת.</a:t>
            </a:r>
          </a:p>
          <a:p>
            <a:pPr algn="r" rtl="1"/>
            <a:endParaRPr lang="he-IL" dirty="0"/>
          </a:p>
          <a:p>
            <a:pPr algn="r" rtl="1"/>
            <a:r>
              <a:rPr lang="en-US" b="1" u="sng" dirty="0" smtClean="0"/>
              <a:t>Cross Platform</a:t>
            </a:r>
            <a:r>
              <a:rPr lang="he-IL" b="1" u="sng" dirty="0" smtClean="0"/>
              <a:t> </a:t>
            </a:r>
            <a:r>
              <a:rPr lang="he-IL" dirty="0" smtClean="0"/>
              <a:t>– אפליקציות </a:t>
            </a:r>
            <a:r>
              <a:rPr lang="en-US" dirty="0" smtClean="0"/>
              <a:t>Node.JS</a:t>
            </a:r>
            <a:r>
              <a:rPr lang="he-IL" dirty="0" smtClean="0"/>
              <a:t> רצות על כל מערכות ההפעלה ללא צורך בהתאמות מיוחדות. </a:t>
            </a:r>
          </a:p>
          <a:p>
            <a:pPr algn="r" rtl="1"/>
            <a:endParaRPr lang="he-IL" dirty="0"/>
          </a:p>
          <a:p>
            <a:pPr algn="r" rtl="1"/>
            <a:r>
              <a:rPr lang="he-IL" b="1" u="sng" dirty="0" smtClean="0"/>
              <a:t>התאמה ל-</a:t>
            </a:r>
            <a:r>
              <a:rPr lang="en-US" b="1" u="sng" dirty="0" smtClean="0"/>
              <a:t>Containers</a:t>
            </a:r>
            <a:r>
              <a:rPr lang="he-IL" b="1" u="sng" dirty="0" smtClean="0"/>
              <a:t> </a:t>
            </a:r>
            <a:r>
              <a:rPr lang="he-IL" dirty="0" smtClean="0"/>
              <a:t>– היכולת לרוץ על לינוקס והחסכוניות במשאבים הופכות אפליקציות </a:t>
            </a:r>
            <a:r>
              <a:rPr lang="en-US" dirty="0" smtClean="0"/>
              <a:t>Node</a:t>
            </a:r>
            <a:r>
              <a:rPr lang="he-IL" dirty="0" smtClean="0"/>
              <a:t> למועמדות מובילות לעיטוף ב-</a:t>
            </a:r>
            <a:r>
              <a:rPr lang="en-US" dirty="0" smtClean="0"/>
              <a:t>Containers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b="1" u="sng" dirty="0" smtClean="0"/>
              <a:t>Scaling</a:t>
            </a:r>
            <a:r>
              <a:rPr lang="he-IL" dirty="0" smtClean="0"/>
              <a:t>- ניתן לבצע </a:t>
            </a:r>
            <a:r>
              <a:rPr lang="en-US" dirty="0" smtClean="0"/>
              <a:t>upscale</a:t>
            </a:r>
            <a:r>
              <a:rPr lang="he-IL" dirty="0" smtClean="0"/>
              <a:t> בקלות (פנימית באמצעות </a:t>
            </a:r>
            <a:r>
              <a:rPr lang="en-US" dirty="0" smtClean="0"/>
              <a:t>cluster mode</a:t>
            </a:r>
            <a:r>
              <a:rPr lang="he-IL" dirty="0" smtClean="0"/>
              <a:t>, או חיצונית ע"י גורמים מארחים).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התאמה לעולם ה-</a:t>
            </a:r>
            <a:r>
              <a:rPr lang="en-US" dirty="0" smtClean="0"/>
              <a:t>Cloud</a:t>
            </a:r>
            <a:r>
              <a:rPr lang="he-IL" dirty="0" smtClean="0"/>
              <a:t> – בזכות כל האמור לעיל, אפליקציות </a:t>
            </a:r>
            <a:r>
              <a:rPr lang="en-US" dirty="0" smtClean="0"/>
              <a:t>Node</a:t>
            </a:r>
            <a:r>
              <a:rPr lang="he-IL" dirty="0" smtClean="0"/>
              <a:t> מתאימות באופן אופטימלי לשירותי ענן הן בהיבטי </a:t>
            </a:r>
            <a:r>
              <a:rPr lang="en-US" dirty="0" smtClean="0"/>
              <a:t>deploy</a:t>
            </a:r>
            <a:r>
              <a:rPr lang="he-IL" dirty="0" smtClean="0"/>
              <a:t> (עיטוף בקונטיינרים, העלאה לענן), והן בהיבטי חסכון במשאבים (== כסף בענן).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b="1" u="sng" dirty="0" err="1" smtClean="0"/>
              <a:t>אקוסיסטם</a:t>
            </a:r>
            <a:r>
              <a:rPr lang="he-IL" b="1" u="sng" dirty="0" smtClean="0"/>
              <a:t> </a:t>
            </a:r>
            <a:r>
              <a:rPr lang="he-IL" b="1" dirty="0" smtClean="0"/>
              <a:t>	        </a:t>
            </a:r>
            <a:r>
              <a:rPr lang="he-IL" dirty="0" smtClean="0"/>
              <a:t>– </a:t>
            </a:r>
            <a:r>
              <a:rPr lang="en-US" dirty="0" smtClean="0"/>
              <a:t>NPM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	        - קהילה עולמית (וישראלית!) גדולה ותומכת.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2145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0031" y="2993322"/>
            <a:ext cx="5069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 smtClean="0"/>
              <a:t>בואו נכתוב קצת קוד!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467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התאמות לצד השרת</a:t>
            </a:r>
            <a:endParaRPr lang="en-US" dirty="0"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594" y="1620201"/>
            <a:ext cx="108428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 ילד שהגיע לגיל מצוות, כאשר </a:t>
            </a:r>
            <a:r>
              <a:rPr lang="en-US" dirty="0" smtClean="0"/>
              <a:t>JavaScript</a:t>
            </a:r>
            <a:r>
              <a:rPr lang="he-IL" dirty="0" smtClean="0"/>
              <a:t> נכנסה לצד השרת, הדרישות ממנה עלו. </a:t>
            </a:r>
          </a:p>
          <a:p>
            <a:pPr algn="r" rtl="1"/>
            <a:r>
              <a:rPr lang="he-IL" dirty="0" smtClean="0"/>
              <a:t>היו צריכים להוסיף יכולות שעד היום היו חסרות: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חלוקת קוד למודולים (לצורך שיפור תחזוקה / קריאות וכו')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 / אפליקטיביים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</a:t>
            </a:r>
            <a:r>
              <a:rPr lang="en-US" dirty="0" smtClean="0"/>
              <a:t>IO</a:t>
            </a:r>
            <a:r>
              <a:rPr lang="he-IL" dirty="0" smtClean="0"/>
              <a:t> (טיפול בקבצים, תקשורת רשת וכד')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תמיכה בהרחבות / ספריות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שימוש חכם במשאבים (מעבד / זיכרון) בעידן הענן (צמצום עלויות).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 smtClean="0"/>
              <a:t>את היכולות הללו מספק </a:t>
            </a:r>
            <a:r>
              <a:rPr lang="en-US" dirty="0" smtClean="0"/>
              <a:t>Node.JS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0977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69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r>
              <a:rPr lang="he-IL" dirty="0" smtClean="0"/>
              <a:t>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"מנוע" – מריץ את הקוד שלנו מחוץ לדפדפן ונותן לנו יכולות מול מערכת הפעלה (רשת, </a:t>
            </a:r>
            <a:r>
              <a:rPr lang="en-US" dirty="0" smtClean="0"/>
              <a:t>IO</a:t>
            </a:r>
            <a:r>
              <a:rPr lang="he-IL" dirty="0" smtClean="0"/>
              <a:t>, ועוד...)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"אסינכרוני" – פעולות </a:t>
            </a:r>
            <a:r>
              <a:rPr lang="en-US" dirty="0" smtClean="0"/>
              <a:t>IO</a:t>
            </a:r>
            <a:r>
              <a:rPr lang="he-IL" dirty="0" smtClean="0"/>
              <a:t> אף פעם לא "חוסמות" / "תוקעות" את ריצת התוכנית – ארכיטקטורת ה-</a:t>
            </a:r>
            <a:r>
              <a:rPr lang="en-US" dirty="0" smtClean="0"/>
              <a:t>event-loop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"מכוון אירועים" – מגיב לאירועי מערכת הפעלה / אירועים בהתאמה אישית.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</a:t>
            </a:r>
            <a:r>
              <a:rPr lang="he-IL" dirty="0" err="1" smtClean="0"/>
              <a:t>סקלביליות</a:t>
            </a:r>
            <a:r>
              <a:rPr lang="he-IL" dirty="0" smtClean="0"/>
              <a:t>" – </a:t>
            </a:r>
            <a:r>
              <a:rPr lang="en-US" dirty="0" smtClean="0"/>
              <a:t>Minimum Effort Deploy / Up-Scale</a:t>
            </a: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Hello World</a:t>
            </a:r>
            <a:endParaRPr lang="en-US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9" y="972164"/>
            <a:ext cx="6361027" cy="3193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199" y="4625952"/>
            <a:ext cx="20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 algn="r" rtl="1"/>
            <a:r>
              <a:rPr lang="he-IL" b="1" dirty="0" smtClean="0"/>
              <a:t>מה בעצם קורה כאן?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372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ode.JS – Under The Hood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188" y="1018333"/>
            <a:ext cx="10597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הקוד שלנו – </a:t>
            </a:r>
            <a:r>
              <a:rPr lang="en-US" dirty="0" smtClean="0"/>
              <a:t>100% </a:t>
            </a:r>
            <a:r>
              <a:rPr lang="en-US" dirty="0" err="1" smtClean="0"/>
              <a:t>Javascript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של גוגל כרום – מפרסר ומריץ את קוד ה-</a:t>
            </a:r>
            <a:r>
              <a:rPr lang="en-US" dirty="0" smtClean="0"/>
              <a:t>JS</a:t>
            </a:r>
            <a:r>
              <a:rPr lang="he-IL" dirty="0" smtClean="0"/>
              <a:t> שלנו	</a:t>
            </a:r>
            <a:r>
              <a:rPr lang="en-US" dirty="0" smtClean="0"/>
              <a:t>		</a:t>
            </a:r>
            <a:r>
              <a:rPr lang="he-IL" dirty="0" smtClean="0"/>
              <a:t>- </a:t>
            </a:r>
            <a:r>
              <a:rPr lang="en-US" dirty="0" smtClean="0"/>
              <a:t>Single Threaded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</a:t>
            </a:r>
            <a:r>
              <a:rPr lang="he-IL" dirty="0" smtClean="0"/>
              <a:t> – מתווך בין </a:t>
            </a:r>
            <a:r>
              <a:rPr lang="en-US" dirty="0" smtClean="0"/>
              <a:t>V8</a:t>
            </a:r>
            <a:r>
              <a:rPr lang="he-IL" dirty="0" smtClean="0"/>
              <a:t> ל-</a:t>
            </a:r>
            <a:r>
              <a:rPr lang="en-US" dirty="0" err="1" smtClean="0"/>
              <a:t>Libuv</a:t>
            </a:r>
            <a:r>
              <a:rPr lang="he-IL" dirty="0" smtClean="0"/>
              <a:t> </a:t>
            </a:r>
            <a:r>
              <a:rPr lang="he-IL" sz="1200" dirty="0" smtClean="0"/>
              <a:t>(עוטף פונקציונלית </a:t>
            </a:r>
            <a:r>
              <a:rPr lang="en-US" sz="1200" dirty="0" smtClean="0"/>
              <a:t>IO</a:t>
            </a:r>
            <a:r>
              <a:rPr lang="he-IL" sz="1200" dirty="0" smtClean="0"/>
              <a:t> של </a:t>
            </a:r>
            <a:r>
              <a:rPr lang="en-US" sz="1200" dirty="0" err="1" smtClean="0"/>
              <a:t>Libuv</a:t>
            </a:r>
            <a:r>
              <a:rPr lang="he-IL" sz="1200" dirty="0" smtClean="0"/>
              <a:t> וחושף ממשק </a:t>
            </a:r>
            <a:r>
              <a:rPr lang="he-IL" sz="1200" dirty="0" err="1" smtClean="0"/>
              <a:t>ג'אווסקריפטי</a:t>
            </a:r>
            <a:r>
              <a:rPr lang="he-IL" sz="1200" dirty="0" smtClean="0"/>
              <a:t> שאנחנו יכולים לייבא ולהשתמש בו)</a:t>
            </a:r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err="1" smtClean="0"/>
              <a:t>Libuv</a:t>
            </a:r>
            <a:r>
              <a:rPr lang="he-IL" dirty="0" smtClean="0"/>
              <a:t> – מנוע </a:t>
            </a:r>
            <a:r>
              <a:rPr lang="en-US" dirty="0" smtClean="0"/>
              <a:t>Cross Platform</a:t>
            </a:r>
            <a:r>
              <a:rPr lang="he-IL" dirty="0" smtClean="0"/>
              <a:t> - המספק יכולות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	- </a:t>
            </a:r>
            <a:r>
              <a:rPr lang="en-US" dirty="0" smtClean="0"/>
              <a:t>Multi Threaded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מערכת ההפעלה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0151635" y="153296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0721788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266644" y="5758095"/>
            <a:ext cx="305278" cy="6588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Left Arrow 6"/>
          <p:cNvSpPr/>
          <p:nvPr/>
        </p:nvSpPr>
        <p:spPr>
          <a:xfrm>
            <a:off x="10739718" y="4204448"/>
            <a:ext cx="596153" cy="9950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9529484" y="4150658"/>
            <a:ext cx="596153" cy="995082"/>
          </a:xfrm>
          <a:prstGeom prst="curvedLeftArrow">
            <a:avLst>
              <a:gd name="adj1" fmla="val 25000"/>
              <a:gd name="adj2" fmla="val 5151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0661" y="4499393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Event Loop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03760" y="5726340"/>
            <a:ext cx="326315" cy="66621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9750852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89036" y="5920246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Thread 1</a:t>
            </a:r>
            <a:endParaRPr lang="he-IL" sz="1200" dirty="0" smtClean="0">
              <a:solidFill>
                <a:schemeClr val="accent2"/>
              </a:solidFill>
            </a:endParaRPr>
          </a:p>
          <a:p>
            <a:pPr algn="ctr"/>
            <a:r>
              <a:rPr lang="he-IL" sz="1200" dirty="0" smtClean="0">
                <a:solidFill>
                  <a:schemeClr val="accent2"/>
                </a:solidFill>
              </a:rPr>
              <a:t>האזנה לפורט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399057" y="5757130"/>
            <a:ext cx="305278" cy="65889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379613" y="5725375"/>
            <a:ext cx="326315" cy="66621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31170" y="5873466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Thread 2</a:t>
            </a:r>
            <a:endParaRPr lang="he-IL" sz="1100" dirty="0" smtClean="0">
              <a:solidFill>
                <a:schemeClr val="accent6"/>
              </a:solidFill>
            </a:endParaRPr>
          </a:p>
          <a:p>
            <a:pPr algn="ctr"/>
            <a:r>
              <a:rPr lang="he-IL" sz="1100" dirty="0" smtClean="0">
                <a:solidFill>
                  <a:schemeClr val="accent6"/>
                </a:solidFill>
              </a:rPr>
              <a:t>קריאה מקובץ</a:t>
            </a:r>
            <a:endParaRPr 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15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</TotalTime>
  <Words>1210</Words>
  <Application>Microsoft Office PowerPoint</Application>
  <PresentationFormat>Widescreen</PresentationFormat>
  <Paragraphs>189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                            Introduction</vt:lpstr>
      <vt:lpstr>הקדמה</vt:lpstr>
      <vt:lpstr>התאמות לצד השרת</vt:lpstr>
      <vt:lpstr>מה זה Node.JS ?</vt:lpstr>
      <vt:lpstr>מה זה Node.JS ?</vt:lpstr>
      <vt:lpstr>מה זה Node.JS ?</vt:lpstr>
      <vt:lpstr>Hello World</vt:lpstr>
      <vt:lpstr>Node.JS – Under The Hood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ריצת תוכנית Node.JS</vt:lpstr>
      <vt:lpstr>Hello World</vt:lpstr>
      <vt:lpstr>האם Node היא סינגל ת'רד?</vt:lpstr>
      <vt:lpstr>עבודה נכונה עם Node.JS</vt:lpstr>
      <vt:lpstr>עבודה נכונה עם Node.JS</vt:lpstr>
      <vt:lpstr>עבודה נכונה עם Node.JS</vt:lpstr>
      <vt:lpstr>המודולים (פונקציונליות) ש-Node.JS נותנת לנו</vt:lpstr>
      <vt:lpstr>היתרונות של Node.JS</vt:lpstr>
      <vt:lpstr>PowerPoint Presentation</vt:lpstr>
    </vt:vector>
  </TitlesOfParts>
  <Company>Taldor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Introduction</dc:title>
  <dc:creator>Lior Baraban</dc:creator>
  <cp:lastModifiedBy>Lior Baraban</cp:lastModifiedBy>
  <cp:revision>93</cp:revision>
  <dcterms:created xsi:type="dcterms:W3CDTF">2019-11-25T13:26:21Z</dcterms:created>
  <dcterms:modified xsi:type="dcterms:W3CDTF">2019-11-27T13:38:44Z</dcterms:modified>
</cp:coreProperties>
</file>