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9" r:id="rId4"/>
    <p:sldId id="270" r:id="rId5"/>
    <p:sldId id="259" r:id="rId6"/>
    <p:sldId id="260" r:id="rId7"/>
    <p:sldId id="273" r:id="rId8"/>
    <p:sldId id="275" r:id="rId9"/>
    <p:sldId id="281" r:id="rId10"/>
    <p:sldId id="276" r:id="rId11"/>
    <p:sldId id="277" r:id="rId12"/>
    <p:sldId id="278" r:id="rId13"/>
    <p:sldId id="279" r:id="rId14"/>
    <p:sldId id="272" r:id="rId15"/>
    <p:sldId id="262" r:id="rId16"/>
    <p:sldId id="274" r:id="rId17"/>
    <p:sldId id="264" r:id="rId18"/>
    <p:sldId id="266" r:id="rId19"/>
    <p:sldId id="271" r:id="rId20"/>
    <p:sldId id="280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11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E7E7-C1E6-448B-9C58-907928B4E4C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D9797-8221-4AB6-94E4-B9A173EC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D9797-8221-4AB6-94E4-B9A173EC27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D9797-8221-4AB6-94E4-B9A173EC27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2636132"/>
            <a:ext cx="2367740" cy="2526418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שמריץ את הקוד שלנו באופן סינכרוני (סינגל </a:t>
            </a:r>
            <a:r>
              <a:rPr lang="he-IL" dirty="0" err="1" smtClean="0"/>
              <a:t>ת'רד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כשנתקל בפעולה חישובית – מבצע אותה</a:t>
            </a:r>
          </a:p>
          <a:p>
            <a:pPr algn="r" rtl="1"/>
            <a:r>
              <a:rPr lang="he-IL" dirty="0" smtClean="0"/>
              <a:t>כשנתקל בפעולת </a:t>
            </a:r>
            <a:r>
              <a:rPr lang="en-US" dirty="0" smtClean="0"/>
              <a:t>IO</a:t>
            </a:r>
            <a:r>
              <a:rPr lang="he-IL" dirty="0" smtClean="0"/>
              <a:t> – מאציל את הפעילות </a:t>
            </a:r>
            <a:r>
              <a:rPr lang="he-IL" dirty="0" err="1" smtClean="0"/>
              <a:t>לת'רדים</a:t>
            </a:r>
            <a:r>
              <a:rPr lang="he-IL" dirty="0" smtClean="0"/>
              <a:t> של </a:t>
            </a:r>
            <a:r>
              <a:rPr lang="en-US" dirty="0" err="1" smtClean="0"/>
              <a:t>Libuv</a:t>
            </a:r>
            <a:r>
              <a:rPr lang="he-IL" dirty="0" smtClean="0"/>
              <a:t>, ורושם </a:t>
            </a:r>
            <a:r>
              <a:rPr lang="he-IL" dirty="0" err="1" smtClean="0"/>
              <a:t>קולבק</a:t>
            </a:r>
            <a:r>
              <a:rPr lang="he-IL" dirty="0" smtClean="0"/>
              <a:t> שיופעל בסיום הפעילות. בינתיים ממשיך את הריצה כך שהפעולה האסינכרונית לא חוסמת את ריצת התוכנית – </a:t>
            </a:r>
            <a:r>
              <a:rPr lang="en-US" dirty="0" smtClean="0"/>
              <a:t>non blocking</a:t>
            </a:r>
            <a:endParaRPr lang="he-IL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8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95900" y="1573544"/>
            <a:ext cx="5791199" cy="185545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– מנוע שיודע לבצע פעולות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 (רשת / קבצים וכד').</a:t>
            </a:r>
            <a:endParaRPr lang="he-IL" dirty="0"/>
          </a:p>
          <a:p>
            <a:pPr algn="r" rtl="1"/>
            <a:r>
              <a:rPr lang="he-IL" dirty="0" smtClean="0"/>
              <a:t>כאשר מקבל הנחיה לפעול מ-</a:t>
            </a:r>
            <a:r>
              <a:rPr lang="en-US" dirty="0" smtClean="0"/>
              <a:t>V8</a:t>
            </a:r>
            <a:r>
              <a:rPr lang="he-IL" dirty="0" smtClean="0"/>
              <a:t> – מקצה </a:t>
            </a:r>
            <a:r>
              <a:rPr lang="he-IL" dirty="0" err="1" smtClean="0"/>
              <a:t>ת'רד</a:t>
            </a:r>
            <a:r>
              <a:rPr lang="he-IL" dirty="0" smtClean="0"/>
              <a:t> ומבצע את הפעולה. </a:t>
            </a:r>
          </a:p>
          <a:p>
            <a:pPr algn="r" rtl="1"/>
            <a:r>
              <a:rPr lang="he-IL" dirty="0" smtClean="0"/>
              <a:t>בסיום הפעולה האסינכרונית – מרים </a:t>
            </a:r>
            <a:r>
              <a:rPr lang="en-US" dirty="0" smtClean="0"/>
              <a:t>event</a:t>
            </a:r>
            <a:r>
              <a:rPr lang="he-IL" dirty="0"/>
              <a:t>.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3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86149" y="1592594"/>
            <a:ext cx="1866901" cy="34366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 Bindings</a:t>
            </a:r>
            <a:r>
              <a:rPr lang="he-IL" dirty="0" smtClean="0"/>
              <a:t> – מתרגם בין המנועים </a:t>
            </a:r>
            <a:r>
              <a:rPr lang="en-US" dirty="0" smtClean="0"/>
              <a:t>V8, </a:t>
            </a:r>
            <a:r>
              <a:rPr lang="en-US" dirty="0" err="1" smtClean="0"/>
              <a:t>Libuv</a:t>
            </a:r>
            <a:endParaRPr lang="he-IL" dirty="0" smtClean="0"/>
          </a:p>
          <a:p>
            <a:pPr algn="r" rtl="1"/>
            <a:r>
              <a:rPr lang="en-US" dirty="0" smtClean="0"/>
              <a:t>V8</a:t>
            </a:r>
            <a:r>
              <a:rPr lang="he-IL" dirty="0" smtClean="0"/>
              <a:t> פועל ב-</a:t>
            </a:r>
            <a:r>
              <a:rPr lang="en-US" dirty="0" smtClean="0"/>
              <a:t>JS</a:t>
            </a:r>
            <a:endParaRPr lang="he-IL" dirty="0" smtClean="0"/>
          </a:p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ב-</a:t>
            </a:r>
            <a:r>
              <a:rPr lang="en-US" dirty="0" smtClean="0"/>
              <a:t>C++</a:t>
            </a:r>
            <a:endParaRPr lang="he-IL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5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71081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57800" y="2244404"/>
            <a:ext cx="5791199" cy="276574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" y="5563791"/>
            <a:ext cx="10673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/>
              <a:t>Event Loop</a:t>
            </a:r>
            <a:r>
              <a:rPr lang="he-IL" dirty="0" smtClean="0"/>
              <a:t> – לולאת התוכנית – סינכרונית (סינגל </a:t>
            </a:r>
            <a:r>
              <a:rPr lang="he-IL" dirty="0" err="1" smtClean="0"/>
              <a:t>ת'רד</a:t>
            </a:r>
            <a:r>
              <a:rPr lang="he-IL" dirty="0"/>
              <a:t>)</a:t>
            </a:r>
            <a:endParaRPr lang="he-IL" dirty="0" smtClean="0"/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מגיבה לאירועים שקרו ע"י קריאה </a:t>
            </a:r>
            <a:r>
              <a:rPr lang="he-IL" dirty="0" err="1" smtClean="0"/>
              <a:t>לקולבקים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הקולבקים</a:t>
            </a:r>
            <a:r>
              <a:rPr lang="he-IL" dirty="0" smtClean="0"/>
              <a:t> עצמם יכולים לגרום לעוד חישובים / פעולות אסינכרוניות / אירועים נוספים </a:t>
            </a:r>
            <a:r>
              <a:rPr lang="he-IL" dirty="0" err="1" smtClean="0"/>
              <a:t>ולאיטרציות</a:t>
            </a:r>
            <a:r>
              <a:rPr lang="he-IL" dirty="0" smtClean="0"/>
              <a:t> חוזרות ונשנות.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0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2" y="240631"/>
            <a:ext cx="11750943" cy="64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smtClean="0">
                <a:cs typeface="+mn-cs"/>
              </a:rPr>
              <a:t>ריצת </a:t>
            </a:r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62" y="4334899"/>
            <a:ext cx="10597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 algn="r" rtl="1">
              <a:buFontTx/>
              <a:buAutoNum type="arabicParenR"/>
            </a:pPr>
            <a:r>
              <a:rPr lang="he-IL" sz="1400" dirty="0"/>
              <a:t>מנוע </a:t>
            </a:r>
            <a:r>
              <a:rPr lang="en-US" sz="1400" dirty="0"/>
              <a:t>V8</a:t>
            </a:r>
            <a:r>
              <a:rPr lang="he-IL" sz="1400" dirty="0"/>
              <a:t> מריץ את הקוד שלנו סינכרונית מלמעלה </a:t>
            </a:r>
            <a:r>
              <a:rPr lang="he-IL" sz="1400" dirty="0" smtClean="0"/>
              <a:t>למטה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מודול </a:t>
            </a:r>
            <a:r>
              <a:rPr lang="en-US" sz="1400" dirty="0" smtClean="0"/>
              <a:t>http</a:t>
            </a:r>
            <a:r>
              <a:rPr lang="he-IL" sz="1400" dirty="0" smtClean="0"/>
              <a:t> של </a:t>
            </a:r>
            <a:r>
              <a:rPr lang="en-US" sz="1400" dirty="0" smtClean="0"/>
              <a:t>Node</a:t>
            </a:r>
            <a:r>
              <a:rPr lang="he-IL" sz="1400" dirty="0" smtClean="0"/>
              <a:t> מיובא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- נוצר אובייקט שרת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בבקשות נכנסות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smtClean="0"/>
              <a:t>JS</a:t>
            </a:r>
            <a:r>
              <a:rPr lang="he-IL" sz="1400" dirty="0" smtClean="0"/>
              <a:t> (דרך </a:t>
            </a:r>
            <a:r>
              <a:rPr lang="en-US" sz="1400" dirty="0" smtClean="0"/>
              <a:t>binding</a:t>
            </a:r>
            <a:r>
              <a:rPr lang="he-IL" sz="1400" dirty="0" smtClean="0"/>
              <a:t> יעבור ל-</a:t>
            </a:r>
            <a:r>
              <a:rPr lang="en-US" sz="1400" dirty="0" err="1" smtClean="0"/>
              <a:t>Libuv</a:t>
            </a:r>
            <a:r>
              <a:rPr lang="he-IL" sz="1400" dirty="0" smtClean="0"/>
              <a:t>)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</a:t>
            </a:r>
            <a:r>
              <a:rPr lang="he-IL" sz="1400" dirty="0"/>
              <a:t>– </a:t>
            </a:r>
            <a:r>
              <a:rPr lang="he-IL" sz="1400" dirty="0" smtClean="0"/>
              <a:t>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באירוע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אסינכרוני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err="1" smtClean="0"/>
              <a:t>Libuv</a:t>
            </a:r>
            <a:r>
              <a:rPr lang="he-IL" sz="1400" dirty="0" smtClean="0"/>
              <a:t> באמצעות </a:t>
            </a:r>
            <a:r>
              <a:rPr lang="he-IL" sz="1400" dirty="0" err="1" smtClean="0"/>
              <a:t>ת'רד</a:t>
            </a:r>
            <a:r>
              <a:rPr lang="he-IL" sz="1400" dirty="0" smtClean="0"/>
              <a:t> נפרד – פתיחת פורט דרך מערכת ההפעלה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</a:t>
            </a:r>
            <a:r>
              <a:rPr lang="he-IL" sz="1400" dirty="0"/>
              <a:t>אסינכרוני – </a:t>
            </a:r>
            <a:r>
              <a:rPr lang="he-IL" sz="1400" dirty="0" smtClean="0"/>
              <a:t>הרמת 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 – מריץ את </a:t>
            </a:r>
            <a:r>
              <a:rPr lang="he-IL" sz="1400" dirty="0" err="1" smtClean="0"/>
              <a:t>הקולבק</a:t>
            </a:r>
            <a:endParaRPr lang="he-IL" sz="1400" dirty="0"/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אסינכרוני – בקשה נכנסת – מורם 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 – קורא </a:t>
            </a:r>
            <a:r>
              <a:rPr lang="he-IL" sz="1400" dirty="0" err="1" smtClean="0"/>
              <a:t>לקולבק</a:t>
            </a:r>
            <a:r>
              <a:rPr lang="he-IL" sz="1400" dirty="0" smtClean="0"/>
              <a:t> לטיפול בבקשה נכנסת</a:t>
            </a:r>
            <a:endParaRPr lang="he-IL" sz="1400" dirty="0"/>
          </a:p>
          <a:p>
            <a:pPr marL="342900" indent="-342900" algn="r" rtl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33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42344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רוב הפונקציונליות ש-</a:t>
            </a:r>
            <a:r>
              <a:rPr lang="en-US" dirty="0" smtClean="0"/>
              <a:t>Node</a:t>
            </a:r>
            <a:r>
              <a:rPr lang="he-IL" dirty="0" smtClean="0"/>
              <a:t> מספקת לנו תחת 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המשמעות מכך?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16" y="349084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8778" y="1225689"/>
            <a:ext cx="10427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להגיע לביצועים טובים בשרת, כאלה שלא נופלים מהמתחרים ואף טובים יותר, צריך לדעת לעבוד נכון עם המנוע.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תזכורת: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האפליקציה הסינכרוני – מורץ ע"י </a:t>
            </a:r>
            <a:r>
              <a:rPr lang="en-US" dirty="0" smtClean="0"/>
              <a:t>V8</a:t>
            </a:r>
            <a:r>
              <a:rPr lang="he-IL" dirty="0"/>
              <a:t> </a:t>
            </a:r>
            <a:r>
              <a:rPr lang="he-IL" dirty="0" smtClean="0"/>
              <a:t>בצורה אופטימלית ומהירה.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קוד אסינכרוני - מואצל ל-</a:t>
            </a:r>
            <a:r>
              <a:rPr lang="en-US" dirty="0" err="1" smtClean="0"/>
              <a:t>Libuv</a:t>
            </a:r>
            <a:r>
              <a:rPr lang="he-IL" dirty="0" smtClean="0"/>
              <a:t> ומבוצע בצורה אופטימלית.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smtClean="0"/>
              <a:t>צוואר הבקבוק,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ה-</a:t>
            </a:r>
            <a:r>
              <a:rPr lang="en-US" dirty="0" smtClean="0"/>
              <a:t>EL</a:t>
            </a:r>
            <a:r>
              <a:rPr lang="he-IL" dirty="0" smtClean="0"/>
              <a:t> מטפל </a:t>
            </a:r>
            <a:r>
              <a:rPr lang="he-IL" dirty="0" err="1" smtClean="0"/>
              <a:t>באיבנטים</a:t>
            </a:r>
            <a:r>
              <a:rPr lang="he-IL" dirty="0" smtClean="0"/>
              <a:t> שקרו – לרוב מדובר בבקשות חדשות שהגיעו, או פעילות </a:t>
            </a:r>
            <a:r>
              <a:rPr lang="en-US" dirty="0" smtClean="0"/>
              <a:t>IO</a:t>
            </a:r>
            <a:r>
              <a:rPr lang="he-IL" dirty="0" smtClean="0"/>
              <a:t> שהסתיימה שאת תוצאותיה נשלח כ-</a:t>
            </a:r>
            <a:r>
              <a:rPr lang="en-US" dirty="0" smtClean="0"/>
              <a:t>Response</a:t>
            </a:r>
            <a:r>
              <a:rPr lang="he-IL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הטיפול הוא סינכרוני – לכל </a:t>
            </a:r>
            <a:r>
              <a:rPr lang="he-IL" dirty="0" err="1" smtClean="0"/>
              <a:t>איבנט</a:t>
            </a:r>
            <a:r>
              <a:rPr lang="he-IL" dirty="0" smtClean="0"/>
              <a:t> מריצים </a:t>
            </a:r>
            <a:r>
              <a:rPr lang="he-IL" dirty="0" err="1" smtClean="0"/>
              <a:t>קולבק</a:t>
            </a:r>
            <a:r>
              <a:rPr lang="he-IL" dirty="0" smtClean="0"/>
              <a:t>, ורק בסיום ריצת </a:t>
            </a:r>
            <a:r>
              <a:rPr lang="he-IL" dirty="0" err="1" smtClean="0"/>
              <a:t>הקולבק</a:t>
            </a:r>
            <a:r>
              <a:rPr lang="he-IL" dirty="0" smtClean="0"/>
              <a:t> עוברים לטפל </a:t>
            </a:r>
            <a:r>
              <a:rPr lang="he-IL" dirty="0" err="1" smtClean="0"/>
              <a:t>באיבנט</a:t>
            </a:r>
            <a:r>
              <a:rPr lang="he-IL" dirty="0" smtClean="0"/>
              <a:t> הבא.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b="1" dirty="0" smtClean="0">
                <a:solidFill>
                  <a:srgbClr val="FF0000"/>
                </a:solidFill>
              </a:rPr>
              <a:t>אם באחד </a:t>
            </a:r>
            <a:r>
              <a:rPr lang="he-IL" b="1" dirty="0" err="1" smtClean="0">
                <a:solidFill>
                  <a:srgbClr val="FF0000"/>
                </a:solidFill>
              </a:rPr>
              <a:t>הקולבקים</a:t>
            </a:r>
            <a:r>
              <a:rPr lang="he-IL" b="1" dirty="0" smtClean="0">
                <a:solidFill>
                  <a:srgbClr val="FF0000"/>
                </a:solidFill>
              </a:rPr>
              <a:t> תתרחש אלגוריתמיקה כבדה (חישובים מתמטיים מסובכים / לולאות </a:t>
            </a:r>
            <a:r>
              <a:rPr lang="en-US" b="1" dirty="0" smtClean="0">
                <a:solidFill>
                  <a:srgbClr val="FF0000"/>
                </a:solidFill>
              </a:rPr>
              <a:t>while</a:t>
            </a:r>
            <a:r>
              <a:rPr lang="he-IL" b="1" dirty="0" smtClean="0">
                <a:solidFill>
                  <a:srgbClr val="FF0000"/>
                </a:solidFill>
              </a:rPr>
              <a:t> ארוכות וכד'), </a:t>
            </a:r>
            <a:r>
              <a:rPr lang="he-IL" b="1" dirty="0" err="1" smtClean="0">
                <a:solidFill>
                  <a:srgbClr val="FF0000"/>
                </a:solidFill>
              </a:rPr>
              <a:t>יווצר</a:t>
            </a:r>
            <a:r>
              <a:rPr lang="he-IL" b="1" dirty="0" smtClean="0">
                <a:solidFill>
                  <a:srgbClr val="FF0000"/>
                </a:solidFill>
              </a:rPr>
              <a:t> מצב של </a:t>
            </a:r>
            <a:r>
              <a:rPr lang="en-US" b="1" dirty="0" smtClean="0">
                <a:solidFill>
                  <a:srgbClr val="FF0000"/>
                </a:solidFill>
              </a:rPr>
              <a:t>Blocking</a:t>
            </a:r>
            <a:r>
              <a:rPr lang="he-IL" b="1" dirty="0" smtClean="0">
                <a:solidFill>
                  <a:srgbClr val="FF0000"/>
                </a:solidFill>
              </a:rPr>
              <a:t>: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  	 הלולאה תהיה עסוקה בלהריץ את האלגוריתם, ועד שהוא לא יסתיים</a:t>
            </a:r>
          </a:p>
          <a:p>
            <a:pPr algn="r" rtl="1"/>
            <a:r>
              <a:rPr lang="he-IL" dirty="0" smtClean="0">
                <a:solidFill>
                  <a:srgbClr val="FF0000"/>
                </a:solidFill>
              </a:rPr>
              <a:t> 	 לא יהיה טיפול בבקשות נכנסות חדשות, </a:t>
            </a:r>
          </a:p>
          <a:p>
            <a:pPr algn="r" rtl="1"/>
            <a:r>
              <a:rPr lang="he-IL" dirty="0">
                <a:solidFill>
                  <a:srgbClr val="FF0000"/>
                </a:solidFill>
              </a:rPr>
              <a:t> </a:t>
            </a:r>
            <a:r>
              <a:rPr lang="he-IL" dirty="0" smtClean="0">
                <a:solidFill>
                  <a:srgbClr val="FF0000"/>
                </a:solidFill>
              </a:rPr>
              <a:t>	 לא יהיה טיפול בהחזרת </a:t>
            </a:r>
            <a:r>
              <a:rPr lang="en-US" dirty="0" smtClean="0">
                <a:solidFill>
                  <a:srgbClr val="FF0000"/>
                </a:solidFill>
              </a:rPr>
              <a:t>IO</a:t>
            </a:r>
            <a:r>
              <a:rPr lang="he-IL" dirty="0" smtClean="0">
                <a:solidFill>
                  <a:srgbClr val="FF0000"/>
                </a:solidFill>
              </a:rPr>
              <a:t> שהסתיים כ-</a:t>
            </a:r>
            <a:r>
              <a:rPr lang="en-US" dirty="0" smtClean="0">
                <a:solidFill>
                  <a:srgbClr val="FF0000"/>
                </a:solidFill>
              </a:rPr>
              <a:t>Response</a:t>
            </a:r>
            <a:endParaRPr lang="he-IL" dirty="0">
              <a:solidFill>
                <a:srgbClr val="FF0000"/>
              </a:solidFill>
            </a:endParaRPr>
          </a:p>
          <a:p>
            <a:pPr algn="r" rtl="1"/>
            <a:r>
              <a:rPr lang="he-IL" b="1" u="sng" dirty="0" smtClean="0"/>
              <a:t>מסקנה:</a:t>
            </a:r>
            <a:endParaRPr lang="he-IL" dirty="0" smtClean="0"/>
          </a:p>
          <a:p>
            <a:pPr algn="r" rtl="1"/>
            <a:r>
              <a:rPr lang="he-IL" b="1" dirty="0" smtClean="0"/>
              <a:t>אנחנו צריכים לשמור על ה-</a:t>
            </a:r>
            <a:r>
              <a:rPr lang="en-US" b="1" dirty="0" smtClean="0"/>
              <a:t>Event Loop</a:t>
            </a:r>
            <a:r>
              <a:rPr lang="he-IL" b="1" dirty="0" smtClean="0"/>
              <a:t> ולא להגיע למצב </a:t>
            </a:r>
            <a:r>
              <a:rPr lang="en-US" b="1" dirty="0" smtClean="0"/>
              <a:t>Blocking</a:t>
            </a:r>
            <a:r>
              <a:rPr lang="he-IL" b="1" dirty="0" smtClean="0"/>
              <a:t>.</a:t>
            </a:r>
          </a:p>
          <a:p>
            <a:pPr algn="r" rtl="1"/>
            <a:r>
              <a:rPr lang="he-IL" b="1" dirty="0" err="1" smtClean="0">
                <a:solidFill>
                  <a:srgbClr val="FF0000"/>
                </a:solidFill>
              </a:rPr>
              <a:t>קולבקים</a:t>
            </a:r>
            <a:r>
              <a:rPr lang="he-IL" b="1" dirty="0" smtClean="0">
                <a:solidFill>
                  <a:srgbClr val="FF0000"/>
                </a:solidFill>
              </a:rPr>
              <a:t> לא צריכים לבצע אלגוריתמיקה כבדה (</a:t>
            </a:r>
            <a:r>
              <a:rPr lang="he-IL" b="1" dirty="0">
                <a:solidFill>
                  <a:srgbClr val="FF0000"/>
                </a:solidFill>
              </a:rPr>
              <a:t>חישובים מתמטיים מסובכים / לולאות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he-IL" b="1" dirty="0">
                <a:solidFill>
                  <a:srgbClr val="FF0000"/>
                </a:solidFill>
              </a:rPr>
              <a:t> ארוכות וכד</a:t>
            </a:r>
            <a:r>
              <a:rPr lang="he-IL" b="1" dirty="0" smtClean="0">
                <a:solidFill>
                  <a:srgbClr val="FF0000"/>
                </a:solidFill>
              </a:rPr>
              <a:t>').</a:t>
            </a:r>
          </a:p>
          <a:p>
            <a:pPr algn="r" rtl="1"/>
            <a:r>
              <a:rPr lang="he-IL" b="1" dirty="0" err="1" smtClean="0">
                <a:solidFill>
                  <a:srgbClr val="00B050"/>
                </a:solidFill>
              </a:rPr>
              <a:t>קולבקים</a:t>
            </a:r>
            <a:r>
              <a:rPr lang="he-IL" b="1" dirty="0" smtClean="0">
                <a:solidFill>
                  <a:srgbClr val="00B050"/>
                </a:solidFill>
              </a:rPr>
              <a:t> כן יכולים לבצע פעולות פשוטות / תהליכים קצרים / עבודה אסינכרונית שתואצל ל-</a:t>
            </a:r>
            <a:r>
              <a:rPr lang="en-US" b="1" dirty="0" err="1" smtClean="0">
                <a:solidFill>
                  <a:srgbClr val="00B050"/>
                </a:solidFill>
              </a:rPr>
              <a:t>Libuv</a:t>
            </a:r>
            <a:r>
              <a:rPr lang="he-IL" b="1" dirty="0" smtClean="0">
                <a:solidFill>
                  <a:srgbClr val="00B050"/>
                </a:solidFill>
              </a:rPr>
              <a:t> (</a:t>
            </a:r>
            <a:r>
              <a:rPr lang="en-US" b="1" dirty="0" smtClean="0">
                <a:solidFill>
                  <a:srgbClr val="00B050"/>
                </a:solidFill>
              </a:rPr>
              <a:t>non-blocking</a:t>
            </a:r>
            <a:r>
              <a:rPr lang="he-IL" b="1" dirty="0" smtClean="0">
                <a:solidFill>
                  <a:srgbClr val="00B050"/>
                </a:solidFill>
              </a:rPr>
              <a:t>)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87708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דוגמא לפעולה שגורמת לחסימת ה-</a:t>
            </a:r>
            <a:r>
              <a:rPr lang="en-US" b="1" u="sng" dirty="0" smtClean="0"/>
              <a:t>Event Loop</a:t>
            </a:r>
            <a:r>
              <a:rPr lang="he-IL" b="1" u="sng" dirty="0" smtClean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6526" y="2060019"/>
            <a:ext cx="6753726" cy="43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000" b="1" u="sng" dirty="0" smtClean="0"/>
              <a:t>המתכון להצלחה: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לדעת טוב </a:t>
            </a:r>
            <a:r>
              <a:rPr lang="en-US" sz="2000" dirty="0" smtClean="0"/>
              <a:t>JavaScript</a:t>
            </a:r>
            <a:r>
              <a:rPr lang="he-IL" sz="2000" dirty="0" smtClean="0"/>
              <a:t> (</a:t>
            </a:r>
            <a:r>
              <a:rPr lang="en-US" sz="2000" dirty="0" smtClean="0"/>
              <a:t>ES6+</a:t>
            </a:r>
            <a:r>
              <a:rPr lang="he-IL" sz="2000" dirty="0" smtClean="0"/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להכיר את המודולים של </a:t>
            </a:r>
            <a:r>
              <a:rPr lang="en-US" sz="2000" dirty="0" smtClean="0"/>
              <a:t>Node.JS</a:t>
            </a:r>
            <a:r>
              <a:rPr lang="he-IL" sz="2000" dirty="0" smtClean="0"/>
              <a:t> ולדעת איך להשתמש בהם (</a:t>
            </a:r>
            <a:r>
              <a:rPr lang="en-US" sz="2000" dirty="0" smtClean="0"/>
              <a:t>http, fs, events</a:t>
            </a:r>
            <a:r>
              <a:rPr lang="he-IL" sz="2000" dirty="0" smtClean="0"/>
              <a:t>)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/>
              <a:t>להשתמש באקו-</a:t>
            </a:r>
            <a:r>
              <a:rPr lang="he-IL" sz="2000" dirty="0" err="1" smtClean="0"/>
              <a:t>סיסטם</a:t>
            </a:r>
            <a:r>
              <a:rPr lang="he-IL" sz="2000" dirty="0" smtClean="0"/>
              <a:t> העצום של </a:t>
            </a:r>
            <a:r>
              <a:rPr lang="en-US" sz="2000" dirty="0" smtClean="0"/>
              <a:t>npm</a:t>
            </a:r>
            <a:endParaRPr lang="he-IL" sz="2000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000" dirty="0" smtClean="0">
                <a:solidFill>
                  <a:srgbClr val="FF0000"/>
                </a:solidFill>
              </a:rPr>
              <a:t>לא לחסום את ה-</a:t>
            </a:r>
            <a:r>
              <a:rPr lang="en-US" sz="2000" dirty="0" smtClean="0">
                <a:solidFill>
                  <a:srgbClr val="FF0000"/>
                </a:solidFill>
              </a:rPr>
              <a:t>Event Loop</a:t>
            </a:r>
            <a:endParaRPr lang="he-I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8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b="1" u="sng" dirty="0" err="1" smtClean="0"/>
              <a:t>מודולי</a:t>
            </a:r>
            <a:r>
              <a:rPr lang="he-IL" b="1" u="sng" dirty="0" smtClean="0"/>
              <a:t> הבסיס: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  <a:p>
            <a:pPr algn="r" rtl="1">
              <a:lnSpc>
                <a:spcPct val="150000"/>
              </a:lnSpc>
            </a:pPr>
            <a:r>
              <a:rPr lang="he-IL" b="1" u="sng" dirty="0" smtClean="0"/>
              <a:t>מודולים ייחודיים נוספים:</a:t>
            </a:r>
            <a:endParaRPr lang="he-IL" b="1" u="sng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>
              <a:lnSpc>
                <a:spcPct val="150000"/>
              </a:lnSpc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12128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6556" y="1081522"/>
            <a:ext cx="105972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u="sng" dirty="0" smtClean="0"/>
              <a:t>תאימות לעולם הקליינט-</a:t>
            </a:r>
            <a:r>
              <a:rPr lang="he-IL" b="1" dirty="0" smtClean="0"/>
              <a:t> </a:t>
            </a:r>
            <a:r>
              <a:rPr lang="he-IL" dirty="0" smtClean="0"/>
              <a:t>  - השרת והקליינט "משוחחים" באותה שפה. אין המרה של ערכים ומשתנים. </a:t>
            </a:r>
          </a:p>
          <a:p>
            <a:pPr algn="r" rtl="1"/>
            <a:r>
              <a:rPr lang="he-IL" dirty="0"/>
              <a:t>	</a:t>
            </a:r>
            <a:r>
              <a:rPr lang="he-IL" dirty="0" smtClean="0"/>
              <a:t>	         - תמיכה מלאה בפרוטוקולי תקשורת מתקדמים של דפדפנים – </a:t>
            </a:r>
            <a:r>
              <a:rPr lang="en-US" dirty="0" err="1" smtClean="0"/>
              <a:t>websockets</a:t>
            </a:r>
            <a:r>
              <a:rPr lang="en-US" dirty="0" smtClean="0"/>
              <a:t>, </a:t>
            </a:r>
            <a:r>
              <a:rPr lang="en-US" dirty="0" err="1" smtClean="0"/>
              <a:t>grpc</a:t>
            </a:r>
            <a:r>
              <a:rPr lang="en-US" dirty="0" smtClean="0"/>
              <a:t>, </a:t>
            </a:r>
            <a:r>
              <a:rPr lang="en-US" dirty="0" err="1" smtClean="0"/>
              <a:t>webrtc</a:t>
            </a:r>
            <a:endParaRPr lang="he-IL" dirty="0" smtClean="0"/>
          </a:p>
          <a:p>
            <a:pPr algn="r" rtl="1"/>
            <a:endParaRPr lang="en-US" b="1" u="sng" dirty="0" smtClean="0"/>
          </a:p>
          <a:p>
            <a:pPr algn="r" rtl="1"/>
            <a:r>
              <a:rPr lang="he-IL" b="1" u="sng" dirty="0" smtClean="0"/>
              <a:t>פשטות</a:t>
            </a:r>
            <a:r>
              <a:rPr lang="he-IL" dirty="0" smtClean="0"/>
              <a:t> – הכתיבה פשוטה, ה-</a:t>
            </a:r>
            <a:r>
              <a:rPr lang="en-US" dirty="0" smtClean="0"/>
              <a:t>Deploy</a:t>
            </a:r>
            <a:r>
              <a:rPr lang="he-IL" dirty="0" smtClean="0"/>
              <a:t> </a:t>
            </a:r>
            <a:r>
              <a:rPr lang="he-IL" dirty="0" err="1" smtClean="0"/>
              <a:t>מיידי</a:t>
            </a:r>
            <a:r>
              <a:rPr lang="he-IL" dirty="0" smtClean="0"/>
              <a:t> ופשוט. מעבר קל בתהליכי </a:t>
            </a:r>
            <a:r>
              <a:rPr lang="en-US" dirty="0" smtClean="0"/>
              <a:t>CI\CD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Lightweight</a:t>
            </a:r>
            <a:r>
              <a:rPr lang="en-US" dirty="0" smtClean="0"/>
              <a:t> </a:t>
            </a:r>
            <a:r>
              <a:rPr lang="he-IL" dirty="0" smtClean="0"/>
              <a:t> – אפליקציית </a:t>
            </a:r>
            <a:r>
              <a:rPr lang="en-US" dirty="0" smtClean="0"/>
              <a:t>Node</a:t>
            </a:r>
            <a:r>
              <a:rPr lang="he-IL" dirty="0" smtClean="0"/>
              <a:t> הן "רזות" מאוד וכתוצאה מכך חסכוניות במשאבים (זיכרון / מעבד) ביחס למתחרות בצד השרת.</a:t>
            </a:r>
          </a:p>
          <a:p>
            <a:pPr algn="r" rtl="1"/>
            <a:endParaRPr lang="he-IL" dirty="0"/>
          </a:p>
          <a:p>
            <a:pPr algn="r" rtl="1"/>
            <a:r>
              <a:rPr lang="en-US" b="1" u="sng" dirty="0" smtClean="0"/>
              <a:t>Cross Platform</a:t>
            </a:r>
            <a:r>
              <a:rPr lang="he-IL" b="1" u="sng" dirty="0" smtClean="0"/>
              <a:t> </a:t>
            </a:r>
            <a:r>
              <a:rPr lang="he-IL" dirty="0" smtClean="0"/>
              <a:t>– אפליקציות </a:t>
            </a:r>
            <a:r>
              <a:rPr lang="en-US" dirty="0" smtClean="0"/>
              <a:t>Node.JS</a:t>
            </a:r>
            <a:r>
              <a:rPr lang="he-IL" dirty="0" smtClean="0"/>
              <a:t> רצות על כל מערכות ההפעלה ללא צורך בהתאמות מיוחדות. </a:t>
            </a:r>
          </a:p>
          <a:p>
            <a:pPr algn="r" rtl="1"/>
            <a:endParaRPr lang="he-IL" dirty="0"/>
          </a:p>
          <a:p>
            <a:pPr algn="r" rtl="1"/>
            <a:r>
              <a:rPr lang="he-IL" b="1" u="sng" dirty="0" smtClean="0"/>
              <a:t>תאימות ל-</a:t>
            </a:r>
            <a:r>
              <a:rPr lang="en-US" b="1" u="sng" dirty="0" smtClean="0"/>
              <a:t>Containers</a:t>
            </a:r>
            <a:r>
              <a:rPr lang="he-IL" b="1" u="sng" dirty="0" smtClean="0"/>
              <a:t> </a:t>
            </a:r>
            <a:r>
              <a:rPr lang="he-IL" dirty="0" smtClean="0"/>
              <a:t>– היכולת לרוץ על לינוקס והחסכוניות במשאבים הופכות אפליקציות </a:t>
            </a:r>
            <a:r>
              <a:rPr lang="en-US" dirty="0" smtClean="0"/>
              <a:t>Node</a:t>
            </a:r>
            <a:r>
              <a:rPr lang="he-IL" dirty="0" smtClean="0"/>
              <a:t> למועמדות מובילות לעיטוף ב-</a:t>
            </a:r>
            <a:r>
              <a:rPr lang="en-US" dirty="0" smtClean="0"/>
              <a:t>Containers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en-US" b="1" u="sng" dirty="0" smtClean="0"/>
              <a:t>Scaling</a:t>
            </a:r>
            <a:r>
              <a:rPr lang="he-IL" dirty="0" smtClean="0"/>
              <a:t>- ניתן לבצע </a:t>
            </a:r>
            <a:r>
              <a:rPr lang="en-US" dirty="0" smtClean="0"/>
              <a:t>upscale</a:t>
            </a:r>
            <a:r>
              <a:rPr lang="he-IL" dirty="0" smtClean="0"/>
              <a:t> בקלות (פנימית באמצעות </a:t>
            </a:r>
            <a:r>
              <a:rPr lang="en-US" dirty="0" smtClean="0"/>
              <a:t>cluster mode</a:t>
            </a:r>
            <a:r>
              <a:rPr lang="he-IL" dirty="0" smtClean="0"/>
              <a:t>, או חיצונית ע"י גורמים מארחים).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smtClean="0"/>
              <a:t>תאימות לעולם ה-</a:t>
            </a:r>
            <a:r>
              <a:rPr lang="en-US" b="1" u="sng" dirty="0" smtClean="0"/>
              <a:t>Cloud</a:t>
            </a:r>
            <a:r>
              <a:rPr lang="he-IL" b="1" u="sng" dirty="0" smtClean="0"/>
              <a:t> </a:t>
            </a:r>
            <a:r>
              <a:rPr lang="he-IL" dirty="0" smtClean="0"/>
              <a:t>– בזכות כל האמור לעיל, אפליקציות </a:t>
            </a:r>
            <a:r>
              <a:rPr lang="en-US" dirty="0" smtClean="0"/>
              <a:t>Node</a:t>
            </a:r>
            <a:r>
              <a:rPr lang="he-IL" dirty="0" smtClean="0"/>
              <a:t> מתאימות באופן אופטימלי לשירותי ענן הן בהיבטי </a:t>
            </a:r>
            <a:r>
              <a:rPr lang="en-US" dirty="0" smtClean="0"/>
              <a:t>deploy</a:t>
            </a:r>
            <a:r>
              <a:rPr lang="he-IL" dirty="0" smtClean="0"/>
              <a:t> (עיטוף בקונטיינרים, העלאה לענן), והן בהיבטי חסכון במשאבים (== כסף בענן).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b="1" u="sng" dirty="0" err="1" smtClean="0"/>
              <a:t>אקוסיסטם</a:t>
            </a:r>
            <a:r>
              <a:rPr lang="he-IL" b="1" u="sng" dirty="0" smtClean="0"/>
              <a:t> </a:t>
            </a:r>
            <a:r>
              <a:rPr lang="en-US" b="1" dirty="0" smtClean="0"/>
              <a:t>      </a:t>
            </a:r>
            <a:r>
              <a:rPr lang="he-IL" b="1" dirty="0" smtClean="0"/>
              <a:t> </a:t>
            </a:r>
            <a:r>
              <a:rPr lang="he-IL" dirty="0" smtClean="0"/>
              <a:t>– </a:t>
            </a:r>
            <a:r>
              <a:rPr lang="en-US" dirty="0" smtClean="0"/>
              <a:t>NPM</a:t>
            </a:r>
            <a:r>
              <a:rPr lang="he-IL" dirty="0"/>
              <a:t> </a:t>
            </a:r>
            <a:endParaRPr lang="he-IL" dirty="0" smtClean="0"/>
          </a:p>
          <a:p>
            <a:pPr algn="r" rtl="1"/>
            <a:r>
              <a:rPr lang="he-IL" dirty="0" smtClean="0"/>
              <a:t>	        - קהילה עולמית (וישראלית!) גדולה ותומכת.</a:t>
            </a:r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199" y="462595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algn="r" rtl="1"/>
            <a:r>
              <a:rPr lang="he-IL" b="1" dirty="0" smtClean="0"/>
              <a:t>מה בעצם קורה כאן?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7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1181714"/>
            <a:ext cx="2367740" cy="18358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48695" y="55637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קוד האפליקציה שלנו – כתוב ב-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9095" y="153948"/>
            <a:ext cx="10515600" cy="81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 smtClean="0">
                <a:cs typeface="+mn-cs"/>
              </a:rPr>
              <a:t>Node.JS – Under The Hood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1069</Words>
  <Application>Microsoft Office PowerPoint</Application>
  <PresentationFormat>Widescreen</PresentationFormat>
  <Paragraphs>167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Hello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ריצת תוכנית Node.JS</vt:lpstr>
      <vt:lpstr>Hello World</vt:lpstr>
      <vt:lpstr>האם Node היא סינגל ת'רד?</vt:lpstr>
      <vt:lpstr>עבודה נכונה עם Node.JS</vt:lpstr>
      <vt:lpstr>עבודה נכונה עם Node.JS</vt:lpstr>
      <vt:lpstr>עבודה נכונה עם Node.JS</vt:lpstr>
      <vt:lpstr>המודולים (פונקציונליות) ש-Node.JS נותנת לנו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97</cp:revision>
  <dcterms:created xsi:type="dcterms:W3CDTF">2019-11-25T13:26:21Z</dcterms:created>
  <dcterms:modified xsi:type="dcterms:W3CDTF">2019-12-03T13:33:41Z</dcterms:modified>
</cp:coreProperties>
</file>