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Tahoma-bold.fntdata"/><Relationship Id="rId6" Type="http://schemas.openxmlformats.org/officeDocument/2006/relationships/slide" Target="slides/slide2.xml"/><Relationship Id="rId18" Type="http://schemas.openxmlformats.org/officeDocument/2006/relationships/font" Target="fonts/Tahom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80600" y="1008200"/>
            <a:ext cx="10830800" cy="24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mbria"/>
              <a:buNone/>
            </a:pP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Introduction to Learning Algorithms</a:t>
            </a:r>
            <a:br>
              <a:rPr lang="en-US" sz="48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4800">
                <a:latin typeface="Cambria"/>
                <a:ea typeface="Cambria"/>
                <a:cs typeface="Cambria"/>
                <a:sym typeface="Cambria"/>
              </a:rPr>
              <a:t>K-Means</a:t>
            </a:r>
            <a:endParaRPr sz="48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0" y="4243100"/>
            <a:ext cx="121920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Introduction to Data Analysis 094202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-US"/>
              <a:t>Supervised vs. Unsupervised Learning Algorithms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Supervised Learning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Data is labeled.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The algorithm’s goal is to predict how to label a new data point based on the input data.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Used in the context of classification or regression.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Unsupervised Learning 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Data is unlabeled.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The algorithm’s goal is to model the structure of the data.</a:t>
            </a:r>
            <a:endParaRPr/>
          </a:p>
          <a:p>
            <a:pPr indent="-423323" lvl="1" marL="121917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/>
              <a:t>Used is the context of clustering.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15600" y="1536633"/>
            <a:ext cx="11360800" cy="1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37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0990" lvl="0" marL="38099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is an unsupervised learning algorithm.</a:t>
            </a:r>
            <a:endParaRPr/>
          </a:p>
          <a:p>
            <a:pPr indent="-380990" lvl="0" marL="38099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Used for clustering</a:t>
            </a:r>
            <a:endParaRPr/>
          </a:p>
          <a:p>
            <a:pPr indent="-380990" lvl="0" marL="38099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it works?</a:t>
            </a:r>
            <a:endParaRPr/>
          </a:p>
          <a:p>
            <a:pPr indent="-380990" lvl="1" marL="99057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b="0" i="0" lang="en-US" sz="1867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Pick a value for K (the number of clusters to create)</a:t>
            </a:r>
            <a:endParaRPr/>
          </a:p>
          <a:p>
            <a:pPr indent="-380990" lvl="1" marL="99057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b="0" i="0" lang="en-US" sz="1867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K centroids.</a:t>
            </a:r>
            <a:endParaRPr/>
          </a:p>
          <a:p>
            <a:pPr indent="-380990" lvl="1" marL="99057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b="0" i="0" lang="en-US" sz="1867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each point to the nearest centroid.</a:t>
            </a:r>
            <a:endParaRPr/>
          </a:p>
          <a:p>
            <a:pPr indent="-380990" lvl="1" marL="99057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b="0" i="0" lang="en-US" sz="1867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Move centroid to the center of the cluster.</a:t>
            </a:r>
            <a:endParaRPr/>
          </a:p>
          <a:p>
            <a:pPr indent="-380990" lvl="1" marL="990575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</a:pPr>
            <a:r>
              <a:rPr b="0" i="0" lang="en-US" sz="1867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Repeat until centroids converges.</a:t>
            </a:r>
            <a:endParaRPr/>
          </a:p>
          <a:p>
            <a:pPr indent="-292090" lvl="1" marL="990575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2001, 2004, Andrew W. Moore</a:t>
            </a:r>
            <a:endParaRPr/>
          </a:p>
        </p:txBody>
      </p:sp>
      <p:pic>
        <p:nvPicPr>
          <p:cNvPr descr="km-data"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152402"/>
            <a:ext cx="5965825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23826" y="762002"/>
            <a:ext cx="4524375" cy="11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</a:t>
            </a:r>
            <a:endParaRPr b="0" i="0" sz="37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randomly k clusters.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2001, 2004, Andrew W. Moore</a:t>
            </a:r>
            <a:endParaRPr/>
          </a:p>
        </p:txBody>
      </p:sp>
      <p:pic>
        <p:nvPicPr>
          <p:cNvPr descr="km-data"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152402"/>
            <a:ext cx="5965825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7397750" y="4867275"/>
            <a:ext cx="71439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7754939" y="4997449"/>
            <a:ext cx="71437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8386764" y="4178300"/>
            <a:ext cx="71437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515226" y="4371975"/>
            <a:ext cx="71439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170739" y="2019302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23826" y="762001"/>
            <a:ext cx="4524375" cy="220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733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</a:t>
            </a:r>
            <a:endParaRPr b="0" sz="3733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randomly k clusters. </a:t>
            </a:r>
            <a:r>
              <a:rPr b="0" i="1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 </a:t>
            </a:r>
            <a:endParaRPr b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b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k cluster Center locations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2001, 2004, Andrew W. Moore</a:t>
            </a:r>
            <a:endParaRPr/>
          </a:p>
        </p:txBody>
      </p:sp>
      <p:pic>
        <p:nvPicPr>
          <p:cNvPr descr="km-data"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152402"/>
            <a:ext cx="5965825" cy="61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9"/>
          <p:cNvGrpSpPr/>
          <p:nvPr/>
        </p:nvGrpSpPr>
        <p:grpSpPr>
          <a:xfrm>
            <a:off x="5410200" y="1295400"/>
            <a:ext cx="4814888" cy="4362451"/>
            <a:chOff x="2158" y="822"/>
            <a:chExt cx="3256" cy="3010"/>
          </a:xfrm>
        </p:grpSpPr>
        <p:sp>
          <p:nvSpPr>
            <p:cNvPr id="134" name="Google Shape;134;p19"/>
            <p:cNvSpPr/>
            <p:nvPr/>
          </p:nvSpPr>
          <p:spPr>
            <a:xfrm>
              <a:off x="3502" y="3287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744" y="3376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4171" y="281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582" y="2945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349" y="1321"/>
              <a:ext cx="48" cy="48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Google Shape;139;p19"/>
            <p:cNvCxnSpPr/>
            <p:nvPr/>
          </p:nvCxnSpPr>
          <p:spPr>
            <a:xfrm flipH="1">
              <a:off x="3771" y="822"/>
              <a:ext cx="1643" cy="135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3771" y="2181"/>
              <a:ext cx="123" cy="8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3894" y="3057"/>
              <a:ext cx="537" cy="38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/>
            <p:nvPr/>
          </p:nvCxnSpPr>
          <p:spPr>
            <a:xfrm flipH="1">
              <a:off x="3640" y="3057"/>
              <a:ext cx="254" cy="10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/>
            <p:nvPr/>
          </p:nvCxnSpPr>
          <p:spPr>
            <a:xfrm rot="10800000">
              <a:off x="2158" y="2796"/>
              <a:ext cx="1490" cy="3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/>
            <p:nvPr/>
          </p:nvCxnSpPr>
          <p:spPr>
            <a:xfrm flipH="1">
              <a:off x="3617" y="3164"/>
              <a:ext cx="31" cy="6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9"/>
            <p:cNvCxnSpPr/>
            <p:nvPr/>
          </p:nvCxnSpPr>
          <p:spPr>
            <a:xfrm flipH="1">
              <a:off x="2158" y="2181"/>
              <a:ext cx="1605" cy="14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19"/>
          <p:cNvSpPr txBox="1"/>
          <p:nvPr/>
        </p:nvSpPr>
        <p:spPr>
          <a:xfrm>
            <a:off x="123826" y="762001"/>
            <a:ext cx="4524375" cy="3282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</a:t>
            </a:r>
            <a:endParaRPr sz="37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randomly k clusters. </a:t>
            </a:r>
            <a:r>
              <a:rPr i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k cluster Center locations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datapoint finds out which Center it’s closest to. (Thus each Center “owns” a set of datapoints)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2001, 2004, Andrew W. Moore</a:t>
            </a:r>
            <a:endParaRPr/>
          </a:p>
        </p:txBody>
      </p:sp>
      <p:pic>
        <p:nvPicPr>
          <p:cNvPr descr="km-data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152402"/>
            <a:ext cx="5965825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>
            <a:off x="7397750" y="4867275"/>
            <a:ext cx="71439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7754939" y="4997449"/>
            <a:ext cx="71437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8386764" y="4178300"/>
            <a:ext cx="71437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7515226" y="4371975"/>
            <a:ext cx="71439" cy="69851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170739" y="2019302"/>
            <a:ext cx="71437" cy="68263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0"/>
          <p:cNvCxnSpPr/>
          <p:nvPr/>
        </p:nvCxnSpPr>
        <p:spPr>
          <a:xfrm flipH="1">
            <a:off x="7796213" y="1295400"/>
            <a:ext cx="2428875" cy="19700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7796214" y="3265489"/>
            <a:ext cx="180975" cy="12684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7977189" y="4533900"/>
            <a:ext cx="793751" cy="5572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0"/>
          <p:cNvCxnSpPr/>
          <p:nvPr/>
        </p:nvCxnSpPr>
        <p:spPr>
          <a:xfrm flipH="1">
            <a:off x="7600950" y="4533902"/>
            <a:ext cx="376239" cy="1555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/>
          <p:nvPr/>
        </p:nvCxnSpPr>
        <p:spPr>
          <a:xfrm rot="10800000">
            <a:off x="5410200" y="4156075"/>
            <a:ext cx="2203451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 flipH="1">
            <a:off x="7567614" y="4689477"/>
            <a:ext cx="46037" cy="9683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0"/>
          <p:cNvCxnSpPr/>
          <p:nvPr/>
        </p:nvCxnSpPr>
        <p:spPr>
          <a:xfrm flipH="1">
            <a:off x="5410201" y="3265489"/>
            <a:ext cx="2373313" cy="2111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0"/>
          <p:cNvSpPr/>
          <p:nvPr/>
        </p:nvSpPr>
        <p:spPr>
          <a:xfrm>
            <a:off x="7772402" y="1828801"/>
            <a:ext cx="119063" cy="114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7924802" y="5029201"/>
            <a:ext cx="119063" cy="114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6477002" y="4724401"/>
            <a:ext cx="119063" cy="114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6705602" y="4038601"/>
            <a:ext cx="119063" cy="114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8915402" y="3276601"/>
            <a:ext cx="119063" cy="114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7218364" y="1792288"/>
            <a:ext cx="498475" cy="146051"/>
          </a:xfrm>
          <a:custGeom>
            <a:rect b="b" l="l" r="r" t="t"/>
            <a:pathLst>
              <a:path extrusionOk="0" h="92" w="314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8547100" y="3535363"/>
            <a:ext cx="425451" cy="646112"/>
          </a:xfrm>
          <a:custGeom>
            <a:rect b="b" l="l" r="r" t="t"/>
            <a:pathLst>
              <a:path extrusionOk="0" h="407" w="268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910389" y="4160839"/>
            <a:ext cx="600075" cy="155575"/>
          </a:xfrm>
          <a:custGeom>
            <a:rect b="b" l="l" r="r" t="t"/>
            <a:pathLst>
              <a:path extrusionOk="0" h="98" w="37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6729413" y="4840289"/>
            <a:ext cx="635000" cy="219075"/>
          </a:xfrm>
          <a:custGeom>
            <a:rect b="b" l="l" r="r" t="t"/>
            <a:pathLst>
              <a:path extrusionOk="0" h="138" w="400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7662863" y="5145090"/>
            <a:ext cx="303212" cy="268287"/>
          </a:xfrm>
          <a:custGeom>
            <a:rect b="b" l="l" r="r" t="t"/>
            <a:pathLst>
              <a:path extrusionOk="0" h="169" w="191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23826" y="762001"/>
            <a:ext cx="4524375" cy="374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</a:t>
            </a:r>
            <a:endParaRPr sz="37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randomly k clusters. </a:t>
            </a:r>
            <a:r>
              <a:rPr i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k cluster Center locations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datapoint finds out which Center it’s closest to.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Center finds the centroid of the points it owns…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1" type="ftr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2001, 2004, Andrew W. Moore</a:t>
            </a:r>
            <a:endParaRPr/>
          </a:p>
        </p:txBody>
      </p:sp>
      <p:pic>
        <p:nvPicPr>
          <p:cNvPr descr="km-data"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1" y="152402"/>
            <a:ext cx="5965825" cy="614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123826" y="762002"/>
            <a:ext cx="4524375" cy="4667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K-Means</a:t>
            </a:r>
            <a:endParaRPr sz="37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Choose randomly k clusters. </a:t>
            </a:r>
            <a:r>
              <a:rPr i="1" lang="en-US" sz="2000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(e.g. k=5)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Randomly guess k cluster Center locations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datapoint finds out which Center it’s closest to.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Center finds the centroid of the points it owns…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…and jumps there</a:t>
            </a:r>
            <a:endParaRPr/>
          </a:p>
          <a:p>
            <a:pPr indent="-4572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AutoNum type="arabicPeriod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…Repeat until terminated!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7772401" y="1828802"/>
            <a:ext cx="82551" cy="79375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7924801" y="5029202"/>
            <a:ext cx="82551" cy="79375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477001" y="4724402"/>
            <a:ext cx="82551" cy="79375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705601" y="4038602"/>
            <a:ext cx="82551" cy="79375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8915401" y="3276602"/>
            <a:ext cx="82551" cy="79375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7218364" y="1792288"/>
            <a:ext cx="498475" cy="146051"/>
          </a:xfrm>
          <a:custGeom>
            <a:rect b="b" l="l" r="r" t="t"/>
            <a:pathLst>
              <a:path extrusionOk="0" h="92" w="314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8547100" y="3535363"/>
            <a:ext cx="425451" cy="646112"/>
          </a:xfrm>
          <a:custGeom>
            <a:rect b="b" l="l" r="r" t="t"/>
            <a:pathLst>
              <a:path extrusionOk="0" h="407" w="268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6910389" y="4160839"/>
            <a:ext cx="600075" cy="155575"/>
          </a:xfrm>
          <a:custGeom>
            <a:rect b="b" l="l" r="r" t="t"/>
            <a:pathLst>
              <a:path extrusionOk="0" h="98" w="37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6729413" y="4840289"/>
            <a:ext cx="635000" cy="219075"/>
          </a:xfrm>
          <a:custGeom>
            <a:rect b="b" l="l" r="r" t="t"/>
            <a:pathLst>
              <a:path extrusionOk="0" h="138" w="400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7662863" y="5145090"/>
            <a:ext cx="303212" cy="268287"/>
          </a:xfrm>
          <a:custGeom>
            <a:rect b="b" l="l" r="r" t="t"/>
            <a:pathLst>
              <a:path extrusionOk="0" h="169" w="191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K-Means: Choose Optimal K – The Elbow Method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15600" y="1536633"/>
            <a:ext cx="11360800" cy="19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37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15600" y="1536633"/>
            <a:ext cx="5204912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0990" lvl="0" marL="38099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Run iterations with various number of clusters.</a:t>
            </a:r>
            <a:endParaRPr/>
          </a:p>
          <a:p>
            <a:pPr indent="-380990" lvl="0" marL="38099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On each iteration calculate the sum of squared distances between data points and their assigned centroids.</a:t>
            </a:r>
            <a:endParaRPr/>
          </a:p>
          <a:p>
            <a:pPr indent="-380990" lvl="0" marL="38099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Pick the K at the spot where the SSE starts to flatten out forming ‘an elbow’.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118" y="1735546"/>
            <a:ext cx="6377281" cy="45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