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8" r:id="rId1"/>
  </p:sldMasterIdLst>
  <p:sldIdLst>
    <p:sldId id="256" r:id="rId2"/>
    <p:sldId id="258" r:id="rId3"/>
    <p:sldId id="257" r:id="rId4"/>
    <p:sldId id="260" r:id="rId5"/>
    <p:sldId id="262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42A35E-5F9D-476E-A18F-1C3C5F4E3484}" type="doc">
      <dgm:prSet loTypeId="urn:microsoft.com/office/officeart/2005/8/layout/vProcess5" loCatId="process" qsTypeId="urn:microsoft.com/office/officeart/2005/8/quickstyle/simple5" qsCatId="simple" csTypeId="urn:microsoft.com/office/officeart/2005/8/colors/accent0_1" csCatId="mainScheme" phldr="1"/>
      <dgm:spPr/>
    </dgm:pt>
    <dgm:pt modelId="{C367C20D-6145-4989-9EEA-2F5C5966944B}">
      <dgm:prSet phldrT="[טקסט]"/>
      <dgm:spPr/>
      <dgm:t>
        <a:bodyPr/>
        <a:lstStyle/>
        <a:p>
          <a:r>
            <a:rPr lang="en-US" dirty="0"/>
            <a:t>Feature extraction from multiple WAV files to a single CSV file</a:t>
          </a:r>
          <a:endParaRPr lang="en-IL" dirty="0"/>
        </a:p>
      </dgm:t>
    </dgm:pt>
    <dgm:pt modelId="{20C45C46-B1F6-4577-A616-67DC7A5E10A5}" type="parTrans" cxnId="{36A3B135-9526-4F6E-AD03-9EAE15D940A3}">
      <dgm:prSet/>
      <dgm:spPr/>
      <dgm:t>
        <a:bodyPr/>
        <a:lstStyle/>
        <a:p>
          <a:endParaRPr lang="en-IL" sz="1800"/>
        </a:p>
      </dgm:t>
    </dgm:pt>
    <dgm:pt modelId="{BDAD2C49-68E9-4682-BED9-B84624E62E7C}" type="sibTrans" cxnId="{36A3B135-9526-4F6E-AD03-9EAE15D940A3}">
      <dgm:prSet/>
      <dgm:spPr/>
      <dgm:t>
        <a:bodyPr/>
        <a:lstStyle/>
        <a:p>
          <a:endParaRPr lang="en-IL"/>
        </a:p>
      </dgm:t>
    </dgm:pt>
    <dgm:pt modelId="{C9C44621-6AE6-4685-9DA0-4CD7E1AAA40E}">
      <dgm:prSet phldrT="[טקסט]"/>
      <dgm:spPr/>
      <dgm:t>
        <a:bodyPr/>
        <a:lstStyle/>
        <a:p>
          <a:r>
            <a:rPr lang="en-US" dirty="0"/>
            <a:t>Preprocessing the data: normalizing, cross correlation and balancing</a:t>
          </a:r>
          <a:endParaRPr lang="en-IL" dirty="0"/>
        </a:p>
      </dgm:t>
    </dgm:pt>
    <dgm:pt modelId="{269EFB96-A6BE-42F8-A44E-515D854044C9}" type="parTrans" cxnId="{681618F9-251A-4129-897C-43C321C85B5C}">
      <dgm:prSet/>
      <dgm:spPr/>
      <dgm:t>
        <a:bodyPr/>
        <a:lstStyle/>
        <a:p>
          <a:endParaRPr lang="en-IL" sz="1800"/>
        </a:p>
      </dgm:t>
    </dgm:pt>
    <dgm:pt modelId="{BFA3C841-867F-46C9-8A38-E9638AB16F49}" type="sibTrans" cxnId="{681618F9-251A-4129-897C-43C321C85B5C}">
      <dgm:prSet/>
      <dgm:spPr/>
      <dgm:t>
        <a:bodyPr/>
        <a:lstStyle/>
        <a:p>
          <a:endParaRPr lang="en-IL"/>
        </a:p>
      </dgm:t>
    </dgm:pt>
    <dgm:pt modelId="{7E6F6CD5-4040-4E64-ABEE-CDA06D94330C}">
      <dgm:prSet/>
      <dgm:spPr/>
      <dgm:t>
        <a:bodyPr/>
        <a:lstStyle/>
        <a:p>
          <a:r>
            <a:rPr lang="en-US" dirty="0"/>
            <a:t>Creating the CNN</a:t>
          </a:r>
          <a:endParaRPr lang="en-IL" dirty="0"/>
        </a:p>
      </dgm:t>
    </dgm:pt>
    <dgm:pt modelId="{ECE62D9D-D932-4039-A56F-31FC8E0849B5}" type="parTrans" cxnId="{71885D64-0C51-42BE-89F8-D54F41E5700D}">
      <dgm:prSet/>
      <dgm:spPr/>
      <dgm:t>
        <a:bodyPr/>
        <a:lstStyle/>
        <a:p>
          <a:endParaRPr lang="en-IL" sz="1800"/>
        </a:p>
      </dgm:t>
    </dgm:pt>
    <dgm:pt modelId="{76E6CE9B-17C9-4CD9-BF7B-E284EB1D7046}" type="sibTrans" cxnId="{71885D64-0C51-42BE-89F8-D54F41E5700D}">
      <dgm:prSet/>
      <dgm:spPr/>
      <dgm:t>
        <a:bodyPr/>
        <a:lstStyle/>
        <a:p>
          <a:endParaRPr lang="en-IL"/>
        </a:p>
      </dgm:t>
    </dgm:pt>
    <dgm:pt modelId="{E8BEFB68-8EB5-4CD9-90E5-CEDF64227254}">
      <dgm:prSet phldrT="[טקסט]"/>
      <dgm:spPr/>
      <dgm:t>
        <a:bodyPr/>
        <a:lstStyle/>
        <a:p>
          <a:r>
            <a:rPr lang="en-US" dirty="0"/>
            <a:t>Training the model</a:t>
          </a:r>
          <a:endParaRPr lang="en-IL" dirty="0"/>
        </a:p>
      </dgm:t>
    </dgm:pt>
    <dgm:pt modelId="{B6B2280E-30B7-4A25-A6EF-56E1B52DD4D8}" type="parTrans" cxnId="{DFFE1B69-68B0-4A1E-BAD3-1E029273002C}">
      <dgm:prSet/>
      <dgm:spPr/>
      <dgm:t>
        <a:bodyPr/>
        <a:lstStyle/>
        <a:p>
          <a:endParaRPr lang="en-IL" sz="1800"/>
        </a:p>
      </dgm:t>
    </dgm:pt>
    <dgm:pt modelId="{4A60BDD1-3588-41EB-AF98-A4D0884B85AC}" type="sibTrans" cxnId="{DFFE1B69-68B0-4A1E-BAD3-1E029273002C}">
      <dgm:prSet/>
      <dgm:spPr/>
      <dgm:t>
        <a:bodyPr/>
        <a:lstStyle/>
        <a:p>
          <a:endParaRPr lang="en-IL"/>
        </a:p>
      </dgm:t>
    </dgm:pt>
    <dgm:pt modelId="{72435911-AB23-4513-B1A8-B3E7B16FA9E6}">
      <dgm:prSet/>
      <dgm:spPr/>
      <dgm:t>
        <a:bodyPr/>
        <a:lstStyle/>
        <a:p>
          <a:r>
            <a:rPr lang="en-US" dirty="0"/>
            <a:t>Evaluating</a:t>
          </a:r>
          <a:endParaRPr lang="en-IL" dirty="0"/>
        </a:p>
      </dgm:t>
    </dgm:pt>
    <dgm:pt modelId="{6F982E71-4E57-42B0-B2A7-970D8388D79B}" type="parTrans" cxnId="{C30EA788-25CF-484E-8C17-08DE65D2823D}">
      <dgm:prSet/>
      <dgm:spPr/>
      <dgm:t>
        <a:bodyPr/>
        <a:lstStyle/>
        <a:p>
          <a:endParaRPr lang="en-IL" sz="1800"/>
        </a:p>
      </dgm:t>
    </dgm:pt>
    <dgm:pt modelId="{A2464058-46B4-4780-AFFE-25D73E48AD4F}" type="sibTrans" cxnId="{C30EA788-25CF-484E-8C17-08DE65D2823D}">
      <dgm:prSet/>
      <dgm:spPr/>
      <dgm:t>
        <a:bodyPr/>
        <a:lstStyle/>
        <a:p>
          <a:endParaRPr lang="en-IL"/>
        </a:p>
      </dgm:t>
    </dgm:pt>
    <dgm:pt modelId="{3A6AFD72-BFA3-4CC1-B1AA-A39E52BE6580}" type="pres">
      <dgm:prSet presAssocID="{E742A35E-5F9D-476E-A18F-1C3C5F4E3484}" presName="outerComposite" presStyleCnt="0">
        <dgm:presLayoutVars>
          <dgm:chMax val="5"/>
          <dgm:dir/>
          <dgm:resizeHandles val="exact"/>
        </dgm:presLayoutVars>
      </dgm:prSet>
      <dgm:spPr/>
    </dgm:pt>
    <dgm:pt modelId="{4A57D052-84A3-4BB0-9FB5-9802389C4F87}" type="pres">
      <dgm:prSet presAssocID="{E742A35E-5F9D-476E-A18F-1C3C5F4E3484}" presName="dummyMaxCanvas" presStyleCnt="0">
        <dgm:presLayoutVars/>
      </dgm:prSet>
      <dgm:spPr/>
    </dgm:pt>
    <dgm:pt modelId="{9D3F8E6B-7A7E-4187-B502-D57251FAF37E}" type="pres">
      <dgm:prSet presAssocID="{E742A35E-5F9D-476E-A18F-1C3C5F4E3484}" presName="FiveNodes_1" presStyleLbl="node1" presStyleIdx="0" presStyleCnt="5">
        <dgm:presLayoutVars>
          <dgm:bulletEnabled val="1"/>
        </dgm:presLayoutVars>
      </dgm:prSet>
      <dgm:spPr/>
    </dgm:pt>
    <dgm:pt modelId="{9379FF8C-0DBF-4D3A-9CFB-40DA5CD432AC}" type="pres">
      <dgm:prSet presAssocID="{E742A35E-5F9D-476E-A18F-1C3C5F4E3484}" presName="FiveNodes_2" presStyleLbl="node1" presStyleIdx="1" presStyleCnt="5">
        <dgm:presLayoutVars>
          <dgm:bulletEnabled val="1"/>
        </dgm:presLayoutVars>
      </dgm:prSet>
      <dgm:spPr/>
    </dgm:pt>
    <dgm:pt modelId="{16DBFB2A-B169-462D-ACE3-E7DA891D98F6}" type="pres">
      <dgm:prSet presAssocID="{E742A35E-5F9D-476E-A18F-1C3C5F4E3484}" presName="FiveNodes_3" presStyleLbl="node1" presStyleIdx="2" presStyleCnt="5">
        <dgm:presLayoutVars>
          <dgm:bulletEnabled val="1"/>
        </dgm:presLayoutVars>
      </dgm:prSet>
      <dgm:spPr/>
    </dgm:pt>
    <dgm:pt modelId="{32049308-51B3-46A8-932F-569714232EAE}" type="pres">
      <dgm:prSet presAssocID="{E742A35E-5F9D-476E-A18F-1C3C5F4E3484}" presName="FiveNodes_4" presStyleLbl="node1" presStyleIdx="3" presStyleCnt="5" custLinFactNeighborX="-4978">
        <dgm:presLayoutVars>
          <dgm:bulletEnabled val="1"/>
        </dgm:presLayoutVars>
      </dgm:prSet>
      <dgm:spPr/>
    </dgm:pt>
    <dgm:pt modelId="{CC007FDF-B559-42C0-923E-78F404FC2642}" type="pres">
      <dgm:prSet presAssocID="{E742A35E-5F9D-476E-A18F-1C3C5F4E3484}" presName="FiveNodes_5" presStyleLbl="node1" presStyleIdx="4" presStyleCnt="5">
        <dgm:presLayoutVars>
          <dgm:bulletEnabled val="1"/>
        </dgm:presLayoutVars>
      </dgm:prSet>
      <dgm:spPr/>
    </dgm:pt>
    <dgm:pt modelId="{9920190E-DE2C-431F-89A8-7ED4D512C108}" type="pres">
      <dgm:prSet presAssocID="{E742A35E-5F9D-476E-A18F-1C3C5F4E3484}" presName="FiveConn_1-2" presStyleLbl="fgAccFollowNode1" presStyleIdx="0" presStyleCnt="4">
        <dgm:presLayoutVars>
          <dgm:bulletEnabled val="1"/>
        </dgm:presLayoutVars>
      </dgm:prSet>
      <dgm:spPr/>
    </dgm:pt>
    <dgm:pt modelId="{51E41F2E-7BBA-415B-9662-580C0EF93B4B}" type="pres">
      <dgm:prSet presAssocID="{E742A35E-5F9D-476E-A18F-1C3C5F4E3484}" presName="FiveConn_2-3" presStyleLbl="fgAccFollowNode1" presStyleIdx="1" presStyleCnt="4">
        <dgm:presLayoutVars>
          <dgm:bulletEnabled val="1"/>
        </dgm:presLayoutVars>
      </dgm:prSet>
      <dgm:spPr/>
    </dgm:pt>
    <dgm:pt modelId="{FDBCB13C-4C89-47ED-AD97-4C0008DABC50}" type="pres">
      <dgm:prSet presAssocID="{E742A35E-5F9D-476E-A18F-1C3C5F4E3484}" presName="FiveConn_3-4" presStyleLbl="fgAccFollowNode1" presStyleIdx="2" presStyleCnt="4">
        <dgm:presLayoutVars>
          <dgm:bulletEnabled val="1"/>
        </dgm:presLayoutVars>
      </dgm:prSet>
      <dgm:spPr/>
    </dgm:pt>
    <dgm:pt modelId="{055CCBCC-9E4A-4BFF-945C-181F139AD898}" type="pres">
      <dgm:prSet presAssocID="{E742A35E-5F9D-476E-A18F-1C3C5F4E3484}" presName="FiveConn_4-5" presStyleLbl="fgAccFollowNode1" presStyleIdx="3" presStyleCnt="4">
        <dgm:presLayoutVars>
          <dgm:bulletEnabled val="1"/>
        </dgm:presLayoutVars>
      </dgm:prSet>
      <dgm:spPr/>
    </dgm:pt>
    <dgm:pt modelId="{910DD552-6673-4E63-9CD4-2289BE9AA690}" type="pres">
      <dgm:prSet presAssocID="{E742A35E-5F9D-476E-A18F-1C3C5F4E3484}" presName="FiveNodes_1_text" presStyleLbl="node1" presStyleIdx="4" presStyleCnt="5">
        <dgm:presLayoutVars>
          <dgm:bulletEnabled val="1"/>
        </dgm:presLayoutVars>
      </dgm:prSet>
      <dgm:spPr/>
    </dgm:pt>
    <dgm:pt modelId="{36345345-B7D1-441D-BFED-036E77E5A3EE}" type="pres">
      <dgm:prSet presAssocID="{E742A35E-5F9D-476E-A18F-1C3C5F4E3484}" presName="FiveNodes_2_text" presStyleLbl="node1" presStyleIdx="4" presStyleCnt="5">
        <dgm:presLayoutVars>
          <dgm:bulletEnabled val="1"/>
        </dgm:presLayoutVars>
      </dgm:prSet>
      <dgm:spPr/>
    </dgm:pt>
    <dgm:pt modelId="{6D92EC83-AABE-49E9-85E9-539F754CE1DA}" type="pres">
      <dgm:prSet presAssocID="{E742A35E-5F9D-476E-A18F-1C3C5F4E3484}" presName="FiveNodes_3_text" presStyleLbl="node1" presStyleIdx="4" presStyleCnt="5">
        <dgm:presLayoutVars>
          <dgm:bulletEnabled val="1"/>
        </dgm:presLayoutVars>
      </dgm:prSet>
      <dgm:spPr/>
    </dgm:pt>
    <dgm:pt modelId="{E63E1A79-C9F8-464B-8A13-762D634BBE04}" type="pres">
      <dgm:prSet presAssocID="{E742A35E-5F9D-476E-A18F-1C3C5F4E3484}" presName="FiveNodes_4_text" presStyleLbl="node1" presStyleIdx="4" presStyleCnt="5">
        <dgm:presLayoutVars>
          <dgm:bulletEnabled val="1"/>
        </dgm:presLayoutVars>
      </dgm:prSet>
      <dgm:spPr/>
    </dgm:pt>
    <dgm:pt modelId="{DD3AAB5E-A13F-4CD1-B6A0-A423BDA48CC7}" type="pres">
      <dgm:prSet presAssocID="{E742A35E-5F9D-476E-A18F-1C3C5F4E3484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36A3B135-9526-4F6E-AD03-9EAE15D940A3}" srcId="{E742A35E-5F9D-476E-A18F-1C3C5F4E3484}" destId="{C367C20D-6145-4989-9EEA-2F5C5966944B}" srcOrd="0" destOrd="0" parTransId="{20C45C46-B1F6-4577-A616-67DC7A5E10A5}" sibTransId="{BDAD2C49-68E9-4682-BED9-B84624E62E7C}"/>
    <dgm:cxn modelId="{8B869A3A-DF2F-4A67-B215-B0948E9C1AAC}" type="presOf" srcId="{E742A35E-5F9D-476E-A18F-1C3C5F4E3484}" destId="{3A6AFD72-BFA3-4CC1-B1AA-A39E52BE6580}" srcOrd="0" destOrd="0" presId="urn:microsoft.com/office/officeart/2005/8/layout/vProcess5"/>
    <dgm:cxn modelId="{71885D64-0C51-42BE-89F8-D54F41E5700D}" srcId="{E742A35E-5F9D-476E-A18F-1C3C5F4E3484}" destId="{7E6F6CD5-4040-4E64-ABEE-CDA06D94330C}" srcOrd="2" destOrd="0" parTransId="{ECE62D9D-D932-4039-A56F-31FC8E0849B5}" sibTransId="{76E6CE9B-17C9-4CD9-BF7B-E284EB1D7046}"/>
    <dgm:cxn modelId="{9B966947-A23C-4112-9998-D038197BECDF}" type="presOf" srcId="{7E6F6CD5-4040-4E64-ABEE-CDA06D94330C}" destId="{6D92EC83-AABE-49E9-85E9-539F754CE1DA}" srcOrd="1" destOrd="0" presId="urn:microsoft.com/office/officeart/2005/8/layout/vProcess5"/>
    <dgm:cxn modelId="{DFFE1B69-68B0-4A1E-BAD3-1E029273002C}" srcId="{E742A35E-5F9D-476E-A18F-1C3C5F4E3484}" destId="{E8BEFB68-8EB5-4CD9-90E5-CEDF64227254}" srcOrd="3" destOrd="0" parTransId="{B6B2280E-30B7-4A25-A6EF-56E1B52DD4D8}" sibTransId="{4A60BDD1-3588-41EB-AF98-A4D0884B85AC}"/>
    <dgm:cxn modelId="{74C9A24D-F3A0-4682-B612-40E6B62C1C06}" type="presOf" srcId="{C9C44621-6AE6-4685-9DA0-4CD7E1AAA40E}" destId="{36345345-B7D1-441D-BFED-036E77E5A3EE}" srcOrd="1" destOrd="0" presId="urn:microsoft.com/office/officeart/2005/8/layout/vProcess5"/>
    <dgm:cxn modelId="{50AAF36D-2FE0-44C4-9E81-CA6229E6BD03}" type="presOf" srcId="{4A60BDD1-3588-41EB-AF98-A4D0884B85AC}" destId="{055CCBCC-9E4A-4BFF-945C-181F139AD898}" srcOrd="0" destOrd="0" presId="urn:microsoft.com/office/officeart/2005/8/layout/vProcess5"/>
    <dgm:cxn modelId="{C98D9550-06BA-4EAE-8934-3A1170771613}" type="presOf" srcId="{76E6CE9B-17C9-4CD9-BF7B-E284EB1D7046}" destId="{FDBCB13C-4C89-47ED-AD97-4C0008DABC50}" srcOrd="0" destOrd="0" presId="urn:microsoft.com/office/officeart/2005/8/layout/vProcess5"/>
    <dgm:cxn modelId="{D2870486-9FF7-4255-B224-8AD859CA68C3}" type="presOf" srcId="{BFA3C841-867F-46C9-8A38-E9638AB16F49}" destId="{51E41F2E-7BBA-415B-9662-580C0EF93B4B}" srcOrd="0" destOrd="0" presId="urn:microsoft.com/office/officeart/2005/8/layout/vProcess5"/>
    <dgm:cxn modelId="{C30EA788-25CF-484E-8C17-08DE65D2823D}" srcId="{E742A35E-5F9D-476E-A18F-1C3C5F4E3484}" destId="{72435911-AB23-4513-B1A8-B3E7B16FA9E6}" srcOrd="4" destOrd="0" parTransId="{6F982E71-4E57-42B0-B2A7-970D8388D79B}" sibTransId="{A2464058-46B4-4780-AFFE-25D73E48AD4F}"/>
    <dgm:cxn modelId="{D3E0728B-BE29-4C0A-AE65-3770EC6B329D}" type="presOf" srcId="{72435911-AB23-4513-B1A8-B3E7B16FA9E6}" destId="{CC007FDF-B559-42C0-923E-78F404FC2642}" srcOrd="0" destOrd="0" presId="urn:microsoft.com/office/officeart/2005/8/layout/vProcess5"/>
    <dgm:cxn modelId="{86C05AA4-7A3A-47B2-9F8F-711E6BC1ECDF}" type="presOf" srcId="{7E6F6CD5-4040-4E64-ABEE-CDA06D94330C}" destId="{16DBFB2A-B169-462D-ACE3-E7DA891D98F6}" srcOrd="0" destOrd="0" presId="urn:microsoft.com/office/officeart/2005/8/layout/vProcess5"/>
    <dgm:cxn modelId="{43C08EAD-6ECF-4023-98E0-7FB0E4CE253D}" type="presOf" srcId="{C367C20D-6145-4989-9EEA-2F5C5966944B}" destId="{9D3F8E6B-7A7E-4187-B502-D57251FAF37E}" srcOrd="0" destOrd="0" presId="urn:microsoft.com/office/officeart/2005/8/layout/vProcess5"/>
    <dgm:cxn modelId="{68561FB5-59EA-46F4-981E-BBC8808235A3}" type="presOf" srcId="{72435911-AB23-4513-B1A8-B3E7B16FA9E6}" destId="{DD3AAB5E-A13F-4CD1-B6A0-A423BDA48CC7}" srcOrd="1" destOrd="0" presId="urn:microsoft.com/office/officeart/2005/8/layout/vProcess5"/>
    <dgm:cxn modelId="{D707CCBF-1F75-4D51-AA3E-6746467A0EC9}" type="presOf" srcId="{E8BEFB68-8EB5-4CD9-90E5-CEDF64227254}" destId="{32049308-51B3-46A8-932F-569714232EAE}" srcOrd="0" destOrd="0" presId="urn:microsoft.com/office/officeart/2005/8/layout/vProcess5"/>
    <dgm:cxn modelId="{00DDF0CE-D9A9-47F4-A658-FD3FFC4A661E}" type="presOf" srcId="{E8BEFB68-8EB5-4CD9-90E5-CEDF64227254}" destId="{E63E1A79-C9F8-464B-8A13-762D634BBE04}" srcOrd="1" destOrd="0" presId="urn:microsoft.com/office/officeart/2005/8/layout/vProcess5"/>
    <dgm:cxn modelId="{889B1FD8-2D08-4BA0-B595-3E3615BB2625}" type="presOf" srcId="{C367C20D-6145-4989-9EEA-2F5C5966944B}" destId="{910DD552-6673-4E63-9CD4-2289BE9AA690}" srcOrd="1" destOrd="0" presId="urn:microsoft.com/office/officeart/2005/8/layout/vProcess5"/>
    <dgm:cxn modelId="{BB16CFE7-F164-4275-A09B-FB14CA4B0C68}" type="presOf" srcId="{BDAD2C49-68E9-4682-BED9-B84624E62E7C}" destId="{9920190E-DE2C-431F-89A8-7ED4D512C108}" srcOrd="0" destOrd="0" presId="urn:microsoft.com/office/officeart/2005/8/layout/vProcess5"/>
    <dgm:cxn modelId="{7E66EAEE-9A4F-43AC-B7BB-61C0AAC2F555}" type="presOf" srcId="{C9C44621-6AE6-4685-9DA0-4CD7E1AAA40E}" destId="{9379FF8C-0DBF-4D3A-9CFB-40DA5CD432AC}" srcOrd="0" destOrd="0" presId="urn:microsoft.com/office/officeart/2005/8/layout/vProcess5"/>
    <dgm:cxn modelId="{681618F9-251A-4129-897C-43C321C85B5C}" srcId="{E742A35E-5F9D-476E-A18F-1C3C5F4E3484}" destId="{C9C44621-6AE6-4685-9DA0-4CD7E1AAA40E}" srcOrd="1" destOrd="0" parTransId="{269EFB96-A6BE-42F8-A44E-515D854044C9}" sibTransId="{BFA3C841-867F-46C9-8A38-E9638AB16F49}"/>
    <dgm:cxn modelId="{B4537328-DC6B-49F2-A851-3AFA3686A01E}" type="presParOf" srcId="{3A6AFD72-BFA3-4CC1-B1AA-A39E52BE6580}" destId="{4A57D052-84A3-4BB0-9FB5-9802389C4F87}" srcOrd="0" destOrd="0" presId="urn:microsoft.com/office/officeart/2005/8/layout/vProcess5"/>
    <dgm:cxn modelId="{FDDEDA01-D710-4B45-869E-A7B70951F9B2}" type="presParOf" srcId="{3A6AFD72-BFA3-4CC1-B1AA-A39E52BE6580}" destId="{9D3F8E6B-7A7E-4187-B502-D57251FAF37E}" srcOrd="1" destOrd="0" presId="urn:microsoft.com/office/officeart/2005/8/layout/vProcess5"/>
    <dgm:cxn modelId="{F0332F71-5D29-4E54-BC48-0DBFBEDE92C8}" type="presParOf" srcId="{3A6AFD72-BFA3-4CC1-B1AA-A39E52BE6580}" destId="{9379FF8C-0DBF-4D3A-9CFB-40DA5CD432AC}" srcOrd="2" destOrd="0" presId="urn:microsoft.com/office/officeart/2005/8/layout/vProcess5"/>
    <dgm:cxn modelId="{441BFD18-876A-4713-A74C-AE7A4CA9CA6E}" type="presParOf" srcId="{3A6AFD72-BFA3-4CC1-B1AA-A39E52BE6580}" destId="{16DBFB2A-B169-462D-ACE3-E7DA891D98F6}" srcOrd="3" destOrd="0" presId="urn:microsoft.com/office/officeart/2005/8/layout/vProcess5"/>
    <dgm:cxn modelId="{D343BF7B-D466-4891-AEEE-36B646C96C6B}" type="presParOf" srcId="{3A6AFD72-BFA3-4CC1-B1AA-A39E52BE6580}" destId="{32049308-51B3-46A8-932F-569714232EAE}" srcOrd="4" destOrd="0" presId="urn:microsoft.com/office/officeart/2005/8/layout/vProcess5"/>
    <dgm:cxn modelId="{A7B4E9F7-7A55-4168-BEA0-323957E962B6}" type="presParOf" srcId="{3A6AFD72-BFA3-4CC1-B1AA-A39E52BE6580}" destId="{CC007FDF-B559-42C0-923E-78F404FC2642}" srcOrd="5" destOrd="0" presId="urn:microsoft.com/office/officeart/2005/8/layout/vProcess5"/>
    <dgm:cxn modelId="{2070E688-CD33-4775-8E29-E91F90CC944B}" type="presParOf" srcId="{3A6AFD72-BFA3-4CC1-B1AA-A39E52BE6580}" destId="{9920190E-DE2C-431F-89A8-7ED4D512C108}" srcOrd="6" destOrd="0" presId="urn:microsoft.com/office/officeart/2005/8/layout/vProcess5"/>
    <dgm:cxn modelId="{1BC0F4F3-6767-4A0F-9D51-D0F297AB56BE}" type="presParOf" srcId="{3A6AFD72-BFA3-4CC1-B1AA-A39E52BE6580}" destId="{51E41F2E-7BBA-415B-9662-580C0EF93B4B}" srcOrd="7" destOrd="0" presId="urn:microsoft.com/office/officeart/2005/8/layout/vProcess5"/>
    <dgm:cxn modelId="{4B7BF2A1-9719-4AEE-BFF9-BF937DA0FF50}" type="presParOf" srcId="{3A6AFD72-BFA3-4CC1-B1AA-A39E52BE6580}" destId="{FDBCB13C-4C89-47ED-AD97-4C0008DABC50}" srcOrd="8" destOrd="0" presId="urn:microsoft.com/office/officeart/2005/8/layout/vProcess5"/>
    <dgm:cxn modelId="{0DB3B17C-F0F9-4DF4-A79F-19BBF2662513}" type="presParOf" srcId="{3A6AFD72-BFA3-4CC1-B1AA-A39E52BE6580}" destId="{055CCBCC-9E4A-4BFF-945C-181F139AD898}" srcOrd="9" destOrd="0" presId="urn:microsoft.com/office/officeart/2005/8/layout/vProcess5"/>
    <dgm:cxn modelId="{5FDA7BD2-A927-446D-8795-6978DCC565C1}" type="presParOf" srcId="{3A6AFD72-BFA3-4CC1-B1AA-A39E52BE6580}" destId="{910DD552-6673-4E63-9CD4-2289BE9AA690}" srcOrd="10" destOrd="0" presId="urn:microsoft.com/office/officeart/2005/8/layout/vProcess5"/>
    <dgm:cxn modelId="{61712C29-096A-47C2-8444-CA612710CE0D}" type="presParOf" srcId="{3A6AFD72-BFA3-4CC1-B1AA-A39E52BE6580}" destId="{36345345-B7D1-441D-BFED-036E77E5A3EE}" srcOrd="11" destOrd="0" presId="urn:microsoft.com/office/officeart/2005/8/layout/vProcess5"/>
    <dgm:cxn modelId="{A63FBE65-98CD-4EC3-B659-FC63AA4E283D}" type="presParOf" srcId="{3A6AFD72-BFA3-4CC1-B1AA-A39E52BE6580}" destId="{6D92EC83-AABE-49E9-85E9-539F754CE1DA}" srcOrd="12" destOrd="0" presId="urn:microsoft.com/office/officeart/2005/8/layout/vProcess5"/>
    <dgm:cxn modelId="{ACDD17A0-904B-4817-9E5E-A2FBABBB1C7A}" type="presParOf" srcId="{3A6AFD72-BFA3-4CC1-B1AA-A39E52BE6580}" destId="{E63E1A79-C9F8-464B-8A13-762D634BBE04}" srcOrd="13" destOrd="0" presId="urn:microsoft.com/office/officeart/2005/8/layout/vProcess5"/>
    <dgm:cxn modelId="{D0167E73-FEED-47BA-8846-636244732166}" type="presParOf" srcId="{3A6AFD72-BFA3-4CC1-B1AA-A39E52BE6580}" destId="{DD3AAB5E-A13F-4CD1-B6A0-A423BDA48CC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3F8E6B-7A7E-4187-B502-D57251FAF37E}">
      <dsp:nvSpPr>
        <dsp:cNvPr id="0" name=""/>
        <dsp:cNvSpPr/>
      </dsp:nvSpPr>
      <dsp:spPr>
        <a:xfrm>
          <a:off x="0" y="0"/>
          <a:ext cx="5891467" cy="8213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Feature extraction from multiple WAV files to a single CSV file</a:t>
          </a:r>
          <a:endParaRPr lang="en-IL" sz="2300" kern="1200" dirty="0"/>
        </a:p>
      </dsp:txBody>
      <dsp:txXfrm>
        <a:off x="24057" y="24057"/>
        <a:ext cx="4909063" cy="773240"/>
      </dsp:txXfrm>
    </dsp:sp>
    <dsp:sp modelId="{9379FF8C-0DBF-4D3A-9CFB-40DA5CD432AC}">
      <dsp:nvSpPr>
        <dsp:cNvPr id="0" name=""/>
        <dsp:cNvSpPr/>
      </dsp:nvSpPr>
      <dsp:spPr>
        <a:xfrm>
          <a:off x="439947" y="935430"/>
          <a:ext cx="5891467" cy="8213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Preprocessing the data: normalizing, cross correlation and balancing</a:t>
          </a:r>
          <a:endParaRPr lang="en-IL" sz="2300" kern="1200" dirty="0"/>
        </a:p>
      </dsp:txBody>
      <dsp:txXfrm>
        <a:off x="464004" y="959487"/>
        <a:ext cx="4869526" cy="773240"/>
      </dsp:txXfrm>
    </dsp:sp>
    <dsp:sp modelId="{16DBFB2A-B169-462D-ACE3-E7DA891D98F6}">
      <dsp:nvSpPr>
        <dsp:cNvPr id="0" name=""/>
        <dsp:cNvSpPr/>
      </dsp:nvSpPr>
      <dsp:spPr>
        <a:xfrm>
          <a:off x="879894" y="1870861"/>
          <a:ext cx="5891467" cy="8213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Creating the CNN</a:t>
          </a:r>
          <a:endParaRPr lang="en-IL" sz="2300" kern="1200" dirty="0"/>
        </a:p>
      </dsp:txBody>
      <dsp:txXfrm>
        <a:off x="903951" y="1894918"/>
        <a:ext cx="4869526" cy="773240"/>
      </dsp:txXfrm>
    </dsp:sp>
    <dsp:sp modelId="{32049308-51B3-46A8-932F-569714232EAE}">
      <dsp:nvSpPr>
        <dsp:cNvPr id="0" name=""/>
        <dsp:cNvSpPr/>
      </dsp:nvSpPr>
      <dsp:spPr>
        <a:xfrm>
          <a:off x="1026564" y="2806292"/>
          <a:ext cx="5891467" cy="8213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Training the model</a:t>
          </a:r>
          <a:endParaRPr lang="en-IL" sz="2300" kern="1200" dirty="0"/>
        </a:p>
      </dsp:txBody>
      <dsp:txXfrm>
        <a:off x="1050621" y="2830349"/>
        <a:ext cx="4869526" cy="773240"/>
      </dsp:txXfrm>
    </dsp:sp>
    <dsp:sp modelId="{CC007FDF-B559-42C0-923E-78F404FC2642}">
      <dsp:nvSpPr>
        <dsp:cNvPr id="0" name=""/>
        <dsp:cNvSpPr/>
      </dsp:nvSpPr>
      <dsp:spPr>
        <a:xfrm>
          <a:off x="1759789" y="3741723"/>
          <a:ext cx="5891467" cy="8213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Evaluating</a:t>
          </a:r>
          <a:endParaRPr lang="en-IL" sz="2300" kern="1200" dirty="0"/>
        </a:p>
      </dsp:txBody>
      <dsp:txXfrm>
        <a:off x="1783846" y="3765780"/>
        <a:ext cx="4869526" cy="773240"/>
      </dsp:txXfrm>
    </dsp:sp>
    <dsp:sp modelId="{9920190E-DE2C-431F-89A8-7ED4D512C108}">
      <dsp:nvSpPr>
        <dsp:cNvPr id="0" name=""/>
        <dsp:cNvSpPr/>
      </dsp:nvSpPr>
      <dsp:spPr>
        <a:xfrm>
          <a:off x="5357587" y="600044"/>
          <a:ext cx="533880" cy="53388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2600" kern="1200"/>
        </a:p>
      </dsp:txBody>
      <dsp:txXfrm>
        <a:off x="5477710" y="600044"/>
        <a:ext cx="293634" cy="401745"/>
      </dsp:txXfrm>
    </dsp:sp>
    <dsp:sp modelId="{51E41F2E-7BBA-415B-9662-580C0EF93B4B}">
      <dsp:nvSpPr>
        <dsp:cNvPr id="0" name=""/>
        <dsp:cNvSpPr/>
      </dsp:nvSpPr>
      <dsp:spPr>
        <a:xfrm>
          <a:off x="5797535" y="1535475"/>
          <a:ext cx="533880" cy="53388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2600" kern="1200"/>
        </a:p>
      </dsp:txBody>
      <dsp:txXfrm>
        <a:off x="5917658" y="1535475"/>
        <a:ext cx="293634" cy="401745"/>
      </dsp:txXfrm>
    </dsp:sp>
    <dsp:sp modelId="{FDBCB13C-4C89-47ED-AD97-4C0008DABC50}">
      <dsp:nvSpPr>
        <dsp:cNvPr id="0" name=""/>
        <dsp:cNvSpPr/>
      </dsp:nvSpPr>
      <dsp:spPr>
        <a:xfrm>
          <a:off x="6237482" y="2457217"/>
          <a:ext cx="533880" cy="53388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2600" kern="1200"/>
        </a:p>
      </dsp:txBody>
      <dsp:txXfrm>
        <a:off x="6357605" y="2457217"/>
        <a:ext cx="293634" cy="401745"/>
      </dsp:txXfrm>
    </dsp:sp>
    <dsp:sp modelId="{055CCBCC-9E4A-4BFF-945C-181F139AD898}">
      <dsp:nvSpPr>
        <dsp:cNvPr id="0" name=""/>
        <dsp:cNvSpPr/>
      </dsp:nvSpPr>
      <dsp:spPr>
        <a:xfrm>
          <a:off x="6677429" y="3401774"/>
          <a:ext cx="533880" cy="53388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2600" kern="1200"/>
        </a:p>
      </dsp:txBody>
      <dsp:txXfrm>
        <a:off x="6797552" y="3401774"/>
        <a:ext cx="293634" cy="401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705C0F0-5913-482F-9704-1EE51FB65537}" type="datetimeFigureOut">
              <a:rPr lang="en-IL" smtClean="0"/>
              <a:t>01/10/2023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327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C0F0-5913-482F-9704-1EE51FB65537}" type="datetimeFigureOut">
              <a:rPr lang="en-IL" smtClean="0"/>
              <a:t>01/10/2023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6199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C0F0-5913-482F-9704-1EE51FB65537}" type="datetimeFigureOut">
              <a:rPr lang="en-IL" smtClean="0"/>
              <a:t>01/10/2023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18291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C0F0-5913-482F-9704-1EE51FB65537}" type="datetimeFigureOut">
              <a:rPr lang="en-IL" smtClean="0"/>
              <a:t>01/10/2023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3126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C0F0-5913-482F-9704-1EE51FB65537}" type="datetimeFigureOut">
              <a:rPr lang="en-IL" smtClean="0"/>
              <a:t>01/10/2023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37031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C0F0-5913-482F-9704-1EE51FB65537}" type="datetimeFigureOut">
              <a:rPr lang="en-IL" smtClean="0"/>
              <a:t>01/10/2023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1575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C0F0-5913-482F-9704-1EE51FB65537}" type="datetimeFigureOut">
              <a:rPr lang="en-IL" smtClean="0"/>
              <a:t>01/10/2023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25328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C0F0-5913-482F-9704-1EE51FB65537}" type="datetimeFigureOut">
              <a:rPr lang="en-IL" smtClean="0"/>
              <a:t>01/10/2023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35177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C0F0-5913-482F-9704-1EE51FB65537}" type="datetimeFigureOut">
              <a:rPr lang="en-IL" smtClean="0"/>
              <a:t>01/10/2023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2297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C0F0-5913-482F-9704-1EE51FB65537}" type="datetimeFigureOut">
              <a:rPr lang="en-IL" smtClean="0"/>
              <a:t>01/10/2023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7573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C0F0-5913-482F-9704-1EE51FB65537}" type="datetimeFigureOut">
              <a:rPr lang="en-IL" smtClean="0"/>
              <a:t>01/10/2023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0498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C0F0-5913-482F-9704-1EE51FB65537}" type="datetimeFigureOut">
              <a:rPr lang="en-IL" smtClean="0"/>
              <a:t>01/10/2023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36010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C0F0-5913-482F-9704-1EE51FB65537}" type="datetimeFigureOut">
              <a:rPr lang="en-IL" smtClean="0"/>
              <a:t>01/10/2023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50762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C0F0-5913-482F-9704-1EE51FB65537}" type="datetimeFigureOut">
              <a:rPr lang="en-IL" smtClean="0"/>
              <a:t>01/10/2023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3504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C0F0-5913-482F-9704-1EE51FB65537}" type="datetimeFigureOut">
              <a:rPr lang="en-IL" smtClean="0"/>
              <a:t>01/10/2023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6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C0F0-5913-482F-9704-1EE51FB65537}" type="datetimeFigureOut">
              <a:rPr lang="en-IL" smtClean="0"/>
              <a:t>01/10/2023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848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C0F0-5913-482F-9704-1EE51FB65537}" type="datetimeFigureOut">
              <a:rPr lang="en-IL" smtClean="0"/>
              <a:t>01/10/2023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0075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5C0F0-5913-482F-9704-1EE51FB65537}" type="datetimeFigureOut">
              <a:rPr lang="en-IL" smtClean="0"/>
              <a:t>01/10/2023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31117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A8A8FF2B-6CCE-3B56-F914-22B94BE96079}"/>
              </a:ext>
            </a:extLst>
          </p:cNvPr>
          <p:cNvSpPr/>
          <p:nvPr/>
        </p:nvSpPr>
        <p:spPr>
          <a:xfrm>
            <a:off x="2502158" y="354765"/>
            <a:ext cx="804611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Deep Learning Final Project</a:t>
            </a:r>
          </a:p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Genre Recognition</a:t>
            </a:r>
            <a:endParaRPr lang="he-IL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CB1B09B8-639C-4C87-5FEF-3C0FD2DDB39F}"/>
              </a:ext>
            </a:extLst>
          </p:cNvPr>
          <p:cNvSpPr/>
          <p:nvPr/>
        </p:nvSpPr>
        <p:spPr>
          <a:xfrm>
            <a:off x="7659734" y="5212283"/>
            <a:ext cx="4532266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Lior Breit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 212733257</a:t>
            </a:r>
          </a:p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Talia Seada 211551601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Netanel Levine 312512619</a:t>
            </a:r>
            <a:endParaRPr lang="he-IL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844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41" name="Rectangle 140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2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FA9F8910-3750-6EE5-6DC6-7283BEFDB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338" y="924906"/>
            <a:ext cx="3815143" cy="1478570"/>
          </a:xfrm>
        </p:spPr>
        <p:txBody>
          <a:bodyPr>
            <a:normAutofit/>
          </a:bodyPr>
          <a:lstStyle/>
          <a:p>
            <a:r>
              <a:rPr lang="en-US" sz="3200"/>
              <a:t>The problem</a:t>
            </a:r>
            <a:endParaRPr lang="en-IL" sz="32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1B5EE393-9EEC-6C6E-27D1-D5C42F0615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702" r="12006"/>
          <a:stretch/>
        </p:blipFill>
        <p:spPr>
          <a:xfrm>
            <a:off x="-5596" y="10"/>
            <a:ext cx="7406522" cy="6857990"/>
          </a:xfrm>
          <a:prstGeom prst="rect">
            <a:avLst/>
          </a:prstGeom>
        </p:spPr>
      </p:pic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6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9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4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6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54B5B43-5A9F-C35F-43B4-678A01E58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8075" y="2249487"/>
            <a:ext cx="4400550" cy="3541714"/>
          </a:xfrm>
        </p:spPr>
        <p:txBody>
          <a:bodyPr>
            <a:normAutofit/>
          </a:bodyPr>
          <a:lstStyle/>
          <a:p>
            <a:r>
              <a:rPr lang="en-US" sz="1800" dirty="0"/>
              <a:t>Given a song we would like to know its genre.</a:t>
            </a:r>
          </a:p>
          <a:p>
            <a:r>
              <a:rPr lang="en-US" sz="1800" dirty="0"/>
              <a:t>Music genre classification is a challenging task due to the complex and subjective nature of music.</a:t>
            </a:r>
          </a:p>
          <a:p>
            <a:r>
              <a:rPr lang="en-US" sz="1800" dirty="0"/>
              <a:t>It is an important problem with many practical applications, such as music recommendation systems and playlist generation.</a:t>
            </a:r>
          </a:p>
          <a:p>
            <a:endParaRPr lang="en-IL" sz="1800" dirty="0"/>
          </a:p>
        </p:txBody>
      </p:sp>
    </p:spTree>
    <p:extLst>
      <p:ext uri="{BB962C8B-B14F-4D97-AF65-F5344CB8AC3E}">
        <p14:creationId xmlns:p14="http://schemas.microsoft.com/office/powerpoint/2010/main" val="136895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2E579A4-5A03-ADCE-2958-3B45E3AA3FB7}"/>
              </a:ext>
            </a:extLst>
          </p:cNvPr>
          <p:cNvSpPr txBox="1"/>
          <p:nvPr/>
        </p:nvSpPr>
        <p:spPr>
          <a:xfrm>
            <a:off x="1141413" y="618517"/>
            <a:ext cx="2877336" cy="5507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latin typeface="+mj-lt"/>
                <a:ea typeface="+mj-ea"/>
                <a:cs typeface="+mj-cs"/>
              </a:rPr>
              <a:t>Workflow</a:t>
            </a:r>
          </a:p>
        </p:txBody>
      </p:sp>
      <p:graphicFrame>
        <p:nvGraphicFramePr>
          <p:cNvPr id="8" name="דיאגרמה 7">
            <a:extLst>
              <a:ext uri="{FF2B5EF4-FFF2-40B4-BE49-F238E27FC236}">
                <a16:creationId xmlns:a16="http://schemas.microsoft.com/office/drawing/2014/main" id="{7FD578AF-A48C-DAE2-1736-8FB60F2A87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6197735"/>
              </p:ext>
            </p:extLst>
          </p:nvPr>
        </p:nvGraphicFramePr>
        <p:xfrm>
          <a:off x="3673693" y="1090642"/>
          <a:ext cx="7651257" cy="4563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267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2C4E1DE-C1DE-3FD5-F04E-3A66AE0BBF90}"/>
              </a:ext>
            </a:extLst>
          </p:cNvPr>
          <p:cNvSpPr/>
          <p:nvPr/>
        </p:nvSpPr>
        <p:spPr>
          <a:xfrm>
            <a:off x="5248841" y="1529122"/>
            <a:ext cx="5751237" cy="3142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Our dataset contains almost 40k samples (30 sec each) of songs distributing among 161 genres.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As part of our preprocessing, we decided to reduce the number of classes by removing the classes that no song is belong to them.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5" name="Picture 44" descr="Chart, histogram&#10;&#10;Description automatically generated">
            <a:extLst>
              <a:ext uri="{FF2B5EF4-FFF2-40B4-BE49-F238E27FC236}">
                <a16:creationId xmlns:a16="http://schemas.microsoft.com/office/drawing/2014/main" id="{E80CC56A-39F5-6392-B83B-3C932B9D1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912" y="528638"/>
            <a:ext cx="2668222" cy="2668222"/>
          </a:xfrm>
          <a:prstGeom prst="rect">
            <a:avLst/>
          </a:prstGeom>
        </p:spPr>
      </p:pic>
      <p:pic>
        <p:nvPicPr>
          <p:cNvPr id="57" name="Picture 56" descr="Chart, histogram&#10;&#10;Description automatically generated">
            <a:extLst>
              <a:ext uri="{FF2B5EF4-FFF2-40B4-BE49-F238E27FC236}">
                <a16:creationId xmlns:a16="http://schemas.microsoft.com/office/drawing/2014/main" id="{56737B9B-8A6B-18F1-9E24-39DDFBE6B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96" y="3556001"/>
            <a:ext cx="2668222" cy="2668222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BF0B062E-3193-9BEE-EC24-D93545E0F63F}"/>
              </a:ext>
            </a:extLst>
          </p:cNvPr>
          <p:cNvSpPr txBox="1"/>
          <p:nvPr/>
        </p:nvSpPr>
        <p:spPr>
          <a:xfrm>
            <a:off x="2097500" y="3171683"/>
            <a:ext cx="883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6FE996C-1F49-5403-E6EF-DF135433EACE}"/>
              </a:ext>
            </a:extLst>
          </p:cNvPr>
          <p:cNvSpPr txBox="1"/>
          <p:nvPr/>
        </p:nvSpPr>
        <p:spPr>
          <a:xfrm>
            <a:off x="2108084" y="6188823"/>
            <a:ext cx="883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After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85EA35B-1908-47E9-6362-FDAABE286E43}"/>
              </a:ext>
            </a:extLst>
          </p:cNvPr>
          <p:cNvSpPr txBox="1"/>
          <p:nvPr/>
        </p:nvSpPr>
        <p:spPr>
          <a:xfrm>
            <a:off x="5000315" y="910432"/>
            <a:ext cx="6116128" cy="777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sz="4000" b="1" dirty="0"/>
              <a:t>PREPROCESSING THE DATA</a:t>
            </a:r>
          </a:p>
        </p:txBody>
      </p:sp>
    </p:spTree>
    <p:extLst>
      <p:ext uri="{BB962C8B-B14F-4D97-AF65-F5344CB8AC3E}">
        <p14:creationId xmlns:p14="http://schemas.microsoft.com/office/powerpoint/2010/main" val="283749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27843D-F995-053B-8E51-B78467D41E11}"/>
              </a:ext>
            </a:extLst>
          </p:cNvPr>
          <p:cNvSpPr txBox="1"/>
          <p:nvPr/>
        </p:nvSpPr>
        <p:spPr>
          <a:xfrm>
            <a:off x="1503763" y="3125745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Cross correlation - </a:t>
            </a:r>
            <a:endParaRPr lang="he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E7BCF5-0366-7F5E-9F98-56F8F9E0EB50}"/>
              </a:ext>
            </a:extLst>
          </p:cNvPr>
          <p:cNvSpPr txBox="1"/>
          <p:nvPr/>
        </p:nvSpPr>
        <p:spPr>
          <a:xfrm>
            <a:off x="1503763" y="4819857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</a:t>
            </a:r>
            <a:r>
              <a:rPr lang="en-US" sz="1800" dirty="0"/>
              <a:t>alancing - </a:t>
            </a:r>
            <a:endParaRPr lang="he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C0D5AE-3900-143F-3E0B-DA6570307136}"/>
              </a:ext>
            </a:extLst>
          </p:cNvPr>
          <p:cNvSpPr txBox="1"/>
          <p:nvPr/>
        </p:nvSpPr>
        <p:spPr>
          <a:xfrm>
            <a:off x="1503763" y="1145054"/>
            <a:ext cx="68380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sz="1800" dirty="0"/>
              <a:t>ormalizing – normalize the data using the mean and the std of our data and the following formula: </a:t>
            </a:r>
            <a:br>
              <a:rPr lang="en-US" sz="1800" dirty="0"/>
            </a:br>
            <a:r>
              <a:rPr lang="en-US" dirty="0"/>
              <a:t>(data – mean) / std</a:t>
            </a:r>
          </a:p>
        </p:txBody>
      </p:sp>
    </p:spTree>
    <p:extLst>
      <p:ext uri="{BB962C8B-B14F-4D97-AF65-F5344CB8AC3E}">
        <p14:creationId xmlns:p14="http://schemas.microsoft.com/office/powerpoint/2010/main" val="1591866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4" name="Rectangle 1083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087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8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9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0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1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2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3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4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5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6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7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8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99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0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1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2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3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04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5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6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7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8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9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0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1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2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3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232B5AD-89F0-ED5C-B734-15E6C52EDC2D}"/>
              </a:ext>
            </a:extLst>
          </p:cNvPr>
          <p:cNvSpPr txBox="1"/>
          <p:nvPr/>
        </p:nvSpPr>
        <p:spPr>
          <a:xfrm>
            <a:off x="4895869" y="329145"/>
            <a:ext cx="4573374" cy="2241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all" dirty="0">
                <a:latin typeface="+mj-lt"/>
                <a:ea typeface="+mj-ea"/>
                <a:cs typeface="+mj-cs"/>
              </a:rPr>
              <a:t>Creating the CNN</a:t>
            </a:r>
          </a:p>
        </p:txBody>
      </p:sp>
      <p:cxnSp>
        <p:nvCxnSpPr>
          <p:cNvPr id="1115" name="Straight Connector 1114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E8C23FA-514E-6695-3083-F345B8C5B5FA}"/>
              </a:ext>
            </a:extLst>
          </p:cNvPr>
          <p:cNvSpPr txBox="1"/>
          <p:nvPr/>
        </p:nvSpPr>
        <p:spPr>
          <a:xfrm>
            <a:off x="5254855" y="1074736"/>
            <a:ext cx="5751237" cy="4708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Our model contains eleven different layers. </a:t>
            </a:r>
            <a:br>
              <a:rPr lang="en-US" dirty="0"/>
            </a:br>
            <a:r>
              <a:rPr lang="en-US" dirty="0"/>
              <a:t>We have: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Three 1D Convolution layers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Three 1D MaxPooling layers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One Dropout layer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One Flatten layer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Four Dense layers</a:t>
            </a:r>
          </a:p>
        </p:txBody>
      </p:sp>
      <p:grpSp>
        <p:nvGrpSpPr>
          <p:cNvPr id="1117" name="Group 1116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1118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9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0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1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2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3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4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5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6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7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11" name="Picture 5">
            <a:extLst>
              <a:ext uri="{FF2B5EF4-FFF2-40B4-BE49-F238E27FC236}">
                <a16:creationId xmlns:a16="http://schemas.microsoft.com/office/drawing/2014/main" id="{EAF609B3-BDBF-11F4-8B00-434720787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6987" y="329145"/>
            <a:ext cx="3051935" cy="6174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744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BC3A6B-64F2-AD40-1F24-3C8121EE2F48}"/>
              </a:ext>
            </a:extLst>
          </p:cNvPr>
          <p:cNvSpPr txBox="1"/>
          <p:nvPr/>
        </p:nvSpPr>
        <p:spPr>
          <a:xfrm>
            <a:off x="1418539" y="306880"/>
            <a:ext cx="61031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200" b="1" dirty="0"/>
              <a:t>TRAINING THE MODEL BEFORE</a:t>
            </a:r>
            <a:endParaRPr lang="en-IL" sz="32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F42F314-CA05-8E27-3182-EC43BD368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56" y="1445653"/>
            <a:ext cx="3122400" cy="240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2DB6298-E067-2F3E-17D2-9D1405A22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56" y="3876675"/>
            <a:ext cx="3122400" cy="231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B5299A-31BC-F725-41AF-FD553236C9AC}"/>
              </a:ext>
            </a:extLst>
          </p:cNvPr>
          <p:cNvSpPr txBox="1"/>
          <p:nvPr/>
        </p:nvSpPr>
        <p:spPr>
          <a:xfrm>
            <a:off x="2187002" y="1076321"/>
            <a:ext cx="826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63.1%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8F4282C4-F0AB-752A-6728-EAB959630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133" y="1445653"/>
            <a:ext cx="3187443" cy="240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544F20CC-2C7B-D984-9B80-FFBB515E7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133" y="3876676"/>
            <a:ext cx="3187443" cy="232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B359AEA0-1968-B1FA-3FB9-616BADC7B509}"/>
              </a:ext>
            </a:extLst>
          </p:cNvPr>
          <p:cNvSpPr txBox="1"/>
          <p:nvPr/>
        </p:nvSpPr>
        <p:spPr>
          <a:xfrm>
            <a:off x="5650800" y="1076321"/>
            <a:ext cx="826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65.2%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2F6A582-CEC4-69A8-5E47-5718F3180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421" y="1434453"/>
            <a:ext cx="3098723" cy="240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9EE57E-D01B-0734-3A14-67C4484C7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420" y="3852260"/>
            <a:ext cx="3098723" cy="234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1ED938-5667-7EF5-149B-CE79078D0A91}"/>
              </a:ext>
            </a:extLst>
          </p:cNvPr>
          <p:cNvSpPr txBox="1"/>
          <p:nvPr/>
        </p:nvSpPr>
        <p:spPr>
          <a:xfrm>
            <a:off x="9208890" y="1053821"/>
            <a:ext cx="803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67.8%</a:t>
            </a:r>
          </a:p>
        </p:txBody>
      </p:sp>
    </p:spTree>
    <p:extLst>
      <p:ext uri="{BB962C8B-B14F-4D97-AF65-F5344CB8AC3E}">
        <p14:creationId xmlns:p14="http://schemas.microsoft.com/office/powerpoint/2010/main" val="927117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BC1E6D-B9F8-87A9-76A6-0E72028DF816}"/>
              </a:ext>
            </a:extLst>
          </p:cNvPr>
          <p:cNvSpPr txBox="1"/>
          <p:nvPr/>
        </p:nvSpPr>
        <p:spPr>
          <a:xfrm>
            <a:off x="1418539" y="306880"/>
            <a:ext cx="61031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200" b="1" dirty="0"/>
              <a:t>TRAINING THE MODEL AFTER</a:t>
            </a:r>
            <a:endParaRPr lang="en-IL" sz="3200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2D2F00C-8B43-B7C9-FCAD-AE9619520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86" y="1381488"/>
            <a:ext cx="3205363" cy="239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026021B-C592-6D21-2A27-198A64D56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86" y="3802772"/>
            <a:ext cx="3184208" cy="239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6577BA-611A-D2D4-3682-151EA726C61E}"/>
              </a:ext>
            </a:extLst>
          </p:cNvPr>
          <p:cNvSpPr txBox="1"/>
          <p:nvPr/>
        </p:nvSpPr>
        <p:spPr>
          <a:xfrm>
            <a:off x="2218136" y="1012156"/>
            <a:ext cx="826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89.0%</a:t>
            </a:r>
          </a:p>
        </p:txBody>
      </p:sp>
    </p:spTree>
    <p:extLst>
      <p:ext uri="{BB962C8B-B14F-4D97-AF65-F5344CB8AC3E}">
        <p14:creationId xmlns:p14="http://schemas.microsoft.com/office/powerpoint/2010/main" val="680796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עגל">
  <a:themeElements>
    <a:clrScheme name="מעגל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מעג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עג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מעגל</Template>
  <TotalTime>458</TotalTime>
  <Words>221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מעגל</vt:lpstr>
      <vt:lpstr>PowerPoint Presentation</vt:lpstr>
      <vt:lpstr>The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Netanel Levine</dc:creator>
  <cp:lastModifiedBy>טליה סעדה</cp:lastModifiedBy>
  <cp:revision>4</cp:revision>
  <dcterms:created xsi:type="dcterms:W3CDTF">2023-01-10T09:53:41Z</dcterms:created>
  <dcterms:modified xsi:type="dcterms:W3CDTF">2023-01-10T19:41:53Z</dcterms:modified>
</cp:coreProperties>
</file>