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75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8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09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4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8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62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38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3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09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2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Most profitable </a:t>
            </a:r>
            <a:r>
              <a:rPr lang="en-US" b="1" dirty="0" smtClean="0">
                <a:solidFill>
                  <a:schemeClr val="tx1"/>
                </a:solidFill>
              </a:rPr>
              <a:t>genres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grpSp>
        <p:nvGrpSpPr>
          <p:cNvPr id="32" name="קבוצה 31"/>
          <p:cNvGrpSpPr/>
          <p:nvPr/>
        </p:nvGrpSpPr>
        <p:grpSpPr>
          <a:xfrm>
            <a:off x="3701187" y="2645655"/>
            <a:ext cx="2345386" cy="2180769"/>
            <a:chOff x="8877606" y="1593752"/>
            <a:chExt cx="2345386" cy="2180769"/>
          </a:xfrm>
        </p:grpSpPr>
        <p:sp>
          <p:nvSpPr>
            <p:cNvPr id="33" name="מלבן מעוגל 32"/>
            <p:cNvSpPr/>
            <p:nvPr/>
          </p:nvSpPr>
          <p:spPr>
            <a:xfrm>
              <a:off x="8877606" y="1707748"/>
              <a:ext cx="2345386" cy="20667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Total revenue:</a:t>
              </a:r>
            </a:p>
            <a:p>
              <a:pPr algn="ctr"/>
              <a:r>
                <a:rPr lang="en-US" dirty="0"/>
                <a:t>241664854 </a:t>
              </a:r>
              <a:endParaRPr lang="en-US" dirty="0" smtClean="0"/>
            </a:p>
            <a:p>
              <a:pPr algn="ctr"/>
              <a:r>
                <a:rPr lang="en-US" dirty="0"/>
                <a:t>hundreds of </a:t>
              </a:r>
              <a:r>
                <a:rPr lang="en-US" dirty="0" smtClean="0"/>
                <a:t>$</a:t>
              </a:r>
              <a:endParaRPr lang="he-IL" dirty="0"/>
            </a:p>
          </p:txBody>
        </p:sp>
        <p:sp>
          <p:nvSpPr>
            <p:cNvPr id="34" name="מלבן מעוגל 33"/>
            <p:cNvSpPr/>
            <p:nvPr/>
          </p:nvSpPr>
          <p:spPr>
            <a:xfrm>
              <a:off x="9235182" y="1593752"/>
              <a:ext cx="1630231" cy="49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Drama</a:t>
              </a:r>
              <a:endParaRPr lang="he-IL" b="1" dirty="0"/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6287951" y="2645655"/>
            <a:ext cx="2345386" cy="2180769"/>
            <a:chOff x="8877606" y="1593752"/>
            <a:chExt cx="2345386" cy="2180769"/>
          </a:xfrm>
        </p:grpSpPr>
        <p:sp>
          <p:nvSpPr>
            <p:cNvPr id="36" name="מלבן מעוגל 35"/>
            <p:cNvSpPr/>
            <p:nvPr/>
          </p:nvSpPr>
          <p:spPr>
            <a:xfrm>
              <a:off x="8877606" y="1707748"/>
              <a:ext cx="2345386" cy="20667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Total revenue:</a:t>
              </a:r>
            </a:p>
            <a:p>
              <a:pPr algn="ctr"/>
              <a:r>
                <a:rPr lang="en-US" dirty="0"/>
                <a:t>146032169 </a:t>
              </a:r>
              <a:endParaRPr lang="en-US" dirty="0" smtClean="0"/>
            </a:p>
            <a:p>
              <a:pPr algn="ctr"/>
              <a:r>
                <a:rPr lang="en-US" dirty="0"/>
                <a:t>hundreds of </a:t>
              </a:r>
              <a:r>
                <a:rPr lang="en-US" dirty="0" smtClean="0"/>
                <a:t>$</a:t>
              </a:r>
              <a:endParaRPr lang="he-IL" dirty="0"/>
            </a:p>
          </p:txBody>
        </p:sp>
        <p:sp>
          <p:nvSpPr>
            <p:cNvPr id="37" name="מלבן מעוגל 36"/>
            <p:cNvSpPr/>
            <p:nvPr/>
          </p:nvSpPr>
          <p:spPr>
            <a:xfrm>
              <a:off x="9235182" y="1593752"/>
              <a:ext cx="1630231" cy="49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Thriller</a:t>
              </a:r>
              <a:endParaRPr lang="he-IL" b="1" dirty="0"/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8874712" y="2645655"/>
            <a:ext cx="2345386" cy="2180769"/>
            <a:chOff x="8877606" y="1593752"/>
            <a:chExt cx="2345386" cy="2180769"/>
          </a:xfrm>
        </p:grpSpPr>
        <p:sp>
          <p:nvSpPr>
            <p:cNvPr id="39" name="מלבן מעוגל 38"/>
            <p:cNvSpPr/>
            <p:nvPr/>
          </p:nvSpPr>
          <p:spPr>
            <a:xfrm>
              <a:off x="8877606" y="1707748"/>
              <a:ext cx="2345386" cy="20667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Total revenue:</a:t>
              </a:r>
            </a:p>
            <a:p>
              <a:pPr algn="ctr"/>
              <a:r>
                <a:rPr lang="en-US" dirty="0"/>
                <a:t>95589472 </a:t>
              </a:r>
              <a:endParaRPr lang="en-US" dirty="0" smtClean="0"/>
            </a:p>
            <a:p>
              <a:pPr algn="ctr"/>
              <a:r>
                <a:rPr lang="en-US" dirty="0"/>
                <a:t>hundreds of </a:t>
              </a:r>
              <a:r>
                <a:rPr lang="en-US" dirty="0" smtClean="0"/>
                <a:t>$</a:t>
              </a:r>
              <a:endParaRPr lang="he-IL" dirty="0"/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9235182" y="1593752"/>
              <a:ext cx="1630231" cy="49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Comedy</a:t>
              </a:r>
              <a:endParaRPr lang="he-IL" b="1" dirty="0"/>
            </a:p>
          </p:txBody>
        </p:sp>
      </p:grpSp>
      <p:sp>
        <p:nvSpPr>
          <p:cNvPr id="41" name="מלבן 40"/>
          <p:cNvSpPr/>
          <p:nvPr/>
        </p:nvSpPr>
        <p:spPr>
          <a:xfrm>
            <a:off x="4329752" y="1845911"/>
            <a:ext cx="81456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2024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Since: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5446946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מלבן מעוגל 44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מלבן מעוגל 45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1" name="מלבן 40"/>
          <p:cNvSpPr/>
          <p:nvPr/>
        </p:nvSpPr>
        <p:spPr>
          <a:xfrm>
            <a:off x="4329752" y="1845911"/>
            <a:ext cx="1216025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576247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6469027" y="1845911"/>
            <a:ext cx="81456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613396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Since: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2" name="משולש שווה שוקיים 1"/>
          <p:cNvSpPr/>
          <p:nvPr/>
        </p:nvSpPr>
        <p:spPr>
          <a:xfrm rot="10800000">
            <a:off x="5345698" y="1927654"/>
            <a:ext cx="121369" cy="1188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3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01349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1" name="מלבן 40"/>
          <p:cNvSpPr/>
          <p:nvPr/>
        </p:nvSpPr>
        <p:spPr>
          <a:xfrm>
            <a:off x="4329752" y="1845911"/>
            <a:ext cx="1216025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Actor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576247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6469027" y="1845911"/>
            <a:ext cx="81456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2015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613396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Since: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2" name="משולש שווה שוקיים 1"/>
          <p:cNvSpPr/>
          <p:nvPr/>
        </p:nvSpPr>
        <p:spPr>
          <a:xfrm rot="10800000">
            <a:off x="5345698" y="1927654"/>
            <a:ext cx="121369" cy="1188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קבוצה 7"/>
          <p:cNvGrpSpPr/>
          <p:nvPr/>
        </p:nvGrpSpPr>
        <p:grpSpPr>
          <a:xfrm>
            <a:off x="3701187" y="2545492"/>
            <a:ext cx="2345386" cy="3108896"/>
            <a:chOff x="3701187" y="2545492"/>
            <a:chExt cx="2345386" cy="3718742"/>
          </a:xfrm>
        </p:grpSpPr>
        <p:sp>
          <p:nvSpPr>
            <p:cNvPr id="20" name="מלבן מעוגל 19"/>
            <p:cNvSpPr/>
            <p:nvPr/>
          </p:nvSpPr>
          <p:spPr>
            <a:xfrm>
              <a:off x="3701187" y="2545492"/>
              <a:ext cx="2345386" cy="3718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/>
            <p:cNvSpPr/>
            <p:nvPr/>
          </p:nvSpPr>
          <p:spPr>
            <a:xfrm>
              <a:off x="3881402" y="2861953"/>
              <a:ext cx="1983179" cy="1850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81402" y="4762005"/>
              <a:ext cx="19831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Eric Roberts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81401" y="5374620"/>
              <a:ext cx="19831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schemeClr val="bg1"/>
                  </a:solidFill>
                </a:rPr>
                <a:t>Project count:</a:t>
              </a:r>
            </a:p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329328" y="2543759"/>
            <a:ext cx="2345386" cy="3108896"/>
            <a:chOff x="3701187" y="2545492"/>
            <a:chExt cx="2345386" cy="3718742"/>
          </a:xfrm>
        </p:grpSpPr>
        <p:sp>
          <p:nvSpPr>
            <p:cNvPr id="27" name="מלבן מעוגל 26"/>
            <p:cNvSpPr/>
            <p:nvPr/>
          </p:nvSpPr>
          <p:spPr>
            <a:xfrm>
              <a:off x="3701187" y="2545492"/>
              <a:ext cx="2345386" cy="3718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8" name="מלבן 27"/>
            <p:cNvSpPr/>
            <p:nvPr/>
          </p:nvSpPr>
          <p:spPr>
            <a:xfrm>
              <a:off x="3881402" y="2861953"/>
              <a:ext cx="1983179" cy="1850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1402" y="4762005"/>
              <a:ext cx="19831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Tom Sizemore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1401" y="5374620"/>
              <a:ext cx="19831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schemeClr val="bg1"/>
                  </a:solidFill>
                </a:rPr>
                <a:t>Project count:</a:t>
              </a:r>
            </a:p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קבוצה 32"/>
          <p:cNvGrpSpPr/>
          <p:nvPr/>
        </p:nvGrpSpPr>
        <p:grpSpPr>
          <a:xfrm>
            <a:off x="8957470" y="2543759"/>
            <a:ext cx="2345386" cy="3108896"/>
            <a:chOff x="3701187" y="2545492"/>
            <a:chExt cx="2345386" cy="3718742"/>
          </a:xfrm>
        </p:grpSpPr>
        <p:sp>
          <p:nvSpPr>
            <p:cNvPr id="34" name="מלבן מעוגל 33"/>
            <p:cNvSpPr/>
            <p:nvPr/>
          </p:nvSpPr>
          <p:spPr>
            <a:xfrm>
              <a:off x="3701187" y="2545492"/>
              <a:ext cx="2345386" cy="3718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5" name="מלבן 34"/>
            <p:cNvSpPr/>
            <p:nvPr/>
          </p:nvSpPr>
          <p:spPr>
            <a:xfrm>
              <a:off x="3881402" y="2861953"/>
              <a:ext cx="1983179" cy="1850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1402" y="4762005"/>
              <a:ext cx="19831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Michael </a:t>
              </a:r>
              <a:r>
                <a:rPr lang="en-US" b="1" dirty="0" err="1">
                  <a:solidFill>
                    <a:schemeClr val="bg1"/>
                  </a:solidFill>
                </a:rPr>
                <a:t>Paré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1401" y="5374620"/>
              <a:ext cx="19831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schemeClr val="bg1"/>
                  </a:solidFill>
                </a:rPr>
                <a:t>Project count:</a:t>
              </a:r>
            </a:p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מלבן מעוגל 37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496445" y="1845910"/>
            <a:ext cx="88368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Genre: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4250443" y="1845910"/>
            <a:ext cx="1216025" cy="397299"/>
            <a:chOff x="4329752" y="1845911"/>
            <a:chExt cx="1216025" cy="397299"/>
          </a:xfrm>
        </p:grpSpPr>
        <p:sp>
          <p:nvSpPr>
            <p:cNvPr id="41" name="מלבן 40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Actress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משולש שווה שוקיים 1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קבוצה 20"/>
          <p:cNvGrpSpPr/>
          <p:nvPr/>
        </p:nvGrpSpPr>
        <p:grpSpPr>
          <a:xfrm>
            <a:off x="6380128" y="1845910"/>
            <a:ext cx="1216025" cy="397299"/>
            <a:chOff x="4329752" y="1845911"/>
            <a:chExt cx="1216025" cy="397299"/>
          </a:xfrm>
        </p:grpSpPr>
        <p:sp>
          <p:nvSpPr>
            <p:cNvPr id="22" name="מלבן 21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Action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משולש שווה שוקיים 22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981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 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496445" y="1845910"/>
            <a:ext cx="88368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Genre: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4250443" y="1845910"/>
            <a:ext cx="1216025" cy="397299"/>
            <a:chOff x="4329752" y="1845911"/>
            <a:chExt cx="1216025" cy="397299"/>
          </a:xfrm>
        </p:grpSpPr>
        <p:sp>
          <p:nvSpPr>
            <p:cNvPr id="41" name="מלבן 40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Director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משולש שווה שוקיים 1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קבוצה 20"/>
          <p:cNvGrpSpPr/>
          <p:nvPr/>
        </p:nvGrpSpPr>
        <p:grpSpPr>
          <a:xfrm>
            <a:off x="6380128" y="1845910"/>
            <a:ext cx="1216025" cy="397299"/>
            <a:chOff x="4329752" y="1845911"/>
            <a:chExt cx="1216025" cy="397299"/>
          </a:xfrm>
        </p:grpSpPr>
        <p:sp>
          <p:nvSpPr>
            <p:cNvPr id="22" name="מלבן 21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Drama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משולש שווה שוקיים 22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" name="מלבן מעוגל 23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מלבן מעוגל 24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17353"/>
              </p:ext>
            </p:extLst>
          </p:nvPr>
        </p:nvGraphicFramePr>
        <p:xfrm>
          <a:off x="3407049" y="2561001"/>
          <a:ext cx="81280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92633"/>
                <a:gridCol w="493536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AVG Rating per ‘Drama’ project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Director’s full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Carly Stone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Roy </a:t>
                      </a:r>
                      <a:r>
                        <a:rPr lang="en-US" dirty="0" err="1" smtClean="0"/>
                        <a:t>Thaikkadan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John </a:t>
                      </a:r>
                      <a:r>
                        <a:rPr lang="en-US" dirty="0" err="1" smtClean="0"/>
                        <a:t>Hindman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Di Tang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Erin Elders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Anne </a:t>
                      </a:r>
                      <a:r>
                        <a:rPr lang="en-US" dirty="0" err="1" smtClean="0"/>
                        <a:t>Giafferi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Movie description keyword match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31969" y="1839274"/>
            <a:ext cx="1215099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Keywords: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9606582" y="2243209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1523822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547581" y="1845909"/>
            <a:ext cx="50240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+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Movie description keyword match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31969" y="1839274"/>
            <a:ext cx="1215099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Keywords: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9606582" y="2243209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1523822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love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6466292" y="1845910"/>
            <a:ext cx="1523822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fire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8221861" y="1845910"/>
            <a:ext cx="50240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+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מלבן מעוגל 18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מלבן מעוגל 19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1" name="טבלה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91722"/>
              </p:ext>
            </p:extLst>
          </p:nvPr>
        </p:nvGraphicFramePr>
        <p:xfrm>
          <a:off x="3395024" y="2801145"/>
          <a:ext cx="8128000" cy="27596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41918"/>
                <a:gridCol w="825335"/>
                <a:gridCol w="1960747"/>
              </a:tblGrid>
              <a:tr h="5434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Description relevant snippets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Rating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title</a:t>
                      </a:r>
                      <a:endParaRPr lang="he-IL" dirty="0"/>
                    </a:p>
                  </a:txBody>
                  <a:tcPr/>
                </a:tc>
              </a:tr>
              <a:tr h="5434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...falls in love with another ... a reckless fire-fighting pilot who...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7.3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Dasein</a:t>
                      </a:r>
                      <a:endParaRPr lang="he-IL" dirty="0"/>
                    </a:p>
                  </a:txBody>
                  <a:tcPr/>
                </a:tc>
              </a:tr>
              <a:tr h="5434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...act of love. Before long, ... for the fire that destroys...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dirty="0" smtClean="0"/>
                        <a:t>6.4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Creature of the Mist</a:t>
                      </a:r>
                      <a:endParaRPr lang="he-IL" dirty="0"/>
                    </a:p>
                  </a:txBody>
                  <a:tcPr/>
                </a:tc>
              </a:tr>
              <a:tr h="93602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...</a:t>
                      </a:r>
                      <a:r>
                        <a:rPr lang="en-US" dirty="0" err="1" smtClean="0"/>
                        <a:t>protege</a:t>
                      </a:r>
                      <a:r>
                        <a:rPr lang="en-US" dirty="0" smtClean="0"/>
                        <a:t> a love of justice ... accident and fire ten years...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5.4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The League of Gentlemen's Apocalypse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2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search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723502" y="1839274"/>
            <a:ext cx="923566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2778794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6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Person </a:t>
            </a:r>
            <a:r>
              <a:rPr lang="en-US" b="1" dirty="0">
                <a:solidFill>
                  <a:schemeClr val="tx1"/>
                </a:solidFill>
              </a:rPr>
              <a:t>search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723502" y="1839274"/>
            <a:ext cx="923566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2778794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>
                <a:solidFill>
                  <a:schemeClr val="tx1"/>
                </a:solidFill>
              </a:rPr>
              <a:t>johnson</a:t>
            </a:r>
          </a:p>
        </p:txBody>
      </p:sp>
      <p:sp>
        <p:nvSpPr>
          <p:cNvPr id="17" name="מלבן מעוגל 16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מלבן מעוגל 17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0" name="טבלה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42033"/>
              </p:ext>
            </p:extLst>
          </p:nvPr>
        </p:nvGraphicFramePr>
        <p:xfrm>
          <a:off x="3407049" y="2561001"/>
          <a:ext cx="8128000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92633"/>
                <a:gridCol w="493536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Birth</a:t>
                      </a:r>
                      <a:r>
                        <a:rPr lang="en-US" baseline="0" dirty="0" smtClean="0"/>
                        <a:t>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Full </a:t>
                      </a:r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1981-04-20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Aaron Johnson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1967-12-28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Adam Johnson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…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1975-08-01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Tara Johnson-</a:t>
                      </a:r>
                      <a:r>
                        <a:rPr lang="en-US" dirty="0" err="1" smtClean="0"/>
                        <a:t>Medinger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…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423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357</Words>
  <Application>Microsoft Office PowerPoint</Application>
  <PresentationFormat>מסך רחב</PresentationFormat>
  <Paragraphs>156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28</cp:revision>
  <dcterms:created xsi:type="dcterms:W3CDTF">2024-03-14T16:11:46Z</dcterms:created>
  <dcterms:modified xsi:type="dcterms:W3CDTF">2024-03-15T12:10:43Z</dcterms:modified>
</cp:coreProperties>
</file>