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8" r:id="rId7"/>
    <p:sldId id="286" r:id="rId8"/>
    <p:sldId id="287" r:id="rId9"/>
    <p:sldId id="289" r:id="rId10"/>
    <p:sldId id="288" r:id="rId11"/>
    <p:sldId id="296" r:id="rId12"/>
    <p:sldId id="292" r:id="rId13"/>
    <p:sldId id="282" r:id="rId14"/>
    <p:sldId id="291" r:id="rId15"/>
    <p:sldId id="293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5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1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0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5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iorElayev/Final_Project-Data_Scien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499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009A99-C053-4D43-AB5B-4AC00D986E86}"/>
              </a:ext>
            </a:extLst>
          </p:cNvPr>
          <p:cNvSpPr txBox="1"/>
          <p:nvPr/>
        </p:nvSpPr>
        <p:spPr>
          <a:xfrm>
            <a:off x="2381805" y="4315639"/>
            <a:ext cx="7428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Lior Elayev</a:t>
            </a:r>
            <a:endParaRPr lang="en-US" sz="2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46F273-B4F6-42AA-BC4B-4562AADC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24968"/>
            <a:ext cx="2988816" cy="29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E267716-470D-4206-9D80-6BEC195B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8384" y="3548871"/>
            <a:ext cx="2988816" cy="29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7450E3-E435-4BA2-BCA0-89036814C75C}"/>
              </a:ext>
            </a:extLst>
          </p:cNvPr>
          <p:cNvSpPr txBox="1"/>
          <p:nvPr/>
        </p:nvSpPr>
        <p:spPr>
          <a:xfrm>
            <a:off x="3048740" y="47149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hlinkClick r:id="rId4"/>
              </a:rPr>
              <a:t>GitHub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EDA &amp;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>
            <a:extLst>
              <a:ext uri="{FF2B5EF4-FFF2-40B4-BE49-F238E27FC236}">
                <a16:creationId xmlns:a16="http://schemas.microsoft.com/office/drawing/2014/main" id="{A4F0D3F7-9CC8-4E5F-8F25-2081D6F15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7884" y="27883"/>
            <a:ext cx="210045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6E210B-0601-4958-8E05-86E46956B9BE}"/>
              </a:ext>
            </a:extLst>
          </p:cNvPr>
          <p:cNvSpPr/>
          <p:nvPr/>
        </p:nvSpPr>
        <p:spPr>
          <a:xfrm>
            <a:off x="146322" y="1162074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grpSp>
        <p:nvGrpSpPr>
          <p:cNvPr id="28" name="Group 27" descr="Icons of bar chart and line graph.">
            <a:extLst>
              <a:ext uri="{FF2B5EF4-FFF2-40B4-BE49-F238E27FC236}">
                <a16:creationId xmlns:a16="http://schemas.microsoft.com/office/drawing/2014/main" id="{4C41F578-D5E2-4E0A-9F71-8F025FA6922F}"/>
              </a:ext>
            </a:extLst>
          </p:cNvPr>
          <p:cNvGrpSpPr/>
          <p:nvPr/>
        </p:nvGrpSpPr>
        <p:grpSpPr>
          <a:xfrm>
            <a:off x="796774" y="44153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9" name="Freeform 372">
              <a:extLst>
                <a:ext uri="{FF2B5EF4-FFF2-40B4-BE49-F238E27FC236}">
                  <a16:creationId xmlns:a16="http://schemas.microsoft.com/office/drawing/2014/main" id="{0DE81422-6736-41E4-ABD3-9BAF91AA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73">
              <a:extLst>
                <a:ext uri="{FF2B5EF4-FFF2-40B4-BE49-F238E27FC236}">
                  <a16:creationId xmlns:a16="http://schemas.microsoft.com/office/drawing/2014/main" id="{EF0CF204-BBE7-43BD-9FFE-79C684CD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1147DA-4B0A-4FA6-A230-A45B50D0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36" y="1753108"/>
            <a:ext cx="81153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EDA &amp;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>
            <a:extLst>
              <a:ext uri="{FF2B5EF4-FFF2-40B4-BE49-F238E27FC236}">
                <a16:creationId xmlns:a16="http://schemas.microsoft.com/office/drawing/2014/main" id="{A4F0D3F7-9CC8-4E5F-8F25-2081D6F15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7884" y="27883"/>
            <a:ext cx="210045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6E210B-0601-4958-8E05-86E46956B9BE}"/>
              </a:ext>
            </a:extLst>
          </p:cNvPr>
          <p:cNvSpPr/>
          <p:nvPr/>
        </p:nvSpPr>
        <p:spPr>
          <a:xfrm>
            <a:off x="146322" y="1162074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grpSp>
        <p:nvGrpSpPr>
          <p:cNvPr id="28" name="Group 27" descr="Icons of bar chart and line graph.">
            <a:extLst>
              <a:ext uri="{FF2B5EF4-FFF2-40B4-BE49-F238E27FC236}">
                <a16:creationId xmlns:a16="http://schemas.microsoft.com/office/drawing/2014/main" id="{4C41F578-D5E2-4E0A-9F71-8F025FA6922F}"/>
              </a:ext>
            </a:extLst>
          </p:cNvPr>
          <p:cNvGrpSpPr/>
          <p:nvPr/>
        </p:nvGrpSpPr>
        <p:grpSpPr>
          <a:xfrm>
            <a:off x="796774" y="44153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9" name="Freeform 372">
              <a:extLst>
                <a:ext uri="{FF2B5EF4-FFF2-40B4-BE49-F238E27FC236}">
                  <a16:creationId xmlns:a16="http://schemas.microsoft.com/office/drawing/2014/main" id="{0DE81422-6736-41E4-ABD3-9BAF91AA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73">
              <a:extLst>
                <a:ext uri="{FF2B5EF4-FFF2-40B4-BE49-F238E27FC236}">
                  <a16:creationId xmlns:a16="http://schemas.microsoft.com/office/drawing/2014/main" id="{EF0CF204-BBE7-43BD-9FFE-79C684CD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0E0912-4AC0-4ED6-B694-3A41C3FD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910696"/>
            <a:ext cx="9280124" cy="55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>
            <a:extLst>
              <a:ext uri="{FF2B5EF4-FFF2-40B4-BE49-F238E27FC236}">
                <a16:creationId xmlns:a16="http://schemas.microsoft.com/office/drawing/2014/main" id="{66DCC16B-667E-4AFD-97CD-7DE7D1B3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9955" y="89953"/>
            <a:ext cx="2224594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0F749-0A0D-4564-8227-0997832A3C08}"/>
              </a:ext>
            </a:extLst>
          </p:cNvPr>
          <p:cNvSpPr/>
          <p:nvPr/>
        </p:nvSpPr>
        <p:spPr>
          <a:xfrm>
            <a:off x="336542" y="118204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7" name="Freeform 4665" descr="Icon of graph. ">
            <a:extLst>
              <a:ext uri="{FF2B5EF4-FFF2-40B4-BE49-F238E27FC236}">
                <a16:creationId xmlns:a16="http://schemas.microsoft.com/office/drawing/2014/main" id="{42634987-EE94-47A0-9D4C-9690ED77A0F5}"/>
              </a:ext>
            </a:extLst>
          </p:cNvPr>
          <p:cNvSpPr>
            <a:spLocks/>
          </p:cNvSpPr>
          <p:nvPr/>
        </p:nvSpPr>
        <p:spPr bwMode="auto">
          <a:xfrm>
            <a:off x="862670" y="52467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B45E9-9F46-4E66-8A3E-A5CB5D3789B7}"/>
              </a:ext>
            </a:extLst>
          </p:cNvPr>
          <p:cNvSpPr txBox="1"/>
          <p:nvPr/>
        </p:nvSpPr>
        <p:spPr>
          <a:xfrm>
            <a:off x="2117846" y="1566217"/>
            <a:ext cx="9772392" cy="179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My label is “highest value-EUR” column, because my research question refer to how much a football player will cost in the future</a:t>
            </a:r>
          </a:p>
          <a:p>
            <a:pPr>
              <a:lnSpc>
                <a:spcPts val="1900"/>
              </a:lnSpc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chose to apply LinearRegression with R^2 index – Supervised Learning for continuous numeric value</a:t>
            </a:r>
          </a:p>
          <a:p>
            <a:pPr>
              <a:lnSpc>
                <a:spcPts val="19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R ^ 2 value generated from the model 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73B4-2C6B-4103-AA28-07A9E9BB0849}"/>
              </a:ext>
            </a:extLst>
          </p:cNvPr>
          <p:cNvSpPr txBox="1"/>
          <p:nvPr/>
        </p:nvSpPr>
        <p:spPr>
          <a:xfrm>
            <a:off x="2043112" y="3617745"/>
            <a:ext cx="61033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applied machine learning process: 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Dividing the data frame: features and label (status).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Dividing features and label to train and test (train = 80%, test = 20%).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Fit &amp; Predict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6AA2D-869A-4E34-A425-3B940FAD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908" y="3105183"/>
            <a:ext cx="23050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8AAC14-36C7-4C2B-A87F-2C0FA17152E9}"/>
              </a:ext>
            </a:extLst>
          </p:cNvPr>
          <p:cNvSpPr txBox="1"/>
          <p:nvPr/>
        </p:nvSpPr>
        <p:spPr>
          <a:xfrm>
            <a:off x="537735" y="737965"/>
            <a:ext cx="1081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Research questions: </a:t>
            </a:r>
          </a:p>
          <a:p>
            <a:r>
              <a:rPr lang="en-US" b="1" dirty="0"/>
              <a:t>*What creates the success of a football player?</a:t>
            </a:r>
          </a:p>
          <a:p>
            <a:r>
              <a:rPr lang="en-US" b="1" dirty="0"/>
              <a:t>*Is it possible to predict how much a football player will cost in the future?</a:t>
            </a: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F51F2B83-2597-4B44-8AA0-4399E61D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349898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F13F440B-6FDD-475F-9E76-066B7311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349898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CF33DE72-C373-43D5-9D6F-012762EDA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349898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70BF020C-A4CD-41BC-B0E6-FC47944C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345688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98105111-F4FF-4FAD-A42B-F611B05B5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349898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ED99FA-152F-46EC-BFD2-33A15D74B931}"/>
              </a:ext>
            </a:extLst>
          </p:cNvPr>
          <p:cNvSpPr/>
          <p:nvPr/>
        </p:nvSpPr>
        <p:spPr>
          <a:xfrm>
            <a:off x="1076604" y="459107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82A43C-9AD1-4936-A177-3718277D8AFC}"/>
              </a:ext>
            </a:extLst>
          </p:cNvPr>
          <p:cNvSpPr/>
          <p:nvPr/>
        </p:nvSpPr>
        <p:spPr>
          <a:xfrm>
            <a:off x="3243403" y="459107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Cleaning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07A159-E9A0-49EE-851B-8C70AD87FF54}"/>
              </a:ext>
            </a:extLst>
          </p:cNvPr>
          <p:cNvSpPr/>
          <p:nvPr/>
        </p:nvSpPr>
        <p:spPr>
          <a:xfrm>
            <a:off x="5410201" y="459107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Handling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3AD7BF-4928-4A77-BC67-6961E4269F8B}"/>
              </a:ext>
            </a:extLst>
          </p:cNvPr>
          <p:cNvSpPr/>
          <p:nvPr/>
        </p:nvSpPr>
        <p:spPr>
          <a:xfrm>
            <a:off x="7386779" y="4591076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C7B1BC-BA49-4978-8F9F-8B408B7F1B4E}"/>
              </a:ext>
            </a:extLst>
          </p:cNvPr>
          <p:cNvSpPr/>
          <p:nvPr/>
        </p:nvSpPr>
        <p:spPr>
          <a:xfrm>
            <a:off x="9745956" y="459107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58" name="Freeform 4197" descr="Icon of shopping cart.">
            <a:extLst>
              <a:ext uri="{FF2B5EF4-FFF2-40B4-BE49-F238E27FC236}">
                <a16:creationId xmlns:a16="http://schemas.microsoft.com/office/drawing/2014/main" id="{3E384D2E-4C88-4A1C-8A39-FB81E99FBB5D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4017537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4344" descr="Icon of wrench. ">
            <a:extLst>
              <a:ext uri="{FF2B5EF4-FFF2-40B4-BE49-F238E27FC236}">
                <a16:creationId xmlns:a16="http://schemas.microsoft.com/office/drawing/2014/main" id="{27DB7A09-3DF2-429C-B247-BB3CF2826B7C}"/>
              </a:ext>
            </a:extLst>
          </p:cNvPr>
          <p:cNvSpPr>
            <a:spLocks/>
          </p:cNvSpPr>
          <p:nvPr/>
        </p:nvSpPr>
        <p:spPr bwMode="auto">
          <a:xfrm>
            <a:off x="3742205" y="4004859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74" descr="Icons of bar chart and line graph.">
            <a:extLst>
              <a:ext uri="{FF2B5EF4-FFF2-40B4-BE49-F238E27FC236}">
                <a16:creationId xmlns:a16="http://schemas.microsoft.com/office/drawing/2014/main" id="{C406F0FC-9B0A-4C17-9122-C441BA9FDD11}"/>
              </a:ext>
            </a:extLst>
          </p:cNvPr>
          <p:cNvGrpSpPr/>
          <p:nvPr/>
        </p:nvGrpSpPr>
        <p:grpSpPr>
          <a:xfrm>
            <a:off x="8037231" y="387053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6" name="Freeform 372">
              <a:extLst>
                <a:ext uri="{FF2B5EF4-FFF2-40B4-BE49-F238E27FC236}">
                  <a16:creationId xmlns:a16="http://schemas.microsoft.com/office/drawing/2014/main" id="{EFFD4EA5-543A-44B6-A426-E67E253A3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73">
              <a:extLst>
                <a:ext uri="{FF2B5EF4-FFF2-40B4-BE49-F238E27FC236}">
                  <a16:creationId xmlns:a16="http://schemas.microsoft.com/office/drawing/2014/main" id="{679211C0-EDCA-4D64-90E8-68CBD727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8" name="Group 77" descr="Icon of gears. ">
            <a:extLst>
              <a:ext uri="{FF2B5EF4-FFF2-40B4-BE49-F238E27FC236}">
                <a16:creationId xmlns:a16="http://schemas.microsoft.com/office/drawing/2014/main" id="{D5AB289C-E5A7-4C3A-850C-79D1E1D1A667}"/>
              </a:ext>
            </a:extLst>
          </p:cNvPr>
          <p:cNvGrpSpPr/>
          <p:nvPr/>
        </p:nvGrpSpPr>
        <p:grpSpPr>
          <a:xfrm>
            <a:off x="5924081" y="391664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79" name="Freeform 4359">
              <a:extLst>
                <a:ext uri="{FF2B5EF4-FFF2-40B4-BE49-F238E27FC236}">
                  <a16:creationId xmlns:a16="http://schemas.microsoft.com/office/drawing/2014/main" id="{CC51ED0F-0265-49FD-8292-CC05BFF4B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360">
              <a:extLst>
                <a:ext uri="{FF2B5EF4-FFF2-40B4-BE49-F238E27FC236}">
                  <a16:creationId xmlns:a16="http://schemas.microsoft.com/office/drawing/2014/main" id="{99A9BFB5-9FD6-4919-92D5-937546D6A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2" name="Freeform 4665" descr="Icon of graph. ">
            <a:extLst>
              <a:ext uri="{FF2B5EF4-FFF2-40B4-BE49-F238E27FC236}">
                <a16:creationId xmlns:a16="http://schemas.microsoft.com/office/drawing/2014/main" id="{7663140F-2763-43EA-B7D5-22E1C5FF35C0}"/>
              </a:ext>
            </a:extLst>
          </p:cNvPr>
          <p:cNvSpPr>
            <a:spLocks/>
          </p:cNvSpPr>
          <p:nvPr/>
        </p:nvSpPr>
        <p:spPr bwMode="auto">
          <a:xfrm>
            <a:off x="10272084" y="3933700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6E917EAD-A34D-4D52-8217-6F5009D5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55977" y="155977"/>
            <a:ext cx="2137541" cy="18255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8399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50473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8FF22-DC7E-4AD6-81BD-5CEFFCA3F02A}"/>
              </a:ext>
            </a:extLst>
          </p:cNvPr>
          <p:cNvSpPr txBox="1"/>
          <p:nvPr/>
        </p:nvSpPr>
        <p:spPr>
          <a:xfrm>
            <a:off x="1949068" y="1039768"/>
            <a:ext cx="10242932" cy="179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</a:t>
            </a:r>
            <a:r>
              <a:rPr lang="en-US" b="1" dirty="0"/>
              <a:t>used a built-in function from “pandas” to crawl the relevant data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from </a:t>
            </a:r>
            <a:r>
              <a:rPr lang="en-US" sz="1800" b="1" dirty="0">
                <a:solidFill>
                  <a:srgbClr val="FF0000"/>
                </a:solidFill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www.transfermarkt.com</a:t>
            </a:r>
            <a:r>
              <a:rPr lang="en-US" sz="1800" b="1" dirty="0">
                <a:solidFill>
                  <a:srgbClr val="FF0000"/>
                </a:solidFill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website.</a:t>
            </a:r>
          </a:p>
          <a:p>
            <a:pPr>
              <a:lnSpc>
                <a:spcPts val="19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data that I crawled is from the biggest increases in market value since Jan 1, 2017.</a:t>
            </a:r>
          </a:p>
          <a:p>
            <a:pPr>
              <a:lnSpc>
                <a:spcPts val="19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pulled the data in 3 steps: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2B5759-042D-4504-BB09-EA4340DBDDFF}"/>
              </a:ext>
            </a:extLst>
          </p:cNvPr>
          <p:cNvSpPr txBox="1"/>
          <p:nvPr/>
        </p:nvSpPr>
        <p:spPr>
          <a:xfrm>
            <a:off x="281681" y="2486427"/>
            <a:ext cx="10242932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Step 1: Running on players data pages, saving in a dataframe the name of each player and the link to his information page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001AC7-BFA4-4695-A565-798460FF8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139" y="3033027"/>
            <a:ext cx="4019550" cy="34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6E917EAD-A34D-4D52-8217-6F5009D5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55977" y="155977"/>
            <a:ext cx="2137541" cy="18255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8399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50473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2B5759-042D-4504-BB09-EA4340DBDDFF}"/>
              </a:ext>
            </a:extLst>
          </p:cNvPr>
          <p:cNvSpPr txBox="1"/>
          <p:nvPr/>
        </p:nvSpPr>
        <p:spPr>
          <a:xfrm>
            <a:off x="1885595" y="744972"/>
            <a:ext cx="10242932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Step 2: Running on each player page, saving in a dataframe the player information (age, height, citizenship,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etc.)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268F83-1D1D-4E8E-B82C-AE98D3EF3AC1}"/>
              </a:ext>
            </a:extLst>
          </p:cNvPr>
          <p:cNvGrpSpPr/>
          <p:nvPr/>
        </p:nvGrpSpPr>
        <p:grpSpPr>
          <a:xfrm>
            <a:off x="912793" y="1895958"/>
            <a:ext cx="10193416" cy="4457308"/>
            <a:chOff x="1429305" y="1962850"/>
            <a:chExt cx="9333390" cy="40812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979A3B-09EC-4DEE-93EB-D9E7974A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305" y="1962850"/>
              <a:ext cx="9333390" cy="29323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C1A031-5858-426F-89DB-490226E25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2259" y="4907591"/>
              <a:ext cx="9149924" cy="113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567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6E917EAD-A34D-4D52-8217-6F5009D5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55977" y="155977"/>
            <a:ext cx="2137541" cy="18255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8399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50473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65B12-CB6A-4F48-BD6E-1455DA954B0B}"/>
              </a:ext>
            </a:extLst>
          </p:cNvPr>
          <p:cNvSpPr txBox="1"/>
          <p:nvPr/>
        </p:nvSpPr>
        <p:spPr>
          <a:xfrm>
            <a:off x="2043112" y="763997"/>
            <a:ext cx="8436006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Step 3: Running on each page, saving in a dataframe the player transfer data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0ED9F-D63D-47EF-A7E8-7B81A125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1158567"/>
            <a:ext cx="7546529" cy="45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6E917EAD-A34D-4D52-8217-6F5009D5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55977" y="155977"/>
            <a:ext cx="2137541" cy="18255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8399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50473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0ED9F-D63D-47EF-A7E8-7B81A1252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21"/>
          <a:stretch/>
        </p:blipFill>
        <p:spPr>
          <a:xfrm>
            <a:off x="2290439" y="1408318"/>
            <a:ext cx="6830542" cy="2156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79A773-4B63-4D52-BD9D-7BCB5A05D63C}"/>
              </a:ext>
            </a:extLst>
          </p:cNvPr>
          <p:cNvSpPr txBox="1"/>
          <p:nvPr/>
        </p:nvSpPr>
        <p:spPr>
          <a:xfrm>
            <a:off x="1949068" y="679054"/>
            <a:ext cx="8436006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*According to the transfer_history table, I calculated how many times a player was transferred between teams in his career and what was his first team he played for: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44FCA-47C6-4175-B4A9-D0DA7B4DC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4082703"/>
            <a:ext cx="6640498" cy="2375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2B5A09-A092-4420-803D-EA529CE2BD90}"/>
              </a:ext>
            </a:extLst>
          </p:cNvPr>
          <p:cNvSpPr txBox="1"/>
          <p:nvPr/>
        </p:nvSpPr>
        <p:spPr>
          <a:xfrm>
            <a:off x="1949068" y="3708798"/>
            <a:ext cx="8436006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*I used a try and except mechanism to handle missing data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9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23481" y="308517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 &amp; Handling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5736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478100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65B7825-7A89-455C-8ADC-B086CC8B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22436" y="131312"/>
            <a:ext cx="2135816" cy="189094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AC72A-59D2-4CBA-AFD4-C4A01C907489}"/>
              </a:ext>
            </a:extLst>
          </p:cNvPr>
          <p:cNvSpPr/>
          <p:nvPr/>
        </p:nvSpPr>
        <p:spPr>
          <a:xfrm>
            <a:off x="167860" y="111990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Cleaning</a:t>
            </a:r>
          </a:p>
        </p:txBody>
      </p:sp>
      <p:sp>
        <p:nvSpPr>
          <p:cNvPr id="16" name="Freeform 4344" descr="Icon of wrench. ">
            <a:extLst>
              <a:ext uri="{FF2B5EF4-FFF2-40B4-BE49-F238E27FC236}">
                <a16:creationId xmlns:a16="http://schemas.microsoft.com/office/drawing/2014/main" id="{6B2B888C-0B2E-457A-87BE-BF58BE92DE6F}"/>
              </a:ext>
            </a:extLst>
          </p:cNvPr>
          <p:cNvSpPr>
            <a:spLocks/>
          </p:cNvSpPr>
          <p:nvPr/>
        </p:nvSpPr>
        <p:spPr bwMode="auto">
          <a:xfrm>
            <a:off x="666662" y="53368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078B-FDBA-437C-A6ED-7E5F85C66C57}"/>
              </a:ext>
            </a:extLst>
          </p:cNvPr>
          <p:cNvSpPr txBox="1"/>
          <p:nvPr/>
        </p:nvSpPr>
        <p:spPr>
          <a:xfrm>
            <a:off x="2161743" y="891934"/>
            <a:ext cx="8436006" cy="5209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ts val="19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defRPr>
            </a:lvl1pPr>
          </a:lstStyle>
          <a:p>
            <a:r>
              <a:rPr lang="en-US" dirty="0"/>
              <a:t>*Clearing the data from unwanted marks</a:t>
            </a:r>
          </a:p>
          <a:p>
            <a:endParaRPr lang="en-US" dirty="0"/>
          </a:p>
          <a:p>
            <a:r>
              <a:rPr lang="en-US" dirty="0"/>
              <a:t>*Convert players price to a number format</a:t>
            </a:r>
          </a:p>
          <a:p>
            <a:endParaRPr lang="en-US" dirty="0"/>
          </a:p>
          <a:p>
            <a:r>
              <a:rPr lang="en-US" dirty="0"/>
              <a:t>*Changing data types (from objects to int/float)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*Handling missing data by median / “unknown”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*I set a dictionary for values like "foot"</a:t>
            </a:r>
          </a:p>
          <a:p>
            <a:endParaRPr lang="en-US" dirty="0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5763FE7-285E-449D-8EA4-CBF3F84C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67024" y="2222500"/>
            <a:ext cx="217873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1B12C4-FA0A-4988-9196-7B31658AE60B}"/>
              </a:ext>
            </a:extLst>
          </p:cNvPr>
          <p:cNvSpPr/>
          <p:nvPr/>
        </p:nvSpPr>
        <p:spPr>
          <a:xfrm>
            <a:off x="336542" y="331459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Handling</a:t>
            </a:r>
          </a:p>
        </p:txBody>
      </p:sp>
      <p:grpSp>
        <p:nvGrpSpPr>
          <p:cNvPr id="21" name="Group 20" descr="Icon of gears. ">
            <a:extLst>
              <a:ext uri="{FF2B5EF4-FFF2-40B4-BE49-F238E27FC236}">
                <a16:creationId xmlns:a16="http://schemas.microsoft.com/office/drawing/2014/main" id="{14746184-C563-431F-AC76-1E92A04A0D81}"/>
              </a:ext>
            </a:extLst>
          </p:cNvPr>
          <p:cNvGrpSpPr/>
          <p:nvPr/>
        </p:nvGrpSpPr>
        <p:grpSpPr>
          <a:xfrm>
            <a:off x="850422" y="264016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2" name="Freeform 4359">
              <a:extLst>
                <a:ext uri="{FF2B5EF4-FFF2-40B4-BE49-F238E27FC236}">
                  <a16:creationId xmlns:a16="http://schemas.microsoft.com/office/drawing/2014/main" id="{83F68AA8-B460-4493-9058-C540D9C22A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360">
              <a:extLst>
                <a:ext uri="{FF2B5EF4-FFF2-40B4-BE49-F238E27FC236}">
                  <a16:creationId xmlns:a16="http://schemas.microsoft.com/office/drawing/2014/main" id="{626DF410-0A1E-4BB6-A3A9-3D2D60756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4465569-40ED-490D-BEDD-F4B1F04F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88" y="2367983"/>
            <a:ext cx="9912070" cy="828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2A1A84-1933-4B73-8DF2-6ED94FE81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43" y="3807038"/>
            <a:ext cx="8235376" cy="1374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3866F5-9E53-4496-8725-30A9CAA18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743" y="5874493"/>
            <a:ext cx="5196394" cy="9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EDA &amp;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>
            <a:extLst>
              <a:ext uri="{FF2B5EF4-FFF2-40B4-BE49-F238E27FC236}">
                <a16:creationId xmlns:a16="http://schemas.microsoft.com/office/drawing/2014/main" id="{A4F0D3F7-9CC8-4E5F-8F25-2081D6F15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7884" y="27883"/>
            <a:ext cx="210045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6E210B-0601-4958-8E05-86E46956B9BE}"/>
              </a:ext>
            </a:extLst>
          </p:cNvPr>
          <p:cNvSpPr/>
          <p:nvPr/>
        </p:nvSpPr>
        <p:spPr>
          <a:xfrm>
            <a:off x="146322" y="1162074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grpSp>
        <p:nvGrpSpPr>
          <p:cNvPr id="28" name="Group 27" descr="Icons of bar chart and line graph.">
            <a:extLst>
              <a:ext uri="{FF2B5EF4-FFF2-40B4-BE49-F238E27FC236}">
                <a16:creationId xmlns:a16="http://schemas.microsoft.com/office/drawing/2014/main" id="{4C41F578-D5E2-4E0A-9F71-8F025FA6922F}"/>
              </a:ext>
            </a:extLst>
          </p:cNvPr>
          <p:cNvGrpSpPr/>
          <p:nvPr/>
        </p:nvGrpSpPr>
        <p:grpSpPr>
          <a:xfrm>
            <a:off x="796774" y="44153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9" name="Freeform 372">
              <a:extLst>
                <a:ext uri="{FF2B5EF4-FFF2-40B4-BE49-F238E27FC236}">
                  <a16:creationId xmlns:a16="http://schemas.microsoft.com/office/drawing/2014/main" id="{0DE81422-6736-41E4-ABD3-9BAF91AA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73">
              <a:extLst>
                <a:ext uri="{FF2B5EF4-FFF2-40B4-BE49-F238E27FC236}">
                  <a16:creationId xmlns:a16="http://schemas.microsoft.com/office/drawing/2014/main" id="{EF0CF204-BBE7-43BD-9FFE-79C684CD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1E80A8-0E0C-4C89-8CD1-2BFAEB4DFE32}"/>
              </a:ext>
            </a:extLst>
          </p:cNvPr>
          <p:cNvSpPr txBox="1"/>
          <p:nvPr/>
        </p:nvSpPr>
        <p:spPr>
          <a:xfrm>
            <a:off x="2191008" y="976563"/>
            <a:ext cx="8436006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*I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tried to find correlations 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between variables without success.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*I used corr() method for numeric columns and chi2 for non-numeric columns</a:t>
            </a:r>
          </a:p>
        </p:txBody>
      </p:sp>
    </p:spTree>
    <p:extLst>
      <p:ext uri="{BB962C8B-B14F-4D97-AF65-F5344CB8AC3E}">
        <p14:creationId xmlns:p14="http://schemas.microsoft.com/office/powerpoint/2010/main" val="50635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EDA &amp;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>
            <a:extLst>
              <a:ext uri="{FF2B5EF4-FFF2-40B4-BE49-F238E27FC236}">
                <a16:creationId xmlns:a16="http://schemas.microsoft.com/office/drawing/2014/main" id="{A4F0D3F7-9CC8-4E5F-8F25-2081D6F15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7884" y="27884"/>
            <a:ext cx="210045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6E210B-0601-4958-8E05-86E46956B9BE}"/>
              </a:ext>
            </a:extLst>
          </p:cNvPr>
          <p:cNvSpPr/>
          <p:nvPr/>
        </p:nvSpPr>
        <p:spPr>
          <a:xfrm>
            <a:off x="146322" y="1162074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grpSp>
        <p:nvGrpSpPr>
          <p:cNvPr id="28" name="Group 27" descr="Icons of bar chart and line graph.">
            <a:extLst>
              <a:ext uri="{FF2B5EF4-FFF2-40B4-BE49-F238E27FC236}">
                <a16:creationId xmlns:a16="http://schemas.microsoft.com/office/drawing/2014/main" id="{4C41F578-D5E2-4E0A-9F71-8F025FA6922F}"/>
              </a:ext>
            </a:extLst>
          </p:cNvPr>
          <p:cNvGrpSpPr/>
          <p:nvPr/>
        </p:nvGrpSpPr>
        <p:grpSpPr>
          <a:xfrm>
            <a:off x="796774" y="44153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9" name="Freeform 372">
              <a:extLst>
                <a:ext uri="{FF2B5EF4-FFF2-40B4-BE49-F238E27FC236}">
                  <a16:creationId xmlns:a16="http://schemas.microsoft.com/office/drawing/2014/main" id="{0DE81422-6736-41E4-ABD3-9BAF91AA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73">
              <a:extLst>
                <a:ext uri="{FF2B5EF4-FFF2-40B4-BE49-F238E27FC236}">
                  <a16:creationId xmlns:a16="http://schemas.microsoft.com/office/drawing/2014/main" id="{EF0CF204-BBE7-43BD-9FFE-79C684CD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CF3FC1-6283-484B-8ED0-800BC3D05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28" r="14424"/>
          <a:stretch/>
        </p:blipFill>
        <p:spPr>
          <a:xfrm>
            <a:off x="0" y="2181818"/>
            <a:ext cx="4163628" cy="3724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B54F0-66B9-43E1-BD7D-312ED65D6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54" y="951964"/>
            <a:ext cx="7451324" cy="55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804</TotalTime>
  <Words>486</Words>
  <Application>Microsoft Office PowerPoint</Application>
  <PresentationFormat>Widescreen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Project Analysis Presentation</vt:lpstr>
      <vt:lpstr>Project analysis slide 2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Lior Elayev</dc:creator>
  <cp:lastModifiedBy>Lior Elayev</cp:lastModifiedBy>
  <cp:revision>30</cp:revision>
  <dcterms:created xsi:type="dcterms:W3CDTF">2021-06-27T21:54:06Z</dcterms:created>
  <dcterms:modified xsi:type="dcterms:W3CDTF">2021-06-28T11:25:15Z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