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75" r:id="rId3"/>
    <p:sldId id="277" r:id="rId4"/>
    <p:sldId id="278" r:id="rId5"/>
    <p:sldId id="276" r:id="rId6"/>
    <p:sldId id="284" r:id="rId7"/>
    <p:sldId id="292" r:id="rId8"/>
    <p:sldId id="293" r:id="rId9"/>
    <p:sldId id="289" r:id="rId10"/>
    <p:sldId id="290" r:id="rId11"/>
    <p:sldId id="291" r:id="rId12"/>
    <p:sldId id="294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256F6-2FFE-5444-859D-1615C4DE44B9}" v="8" dt="2025-03-31T17:37:25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>
      <p:cViewPr>
        <p:scale>
          <a:sx n="58" d="100"/>
          <a:sy n="58" d="100"/>
        </p:scale>
        <p:origin x="3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F1D4-47F0-3C42-B823-3FC88CA2AB5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C9D9-7176-8E4E-97C3-898E6646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6CC6E-76FD-574F-A886-169D66C32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B309-23FE-1B68-4393-D618BD0C1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76EB5-2B44-4973-C5BF-4245261F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AC2A-1193-E24D-90B0-7030785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5147-9C58-4BF1-0CAC-A1BE9DB1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02BD-5416-5D10-DF4A-B6BFE52C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0263-D6A6-02B9-9B19-84B18C5E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EE29-DA44-83B9-300A-AC1C452C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7172-7794-A02D-D5B2-7DB6B05E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BF9A3-433D-A6F0-527E-4E56515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1A1D-8FF7-E883-9E2A-56AF8C99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3EEA6-ABAE-1AD2-1C85-1BBBD4A5D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F4DEB-47F1-AE8C-D377-37711CAD8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F63C-1E57-D317-E2BB-888E6271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A0B5-8799-CEB8-7604-3C09A405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7C7D-A7F1-C14E-6F84-30B96CC8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D5D9-8CB3-9400-035E-BB7AA441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C86A-1961-657D-5FFA-A986E392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9E84-5E30-42C4-27F3-F7DB16C6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DF19-6B92-B616-A93F-DF01861D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8F03-4149-420F-AC3C-C70BFA7A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3207-C5F9-69F1-BD76-C6E9C4D8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A910-3AAA-9178-BCE1-F38D2C42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C472-1031-7EA6-6354-61449893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DBA8-B918-687C-9FD3-2FAA84F2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DDAF-57F1-51F3-7DE8-962A6B32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A085-0563-D41A-8740-005F991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7AA2-538B-62BF-CE4D-109C8C7E0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EFB9-73D1-DDD1-0211-687BE56E5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5291-F202-04E9-B1FA-609E430A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59808-C7E8-227C-DBAA-983EEA5E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3384-69EF-012B-7E5B-7C3D907F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5829-8E15-5470-04AA-729A4454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53821-6970-5172-68A0-BA9912B2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E2F06-562B-005A-5A46-758F3C8E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2FDFB-35E5-DC17-9A48-26EC7AAE9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2D3A-8340-C135-3A92-607FEEA71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D48EA-106C-FE3B-5F54-BB7C2F7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71CFE-029B-F3E6-340C-2A5C0CB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BF7C9-C2A3-08F7-A2D7-ECAFA95D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CED-770C-CF80-EABB-2CE8FB9A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EBAFB-C6B4-836D-954F-03B90856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FF7F5-20DA-1EAC-9B22-1EAD468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5156-FAF9-D693-3B9B-64808A5C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7F871-919D-2F3B-5C00-64E3AD8D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22A99-8B5C-5EB0-790A-2BDE6A55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B222B-1D35-70D9-150D-BA3BD0B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758D-CF4C-41B6-88D8-7027614C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058E-188B-3DF4-5285-998AA664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1B7AB-801F-5D2D-4D80-686161857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3370-B3DF-6B34-CAE7-2E9514A2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2DE24-8B68-E16C-3A80-55E90857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D242C-EAE7-F761-80C0-162309B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AFD5-58F9-B757-56B2-6E2153D3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40C39-894A-8E3A-CC03-C72822995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C768-7576-B74B-CA0F-D71E7737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9108-850E-6D4C-1083-7D9C7229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93126-4F11-5ED6-9780-31126DB1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3A388-C2C7-1C4F-B6E5-3B82895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A47C0-C7DF-7D59-A8E0-3D1708CE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6456-C6BD-68AB-0F21-4DDD56E3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5CC5-A616-B446-8253-FEC7CAEC4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37D3A-C988-0C4C-9501-32052A4930C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1A59-C825-C93E-E266-29FE4B957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B95E-D424-5D36-868D-724C52C91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71976-9A89-CD43-83FA-083855ACD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B0C6-4437-C969-0E48-E72FE3CB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0" y="1267006"/>
            <a:ext cx="4675190" cy="2161990"/>
          </a:xfrm>
        </p:spPr>
        <p:txBody>
          <a:bodyPr anchor="b">
            <a:normAutofit/>
          </a:bodyPr>
          <a:lstStyle/>
          <a:p>
            <a:pPr marL="6601" algn="r"/>
            <a:r>
              <a:rPr lang="en-US" sz="4574" dirty="0"/>
              <a:t>IRR-ANX Motion Update:</a:t>
            </a:r>
            <a:br>
              <a:rPr lang="en-US" sz="4574" dirty="0"/>
            </a:br>
            <a:r>
              <a:rPr lang="en-US" sz="4574" dirty="0"/>
              <a:t>April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8F423-AAA6-435D-1BF1-EF47771D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278" y="3589161"/>
            <a:ext cx="4089341" cy="1609140"/>
          </a:xfrm>
        </p:spPr>
        <p:txBody>
          <a:bodyPr anchor="t">
            <a:normAutofit lnSpcReduction="10000"/>
          </a:bodyPr>
          <a:lstStyle/>
          <a:p>
            <a:pPr algn="r">
              <a:spcBef>
                <a:spcPts val="0"/>
              </a:spcBef>
            </a:pPr>
            <a:r>
              <a:rPr lang="en-US" dirty="0"/>
              <a:t>Lior Raymond</a:t>
            </a:r>
          </a:p>
          <a:p>
            <a:pPr algn="r">
              <a:spcBef>
                <a:spcPts val="0"/>
              </a:spcBef>
            </a:pPr>
            <a:r>
              <a:rPr lang="en-US" dirty="0"/>
              <a:t> Halel Adorian </a:t>
            </a:r>
            <a:endParaRPr lang="en-US" baseline="30000" dirty="0"/>
          </a:p>
          <a:p>
            <a:pPr algn="r">
              <a:spcBef>
                <a:spcPts val="0"/>
              </a:spcBef>
            </a:pPr>
            <a:r>
              <a:rPr lang="en-US" dirty="0"/>
              <a:t>Zoë E. Laky</a:t>
            </a:r>
          </a:p>
          <a:p>
            <a:pPr algn="r">
              <a:spcBef>
                <a:spcPts val="0"/>
              </a:spcBef>
            </a:pPr>
            <a:r>
              <a:rPr lang="en-US" dirty="0"/>
              <a:t>&amp; </a:t>
            </a:r>
          </a:p>
          <a:p>
            <a:pPr algn="r">
              <a:spcBef>
                <a:spcPts val="0"/>
              </a:spcBef>
            </a:pPr>
            <a:r>
              <a:rPr lang="en-US" dirty="0"/>
              <a:t>Reut Naim</a:t>
            </a:r>
            <a:endParaRPr lang="en-US" baseline="30000" dirty="0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FEEEDCB7-58BD-483A-49C9-648335EA8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7" r="35554"/>
          <a:stretch/>
        </p:blipFill>
        <p:spPr>
          <a:xfrm>
            <a:off x="5308044" y="0"/>
            <a:ext cx="6883957" cy="685800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4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2D2F-AE52-769D-8E39-E73891C2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D17A-DC43-388C-5617-D3ADA525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ARI Summaries</a:t>
            </a:r>
            <a:endParaRPr lang="en-US" sz="3400" dirty="0"/>
          </a:p>
        </p:txBody>
      </p:sp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99039508-C7D1-4167-8874-0D5BA11C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92" y="4122435"/>
            <a:ext cx="3657609" cy="2743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49FE-D79A-5563-7103-184D74E1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92" y="1361352"/>
            <a:ext cx="3657608" cy="2743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AECE56-8F85-ABDC-7972-534422D0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95" y="1296629"/>
            <a:ext cx="3830204" cy="2872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373-3F12-4604-1073-0465FDB64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350" y="4122435"/>
            <a:ext cx="3657610" cy="27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7841-0009-6A82-B035-B27497C9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EC35-7779-77AA-5C84-ECA9EBDE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Screen for Child Anxiety Related Disorders (SCARED) </a:t>
            </a:r>
            <a:br>
              <a:rPr lang="en-US" sz="3400" dirty="0"/>
            </a:br>
            <a:r>
              <a:rPr lang="en-US" sz="3400" dirty="0"/>
              <a:t>Pre-processing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D60EE8-E5DC-7278-79DE-205CC98508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Adding a new column “Dx binary” (just in pandas for t tests).</a:t>
            </a:r>
          </a:p>
          <a:p>
            <a:r>
              <a:rPr lang="en-US" sz="2400" dirty="0"/>
              <a:t>2 relevant columns:</a:t>
            </a:r>
          </a:p>
          <a:p>
            <a:pPr lvl="1"/>
            <a:r>
              <a:rPr lang="it-IT" sz="2000" dirty="0"/>
              <a:t>SCARED_C</a:t>
            </a:r>
          </a:p>
          <a:p>
            <a:pPr lvl="1"/>
            <a:r>
              <a:rPr lang="it-IT" sz="2000" dirty="0"/>
              <a:t>SCARED_P</a:t>
            </a:r>
          </a:p>
          <a:p>
            <a:r>
              <a:rPr lang="it-IT" dirty="0"/>
              <a:t>For now, we did 2 t tests (one for each).</a:t>
            </a:r>
          </a:p>
          <a:p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838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DE57-1175-66D1-D7E2-9B431EE0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6592-2089-D556-0599-6D002F9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SCARED Summaries</a:t>
            </a:r>
          </a:p>
        </p:txBody>
      </p:sp>
      <p:pic>
        <p:nvPicPr>
          <p:cNvPr id="5" name="Picture 4" descr="A graph of a test&#10;&#10;AI-generated content may be incorrect.">
            <a:extLst>
              <a:ext uri="{FF2B5EF4-FFF2-40B4-BE49-F238E27FC236}">
                <a16:creationId xmlns:a16="http://schemas.microsoft.com/office/drawing/2014/main" id="{FAA9425F-670B-24B0-D6C1-DC233CFE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3035"/>
            <a:ext cx="5924983" cy="4443737"/>
          </a:xfrm>
          <a:prstGeom prst="rect">
            <a:avLst/>
          </a:prstGeom>
        </p:spPr>
      </p:pic>
      <p:pic>
        <p:nvPicPr>
          <p:cNvPr id="7" name="Picture 6" descr="A graph of a test of scared&#10;&#10;AI-generated content may be incorrect.">
            <a:extLst>
              <a:ext uri="{FF2B5EF4-FFF2-40B4-BE49-F238E27FC236}">
                <a16:creationId xmlns:a16="http://schemas.microsoft.com/office/drawing/2014/main" id="{53F9F667-67A6-0B9D-34CD-9705D890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56" y="1817782"/>
            <a:ext cx="6145320" cy="46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0CA1-6C10-8B3C-7CB5-286C18C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94B0-3A18-29E2-5878-5DE4509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AF6F-B794-DD90-EB62-B8A9669E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Zoë To Add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72A1-C6E5-D3F3-B422-42B5E2E0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176E-FBAC-4DD5-38EE-6A3232C2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To Add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235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6AA3-3874-1F1F-D683-838F0C22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DE26-4A60-9187-5C10-91F2E840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A2E1-B4F5-8E05-C20B-C16E2FD9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To Add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8F62D-AF4F-039C-0595-0ED1A606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03E7-7761-E627-6042-840D5161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B73E-251F-96EF-28FC-80E525A6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To Add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03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82F8D-B26E-1D10-80F4-52BE2407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61FE-E99E-C344-4B21-98FEF7C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highlight>
                  <a:srgbClr val="FFFF00"/>
                </a:highlight>
              </a:rPr>
              <a:t>EXAMPLE SLIDE: </a:t>
            </a:r>
            <a:br>
              <a:rPr lang="en-US" sz="3400" dirty="0"/>
            </a:br>
            <a:r>
              <a:rPr lang="en-US" sz="3400" dirty="0"/>
              <a:t>Stop Signal Task (SST)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613B-1E98-0FA2-288C-7E5F2791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“Participants’ stop-signal delay-task data were excluded if the task was incomplete or if the mean reaction time to go trials was 200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 longer than their reaction time during practice (indicating strategic slowing during the experimental task that interferes with the stop-signal delay algorithm...”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(Cardinale et al., 2024)</a:t>
            </a:r>
          </a:p>
          <a:p>
            <a:pPr marL="466725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3 participants removed for incomplete task data</a:t>
            </a:r>
          </a:p>
          <a:p>
            <a:pPr marL="466725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19 participants removed for low go accuracy (&lt;70%)</a:t>
            </a:r>
          </a:p>
          <a:p>
            <a:pPr marL="466725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19 participants removed for slowed trial (vs. practice) go reaction time</a:t>
            </a:r>
          </a:p>
          <a:p>
            <a:pPr marL="466725"/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Flag: ID 23855 has no practice data (included) – </a:t>
            </a:r>
            <a:r>
              <a:rPr lang="en-US" sz="24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instead exclude?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9479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180DA-54D9-7E93-2209-A7FED18B8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42C8-15D3-83D5-D041-A86B2CEA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highlight>
                  <a:srgbClr val="FFFF00"/>
                </a:highlight>
              </a:rPr>
              <a:t>EXAMPLE SLIDE: </a:t>
            </a:r>
            <a:br>
              <a:rPr lang="en-US" sz="3400" dirty="0"/>
            </a:br>
            <a:r>
              <a:rPr lang="en-US" sz="3400" dirty="0"/>
              <a:t>Task Summaries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69838F-FD35-573F-B4C3-1E4EBE1DD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28333"/>
              </p:ext>
            </p:extLst>
          </p:nvPr>
        </p:nvGraphicFramePr>
        <p:xfrm>
          <a:off x="6477000" y="2461240"/>
          <a:ext cx="4572000" cy="2668385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412045505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91315469"/>
                    </a:ext>
                  </a:extLst>
                </a:gridCol>
              </a:tblGrid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Complete Tasks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Participants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0815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79211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816481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801716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732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02BE15-8E14-CCC1-104A-1071D376E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87604"/>
              </p:ext>
            </p:extLst>
          </p:nvPr>
        </p:nvGraphicFramePr>
        <p:xfrm>
          <a:off x="1164772" y="2461240"/>
          <a:ext cx="4572000" cy="2668385"/>
        </p:xfrm>
        <a:graphic>
          <a:graphicData uri="http://schemas.openxmlformats.org/drawingml/2006/table">
            <a:tbl>
              <a:tblPr/>
              <a:tblGrid>
                <a:gridCol w="2090057">
                  <a:extLst>
                    <a:ext uri="{9D8B030D-6E8A-4147-A177-3AD203B41FA5}">
                      <a16:colId xmlns:a16="http://schemas.microsoft.com/office/drawing/2014/main" val="4120455056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91315469"/>
                    </a:ext>
                  </a:extLst>
                </a:gridCol>
              </a:tblGrid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Participants with Data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0815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79211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Flanker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816481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801716"/>
                  </a:ext>
                </a:extLst>
              </a:tr>
              <a:tr h="53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AX-CPT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07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4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D313-0AEB-AC85-7E4D-2A048FD2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0301-4B17-4DB5-83A7-189B1EFB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Task (SST) Pre-processing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4ED45E-C898-D383-1C00-C7CFBA1A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Removing 2 participants with bad data (21666, 23559).</a:t>
            </a:r>
          </a:p>
          <a:p>
            <a:r>
              <a:rPr lang="en-US" sz="2400" dirty="0"/>
              <a:t>Adding a new column “Bad ET” (23149, 24234), for us to remember not to include them in advanced analyses.</a:t>
            </a:r>
          </a:p>
          <a:p>
            <a:r>
              <a:rPr lang="en-US" sz="2400" dirty="0"/>
              <a:t>Removing the Orange columns.</a:t>
            </a:r>
          </a:p>
          <a:p>
            <a:r>
              <a:rPr lang="en-US" sz="2400" dirty="0"/>
              <a:t>Adding “Null” in empty cells (necessary for boxplots).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Adding a new column “Dx binary” (just in pandas for t tests).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B1877-6751-2E70-90A5-EE6B563C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46" y="4001294"/>
            <a:ext cx="6140766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9849A-E897-B228-CB0B-670D2E01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E443-F1AF-2292-BA16-82C73A44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Task Summaries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80F392-05AC-9865-88B4-D3ED3EB8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Finished cleaning Data.</a:t>
            </a:r>
          </a:p>
        </p:txBody>
      </p:sp>
      <p:pic>
        <p:nvPicPr>
          <p:cNvPr id="7" name="Picture 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1AFA07E3-F402-BA18-0DF1-C329B250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5" y="2865567"/>
            <a:ext cx="5323245" cy="39924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A3FA085-347F-0006-AE3D-E804C6179832}"/>
              </a:ext>
            </a:extLst>
          </p:cNvPr>
          <p:cNvSpPr txBox="1">
            <a:spLocks/>
          </p:cNvSpPr>
          <p:nvPr/>
        </p:nvSpPr>
        <p:spPr>
          <a:xfrm>
            <a:off x="317189" y="1776476"/>
            <a:ext cx="6207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Box plots</a:t>
            </a:r>
          </a:p>
        </p:txBody>
      </p:sp>
      <p:pic>
        <p:nvPicPr>
          <p:cNvPr id="10" name="Picture 9" descr="A graph with blue squares and white text&#10;&#10;AI-generated content may be incorrect.">
            <a:extLst>
              <a:ext uri="{FF2B5EF4-FFF2-40B4-BE49-F238E27FC236}">
                <a16:creationId xmlns:a16="http://schemas.microsoft.com/office/drawing/2014/main" id="{69F18FEA-73A1-90C0-F618-A6E60299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05" y="3102039"/>
            <a:ext cx="4814899" cy="36111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BEE62F3-9704-5C9E-0787-CF07B61911E6}"/>
              </a:ext>
            </a:extLst>
          </p:cNvPr>
          <p:cNvSpPr txBox="1">
            <a:spLocks/>
          </p:cNvSpPr>
          <p:nvPr/>
        </p:nvSpPr>
        <p:spPr>
          <a:xfrm>
            <a:off x="5527510" y="1776475"/>
            <a:ext cx="6207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 tests</a:t>
            </a:r>
          </a:p>
        </p:txBody>
      </p:sp>
    </p:spTree>
    <p:extLst>
      <p:ext uri="{BB962C8B-B14F-4D97-AF65-F5344CB8AC3E}">
        <p14:creationId xmlns:p14="http://schemas.microsoft.com/office/powerpoint/2010/main" val="6333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41E4C-A694-8C00-08FA-0E34A93D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7E3A-F7E3-CDD7-1762-4EE64BB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Affective Reactivity Index (ARI)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1D0D-1213-3751-A38F-B72F79A3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a new column “Dx binary” (just in pandas for t tests).</a:t>
            </a:r>
          </a:p>
          <a:p>
            <a:r>
              <a:rPr lang="en-US" sz="2400" dirty="0"/>
              <a:t>4 relevant columns:</a:t>
            </a:r>
          </a:p>
          <a:p>
            <a:pPr lvl="1"/>
            <a:r>
              <a:rPr lang="it-IT" sz="2000" dirty="0"/>
              <a:t>ARI_1_C</a:t>
            </a:r>
          </a:p>
          <a:p>
            <a:pPr lvl="1"/>
            <a:r>
              <a:rPr lang="it-IT" sz="2000" dirty="0"/>
              <a:t>ARI_1_P</a:t>
            </a:r>
          </a:p>
          <a:p>
            <a:pPr lvl="1"/>
            <a:r>
              <a:rPr lang="it-IT" sz="2000" dirty="0"/>
              <a:t>ARI_6_C</a:t>
            </a:r>
          </a:p>
          <a:p>
            <a:pPr lvl="1"/>
            <a:r>
              <a:rPr lang="it-IT" sz="2000" dirty="0"/>
              <a:t>ARI_6_P</a:t>
            </a:r>
          </a:p>
          <a:p>
            <a:r>
              <a:rPr lang="it-IT" sz="2400" dirty="0"/>
              <a:t>For now, we did 4 t tests (one for each).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08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387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Office Theme</vt:lpstr>
      <vt:lpstr>IRR-ANX Motion Update: April 2025</vt:lpstr>
      <vt:lpstr>Background </vt:lpstr>
      <vt:lpstr>Hypotheses </vt:lpstr>
      <vt:lpstr>Sample </vt:lpstr>
      <vt:lpstr>EXAMPLE SLIDE:  Stop Signal Task (SST) Pre-processing</vt:lpstr>
      <vt:lpstr>EXAMPLE SLIDE:  Task Summaries</vt:lpstr>
      <vt:lpstr>Task (SST) Pre-processing</vt:lpstr>
      <vt:lpstr>Task Summaries</vt:lpstr>
      <vt:lpstr>Affective Reactivity Index (ARI) Pre-processing</vt:lpstr>
      <vt:lpstr>ARI Summaries</vt:lpstr>
      <vt:lpstr>Screen for Child Anxiety Related Disorders (SCARED)  Pre-processing</vt:lpstr>
      <vt:lpstr>SCARED Summaries</vt:lpstr>
      <vt:lpstr>Analysis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Laky, Zoe (NIH/NIMH) [F]</dc:creator>
  <cp:lastModifiedBy>Lior Raymond</cp:lastModifiedBy>
  <cp:revision>23</cp:revision>
  <dcterms:created xsi:type="dcterms:W3CDTF">2025-03-30T02:44:40Z</dcterms:created>
  <dcterms:modified xsi:type="dcterms:W3CDTF">2025-04-07T09:22:26Z</dcterms:modified>
</cp:coreProperties>
</file>