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7A8DEA3-260E-440F-8B48-24C016C587DF}" type="datetimeFigureOut">
              <a:rPr lang="he-IL" smtClean="0"/>
              <a:t>כ"א/טבת/תשע"ט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B9CDBD3-5A70-4963-8395-8C4963C141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381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picture is taken from http://www.mitrarobot.com/is-sentiment-analysis-shaping-the-retail/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CDBD3-5A70-4963-8395-8C4963C1417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264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picture is taken from https://machinelearningblogs.com/2016/12/01/opinion-mining-beyond-sentiment-analysis/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CDBD3-5A70-4963-8395-8C4963C1417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863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picture is taken from  https://www.crimsonhexagon.com/blog/what-is-sentiment-analysis/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CDBD3-5A70-4963-8395-8C4963C1417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89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http://ideastream.gi2mo.org/mine_ideas.html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CDBD3-5A70-4963-8395-8C4963C14170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651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 taken from http://www.dataversity.net/artificial-neural-networks-overview/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CDBD3-5A70-4963-8395-8C4963C14170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58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E7551D-19CB-44A0-9B34-9349C8AC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8C55401-2882-46E0-88FD-848E1E4CE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832B82-943C-4E56-BB3F-AC2DC1C0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כ"א/טבת/תשע"ט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2BBA61-C241-470D-9E57-8DF4FD10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B91742-0C44-4011-B35E-DA16C87A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294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0A5135-FF91-4C88-BE8A-E4F7BE27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67B5B7-5B6C-4462-8C60-133650CB2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B2A029-A9A0-407C-8844-80DDCD23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כ"א/טבת/תשע"ט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2B1509-7094-451A-A711-196F1FB2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2669BE-26EA-46E6-A816-DAA360F6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085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1651F9-4322-446E-A12F-9E0DA0220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8C46BD2-AEF0-46D5-A513-7604308A6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5407D0-9AE3-4BE0-8950-954E8B3E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כ"א/טבת/תשע"ט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421E65-B3CE-450D-B29A-5914AAAC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711889-9015-4C49-B593-A0FBE980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17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3E1D2B-CEB8-4A97-BEF7-E5DEFCF9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A482F0-D43E-443F-B5E6-B90B2B25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6D1B2C-B859-4593-AB6C-7587F4D0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כ"א/טבת/תשע"ט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53279C-C44F-4CD1-A13D-A498D6FF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8DAB5F-0411-492A-A342-BB1E17F7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55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A9C59A-0D3D-4F19-BCD0-C88E995D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83C6C20-6F94-40B1-ABE5-37892FBF9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914356-2E5B-4D15-A6F4-56626171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כ"א/טבת/תשע"ט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31E767-B6A6-438A-92BE-86529822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A9CED1-3797-44EE-ACE2-C4663C27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35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F9B959-49BF-44F4-9FC9-8E088432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B3B136-1C8A-4122-AFDE-E6A7F2A28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D8B86FF-60AD-4592-AFED-54CE90B3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6753A2-4CA0-4570-8254-97FE065E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כ"א/טבת/תשע"ט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7242317-E4DC-4E46-80B1-383433F0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0A16C0-55B4-4F85-A00C-3C47EC25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4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FEF4BE-7D2D-4943-AD6A-BCEAA21F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2B4FE6-F4E9-4E8F-A72F-08957D14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584B7CA-24A4-48E4-9CD6-6DCD2874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713658E-16EA-4E5A-BEC0-F9B305EFB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10D9E90-2061-4472-B9F8-9154025B1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F9E24FA-FADB-4740-B248-7A240919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כ"א/טבת/תשע"ט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786FEB3-1ADC-4276-B0EE-E284E507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785469E-17CD-443E-ABA4-8276AC09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27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771EDD-819D-43FE-A197-03F7B59C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378633F-6CA4-4D0C-8C40-9F08064E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כ"א/טבת/תשע"ט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E70034E-344F-4715-A329-AE296EEC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4042990-4E3F-49F0-AE6C-40F6B030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309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22AB15E-7027-4F53-9665-2751DF0A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כ"א/טבת/תשע"ט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83AFEC-BF41-4528-BC0C-EA4DB2D0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D235AC8-7CDE-407A-8F4D-535CC2CB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806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DFD86-B3FA-439D-BA03-D0B6C03A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1CA216-129C-411C-8D18-3D8345FB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D8AFA5-0E65-4F4F-A67E-17496ACD2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B5305C0-9231-440B-9B98-B7192873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כ"א/טבת/תשע"ט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08537E0-9412-4ECA-A0DB-799831F8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9D61299-CAB9-410F-B1EE-A768FFC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688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B9F67C-4677-4E9C-8633-19560B58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FA9AE73-CB38-42BB-8F01-0A861C36C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661C5B3-6FA9-482C-BA0E-36CB3D913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5F375B6-1E6C-494A-9E53-6B9CD601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כ"א/טבת/תשע"ט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A63422-C728-46D3-80CD-3D40D772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C906B3D-2B1D-4138-8406-541847B6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06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A035EB7-E9EF-45CC-80E0-85AEF086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7BC216-6EA9-493E-89F2-2D5A1F1D7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61450E-F133-4A22-AD8E-35DC126CB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E0E4A-F697-4ADD-8C60-0E7A534E4056}" type="datetimeFigureOut">
              <a:rPr lang="he-IL" smtClean="0"/>
              <a:t>כ"א/טבת/תשע"ט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32BF80-32DC-4934-A2E6-418FBFA8C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72A942-D0A7-43D5-A818-74DE83EDD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443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91EC348-DEE4-4832-9F3A-274225AD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Sentiment Analysis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D5F9C01-6A05-4612-8D93-012EDF780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</a:rPr>
              <a:t>Lior</a:t>
            </a:r>
            <a:r>
              <a:rPr lang="en-US" sz="2000" dirty="0">
                <a:solidFill>
                  <a:schemeClr val="bg1"/>
                </a:solidFill>
              </a:rPr>
              <a:t> Reznik</a:t>
            </a:r>
            <a:endParaRPr lang="he-IL" sz="2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AF9D8A-CD18-4EED-ACF3-C14F99DE6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1368648"/>
            <a:ext cx="4047843" cy="27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FB5200-8406-4DDE-9DDE-58EAE8F7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e-IL" dirty="0"/>
              <a:t>בעיות במודל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912AC3-370B-4F99-A202-8C3C8DBB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he-IL" sz="2000"/>
              <a:t>כישלון בזיהוי של שלילה כפולה:</a:t>
            </a:r>
          </a:p>
          <a:p>
            <a:pPr marL="0" indent="0">
              <a:buNone/>
            </a:pPr>
            <a:r>
              <a:rPr lang="he-IL" sz="2000"/>
              <a:t>   הגדלת מאגר המידע לאימון.</a:t>
            </a:r>
          </a:p>
          <a:p>
            <a:pPr marL="0" indent="0">
              <a:buNone/>
            </a:pPr>
            <a:r>
              <a:rPr lang="he-IL" sz="2000"/>
              <a:t>   הוספת ביקורות לאימון אשר יש בתוכן שלילות כפולות.</a:t>
            </a:r>
          </a:p>
          <a:p>
            <a:pPr marL="0" indent="0">
              <a:buNone/>
            </a:pPr>
            <a:endParaRPr lang="he-IL" sz="2000"/>
          </a:p>
          <a:p>
            <a:r>
              <a:rPr lang="he-IL" sz="2000"/>
              <a:t>המודל נכשל לזהות נכון ביקורות ארוכות אשר מחולקות לחלק טוב ולחלק רע:</a:t>
            </a:r>
          </a:p>
          <a:p>
            <a:pPr marL="0" indent="0">
              <a:buNone/>
            </a:pPr>
            <a:r>
              <a:rPr lang="he-IL" sz="2000"/>
              <a:t>  משחק עם אורך הרצפים.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A502101-DE28-40E7-A493-D5ED6745B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8676755-E11F-48B1-A8FA-6C17CE3F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000000"/>
                </a:solidFill>
              </a:rPr>
              <a:t>מה זה </a:t>
            </a:r>
            <a:r>
              <a:rPr lang="en-US" dirty="0">
                <a:solidFill>
                  <a:srgbClr val="000000"/>
                </a:solidFill>
              </a:rPr>
              <a:t>Sentiment Analysis</a:t>
            </a:r>
            <a:r>
              <a:rPr lang="he-IL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מציין מיקום תוכן 3">
            <a:extLst>
              <a:ext uri="{FF2B5EF4-FFF2-40B4-BE49-F238E27FC236}">
                <a16:creationId xmlns:a16="http://schemas.microsoft.com/office/drawing/2014/main" id="{B977E920-C07F-4FE6-A570-674084834A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5981" r="13657" b="-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4EF98F-5EE5-4D81-8587-6EC434EC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2000" dirty="0">
                <a:solidFill>
                  <a:srgbClr val="000000"/>
                </a:solidFill>
              </a:rPr>
              <a:t>בהינתן המשפטים הבאים:</a:t>
            </a:r>
          </a:p>
          <a:p>
            <a:r>
              <a:rPr lang="he-IL" sz="2000" dirty="0">
                <a:solidFill>
                  <a:srgbClr val="000000"/>
                </a:solidFill>
              </a:rPr>
              <a:t>הסרט רפסודיה בוהמית הוא סרט מדהים.</a:t>
            </a:r>
          </a:p>
          <a:p>
            <a:r>
              <a:rPr lang="he-IL" sz="2000" dirty="0">
                <a:solidFill>
                  <a:srgbClr val="000000"/>
                </a:solidFill>
              </a:rPr>
              <a:t>ונום החדש אינו כזה נורא כפי שהיה נדמה.</a:t>
            </a:r>
          </a:p>
          <a:p>
            <a:r>
              <a:rPr lang="he-IL" sz="2000" dirty="0">
                <a:solidFill>
                  <a:srgbClr val="000000"/>
                </a:solidFill>
              </a:rPr>
              <a:t>האיפון החדש הוא סתם בזבוז של כסף.</a:t>
            </a:r>
          </a:p>
          <a:p>
            <a:pPr marL="0" indent="0">
              <a:buNone/>
            </a:pPr>
            <a:endParaRPr lang="he-IL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he-IL" sz="2000" dirty="0">
                <a:solidFill>
                  <a:srgbClr val="000000"/>
                </a:solidFill>
              </a:rPr>
              <a:t>קל לנו להבין אם המשפט חיובי או שלילי</a:t>
            </a:r>
          </a:p>
          <a:p>
            <a:pPr marL="0" indent="0">
              <a:buNone/>
            </a:pPr>
            <a:r>
              <a:rPr lang="he-IL" sz="2000" dirty="0">
                <a:solidFill>
                  <a:srgbClr val="000000"/>
                </a:solidFill>
              </a:rPr>
              <a:t>למחשב? לא כל כך.</a:t>
            </a:r>
          </a:p>
        </p:txBody>
      </p:sp>
    </p:spTree>
    <p:extLst>
      <p:ext uri="{BB962C8B-B14F-4D97-AF65-F5344CB8AC3E}">
        <p14:creationId xmlns:p14="http://schemas.microsoft.com/office/powerpoint/2010/main" val="312598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012560-9BA3-4D51-8A55-743DF7EA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he-IL" dirty="0"/>
              <a:t>הצורך ב-</a:t>
            </a:r>
            <a:r>
              <a:rPr lang="en-US"/>
              <a:t> Sentiment Analysis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61ED5E1-BD15-4528-8855-1E4C461EC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33" y="2589086"/>
            <a:ext cx="4670301" cy="275547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251AA4-7D03-4AD5-A936-FDB1D494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he-IL" sz="2200"/>
              <a:t>מה אנשים חושבים על המועמד לראשות הממשלה?</a:t>
            </a:r>
          </a:p>
          <a:p>
            <a:r>
              <a:rPr lang="he-IL" sz="2200"/>
              <a:t>מה אנשים חושבים על הסרט?</a:t>
            </a:r>
          </a:p>
          <a:p>
            <a:r>
              <a:rPr lang="he-IL" sz="2200"/>
              <a:t>מה אנשים חושבים על הפלאפון החדש?</a:t>
            </a:r>
          </a:p>
          <a:p>
            <a:r>
              <a:rPr lang="he-IL" sz="2200"/>
              <a:t>ניבוי תוצאות הבחירות</a:t>
            </a:r>
            <a:r>
              <a:rPr lang="en-US" sz="2200"/>
              <a:t>,</a:t>
            </a:r>
            <a:r>
              <a:rPr lang="he-IL" sz="2200"/>
              <a:t> ניבוי עלייה או ירידה של מניות בבורסה.</a:t>
            </a:r>
          </a:p>
        </p:txBody>
      </p:sp>
    </p:spTree>
    <p:extLst>
      <p:ext uri="{BB962C8B-B14F-4D97-AF65-F5344CB8AC3E}">
        <p14:creationId xmlns:p14="http://schemas.microsoft.com/office/powerpoint/2010/main" val="313036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74CD74-EA40-402A-AC8A-F254F04F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הכרת המידע ועיבוד מקדים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8367DF-F9DF-4ECF-A883-13487351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68"/>
            <a:ext cx="10515600" cy="4832795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הפרויקט בוצע על ביקורות סרטים של </a:t>
            </a:r>
            <a:r>
              <a:rPr lang="en-US" dirty="0"/>
              <a:t>IMDB</a:t>
            </a:r>
            <a:r>
              <a:rPr lang="he-IL" dirty="0"/>
              <a:t> בעל 50000 ביקורות מתויגות</a:t>
            </a:r>
            <a:r>
              <a:rPr lang="en-US" dirty="0"/>
              <a:t> </a:t>
            </a:r>
            <a:r>
              <a:rPr lang="he-IL" dirty="0"/>
              <a:t> כחיוביות או שליליות (0 או 1).</a:t>
            </a:r>
            <a:endParaRPr lang="en-US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שלבי העיבוד כללו:</a:t>
            </a:r>
          </a:p>
          <a:p>
            <a:r>
              <a:rPr lang="he-IL" dirty="0"/>
              <a:t>נרמול המידע: הקטנת כל האותיות</a:t>
            </a:r>
            <a:r>
              <a:rPr lang="en-US" dirty="0"/>
              <a:t>,</a:t>
            </a:r>
            <a:r>
              <a:rPr lang="he-IL" dirty="0"/>
              <a:t> הסרת קיצורים (</a:t>
            </a:r>
            <a:r>
              <a:rPr lang="en-US" dirty="0"/>
              <a:t>isn’t</a:t>
            </a:r>
            <a:r>
              <a:rPr lang="he-IL" dirty="0"/>
              <a:t>-&gt;</a:t>
            </a:r>
            <a:r>
              <a:rPr lang="en-US" dirty="0"/>
              <a:t>is not</a:t>
            </a:r>
            <a:r>
              <a:rPr lang="he-IL" dirty="0"/>
              <a:t>).</a:t>
            </a:r>
          </a:p>
          <a:p>
            <a:r>
              <a:rPr lang="he-IL" dirty="0"/>
              <a:t>ניקיון המידע:  מחיקת תגיות </a:t>
            </a:r>
            <a:r>
              <a:rPr lang="en-US" dirty="0"/>
              <a:t>html</a:t>
            </a:r>
            <a:r>
              <a:rPr lang="he-IL" dirty="0"/>
              <a:t> </a:t>
            </a:r>
            <a:r>
              <a:rPr lang="en-US" dirty="0"/>
              <a:t>,</a:t>
            </a:r>
            <a:r>
              <a:rPr lang="he-IL" dirty="0"/>
              <a:t> מחיקת כל דבר שהוא לא אות קטנה.</a:t>
            </a:r>
          </a:p>
          <a:p>
            <a:r>
              <a:rPr lang="en-US" dirty="0"/>
              <a:t>Lemmatization</a:t>
            </a:r>
            <a:r>
              <a:rPr lang="he-IL" dirty="0"/>
              <a:t>: הפיכת מילים בעלות בסיס זהה לבסיס (</a:t>
            </a:r>
            <a:r>
              <a:rPr lang="en-US" dirty="0"/>
              <a:t>better, great, good</a:t>
            </a:r>
            <a:r>
              <a:rPr lang="he-IL" dirty="0"/>
              <a:t>-&gt;</a:t>
            </a:r>
            <a:r>
              <a:rPr lang="en-US" dirty="0"/>
              <a:t>good</a:t>
            </a:r>
            <a:r>
              <a:rPr lang="he-IL" dirty="0"/>
              <a:t>).</a:t>
            </a:r>
          </a:p>
          <a:p>
            <a:r>
              <a:rPr lang="he-IL" dirty="0"/>
              <a:t>מחיקת </a:t>
            </a:r>
            <a:r>
              <a:rPr lang="en-US" dirty="0"/>
              <a:t>stop words</a:t>
            </a:r>
            <a:r>
              <a:rPr lang="he-IL" dirty="0"/>
              <a:t> למעט </a:t>
            </a:r>
            <a:r>
              <a:rPr lang="en-US" dirty="0" err="1"/>
              <a:t>no,nor</a:t>
            </a:r>
            <a:r>
              <a:rPr lang="he-IL" dirty="0"/>
              <a:t>.</a:t>
            </a:r>
          </a:p>
          <a:p>
            <a:r>
              <a:rPr lang="he-IL" dirty="0"/>
              <a:t>בניית מילון תדירויות והפיכת כל הביקורות לווקטור של רצפים בעלי גודל אחיד (180) והשארת המילים בתדירות הגבוה ביותר(עד 25000).</a:t>
            </a:r>
          </a:p>
          <a:p>
            <a:r>
              <a:rPr lang="en-US" dirty="0"/>
              <a:t>33,500</a:t>
            </a:r>
            <a:r>
              <a:rPr lang="he-IL" dirty="0"/>
              <a:t> ביקורות לאימון ו-</a:t>
            </a:r>
            <a:r>
              <a:rPr lang="en-US" dirty="0"/>
              <a:t>16,500</a:t>
            </a:r>
            <a:r>
              <a:rPr lang="he-IL" dirty="0"/>
              <a:t> לבדיקה.</a:t>
            </a:r>
          </a:p>
          <a:p>
            <a:endParaRPr lang="en-US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969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AF6E63-392F-4CB9-A1CC-85B90311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בעיות בסיווג וגישות לפתרון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87966D-6552-4793-B162-782D92F4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בעיות אפשריות:</a:t>
            </a:r>
          </a:p>
          <a:p>
            <a:r>
              <a:rPr lang="he-IL" dirty="0"/>
              <a:t>שלילה כפולה: "הסרט לא כזה גרוע כפי שהוא נראה בהתחלה".</a:t>
            </a:r>
          </a:p>
          <a:p>
            <a:r>
              <a:rPr lang="he-IL" dirty="0"/>
              <a:t>תלויות בין מילים: בכדי להבין אם הטקסט חיובי או שלילי צריך להסתכל על מספר מילים</a:t>
            </a:r>
            <a:r>
              <a:rPr lang="en-US" dirty="0"/>
              <a:t>,</a:t>
            </a:r>
            <a:r>
              <a:rPr lang="he-IL" dirty="0"/>
              <a:t> לעיתים גם מילים אשר רחוקות זו מזו.</a:t>
            </a:r>
          </a:p>
          <a:p>
            <a:endParaRPr lang="he-IL" dirty="0"/>
          </a:p>
          <a:p>
            <a:pPr marL="0" indent="0">
              <a:buNone/>
            </a:pPr>
            <a:r>
              <a:rPr lang="he-IL" dirty="0"/>
              <a:t>מודלים אשר נשקלו ונפסלו:</a:t>
            </a:r>
          </a:p>
          <a:p>
            <a:r>
              <a:rPr lang="he-IL" dirty="0" err="1"/>
              <a:t>נאייב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: נקודת הנחה של המודל היא שאין תלות בין המילים.</a:t>
            </a:r>
          </a:p>
          <a:p>
            <a:r>
              <a:rPr lang="en-US" dirty="0"/>
              <a:t>Sentiment lexicon</a:t>
            </a:r>
            <a:r>
              <a:rPr lang="he-IL" dirty="0"/>
              <a:t> : חוסר תלות בין המילים.</a:t>
            </a:r>
          </a:p>
          <a:p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5CA0E85-F302-4ECE-A278-CB59F3FE7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111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9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545D8-2648-458B-AEF9-CB79BEAB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he-IL"/>
              <a:t>בחירת </a:t>
            </a:r>
            <a:r>
              <a:rPr lang="en-US"/>
              <a:t>baseline</a:t>
            </a:r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846D2A3-DD9B-43FF-89AF-6CCB18D3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686806"/>
            <a:ext cx="5069382" cy="256003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A91B39-D1F0-4B13-81DB-750BECFE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he-IL" sz="2000" dirty="0"/>
              <a:t>המודל הנבחר לשמש כבסיס להשוואות הוא מודל</a:t>
            </a:r>
            <a:r>
              <a:rPr lang="en-US" sz="2000" dirty="0"/>
              <a:t>  RNN(LSTM) </a:t>
            </a:r>
            <a:r>
              <a:rPr lang="he-IL" sz="2000" dirty="0"/>
              <a:t>שכן:</a:t>
            </a:r>
          </a:p>
          <a:p>
            <a:r>
              <a:rPr lang="he-IL" sz="2000" dirty="0"/>
              <a:t>אין הנחות על המידע.</a:t>
            </a:r>
          </a:p>
          <a:p>
            <a:r>
              <a:rPr lang="he-IL" sz="2000" dirty="0"/>
              <a:t>המודל מנסה ללמוד קשר בין המילים בעזרת יכולת זיכרון.</a:t>
            </a:r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המודל עצמו:</a:t>
            </a:r>
          </a:p>
          <a:p>
            <a:r>
              <a:rPr lang="he-IL" sz="2000" dirty="0"/>
              <a:t>שכבת </a:t>
            </a:r>
            <a:r>
              <a:rPr lang="en-US" sz="2000" dirty="0"/>
              <a:t>embeddings</a:t>
            </a:r>
            <a:r>
              <a:rPr lang="he-IL" sz="2000" dirty="0"/>
              <a:t> בעלת ייצוג של 96</a:t>
            </a:r>
          </a:p>
          <a:p>
            <a:r>
              <a:rPr lang="he-IL" sz="2000" dirty="0"/>
              <a:t>שכבת </a:t>
            </a:r>
            <a:r>
              <a:rPr lang="en-US" sz="2000" dirty="0"/>
              <a:t>LSTM</a:t>
            </a:r>
            <a:r>
              <a:rPr lang="he-IL" sz="2000" dirty="0"/>
              <a:t> בעלת 128 תאים</a:t>
            </a:r>
            <a:endParaRPr lang="en-US" sz="2000" dirty="0"/>
          </a:p>
          <a:p>
            <a:r>
              <a:rPr lang="he-IL" sz="2000" dirty="0"/>
              <a:t>שכבת</a:t>
            </a:r>
            <a:r>
              <a:rPr lang="en-US" sz="2000" dirty="0"/>
              <a:t>  dense </a:t>
            </a:r>
            <a:endParaRPr lang="he-IL" sz="2000" dirty="0"/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70527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3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5DB9344-94A7-47C1-8912-0881335B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he-IL" sz="4100" dirty="0">
                <a:solidFill>
                  <a:srgbClr val="FFFFFF"/>
                </a:solidFill>
              </a:rPr>
              <a:t>תוצאות ה-</a:t>
            </a:r>
            <a:r>
              <a:rPr lang="en-US" sz="4100" dirty="0">
                <a:solidFill>
                  <a:srgbClr val="FFFFFF"/>
                </a:solidFill>
              </a:rPr>
              <a:t>Baseline</a:t>
            </a:r>
            <a:endParaRPr lang="he-IL" sz="4100" dirty="0">
              <a:solidFill>
                <a:srgbClr val="FFFFFF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1FB01AE-CFD0-49CE-A4A9-5AF29B50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6" y="422735"/>
            <a:ext cx="4471210" cy="268639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9A7F9EAC-E978-4BF6-B584-AB2B9E9F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109132"/>
            <a:ext cx="3913844" cy="2465809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AC4BCA-BDBC-4BFB-90CE-8E1C582E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he-IL" sz="2400" dirty="0">
                <a:solidFill>
                  <a:srgbClr val="FFFFFF"/>
                </a:solidFill>
              </a:rPr>
              <a:t>הרצה של ה-</a:t>
            </a:r>
            <a:r>
              <a:rPr lang="en-US" sz="2400" dirty="0">
                <a:solidFill>
                  <a:srgbClr val="FFFFFF"/>
                </a:solidFill>
              </a:rPr>
              <a:t>baseline</a:t>
            </a:r>
            <a:r>
              <a:rPr lang="he-IL" sz="2400" dirty="0">
                <a:solidFill>
                  <a:srgbClr val="FFFFFF"/>
                </a:solidFill>
              </a:rPr>
              <a:t> התבצעה על 80 אחוז מה-</a:t>
            </a:r>
            <a:r>
              <a:rPr lang="en-US" sz="2400" dirty="0">
                <a:solidFill>
                  <a:srgbClr val="FFFFFF"/>
                </a:solidFill>
              </a:rPr>
              <a:t>Train</a:t>
            </a:r>
            <a:r>
              <a:rPr lang="he-IL" sz="2400" dirty="0">
                <a:solidFill>
                  <a:srgbClr val="FFFFFF"/>
                </a:solidFill>
              </a:rPr>
              <a:t> כאשר 20 אחוז נשמרו לבדיקה אחרי כל ריצה של המודל.</a:t>
            </a:r>
          </a:p>
          <a:p>
            <a:r>
              <a:rPr lang="he-IL" sz="2400" dirty="0">
                <a:solidFill>
                  <a:srgbClr val="FFFFFF"/>
                </a:solidFill>
              </a:rPr>
              <a:t>התוצאה של הרצת ה-</a:t>
            </a:r>
            <a:r>
              <a:rPr lang="en-US" sz="2400" dirty="0">
                <a:solidFill>
                  <a:srgbClr val="FFFFFF"/>
                </a:solidFill>
              </a:rPr>
              <a:t>baseline</a:t>
            </a:r>
            <a:r>
              <a:rPr lang="he-IL" sz="2400" dirty="0">
                <a:solidFill>
                  <a:srgbClr val="FFFFFF"/>
                </a:solidFill>
              </a:rPr>
              <a:t> על ה-</a:t>
            </a:r>
            <a:r>
              <a:rPr lang="en-US" sz="2400" dirty="0">
                <a:solidFill>
                  <a:srgbClr val="FFFFFF"/>
                </a:solidFill>
              </a:rPr>
              <a:t>test</a:t>
            </a:r>
            <a:r>
              <a:rPr lang="he-IL" sz="2400" dirty="0">
                <a:solidFill>
                  <a:srgbClr val="FFFFFF"/>
                </a:solidFill>
              </a:rPr>
              <a:t> הביאה תוצאה של </a:t>
            </a:r>
            <a:r>
              <a:rPr lang="en-US" sz="2400" dirty="0">
                <a:solidFill>
                  <a:srgbClr val="FFFFFF"/>
                </a:solidFill>
              </a:rPr>
              <a:t>83.6</a:t>
            </a:r>
            <a:r>
              <a:rPr lang="he-IL" sz="2400" dirty="0">
                <a:solidFill>
                  <a:srgbClr val="FFFFFF"/>
                </a:solidFill>
              </a:rPr>
              <a:t> אחוז.</a:t>
            </a:r>
          </a:p>
          <a:p>
            <a:r>
              <a:rPr lang="he-IL" sz="2400" dirty="0">
                <a:solidFill>
                  <a:srgbClr val="FFFFFF"/>
                </a:solidFill>
              </a:rPr>
              <a:t>התבוננות בגרפים מראה מספר בעיות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Overfitting   </a:t>
            </a:r>
            <a:r>
              <a:rPr lang="he-IL" sz="2400" dirty="0">
                <a:solidFill>
                  <a:srgbClr val="FFFFFF"/>
                </a:solidFill>
              </a:rPr>
              <a:t> ו-</a:t>
            </a:r>
            <a:r>
              <a:rPr lang="en-US" sz="2400" dirty="0">
                <a:solidFill>
                  <a:srgbClr val="FFFFFF"/>
                </a:solidFill>
              </a:rPr>
              <a:t>Gradient Explode</a:t>
            </a:r>
            <a:r>
              <a:rPr lang="he-IL" sz="24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he-IL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he-IL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1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5F8BD3-113A-497B-98E9-EA14FA19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he-IL"/>
              <a:t>ניסיונות לשיפור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C48960-1AD7-485F-93A4-4290B7B2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he-IL" sz="1300"/>
              <a:t>בוצעו ניסיונות לשנות את הייצוג של המידע:</a:t>
            </a:r>
          </a:p>
          <a:p>
            <a:pPr marL="0" indent="0">
              <a:buNone/>
            </a:pPr>
            <a:r>
              <a:rPr lang="he-IL" sz="1300"/>
              <a:t>   גודל הרצף.</a:t>
            </a:r>
          </a:p>
          <a:p>
            <a:pPr marL="0" indent="0">
              <a:buNone/>
            </a:pPr>
            <a:r>
              <a:rPr lang="he-IL" sz="1300"/>
              <a:t>   גודל הייצוג הווקטורי של המילה.</a:t>
            </a:r>
          </a:p>
          <a:p>
            <a:pPr marL="0" indent="0">
              <a:buNone/>
            </a:pPr>
            <a:r>
              <a:rPr lang="he-IL" sz="1300"/>
              <a:t>   כמות המילים להתייחסות.</a:t>
            </a:r>
          </a:p>
          <a:p>
            <a:pPr marL="0" indent="0">
              <a:buNone/>
            </a:pPr>
            <a:endParaRPr lang="he-IL" sz="1300"/>
          </a:p>
          <a:p>
            <a:r>
              <a:rPr lang="he-IL" sz="1300"/>
              <a:t>שינוי המודל:</a:t>
            </a:r>
          </a:p>
          <a:p>
            <a:pPr marL="0" indent="0">
              <a:buNone/>
            </a:pPr>
            <a:r>
              <a:rPr lang="he-IL" sz="1300"/>
              <a:t>  שינוי כמות הניורונים בשכבת ה-</a:t>
            </a:r>
            <a:r>
              <a:rPr lang="en-US" sz="1300"/>
              <a:t>LSTM</a:t>
            </a:r>
            <a:r>
              <a:rPr lang="he-IL" sz="1300"/>
              <a:t>.</a:t>
            </a:r>
          </a:p>
          <a:p>
            <a:pPr marL="0" indent="0">
              <a:buNone/>
            </a:pPr>
            <a:r>
              <a:rPr lang="he-IL" sz="1300"/>
              <a:t>  שינוי שכבת ה-</a:t>
            </a:r>
            <a:r>
              <a:rPr lang="en-US" sz="1300"/>
              <a:t>LSTM</a:t>
            </a:r>
            <a:r>
              <a:rPr lang="he-IL" sz="1300"/>
              <a:t> ל-</a:t>
            </a:r>
            <a:r>
              <a:rPr lang="en-US" sz="1300"/>
              <a:t>biLSTM</a:t>
            </a:r>
            <a:r>
              <a:rPr lang="he-IL" sz="1300"/>
              <a:t>.</a:t>
            </a:r>
          </a:p>
          <a:p>
            <a:pPr marL="0" indent="0">
              <a:buNone/>
            </a:pPr>
            <a:r>
              <a:rPr lang="he-IL" sz="1300"/>
              <a:t>  הוספת </a:t>
            </a:r>
            <a:r>
              <a:rPr lang="en-US" sz="1300"/>
              <a:t>Dropout</a:t>
            </a:r>
            <a:r>
              <a:rPr lang="he-IL" sz="1300"/>
              <a:t>.</a:t>
            </a:r>
          </a:p>
          <a:p>
            <a:pPr marL="0" indent="0">
              <a:buNone/>
            </a:pPr>
            <a:r>
              <a:rPr lang="he-IL" sz="1300"/>
              <a:t>  שילוב בין </a:t>
            </a:r>
            <a:r>
              <a:rPr lang="en-US" sz="1300"/>
              <a:t>RNN</a:t>
            </a:r>
            <a:r>
              <a:rPr lang="he-IL" sz="1300"/>
              <a:t> ל-</a:t>
            </a:r>
            <a:r>
              <a:rPr lang="en-US" sz="1300"/>
              <a:t>CNN</a:t>
            </a:r>
            <a:r>
              <a:rPr lang="he-IL" sz="1300"/>
              <a:t>.</a:t>
            </a:r>
          </a:p>
          <a:p>
            <a:pPr marL="0" indent="0">
              <a:buNone/>
            </a:pPr>
            <a:r>
              <a:rPr lang="he-IL" sz="1300"/>
              <a:t>  שינוי פונקציות אקטיבציה + שינוי צעד למידה(</a:t>
            </a:r>
            <a:r>
              <a:rPr lang="en-US" sz="1300"/>
              <a:t>learning rate</a:t>
            </a:r>
            <a:r>
              <a:rPr lang="he-IL" sz="1300"/>
              <a:t>).</a:t>
            </a:r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B9C7658-95AC-46CF-8371-D1E961236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1" r="13796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3902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115452-8987-4204-ABDE-185A457A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e-IL"/>
              <a:t>מודל סופי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F803E6-2310-4148-8E50-7E99D6E4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he-IL" sz="2000" dirty="0"/>
              <a:t>שכבת </a:t>
            </a:r>
            <a:r>
              <a:rPr lang="en-US" sz="2000" dirty="0"/>
              <a:t>embeddings</a:t>
            </a:r>
            <a:r>
              <a:rPr lang="he-IL" sz="2000" dirty="0"/>
              <a:t>.</a:t>
            </a:r>
          </a:p>
          <a:p>
            <a:r>
              <a:rPr lang="he-IL" sz="2000" dirty="0"/>
              <a:t>שכבת </a:t>
            </a:r>
            <a:r>
              <a:rPr lang="en-US" sz="2000" dirty="0"/>
              <a:t>Bi-LSTM</a:t>
            </a:r>
            <a:r>
              <a:rPr lang="he-IL" sz="2000" dirty="0"/>
              <a:t> בעלת 0.2 אחוז </a:t>
            </a:r>
            <a:r>
              <a:rPr lang="en-US" sz="2000" dirty="0"/>
              <a:t>dropout</a:t>
            </a:r>
            <a:r>
              <a:rPr lang="he-IL" sz="2000" dirty="0"/>
              <a:t> על הקלט ועל הזיכרון.</a:t>
            </a:r>
          </a:p>
          <a:p>
            <a:r>
              <a:rPr lang="he-IL" sz="2000" dirty="0"/>
              <a:t>שכבת </a:t>
            </a:r>
            <a:r>
              <a:rPr lang="en-US" sz="2000" dirty="0"/>
              <a:t>Conv1d</a:t>
            </a:r>
            <a:r>
              <a:rPr lang="he-IL" sz="2000" dirty="0"/>
              <a:t> בעל 200 פילטרים וגודל חלון 3.</a:t>
            </a:r>
          </a:p>
          <a:p>
            <a:r>
              <a:rPr lang="he-IL" sz="2000" dirty="0"/>
              <a:t>שכבת</a:t>
            </a:r>
            <a:r>
              <a:rPr lang="en-US" sz="2000" dirty="0"/>
              <a:t>  </a:t>
            </a:r>
            <a:r>
              <a:rPr lang="he-IL" sz="2000" dirty="0"/>
              <a:t> </a:t>
            </a:r>
            <a:r>
              <a:rPr lang="en-US" sz="2000" dirty="0" err="1"/>
              <a:t>MaxPooling</a:t>
            </a:r>
            <a:r>
              <a:rPr lang="he-IL" sz="2000" dirty="0"/>
              <a:t> בגודל 2.</a:t>
            </a:r>
          </a:p>
          <a:p>
            <a:r>
              <a:rPr lang="he-IL" sz="2000" dirty="0"/>
              <a:t>שכבת </a:t>
            </a:r>
            <a:r>
              <a:rPr lang="en-US" sz="2000" dirty="0"/>
              <a:t>Dropout</a:t>
            </a:r>
            <a:r>
              <a:rPr lang="he-IL" sz="2000" dirty="0"/>
              <a:t> של 0.5 .</a:t>
            </a:r>
          </a:p>
          <a:p>
            <a:r>
              <a:rPr lang="he-IL" sz="2000" dirty="0"/>
              <a:t>שכבת פלט</a:t>
            </a:r>
            <a:endParaRPr lang="en-US" sz="2000" dirty="0"/>
          </a:p>
          <a:p>
            <a:r>
              <a:rPr lang="he-IL" sz="2000" dirty="0"/>
              <a:t>הרצה על </a:t>
            </a:r>
            <a:r>
              <a:rPr lang="en-US" sz="2000" dirty="0"/>
              <a:t>test</a:t>
            </a:r>
            <a:r>
              <a:rPr lang="he-IL" sz="2000" dirty="0"/>
              <a:t> הביאה דיוק של </a:t>
            </a:r>
            <a:r>
              <a:rPr lang="en-US" sz="2000" dirty="0"/>
              <a:t>89.4</a:t>
            </a:r>
            <a:r>
              <a:rPr lang="he-IL" sz="2000" dirty="0"/>
              <a:t> אחוז.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1EAF0F3-9BBF-4FDB-B219-9DC742107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2656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605</Words>
  <Application>Microsoft Office PowerPoint</Application>
  <PresentationFormat>מסך רחב</PresentationFormat>
  <Paragraphs>85</Paragraphs>
  <Slides>10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Sentiment Analysis</vt:lpstr>
      <vt:lpstr>מה זה Sentiment Analysis?</vt:lpstr>
      <vt:lpstr>הצורך ב- Sentiment Analysis</vt:lpstr>
      <vt:lpstr>הכרת המידע ועיבוד מקדים</vt:lpstr>
      <vt:lpstr>בעיות בסיווג וגישות לפתרון</vt:lpstr>
      <vt:lpstr>בחירת baseline</vt:lpstr>
      <vt:lpstr>תוצאות ה-Baseline</vt:lpstr>
      <vt:lpstr>ניסיונות לשיפור</vt:lpstr>
      <vt:lpstr>מודל סופי</vt:lpstr>
      <vt:lpstr>בעיות במודל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leo</dc:creator>
  <cp:lastModifiedBy>leo</cp:lastModifiedBy>
  <cp:revision>1</cp:revision>
  <dcterms:created xsi:type="dcterms:W3CDTF">2018-12-29T14:09:35Z</dcterms:created>
  <dcterms:modified xsi:type="dcterms:W3CDTF">2018-12-29T14:13:40Z</dcterms:modified>
</cp:coreProperties>
</file>