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48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522C-8CAD-4782-B2CC-B11140D2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B4171-B85D-4F12-8E0A-030E70624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8BD0-6A33-4024-825F-863B66A8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7657-006A-4ADD-9929-1C4EE016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FAD5-5434-4890-9462-1D832777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24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E1DF-1394-403C-8EC9-40864CA0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12BE-D040-49BF-A916-510BE442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4B85-B99C-45B7-B186-980F420F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6537-4EB9-4EEF-8980-CD064B45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F571-BE08-461E-B765-9044C45E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94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BFF4-E2AC-45B4-843C-ECC9A9B32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19AFB-2493-4D17-830D-DDC655A5C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7644-4AB3-40A5-B7C7-538698B8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DB59B-5297-401D-ACAD-1CA918D9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EBCC-0C07-4746-B3F8-C2ED6A3C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49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5E0B-C7A0-41F1-91A4-A04947E9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1CFC-B11E-4B4F-8390-2E520C12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BEC5-4A30-403F-B36D-40EC9733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FA21-8F71-470D-BE37-604E2AED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0856-FD56-4C5B-A568-CCB36E50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59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6502-27DA-4597-98D6-06E7CA4C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0323-26EF-4A73-9D13-8881C9DD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E61C-C95D-4333-AF20-62740C1A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580F-2C7B-44EF-8208-8D96C90E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943E-F6C8-4F24-9C1A-0031D279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994C-4CF1-4ECF-8D1B-627114F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EF16-E760-4AA3-BC46-D8D4633FE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FBEE5-E1F4-4376-9915-FBFF49BE5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9D36-7500-4197-B9D6-DEB3F6AE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9FA79-3FD3-4F6D-8318-05FAEEB3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9431-9994-47DD-AE39-A00D7DDE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853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4713-9347-4BFC-A1A2-46B11779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FAEA-9C94-43C8-8D32-F9690E35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EAC9-5AE9-41D4-94A2-53C6F28F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D1B56-937B-4208-AA6A-6F640DC6D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651F-3535-4A41-B428-D49ECC501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E2D4B-3BCF-4A6F-B39E-7E85CD6B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F8A61-D979-4B54-B745-3C438C5F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F5E5F-7BB8-408E-9DDF-20752EFD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983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8695-FAD1-489A-B8B4-0A90D946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80F5E-517C-41C1-914C-0D7F28BD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A0B6-53CB-4C5C-97F3-66C35BC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BEF5-F0F7-49FC-91F0-E41DF204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66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83019-03BF-4D87-8C95-DD09DB56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B08C8-7EB0-4984-9F97-F5668419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99B8-6486-4711-A5AC-2A7A9109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874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D6C4-2CD1-4651-81D8-5A3D72E0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C95C-13F1-4B89-966F-843EBF7A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30C2-232C-4890-9678-2F737D12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B18CA-2550-4988-B189-B9A978A6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8E184-A83F-44BA-AEAD-521FFBA5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12745-66E4-4733-B951-EC49185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107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C237-C6A9-4940-B898-53CF3988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CB483-D50E-4CBC-8E6C-B0776A262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BE72-1F5A-482B-AE14-05052B52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71684-11EA-4C1D-BD3A-6C18682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42F0A-F8D0-4063-B008-271CCA91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B98F5-BF8C-4FB8-8902-C95FB1FE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39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E0A63-E34C-4D4C-B712-63A85A3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B8EBB-3DF4-4088-B6A5-DD650FF0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2B2-E6E0-4D9F-AF4C-EAE9C6729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42D1-32F5-4920-8A6A-0BE29B9AC146}" type="datetimeFigureOut">
              <a:rPr lang="en-IL" smtClean="0"/>
              <a:t>14/06/2020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24C3-D49C-4865-B68B-3BA15F951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EF6F-81C4-45B3-B556-F930F52E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C43B-318E-43BF-97E9-7246051CF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05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BDFA2-2C30-4D1D-A89D-EFF3E12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29448" cy="2312900"/>
          </a:xfrm>
          <a:prstGeom prst="rect">
            <a:avLst/>
          </a:prstGeom>
        </p:spPr>
      </p:pic>
      <p:pic>
        <p:nvPicPr>
          <p:cNvPr id="5" name="Google Shape;84;p13" descr="H:\לקוחות\SCE\כנס הנדסת תוכנה באר שבע\לוגו-01-01.jpg">
            <a:extLst>
              <a:ext uri="{FF2B5EF4-FFF2-40B4-BE49-F238E27FC236}">
                <a16:creationId xmlns:a16="http://schemas.microsoft.com/office/drawing/2014/main" id="{EDA2C1F6-4793-4FAA-86AD-FCBEA2335B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552" y="0"/>
            <a:ext cx="2829448" cy="12159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112C167-7E2E-4EDB-BED3-56B13525957D}"/>
              </a:ext>
            </a:extLst>
          </p:cNvPr>
          <p:cNvSpPr txBox="1"/>
          <p:nvPr/>
        </p:nvSpPr>
        <p:spPr>
          <a:xfrm>
            <a:off x="-4610298" y="-130279"/>
            <a:ext cx="204072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1"/>
            <a:r>
              <a:rPr lang="en-US" sz="3200" b="1" dirty="0">
                <a:latin typeface="Garamond" panose="02020404030301010803" pitchFamily="18" charset="0"/>
              </a:rPr>
              <a:t>Project no. BS-SE-20-49</a:t>
            </a:r>
            <a:endParaRPr sz="2400" b="1" dirty="0">
              <a:solidFill>
                <a:schemeClr val="dk1"/>
              </a:solidFill>
              <a:latin typeface="Garamond" panose="02020404030301010803" pitchFamily="18" charset="0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Garamond" panose="02020404030301010803" pitchFamily="18" charset="0"/>
              </a:rPr>
              <a:t>Lior Reznik</a:t>
            </a:r>
            <a:endParaRPr sz="2800" b="1" dirty="0">
              <a:solidFill>
                <a:schemeClr val="dk1"/>
              </a:solidFill>
              <a:latin typeface="Garamond" panose="02020404030301010803" pitchFamily="18" charset="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>
                <a:solidFill>
                  <a:schemeClr val="dk1"/>
                </a:solidFill>
                <a:latin typeface="Garamond" panose="02020404030301010803" pitchFamily="18" charset="0"/>
              </a:rPr>
              <a:t>        </a:t>
            </a: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</a:rPr>
              <a:t>Under the supervision of Dr. Natalia Vanetik</a:t>
            </a:r>
            <a:endParaRPr sz="2400" b="1" dirty="0">
              <a:solidFill>
                <a:schemeClr val="dk1"/>
              </a:solidFill>
              <a:latin typeface="Garamond" panose="02020404030301010803" pitchFamily="18" charset="0"/>
            </a:endParaRPr>
          </a:p>
        </p:txBody>
      </p:sp>
      <p:cxnSp>
        <p:nvCxnSpPr>
          <p:cNvPr id="10" name="Google Shape;89;p13">
            <a:extLst>
              <a:ext uri="{FF2B5EF4-FFF2-40B4-BE49-F238E27FC236}">
                <a16:creationId xmlns:a16="http://schemas.microsoft.com/office/drawing/2014/main" id="{9A9DAAD9-C06E-4B47-A21F-27B53A4A3DDD}"/>
              </a:ext>
            </a:extLst>
          </p:cNvPr>
          <p:cNvCxnSpPr>
            <a:cxnSpLocks/>
          </p:cNvCxnSpPr>
          <p:nvPr/>
        </p:nvCxnSpPr>
        <p:spPr>
          <a:xfrm flipH="1">
            <a:off x="2829448" y="1319303"/>
            <a:ext cx="7984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92;p13">
            <a:extLst>
              <a:ext uri="{FF2B5EF4-FFF2-40B4-BE49-F238E27FC236}">
                <a16:creationId xmlns:a16="http://schemas.microsoft.com/office/drawing/2014/main" id="{FAFCC770-3276-4525-BE31-C491F614479F}"/>
              </a:ext>
            </a:extLst>
          </p:cNvPr>
          <p:cNvSpPr txBox="1"/>
          <p:nvPr/>
        </p:nvSpPr>
        <p:spPr>
          <a:xfrm rot="10800000" flipV="1">
            <a:off x="-1747998" y="1308697"/>
            <a:ext cx="17544900" cy="66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1"/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</a:rPr>
              <a:t>The idea                                </a:t>
            </a:r>
          </a:p>
          <a:p>
            <a:pPr lvl="0" algn="ctr" rtl="1"/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</a:rPr>
              <a:t>build an automatic intrinsic evaluation system of English summaries</a:t>
            </a:r>
            <a:endParaRPr sz="2400" b="1" dirty="0">
              <a:solidFill>
                <a:schemeClr val="dk1"/>
              </a:solidFill>
              <a:latin typeface="Garamond" panose="02020404030301010803" pitchFamily="18" charset="0"/>
            </a:endParaRPr>
          </a:p>
        </p:txBody>
      </p:sp>
      <p:cxnSp>
        <p:nvCxnSpPr>
          <p:cNvPr id="15" name="Google Shape;89;p13">
            <a:extLst>
              <a:ext uri="{FF2B5EF4-FFF2-40B4-BE49-F238E27FC236}">
                <a16:creationId xmlns:a16="http://schemas.microsoft.com/office/drawing/2014/main" id="{721824AA-D7BD-4C6C-89A0-E3671C56957F}"/>
              </a:ext>
            </a:extLst>
          </p:cNvPr>
          <p:cNvCxnSpPr>
            <a:cxnSpLocks/>
          </p:cNvCxnSpPr>
          <p:nvPr/>
        </p:nvCxnSpPr>
        <p:spPr>
          <a:xfrm flipH="1">
            <a:off x="2854848" y="2335303"/>
            <a:ext cx="7984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E9FE84-532B-4CC4-A63C-D9D090A19100}"/>
              </a:ext>
            </a:extLst>
          </p:cNvPr>
          <p:cNvSpPr txBox="1"/>
          <p:nvPr/>
        </p:nvSpPr>
        <p:spPr>
          <a:xfrm>
            <a:off x="486108" y="2161914"/>
            <a:ext cx="716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FB7BF"/>
                </a:solidFill>
                <a:latin typeface="Garamond" panose="02020404030301010803" pitchFamily="18" charset="0"/>
              </a:rPr>
              <a:t>Problem</a:t>
            </a:r>
            <a:r>
              <a:rPr lang="en-US" sz="4000" b="1" dirty="0">
                <a:solidFill>
                  <a:srgbClr val="1FB7BF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1FB7BF"/>
                </a:solidFill>
                <a:latin typeface="Garamond" panose="02020404030301010803" pitchFamily="18" charset="0"/>
              </a:rPr>
              <a:t>Definition</a:t>
            </a:r>
            <a:endParaRPr lang="en-US" sz="4000" b="1" dirty="0">
              <a:solidFill>
                <a:srgbClr val="1FB7BF"/>
              </a:solidFill>
              <a:latin typeface="Garamond" panose="02020404030301010803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B93D8-235E-4D74-A10E-884132F33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955" y="2335303"/>
            <a:ext cx="2184644" cy="1158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3F83C0-5405-436B-BCFF-BA566B7D7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48" y="2508693"/>
            <a:ext cx="4056062" cy="16842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B2E402-6738-463E-8898-878FC8317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099" y="2769955"/>
            <a:ext cx="2442891" cy="12598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E3514A-E1DB-4941-9F84-39E72472C501}"/>
              </a:ext>
            </a:extLst>
          </p:cNvPr>
          <p:cNvSpPr txBox="1"/>
          <p:nvPr/>
        </p:nvSpPr>
        <p:spPr>
          <a:xfrm>
            <a:off x="-1167860" y="3637327"/>
            <a:ext cx="51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spc="300" dirty="0">
                <a:latin typeface="Garamond" panose="02020404030301010803" pitchFamily="18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Problem</a:t>
            </a:r>
            <a:r>
              <a:rPr lang="en-IN" sz="4800" spc="3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430D94-900C-4F7B-AFA5-4ED5BA4C8589}"/>
              </a:ext>
            </a:extLst>
          </p:cNvPr>
          <p:cNvSpPr txBox="1"/>
          <p:nvPr/>
        </p:nvSpPr>
        <p:spPr>
          <a:xfrm>
            <a:off x="8382955" y="3269594"/>
            <a:ext cx="309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300" dirty="0">
                <a:latin typeface="Garamond" panose="02020404030301010803" pitchFamily="18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Solution</a:t>
            </a:r>
            <a:endParaRPr lang="en-IN" sz="4400" spc="300" dirty="0">
              <a:latin typeface="Garamond" panose="02020404030301010803" pitchFamily="18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A1C5CA-ED34-483A-B07A-250255F7B99D}"/>
              </a:ext>
            </a:extLst>
          </p:cNvPr>
          <p:cNvSpPr/>
          <p:nvPr/>
        </p:nvSpPr>
        <p:spPr>
          <a:xfrm>
            <a:off x="5265601" y="3777526"/>
            <a:ext cx="9022507" cy="338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600" i="0" cap="none" spc="0" dirty="0">
                <a:ln w="10160">
                  <a:prstDash val="solid"/>
                </a:ln>
                <a:latin typeface="Garamond" panose="02020404030301010803" pitchFamily="18" charset="0"/>
                <a:cs typeface="Angsana New" panose="020B0502040204020203" pitchFamily="18" charset="-34"/>
              </a:rPr>
              <a:t>A fully automatic intrinsic Deep learning model to score a summary! </a:t>
            </a:r>
            <a:endParaRPr lang="en-IL" sz="1600" cap="none" spc="0" dirty="0">
              <a:ln w="10160">
                <a:prstDash val="solid"/>
              </a:ln>
              <a:latin typeface="Garamond" panose="02020404030301010803" pitchFamily="18" charset="0"/>
              <a:cs typeface="Angsana New" panose="020B0502040204020203" pitchFamily="18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EE807-E3E3-46E4-BF3B-1E9DB79551A0}"/>
              </a:ext>
            </a:extLst>
          </p:cNvPr>
          <p:cNvSpPr txBox="1"/>
          <p:nvPr/>
        </p:nvSpPr>
        <p:spPr>
          <a:xfrm>
            <a:off x="0" y="4363473"/>
            <a:ext cx="1771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latin typeface="Garamond" panose="02020404030301010803" pitchFamily="18" charset="0"/>
                <a:ea typeface="Open Sans Semibold" panose="020B0706030804020204" pitchFamily="34" charset="0"/>
                <a:cs typeface="Arial" panose="020B0604020202020204" pitchFamily="34" charset="0"/>
              </a:rPr>
              <a:t>Today in the era of information, information is everywhere. We are overwhelmed by it, in this era, </a:t>
            </a:r>
          </a:p>
          <a:p>
            <a:r>
              <a:rPr lang="en-US" sz="1600" spc="300" dirty="0">
                <a:latin typeface="Garamond" panose="02020404030301010803" pitchFamily="18" charset="0"/>
                <a:ea typeface="Open Sans Semibold" panose="020B0706030804020204" pitchFamily="34" charset="0"/>
                <a:cs typeface="Arial" panose="020B0604020202020204" pitchFamily="34" charset="0"/>
              </a:rPr>
              <a:t>we can get every single piece of information from the internet: we can find books, articles, news. </a:t>
            </a:r>
          </a:p>
          <a:p>
            <a:r>
              <a:rPr lang="en-US" sz="1600" spc="300" dirty="0">
                <a:latin typeface="Garamond" panose="02020404030301010803" pitchFamily="18" charset="0"/>
                <a:ea typeface="Open Sans Semibold" panose="020B0706030804020204" pitchFamily="34" charset="0"/>
                <a:cs typeface="Arial" panose="020B0604020202020204" pitchFamily="34" charset="0"/>
              </a:rPr>
              <a:t>But how can we obtain all this information, how can we get only the essential pieces from a given text?</a:t>
            </a:r>
          </a:p>
          <a:p>
            <a:r>
              <a:rPr lang="en-US" sz="1600" spc="300" dirty="0">
                <a:latin typeface="Garamond" panose="02020404030301010803" pitchFamily="18" charset="0"/>
                <a:ea typeface="Open Sans Semibold" panose="020B0706030804020204" pitchFamily="34" charset="0"/>
                <a:cs typeface="Arial" panose="020B0604020202020204" pitchFamily="34" charset="0"/>
              </a:rPr>
              <a:t> We can summarize it! But! How can we know that the summary is an excellent fit for the text? </a:t>
            </a:r>
          </a:p>
          <a:p>
            <a:r>
              <a:rPr lang="en-US" sz="1600" spc="300" dirty="0">
                <a:latin typeface="Garamond" panose="02020404030301010803" pitchFamily="18" charset="0"/>
                <a:ea typeface="Open Sans Semibold" panose="020B0706030804020204" pitchFamily="34" charset="0"/>
                <a:cs typeface="Arial" panose="020B0604020202020204" pitchFamily="34" charset="0"/>
              </a:rPr>
              <a:t>How can we know that we can rely on a summary?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E61CF2-E158-4977-8290-AE3E28613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" y="5584056"/>
            <a:ext cx="2607191" cy="12184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717DBE-19FC-4964-ACBA-D3469FD9740B}"/>
              </a:ext>
            </a:extLst>
          </p:cNvPr>
          <p:cNvSpPr txBox="1"/>
          <p:nvPr/>
        </p:nvSpPr>
        <p:spPr>
          <a:xfrm>
            <a:off x="4439848" y="5495412"/>
            <a:ext cx="1670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4DD1"/>
                </a:solidFill>
                <a:latin typeface="Garamond" panose="02020404030301010803" pitchFamily="18" charset="0"/>
              </a:rPr>
              <a:t>Data</a:t>
            </a:r>
            <a:endParaRPr lang="en-US" sz="4000" b="1" dirty="0">
              <a:solidFill>
                <a:srgbClr val="764DD1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FEC20F-17C1-473A-A003-18C71054BC81}"/>
              </a:ext>
            </a:extLst>
          </p:cNvPr>
          <p:cNvSpPr/>
          <p:nvPr/>
        </p:nvSpPr>
        <p:spPr>
          <a:xfrm>
            <a:off x="3429000" y="5903738"/>
            <a:ext cx="104521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Time waits for nobody; We've got to build this world together: 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We are trying to help!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Due the corona crisis, we have trained our model on covid-19 articles</a:t>
            </a:r>
            <a:r>
              <a:rPr lang="en-US" sz="1600" b="1" dirty="0">
                <a:latin typeface="Garamond" panose="02020404030301010803" pitchFamily="18" charset="0"/>
              </a:rPr>
              <a:t>.</a:t>
            </a:r>
          </a:p>
          <a:p>
            <a:endParaRPr lang="en-US" spc="300" dirty="0">
              <a:latin typeface="Garamond" panose="02020404030301010803" pitchFamily="18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853F1AF2-3F4B-4C16-B606-01C1888067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54" y="3794690"/>
            <a:ext cx="2357475" cy="23327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52F0010-2716-4B46-9D46-B0CFB7AB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540" y="3617456"/>
            <a:ext cx="1431744" cy="24171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9695841-01DA-44BC-9768-2E1C225A90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3" y="3775397"/>
            <a:ext cx="1696849" cy="15696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6DF8D94-3736-4098-9084-FB610EAA6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17" y="3789074"/>
            <a:ext cx="1854425" cy="20340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809652C-84E7-4EF4-9B01-B481DA5FD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345" y="3809085"/>
            <a:ext cx="1483185" cy="1502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BBDFA2-2C30-4D1D-A89D-EFF3E1243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273444" cy="1858401"/>
          </a:xfrm>
          <a:prstGeom prst="rect">
            <a:avLst/>
          </a:prstGeom>
        </p:spPr>
      </p:pic>
      <p:pic>
        <p:nvPicPr>
          <p:cNvPr id="5" name="Google Shape;84;p13" descr="H:\לקוחות\SCE\כנס הנדסת תוכנה באר שבע\לוגו-01-01.jpg">
            <a:extLst>
              <a:ext uri="{FF2B5EF4-FFF2-40B4-BE49-F238E27FC236}">
                <a16:creationId xmlns:a16="http://schemas.microsoft.com/office/drawing/2014/main" id="{EDA2C1F6-4793-4FAA-86AD-FCBEA2335B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62552" y="0"/>
            <a:ext cx="2829448" cy="12159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112C167-7E2E-4EDB-BED3-56B13525957D}"/>
              </a:ext>
            </a:extLst>
          </p:cNvPr>
          <p:cNvSpPr txBox="1"/>
          <p:nvPr/>
        </p:nvSpPr>
        <p:spPr>
          <a:xfrm>
            <a:off x="-4610298" y="-130279"/>
            <a:ext cx="204072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1"/>
            <a:r>
              <a:rPr lang="en-US" sz="3200" b="1" dirty="0">
                <a:latin typeface="Garamond" panose="02020404030301010803" pitchFamily="18" charset="0"/>
              </a:rPr>
              <a:t>Project no. BS-SE-20-49</a:t>
            </a:r>
            <a:endParaRPr sz="2400" b="1" dirty="0">
              <a:solidFill>
                <a:schemeClr val="dk1"/>
              </a:solidFill>
              <a:latin typeface="Garamond" panose="02020404030301010803" pitchFamily="18" charset="0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Garamond" panose="02020404030301010803" pitchFamily="18" charset="0"/>
              </a:rPr>
              <a:t>Lior Reznik</a:t>
            </a:r>
            <a:endParaRPr sz="2800" b="1" dirty="0">
              <a:solidFill>
                <a:schemeClr val="dk1"/>
              </a:solidFill>
              <a:latin typeface="Garamond" panose="02020404030301010803" pitchFamily="18" charset="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>
                <a:solidFill>
                  <a:schemeClr val="dk1"/>
                </a:solidFill>
                <a:latin typeface="Garamond" panose="02020404030301010803" pitchFamily="18" charset="0"/>
              </a:rPr>
              <a:t>        </a:t>
            </a: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</a:rPr>
              <a:t>Under the supervision of Dr. Natalia Vanetik</a:t>
            </a:r>
            <a:endParaRPr sz="2400" b="1" dirty="0">
              <a:solidFill>
                <a:schemeClr val="dk1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335C9-EC76-457A-9EF5-D210587615B0}"/>
              </a:ext>
            </a:extLst>
          </p:cNvPr>
          <p:cNvSpPr txBox="1"/>
          <p:nvPr/>
        </p:nvSpPr>
        <p:spPr>
          <a:xfrm>
            <a:off x="4555530" y="1148529"/>
            <a:ext cx="26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B40CC"/>
                </a:solidFill>
              </a:rPr>
              <a:t>Pipeline</a:t>
            </a:r>
            <a:endParaRPr lang="en-US" sz="1600" b="1" dirty="0">
              <a:solidFill>
                <a:srgbClr val="BB40CC"/>
              </a:solidFill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307B22F-F5DD-4725-B97B-340B13B51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60" y="1524043"/>
            <a:ext cx="10029825" cy="146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2DC0D39-68D6-4BC6-965C-2439CA47D3AE}"/>
              </a:ext>
            </a:extLst>
          </p:cNvPr>
          <p:cNvSpPr txBox="1"/>
          <p:nvPr/>
        </p:nvSpPr>
        <p:spPr>
          <a:xfrm>
            <a:off x="2723180" y="2766390"/>
            <a:ext cx="1246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Our architecture and main experiments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65A3E-FAFF-48FE-A849-9255B77B1373}"/>
              </a:ext>
            </a:extLst>
          </p:cNvPr>
          <p:cNvSpPr txBox="1"/>
          <p:nvPr/>
        </p:nvSpPr>
        <p:spPr>
          <a:xfrm>
            <a:off x="38100" y="3269637"/>
            <a:ext cx="1777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All  of the experiments are based on Siamese networks, the basic idea behind these networks is to learn the same mapping function for the</a:t>
            </a:r>
          </a:p>
          <a:p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 two inputs. As such   the input of the summary  passed to the same architecture that the article passed in.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E82D80-97AC-45C4-A9AD-8EA7D8CCE448}"/>
              </a:ext>
            </a:extLst>
          </p:cNvPr>
          <p:cNvSpPr txBox="1"/>
          <p:nvPr/>
        </p:nvSpPr>
        <p:spPr>
          <a:xfrm>
            <a:off x="66665" y="5808425"/>
            <a:ext cx="17776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The best model gave the MSE score:</a:t>
            </a:r>
            <a:r>
              <a:rPr lang="en-US" dirty="0"/>
              <a:t>0.0247 on dev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,</a:t>
            </a:r>
            <a:r>
              <a:rPr lang="en-US" dirty="0"/>
              <a:t>0.02095 on test(mean of chunks).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That Is not bad but! We can do better! The truth is that distance is a relative concept, I am closer to you then to my family  at this moment, </a:t>
            </a:r>
          </a:p>
          <a:p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but when I get home, I will be closer to my family.</a:t>
            </a:r>
          </a:p>
          <a:p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So! We can feed the network with triplets of (article, good and bad summaries) and make it learn this relative concept.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0C4C5-D38F-4AFF-9738-FEC09450DDA5}"/>
              </a:ext>
            </a:extLst>
          </p:cNvPr>
          <p:cNvSpPr/>
          <p:nvPr/>
        </p:nvSpPr>
        <p:spPr>
          <a:xfrm>
            <a:off x="-11113" y="5265648"/>
            <a:ext cx="4695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6"/>
                </a:solidFill>
                <a:latin typeface="Garamond" panose="02020404030301010803" pitchFamily="18" charset="0"/>
              </a:rPr>
              <a:t>Consolations and future ideas</a:t>
            </a:r>
          </a:p>
        </p:txBody>
      </p:sp>
    </p:spTree>
    <p:extLst>
      <p:ext uri="{BB962C8B-B14F-4D97-AF65-F5344CB8AC3E}">
        <p14:creationId xmlns:p14="http://schemas.microsoft.com/office/powerpoint/2010/main" val="331239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342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Open Sans Extrabold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Reznik</dc:creator>
  <cp:lastModifiedBy>Lior Reznik</cp:lastModifiedBy>
  <cp:revision>16</cp:revision>
  <dcterms:created xsi:type="dcterms:W3CDTF">2020-06-14T14:45:02Z</dcterms:created>
  <dcterms:modified xsi:type="dcterms:W3CDTF">2020-06-21T19:26:32Z</dcterms:modified>
</cp:coreProperties>
</file>