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5"/>
  </p:notesMasterIdLst>
  <p:sldIdLst>
    <p:sldId id="256" r:id="rId2"/>
    <p:sldId id="257" r:id="rId3"/>
    <p:sldId id="258" r:id="rId4"/>
    <p:sldId id="358" r:id="rId5"/>
    <p:sldId id="344" r:id="rId6"/>
    <p:sldId id="359" r:id="rId7"/>
    <p:sldId id="345" r:id="rId8"/>
    <p:sldId id="376" r:id="rId9"/>
    <p:sldId id="360" r:id="rId10"/>
    <p:sldId id="363" r:id="rId11"/>
    <p:sldId id="361" r:id="rId12"/>
    <p:sldId id="362" r:id="rId13"/>
    <p:sldId id="352" r:id="rId14"/>
    <p:sldId id="346" r:id="rId15"/>
    <p:sldId id="367" r:id="rId16"/>
    <p:sldId id="368" r:id="rId17"/>
    <p:sldId id="365" r:id="rId18"/>
    <p:sldId id="366" r:id="rId19"/>
    <p:sldId id="347" r:id="rId20"/>
    <p:sldId id="348" r:id="rId21"/>
    <p:sldId id="342" r:id="rId22"/>
    <p:sldId id="370" r:id="rId23"/>
    <p:sldId id="373" r:id="rId24"/>
    <p:sldId id="369" r:id="rId25"/>
    <p:sldId id="371" r:id="rId26"/>
    <p:sldId id="343" r:id="rId27"/>
    <p:sldId id="372" r:id="rId28"/>
    <p:sldId id="375" r:id="rId29"/>
    <p:sldId id="377" r:id="rId30"/>
    <p:sldId id="379" r:id="rId31"/>
    <p:sldId id="380" r:id="rId32"/>
    <p:sldId id="381" r:id="rId33"/>
    <p:sldId id="378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BDF24C-531E-4657-945D-C69898F883AA}">
  <a:tblStyle styleId="{40BDF24C-531E-4657-945D-C69898F883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896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03737f5e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03737f5e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172c35e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3172c35e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03737f5e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03737f5e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03737f5e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03737f5e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926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03737f5e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03737f5e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2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03737f5e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03737f5e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433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03737f5e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03737f5e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10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1480828" y="4084438"/>
            <a:ext cx="7884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5350052" y="1467545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349477" y="-447055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текста/объекта">
  <p:cSld name="2 текста/объекта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595389" y="4734257"/>
            <a:ext cx="65874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145003" y="4732932"/>
            <a:ext cx="4101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595390" y="205178"/>
            <a:ext cx="79629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74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595390" y="1290004"/>
            <a:ext cx="3840000" cy="3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marL="914400" marR="0" lvl="1" indent="-3683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mo"/>
              <a:buChar char="▎"/>
              <a:defRPr/>
            </a:lvl2pPr>
            <a:lvl3pPr marL="1371600" marR="0" lvl="2" indent="-3746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›"/>
              <a:defRPr/>
            </a:lvl3pPr>
            <a:lvl4pPr marL="1828800" marR="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marL="2286000" marR="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2"/>
          </p:nvPr>
        </p:nvSpPr>
        <p:spPr>
          <a:xfrm>
            <a:off x="4715109" y="1290004"/>
            <a:ext cx="3840000" cy="3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marL="914400" marR="0" lvl="1" indent="-3683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mo"/>
              <a:buChar char="▎"/>
              <a:defRPr/>
            </a:lvl2pPr>
            <a:lvl3pPr marL="1371600" marR="0" lvl="2" indent="-3746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›"/>
              <a:defRPr/>
            </a:lvl3pPr>
            <a:lvl4pPr marL="1828800" marR="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marL="2286000" marR="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2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2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629841" y="1543052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629841" y="1543052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83790" y="137151"/>
            <a:ext cx="1633517" cy="3018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ior-trieman-b959b429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karin-herzog-81141567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Inter"/>
              </a:rPr>
              <a:t>Predicting Housing Prices</a:t>
            </a:r>
            <a:endParaRPr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 dirty="0"/>
              <a:t>Karin Herzog &amp; Lior </a:t>
            </a:r>
            <a:r>
              <a:rPr lang="en-US" b="1" dirty="0" err="1"/>
              <a:t>Trieman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D2526FE-B858-B2E1-0263-6F297720CC02}"/>
              </a:ext>
            </a:extLst>
          </p:cNvPr>
          <p:cNvSpPr/>
          <p:nvPr/>
        </p:nvSpPr>
        <p:spPr>
          <a:xfrm>
            <a:off x="72828" y="0"/>
            <a:ext cx="4405998" cy="4046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FEB03-9F13-4970-118D-B0726206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4" y="398533"/>
            <a:ext cx="4320346" cy="4744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54B1DD-BBBD-1542-FD86-BEF8A9B9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175" y="0"/>
            <a:ext cx="4010082" cy="5143500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6F302811-1AB1-765D-02C4-1F63F5F3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8" y="-38531"/>
            <a:ext cx="8589110" cy="572700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1.2 Housing Prices Over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996A1F-BA70-2E21-763A-F32471BD65E7}"/>
              </a:ext>
            </a:extLst>
          </p:cNvPr>
          <p:cNvSpPr/>
          <p:nvPr/>
        </p:nvSpPr>
        <p:spPr>
          <a:xfrm>
            <a:off x="2985961" y="4960418"/>
            <a:ext cx="461246" cy="18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717606-8E10-6BA1-A6F9-DB0B00935B25}"/>
              </a:ext>
            </a:extLst>
          </p:cNvPr>
          <p:cNvSpPr/>
          <p:nvPr/>
        </p:nvSpPr>
        <p:spPr>
          <a:xfrm>
            <a:off x="1024991" y="2222278"/>
            <a:ext cx="461246" cy="18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8589110" cy="572700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1.2 Housing Prices Trends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0AEF1-470D-33D2-941B-B773662A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8" y="1093682"/>
            <a:ext cx="4179781" cy="3251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D5E81-FACD-1022-D5FF-676F066C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182" y="1093682"/>
            <a:ext cx="4134831" cy="3195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CF526-762D-9058-D452-7A2A687A68A3}"/>
              </a:ext>
            </a:extLst>
          </p:cNvPr>
          <p:cNvSpPr txBox="1"/>
          <p:nvPr/>
        </p:nvSpPr>
        <p:spPr>
          <a:xfrm>
            <a:off x="165512" y="4288779"/>
            <a:ext cx="4134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average sales price in September 2006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4BE44-2E96-DD58-BD3A-25A874A4CAC3}"/>
              </a:ext>
            </a:extLst>
          </p:cNvPr>
          <p:cNvSpPr txBox="1"/>
          <p:nvPr/>
        </p:nvSpPr>
        <p:spPr>
          <a:xfrm>
            <a:off x="4938959" y="4288778"/>
            <a:ext cx="4134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median sales price in December 2007 </a:t>
            </a:r>
          </a:p>
        </p:txBody>
      </p:sp>
    </p:spTree>
    <p:extLst>
      <p:ext uri="{BB962C8B-B14F-4D97-AF65-F5344CB8AC3E}">
        <p14:creationId xmlns:p14="http://schemas.microsoft.com/office/powerpoint/2010/main" val="358390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8589110" cy="572700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1.2 Number of Houses Sold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8CD7B-B4E1-44AA-595C-19B9464F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10" y="944897"/>
            <a:ext cx="4778191" cy="3994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4C800-3CC8-2B23-DAD3-5855E0FFB06A}"/>
              </a:ext>
            </a:extLst>
          </p:cNvPr>
          <p:cNvSpPr txBox="1"/>
          <p:nvPr/>
        </p:nvSpPr>
        <p:spPr>
          <a:xfrm>
            <a:off x="311699" y="1209959"/>
            <a:ext cx="33622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seasonal trends, with more houses sold in the spring/summer time</a:t>
            </a:r>
          </a:p>
        </p:txBody>
      </p:sp>
    </p:spTree>
    <p:extLst>
      <p:ext uri="{BB962C8B-B14F-4D97-AF65-F5344CB8AC3E}">
        <p14:creationId xmlns:p14="http://schemas.microsoft.com/office/powerpoint/2010/main" val="93862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1.2 Summary of Housing Prices Trends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10975D-56DE-E112-9A78-2A629A424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Housing prices plots and charts indicate:</a:t>
            </a:r>
          </a:p>
          <a:p>
            <a:r>
              <a:rPr lang="en-US" dirty="0"/>
              <a:t>Peak average sale prices in September 2006  </a:t>
            </a:r>
          </a:p>
          <a:p>
            <a:r>
              <a:rPr lang="en-US" dirty="0"/>
              <a:t>Peak median sale prices in December 2007 </a:t>
            </a:r>
          </a:p>
          <a:p>
            <a:r>
              <a:rPr lang="en-US" dirty="0"/>
              <a:t>Seasonal trends, with more houses sold in the spring/summer</a:t>
            </a:r>
          </a:p>
          <a:p>
            <a:r>
              <a:rPr lang="en-US" dirty="0"/>
              <a:t>Sharp decrease in housing prices in 2008, likely due to the 2008 financial crisis and bursting of the US housing bubble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02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6347"/>
            <a:ext cx="8520600" cy="572700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1.3 Feature Distributions: Categorical Plots of Categorical Features</a:t>
            </a:r>
            <a:br>
              <a:rPr lang="en-US" sz="2400" dirty="0">
                <a:solidFill>
                  <a:srgbClr val="000000"/>
                </a:solidFill>
                <a:latin typeface="Inter"/>
              </a:rPr>
            </a:br>
            <a:endParaRPr lang="en-US" sz="24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6E749-77E0-C92C-1A6A-5F3B669D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" y="668754"/>
            <a:ext cx="1774755" cy="140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A124A8-F089-0A0E-99D3-AF851AAD6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46" y="668423"/>
            <a:ext cx="1781820" cy="1455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F4C52B-EF63-1B79-84EC-3BB08C78F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072" y="668422"/>
            <a:ext cx="1760680" cy="14556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00D7AA-2A1A-FB34-D063-C355274B1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195" y="685865"/>
            <a:ext cx="1728459" cy="13868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78B2CC-AA30-7A50-F543-A0F371002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943" y="668422"/>
            <a:ext cx="1705339" cy="13868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202D74-415A-D022-23B2-B3DE273DE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4" y="2224822"/>
            <a:ext cx="1764002" cy="1404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4D55EB-79B9-7131-9D61-F99B3BBAC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3346" y="2224821"/>
            <a:ext cx="1764002" cy="14462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9FE265-265E-BCCE-C4F4-D65D554F44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7348" y="2158855"/>
            <a:ext cx="1874083" cy="15781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BECDC3-140D-9E07-3434-81D0EE788D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0429" y="2158854"/>
            <a:ext cx="1811820" cy="14699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85A012-B730-DD8B-111E-2DE9FCCF6E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2833" y="2122544"/>
            <a:ext cx="1812773" cy="16102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BD61B7-ED5A-402B-49BA-8F46CC2FA1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737" y="3737030"/>
            <a:ext cx="1764002" cy="14208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3DE3279-6D08-0818-E72C-1B85E769D3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3262" y="3671064"/>
            <a:ext cx="1794911" cy="14724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26A3FA1-F55F-2D79-13CF-6736F51E72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7344" y="3663597"/>
            <a:ext cx="1730625" cy="14521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237B7AE-848E-2FF8-7EE1-F950B50E30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00602" y="3663597"/>
            <a:ext cx="1697148" cy="145216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E396724-B66F-2FBE-C43A-52EA0557FE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84943" y="3742633"/>
            <a:ext cx="1697148" cy="14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8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6347"/>
            <a:ext cx="8520600" cy="572700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1.3 Feature Distributions: Categorical Plots of Categorical Features</a:t>
            </a:r>
            <a:br>
              <a:rPr lang="en-US" sz="2400" dirty="0">
                <a:solidFill>
                  <a:srgbClr val="000000"/>
                </a:solidFill>
                <a:latin typeface="Inter"/>
              </a:rPr>
            </a:br>
            <a:endParaRPr lang="en-US" sz="24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7A19F-7F11-DCC9-9289-EE1E26D6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" y="684293"/>
            <a:ext cx="1670418" cy="1463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D1E095-7C57-6F17-159F-FAAE545F4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12" y="679173"/>
            <a:ext cx="1670419" cy="1468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9CFB6E-F6E2-B80B-D62A-F7E8B5C1B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484" y="660818"/>
            <a:ext cx="1762461" cy="1522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A82D6A-EB8B-B0E5-3ACF-26E139CF7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597" y="679173"/>
            <a:ext cx="1726054" cy="1504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65D0B3-C09B-85C4-AEB6-0C39A636E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5303" y="679173"/>
            <a:ext cx="1858697" cy="14689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CE4F51-1FA5-FFF9-6E8E-CBF7FE672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2" y="2183781"/>
            <a:ext cx="1720245" cy="13442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A9D2AD-6A99-CAAF-C915-B01E5B8ECF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7812" y="2183781"/>
            <a:ext cx="1617000" cy="13442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CBCE15-DBE2-677B-BA86-72326B1AC0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7464" y="2148091"/>
            <a:ext cx="1666907" cy="13799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5324A9-FECC-C4ED-FEE3-E1CA9EAF50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1980" y="2148091"/>
            <a:ext cx="1720245" cy="14275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2C3122-43BF-2501-4AC5-00E198E19E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6188" y="2183781"/>
            <a:ext cx="1759343" cy="14275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34F6CE-E238-9CF6-35B8-4DBC0CCD38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42" y="3575655"/>
            <a:ext cx="1764549" cy="14689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28089B5-9439-E08F-D558-69C291D9E2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8034" y="3643064"/>
            <a:ext cx="1743450" cy="14275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7A5EF67-FE90-A7A1-7C41-732B552975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84046" y="3643064"/>
            <a:ext cx="1757934" cy="14275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D1AA5A6-0DB8-E88C-5CDB-B803A387A4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68700" y="3680614"/>
            <a:ext cx="1636662" cy="132851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4F501EC-5CC6-063A-E287-2A0827F3FF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32082" y="3685385"/>
            <a:ext cx="1743449" cy="13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6347"/>
            <a:ext cx="8520600" cy="572700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1.3 Feature Distributions: Categorical Plots of Categorical Features</a:t>
            </a:r>
            <a:br>
              <a:rPr lang="en-US" sz="2400" dirty="0">
                <a:solidFill>
                  <a:srgbClr val="000000"/>
                </a:solidFill>
                <a:latin typeface="Inter"/>
              </a:rPr>
            </a:br>
            <a:endParaRPr lang="en-US" sz="24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4ABD-D793-7147-67A8-655BB06A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" y="726757"/>
            <a:ext cx="1671955" cy="1404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15474A-5949-2383-7546-F5FEFF34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355" y="726757"/>
            <a:ext cx="1737961" cy="1404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D13135-DD65-346F-1907-516FA6213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173" y="700417"/>
            <a:ext cx="1799247" cy="1481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CE541-C1DF-2394-DB90-C4124547D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956" y="681157"/>
            <a:ext cx="1750490" cy="14811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B0E2E4-C90E-354D-79FD-59866E6B9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692" y="650016"/>
            <a:ext cx="1702918" cy="14811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6CD587-8C11-6C40-06B7-F732BEF29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58" y="2234237"/>
            <a:ext cx="1634150" cy="13718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B5B3EA-64F5-11CE-DD4E-9CA6E048A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8972" y="2225699"/>
            <a:ext cx="1699344" cy="14229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849AD0-5FB4-EA24-A620-E56B367152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1464" y="2181600"/>
            <a:ext cx="1809525" cy="14896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9D9088-EA9A-8CC9-5BE3-BE1FC1DC60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4280" y="2225699"/>
            <a:ext cx="1761412" cy="13544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1C870A-39C1-E37B-2201-26958D30BD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5692" y="2219367"/>
            <a:ext cx="1738308" cy="14241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C8A8E42-5AEC-375D-DEB2-33D5AC6176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158" y="3716398"/>
            <a:ext cx="1690790" cy="14006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B2E9599-9726-F143-BB7B-ECC4737CB6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8973" y="3716398"/>
            <a:ext cx="1699343" cy="140068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960C895-43F3-BFAE-2626-1B744DC4E2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27959" y="3669473"/>
            <a:ext cx="1736533" cy="144761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FC454F-D4EB-1381-3ACA-9A3563C0F8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4035" y="3706881"/>
            <a:ext cx="1640966" cy="1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13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1.3 Feature Distributions: Histograms of Numerical Features</a:t>
            </a:r>
            <a:br>
              <a:rPr lang="en-US" sz="2400" dirty="0">
                <a:solidFill>
                  <a:srgbClr val="000000"/>
                </a:solidFill>
                <a:latin typeface="Inter"/>
              </a:rPr>
            </a:br>
            <a:endParaRPr lang="en-US" sz="24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7983C-4458-204A-F215-0EE9E0AB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4" y="887413"/>
            <a:ext cx="6280746" cy="41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6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1.3 Feature Distributions: Histograms of Numerical Features</a:t>
            </a:r>
            <a:br>
              <a:rPr lang="en-US" sz="2400" dirty="0">
                <a:solidFill>
                  <a:srgbClr val="000000"/>
                </a:solidFill>
                <a:latin typeface="Inter"/>
              </a:rPr>
            </a:br>
            <a:endParaRPr lang="en-US" sz="24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FD677-62DF-A313-A485-E1960428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9" y="1087199"/>
            <a:ext cx="7282209" cy="3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10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893900" cy="572700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1.4 Spearman Correlations Between Features And Sales Price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10975D-56DE-E112-9A78-2A629A42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232300" cy="3416400"/>
          </a:xfrm>
        </p:spPr>
        <p:txBody>
          <a:bodyPr/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Using Spearman correlation rather than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Inter"/>
              </a:rPr>
              <a:t>pearson</a:t>
            </a:r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 correlation due to skewed distributions of the features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Five highest positive spearman correlations: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Inter"/>
              </a:rPr>
              <a:t>OverallQual</a:t>
            </a:r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Inter"/>
              </a:rPr>
              <a:t>GrLivArea</a:t>
            </a:r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Inter"/>
              </a:rPr>
              <a:t>GarageCars</a:t>
            </a:r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Inter"/>
              </a:rPr>
              <a:t>YearBuilt</a:t>
            </a:r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 and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Inter"/>
              </a:rPr>
              <a:t>GarageArea</a:t>
            </a:r>
            <a:endParaRPr lang="en-US" sz="1400" b="0" dirty="0">
              <a:solidFill>
                <a:srgbClr val="000000"/>
              </a:solidFill>
              <a:effectLst/>
              <a:latin typeface="Inter"/>
            </a:endParaRPr>
          </a:p>
          <a:p>
            <a:pPr marL="139700" indent="0">
              <a:buNone/>
            </a:pPr>
            <a:endParaRPr lang="he-IL" sz="1400" dirty="0">
              <a:latin typeface="In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2B1CB-8341-B1AD-C2C9-D0B4F6CA0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16" y="0"/>
            <a:ext cx="1261367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60FD8-89DD-E7D9-FD4A-0985A65C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83" y="3994616"/>
            <a:ext cx="1118917" cy="11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6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Competition Goal</a:t>
            </a:r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39700" indent="0" algn="l" fontAlgn="base">
              <a:buNone/>
            </a:pPr>
            <a:r>
              <a:rPr lang="en-US" b="0" i="0" dirty="0">
                <a:effectLst/>
                <a:latin typeface="Inter"/>
              </a:rPr>
              <a:t>Predict the final price of homes in Ames, Iowa based on a dataset containing 79 explanatory variables.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230700" cy="572700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1.5 Additional EDA:</a:t>
            </a:r>
            <a:br>
              <a:rPr lang="en-US" sz="2400" dirty="0">
                <a:solidFill>
                  <a:srgbClr val="000000"/>
                </a:solidFill>
                <a:latin typeface="Inter"/>
              </a:rPr>
            </a:br>
            <a:r>
              <a:rPr lang="en-US" sz="2400" dirty="0">
                <a:solidFill>
                  <a:srgbClr val="000000"/>
                </a:solidFill>
                <a:latin typeface="Inter"/>
              </a:rPr>
              <a:t>Continuous Feature Correlations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BF848-7499-3276-E6B9-EF86AA59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28" y="0"/>
            <a:ext cx="5931672" cy="51435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28632D0-6CD6-9E2D-1719-9ECCD0770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2034"/>
              </p:ext>
            </p:extLst>
          </p:nvPr>
        </p:nvGraphicFramePr>
        <p:xfrm>
          <a:off x="351847" y="2139113"/>
          <a:ext cx="2744153" cy="1910080"/>
        </p:xfrm>
        <a:graphic>
          <a:graphicData uri="http://schemas.openxmlformats.org/drawingml/2006/table">
            <a:tbl>
              <a:tblPr firstRow="1" bandRow="1">
                <a:tableStyleId>{40BDF24C-531E-4657-945D-C69898F883AA}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2953302004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688592531"/>
                    </a:ext>
                  </a:extLst>
                </a:gridCol>
                <a:gridCol w="549593">
                  <a:extLst>
                    <a:ext uri="{9D8B030D-6E8A-4147-A177-3AD203B41FA5}">
                      <a16:colId xmlns:a16="http://schemas.microsoft.com/office/drawing/2014/main" val="213312835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Inter"/>
                        </a:rPr>
                        <a:t>Highest Correlated Features</a:t>
                      </a:r>
                    </a:p>
                    <a:p>
                      <a:pPr algn="ctr"/>
                      <a:r>
                        <a:rPr lang="en-US" sz="1100" dirty="0">
                          <a:latin typeface="Inter"/>
                        </a:rPr>
                        <a:t>(spearman correlations)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8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GarageYrBlt</a:t>
                      </a:r>
                      <a:endParaRPr lang="en-US" sz="1100" dirty="0">
                        <a:latin typeface="Int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YearBuilt</a:t>
                      </a:r>
                      <a:endParaRPr lang="en-US" sz="1100" dirty="0">
                        <a:latin typeface="Int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0.891</a:t>
                      </a:r>
                      <a:endParaRPr lang="en-US" sz="1100" dirty="0">
                        <a:latin typeface="Int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9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GarageArea</a:t>
                      </a:r>
                      <a:endParaRPr lang="en-US" sz="1100" dirty="0">
                        <a:latin typeface="Int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GarageCars</a:t>
                      </a:r>
                      <a:endParaRPr lang="en-US" sz="1100" dirty="0">
                        <a:latin typeface="Int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0.853</a:t>
                      </a:r>
                      <a:endParaRPr lang="en-US" sz="1100" dirty="0">
                        <a:latin typeface="Int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4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1stFlrSF</a:t>
                      </a:r>
                      <a:endParaRPr lang="en-US" sz="1100" dirty="0">
                        <a:latin typeface="Int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TotalBsmtSF</a:t>
                      </a:r>
                      <a:endParaRPr lang="en-US" sz="1100" dirty="0">
                        <a:latin typeface="Int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0.829</a:t>
                      </a:r>
                      <a:endParaRPr lang="en-US" sz="1100" dirty="0">
                        <a:latin typeface="Int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TotRmsAbvGrd</a:t>
                      </a:r>
                      <a:endParaRPr lang="en-US" sz="1100" dirty="0">
                        <a:latin typeface="Int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GrLivArea</a:t>
                      </a:r>
                      <a:endParaRPr lang="en-US" sz="1100" dirty="0">
                        <a:latin typeface="Int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0.828</a:t>
                      </a:r>
                      <a:endParaRPr lang="en-US" sz="1100" dirty="0">
                        <a:latin typeface="Int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5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869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Data Cleaning,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Feature Selection &amp;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Pre-processing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99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833BC-05D1-4ACD-5A74-93A09606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700" y="985950"/>
            <a:ext cx="8520600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Combine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MoSold</a:t>
            </a: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 and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YrSold</a:t>
            </a: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 into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DateSold</a:t>
            </a:r>
            <a:r>
              <a:rPr lang="en-US" sz="1200" dirty="0">
                <a:solidFill>
                  <a:srgbClr val="000000"/>
                </a:solidFill>
                <a:latin typeface="Inter"/>
              </a:rPr>
              <a:t>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Compute continuous variable in months to represent date sold</a:t>
            </a:r>
            <a:endParaRPr lang="en-US" sz="1200" dirty="0">
              <a:solidFill>
                <a:srgbClr val="000000"/>
              </a:solidFill>
              <a:latin typeface="Inter"/>
            </a:endParaRPr>
          </a:p>
          <a:p>
            <a:pPr marL="139700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Inter"/>
            </a:endParaRPr>
          </a:p>
          <a:p>
            <a:pPr marL="13970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Remove highly correlated continuous features (since they won’t add much information to the model)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1stFlrSF,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GarageArea</a:t>
            </a:r>
            <a:r>
              <a:rPr lang="en-US" sz="1200" dirty="0">
                <a:solidFill>
                  <a:srgbClr val="000000"/>
                </a:solidFill>
                <a:latin typeface="Inter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GarageYrBlt</a:t>
            </a:r>
            <a:r>
              <a:rPr lang="en-US" sz="1200" dirty="0">
                <a:solidFill>
                  <a:srgbClr val="000000"/>
                </a:solidFill>
                <a:latin typeface="Inter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TotRmsAbvGrd</a:t>
            </a:r>
            <a:endParaRPr lang="en-US" sz="1200" b="0" dirty="0">
              <a:solidFill>
                <a:srgbClr val="000000"/>
              </a:solidFill>
              <a:effectLst/>
              <a:latin typeface="Inter"/>
            </a:endParaRPr>
          </a:p>
          <a:p>
            <a:pPr marL="139700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Inter"/>
            </a:endParaRPr>
          </a:p>
          <a:p>
            <a:pPr marL="13970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Remove categorical features with &gt; 99% of data in only category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Street (pave: 99.59%, gravel: 0.41%)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Utilities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AllPub</a:t>
            </a: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: 99.93%,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NoSeWa</a:t>
            </a: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 0.07%)</a:t>
            </a:r>
          </a:p>
          <a:p>
            <a:pPr marL="13970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Recategorize features into binary form for features with one category having &gt;= 97% of the data and other categories &lt;3% of data: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Condition2 (Norm (98.97%) vs. all Other)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RoofMatl</a:t>
            </a: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CompShg</a:t>
            </a: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 (98.22%) vs. Other)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Heating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GasA</a:t>
            </a: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 (97.81%) vs. Other)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LowQualFinSF</a:t>
            </a: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 (0 vs. &gt;=1)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3SsnPorch (0 vs. &gt;=1)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PoolArea</a:t>
            </a: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 (0 vs. &gt;=1)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Inter"/>
              </a:rPr>
              <a:t>MiscVal</a:t>
            </a:r>
            <a:r>
              <a:rPr lang="en-US" sz="1200" b="0" dirty="0">
                <a:solidFill>
                  <a:srgbClr val="000000"/>
                </a:solidFill>
                <a:effectLst/>
                <a:latin typeface="Inter"/>
              </a:rPr>
              <a:t> (0 vs. &gt;=1)</a:t>
            </a:r>
          </a:p>
          <a:p>
            <a:endParaRPr lang="en-US" sz="1200" dirty="0">
              <a:latin typeface="Int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0054DA-8B97-9E6F-64F8-1CE65489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sz="28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718901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01AB-389E-32BF-89C3-056C8001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31E5A-7406-D627-F5CA-F47831F21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Holdout: 20% (292)</a:t>
            </a:r>
          </a:p>
          <a:p>
            <a:r>
              <a:rPr lang="en-US" dirty="0"/>
              <a:t>Cross-validation dataset for model selection and refinement: remaining 80% (1168)</a:t>
            </a:r>
          </a:p>
          <a:p>
            <a:r>
              <a:rPr lang="en-US" dirty="0"/>
              <a:t>Target: log of the housing sales price</a:t>
            </a:r>
          </a:p>
          <a:p>
            <a:r>
              <a:rPr lang="en-US" dirty="0"/>
              <a:t>Evaluation Metric: root mean squared error (RMSE)</a:t>
            </a:r>
          </a:p>
          <a:p>
            <a:r>
              <a:rPr lang="en-US" dirty="0"/>
              <a:t>Perform one-hot encoding for models that don’t accept categorical types (only accept numerical types) and </a:t>
            </a:r>
            <a:r>
              <a:rPr lang="en-US" dirty="0" err="1"/>
              <a:t>StandardScaler</a:t>
            </a:r>
            <a:r>
              <a:rPr lang="en-US" dirty="0"/>
              <a:t>() </a:t>
            </a:r>
          </a:p>
          <a:p>
            <a:r>
              <a:rPr lang="en-US" dirty="0"/>
              <a:t>Perform ordinal encoding for models that accept categorical types as integers (such as Trees)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2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Part 2 - Baseline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34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4624-B226-3169-C81E-05316D35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Always Predict Mean or Median of the Training 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0A5B0E-F0C0-33D7-B721-208E5BF5B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42035"/>
              </p:ext>
            </p:extLst>
          </p:nvPr>
        </p:nvGraphicFramePr>
        <p:xfrm>
          <a:off x="1581600" y="1157755"/>
          <a:ext cx="6096000" cy="1854200"/>
        </p:xfrm>
        <a:graphic>
          <a:graphicData uri="http://schemas.openxmlformats.org/drawingml/2006/table">
            <a:tbl>
              <a:tblPr firstRow="1" bandRow="1">
                <a:tableStyleId>{40BDF24C-531E-4657-945D-C69898F883AA}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62161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38593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41388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Target: Housing Prices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8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Mean CV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$78,774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$80,424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7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Training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$78,842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$80,562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31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Holdout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$81,671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$83,693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357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387779-C285-E98E-55CD-E1BE62284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2150"/>
              </p:ext>
            </p:extLst>
          </p:nvPr>
        </p:nvGraphicFramePr>
        <p:xfrm>
          <a:off x="1581600" y="3151985"/>
          <a:ext cx="6096000" cy="1854200"/>
        </p:xfrm>
        <a:graphic>
          <a:graphicData uri="http://schemas.openxmlformats.org/drawingml/2006/table">
            <a:tbl>
              <a:tblPr firstRow="1" bandRow="1">
                <a:tableStyleId>{40BDF24C-531E-4657-945D-C69898F883AA}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62161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38593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41388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Target: Log Housing Prices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6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8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Mean CV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Training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31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Holdout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3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15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Part 3 – Model Selection 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and Evaluation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565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5B8907-3506-20CF-FE41-751C7E81A4BF}"/>
              </a:ext>
            </a:extLst>
          </p:cNvPr>
          <p:cNvSpPr/>
          <p:nvPr/>
        </p:nvSpPr>
        <p:spPr>
          <a:xfrm>
            <a:off x="86400" y="0"/>
            <a:ext cx="8992800" cy="5143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81B848-8C32-4DB1-6466-192EB6E1B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20150"/>
              </p:ext>
            </p:extLst>
          </p:nvPr>
        </p:nvGraphicFramePr>
        <p:xfrm>
          <a:off x="490458" y="438150"/>
          <a:ext cx="6706871" cy="4267200"/>
        </p:xfrm>
        <a:graphic>
          <a:graphicData uri="http://schemas.openxmlformats.org/drawingml/2006/table">
            <a:tbl>
              <a:tblPr firstRow="1" bandRow="1">
                <a:tableStyleId>{40BDF24C-531E-4657-945D-C69898F883AA}</a:tableStyleId>
              </a:tblPr>
              <a:tblGrid>
                <a:gridCol w="2816954">
                  <a:extLst>
                    <a:ext uri="{9D8B030D-6E8A-4147-A177-3AD203B41FA5}">
                      <a16:colId xmlns:a16="http://schemas.microsoft.com/office/drawing/2014/main" val="4062161932"/>
                    </a:ext>
                  </a:extLst>
                </a:gridCol>
                <a:gridCol w="1261969">
                  <a:extLst>
                    <a:ext uri="{9D8B030D-6E8A-4147-A177-3AD203B41FA5}">
                      <a16:colId xmlns:a16="http://schemas.microsoft.com/office/drawing/2014/main" val="2573859391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2454138813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980071961"/>
                    </a:ext>
                  </a:extLst>
                </a:gridCol>
              </a:tblGrid>
              <a:tr h="2278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Mean CV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Training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Holdout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88088"/>
                  </a:ext>
                </a:extLst>
              </a:tr>
              <a:tr h="233545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$24,779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$20,625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$56,234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316136"/>
                  </a:ext>
                </a:extLst>
              </a:tr>
              <a:tr h="201105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$25,033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$21,331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$55,276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3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/>
                        <a:t>Gradient Boosting</a:t>
                      </a:r>
                    </a:p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=500)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$24,272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$5,702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$48,354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6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/>
                        <a:t>AdaBoost</a:t>
                      </a:r>
                    </a:p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=100)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$32,174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$25,135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$47,083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4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/>
                        <a:t>Linear SVM</a:t>
                      </a:r>
                    </a:p>
                    <a:p>
                      <a:pPr algn="r"/>
                      <a:r>
                        <a:rPr lang="en-US" sz="1100" b="0" dirty="0"/>
                        <a:t>(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C=10000.0)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$25,362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$22,169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$49,639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3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RandomForest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with one-hot encoding</a:t>
                      </a:r>
                    </a:p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=200,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=1.0,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min_samples_leaf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=2)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$27,903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$12,207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$44,063 </a:t>
                      </a:r>
                    </a:p>
                    <a:p>
                      <a:pPr algn="ctr"/>
                      <a:b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RandomForest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with ordinal encoding</a:t>
                      </a:r>
                    </a:p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=1500,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=sqrt,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min_samples_leaf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=1)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$27,042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$9,892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$39,329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47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/>
                        <a:t>RBF SVM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(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C=10000.0)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$27,047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$1,406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$31,776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1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/>
                        <a:t>RBF SVM with Bagging</a:t>
                      </a:r>
                    </a:p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=500,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max_samples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=1.00,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=0.50)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$27,479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$10,369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$30,254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285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EF6FE0-7E76-693F-691E-5E7A67FB766E}"/>
              </a:ext>
            </a:extLst>
          </p:cNvPr>
          <p:cNvSpPr txBox="1"/>
          <p:nvPr/>
        </p:nvSpPr>
        <p:spPr>
          <a:xfrm>
            <a:off x="7293958" y="1067964"/>
            <a:ext cx="154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Target: </a:t>
            </a:r>
          </a:p>
          <a:p>
            <a:pPr algn="ctr"/>
            <a:r>
              <a:rPr lang="en-US" dirty="0"/>
              <a:t>Housing Prices</a:t>
            </a:r>
          </a:p>
        </p:txBody>
      </p:sp>
    </p:spTree>
    <p:extLst>
      <p:ext uri="{BB962C8B-B14F-4D97-AF65-F5344CB8AC3E}">
        <p14:creationId xmlns:p14="http://schemas.microsoft.com/office/powerpoint/2010/main" val="33914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5B8907-3506-20CF-FE41-751C7E81A4B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EB740-C63A-BC6D-91FA-203B2AEE76BF}"/>
              </a:ext>
            </a:extLst>
          </p:cNvPr>
          <p:cNvSpPr txBox="1"/>
          <p:nvPr/>
        </p:nvSpPr>
        <p:spPr>
          <a:xfrm>
            <a:off x="7387547" y="1314857"/>
            <a:ext cx="1724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Target: </a:t>
            </a:r>
          </a:p>
          <a:p>
            <a:pPr algn="ctr"/>
            <a:r>
              <a:rPr lang="en-US" dirty="0"/>
              <a:t>Log Housing Prices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BA7DA7A-6383-9B53-78EE-8A051897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27109"/>
              </p:ext>
            </p:extLst>
          </p:nvPr>
        </p:nvGraphicFramePr>
        <p:xfrm>
          <a:off x="96361" y="36545"/>
          <a:ext cx="7291186" cy="5070409"/>
        </p:xfrm>
        <a:graphic>
          <a:graphicData uri="http://schemas.openxmlformats.org/drawingml/2006/table">
            <a:tbl>
              <a:tblPr firstRow="1" bandRow="1">
                <a:tableStyleId>{40BDF24C-531E-4657-945D-C69898F883AA}</a:tableStyleId>
              </a:tblPr>
              <a:tblGrid>
                <a:gridCol w="3521855">
                  <a:extLst>
                    <a:ext uri="{9D8B030D-6E8A-4147-A177-3AD203B41FA5}">
                      <a16:colId xmlns:a16="http://schemas.microsoft.com/office/drawing/2014/main" val="4062161932"/>
                    </a:ext>
                  </a:extLst>
                </a:gridCol>
                <a:gridCol w="1254443">
                  <a:extLst>
                    <a:ext uri="{9D8B030D-6E8A-4147-A177-3AD203B41FA5}">
                      <a16:colId xmlns:a16="http://schemas.microsoft.com/office/drawing/2014/main" val="2573859391"/>
                    </a:ext>
                  </a:extLst>
                </a:gridCol>
                <a:gridCol w="1269053">
                  <a:extLst>
                    <a:ext uri="{9D8B030D-6E8A-4147-A177-3AD203B41FA5}">
                      <a16:colId xmlns:a16="http://schemas.microsoft.com/office/drawing/2014/main" val="2454138813"/>
                    </a:ext>
                  </a:extLst>
                </a:gridCol>
                <a:gridCol w="1245835">
                  <a:extLst>
                    <a:ext uri="{9D8B030D-6E8A-4147-A177-3AD203B41FA5}">
                      <a16:colId xmlns:a16="http://schemas.microsoft.com/office/drawing/2014/main" val="2980071961"/>
                    </a:ext>
                  </a:extLst>
                </a:gridCol>
              </a:tblGrid>
              <a:tr h="251149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Mean CV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Training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Holdout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88088"/>
                  </a:ext>
                </a:extLst>
              </a:tr>
              <a:tr h="25114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/>
                        <a:t>Linear SVM </a:t>
                      </a:r>
                      <a:r>
                        <a:rPr lang="en-US" sz="1050" b="0" dirty="0"/>
                        <a:t>(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C=1)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0.1324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0.0965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0.2387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32205"/>
                  </a:ext>
                </a:extLst>
              </a:tr>
              <a:tr h="25114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/>
                        <a:t>Ridge Regression </a:t>
                      </a:r>
                      <a:r>
                        <a:rPr lang="en-US" sz="1050" b="0" dirty="0"/>
                        <a:t>(alpha=10)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0.1127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0.0950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0.2279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316136"/>
                  </a:ext>
                </a:extLst>
              </a:tr>
              <a:tr h="25114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/>
                        <a:t>Kernel Ridge </a:t>
                      </a:r>
                      <a:r>
                        <a:rPr lang="en-US" sz="1050" b="0" dirty="0"/>
                        <a:t>(alpha=1000, coef0=10, degree=5)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0.1103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0.0798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0.2276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88952"/>
                  </a:ext>
                </a:extLst>
              </a:tr>
              <a:tr h="25114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/>
                        <a:t>Lasso Regression </a:t>
                      </a:r>
                      <a:r>
                        <a:rPr lang="en-US" sz="1050" b="0" dirty="0"/>
                        <a:t>(alpha=0.001)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0.1125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0.1023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0.2254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35774"/>
                  </a:ext>
                </a:extLst>
              </a:tr>
              <a:tr h="25114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 err="1"/>
                        <a:t>KNeighborsRegressor</a:t>
                      </a:r>
                      <a:r>
                        <a:rPr lang="en-US" sz="1050" b="0" dirty="0"/>
                        <a:t>(</a:t>
                      </a:r>
                      <a:r>
                        <a:rPr lang="en-US" sz="1050" b="0" dirty="0" err="1"/>
                        <a:t>n_neighbors</a:t>
                      </a:r>
                      <a:r>
                        <a:rPr lang="en-US" sz="1050" b="0" dirty="0"/>
                        <a:t>=3)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33117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/>
                        <a:t>Stacking Model </a:t>
                      </a:r>
                      <a:r>
                        <a:rPr lang="en-US" sz="1050" b="0" dirty="0"/>
                        <a:t>(Ridge, Lasso, RBF SVM, Random Forest, Gradient Boosting)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0.1101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0.0761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0.2084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77026"/>
                  </a:ext>
                </a:extLst>
              </a:tr>
              <a:tr h="25114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/>
                        <a:t>AdaBoost 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=100)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0.1643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0.1405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0.1806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841760"/>
                  </a:ext>
                </a:extLst>
              </a:tr>
              <a:tr h="25114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 err="1"/>
                        <a:t>XGBoost</a:t>
                      </a:r>
                      <a:r>
                        <a:rPr lang="en-US" sz="1050" b="1" dirty="0"/>
                        <a:t> </a:t>
                      </a:r>
                      <a:r>
                        <a:rPr lang="en-US" sz="1050" b="0" dirty="0"/>
                        <a:t>(</a:t>
                      </a:r>
                      <a:r>
                        <a:rPr lang="en-US" sz="1050" b="0" dirty="0" err="1"/>
                        <a:t>n_estimators</a:t>
                      </a:r>
                      <a:r>
                        <a:rPr lang="en-US" sz="1050" b="0" dirty="0"/>
                        <a:t>=500, </a:t>
                      </a:r>
                      <a:r>
                        <a:rPr lang="en-US" sz="1050" b="0" dirty="0" err="1"/>
                        <a:t>max_depth</a:t>
                      </a:r>
                      <a:r>
                        <a:rPr lang="en-US" sz="1050" b="0" dirty="0"/>
                        <a:t>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0.1256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0.0384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0.1763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12726"/>
                  </a:ext>
                </a:extLst>
              </a:tr>
              <a:tr h="25114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/>
                        <a:t>Gradient Boosting 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=500)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0.1230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0.0360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0.1682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61844"/>
                  </a:ext>
                </a:extLst>
              </a:tr>
              <a:tr h="576165">
                <a:tc>
                  <a:txBody>
                    <a:bodyPr/>
                    <a:lstStyle/>
                    <a:p>
                      <a:pPr algn="r"/>
                      <a:r>
                        <a:rPr lang="en-US" sz="105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RandomForest</a:t>
                      </a:r>
                      <a:r>
                        <a:rPr lang="en-US" sz="105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with one-hot encoding</a:t>
                      </a:r>
                    </a:p>
                    <a:p>
                      <a:pPr algn="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=400,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=1.0,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min_samples_leaf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=2)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0.1407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0.0624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0.1650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12948"/>
                  </a:ext>
                </a:extLst>
              </a:tr>
              <a:tr h="576165">
                <a:tc>
                  <a:txBody>
                    <a:bodyPr/>
                    <a:lstStyle/>
                    <a:p>
                      <a:pPr algn="r"/>
                      <a:r>
                        <a:rPr lang="en-US" sz="105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RandomForest</a:t>
                      </a:r>
                      <a:r>
                        <a:rPr lang="en-US" sz="105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with ordinal encoding</a:t>
                      </a:r>
                    </a:p>
                    <a:p>
                      <a:pPr algn="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=1500,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=sqrt,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min_samples_leaf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=1)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0.1387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0.0504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0.1595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961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/>
                        <a:t>LGBM Regressor </a:t>
                      </a:r>
                      <a:r>
                        <a:rPr lang="en-US" sz="1050" b="0" dirty="0"/>
                        <a:t>(</a:t>
                      </a:r>
                      <a:r>
                        <a:rPr lang="en-US" sz="1050" b="0" dirty="0" err="1"/>
                        <a:t>n_estimators</a:t>
                      </a:r>
                      <a:r>
                        <a:rPr lang="en-US" sz="1050" b="0" dirty="0"/>
                        <a:t>=500, </a:t>
                      </a:r>
                      <a:r>
                        <a:rPr lang="en-US" sz="1050" b="0" dirty="0" err="1"/>
                        <a:t>reg_alpha</a:t>
                      </a:r>
                      <a:r>
                        <a:rPr lang="en-US" sz="1050" b="0" dirty="0"/>
                        <a:t>=0.5, </a:t>
                      </a:r>
                      <a:r>
                        <a:rPr lang="en-US" sz="1050" b="0" dirty="0" err="1"/>
                        <a:t>reg_lambda</a:t>
                      </a:r>
                      <a:r>
                        <a:rPr lang="en-US" sz="1050" b="0" dirty="0"/>
                        <a:t>=0.5)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0.1304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0.0444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0.1576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35892"/>
                  </a:ext>
                </a:extLst>
              </a:tr>
              <a:tr h="576165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/>
                        <a:t>RBF SVM with Bagging</a:t>
                      </a:r>
                    </a:p>
                    <a:p>
                      <a:pPr algn="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=100,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max_samples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=1.00,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=0.50)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0.1372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0.0913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0.1377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21401"/>
                  </a:ext>
                </a:extLst>
              </a:tr>
              <a:tr h="25114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highlight>
                            <a:srgbClr val="FFFF00"/>
                          </a:highlight>
                        </a:rPr>
                        <a:t>RBF SVM </a:t>
                      </a:r>
                      <a:r>
                        <a:rPr lang="en-US" sz="1050" b="0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C=0.05, epsilon=0.001)</a:t>
                      </a:r>
                      <a:endParaRPr lang="en-US" sz="1050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0.1295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0.0687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0.1293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1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479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42F2-2A5C-8ED8-9F4D-7D9C3C39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Hyperparameter Tuning of RBF SVM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66724-965F-5291-FBA4-881C646E3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Lowest Holdout RMSE: 0.1287</a:t>
            </a:r>
          </a:p>
          <a:p>
            <a:pPr lvl="1"/>
            <a:r>
              <a:rPr lang="en-US" dirty="0"/>
              <a:t>C=0.3</a:t>
            </a:r>
          </a:p>
          <a:p>
            <a:pPr lvl="1"/>
            <a:r>
              <a:rPr lang="en-US" dirty="0"/>
              <a:t>Epsilon=0.001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73F78-947E-042A-F3D7-BABFE5BF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152475"/>
            <a:ext cx="4048525" cy="32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Part 1-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Exploratory Data Analysis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833BC-05D1-4ACD-5A74-93A09606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700" y="985950"/>
            <a:ext cx="8520600" cy="34164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/>
              </a:rPr>
              <a:t>A data set of 44 categorical features and 35 numerical features was received in order of predict house prices (supervised regression problem)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/>
              </a:rPr>
              <a:t>Initial EDA was performed to get the know the data, and where we have missing values/unbalanced data and correlation between the features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/>
              </a:rPr>
              <a:t>The data was preprocess (filling missing values/standardization/log transformation </a:t>
            </a:r>
            <a:r>
              <a:rPr lang="en-US" sz="1600" dirty="0" err="1">
                <a:solidFill>
                  <a:srgbClr val="000000"/>
                </a:solidFill>
                <a:latin typeface="Inter"/>
              </a:rPr>
              <a:t>etc</a:t>
            </a:r>
            <a:r>
              <a:rPr lang="en-US" sz="1600" dirty="0">
                <a:solidFill>
                  <a:srgbClr val="000000"/>
                </a:solidFill>
                <a:latin typeface="Inter"/>
              </a:rPr>
              <a:t>) – target was log transformed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0000"/>
                </a:solidFill>
                <a:effectLst/>
                <a:latin typeface="Inter"/>
              </a:rPr>
              <a:t>A baseline of linear regression model was applied using 3 algorithms: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Inter"/>
              </a:rPr>
              <a:t>OLS,Ridge</a:t>
            </a:r>
            <a:r>
              <a:rPr lang="en-US" sz="1600" b="0" dirty="0">
                <a:solidFill>
                  <a:srgbClr val="000000"/>
                </a:solidFill>
                <a:effectLst/>
                <a:latin typeface="Inter"/>
              </a:rPr>
              <a:t>, Lasso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0000"/>
                </a:solidFill>
                <a:effectLst/>
                <a:latin typeface="Inter"/>
              </a:rPr>
              <a:t>All models showed low traini</a:t>
            </a:r>
            <a:r>
              <a:rPr lang="en-US" sz="1600" dirty="0">
                <a:solidFill>
                  <a:srgbClr val="000000"/>
                </a:solidFill>
                <a:latin typeface="Inter"/>
              </a:rPr>
              <a:t>ng error and high validation error meaning overfitted.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/>
              </a:rPr>
              <a:t>Additional models were tried, and a grid search for the hyperparameter tuning of each model was performed. Evaluation score was RMSE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effectLst/>
              <a:latin typeface="Inter"/>
            </a:endParaRPr>
          </a:p>
          <a:p>
            <a:pPr marL="139700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Inter"/>
            </a:endParaRPr>
          </a:p>
          <a:p>
            <a:pPr marL="13970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Inter"/>
              </a:rPr>
            </a:br>
            <a:endParaRPr lang="en-US" sz="1200" dirty="0">
              <a:latin typeface="Int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0054DA-8B97-9E6F-64F8-1CE65489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sz="2800" dirty="0"/>
              <a:t>Summary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704014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833BC-05D1-4ACD-5A74-93A09606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700" y="985950"/>
            <a:ext cx="8520600" cy="341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effectLst/>
              <a:latin typeface="Inter"/>
            </a:endParaRPr>
          </a:p>
          <a:p>
            <a:pPr marL="139700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Inter"/>
            </a:endParaRPr>
          </a:p>
          <a:p>
            <a:pPr marL="13970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Inter"/>
              </a:rPr>
            </a:br>
            <a:endParaRPr lang="en-US" sz="1200" dirty="0">
              <a:latin typeface="Int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0054DA-8B97-9E6F-64F8-1CE65489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sz="2800" dirty="0"/>
              <a:t>Summary and Discussion Cont.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BF216A3-D605-05BB-4AE4-639DA307B457}"/>
              </a:ext>
            </a:extLst>
          </p:cNvPr>
          <p:cNvSpPr txBox="1">
            <a:spLocks/>
          </p:cNvSpPr>
          <p:nvPr/>
        </p:nvSpPr>
        <p:spPr>
          <a:xfrm>
            <a:off x="608100" y="1138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/>
              </a:rPr>
              <a:t>The data set was divided for validation purposes.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/>
              </a:rPr>
              <a:t>5 fold cross validation was performed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/>
              </a:rPr>
              <a:t>The mean RMSE, training RSME and Holdout RSME were calculated.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/>
              </a:rPr>
              <a:t>The best model was chosen according to best scores: RBF SVR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/>
              </a:rPr>
              <a:t>The cons of this algorithm is that it is not good at scaling (&gt;10K data points)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Inter"/>
            </a:endParaRPr>
          </a:p>
          <a:p>
            <a:pPr marL="139700" indent="0">
              <a:buFont typeface="Arial"/>
              <a:buNone/>
            </a:pPr>
            <a:endParaRPr lang="en-US" sz="1200" dirty="0">
              <a:solidFill>
                <a:srgbClr val="000000"/>
              </a:solidFill>
              <a:latin typeface="Inter"/>
            </a:endParaRPr>
          </a:p>
          <a:p>
            <a:pPr marL="139700" indent="0">
              <a:buFont typeface="Arial"/>
              <a:buNone/>
            </a:pPr>
            <a:br>
              <a:rPr lang="en-US" sz="1200" dirty="0">
                <a:solidFill>
                  <a:srgbClr val="000000"/>
                </a:solidFill>
                <a:latin typeface="Inter"/>
              </a:rPr>
            </a:br>
            <a:endParaRPr lang="en-US" sz="12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112549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559880-E4CC-C219-F2B0-00AB6752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CCCA0C6-993F-3BE6-4FCC-763A1E7A6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E4A93B4-AF05-41C2-A095-00B2924C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3" y="612250"/>
            <a:ext cx="8775645" cy="424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45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Thank you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Lior </a:t>
            </a:r>
            <a:r>
              <a:rPr lang="en-US" dirty="0" err="1">
                <a:hlinkClick r:id="rId3"/>
              </a:rPr>
              <a:t>Trieman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Linkedin</a:t>
            </a:r>
            <a:endParaRPr lang="en-US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Karin Herzog </a:t>
            </a:r>
            <a:r>
              <a:rPr lang="en-US" dirty="0" err="1">
                <a:hlinkClick r:id="rId4"/>
              </a:rPr>
              <a:t>Linkedin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21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A48C-3CF5-BD80-B959-5E6156D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45868-AAFC-91E0-0A9B-E5F0D64BA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b="0" i="0" dirty="0">
                <a:effectLst/>
                <a:latin typeface="Inter"/>
              </a:rPr>
              <a:t>79 variables: </a:t>
            </a:r>
            <a:r>
              <a:rPr lang="en-US" dirty="0">
                <a:latin typeface="Inter"/>
              </a:rPr>
              <a:t>44 categorical and </a:t>
            </a:r>
            <a:r>
              <a:rPr lang="en-US" b="0" i="0" dirty="0">
                <a:effectLst/>
                <a:latin typeface="Inter"/>
              </a:rPr>
              <a:t>35 numerical</a:t>
            </a:r>
          </a:p>
          <a:p>
            <a:pPr fontAlgn="base"/>
            <a:r>
              <a:rPr lang="en-US" dirty="0">
                <a:latin typeface="Inter"/>
              </a:rPr>
              <a:t>Target: sales price, continuous variable</a:t>
            </a:r>
          </a:p>
          <a:p>
            <a:pPr fontAlgn="base"/>
            <a:r>
              <a:rPr lang="en-US" dirty="0">
                <a:latin typeface="Inter"/>
              </a:rPr>
              <a:t>Total sample size (training set): 1460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2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5998791" cy="572700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1.1 Which 3 features have the highest number of missing values (in the training set)?</a:t>
            </a:r>
            <a:endParaRPr lang="he-IL" sz="24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10975D-56DE-E112-9A78-2A629A42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816726" cy="3416400"/>
          </a:xfrm>
        </p:spPr>
        <p:txBody>
          <a:bodyPr/>
          <a:lstStyle/>
          <a:p>
            <a:pPr marL="139700" indent="0">
              <a:buNone/>
            </a:pPr>
            <a:endParaRPr lang="en-US" sz="1000" dirty="0"/>
          </a:p>
          <a:p>
            <a:r>
              <a:rPr lang="en-US" sz="2000" dirty="0" err="1">
                <a:latin typeface="Inter"/>
              </a:rPr>
              <a:t>PoolQC</a:t>
            </a:r>
            <a:endParaRPr lang="en-US" sz="2000" dirty="0">
              <a:latin typeface="Inter"/>
            </a:endParaRPr>
          </a:p>
          <a:p>
            <a:r>
              <a:rPr lang="en-US" sz="2000" dirty="0" err="1">
                <a:latin typeface="Inter"/>
              </a:rPr>
              <a:t>MiscFeature</a:t>
            </a:r>
            <a:r>
              <a:rPr lang="en-US" sz="2000" dirty="0">
                <a:latin typeface="Inter"/>
              </a:rPr>
              <a:t>   </a:t>
            </a:r>
          </a:p>
          <a:p>
            <a:r>
              <a:rPr lang="en-US" sz="2000" dirty="0">
                <a:latin typeface="Inter"/>
              </a:rPr>
              <a:t>Alley</a:t>
            </a:r>
            <a:endParaRPr lang="he-IL" sz="2000" dirty="0">
              <a:latin typeface="Int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6CFA0-E646-B66B-61F2-F604113B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91" y="69717"/>
            <a:ext cx="1949608" cy="49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D7A7-E22E-DDF9-1FBB-DB2C7AA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Evaluation of “Missing” Values Based on Data Descriptions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345CF-F97F-06C9-11F4-504DF086C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NA means “No” for the following categorical variables:</a:t>
            </a:r>
          </a:p>
          <a:p>
            <a:pPr marL="139700" indent="0">
              <a:buNone/>
            </a:pPr>
            <a:r>
              <a:rPr lang="en-US" sz="1600" dirty="0"/>
              <a:t>(i.e.: no pool, no miscellaneous features, no alley, no fence, no fireplace, no garage) 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PoolQC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MiscFeature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"Alley"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"Fence"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FireplaceQu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GarageType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GarageFinish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GarageQual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GarageCond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BsmtExposure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"BsmtFinType2"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"BsmtFinType1"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BsmtCond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BsmtQual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MasVnrType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"Electrical"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"MSZoning"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"Exterior1st"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"Exterior2nd"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"KitchenQual"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"Functional"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SaleType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/>
              <a:t>Replace missing values in the above variables with “None”</a:t>
            </a:r>
          </a:p>
          <a:p>
            <a:pPr marL="139700" indent="0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dirty="0"/>
              <a:t>NA means “0” for the following numerical variables:</a:t>
            </a:r>
          </a:p>
          <a:p>
            <a:pPr marL="139700" indent="0">
              <a:buNone/>
            </a:pPr>
            <a:r>
              <a:rPr lang="en-US" sz="1600" dirty="0"/>
              <a:t>(i.e. no lot frontage, no masonry veneer area)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LotFrontage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MasVnrArea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"BsmtFinSF1"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"BsmtFinSF2"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"BsmtUnfSF"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"TotalBsmtSF"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BsmtFullBath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GarageCars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/>
              <a:t> Replace missing values in the above numerical variables with 0</a:t>
            </a:r>
          </a:p>
          <a:p>
            <a:pPr marL="139700" indent="0">
              <a:buNone/>
            </a:pP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9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56EF58-BAB8-4ED5-8456-CE97891A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255" y="268732"/>
            <a:ext cx="5696745" cy="4429743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3880921" cy="572700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1.2 Housing Prices</a:t>
            </a:r>
            <a:br>
              <a:rPr lang="en-US" sz="2400" dirty="0">
                <a:solidFill>
                  <a:srgbClr val="000000"/>
                </a:solidFill>
                <a:latin typeface="Inter"/>
              </a:rPr>
            </a:br>
            <a:r>
              <a:rPr lang="en-US" sz="2400" dirty="0">
                <a:solidFill>
                  <a:srgbClr val="000000"/>
                </a:solidFill>
                <a:latin typeface="Inter"/>
              </a:rPr>
              <a:t>Descriptive Statistics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10975D-56DE-E112-9A78-2A629A42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03" y="1282075"/>
            <a:ext cx="3676640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Mean Sale Price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$180,922 (SD=$79,442)</a:t>
            </a:r>
          </a:p>
          <a:p>
            <a:pPr marL="13970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Inter"/>
            </a:endParaRPr>
          </a:p>
          <a:p>
            <a:pPr marL="13970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Median Sale Price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$163,000 (IQR: $129,975-$214,000)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Inter"/>
            </a:endParaRPr>
          </a:p>
          <a:p>
            <a:pPr marL="13970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Minimum and Maximum Sale Prices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$34,900 and $755,000, respectively</a:t>
            </a:r>
          </a:p>
          <a:p>
            <a:pPr marL="139700" indent="0">
              <a:buNone/>
            </a:pPr>
            <a:endParaRPr lang="en-US" sz="1400" dirty="0">
              <a:solidFill>
                <a:srgbClr val="0451A5"/>
              </a:solidFill>
              <a:latin typeface="Inter"/>
            </a:endParaRPr>
          </a:p>
          <a:p>
            <a:pPr marL="13970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Boxplot and histogram indicate a rightly skewed distributions of housing sale prices, with outliers.</a:t>
            </a:r>
          </a:p>
          <a:p>
            <a:pPr marL="139700" indent="0">
              <a:buNone/>
            </a:pPr>
            <a:endParaRPr lang="he-IL" sz="14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1751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3880921" cy="572700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1.2 Log Housing Prices</a:t>
            </a:r>
            <a:br>
              <a:rPr lang="en-US" sz="2400" dirty="0">
                <a:solidFill>
                  <a:srgbClr val="000000"/>
                </a:solidFill>
                <a:latin typeface="Inter"/>
              </a:rPr>
            </a:br>
            <a:r>
              <a:rPr lang="en-US" sz="2400" dirty="0">
                <a:solidFill>
                  <a:srgbClr val="000000"/>
                </a:solidFill>
                <a:latin typeface="Inter"/>
              </a:rPr>
              <a:t>Descriptive Statistics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10975D-56DE-E112-9A78-2A629A42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03" y="1282075"/>
            <a:ext cx="3676640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Inter"/>
              </a:rPr>
              <a:t>Boxplot and histogram are more normally </a:t>
            </a:r>
            <a:r>
              <a:rPr lang="en-US" sz="1400" dirty="0">
                <a:solidFill>
                  <a:srgbClr val="000000"/>
                </a:solidFill>
                <a:latin typeface="Inter"/>
              </a:rPr>
              <a:t>distributed.</a:t>
            </a:r>
            <a:endParaRPr lang="en-US" sz="1400" b="0" dirty="0">
              <a:solidFill>
                <a:srgbClr val="000000"/>
              </a:solidFill>
              <a:effectLst/>
              <a:latin typeface="Inter"/>
            </a:endParaRPr>
          </a:p>
          <a:p>
            <a:pPr marL="139700" indent="0">
              <a:buNone/>
            </a:pPr>
            <a:endParaRPr lang="he-IL" sz="1400" dirty="0"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5C5FE-A3F0-3196-51D0-71C1D9CE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213" y="244196"/>
            <a:ext cx="549669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9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C8ACC-92F6-64FA-764F-88B5DE9B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8589110" cy="572700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Inter"/>
              </a:rPr>
              <a:t>1.2 Housing Prices Trends Over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D3DBE-7FB9-FB0A-E1B5-72101ED6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7" y="846520"/>
            <a:ext cx="888806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8219"/>
      </p:ext>
    </p:extLst>
  </p:cSld>
  <p:clrMapOvr>
    <a:masterClrMapping/>
  </p:clrMapOvr>
</p:sld>
</file>

<file path=ppt/theme/theme1.xml><?xml version="1.0" encoding="utf-8"?>
<a:theme xmlns:a="http://schemas.openxmlformats.org/drawingml/2006/main" name="ydata theme 2022b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1509</Words>
  <Application>Microsoft Office PowerPoint</Application>
  <PresentationFormat>‫הצגה על המסך (16:9)</PresentationFormat>
  <Paragraphs>276</Paragraphs>
  <Slides>33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33</vt:i4>
      </vt:variant>
    </vt:vector>
  </HeadingPairs>
  <TitlesOfParts>
    <vt:vector size="38" baseType="lpstr">
      <vt:lpstr>Inter</vt:lpstr>
      <vt:lpstr>Arial</vt:lpstr>
      <vt:lpstr>Arimo</vt:lpstr>
      <vt:lpstr>Consolas</vt:lpstr>
      <vt:lpstr>ydata theme 2022b</vt:lpstr>
      <vt:lpstr>Predicting Housing Prices</vt:lpstr>
      <vt:lpstr>Competition Goal</vt:lpstr>
      <vt:lpstr>Part 1- Exploratory Data Analysis</vt:lpstr>
      <vt:lpstr>Raw Dataset</vt:lpstr>
      <vt:lpstr>1.1 Which 3 features have the highest number of missing values (in the training set)?</vt:lpstr>
      <vt:lpstr>Evaluation of “Missing” Values Based on Data Descriptions</vt:lpstr>
      <vt:lpstr>1.2 Housing Prices Descriptive Statistics</vt:lpstr>
      <vt:lpstr>1.2 Log Housing Prices Descriptive Statistics</vt:lpstr>
      <vt:lpstr>1.2 Housing Prices Trends Over Time</vt:lpstr>
      <vt:lpstr>1.2 Housing Prices Over Time</vt:lpstr>
      <vt:lpstr>1.2 Housing Prices Trends Over Time</vt:lpstr>
      <vt:lpstr>1.2 Number of Houses Sold Over Time</vt:lpstr>
      <vt:lpstr>1.2 Summary of Housing Prices Trends</vt:lpstr>
      <vt:lpstr>1.3 Feature Distributions: Categorical Plots of Categorical Features </vt:lpstr>
      <vt:lpstr>1.3 Feature Distributions: Categorical Plots of Categorical Features </vt:lpstr>
      <vt:lpstr>1.3 Feature Distributions: Categorical Plots of Categorical Features </vt:lpstr>
      <vt:lpstr>1.3 Feature Distributions: Histograms of Numerical Features </vt:lpstr>
      <vt:lpstr>1.3 Feature Distributions: Histograms of Numerical Features </vt:lpstr>
      <vt:lpstr>1.4 Spearman Correlations Between Features And Sales Price</vt:lpstr>
      <vt:lpstr>1.5 Additional EDA: Continuous Feature Correlations</vt:lpstr>
      <vt:lpstr>Data Cleaning, Feature Selection &amp; Pre-processing</vt:lpstr>
      <vt:lpstr>Feature Selection</vt:lpstr>
      <vt:lpstr>Model Selection and Evaluation</vt:lpstr>
      <vt:lpstr>Part 2 - Baseline</vt:lpstr>
      <vt:lpstr>Always Predict Mean or Median of the Training Set</vt:lpstr>
      <vt:lpstr>Part 3 – Model Selection  and Evaluation</vt:lpstr>
      <vt:lpstr>מצגת של PowerPoint‏</vt:lpstr>
      <vt:lpstr>מצגת של PowerPoint‏</vt:lpstr>
      <vt:lpstr>Hyperparameter Tuning of RBF SVM Model</vt:lpstr>
      <vt:lpstr>Summary and Discussion</vt:lpstr>
      <vt:lpstr>Summary and Discussion Cont.</vt:lpstr>
      <vt:lpstr>מצגת של PowerPoint‏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Boosting</dc:title>
  <dc:creator>Lior</dc:creator>
  <cp:lastModifiedBy>מירון  וורצל</cp:lastModifiedBy>
  <cp:revision>65</cp:revision>
  <dcterms:modified xsi:type="dcterms:W3CDTF">2023-02-12T10:38:12Z</dcterms:modified>
</cp:coreProperties>
</file>