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71" r:id="rId3"/>
    <p:sldId id="270" r:id="rId4"/>
    <p:sldId id="263" r:id="rId5"/>
    <p:sldId id="262" r:id="rId6"/>
    <p:sldId id="264" r:id="rId7"/>
    <p:sldId id="266" r:id="rId8"/>
    <p:sldId id="265" r:id="rId9"/>
    <p:sldId id="267" r:id="rId10"/>
    <p:sldId id="259" r:id="rId11"/>
    <p:sldId id="268" r:id="rId12"/>
    <p:sldId id="25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C70B0-38F9-411E-93CD-4AA0960698C0}">
          <p14:sldIdLst>
            <p14:sldId id="256"/>
            <p14:sldId id="271"/>
            <p14:sldId id="270"/>
            <p14:sldId id="263"/>
            <p14:sldId id="262"/>
            <p14:sldId id="264"/>
            <p14:sldId id="266"/>
          </p14:sldIdLst>
        </p14:section>
        <p14:section name="Class Fp" id="{CB365C12-64E6-4310-9E22-9DBE3FA7D17C}">
          <p14:sldIdLst>
            <p14:sldId id="265"/>
            <p14:sldId id="267"/>
            <p14:sldId id="259"/>
            <p14:sldId id="268"/>
          </p14:sldIdLst>
        </p14:section>
        <p14:section name="Class EllipticCurves" id="{49CF4197-566F-4230-9DDE-1FDF6817525D}">
          <p14:sldIdLst>
            <p14:sldId id="258"/>
          </p14:sldIdLst>
        </p14:section>
        <p14:section name="Class Point" id="{011E98C6-C3DF-447C-9365-541BF4B955F1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96F"/>
    <a:srgbClr val="0A304A"/>
    <a:srgbClr val="CCCDD2"/>
    <a:srgbClr val="60CFEB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8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78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8965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84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778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848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589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2354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354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948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033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54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92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174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817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134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926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416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mnicalculator.com/math/inverse-modulo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Exponentiation_by_squ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rYaacov/Advanced-Algebr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6848-894F-4296-8E80-4AB6523B8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Algebra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54D6A-7EDE-4932-849C-FB389DF89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</a:t>
            </a:r>
            <a:endParaRPr lang="he-IL" dirty="0"/>
          </a:p>
          <a:p>
            <a:endParaRPr lang="he-IL" dirty="0"/>
          </a:p>
          <a:p>
            <a:endParaRPr lang="en-US" sz="1600" dirty="0"/>
          </a:p>
          <a:p>
            <a:r>
              <a:rPr lang="en-US" sz="1400" dirty="0"/>
              <a:t>Lior Yaacov</a:t>
            </a:r>
          </a:p>
          <a:p>
            <a:r>
              <a:rPr lang="en-US" sz="1400" dirty="0"/>
              <a:t>February 2021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1010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Modular Inverse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>
                    <a:solidFill>
                      <a:srgbClr val="0F496F"/>
                    </a:solidFill>
                  </a:rPr>
                  <a:t>We are looking for x such as:</a:t>
                </a:r>
              </a:p>
              <a:p>
                <a:pPr marL="457200" lvl="1" indent="0" algn="l" rtl="0">
                  <a:buNone/>
                </a:pPr>
                <a:r>
                  <a:rPr lang="en-US" u="sng" dirty="0">
                    <a:solidFill>
                      <a:srgbClr val="0F496F"/>
                    </a:solidFill>
                  </a:rPr>
                  <a:t>Additive</a:t>
                </a:r>
                <a:r>
                  <a:rPr lang="en-US" dirty="0">
                    <a:solidFill>
                      <a:srgbClr val="0F496F"/>
                    </a:solidFill>
                  </a:rPr>
                  <a:t>:</a:t>
                </a:r>
              </a:p>
              <a:p>
                <a:pPr marL="914400" lvl="2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0F496F"/>
                  </a:solidFill>
                </a:endParaRPr>
              </a:p>
              <a:p>
                <a:pPr lvl="2" algn="l" rtl="0"/>
                <a:endParaRPr lang="en-US" dirty="0">
                  <a:solidFill>
                    <a:srgbClr val="0F496F"/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u="sng" dirty="0">
                    <a:solidFill>
                      <a:srgbClr val="0F496F"/>
                    </a:solidFill>
                  </a:rPr>
                  <a:t>Multiplicative</a:t>
                </a:r>
                <a:r>
                  <a:rPr lang="en-US" dirty="0">
                    <a:solidFill>
                      <a:srgbClr val="0F496F"/>
                    </a:solidFill>
                  </a:rPr>
                  <a:t>:</a:t>
                </a:r>
              </a:p>
              <a:p>
                <a:pPr marL="914400" lvl="2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r>
                  <a:rPr lang="en-US" sz="2000" dirty="0">
                    <a:solidFill>
                      <a:srgbClr val="0F496F"/>
                    </a:solidFill>
                  </a:rPr>
                  <a:t>References:</a:t>
                </a:r>
              </a:p>
              <a:p>
                <a:pPr lvl="2" algn="l" rtl="0"/>
                <a:r>
                  <a:rPr lang="en-US" dirty="0">
                    <a:solidFill>
                      <a:srgbClr val="0F496F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https://www.omnicalculator.com/math/inverse-modulo</a:t>
                </a:r>
                <a:endParaRPr lang="he-IL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ction Button: Go Back or Previous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A59436A-587D-4502-B724-E4BF52FF4A6F}"/>
              </a:ext>
            </a:extLst>
          </p:cNvPr>
          <p:cNvSpPr/>
          <p:nvPr/>
        </p:nvSpPr>
        <p:spPr>
          <a:xfrm>
            <a:off x="10833682" y="365125"/>
            <a:ext cx="520118" cy="45699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089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Exponentiation by Squaring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b="1" dirty="0">
                    <a:solidFill>
                      <a:srgbClr val="0F496F"/>
                    </a:solidFill>
                  </a:rPr>
                  <a:t>Exponentiating by Squaring</a:t>
                </a:r>
                <a:r>
                  <a:rPr lang="en-US" dirty="0">
                    <a:solidFill>
                      <a:srgbClr val="0F496F"/>
                    </a:solidFill>
                  </a:rPr>
                  <a:t> is a general method for fast computation of large positive integer powers of a number</a:t>
                </a: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F496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      ,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F496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,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r>
                  <a:rPr lang="en-US" sz="2000" dirty="0">
                    <a:solidFill>
                      <a:srgbClr val="0F496F"/>
                    </a:solidFill>
                  </a:rPr>
                  <a:t>References:</a:t>
                </a:r>
              </a:p>
              <a:p>
                <a:pPr lvl="1" algn="l" rtl="0"/>
                <a:r>
                  <a:rPr lang="en-US" sz="1600" dirty="0">
                    <a:solidFill>
                      <a:srgbClr val="0F496F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https://en.wikipedia.org/wiki/Exponentiation_by_squaring</a:t>
                </a:r>
                <a:endParaRPr lang="en-US" sz="1600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tion Button: Go Back or Previous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A4D2879-87BC-418A-9BAB-29A7E9D5DC30}"/>
              </a:ext>
            </a:extLst>
          </p:cNvPr>
          <p:cNvSpPr/>
          <p:nvPr/>
        </p:nvSpPr>
        <p:spPr>
          <a:xfrm>
            <a:off x="10833682" y="365125"/>
            <a:ext cx="520118" cy="45699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545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Hasse’s Theorem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𝑠𝑖𝑛𝑔𝑢𝑙𝑎𝑟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𝑒𝑙𝑙𝑖𝑝𝑡𝑖𝑐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𝑐𝑢𝑟𝑣𝑒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𝑜𝑣𝑒𝑟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𝑝𝑟𝑖𝑚𝑒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𝑓𝑖𝑒𝑙𝑑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i="1" dirty="0">
                    <a:solidFill>
                      <a:srgbClr val="0F496F"/>
                    </a:solidFill>
                  </a:rPr>
                  <a:t>Then:</a:t>
                </a: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i="1" dirty="0">
                  <a:solidFill>
                    <a:srgbClr val="0F496F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i="1" dirty="0">
                    <a:solidFill>
                      <a:srgbClr val="0F496F"/>
                    </a:solidFill>
                  </a:rPr>
                  <a:t>and</a:t>
                </a: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</m:oMath>
                  </m:oMathPara>
                </a14:m>
                <a:endParaRPr lang="en-US" i="1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72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and Add Algorithm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Scalar multiplication defined as:</a:t>
                </a: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Written in this form, it may seem that computing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additions.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binary digits, the naïve addition would take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, which is not good.</a:t>
                </a: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There are several more efficient algorithm to deal with this computation. One of them is the </a:t>
                </a: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Double and Add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algorithm.</a:t>
                </a: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Example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:</a:t>
                </a: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Having n=151, we would like to compute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151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10010111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Therefore:</a:t>
                </a:r>
              </a:p>
              <a:p>
                <a:pPr marL="457200" lvl="1" indent="0" algn="l" rtl="0">
                  <a:buNone/>
                </a:pPr>
                <a:r>
                  <a:rPr lang="en-US" sz="1400" b="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Which results in just 7 doubling and 4 additions</a:t>
                </a: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E5EB4F-C085-4DE2-AD93-65E9FDB2E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847" y="1509188"/>
            <a:ext cx="27813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7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040F-33E5-4012-8189-210361F7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b="1" dirty="0">
                <a:solidFill>
                  <a:srgbClr val="0F496F"/>
                </a:solidFill>
              </a:rPr>
              <a:t>This is an Advanced Algebra course final project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F496F"/>
                </a:solidFill>
              </a:rPr>
              <a:t>This program provides:</a:t>
            </a:r>
          </a:p>
          <a:p>
            <a:pPr lvl="1" algn="l" rtl="0"/>
            <a:r>
              <a:rPr lang="en-US" b="1" dirty="0">
                <a:solidFill>
                  <a:srgbClr val="0F496F"/>
                </a:solidFill>
              </a:rPr>
              <a:t>Finite Fields</a:t>
            </a:r>
          </a:p>
          <a:p>
            <a:pPr lvl="2" algn="l" rtl="0"/>
            <a:r>
              <a:rPr lang="en-US" b="1" dirty="0">
                <a:solidFill>
                  <a:srgbClr val="0F496F"/>
                </a:solidFill>
              </a:rPr>
              <a:t>Modular Arithmetic</a:t>
            </a:r>
          </a:p>
          <a:p>
            <a:pPr lvl="2" algn="l" rtl="0"/>
            <a:r>
              <a:rPr lang="en-US" b="1" dirty="0">
                <a:solidFill>
                  <a:srgbClr val="0F496F"/>
                </a:solidFill>
              </a:rPr>
              <a:t>Modular inverses</a:t>
            </a:r>
          </a:p>
          <a:p>
            <a:pPr lvl="2" algn="l" rtl="0"/>
            <a:r>
              <a:rPr lang="en-US" b="1" dirty="0">
                <a:solidFill>
                  <a:srgbClr val="0F496F"/>
                </a:solidFill>
              </a:rPr>
              <a:t>Elements orders</a:t>
            </a:r>
          </a:p>
          <a:p>
            <a:pPr lvl="2" algn="l" rtl="0"/>
            <a:r>
              <a:rPr lang="en-US" b="1" dirty="0">
                <a:solidFill>
                  <a:srgbClr val="0F496F"/>
                </a:solidFill>
              </a:rPr>
              <a:t>Exponentiation by Squaring</a:t>
            </a:r>
          </a:p>
          <a:p>
            <a:pPr lvl="1" algn="l" rtl="0"/>
            <a:r>
              <a:rPr lang="en-US" b="1" dirty="0">
                <a:solidFill>
                  <a:srgbClr val="0F496F"/>
                </a:solidFill>
              </a:rPr>
              <a:t>Elliptic Curves</a:t>
            </a:r>
          </a:p>
          <a:p>
            <a:pPr lvl="2" algn="l" rtl="0"/>
            <a:r>
              <a:rPr lang="en-US" b="1" dirty="0">
                <a:solidFill>
                  <a:srgbClr val="0F496F"/>
                </a:solidFill>
              </a:rPr>
              <a:t>Group elements</a:t>
            </a:r>
          </a:p>
          <a:p>
            <a:pPr lvl="2" algn="l" rtl="0"/>
            <a:r>
              <a:rPr lang="en-US" b="1" dirty="0">
                <a:solidFill>
                  <a:srgbClr val="0F496F"/>
                </a:solidFill>
              </a:rPr>
              <a:t>Groups orders</a:t>
            </a:r>
          </a:p>
          <a:p>
            <a:pPr lvl="2" algn="l" rtl="0"/>
            <a:r>
              <a:rPr lang="en-US" b="1" dirty="0">
                <a:solidFill>
                  <a:srgbClr val="0F496F"/>
                </a:solidFill>
              </a:rPr>
              <a:t>Points addition, inverse, order and generation</a:t>
            </a:r>
          </a:p>
          <a:p>
            <a:pPr lvl="2" algn="l" rtl="0"/>
            <a:r>
              <a:rPr lang="en-US" b="1" dirty="0">
                <a:solidFill>
                  <a:srgbClr val="0F496F"/>
                </a:solidFill>
              </a:rPr>
              <a:t>Points multiplication</a:t>
            </a:r>
          </a:p>
          <a:p>
            <a:pPr lvl="2" algn="l" rtl="0"/>
            <a:r>
              <a:rPr lang="en-US" b="1" dirty="0">
                <a:solidFill>
                  <a:srgbClr val="0F496F"/>
                </a:solidFill>
              </a:rPr>
              <a:t>Hasse’s Bounds Theorem</a:t>
            </a:r>
          </a:p>
          <a:p>
            <a:pPr marL="0" indent="0" algn="l" rtl="0">
              <a:buNone/>
            </a:pPr>
            <a:endParaRPr lang="en-US" b="1" dirty="0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r>
              <a:rPr lang="en-US" b="1" dirty="0">
                <a:solidFill>
                  <a:srgbClr val="0F496F"/>
                </a:solidFill>
              </a:rPr>
              <a:t>Lecturers: Dr Rony Bitan &amp; Mr. Tomer Bauer</a:t>
            </a:r>
          </a:p>
          <a:p>
            <a:pPr marL="0" indent="0" algn="l" rtl="0">
              <a:buNone/>
            </a:pPr>
            <a:endParaRPr lang="en-US" b="1" dirty="0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r>
              <a:rPr lang="en-US" b="1" dirty="0">
                <a:solidFill>
                  <a:srgbClr val="0F496F"/>
                </a:solidFill>
              </a:rPr>
              <a:t>GitHub:</a:t>
            </a:r>
          </a:p>
          <a:p>
            <a:pPr marL="0" indent="0" algn="l" rtl="0">
              <a:buNone/>
            </a:pPr>
            <a:r>
              <a:rPr lang="en-US" sz="1400" b="1" dirty="0">
                <a:solidFill>
                  <a:srgbClr val="0F496F"/>
                </a:solidFill>
                <a:hlinkClick r:id="rId2"/>
              </a:rPr>
              <a:t>https://github.com/LiorYaacov/Advanced-Algebra.git</a:t>
            </a:r>
            <a:endParaRPr lang="en-US" sz="1400" b="1" dirty="0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endParaRPr lang="he-IL" sz="2000" dirty="0">
              <a:solidFill>
                <a:srgbClr val="0F496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9D374-2727-43CE-9F83-B476DDC26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223" y="1280195"/>
            <a:ext cx="4022551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5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603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f</a:t>
            </a:r>
            <a:r>
              <a:rPr lang="en-US" baseline="-25000" dirty="0"/>
              <a:t>p</a:t>
            </a:r>
            <a:r>
              <a:rPr lang="en-US" dirty="0"/>
              <a:t> – Classmethods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617917"/>
                  </p:ext>
                </p:extLst>
              </p:nvPr>
            </p:nvGraphicFramePr>
            <p:xfrm>
              <a:off x="1074723" y="1488323"/>
              <a:ext cx="10042554" cy="1656080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210496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1484540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3347518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Calculates and returns the GCD(a,b)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 rtl="0"/>
                          <a:r>
                            <a:rPr lang="en-US" dirty="0"/>
                            <a:t>gcd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Calculates the extended GCD (recursively) of a and b.</a:t>
                          </a:r>
                        </a:p>
                        <a:p>
                          <a:pPr lvl="0" algn="l"/>
                          <a:r>
                            <a:rPr lang="en-US" dirty="0"/>
                            <a:t>Returns k1,k2,d 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egcd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617917"/>
                  </p:ext>
                </p:extLst>
              </p:nvPr>
            </p:nvGraphicFramePr>
            <p:xfrm>
              <a:off x="1074723" y="1488323"/>
              <a:ext cx="10042554" cy="1656080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210496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1484540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3347518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Calculates and returns the GCD(a,b)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 rtl="0"/>
                          <a:r>
                            <a:rPr lang="en-US" dirty="0"/>
                            <a:t>gcd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404" t="-85333" r="-94152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egcd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793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f</a:t>
            </a:r>
            <a:r>
              <a:rPr lang="en-US" baseline="-25000" dirty="0"/>
              <a:t>p</a:t>
            </a:r>
            <a:endParaRPr lang="he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034CC9-F40F-403E-9DE2-9C1ADDC36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25493"/>
              </p:ext>
            </p:extLst>
          </p:nvPr>
        </p:nvGraphicFramePr>
        <p:xfrm>
          <a:off x="1311247" y="1161153"/>
          <a:ext cx="10042553" cy="5359400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6001624">
                  <a:extLst>
                    <a:ext uri="{9D8B030D-6E8A-4147-A177-3AD203B41FA5}">
                      <a16:colId xmlns:a16="http://schemas.microsoft.com/office/drawing/2014/main" val="2665516554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3913899910"/>
                    </a:ext>
                  </a:extLst>
                </a:gridCol>
                <a:gridCol w="2908415">
                  <a:extLst>
                    <a:ext uri="{9D8B030D-6E8A-4147-A177-3AD203B41FA5}">
                      <a16:colId xmlns:a16="http://schemas.microsoft.com/office/drawing/2014/main" val="121986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Description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Inputs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Method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2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Constructor method to initiate an Fp object.</a:t>
                      </a:r>
                    </a:p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p is an element in the Fmod group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p,mod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__init__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Implement a+b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__add__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a-b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__sub__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a*b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__mul__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6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 mod b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__mod__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7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a/b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__truediv__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8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a^b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__pow__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Returns the multiplicative inverse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Inverse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5447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Returns the additive and multiplicative groups orders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group_orders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413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add_element_order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776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mul_element_order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5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Calculates baseexp (mod m) using Exponentiations by Squaring algorithm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base,exp,m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exp_by_square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85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4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EllipticCurves</a:t>
            </a:r>
            <a:endParaRPr lang="he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034CC9-F40F-403E-9DE2-9C1ADDC36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58139"/>
              </p:ext>
            </p:extLst>
          </p:nvPr>
        </p:nvGraphicFramePr>
        <p:xfrm>
          <a:off x="1311247" y="1778000"/>
          <a:ext cx="10042553" cy="3302000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6001624">
                  <a:extLst>
                    <a:ext uri="{9D8B030D-6E8A-4147-A177-3AD203B41FA5}">
                      <a16:colId xmlns:a16="http://schemas.microsoft.com/office/drawing/2014/main" val="2665516554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3913899910"/>
                    </a:ext>
                  </a:extLst>
                </a:gridCol>
                <a:gridCol w="2807747">
                  <a:extLst>
                    <a:ext uri="{9D8B030D-6E8A-4147-A177-3AD203B41FA5}">
                      <a16:colId xmlns:a16="http://schemas.microsoft.com/office/drawing/2014/main" val="121986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Inputs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Method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2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Constructor method to initiate an EllipticCurves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a,b,p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__init__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Returns all the points of the Affine curve group defined by a and b modulo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affine_elliptic_curve_points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the lower and upper bounds of the Hasse’s theorem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Hasses_bound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Plots all the points of the Affine group on a 2-dimensional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show_points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6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Plots the curve defined by a and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plot_curve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7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9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Point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596992"/>
                  </p:ext>
                </p:extLst>
              </p:nvPr>
            </p:nvGraphicFramePr>
            <p:xfrm>
              <a:off x="1130184" y="1046226"/>
              <a:ext cx="10223616" cy="5446649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716979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2177762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2328875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Returns True if the point (x,y) is on the curve defined by a and b, False otherwise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is_on_curve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Representation of a point as (x,y)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__repr__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Constructor method to initiate Point object.</a:t>
                          </a:r>
                        </a:p>
                        <a:p>
                          <a:pPr lvl="0" algn="l"/>
                          <a:r>
                            <a:rPr lang="en-US" dirty="0"/>
                            <a:t>Point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on a curve defined by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dirty="0"/>
                            <a:t> in the field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__init__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01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Elliptic-Curve’s points 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__add__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261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Returns the inverse of point 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inverse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576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Generates the elements of &lt;P&gt;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If calc_order==1: calculates the order of P.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calc_order=0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37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self.generate with calc_order==1 to calculate the order of the point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point_order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26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Converting n to it's binary representation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bits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543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Calculates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𝑛𝑃</m:t>
                              </m:r>
                            </m:oMath>
                          </a14:m>
                          <a:r>
                            <a:rPr lang="en-US" sz="1800" kern="1200" dirty="0">
                              <a:effectLst/>
                            </a:rPr>
                            <a:t> using the Double and Add algorithm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double_and_add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401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double_and_add to calculate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𝑛𝑃</m:t>
                              </m:r>
                            </m:oMath>
                          </a14:m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nP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645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596992"/>
                  </p:ext>
                </p:extLst>
              </p:nvPr>
            </p:nvGraphicFramePr>
            <p:xfrm>
              <a:off x="1130184" y="1046226"/>
              <a:ext cx="10223616" cy="5446649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716979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2177762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2328875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Returns True if the point (x,y) is on the curve defined by a and b, False otherwise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is_on_curve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Representation of a point as (x,y)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__repr__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  <a:tr h="661289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279" t="-213761" r="-80064" b="-5275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__init__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01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Elliptic-Curve’s points 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__add__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261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Returns the inverse of point 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inverse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57625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Generates the elements of &lt;P&gt;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If calc_order==1: calculates the order of P.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calc_order=0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3704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self.generate with calc_order==1 to calculate the order of the point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point_order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26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Converting n to it's binary representation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bits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54349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279" t="-700000" r="-80064" b="-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double_and_add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401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279" t="-1377049" r="-8006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nP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6459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009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Modular Division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 lnSpcReduction="10000"/>
              </a:bodyPr>
              <a:lstStyle/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Given three positive numbers a,b,m, we need to compute a/b.</a:t>
                </a: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Basically, what we want to do is to find a number c such that:</a:t>
                </a:r>
                <a:endParaRPr lang="en-US" sz="2000" b="1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sz="2000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sz="2000" b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Can we always do modular division?</a:t>
                </a:r>
                <a:br>
                  <a:rPr lang="en-US" sz="20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No. First of all, like ordinary arithmetic, division by 0 is not defined. For example, 4/0 is not allowed. In modular arithmetic, not only 4/0 is not allowed, but 4/12 under modulo 6 is also not allowed. The reason is, 12 is congruent to 0 when modulus is 6.</a:t>
                </a:r>
                <a:endParaRPr lang="en-US" sz="2000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sz="2000" b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When is modular division defined?</a:t>
                </a:r>
                <a:br>
                  <a:rPr lang="en-US" sz="20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Modular division is defined when modular inverse of the divisor exists. The inverse of an integer ‘x’ is a another integer ‘y’ such that (x*y) % m = 1 where m is the modulus.</a:t>
                </a:r>
                <a:br>
                  <a:rPr lang="en-US" sz="18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Inverse number ‘a’ exists under modulo ‘m’ if ‘a’ and ‘m’ are co-prime, i.e., GCD of them is 1.</a:t>
                </a:r>
                <a:endParaRPr lang="he-IL" sz="2000" dirty="0">
                  <a:solidFill>
                    <a:srgbClr val="0F496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638" r="-9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tion Button: Go Back or Previous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E25B076-70BB-4C1F-BEDB-EE0BDCAD5FC6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753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US" sz="3200" dirty="0"/>
              <a:t>Modular Division</a:t>
            </a:r>
            <a:endParaRPr lang="he-I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040F-33E5-4012-8189-210361F7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b="1" dirty="0">
                <a:solidFill>
                  <a:srgbClr val="0F496F"/>
                </a:solidFill>
              </a:rPr>
              <a:t>Algorithm: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The task is to compute a/b under modulo m.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1) First check if inverse of b under modulo m exists or not. 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a) If inverse doesn't exists (GCD of b and m is not 1), 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      print "Division not defined"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b) Else return  "(inverse * a) % m" </a:t>
            </a:r>
            <a:endParaRPr lang="he-IL" sz="1600" dirty="0">
              <a:solidFill>
                <a:srgbClr val="0F496F"/>
              </a:solidFill>
            </a:endParaRPr>
          </a:p>
        </p:txBody>
      </p:sp>
      <p:sp>
        <p:nvSpPr>
          <p:cNvPr id="6" name="Action Button: Go Back or Previous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EC802FF-13BA-46C7-A284-448C9F910486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92513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5372</TotalTime>
  <Words>1110</Words>
  <Application>Microsoft Office PowerPoint</Application>
  <PresentationFormat>Widescreen</PresentationFormat>
  <Paragraphs>197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Cambria Math</vt:lpstr>
      <vt:lpstr>Century Gothic</vt:lpstr>
      <vt:lpstr>Wingdings 3</vt:lpstr>
      <vt:lpstr>Slice</vt:lpstr>
      <vt:lpstr>Advanced Algebra</vt:lpstr>
      <vt:lpstr>Summary</vt:lpstr>
      <vt:lpstr>Summary</vt:lpstr>
      <vt:lpstr>Class fp – Classmethods</vt:lpstr>
      <vt:lpstr>Class fp</vt:lpstr>
      <vt:lpstr>Class EllipticCurves</vt:lpstr>
      <vt:lpstr>Class Point</vt:lpstr>
      <vt:lpstr>Modular Division</vt:lpstr>
      <vt:lpstr>Modular Division</vt:lpstr>
      <vt:lpstr>Modular Inverse</vt:lpstr>
      <vt:lpstr>Exponentiation by Squaring</vt:lpstr>
      <vt:lpstr>Hasse’s Theorem</vt:lpstr>
      <vt:lpstr>Double and Add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Algebra</dc:title>
  <dc:creator>Lior</dc:creator>
  <cp:lastModifiedBy>Lior</cp:lastModifiedBy>
  <cp:revision>59</cp:revision>
  <dcterms:created xsi:type="dcterms:W3CDTF">2021-02-28T03:23:54Z</dcterms:created>
  <dcterms:modified xsi:type="dcterms:W3CDTF">2021-03-04T11:44:46Z</dcterms:modified>
</cp:coreProperties>
</file>