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1" r:id="rId3"/>
    <p:sldId id="263" r:id="rId4"/>
    <p:sldId id="262" r:id="rId5"/>
    <p:sldId id="264" r:id="rId6"/>
    <p:sldId id="266" r:id="rId7"/>
    <p:sldId id="265" r:id="rId8"/>
    <p:sldId id="267" r:id="rId9"/>
    <p:sldId id="259" r:id="rId10"/>
    <p:sldId id="268" r:id="rId11"/>
    <p:sldId id="25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C70B0-38F9-411E-93CD-4AA0960698C0}">
          <p14:sldIdLst>
            <p14:sldId id="256"/>
            <p14:sldId id="271"/>
            <p14:sldId id="263"/>
            <p14:sldId id="262"/>
            <p14:sldId id="264"/>
            <p14:sldId id="266"/>
          </p14:sldIdLst>
        </p14:section>
        <p14:section name="Class Fp" id="{CB365C12-64E6-4310-9E22-9DBE3FA7D17C}">
          <p14:sldIdLst>
            <p14:sldId id="265"/>
            <p14:sldId id="267"/>
            <p14:sldId id="259"/>
            <p14:sldId id="268"/>
          </p14:sldIdLst>
        </p14:section>
        <p14:section name="Class EllipticCurves" id="{49CF4197-566F-4230-9DDE-1FDF6817525D}">
          <p14:sldIdLst>
            <p14:sldId id="258"/>
          </p14:sldIdLst>
        </p14:section>
        <p14:section name="Class Point" id="{011E98C6-C3DF-447C-9365-541BF4B955F1}">
          <p14:sldIdLst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04A"/>
    <a:srgbClr val="0F496F"/>
    <a:srgbClr val="CCCDD2"/>
    <a:srgbClr val="60CFE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4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452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19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08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21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01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34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28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5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32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5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7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1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85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9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5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xponentiation_by_squ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iorYaacov/Advanced-Algebr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nicalculator.com/math/inverse-mod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6848-894F-4296-8E80-4AB6523B8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/>
              <a:t>Advanced Algebra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D6A-7EDE-4932-849C-FB389DF8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Final Project</a:t>
            </a:r>
            <a:endParaRPr lang="he-IL" sz="1900"/>
          </a:p>
          <a:p>
            <a:pPr>
              <a:lnSpc>
                <a:spcPct val="90000"/>
              </a:lnSpc>
            </a:pPr>
            <a:endParaRPr lang="he-IL" sz="1900"/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Lior Yaacov</a:t>
            </a:r>
          </a:p>
          <a:p>
            <a:pPr>
              <a:lnSpc>
                <a:spcPct val="90000"/>
              </a:lnSpc>
            </a:pPr>
            <a:r>
              <a:rPr lang="en-US" sz="1900"/>
              <a:t>February 2021</a:t>
            </a:r>
            <a:endParaRPr lang="he-IL" sz="190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8D261116-5042-4B09-AA7E-B9AB1FCE0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r="10593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1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Exponentiation by Squaring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>
                    <a:solidFill>
                      <a:srgbClr val="0F496F"/>
                    </a:solidFill>
                  </a:rPr>
                  <a:t>Exponentiating by Squaring</a:t>
                </a:r>
                <a:r>
                  <a:rPr lang="en-US" dirty="0">
                    <a:solidFill>
                      <a:srgbClr val="0F496F"/>
                    </a:solidFill>
                  </a:rPr>
                  <a:t> is a general method for fast computation of large positive integer powers of a number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1" algn="l" rtl="0"/>
                <a:r>
                  <a:rPr lang="en-US" sz="1600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https://en.wikipedia.org/wiki/Exponentiation_by_squaring</a:t>
                </a:r>
                <a:endParaRPr lang="en-US" sz="16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F0DA205-C528-4FEC-9C12-C30495BF569B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45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Hasse’s Theorem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𝑒𝑙𝑙𝑖𝑝𝑡𝑖𝑐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Then: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and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i="1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tion Button: Go Back or Previous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5E3F75A-889F-46FE-A993-57F062BEB0E9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7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5EB4F-C085-4DE2-AD93-65E9FDB2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47" y="1509188"/>
            <a:ext cx="2781300" cy="752475"/>
          </a:xfrm>
          <a:prstGeom prst="rect">
            <a:avLst/>
          </a:prstGeom>
        </p:spPr>
      </p:pic>
      <p:sp>
        <p:nvSpPr>
          <p:cNvPr id="5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F454F8D-E436-4F75-A69A-32D416CA1740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57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𝑛𝑃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F454F8D-E436-4F75-A69A-32D416CA1740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סוגר מסולסל ימני 5">
            <a:extLst>
              <a:ext uri="{FF2B5EF4-FFF2-40B4-BE49-F238E27FC236}">
                <a16:creationId xmlns:a16="http://schemas.microsoft.com/office/drawing/2014/main" id="{E4F42C2F-7CE6-4D0E-A306-1B5056D1A667}"/>
              </a:ext>
            </a:extLst>
          </p:cNvPr>
          <p:cNvSpPr/>
          <p:nvPr/>
        </p:nvSpPr>
        <p:spPr>
          <a:xfrm rot="5400000">
            <a:off x="6338580" y="1170963"/>
            <a:ext cx="67111" cy="1416343"/>
          </a:xfrm>
          <a:prstGeom prst="rightBrace">
            <a:avLst/>
          </a:prstGeom>
          <a:ln>
            <a:solidFill>
              <a:schemeClr val="bg1">
                <a:lumMod val="85000"/>
                <a:lumOff val="15000"/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36DC802-3B50-4BB9-8743-9357F9E3D57E}"/>
              </a:ext>
            </a:extLst>
          </p:cNvPr>
          <p:cNvSpPr txBox="1"/>
          <p:nvPr/>
        </p:nvSpPr>
        <p:spPr>
          <a:xfrm>
            <a:off x="5975231" y="1879134"/>
            <a:ext cx="75052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rgbClr val="0A304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times</a:t>
            </a:r>
            <a:endParaRPr lang="he-IL" sz="1400" dirty="0">
              <a:solidFill>
                <a:srgbClr val="0A304A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This is Advanced Algebra course Final Project</a:t>
            </a:r>
          </a:p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This program provides: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Finite </a:t>
            </a:r>
            <a:r>
              <a:rPr lang="en-US" sz="1900" b="1" dirty="0" err="1">
                <a:solidFill>
                  <a:srgbClr val="0F496F"/>
                </a:solidFill>
              </a:rPr>
              <a:t>Fileds</a:t>
            </a:r>
            <a:endParaRPr lang="en-US" sz="1900" b="1" dirty="0">
              <a:solidFill>
                <a:srgbClr val="0F496F"/>
              </a:solidFill>
            </a:endParaRP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Modular Arithmetic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Elements inverse and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Safe-Prime multiplication order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Exponentiation by Squaring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Elliptic Curves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Curve and points plots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Groups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Hasse’s Bound Theorem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Points addition, inverse, order and generation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 scalar multiplication</a:t>
            </a:r>
          </a:p>
          <a:p>
            <a:pPr lvl="1" algn="l" rtl="0"/>
            <a:r>
              <a:rPr lang="en-US" b="1" dirty="0">
                <a:solidFill>
                  <a:srgbClr val="0F496F"/>
                </a:solidFill>
              </a:rPr>
              <a:t>And more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F496F"/>
                </a:solidFill>
              </a:rPr>
              <a:t>Lecturers: </a:t>
            </a:r>
            <a:r>
              <a:rPr lang="en-US" sz="2200" dirty="0">
                <a:solidFill>
                  <a:srgbClr val="0F496F"/>
                </a:solidFill>
              </a:rPr>
              <a:t>Dr. Rony Bitan &amp; Mr. Tomer Bauer</a:t>
            </a: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F496F"/>
                </a:solidFill>
              </a:rPr>
              <a:t>Bar-</a:t>
            </a:r>
            <a:r>
              <a:rPr lang="en-US" sz="2200" b="1" dirty="0" err="1">
                <a:solidFill>
                  <a:srgbClr val="0F496F"/>
                </a:solidFill>
              </a:rPr>
              <a:t>Ilan</a:t>
            </a:r>
            <a:r>
              <a:rPr lang="en-US" sz="2200" b="1" dirty="0">
                <a:solidFill>
                  <a:srgbClr val="0F496F"/>
                </a:solidFill>
              </a:rPr>
              <a:t> University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1800" b="1" dirty="0" err="1">
                <a:solidFill>
                  <a:srgbClr val="0F496F"/>
                </a:solidFill>
              </a:rPr>
              <a:t>Github</a:t>
            </a:r>
            <a:r>
              <a:rPr lang="en-US" sz="1800" b="1" dirty="0">
                <a:solidFill>
                  <a:srgbClr val="0F496F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F496F"/>
                </a:solidFill>
                <a:hlinkClick r:id="rId2"/>
              </a:rPr>
              <a:t>https://github.com/LiorYaacov/Advanced-Algebra.git</a:t>
            </a:r>
            <a:endParaRPr lang="en-US" sz="1800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endParaRPr lang="he-IL" sz="20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D374-2727-43CE-9F83-B476DDC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06" y="1149292"/>
            <a:ext cx="4022551" cy="375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01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Class f</a:t>
            </a:r>
            <a:r>
              <a:rPr lang="en-US" baseline="-25000"/>
              <a:t>p</a:t>
            </a:r>
            <a:r>
              <a:rPr lang="en-US"/>
              <a:t> – Classmethods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the extended GCD (recursively) of a and b.</a:t>
                          </a:r>
                        </a:p>
                        <a:p>
                          <a:pPr lvl="0" algn="l"/>
                          <a:r>
                            <a:rPr lang="en-US" dirty="0"/>
                            <a:t>Returns k1,k2,d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404" t="-85333" r="-9415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93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98384"/>
              </p:ext>
            </p:extLst>
          </p:nvPr>
        </p:nvGraphicFramePr>
        <p:xfrm>
          <a:off x="1311247" y="1161153"/>
          <a:ext cx="10042553" cy="53594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908415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Description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Inputs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Method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Constructor method to initiate an Fp object.</a:t>
                      </a:r>
                    </a:p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 is an element in the Fmod group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p,mod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__init__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Implement a+b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__add__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a-b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__sub__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a*b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__mul__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 mod 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__mod__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a/b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__truediv__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a^b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__pow__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the multiplicative 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544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Returns the additive and multiplicative groups 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group_orders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1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add_element_order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7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mul_element_order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Calculates baseexp (mod m) using Exponentiations by Squaring algorithm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base,exp,m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exp_by_square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EllipticCurves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65453"/>
              </p:ext>
            </p:extLst>
          </p:nvPr>
        </p:nvGraphicFramePr>
        <p:xfrm>
          <a:off x="1311247" y="1778000"/>
          <a:ext cx="10042553" cy="33020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807747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Inputs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Constructor method to initiate an EllipticCurves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a,b,p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Returns all the points of the Affine curve group defined by a and b modulo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affine_elliptic_curve_points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lower and upper bounds of the Hasse’s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Hasses_bound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all the points of the Affine group on a 2-dimensional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show_points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the curve defined by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plot_curve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Point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113951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Constructor method to initiate Point object.</a:t>
                          </a:r>
                        </a:p>
                        <a:p>
                          <a:pPr lvl="0" algn="l"/>
                          <a:r>
                            <a:rPr lang="en-US" dirty="0"/>
                            <a:t>Point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on a curve defined by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in the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Calculates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 using the Double and Add algorithm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 action="ppaction://hlinksldjump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double_and_add</a:t>
                          </a:r>
                          <a:endParaRPr lang="en-US" sz="1800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double_and_add to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113951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66128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213761" r="-80064" b="-5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700000" r="-80064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 action="ppaction://hlinksldjump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double_and_add</a:t>
                          </a:r>
                          <a:endParaRPr lang="en-US" sz="1800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1377049" r="-800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0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Division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Given three positive numbers </a:t>
                </a:r>
                <a:r>
                  <a:rPr lang="en-US" sz="2000" b="1" dirty="0" err="1">
                    <a:solidFill>
                      <a:srgbClr val="0F496F"/>
                    </a:solidFill>
                  </a:rPr>
                  <a:t>a,b,m</a:t>
                </a:r>
                <a:r>
                  <a:rPr lang="en-US" sz="2000" b="1" dirty="0">
                    <a:solidFill>
                      <a:srgbClr val="0F496F"/>
                    </a:solidFill>
                  </a:rPr>
                  <a:t>, we need to compute a/b.</a:t>
                </a: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Basically, what we want to do is to find a number c such that:</a:t>
                </a:r>
                <a:endParaRPr lang="en-US" sz="2000" b="1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Can we always do modular division?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No. First of all, like ordinary arithmetic, division by 0 is not defined. For example, 4/0 is not allowed. In modular arithmetic, not only 4/0 is not allowed, but 4/12 under modulo 6 is also not allowed. The reason is, 12 is congruent to 0 when modulus is 6.</a:t>
                </a:r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When is modular division defined?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Modular division is defined when modular inverse of the divisor exists. The inverse of an integer ‘x’ is a another integer ‘y’ such that (x*y) % m = 1 where m is the modulus.</a:t>
                </a:r>
                <a:br>
                  <a:rPr lang="en-US" sz="18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Inverse number ‘a’ exists under modulo ‘m’ if ‘a’ and ‘m’ are co-prime, i.e., GCD of them is 1.</a:t>
                </a:r>
                <a:endParaRPr lang="he-IL" sz="20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53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3200" dirty="0"/>
              <a:t>Modular Division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F496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The task is to compute a/b under modulo m.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1) First check if inverse of b under modulo m exists or not.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a) If inverse doesn't exists (GCD of b and m is not 1),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      print "Division not defined"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b) Else return  "(inverse * a) % m" </a:t>
            </a:r>
            <a:endParaRPr lang="he-IL" sz="1600" dirty="0">
              <a:solidFill>
                <a:srgbClr val="0F496F"/>
              </a:solidFill>
            </a:endParaRPr>
          </a:p>
        </p:txBody>
      </p:sp>
      <p:sp>
        <p:nvSpPr>
          <p:cNvPr id="6" name="Action Button: Go Back or Previou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C802FF-13BA-46C7-A284-448C9F91048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Inverse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rgbClr val="0F496F"/>
                    </a:solidFill>
                  </a:rPr>
                  <a:t>We are looking for x such as:</a:t>
                </a: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Additive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F496F"/>
                  </a:solidFill>
                </a:endParaRPr>
              </a:p>
              <a:p>
                <a:pPr lvl="2"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Multiplicative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2" algn="l" rtl="0"/>
                <a:r>
                  <a:rPr lang="en-US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https://www.omnicalculator.com/math/inverse-modulo</a:t>
                </a:r>
                <a:endParaRPr lang="he-IL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52A9E4E-3699-4E98-BB1C-5B6F4F9D74B4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899368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1285</Words>
  <Application>Microsoft Office PowerPoint</Application>
  <PresentationFormat>מסך רחב</PresentationFormat>
  <Paragraphs>215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3</vt:lpstr>
      <vt:lpstr>פרוסה</vt:lpstr>
      <vt:lpstr>Advanced Algebra</vt:lpstr>
      <vt:lpstr>Summary</vt:lpstr>
      <vt:lpstr>Class fp – Classmethods</vt:lpstr>
      <vt:lpstr>Class fp</vt:lpstr>
      <vt:lpstr>Class EllipticCurves</vt:lpstr>
      <vt:lpstr>Class Point</vt:lpstr>
      <vt:lpstr>Modular Division</vt:lpstr>
      <vt:lpstr>Modular Division</vt:lpstr>
      <vt:lpstr>Modular Inverse</vt:lpstr>
      <vt:lpstr>Exponentiation by Squaring</vt:lpstr>
      <vt:lpstr>Hasse’s Theorem</vt:lpstr>
      <vt:lpstr>Double and Add Algorithm</vt:lpstr>
      <vt:lpstr>Double and Add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Algebra</dc:title>
  <dc:creator>Lior</dc:creator>
  <cp:lastModifiedBy>Lior Yaacov</cp:lastModifiedBy>
  <cp:revision>63</cp:revision>
  <dcterms:created xsi:type="dcterms:W3CDTF">2021-02-28T03:23:54Z</dcterms:created>
  <dcterms:modified xsi:type="dcterms:W3CDTF">2021-03-18T03:16:33Z</dcterms:modified>
</cp:coreProperties>
</file>