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7" autoAdjust="0"/>
    <p:restoredTop sz="94660"/>
  </p:normalViewPr>
  <p:slideViewPr>
    <p:cSldViewPr snapToGrid="0">
      <p:cViewPr varScale="1">
        <p:scale>
          <a:sx n="77" d="100"/>
          <a:sy n="77"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52FCDF-7307-4083-87B7-4D3346E1A185}" type="doc">
      <dgm:prSet loTypeId="urn:microsoft.com/office/officeart/2005/8/layout/cycle3" loCatId="cycle" qsTypeId="urn:microsoft.com/office/officeart/2005/8/quickstyle/3d6" qsCatId="3D" csTypeId="urn:microsoft.com/office/officeart/2005/8/colors/accent1_4" csCatId="accent1" phldr="1"/>
      <dgm:spPr/>
      <dgm:t>
        <a:bodyPr/>
        <a:lstStyle/>
        <a:p>
          <a:endParaRPr lang="en-US"/>
        </a:p>
      </dgm:t>
    </dgm:pt>
    <dgm:pt modelId="{3B20D8D7-7F62-46A1-A469-53E803ABEE4C}">
      <dgm:prSet/>
      <dgm:spPr/>
      <dgm:t>
        <a:bodyPr/>
        <a:lstStyle/>
        <a:p>
          <a:r>
            <a:rPr lang="en-US"/>
            <a:t>ESP8266</a:t>
          </a:r>
        </a:p>
      </dgm:t>
    </dgm:pt>
    <dgm:pt modelId="{BEDC0A92-04B9-4634-8AB8-2EB27B866D6D}" type="parTrans" cxnId="{B7217CAA-77B1-4EA9-83D6-BEFDFDA04A1A}">
      <dgm:prSet/>
      <dgm:spPr/>
      <dgm:t>
        <a:bodyPr/>
        <a:lstStyle/>
        <a:p>
          <a:endParaRPr lang="en-US"/>
        </a:p>
      </dgm:t>
    </dgm:pt>
    <dgm:pt modelId="{7076C3AA-A4A2-4AE6-87CA-92FDDD691837}" type="sibTrans" cxnId="{B7217CAA-77B1-4EA9-83D6-BEFDFDA04A1A}">
      <dgm:prSet phldrT="01" phldr="0"/>
      <dgm:spPr/>
      <dgm:t>
        <a:bodyPr/>
        <a:lstStyle/>
        <a:p>
          <a:endParaRPr lang="en-US"/>
        </a:p>
      </dgm:t>
    </dgm:pt>
    <dgm:pt modelId="{5C7C5089-1889-4B5B-9026-FFF15EED6736}">
      <dgm:prSet/>
      <dgm:spPr/>
      <dgm:t>
        <a:bodyPr/>
        <a:lstStyle/>
        <a:p>
          <a:r>
            <a:rPr lang="en-US"/>
            <a:t>EEPROM</a:t>
          </a:r>
        </a:p>
      </dgm:t>
    </dgm:pt>
    <dgm:pt modelId="{E7CECC4A-A9F3-477F-8C6C-178084AA4A06}" type="parTrans" cxnId="{1123F637-816B-4EF5-87A9-39E99A9B9B7F}">
      <dgm:prSet/>
      <dgm:spPr/>
      <dgm:t>
        <a:bodyPr/>
        <a:lstStyle/>
        <a:p>
          <a:endParaRPr lang="en-US"/>
        </a:p>
      </dgm:t>
    </dgm:pt>
    <dgm:pt modelId="{F76F893E-145A-4B86-8C76-5ACF7EE95283}" type="sibTrans" cxnId="{1123F637-816B-4EF5-87A9-39E99A9B9B7F}">
      <dgm:prSet phldrT="02" phldr="0"/>
      <dgm:spPr/>
      <dgm:t>
        <a:bodyPr/>
        <a:lstStyle/>
        <a:p>
          <a:endParaRPr lang="en-US"/>
        </a:p>
      </dgm:t>
    </dgm:pt>
    <dgm:pt modelId="{CFCB8D0F-A07D-4BC1-8085-D03B96D8BAAE}">
      <dgm:prSet/>
      <dgm:spPr/>
      <dgm:t>
        <a:bodyPr/>
        <a:lstStyle/>
        <a:p>
          <a:r>
            <a:rPr lang="en-US"/>
            <a:t>WiFi-AC</a:t>
          </a:r>
        </a:p>
      </dgm:t>
    </dgm:pt>
    <dgm:pt modelId="{95709831-FA14-429F-A2D7-D79BEF4F3E13}" type="parTrans" cxnId="{53E501BB-656F-48C9-A91F-F0D2835F17E3}">
      <dgm:prSet/>
      <dgm:spPr/>
      <dgm:t>
        <a:bodyPr/>
        <a:lstStyle/>
        <a:p>
          <a:endParaRPr lang="en-US"/>
        </a:p>
      </dgm:t>
    </dgm:pt>
    <dgm:pt modelId="{F66C4F6F-C036-46FB-948F-798A7CC34D15}" type="sibTrans" cxnId="{53E501BB-656F-48C9-A91F-F0D2835F17E3}">
      <dgm:prSet phldrT="03" phldr="0"/>
      <dgm:spPr/>
      <dgm:t>
        <a:bodyPr/>
        <a:lstStyle/>
        <a:p>
          <a:endParaRPr lang="en-US"/>
        </a:p>
      </dgm:t>
    </dgm:pt>
    <dgm:pt modelId="{9A68F2A0-5A9E-4794-A7AF-3ADF13A0AAEC}">
      <dgm:prSet/>
      <dgm:spPr/>
      <dgm:t>
        <a:bodyPr/>
        <a:lstStyle/>
        <a:p>
          <a:r>
            <a:rPr lang="en-US" dirty="0" err="1"/>
            <a:t>IRremote</a:t>
          </a:r>
          <a:endParaRPr lang="en-US" dirty="0"/>
        </a:p>
      </dgm:t>
    </dgm:pt>
    <dgm:pt modelId="{AD49EADB-1ED8-4E9C-9C4F-467FD6D9315D}" type="parTrans" cxnId="{9392E79A-0BAD-469B-860E-845D205159DE}">
      <dgm:prSet/>
      <dgm:spPr/>
      <dgm:t>
        <a:bodyPr/>
        <a:lstStyle/>
        <a:p>
          <a:endParaRPr lang="en-US"/>
        </a:p>
      </dgm:t>
    </dgm:pt>
    <dgm:pt modelId="{7425ED84-BB26-4668-961D-882ED918BFB5}" type="sibTrans" cxnId="{9392E79A-0BAD-469B-860E-845D205159DE}">
      <dgm:prSet phldrT="04" phldr="0"/>
      <dgm:spPr/>
      <dgm:t>
        <a:bodyPr/>
        <a:lstStyle/>
        <a:p>
          <a:endParaRPr lang="en-US"/>
        </a:p>
      </dgm:t>
    </dgm:pt>
    <dgm:pt modelId="{DD7DA99C-6706-4EDD-A469-97A19EDDFC9B}">
      <dgm:prSet/>
      <dgm:spPr/>
      <dgm:t>
        <a:bodyPr/>
        <a:lstStyle/>
        <a:p>
          <a:r>
            <a:rPr lang="en-US"/>
            <a:t>SPI</a:t>
          </a:r>
        </a:p>
      </dgm:t>
    </dgm:pt>
    <dgm:pt modelId="{3A63203C-5934-49AA-88EB-9098B245AC6E}" type="parTrans" cxnId="{820C23DB-64D9-4611-98A2-C62CB7AF2E1C}">
      <dgm:prSet/>
      <dgm:spPr/>
      <dgm:t>
        <a:bodyPr/>
        <a:lstStyle/>
        <a:p>
          <a:endParaRPr lang="en-US"/>
        </a:p>
      </dgm:t>
    </dgm:pt>
    <dgm:pt modelId="{7BAE4845-0947-4256-98D0-1A663DC8839E}" type="sibTrans" cxnId="{820C23DB-64D9-4611-98A2-C62CB7AF2E1C}">
      <dgm:prSet phldrT="05" phldr="0"/>
      <dgm:spPr/>
      <dgm:t>
        <a:bodyPr/>
        <a:lstStyle/>
        <a:p>
          <a:endParaRPr lang="en-US"/>
        </a:p>
      </dgm:t>
    </dgm:pt>
    <dgm:pt modelId="{4FCA1410-3AAB-4276-B456-ACC9058FA375}">
      <dgm:prSet/>
      <dgm:spPr/>
      <dgm:t>
        <a:bodyPr/>
        <a:lstStyle/>
        <a:p>
          <a:r>
            <a:rPr lang="en-US"/>
            <a:t>RF24</a:t>
          </a:r>
        </a:p>
      </dgm:t>
    </dgm:pt>
    <dgm:pt modelId="{12FDE6ED-DF02-400E-BC2E-8CA85BD457B2}" type="parTrans" cxnId="{D9F0D78A-CA9D-449A-917C-A12BA8C3B7F7}">
      <dgm:prSet/>
      <dgm:spPr/>
      <dgm:t>
        <a:bodyPr/>
        <a:lstStyle/>
        <a:p>
          <a:endParaRPr lang="en-US"/>
        </a:p>
      </dgm:t>
    </dgm:pt>
    <dgm:pt modelId="{D32E4735-8EEB-4720-83F5-6B3951C1B901}" type="sibTrans" cxnId="{D9F0D78A-CA9D-449A-917C-A12BA8C3B7F7}">
      <dgm:prSet phldrT="06" phldr="0"/>
      <dgm:spPr/>
      <dgm:t>
        <a:bodyPr/>
        <a:lstStyle/>
        <a:p>
          <a:endParaRPr lang="en-US"/>
        </a:p>
      </dgm:t>
    </dgm:pt>
    <dgm:pt modelId="{587AC3D2-23B2-43A3-A81A-83F960B09CB2}" type="pres">
      <dgm:prSet presAssocID="{3D52FCDF-7307-4083-87B7-4D3346E1A185}" presName="Name0" presStyleCnt="0">
        <dgm:presLayoutVars>
          <dgm:dir/>
          <dgm:resizeHandles val="exact"/>
        </dgm:presLayoutVars>
      </dgm:prSet>
      <dgm:spPr/>
    </dgm:pt>
    <dgm:pt modelId="{AEF1BADC-335C-42C8-9217-479BCA1EC2DA}" type="pres">
      <dgm:prSet presAssocID="{3D52FCDF-7307-4083-87B7-4D3346E1A185}" presName="cycle" presStyleCnt="0"/>
      <dgm:spPr/>
    </dgm:pt>
    <dgm:pt modelId="{B9D6D02C-754C-4C72-B9A2-69D10C16478A}" type="pres">
      <dgm:prSet presAssocID="{3B20D8D7-7F62-46A1-A469-53E803ABEE4C}" presName="nodeFirstNode" presStyleLbl="node1" presStyleIdx="0" presStyleCnt="6">
        <dgm:presLayoutVars>
          <dgm:bulletEnabled val="1"/>
        </dgm:presLayoutVars>
      </dgm:prSet>
      <dgm:spPr/>
    </dgm:pt>
    <dgm:pt modelId="{03B37D03-423B-499B-B53B-3A75FF7456A2}" type="pres">
      <dgm:prSet presAssocID="{7076C3AA-A4A2-4AE6-87CA-92FDDD691837}" presName="sibTransFirstNode" presStyleLbl="bgShp" presStyleIdx="0" presStyleCnt="1"/>
      <dgm:spPr/>
    </dgm:pt>
    <dgm:pt modelId="{7F4BDA52-36EF-4BD9-BE5F-24672837335D}" type="pres">
      <dgm:prSet presAssocID="{5C7C5089-1889-4B5B-9026-FFF15EED6736}" presName="nodeFollowingNodes" presStyleLbl="node1" presStyleIdx="1" presStyleCnt="6">
        <dgm:presLayoutVars>
          <dgm:bulletEnabled val="1"/>
        </dgm:presLayoutVars>
      </dgm:prSet>
      <dgm:spPr/>
    </dgm:pt>
    <dgm:pt modelId="{C4363FA2-44CA-4E0D-BA3F-0B155A19FFE6}" type="pres">
      <dgm:prSet presAssocID="{CFCB8D0F-A07D-4BC1-8085-D03B96D8BAAE}" presName="nodeFollowingNodes" presStyleLbl="node1" presStyleIdx="2" presStyleCnt="6">
        <dgm:presLayoutVars>
          <dgm:bulletEnabled val="1"/>
        </dgm:presLayoutVars>
      </dgm:prSet>
      <dgm:spPr/>
    </dgm:pt>
    <dgm:pt modelId="{6E202C91-D4DD-4A61-932D-67671BB194B7}" type="pres">
      <dgm:prSet presAssocID="{9A68F2A0-5A9E-4794-A7AF-3ADF13A0AAEC}" presName="nodeFollowingNodes" presStyleLbl="node1" presStyleIdx="3" presStyleCnt="6">
        <dgm:presLayoutVars>
          <dgm:bulletEnabled val="1"/>
        </dgm:presLayoutVars>
      </dgm:prSet>
      <dgm:spPr/>
    </dgm:pt>
    <dgm:pt modelId="{C2FA6F3A-6F73-4076-9C2A-FD3EC88EA070}" type="pres">
      <dgm:prSet presAssocID="{DD7DA99C-6706-4EDD-A469-97A19EDDFC9B}" presName="nodeFollowingNodes" presStyleLbl="node1" presStyleIdx="4" presStyleCnt="6">
        <dgm:presLayoutVars>
          <dgm:bulletEnabled val="1"/>
        </dgm:presLayoutVars>
      </dgm:prSet>
      <dgm:spPr/>
    </dgm:pt>
    <dgm:pt modelId="{341657E9-EC24-4A9F-BD84-605FE83874AF}" type="pres">
      <dgm:prSet presAssocID="{4FCA1410-3AAB-4276-B456-ACC9058FA375}" presName="nodeFollowingNodes" presStyleLbl="node1" presStyleIdx="5" presStyleCnt="6">
        <dgm:presLayoutVars>
          <dgm:bulletEnabled val="1"/>
        </dgm:presLayoutVars>
      </dgm:prSet>
      <dgm:spPr/>
    </dgm:pt>
  </dgm:ptLst>
  <dgm:cxnLst>
    <dgm:cxn modelId="{E1AE7605-BBF0-4453-AA59-E0F33D26F4BC}" type="presOf" srcId="{5C7C5089-1889-4B5B-9026-FFF15EED6736}" destId="{7F4BDA52-36EF-4BD9-BE5F-24672837335D}" srcOrd="0" destOrd="0" presId="urn:microsoft.com/office/officeart/2005/8/layout/cycle3"/>
    <dgm:cxn modelId="{D501C808-E26A-46FF-9AB3-353D40445683}" type="presOf" srcId="{4FCA1410-3AAB-4276-B456-ACC9058FA375}" destId="{341657E9-EC24-4A9F-BD84-605FE83874AF}" srcOrd="0" destOrd="0" presId="urn:microsoft.com/office/officeart/2005/8/layout/cycle3"/>
    <dgm:cxn modelId="{1123F637-816B-4EF5-87A9-39E99A9B9B7F}" srcId="{3D52FCDF-7307-4083-87B7-4D3346E1A185}" destId="{5C7C5089-1889-4B5B-9026-FFF15EED6736}" srcOrd="1" destOrd="0" parTransId="{E7CECC4A-A9F3-477F-8C6C-178084AA4A06}" sibTransId="{F76F893E-145A-4B86-8C76-5ACF7EE95283}"/>
    <dgm:cxn modelId="{DABC0339-6788-4315-B26F-B825BFAC5771}" type="presOf" srcId="{9A68F2A0-5A9E-4794-A7AF-3ADF13A0AAEC}" destId="{6E202C91-D4DD-4A61-932D-67671BB194B7}" srcOrd="0" destOrd="0" presId="urn:microsoft.com/office/officeart/2005/8/layout/cycle3"/>
    <dgm:cxn modelId="{7201E356-2EDB-4EE4-9F81-D1EE811DBF63}" type="presOf" srcId="{7076C3AA-A4A2-4AE6-87CA-92FDDD691837}" destId="{03B37D03-423B-499B-B53B-3A75FF7456A2}" srcOrd="0" destOrd="0" presId="urn:microsoft.com/office/officeart/2005/8/layout/cycle3"/>
    <dgm:cxn modelId="{D9F0D78A-CA9D-449A-917C-A12BA8C3B7F7}" srcId="{3D52FCDF-7307-4083-87B7-4D3346E1A185}" destId="{4FCA1410-3AAB-4276-B456-ACC9058FA375}" srcOrd="5" destOrd="0" parTransId="{12FDE6ED-DF02-400E-BC2E-8CA85BD457B2}" sibTransId="{D32E4735-8EEB-4720-83F5-6B3951C1B901}"/>
    <dgm:cxn modelId="{5E324990-E5E0-4E6C-89DA-3F199E2C69D3}" type="presOf" srcId="{3D52FCDF-7307-4083-87B7-4D3346E1A185}" destId="{587AC3D2-23B2-43A3-A81A-83F960B09CB2}" srcOrd="0" destOrd="0" presId="urn:microsoft.com/office/officeart/2005/8/layout/cycle3"/>
    <dgm:cxn modelId="{9392E79A-0BAD-469B-860E-845D205159DE}" srcId="{3D52FCDF-7307-4083-87B7-4D3346E1A185}" destId="{9A68F2A0-5A9E-4794-A7AF-3ADF13A0AAEC}" srcOrd="3" destOrd="0" parTransId="{AD49EADB-1ED8-4E9C-9C4F-467FD6D9315D}" sibTransId="{7425ED84-BB26-4668-961D-882ED918BFB5}"/>
    <dgm:cxn modelId="{B7217CAA-77B1-4EA9-83D6-BEFDFDA04A1A}" srcId="{3D52FCDF-7307-4083-87B7-4D3346E1A185}" destId="{3B20D8D7-7F62-46A1-A469-53E803ABEE4C}" srcOrd="0" destOrd="0" parTransId="{BEDC0A92-04B9-4634-8AB8-2EB27B866D6D}" sibTransId="{7076C3AA-A4A2-4AE6-87CA-92FDDD691837}"/>
    <dgm:cxn modelId="{9B0E4BAC-E71F-4C51-B099-A4D6367297FB}" type="presOf" srcId="{CFCB8D0F-A07D-4BC1-8085-D03B96D8BAAE}" destId="{C4363FA2-44CA-4E0D-BA3F-0B155A19FFE6}" srcOrd="0" destOrd="0" presId="urn:microsoft.com/office/officeart/2005/8/layout/cycle3"/>
    <dgm:cxn modelId="{848FB4B5-8C1F-41CD-8272-E1DF4F7B5CD1}" type="presOf" srcId="{3B20D8D7-7F62-46A1-A469-53E803ABEE4C}" destId="{B9D6D02C-754C-4C72-B9A2-69D10C16478A}" srcOrd="0" destOrd="0" presId="urn:microsoft.com/office/officeart/2005/8/layout/cycle3"/>
    <dgm:cxn modelId="{53E501BB-656F-48C9-A91F-F0D2835F17E3}" srcId="{3D52FCDF-7307-4083-87B7-4D3346E1A185}" destId="{CFCB8D0F-A07D-4BC1-8085-D03B96D8BAAE}" srcOrd="2" destOrd="0" parTransId="{95709831-FA14-429F-A2D7-D79BEF4F3E13}" sibTransId="{F66C4F6F-C036-46FB-948F-798A7CC34D15}"/>
    <dgm:cxn modelId="{709355D6-3AF6-48DA-B5A6-F4ED92535A87}" type="presOf" srcId="{DD7DA99C-6706-4EDD-A469-97A19EDDFC9B}" destId="{C2FA6F3A-6F73-4076-9C2A-FD3EC88EA070}" srcOrd="0" destOrd="0" presId="urn:microsoft.com/office/officeart/2005/8/layout/cycle3"/>
    <dgm:cxn modelId="{820C23DB-64D9-4611-98A2-C62CB7AF2E1C}" srcId="{3D52FCDF-7307-4083-87B7-4D3346E1A185}" destId="{DD7DA99C-6706-4EDD-A469-97A19EDDFC9B}" srcOrd="4" destOrd="0" parTransId="{3A63203C-5934-49AA-88EB-9098B245AC6E}" sibTransId="{7BAE4845-0947-4256-98D0-1A663DC8839E}"/>
    <dgm:cxn modelId="{B4472D66-BC77-4610-AD94-149D0654F393}" type="presParOf" srcId="{587AC3D2-23B2-43A3-A81A-83F960B09CB2}" destId="{AEF1BADC-335C-42C8-9217-479BCA1EC2DA}" srcOrd="0" destOrd="0" presId="urn:microsoft.com/office/officeart/2005/8/layout/cycle3"/>
    <dgm:cxn modelId="{E9C30BDA-1332-4949-AABB-CB2EEB6C855F}" type="presParOf" srcId="{AEF1BADC-335C-42C8-9217-479BCA1EC2DA}" destId="{B9D6D02C-754C-4C72-B9A2-69D10C16478A}" srcOrd="0" destOrd="0" presId="urn:microsoft.com/office/officeart/2005/8/layout/cycle3"/>
    <dgm:cxn modelId="{DE330E5D-94F3-4AF0-876F-DD07756E3773}" type="presParOf" srcId="{AEF1BADC-335C-42C8-9217-479BCA1EC2DA}" destId="{03B37D03-423B-499B-B53B-3A75FF7456A2}" srcOrd="1" destOrd="0" presId="urn:microsoft.com/office/officeart/2005/8/layout/cycle3"/>
    <dgm:cxn modelId="{72F74CF3-4723-4372-96D4-F24EC5238492}" type="presParOf" srcId="{AEF1BADC-335C-42C8-9217-479BCA1EC2DA}" destId="{7F4BDA52-36EF-4BD9-BE5F-24672837335D}" srcOrd="2" destOrd="0" presId="urn:microsoft.com/office/officeart/2005/8/layout/cycle3"/>
    <dgm:cxn modelId="{1AE037FD-AF59-4583-9F90-E21C37F43721}" type="presParOf" srcId="{AEF1BADC-335C-42C8-9217-479BCA1EC2DA}" destId="{C4363FA2-44CA-4E0D-BA3F-0B155A19FFE6}" srcOrd="3" destOrd="0" presId="urn:microsoft.com/office/officeart/2005/8/layout/cycle3"/>
    <dgm:cxn modelId="{6E0B7F7C-C83D-4A81-886A-CDBBB614E6AD}" type="presParOf" srcId="{AEF1BADC-335C-42C8-9217-479BCA1EC2DA}" destId="{6E202C91-D4DD-4A61-932D-67671BB194B7}" srcOrd="4" destOrd="0" presId="urn:microsoft.com/office/officeart/2005/8/layout/cycle3"/>
    <dgm:cxn modelId="{911EB170-DADB-4BAD-BA36-4B4646CDBC18}" type="presParOf" srcId="{AEF1BADC-335C-42C8-9217-479BCA1EC2DA}" destId="{C2FA6F3A-6F73-4076-9C2A-FD3EC88EA070}" srcOrd="5" destOrd="0" presId="urn:microsoft.com/office/officeart/2005/8/layout/cycle3"/>
    <dgm:cxn modelId="{B0EFEACD-E56F-4B8D-AA8A-42B9E9413A2F}" type="presParOf" srcId="{AEF1BADC-335C-42C8-9217-479BCA1EC2DA}" destId="{341657E9-EC24-4A9F-BD84-605FE83874AF}"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37D03-423B-499B-B53B-3A75FF7456A2}">
      <dsp:nvSpPr>
        <dsp:cNvPr id="0" name=""/>
        <dsp:cNvSpPr/>
      </dsp:nvSpPr>
      <dsp:spPr>
        <a:xfrm>
          <a:off x="1145912" y="-2680"/>
          <a:ext cx="4004471" cy="4004471"/>
        </a:xfrm>
        <a:prstGeom prst="circularArrow">
          <a:avLst>
            <a:gd name="adj1" fmla="val 5274"/>
            <a:gd name="adj2" fmla="val 312630"/>
            <a:gd name="adj3" fmla="val 14259138"/>
            <a:gd name="adj4" fmla="val 17108897"/>
            <a:gd name="adj5" fmla="val 5477"/>
          </a:avLst>
        </a:prstGeom>
        <a:solidFill>
          <a:schemeClr val="accent1">
            <a:tint val="55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B9D6D02C-754C-4C72-B9A2-69D10C16478A}">
      <dsp:nvSpPr>
        <dsp:cNvPr id="0" name=""/>
        <dsp:cNvSpPr/>
      </dsp:nvSpPr>
      <dsp:spPr>
        <a:xfrm>
          <a:off x="2400309" y="2659"/>
          <a:ext cx="1495677" cy="747838"/>
        </a:xfrm>
        <a:prstGeom prst="roundRect">
          <a:avLst/>
        </a:prstGeom>
        <a:solidFill>
          <a:schemeClr val="accent1">
            <a:shade val="50000"/>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ESP8266</a:t>
          </a:r>
        </a:p>
      </dsp:txBody>
      <dsp:txXfrm>
        <a:off x="2436815" y="39165"/>
        <a:ext cx="1422665" cy="674826"/>
      </dsp:txXfrm>
    </dsp:sp>
    <dsp:sp modelId="{7F4BDA52-36EF-4BD9-BE5F-24672837335D}">
      <dsp:nvSpPr>
        <dsp:cNvPr id="0" name=""/>
        <dsp:cNvSpPr/>
      </dsp:nvSpPr>
      <dsp:spPr>
        <a:xfrm>
          <a:off x="3807195" y="814925"/>
          <a:ext cx="1495677" cy="747838"/>
        </a:xfrm>
        <a:prstGeom prst="roundRect">
          <a:avLst/>
        </a:prstGeom>
        <a:solidFill>
          <a:schemeClr val="accent1">
            <a:shade val="50000"/>
            <a:hueOff val="125064"/>
            <a:satOff val="-556"/>
            <a:lumOff val="1383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EEPROM</a:t>
          </a:r>
        </a:p>
      </dsp:txBody>
      <dsp:txXfrm>
        <a:off x="3843701" y="851431"/>
        <a:ext cx="1422665" cy="674826"/>
      </dsp:txXfrm>
    </dsp:sp>
    <dsp:sp modelId="{C4363FA2-44CA-4E0D-BA3F-0B155A19FFE6}">
      <dsp:nvSpPr>
        <dsp:cNvPr id="0" name=""/>
        <dsp:cNvSpPr/>
      </dsp:nvSpPr>
      <dsp:spPr>
        <a:xfrm>
          <a:off x="3807195" y="2439457"/>
          <a:ext cx="1495677" cy="747838"/>
        </a:xfrm>
        <a:prstGeom prst="roundRect">
          <a:avLst/>
        </a:prstGeom>
        <a:solidFill>
          <a:schemeClr val="accent1">
            <a:shade val="50000"/>
            <a:hueOff val="250128"/>
            <a:satOff val="-1113"/>
            <a:lumOff val="27661"/>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WiFi-AC</a:t>
          </a:r>
        </a:p>
      </dsp:txBody>
      <dsp:txXfrm>
        <a:off x="3843701" y="2475963"/>
        <a:ext cx="1422665" cy="674826"/>
      </dsp:txXfrm>
    </dsp:sp>
    <dsp:sp modelId="{6E202C91-D4DD-4A61-932D-67671BB194B7}">
      <dsp:nvSpPr>
        <dsp:cNvPr id="0" name=""/>
        <dsp:cNvSpPr/>
      </dsp:nvSpPr>
      <dsp:spPr>
        <a:xfrm>
          <a:off x="2400309" y="3251723"/>
          <a:ext cx="1495677" cy="747838"/>
        </a:xfrm>
        <a:prstGeom prst="roundRect">
          <a:avLst/>
        </a:prstGeom>
        <a:solidFill>
          <a:schemeClr val="accent1">
            <a:shade val="50000"/>
            <a:hueOff val="375191"/>
            <a:satOff val="-1669"/>
            <a:lumOff val="41491"/>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IRremote</a:t>
          </a:r>
          <a:endParaRPr lang="en-US" sz="2600" kern="1200" dirty="0"/>
        </a:p>
      </dsp:txBody>
      <dsp:txXfrm>
        <a:off x="2436815" y="3288229"/>
        <a:ext cx="1422665" cy="674826"/>
      </dsp:txXfrm>
    </dsp:sp>
    <dsp:sp modelId="{C2FA6F3A-6F73-4076-9C2A-FD3EC88EA070}">
      <dsp:nvSpPr>
        <dsp:cNvPr id="0" name=""/>
        <dsp:cNvSpPr/>
      </dsp:nvSpPr>
      <dsp:spPr>
        <a:xfrm>
          <a:off x="993423" y="2439457"/>
          <a:ext cx="1495677" cy="747838"/>
        </a:xfrm>
        <a:prstGeom prst="roundRect">
          <a:avLst/>
        </a:prstGeom>
        <a:solidFill>
          <a:schemeClr val="accent1">
            <a:shade val="50000"/>
            <a:hueOff val="250128"/>
            <a:satOff val="-1113"/>
            <a:lumOff val="27661"/>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SPI</a:t>
          </a:r>
        </a:p>
      </dsp:txBody>
      <dsp:txXfrm>
        <a:off x="1029929" y="2475963"/>
        <a:ext cx="1422665" cy="674826"/>
      </dsp:txXfrm>
    </dsp:sp>
    <dsp:sp modelId="{341657E9-EC24-4A9F-BD84-605FE83874AF}">
      <dsp:nvSpPr>
        <dsp:cNvPr id="0" name=""/>
        <dsp:cNvSpPr/>
      </dsp:nvSpPr>
      <dsp:spPr>
        <a:xfrm>
          <a:off x="993423" y="814925"/>
          <a:ext cx="1495677" cy="747838"/>
        </a:xfrm>
        <a:prstGeom prst="roundRect">
          <a:avLst/>
        </a:prstGeom>
        <a:solidFill>
          <a:schemeClr val="accent1">
            <a:shade val="50000"/>
            <a:hueOff val="125064"/>
            <a:satOff val="-556"/>
            <a:lumOff val="1383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RF24</a:t>
          </a:r>
        </a:p>
      </dsp:txBody>
      <dsp:txXfrm>
        <a:off x="1029929" y="851431"/>
        <a:ext cx="1422665" cy="67482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2/12/2019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449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93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3994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673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9248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6156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7732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2767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265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5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014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177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662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532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619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550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399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398865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8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8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84"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0"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1"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0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pic>
        <p:nvPicPr>
          <p:cNvPr id="13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808DA4A0-43EA-4480-9A9B-F55972C1EB28}"/>
              </a:ext>
            </a:extLst>
          </p:cNvPr>
          <p:cNvSpPr>
            <a:spLocks noGrp="1"/>
          </p:cNvSpPr>
          <p:nvPr>
            <p:ph type="ctrTitle"/>
          </p:nvPr>
        </p:nvSpPr>
        <p:spPr>
          <a:xfrm>
            <a:off x="2043113" y="1122363"/>
            <a:ext cx="4527929" cy="4287836"/>
          </a:xfrm>
        </p:spPr>
        <p:txBody>
          <a:bodyPr anchor="ctr">
            <a:normAutofit/>
          </a:bodyPr>
          <a:lstStyle/>
          <a:p>
            <a:pPr algn="r"/>
            <a:r>
              <a:rPr lang="en-US" sz="6000" dirty="0">
                <a:latin typeface="Calibri" panose="020F0502020204030204" pitchFamily="34" charset="0"/>
                <a:cs typeface="Calibri" panose="020F0502020204030204" pitchFamily="34" charset="0"/>
              </a:rPr>
              <a:t>WiFi-AC Project</a:t>
            </a:r>
          </a:p>
        </p:txBody>
      </p:sp>
      <p:sp>
        <p:nvSpPr>
          <p:cNvPr id="3" name="Subtitle 2">
            <a:extLst>
              <a:ext uri="{FF2B5EF4-FFF2-40B4-BE49-F238E27FC236}">
                <a16:creationId xmlns:a16="http://schemas.microsoft.com/office/drawing/2014/main" id="{8FB0068D-122D-471D-AE68-F1224B095DBA}"/>
              </a:ext>
            </a:extLst>
          </p:cNvPr>
          <p:cNvSpPr>
            <a:spLocks noGrp="1"/>
          </p:cNvSpPr>
          <p:nvPr>
            <p:ph type="subTitle" idx="1"/>
          </p:nvPr>
        </p:nvSpPr>
        <p:spPr>
          <a:xfrm>
            <a:off x="7851631" y="1122363"/>
            <a:ext cx="2816368" cy="4287834"/>
          </a:xfrm>
        </p:spPr>
        <p:txBody>
          <a:bodyPr anchor="ctr">
            <a:normAutofit/>
          </a:bodyPr>
          <a:lstStyle/>
          <a:p>
            <a:r>
              <a:rPr lang="en-US" sz="2400"/>
              <a:t>Lior Yaacov</a:t>
            </a:r>
          </a:p>
        </p:txBody>
      </p:sp>
      <p:cxnSp>
        <p:nvCxnSpPr>
          <p:cNvPr id="137" name="Straight Connector 13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76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A5BEF3-437C-481D-920F-E90139447BF1}"/>
              </a:ext>
            </a:extLst>
          </p:cNvPr>
          <p:cNvSpPr>
            <a:spLocks noGrp="1"/>
          </p:cNvSpPr>
          <p:nvPr>
            <p:ph type="title"/>
          </p:nvPr>
        </p:nvSpPr>
        <p:spPr>
          <a:xfrm>
            <a:off x="-2116137" y="482401"/>
            <a:ext cx="9905998" cy="1478570"/>
          </a:xfrm>
        </p:spPr>
        <p:txBody>
          <a:bodyPr/>
          <a:lstStyle/>
          <a:p>
            <a:pPr algn="ctr"/>
            <a:r>
              <a:rPr lang="en-US" sz="7200" dirty="0"/>
              <a:t>Eagle</a:t>
            </a:r>
            <a:endParaRPr lang="en-US" dirty="0"/>
          </a:p>
        </p:txBody>
      </p:sp>
      <p:pic>
        <p:nvPicPr>
          <p:cNvPr id="4" name="Content Placeholder 3">
            <a:extLst>
              <a:ext uri="{FF2B5EF4-FFF2-40B4-BE49-F238E27FC236}">
                <a16:creationId xmlns:a16="http://schemas.microsoft.com/office/drawing/2014/main" id="{39B17EA4-D9BE-45A0-BCAA-46E2E4046E47}"/>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720393"/>
            <a:ext cx="4878387" cy="25999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7CE13E14-F018-45EF-A46F-3614DB04E2D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358220" y="2720393"/>
            <a:ext cx="2331720" cy="255651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8" name="Picture 7">
            <a:extLst>
              <a:ext uri="{FF2B5EF4-FFF2-40B4-BE49-F238E27FC236}">
                <a16:creationId xmlns:a16="http://schemas.microsoft.com/office/drawing/2014/main" id="{D7E3D90C-1909-4827-B0D2-77F0024600D7}"/>
              </a:ext>
            </a:extLst>
          </p:cNvPr>
          <p:cNvPicPr/>
          <p:nvPr/>
        </p:nvPicPr>
        <p:blipFill rotWithShape="1">
          <a:blip r:embed="rId4" cstate="print">
            <a:extLst>
              <a:ext uri="{28A0092B-C50C-407E-A947-70E740481C1C}">
                <a14:useLocalDpi xmlns:a14="http://schemas.microsoft.com/office/drawing/2010/main" val="0"/>
              </a:ext>
            </a:extLst>
          </a:blip>
          <a:srcRect l="20977" t="20506" r="16753" b="20041"/>
          <a:stretch/>
        </p:blipFill>
        <p:spPr>
          <a:xfrm>
            <a:off x="8779668" y="193886"/>
            <a:ext cx="1614489" cy="2055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5435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9942-324F-495E-BA4B-6A399625E9F8}"/>
              </a:ext>
            </a:extLst>
          </p:cNvPr>
          <p:cNvSpPr>
            <a:spLocks noGrp="1"/>
          </p:cNvSpPr>
          <p:nvPr>
            <p:ph type="title"/>
          </p:nvPr>
        </p:nvSpPr>
        <p:spPr>
          <a:xfrm>
            <a:off x="1449526" y="479915"/>
            <a:ext cx="9905998" cy="1478570"/>
          </a:xfrm>
        </p:spPr>
        <p:txBody>
          <a:bodyPr/>
          <a:lstStyle/>
          <a:p>
            <a:r>
              <a:rPr lang="en-US" dirty="0"/>
              <a:t>The code</a:t>
            </a:r>
          </a:p>
        </p:txBody>
      </p:sp>
      <p:pic>
        <p:nvPicPr>
          <p:cNvPr id="7" name="Content Placeholder 6">
            <a:extLst>
              <a:ext uri="{FF2B5EF4-FFF2-40B4-BE49-F238E27FC236}">
                <a16:creationId xmlns:a16="http://schemas.microsoft.com/office/drawing/2014/main" id="{814922BF-DCE0-4F1E-B06F-1CF186F342F7}"/>
              </a:ext>
            </a:extLst>
          </p:cNvPr>
          <p:cNvPicPr>
            <a:picLocks noGrp="1" noChangeAspect="1"/>
          </p:cNvPicPr>
          <p:nvPr>
            <p:ph idx="1"/>
          </p:nvPr>
        </p:nvPicPr>
        <p:blipFill>
          <a:blip r:embed="rId2"/>
          <a:stretch>
            <a:fillRect/>
          </a:stretch>
        </p:blipFill>
        <p:spPr>
          <a:xfrm>
            <a:off x="2630657" y="2037453"/>
            <a:ext cx="6390800" cy="354171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21655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descr="A picture containing electronics&#10;&#10;Description generated with high confidence">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E80D274-03EC-46CE-B214-F31E7245AAC7}"/>
              </a:ext>
            </a:extLst>
          </p:cNvPr>
          <p:cNvSpPr>
            <a:spLocks noGrp="1"/>
          </p:cNvSpPr>
          <p:nvPr>
            <p:ph type="title"/>
          </p:nvPr>
        </p:nvSpPr>
        <p:spPr>
          <a:xfrm>
            <a:off x="1141413" y="618518"/>
            <a:ext cx="4459286" cy="1478570"/>
          </a:xfrm>
        </p:spPr>
        <p:txBody>
          <a:bodyPr>
            <a:normAutofit/>
          </a:bodyPr>
          <a:lstStyle/>
          <a:p>
            <a:r>
              <a:rPr lang="en-US" sz="3200"/>
              <a:t>The Code</a:t>
            </a:r>
          </a:p>
        </p:txBody>
      </p:sp>
      <p:sp>
        <p:nvSpPr>
          <p:cNvPr id="3" name="Content Placeholder 2">
            <a:extLst>
              <a:ext uri="{FF2B5EF4-FFF2-40B4-BE49-F238E27FC236}">
                <a16:creationId xmlns:a16="http://schemas.microsoft.com/office/drawing/2014/main" id="{4D5324BC-8BFC-4B18-9611-7499C2BF15FC}"/>
              </a:ext>
            </a:extLst>
          </p:cNvPr>
          <p:cNvSpPr>
            <a:spLocks noGrp="1"/>
          </p:cNvSpPr>
          <p:nvPr>
            <p:ph idx="1"/>
          </p:nvPr>
        </p:nvSpPr>
        <p:spPr>
          <a:xfrm>
            <a:off x="1141412" y="2249487"/>
            <a:ext cx="4459287" cy="3965046"/>
          </a:xfrm>
        </p:spPr>
        <p:txBody>
          <a:bodyPr>
            <a:normAutofit/>
          </a:bodyPr>
          <a:lstStyle/>
          <a:p>
            <a:r>
              <a:rPr lang="en-US" sz="2000">
                <a:latin typeface="Calibri" panose="020F0502020204030204" pitchFamily="34" charset="0"/>
                <a:cs typeface="Calibri" panose="020F0502020204030204" pitchFamily="34" charset="0"/>
              </a:rPr>
              <a:t>The code for both circuits is written in C++ using the Arduino’s IDE</a:t>
            </a:r>
          </a:p>
          <a:p>
            <a:r>
              <a:rPr lang="en-US" sz="2000">
                <a:latin typeface="Calibri" panose="020F0502020204030204" pitchFamily="34" charset="0"/>
                <a:cs typeface="Calibri" panose="020F0502020204030204" pitchFamily="34" charset="0"/>
              </a:rPr>
              <a:t>The code is using different libraries. Some are a part of the Arduino’s IDE and some are open source libraries from the IoT community</a:t>
            </a:r>
          </a:p>
        </p:txBody>
      </p:sp>
      <p:pic>
        <p:nvPicPr>
          <p:cNvPr id="7" name="Graphic 6" descr="Head with Gears">
            <a:extLst>
              <a:ext uri="{FF2B5EF4-FFF2-40B4-BE49-F238E27FC236}">
                <a16:creationId xmlns:a16="http://schemas.microsoft.com/office/drawing/2014/main" id="{92A6441B-9C4B-4A0C-BD6E-B781588EDF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93523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4" name="Picture 2" descr="A picture containing electronics&#10;&#10;Description generated with high confidence">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09CF989C-B521-460A-BC06-1945A05FA38E}"/>
              </a:ext>
            </a:extLst>
          </p:cNvPr>
          <p:cNvSpPr>
            <a:spLocks noGrp="1"/>
          </p:cNvSpPr>
          <p:nvPr>
            <p:ph type="title"/>
          </p:nvPr>
        </p:nvSpPr>
        <p:spPr>
          <a:xfrm>
            <a:off x="924195" y="1107364"/>
            <a:ext cx="2926190" cy="4002222"/>
          </a:xfrm>
        </p:spPr>
        <p:txBody>
          <a:bodyPr>
            <a:normAutofit/>
          </a:bodyPr>
          <a:lstStyle/>
          <a:p>
            <a:r>
              <a:rPr lang="en-US" dirty="0">
                <a:solidFill>
                  <a:srgbClr val="FFFFFF"/>
                </a:solidFill>
              </a:rPr>
              <a:t>Arduino’s Libraries</a:t>
            </a:r>
          </a:p>
        </p:txBody>
      </p:sp>
      <p:sp useBgFill="1">
        <p:nvSpPr>
          <p:cNvPr id="43"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6"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graphicFrame>
        <p:nvGraphicFramePr>
          <p:cNvPr id="5" name="Content Placeholder 2">
            <a:extLst>
              <a:ext uri="{FF2B5EF4-FFF2-40B4-BE49-F238E27FC236}">
                <a16:creationId xmlns:a16="http://schemas.microsoft.com/office/drawing/2014/main" id="{6A068016-C123-40DE-A638-4559A4C261AE}"/>
              </a:ext>
            </a:extLst>
          </p:cNvPr>
          <p:cNvGraphicFramePr>
            <a:graphicFrameLocks noGrp="1"/>
          </p:cNvGraphicFramePr>
          <p:nvPr>
            <p:ph idx="1"/>
            <p:extLst>
              <p:ext uri="{D42A27DB-BD31-4B8C-83A1-F6EECF244321}">
                <p14:modId xmlns:p14="http://schemas.microsoft.com/office/powerpoint/2010/main" val="2228865886"/>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96397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5" name="Rectangle 74">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3E4437D4-C182-4268-90E8-0D25156691D2}"/>
              </a:ext>
            </a:extLst>
          </p:cNvPr>
          <p:cNvSpPr>
            <a:spLocks noGrp="1"/>
          </p:cNvSpPr>
          <p:nvPr>
            <p:ph type="title"/>
          </p:nvPr>
        </p:nvSpPr>
        <p:spPr>
          <a:xfrm>
            <a:off x="6448425" y="618518"/>
            <a:ext cx="4598985" cy="1478570"/>
          </a:xfrm>
        </p:spPr>
        <p:txBody>
          <a:bodyPr>
            <a:normAutofit/>
          </a:bodyPr>
          <a:lstStyle/>
          <a:p>
            <a:r>
              <a:rPr lang="en-US" dirty="0"/>
              <a:t>Testing the system</a:t>
            </a:r>
          </a:p>
        </p:txBody>
      </p:sp>
      <p:pic>
        <p:nvPicPr>
          <p:cNvPr id="1033" name="Picture 2" descr="×ª××¦××ª ×ª××× × ×¢×××¨ âªsystem testâ¬â">
            <a:extLst>
              <a:ext uri="{FF2B5EF4-FFF2-40B4-BE49-F238E27FC236}">
                <a16:creationId xmlns:a16="http://schemas.microsoft.com/office/drawing/2014/main" id="{1CA23FD8-494F-468C-9EE1-43AD47F6D3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811" r="28130"/>
          <a:stretch/>
        </p:blipFill>
        <p:spPr bwMode="auto">
          <a:xfrm>
            <a:off x="2346376" y="1658938"/>
            <a:ext cx="3151085" cy="3541714"/>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77">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9" name="Rectangle 78">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0"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Rectangle 81">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3"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Rectangle 106">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8"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Rectangle 118">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0"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1034" name="Content Placeholder 1030">
            <a:extLst>
              <a:ext uri="{FF2B5EF4-FFF2-40B4-BE49-F238E27FC236}">
                <a16:creationId xmlns:a16="http://schemas.microsoft.com/office/drawing/2014/main" id="{DE854046-8A65-4866-9DBD-C44124E1006A}"/>
              </a:ext>
            </a:extLst>
          </p:cNvPr>
          <p:cNvSpPr>
            <a:spLocks noGrp="1"/>
          </p:cNvSpPr>
          <p:nvPr>
            <p:ph idx="1"/>
          </p:nvPr>
        </p:nvSpPr>
        <p:spPr>
          <a:xfrm>
            <a:off x="6448425" y="2249487"/>
            <a:ext cx="4598986" cy="3541714"/>
          </a:xfrm>
        </p:spPr>
        <p:txBody>
          <a:bodyPr>
            <a:normAutofit/>
          </a:bodyPr>
          <a:lstStyle/>
          <a:p>
            <a:r>
              <a:rPr lang="en-US" dirty="0">
                <a:latin typeface="Calibri" panose="020F0502020204030204" pitchFamily="34" charset="0"/>
                <a:cs typeface="Calibri" panose="020F0502020204030204" pitchFamily="34" charset="0"/>
              </a:rPr>
              <a:t>Reset WiFi Credentials</a:t>
            </a:r>
          </a:p>
          <a:p>
            <a:r>
              <a:rPr lang="en-US" dirty="0">
                <a:latin typeface="Calibri" panose="020F0502020204030204" pitchFamily="34" charset="0"/>
                <a:cs typeface="Calibri" panose="020F0502020204030204" pitchFamily="34" charset="0"/>
              </a:rPr>
              <a:t>Link new WiFi spot</a:t>
            </a:r>
          </a:p>
          <a:p>
            <a:r>
              <a:rPr lang="en-US" dirty="0">
                <a:latin typeface="Calibri" panose="020F0502020204030204" pitchFamily="34" charset="0"/>
                <a:cs typeface="Calibri" panose="020F0502020204030204" pitchFamily="34" charset="0"/>
              </a:rPr>
              <a:t>Create new AC</a:t>
            </a:r>
          </a:p>
          <a:p>
            <a:r>
              <a:rPr lang="en-US" dirty="0">
                <a:latin typeface="Calibri" panose="020F0502020204030204" pitchFamily="34" charset="0"/>
                <a:cs typeface="Calibri" panose="020F0502020204030204" pitchFamily="34" charset="0"/>
              </a:rPr>
              <a:t>Record new code</a:t>
            </a:r>
          </a:p>
          <a:p>
            <a:r>
              <a:rPr lang="en-US" dirty="0">
                <a:latin typeface="Calibri" panose="020F0502020204030204" pitchFamily="34" charset="0"/>
                <a:cs typeface="Calibri" panose="020F0502020204030204" pitchFamily="34" charset="0"/>
              </a:rPr>
              <a:t>Send the code using Firebase</a:t>
            </a:r>
          </a:p>
          <a:p>
            <a:r>
              <a:rPr lang="en-US" dirty="0">
                <a:latin typeface="Calibri" panose="020F0502020204030204" pitchFamily="34" charset="0"/>
                <a:cs typeface="Calibri" panose="020F0502020204030204" pitchFamily="34" charset="0"/>
              </a:rPr>
              <a:t>Send the code using the app</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059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E0FA-708C-4291-8C50-D78DDBFA75FF}"/>
              </a:ext>
            </a:extLst>
          </p:cNvPr>
          <p:cNvSpPr>
            <a:spLocks noGrp="1"/>
          </p:cNvSpPr>
          <p:nvPr>
            <p:ph type="title"/>
          </p:nvPr>
        </p:nvSpPr>
        <p:spPr>
          <a:xfrm>
            <a:off x="1141413" y="618518"/>
            <a:ext cx="9905998" cy="1478570"/>
          </a:xfrm>
        </p:spPr>
        <p:txBody>
          <a:bodyPr>
            <a:normAutofit/>
          </a:bodyPr>
          <a:lstStyle/>
          <a:p>
            <a:r>
              <a:rPr lang="en-US" dirty="0"/>
              <a:t>conclusion</a:t>
            </a:r>
          </a:p>
        </p:txBody>
      </p:sp>
      <p:pic>
        <p:nvPicPr>
          <p:cNvPr id="7" name="Graphic 6" descr="Thermometer">
            <a:extLst>
              <a:ext uri="{FF2B5EF4-FFF2-40B4-BE49-F238E27FC236}">
                <a16:creationId xmlns:a16="http://schemas.microsoft.com/office/drawing/2014/main" id="{E9E7EB62-A7CF-4571-A808-A97CAD517A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2F2907FF-4BC0-4E10-AE7A-5036D5A1803B}"/>
              </a:ext>
            </a:extLst>
          </p:cNvPr>
          <p:cNvSpPr>
            <a:spLocks noGrp="1"/>
          </p:cNvSpPr>
          <p:nvPr>
            <p:ph idx="1"/>
          </p:nvPr>
        </p:nvSpPr>
        <p:spPr>
          <a:xfrm>
            <a:off x="5034579" y="2249487"/>
            <a:ext cx="6012832" cy="3541714"/>
          </a:xfrm>
        </p:spPr>
        <p:txBody>
          <a:bodyPr>
            <a:normAutofit/>
          </a:bodyPr>
          <a:lstStyle/>
          <a:p>
            <a:r>
              <a:rPr lang="en-US" sz="2200" dirty="0">
                <a:latin typeface="Calibri" panose="020F0502020204030204" pitchFamily="34" charset="0"/>
                <a:cs typeface="Calibri" panose="020F0502020204030204" pitchFamily="34" charset="0"/>
              </a:rPr>
              <a:t>WiFi-AC Project is the first step in creating a full automated home</a:t>
            </a:r>
          </a:p>
          <a:p>
            <a:r>
              <a:rPr lang="en-US" sz="2200" dirty="0">
                <a:latin typeface="Calibri" panose="020F0502020204030204" pitchFamily="34" charset="0"/>
                <a:cs typeface="Calibri" panose="020F0502020204030204" pitchFamily="34" charset="0"/>
              </a:rPr>
              <a:t>The fact we start with an AC is an important step in this target</a:t>
            </a:r>
          </a:p>
          <a:p>
            <a:r>
              <a:rPr lang="en-US" sz="2200" dirty="0">
                <a:latin typeface="Calibri" panose="020F0502020204030204" pitchFamily="34" charset="0"/>
                <a:cs typeface="Calibri" panose="020F0502020204030204" pitchFamily="34" charset="0"/>
              </a:rPr>
              <a:t>The vision of this project is to eliminate the use of remote controls and activate everything using the smartphone, from any place on earth</a:t>
            </a:r>
          </a:p>
        </p:txBody>
      </p:sp>
    </p:spTree>
    <p:extLst>
      <p:ext uri="{BB962C8B-B14F-4D97-AF65-F5344CB8AC3E}">
        <p14:creationId xmlns:p14="http://schemas.microsoft.com/office/powerpoint/2010/main" val="3182600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descr="A picture containing electronics&#10;&#10;Description generated with high confidence">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sp useBgFill="1">
        <p:nvSpPr>
          <p:cNvPr id="66" name="Rectangle 65">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9"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3"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0"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98"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1"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5"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6"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7"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8"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9"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10"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3"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4"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6"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7"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8"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9"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0"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1"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2"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pic>
        <p:nvPicPr>
          <p:cNvPr id="124" name="Picture 2" descr="A picture containing electronics&#10;&#10;Description generated with high confidence">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8D914ABD-9F72-402D-8D39-CB4E35097E97}"/>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WiFi-AC PROJECT</a:t>
            </a:r>
          </a:p>
        </p:txBody>
      </p:sp>
      <p:sp>
        <p:nvSpPr>
          <p:cNvPr id="3" name="Content Placeholder 2">
            <a:extLst>
              <a:ext uri="{FF2B5EF4-FFF2-40B4-BE49-F238E27FC236}">
                <a16:creationId xmlns:a16="http://schemas.microsoft.com/office/drawing/2014/main" id="{AE5858D3-9BED-4427-ACDD-D25604A5385D}"/>
              </a:ext>
            </a:extLst>
          </p:cNvPr>
          <p:cNvSpPr>
            <a:spLocks noGrp="1"/>
          </p:cNvSpPr>
          <p:nvPr>
            <p:ph idx="1"/>
          </p:nvPr>
        </p:nvSpPr>
        <p:spPr>
          <a:xfrm>
            <a:off x="7851631" y="1122363"/>
            <a:ext cx="2816368" cy="4287834"/>
          </a:xfrm>
        </p:spPr>
        <p:txBody>
          <a:bodyPr vert="horz" lIns="91440" tIns="45720" rIns="91440" bIns="45720" rtlCol="0" anchor="ctr">
            <a:normAutofit/>
          </a:bodyPr>
          <a:lstStyle/>
          <a:p>
            <a:pPr marL="0" indent="0">
              <a:buNone/>
            </a:pPr>
            <a:r>
              <a:rPr lang="en-US" cap="all" dirty="0">
                <a:solidFill>
                  <a:schemeClr val="tx2"/>
                </a:solidFill>
              </a:rPr>
              <a:t>The End</a:t>
            </a:r>
          </a:p>
        </p:txBody>
      </p:sp>
      <p:cxnSp>
        <p:nvCxnSpPr>
          <p:cNvPr id="126" name="Straight Connector 125">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82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3503D4-FFAC-4FC7-BE06-675C0FDA534B}"/>
              </a:ext>
            </a:extLst>
          </p:cNvPr>
          <p:cNvSpPr>
            <a:spLocks noGrp="1"/>
          </p:cNvSpPr>
          <p:nvPr>
            <p:ph type="title"/>
          </p:nvPr>
        </p:nvSpPr>
        <p:spPr>
          <a:xfrm>
            <a:off x="1141413" y="618518"/>
            <a:ext cx="4459286" cy="1478570"/>
          </a:xfrm>
        </p:spPr>
        <p:txBody>
          <a:bodyPr>
            <a:normAutofit/>
          </a:bodyPr>
          <a:lstStyle/>
          <a:p>
            <a:r>
              <a:rPr lang="en-US" sz="3200">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3D596F78-36F6-4A08-97C1-69A9716D2DFB}"/>
              </a:ext>
            </a:extLst>
          </p:cNvPr>
          <p:cNvSpPr>
            <a:spLocks noGrp="1"/>
          </p:cNvSpPr>
          <p:nvPr>
            <p:ph idx="1"/>
          </p:nvPr>
        </p:nvSpPr>
        <p:spPr>
          <a:xfrm>
            <a:off x="1141412" y="2249487"/>
            <a:ext cx="4459287" cy="3965046"/>
          </a:xfrm>
        </p:spPr>
        <p:txBody>
          <a:bodyPr>
            <a:normAutofit/>
          </a:bodyPr>
          <a:lstStyle/>
          <a:p>
            <a:r>
              <a:rPr lang="en-US" sz="2000" dirty="0">
                <a:latin typeface="Calibri" panose="020F0502020204030204" pitchFamily="34" charset="0"/>
                <a:cs typeface="Calibri" panose="020F0502020204030204" pitchFamily="34" charset="0"/>
              </a:rPr>
              <a:t>Introduce WiFi-AC Project</a:t>
            </a:r>
          </a:p>
          <a:p>
            <a:r>
              <a:rPr lang="en-US" sz="2000" dirty="0">
                <a:latin typeface="Calibri" panose="020F0502020204030204" pitchFamily="34" charset="0"/>
                <a:cs typeface="Calibri" panose="020F0502020204030204" pitchFamily="34" charset="0"/>
              </a:rPr>
              <a:t>Introduce the project’s sub-systems</a:t>
            </a:r>
          </a:p>
          <a:p>
            <a:pPr lvl="1"/>
            <a:r>
              <a:rPr lang="en-US" sz="1600" dirty="0">
                <a:latin typeface="Calibri" panose="020F0502020204030204" pitchFamily="34" charset="0"/>
                <a:cs typeface="Calibri" panose="020F0502020204030204" pitchFamily="34" charset="0"/>
              </a:rPr>
              <a:t>Google’s Firebase</a:t>
            </a:r>
          </a:p>
          <a:p>
            <a:pPr lvl="1"/>
            <a:r>
              <a:rPr lang="en-US" sz="1600" dirty="0">
                <a:latin typeface="Calibri" panose="020F0502020204030204" pitchFamily="34" charset="0"/>
                <a:cs typeface="Calibri" panose="020F0502020204030204" pitchFamily="34" charset="0"/>
              </a:rPr>
              <a:t>MIT App Inventor</a:t>
            </a:r>
          </a:p>
          <a:p>
            <a:pPr lvl="1"/>
            <a:r>
              <a:rPr lang="en-US" sz="1600" dirty="0">
                <a:latin typeface="Calibri" panose="020F0502020204030204" pitchFamily="34" charset="0"/>
                <a:cs typeface="Calibri" panose="020F0502020204030204" pitchFamily="34" charset="0"/>
              </a:rPr>
              <a:t>Eagle PCB</a:t>
            </a:r>
          </a:p>
          <a:p>
            <a:pPr lvl="1"/>
            <a:r>
              <a:rPr lang="en-US" sz="1600" dirty="0">
                <a:latin typeface="Calibri" panose="020F0502020204030204" pitchFamily="34" charset="0"/>
                <a:cs typeface="Calibri" panose="020F0502020204030204" pitchFamily="34" charset="0"/>
              </a:rPr>
              <a:t>The Code</a:t>
            </a:r>
          </a:p>
          <a:p>
            <a:r>
              <a:rPr lang="en-US" sz="2000" dirty="0">
                <a:latin typeface="Calibri" panose="020F0502020204030204" pitchFamily="34" charset="0"/>
                <a:cs typeface="Calibri" panose="020F0502020204030204" pitchFamily="34" charset="0"/>
              </a:rPr>
              <a:t>Test the system</a:t>
            </a:r>
          </a:p>
          <a:p>
            <a:r>
              <a:rPr lang="en-US" sz="2000" dirty="0">
                <a:latin typeface="Calibri" panose="020F0502020204030204" pitchFamily="34" charset="0"/>
                <a:cs typeface="Calibri" panose="020F0502020204030204" pitchFamily="34" charset="0"/>
              </a:rPr>
              <a:t>Conclusion</a:t>
            </a:r>
          </a:p>
          <a:p>
            <a:endParaRPr lang="en-US" sz="2000" dirty="0">
              <a:latin typeface="Calibri" panose="020F0502020204030204" pitchFamily="34" charset="0"/>
              <a:cs typeface="Calibri" panose="020F0502020204030204" pitchFamily="34" charset="0"/>
            </a:endParaRPr>
          </a:p>
        </p:txBody>
      </p:sp>
      <p:pic>
        <p:nvPicPr>
          <p:cNvPr id="9" name="Picture 8" descr="A picture containing object&#10;&#10;Description generated with high confidence">
            <a:extLst>
              <a:ext uri="{FF2B5EF4-FFF2-40B4-BE49-F238E27FC236}">
                <a16:creationId xmlns:a16="http://schemas.microsoft.com/office/drawing/2014/main" id="{E65626C9-E740-49C6-8B31-68EFB90EF4A5}"/>
              </a:ext>
            </a:extLst>
          </p:cNvPr>
          <p:cNvPicPr>
            <a:picLocks noChangeAspect="1"/>
          </p:cNvPicPr>
          <p:nvPr/>
        </p:nvPicPr>
        <p:blipFill>
          <a:blip r:embed="rId4"/>
          <a:stretch>
            <a:fillRect/>
          </a:stretch>
        </p:blipFill>
        <p:spPr>
          <a:xfrm>
            <a:off x="6096000" y="1884124"/>
            <a:ext cx="5456279" cy="306480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8" name="Group 1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98437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B8FCC6B5-95D2-4862-94DA-B4E8EF3B12EE}"/>
              </a:ext>
            </a:extLst>
          </p:cNvPr>
          <p:cNvSpPr>
            <a:spLocks noGrp="1"/>
          </p:cNvSpPr>
          <p:nvPr>
            <p:ph type="title"/>
          </p:nvPr>
        </p:nvSpPr>
        <p:spPr>
          <a:xfrm>
            <a:off x="1141413" y="1082673"/>
            <a:ext cx="2869416" cy="4708528"/>
          </a:xfrm>
        </p:spPr>
        <p:txBody>
          <a:bodyPr>
            <a:normAutofit/>
          </a:bodyPr>
          <a:lstStyle/>
          <a:p>
            <a:pPr algn="r"/>
            <a:r>
              <a:rPr lang="en-US" sz="4000" dirty="0">
                <a:latin typeface="Calibri" panose="020F0502020204030204" pitchFamily="34" charset="0"/>
                <a:cs typeface="Calibri" panose="020F0502020204030204" pitchFamily="34" charset="0"/>
              </a:rPr>
              <a:t>Main idea</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1640F7-19E5-4D6C-AA9F-EC1D80FD9C23}"/>
              </a:ext>
            </a:extLst>
          </p:cNvPr>
          <p:cNvSpPr>
            <a:spLocks noGrp="1"/>
          </p:cNvSpPr>
          <p:nvPr>
            <p:ph idx="1"/>
          </p:nvPr>
        </p:nvSpPr>
        <p:spPr>
          <a:xfrm>
            <a:off x="5297763" y="1082673"/>
            <a:ext cx="5751237" cy="4708528"/>
          </a:xfrm>
        </p:spPr>
        <p:txBody>
          <a:bodyPr anchor="ctr">
            <a:normAutofit/>
          </a:bodyPr>
          <a:lstStyle/>
          <a:p>
            <a:pPr marL="0" indent="0">
              <a:buNone/>
            </a:pPr>
            <a:r>
              <a:rPr lang="en-US" sz="1800" dirty="0">
                <a:latin typeface="Calibri" panose="020F0502020204030204" pitchFamily="34" charset="0"/>
                <a:cs typeface="Calibri" panose="020F0502020204030204" pitchFamily="34" charset="0"/>
              </a:rPr>
              <a:t>The main idea behind this project is to make our home smarter. That means that every element we have can be connected to an app and can be controlled from distance. This project starts with the AC, because it contains sending an IR codes and using database and much more complex than just turn switch on or off, but the idea is to continue and make all elements at home able to connect to the internet and therefore be controlled with a smartphone app.</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41493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EE0C29E6-3774-4E4D-9E12-3D2BD83A1228}"/>
              </a:ext>
            </a:extLst>
          </p:cNvPr>
          <p:cNvSpPr>
            <a:spLocks noGrp="1"/>
          </p:cNvSpPr>
          <p:nvPr>
            <p:ph type="title"/>
          </p:nvPr>
        </p:nvSpPr>
        <p:spPr>
          <a:xfrm>
            <a:off x="1141413" y="1082673"/>
            <a:ext cx="2869416" cy="4708528"/>
          </a:xfrm>
        </p:spPr>
        <p:txBody>
          <a:bodyPr>
            <a:normAutofit/>
          </a:bodyPr>
          <a:lstStyle/>
          <a:p>
            <a:pPr algn="ctr"/>
            <a:r>
              <a:rPr lang="en-US" sz="4000" dirty="0">
                <a:latin typeface="Calibri" panose="020F0502020204030204" pitchFamily="34" charset="0"/>
                <a:cs typeface="Calibri" panose="020F0502020204030204" pitchFamily="34" charset="0"/>
              </a:rPr>
              <a:t>WiFi-AC</a:t>
            </a:r>
            <a:br>
              <a:rPr lang="en-US" sz="4000"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sub</a:t>
            </a:r>
            <a:br>
              <a:rPr lang="en-US" sz="4000"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systems</a:t>
            </a:r>
          </a:p>
        </p:txBody>
      </p:sp>
      <p:cxnSp>
        <p:nvCxnSpPr>
          <p:cNvPr id="57"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A93569-F063-43DF-9B37-9E5322447932}"/>
              </a:ext>
            </a:extLst>
          </p:cNvPr>
          <p:cNvSpPr>
            <a:spLocks noGrp="1"/>
          </p:cNvSpPr>
          <p:nvPr>
            <p:ph idx="1"/>
          </p:nvPr>
        </p:nvSpPr>
        <p:spPr>
          <a:xfrm>
            <a:off x="5297763" y="1082673"/>
            <a:ext cx="5751237" cy="4708528"/>
          </a:xfrm>
        </p:spPr>
        <p:txBody>
          <a:bodyPr anchor="ctr">
            <a:normAutofit/>
          </a:bodyPr>
          <a:lstStyle/>
          <a:p>
            <a:r>
              <a:rPr lang="en-US" sz="1800" dirty="0">
                <a:latin typeface="Calibri" panose="020F0502020204030204" pitchFamily="34" charset="0"/>
                <a:cs typeface="Calibri" panose="020F0502020204030204" pitchFamily="34" charset="0"/>
              </a:rPr>
              <a:t>When the user click on a button, a long sequence is starting. Delivering the user’s order from the smartphone all over the way to the AC requires a cooperation of 4 systems:</a:t>
            </a:r>
          </a:p>
          <a:p>
            <a:r>
              <a:rPr lang="en-US" sz="1800" dirty="0">
                <a:latin typeface="Calibri" panose="020F0502020204030204" pitchFamily="34" charset="0"/>
                <a:cs typeface="Calibri" panose="020F0502020204030204" pitchFamily="34" charset="0"/>
              </a:rPr>
              <a:t>The smartphone app</a:t>
            </a:r>
          </a:p>
          <a:p>
            <a:r>
              <a:rPr lang="en-US" sz="1800" dirty="0">
                <a:latin typeface="Calibri" panose="020F0502020204030204" pitchFamily="34" charset="0"/>
                <a:cs typeface="Calibri" panose="020F0502020204030204" pitchFamily="34" charset="0"/>
              </a:rPr>
              <a:t>Firebase DB</a:t>
            </a:r>
          </a:p>
          <a:p>
            <a:r>
              <a:rPr lang="en-US" sz="1800" dirty="0">
                <a:latin typeface="Calibri" panose="020F0502020204030204" pitchFamily="34" charset="0"/>
                <a:cs typeface="Calibri" panose="020F0502020204030204" pitchFamily="34" charset="0"/>
              </a:rPr>
              <a:t>The main circuit – powered by ESP</a:t>
            </a:r>
          </a:p>
          <a:p>
            <a:r>
              <a:rPr lang="en-US" sz="1800" dirty="0">
                <a:latin typeface="Calibri" panose="020F0502020204030204" pitchFamily="34" charset="0"/>
                <a:cs typeface="Calibri" panose="020F0502020204030204" pitchFamily="34" charset="0"/>
              </a:rPr>
              <a:t>The transmitter circuit – powered by Arduino Nano</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57696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82295E-959E-4629-A210-74C9F8CC8206}"/>
              </a:ext>
            </a:extLst>
          </p:cNvPr>
          <p:cNvSpPr>
            <a:spLocks noGrp="1"/>
          </p:cNvSpPr>
          <p:nvPr>
            <p:ph type="title"/>
          </p:nvPr>
        </p:nvSpPr>
        <p:spPr>
          <a:xfrm>
            <a:off x="1141413" y="618518"/>
            <a:ext cx="4459286" cy="1478570"/>
          </a:xfrm>
        </p:spPr>
        <p:txBody>
          <a:bodyPr>
            <a:normAutofit/>
          </a:bodyPr>
          <a:lstStyle/>
          <a:p>
            <a:r>
              <a:rPr lang="en-US" sz="3200">
                <a:latin typeface="Calibri" panose="020F0502020204030204" pitchFamily="34" charset="0"/>
                <a:cs typeface="Calibri" panose="020F0502020204030204" pitchFamily="34" charset="0"/>
              </a:rPr>
              <a:t>MIT App inventor</a:t>
            </a:r>
          </a:p>
        </p:txBody>
      </p:sp>
      <p:sp>
        <p:nvSpPr>
          <p:cNvPr id="3" name="Content Placeholder 2">
            <a:extLst>
              <a:ext uri="{FF2B5EF4-FFF2-40B4-BE49-F238E27FC236}">
                <a16:creationId xmlns:a16="http://schemas.microsoft.com/office/drawing/2014/main" id="{0CBA0180-F222-468C-BC91-6A49BFB0B9A9}"/>
              </a:ext>
            </a:extLst>
          </p:cNvPr>
          <p:cNvSpPr>
            <a:spLocks noGrp="1"/>
          </p:cNvSpPr>
          <p:nvPr>
            <p:ph idx="1"/>
          </p:nvPr>
        </p:nvSpPr>
        <p:spPr>
          <a:xfrm>
            <a:off x="1141412" y="2249487"/>
            <a:ext cx="4459287" cy="3965046"/>
          </a:xfrm>
        </p:spPr>
        <p:txBody>
          <a:bodyPr>
            <a:normAutofit/>
          </a:bodyPr>
          <a:lstStyle/>
          <a:p>
            <a:pPr>
              <a:lnSpc>
                <a:spcPct val="110000"/>
              </a:lnSpc>
            </a:pPr>
            <a:r>
              <a:rPr lang="en-US" sz="1900">
                <a:latin typeface="Calibri" panose="020F0502020204030204" pitchFamily="34" charset="0"/>
                <a:cs typeface="Calibri" panose="020F0502020204030204" pitchFamily="34" charset="0"/>
              </a:rPr>
              <a:t>MIT App Inventor is an open-source web application originally provided by Google, and now maintained by the Massachusetts Institute of Technology (MIT).</a:t>
            </a:r>
          </a:p>
          <a:p>
            <a:pPr>
              <a:lnSpc>
                <a:spcPct val="110000"/>
              </a:lnSpc>
            </a:pPr>
            <a:r>
              <a:rPr lang="en-US" sz="1900">
                <a:latin typeface="Calibri" panose="020F0502020204030204" pitchFamily="34" charset="0"/>
                <a:cs typeface="Calibri" panose="020F0502020204030204" pitchFamily="34" charset="0"/>
              </a:rPr>
              <a:t>MIT allows new programmer to create software application for the Android OS. It has a graphical interface which allows users to drag-and-drop blocks of codes to create a functional application that can run on an Android device.</a:t>
            </a:r>
          </a:p>
        </p:txBody>
      </p:sp>
      <p:pic>
        <p:nvPicPr>
          <p:cNvPr id="7" name="Picture 6">
            <a:extLst>
              <a:ext uri="{FF2B5EF4-FFF2-40B4-BE49-F238E27FC236}">
                <a16:creationId xmlns:a16="http://schemas.microsoft.com/office/drawing/2014/main" id="{AF4D12B8-68B2-46DB-989C-A4A35DC0D4DA}"/>
              </a:ext>
            </a:extLst>
          </p:cNvPr>
          <p:cNvPicPr>
            <a:picLocks noChangeAspect="1"/>
          </p:cNvPicPr>
          <p:nvPr/>
        </p:nvPicPr>
        <p:blipFill>
          <a:blip r:embed="rId4"/>
          <a:stretch>
            <a:fillRect/>
          </a:stretch>
        </p:blipFill>
        <p:spPr>
          <a:xfrm>
            <a:off x="6096000" y="2870158"/>
            <a:ext cx="5456279" cy="209157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931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10D4-49EB-47C6-A327-72210D26C425}"/>
              </a:ext>
            </a:extLst>
          </p:cNvPr>
          <p:cNvSpPr>
            <a:spLocks noGrp="1"/>
          </p:cNvSpPr>
          <p:nvPr>
            <p:ph type="title"/>
          </p:nvPr>
        </p:nvSpPr>
        <p:spPr>
          <a:xfrm>
            <a:off x="962509" y="379979"/>
            <a:ext cx="9905998" cy="1478570"/>
          </a:xfrm>
        </p:spPr>
        <p:txBody>
          <a:bodyPr/>
          <a:lstStyle/>
          <a:p>
            <a:pPr algn="ctr"/>
            <a:r>
              <a:rPr lang="en-US">
                <a:latin typeface="Calibri" panose="020F0502020204030204" pitchFamily="34" charset="0"/>
                <a:cs typeface="Calibri" panose="020F0502020204030204" pitchFamily="34" charset="0"/>
              </a:rPr>
              <a:t>MIT APp inventor</a:t>
            </a:r>
            <a:endParaRPr lang="en-US"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21BFEF6A-0784-4A59-81C5-1669A119C049}"/>
              </a:ext>
            </a:extLst>
          </p:cNvPr>
          <p:cNvPicPr>
            <a:picLocks noGrp="1" noChangeAspect="1"/>
          </p:cNvPicPr>
          <p:nvPr>
            <p:ph idx="1"/>
          </p:nvPr>
        </p:nvPicPr>
        <p:blipFill>
          <a:blip r:embed="rId2"/>
          <a:stretch>
            <a:fillRect/>
          </a:stretch>
        </p:blipFill>
        <p:spPr>
          <a:xfrm>
            <a:off x="2308762" y="1858549"/>
            <a:ext cx="7574475" cy="426064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0892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8F0F-FF82-4681-ABE4-0F59A7653763}"/>
              </a:ext>
            </a:extLst>
          </p:cNvPr>
          <p:cNvSpPr>
            <a:spLocks noGrp="1"/>
          </p:cNvSpPr>
          <p:nvPr>
            <p:ph type="title"/>
          </p:nvPr>
        </p:nvSpPr>
        <p:spPr>
          <a:xfrm>
            <a:off x="1141413" y="618518"/>
            <a:ext cx="9905998" cy="1478570"/>
          </a:xfrm>
        </p:spPr>
        <p:txBody>
          <a:bodyPr>
            <a:normAutofit/>
          </a:bodyPr>
          <a:lstStyle/>
          <a:p>
            <a:r>
              <a:rPr lang="en-US" dirty="0">
                <a:latin typeface="Calibri" panose="020F0502020204030204" pitchFamily="34" charset="0"/>
                <a:cs typeface="Calibri" panose="020F0502020204030204" pitchFamily="34" charset="0"/>
              </a:rPr>
              <a:t>Google Firebase</a:t>
            </a:r>
          </a:p>
        </p:txBody>
      </p:sp>
      <p:pic>
        <p:nvPicPr>
          <p:cNvPr id="5" name="Picture 4">
            <a:extLst>
              <a:ext uri="{FF2B5EF4-FFF2-40B4-BE49-F238E27FC236}">
                <a16:creationId xmlns:a16="http://schemas.microsoft.com/office/drawing/2014/main" id="{212F1A5E-2990-4550-A241-6A51AF4F4709}"/>
              </a:ext>
            </a:extLst>
          </p:cNvPr>
          <p:cNvPicPr>
            <a:picLocks noChangeAspect="1"/>
          </p:cNvPicPr>
          <p:nvPr/>
        </p:nvPicPr>
        <p:blipFill>
          <a:blip r:embed="rId3"/>
          <a:stretch>
            <a:fillRect/>
          </a:stretch>
        </p:blipFill>
        <p:spPr>
          <a:xfrm>
            <a:off x="1141411" y="2822696"/>
            <a:ext cx="4689234" cy="240323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0D7A2DC9-F2BB-47FF-8086-B49DA7988A16}"/>
              </a:ext>
            </a:extLst>
          </p:cNvPr>
          <p:cNvSpPr>
            <a:spLocks noGrp="1"/>
          </p:cNvSpPr>
          <p:nvPr>
            <p:ph idx="1"/>
          </p:nvPr>
        </p:nvSpPr>
        <p:spPr>
          <a:xfrm>
            <a:off x="6336727" y="2249487"/>
            <a:ext cx="4710683" cy="3541714"/>
          </a:xfrm>
        </p:spPr>
        <p:txBody>
          <a:bodyPr>
            <a:normAutofit/>
          </a:bodyPr>
          <a:lstStyle/>
          <a:p>
            <a:pPr>
              <a:lnSpc>
                <a:spcPct val="110000"/>
              </a:lnSpc>
            </a:pPr>
            <a:r>
              <a:rPr lang="en-US" sz="1700">
                <a:latin typeface="Calibri" panose="020F0502020204030204" pitchFamily="34" charset="0"/>
                <a:cs typeface="Calibri" panose="020F0502020204030204" pitchFamily="34" charset="0"/>
              </a:rPr>
              <a:t>Firebase is a backend-as-a-Service (BaaS) that started as a YC11 Startup and grew up into a next-generation app-development platform on Google Cloud Platform.</a:t>
            </a:r>
          </a:p>
          <a:p>
            <a:pPr>
              <a:lnSpc>
                <a:spcPct val="110000"/>
              </a:lnSpc>
            </a:pPr>
            <a:r>
              <a:rPr lang="en-US" sz="1700">
                <a:latin typeface="Calibri" panose="020F0502020204030204" pitchFamily="34" charset="0"/>
                <a:cs typeface="Calibri" panose="020F0502020204030204" pitchFamily="34" charset="0"/>
              </a:rPr>
              <a:t>Firebase frees developers to focus crafting fantastic user experiences. Normally you need to manage servers and write APIs, but when it comes to Firebase – Firebase itself is your server, API and datastore, and all written so generically that you can modify it to suit most needs.</a:t>
            </a:r>
          </a:p>
          <a:p>
            <a:pPr>
              <a:lnSpc>
                <a:spcPct val="110000"/>
              </a:lnSpc>
            </a:pPr>
            <a:endParaRPr lang="en-US" sz="17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996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F771-EA03-462A-8053-885F5266E9F1}"/>
              </a:ext>
            </a:extLst>
          </p:cNvPr>
          <p:cNvSpPr>
            <a:spLocks noGrp="1"/>
          </p:cNvSpPr>
          <p:nvPr>
            <p:ph type="title"/>
          </p:nvPr>
        </p:nvSpPr>
        <p:spPr>
          <a:xfrm>
            <a:off x="1618884" y="536713"/>
            <a:ext cx="8663217" cy="1046850"/>
          </a:xfrm>
        </p:spPr>
        <p:txBody>
          <a:bodyPr>
            <a:normAutofit/>
          </a:bodyPr>
          <a:lstStyle/>
          <a:p>
            <a:pPr algn="ctr"/>
            <a:r>
              <a:rPr lang="en-US" sz="4800" b="1" dirty="0">
                <a:latin typeface="Calibri" panose="020F0502020204030204" pitchFamily="34" charset="0"/>
                <a:cs typeface="Calibri" panose="020F0502020204030204" pitchFamily="34" charset="0"/>
              </a:rPr>
              <a:t>Google firebase</a:t>
            </a:r>
          </a:p>
        </p:txBody>
      </p:sp>
      <p:pic>
        <p:nvPicPr>
          <p:cNvPr id="6" name="Content Placeholder 5" descr="A screenshot of a cell phone&#10;&#10;Description generated with very high confidence">
            <a:extLst>
              <a:ext uri="{FF2B5EF4-FFF2-40B4-BE49-F238E27FC236}">
                <a16:creationId xmlns:a16="http://schemas.microsoft.com/office/drawing/2014/main" id="{A1E0DEA9-3D2D-4D68-917A-7A0624CBF7CB}"/>
              </a:ext>
            </a:extLst>
          </p:cNvPr>
          <p:cNvPicPr>
            <a:picLocks noGrp="1" noChangeAspect="1"/>
          </p:cNvPicPr>
          <p:nvPr>
            <p:ph idx="1"/>
          </p:nvPr>
        </p:nvPicPr>
        <p:blipFill>
          <a:blip r:embed="rId2"/>
          <a:stretch>
            <a:fillRect/>
          </a:stretch>
        </p:blipFill>
        <p:spPr>
          <a:xfrm>
            <a:off x="2295941" y="2130216"/>
            <a:ext cx="7986160" cy="428424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27799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8F0F-FF82-4681-ABE4-0F59A7653763}"/>
              </a:ext>
            </a:extLst>
          </p:cNvPr>
          <p:cNvSpPr>
            <a:spLocks noGrp="1"/>
          </p:cNvSpPr>
          <p:nvPr>
            <p:ph type="title"/>
          </p:nvPr>
        </p:nvSpPr>
        <p:spPr>
          <a:xfrm>
            <a:off x="1529860" y="618518"/>
            <a:ext cx="9905998" cy="1478570"/>
          </a:xfrm>
        </p:spPr>
        <p:txBody>
          <a:bodyPr>
            <a:normAutofit/>
          </a:bodyPr>
          <a:lstStyle/>
          <a:p>
            <a:r>
              <a:rPr lang="en-US" dirty="0">
                <a:latin typeface="Calibri" panose="020F0502020204030204" pitchFamily="34" charset="0"/>
                <a:cs typeface="Calibri" panose="020F0502020204030204" pitchFamily="34" charset="0"/>
              </a:rPr>
              <a:t>Eagle</a:t>
            </a:r>
          </a:p>
        </p:txBody>
      </p:sp>
      <p:pic>
        <p:nvPicPr>
          <p:cNvPr id="1026" name="Picture 2" descr="×ª××¦××ª ×ª××× × ×¢×××¨ âªeagle pcb logoâ¬â">
            <a:extLst>
              <a:ext uri="{FF2B5EF4-FFF2-40B4-BE49-F238E27FC236}">
                <a16:creationId xmlns:a16="http://schemas.microsoft.com/office/drawing/2014/main" id="{2D0153EC-E509-45F0-9F0C-EB04AB44C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860" y="2682594"/>
            <a:ext cx="2648948" cy="264894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D7A2DC9-F2BB-47FF-8086-B49DA7988A16}"/>
              </a:ext>
            </a:extLst>
          </p:cNvPr>
          <p:cNvSpPr>
            <a:spLocks noGrp="1"/>
          </p:cNvSpPr>
          <p:nvPr>
            <p:ph idx="1"/>
          </p:nvPr>
        </p:nvSpPr>
        <p:spPr>
          <a:xfrm>
            <a:off x="5034579" y="2249487"/>
            <a:ext cx="6012832" cy="3541714"/>
          </a:xfrm>
        </p:spPr>
        <p:txBody>
          <a:bodyPr>
            <a:normAutofit/>
          </a:bodyPr>
          <a:lstStyle/>
          <a:p>
            <a:pPr>
              <a:lnSpc>
                <a:spcPct val="110000"/>
              </a:lnSpc>
            </a:pPr>
            <a:endParaRPr lang="en-US" sz="2000" dirty="0">
              <a:latin typeface="Calibri" panose="020F0502020204030204" pitchFamily="34" charset="0"/>
              <a:cs typeface="Calibri" panose="020F0502020204030204" pitchFamily="34" charset="0"/>
            </a:endParaRPr>
          </a:p>
          <a:p>
            <a:pPr>
              <a:lnSpc>
                <a:spcPct val="110000"/>
              </a:lnSpc>
            </a:pPr>
            <a:r>
              <a:rPr lang="en-US" sz="2000" dirty="0">
                <a:latin typeface="Calibri" panose="020F0502020204030204" pitchFamily="34" charset="0"/>
                <a:cs typeface="Calibri" panose="020F0502020204030204" pitchFamily="34" charset="0"/>
              </a:rPr>
              <a:t>EAGLE stands for Easily Applicable Graphical Layout Editor and is developed by </a:t>
            </a:r>
            <a:r>
              <a:rPr lang="en-US" sz="2000" dirty="0" err="1">
                <a:latin typeface="Calibri" panose="020F0502020204030204" pitchFamily="34" charset="0"/>
                <a:cs typeface="Calibri" panose="020F0502020204030204" pitchFamily="34" charset="0"/>
              </a:rPr>
              <a:t>CadSoft</a:t>
            </a:r>
            <a:r>
              <a:rPr lang="en-US" sz="2000" dirty="0">
                <a:latin typeface="Calibri" panose="020F0502020204030204" pitchFamily="34" charset="0"/>
                <a:cs typeface="Calibri" panose="020F0502020204030204" pitchFamily="34" charset="0"/>
              </a:rPr>
              <a:t> Computer GmbH. The company was acquired by Autodesk Inc. in 2016.</a:t>
            </a:r>
          </a:p>
          <a:p>
            <a:pPr>
              <a:lnSpc>
                <a:spcPct val="110000"/>
              </a:lnSpc>
            </a:pPr>
            <a:r>
              <a:rPr lang="en-US" sz="2000" dirty="0">
                <a:latin typeface="Calibri" panose="020F0502020204030204" pitchFamily="34" charset="0"/>
                <a:cs typeface="Calibri" panose="020F0502020204030204" pitchFamily="34" charset="0"/>
              </a:rPr>
              <a:t>EAGLE is a scriptable electronic design automation (EDA) application with schematic capture, printed circuit board (PCB) layout, auto-router and computer-aided manufacturing (CAM) features.</a:t>
            </a:r>
          </a:p>
        </p:txBody>
      </p:sp>
    </p:spTree>
    <p:extLst>
      <p:ext uri="{BB962C8B-B14F-4D97-AF65-F5344CB8AC3E}">
        <p14:creationId xmlns:p14="http://schemas.microsoft.com/office/powerpoint/2010/main" val="1419106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1725</TotalTime>
  <Words>519</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Tw Cen MT</vt:lpstr>
      <vt:lpstr>Circuit</vt:lpstr>
      <vt:lpstr>WiFi-AC Project</vt:lpstr>
      <vt:lpstr>Agenda</vt:lpstr>
      <vt:lpstr>Main idea</vt:lpstr>
      <vt:lpstr>WiFi-AC sub systems</vt:lpstr>
      <vt:lpstr>MIT App inventor</vt:lpstr>
      <vt:lpstr>MIT APp inventor</vt:lpstr>
      <vt:lpstr>Google Firebase</vt:lpstr>
      <vt:lpstr>Google firebase</vt:lpstr>
      <vt:lpstr>Eagle</vt:lpstr>
      <vt:lpstr>Eagle</vt:lpstr>
      <vt:lpstr>The code</vt:lpstr>
      <vt:lpstr>The Code</vt:lpstr>
      <vt:lpstr>Arduino’s Libraries</vt:lpstr>
      <vt:lpstr>Testing the system</vt:lpstr>
      <vt:lpstr>conclusion</vt:lpstr>
      <vt:lpstr>WiFi-AC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WiFi-AC Project</dc:title>
  <dc:creator>Lior Yaacov</dc:creator>
  <cp:lastModifiedBy>Lior Yaacov</cp:lastModifiedBy>
  <cp:revision>22</cp:revision>
  <dcterms:created xsi:type="dcterms:W3CDTF">2019-02-10T11:30:51Z</dcterms:created>
  <dcterms:modified xsi:type="dcterms:W3CDTF">2019-02-13T11:47:57Z</dcterms:modified>
</cp:coreProperties>
</file>