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1"/>
  </p:notesMasterIdLst>
  <p:handoutMasterIdLst>
    <p:handoutMasterId r:id="rId12"/>
  </p:handoutMasterIdLst>
  <p:sldIdLst>
    <p:sldId id="258" r:id="rId5"/>
    <p:sldId id="259" r:id="rId6"/>
    <p:sldId id="261" r:id="rId7"/>
    <p:sldId id="262" r:id="rId8"/>
    <p:sldId id="263" r:id="rId9"/>
    <p:sldId id="260" r:id="rId10"/>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C6EA5"/>
    <a:srgbClr val="F2B800"/>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1920" y="48"/>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8/2/2019</a:t>
            </a:fld>
            <a:endParaRPr lang="en-US"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8/2/2019</a:t>
            </a:fld>
            <a:endParaRPr lang="en-US" noProof="0"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a:noAutofit/>
          </a:bodyPr>
          <a:lstStyle>
            <a:lvl1pPr algn="r">
              <a:defRPr sz="9530">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345E3D-A2D8-410A-AB73-7095D6AFCF69}"/>
              </a:ext>
            </a:extLst>
          </p:cNvPr>
          <p:cNvSpPr>
            <a:spLocks noGrp="1"/>
          </p:cNvSpPr>
          <p:nvPr>
            <p:ph type="title"/>
          </p:nvPr>
        </p:nvSpPr>
        <p:spPr>
          <a:xfrm>
            <a:off x="572455" y="440775"/>
            <a:ext cx="5915025" cy="1039695"/>
          </a:xfrm>
        </p:spPr>
        <p:txBody>
          <a:bodyPr/>
          <a:lstStyle/>
          <a:p>
            <a:pPr algn="l"/>
            <a:r>
              <a:rPr lang="en-US" sz="4000" b="1" dirty="0"/>
              <a:t>Data Science Capstone</a:t>
            </a:r>
          </a:p>
        </p:txBody>
      </p:sp>
      <p:sp>
        <p:nvSpPr>
          <p:cNvPr id="57" name="Text Placeholder 19">
            <a:extLst>
              <a:ext uri="{FF2B5EF4-FFF2-40B4-BE49-F238E27FC236}">
                <a16:creationId xmlns:a16="http://schemas.microsoft.com/office/drawing/2014/main" id="{0EE7902B-93D2-48DA-96DF-612C09C146BF}"/>
              </a:ext>
            </a:extLst>
          </p:cNvPr>
          <p:cNvSpPr txBox="1">
            <a:spLocks/>
          </p:cNvSpPr>
          <p:nvPr/>
        </p:nvSpPr>
        <p:spPr>
          <a:xfrm>
            <a:off x="232067" y="2171424"/>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2.8</a:t>
            </a:r>
          </a:p>
        </p:txBody>
      </p:sp>
      <p:sp>
        <p:nvSpPr>
          <p:cNvPr id="58" name="Text Placeholder 19">
            <a:extLst>
              <a:ext uri="{FF2B5EF4-FFF2-40B4-BE49-F238E27FC236}">
                <a16:creationId xmlns:a16="http://schemas.microsoft.com/office/drawing/2014/main" id="{C8C8845D-BBAF-4DBE-A469-86A86C60685C}"/>
              </a:ext>
            </a:extLst>
          </p:cNvPr>
          <p:cNvSpPr txBox="1">
            <a:spLocks/>
          </p:cNvSpPr>
          <p:nvPr/>
        </p:nvSpPr>
        <p:spPr>
          <a:xfrm>
            <a:off x="1068194" y="2171424"/>
            <a:ext cx="689323"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Social Media</a:t>
            </a:r>
            <a:br>
              <a:rPr lang="en-US" dirty="0"/>
            </a:br>
            <a:r>
              <a:rPr lang="en-US" dirty="0"/>
              <a:t>posts</a:t>
            </a:r>
          </a:p>
        </p:txBody>
      </p:sp>
      <p:sp>
        <p:nvSpPr>
          <p:cNvPr id="63" name="Text Placeholder 19">
            <a:extLst>
              <a:ext uri="{FF2B5EF4-FFF2-40B4-BE49-F238E27FC236}">
                <a16:creationId xmlns:a16="http://schemas.microsoft.com/office/drawing/2014/main" id="{40F75B97-72FF-4C6B-A5A6-BEB2097EC596}"/>
              </a:ext>
            </a:extLst>
          </p:cNvPr>
          <p:cNvSpPr txBox="1">
            <a:spLocks/>
          </p:cNvSpPr>
          <p:nvPr/>
        </p:nvSpPr>
        <p:spPr>
          <a:xfrm>
            <a:off x="2764967" y="2171424"/>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2.5</a:t>
            </a:r>
          </a:p>
        </p:txBody>
      </p:sp>
      <p:sp>
        <p:nvSpPr>
          <p:cNvPr id="64" name="Text Placeholder 19">
            <a:extLst>
              <a:ext uri="{FF2B5EF4-FFF2-40B4-BE49-F238E27FC236}">
                <a16:creationId xmlns:a16="http://schemas.microsoft.com/office/drawing/2014/main" id="{7014ED3D-D123-4D88-8470-8C5C8F92EC2C}"/>
              </a:ext>
            </a:extLst>
          </p:cNvPr>
          <p:cNvSpPr txBox="1">
            <a:spLocks/>
          </p:cNvSpPr>
          <p:nvPr/>
        </p:nvSpPr>
        <p:spPr>
          <a:xfrm>
            <a:off x="3601094" y="2171424"/>
            <a:ext cx="1076297"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Website</a:t>
            </a:r>
            <a:br>
              <a:rPr lang="en-US" dirty="0"/>
            </a:br>
            <a:r>
              <a:rPr lang="en-US" dirty="0"/>
              <a:t>search queries</a:t>
            </a:r>
          </a:p>
        </p:txBody>
      </p:sp>
      <p:sp>
        <p:nvSpPr>
          <p:cNvPr id="69" name="Text Placeholder 19">
            <a:extLst>
              <a:ext uri="{FF2B5EF4-FFF2-40B4-BE49-F238E27FC236}">
                <a16:creationId xmlns:a16="http://schemas.microsoft.com/office/drawing/2014/main" id="{0544D927-BB91-4B93-A29C-C63BED33596E}"/>
              </a:ext>
            </a:extLst>
          </p:cNvPr>
          <p:cNvSpPr txBox="1">
            <a:spLocks/>
          </p:cNvSpPr>
          <p:nvPr/>
        </p:nvSpPr>
        <p:spPr>
          <a:xfrm>
            <a:off x="4989542" y="2172091"/>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27.2</a:t>
            </a:r>
          </a:p>
        </p:txBody>
      </p:sp>
      <p:sp>
        <p:nvSpPr>
          <p:cNvPr id="70" name="Text Placeholder 19">
            <a:extLst>
              <a:ext uri="{FF2B5EF4-FFF2-40B4-BE49-F238E27FC236}">
                <a16:creationId xmlns:a16="http://schemas.microsoft.com/office/drawing/2014/main" id="{3BAE8711-DBE1-4450-BBC9-CCF2FCB4E3A3}"/>
              </a:ext>
            </a:extLst>
          </p:cNvPr>
          <p:cNvSpPr txBox="1">
            <a:spLocks/>
          </p:cNvSpPr>
          <p:nvPr/>
        </p:nvSpPr>
        <p:spPr>
          <a:xfrm>
            <a:off x="6004040" y="217209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Review</a:t>
            </a:r>
            <a:br>
              <a:rPr lang="en-US" dirty="0"/>
            </a:br>
            <a:r>
              <a:rPr lang="en-US" dirty="0"/>
              <a:t>posts</a:t>
            </a:r>
          </a:p>
        </p:txBody>
      </p:sp>
      <p:sp>
        <p:nvSpPr>
          <p:cNvPr id="59" name="Text Placeholder 19">
            <a:extLst>
              <a:ext uri="{FF2B5EF4-FFF2-40B4-BE49-F238E27FC236}">
                <a16:creationId xmlns:a16="http://schemas.microsoft.com/office/drawing/2014/main" id="{89BE779C-F03C-4352-AFC0-387CA519B291}"/>
              </a:ext>
            </a:extLst>
          </p:cNvPr>
          <p:cNvSpPr txBox="1">
            <a:spLocks/>
          </p:cNvSpPr>
          <p:nvPr/>
        </p:nvSpPr>
        <p:spPr>
          <a:xfrm>
            <a:off x="232067" y="4027108"/>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100</a:t>
            </a:r>
          </a:p>
        </p:txBody>
      </p:sp>
      <p:sp>
        <p:nvSpPr>
          <p:cNvPr id="60" name="Text Placeholder 19">
            <a:extLst>
              <a:ext uri="{FF2B5EF4-FFF2-40B4-BE49-F238E27FC236}">
                <a16:creationId xmlns:a16="http://schemas.microsoft.com/office/drawing/2014/main" id="{0207ACE1-7765-4505-9287-C74700610B15}"/>
              </a:ext>
            </a:extLst>
          </p:cNvPr>
          <p:cNvSpPr txBox="1">
            <a:spLocks/>
          </p:cNvSpPr>
          <p:nvPr/>
        </p:nvSpPr>
        <p:spPr>
          <a:xfrm>
            <a:off x="1068195" y="4027108"/>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Hours</a:t>
            </a:r>
            <a:br>
              <a:rPr lang="en-US" dirty="0"/>
            </a:br>
            <a:r>
              <a:rPr lang="en-US" dirty="0"/>
              <a:t>of Online</a:t>
            </a:r>
            <a:br>
              <a:rPr lang="en-US" dirty="0"/>
            </a:br>
            <a:r>
              <a:rPr lang="en-US" dirty="0"/>
              <a:t>videos</a:t>
            </a:r>
          </a:p>
        </p:txBody>
      </p:sp>
      <p:sp>
        <p:nvSpPr>
          <p:cNvPr id="67" name="Text Placeholder 19">
            <a:extLst>
              <a:ext uri="{FF2B5EF4-FFF2-40B4-BE49-F238E27FC236}">
                <a16:creationId xmlns:a16="http://schemas.microsoft.com/office/drawing/2014/main" id="{DA8DDA54-2E05-4D48-B95A-C9C2777C390A}"/>
              </a:ext>
            </a:extLst>
          </p:cNvPr>
          <p:cNvSpPr txBox="1">
            <a:spLocks/>
          </p:cNvSpPr>
          <p:nvPr/>
        </p:nvSpPr>
        <p:spPr>
          <a:xfrm>
            <a:off x="5261145" y="4027108"/>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201</a:t>
            </a:r>
          </a:p>
        </p:txBody>
      </p:sp>
      <p:sp>
        <p:nvSpPr>
          <p:cNvPr id="68" name="Text Placeholder 10">
            <a:extLst>
              <a:ext uri="{FF2B5EF4-FFF2-40B4-BE49-F238E27FC236}">
                <a16:creationId xmlns:a16="http://schemas.microsoft.com/office/drawing/2014/main" id="{862F9E95-1044-4FC6-9560-B3913C56EE09}"/>
              </a:ext>
            </a:extLst>
          </p:cNvPr>
          <p:cNvSpPr txBox="1">
            <a:spLocks/>
          </p:cNvSpPr>
          <p:nvPr/>
        </p:nvSpPr>
        <p:spPr>
          <a:xfrm>
            <a:off x="6097273" y="4027108"/>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emails</a:t>
            </a:r>
            <a:br>
              <a:rPr lang="en-US" dirty="0"/>
            </a:br>
            <a:r>
              <a:rPr lang="en-US" dirty="0"/>
              <a:t>sent</a:t>
            </a:r>
          </a:p>
        </p:txBody>
      </p:sp>
      <p:sp>
        <p:nvSpPr>
          <p:cNvPr id="61" name="Text Placeholder 19">
            <a:extLst>
              <a:ext uri="{FF2B5EF4-FFF2-40B4-BE49-F238E27FC236}">
                <a16:creationId xmlns:a16="http://schemas.microsoft.com/office/drawing/2014/main" id="{C5E15405-4E51-4A4A-BFEC-B78501B77FA3}"/>
              </a:ext>
            </a:extLst>
          </p:cNvPr>
          <p:cNvSpPr txBox="1">
            <a:spLocks/>
          </p:cNvSpPr>
          <p:nvPr/>
        </p:nvSpPr>
        <p:spPr>
          <a:xfrm>
            <a:off x="241223" y="5770258"/>
            <a:ext cx="640436"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57</a:t>
            </a:r>
          </a:p>
        </p:txBody>
      </p:sp>
      <p:sp>
        <p:nvSpPr>
          <p:cNvPr id="62" name="Text Placeholder 19">
            <a:extLst>
              <a:ext uri="{FF2B5EF4-FFF2-40B4-BE49-F238E27FC236}">
                <a16:creationId xmlns:a16="http://schemas.microsoft.com/office/drawing/2014/main" id="{4034DFC7-B0FA-463B-92F2-98E4CAEB3356}"/>
              </a:ext>
            </a:extLst>
          </p:cNvPr>
          <p:cNvSpPr txBox="1">
            <a:spLocks/>
          </p:cNvSpPr>
          <p:nvPr/>
        </p:nvSpPr>
        <p:spPr>
          <a:xfrm>
            <a:off x="900012" y="5770258"/>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Pictures</a:t>
            </a:r>
            <a:br>
              <a:rPr lang="en-US" dirty="0"/>
            </a:br>
            <a:r>
              <a:rPr lang="en-US" dirty="0"/>
              <a:t>posts</a:t>
            </a:r>
          </a:p>
        </p:txBody>
      </p:sp>
      <p:sp>
        <p:nvSpPr>
          <p:cNvPr id="65" name="Text Placeholder 19">
            <a:extLst>
              <a:ext uri="{FF2B5EF4-FFF2-40B4-BE49-F238E27FC236}">
                <a16:creationId xmlns:a16="http://schemas.microsoft.com/office/drawing/2014/main" id="{E27E1CCD-3526-4F43-A0C8-B6172DAEE1B0}"/>
              </a:ext>
            </a:extLst>
          </p:cNvPr>
          <p:cNvSpPr txBox="1">
            <a:spLocks/>
          </p:cNvSpPr>
          <p:nvPr/>
        </p:nvSpPr>
        <p:spPr>
          <a:xfrm>
            <a:off x="2515470" y="5764434"/>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50.7</a:t>
            </a:r>
          </a:p>
        </p:txBody>
      </p:sp>
      <p:sp>
        <p:nvSpPr>
          <p:cNvPr id="66" name="Text Placeholder 19">
            <a:extLst>
              <a:ext uri="{FF2B5EF4-FFF2-40B4-BE49-F238E27FC236}">
                <a16:creationId xmlns:a16="http://schemas.microsoft.com/office/drawing/2014/main" id="{9CBBD6E8-143A-49F0-AAAC-A9F50BFAE1FB}"/>
              </a:ext>
            </a:extLst>
          </p:cNvPr>
          <p:cNvSpPr txBox="1">
            <a:spLocks/>
          </p:cNvSpPr>
          <p:nvPr/>
        </p:nvSpPr>
        <p:spPr>
          <a:xfrm>
            <a:off x="3529968" y="5764434"/>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Thoughts</a:t>
            </a:r>
            <a:br>
              <a:rPr lang="en-US" dirty="0"/>
            </a:br>
            <a:r>
              <a:rPr lang="en-US" dirty="0"/>
              <a:t>posts</a:t>
            </a:r>
          </a:p>
        </p:txBody>
      </p:sp>
      <p:sp>
        <p:nvSpPr>
          <p:cNvPr id="56" name="Text Placeholder 181">
            <a:extLst>
              <a:ext uri="{FF2B5EF4-FFF2-40B4-BE49-F238E27FC236}">
                <a16:creationId xmlns:a16="http://schemas.microsoft.com/office/drawing/2014/main" id="{3B047788-9896-4519-8279-52ABFCA9E3B8}"/>
              </a:ext>
            </a:extLst>
          </p:cNvPr>
          <p:cNvSpPr txBox="1">
            <a:spLocks/>
          </p:cNvSpPr>
          <p:nvPr/>
        </p:nvSpPr>
        <p:spPr>
          <a:xfrm>
            <a:off x="5478103" y="5194292"/>
            <a:ext cx="1130400" cy="1130400"/>
          </a:xfrm>
          <a:prstGeom prst="ellipse">
            <a:avLst/>
          </a:prstGeom>
          <a:ln w="25400">
            <a:solidFill>
              <a:schemeClr val="accent1"/>
            </a:solidFill>
          </a:ln>
        </p:spPr>
        <p:txBody>
          <a:bodyPr lIns="0" tIns="0" rIns="0" bIns="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EVERY</a:t>
            </a:r>
            <a:br>
              <a:rPr lang="en-US" dirty="0"/>
            </a:br>
            <a:r>
              <a:rPr lang="en-US" dirty="0"/>
              <a:t>MINUTE</a:t>
            </a:r>
          </a:p>
        </p:txBody>
      </p:sp>
      <p:sp>
        <p:nvSpPr>
          <p:cNvPr id="23" name="Text Placeholder 19">
            <a:extLst>
              <a:ext uri="{FF2B5EF4-FFF2-40B4-BE49-F238E27FC236}">
                <a16:creationId xmlns:a16="http://schemas.microsoft.com/office/drawing/2014/main" id="{6BE59FCF-FFED-4A34-AAEC-8C22F983D227}"/>
              </a:ext>
            </a:extLst>
          </p:cNvPr>
          <p:cNvSpPr txBox="1">
            <a:spLocks/>
          </p:cNvSpPr>
          <p:nvPr/>
        </p:nvSpPr>
        <p:spPr>
          <a:xfrm>
            <a:off x="668155" y="7060671"/>
            <a:ext cx="5402556" cy="1752963"/>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50000"/>
              </a:lnSpc>
            </a:pPr>
            <a:r>
              <a:rPr lang="en-US" sz="2800" dirty="0"/>
              <a:t>Final Project</a:t>
            </a:r>
          </a:p>
          <a:p>
            <a:pPr algn="ctr">
              <a:lnSpc>
                <a:spcPct val="150000"/>
              </a:lnSpc>
            </a:pPr>
            <a:r>
              <a:rPr lang="en-US" sz="2800" dirty="0"/>
              <a:t>Liora Zaltcman </a:t>
            </a:r>
          </a:p>
        </p:txBody>
      </p:sp>
      <p:sp>
        <p:nvSpPr>
          <p:cNvPr id="48" name="Picture Placeholder 48" descr="thumbs up icon">
            <a:extLst>
              <a:ext uri="{FF2B5EF4-FFF2-40B4-BE49-F238E27FC236}">
                <a16:creationId xmlns:a16="http://schemas.microsoft.com/office/drawing/2014/main" id="{18E59CD9-FD5B-4D90-A991-8BE2449BF36F}"/>
              </a:ext>
            </a:extLst>
          </p:cNvPr>
          <p:cNvSpPr txBox="1">
            <a:spLocks/>
          </p:cNvSpPr>
          <p:nvPr/>
        </p:nvSpPr>
        <p:spPr>
          <a:xfrm>
            <a:off x="1416208" y="3284079"/>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0" name="Picture Placeholder 48" descr="camera icon">
            <a:extLst>
              <a:ext uri="{FF2B5EF4-FFF2-40B4-BE49-F238E27FC236}">
                <a16:creationId xmlns:a16="http://schemas.microsoft.com/office/drawing/2014/main" id="{10D5880C-3E27-4302-8F58-27725A2D4C62}"/>
              </a:ext>
            </a:extLst>
          </p:cNvPr>
          <p:cNvSpPr txBox="1">
            <a:spLocks/>
          </p:cNvSpPr>
          <p:nvPr/>
        </p:nvSpPr>
        <p:spPr>
          <a:xfrm>
            <a:off x="1757518" y="4865686"/>
            <a:ext cx="386165" cy="386165"/>
          </a:xfrm>
          <a:prstGeom prst="ellipse">
            <a:avLst/>
          </a:prstGeom>
          <a:blipFill>
            <a:blip r:embed="rId2">
              <a:extLst>
                <a:ext uri="{96DAC541-7B7A-43D3-8B79-37D633B846F1}">
                  <asvg:svgBlip xmlns:asvg="http://schemas.microsoft.com/office/drawing/2016/SVG/main" r:embed="rId3"/>
                </a:ext>
              </a:extLst>
            </a:blip>
            <a:stretch>
              <a:fillRect l="17711" t="21592" r="17711" b="23158"/>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1" name="Picture Placeholder 48" descr="speech bubble icon">
            <a:extLst>
              <a:ext uri="{FF2B5EF4-FFF2-40B4-BE49-F238E27FC236}">
                <a16:creationId xmlns:a16="http://schemas.microsoft.com/office/drawing/2014/main" id="{F89B2B7D-B7A1-4850-AF0B-C5EDA03E8F35}"/>
              </a:ext>
            </a:extLst>
          </p:cNvPr>
          <p:cNvSpPr txBox="1">
            <a:spLocks/>
          </p:cNvSpPr>
          <p:nvPr/>
        </p:nvSpPr>
        <p:spPr>
          <a:xfrm>
            <a:off x="3185392" y="5013868"/>
            <a:ext cx="504000" cy="504000"/>
          </a:xfrm>
          <a:prstGeom prst="ellipse">
            <a:avLst/>
          </a:prstGeom>
          <a:blipFill>
            <a:blip r:embed="rId4">
              <a:extLst>
                <a:ext uri="{96DAC541-7B7A-43D3-8B79-37D633B846F1}">
                  <asvg:svgBlip xmlns:asvg="http://schemas.microsoft.com/office/drawing/2016/SVG/main" r:embed="rId5"/>
                </a:ext>
              </a:extLst>
            </a:blip>
            <a:srcRect/>
            <a:stretch>
              <a:fillRect l="14668" t="17509" r="11900" b="19665"/>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2" name="Picture Placeholder 48" descr="email icon">
            <a:extLst>
              <a:ext uri="{FF2B5EF4-FFF2-40B4-BE49-F238E27FC236}">
                <a16:creationId xmlns:a16="http://schemas.microsoft.com/office/drawing/2014/main" id="{A2AB63E4-F858-4F2E-9AA6-83CBE42C4FA0}"/>
              </a:ext>
            </a:extLst>
          </p:cNvPr>
          <p:cNvSpPr txBox="1">
            <a:spLocks/>
          </p:cNvSpPr>
          <p:nvPr/>
        </p:nvSpPr>
        <p:spPr>
          <a:xfrm>
            <a:off x="4677392" y="4743542"/>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3" name="Picture Placeholder 48" descr="pen in box icon">
            <a:extLst>
              <a:ext uri="{FF2B5EF4-FFF2-40B4-BE49-F238E27FC236}">
                <a16:creationId xmlns:a16="http://schemas.microsoft.com/office/drawing/2014/main" id="{0E117B05-F6B5-4FAA-B946-E5C7B4D269D6}"/>
              </a:ext>
            </a:extLst>
          </p:cNvPr>
          <p:cNvSpPr txBox="1">
            <a:spLocks/>
          </p:cNvSpPr>
          <p:nvPr/>
        </p:nvSpPr>
        <p:spPr>
          <a:xfrm>
            <a:off x="4855869" y="3354978"/>
            <a:ext cx="504000" cy="504000"/>
          </a:xfrm>
          <a:prstGeom prst="ellipse">
            <a:avLst/>
          </a:prstGeom>
          <a:blipFill>
            <a:blip r:embed="rId6">
              <a:extLst>
                <a:ext uri="{96DAC541-7B7A-43D3-8B79-37D633B846F1}">
                  <asvg:svgBlip xmlns:asvg="http://schemas.microsoft.com/office/drawing/2016/SVG/main" r:embed="rId7"/>
                </a:ext>
              </a:extLst>
            </a:blip>
            <a:srcRect/>
            <a:stretch>
              <a:fillRect l="22990" t="19938" r="16926" b="22590"/>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4" name="Picture Placeholder 48" descr="magnifying glass icon">
            <a:extLst>
              <a:ext uri="{FF2B5EF4-FFF2-40B4-BE49-F238E27FC236}">
                <a16:creationId xmlns:a16="http://schemas.microsoft.com/office/drawing/2014/main" id="{FD610947-524F-4B5F-BBDD-A1F9139C99AE}"/>
              </a:ext>
            </a:extLst>
          </p:cNvPr>
          <p:cNvSpPr txBox="1">
            <a:spLocks/>
          </p:cNvSpPr>
          <p:nvPr/>
        </p:nvSpPr>
        <p:spPr>
          <a:xfrm>
            <a:off x="3513111" y="3064060"/>
            <a:ext cx="386165" cy="386165"/>
          </a:xfrm>
          <a:prstGeom prst="ellipse">
            <a:avLst/>
          </a:prstGeom>
          <a:blipFill>
            <a:blip r:embed="rId8">
              <a:extLst>
                <a:ext uri="{96DAC541-7B7A-43D3-8B79-37D633B846F1}">
                  <asvg:svgBlip xmlns:asvg="http://schemas.microsoft.com/office/drawing/2016/SVG/main" r:embed="rId9"/>
                </a:ext>
              </a:extLst>
            </a:blip>
            <a:srcRect/>
            <a:stretch>
              <a:fillRect l="17116" t="16888" r="13222" b="16477"/>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grpSp>
        <p:nvGrpSpPr>
          <p:cNvPr id="49" name="Group 48">
            <a:extLst>
              <a:ext uri="{FF2B5EF4-FFF2-40B4-BE49-F238E27FC236}">
                <a16:creationId xmlns:a16="http://schemas.microsoft.com/office/drawing/2014/main" id="{807DCC05-1657-4C27-9BA9-82E81A1FA032}"/>
              </a:ext>
              <a:ext uri="{C183D7F6-B498-43B3-948B-1728B52AA6E4}">
                <adec:decorative xmlns:adec="http://schemas.microsoft.com/office/drawing/2017/decorative" val="1"/>
              </a:ext>
            </a:extLst>
          </p:cNvPr>
          <p:cNvGrpSpPr/>
          <p:nvPr/>
        </p:nvGrpSpPr>
        <p:grpSpPr>
          <a:xfrm>
            <a:off x="0" y="2707168"/>
            <a:ext cx="6875840" cy="3002263"/>
            <a:chOff x="0" y="2165991"/>
            <a:chExt cx="6875840" cy="3002263"/>
          </a:xfrm>
        </p:grpSpPr>
        <p:pic>
          <p:nvPicPr>
            <p:cNvPr id="4" name="Graphic 3" descr="decorative elemenets">
              <a:extLst>
                <a:ext uri="{FF2B5EF4-FFF2-40B4-BE49-F238E27FC236}">
                  <a16:creationId xmlns:a16="http://schemas.microsoft.com/office/drawing/2014/main" id="{2727024C-DCFB-41A0-81C5-DD80EB7C346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52458" y="2625557"/>
              <a:ext cx="3582000" cy="2093704"/>
            </a:xfrm>
            <a:prstGeom prst="rect">
              <a:avLst/>
            </a:prstGeom>
          </p:spPr>
        </p:pic>
        <p:pic>
          <p:nvPicPr>
            <p:cNvPr id="5" name="Straight Connector 1" descr="decorative elemenets">
              <a:extLst>
                <a:ext uri="{FF2B5EF4-FFF2-40B4-BE49-F238E27FC236}">
                  <a16:creationId xmlns:a16="http://schemas.microsoft.com/office/drawing/2014/main" id="{6A0953F2-FE54-41B2-8515-FB520D0161C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149357" y="2818273"/>
              <a:ext cx="1411202" cy="1461600"/>
            </a:xfrm>
            <a:prstGeom prst="rect">
              <a:avLst/>
            </a:prstGeom>
          </p:spPr>
        </p:pic>
        <p:pic>
          <p:nvPicPr>
            <p:cNvPr id="6" name="Graphic 5" descr="decorative elemenets">
              <a:extLst>
                <a:ext uri="{FF2B5EF4-FFF2-40B4-BE49-F238E27FC236}">
                  <a16:creationId xmlns:a16="http://schemas.microsoft.com/office/drawing/2014/main" id="{0A25A7D7-054B-4028-AFF5-53BD99F33D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0" y="2228946"/>
              <a:ext cx="6875840" cy="2846956"/>
            </a:xfrm>
            <a:prstGeom prst="rect">
              <a:avLst/>
            </a:prstGeom>
          </p:spPr>
        </p:pic>
        <p:pic>
          <p:nvPicPr>
            <p:cNvPr id="7" name="Graphic 35" descr="decorative elemenets">
              <a:extLst>
                <a:ext uri="{FF2B5EF4-FFF2-40B4-BE49-F238E27FC236}">
                  <a16:creationId xmlns:a16="http://schemas.microsoft.com/office/drawing/2014/main" id="{67E60D3B-C5EF-4D65-A08E-A69AEF29D71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26433" y="2193738"/>
              <a:ext cx="5886000" cy="2904944"/>
            </a:xfrm>
            <a:prstGeom prst="rect">
              <a:avLst/>
            </a:prstGeom>
          </p:spPr>
        </p:pic>
        <p:pic>
          <p:nvPicPr>
            <p:cNvPr id="8" name="Straight Connector 2" descr="decorative elemenets">
              <a:extLst>
                <a:ext uri="{FF2B5EF4-FFF2-40B4-BE49-F238E27FC236}">
                  <a16:creationId xmlns:a16="http://schemas.microsoft.com/office/drawing/2014/main" id="{1BCC7AD0-7800-4D02-B7E0-518E4AA8A32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711708" y="4484354"/>
              <a:ext cx="912000" cy="216000"/>
            </a:xfrm>
            <a:prstGeom prst="rect">
              <a:avLst/>
            </a:prstGeom>
          </p:spPr>
        </p:pic>
        <p:sp>
          <p:nvSpPr>
            <p:cNvPr id="27" name="Oval 26" descr="decorative elemenet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descr="decorative elemenet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descr="decorative elemenet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descr="decorative elemenet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descr="decorative elemenet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descr="decorative elemenet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descr="decorative elemenet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descr="decorative elemenet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descr="decorative elemenet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descr="decorative elemenet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descr="decorative elemenet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descr="decorative elemenet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descr="decorative elemenet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descr="decorative elemenet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descr="decorative elemenet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descr="decorative elemenet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descr="decorative elemenet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descr="decorative elemenet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descr="decorative elemenet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descr="decorative elemenet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descr="decorative elemenet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Graphic 54" descr="decorative elemenets">
              <a:extLst>
                <a:ext uri="{FF2B5EF4-FFF2-40B4-BE49-F238E27FC236}">
                  <a16:creationId xmlns:a16="http://schemas.microsoft.com/office/drawing/2014/main" id="{9D50B66D-2341-4CEB-9C2A-FB6594D5985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095859" y="4568287"/>
              <a:ext cx="513563" cy="326813"/>
            </a:xfrm>
            <a:prstGeom prst="rect">
              <a:avLst/>
            </a:prstGeom>
          </p:spPr>
        </p:pic>
      </p:grpSp>
      <p:pic>
        <p:nvPicPr>
          <p:cNvPr id="74" name="Graphic 73" descr="Play">
            <a:extLst>
              <a:ext uri="{FF2B5EF4-FFF2-40B4-BE49-F238E27FC236}">
                <a16:creationId xmlns:a16="http://schemas.microsoft.com/office/drawing/2014/main" id="{A51EA8B3-7F91-491E-BBFC-72F4DF95C28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591473" y="3930077"/>
            <a:ext cx="365760" cy="365760"/>
          </a:xfrm>
          <a:prstGeom prst="rect">
            <a:avLst/>
          </a:prstGeom>
        </p:spPr>
      </p:pic>
      <p:pic>
        <p:nvPicPr>
          <p:cNvPr id="76" name="Graphic 75" descr="Envelope">
            <a:extLst>
              <a:ext uri="{FF2B5EF4-FFF2-40B4-BE49-F238E27FC236}">
                <a16:creationId xmlns:a16="http://schemas.microsoft.com/office/drawing/2014/main" id="{0C9DAECE-A345-4047-8FC4-3C3C831C6FD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685877" y="4755515"/>
            <a:ext cx="365760" cy="365760"/>
          </a:xfrm>
          <a:prstGeom prst="rect">
            <a:avLst/>
          </a:prstGeom>
        </p:spPr>
      </p:pic>
      <p:pic>
        <p:nvPicPr>
          <p:cNvPr id="78" name="Graphic 77" descr="Thumbs Up Sign">
            <a:extLst>
              <a:ext uri="{FF2B5EF4-FFF2-40B4-BE49-F238E27FC236}">
                <a16:creationId xmlns:a16="http://schemas.microsoft.com/office/drawing/2014/main" id="{17827215-7909-44B0-9947-E549EC37E52B}"/>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55260" y="3275683"/>
            <a:ext cx="365760" cy="365760"/>
          </a:xfrm>
          <a:prstGeom prst="rect">
            <a:avLst/>
          </a:prstGeom>
        </p:spPr>
      </p:pic>
    </p:spTree>
    <p:extLst>
      <p:ext uri="{BB962C8B-B14F-4D97-AF65-F5344CB8AC3E}">
        <p14:creationId xmlns:p14="http://schemas.microsoft.com/office/powerpoint/2010/main" val="194504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19">
            <a:extLst>
              <a:ext uri="{FF2B5EF4-FFF2-40B4-BE49-F238E27FC236}">
                <a16:creationId xmlns:a16="http://schemas.microsoft.com/office/drawing/2014/main" id="{A3725F2D-3F20-47AB-B9A5-E5757F6FF86A}"/>
              </a:ext>
            </a:extLst>
          </p:cNvPr>
          <p:cNvSpPr txBox="1">
            <a:spLocks/>
          </p:cNvSpPr>
          <p:nvPr/>
        </p:nvSpPr>
        <p:spPr>
          <a:xfrm>
            <a:off x="250222" y="387925"/>
            <a:ext cx="5149004" cy="57442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t>Business Problem</a:t>
            </a:r>
          </a:p>
        </p:txBody>
      </p:sp>
      <p:sp>
        <p:nvSpPr>
          <p:cNvPr id="26" name="Text Placeholder 19">
            <a:extLst>
              <a:ext uri="{FF2B5EF4-FFF2-40B4-BE49-F238E27FC236}">
                <a16:creationId xmlns:a16="http://schemas.microsoft.com/office/drawing/2014/main" id="{393A3EB8-3EBA-4BA7-997A-376D9150E903}"/>
              </a:ext>
            </a:extLst>
          </p:cNvPr>
          <p:cNvSpPr txBox="1">
            <a:spLocks/>
          </p:cNvSpPr>
          <p:nvPr/>
        </p:nvSpPr>
        <p:spPr>
          <a:xfrm>
            <a:off x="250222" y="775862"/>
            <a:ext cx="6073395" cy="420253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400" b="1" dirty="0">
                <a:latin typeface="+mj-lt"/>
              </a:rPr>
              <a:t>Nowadays people mostly resort to going to malls or big retail chains to purchase their daily stuff. The advantage of going to big retail chains is that one gets all their necessary items just at one place. From groceries to clothes, from sport </a:t>
            </a:r>
            <a:r>
              <a:rPr lang="en-US" sz="1400" b="1" dirty="0" err="1">
                <a:latin typeface="+mj-lt"/>
              </a:rPr>
              <a:t>sequipment’s</a:t>
            </a:r>
            <a:r>
              <a:rPr lang="en-US" sz="1400" b="1" dirty="0">
                <a:latin typeface="+mj-lt"/>
              </a:rPr>
              <a:t> to stationaries …You name it and you get it!!! Also big hotels, cafe, pubs are one of the most important customers of the retail chains because they purchase their goods in bulk. So, I am aiming to develop a recommender system for these retail outlet chains which would give them a good strategic location for them to open their outlets and make a good profit.</a:t>
            </a:r>
          </a:p>
          <a:p>
            <a:r>
              <a:rPr lang="en-US" sz="1400" b="1" dirty="0">
                <a:latin typeface="+mj-lt"/>
              </a:rPr>
              <a:t>Strategic Location is one of the most important factor for any business to succeed. If the location is bad, no matter how much we invest the business wouldn’t be making any profits. Recently one of the biggest retail chains Walmart decided to close 269stores because it was resulting in a loss. Such a mass closure doesn’t affect only the retail chain shareholders but also affect the employment and lives of the people working in such stores. It was estimated that 16,000 people were affected due to the mass closure. This is a very good example which strengthens the claim that ‘Location is one of the most important aspect for any business to succeed’.</a:t>
            </a:r>
          </a:p>
        </p:txBody>
      </p:sp>
      <p:sp>
        <p:nvSpPr>
          <p:cNvPr id="75" name="Text Placeholder 19">
            <a:extLst>
              <a:ext uri="{FF2B5EF4-FFF2-40B4-BE49-F238E27FC236}">
                <a16:creationId xmlns:a16="http://schemas.microsoft.com/office/drawing/2014/main" id="{CABB2C66-383E-468D-B2E3-EBE833B64B6A}"/>
              </a:ext>
            </a:extLst>
          </p:cNvPr>
          <p:cNvSpPr txBox="1">
            <a:spLocks/>
          </p:cNvSpPr>
          <p:nvPr/>
        </p:nvSpPr>
        <p:spPr>
          <a:xfrm>
            <a:off x="252759" y="6779117"/>
            <a:ext cx="1791940" cy="816739"/>
          </a:xfrm>
          <a:prstGeom prst="rect">
            <a:avLst/>
          </a:prstGeom>
          <a:solidFill>
            <a:schemeClr val="tx1">
              <a:alpha val="50000"/>
            </a:schemeClr>
          </a:solidFill>
        </p:spPr>
        <p:txBody>
          <a:bodyPr lIns="126000" tIns="10800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a:t>Postal code</a:t>
            </a:r>
          </a:p>
        </p:txBody>
      </p:sp>
      <p:sp>
        <p:nvSpPr>
          <p:cNvPr id="79" name="Text Placeholder 19">
            <a:extLst>
              <a:ext uri="{FF2B5EF4-FFF2-40B4-BE49-F238E27FC236}">
                <a16:creationId xmlns:a16="http://schemas.microsoft.com/office/drawing/2014/main" id="{BB3F7B9A-87D7-41E7-A081-14D20CFE6300}"/>
              </a:ext>
            </a:extLst>
          </p:cNvPr>
          <p:cNvSpPr txBox="1">
            <a:spLocks/>
          </p:cNvSpPr>
          <p:nvPr/>
        </p:nvSpPr>
        <p:spPr>
          <a:xfrm>
            <a:off x="252759" y="7595501"/>
            <a:ext cx="1791942" cy="539792"/>
          </a:xfrm>
          <a:prstGeom prst="rect">
            <a:avLst/>
          </a:prstGeom>
          <a:solidFill>
            <a:schemeClr val="tx1">
              <a:alpha val="50000"/>
            </a:schemeClr>
          </a:solidFill>
        </p:spPr>
        <p:txBody>
          <a:bodyPr lIns="126000" tIns="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a:solidFill>
                  <a:schemeClr val="bg1">
                    <a:lumMod val="95000"/>
                  </a:schemeClr>
                </a:solidFill>
              </a:rPr>
              <a:t>Borough</a:t>
            </a:r>
            <a:endParaRPr lang="en-US" sz="3600" dirty="0">
              <a:solidFill>
                <a:schemeClr val="bg1">
                  <a:lumMod val="95000"/>
                </a:schemeClr>
              </a:solidFill>
            </a:endParaRPr>
          </a:p>
        </p:txBody>
      </p:sp>
      <p:sp>
        <p:nvSpPr>
          <p:cNvPr id="81" name="Text Placeholder 19">
            <a:extLst>
              <a:ext uri="{FF2B5EF4-FFF2-40B4-BE49-F238E27FC236}">
                <a16:creationId xmlns:a16="http://schemas.microsoft.com/office/drawing/2014/main" id="{39D07E59-8654-419E-AB0D-3088A9BEC07E}"/>
              </a:ext>
            </a:extLst>
          </p:cNvPr>
          <p:cNvSpPr txBox="1">
            <a:spLocks/>
          </p:cNvSpPr>
          <p:nvPr/>
        </p:nvSpPr>
        <p:spPr>
          <a:xfrm>
            <a:off x="262922" y="6076351"/>
            <a:ext cx="1334742" cy="57442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t>Data</a:t>
            </a:r>
          </a:p>
        </p:txBody>
      </p:sp>
      <p:sp>
        <p:nvSpPr>
          <p:cNvPr id="82" name="Text Placeholder 19">
            <a:extLst>
              <a:ext uri="{FF2B5EF4-FFF2-40B4-BE49-F238E27FC236}">
                <a16:creationId xmlns:a16="http://schemas.microsoft.com/office/drawing/2014/main" id="{55728072-FF9D-4924-93D1-FDF0D1BA992C}"/>
              </a:ext>
            </a:extLst>
          </p:cNvPr>
          <p:cNvSpPr txBox="1">
            <a:spLocks/>
          </p:cNvSpPr>
          <p:nvPr/>
        </p:nvSpPr>
        <p:spPr>
          <a:xfrm>
            <a:off x="250222" y="8134868"/>
            <a:ext cx="1791940" cy="816739"/>
          </a:xfrm>
          <a:prstGeom prst="rect">
            <a:avLst/>
          </a:prstGeom>
          <a:solidFill>
            <a:schemeClr val="tx1">
              <a:alpha val="50000"/>
            </a:schemeClr>
          </a:solidFill>
        </p:spPr>
        <p:txBody>
          <a:bodyPr lIns="126000" tIns="10800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a:t>Neighborhood</a:t>
            </a:r>
          </a:p>
        </p:txBody>
      </p:sp>
      <p:sp>
        <p:nvSpPr>
          <p:cNvPr id="83" name="Text Placeholder 19">
            <a:extLst>
              <a:ext uri="{FF2B5EF4-FFF2-40B4-BE49-F238E27FC236}">
                <a16:creationId xmlns:a16="http://schemas.microsoft.com/office/drawing/2014/main" id="{A374E62D-600B-4084-A9AB-193290E88915}"/>
              </a:ext>
            </a:extLst>
          </p:cNvPr>
          <p:cNvSpPr txBox="1">
            <a:spLocks/>
          </p:cNvSpPr>
          <p:nvPr/>
        </p:nvSpPr>
        <p:spPr>
          <a:xfrm>
            <a:off x="2333222" y="5948005"/>
            <a:ext cx="4261856" cy="70560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Original </a:t>
            </a:r>
            <a:r>
              <a:rPr lang="en-US" dirty="0" err="1"/>
              <a:t>Dataframe</a:t>
            </a:r>
            <a:r>
              <a:rPr lang="en-US" dirty="0"/>
              <a:t> obtained from Wikipedia</a:t>
            </a:r>
          </a:p>
        </p:txBody>
      </p:sp>
      <p:graphicFrame>
        <p:nvGraphicFramePr>
          <p:cNvPr id="84" name="Table 83">
            <a:extLst>
              <a:ext uri="{FF2B5EF4-FFF2-40B4-BE49-F238E27FC236}">
                <a16:creationId xmlns:a16="http://schemas.microsoft.com/office/drawing/2014/main" id="{1906A12A-1C67-49FE-895F-4010762BFEC7}"/>
              </a:ext>
            </a:extLst>
          </p:cNvPr>
          <p:cNvGraphicFramePr>
            <a:graphicFrameLocks noGrp="1"/>
          </p:cNvGraphicFramePr>
          <p:nvPr>
            <p:extLst>
              <p:ext uri="{D42A27DB-BD31-4B8C-83A1-F6EECF244321}">
                <p14:modId xmlns:p14="http://schemas.microsoft.com/office/powerpoint/2010/main" val="76211470"/>
              </p:ext>
            </p:extLst>
          </p:nvPr>
        </p:nvGraphicFramePr>
        <p:xfrm>
          <a:off x="2178150" y="6779117"/>
          <a:ext cx="4572000" cy="2185629"/>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391708684"/>
                    </a:ext>
                  </a:extLst>
                </a:gridCol>
                <a:gridCol w="762000">
                  <a:extLst>
                    <a:ext uri="{9D8B030D-6E8A-4147-A177-3AD203B41FA5}">
                      <a16:colId xmlns:a16="http://schemas.microsoft.com/office/drawing/2014/main" val="581326046"/>
                    </a:ext>
                  </a:extLst>
                </a:gridCol>
                <a:gridCol w="762000">
                  <a:extLst>
                    <a:ext uri="{9D8B030D-6E8A-4147-A177-3AD203B41FA5}">
                      <a16:colId xmlns:a16="http://schemas.microsoft.com/office/drawing/2014/main" val="1975094268"/>
                    </a:ext>
                  </a:extLst>
                </a:gridCol>
                <a:gridCol w="762000">
                  <a:extLst>
                    <a:ext uri="{9D8B030D-6E8A-4147-A177-3AD203B41FA5}">
                      <a16:colId xmlns:a16="http://schemas.microsoft.com/office/drawing/2014/main" val="1580345195"/>
                    </a:ext>
                  </a:extLst>
                </a:gridCol>
                <a:gridCol w="762000">
                  <a:extLst>
                    <a:ext uri="{9D8B030D-6E8A-4147-A177-3AD203B41FA5}">
                      <a16:colId xmlns:a16="http://schemas.microsoft.com/office/drawing/2014/main" val="3489504669"/>
                    </a:ext>
                  </a:extLst>
                </a:gridCol>
                <a:gridCol w="762000">
                  <a:extLst>
                    <a:ext uri="{9D8B030D-6E8A-4147-A177-3AD203B41FA5}">
                      <a16:colId xmlns:a16="http://schemas.microsoft.com/office/drawing/2014/main" val="994908115"/>
                    </a:ext>
                  </a:extLst>
                </a:gridCol>
              </a:tblGrid>
              <a:tr h="543123">
                <a:tc>
                  <a:txBody>
                    <a:bodyPr/>
                    <a:lstStyle/>
                    <a:p>
                      <a:pPr algn="ctr" fontAlgn="ctr"/>
                      <a:br>
                        <a:rPr lang="en-US" sz="1050" b="1">
                          <a:solidFill>
                            <a:schemeClr val="tx2"/>
                          </a:solidFill>
                          <a:effectLst/>
                          <a:latin typeface="+mj-lt"/>
                        </a:rPr>
                      </a:br>
                      <a:r>
                        <a:rPr lang="en-US" sz="1050" b="1">
                          <a:solidFill>
                            <a:schemeClr val="tx2"/>
                          </a:solidFill>
                          <a:effectLst/>
                          <a:latin typeface="+mj-lt"/>
                        </a:rPr>
                        <a:t>PostalCode</a:t>
                      </a:r>
                    </a:p>
                  </a:txBody>
                  <a:tcPr marL="38100" marR="38100" marT="38100" marB="38100" anchor="ctr"/>
                </a:tc>
                <a:tc>
                  <a:txBody>
                    <a:bodyPr/>
                    <a:lstStyle/>
                    <a:p>
                      <a:pPr algn="ctr" fontAlgn="ctr"/>
                      <a:r>
                        <a:rPr lang="en-US" sz="1050" b="1">
                          <a:solidFill>
                            <a:schemeClr val="tx2"/>
                          </a:solidFill>
                          <a:effectLst/>
                          <a:latin typeface="+mj-lt"/>
                        </a:rPr>
                        <a:t>Borough</a:t>
                      </a:r>
                    </a:p>
                  </a:txBody>
                  <a:tcPr marL="38100" marR="38100" marT="38100" marB="38100" anchor="ctr"/>
                </a:tc>
                <a:tc>
                  <a:txBody>
                    <a:bodyPr/>
                    <a:lstStyle/>
                    <a:p>
                      <a:pPr algn="ctr" fontAlgn="ctr"/>
                      <a:r>
                        <a:rPr lang="en-US" sz="1050" b="1">
                          <a:solidFill>
                            <a:schemeClr val="tx2"/>
                          </a:solidFill>
                          <a:effectLst/>
                          <a:latin typeface="+mj-lt"/>
                        </a:rPr>
                        <a:t>Neighbourhood</a:t>
                      </a:r>
                    </a:p>
                  </a:txBody>
                  <a:tcPr marL="38100" marR="38100" marT="38100" marB="38100" anchor="ctr"/>
                </a:tc>
                <a:tc>
                  <a:txBody>
                    <a:bodyPr/>
                    <a:lstStyle/>
                    <a:p>
                      <a:pPr algn="ctr" fontAlgn="ctr"/>
                      <a:r>
                        <a:rPr lang="en-US" sz="1050" b="1">
                          <a:solidFill>
                            <a:schemeClr val="tx2"/>
                          </a:solidFill>
                          <a:effectLst/>
                          <a:latin typeface="+mj-lt"/>
                        </a:rPr>
                        <a:t>Latitude</a:t>
                      </a:r>
                    </a:p>
                  </a:txBody>
                  <a:tcPr marL="38100" marR="38100" marT="38100" marB="38100" anchor="ctr"/>
                </a:tc>
                <a:tc>
                  <a:txBody>
                    <a:bodyPr/>
                    <a:lstStyle/>
                    <a:p>
                      <a:pPr algn="ctr" fontAlgn="ctr"/>
                      <a:r>
                        <a:rPr lang="en-US" sz="1050" b="1">
                          <a:solidFill>
                            <a:schemeClr val="tx2"/>
                          </a:solidFill>
                          <a:effectLst/>
                          <a:latin typeface="+mj-lt"/>
                        </a:rPr>
                        <a:t>Longitude</a:t>
                      </a:r>
                    </a:p>
                  </a:txBody>
                  <a:tcPr marL="38100" marR="38100" marT="38100" marB="38100" anchor="ctr"/>
                </a:tc>
                <a:tc>
                  <a:txBody>
                    <a:bodyPr/>
                    <a:lstStyle/>
                    <a:p>
                      <a:pPr algn="ctr"/>
                      <a:endParaRPr lang="en-US" sz="1050">
                        <a:solidFill>
                          <a:schemeClr val="tx2"/>
                        </a:solidFill>
                        <a:latin typeface="+mj-lt"/>
                      </a:endParaRPr>
                    </a:p>
                  </a:txBody>
                  <a:tcPr/>
                </a:tc>
                <a:extLst>
                  <a:ext uri="{0D108BD9-81ED-4DB2-BD59-A6C34878D82A}">
                    <a16:rowId xmlns:a16="http://schemas.microsoft.com/office/drawing/2014/main" val="4168505711"/>
                  </a:ext>
                </a:extLst>
              </a:tr>
              <a:tr h="543123">
                <a:tc>
                  <a:txBody>
                    <a:bodyPr/>
                    <a:lstStyle/>
                    <a:p>
                      <a:pPr algn="ctr" fontAlgn="ctr"/>
                      <a:r>
                        <a:rPr lang="en-US" sz="1050" b="1">
                          <a:solidFill>
                            <a:schemeClr val="tx2"/>
                          </a:solidFill>
                          <a:effectLst/>
                          <a:latin typeface="+mj-lt"/>
                        </a:rPr>
                        <a:t>0</a:t>
                      </a:r>
                    </a:p>
                  </a:txBody>
                  <a:tcPr marL="38100" marR="38100" marT="38100" marB="38100" anchor="ctr"/>
                </a:tc>
                <a:tc>
                  <a:txBody>
                    <a:bodyPr/>
                    <a:lstStyle/>
                    <a:p>
                      <a:pPr algn="ctr" fontAlgn="ctr"/>
                      <a:r>
                        <a:rPr lang="en-US" sz="1050">
                          <a:solidFill>
                            <a:schemeClr val="tx2"/>
                          </a:solidFill>
                          <a:effectLst/>
                          <a:latin typeface="+mj-lt"/>
                        </a:rPr>
                        <a:t>M3A</a:t>
                      </a:r>
                    </a:p>
                  </a:txBody>
                  <a:tcPr marL="38100" marR="38100" marT="38100" marB="38100" anchor="ctr"/>
                </a:tc>
                <a:tc>
                  <a:txBody>
                    <a:bodyPr/>
                    <a:lstStyle/>
                    <a:p>
                      <a:pPr algn="ctr" fontAlgn="ctr"/>
                      <a:r>
                        <a:rPr lang="en-US" sz="1050">
                          <a:solidFill>
                            <a:schemeClr val="tx2"/>
                          </a:solidFill>
                          <a:effectLst/>
                          <a:latin typeface="+mj-lt"/>
                        </a:rPr>
                        <a:t>North York</a:t>
                      </a:r>
                    </a:p>
                  </a:txBody>
                  <a:tcPr marL="38100" marR="38100" marT="38100" marB="38100" anchor="ctr"/>
                </a:tc>
                <a:tc>
                  <a:txBody>
                    <a:bodyPr/>
                    <a:lstStyle/>
                    <a:p>
                      <a:pPr algn="ctr" fontAlgn="ctr"/>
                      <a:r>
                        <a:rPr lang="en-US" sz="1050">
                          <a:solidFill>
                            <a:schemeClr val="tx2"/>
                          </a:solidFill>
                          <a:effectLst/>
                          <a:latin typeface="+mj-lt"/>
                        </a:rPr>
                        <a:t>Parkwoods</a:t>
                      </a:r>
                    </a:p>
                  </a:txBody>
                  <a:tcPr marL="38100" marR="38100" marT="38100" marB="38100" anchor="ctr"/>
                </a:tc>
                <a:tc>
                  <a:txBody>
                    <a:bodyPr/>
                    <a:lstStyle/>
                    <a:p>
                      <a:pPr algn="ctr" fontAlgn="ctr"/>
                      <a:r>
                        <a:rPr lang="en-US" sz="1050">
                          <a:solidFill>
                            <a:schemeClr val="tx2"/>
                          </a:solidFill>
                          <a:effectLst/>
                          <a:latin typeface="+mj-lt"/>
                        </a:rPr>
                        <a:t>43.753259</a:t>
                      </a:r>
                    </a:p>
                  </a:txBody>
                  <a:tcPr marL="38100" marR="38100" marT="38100" marB="38100" anchor="ctr"/>
                </a:tc>
                <a:tc>
                  <a:txBody>
                    <a:bodyPr/>
                    <a:lstStyle/>
                    <a:p>
                      <a:pPr algn="ctr" fontAlgn="ctr"/>
                      <a:r>
                        <a:rPr lang="en-US" sz="1050">
                          <a:solidFill>
                            <a:schemeClr val="tx2"/>
                          </a:solidFill>
                          <a:effectLst/>
                          <a:latin typeface="+mj-lt"/>
                        </a:rPr>
                        <a:t>-79.329656</a:t>
                      </a:r>
                    </a:p>
                  </a:txBody>
                  <a:tcPr marL="38100" marR="38100" marT="38100" marB="38100" anchor="ctr"/>
                </a:tc>
                <a:extLst>
                  <a:ext uri="{0D108BD9-81ED-4DB2-BD59-A6C34878D82A}">
                    <a16:rowId xmlns:a16="http://schemas.microsoft.com/office/drawing/2014/main" val="2683203288"/>
                  </a:ext>
                </a:extLst>
              </a:tr>
              <a:tr h="543123">
                <a:tc>
                  <a:txBody>
                    <a:bodyPr/>
                    <a:lstStyle/>
                    <a:p>
                      <a:pPr algn="ctr" fontAlgn="ctr"/>
                      <a:r>
                        <a:rPr lang="en-US" sz="1050" b="1">
                          <a:solidFill>
                            <a:schemeClr val="tx2"/>
                          </a:solidFill>
                          <a:effectLst/>
                          <a:latin typeface="+mj-lt"/>
                        </a:rPr>
                        <a:t>1</a:t>
                      </a:r>
                    </a:p>
                  </a:txBody>
                  <a:tcPr marL="38100" marR="38100" marT="38100" marB="38100" anchor="ctr"/>
                </a:tc>
                <a:tc>
                  <a:txBody>
                    <a:bodyPr/>
                    <a:lstStyle/>
                    <a:p>
                      <a:pPr algn="ctr" fontAlgn="ctr"/>
                      <a:r>
                        <a:rPr lang="en-US" sz="1050">
                          <a:solidFill>
                            <a:schemeClr val="tx2"/>
                          </a:solidFill>
                          <a:effectLst/>
                          <a:latin typeface="+mj-lt"/>
                        </a:rPr>
                        <a:t>M4A</a:t>
                      </a:r>
                    </a:p>
                  </a:txBody>
                  <a:tcPr marL="38100" marR="38100" marT="38100" marB="38100" anchor="ctr"/>
                </a:tc>
                <a:tc>
                  <a:txBody>
                    <a:bodyPr/>
                    <a:lstStyle/>
                    <a:p>
                      <a:pPr algn="ctr" fontAlgn="ctr"/>
                      <a:r>
                        <a:rPr lang="en-US" sz="1050">
                          <a:solidFill>
                            <a:schemeClr val="tx2"/>
                          </a:solidFill>
                          <a:effectLst/>
                          <a:latin typeface="+mj-lt"/>
                        </a:rPr>
                        <a:t>North York</a:t>
                      </a:r>
                    </a:p>
                  </a:txBody>
                  <a:tcPr marL="38100" marR="38100" marT="38100" marB="38100" anchor="ctr"/>
                </a:tc>
                <a:tc>
                  <a:txBody>
                    <a:bodyPr/>
                    <a:lstStyle/>
                    <a:p>
                      <a:pPr algn="ctr" fontAlgn="ctr"/>
                      <a:r>
                        <a:rPr lang="en-US" sz="1050">
                          <a:solidFill>
                            <a:schemeClr val="tx2"/>
                          </a:solidFill>
                          <a:effectLst/>
                          <a:latin typeface="+mj-lt"/>
                        </a:rPr>
                        <a:t>Victoria Village</a:t>
                      </a:r>
                    </a:p>
                  </a:txBody>
                  <a:tcPr marL="38100" marR="38100" marT="38100" marB="38100" anchor="ctr"/>
                </a:tc>
                <a:tc>
                  <a:txBody>
                    <a:bodyPr/>
                    <a:lstStyle/>
                    <a:p>
                      <a:pPr algn="ctr" fontAlgn="ctr"/>
                      <a:r>
                        <a:rPr lang="en-US" sz="1050">
                          <a:solidFill>
                            <a:schemeClr val="tx2"/>
                          </a:solidFill>
                          <a:effectLst/>
                          <a:latin typeface="+mj-lt"/>
                        </a:rPr>
                        <a:t>43.725882</a:t>
                      </a:r>
                    </a:p>
                  </a:txBody>
                  <a:tcPr marL="38100" marR="38100" marT="38100" marB="38100" anchor="ctr"/>
                </a:tc>
                <a:tc>
                  <a:txBody>
                    <a:bodyPr/>
                    <a:lstStyle/>
                    <a:p>
                      <a:pPr algn="ctr" fontAlgn="ctr"/>
                      <a:r>
                        <a:rPr lang="en-US" sz="1050">
                          <a:solidFill>
                            <a:schemeClr val="tx2"/>
                          </a:solidFill>
                          <a:effectLst/>
                          <a:latin typeface="+mj-lt"/>
                        </a:rPr>
                        <a:t>-79.315572</a:t>
                      </a:r>
                    </a:p>
                  </a:txBody>
                  <a:tcPr marL="38100" marR="38100" marT="38100" marB="38100" anchor="ctr"/>
                </a:tc>
                <a:extLst>
                  <a:ext uri="{0D108BD9-81ED-4DB2-BD59-A6C34878D82A}">
                    <a16:rowId xmlns:a16="http://schemas.microsoft.com/office/drawing/2014/main" val="3220138542"/>
                  </a:ext>
                </a:extLst>
              </a:tr>
              <a:tr h="543123">
                <a:tc>
                  <a:txBody>
                    <a:bodyPr/>
                    <a:lstStyle/>
                    <a:p>
                      <a:pPr algn="ctr" fontAlgn="ctr"/>
                      <a:r>
                        <a:rPr lang="en-US" sz="1050" b="1">
                          <a:solidFill>
                            <a:schemeClr val="tx2"/>
                          </a:solidFill>
                          <a:effectLst/>
                          <a:latin typeface="+mj-lt"/>
                        </a:rPr>
                        <a:t>2</a:t>
                      </a:r>
                    </a:p>
                  </a:txBody>
                  <a:tcPr marL="38100" marR="38100" marT="38100" marB="38100" anchor="ctr"/>
                </a:tc>
                <a:tc>
                  <a:txBody>
                    <a:bodyPr/>
                    <a:lstStyle/>
                    <a:p>
                      <a:pPr algn="ctr" fontAlgn="ctr"/>
                      <a:r>
                        <a:rPr lang="en-US" sz="1050">
                          <a:solidFill>
                            <a:schemeClr val="tx2"/>
                          </a:solidFill>
                          <a:effectLst/>
                          <a:latin typeface="+mj-lt"/>
                        </a:rPr>
                        <a:t>M5A</a:t>
                      </a:r>
                    </a:p>
                  </a:txBody>
                  <a:tcPr marL="38100" marR="38100" marT="38100" marB="38100" anchor="ctr"/>
                </a:tc>
                <a:tc>
                  <a:txBody>
                    <a:bodyPr/>
                    <a:lstStyle/>
                    <a:p>
                      <a:pPr algn="ctr" fontAlgn="ctr"/>
                      <a:r>
                        <a:rPr lang="en-US" sz="1050">
                          <a:solidFill>
                            <a:schemeClr val="tx2"/>
                          </a:solidFill>
                          <a:effectLst/>
                          <a:latin typeface="+mj-lt"/>
                        </a:rPr>
                        <a:t>Downtown Toronto</a:t>
                      </a:r>
                    </a:p>
                  </a:txBody>
                  <a:tcPr marL="38100" marR="38100" marT="38100" marB="38100" anchor="ctr"/>
                </a:tc>
                <a:tc>
                  <a:txBody>
                    <a:bodyPr/>
                    <a:lstStyle/>
                    <a:p>
                      <a:pPr algn="ctr" fontAlgn="ctr"/>
                      <a:r>
                        <a:rPr lang="en-US" sz="1050">
                          <a:solidFill>
                            <a:schemeClr val="tx2"/>
                          </a:solidFill>
                          <a:effectLst/>
                          <a:latin typeface="+mj-lt"/>
                        </a:rPr>
                        <a:t>Harbourfront</a:t>
                      </a:r>
                    </a:p>
                  </a:txBody>
                  <a:tcPr marL="38100" marR="38100" marT="38100" marB="38100" anchor="ctr"/>
                </a:tc>
                <a:tc>
                  <a:txBody>
                    <a:bodyPr/>
                    <a:lstStyle/>
                    <a:p>
                      <a:pPr algn="ctr" fontAlgn="ctr"/>
                      <a:r>
                        <a:rPr lang="en-US" sz="1050">
                          <a:solidFill>
                            <a:schemeClr val="tx2"/>
                          </a:solidFill>
                          <a:effectLst/>
                          <a:latin typeface="+mj-lt"/>
                        </a:rPr>
                        <a:t>43.654260</a:t>
                      </a:r>
                    </a:p>
                  </a:txBody>
                  <a:tcPr marL="38100" marR="38100" marT="38100" marB="38100" anchor="ctr"/>
                </a:tc>
                <a:tc>
                  <a:txBody>
                    <a:bodyPr/>
                    <a:lstStyle/>
                    <a:p>
                      <a:pPr algn="ctr" fontAlgn="ctr"/>
                      <a:r>
                        <a:rPr lang="en-US" sz="1050" dirty="0">
                          <a:solidFill>
                            <a:schemeClr val="tx2"/>
                          </a:solidFill>
                          <a:effectLst/>
                          <a:latin typeface="+mj-lt"/>
                        </a:rPr>
                        <a:t>-79.360636</a:t>
                      </a:r>
                    </a:p>
                  </a:txBody>
                  <a:tcPr marL="38100" marR="38100" marT="38100" marB="38100" anchor="ctr"/>
                </a:tc>
                <a:extLst>
                  <a:ext uri="{0D108BD9-81ED-4DB2-BD59-A6C34878D82A}">
                    <a16:rowId xmlns:a16="http://schemas.microsoft.com/office/drawing/2014/main" val="2207907665"/>
                  </a:ext>
                </a:extLst>
              </a:tr>
            </a:tbl>
          </a:graphicData>
        </a:graphic>
      </p:graphicFrame>
      <p:sp>
        <p:nvSpPr>
          <p:cNvPr id="85" name="Text Placeholder 19">
            <a:extLst>
              <a:ext uri="{FF2B5EF4-FFF2-40B4-BE49-F238E27FC236}">
                <a16:creationId xmlns:a16="http://schemas.microsoft.com/office/drawing/2014/main" id="{70D7C08E-3701-48CA-9C66-517F2E0929C4}"/>
              </a:ext>
            </a:extLst>
          </p:cNvPr>
          <p:cNvSpPr txBox="1">
            <a:spLocks/>
          </p:cNvSpPr>
          <p:nvPr/>
        </p:nvSpPr>
        <p:spPr>
          <a:xfrm>
            <a:off x="250222" y="5120485"/>
            <a:ext cx="6344856" cy="57442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t>This Recommendation System Will Help !</a:t>
            </a:r>
          </a:p>
        </p:txBody>
      </p:sp>
    </p:spTree>
    <p:extLst>
      <p:ext uri="{BB962C8B-B14F-4D97-AF65-F5344CB8AC3E}">
        <p14:creationId xmlns:p14="http://schemas.microsoft.com/office/powerpoint/2010/main" val="370053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19">
            <a:extLst>
              <a:ext uri="{FF2B5EF4-FFF2-40B4-BE49-F238E27FC236}">
                <a16:creationId xmlns:a16="http://schemas.microsoft.com/office/drawing/2014/main" id="{A3725F2D-3F20-47AB-B9A5-E5757F6FF86A}"/>
              </a:ext>
            </a:extLst>
          </p:cNvPr>
          <p:cNvSpPr txBox="1">
            <a:spLocks/>
          </p:cNvSpPr>
          <p:nvPr/>
        </p:nvSpPr>
        <p:spPr>
          <a:xfrm>
            <a:off x="252760" y="534256"/>
            <a:ext cx="5149004" cy="57442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t>Methodology</a:t>
            </a:r>
          </a:p>
        </p:txBody>
      </p:sp>
      <p:sp>
        <p:nvSpPr>
          <p:cNvPr id="26" name="Text Placeholder 19">
            <a:extLst>
              <a:ext uri="{FF2B5EF4-FFF2-40B4-BE49-F238E27FC236}">
                <a16:creationId xmlns:a16="http://schemas.microsoft.com/office/drawing/2014/main" id="{393A3EB8-3EBA-4BA7-997A-376D9150E903}"/>
              </a:ext>
            </a:extLst>
          </p:cNvPr>
          <p:cNvSpPr txBox="1">
            <a:spLocks/>
          </p:cNvSpPr>
          <p:nvPr/>
        </p:nvSpPr>
        <p:spPr>
          <a:xfrm>
            <a:off x="252760" y="1057304"/>
            <a:ext cx="6352480" cy="2876067"/>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400" b="1" dirty="0">
                <a:solidFill>
                  <a:schemeClr val="bg1"/>
                </a:solidFill>
                <a:latin typeface="+mj-lt"/>
              </a:rPr>
              <a:t>The first and the foremost part was to get the data in the correct form which could be used for exploratory data analysis. ‘Folium’ package is one of the best packages available in python to view the location data on the map. Python’s </a:t>
            </a:r>
            <a:r>
              <a:rPr lang="en-US" sz="1400" b="1" dirty="0" err="1">
                <a:solidFill>
                  <a:schemeClr val="bg1"/>
                </a:solidFill>
                <a:latin typeface="+mj-lt"/>
              </a:rPr>
              <a:t>Geopy</a:t>
            </a:r>
            <a:r>
              <a:rPr lang="en-US" sz="1400" b="1" dirty="0">
                <a:solidFill>
                  <a:schemeClr val="bg1"/>
                </a:solidFill>
                <a:latin typeface="+mj-lt"/>
              </a:rPr>
              <a:t> module is used to get the latitude and the longitude information. Folium centers the map taking in account the latitude and longitude information.</a:t>
            </a:r>
          </a:p>
          <a:p>
            <a:r>
              <a:rPr lang="en-US" sz="1400" b="1" dirty="0">
                <a:solidFill>
                  <a:schemeClr val="bg1"/>
                </a:solidFill>
                <a:latin typeface="+mj-lt"/>
              </a:rPr>
              <a:t>We can view all of the neighborhoods in the Borough by calling folium’s Map function. The Foursquare API is then used to get the location information of the different neighborhood and is used to get the most common venues of each neighborhood .The next task would be to group the similar neighborhood together so it will be easy for the retail chains to decide which location would be the best considering the cafes , coffee shops, hotels ,pubs in that neighborhood.</a:t>
            </a:r>
          </a:p>
        </p:txBody>
      </p:sp>
      <p:pic>
        <p:nvPicPr>
          <p:cNvPr id="3" name="Picture 2">
            <a:extLst>
              <a:ext uri="{FF2B5EF4-FFF2-40B4-BE49-F238E27FC236}">
                <a16:creationId xmlns:a16="http://schemas.microsoft.com/office/drawing/2014/main" id="{D19E3ACF-AC48-4B92-B0CE-979C50EE5261}"/>
              </a:ext>
            </a:extLst>
          </p:cNvPr>
          <p:cNvPicPr>
            <a:picLocks noChangeAspect="1"/>
          </p:cNvPicPr>
          <p:nvPr/>
        </p:nvPicPr>
        <p:blipFill>
          <a:blip r:embed="rId2"/>
          <a:stretch>
            <a:fillRect/>
          </a:stretch>
        </p:blipFill>
        <p:spPr>
          <a:xfrm>
            <a:off x="801295" y="3962401"/>
            <a:ext cx="5255410" cy="3223399"/>
          </a:xfrm>
          <a:prstGeom prst="rect">
            <a:avLst/>
          </a:prstGeom>
        </p:spPr>
      </p:pic>
      <p:sp>
        <p:nvSpPr>
          <p:cNvPr id="6" name="Rectangle 5">
            <a:extLst>
              <a:ext uri="{FF2B5EF4-FFF2-40B4-BE49-F238E27FC236}">
                <a16:creationId xmlns:a16="http://schemas.microsoft.com/office/drawing/2014/main" id="{694077EB-D020-4265-9176-F5E8B7E266DC}"/>
              </a:ext>
            </a:extLst>
          </p:cNvPr>
          <p:cNvSpPr/>
          <p:nvPr/>
        </p:nvSpPr>
        <p:spPr>
          <a:xfrm>
            <a:off x="252760" y="7625031"/>
            <a:ext cx="6466907" cy="923330"/>
          </a:xfrm>
          <a:prstGeom prst="rect">
            <a:avLst/>
          </a:prstGeom>
        </p:spPr>
        <p:txBody>
          <a:bodyPr wrap="square">
            <a:spAutoFit/>
          </a:bodyPr>
          <a:lstStyle/>
          <a:p>
            <a:r>
              <a:rPr lang="en-US" b="1" dirty="0">
                <a:solidFill>
                  <a:schemeClr val="bg1"/>
                </a:solidFill>
              </a:rPr>
              <a:t>The machine learning algorithm which would be used to group the similar neighborhood is the </a:t>
            </a:r>
            <a:r>
              <a:rPr lang="en-US" b="1" dirty="0" err="1">
                <a:solidFill>
                  <a:schemeClr val="bg1"/>
                </a:solidFill>
              </a:rPr>
              <a:t>Kmeans</a:t>
            </a:r>
            <a:r>
              <a:rPr lang="en-US" b="1" dirty="0">
                <a:solidFill>
                  <a:schemeClr val="bg1"/>
                </a:solidFill>
              </a:rPr>
              <a:t> algorithm from </a:t>
            </a:r>
            <a:r>
              <a:rPr lang="en-US" b="1" dirty="0" err="1">
                <a:solidFill>
                  <a:schemeClr val="bg1"/>
                </a:solidFill>
              </a:rPr>
              <a:t>sklearn</a:t>
            </a:r>
            <a:r>
              <a:rPr lang="en-US" b="1" dirty="0">
                <a:solidFill>
                  <a:schemeClr val="bg1"/>
                </a:solidFill>
              </a:rPr>
              <a:t> Cluster library. </a:t>
            </a:r>
          </a:p>
        </p:txBody>
      </p:sp>
    </p:spTree>
    <p:extLst>
      <p:ext uri="{BB962C8B-B14F-4D97-AF65-F5344CB8AC3E}">
        <p14:creationId xmlns:p14="http://schemas.microsoft.com/office/powerpoint/2010/main" val="371155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9">
            <a:extLst>
              <a:ext uri="{FF2B5EF4-FFF2-40B4-BE49-F238E27FC236}">
                <a16:creationId xmlns:a16="http://schemas.microsoft.com/office/drawing/2014/main" id="{A0E4FEA0-E8A0-44A3-9AB9-6A0C6C6A3D23}"/>
              </a:ext>
            </a:extLst>
          </p:cNvPr>
          <p:cNvSpPr txBox="1">
            <a:spLocks/>
          </p:cNvSpPr>
          <p:nvPr/>
        </p:nvSpPr>
        <p:spPr>
          <a:xfrm>
            <a:off x="252760" y="505228"/>
            <a:ext cx="5149004" cy="57442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t>Results</a:t>
            </a:r>
          </a:p>
        </p:txBody>
      </p:sp>
      <p:sp>
        <p:nvSpPr>
          <p:cNvPr id="18" name="Text Placeholder 19">
            <a:extLst>
              <a:ext uri="{FF2B5EF4-FFF2-40B4-BE49-F238E27FC236}">
                <a16:creationId xmlns:a16="http://schemas.microsoft.com/office/drawing/2014/main" id="{E3AF00FB-D582-4587-85BA-06A7E5C1996E}"/>
              </a:ext>
            </a:extLst>
          </p:cNvPr>
          <p:cNvSpPr txBox="1">
            <a:spLocks/>
          </p:cNvSpPr>
          <p:nvPr/>
        </p:nvSpPr>
        <p:spPr>
          <a:xfrm>
            <a:off x="172932" y="875255"/>
            <a:ext cx="6432307" cy="3479031"/>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en-US" sz="1800" b="1" dirty="0">
                <a:solidFill>
                  <a:schemeClr val="bg1"/>
                </a:solidFill>
                <a:latin typeface="+mj-lt"/>
              </a:rPr>
              <a:t>The results can be viewed as a cluster formed by the </a:t>
            </a:r>
            <a:r>
              <a:rPr lang="en-US" sz="1800" b="1" dirty="0" err="1">
                <a:solidFill>
                  <a:schemeClr val="bg1"/>
                </a:solidFill>
                <a:latin typeface="+mj-lt"/>
              </a:rPr>
              <a:t>Kmeans</a:t>
            </a:r>
            <a:r>
              <a:rPr lang="en-US" sz="1800" b="1" dirty="0">
                <a:solidFill>
                  <a:schemeClr val="bg1"/>
                </a:solidFill>
                <a:latin typeface="+mj-lt"/>
              </a:rPr>
              <a:t> Algorithm which groups the similar data together. All the neighborhood which have been labelled with the same color points fall in the same cluster. Individual clusters can also be visualized to get the details about the what kind of customers could be expected if the retail store outlet is opened at a given location. Big restaurants, coffee shops, hotels usually buy the commodities in bulk. So greater the numbers of such customers in a neighborhood more would be the sale and this would eventually result in good profit margins.</a:t>
            </a:r>
            <a:endParaRPr lang="en-US" sz="3600" b="1" dirty="0">
              <a:solidFill>
                <a:schemeClr val="bg1"/>
              </a:solidFill>
              <a:latin typeface="+mj-lt"/>
            </a:endParaRPr>
          </a:p>
        </p:txBody>
      </p:sp>
      <p:pic>
        <p:nvPicPr>
          <p:cNvPr id="2" name="Picture 1">
            <a:extLst>
              <a:ext uri="{FF2B5EF4-FFF2-40B4-BE49-F238E27FC236}">
                <a16:creationId xmlns:a16="http://schemas.microsoft.com/office/drawing/2014/main" id="{F30AA59E-555F-4ABD-B419-49BF5AF66EEB}"/>
              </a:ext>
            </a:extLst>
          </p:cNvPr>
          <p:cNvPicPr>
            <a:picLocks noChangeAspect="1"/>
          </p:cNvPicPr>
          <p:nvPr/>
        </p:nvPicPr>
        <p:blipFill>
          <a:blip r:embed="rId2"/>
          <a:stretch>
            <a:fillRect/>
          </a:stretch>
        </p:blipFill>
        <p:spPr>
          <a:xfrm>
            <a:off x="631271" y="4572000"/>
            <a:ext cx="5595458" cy="4107543"/>
          </a:xfrm>
          <a:prstGeom prst="rect">
            <a:avLst/>
          </a:prstGeom>
        </p:spPr>
      </p:pic>
    </p:spTree>
    <p:extLst>
      <p:ext uri="{BB962C8B-B14F-4D97-AF65-F5344CB8AC3E}">
        <p14:creationId xmlns:p14="http://schemas.microsoft.com/office/powerpoint/2010/main" val="411070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9">
            <a:extLst>
              <a:ext uri="{FF2B5EF4-FFF2-40B4-BE49-F238E27FC236}">
                <a16:creationId xmlns:a16="http://schemas.microsoft.com/office/drawing/2014/main" id="{A0E4FEA0-E8A0-44A3-9AB9-6A0C6C6A3D23}"/>
              </a:ext>
            </a:extLst>
          </p:cNvPr>
          <p:cNvSpPr txBox="1">
            <a:spLocks/>
          </p:cNvSpPr>
          <p:nvPr/>
        </p:nvSpPr>
        <p:spPr>
          <a:xfrm>
            <a:off x="252760" y="505228"/>
            <a:ext cx="5149004" cy="57442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t>Discussion</a:t>
            </a:r>
          </a:p>
        </p:txBody>
      </p:sp>
      <p:sp>
        <p:nvSpPr>
          <p:cNvPr id="18" name="Text Placeholder 19">
            <a:extLst>
              <a:ext uri="{FF2B5EF4-FFF2-40B4-BE49-F238E27FC236}">
                <a16:creationId xmlns:a16="http://schemas.microsoft.com/office/drawing/2014/main" id="{E3AF00FB-D582-4587-85BA-06A7E5C1996E}"/>
              </a:ext>
            </a:extLst>
          </p:cNvPr>
          <p:cNvSpPr txBox="1">
            <a:spLocks/>
          </p:cNvSpPr>
          <p:nvPr/>
        </p:nvSpPr>
        <p:spPr>
          <a:xfrm>
            <a:off x="252760" y="949020"/>
            <a:ext cx="6352480" cy="91663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en-US" sz="1600" b="1" dirty="0">
                <a:solidFill>
                  <a:schemeClr val="bg1">
                    <a:lumMod val="95000"/>
                  </a:schemeClr>
                </a:solidFill>
                <a:latin typeface="+mj-lt"/>
              </a:rPr>
              <a:t>Once we visualize the clusters the next step is to </a:t>
            </a:r>
            <a:r>
              <a:rPr lang="en-US" sz="1600" b="1" dirty="0" err="1">
                <a:solidFill>
                  <a:schemeClr val="bg1">
                    <a:lumMod val="95000"/>
                  </a:schemeClr>
                </a:solidFill>
                <a:latin typeface="+mj-lt"/>
              </a:rPr>
              <a:t>analyse</a:t>
            </a:r>
            <a:r>
              <a:rPr lang="en-US" sz="1600" b="1" dirty="0">
                <a:solidFill>
                  <a:schemeClr val="bg1">
                    <a:lumMod val="95000"/>
                  </a:schemeClr>
                </a:solidFill>
                <a:latin typeface="+mj-lt"/>
              </a:rPr>
              <a:t> the individual clusters to gather important information about </a:t>
            </a:r>
            <a:r>
              <a:rPr lang="en-US" sz="1600" b="1" dirty="0" err="1">
                <a:solidFill>
                  <a:schemeClr val="bg1">
                    <a:lumMod val="95000"/>
                  </a:schemeClr>
                </a:solidFill>
                <a:latin typeface="+mj-lt"/>
              </a:rPr>
              <a:t>them.We</a:t>
            </a:r>
            <a:r>
              <a:rPr lang="en-US" sz="1600" b="1" dirty="0">
                <a:solidFill>
                  <a:schemeClr val="bg1">
                    <a:lumMod val="95000"/>
                  </a:schemeClr>
                </a:solidFill>
                <a:latin typeface="+mj-lt"/>
              </a:rPr>
              <a:t> first get the venues from the first cluster .</a:t>
            </a:r>
          </a:p>
          <a:p>
            <a:pPr>
              <a:lnSpc>
                <a:spcPct val="100000"/>
              </a:lnSpc>
            </a:pPr>
            <a:r>
              <a:rPr lang="en-US" sz="1600" b="1" dirty="0">
                <a:solidFill>
                  <a:schemeClr val="bg1">
                    <a:lumMod val="95000"/>
                  </a:schemeClr>
                </a:solidFill>
                <a:latin typeface="+mj-lt"/>
              </a:rPr>
              <a:t>The first cluster can be visualized as</a:t>
            </a:r>
          </a:p>
        </p:txBody>
      </p:sp>
      <p:pic>
        <p:nvPicPr>
          <p:cNvPr id="5" name="Picture 4">
            <a:extLst>
              <a:ext uri="{FF2B5EF4-FFF2-40B4-BE49-F238E27FC236}">
                <a16:creationId xmlns:a16="http://schemas.microsoft.com/office/drawing/2014/main" id="{A2D554D3-AAD1-4089-A8DE-2EA68604DAD2}"/>
              </a:ext>
            </a:extLst>
          </p:cNvPr>
          <p:cNvPicPr>
            <a:picLocks noChangeAspect="1"/>
          </p:cNvPicPr>
          <p:nvPr/>
        </p:nvPicPr>
        <p:blipFill>
          <a:blip r:embed="rId2"/>
          <a:stretch>
            <a:fillRect/>
          </a:stretch>
        </p:blipFill>
        <p:spPr>
          <a:xfrm>
            <a:off x="319314" y="2182199"/>
            <a:ext cx="6219371" cy="1938908"/>
          </a:xfrm>
          <a:prstGeom prst="rect">
            <a:avLst/>
          </a:prstGeom>
        </p:spPr>
      </p:pic>
      <p:sp>
        <p:nvSpPr>
          <p:cNvPr id="6" name="Rectangle 5">
            <a:extLst>
              <a:ext uri="{FF2B5EF4-FFF2-40B4-BE49-F238E27FC236}">
                <a16:creationId xmlns:a16="http://schemas.microsoft.com/office/drawing/2014/main" id="{7EB69312-4ED9-4AF2-81FC-D38B7264702B}"/>
              </a:ext>
            </a:extLst>
          </p:cNvPr>
          <p:cNvSpPr/>
          <p:nvPr/>
        </p:nvSpPr>
        <p:spPr>
          <a:xfrm>
            <a:off x="252760" y="4248834"/>
            <a:ext cx="4740154" cy="369332"/>
          </a:xfrm>
          <a:prstGeom prst="rect">
            <a:avLst/>
          </a:prstGeom>
        </p:spPr>
        <p:txBody>
          <a:bodyPr wrap="square">
            <a:spAutoFit/>
          </a:bodyPr>
          <a:lstStyle/>
          <a:p>
            <a:pPr>
              <a:lnSpc>
                <a:spcPct val="100000"/>
              </a:lnSpc>
            </a:pPr>
            <a:r>
              <a:rPr lang="en-US" b="1" dirty="0">
                <a:solidFill>
                  <a:schemeClr val="bg1">
                    <a:lumMod val="95000"/>
                  </a:schemeClr>
                </a:solidFill>
              </a:rPr>
              <a:t>The second cluster can be visualized as</a:t>
            </a:r>
          </a:p>
        </p:txBody>
      </p:sp>
      <p:pic>
        <p:nvPicPr>
          <p:cNvPr id="7" name="Picture 6">
            <a:extLst>
              <a:ext uri="{FF2B5EF4-FFF2-40B4-BE49-F238E27FC236}">
                <a16:creationId xmlns:a16="http://schemas.microsoft.com/office/drawing/2014/main" id="{E3CA7B0B-10F3-4201-B695-D2324F001975}"/>
              </a:ext>
            </a:extLst>
          </p:cNvPr>
          <p:cNvPicPr>
            <a:picLocks noChangeAspect="1"/>
          </p:cNvPicPr>
          <p:nvPr/>
        </p:nvPicPr>
        <p:blipFill>
          <a:blip r:embed="rId3"/>
          <a:stretch>
            <a:fillRect/>
          </a:stretch>
        </p:blipFill>
        <p:spPr>
          <a:xfrm>
            <a:off x="252760" y="4832935"/>
            <a:ext cx="6285925" cy="956417"/>
          </a:xfrm>
          <a:prstGeom prst="rect">
            <a:avLst/>
          </a:prstGeom>
        </p:spPr>
      </p:pic>
      <p:sp>
        <p:nvSpPr>
          <p:cNvPr id="21" name="Rectangle 20">
            <a:extLst>
              <a:ext uri="{FF2B5EF4-FFF2-40B4-BE49-F238E27FC236}">
                <a16:creationId xmlns:a16="http://schemas.microsoft.com/office/drawing/2014/main" id="{37C2C4E1-0C6A-43FE-ADA2-7AD298D6A3E3}"/>
              </a:ext>
            </a:extLst>
          </p:cNvPr>
          <p:cNvSpPr/>
          <p:nvPr/>
        </p:nvSpPr>
        <p:spPr>
          <a:xfrm>
            <a:off x="252760" y="6004121"/>
            <a:ext cx="4740154" cy="369332"/>
          </a:xfrm>
          <a:prstGeom prst="rect">
            <a:avLst/>
          </a:prstGeom>
        </p:spPr>
        <p:txBody>
          <a:bodyPr wrap="square">
            <a:spAutoFit/>
          </a:bodyPr>
          <a:lstStyle/>
          <a:p>
            <a:pPr>
              <a:lnSpc>
                <a:spcPct val="100000"/>
              </a:lnSpc>
            </a:pPr>
            <a:r>
              <a:rPr lang="en-US" b="1" dirty="0">
                <a:solidFill>
                  <a:schemeClr val="bg1">
                    <a:lumMod val="95000"/>
                  </a:schemeClr>
                </a:solidFill>
              </a:rPr>
              <a:t>The third cluster can be visualized as</a:t>
            </a:r>
          </a:p>
        </p:txBody>
      </p:sp>
      <p:pic>
        <p:nvPicPr>
          <p:cNvPr id="8" name="Picture 7">
            <a:extLst>
              <a:ext uri="{FF2B5EF4-FFF2-40B4-BE49-F238E27FC236}">
                <a16:creationId xmlns:a16="http://schemas.microsoft.com/office/drawing/2014/main" id="{A8BDD4D7-A8DA-4BBA-8637-BCEE2D9DCC4B}"/>
              </a:ext>
            </a:extLst>
          </p:cNvPr>
          <p:cNvPicPr>
            <a:picLocks noChangeAspect="1"/>
          </p:cNvPicPr>
          <p:nvPr/>
        </p:nvPicPr>
        <p:blipFill>
          <a:blip r:embed="rId4"/>
          <a:stretch>
            <a:fillRect/>
          </a:stretch>
        </p:blipFill>
        <p:spPr>
          <a:xfrm>
            <a:off x="252760" y="6546439"/>
            <a:ext cx="6285925" cy="909805"/>
          </a:xfrm>
          <a:prstGeom prst="rect">
            <a:avLst/>
          </a:prstGeom>
        </p:spPr>
      </p:pic>
      <p:sp>
        <p:nvSpPr>
          <p:cNvPr id="9" name="Rectangle 8">
            <a:extLst>
              <a:ext uri="{FF2B5EF4-FFF2-40B4-BE49-F238E27FC236}">
                <a16:creationId xmlns:a16="http://schemas.microsoft.com/office/drawing/2014/main" id="{FDF0C24A-84B2-44C2-9DF1-CB12C88806A0}"/>
              </a:ext>
            </a:extLst>
          </p:cNvPr>
          <p:cNvSpPr/>
          <p:nvPr/>
        </p:nvSpPr>
        <p:spPr>
          <a:xfrm>
            <a:off x="146956" y="7629230"/>
            <a:ext cx="6458283" cy="1384995"/>
          </a:xfrm>
          <a:prstGeom prst="rect">
            <a:avLst/>
          </a:prstGeom>
        </p:spPr>
        <p:txBody>
          <a:bodyPr wrap="square">
            <a:spAutoFit/>
          </a:bodyPr>
          <a:lstStyle/>
          <a:p>
            <a:r>
              <a:rPr lang="en-US" sz="1400" b="1" dirty="0">
                <a:solidFill>
                  <a:schemeClr val="bg1">
                    <a:lumMod val="95000"/>
                  </a:schemeClr>
                </a:solidFill>
                <a:latin typeface="+mj-lt"/>
              </a:rPr>
              <a:t>As we can see most of the venues in this neighborhood contains parks, gym , electronic stores ,event </a:t>
            </a:r>
            <a:r>
              <a:rPr lang="en-US" sz="1400" b="1" dirty="0" err="1">
                <a:solidFill>
                  <a:schemeClr val="bg1">
                    <a:lumMod val="95000"/>
                  </a:schemeClr>
                </a:solidFill>
                <a:latin typeface="+mj-lt"/>
              </a:rPr>
              <a:t>space.So</a:t>
            </a:r>
            <a:r>
              <a:rPr lang="en-US" sz="1400" b="1" dirty="0">
                <a:solidFill>
                  <a:schemeClr val="bg1">
                    <a:lumMod val="95000"/>
                  </a:schemeClr>
                </a:solidFill>
                <a:latin typeface="+mj-lt"/>
              </a:rPr>
              <a:t> the grocery and daily items sale would be very less as compared to </a:t>
            </a:r>
            <a:r>
              <a:rPr lang="en-US" sz="1400" b="1" dirty="0" err="1">
                <a:solidFill>
                  <a:schemeClr val="bg1">
                    <a:lumMod val="95000"/>
                  </a:schemeClr>
                </a:solidFill>
                <a:latin typeface="+mj-lt"/>
              </a:rPr>
              <a:t>neighbourhood</a:t>
            </a:r>
            <a:r>
              <a:rPr lang="en-US" sz="1400" b="1" dirty="0">
                <a:solidFill>
                  <a:schemeClr val="bg1">
                    <a:lumMod val="95000"/>
                  </a:schemeClr>
                </a:solidFill>
                <a:latin typeface="+mj-lt"/>
              </a:rPr>
              <a:t> from the previous clusters .So this location is not good in terms of opening a store outlet as it will lead to poor sales and would eventually lead to loss</a:t>
            </a:r>
          </a:p>
        </p:txBody>
      </p:sp>
    </p:spTree>
    <p:extLst>
      <p:ext uri="{BB962C8B-B14F-4D97-AF65-F5344CB8AC3E}">
        <p14:creationId xmlns:p14="http://schemas.microsoft.com/office/powerpoint/2010/main" val="259473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9">
            <a:extLst>
              <a:ext uri="{FF2B5EF4-FFF2-40B4-BE49-F238E27FC236}">
                <a16:creationId xmlns:a16="http://schemas.microsoft.com/office/drawing/2014/main" id="{E3AF00FB-D582-4587-85BA-06A7E5C1996E}"/>
              </a:ext>
            </a:extLst>
          </p:cNvPr>
          <p:cNvSpPr txBox="1">
            <a:spLocks/>
          </p:cNvSpPr>
          <p:nvPr/>
        </p:nvSpPr>
        <p:spPr>
          <a:xfrm>
            <a:off x="252760" y="949020"/>
            <a:ext cx="6352480" cy="523406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2000" b="1" dirty="0">
                <a:solidFill>
                  <a:schemeClr val="bg1">
                    <a:lumMod val="95000"/>
                  </a:schemeClr>
                </a:solidFill>
                <a:latin typeface="+mj-lt"/>
              </a:rPr>
              <a:t>This Projects serves as a very good recommender tool for big retail chains to make a decision whether to open their outlets at a given or specified location . The foursquare API helps to get the most common venues at a location and machine learning help us to cluster these venues depending upon their similarity .Analysis of these clusters would help the retail chains to identify the potential customers and make a decision of opening their outlet stores.</a:t>
            </a:r>
            <a:endParaRPr lang="en-US" sz="4400" b="1" dirty="0">
              <a:solidFill>
                <a:schemeClr val="bg1">
                  <a:lumMod val="95000"/>
                </a:schemeClr>
              </a:solidFill>
              <a:latin typeface="+mj-lt"/>
            </a:endParaRPr>
          </a:p>
        </p:txBody>
      </p:sp>
      <p:sp>
        <p:nvSpPr>
          <p:cNvPr id="27" name="Text Placeholder 19">
            <a:extLst>
              <a:ext uri="{FF2B5EF4-FFF2-40B4-BE49-F238E27FC236}">
                <a16:creationId xmlns:a16="http://schemas.microsoft.com/office/drawing/2014/main" id="{F68EB490-7090-4D26-A12D-0D873257F9E7}"/>
              </a:ext>
            </a:extLst>
          </p:cNvPr>
          <p:cNvSpPr txBox="1">
            <a:spLocks/>
          </p:cNvSpPr>
          <p:nvPr/>
        </p:nvSpPr>
        <p:spPr>
          <a:xfrm>
            <a:off x="319314" y="296684"/>
            <a:ext cx="4261856" cy="70560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Conclusion</a:t>
            </a:r>
          </a:p>
        </p:txBody>
      </p:sp>
    </p:spTree>
    <p:extLst>
      <p:ext uri="{BB962C8B-B14F-4D97-AF65-F5344CB8AC3E}">
        <p14:creationId xmlns:p14="http://schemas.microsoft.com/office/powerpoint/2010/main" val="248783949"/>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53508_Technology infographics poster_RVA_v4.potx" id="{6CFB736D-7DB4-4566-9568-CE35C858F8AB}" vid="{1A6105C9-D760-4AC9-BA9C-B3023B9898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CA591A-B9FA-47BD-A1F6-0A218B01BC5E}">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4143643-2CC1-40E8-8F96-3A622E5C87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Technology infographics poster</Template>
  <TotalTime>0</TotalTime>
  <Words>802</Words>
  <Application>Microsoft Office PowerPoint</Application>
  <PresentationFormat>On-screen Show (4:3)</PresentationFormat>
  <Paragraphs>64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Tahoma</vt:lpstr>
      <vt:lpstr>InfographicsPoster_Tech_v1_mo</vt:lpstr>
      <vt:lpstr>Data Science Capstone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2019-08-02T17:01:39Z</dcterms:created>
  <dcterms:modified xsi:type="dcterms:W3CDTF">2019-08-02T17:35:49Z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