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sldIdLst>
    <p:sldId id="256" r:id="rId2"/>
    <p:sldId id="280" r:id="rId3"/>
    <p:sldId id="282" r:id="rId4"/>
    <p:sldId id="284" r:id="rId5"/>
    <p:sldId id="285" r:id="rId6"/>
    <p:sldId id="286" r:id="rId7"/>
    <p:sldId id="283" r:id="rId8"/>
    <p:sldId id="258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7" r:id="rId18"/>
    <p:sldId id="261" r:id="rId19"/>
    <p:sldId id="276" r:id="rId20"/>
    <p:sldId id="275" r:id="rId21"/>
    <p:sldId id="274" r:id="rId22"/>
    <p:sldId id="279" r:id="rId23"/>
    <p:sldId id="264" r:id="rId24"/>
    <p:sldId id="26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0" autoAdjust="0"/>
  </p:normalViewPr>
  <p:slideViewPr>
    <p:cSldViewPr>
      <p:cViewPr varScale="1">
        <p:scale>
          <a:sx n="105" d="100"/>
          <a:sy n="105" d="100"/>
        </p:scale>
        <p:origin x="-317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DB16A-AE7F-4069-B3B5-FDF18F0F16D3}" type="doc">
      <dgm:prSet loTypeId="urn:microsoft.com/office/officeart/2005/8/layout/hierarchy3" loCatId="relationship" qsTypeId="urn:microsoft.com/office/officeart/2005/8/quickstyle/simple4" qsCatId="simple" csTypeId="urn:microsoft.com/office/officeart/2005/8/colors/accent1_2" csCatId="accent1" phldr="1"/>
      <dgm:spPr/>
    </dgm:pt>
    <dgm:pt modelId="{012C70D7-A382-4C16-B46E-99674EBF248F}">
      <dgm:prSet phldrT="[Text]"/>
      <dgm:spPr/>
      <dgm:t>
        <a:bodyPr/>
        <a:lstStyle/>
        <a:p>
          <a:r>
            <a:rPr lang="en-US" dirty="0" smtClean="0"/>
            <a:t>Activities</a:t>
          </a:r>
          <a:endParaRPr lang="en-US" dirty="0"/>
        </a:p>
      </dgm:t>
    </dgm:pt>
    <dgm:pt modelId="{5D0C82B4-1EBF-487D-8881-A43D72BBD4A6}" type="parTrans" cxnId="{320CB378-2522-4918-B902-C73F168F410E}">
      <dgm:prSet/>
      <dgm:spPr/>
      <dgm:t>
        <a:bodyPr/>
        <a:lstStyle/>
        <a:p>
          <a:endParaRPr lang="en-US"/>
        </a:p>
      </dgm:t>
    </dgm:pt>
    <dgm:pt modelId="{8736BB72-FF4A-4757-9700-70AF504E80D1}" type="sibTrans" cxnId="{320CB378-2522-4918-B902-C73F168F410E}">
      <dgm:prSet/>
      <dgm:spPr/>
      <dgm:t>
        <a:bodyPr/>
        <a:lstStyle/>
        <a:p>
          <a:endParaRPr lang="en-US"/>
        </a:p>
      </dgm:t>
    </dgm:pt>
    <dgm:pt modelId="{9C0979D2-4034-4268-ABE7-CD99542145D1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59A6A30B-9B67-442B-B937-5DA4581AFE12}" type="parTrans" cxnId="{98F17DDD-DC03-4FD6-94B2-873A8A567DEA}">
      <dgm:prSet/>
      <dgm:spPr/>
      <dgm:t>
        <a:bodyPr/>
        <a:lstStyle/>
        <a:p>
          <a:endParaRPr lang="en-US"/>
        </a:p>
      </dgm:t>
    </dgm:pt>
    <dgm:pt modelId="{9781FC07-8221-45F6-A6E8-0AA96DF170CD}" type="sibTrans" cxnId="{98F17DDD-DC03-4FD6-94B2-873A8A567DEA}">
      <dgm:prSet/>
      <dgm:spPr/>
      <dgm:t>
        <a:bodyPr/>
        <a:lstStyle/>
        <a:p>
          <a:endParaRPr lang="en-US"/>
        </a:p>
      </dgm:t>
    </dgm:pt>
    <dgm:pt modelId="{D6BC3C54-575C-4A60-97B1-BE317897C114}">
      <dgm:prSet phldrT="[Text]"/>
      <dgm:spPr/>
      <dgm:t>
        <a:bodyPr/>
        <a:lstStyle/>
        <a:p>
          <a:r>
            <a:rPr lang="en-US" dirty="0" smtClean="0"/>
            <a:t>Broadcast receivers </a:t>
          </a:r>
          <a:endParaRPr lang="en-US" dirty="0"/>
        </a:p>
      </dgm:t>
    </dgm:pt>
    <dgm:pt modelId="{D355073A-A9A4-4767-B9A1-0C1A31C54BD3}" type="parTrans" cxnId="{C7F1F046-1970-469C-92A6-259932378923}">
      <dgm:prSet/>
      <dgm:spPr/>
      <dgm:t>
        <a:bodyPr/>
        <a:lstStyle/>
        <a:p>
          <a:endParaRPr lang="en-US"/>
        </a:p>
      </dgm:t>
    </dgm:pt>
    <dgm:pt modelId="{C54A3B02-5C17-415C-89AF-962F7AFF81A1}" type="sibTrans" cxnId="{C7F1F046-1970-469C-92A6-259932378923}">
      <dgm:prSet/>
      <dgm:spPr/>
      <dgm:t>
        <a:bodyPr/>
        <a:lstStyle/>
        <a:p>
          <a:endParaRPr lang="en-US"/>
        </a:p>
      </dgm:t>
    </dgm:pt>
    <dgm:pt modelId="{6758F425-31C9-47FC-BC7A-0E6030E9950E}">
      <dgm:prSet phldrT="[Text]"/>
      <dgm:spPr/>
      <dgm:t>
        <a:bodyPr/>
        <a:lstStyle/>
        <a:p>
          <a:r>
            <a:rPr lang="en-US" dirty="0" smtClean="0"/>
            <a:t>Content Providers</a:t>
          </a:r>
          <a:endParaRPr lang="en-US" dirty="0"/>
        </a:p>
      </dgm:t>
    </dgm:pt>
    <dgm:pt modelId="{E43E90ED-1924-4BF1-9C51-55ADADD0E24B}" type="parTrans" cxnId="{1A3EE61F-32FD-448A-963C-B77A558E6C52}">
      <dgm:prSet/>
      <dgm:spPr/>
      <dgm:t>
        <a:bodyPr/>
        <a:lstStyle/>
        <a:p>
          <a:endParaRPr lang="en-US"/>
        </a:p>
      </dgm:t>
    </dgm:pt>
    <dgm:pt modelId="{44E93A59-903A-4FC4-BCC1-AF22329DEA05}" type="sibTrans" cxnId="{1A3EE61F-32FD-448A-963C-B77A558E6C52}">
      <dgm:prSet/>
      <dgm:spPr/>
      <dgm:t>
        <a:bodyPr/>
        <a:lstStyle/>
        <a:p>
          <a:endParaRPr lang="en-US"/>
        </a:p>
      </dgm:t>
    </dgm:pt>
    <dgm:pt modelId="{96E9B03A-6C58-4859-87FD-27C91D0A2657}" type="pres">
      <dgm:prSet presAssocID="{22EDB16A-AE7F-4069-B3B5-FDF18F0F16D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4D5588-F20E-4AB1-8520-2F940875FBD5}" type="pres">
      <dgm:prSet presAssocID="{012C70D7-A382-4C16-B46E-99674EBF248F}" presName="root" presStyleCnt="0"/>
      <dgm:spPr/>
    </dgm:pt>
    <dgm:pt modelId="{06EBDD7E-98A4-4AC7-9347-CB0F59B164C4}" type="pres">
      <dgm:prSet presAssocID="{012C70D7-A382-4C16-B46E-99674EBF248F}" presName="rootComposite" presStyleCnt="0"/>
      <dgm:spPr/>
    </dgm:pt>
    <dgm:pt modelId="{93BAFF26-D97A-4B57-A3DB-0E0A3780D581}" type="pres">
      <dgm:prSet presAssocID="{012C70D7-A382-4C16-B46E-99674EBF248F}" presName="rootText" presStyleLbl="node1" presStyleIdx="0" presStyleCnt="4"/>
      <dgm:spPr/>
      <dgm:t>
        <a:bodyPr/>
        <a:lstStyle/>
        <a:p>
          <a:endParaRPr lang="en-US"/>
        </a:p>
      </dgm:t>
    </dgm:pt>
    <dgm:pt modelId="{861B7B72-B599-456F-BE8C-B95ADEFB5E06}" type="pres">
      <dgm:prSet presAssocID="{012C70D7-A382-4C16-B46E-99674EBF248F}" presName="rootConnector" presStyleLbl="node1" presStyleIdx="0" presStyleCnt="4"/>
      <dgm:spPr/>
      <dgm:t>
        <a:bodyPr/>
        <a:lstStyle/>
        <a:p>
          <a:endParaRPr lang="en-US"/>
        </a:p>
      </dgm:t>
    </dgm:pt>
    <dgm:pt modelId="{921C02A7-42FA-4C11-85DD-1FF655AD48F2}" type="pres">
      <dgm:prSet presAssocID="{012C70D7-A382-4C16-B46E-99674EBF248F}" presName="childShape" presStyleCnt="0"/>
      <dgm:spPr/>
    </dgm:pt>
    <dgm:pt modelId="{310C75BA-D4F0-49A2-A6E6-690054D2509C}" type="pres">
      <dgm:prSet presAssocID="{9C0979D2-4034-4268-ABE7-CD99542145D1}" presName="root" presStyleCnt="0"/>
      <dgm:spPr/>
    </dgm:pt>
    <dgm:pt modelId="{74599745-1F18-454E-BFA2-1289C8FF2E49}" type="pres">
      <dgm:prSet presAssocID="{9C0979D2-4034-4268-ABE7-CD99542145D1}" presName="rootComposite" presStyleCnt="0"/>
      <dgm:spPr/>
    </dgm:pt>
    <dgm:pt modelId="{197C8152-BB9D-4482-9801-FC7D5250729E}" type="pres">
      <dgm:prSet presAssocID="{9C0979D2-4034-4268-ABE7-CD99542145D1}" presName="rootText" presStyleLbl="node1" presStyleIdx="1" presStyleCnt="4"/>
      <dgm:spPr/>
      <dgm:t>
        <a:bodyPr/>
        <a:lstStyle/>
        <a:p>
          <a:endParaRPr lang="en-US"/>
        </a:p>
      </dgm:t>
    </dgm:pt>
    <dgm:pt modelId="{FEB5AD26-852F-4845-8C9C-558FFB4FD492}" type="pres">
      <dgm:prSet presAssocID="{9C0979D2-4034-4268-ABE7-CD99542145D1}" presName="rootConnector" presStyleLbl="node1" presStyleIdx="1" presStyleCnt="4"/>
      <dgm:spPr/>
      <dgm:t>
        <a:bodyPr/>
        <a:lstStyle/>
        <a:p>
          <a:endParaRPr lang="en-US"/>
        </a:p>
      </dgm:t>
    </dgm:pt>
    <dgm:pt modelId="{F6EE4FD0-96B6-4DCE-9BFD-6D74E4439AF5}" type="pres">
      <dgm:prSet presAssocID="{9C0979D2-4034-4268-ABE7-CD99542145D1}" presName="childShape" presStyleCnt="0"/>
      <dgm:spPr/>
    </dgm:pt>
    <dgm:pt modelId="{3048F936-4993-40B6-8342-F22B2D26D50E}" type="pres">
      <dgm:prSet presAssocID="{6758F425-31C9-47FC-BC7A-0E6030E9950E}" presName="root" presStyleCnt="0"/>
      <dgm:spPr/>
    </dgm:pt>
    <dgm:pt modelId="{FC1BE16E-2148-4150-B7E1-2FB1334FAEE8}" type="pres">
      <dgm:prSet presAssocID="{6758F425-31C9-47FC-BC7A-0E6030E9950E}" presName="rootComposite" presStyleCnt="0"/>
      <dgm:spPr/>
    </dgm:pt>
    <dgm:pt modelId="{D9F11E78-0044-4FD0-A94B-EECD31A52CB2}" type="pres">
      <dgm:prSet presAssocID="{6758F425-31C9-47FC-BC7A-0E6030E9950E}" presName="rootText" presStyleLbl="node1" presStyleIdx="2" presStyleCnt="4"/>
      <dgm:spPr/>
      <dgm:t>
        <a:bodyPr/>
        <a:lstStyle/>
        <a:p>
          <a:endParaRPr lang="en-US"/>
        </a:p>
      </dgm:t>
    </dgm:pt>
    <dgm:pt modelId="{74458CE8-9B32-4706-B42F-F3ED81E55E2D}" type="pres">
      <dgm:prSet presAssocID="{6758F425-31C9-47FC-BC7A-0E6030E9950E}" presName="rootConnector" presStyleLbl="node1" presStyleIdx="2" presStyleCnt="4"/>
      <dgm:spPr/>
      <dgm:t>
        <a:bodyPr/>
        <a:lstStyle/>
        <a:p>
          <a:endParaRPr lang="en-US"/>
        </a:p>
      </dgm:t>
    </dgm:pt>
    <dgm:pt modelId="{06FBEDF9-3B3E-4F38-9CFB-0930BD166AB7}" type="pres">
      <dgm:prSet presAssocID="{6758F425-31C9-47FC-BC7A-0E6030E9950E}" presName="childShape" presStyleCnt="0"/>
      <dgm:spPr/>
    </dgm:pt>
    <dgm:pt modelId="{5BB22404-2870-4648-AFD7-4A8F56B4E7C4}" type="pres">
      <dgm:prSet presAssocID="{D6BC3C54-575C-4A60-97B1-BE317897C114}" presName="root" presStyleCnt="0"/>
      <dgm:spPr/>
    </dgm:pt>
    <dgm:pt modelId="{3DFC901B-7B28-4958-BE69-66BCE5757C7A}" type="pres">
      <dgm:prSet presAssocID="{D6BC3C54-575C-4A60-97B1-BE317897C114}" presName="rootComposite" presStyleCnt="0"/>
      <dgm:spPr/>
    </dgm:pt>
    <dgm:pt modelId="{AE790504-6C67-4C3A-9111-2D8BAF40FAAB}" type="pres">
      <dgm:prSet presAssocID="{D6BC3C54-575C-4A60-97B1-BE317897C114}" presName="rootText" presStyleLbl="node1" presStyleIdx="3" presStyleCnt="4"/>
      <dgm:spPr/>
      <dgm:t>
        <a:bodyPr/>
        <a:lstStyle/>
        <a:p>
          <a:endParaRPr lang="en-US"/>
        </a:p>
      </dgm:t>
    </dgm:pt>
    <dgm:pt modelId="{BCC21FA2-3102-459B-BD56-67FEF37ED3E8}" type="pres">
      <dgm:prSet presAssocID="{D6BC3C54-575C-4A60-97B1-BE317897C114}" presName="rootConnector" presStyleLbl="node1" presStyleIdx="3" presStyleCnt="4"/>
      <dgm:spPr/>
      <dgm:t>
        <a:bodyPr/>
        <a:lstStyle/>
        <a:p>
          <a:endParaRPr lang="en-US"/>
        </a:p>
      </dgm:t>
    </dgm:pt>
    <dgm:pt modelId="{20A6EC32-80CE-435C-B3BA-09BAB6CBE92B}" type="pres">
      <dgm:prSet presAssocID="{D6BC3C54-575C-4A60-97B1-BE317897C114}" presName="childShape" presStyleCnt="0"/>
      <dgm:spPr/>
    </dgm:pt>
  </dgm:ptLst>
  <dgm:cxnLst>
    <dgm:cxn modelId="{BB2FA053-4BF2-47A1-96BE-17AD9631A147}" type="presOf" srcId="{22EDB16A-AE7F-4069-B3B5-FDF18F0F16D3}" destId="{96E9B03A-6C58-4859-87FD-27C91D0A2657}" srcOrd="0" destOrd="0" presId="urn:microsoft.com/office/officeart/2005/8/layout/hierarchy3"/>
    <dgm:cxn modelId="{113EB4D5-D1BC-4C28-91F1-3A0E1D8FA303}" type="presOf" srcId="{9C0979D2-4034-4268-ABE7-CD99542145D1}" destId="{197C8152-BB9D-4482-9801-FC7D5250729E}" srcOrd="0" destOrd="0" presId="urn:microsoft.com/office/officeart/2005/8/layout/hierarchy3"/>
    <dgm:cxn modelId="{A576A5F2-B8A5-4B2F-9C48-4954F790AB58}" type="presOf" srcId="{6758F425-31C9-47FC-BC7A-0E6030E9950E}" destId="{74458CE8-9B32-4706-B42F-F3ED81E55E2D}" srcOrd="1" destOrd="0" presId="urn:microsoft.com/office/officeart/2005/8/layout/hierarchy3"/>
    <dgm:cxn modelId="{320CB378-2522-4918-B902-C73F168F410E}" srcId="{22EDB16A-AE7F-4069-B3B5-FDF18F0F16D3}" destId="{012C70D7-A382-4C16-B46E-99674EBF248F}" srcOrd="0" destOrd="0" parTransId="{5D0C82B4-1EBF-487D-8881-A43D72BBD4A6}" sibTransId="{8736BB72-FF4A-4757-9700-70AF504E80D1}"/>
    <dgm:cxn modelId="{A84081F6-ACD8-4C3B-8FD8-CC946C20730B}" type="presOf" srcId="{012C70D7-A382-4C16-B46E-99674EBF248F}" destId="{861B7B72-B599-456F-BE8C-B95ADEFB5E06}" srcOrd="1" destOrd="0" presId="urn:microsoft.com/office/officeart/2005/8/layout/hierarchy3"/>
    <dgm:cxn modelId="{98F17DDD-DC03-4FD6-94B2-873A8A567DEA}" srcId="{22EDB16A-AE7F-4069-B3B5-FDF18F0F16D3}" destId="{9C0979D2-4034-4268-ABE7-CD99542145D1}" srcOrd="1" destOrd="0" parTransId="{59A6A30B-9B67-442B-B937-5DA4581AFE12}" sibTransId="{9781FC07-8221-45F6-A6E8-0AA96DF170CD}"/>
    <dgm:cxn modelId="{80B1E215-2862-4771-B609-E91B9F40088A}" type="presOf" srcId="{6758F425-31C9-47FC-BC7A-0E6030E9950E}" destId="{D9F11E78-0044-4FD0-A94B-EECD31A52CB2}" srcOrd="0" destOrd="0" presId="urn:microsoft.com/office/officeart/2005/8/layout/hierarchy3"/>
    <dgm:cxn modelId="{FD3D5F6A-A317-4A23-B5C1-BD12F5E4F68E}" type="presOf" srcId="{9C0979D2-4034-4268-ABE7-CD99542145D1}" destId="{FEB5AD26-852F-4845-8C9C-558FFB4FD492}" srcOrd="1" destOrd="0" presId="urn:microsoft.com/office/officeart/2005/8/layout/hierarchy3"/>
    <dgm:cxn modelId="{A64E1AEC-A7E0-4E7B-A6C1-A451F2C8DB45}" type="presOf" srcId="{D6BC3C54-575C-4A60-97B1-BE317897C114}" destId="{AE790504-6C67-4C3A-9111-2D8BAF40FAAB}" srcOrd="0" destOrd="0" presId="urn:microsoft.com/office/officeart/2005/8/layout/hierarchy3"/>
    <dgm:cxn modelId="{C7F1F046-1970-469C-92A6-259932378923}" srcId="{22EDB16A-AE7F-4069-B3B5-FDF18F0F16D3}" destId="{D6BC3C54-575C-4A60-97B1-BE317897C114}" srcOrd="3" destOrd="0" parTransId="{D355073A-A9A4-4767-B9A1-0C1A31C54BD3}" sibTransId="{C54A3B02-5C17-415C-89AF-962F7AFF81A1}"/>
    <dgm:cxn modelId="{F414D96B-45C9-472C-9E9D-8F0B011AD51F}" type="presOf" srcId="{012C70D7-A382-4C16-B46E-99674EBF248F}" destId="{93BAFF26-D97A-4B57-A3DB-0E0A3780D581}" srcOrd="0" destOrd="0" presId="urn:microsoft.com/office/officeart/2005/8/layout/hierarchy3"/>
    <dgm:cxn modelId="{C7A12821-8D64-4D53-A22D-66811FDF5319}" type="presOf" srcId="{D6BC3C54-575C-4A60-97B1-BE317897C114}" destId="{BCC21FA2-3102-459B-BD56-67FEF37ED3E8}" srcOrd="1" destOrd="0" presId="urn:microsoft.com/office/officeart/2005/8/layout/hierarchy3"/>
    <dgm:cxn modelId="{1A3EE61F-32FD-448A-963C-B77A558E6C52}" srcId="{22EDB16A-AE7F-4069-B3B5-FDF18F0F16D3}" destId="{6758F425-31C9-47FC-BC7A-0E6030E9950E}" srcOrd="2" destOrd="0" parTransId="{E43E90ED-1924-4BF1-9C51-55ADADD0E24B}" sibTransId="{44E93A59-903A-4FC4-BCC1-AF22329DEA05}"/>
    <dgm:cxn modelId="{8D7E5170-CFAF-4172-9F6A-7FB179B1A824}" type="presParOf" srcId="{96E9B03A-6C58-4859-87FD-27C91D0A2657}" destId="{844D5588-F20E-4AB1-8520-2F940875FBD5}" srcOrd="0" destOrd="0" presId="urn:microsoft.com/office/officeart/2005/8/layout/hierarchy3"/>
    <dgm:cxn modelId="{F8914A99-6D59-424C-8B7F-876B3F61505B}" type="presParOf" srcId="{844D5588-F20E-4AB1-8520-2F940875FBD5}" destId="{06EBDD7E-98A4-4AC7-9347-CB0F59B164C4}" srcOrd="0" destOrd="0" presId="urn:microsoft.com/office/officeart/2005/8/layout/hierarchy3"/>
    <dgm:cxn modelId="{8F6306CD-27CC-4D36-BC4B-9F2A74A63A66}" type="presParOf" srcId="{06EBDD7E-98A4-4AC7-9347-CB0F59B164C4}" destId="{93BAFF26-D97A-4B57-A3DB-0E0A3780D581}" srcOrd="0" destOrd="0" presId="urn:microsoft.com/office/officeart/2005/8/layout/hierarchy3"/>
    <dgm:cxn modelId="{84F8E399-126F-4B5A-B276-9274CE84006E}" type="presParOf" srcId="{06EBDD7E-98A4-4AC7-9347-CB0F59B164C4}" destId="{861B7B72-B599-456F-BE8C-B95ADEFB5E06}" srcOrd="1" destOrd="0" presId="urn:microsoft.com/office/officeart/2005/8/layout/hierarchy3"/>
    <dgm:cxn modelId="{54458FA7-BCB2-4392-BA04-6F8F9053A6D1}" type="presParOf" srcId="{844D5588-F20E-4AB1-8520-2F940875FBD5}" destId="{921C02A7-42FA-4C11-85DD-1FF655AD48F2}" srcOrd="1" destOrd="0" presId="urn:microsoft.com/office/officeart/2005/8/layout/hierarchy3"/>
    <dgm:cxn modelId="{1C0AC9EE-0E05-41E8-8854-6758C73E4DE2}" type="presParOf" srcId="{96E9B03A-6C58-4859-87FD-27C91D0A2657}" destId="{310C75BA-D4F0-49A2-A6E6-690054D2509C}" srcOrd="1" destOrd="0" presId="urn:microsoft.com/office/officeart/2005/8/layout/hierarchy3"/>
    <dgm:cxn modelId="{8E9A5A94-47AA-4539-869E-2CC9D35C70AC}" type="presParOf" srcId="{310C75BA-D4F0-49A2-A6E6-690054D2509C}" destId="{74599745-1F18-454E-BFA2-1289C8FF2E49}" srcOrd="0" destOrd="0" presId="urn:microsoft.com/office/officeart/2005/8/layout/hierarchy3"/>
    <dgm:cxn modelId="{2A9964D1-6328-48CF-82B6-7BECDA908812}" type="presParOf" srcId="{74599745-1F18-454E-BFA2-1289C8FF2E49}" destId="{197C8152-BB9D-4482-9801-FC7D5250729E}" srcOrd="0" destOrd="0" presId="urn:microsoft.com/office/officeart/2005/8/layout/hierarchy3"/>
    <dgm:cxn modelId="{53A00176-ADB5-434E-A1B0-A8360D6BEC6A}" type="presParOf" srcId="{74599745-1F18-454E-BFA2-1289C8FF2E49}" destId="{FEB5AD26-852F-4845-8C9C-558FFB4FD492}" srcOrd="1" destOrd="0" presId="urn:microsoft.com/office/officeart/2005/8/layout/hierarchy3"/>
    <dgm:cxn modelId="{6AA08A53-D201-45EE-93E3-FA599B903F7B}" type="presParOf" srcId="{310C75BA-D4F0-49A2-A6E6-690054D2509C}" destId="{F6EE4FD0-96B6-4DCE-9BFD-6D74E4439AF5}" srcOrd="1" destOrd="0" presId="urn:microsoft.com/office/officeart/2005/8/layout/hierarchy3"/>
    <dgm:cxn modelId="{D7D93F7F-F405-4F2E-B940-C5FE26190FFD}" type="presParOf" srcId="{96E9B03A-6C58-4859-87FD-27C91D0A2657}" destId="{3048F936-4993-40B6-8342-F22B2D26D50E}" srcOrd="2" destOrd="0" presId="urn:microsoft.com/office/officeart/2005/8/layout/hierarchy3"/>
    <dgm:cxn modelId="{F1C51817-97F6-4AAE-892E-3D1D89B71DB5}" type="presParOf" srcId="{3048F936-4993-40B6-8342-F22B2D26D50E}" destId="{FC1BE16E-2148-4150-B7E1-2FB1334FAEE8}" srcOrd="0" destOrd="0" presId="urn:microsoft.com/office/officeart/2005/8/layout/hierarchy3"/>
    <dgm:cxn modelId="{1E9A5226-D357-49A8-A941-6E2BC5531B9F}" type="presParOf" srcId="{FC1BE16E-2148-4150-B7E1-2FB1334FAEE8}" destId="{D9F11E78-0044-4FD0-A94B-EECD31A52CB2}" srcOrd="0" destOrd="0" presId="urn:microsoft.com/office/officeart/2005/8/layout/hierarchy3"/>
    <dgm:cxn modelId="{EE088875-5C6E-45C1-B511-B5FCB55B16C3}" type="presParOf" srcId="{FC1BE16E-2148-4150-B7E1-2FB1334FAEE8}" destId="{74458CE8-9B32-4706-B42F-F3ED81E55E2D}" srcOrd="1" destOrd="0" presId="urn:microsoft.com/office/officeart/2005/8/layout/hierarchy3"/>
    <dgm:cxn modelId="{126CD2B0-7916-4E84-9503-E9966DED3D6D}" type="presParOf" srcId="{3048F936-4993-40B6-8342-F22B2D26D50E}" destId="{06FBEDF9-3B3E-4F38-9CFB-0930BD166AB7}" srcOrd="1" destOrd="0" presId="urn:microsoft.com/office/officeart/2005/8/layout/hierarchy3"/>
    <dgm:cxn modelId="{A76F0FC7-D1AC-48D4-AB56-C1C8EAFFFD8B}" type="presParOf" srcId="{96E9B03A-6C58-4859-87FD-27C91D0A2657}" destId="{5BB22404-2870-4648-AFD7-4A8F56B4E7C4}" srcOrd="3" destOrd="0" presId="urn:microsoft.com/office/officeart/2005/8/layout/hierarchy3"/>
    <dgm:cxn modelId="{8B936D9A-2DCA-4678-A4B2-FD928A34743D}" type="presParOf" srcId="{5BB22404-2870-4648-AFD7-4A8F56B4E7C4}" destId="{3DFC901B-7B28-4958-BE69-66BCE5757C7A}" srcOrd="0" destOrd="0" presId="urn:microsoft.com/office/officeart/2005/8/layout/hierarchy3"/>
    <dgm:cxn modelId="{3DACABC1-D6D4-4F5D-B424-C087EB474118}" type="presParOf" srcId="{3DFC901B-7B28-4958-BE69-66BCE5757C7A}" destId="{AE790504-6C67-4C3A-9111-2D8BAF40FAAB}" srcOrd="0" destOrd="0" presId="urn:microsoft.com/office/officeart/2005/8/layout/hierarchy3"/>
    <dgm:cxn modelId="{CB17AEA5-26E1-46DB-A770-5B850A326C12}" type="presParOf" srcId="{3DFC901B-7B28-4958-BE69-66BCE5757C7A}" destId="{BCC21FA2-3102-459B-BD56-67FEF37ED3E8}" srcOrd="1" destOrd="0" presId="urn:microsoft.com/office/officeart/2005/8/layout/hierarchy3"/>
    <dgm:cxn modelId="{06C792ED-02CF-4FF0-928F-BE660FFCF1A6}" type="presParOf" srcId="{5BB22404-2870-4648-AFD7-4A8F56B4E7C4}" destId="{20A6EC32-80CE-435C-B3BA-09BAB6CBE92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AFF26-D97A-4B57-A3DB-0E0A3780D581}">
      <dsp:nvSpPr>
        <dsp:cNvPr id="0" name=""/>
        <dsp:cNvSpPr/>
      </dsp:nvSpPr>
      <dsp:spPr>
        <a:xfrm>
          <a:off x="1356" y="327951"/>
          <a:ext cx="1559189" cy="77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Activities</a:t>
          </a:r>
          <a:endParaRPr lang="en-US" sz="2400" kern="1200" dirty="0"/>
        </a:p>
      </dsp:txBody>
      <dsp:txXfrm>
        <a:off x="24190" y="350785"/>
        <a:ext cx="1513521" cy="733926"/>
      </dsp:txXfrm>
    </dsp:sp>
    <dsp:sp modelId="{197C8152-BB9D-4482-9801-FC7D5250729E}">
      <dsp:nvSpPr>
        <dsp:cNvPr id="0" name=""/>
        <dsp:cNvSpPr/>
      </dsp:nvSpPr>
      <dsp:spPr>
        <a:xfrm>
          <a:off x="1950343" y="327951"/>
          <a:ext cx="1559189" cy="77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Services</a:t>
          </a:r>
          <a:endParaRPr lang="en-US" sz="2400" kern="1200" dirty="0"/>
        </a:p>
      </dsp:txBody>
      <dsp:txXfrm>
        <a:off x="1973177" y="350785"/>
        <a:ext cx="1513521" cy="733926"/>
      </dsp:txXfrm>
    </dsp:sp>
    <dsp:sp modelId="{D9F11E78-0044-4FD0-A94B-EECD31A52CB2}">
      <dsp:nvSpPr>
        <dsp:cNvPr id="0" name=""/>
        <dsp:cNvSpPr/>
      </dsp:nvSpPr>
      <dsp:spPr>
        <a:xfrm>
          <a:off x="3899329" y="327951"/>
          <a:ext cx="1559189" cy="77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Content Providers</a:t>
          </a:r>
          <a:endParaRPr lang="en-US" sz="2400" kern="1200" dirty="0"/>
        </a:p>
      </dsp:txBody>
      <dsp:txXfrm>
        <a:off x="3922163" y="350785"/>
        <a:ext cx="1513521" cy="733926"/>
      </dsp:txXfrm>
    </dsp:sp>
    <dsp:sp modelId="{AE790504-6C67-4C3A-9111-2D8BAF40FAAB}">
      <dsp:nvSpPr>
        <dsp:cNvPr id="0" name=""/>
        <dsp:cNvSpPr/>
      </dsp:nvSpPr>
      <dsp:spPr>
        <a:xfrm>
          <a:off x="5848316" y="327951"/>
          <a:ext cx="1559189" cy="77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Broadcast receivers </a:t>
          </a:r>
          <a:endParaRPr lang="en-US" sz="2400" kern="1200" dirty="0"/>
        </a:p>
      </dsp:txBody>
      <dsp:txXfrm>
        <a:off x="5871150" y="350785"/>
        <a:ext cx="1513521" cy="733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6E1C-403C-4D8C-9EF2-2718B0869D4D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AFF1-627C-4745-9A8F-EEBF9E0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7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>
                <a:effectLst/>
              </a:rPr>
              <a:t>Linux Kernel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Android relies on Linux for core system services such as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memory management,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process management,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network stack,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security,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and driver model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Acts as an hardware abstraction layer </a:t>
            </a:r>
            <a:r>
              <a:rPr lang="en-US" b="1" dirty="0" smtClean="0"/>
              <a:t>between the applications and all the hardware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 smtClean="0">
                <a:effectLst/>
              </a:rPr>
              <a:t>Android Runtime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Dalvik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VM is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backward-compatible with Java SE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Kit (JDK) 5.0 but optimized for the Android Platform.</a:t>
            </a:r>
          </a:p>
          <a:p>
            <a:r>
              <a:rPr lang="en-US" dirty="0" smtClean="0"/>
              <a:t>Android application </a:t>
            </a:r>
            <a:r>
              <a:rPr lang="en-US" b="1" dirty="0" smtClean="0"/>
              <a:t>runs in its own process</a:t>
            </a:r>
            <a:r>
              <a:rPr lang="en-US" dirty="0" smtClean="0"/>
              <a:t>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Android application owns </a:t>
            </a:r>
            <a:r>
              <a:rPr lang="en-US" b="1" dirty="0" smtClean="0"/>
              <a:t>its own instance of the </a:t>
            </a:r>
            <a:r>
              <a:rPr lang="en-US" b="1" dirty="0" err="1" smtClean="0"/>
              <a:t>Dalvik</a:t>
            </a:r>
            <a:r>
              <a:rPr lang="en-US" b="1" dirty="0" smtClean="0"/>
              <a:t> </a:t>
            </a:r>
            <a:r>
              <a:rPr lang="en-US" dirty="0" smtClean="0"/>
              <a:t>virtual machine. </a:t>
            </a:r>
          </a:p>
          <a:p>
            <a:r>
              <a:rPr lang="en-US" dirty="0" err="1" smtClean="0"/>
              <a:t>Dalvik</a:t>
            </a:r>
            <a:r>
              <a:rPr lang="en-US" dirty="0" smtClean="0"/>
              <a:t> has been written so that a device can run </a:t>
            </a:r>
            <a:r>
              <a:rPr lang="en-US" b="1" dirty="0" smtClean="0"/>
              <a:t>multiple VMs efficiently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 smtClean="0">
                <a:effectLst/>
              </a:rPr>
              <a:t>Libraries</a:t>
            </a:r>
          </a:p>
          <a:p>
            <a:r>
              <a:rPr lang="en-US" dirty="0" smtClean="0"/>
              <a:t>C/C++ libraries </a:t>
            </a:r>
          </a:p>
          <a:p>
            <a:r>
              <a:rPr lang="en-US" dirty="0" smtClean="0"/>
              <a:t>standard C system library (</a:t>
            </a:r>
            <a:r>
              <a:rPr lang="en-US" dirty="0" err="1" smtClean="0"/>
              <a:t>libc</a:t>
            </a:r>
            <a:r>
              <a:rPr lang="en-US" dirty="0" smtClean="0"/>
              <a:t>), tuned for embedded Linux-based devices</a:t>
            </a:r>
          </a:p>
          <a:p>
            <a:r>
              <a:rPr lang="en-US" dirty="0" smtClean="0"/>
              <a:t>3D libraries - an implementation based on OpenGL ES </a:t>
            </a:r>
          </a:p>
          <a:p>
            <a:r>
              <a:rPr lang="en-US" dirty="0" smtClean="0"/>
              <a:t>SQLite - a powerful and lightweight relational database engine </a:t>
            </a:r>
          </a:p>
          <a:p>
            <a:r>
              <a:rPr lang="en-US" u="sng" dirty="0" smtClean="0"/>
              <a:t>And more…….</a:t>
            </a:r>
          </a:p>
          <a:p>
            <a:endParaRPr lang="en-US" u="sng" dirty="0" smtClean="0"/>
          </a:p>
          <a:p>
            <a:r>
              <a:rPr lang="en-US" b="1" u="sng" dirty="0" smtClean="0">
                <a:effectLst/>
              </a:rPr>
              <a:t>Application Framework</a:t>
            </a:r>
          </a:p>
          <a:p>
            <a:r>
              <a:rPr lang="en-US" b="0" u="none" dirty="0" smtClean="0">
                <a:effectLst/>
              </a:rPr>
              <a:t>Just</a:t>
            </a:r>
            <a:r>
              <a:rPr lang="en-US" b="0" u="none" baseline="0" dirty="0" smtClean="0">
                <a:effectLst/>
              </a:rPr>
              <a:t> a few words about the components. </a:t>
            </a:r>
          </a:p>
          <a:p>
            <a:r>
              <a:rPr lang="en-US" b="0" u="none" baseline="0" dirty="0" smtClean="0">
                <a:effectLst/>
              </a:rPr>
              <a:t>More detailed explanation later.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u="sng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8AFF1-627C-4745-9A8F-EEBF9E089E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8AFF1-627C-4745-9A8F-EEBF9E089E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8AFF1-627C-4745-9A8F-EEBF9E089E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7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7654"/>
            <a:ext cx="8424936" cy="2886968"/>
          </a:xfrm>
        </p:spPr>
        <p:txBody>
          <a:bodyPr/>
          <a:lstStyle>
            <a:lvl2pPr marL="576263" indent="-27432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9/23/2012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9/23/2012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9/23/2012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590925"/>
            <a:ext cx="8496944" cy="300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Fundamentals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2</a:t>
            </a:r>
          </a:p>
          <a:p>
            <a:r>
              <a:rPr lang="en-US" dirty="0" smtClean="0"/>
              <a:t>Tom Karni, Itsik Avidan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Service 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Runs in the background of the application</a:t>
            </a:r>
          </a:p>
          <a:p>
            <a:r>
              <a:rPr lang="en-US" dirty="0" smtClean="0"/>
              <a:t>Performs long-running operations – RPC &amp; IPC</a:t>
            </a:r>
          </a:p>
          <a:p>
            <a:r>
              <a:rPr lang="en-US" dirty="0" smtClean="0"/>
              <a:t>Service forms :</a:t>
            </a:r>
          </a:p>
          <a:p>
            <a:pPr lvl="1"/>
            <a:r>
              <a:rPr lang="en-US" dirty="0" smtClean="0"/>
              <a:t>Started – </a:t>
            </a:r>
            <a:r>
              <a:rPr lang="en-US" dirty="0" err="1" smtClean="0"/>
              <a:t>startService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Bound – </a:t>
            </a:r>
            <a:r>
              <a:rPr lang="en-US" dirty="0" err="1" smtClean="0"/>
              <a:t>bindService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Extends the </a:t>
            </a:r>
            <a:r>
              <a:rPr lang="en-US" b="1" dirty="0" err="1" smtClean="0">
                <a:solidFill>
                  <a:srgbClr val="7030A0"/>
                </a:solidFill>
              </a:rPr>
              <a:t>Service.class</a:t>
            </a:r>
            <a:endParaRPr lang="en-US" b="1" dirty="0" smtClean="0">
              <a:solidFill>
                <a:srgbClr val="7030A0"/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4203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Content Provider 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Manages the application data</a:t>
            </a:r>
          </a:p>
          <a:p>
            <a:r>
              <a:rPr lang="en-US" dirty="0" smtClean="0"/>
              <a:t>Represents the data</a:t>
            </a:r>
          </a:p>
          <a:p>
            <a:pPr lvl="1"/>
            <a:r>
              <a:rPr lang="en-US" dirty="0" smtClean="0"/>
              <a:t>Device’s File system </a:t>
            </a:r>
          </a:p>
          <a:p>
            <a:pPr lvl="1"/>
            <a:r>
              <a:rPr lang="en-US" dirty="0" smtClean="0"/>
              <a:t>SQLite DB table</a:t>
            </a:r>
          </a:p>
          <a:p>
            <a:pPr lvl="1"/>
            <a:r>
              <a:rPr lang="en-US" dirty="0" smtClean="0"/>
              <a:t>Other</a:t>
            </a:r>
          </a:p>
          <a:p>
            <a:r>
              <a:rPr lang="en-US" dirty="0" smtClean="0"/>
              <a:t>Using it, other applications can access the application data </a:t>
            </a:r>
          </a:p>
          <a:p>
            <a:r>
              <a:rPr lang="en-US" dirty="0" smtClean="0"/>
              <a:t>Extends the </a:t>
            </a:r>
            <a:r>
              <a:rPr lang="en-US" b="1" dirty="0" err="1" smtClean="0">
                <a:solidFill>
                  <a:srgbClr val="7030A0"/>
                </a:solidFill>
              </a:rPr>
              <a:t>ContentProvider.class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9352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Broadcast Receiver 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Responds to broadcast announcements in the system.</a:t>
            </a:r>
          </a:p>
          <a:p>
            <a:r>
              <a:rPr lang="en-US" dirty="0" smtClean="0"/>
              <a:t>Doesn’t affect </a:t>
            </a:r>
            <a:r>
              <a:rPr lang="en-US" dirty="0" smtClean="0"/>
              <a:t>the user interface, but may create a status-bar notification</a:t>
            </a:r>
          </a:p>
          <a:p>
            <a:r>
              <a:rPr lang="en-US" dirty="0" smtClean="0"/>
              <a:t>Intend to do minimum amount of work </a:t>
            </a:r>
          </a:p>
          <a:p>
            <a:r>
              <a:rPr lang="en-US" dirty="0" smtClean="0"/>
              <a:t>Extends the </a:t>
            </a:r>
            <a:r>
              <a:rPr lang="en-US" b="1" dirty="0" err="1" smtClean="0">
                <a:solidFill>
                  <a:srgbClr val="7030A0"/>
                </a:solidFill>
              </a:rPr>
              <a:t>BroadcastReciver.class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dirty="0" smtClean="0"/>
              <a:t>Delivered as an Intent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466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, Service &amp; Broadcast receiver – activated by Intent </a:t>
            </a:r>
          </a:p>
          <a:p>
            <a:r>
              <a:rPr lang="en-US" dirty="0" smtClean="0"/>
              <a:t>Content Provider – activated by Content Resolver, handles all the direct transactions with the Content Provider.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Activating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 – asynchronous message, bind individual Components at runtime</a:t>
            </a:r>
          </a:p>
          <a:p>
            <a:r>
              <a:rPr lang="en-US" dirty="0" smtClean="0"/>
              <a:t>Defines the action to perform &amp; specify the data URI to perform on</a:t>
            </a:r>
          </a:p>
          <a:p>
            <a:r>
              <a:rPr lang="en-US" dirty="0" smtClean="0"/>
              <a:t>Can start an Activity which will return a result, in this case the result will return as an Intent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Activating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rc</a:t>
            </a:r>
            <a:endParaRPr lang="en-US" dirty="0" smtClean="0"/>
          </a:p>
          <a:p>
            <a:r>
              <a:rPr lang="en-US" dirty="0" smtClean="0"/>
              <a:t>res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ayout</a:t>
            </a:r>
          </a:p>
          <a:p>
            <a:pPr lvl="1"/>
            <a:r>
              <a:rPr lang="en-US" dirty="0" smtClean="0"/>
              <a:t>menu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alues</a:t>
            </a:r>
          </a:p>
          <a:p>
            <a:pPr lvl="1"/>
            <a:r>
              <a:rPr lang="en-US" dirty="0" err="1" smtClean="0"/>
              <a:t>drawable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427734"/>
            <a:ext cx="1633573" cy="15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each application, the OS validates that all of its Components exists in the application package and it has all of the needed privileges &amp; hardware</a:t>
            </a:r>
          </a:p>
          <a:p>
            <a:r>
              <a:rPr lang="en-US" dirty="0"/>
              <a:t>The “AndroidMenifest.xml” file :</a:t>
            </a:r>
          </a:p>
          <a:p>
            <a:pPr lvl="1"/>
            <a:r>
              <a:rPr lang="en-US" dirty="0"/>
              <a:t>Identify any user permissions the application requires</a:t>
            </a:r>
          </a:p>
          <a:p>
            <a:pPr lvl="1"/>
            <a:r>
              <a:rPr lang="en-US" dirty="0"/>
              <a:t>Declare the minimum API level</a:t>
            </a:r>
          </a:p>
          <a:p>
            <a:pPr lvl="1"/>
            <a:r>
              <a:rPr lang="en-US" dirty="0"/>
              <a:t>Declare hardware and software features used or required by the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Manifest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Activity must be declared in the manifest file</a:t>
            </a:r>
          </a:p>
          <a:p>
            <a:r>
              <a:rPr lang="en-US" dirty="0" smtClean="0"/>
              <a:t>There are several attributes that you can include to define properties such as the label, icon etc.</a:t>
            </a:r>
          </a:p>
          <a:p>
            <a:pPr marL="0" indent="0">
              <a:buNone/>
            </a:pPr>
            <a:r>
              <a:rPr lang="en-US" u="sng" dirty="0" smtClean="0"/>
              <a:t>Intent Filters</a:t>
            </a:r>
            <a:r>
              <a:rPr lang="en-US" dirty="0" smtClean="0"/>
              <a:t> :</a:t>
            </a:r>
          </a:p>
          <a:p>
            <a:r>
              <a:rPr lang="en-US" dirty="0" smtClean="0"/>
              <a:t>The Activity tag, can contain the &lt;intent-filter&gt; tag </a:t>
            </a:r>
          </a:p>
          <a:p>
            <a:r>
              <a:rPr lang="en-US" dirty="0" smtClean="0"/>
              <a:t>Declares other applications may activate the Activity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: Manifest declaration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using the Intent </a:t>
            </a:r>
          </a:p>
          <a:p>
            <a:pPr lvl="1"/>
            <a:r>
              <a:rPr lang="en-US" dirty="0" err="1" smtClean="0"/>
              <a:t>startActivity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startActivityForResult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Activity entry point –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pPr marL="271463" indent="0">
              <a:buNone/>
            </a:pPr>
            <a:r>
              <a:rPr lang="en-US" dirty="0" smtClean="0"/>
              <a:t>An abstract method that must be implemented, </a:t>
            </a:r>
            <a:r>
              <a:rPr lang="en-US" dirty="0"/>
              <a:t>Called when the activity is </a:t>
            </a:r>
            <a:r>
              <a:rPr lang="en-US" dirty="0" smtClean="0"/>
              <a:t>starting.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: Creation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UI is provided by a hierarchy of Views.</a:t>
            </a:r>
          </a:p>
          <a:p>
            <a:r>
              <a:rPr lang="en-US" dirty="0" smtClean="0"/>
              <a:t>The Views can by set by :</a:t>
            </a:r>
          </a:p>
          <a:p>
            <a:pPr lvl="1"/>
            <a:r>
              <a:rPr lang="en-US" dirty="0" smtClean="0"/>
              <a:t>layout *.xml file using the </a:t>
            </a:r>
            <a:r>
              <a:rPr lang="en-US" dirty="0" err="1" smtClean="0">
                <a:solidFill>
                  <a:srgbClr val="0070C0"/>
                </a:solidFill>
              </a:rPr>
              <a:t>setContentView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layoutId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smtClean="0"/>
              <a:t>method  </a:t>
            </a:r>
          </a:p>
          <a:p>
            <a:pPr lvl="1"/>
            <a:r>
              <a:rPr lang="en-US" dirty="0" smtClean="0"/>
              <a:t>By code in the Activity </a:t>
            </a:r>
          </a:p>
          <a:p>
            <a:pPr lvl="1"/>
            <a:r>
              <a:rPr lang="en-US" dirty="0" smtClean="0"/>
              <a:t>Combination of the above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: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endParaRPr lang="en-US" dirty="0"/>
          </a:p>
        </p:txBody>
      </p:sp>
      <p:pic>
        <p:nvPicPr>
          <p:cNvPr id="1026" name="Picture 2" descr="C:\Users\Tom\Desktop\system_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03598"/>
            <a:ext cx="521455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3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shut down the Activity by </a:t>
            </a:r>
          </a:p>
          <a:p>
            <a:pPr lvl="1"/>
            <a:r>
              <a:rPr lang="en-US" dirty="0" smtClean="0"/>
              <a:t>calling its </a:t>
            </a:r>
            <a:r>
              <a:rPr lang="en-US" dirty="0" smtClean="0">
                <a:solidFill>
                  <a:srgbClr val="0070C0"/>
                </a:solidFill>
              </a:rPr>
              <a:t>finish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solidFill>
                  <a:srgbClr val="0070C0"/>
                </a:solidFill>
              </a:rPr>
              <a:t>finishActivity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from the Activity who started it </a:t>
            </a:r>
          </a:p>
          <a:p>
            <a:endParaRPr lang="en-US" dirty="0" smtClean="0"/>
          </a:p>
          <a:p>
            <a:r>
              <a:rPr lang="en-US" dirty="0" smtClean="0"/>
              <a:t>The best practice is to let the </a:t>
            </a:r>
            <a:r>
              <a:rPr lang="en-US" smtClean="0"/>
              <a:t>OS </a:t>
            </a:r>
            <a:r>
              <a:rPr lang="en-US" smtClean="0"/>
              <a:t>finish </a:t>
            </a:r>
            <a:r>
              <a:rPr lang="en-US" dirty="0" smtClean="0"/>
              <a:t>Activities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: Shutting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5256584" cy="28869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Stopped :</a:t>
            </a:r>
          </a:p>
          <a:p>
            <a:r>
              <a:rPr lang="en-US" dirty="0" smtClean="0"/>
              <a:t>In the background, alive and kept in the memory but not visible to the user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Paused :</a:t>
            </a:r>
          </a:p>
          <a:p>
            <a:r>
              <a:rPr lang="en-US" dirty="0" smtClean="0"/>
              <a:t>Visible but don’t has the focus </a:t>
            </a:r>
          </a:p>
          <a:p>
            <a:pPr marL="0" indent="0">
              <a:buNone/>
            </a:pPr>
            <a:r>
              <a:rPr lang="en-US" b="1" dirty="0" smtClean="0"/>
              <a:t>Resumed :</a:t>
            </a:r>
          </a:p>
          <a:p>
            <a:r>
              <a:rPr lang="en-US" dirty="0" smtClean="0"/>
              <a:t>In the foreground of the Screen &amp; has the focus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: Life-Cycle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23" y="1059582"/>
            <a:ext cx="2981149" cy="385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333199"/>
              </p:ext>
            </p:extLst>
          </p:nvPr>
        </p:nvGraphicFramePr>
        <p:xfrm>
          <a:off x="395288" y="1708150"/>
          <a:ext cx="84248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216"/>
                <a:gridCol w="2106216"/>
                <a:gridCol w="2106216"/>
                <a:gridCol w="2106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Killable after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onCreate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onRestart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onStart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onResume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onPause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onStop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onDestroy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67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: Saving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635646"/>
            <a:ext cx="4248472" cy="3240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the Activity is destroyed by the OS, all of its data can’t be resumed</a:t>
            </a:r>
          </a:p>
          <a:p>
            <a:r>
              <a:rPr lang="en-US" dirty="0" smtClean="0"/>
              <a:t>The user is unaware of the Activity state and expects to return to it previous Activity</a:t>
            </a:r>
          </a:p>
          <a:p>
            <a:r>
              <a:rPr lang="en-US" dirty="0" smtClean="0"/>
              <a:t> save information upon destroy using </a:t>
            </a:r>
            <a:r>
              <a:rPr lang="en-US" dirty="0" err="1" smtClean="0"/>
              <a:t>onSaveInstanceState</a:t>
            </a:r>
            <a:r>
              <a:rPr lang="en-US" smtClean="0"/>
              <a:t>()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85" y="2067694"/>
            <a:ext cx="4214195" cy="2390548"/>
          </a:xfrm>
        </p:spPr>
      </p:pic>
    </p:spTree>
    <p:extLst>
      <p:ext uri="{BB962C8B-B14F-4D97-AF65-F5344CB8AC3E}">
        <p14:creationId xmlns:p14="http://schemas.microsoft.com/office/powerpoint/2010/main" val="12090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8640960" cy="33123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Android developers </a:t>
            </a:r>
            <a:br>
              <a:rPr lang="en-US" dirty="0" smtClean="0"/>
            </a:br>
            <a:r>
              <a:rPr lang="en-US" sz="1800" dirty="0">
                <a:solidFill>
                  <a:schemeClr val="tx1"/>
                </a:solidFill>
              </a:rPr>
              <a:t>[http://www.android.com/develop]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http://developer.android.com/guide/components/fundamentals.html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 err="1"/>
              <a:t>Sayed</a:t>
            </a:r>
            <a:r>
              <a:rPr lang="en-US" dirty="0"/>
              <a:t> Y. </a:t>
            </a:r>
            <a:r>
              <a:rPr lang="en-US" dirty="0" err="1"/>
              <a:t>Hashimi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dirty="0" err="1" smtClean="0"/>
              <a:t>Satya</a:t>
            </a:r>
            <a:r>
              <a:rPr lang="en-US" dirty="0" smtClean="0"/>
              <a:t> </a:t>
            </a:r>
            <a:r>
              <a:rPr lang="en-US" dirty="0" err="1" smtClean="0"/>
              <a:t>Komatineni</a:t>
            </a:r>
            <a:r>
              <a:rPr lang="en-US" dirty="0" smtClean="0"/>
              <a:t>, “</a:t>
            </a:r>
            <a:r>
              <a:rPr lang="en-US" dirty="0" err="1" smtClean="0"/>
              <a:t>Apress</a:t>
            </a:r>
            <a:r>
              <a:rPr lang="en-US" dirty="0" smtClean="0"/>
              <a:t> – Pro Android”, 2009.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Android Development Community | Android </a:t>
            </a:r>
            <a:r>
              <a:rPr lang="en-US" dirty="0"/>
              <a:t>T</a:t>
            </a:r>
            <a:r>
              <a:rPr lang="en-US" dirty="0" smtClean="0"/>
              <a:t>utorials</a:t>
            </a:r>
            <a:br>
              <a:rPr lang="en-US" dirty="0" smtClean="0"/>
            </a:br>
            <a:r>
              <a:rPr lang="en-US" sz="1800" dirty="0">
                <a:solidFill>
                  <a:schemeClr val="tx1"/>
                </a:solidFill>
              </a:rPr>
              <a:t>[http://www.anddev.org/]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0" indent="0" defTabSz="271463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23528" y="1923678"/>
            <a:ext cx="8424936" cy="288696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Android relies on Linux for core system services such </a:t>
            </a:r>
            <a:r>
              <a:rPr lang="en-US" dirty="0" smtClean="0"/>
              <a:t>as:</a:t>
            </a:r>
            <a:endParaRPr lang="en-US" dirty="0"/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process management</a:t>
            </a:r>
          </a:p>
          <a:p>
            <a:pPr lvl="1"/>
            <a:r>
              <a:rPr lang="en-US" dirty="0"/>
              <a:t>network stack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driver model </a:t>
            </a:r>
          </a:p>
          <a:p>
            <a:r>
              <a:rPr lang="en-US" dirty="0"/>
              <a:t>Acts as an hardware abstraction layer </a:t>
            </a:r>
            <a:r>
              <a:rPr lang="en-US" b="1" dirty="0"/>
              <a:t>between the applications and all the hardware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runtime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23528" y="1923678"/>
            <a:ext cx="8424936" cy="288696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dirty="0" err="1"/>
              <a:t>Dalvik</a:t>
            </a:r>
            <a:r>
              <a:rPr lang="en-US" sz="2200" dirty="0"/>
              <a:t> VM is backward-compatible with Java SE Development Kit (JDK) 5.0 but optimized for the Android Platform.</a:t>
            </a:r>
          </a:p>
          <a:p>
            <a:r>
              <a:rPr lang="en-US" sz="2200" dirty="0"/>
              <a:t>Each Android application runs on its own process.</a:t>
            </a:r>
          </a:p>
          <a:p>
            <a:r>
              <a:rPr lang="en-US" sz="2200" dirty="0"/>
              <a:t>Android application owns its own instance of the </a:t>
            </a:r>
            <a:r>
              <a:rPr lang="en-US" sz="2200" dirty="0" err="1"/>
              <a:t>Dalvik</a:t>
            </a:r>
            <a:r>
              <a:rPr lang="en-US" sz="2200" dirty="0"/>
              <a:t> virtual machine. </a:t>
            </a:r>
          </a:p>
          <a:p>
            <a:r>
              <a:rPr lang="en-US" sz="2200" dirty="0" err="1"/>
              <a:t>Dalvik</a:t>
            </a:r>
            <a:r>
              <a:rPr lang="en-US" sz="2200" dirty="0"/>
              <a:t> has been written so that a device can run multiple VMs efficiently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323528" y="1923678"/>
            <a:ext cx="8424936" cy="2886968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C/C++ libraries.</a:t>
            </a:r>
          </a:p>
          <a:p>
            <a:r>
              <a:rPr lang="en-US" dirty="0"/>
              <a:t>standard C system library (</a:t>
            </a:r>
            <a:r>
              <a:rPr lang="en-US" dirty="0" err="1"/>
              <a:t>libc</a:t>
            </a:r>
            <a:r>
              <a:rPr lang="en-US" dirty="0"/>
              <a:t>), tuned for embedded Linux-based devices.</a:t>
            </a:r>
          </a:p>
          <a:p>
            <a:r>
              <a:rPr lang="en-US" dirty="0"/>
              <a:t>3D libraries - an implementation based on OpenGL ES.</a:t>
            </a:r>
          </a:p>
          <a:p>
            <a:r>
              <a:rPr lang="en-US" dirty="0"/>
              <a:t>SQLite - a powerful and lightweight relational database engine 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41629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Framework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323528" y="1707654"/>
            <a:ext cx="8424936" cy="331236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ActivitiesViews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lists, </a:t>
            </a:r>
            <a:r>
              <a:rPr lang="en-US" dirty="0" err="1"/>
              <a:t>textViews</a:t>
            </a:r>
            <a:r>
              <a:rPr lang="en-US" dirty="0"/>
              <a:t> </a:t>
            </a:r>
            <a:r>
              <a:rPr lang="en-US" dirty="0" err="1"/>
              <a:t>editTexts</a:t>
            </a:r>
            <a:r>
              <a:rPr lang="en-US" dirty="0"/>
              <a:t>, Spinners, Buttons, </a:t>
            </a:r>
            <a:r>
              <a:rPr lang="en-US" dirty="0" err="1" smtClean="0"/>
              <a:t>MapView</a:t>
            </a:r>
            <a:r>
              <a:rPr lang="en-US" dirty="0" smtClean="0"/>
              <a:t>, browser…</a:t>
            </a:r>
            <a:endParaRPr lang="en-US" dirty="0"/>
          </a:p>
          <a:p>
            <a:r>
              <a:rPr lang="en-US" b="1" dirty="0"/>
              <a:t>Content Providers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access data from other applications (such as Contacts), or to share their own </a:t>
            </a:r>
            <a:r>
              <a:rPr lang="en-US" dirty="0" smtClean="0"/>
              <a:t>data.</a:t>
            </a:r>
          </a:p>
          <a:p>
            <a:r>
              <a:rPr lang="en-US" b="1" dirty="0"/>
              <a:t>Resource </a:t>
            </a:r>
            <a:r>
              <a:rPr lang="en-US" b="1" dirty="0" smtClean="0"/>
              <a:t>Manager</a:t>
            </a:r>
            <a:br>
              <a:rPr lang="en-US" b="1" dirty="0" smtClean="0"/>
            </a:br>
            <a:r>
              <a:rPr lang="en-US" dirty="0"/>
              <a:t>making non-code resources (graphics, accessible strings, and layout files) accessible from </a:t>
            </a:r>
            <a:r>
              <a:rPr lang="en-US" dirty="0" smtClean="0"/>
              <a:t>code.</a:t>
            </a:r>
          </a:p>
          <a:p>
            <a:r>
              <a:rPr lang="en-US" b="1" dirty="0"/>
              <a:t>Notification Manager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Alerts in the notification area.</a:t>
            </a:r>
          </a:p>
          <a:p>
            <a:r>
              <a:rPr lang="en-US" b="1" dirty="0"/>
              <a:t>Activity Manager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Manage application </a:t>
            </a:r>
            <a:r>
              <a:rPr lang="en-US" dirty="0" err="1" smtClean="0"/>
              <a:t>lifecyle</a:t>
            </a:r>
            <a:r>
              <a:rPr lang="en-US" dirty="0" smtClean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01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build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2427734"/>
            <a:ext cx="5297983" cy="1789534"/>
            <a:chOff x="4724251" y="3291830"/>
            <a:chExt cx="4419749" cy="1440160"/>
          </a:xfrm>
        </p:grpSpPr>
        <p:grpSp>
          <p:nvGrpSpPr>
            <p:cNvPr id="4" name="Group 3"/>
            <p:cNvGrpSpPr/>
            <p:nvPr/>
          </p:nvGrpSpPr>
          <p:grpSpPr>
            <a:xfrm>
              <a:off x="4788024" y="3786442"/>
              <a:ext cx="3458938" cy="729524"/>
              <a:chOff x="4695506" y="3523870"/>
              <a:chExt cx="3458938" cy="729524"/>
            </a:xfrm>
          </p:grpSpPr>
          <p:sp>
            <p:nvSpPr>
              <p:cNvPr id="15" name="Chevron 14"/>
              <p:cNvSpPr/>
              <p:nvPr/>
            </p:nvSpPr>
            <p:spPr>
              <a:xfrm>
                <a:off x="4695506" y="3523870"/>
                <a:ext cx="1062164" cy="726735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hevron 15"/>
              <p:cNvSpPr/>
              <p:nvPr/>
            </p:nvSpPr>
            <p:spPr>
              <a:xfrm>
                <a:off x="5494300" y="3526659"/>
                <a:ext cx="1062164" cy="726735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hevron 16"/>
              <p:cNvSpPr/>
              <p:nvPr/>
            </p:nvSpPr>
            <p:spPr>
              <a:xfrm>
                <a:off x="6288267" y="3523871"/>
                <a:ext cx="1062164" cy="726735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hevron 17"/>
              <p:cNvSpPr/>
              <p:nvPr/>
            </p:nvSpPr>
            <p:spPr>
              <a:xfrm>
                <a:off x="7092280" y="3526659"/>
                <a:ext cx="1062164" cy="726735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8419409" y="3696897"/>
              <a:ext cx="602184" cy="8309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1358" y="3789231"/>
              <a:ext cx="582770" cy="520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.java</a:t>
              </a:r>
            </a:p>
            <a:p>
              <a:r>
                <a:rPr lang="en-US" sz="1200" dirty="0" smtClean="0"/>
                <a:t>JDK</a:t>
              </a:r>
            </a:p>
            <a:p>
              <a:r>
                <a:rPr lang="en-US" sz="1200" dirty="0" err="1" smtClean="0"/>
                <a:t>javac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33446" y="3795886"/>
              <a:ext cx="582770" cy="520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.class</a:t>
              </a:r>
            </a:p>
            <a:p>
              <a:r>
                <a:rPr lang="en-US" sz="1200" dirty="0" smtClean="0"/>
                <a:t>ADK</a:t>
              </a:r>
            </a:p>
            <a:p>
              <a:r>
                <a:rPr lang="en-US" sz="1200" dirty="0" smtClean="0"/>
                <a:t>dx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14543" y="3756977"/>
              <a:ext cx="1143543" cy="66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         .dx</a:t>
              </a:r>
            </a:p>
            <a:p>
              <a:r>
                <a:rPr lang="en-US" sz="1200" dirty="0" smtClean="0"/>
                <a:t>         ADK</a:t>
              </a:r>
            </a:p>
            <a:p>
              <a:r>
                <a:rPr lang="en-US" sz="1200" dirty="0" smtClean="0"/>
                <a:t>       </a:t>
              </a:r>
              <a:r>
                <a:rPr lang="en-US" sz="1200" dirty="0" err="1" smtClean="0"/>
                <a:t>aapt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err="1" smtClean="0"/>
                <a:t>apkbuilder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08750" y="3973895"/>
              <a:ext cx="430355" cy="22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DVM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13111" y="3869635"/>
              <a:ext cx="1143859" cy="520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        </a:t>
              </a:r>
              <a:r>
                <a:rPr lang="en-US" sz="1200" dirty="0" smtClean="0">
                  <a:solidFill>
                    <a:srgbClr val="FF0000"/>
                  </a:solidFill>
                </a:rPr>
                <a:t>.</a:t>
              </a:r>
              <a:r>
                <a:rPr lang="en-US" sz="1200" dirty="0" err="1" smtClean="0">
                  <a:solidFill>
                    <a:srgbClr val="FF0000"/>
                  </a:solidFill>
                </a:rPr>
                <a:t>apk</a:t>
              </a:r>
              <a:endParaRPr lang="en-US" sz="1200" dirty="0" smtClean="0">
                <a:solidFill>
                  <a:srgbClr val="FF0000"/>
                </a:solidFill>
              </a:endParaRPr>
            </a:p>
            <a:p>
              <a:r>
                <a:rPr lang="en-US" sz="1200" dirty="0" smtClean="0"/>
                <a:t>        ADK</a:t>
              </a:r>
            </a:p>
            <a:p>
              <a:r>
                <a:rPr lang="en-US" sz="1200" dirty="0" err="1" smtClean="0"/>
                <a:t>Adb</a:t>
              </a:r>
              <a:r>
                <a:rPr lang="en-US" sz="1200" dirty="0" smtClean="0"/>
                <a:t> install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24251" y="3323092"/>
              <a:ext cx="3572751" cy="140889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97002" y="3323092"/>
              <a:ext cx="846998" cy="140889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6829" y="3291830"/>
              <a:ext cx="1239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Computer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97002" y="3323092"/>
              <a:ext cx="846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Device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96136" y="1891734"/>
            <a:ext cx="3240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Code written in java compiled with standard java compiler – </a:t>
            </a:r>
            <a:r>
              <a:rPr lang="en-US" dirty="0" err="1" smtClean="0"/>
              <a:t>javac</a:t>
            </a:r>
            <a:r>
              <a:rPr lang="en-US" dirty="0" smtClean="0"/>
              <a:t> to *.class 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Android SDK dx tool converts and binds the class files to *.dx files (DVM-compatible)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apt</a:t>
            </a:r>
            <a:r>
              <a:rPr lang="en-US" dirty="0" smtClean="0"/>
              <a:t> and </a:t>
            </a:r>
            <a:r>
              <a:rPr lang="en-US" dirty="0" err="1" smtClean="0"/>
              <a:t>apkbuilder</a:t>
            </a:r>
            <a:r>
              <a:rPr lang="en-US" dirty="0" smtClean="0"/>
              <a:t> utility programs zip the .</a:t>
            </a:r>
            <a:r>
              <a:rPr lang="en-US" dirty="0" err="1" smtClean="0"/>
              <a:t>dex</a:t>
            </a:r>
            <a:r>
              <a:rPr lang="en-US" dirty="0" smtClean="0"/>
              <a:t> files to a single .</a:t>
            </a:r>
            <a:r>
              <a:rPr lang="en-US" dirty="0" err="1" smtClean="0"/>
              <a:t>apk</a:t>
            </a:r>
            <a:r>
              <a:rPr lang="en-US" dirty="0" smtClean="0"/>
              <a:t> file.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7544" y="1563638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Creation process</a:t>
            </a:r>
            <a:endParaRPr lang="en-US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673816"/>
              </p:ext>
            </p:extLst>
          </p:nvPr>
        </p:nvGraphicFramePr>
        <p:xfrm>
          <a:off x="871538" y="1779662"/>
          <a:ext cx="7408862" cy="1435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4409982" y="-506592"/>
            <a:ext cx="324036" cy="748883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3435846"/>
            <a:ext cx="8424936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000" dirty="0" smtClean="0"/>
              <a:t>The essential building blocks of an Android application</a:t>
            </a:r>
          </a:p>
          <a:p>
            <a:r>
              <a:rPr lang="en-US" sz="2000" dirty="0" smtClean="0"/>
              <a:t>Each component exists as its own and plays a specific rule.</a:t>
            </a:r>
          </a:p>
          <a:p>
            <a:r>
              <a:rPr lang="en-US" sz="2000" dirty="0" smtClean="0"/>
              <a:t>Each component can perform as the application entry point.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5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707654"/>
            <a:ext cx="8640960" cy="28869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Activity :</a:t>
            </a:r>
          </a:p>
          <a:p>
            <a:r>
              <a:rPr lang="en-US" dirty="0" smtClean="0"/>
              <a:t>Represents a single UI screen in the application</a:t>
            </a:r>
          </a:p>
          <a:p>
            <a:r>
              <a:rPr lang="en-US" dirty="0" smtClean="0"/>
              <a:t>Each Activity is independent of the other Activities in the application </a:t>
            </a:r>
          </a:p>
          <a:p>
            <a:r>
              <a:rPr lang="en-US" dirty="0" smtClean="0"/>
              <a:t>Allow applications to start other application in a specific Activity   </a:t>
            </a:r>
          </a:p>
          <a:p>
            <a:r>
              <a:rPr lang="en-US" dirty="0" smtClean="0"/>
              <a:t>Extends the </a:t>
            </a:r>
            <a:r>
              <a:rPr lang="en-US" b="1" dirty="0" err="1" smtClean="0">
                <a:solidFill>
                  <a:srgbClr val="7030A0"/>
                </a:solidFill>
              </a:rPr>
              <a:t>Activity.class</a:t>
            </a:r>
            <a:r>
              <a:rPr lang="en-US" b="1" dirty="0" smtClean="0"/>
              <a:t> 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1959</TotalTime>
  <Words>816</Words>
  <Application>Microsoft Office PowerPoint</Application>
  <PresentationFormat>On-screen Show (16:9)</PresentationFormat>
  <Paragraphs>186</Paragraphs>
  <Slides>24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Waveform</vt:lpstr>
      <vt:lpstr>Android Fundamentals </vt:lpstr>
      <vt:lpstr>Architecture </vt:lpstr>
      <vt:lpstr>Linux kernel</vt:lpstr>
      <vt:lpstr>Android runtime</vt:lpstr>
      <vt:lpstr>Libraries</vt:lpstr>
      <vt:lpstr>Application Framework</vt:lpstr>
      <vt:lpstr>Application build</vt:lpstr>
      <vt:lpstr>Application Components</vt:lpstr>
      <vt:lpstr>Application Components</vt:lpstr>
      <vt:lpstr>Application Components</vt:lpstr>
      <vt:lpstr>Application Components</vt:lpstr>
      <vt:lpstr>Application Components</vt:lpstr>
      <vt:lpstr>Activating Components</vt:lpstr>
      <vt:lpstr>Activating Components</vt:lpstr>
      <vt:lpstr>Project Structure</vt:lpstr>
      <vt:lpstr>The Manifest File</vt:lpstr>
      <vt:lpstr>Activity : Manifest declaration </vt:lpstr>
      <vt:lpstr>Activities : Creation  </vt:lpstr>
      <vt:lpstr>Activity : User Interface</vt:lpstr>
      <vt:lpstr>Activity : Shutting down</vt:lpstr>
      <vt:lpstr>Activity : Life-Cycle</vt:lpstr>
      <vt:lpstr>PowerPoint Presentation</vt:lpstr>
      <vt:lpstr>Activity : Saving state</vt:lpstr>
      <vt:lpstr>References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Itsik Avidan</dc:creator>
  <cp:lastModifiedBy>Itsik Avidan</cp:lastModifiedBy>
  <cp:revision>47</cp:revision>
  <dcterms:created xsi:type="dcterms:W3CDTF">2012-08-06T18:15:49Z</dcterms:created>
  <dcterms:modified xsi:type="dcterms:W3CDTF">2012-09-23T07:36:12Z</dcterms:modified>
</cp:coreProperties>
</file>