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61" r:id="rId3"/>
    <p:sldId id="273" r:id="rId4"/>
    <p:sldId id="264" r:id="rId5"/>
    <p:sldId id="270" r:id="rId6"/>
    <p:sldId id="271" r:id="rId7"/>
    <p:sldId id="274" r:id="rId8"/>
    <p:sldId id="262" r:id="rId9"/>
    <p:sldId id="275" r:id="rId10"/>
    <p:sldId id="276" r:id="rId11"/>
    <p:sldId id="277" r:id="rId12"/>
    <p:sldId id="279" r:id="rId13"/>
    <p:sldId id="263" r:id="rId14"/>
    <p:sldId id="278" r:id="rId15"/>
    <p:sldId id="265" r:id="rId16"/>
    <p:sldId id="266" r:id="rId17"/>
    <p:sldId id="267" r:id="rId18"/>
    <p:sldId id="280" r:id="rId19"/>
    <p:sldId id="281" r:id="rId20"/>
    <p:sldId id="268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69" r:id="rId29"/>
    <p:sldId id="289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85" d="100"/>
          <a:sy n="85" d="100"/>
        </p:scale>
        <p:origin x="-72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URI – Uniform Resource Identifier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AFF1-627C-4745-9A8F-EEBF9E089E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layout/linear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://developer.android.com/guide/topics/ui/layout/relat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layout/gridview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developer.android.com/guide/topics/ui/layout/listview.html" TargetMode="Externa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Fundamentals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</a:t>
            </a:r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(application ) may be killed by the OS according to their “importance hierarchy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Foreground process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Visible process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Service process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Background process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Empty process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of the components runs on the same threads as default – the “UI thread”</a:t>
            </a:r>
          </a:p>
          <a:p>
            <a:r>
              <a:rPr lang="en-US" dirty="0" smtClean="0"/>
              <a:t>If </a:t>
            </a:r>
            <a:r>
              <a:rPr lang="en-US" dirty="0"/>
              <a:t>everything is happening in the UI thread, performing long operations such as network access or database queries will block the whole </a:t>
            </a:r>
            <a:r>
              <a:rPr lang="en-US" dirty="0" smtClean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Do not block the UI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Do not access the Android UI toolkit from outside the UI thread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686"/>
            <a:ext cx="69723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4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Threads</a:t>
            </a:r>
          </a:p>
          <a:p>
            <a:pPr lvl="1"/>
            <a:r>
              <a:rPr lang="en-US" sz="1600" dirty="0" err="1" smtClean="0"/>
              <a:t>Activity.runOnUiThread</a:t>
            </a:r>
            <a:r>
              <a:rPr lang="en-US" sz="1600" dirty="0" smtClean="0"/>
              <a:t>(Runnable)</a:t>
            </a:r>
          </a:p>
          <a:p>
            <a:pPr lvl="1"/>
            <a:r>
              <a:rPr lang="en-US" sz="1600" dirty="0" err="1" smtClean="0"/>
              <a:t>View.post</a:t>
            </a:r>
            <a:r>
              <a:rPr lang="en-US" sz="1600" dirty="0" smtClean="0"/>
              <a:t>(Runnable)</a:t>
            </a:r>
          </a:p>
          <a:p>
            <a:pPr lvl="1"/>
            <a:r>
              <a:rPr lang="en-US" sz="1600" dirty="0" err="1" smtClean="0"/>
              <a:t>View.postDelayed</a:t>
            </a:r>
            <a:r>
              <a:rPr lang="en-US" sz="1600" dirty="0" smtClean="0"/>
              <a:t>(</a:t>
            </a:r>
            <a:r>
              <a:rPr lang="en-US" sz="1600" dirty="0" err="1" smtClean="0"/>
              <a:t>Runnable,long</a:t>
            </a:r>
            <a:r>
              <a:rPr lang="en-US" sz="16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75806"/>
            <a:ext cx="6048672" cy="193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02" y="2167086"/>
            <a:ext cx="5650398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1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Karni, Itsik Avidan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4968552" cy="2886968"/>
          </a:xfrm>
        </p:spPr>
        <p:txBody>
          <a:bodyPr/>
          <a:lstStyle/>
          <a:p>
            <a:r>
              <a:rPr lang="en-US" dirty="0" smtClean="0"/>
              <a:t>View – (Object) draws something on the screen</a:t>
            </a:r>
          </a:p>
          <a:p>
            <a:r>
              <a:rPr lang="en-US" dirty="0" err="1" smtClean="0"/>
              <a:t>ViewGroup</a:t>
            </a:r>
            <a:r>
              <a:rPr lang="en-US" dirty="0" smtClean="0"/>
              <a:t> – (Object) holds other View and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Can be declared in code and be build at runtime on declared in a .XML file </a:t>
            </a:r>
            <a:r>
              <a:rPr lang="en-US" dirty="0" err="1" smtClean="0"/>
              <a:t>precompilation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5122" name="Picture 2" descr="http://developer.android.com/images/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9702"/>
            <a:ext cx="3434730" cy="18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LinearLayout</a:t>
            </a:r>
            <a:endParaRPr lang="en-US" dirty="0"/>
          </a:p>
          <a:p>
            <a:r>
              <a:rPr lang="en-US" dirty="0" err="1"/>
              <a:t>RelativeLayout</a:t>
            </a:r>
            <a:endParaRPr lang="en-US" dirty="0"/>
          </a:p>
          <a:p>
            <a:r>
              <a:rPr lang="en-US" dirty="0" err="1" smtClean="0"/>
              <a:t>AbsolutelLayout</a:t>
            </a:r>
            <a:endParaRPr lang="en-US" dirty="0" smtClean="0"/>
          </a:p>
          <a:p>
            <a:r>
              <a:rPr lang="en-US" dirty="0" err="1" smtClean="0"/>
              <a:t>FrameLayout</a:t>
            </a:r>
            <a:endParaRPr lang="en-US" dirty="0" smtClean="0"/>
          </a:p>
          <a:p>
            <a:r>
              <a:rPr lang="en-US" dirty="0" err="1" smtClean="0"/>
              <a:t>TableLayout</a:t>
            </a:r>
            <a:endParaRPr lang="en-US" dirty="0" smtClean="0"/>
          </a:p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GridView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6148" name="Picture 4" descr="http://developer.android.com/images/ui/relativelayout-smal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66106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developer.android.com/images/ui/listview-sma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412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developer.android.com/images/ui/gridview-small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2290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developer.android.com/images/ui/linearlayout-small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66106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definition and binding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4302131" cy="191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81666"/>
            <a:ext cx="4327730" cy="10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11560" y="3795886"/>
            <a:ext cx="2520280" cy="1008112"/>
          </a:xfrm>
          <a:prstGeom prst="wedgeRoundRectCallout">
            <a:avLst>
              <a:gd name="adj1" fmla="val 95159"/>
              <a:gd name="adj2" fmla="val -31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layout resource at runtime using its ID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80112" y="1743130"/>
            <a:ext cx="2880320" cy="1188659"/>
          </a:xfrm>
          <a:prstGeom prst="wedgeRoundRectCallout">
            <a:avLst>
              <a:gd name="adj1" fmla="val -86411"/>
              <a:gd name="adj2" fmla="val 1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.XML for the layout  under the ../res/layout/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android:id</a:t>
            </a:r>
            <a:r>
              <a:rPr lang="en-US" dirty="0" smtClean="0"/>
              <a:t> – to uniquely identify the View within the tree  </a:t>
            </a:r>
          </a:p>
          <a:p>
            <a:pPr lvl="1"/>
            <a:r>
              <a:rPr lang="en-US" dirty="0" smtClean="0"/>
              <a:t>@ : relative path </a:t>
            </a:r>
          </a:p>
          <a:p>
            <a:pPr lvl="1"/>
            <a:r>
              <a:rPr lang="en-US" dirty="0" smtClean="0"/>
              <a:t>+ 	: </a:t>
            </a:r>
            <a:r>
              <a:rPr lang="en-US" dirty="0"/>
              <a:t> </a:t>
            </a:r>
            <a:r>
              <a:rPr lang="en-US" dirty="0" smtClean="0"/>
              <a:t>indication for a new resource declaration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99942"/>
            <a:ext cx="523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031235"/>
            <a:ext cx="38481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3" y="2067694"/>
            <a:ext cx="7834921" cy="24761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4968552" cy="2886968"/>
          </a:xfrm>
        </p:spPr>
        <p:txBody>
          <a:bodyPr/>
          <a:lstStyle/>
          <a:p>
            <a:r>
              <a:rPr lang="en-US" dirty="0" smtClean="0"/>
              <a:t>Android provides a wide veracity of UI controls (Widgets) </a:t>
            </a:r>
          </a:p>
          <a:p>
            <a:r>
              <a:rPr lang="en-US" dirty="0" smtClean="0"/>
              <a:t>Adding the widgets can be done using the xml layout or within the Activity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controls</a:t>
            </a:r>
            <a:endParaRPr lang="en-US" dirty="0"/>
          </a:p>
        </p:txBody>
      </p:sp>
      <p:pic>
        <p:nvPicPr>
          <p:cNvPr id="9218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773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184576" cy="2886968"/>
          </a:xfrm>
        </p:spPr>
        <p:txBody>
          <a:bodyPr/>
          <a:lstStyle/>
          <a:p>
            <a:r>
              <a:rPr lang="en-US" dirty="0" smtClean="0"/>
              <a:t>Consists of text and/or icon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onClick</a:t>
            </a:r>
            <a:r>
              <a:rPr lang="en-US" dirty="0" smtClean="0"/>
              <a:t>” event can be declared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the XML – </a:t>
            </a:r>
            <a:r>
              <a:rPr lang="en-US" dirty="0" err="1" smtClean="0"/>
              <a:t>android:onClick</a:t>
            </a:r>
            <a:endParaRPr lang="en-US" dirty="0" smtClean="0"/>
          </a:p>
          <a:p>
            <a:pPr lvl="1"/>
            <a:r>
              <a:rPr lang="en-US" dirty="0" smtClean="0"/>
              <a:t>On the code – </a:t>
            </a:r>
            <a:r>
              <a:rPr lang="en-US" dirty="0" err="1" smtClean="0"/>
              <a:t>OnClickListener</a:t>
            </a:r>
            <a:endParaRPr lang="en-US" dirty="0" smtClean="0"/>
          </a:p>
          <a:p>
            <a:r>
              <a:rPr lang="en-US" dirty="0" smtClean="0"/>
              <a:t>Can be styled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61784"/>
            <a:ext cx="3129905" cy="94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84" y="3437692"/>
            <a:ext cx="3844280" cy="107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1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user to type text into the application</a:t>
            </a:r>
          </a:p>
          <a:p>
            <a:r>
              <a:rPr lang="en-US" dirty="0" err="1">
                <a:solidFill>
                  <a:srgbClr val="7030A0"/>
                </a:solidFill>
              </a:rPr>
              <a:t>android:inputType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param</a:t>
            </a:r>
            <a:r>
              <a:rPr lang="en-US" dirty="0" smtClean="0"/>
              <a:t> - Can have different input types – numbers, data, passwords, email etc.</a:t>
            </a:r>
          </a:p>
          <a:p>
            <a:r>
              <a:rPr lang="en-US" dirty="0" err="1" smtClean="0"/>
              <a:t>android:imeOption</a:t>
            </a:r>
            <a:r>
              <a:rPr lang="en-US" dirty="0" smtClean="0"/>
              <a:t> – specify an action to be made when users have completed their input</a:t>
            </a:r>
          </a:p>
          <a:p>
            <a:r>
              <a:rPr lang="en-US" dirty="0" err="1" smtClean="0"/>
              <a:t>onEditorActionListeneer</a:t>
            </a:r>
            <a:r>
              <a:rPr lang="en-US" dirty="0" smtClean="0"/>
              <a:t> – listen for the specific action event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112568" cy="2886968"/>
          </a:xfrm>
        </p:spPr>
        <p:txBody>
          <a:bodyPr/>
          <a:lstStyle/>
          <a:p>
            <a:r>
              <a:rPr lang="en-US" dirty="0" smtClean="0"/>
              <a:t>Allow the user to select one or more options from a set 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CheckBox</a:t>
            </a:r>
            <a:r>
              <a:rPr lang="en-US" dirty="0" smtClean="0"/>
              <a:t> , a </a:t>
            </a:r>
            <a:r>
              <a:rPr lang="en-US" dirty="0" err="1" smtClean="0"/>
              <a:t>onClick</a:t>
            </a:r>
            <a:r>
              <a:rPr lang="en-US" dirty="0" smtClean="0"/>
              <a:t> listener must be defined </a:t>
            </a:r>
          </a:p>
          <a:p>
            <a:r>
              <a:rPr lang="en-US" dirty="0" smtClean="0"/>
              <a:t>The definition can be for all </a:t>
            </a:r>
            <a:r>
              <a:rPr lang="en-US" dirty="0" err="1" smtClean="0"/>
              <a:t>CheckBoxes</a:t>
            </a:r>
            <a:r>
              <a:rPr lang="en-US" dirty="0" smtClean="0"/>
              <a:t> in the view with </a:t>
            </a:r>
            <a:r>
              <a:rPr lang="en-US" dirty="0" err="1" smtClean="0"/>
              <a:t>differend</a:t>
            </a:r>
            <a:r>
              <a:rPr lang="en-US" dirty="0" smtClean="0"/>
              <a:t> handling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51670"/>
            <a:ext cx="3018187" cy="29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the user to change a setting between two </a:t>
            </a:r>
            <a:r>
              <a:rPr lang="en-US" dirty="0" smtClean="0"/>
              <a:t>states</a:t>
            </a:r>
            <a:endParaRPr lang="en-US" dirty="0"/>
          </a:p>
          <a:p>
            <a:r>
              <a:rPr lang="en-US" dirty="0" smtClean="0"/>
              <a:t>In addition to </a:t>
            </a:r>
            <a:r>
              <a:rPr lang="en-US" dirty="0" err="1" smtClean="0"/>
              <a:t>onClickListener</a:t>
            </a:r>
            <a:r>
              <a:rPr lang="en-US" dirty="0" smtClean="0"/>
              <a:t> there is the </a:t>
            </a:r>
            <a:r>
              <a:rPr lang="en-US" dirty="0" err="1" smtClean="0"/>
              <a:t>OnCheckedChangeListener</a:t>
            </a:r>
            <a:endParaRPr lang="en-US" dirty="0" smtClean="0"/>
          </a:p>
          <a:p>
            <a:r>
              <a:rPr lang="en-US" dirty="0" smtClean="0"/>
              <a:t>Android 4.0 – introduces another kind of Toggle “Switch” that allows a slider control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5" y="1707654"/>
            <a:ext cx="5760641" cy="2886968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a quick way to select one value from a </a:t>
            </a:r>
            <a:r>
              <a:rPr lang="en-US" dirty="0" smtClean="0"/>
              <a:t>set</a:t>
            </a:r>
          </a:p>
          <a:p>
            <a:r>
              <a:rPr lang="en-US" dirty="0"/>
              <a:t>In the default state, a spinner shows its currently selected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 Spinner can be populated from any source, but must be provided using the </a:t>
            </a:r>
            <a:r>
              <a:rPr lang="en-US" dirty="0" err="1" smtClean="0"/>
              <a:t>SpinnerAdapter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83718"/>
            <a:ext cx="2126201" cy="187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1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7734"/>
            <a:ext cx="6057304" cy="151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8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provides controls for the user to pick a time or pick a date as ready-to-use </a:t>
            </a:r>
            <a:r>
              <a:rPr lang="en-US" dirty="0" smtClean="0"/>
              <a:t>dialogs</a:t>
            </a:r>
          </a:p>
          <a:p>
            <a:r>
              <a:rPr lang="en-US" dirty="0"/>
              <a:t>Using these pickers helps ensure that your users can pick a time or date that is valid, formatted correctly, and adjusted to the user's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91830"/>
            <a:ext cx="3419974" cy="16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View component there are several useful UI public methods </a:t>
            </a:r>
          </a:p>
          <a:p>
            <a:r>
              <a:rPr lang="en-US" dirty="0" smtClean="0"/>
              <a:t>These methods are called by the Android FW when the respective action occurs on the Object </a:t>
            </a:r>
          </a:p>
          <a:p>
            <a:r>
              <a:rPr lang="en-US" dirty="0" smtClean="0"/>
              <a:t>Developer can extend each view and implement </a:t>
            </a:r>
            <a:r>
              <a:rPr lang="en-US" smtClean="0"/>
              <a:t>the </a:t>
            </a:r>
            <a:r>
              <a:rPr lang="en-US" smtClean="0"/>
              <a:t>behavior </a:t>
            </a:r>
            <a:r>
              <a:rPr lang="en-US" dirty="0" smtClean="0"/>
              <a:t>of each event – bad practice !</a:t>
            </a:r>
          </a:p>
          <a:p>
            <a:r>
              <a:rPr lang="en-US" dirty="0" smtClean="0"/>
              <a:t>The developer can use View’s nested interfaces with callbacks – Event Listeners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interface in </a:t>
            </a:r>
            <a:r>
              <a:rPr lang="en-US" dirty="0" smtClean="0"/>
              <a:t>the View class </a:t>
            </a:r>
            <a:r>
              <a:rPr lang="en-US" dirty="0"/>
              <a:t>that contains a single callback </a:t>
            </a:r>
            <a:r>
              <a:rPr lang="en-US" dirty="0" smtClean="0"/>
              <a:t>method</a:t>
            </a:r>
          </a:p>
          <a:p>
            <a:r>
              <a:rPr lang="en-US" dirty="0"/>
              <a:t>These methods will be called by the Android </a:t>
            </a:r>
            <a:r>
              <a:rPr lang="en-US" dirty="0" smtClean="0"/>
              <a:t>FW when </a:t>
            </a:r>
            <a:r>
              <a:rPr lang="en-US" dirty="0"/>
              <a:t>the View to which the listener has been registered is triggered by user interaction with the item in the </a:t>
            </a:r>
            <a:r>
              <a:rPr lang="en-US" dirty="0" smtClean="0"/>
              <a:t>UI</a:t>
            </a:r>
          </a:p>
          <a:p>
            <a:r>
              <a:rPr lang="en-US" dirty="0" err="1" smtClean="0"/>
              <a:t>onClickListener</a:t>
            </a:r>
            <a:r>
              <a:rPr lang="en-US" dirty="0" smtClean="0"/>
              <a:t> , </a:t>
            </a:r>
            <a:r>
              <a:rPr lang="en-US" dirty="0" err="1" smtClean="0"/>
              <a:t>onFoucusChange</a:t>
            </a:r>
            <a:r>
              <a:rPr lang="en-US" dirty="0" smtClean="0"/>
              <a:t>() , </a:t>
            </a:r>
            <a:r>
              <a:rPr lang="en-US" dirty="0" err="1" smtClean="0"/>
              <a:t>onKey</a:t>
            </a:r>
            <a:r>
              <a:rPr lang="en-US" dirty="0" smtClean="0"/>
              <a:t>() , </a:t>
            </a:r>
            <a:r>
              <a:rPr lang="en-US" dirty="0" err="1" smtClean="0"/>
              <a:t>onCreateContextMenu</a:t>
            </a:r>
            <a:r>
              <a:rPr lang="en-US" dirty="0" smtClean="0"/>
              <a:t>() 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698977"/>
              </p:ext>
            </p:extLst>
          </p:nvPr>
        </p:nvGraphicFramePr>
        <p:xfrm>
          <a:off x="395288" y="1708150"/>
          <a:ext cx="84248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31"/>
                <a:gridCol w="4212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Manifest : </a:t>
                      </a:r>
                    </a:p>
                    <a:p>
                      <a:r>
                        <a:rPr lang="en-US" dirty="0" smtClean="0"/>
                        <a:t>&lt;activity&gt;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android:launchMode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Intent Flags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singleTop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singleTask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FLAG_ACTIVITY_NEW_TASK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singleInstance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FLAG_ACTIVITY_SINGLE_TOP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FLAG_ACTIVITY_CLEAR_TOP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task – launch modes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4299942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The launched Activity will be resumed through the </a:t>
            </a:r>
            <a:r>
              <a:rPr lang="en-US" sz="2000" dirty="0" err="1" smtClean="0"/>
              <a:t>onNewIntent</a:t>
            </a:r>
            <a:r>
              <a:rPr lang="en-US" sz="2000" dirty="0" smtClean="0"/>
              <a:t>() method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6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[http://www.android.com/develop]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[http://developer.android.com/guide/components/index.html]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 smtClean="0"/>
              <a:t>W.Frank</a:t>
            </a:r>
            <a:r>
              <a:rPr lang="en-US" dirty="0" smtClean="0"/>
              <a:t> </a:t>
            </a:r>
            <a:r>
              <a:rPr lang="en-US" dirty="0" err="1" smtClean="0"/>
              <a:t>Ableson</a:t>
            </a:r>
            <a:r>
              <a:rPr lang="en-US" dirty="0" smtClean="0"/>
              <a:t>, </a:t>
            </a:r>
            <a:r>
              <a:rPr lang="en-US" dirty="0" err="1" smtClean="0"/>
              <a:t>Robi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r>
              <a:rPr lang="en-US" dirty="0" smtClean="0"/>
              <a:t>, Chris King.  “Android </a:t>
            </a:r>
            <a:r>
              <a:rPr lang="en-US" dirty="0"/>
              <a:t>in Action, 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edition”, 2011.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Google I/O 2010, The world of </a:t>
            </a:r>
            <a:r>
              <a:rPr lang="en-US" dirty="0" err="1" smtClean="0"/>
              <a:t>ListView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[http://www.youtube.com/watch?v=wDBM6wVEO70]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Intent message is responsible for activating Activities, Services &amp; Broadcast Receiver using the relevant method.</a:t>
            </a:r>
          </a:p>
          <a:p>
            <a:r>
              <a:rPr lang="en-US" dirty="0" smtClean="0"/>
              <a:t>The Android OS is responsible to find the appropriate Activity, Service, Broadcast Receiver to respond to the intent.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&amp; Intent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Intent Object contains information for the component that receives the intent &amp; for the Android OS </a:t>
            </a:r>
          </a:p>
          <a:p>
            <a:r>
              <a:rPr lang="en-US" dirty="0" smtClean="0"/>
              <a:t>Component name </a:t>
            </a:r>
          </a:p>
          <a:p>
            <a:r>
              <a:rPr lang="en-US" dirty="0" smtClean="0"/>
              <a:t>Action </a:t>
            </a:r>
          </a:p>
          <a:p>
            <a:r>
              <a:rPr lang="en-US" dirty="0" smtClean="0"/>
              <a:t>Data ( URI &amp; MIME ) </a:t>
            </a:r>
          </a:p>
          <a:p>
            <a:r>
              <a:rPr lang="en-US" dirty="0" smtClean="0"/>
              <a:t>Category </a:t>
            </a:r>
          </a:p>
          <a:p>
            <a:r>
              <a:rPr lang="en-US" dirty="0" smtClean="0"/>
              <a:t>Extra</a:t>
            </a:r>
          </a:p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694211" y="2665703"/>
            <a:ext cx="18002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7132" y="230138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1102" y="298509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694211" y="2382234"/>
            <a:ext cx="180020" cy="207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a capability of the component – a set of intents that the component is willing to receive </a:t>
            </a:r>
          </a:p>
          <a:p>
            <a:r>
              <a:rPr lang="en-US" dirty="0" smtClean="0"/>
              <a:t>Component can have more than one Intent filter – each job will be represented by a filter</a:t>
            </a:r>
          </a:p>
          <a:p>
            <a:r>
              <a:rPr lang="en-US" dirty="0" smtClean="0"/>
              <a:t>Generally not set up in the Java code but in the </a:t>
            </a:r>
            <a:r>
              <a:rPr lang="en-US" dirty="0" smtClean="0">
                <a:solidFill>
                  <a:srgbClr val="0070C0"/>
                </a:solidFill>
              </a:rPr>
              <a:t>AndroidManifest.xml</a:t>
            </a:r>
            <a:r>
              <a:rPr lang="en-US" dirty="0" smtClean="0"/>
              <a:t> file , except Broadcast Receiver that can be registered dynamically by calling </a:t>
            </a:r>
            <a:r>
              <a:rPr lang="en-US" dirty="0" err="1" smtClean="0">
                <a:solidFill>
                  <a:srgbClr val="0070C0"/>
                </a:solidFill>
              </a:rPr>
              <a:t>Context.registerReciver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2608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&amp; Intent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79692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139952" y="1283494"/>
            <a:ext cx="3240360" cy="848320"/>
          </a:xfrm>
          <a:prstGeom prst="wedgeRectCallout">
            <a:avLst>
              <a:gd name="adj1" fmla="val 18281"/>
              <a:gd name="adj2" fmla="val 86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 an Icon and label to be displayed in the application launcher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380160" y="3363838"/>
            <a:ext cx="4296295" cy="848320"/>
          </a:xfrm>
          <a:prstGeom prst="wedgeRectCallout">
            <a:avLst>
              <a:gd name="adj1" fmla="val 14171"/>
              <a:gd name="adj2" fmla="val -126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a new task for the application, enables the user to return to it any time after it has been launched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Responding to a global event such as a ringing phone or an incoming text message </a:t>
            </a:r>
          </a:p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registers to receive </a:t>
            </a:r>
            <a:r>
              <a:rPr lang="en-US" dirty="0" smtClean="0"/>
              <a:t>Intent in one of the following </a:t>
            </a:r>
          </a:p>
          <a:p>
            <a:pPr lvl="1"/>
            <a:r>
              <a:rPr lang="en-US" dirty="0" smtClean="0"/>
              <a:t>At runtime using the Context </a:t>
            </a:r>
          </a:p>
          <a:p>
            <a:pPr lvl="1"/>
            <a:r>
              <a:rPr lang="en-US" dirty="0" smtClean="0"/>
              <a:t>On the Android-Manifest.xml file </a:t>
            </a:r>
          </a:p>
          <a:p>
            <a:r>
              <a:rPr lang="en-US" dirty="0" smtClean="0"/>
              <a:t>If requires </a:t>
            </a:r>
            <a:r>
              <a:rPr lang="en-US" dirty="0"/>
              <a:t>more than a trivial amount of code execution, it’s recommended that </a:t>
            </a:r>
            <a:r>
              <a:rPr lang="en-US" dirty="0" smtClean="0"/>
              <a:t>the code </a:t>
            </a:r>
            <a:r>
              <a:rPr lang="en-US" dirty="0"/>
              <a:t>initiate a request to a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an Application &gt;&gt; new Linux process with a single thread</a:t>
            </a:r>
          </a:p>
          <a:p>
            <a:r>
              <a:rPr lang="en-US" dirty="0" smtClean="0"/>
              <a:t>Changing the default behavior is available via the </a:t>
            </a:r>
            <a:r>
              <a:rPr lang="en-US" dirty="0" smtClean="0">
                <a:solidFill>
                  <a:srgbClr val="0070C0"/>
                </a:solidFill>
              </a:rPr>
              <a:t>AndroidManifest.xml</a:t>
            </a:r>
            <a:r>
              <a:rPr lang="en-US" dirty="0" smtClean="0"/>
              <a:t> file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Threads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2300</TotalTime>
  <Words>886</Words>
  <Application>Microsoft Office PowerPoint</Application>
  <PresentationFormat>On-screen Show (16:9)</PresentationFormat>
  <Paragraphs>134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Android Fundamentals </vt:lpstr>
      <vt:lpstr>Application Task </vt:lpstr>
      <vt:lpstr>Application task – launch modes </vt:lpstr>
      <vt:lpstr>Intent &amp; Intent Filters</vt:lpstr>
      <vt:lpstr>Intent</vt:lpstr>
      <vt:lpstr>Intent Filters</vt:lpstr>
      <vt:lpstr>Task &amp; Intent </vt:lpstr>
      <vt:lpstr>Broadcast Receivers</vt:lpstr>
      <vt:lpstr>Process &amp; Threads </vt:lpstr>
      <vt:lpstr>Process lifecycle</vt:lpstr>
      <vt:lpstr>Threads</vt:lpstr>
      <vt:lpstr>Threads</vt:lpstr>
      <vt:lpstr>Threads </vt:lpstr>
      <vt:lpstr>Threads</vt:lpstr>
      <vt:lpstr>User Interface</vt:lpstr>
      <vt:lpstr>Intro</vt:lpstr>
      <vt:lpstr>Layouts</vt:lpstr>
      <vt:lpstr>Layout definition and binding </vt:lpstr>
      <vt:lpstr>Layout attributes </vt:lpstr>
      <vt:lpstr>Input controls</vt:lpstr>
      <vt:lpstr>Buttons </vt:lpstr>
      <vt:lpstr>Text Fields</vt:lpstr>
      <vt:lpstr>Checkboxes</vt:lpstr>
      <vt:lpstr>Toggle</vt:lpstr>
      <vt:lpstr>Spinner</vt:lpstr>
      <vt:lpstr>Spinner</vt:lpstr>
      <vt:lpstr>Picker</vt:lpstr>
      <vt:lpstr>Input Events</vt:lpstr>
      <vt:lpstr>Event Listeners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80</cp:revision>
  <dcterms:created xsi:type="dcterms:W3CDTF">2012-08-06T18:15:49Z</dcterms:created>
  <dcterms:modified xsi:type="dcterms:W3CDTF">2012-10-18T15:25:19Z</dcterms:modified>
</cp:coreProperties>
</file>