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1" r:id="rId3"/>
    <p:sldId id="263" r:id="rId4"/>
    <p:sldId id="264" r:id="rId5"/>
    <p:sldId id="26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2" autoAdjust="0"/>
  </p:normalViewPr>
  <p:slideViewPr>
    <p:cSldViewPr>
      <p:cViewPr varScale="1">
        <p:scale>
          <a:sx n="105" d="100"/>
          <a:sy n="105" d="100"/>
        </p:scale>
        <p:origin x="-7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6E1C-403C-4D8C-9EF2-2718B0869D4D}" type="datetimeFigureOut">
              <a:rPr lang="en-US" smtClean="0"/>
              <a:t>7/15/2013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AFF1-627C-4745-9A8F-EEBF9E089E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2886968"/>
          </a:xfrm>
        </p:spPr>
        <p:txBody>
          <a:bodyPr/>
          <a:lstStyle>
            <a:lvl2pPr marL="576263" indent="-27432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90925"/>
            <a:ext cx="8496944" cy="300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5</a:t>
            </a:r>
            <a:r>
              <a:rPr lang="en-US" smtClean="0"/>
              <a:t>.1</a:t>
            </a:r>
            <a:endParaRPr lang="en-US" dirty="0" smtClean="0"/>
          </a:p>
          <a:p>
            <a:r>
              <a:rPr lang="en-US" dirty="0" smtClean="0"/>
              <a:t>Tom Karni, Itsik Avidan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040" y="1635646"/>
            <a:ext cx="8820472" cy="36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a fragment: </a:t>
            </a:r>
            <a:r>
              <a:rPr lang="en-US" sz="2000" dirty="0" err="1" smtClean="0"/>
              <a:t>getActivity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/>
              <a:t>an activity: getFragmentManager().findFragmentById(R.id.example_fragment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event callbacks to the activity:</a:t>
            </a:r>
            <a:br>
              <a:rPr lang="en-US" sz="2000" dirty="0"/>
            </a:br>
            <a:r>
              <a:rPr lang="en-US" sz="2000" dirty="0"/>
              <a:t>define a callback interface inside the fragment and require that the host activity </a:t>
            </a:r>
            <a:r>
              <a:rPr lang="en-US" sz="2000" dirty="0" smtClean="0"/>
              <a:t>implement </a:t>
            </a:r>
            <a:r>
              <a:rPr lang="en-US" sz="2000" dirty="0"/>
              <a:t>it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Communicate with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Communicate with activity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14" y="2806546"/>
            <a:ext cx="6017987" cy="206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51520" y="1917030"/>
            <a:ext cx="8424936" cy="2886968"/>
          </a:xfrm>
        </p:spPr>
        <p:txBody>
          <a:bodyPr/>
          <a:lstStyle/>
          <a:p>
            <a:r>
              <a:rPr lang="en-US" dirty="0"/>
              <a:t>OnArticleSelectedListener interface is declared inside fragment </a:t>
            </a: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6512" y="1707654"/>
            <a:ext cx="8424936" cy="2886968"/>
          </a:xfrm>
        </p:spPr>
        <p:txBody>
          <a:bodyPr>
            <a:normAutofit/>
          </a:bodyPr>
          <a:lstStyle/>
          <a:p>
            <a:r>
              <a:rPr lang="en-US" sz="1800" dirty="0"/>
              <a:t>fragment A's </a:t>
            </a:r>
            <a:r>
              <a:rPr lang="en-US" sz="1800" dirty="0" smtClean="0"/>
              <a:t>onAttach</a:t>
            </a:r>
            <a:r>
              <a:rPr lang="en-US" sz="1800" dirty="0"/>
              <a:t>() </a:t>
            </a:r>
            <a:r>
              <a:rPr lang="en-US" sz="1800" dirty="0" smtClean="0"/>
              <a:t>callback </a:t>
            </a:r>
            <a:r>
              <a:rPr lang="en-US" sz="1800" dirty="0"/>
              <a:t>method (which the system calls when adding the fragment to the activity) instantiates an instance of OnArticleSelectedListener by casting the </a:t>
            </a:r>
            <a:r>
              <a:rPr lang="en-US" sz="1800" dirty="0" smtClean="0"/>
              <a:t>Activity </a:t>
            </a:r>
            <a:r>
              <a:rPr lang="en-US" sz="1800" dirty="0"/>
              <a:t>that is passed into </a:t>
            </a:r>
            <a:r>
              <a:rPr lang="en-US" sz="1800" dirty="0" smtClean="0"/>
              <a:t>onAttach()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mListener member </a:t>
            </a:r>
            <a:r>
              <a:rPr lang="en-US" sz="1800" dirty="0" smtClean="0"/>
              <a:t>holds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a reference to activity's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implementation </a:t>
            </a:r>
            <a:r>
              <a:rPr lang="en-US" sz="1800" dirty="0"/>
              <a:t>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OnArticleSelectedListener</a:t>
            </a:r>
            <a:endParaRPr lang="en-US" sz="18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Communicate with activity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737539"/>
            <a:ext cx="6120680" cy="2354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public static class FragmentA extends ListFragment {</a:t>
            </a:r>
          </a:p>
          <a:p>
            <a:r>
              <a:rPr lang="en-US" sz="1050" dirty="0"/>
              <a:t>    OnArticleSelectedListener mListener;</a:t>
            </a:r>
          </a:p>
          <a:p>
            <a:r>
              <a:rPr lang="en-US" sz="1050" dirty="0"/>
              <a:t>    ...</a:t>
            </a:r>
          </a:p>
          <a:p>
            <a:r>
              <a:rPr lang="en-US" sz="1050" dirty="0"/>
              <a:t>    @Override</a:t>
            </a:r>
          </a:p>
          <a:p>
            <a:r>
              <a:rPr lang="en-US" sz="1050" dirty="0"/>
              <a:t>    public void onAttach(Activity activity) {</a:t>
            </a:r>
          </a:p>
          <a:p>
            <a:r>
              <a:rPr lang="en-US" sz="1050" dirty="0"/>
              <a:t>        super.onAttach(activity);</a:t>
            </a:r>
          </a:p>
          <a:p>
            <a:r>
              <a:rPr lang="en-US" sz="1050" dirty="0"/>
              <a:t>        try {</a:t>
            </a:r>
          </a:p>
          <a:p>
            <a:r>
              <a:rPr lang="en-US" sz="1050" dirty="0"/>
              <a:t>            mListener = (OnArticleSelectedListener) activity;</a:t>
            </a:r>
          </a:p>
          <a:p>
            <a:r>
              <a:rPr lang="en-US" sz="1050" dirty="0"/>
              <a:t>        } catch (ClassCastException e) {</a:t>
            </a:r>
          </a:p>
          <a:p>
            <a:r>
              <a:rPr lang="en-US" sz="1050" dirty="0"/>
              <a:t>            throw new ClassCastException(activity.toString() + " must implement OnArticleSelectedListener");</a:t>
            </a:r>
          </a:p>
          <a:p>
            <a:r>
              <a:rPr lang="en-US" sz="1050" dirty="0"/>
              <a:t>        }</a:t>
            </a:r>
          </a:p>
          <a:p>
            <a:r>
              <a:rPr lang="en-US" sz="1050" dirty="0"/>
              <a:t>    }</a:t>
            </a:r>
          </a:p>
          <a:p>
            <a:r>
              <a:rPr lang="en-US" sz="1050" dirty="0"/>
              <a:t>    ...</a:t>
            </a:r>
          </a:p>
          <a:p>
            <a:r>
              <a:rPr lang="en-US" sz="1050" dirty="0" smtClean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0951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563638"/>
            <a:ext cx="8424936" cy="2886968"/>
          </a:xfrm>
        </p:spPr>
        <p:txBody>
          <a:bodyPr>
            <a:normAutofit/>
          </a:bodyPr>
          <a:lstStyle/>
          <a:p>
            <a:r>
              <a:rPr lang="en-US" sz="1800" dirty="0"/>
              <a:t>the activity that hosts the fragment implements the OnArticleSelectedListenerinterface and overrides onArticleSelected() to notify fragment B of the event from fragment 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36" y="2499742"/>
            <a:ext cx="6769968" cy="258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Communicate with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</a:t>
            </a:r>
            <a:r>
              <a:rPr lang="en-US" dirty="0"/>
              <a:t>multiple fragments </a:t>
            </a:r>
            <a:endParaRPr lang="en-US" dirty="0" smtClean="0"/>
          </a:p>
          <a:p>
            <a:r>
              <a:rPr lang="fr-FR" dirty="0" smtClean="0"/>
              <a:t>Reuse </a:t>
            </a:r>
            <a:r>
              <a:rPr lang="fr-FR" dirty="0"/>
              <a:t>a fragment in multiple </a:t>
            </a:r>
            <a:r>
              <a:rPr lang="fr-FR" dirty="0" smtClean="0"/>
              <a:t>activities</a:t>
            </a:r>
          </a:p>
          <a:p>
            <a:r>
              <a:rPr lang="en-US" dirty="0" smtClean="0"/>
              <a:t>Fragment's </a:t>
            </a:r>
            <a:r>
              <a:rPr lang="en-US" dirty="0"/>
              <a:t>lifecycle is directly affected by the host activity's </a:t>
            </a:r>
            <a:r>
              <a:rPr lang="en-US" dirty="0" smtClean="0"/>
              <a:t>lifecycle</a:t>
            </a:r>
          </a:p>
          <a:p>
            <a:r>
              <a:rPr lang="en-US" dirty="0" smtClean="0"/>
              <a:t>Can add </a:t>
            </a:r>
            <a:r>
              <a:rPr lang="en-US" dirty="0"/>
              <a:t>or </a:t>
            </a:r>
            <a:r>
              <a:rPr lang="en-US" dirty="0" smtClean="0"/>
              <a:t>remove fragments when activity is running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dirty="0" smtClean="0">
                <a:solidFill>
                  <a:schemeClr val="bg1"/>
                </a:solidFill>
              </a:rPr>
              <a:t>Fragment represents </a:t>
            </a:r>
            <a:r>
              <a:rPr lang="en-US" sz="3200" dirty="0">
                <a:solidFill>
                  <a:schemeClr val="bg1"/>
                </a:solidFill>
              </a:rPr>
              <a:t>a behavior or a portion of user interface in </a:t>
            </a:r>
            <a:r>
              <a:rPr lang="en-US" sz="3200" dirty="0" smtClean="0">
                <a:solidFill>
                  <a:schemeClr val="bg1"/>
                </a:solidFill>
              </a:rPr>
              <a:t>an Activity.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4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347614"/>
            <a:ext cx="8424936" cy="2886968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for reuse 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directly manipulating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fragment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another fragment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26" y="2283718"/>
            <a:ext cx="5193770" cy="273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28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as part of the OS form Android </a:t>
            </a:r>
            <a:r>
              <a:rPr lang="en-US" dirty="0"/>
              <a:t>3.0 (API level 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Older versions can use the support library located in the sdk under: extras -&gt; android -&gt; support</a:t>
            </a:r>
            <a:br>
              <a:rPr lang="en-US" dirty="0" smtClean="0"/>
            </a:br>
            <a:r>
              <a:rPr lang="en-US" dirty="0" smtClean="0"/>
              <a:t>The .jar file should be imported into the project.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Backwards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2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DialogFragment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alternative to using </a:t>
            </a:r>
            <a:r>
              <a:rPr lang="en-US" dirty="0" smtClean="0"/>
              <a:t>the activity’s </a:t>
            </a:r>
            <a:r>
              <a:rPr lang="en-US" dirty="0"/>
              <a:t>dialog helper methods </a:t>
            </a:r>
            <a:endParaRPr lang="en-US" dirty="0" smtClean="0"/>
          </a:p>
          <a:p>
            <a:r>
              <a:rPr lang="en-US" dirty="0" smtClean="0"/>
              <a:t>PreferencesFragment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useful when creating a "settings" activity for your application</a:t>
            </a:r>
            <a:endParaRPr lang="en-US" dirty="0" smtClean="0"/>
          </a:p>
          <a:p>
            <a:r>
              <a:rPr lang="en-US" dirty="0" smtClean="0"/>
              <a:t>ListFragment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Displays a list of items that are managed by an adapter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2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19622"/>
            <a:ext cx="8424936" cy="36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&lt;fragment&gt; </a:t>
            </a:r>
            <a:r>
              <a:rPr lang="en-US" dirty="0" smtClean="0"/>
              <a:t>element in </a:t>
            </a:r>
            <a:br>
              <a:rPr lang="en-US" dirty="0" smtClean="0"/>
            </a:br>
            <a:r>
              <a:rPr lang="en-US" dirty="0" smtClean="0"/>
              <a:t>the layout file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to an </a:t>
            </a:r>
            <a:r>
              <a:rPr lang="en-US" dirty="0" smtClean="0"/>
              <a:t>existing</a:t>
            </a:r>
            <a:br>
              <a:rPr lang="en-US" dirty="0" smtClean="0"/>
            </a:br>
            <a:r>
              <a:rPr lang="en-US" dirty="0" smtClean="0"/>
              <a:t>ViewGroup in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Invisible </a:t>
            </a:r>
            <a:r>
              <a:rPr lang="en-US" dirty="0"/>
              <a:t>worker </a:t>
            </a:r>
            <a:r>
              <a:rPr lang="en-US" dirty="0" smtClean="0"/>
              <a:t>(without ui)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028"/>
            <a:ext cx="8229600" cy="939546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/>
              <a:t>a fragment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15566"/>
            <a:ext cx="3909641" cy="211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9" y="3363838"/>
            <a:ext cx="6801749" cy="47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1400"/>
            <a:ext cx="4771058" cy="65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18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onCretae()</a:t>
            </a:r>
            <a:br>
              <a:rPr lang="en-US" dirty="0" smtClean="0"/>
            </a:br>
            <a:r>
              <a:rPr lang="en-US" dirty="0" smtClean="0"/>
              <a:t>initialize </a:t>
            </a:r>
            <a:r>
              <a:rPr lang="en-US" dirty="0"/>
              <a:t>essential components</a:t>
            </a:r>
            <a:endParaRPr lang="en-US" dirty="0" smtClean="0"/>
          </a:p>
          <a:p>
            <a:r>
              <a:rPr lang="en-US" dirty="0" smtClean="0"/>
              <a:t>onCreateView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draw its user interface </a:t>
            </a:r>
            <a:br>
              <a:rPr lang="en-US" dirty="0"/>
            </a:br>
            <a:r>
              <a:rPr lang="en-US" dirty="0"/>
              <a:t>must return a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onPause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commit any changes that should be persisted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459" y="51470"/>
            <a:ext cx="2009045" cy="507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7654"/>
            <a:ext cx="8424936" cy="324036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2200" dirty="0" smtClean="0"/>
              <a:t>LayoutInflater - inflate a layout  </a:t>
            </a:r>
            <a:r>
              <a:rPr lang="en-US" sz="2200" dirty="0"/>
              <a:t>from a </a:t>
            </a:r>
            <a:r>
              <a:rPr lang="en-US" sz="2200" dirty="0" smtClean="0"/>
              <a:t>layout resource defined </a:t>
            </a:r>
            <a:r>
              <a:rPr lang="en-US" sz="2200" dirty="0"/>
              <a:t>in </a:t>
            </a:r>
            <a:r>
              <a:rPr lang="en-US" sz="2200" dirty="0" smtClean="0"/>
              <a:t>XML</a:t>
            </a:r>
          </a:p>
          <a:p>
            <a:r>
              <a:rPr lang="en-US" sz="2200" dirty="0" smtClean="0"/>
              <a:t>ViewGroup</a:t>
            </a:r>
            <a:r>
              <a:rPr lang="en-US" sz="2200" dirty="0"/>
              <a:t>  - </a:t>
            </a:r>
            <a:r>
              <a:rPr lang="en-US" sz="2200" dirty="0" smtClean="0"/>
              <a:t>from </a:t>
            </a:r>
            <a:r>
              <a:rPr lang="en-US" sz="2200" dirty="0"/>
              <a:t>the activity's </a:t>
            </a:r>
            <a:r>
              <a:rPr lang="en-US" sz="2200" dirty="0" smtClean="0"/>
              <a:t>layout </a:t>
            </a:r>
            <a:r>
              <a:rPr lang="en-US" sz="2200" dirty="0"/>
              <a:t>in which your fragment layout will be </a:t>
            </a:r>
            <a:r>
              <a:rPr lang="en-US" sz="2200" dirty="0" smtClean="0"/>
              <a:t>inserted</a:t>
            </a:r>
          </a:p>
          <a:p>
            <a:r>
              <a:rPr lang="en-US" sz="2200" dirty="0"/>
              <a:t>Bundle - provides data about the previous instance of the fragment, if the fragment is being resumed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7308304" cy="18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9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75606"/>
            <a:ext cx="8424936" cy="2886968"/>
          </a:xfrm>
        </p:spPr>
        <p:txBody>
          <a:bodyPr/>
          <a:lstStyle/>
          <a:p>
            <a:r>
              <a:rPr lang="en-US" dirty="0" smtClean="0"/>
              <a:t>Add, remove, replace</a:t>
            </a:r>
          </a:p>
          <a:p>
            <a:r>
              <a:rPr lang="en-US" dirty="0" smtClean="0"/>
              <a:t>Add to back-stack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97" y="2283718"/>
            <a:ext cx="6725155" cy="2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396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3435</TotalTime>
  <Words>305</Words>
  <Application>Microsoft Office PowerPoint</Application>
  <PresentationFormat>On-screen Show (16:9)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Fragments</vt:lpstr>
      <vt:lpstr>A Fragment represents a behavior or a portion of user interface in an Activity.</vt:lpstr>
      <vt:lpstr>Design</vt:lpstr>
      <vt:lpstr>Backwards compatibility</vt:lpstr>
      <vt:lpstr>Subclasses</vt:lpstr>
      <vt:lpstr>Insert a fragment </vt:lpstr>
      <vt:lpstr>Lifecycle</vt:lpstr>
      <vt:lpstr>Create</vt:lpstr>
      <vt:lpstr>Transactions</vt:lpstr>
      <vt:lpstr>Communicate with activity</vt:lpstr>
      <vt:lpstr>Communicate with activity</vt:lpstr>
      <vt:lpstr>Communicate with activity</vt:lpstr>
      <vt:lpstr>Communicate with activity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Itsik Avidan</dc:creator>
  <cp:lastModifiedBy>Itsik Avidan</cp:lastModifiedBy>
  <cp:revision>123</cp:revision>
  <dcterms:created xsi:type="dcterms:W3CDTF">2012-08-06T18:15:49Z</dcterms:created>
  <dcterms:modified xsi:type="dcterms:W3CDTF">2013-07-15T16:46:57Z</dcterms:modified>
</cp:coreProperties>
</file>