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sldIdLst>
    <p:sldId id="256" r:id="rId2"/>
    <p:sldId id="261" r:id="rId3"/>
    <p:sldId id="262" r:id="rId4"/>
    <p:sldId id="263" r:id="rId5"/>
    <p:sldId id="264" r:id="rId6"/>
    <p:sldId id="268" r:id="rId7"/>
    <p:sldId id="265" r:id="rId8"/>
    <p:sldId id="269" r:id="rId9"/>
    <p:sldId id="266" r:id="rId10"/>
    <p:sldId id="270" r:id="rId11"/>
    <p:sldId id="271" r:id="rId12"/>
    <p:sldId id="272" r:id="rId13"/>
    <p:sldId id="273" r:id="rId14"/>
    <p:sldId id="267" r:id="rId15"/>
    <p:sldId id="275" r:id="rId16"/>
    <p:sldId id="274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6" r:id="rId29"/>
    <p:sldId id="287" r:id="rId30"/>
    <p:sldId id="260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2" autoAdjust="0"/>
  </p:normalViewPr>
  <p:slideViewPr>
    <p:cSldViewPr>
      <p:cViewPr varScale="1">
        <p:scale>
          <a:sx n="105" d="100"/>
          <a:sy n="105" d="100"/>
        </p:scale>
        <p:origin x="-79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6E1C-403C-4D8C-9EF2-2718B0869D4D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AFF1-627C-4745-9A8F-EEBF9E089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7654"/>
            <a:ext cx="8424936" cy="2886968"/>
          </a:xfrm>
        </p:spPr>
        <p:txBody>
          <a:bodyPr/>
          <a:lstStyle>
            <a:lvl2pPr marL="576263" indent="-27432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90925"/>
            <a:ext cx="8496944" cy="30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media-types/index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Application’s Data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Tom Karni, Itsik Avidan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create a DB extend the </a:t>
            </a:r>
            <a:r>
              <a:rPr lang="en-US" dirty="0" err="1">
                <a:solidFill>
                  <a:srgbClr val="0070C0"/>
                </a:solidFill>
              </a:rPr>
              <a:t>SQLiteOpenHelper.class</a:t>
            </a:r>
            <a:r>
              <a:rPr lang="en-US" dirty="0" smtClean="0"/>
              <a:t> and implement abstract methods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onCreate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</a:t>
            </a:r>
            <a:r>
              <a:rPr lang="en-US" dirty="0"/>
              <a:t>called if </a:t>
            </a:r>
            <a:r>
              <a:rPr lang="en-US" dirty="0" smtClean="0"/>
              <a:t>the DB does not exists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onUpgrade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–  called if the DB version is increased, allows to update the DB schema </a:t>
            </a:r>
          </a:p>
          <a:p>
            <a:r>
              <a:rPr lang="en-US" dirty="0" smtClean="0"/>
              <a:t>To read or write to DB use </a:t>
            </a:r>
            <a:r>
              <a:rPr lang="en-US" dirty="0" err="1" smtClean="0">
                <a:solidFill>
                  <a:srgbClr val="0070C0"/>
                </a:solidFill>
              </a:rPr>
              <a:t>getReadableDatabase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or </a:t>
            </a:r>
            <a:r>
              <a:rPr lang="en-US" dirty="0" err="1">
                <a:solidFill>
                  <a:srgbClr val="0070C0"/>
                </a:solidFill>
              </a:rPr>
              <a:t>getWritableDatabase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 smtClean="0"/>
              <a:t>respectably  </a:t>
            </a:r>
          </a:p>
          <a:p>
            <a:r>
              <a:rPr lang="en-US" dirty="0" smtClean="0"/>
              <a:t>Best practice – use the identifies </a:t>
            </a:r>
            <a:r>
              <a:rPr lang="en-US" dirty="0" smtClean="0">
                <a:solidFill>
                  <a:srgbClr val="FF0000"/>
                </a:solidFill>
              </a:rPr>
              <a:t>_ID</a:t>
            </a:r>
            <a:r>
              <a:rPr lang="en-US" dirty="0" smtClean="0"/>
              <a:t> for the primary key of the table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DB -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4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SQLiteDatabase</a:t>
            </a:r>
            <a:r>
              <a:rPr lang="en-US" dirty="0" smtClean="0"/>
              <a:t> is the base class for working with the DB </a:t>
            </a:r>
          </a:p>
          <a:p>
            <a:r>
              <a:rPr lang="en-US" dirty="0" smtClean="0"/>
              <a:t>Provides methods to open, query, update and close the DB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SQLiteQueryBuilder</a:t>
            </a:r>
            <a:r>
              <a:rPr lang="en-US" dirty="0" smtClean="0"/>
              <a:t> – a convenience class that help to build SQL queries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DB – query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5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rojection </a:t>
            </a:r>
          </a:p>
          <a:p>
            <a:r>
              <a:rPr lang="en-US" dirty="0"/>
              <a:t>s</a:t>
            </a:r>
            <a:r>
              <a:rPr lang="en-US" dirty="0" smtClean="0"/>
              <a:t>election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electionArgs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groupBy</a:t>
            </a:r>
            <a:r>
              <a:rPr lang="en-US" dirty="0" smtClean="0"/>
              <a:t>  </a:t>
            </a:r>
          </a:p>
          <a:p>
            <a:r>
              <a:rPr lang="en-US" dirty="0" smtClean="0"/>
              <a:t>having </a:t>
            </a:r>
          </a:p>
          <a:p>
            <a:r>
              <a:rPr lang="en-US" dirty="0" err="1" smtClean="0"/>
              <a:t>sortOrder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imit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DB - </a:t>
            </a:r>
            <a:r>
              <a:rPr lang="en-US" smtClean="0"/>
              <a:t>params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43758"/>
            <a:ext cx="56959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02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Represents </a:t>
            </a:r>
            <a:r>
              <a:rPr lang="en-US" dirty="0"/>
              <a:t>the result of a query and basically points to one row of the query </a:t>
            </a:r>
            <a:r>
              <a:rPr lang="en-US" dirty="0" smtClean="0"/>
              <a:t>result</a:t>
            </a:r>
          </a:p>
          <a:p>
            <a:r>
              <a:rPr lang="en-US" dirty="0"/>
              <a:t>This way Android can buffer the query results efficiently; as it does not have to load all data into </a:t>
            </a:r>
            <a:r>
              <a:rPr lang="en-US" dirty="0" smtClean="0"/>
              <a:t>memory</a:t>
            </a:r>
          </a:p>
          <a:p>
            <a:r>
              <a:rPr lang="en-US" dirty="0"/>
              <a:t>To move between individual data rows, you can use the </a:t>
            </a:r>
            <a:r>
              <a:rPr lang="en-US" dirty="0" err="1">
                <a:solidFill>
                  <a:srgbClr val="0070C0"/>
                </a:solidFill>
              </a:rPr>
              <a:t>moveToFirst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moveToNext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 smtClean="0"/>
              <a:t>methods </a:t>
            </a:r>
          </a:p>
          <a:p>
            <a:r>
              <a:rPr lang="en-US" dirty="0" smtClean="0"/>
              <a:t>The </a:t>
            </a:r>
            <a:r>
              <a:rPr lang="en-US" dirty="0" err="1">
                <a:solidFill>
                  <a:srgbClr val="0070C0"/>
                </a:solidFill>
              </a:rPr>
              <a:t>isAfterLast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method allows to check if the end of the query result has been reached.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DB - Cursor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3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backup service allows you to copy persistent data to remote “cloud” storage</a:t>
            </a:r>
          </a:p>
          <a:p>
            <a:r>
              <a:rPr lang="en-US" dirty="0" smtClean="0"/>
              <a:t>If </a:t>
            </a:r>
            <a:r>
              <a:rPr lang="en-US" dirty="0"/>
              <a:t>a user performs a factory reset or converts to a new Android-powered device, the system automatically restores your backup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Completely </a:t>
            </a:r>
            <a:r>
              <a:rPr lang="en-US" dirty="0"/>
              <a:t>transparent to the user and does not affect the functionality or user experience in your application.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backup 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1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Providers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Tom Karni, Itsik Avidan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2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Manage </a:t>
            </a:r>
            <a:r>
              <a:rPr lang="en-US" dirty="0"/>
              <a:t>access to a structured set of </a:t>
            </a:r>
            <a:r>
              <a:rPr lang="en-US" dirty="0" smtClean="0"/>
              <a:t>data or File data (photos, audio or video)</a:t>
            </a:r>
          </a:p>
          <a:p>
            <a:r>
              <a:rPr lang="en-US" dirty="0" smtClean="0"/>
              <a:t>Encapsulate </a:t>
            </a:r>
            <a:r>
              <a:rPr lang="en-US" dirty="0"/>
              <a:t>the data, and provide mechanisms for defining data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The standard </a:t>
            </a:r>
            <a:r>
              <a:rPr lang="en-US" dirty="0"/>
              <a:t>interface that connects data in one process with code running in another </a:t>
            </a:r>
            <a:r>
              <a:rPr lang="en-US" dirty="0" smtClean="0"/>
              <a:t>process</a:t>
            </a:r>
          </a:p>
          <a:p>
            <a:r>
              <a:rPr lang="en-US" dirty="0"/>
              <a:t>You don't need to develop your own provider if you don't intend to share your data with other </a:t>
            </a:r>
            <a:r>
              <a:rPr lang="en-US" dirty="0" smtClean="0"/>
              <a:t>applications</a:t>
            </a:r>
          </a:p>
          <a:p>
            <a:r>
              <a:rPr lang="en-US" dirty="0"/>
              <a:t>Android </a:t>
            </a:r>
            <a:r>
              <a:rPr lang="en-US" dirty="0" smtClean="0"/>
              <a:t>includes </a:t>
            </a:r>
            <a:r>
              <a:rPr lang="en-US" dirty="0"/>
              <a:t>content providers that manage data such as audio, video, images, and personal contact information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1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/>
              <a:t>accesses the data from a content provider with a </a:t>
            </a:r>
            <a:r>
              <a:rPr lang="en-US" dirty="0" err="1" smtClean="0">
                <a:solidFill>
                  <a:srgbClr val="0070C0"/>
                </a:solidFill>
              </a:rPr>
              <a:t>ContentResolver</a:t>
            </a:r>
            <a:r>
              <a:rPr lang="en-US" dirty="0" smtClean="0"/>
              <a:t> </a:t>
            </a:r>
            <a:r>
              <a:rPr lang="en-US" dirty="0"/>
              <a:t>client </a:t>
            </a:r>
            <a:r>
              <a:rPr lang="en-US" dirty="0" smtClean="0"/>
              <a:t>object</a:t>
            </a:r>
          </a:p>
          <a:p>
            <a:r>
              <a:rPr lang="en-US" dirty="0"/>
              <a:t>This object has methods that call identically-named methods in the provider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 – Uniform Resource Identifier </a:t>
            </a:r>
          </a:p>
          <a:p>
            <a:r>
              <a:rPr lang="en-US" dirty="0" smtClean="0"/>
              <a:t>Include </a:t>
            </a:r>
            <a:r>
              <a:rPr lang="en-US" dirty="0"/>
              <a:t>the symbolic name of the entire provider </a:t>
            </a:r>
            <a:r>
              <a:rPr lang="en-US" dirty="0" smtClean="0"/>
              <a:t>(</a:t>
            </a:r>
            <a:r>
              <a:rPr lang="en-US" b="1" dirty="0" smtClean="0"/>
              <a:t>authority</a:t>
            </a:r>
            <a:r>
              <a:rPr lang="en-US" dirty="0"/>
              <a:t>) and a name that points to a table (a </a:t>
            </a:r>
            <a:r>
              <a:rPr lang="en-US" b="1" dirty="0"/>
              <a:t>path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URI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3675728" y="3175030"/>
            <a:ext cx="352386" cy="2592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5880642" y="3569005"/>
            <a:ext cx="350747" cy="1815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1567" y="464573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38461" y="465069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3414859" y="3224833"/>
            <a:ext cx="154044" cy="15841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3305" y="4078958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 package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637485" y="3075806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content://com.bgu.cse.app.provider/table1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Content://com.bgu.cse.app.provider/table2/collection1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Content://com.bgu.cse.app.provider/table2/collection2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can specify permissions that other applications must have in order to access the provider's </a:t>
            </a:r>
            <a:r>
              <a:rPr lang="en-US" dirty="0" smtClean="0"/>
              <a:t>data</a:t>
            </a:r>
          </a:p>
          <a:p>
            <a:r>
              <a:rPr lang="en-US" dirty="0"/>
              <a:t>To get the permissions needed to access a provider, an application requests them with a </a:t>
            </a:r>
            <a:r>
              <a:rPr lang="en-US" dirty="0" smtClean="0">
                <a:solidFill>
                  <a:srgbClr val="0070C0"/>
                </a:solidFill>
              </a:rPr>
              <a:t>&lt;uses-permission&gt;</a:t>
            </a:r>
            <a:r>
              <a:rPr lang="en-US" dirty="0" smtClean="0"/>
              <a:t> </a:t>
            </a:r>
            <a:r>
              <a:rPr lang="en-US" dirty="0"/>
              <a:t>element in its manifest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When the Android Package Manager installs the application, a user must approve all of the permissions the application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- request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9822"/>
            <a:ext cx="7617097" cy="42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72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resume work in our application in any time, the application data should be saved in the device memory and not in the application’s memory </a:t>
            </a:r>
          </a:p>
          <a:p>
            <a:r>
              <a:rPr lang="en-US" dirty="0" smtClean="0"/>
              <a:t>Number of options :</a:t>
            </a:r>
          </a:p>
          <a:p>
            <a:pPr lvl="1"/>
            <a:r>
              <a:rPr lang="en-US" dirty="0"/>
              <a:t>Preferences </a:t>
            </a:r>
          </a:p>
          <a:p>
            <a:pPr lvl="1"/>
            <a:r>
              <a:rPr lang="en-US" dirty="0" smtClean="0"/>
              <a:t>Files - </a:t>
            </a:r>
            <a:r>
              <a:rPr lang="en-US" dirty="0"/>
              <a:t>Internal / </a:t>
            </a:r>
            <a:r>
              <a:rPr lang="en-US" dirty="0" smtClean="0"/>
              <a:t>External </a:t>
            </a:r>
            <a:r>
              <a:rPr lang="en-US" dirty="0"/>
              <a:t>storage</a:t>
            </a:r>
          </a:p>
          <a:p>
            <a:pPr lvl="1"/>
            <a:r>
              <a:rPr lang="en-US" dirty="0" smtClean="0"/>
              <a:t>DB </a:t>
            </a:r>
            <a:endParaRPr lang="en-US" dirty="0"/>
          </a:p>
          <a:p>
            <a:pPr lvl="1"/>
            <a:r>
              <a:rPr lang="en-US" dirty="0" smtClean="0"/>
              <a:t>Network</a:t>
            </a:r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4011910"/>
            <a:ext cx="8424936" cy="582712"/>
          </a:xfrm>
        </p:spPr>
        <p:txBody>
          <a:bodyPr/>
          <a:lstStyle/>
          <a:p>
            <a:r>
              <a:rPr lang="en-US" dirty="0" smtClean="0"/>
              <a:t>Security alert - SQL Injection  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35646"/>
            <a:ext cx="746553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27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 </a:t>
            </a:r>
            <a:r>
              <a:rPr lang="en-US" dirty="0"/>
              <a:t>-</a:t>
            </a:r>
            <a:r>
              <a:rPr lang="en-US" dirty="0" smtClean="0"/>
              <a:t> Insert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53" y="1347614"/>
            <a:ext cx="6730131" cy="348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7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 </a:t>
            </a:r>
            <a:r>
              <a:rPr lang="en-US" dirty="0" smtClean="0"/>
              <a:t>- Update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28" y="1203598"/>
            <a:ext cx="5601976" cy="383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39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 </a:t>
            </a:r>
            <a:r>
              <a:rPr lang="en-US" dirty="0" smtClean="0"/>
              <a:t>- Delete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707654"/>
            <a:ext cx="66579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78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In-order to create a Content Provider extend the </a:t>
            </a:r>
            <a:r>
              <a:rPr lang="en-US" dirty="0" err="1" smtClean="0">
                <a:solidFill>
                  <a:srgbClr val="0070C0"/>
                </a:solidFill>
              </a:rPr>
              <a:t>ContentProvide.class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Implement the abstract methods 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query() : Cursor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Insert() : URI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update() :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delete() :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getType</a:t>
            </a:r>
            <a:r>
              <a:rPr lang="en-US" dirty="0" smtClean="0">
                <a:solidFill>
                  <a:srgbClr val="0070C0"/>
                </a:solidFill>
              </a:rPr>
              <a:t>() : MIME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onCreate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8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operations should be thread safe </a:t>
            </a:r>
          </a:p>
          <a:p>
            <a:r>
              <a:rPr lang="en-US" dirty="0"/>
              <a:t>Avoid doing lengthy operations </a:t>
            </a:r>
            <a:r>
              <a:rPr lang="en-US" dirty="0" smtClean="0"/>
              <a:t>in </a:t>
            </a:r>
            <a:r>
              <a:rPr lang="en-US" dirty="0" err="1" smtClean="0">
                <a:solidFill>
                  <a:srgbClr val="0070C0"/>
                </a:solidFill>
              </a:rPr>
              <a:t>onCreate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Think about everything – the worst could happen </a:t>
            </a:r>
          </a:p>
          <a:p>
            <a:pPr lvl="1"/>
            <a:r>
              <a:rPr lang="en-US" sz="2400" dirty="0"/>
              <a:t>Preform input validations </a:t>
            </a:r>
          </a:p>
          <a:p>
            <a:pPr lvl="1"/>
            <a:r>
              <a:rPr lang="en-US" sz="2400" dirty="0"/>
              <a:t>Write good documentation</a:t>
            </a:r>
          </a:p>
          <a:p>
            <a:pPr lvl="1"/>
            <a:r>
              <a:rPr lang="en-US" sz="2400" dirty="0"/>
              <a:t>Throw exceptions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Content Provider</a:t>
            </a:r>
          </a:p>
        </p:txBody>
      </p:sp>
    </p:spTree>
    <p:extLst>
      <p:ext uri="{BB962C8B-B14F-4D97-AF65-F5344CB8AC3E}">
        <p14:creationId xmlns:p14="http://schemas.microsoft.com/office/powerpoint/2010/main" val="13901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MIME </a:t>
            </a:r>
            <a:r>
              <a:rPr lang="en-US" dirty="0"/>
              <a:t>type </a:t>
            </a:r>
            <a:r>
              <a:rPr lang="en-US" dirty="0" smtClean="0"/>
              <a:t>is </a:t>
            </a:r>
            <a:r>
              <a:rPr lang="en-US" dirty="0"/>
              <a:t>a standardized way to define </a:t>
            </a:r>
            <a:r>
              <a:rPr lang="en-US" dirty="0" smtClean="0"/>
              <a:t>data </a:t>
            </a:r>
            <a:r>
              <a:rPr lang="en-US" dirty="0"/>
              <a:t>type by </a:t>
            </a:r>
            <a:r>
              <a:rPr lang="en-US" dirty="0" smtClean="0"/>
              <a:t>giving </a:t>
            </a:r>
            <a:r>
              <a:rPr lang="en-US" dirty="0"/>
              <a:t>it a unique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Helps </a:t>
            </a:r>
            <a:r>
              <a:rPr lang="en-US" dirty="0"/>
              <a:t>a </a:t>
            </a:r>
            <a:r>
              <a:rPr lang="en-US" dirty="0" err="1"/>
              <a:t>ContentProvider</a:t>
            </a:r>
            <a:r>
              <a:rPr lang="en-US" dirty="0"/>
              <a:t> that handles several different types of data to keep things </a:t>
            </a:r>
            <a:r>
              <a:rPr lang="en-US" dirty="0" smtClean="0"/>
              <a:t>organized</a:t>
            </a:r>
          </a:p>
          <a:p>
            <a:r>
              <a:rPr lang="en-US" dirty="0"/>
              <a:t>Common types of data return the standard MIME type for that </a:t>
            </a:r>
            <a:r>
              <a:rPr lang="en-US" dirty="0" smtClean="0"/>
              <a:t>data - </a:t>
            </a:r>
            <a:r>
              <a:rPr lang="en-US" dirty="0">
                <a:hlinkClick r:id="rId2"/>
              </a:rPr>
              <a:t>IANA MIME Media Types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Vendor-specific MIME format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 part: </a:t>
            </a:r>
            <a:r>
              <a:rPr lang="en-US" dirty="0" err="1" smtClean="0"/>
              <a:t>vnd</a:t>
            </a:r>
            <a:endParaRPr lang="en-US" dirty="0" smtClean="0"/>
          </a:p>
          <a:p>
            <a:r>
              <a:rPr lang="en-US" dirty="0" smtClean="0"/>
              <a:t>Subtype part: </a:t>
            </a:r>
          </a:p>
          <a:p>
            <a:pPr lvl="1"/>
            <a:r>
              <a:rPr lang="en-US" dirty="0"/>
              <a:t>If the URI pattern is for a single row: </a:t>
            </a:r>
            <a:r>
              <a:rPr lang="en-US" dirty="0" err="1"/>
              <a:t>android.cursor.</a:t>
            </a:r>
            <a:r>
              <a:rPr lang="en-US" b="1" dirty="0" err="1"/>
              <a:t>item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If the URI pattern is for more than one row: </a:t>
            </a:r>
            <a:r>
              <a:rPr lang="en-US" dirty="0" err="1"/>
              <a:t>android.cursor.</a:t>
            </a:r>
            <a:r>
              <a:rPr lang="en-US" b="1" dirty="0" err="1"/>
              <a:t>dir</a:t>
            </a:r>
            <a:r>
              <a:rPr lang="en-US" dirty="0" smtClean="0"/>
              <a:t>/</a:t>
            </a:r>
          </a:p>
          <a:p>
            <a:r>
              <a:rPr lang="en-US" dirty="0" smtClean="0"/>
              <a:t>Provider-specific type: </a:t>
            </a:r>
            <a:r>
              <a:rPr lang="en-US" dirty="0" err="1" smtClean="0"/>
              <a:t>vnd</a:t>
            </a:r>
            <a:r>
              <a:rPr lang="en-US" dirty="0" smtClean="0"/>
              <a:t>.&lt;name&gt;.&lt;type&gt;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8" y="2067694"/>
            <a:ext cx="4953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45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public final class that contains constants for :</a:t>
            </a:r>
          </a:p>
          <a:p>
            <a:pPr lvl="1"/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Column names </a:t>
            </a:r>
          </a:p>
          <a:p>
            <a:pPr lvl="1"/>
            <a:r>
              <a:rPr lang="en-US" dirty="0" smtClean="0"/>
              <a:t>MIME types </a:t>
            </a:r>
          </a:p>
          <a:p>
            <a:pPr lvl="1"/>
            <a:r>
              <a:rPr lang="en-US" dirty="0" smtClean="0"/>
              <a:t>Other meta-data</a:t>
            </a:r>
          </a:p>
          <a:p>
            <a:r>
              <a:rPr lang="en-US" dirty="0" smtClean="0"/>
              <a:t>Contract </a:t>
            </a:r>
            <a:r>
              <a:rPr lang="en-US" dirty="0"/>
              <a:t>between the provider and other applications by ensuring that the provider can be correctly accessed even if there are changes to the actual values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Class</a:t>
            </a:r>
          </a:p>
        </p:txBody>
      </p:sp>
    </p:spTree>
    <p:extLst>
      <p:ext uri="{BB962C8B-B14F-4D97-AF65-F5344CB8AC3E}">
        <p14:creationId xmlns:p14="http://schemas.microsoft.com/office/powerpoint/2010/main" val="1685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applications </a:t>
            </a:r>
            <a:r>
              <a:rPr lang="en-US" dirty="0"/>
              <a:t>can read from or write to your </a:t>
            </a:r>
            <a:r>
              <a:rPr lang="en-US" dirty="0" smtClean="0"/>
              <a:t>provider</a:t>
            </a:r>
          </a:p>
          <a:p>
            <a:r>
              <a:rPr lang="en-US" dirty="0"/>
              <a:t>Set permissions for your provider in your manifest file, using attributes or child elements of the </a:t>
            </a:r>
            <a:r>
              <a:rPr lang="en-US" dirty="0" smtClean="0">
                <a:solidFill>
                  <a:srgbClr val="0070C0"/>
                </a:solidFill>
              </a:rPr>
              <a:t>&lt;provider&gt; </a:t>
            </a:r>
            <a:r>
              <a:rPr lang="en-US" dirty="0" smtClean="0"/>
              <a:t>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-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general framework that allows you to save and retrieve persistent key-value pairs of </a:t>
            </a:r>
            <a:r>
              <a:rPr lang="en-US" b="1" dirty="0" smtClean="0"/>
              <a:t>primitive data</a:t>
            </a:r>
            <a:r>
              <a:rPr lang="en-US" dirty="0" smtClean="0"/>
              <a:t> </a:t>
            </a:r>
            <a:r>
              <a:rPr lang="en-US" b="1" dirty="0" smtClean="0"/>
              <a:t>types</a:t>
            </a:r>
          </a:p>
          <a:p>
            <a:r>
              <a:rPr lang="en-US" dirty="0" smtClean="0"/>
              <a:t>Can get the </a:t>
            </a:r>
            <a:r>
              <a:rPr lang="en-US" dirty="0" err="1" smtClean="0"/>
              <a:t>SharedPreferences</a:t>
            </a:r>
            <a:r>
              <a:rPr lang="en-US" dirty="0" smtClean="0"/>
              <a:t> using 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getSharedPreferances</a:t>
            </a:r>
            <a:r>
              <a:rPr lang="en-US" dirty="0" smtClean="0">
                <a:solidFill>
                  <a:srgbClr val="0070C0"/>
                </a:solidFill>
              </a:rPr>
              <a:t> (String name,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mode)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getPrefereance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mode)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8640960" cy="33123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Android developers </a:t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[http://developer.android.com]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smtClean="0"/>
              <a:t>SQLite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solidFill>
                  <a:schemeClr val="tx1"/>
                </a:solidFill>
              </a:rPr>
              <a:t>[http</a:t>
            </a:r>
            <a:r>
              <a:rPr lang="en-US" sz="1600">
                <a:solidFill>
                  <a:schemeClr val="tx1"/>
                </a:solidFill>
              </a:rPr>
              <a:t>://</a:t>
            </a:r>
            <a:r>
              <a:rPr lang="en-US" sz="1600" smtClean="0">
                <a:solidFill>
                  <a:schemeClr val="tx1"/>
                </a:solidFill>
              </a:rPr>
              <a:t>www.sqlite.org</a:t>
            </a:r>
            <a:r>
              <a:rPr lang="en-US" sz="1600" dirty="0" smtClean="0">
                <a:solidFill>
                  <a:schemeClr val="tx1"/>
                </a:solidFill>
              </a:rPr>
              <a:t>/]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dirty="0" smtClean="0"/>
          </a:p>
          <a:p>
            <a:r>
              <a:rPr lang="en-US" dirty="0" err="1" smtClean="0"/>
              <a:t>W.Frank</a:t>
            </a:r>
            <a:r>
              <a:rPr lang="en-US" dirty="0" smtClean="0"/>
              <a:t> Ableson, Robi Sen, Chris King.  “Android </a:t>
            </a:r>
            <a:r>
              <a:rPr lang="en-US" dirty="0"/>
              <a:t>in Action, 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edition”, 2011.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indent="0" defTabSz="271463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50" y="1237084"/>
            <a:ext cx="4007466" cy="371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6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saved to the internal storage are private to your application</a:t>
            </a:r>
          </a:p>
          <a:p>
            <a:r>
              <a:rPr lang="en-US" dirty="0" smtClean="0"/>
              <a:t>Other applications cannot access them </a:t>
            </a:r>
          </a:p>
          <a:p>
            <a:r>
              <a:rPr lang="en-US" dirty="0" smtClean="0"/>
              <a:t>When the application is uninstall, the files are removed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&lt;project&gt;/res/raw </a:t>
            </a:r>
            <a:r>
              <a:rPr lang="en-US" dirty="0" smtClean="0"/>
              <a:t>can store static files at compilation those files could be use for read only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Storage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16945"/>
            <a:ext cx="5166146" cy="365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0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Removable storage media or internal storage.</a:t>
            </a:r>
          </a:p>
          <a:p>
            <a:r>
              <a:rPr lang="en-US" dirty="0" smtClean="0"/>
              <a:t>Can be modified by the user </a:t>
            </a:r>
          </a:p>
          <a:p>
            <a:r>
              <a:rPr lang="en-US" dirty="0" smtClean="0"/>
              <a:t>There is no security that saved file on the external storage will exists </a:t>
            </a:r>
          </a:p>
          <a:p>
            <a:r>
              <a:rPr lang="en-US" dirty="0" smtClean="0"/>
              <a:t>Can be read and write by all applications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Database which is embedded into </a:t>
            </a:r>
            <a:r>
              <a:rPr lang="en-US" dirty="0" smtClean="0"/>
              <a:t>Android</a:t>
            </a:r>
          </a:p>
          <a:p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standard relational database features like SQL syntax, transactions and prepared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Requires </a:t>
            </a:r>
            <a:r>
              <a:rPr lang="en-US" dirty="0"/>
              <a:t>only little memory at runtime (approx. 250 </a:t>
            </a:r>
            <a:r>
              <a:rPr lang="en-US" dirty="0" smtClean="0"/>
              <a:t>KB)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5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provides full support for SQLite 3 DB </a:t>
            </a:r>
          </a:p>
          <a:p>
            <a:r>
              <a:rPr lang="en-US" dirty="0" smtClean="0"/>
              <a:t>DB represented in a persistence file under the Application’s installation folder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DATA/data/&lt;</a:t>
            </a:r>
            <a:r>
              <a:rPr lang="en-US" dirty="0" err="1" smtClean="0">
                <a:solidFill>
                  <a:srgbClr val="0070C0"/>
                </a:solidFill>
              </a:rPr>
              <a:t>app_name</a:t>
            </a:r>
            <a:r>
              <a:rPr lang="en-US" dirty="0" smtClean="0">
                <a:solidFill>
                  <a:srgbClr val="0070C0"/>
                </a:solidFill>
              </a:rPr>
              <a:t>&gt;/database/FILENAME</a:t>
            </a:r>
          </a:p>
          <a:p>
            <a:r>
              <a:rPr lang="en-US" dirty="0" smtClean="0"/>
              <a:t>Recommended to be accessed asynchronously</a:t>
            </a:r>
          </a:p>
          <a:p>
            <a:r>
              <a:rPr lang="en-US" dirty="0" smtClean="0"/>
              <a:t>Not accessible to other applications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82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3156</TotalTime>
  <Words>973</Words>
  <Application>Microsoft Office PowerPoint</Application>
  <PresentationFormat>On-screen Show (16:9)</PresentationFormat>
  <Paragraphs>142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Application’s Data Storage</vt:lpstr>
      <vt:lpstr>Intro</vt:lpstr>
      <vt:lpstr>Shared Preferences </vt:lpstr>
      <vt:lpstr>Shared Preferences</vt:lpstr>
      <vt:lpstr>Internal Storage</vt:lpstr>
      <vt:lpstr>Internal Storage</vt:lpstr>
      <vt:lpstr>External Storage</vt:lpstr>
      <vt:lpstr>SQLite DB</vt:lpstr>
      <vt:lpstr>SQLite DB</vt:lpstr>
      <vt:lpstr>SQLite DB - create</vt:lpstr>
      <vt:lpstr>SQLite DB – query </vt:lpstr>
      <vt:lpstr>SQLite DB - params</vt:lpstr>
      <vt:lpstr>SQLite DB - Cursor</vt:lpstr>
      <vt:lpstr>Data backup FW</vt:lpstr>
      <vt:lpstr>Content Providers </vt:lpstr>
      <vt:lpstr>Intro</vt:lpstr>
      <vt:lpstr>Accessing a provider</vt:lpstr>
      <vt:lpstr>Content URI</vt:lpstr>
      <vt:lpstr>Permissions - request</vt:lpstr>
      <vt:lpstr>Retrieving Data</vt:lpstr>
      <vt:lpstr>Modifying Data - Insert</vt:lpstr>
      <vt:lpstr>Modifying Data - Update</vt:lpstr>
      <vt:lpstr>Modifying Data - Delete</vt:lpstr>
      <vt:lpstr>Creating Content Provider</vt:lpstr>
      <vt:lpstr>Creating Content Provider</vt:lpstr>
      <vt:lpstr>MIME Types</vt:lpstr>
      <vt:lpstr>MIME Types</vt:lpstr>
      <vt:lpstr>Contract Class</vt:lpstr>
      <vt:lpstr>Permissions - define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Itsik Avidan</dc:creator>
  <cp:lastModifiedBy>Itsik Avidan</cp:lastModifiedBy>
  <cp:revision>134</cp:revision>
  <dcterms:created xsi:type="dcterms:W3CDTF">2012-08-06T18:15:49Z</dcterms:created>
  <dcterms:modified xsi:type="dcterms:W3CDTF">2013-07-15T16:46:40Z</dcterms:modified>
</cp:coreProperties>
</file>