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5" r:id="rId9"/>
    <p:sldId id="271" r:id="rId10"/>
    <p:sldId id="269" r:id="rId11"/>
    <p:sldId id="272" r:id="rId12"/>
    <p:sldId id="270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105" d="100"/>
          <a:sy n="105" d="100"/>
        </p:scale>
        <p:origin x="-7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 the </a:t>
            </a:r>
            <a:r>
              <a:rPr lang="en-US" dirty="0" err="1" smtClean="0">
                <a:solidFill>
                  <a:srgbClr val="0070C0"/>
                </a:solidFill>
              </a:rPr>
              <a:t>Binder.class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Build the class that either :</a:t>
            </a:r>
          </a:p>
          <a:p>
            <a:pPr lvl="1"/>
            <a:r>
              <a:rPr lang="en-US" dirty="0" smtClean="0"/>
              <a:t>Contains public methods </a:t>
            </a:r>
          </a:p>
          <a:p>
            <a:pPr lvl="1"/>
            <a:r>
              <a:rPr lang="en-US" dirty="0" smtClean="0"/>
              <a:t>Return the Service instance which has public methods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Service </a:t>
            </a:r>
            <a:r>
              <a:rPr lang="en-US" dirty="0" smtClean="0"/>
              <a:t>Implement </a:t>
            </a:r>
            <a:r>
              <a:rPr lang="en-US" dirty="0" err="1" smtClean="0">
                <a:solidFill>
                  <a:srgbClr val="0070C0"/>
                </a:solidFill>
              </a:rPr>
              <a:t>onBind</a:t>
            </a:r>
            <a:r>
              <a:rPr lang="en-US" dirty="0" smtClean="0">
                <a:solidFill>
                  <a:srgbClr val="0070C0"/>
                </a:solidFill>
              </a:rPr>
              <a:t>() : IBinder </a:t>
            </a:r>
            <a:r>
              <a:rPr lang="en-US" dirty="0" smtClean="0">
                <a:solidFill>
                  <a:schemeClr val="tx1"/>
                </a:solidFill>
              </a:rPr>
              <a:t>and return the Binder</a:t>
            </a:r>
          </a:p>
          <a:p>
            <a:r>
              <a:rPr lang="en-US" dirty="0" smtClean="0"/>
              <a:t>In the client receive the Binder from the </a:t>
            </a:r>
            <a:r>
              <a:rPr lang="en-US" dirty="0" err="1" smtClean="0">
                <a:solidFill>
                  <a:srgbClr val="0070C0"/>
                </a:solidFill>
              </a:rPr>
              <a:t>onServiceConnected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under the </a:t>
            </a:r>
            <a:r>
              <a:rPr lang="en-US" dirty="0" err="1" smtClean="0">
                <a:solidFill>
                  <a:srgbClr val="0070C0"/>
                </a:solidFill>
              </a:rPr>
              <a:t>ServiceConnection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5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with remote process </a:t>
            </a:r>
          </a:p>
          <a:p>
            <a:r>
              <a:rPr lang="en-US" dirty="0" smtClean="0"/>
              <a:t>Defines an interface for you Service for other Applications and allows IPC </a:t>
            </a:r>
          </a:p>
          <a:p>
            <a:r>
              <a:rPr lang="en-US" dirty="0" smtClean="0"/>
              <a:t>An implementation of AIDL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Messenger</a:t>
            </a:r>
          </a:p>
        </p:txBody>
      </p:sp>
    </p:spTree>
    <p:extLst>
      <p:ext uri="{BB962C8B-B14F-4D97-AF65-F5344CB8AC3E}">
        <p14:creationId xmlns:p14="http://schemas.microsoft.com/office/powerpoint/2010/main" val="298651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 Interface Definition Language allows to define an interface between two process in a Server-Client terminology </a:t>
            </a:r>
          </a:p>
          <a:p>
            <a:r>
              <a:rPr lang="en-US" dirty="0" smtClean="0"/>
              <a:t>In-order both applications will know the interface – create *.</a:t>
            </a:r>
            <a:r>
              <a:rPr lang="en-US" dirty="0" err="1" smtClean="0"/>
              <a:t>aidl</a:t>
            </a:r>
            <a:r>
              <a:rPr lang="en-US" dirty="0" smtClean="0"/>
              <a:t> file under </a:t>
            </a:r>
            <a:r>
              <a:rPr lang="en-US" dirty="0" smtClean="0">
                <a:solidFill>
                  <a:srgbClr val="0070C0"/>
                </a:solidFill>
              </a:rPr>
              <a:t>&lt;project&gt;/</a:t>
            </a: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/ </a:t>
            </a:r>
            <a:r>
              <a:rPr lang="en-US" dirty="0" smtClean="0"/>
              <a:t>directory in both projects </a:t>
            </a:r>
          </a:p>
          <a:p>
            <a:r>
              <a:rPr lang="en-US" dirty="0" smtClean="0"/>
              <a:t>Extend the auto </a:t>
            </a:r>
            <a:r>
              <a:rPr lang="en-US" smtClean="0"/>
              <a:t>generated </a:t>
            </a:r>
            <a:r>
              <a:rPr lang="en-US" smtClean="0">
                <a:solidFill>
                  <a:srgbClr val="0070C0"/>
                </a:solidFill>
              </a:rPr>
              <a:t>Stub</a:t>
            </a:r>
            <a:r>
              <a:rPr lang="en-US" smtClean="0"/>
              <a:t> </a:t>
            </a:r>
            <a:r>
              <a:rPr lang="en-US"/>
              <a:t>subclass </a:t>
            </a:r>
            <a:r>
              <a:rPr lang="en-US" smtClean="0"/>
              <a:t>and </a:t>
            </a:r>
            <a:r>
              <a:rPr lang="en-US" dirty="0" smtClean="0"/>
              <a:t>implement its methods </a:t>
            </a:r>
          </a:p>
          <a:p>
            <a:r>
              <a:rPr lang="en-US" dirty="0" smtClean="0"/>
              <a:t>Implement a Service and override </a:t>
            </a:r>
            <a:r>
              <a:rPr lang="en-US" dirty="0" err="1" smtClean="0">
                <a:solidFill>
                  <a:srgbClr val="0070C0"/>
                </a:solidFill>
              </a:rPr>
              <a:t>onBind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to return your implementation of the </a:t>
            </a:r>
            <a:r>
              <a:rPr lang="en-US" dirty="0" smtClean="0">
                <a:solidFill>
                  <a:srgbClr val="0070C0"/>
                </a:solidFill>
              </a:rPr>
              <a:t>Stub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[http://developer.android.com]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 smtClean="0"/>
              <a:t>W.Frank</a:t>
            </a:r>
            <a:r>
              <a:rPr lang="en-US" dirty="0" smtClean="0"/>
              <a:t> </a:t>
            </a:r>
            <a:r>
              <a:rPr lang="en-US" dirty="0" err="1" smtClean="0"/>
              <a:t>Ableson</a:t>
            </a:r>
            <a:r>
              <a:rPr lang="en-US" dirty="0" smtClean="0"/>
              <a:t>, </a:t>
            </a:r>
            <a:r>
              <a:rPr lang="en-US" dirty="0" err="1" smtClean="0"/>
              <a:t>Robi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r>
              <a:rPr lang="en-US" dirty="0" smtClean="0"/>
              <a:t>, Chris King.  “Android in Action,  2</a:t>
            </a:r>
            <a:r>
              <a:rPr lang="en-US" baseline="30000" dirty="0" smtClean="0"/>
              <a:t>nd</a:t>
            </a:r>
            <a:r>
              <a:rPr lang="en-US" dirty="0" smtClean="0"/>
              <a:t> edition”, 2011.</a:t>
            </a:r>
          </a:p>
          <a:p>
            <a:r>
              <a:rPr lang="en-US" dirty="0" err="1" smtClean="0"/>
              <a:t>Reto</a:t>
            </a:r>
            <a:r>
              <a:rPr lang="en-US" dirty="0" smtClean="0"/>
              <a:t> Meier. “Android – Application Development, 2</a:t>
            </a:r>
            <a:r>
              <a:rPr lang="en-US" baseline="30000" dirty="0" smtClean="0"/>
              <a:t>nd</a:t>
            </a:r>
            <a:r>
              <a:rPr lang="en-US" dirty="0" smtClean="0"/>
              <a:t> edition” , 2011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Designed to run in the background</a:t>
            </a:r>
          </a:p>
          <a:p>
            <a:pPr lvl="1"/>
            <a:r>
              <a:rPr lang="en-US" dirty="0" smtClean="0"/>
              <a:t>Update Content Providers </a:t>
            </a:r>
          </a:p>
          <a:p>
            <a:pPr lvl="1"/>
            <a:r>
              <a:rPr lang="en-US" dirty="0" smtClean="0"/>
              <a:t>Fire intents </a:t>
            </a:r>
          </a:p>
          <a:p>
            <a:pPr lvl="1"/>
            <a:r>
              <a:rPr lang="en-US" dirty="0" smtClean="0"/>
              <a:t>Trigger notifications </a:t>
            </a:r>
          </a:p>
          <a:p>
            <a:pPr lvl="1"/>
            <a:r>
              <a:rPr lang="en-US" dirty="0" smtClean="0"/>
              <a:t>Handle events</a:t>
            </a:r>
          </a:p>
          <a:p>
            <a:r>
              <a:rPr lang="en-US" dirty="0" smtClean="0"/>
              <a:t>Perfect means </a:t>
            </a:r>
            <a:r>
              <a:rPr lang="en-US" dirty="0"/>
              <a:t>of performing ongoing or regular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Network transactions </a:t>
            </a:r>
          </a:p>
          <a:p>
            <a:pPr lvl="1"/>
            <a:r>
              <a:rPr lang="en-US" dirty="0" smtClean="0"/>
              <a:t>Play music </a:t>
            </a:r>
          </a:p>
          <a:p>
            <a:pPr lvl="1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3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be created from any component (</a:t>
            </a:r>
            <a:r>
              <a:rPr lang="en-US" dirty="0" smtClean="0">
                <a:solidFill>
                  <a:srgbClr val="0070C0"/>
                </a:solidFill>
              </a:rPr>
              <a:t>Activity</a:t>
            </a:r>
            <a:r>
              <a:rPr lang="en-US" dirty="0" smtClean="0"/>
              <a:t>, another </a:t>
            </a:r>
            <a:r>
              <a:rPr lang="en-US" dirty="0" smtClean="0">
                <a:solidFill>
                  <a:srgbClr val="0070C0"/>
                </a:solidFill>
              </a:rPr>
              <a:t>Service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rgbClr val="0070C0"/>
                </a:solidFill>
              </a:rPr>
              <a:t>BroadcastReceiver</a:t>
            </a:r>
            <a:r>
              <a:rPr lang="en-US" dirty="0" smtClean="0"/>
              <a:t> ) in any application </a:t>
            </a:r>
          </a:p>
          <a:p>
            <a:r>
              <a:rPr lang="en-US" dirty="0" smtClean="0"/>
              <a:t>Forms :</a:t>
            </a:r>
          </a:p>
          <a:p>
            <a:pPr lvl="1"/>
            <a:r>
              <a:rPr lang="en-US" b="1" dirty="0" smtClean="0"/>
              <a:t>Started</a:t>
            </a:r>
            <a:r>
              <a:rPr lang="en-US" dirty="0" smtClean="0"/>
              <a:t> – run in the background indefinitely without dependency in its creator </a:t>
            </a:r>
          </a:p>
          <a:p>
            <a:pPr lvl="1"/>
            <a:r>
              <a:rPr lang="en-US" b="1" dirty="0" smtClean="0"/>
              <a:t>Bound</a:t>
            </a:r>
            <a:r>
              <a:rPr lang="en-US" dirty="0" smtClean="0"/>
              <a:t> – allows “client-server” terminology, runs as long as another component is bound to it </a:t>
            </a:r>
          </a:p>
          <a:p>
            <a:r>
              <a:rPr lang="en-US" dirty="0"/>
              <a:t>Runs on the UI thread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3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</a:t>
            </a:r>
            <a:r>
              <a:rPr lang="en-US" dirty="0" err="1" smtClean="0">
                <a:solidFill>
                  <a:srgbClr val="0070C0"/>
                </a:solidFill>
              </a:rPr>
              <a:t>Service.class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Implement abstract methods 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onStartCommand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onBind</a:t>
            </a:r>
            <a:r>
              <a:rPr lang="en-US" dirty="0" smtClean="0"/>
              <a:t>() : IBinder</a:t>
            </a:r>
          </a:p>
          <a:p>
            <a:pPr lvl="1"/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</a:t>
            </a:r>
            <a:endParaRPr lang="en-US" dirty="0"/>
          </a:p>
        </p:txBody>
      </p:sp>
      <p:pic>
        <p:nvPicPr>
          <p:cNvPr id="4" name="Picture 3" descr="http://developer.android.com/images/service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31590"/>
            <a:ext cx="2876494" cy="37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In-order to start a service call </a:t>
            </a:r>
            <a:r>
              <a:rPr lang="en-US" dirty="0" err="1" smtClean="0">
                <a:solidFill>
                  <a:srgbClr val="0070C0"/>
                </a:solidFill>
              </a:rPr>
              <a:t>startService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/>
              <a:t>and pass the </a:t>
            </a:r>
            <a:r>
              <a:rPr lang="en-US" dirty="0" smtClean="0">
                <a:solidFill>
                  <a:srgbClr val="0070C0"/>
                </a:solidFill>
              </a:rPr>
              <a:t>Intent </a:t>
            </a:r>
            <a:r>
              <a:rPr lang="en-US" dirty="0"/>
              <a:t>that specifies the Service</a:t>
            </a:r>
          </a:p>
          <a:p>
            <a:r>
              <a:rPr lang="en-US" dirty="0"/>
              <a:t>In-order to stop the service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Within the Service  - </a:t>
            </a:r>
            <a:r>
              <a:rPr lang="en-US" dirty="0" err="1">
                <a:solidFill>
                  <a:srgbClr val="0070C0"/>
                </a:solidFill>
              </a:rPr>
              <a:t>stopSelf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From another component - </a:t>
            </a:r>
            <a:r>
              <a:rPr lang="en-US" dirty="0" err="1">
                <a:solidFill>
                  <a:srgbClr val="0070C0"/>
                </a:solidFill>
              </a:rPr>
              <a:t>stopService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important that your application stops its services when it's done working, to avoid wasting system resources and consuming battery power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Started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assumption – most of the Services don’t need to handle multiple request simultaneously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IntentService</a:t>
            </a:r>
            <a:r>
              <a:rPr lang="en-US" dirty="0" smtClean="0"/>
              <a:t> :</a:t>
            </a:r>
          </a:p>
          <a:p>
            <a:r>
              <a:rPr lang="en-US" dirty="0" smtClean="0"/>
              <a:t>Creates a worker thread that contain the Service</a:t>
            </a:r>
          </a:p>
          <a:p>
            <a:r>
              <a:rPr lang="en-US" dirty="0" smtClean="0"/>
              <a:t>Created a queue for accessing the Service </a:t>
            </a:r>
          </a:p>
          <a:p>
            <a:r>
              <a:rPr lang="en-US" dirty="0" smtClean="0"/>
              <a:t>Stops the Service in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</a:t>
            </a:r>
            <a:r>
              <a:rPr lang="en-US" dirty="0" err="1" smtClean="0">
                <a:solidFill>
                  <a:srgbClr val="0070C0"/>
                </a:solidFill>
              </a:rPr>
              <a:t>IntentService.class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Constructor which call its super </a:t>
            </a:r>
          </a:p>
          <a:p>
            <a:r>
              <a:rPr lang="en-US" dirty="0" smtClean="0"/>
              <a:t>Implement the abstract method 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onHandleIntent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Have the option to override the other Service abstract methods, just call the super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IntentService -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want to interact with the service from activities and other components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application components to bind to it by calling </a:t>
            </a:r>
            <a:r>
              <a:rPr lang="en-US" dirty="0" err="1" smtClean="0">
                <a:solidFill>
                  <a:srgbClr val="0070C0"/>
                </a:solidFill>
              </a:rPr>
              <a:t>bindService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in </a:t>
            </a:r>
            <a:r>
              <a:rPr lang="en-US" dirty="0"/>
              <a:t>order to create a long-standing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Must implement the </a:t>
            </a:r>
            <a:r>
              <a:rPr lang="en-US" dirty="0" err="1" smtClean="0">
                <a:solidFill>
                  <a:srgbClr val="0070C0"/>
                </a:solidFill>
              </a:rPr>
              <a:t>onBind</a:t>
            </a:r>
            <a:r>
              <a:rPr lang="en-US" dirty="0" smtClean="0">
                <a:solidFill>
                  <a:srgbClr val="0070C0"/>
                </a:solidFill>
              </a:rPr>
              <a:t>() : I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inder</a:t>
            </a:r>
            <a:r>
              <a:rPr lang="en-US" dirty="0" smtClean="0"/>
              <a:t>  which defines the communication 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ways to provide the IBinder interface to communicate with the Service  </a:t>
            </a:r>
          </a:p>
          <a:p>
            <a:pPr lvl="1"/>
            <a:r>
              <a:rPr lang="en-US" dirty="0" smtClean="0"/>
              <a:t>Extend the </a:t>
            </a:r>
            <a:r>
              <a:rPr lang="en-US" dirty="0" err="1" smtClean="0">
                <a:solidFill>
                  <a:srgbClr val="0070C0"/>
                </a:solidFill>
              </a:rPr>
              <a:t>Binder.class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- for private Services which runs on the same process as its client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rgbClr val="0070C0"/>
                </a:solidFill>
              </a:rPr>
              <a:t>Messenger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interface to work across different processes</a:t>
            </a:r>
            <a:endParaRPr lang="en-US" dirty="0" smtClean="0"/>
          </a:p>
          <a:p>
            <a:pPr lvl="1"/>
            <a:r>
              <a:rPr lang="en-US" dirty="0" smtClean="0"/>
              <a:t>Using AIDL - </a:t>
            </a:r>
            <a:r>
              <a:rPr lang="en-US" dirty="0"/>
              <a:t>decompose objects into primitives that the operating system can understand and </a:t>
            </a:r>
            <a:r>
              <a:rPr lang="en-US" dirty="0" smtClean="0"/>
              <a:t>marshal </a:t>
            </a:r>
            <a:r>
              <a:rPr lang="en-US" dirty="0"/>
              <a:t>them across processes to perform IPC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6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3828</TotalTime>
  <Words>455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Services</vt:lpstr>
      <vt:lpstr>Intro </vt:lpstr>
      <vt:lpstr>Intro</vt:lpstr>
      <vt:lpstr>Creation </vt:lpstr>
      <vt:lpstr>Started Service </vt:lpstr>
      <vt:lpstr>IntentService</vt:lpstr>
      <vt:lpstr>IntentService - Create</vt:lpstr>
      <vt:lpstr>BoundedService</vt:lpstr>
      <vt:lpstr>BoundedService </vt:lpstr>
      <vt:lpstr>Binder</vt:lpstr>
      <vt:lpstr>Messenger</vt:lpstr>
      <vt:lpstr>AIDL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157</cp:revision>
  <dcterms:created xsi:type="dcterms:W3CDTF">2012-08-06T18:15:49Z</dcterms:created>
  <dcterms:modified xsi:type="dcterms:W3CDTF">2013-07-15T16:56:27Z</dcterms:modified>
</cp:coreProperties>
</file>