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77" r:id="rId4"/>
    <p:sldId id="264" r:id="rId5"/>
    <p:sldId id="280" r:id="rId6"/>
    <p:sldId id="260" r:id="rId7"/>
    <p:sldId id="261" r:id="rId8"/>
    <p:sldId id="262" r:id="rId9"/>
    <p:sldId id="263" r:id="rId10"/>
    <p:sldId id="266" r:id="rId11"/>
    <p:sldId id="279" r:id="rId12"/>
    <p:sldId id="273" r:id="rId13"/>
    <p:sldId id="268" r:id="rId14"/>
    <p:sldId id="274" r:id="rId15"/>
    <p:sldId id="275" r:id="rId16"/>
    <p:sldId id="276" r:id="rId17"/>
    <p:sldId id="269" r:id="rId18"/>
    <p:sldId id="271" r:id="rId19"/>
    <p:sldId id="278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5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b="0" dirty="0" smtClean="0"/>
              <a:t>[businessinsider.com]</a:t>
            </a:r>
            <a:endParaRPr lang="en-US" b="0" dirty="0"/>
          </a:p>
        </c:rich>
      </c:tx>
      <c:layout>
        <c:manualLayout>
          <c:xMode val="edge"/>
          <c:yMode val="edge"/>
          <c:x val="0.12276512175962294"/>
          <c:y val="2.5713143229294088E-2"/>
        </c:manualLayout>
      </c:layout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comScore survay (Feb-12)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Apple</c:v>
                </c:pt>
                <c:pt idx="2">
                  <c:v>RIM</c:v>
                </c:pt>
                <c:pt idx="3">
                  <c:v>Microsoft</c:v>
                </c:pt>
                <c:pt idx="4">
                  <c:v>Symbian 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0.68100000000000005</c:v>
                </c:pt>
                <c:pt idx="1">
                  <c:v>0.16900000000000001</c:v>
                </c:pt>
                <c:pt idx="2">
                  <c:v>4.8000000000000001E-2</c:v>
                </c:pt>
                <c:pt idx="3">
                  <c:v>3.5000000000000003E-2</c:v>
                </c:pt>
                <c:pt idx="4">
                  <c:v>4.3999999999999997E-2</c:v>
                </c:pt>
                <c:pt idx="5">
                  <c:v>2.3E-2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DEA92-9F2B-4F15-8946-EFE91E4687B4}" type="datetimeFigureOut">
              <a:rPr lang="en-US" smtClean="0"/>
              <a:t>24.10.2012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A3AEA-50D7-43CE-88CD-4B45BF07D1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02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uFqUspiR8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http://www.youtube.com/watch?v=JuFqUspiR8g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C42DF-7D82-4173-85DC-6596926B88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1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3102-AD23-4BFF-87AE-61567A0BE8E3}" type="datetime1">
              <a:rPr lang="en-US" smtClean="0"/>
              <a:t>24.10.2012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C42-E576-4B96-A2BC-C9DCC9DAE463}" type="datetime1">
              <a:rPr lang="en-US" smtClean="0"/>
              <a:t>24.10.2012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4A-A574-4632-8FB6-30501D3E1ACB}" type="datetime1">
              <a:rPr lang="en-US" smtClean="0"/>
              <a:t>24.10.2012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725-E820-4B2A-A81C-15E6A453397F}" type="datetime1">
              <a:rPr lang="en-US" smtClean="0"/>
              <a:t>24.10.2012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B90A-5AB2-4BF4-8147-F4CADCC03FE3}" type="datetime1">
              <a:rPr lang="en-US" smtClean="0"/>
              <a:t>24.10.2012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CF7D-CB0D-4FDB-902B-9E5CD56B2F3F}" type="datetime1">
              <a:rPr lang="en-US" smtClean="0"/>
              <a:t>24.10.2012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614-9033-4786-9235-17DD4EEE6651}" type="datetime1">
              <a:rPr lang="en-US" smtClean="0"/>
              <a:t>24.10.2012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D299-E27D-455F-9667-E019E6CEA2DD}" type="datetime1">
              <a:rPr lang="en-US" smtClean="0"/>
              <a:t>24.10.2012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9CB-1752-48C5-8105-E376DCE212C0}" type="datetime1">
              <a:rPr lang="en-US" smtClean="0"/>
              <a:t>24.10.2012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C62-8F5A-4581-84EA-8C88B3391AE6}" type="datetime1">
              <a:rPr lang="en-US" smtClean="0"/>
              <a:t>24.10.2012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8DDE-8CD0-4E97-98D0-8F413940748F}" type="datetime1">
              <a:rPr lang="en-US" smtClean="0"/>
              <a:t>24.10.2012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Programming – Tom Karni, Itsik Avidan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4BB6B48-E8B6-492E-B5F2-B7A73A7469AD}" type="datetime1">
              <a:rPr lang="en-US" smtClean="0"/>
              <a:t>24.10.2012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9" y="1758275"/>
            <a:ext cx="8496943" cy="283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ibm.com/developerworks/java/tutorials/j-patterns/resourc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cse.mobile.programming/" TargetMode="External"/><Relationship Id="rId2" Type="http://schemas.openxmlformats.org/officeDocument/2006/relationships/hyperlink" Target="http://moodle2.bgu.ac.il/course/view.php?id=37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Mobile Programming 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October </a:t>
            </a:r>
            <a:r>
              <a:rPr lang="en-US" dirty="0" smtClean="0"/>
              <a:t>2012</a:t>
            </a:r>
            <a:endParaRPr lang="en-US" dirty="0" smtClean="0"/>
          </a:p>
          <a:p>
            <a:r>
              <a:rPr lang="en-US" dirty="0" smtClean="0"/>
              <a:t>Tom Karni, Itsik Avidan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Design Patterns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9" y="1830283"/>
            <a:ext cx="8496943" cy="32617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Design patterns capture the experience of expert software developers and present common recurring problems, their solutions, and the consequences of those solutions in methodical </a:t>
            </a:r>
            <a:r>
              <a:rPr lang="en-US" dirty="0" smtClean="0"/>
              <a:t>way</a:t>
            </a:r>
            <a:endParaRPr lang="en-US" i="1" dirty="0" smtClean="0"/>
          </a:p>
          <a:p>
            <a:r>
              <a:rPr lang="en-US" i="1" dirty="0"/>
              <a:t>P</a:t>
            </a:r>
            <a:r>
              <a:rPr lang="en-US" i="1" dirty="0" smtClean="0"/>
              <a:t>atterns</a:t>
            </a:r>
            <a:r>
              <a:rPr lang="en-US" dirty="0" smtClean="0"/>
              <a:t> - Abstracting </a:t>
            </a:r>
            <a:r>
              <a:rPr lang="en-US" dirty="0"/>
              <a:t>solutions to recurring design problems </a:t>
            </a:r>
          </a:p>
          <a:p>
            <a:r>
              <a:rPr lang="en-US" dirty="0" smtClean="0"/>
              <a:t>Design </a:t>
            </a:r>
            <a:r>
              <a:rPr lang="en-US" dirty="0"/>
              <a:t>patterns help overcome the problem of too many objects with too many interactions and therefore dependencies, creating a monolithic system that is hard to maintain and impossible to </a:t>
            </a:r>
            <a:r>
              <a:rPr lang="en-US" dirty="0" smtClean="0"/>
              <a:t>reuse.</a:t>
            </a:r>
            <a:endParaRPr lang="en-US" dirty="0"/>
          </a:p>
          <a:p>
            <a:r>
              <a:rPr lang="en-US" dirty="0" smtClean="0"/>
              <a:t>Flexible </a:t>
            </a:r>
            <a:r>
              <a:rPr lang="en-US" dirty="0"/>
              <a:t>and reusable </a:t>
            </a:r>
            <a:r>
              <a:rPr lang="en-US" dirty="0" smtClean="0"/>
              <a:t>software.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3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Member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Inner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Anonymous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Singleton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M.V.C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Design Parterres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9" y="1923679"/>
            <a:ext cx="8496943" cy="2670944"/>
          </a:xfrm>
        </p:spPr>
        <p:txBody>
          <a:bodyPr/>
          <a:lstStyle/>
          <a:p>
            <a:r>
              <a:rPr lang="en-US" dirty="0" smtClean="0"/>
              <a:t>The composite pattern purpose is to enable to treat a group of objects as a single instance of that object.</a:t>
            </a:r>
          </a:p>
          <a:p>
            <a:endParaRPr lang="en-US" dirty="0" smtClean="0"/>
          </a:p>
          <a:p>
            <a:r>
              <a:rPr lang="en-US" dirty="0" smtClean="0"/>
              <a:t>Composite should be used when you are using multiple object in the same way and have nearly identical code to handle each of them.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Declared </a:t>
            </a:r>
            <a:r>
              <a:rPr lang="en-US" dirty="0"/>
              <a:t>as a non-static member of a containing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Has </a:t>
            </a:r>
            <a:r>
              <a:rPr lang="en-US" dirty="0"/>
              <a:t>access to all the instance fields and instance methods (as well as the static members) of the containing class, including any that are declared private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Cannot contain </a:t>
            </a:r>
            <a:r>
              <a:rPr lang="en-US" dirty="0"/>
              <a:t>any static fields, methods, or classes (with the exception of constant fields declared both static and final</a:t>
            </a:r>
            <a:r>
              <a:rPr lang="en-US" dirty="0" smtClean="0"/>
              <a:t>).</a:t>
            </a:r>
            <a:br>
              <a:rPr lang="en-US" dirty="0" smtClean="0"/>
            </a:br>
            <a:r>
              <a:rPr lang="en-US" sz="1900" dirty="0" smtClean="0"/>
              <a:t>[</a:t>
            </a:r>
            <a:r>
              <a:rPr lang="en-US" sz="1900" dirty="0"/>
              <a:t>static fields, methods, and classes are top-level constructs not associated with any particular object, while every member class is associated with an instance of its enclosing class.</a:t>
            </a:r>
            <a:r>
              <a:rPr lang="en-US" sz="1900" dirty="0" smtClean="0"/>
              <a:t>]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9" y="1851670"/>
            <a:ext cx="7920880" cy="295232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local class</a:t>
            </a:r>
            <a:r>
              <a:rPr lang="en-US" dirty="0"/>
              <a:t> is declared locally within a </a:t>
            </a:r>
            <a:r>
              <a:rPr lang="en-US" dirty="0" smtClean="0"/>
              <a:t>block.</a:t>
            </a:r>
          </a:p>
          <a:p>
            <a:r>
              <a:rPr lang="en-US" dirty="0" smtClean="0"/>
              <a:t>Valid </a:t>
            </a:r>
            <a:r>
              <a:rPr lang="en-US" dirty="0"/>
              <a:t>only within the scope defined by its enclosing </a:t>
            </a:r>
            <a:r>
              <a:rPr lang="en-US" dirty="0" smtClean="0"/>
              <a:t>block.</a:t>
            </a:r>
          </a:p>
          <a:p>
            <a:r>
              <a:rPr lang="en-US" dirty="0" smtClean="0"/>
              <a:t>Cannot </a:t>
            </a:r>
            <a:r>
              <a:rPr lang="en-US" dirty="0"/>
              <a:t>be declared public, protected, private, or </a:t>
            </a:r>
            <a:r>
              <a:rPr lang="en-US" dirty="0" smtClean="0"/>
              <a:t>static.</a:t>
            </a:r>
          </a:p>
          <a:p>
            <a:r>
              <a:rPr lang="en-US" dirty="0"/>
              <a:t>Like member classes, and for the same reasons, local classes cannot contain static fields, methods, or classes. The only exception is for constants that are declared both static and final.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8121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a local class without a </a:t>
            </a:r>
            <a:r>
              <a:rPr lang="en-US" dirty="0" smtClean="0"/>
              <a:t>name.</a:t>
            </a:r>
          </a:p>
          <a:p>
            <a:r>
              <a:rPr lang="en-US" dirty="0" smtClean="0"/>
              <a:t>The definition </a:t>
            </a:r>
            <a:r>
              <a:rPr lang="en-US" dirty="0"/>
              <a:t>is an expression, which means that it can be included as part of a larger expression, such as a method call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Useful when </a:t>
            </a:r>
            <a:r>
              <a:rPr lang="en-US" dirty="0"/>
              <a:t>a local class is used only </a:t>
            </a:r>
            <a:r>
              <a:rPr lang="en-US" dirty="0" smtClean="0"/>
              <a:t>once.</a:t>
            </a:r>
          </a:p>
          <a:p>
            <a:r>
              <a:rPr lang="en-US" dirty="0" smtClean="0"/>
              <a:t>Share </a:t>
            </a:r>
            <a:r>
              <a:rPr lang="en-US" dirty="0"/>
              <a:t>the same </a:t>
            </a:r>
            <a:r>
              <a:rPr lang="en-US" dirty="0" smtClean="0"/>
              <a:t>restrictions as a local class.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</a:t>
            </a:r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7517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9" y="1923679"/>
            <a:ext cx="8496943" cy="26709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singleton pattern purpose is maintain a single instance of an Object.</a:t>
            </a:r>
          </a:p>
          <a:p>
            <a:r>
              <a:rPr lang="en-US" dirty="0" smtClean="0"/>
              <a:t>This is needed when exactly one instance of the Object is needed / allowed in the program and duplication of it may cause data conflicts.</a:t>
            </a:r>
          </a:p>
          <a:p>
            <a:r>
              <a:rPr lang="en-US" dirty="0" smtClean="0"/>
              <a:t>There are many ways to implement a Singleton, each one has it Cons &amp; Pros regarding to memory and threads management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>
            <a:off x="5685286" y="3559676"/>
            <a:ext cx="2919163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–View - Controller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1815667"/>
            <a:ext cx="5184576" cy="27789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MVC separation helps you manage complex </a:t>
            </a:r>
            <a:r>
              <a:rPr lang="en-US" dirty="0" smtClean="0"/>
              <a:t>applications, by using it, the developer can focus on one aspect a time </a:t>
            </a:r>
          </a:p>
          <a:p>
            <a:r>
              <a:rPr lang="en-US" b="1" dirty="0" smtClean="0"/>
              <a:t>M</a:t>
            </a:r>
            <a:r>
              <a:rPr lang="en-US" dirty="0" smtClean="0"/>
              <a:t>odel – Handles </a:t>
            </a:r>
            <a:r>
              <a:rPr lang="en-US" dirty="0"/>
              <a:t>the logic for the application </a:t>
            </a:r>
            <a:r>
              <a:rPr lang="en-US" dirty="0" smtClean="0"/>
              <a:t>data.</a:t>
            </a:r>
          </a:p>
          <a:p>
            <a:r>
              <a:rPr lang="en-US" b="1" dirty="0" smtClean="0"/>
              <a:t>V</a:t>
            </a:r>
            <a:r>
              <a:rPr lang="en-US" dirty="0" smtClean="0"/>
              <a:t>iew – </a:t>
            </a:r>
            <a:r>
              <a:rPr lang="en-US" dirty="0"/>
              <a:t>handles the display of the data.</a:t>
            </a:r>
            <a:endParaRPr lang="en-US" dirty="0" smtClean="0"/>
          </a:p>
          <a:p>
            <a:r>
              <a:rPr lang="en-US" b="1" dirty="0" smtClean="0"/>
              <a:t>C</a:t>
            </a:r>
            <a:r>
              <a:rPr lang="en-US" dirty="0" smtClean="0"/>
              <a:t>ontroller – </a:t>
            </a:r>
            <a:r>
              <a:rPr lang="en-US" dirty="0"/>
              <a:t>handles user interaction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Disclaimer - On Android, </a:t>
            </a:r>
            <a:r>
              <a:rPr lang="en-US" dirty="0"/>
              <a:t>t</a:t>
            </a:r>
            <a:r>
              <a:rPr lang="en-US" dirty="0" smtClean="0"/>
              <a:t>he MVC architecture is partly implemented due to project structure, View &amp; Controller are implemented jointly.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580112" y="2679762"/>
            <a:ext cx="864096" cy="6480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Oval 7"/>
          <p:cNvSpPr/>
          <p:nvPr/>
        </p:nvSpPr>
        <p:spPr>
          <a:xfrm>
            <a:off x="7884368" y="2697952"/>
            <a:ext cx="864096" cy="64807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732240" y="1977684"/>
            <a:ext cx="864096" cy="64807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1"/>
            <a:endCxn id="9" idx="5"/>
          </p:cNvCxnSpPr>
          <p:nvPr/>
        </p:nvCxnSpPr>
        <p:spPr>
          <a:xfrm flipH="1" flipV="1">
            <a:off x="7469792" y="2530848"/>
            <a:ext cx="541120" cy="262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7" idx="7"/>
          </p:cNvCxnSpPr>
          <p:nvPr/>
        </p:nvCxnSpPr>
        <p:spPr>
          <a:xfrm flipH="1">
            <a:off x="6317664" y="2530848"/>
            <a:ext cx="541120" cy="2438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588224" y="3759882"/>
            <a:ext cx="1152128" cy="86409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7" idx="5"/>
            <a:endCxn id="32" idx="1"/>
          </p:cNvCxnSpPr>
          <p:nvPr/>
        </p:nvCxnSpPr>
        <p:spPr>
          <a:xfrm>
            <a:off x="6317665" y="3232926"/>
            <a:ext cx="439285" cy="653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7"/>
            <a:endCxn id="8" idx="3"/>
          </p:cNvCxnSpPr>
          <p:nvPr/>
        </p:nvCxnSpPr>
        <p:spPr>
          <a:xfrm flipV="1">
            <a:off x="7571628" y="3251116"/>
            <a:ext cx="439285" cy="6353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96337" y="237576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69145" y="369481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740352" y="369481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85286" y="237576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7" idx="6"/>
          </p:cNvCxnSpPr>
          <p:nvPr/>
        </p:nvCxnSpPr>
        <p:spPr>
          <a:xfrm flipH="1" flipV="1">
            <a:off x="6444208" y="3003798"/>
            <a:ext cx="1440160" cy="18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32241" y="299682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923678"/>
            <a:ext cx="8496943" cy="2836348"/>
          </a:xfrm>
        </p:spPr>
        <p:txBody>
          <a:bodyPr>
            <a:normAutofit/>
          </a:bodyPr>
          <a:lstStyle/>
          <a:p>
            <a:r>
              <a:rPr lang="en-US" dirty="0"/>
              <a:t>O'Reilly</a:t>
            </a:r>
            <a:br>
              <a:rPr lang="en-US" dirty="0"/>
            </a:br>
            <a:r>
              <a:rPr lang="en-US" sz="1800" dirty="0"/>
              <a:t>[http://docstore.mik.ua/orelly/java-ent/jnut/ch03_09.htm]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dirty="0" smtClean="0"/>
              <a:t>Oracle                          “The Java Tutorial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[http://docs.oracle.com/javase/tutorial/java/javaOO/nested.html</a:t>
            </a:r>
            <a:r>
              <a:rPr lang="en-US" sz="1800" dirty="0" smtClean="0"/>
              <a:t>]</a:t>
            </a:r>
            <a:br>
              <a:rPr lang="en-US" sz="1800" dirty="0" smtClean="0"/>
            </a:br>
            <a:r>
              <a:rPr lang="en-US" sz="1800" dirty="0" smtClean="0"/>
              <a:t> </a:t>
            </a:r>
          </a:p>
          <a:p>
            <a:r>
              <a:rPr lang="en-US" dirty="0" smtClean="0"/>
              <a:t>Gallard, D., “Java </a:t>
            </a:r>
            <a:r>
              <a:rPr lang="en-US" dirty="0"/>
              <a:t>design patterns 101</a:t>
            </a:r>
            <a:r>
              <a:rPr lang="en-US" dirty="0" smtClean="0"/>
              <a:t>” </a:t>
            </a: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http://www.ibm.com/developerworks/java/tutorials/j-patterns/resources.html</a:t>
            </a:r>
            <a:r>
              <a:rPr lang="en-US" sz="18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9662"/>
            <a:ext cx="3881463" cy="61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9782"/>
            <a:ext cx="1640979" cy="49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59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 assignments 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andatory 8 class assignments</a:t>
            </a:r>
            <a:endParaRPr lang="en-US" dirty="0"/>
          </a:p>
          <a:p>
            <a:pPr lvl="1"/>
            <a:r>
              <a:rPr lang="en-US" dirty="0"/>
              <a:t>Assignment that will not be submitted will reduce </a:t>
            </a:r>
            <a:r>
              <a:rPr lang="en-US" dirty="0" smtClean="0"/>
              <a:t>2 point.</a:t>
            </a:r>
            <a:endParaRPr lang="en-US" dirty="0"/>
          </a:p>
          <a:p>
            <a:r>
              <a:rPr lang="en-US" dirty="0" smtClean="0"/>
              <a:t>Android Lectures (15%) :</a:t>
            </a:r>
          </a:p>
          <a:p>
            <a:pPr lvl="1"/>
            <a:r>
              <a:rPr lang="en-US" dirty="0" smtClean="0"/>
              <a:t>Each group will select an available topic and will prepare a 15 min presentation.</a:t>
            </a:r>
          </a:p>
          <a:p>
            <a:r>
              <a:rPr lang="en-US" dirty="0" smtClean="0"/>
              <a:t>Final project (85%):</a:t>
            </a:r>
          </a:p>
          <a:p>
            <a:pPr lvl="1"/>
            <a:r>
              <a:rPr lang="en-US" dirty="0" smtClean="0"/>
              <a:t>Create an Android application.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website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moodle2.bgu.ac.il/course/view.php?id=370</a:t>
            </a:r>
            <a:endParaRPr lang="en-US" dirty="0" smtClean="0"/>
          </a:p>
          <a:p>
            <a:r>
              <a:rPr lang="en-US" dirty="0" smtClean="0"/>
              <a:t>Course forum @ Facebook</a:t>
            </a:r>
          </a:p>
          <a:p>
            <a:pPr marL="271463" indent="0">
              <a:buNone/>
            </a:pPr>
            <a:r>
              <a:rPr lang="en-US" dirty="0" smtClean="0">
                <a:hlinkClick r:id="rId3"/>
              </a:rPr>
              <a:t>https://www.facebook.com/groups/cse.mobile.programming/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web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Programing Into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Smartphones market share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4039360" cy="479822"/>
          </a:xfrm>
        </p:spPr>
        <p:txBody>
          <a:bodyPr>
            <a:noAutofit/>
          </a:bodyPr>
          <a:lstStyle/>
          <a:p>
            <a:r>
              <a:rPr lang="en-US" sz="2200" b="1" dirty="0"/>
              <a:t>Smartphones market share 2012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Rapid increase in the number of smartphones on the network </a:t>
            </a:r>
          </a:p>
          <a:p>
            <a:r>
              <a:rPr lang="en-US" dirty="0" smtClean="0"/>
              <a:t>At the end of 2012 estimated 47% in the US </a:t>
            </a:r>
            <a:endParaRPr lang="en-US" dirty="0"/>
          </a:p>
        </p:txBody>
      </p:sp>
      <p:pic>
        <p:nvPicPr>
          <p:cNvPr id="7" name="Picture 2" descr="us-smartphone-graph-1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27" y="2067694"/>
            <a:ext cx="3521297" cy="252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6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Smartphones market share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Currently the Google’s Android Mobile OS is the #1 platform  </a:t>
            </a:r>
            <a:endParaRPr lang="en-US" dirty="0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47922855"/>
              </p:ext>
            </p:extLst>
          </p:nvPr>
        </p:nvGraphicFramePr>
        <p:xfrm>
          <a:off x="4645026" y="1837135"/>
          <a:ext cx="4041775" cy="2963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Android Market Share Q3 </a:t>
            </a:r>
            <a:r>
              <a:rPr lang="en-US" b="1" dirty="0" smtClean="0"/>
              <a:t>2012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69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 descr="https://encrypted-tbn0.gstatic.com/images?q=tbn:ANd9GcTmVrlOnMYKEMeMqInVZfh59j47U-tciKbXbZ-o56eAw8RLl1jG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56" y="3388195"/>
            <a:ext cx="1986303" cy="148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vs.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considering to develop a mobile application, the developer should consider his alternatives </a:t>
            </a:r>
          </a:p>
          <a:p>
            <a:pPr lvl="1"/>
            <a:r>
              <a:rPr lang="en-US" dirty="0" smtClean="0"/>
              <a:t>Native programming ( Java, Objective C )</a:t>
            </a:r>
          </a:p>
          <a:p>
            <a:pPr lvl="1"/>
            <a:r>
              <a:rPr lang="en-US" dirty="0" smtClean="0"/>
              <a:t>Web based programming ( HTML5, JavaScript) </a:t>
            </a:r>
          </a:p>
          <a:p>
            <a:endParaRPr lang="en-US" dirty="0"/>
          </a:p>
        </p:txBody>
      </p:sp>
      <p:pic>
        <p:nvPicPr>
          <p:cNvPr id="2050" name="Picture 2" descr="https://encrypted-tbn1.gstatic.com/images?q=tbn:ANd9GcRpAZ2rwNLpd6oSQZm3kfZahBvf64NJj4Na-0oeGgShQUj17NA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700" y="3795354"/>
            <a:ext cx="432580" cy="43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1.gstatic.com/images?q=tbn:ANd9GcTg9UiUC_VpLpseABO7RlyxbnQo2KI-TJT-Bmff1KVkn9_WMnRcS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64" y="3795886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ncrypted-tbn0.gstatic.com/images?q=tbn:ANd9GcQ1N7O_WplNwpF3zQxFuMbWp1pz2BbnWa5Aj0ZC-_aHc5de8Jl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28" y="3795887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1.gstatic.com/images?q=tbn:ANd9GcSSeAho0ud8KNcGSdtqCTls0M3Bos51Y1zwq0sVoEYJG7XbFyR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44" y="357986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encrypted-tbn3.gstatic.com/images?q=tbn:ANd9GcTokReCAyiIlE8QgCdx7e7saG6Nf9sJ-8ENy--fROMZZmwa-OQ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630" y="3795353"/>
            <a:ext cx="432581" cy="43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encrypted-tbn3.gstatic.com/images?q=tbn:ANd9GcSJ3bvusEarxI69HYMqEGeORMeh4IoM0vHg6wJXcPzEBbMnSr7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40" y="379535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3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we build a </a:t>
            </a:r>
            <a:r>
              <a:rPr lang="en-US" dirty="0"/>
              <a:t>reach </a:t>
            </a:r>
            <a:r>
              <a:rPr lang="en-US" dirty="0" smtClean="0"/>
              <a:t>features application  ?</a:t>
            </a:r>
          </a:p>
          <a:p>
            <a:pPr lvl="1"/>
            <a:r>
              <a:rPr lang="en-US" dirty="0" smtClean="0"/>
              <a:t>Access to device’s hardware </a:t>
            </a:r>
          </a:p>
          <a:p>
            <a:pPr lvl="1"/>
            <a:r>
              <a:rPr lang="en-US" dirty="0" smtClean="0"/>
              <a:t>Integration with other Apps and devices </a:t>
            </a:r>
          </a:p>
          <a:p>
            <a:pPr lvl="1"/>
            <a:r>
              <a:rPr lang="en-US" dirty="0" smtClean="0"/>
              <a:t>3D graphics </a:t>
            </a:r>
          </a:p>
          <a:p>
            <a:r>
              <a:rPr lang="en-US" dirty="0" smtClean="0"/>
              <a:t>Will it preform ?</a:t>
            </a:r>
          </a:p>
          <a:p>
            <a:pPr lvl="1"/>
            <a:r>
              <a:rPr lang="en-US" dirty="0" smtClean="0"/>
              <a:t>GPU acceleration </a:t>
            </a:r>
          </a:p>
          <a:p>
            <a:pPr lvl="1"/>
            <a:r>
              <a:rPr lang="en-US" dirty="0" smtClean="0"/>
              <a:t>Multi threading </a:t>
            </a:r>
          </a:p>
          <a:p>
            <a:pPr lvl="1"/>
            <a:r>
              <a:rPr lang="en-US" dirty="0" smtClean="0"/>
              <a:t>JS is the latest and greatest </a:t>
            </a:r>
          </a:p>
          <a:p>
            <a:pPr lvl="1"/>
            <a:r>
              <a:rPr lang="en-US" dirty="0" smtClean="0"/>
              <a:t>WebGL is available </a:t>
            </a:r>
          </a:p>
        </p:txBody>
      </p:sp>
    </p:spTree>
    <p:extLst>
      <p:ext uri="{BB962C8B-B14F-4D97-AF65-F5344CB8AC3E}">
        <p14:creationId xmlns:p14="http://schemas.microsoft.com/office/powerpoint/2010/main" val="255048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Developer Tools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Objective C / JAVA </a:t>
            </a:r>
          </a:p>
          <a:p>
            <a:pPr lvl="1"/>
            <a:r>
              <a:rPr lang="en-US" dirty="0" smtClean="0"/>
              <a:t>HTML5 / JS / CSS</a:t>
            </a:r>
            <a:endParaRPr lang="en-US" dirty="0"/>
          </a:p>
          <a:p>
            <a:r>
              <a:rPr lang="en-US" dirty="0"/>
              <a:t>End user experience ? </a:t>
            </a:r>
            <a:endParaRPr lang="en-US" dirty="0" smtClean="0"/>
          </a:p>
          <a:p>
            <a:pPr lvl="1"/>
            <a:r>
              <a:rPr lang="en-US" dirty="0" smtClean="0"/>
              <a:t>Use the OS widgets </a:t>
            </a:r>
          </a:p>
          <a:p>
            <a:pPr lvl="1"/>
            <a:r>
              <a:rPr lang="en-US" dirty="0" smtClean="0"/>
              <a:t>Create your own theme </a:t>
            </a:r>
            <a:endParaRPr lang="en-US" dirty="0"/>
          </a:p>
          <a:p>
            <a:r>
              <a:rPr lang="en-US" dirty="0"/>
              <a:t>It is the economy ! </a:t>
            </a:r>
            <a:endParaRPr lang="en-US" dirty="0" smtClean="0"/>
          </a:p>
          <a:p>
            <a:pPr lvl="1"/>
            <a:r>
              <a:rPr lang="en-US" dirty="0" smtClean="0"/>
              <a:t>Apple’s App-Store / Google’s Play </a:t>
            </a:r>
          </a:p>
          <a:p>
            <a:pPr lvl="1"/>
            <a:r>
              <a:rPr lang="en-US" dirty="0" smtClean="0"/>
              <a:t>Open to every mobile browser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68" y="1923678"/>
            <a:ext cx="3509888" cy="266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87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439</TotalTime>
  <Words>720</Words>
  <Application>Microsoft Office PowerPoint</Application>
  <PresentationFormat>On-screen Show (16:9)</PresentationFormat>
  <Paragraphs>106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Waveform</vt:lpstr>
      <vt:lpstr>Android Mobile Programming </vt:lpstr>
      <vt:lpstr>Course Assignments</vt:lpstr>
      <vt:lpstr>On The web </vt:lpstr>
      <vt:lpstr>Mobile Programing Into</vt:lpstr>
      <vt:lpstr>Smartphones market share</vt:lpstr>
      <vt:lpstr>Smartphones market share</vt:lpstr>
      <vt:lpstr>Native vs. HTML5</vt:lpstr>
      <vt:lpstr>Considerations  </vt:lpstr>
      <vt:lpstr>Considerations </vt:lpstr>
      <vt:lpstr>Java Design Patterns </vt:lpstr>
      <vt:lpstr>Intro</vt:lpstr>
      <vt:lpstr>Java Design Parterres</vt:lpstr>
      <vt:lpstr>Composite</vt:lpstr>
      <vt:lpstr>Member Class</vt:lpstr>
      <vt:lpstr>Local Class</vt:lpstr>
      <vt:lpstr>Anonymous Class</vt:lpstr>
      <vt:lpstr>Singleton</vt:lpstr>
      <vt:lpstr>Model –View - Controller</vt:lpstr>
      <vt:lpstr>References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Mobile Programming </dc:title>
  <dc:creator>Itsik Avidan</dc:creator>
  <cp:lastModifiedBy>Tom</cp:lastModifiedBy>
  <cp:revision>34</cp:revision>
  <dcterms:created xsi:type="dcterms:W3CDTF">2012-08-06T18:09:31Z</dcterms:created>
  <dcterms:modified xsi:type="dcterms:W3CDTF">2012-10-24T08:05:52Z</dcterms:modified>
</cp:coreProperties>
</file>