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68" r:id="rId1"/>
  </p:sldMasterIdLst>
  <p:notesMasterIdLst>
    <p:notesMasterId r:id="rId54"/>
  </p:notesMasterIdLst>
  <p:sldIdLst>
    <p:sldId id="256" r:id="rId2"/>
    <p:sldId id="257" r:id="rId3"/>
    <p:sldId id="258" r:id="rId4"/>
    <p:sldId id="259" r:id="rId5"/>
    <p:sldId id="268" r:id="rId6"/>
    <p:sldId id="267" r:id="rId7"/>
    <p:sldId id="270" r:id="rId8"/>
    <p:sldId id="266" r:id="rId9"/>
    <p:sldId id="316" r:id="rId10"/>
    <p:sldId id="265" r:id="rId11"/>
    <p:sldId id="298" r:id="rId12"/>
    <p:sldId id="264" r:id="rId13"/>
    <p:sldId id="263" r:id="rId14"/>
    <p:sldId id="262" r:id="rId15"/>
    <p:sldId id="261" r:id="rId16"/>
    <p:sldId id="296" r:id="rId17"/>
    <p:sldId id="299" r:id="rId18"/>
    <p:sldId id="285" r:id="rId19"/>
    <p:sldId id="286" r:id="rId20"/>
    <p:sldId id="292" r:id="rId21"/>
    <p:sldId id="297" r:id="rId22"/>
    <p:sldId id="294" r:id="rId23"/>
    <p:sldId id="295" r:id="rId24"/>
    <p:sldId id="273" r:id="rId25"/>
    <p:sldId id="274" r:id="rId26"/>
    <p:sldId id="275" r:id="rId27"/>
    <p:sldId id="276" r:id="rId28"/>
    <p:sldId id="277" r:id="rId29"/>
    <p:sldId id="278" r:id="rId30"/>
    <p:sldId id="279" r:id="rId31"/>
    <p:sldId id="280" r:id="rId32"/>
    <p:sldId id="281" r:id="rId33"/>
    <p:sldId id="283" r:id="rId34"/>
    <p:sldId id="284"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260" r:id="rId52"/>
    <p:sldId id="271" r:id="rId5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953" autoAdjust="0"/>
    <p:restoredTop sz="81034" autoAdjust="0"/>
  </p:normalViewPr>
  <p:slideViewPr>
    <p:cSldViewPr snapToGrid="0">
      <p:cViewPr varScale="1">
        <p:scale>
          <a:sx n="71" d="100"/>
          <a:sy n="71" d="100"/>
        </p:scale>
        <p:origin x="1133" y="53"/>
      </p:cViewPr>
      <p:guideLst>
        <p:guide orient="horz" pos="2160"/>
        <p:guide pos="3840"/>
      </p:guideLst>
    </p:cSldViewPr>
  </p:slideViewPr>
  <p:notesTextViewPr>
    <p:cViewPr>
      <p:scale>
        <a:sx n="1" d="1"/>
        <a:sy n="1" d="1"/>
      </p:scale>
      <p:origin x="0" y="-816"/>
    </p:cViewPr>
  </p:notesTextViewPr>
  <p:sorterViewPr>
    <p:cViewPr>
      <p:scale>
        <a:sx n="100" d="100"/>
        <a:sy n="100" d="100"/>
      </p:scale>
      <p:origin x="0" y="-61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3D561CA-1D8E-4F52-8251-ABB6C9589DF0}" type="datetimeFigureOut">
              <a:rPr lang="he-IL" smtClean="0"/>
              <a:pPr/>
              <a:t>כ"ב/אייר/תשע"ט</a:t>
            </a:fld>
            <a:endParaRPr lang="he-IL"/>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441FDFC5-3962-4E37-9E53-9CDBEADEFF91}" type="slidenum">
              <a:rPr lang="he-IL" smtClean="0"/>
              <a:pPr/>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517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r" rtl="1">
              <a:spcBef>
                <a:spcPts val="0"/>
              </a:spcBef>
              <a:spcAft>
                <a:spcPts val="0"/>
              </a:spcAft>
              <a:buNone/>
            </a:pPr>
            <a:endParaRPr/>
          </a:p>
        </p:txBody>
      </p:sp>
      <p:sp>
        <p:nvSpPr>
          <p:cNvPr id="298" name="Google Shape;298;p11:notes"/>
          <p:cNvSpPr txBox="1">
            <a:spLocks noGrp="1"/>
          </p:cNvSpPr>
          <p:nvPr>
            <p:ph type="sldNum" idx="12"/>
          </p:nvPr>
        </p:nvSpPr>
        <p:spPr>
          <a:xfrm>
            <a:off x="1588" y="8685213"/>
            <a:ext cx="2971800" cy="4572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x-none"/>
              <a:pPr marL="0" lvl="0" indent="0" algn="l" rtl="1">
                <a:spcBef>
                  <a:spcPts val="0"/>
                </a:spcBef>
                <a:spcAft>
                  <a:spcPts val="0"/>
                </a:spcAft>
                <a:buNone/>
              </a:pPr>
              <a:t>44</a:t>
            </a:fld>
            <a:endParaRPr/>
          </a:p>
        </p:txBody>
      </p:sp>
    </p:spTree>
    <p:extLst>
      <p:ext uri="{BB962C8B-B14F-4D97-AF65-F5344CB8AC3E}">
        <p14:creationId xmlns:p14="http://schemas.microsoft.com/office/powerpoint/2010/main" val="1552805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683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1388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r" rtl="1">
              <a:spcBef>
                <a:spcPts val="0"/>
              </a:spcBef>
              <a:spcAft>
                <a:spcPts val="0"/>
              </a:spcAft>
              <a:buNone/>
            </a:pPr>
            <a:r>
              <a:rPr lang="en-US" dirty="0" smtClean="0">
                <a:latin typeface="David" panose="020E0502060401010101" pitchFamily="34" charset="-79"/>
                <a:cs typeface="David" panose="020E0502060401010101" pitchFamily="34" charset="-79"/>
              </a:rPr>
              <a:t>KENDALL’S TAU</a:t>
            </a:r>
            <a:r>
              <a:rPr lang="he-IL" dirty="0" smtClean="0">
                <a:latin typeface="David" pitchFamily="34" charset="-79"/>
                <a:cs typeface="David" pitchFamily="34" charset="-79"/>
              </a:rPr>
              <a:t> -</a:t>
            </a:r>
            <a:r>
              <a:rPr lang="he-IL" baseline="0" dirty="0" smtClean="0">
                <a:latin typeface="David" pitchFamily="34" charset="-79"/>
                <a:cs typeface="David" pitchFamily="34" charset="-79"/>
              </a:rPr>
              <a:t> </a:t>
            </a:r>
            <a:r>
              <a:rPr lang="he-IL" dirty="0" smtClean="0">
                <a:latin typeface="David" pitchFamily="34" charset="-79"/>
                <a:cs typeface="David" pitchFamily="34" charset="-79"/>
              </a:rPr>
              <a:t>מבחן שבודק תלות סטטיסטית.</a:t>
            </a:r>
            <a:endParaRPr/>
          </a:p>
        </p:txBody>
      </p:sp>
      <p:sp>
        <p:nvSpPr>
          <p:cNvPr id="335" name="Google Shape;33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091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r" rtl="1">
              <a:spcBef>
                <a:spcPts val="0"/>
              </a:spcBef>
              <a:spcAft>
                <a:spcPts val="0"/>
              </a:spcAft>
              <a:buNone/>
            </a:pPr>
            <a:r>
              <a:rPr lang="x-none" dirty="0"/>
              <a:t>כימוס </a:t>
            </a:r>
            <a:r>
              <a:rPr lang="x-none" dirty="0" smtClean="0"/>
              <a:t>-</a:t>
            </a:r>
            <a:r>
              <a:rPr lang="he-IL" dirty="0" smtClean="0"/>
              <a:t> האם המודל שהוצג במאמר משתמש בכימוס של המערכות שהוא מנסה לאפיין ולנתח ?</a:t>
            </a:r>
            <a:endParaRPr dirty="0"/>
          </a:p>
          <a:p>
            <a:pPr marL="0" lvl="0" indent="0" algn="r" rtl="1">
              <a:spcBef>
                <a:spcPts val="0"/>
              </a:spcBef>
              <a:spcAft>
                <a:spcPts val="0"/>
              </a:spcAft>
              <a:buNone/>
            </a:pPr>
            <a:r>
              <a:rPr lang="x-none" dirty="0"/>
              <a:t>היררכיה - </a:t>
            </a:r>
            <a:r>
              <a:rPr lang="he-IL" dirty="0" smtClean="0"/>
              <a:t> האם המודל שהוצג במאמר יש מבנה של שלבים/אב ובן וכדומה?</a:t>
            </a:r>
            <a:endParaRPr dirty="0"/>
          </a:p>
          <a:p>
            <a:pPr marL="0" marR="0" lvl="0" indent="0" algn="r" defTabSz="914400" rtl="1" eaLnBrk="1" fontAlgn="auto" latinLnBrk="0" hangingPunct="1">
              <a:lnSpc>
                <a:spcPct val="100000"/>
              </a:lnSpc>
              <a:spcBef>
                <a:spcPts val="0"/>
              </a:spcBef>
              <a:spcAft>
                <a:spcPts val="0"/>
              </a:spcAft>
              <a:buClrTx/>
              <a:buSzTx/>
              <a:buFontTx/>
              <a:buNone/>
              <a:tabLst/>
              <a:defRPr/>
            </a:pPr>
            <a:r>
              <a:rPr lang="x-none" dirty="0"/>
              <a:t>אפקטיביות </a:t>
            </a:r>
            <a:r>
              <a:rPr lang="he-IL" dirty="0" smtClean="0"/>
              <a:t> </a:t>
            </a:r>
            <a:r>
              <a:rPr lang="x-none" dirty="0" smtClean="0"/>
              <a:t>-</a:t>
            </a:r>
            <a:r>
              <a:rPr lang="he-IL" sz="1200" kern="1200" dirty="0" smtClean="0">
                <a:solidFill>
                  <a:schemeClr val="tx1"/>
                </a:solidFill>
                <a:latin typeface="+mn-lt"/>
                <a:ea typeface="+mn-ea"/>
                <a:cs typeface="+mn-cs"/>
              </a:rPr>
              <a:t>המודל במאמר עזר להניב תוצאה רצויה</a:t>
            </a:r>
            <a:endParaRPr dirty="0"/>
          </a:p>
          <a:p>
            <a:pPr marL="0" lvl="0" indent="0" algn="r" rtl="1">
              <a:spcBef>
                <a:spcPts val="0"/>
              </a:spcBef>
              <a:spcAft>
                <a:spcPts val="0"/>
              </a:spcAft>
              <a:buNone/>
            </a:pPr>
            <a:r>
              <a:rPr lang="x-none" dirty="0"/>
              <a:t>גנריות </a:t>
            </a:r>
            <a:r>
              <a:rPr lang="x-none" dirty="0" smtClean="0"/>
              <a:t>-</a:t>
            </a:r>
            <a:r>
              <a:rPr lang="he-IL" dirty="0" smtClean="0"/>
              <a:t> האם ניתן להשליך את המודל שהוצג במאמר לכל דבר ?</a:t>
            </a:r>
            <a:endParaRPr dirty="0"/>
          </a:p>
          <a:p>
            <a:pPr marL="0" lvl="0" indent="0" algn="r" rtl="1">
              <a:spcBef>
                <a:spcPts val="0"/>
              </a:spcBef>
              <a:spcAft>
                <a:spcPts val="0"/>
              </a:spcAft>
              <a:buNone/>
            </a:pPr>
            <a:r>
              <a:rPr lang="x-none" dirty="0"/>
              <a:t>חשיבה מערכתית </a:t>
            </a:r>
            <a:r>
              <a:rPr lang="x-none" dirty="0" smtClean="0"/>
              <a:t>-</a:t>
            </a:r>
            <a:r>
              <a:rPr lang="he-IL" dirty="0" smtClean="0"/>
              <a:t> האם במאמר המודל מצליח לגעת בכל האספקטים של המערכת ?</a:t>
            </a:r>
            <a:endParaRPr dirty="0"/>
          </a:p>
          <a:p>
            <a:pPr marL="0" lvl="0" indent="0" algn="r" rtl="1">
              <a:spcBef>
                <a:spcPts val="0"/>
              </a:spcBef>
              <a:spcAft>
                <a:spcPts val="0"/>
              </a:spcAft>
              <a:buNone/>
            </a:pPr>
            <a:r>
              <a:rPr lang="x-none" dirty="0"/>
              <a:t>מודל מפורט </a:t>
            </a:r>
            <a:r>
              <a:rPr lang="x-none" dirty="0" smtClean="0"/>
              <a:t>-</a:t>
            </a:r>
            <a:r>
              <a:rPr lang="he-IL" dirty="0" smtClean="0"/>
              <a:t> האם במאמר המודל הוצג בצורה מלא ומובנת ?</a:t>
            </a:r>
            <a:endParaRPr dirty="0"/>
          </a:p>
        </p:txBody>
      </p:sp>
      <p:sp>
        <p:nvSpPr>
          <p:cNvPr id="341" name="Google Shape;34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0691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r" rtl="1">
              <a:spcBef>
                <a:spcPts val="0"/>
              </a:spcBef>
              <a:spcAft>
                <a:spcPts val="0"/>
              </a:spcAft>
              <a:buNone/>
            </a:pPr>
            <a:r>
              <a:rPr lang="x-none" dirty="0"/>
              <a:t>קטלוג </a:t>
            </a:r>
            <a:r>
              <a:rPr lang="x-none" dirty="0" smtClean="0"/>
              <a:t>מידע- לקחת נושאים לחלק לקטגוריות, אמצעי לארגן ולקבץ יחד נתונים בנושא מסויים.</a:t>
            </a:r>
            <a:r>
              <a:rPr lang="en-US" dirty="0" smtClean="0"/>
              <a:t/>
            </a:r>
            <a:br>
              <a:rPr lang="en-US" dirty="0" smtClean="0"/>
            </a:br>
            <a:r>
              <a:rPr lang="he-IL" dirty="0" smtClean="0"/>
              <a:t>האם המודל עזר לקטלג מידע שהמערכת במאמר היה צריכה לטפל בו אם בכלל?</a:t>
            </a:r>
            <a:r>
              <a:rPr lang="en-US" dirty="0" smtClean="0"/>
              <a:t/>
            </a:r>
            <a:br>
              <a:rPr lang="en-US" dirty="0" smtClean="0"/>
            </a:br>
            <a:endParaRPr dirty="0"/>
          </a:p>
          <a:p>
            <a:pPr marL="0" lvl="0" indent="0" algn="r" rtl="1">
              <a:spcBef>
                <a:spcPts val="0"/>
              </a:spcBef>
              <a:spcAft>
                <a:spcPts val="0"/>
              </a:spcAft>
              <a:buNone/>
            </a:pPr>
            <a:r>
              <a:rPr lang="x-none" dirty="0"/>
              <a:t>ירידה לפרטים - פירוק המאפיינים של המערכת לגורמים הכי קטנים שיש</a:t>
            </a:r>
            <a:r>
              <a:rPr lang="x-none" dirty="0" smtClean="0"/>
              <a:t>.</a:t>
            </a:r>
            <a:r>
              <a:rPr lang="en-US" dirty="0" smtClean="0"/>
              <a:t/>
            </a:r>
            <a:br>
              <a:rPr lang="en-US" dirty="0" smtClean="0"/>
            </a:br>
            <a:r>
              <a:rPr lang="he-IL" dirty="0" smtClean="0"/>
              <a:t>האם המודל ירדת בצורה מספקת באיפיון ותיאור המערכת שעזרו לתהליך הפרויקט שהוצג במאמר? </a:t>
            </a:r>
            <a:endParaRPr dirty="0"/>
          </a:p>
          <a:p>
            <a:pPr marL="0" lvl="0" indent="0" algn="r" rtl="1">
              <a:spcBef>
                <a:spcPts val="0"/>
              </a:spcBef>
              <a:spcAft>
                <a:spcPts val="0"/>
              </a:spcAft>
              <a:buNone/>
            </a:pPr>
            <a:endParaRPr lang="he-IL" dirty="0" smtClean="0"/>
          </a:p>
          <a:p>
            <a:pPr marL="0" lvl="0" indent="0" algn="r" rtl="1">
              <a:spcBef>
                <a:spcPts val="0"/>
              </a:spcBef>
              <a:spcAft>
                <a:spcPts val="0"/>
              </a:spcAft>
              <a:buNone/>
            </a:pPr>
            <a:r>
              <a:rPr lang="x-none" dirty="0" smtClean="0"/>
              <a:t>כיסוי </a:t>
            </a:r>
            <a:r>
              <a:rPr lang="x-none" dirty="0"/>
              <a:t>המערכת - האם המודל יוצר את כל הפונקציות שמכסות את התפעול הכולל של המערכת</a:t>
            </a:r>
            <a:r>
              <a:rPr lang="x-none" dirty="0" smtClean="0"/>
              <a:t>.</a:t>
            </a:r>
            <a:endParaRPr lang="he-IL" dirty="0" smtClean="0"/>
          </a:p>
          <a:p>
            <a:pPr marL="0" lvl="0" indent="0" algn="r" rtl="1">
              <a:spcBef>
                <a:spcPts val="0"/>
              </a:spcBef>
              <a:spcAft>
                <a:spcPts val="0"/>
              </a:spcAft>
              <a:buNone/>
            </a:pPr>
            <a:r>
              <a:rPr lang="he-IL" dirty="0" smtClean="0"/>
              <a:t>האם המודל שהוצג מכסה את כל הפעולות שהמערכת במקרה הלימוד במאמר צריכה לעשות ? </a:t>
            </a:r>
          </a:p>
          <a:p>
            <a:pPr marL="0" lvl="0" indent="0" algn="r" rtl="1">
              <a:spcBef>
                <a:spcPts val="0"/>
              </a:spcBef>
              <a:spcAft>
                <a:spcPts val="0"/>
              </a:spcAft>
              <a:buNone/>
            </a:pPr>
            <a:endParaRPr dirty="0"/>
          </a:p>
          <a:p>
            <a:pPr marL="0" lvl="0" indent="0" algn="r" rtl="1">
              <a:spcBef>
                <a:spcPts val="0"/>
              </a:spcBef>
              <a:spcAft>
                <a:spcPts val="0"/>
              </a:spcAft>
              <a:buNone/>
            </a:pPr>
            <a:r>
              <a:rPr lang="x-none" dirty="0"/>
              <a:t>ביצועים - האם יש דרישות מספריות</a:t>
            </a:r>
            <a:r>
              <a:rPr lang="x-none" dirty="0" smtClean="0"/>
              <a:t>.</a:t>
            </a:r>
            <a:endParaRPr lang="he-IL" dirty="0" smtClean="0"/>
          </a:p>
          <a:p>
            <a:pPr marL="0" lvl="0" indent="0" algn="r" rtl="1">
              <a:spcBef>
                <a:spcPts val="0"/>
              </a:spcBef>
              <a:spcAft>
                <a:spcPts val="0"/>
              </a:spcAft>
              <a:buNone/>
            </a:pPr>
            <a:r>
              <a:rPr lang="he-IL" dirty="0" smtClean="0"/>
              <a:t>האם במאמר או במודל יש התייחסות לדרישות ביצועים ורעיונות התמודדות איתם? ביצועים ברמת קיבולת זמנים ודברים קונקרטיים .</a:t>
            </a:r>
          </a:p>
          <a:p>
            <a:pPr marL="0" lvl="0" indent="0" algn="r" rtl="1">
              <a:spcBef>
                <a:spcPts val="0"/>
              </a:spcBef>
              <a:spcAft>
                <a:spcPts val="0"/>
              </a:spcAft>
              <a:buNone/>
            </a:pPr>
            <a:endParaRPr dirty="0"/>
          </a:p>
          <a:p>
            <a:pPr marL="0" lvl="0" indent="0" algn="r" rtl="1">
              <a:spcBef>
                <a:spcPts val="0"/>
              </a:spcBef>
              <a:spcAft>
                <a:spcPts val="0"/>
              </a:spcAft>
              <a:buNone/>
            </a:pPr>
            <a:r>
              <a:rPr lang="x-none" dirty="0"/>
              <a:t>מפעילים - </a:t>
            </a:r>
            <a:r>
              <a:rPr lang="x-none" dirty="0" smtClean="0"/>
              <a:t>ההתייחסות של המודל למפעילים במקרה הלימוד.</a:t>
            </a:r>
            <a:endParaRPr lang="he-IL" dirty="0" smtClean="0"/>
          </a:p>
          <a:p>
            <a:pPr marL="0" lvl="0" indent="0" algn="r" rtl="1">
              <a:spcBef>
                <a:spcPts val="0"/>
              </a:spcBef>
              <a:spcAft>
                <a:spcPts val="0"/>
              </a:spcAft>
              <a:buNone/>
            </a:pPr>
            <a:r>
              <a:rPr lang="he-IL" dirty="0" smtClean="0"/>
              <a:t>איך / באיזו צורה במאמר ואו במודל המוצג מתייחסים למפעילי </a:t>
            </a:r>
            <a:r>
              <a:rPr lang="he-IL" smtClean="0"/>
              <a:t>המערכת </a:t>
            </a:r>
            <a:r>
              <a:rPr lang="he-IL" smtClean="0"/>
              <a:t>.</a:t>
            </a:r>
            <a:endParaRPr lang="he-IL" dirty="0" smtClean="0"/>
          </a:p>
        </p:txBody>
      </p:sp>
      <p:sp>
        <p:nvSpPr>
          <p:cNvPr id="347" name="Google Shape;34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1080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4" name="Google Shape;35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610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2249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4728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145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7360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3707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2735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9738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08404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print">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r">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3844ABE-86C9-48E6-8E11-42739BAB0A9C}" type="datetimeFigureOut">
              <a:rPr lang="he-IL" smtClean="0"/>
              <a:pPr/>
              <a:t>כ"ב/אייר/תשע"ט</a:t>
            </a:fld>
            <a:endParaRPr lang="he-IL"/>
          </a:p>
        </p:txBody>
      </p:sp>
      <p:sp>
        <p:nvSpPr>
          <p:cNvPr id="5" name="Footer Placeholder 4"/>
          <p:cNvSpPr>
            <a:spLocks noGrp="1"/>
          </p:cNvSpPr>
          <p:nvPr>
            <p:ph type="ftr" sz="quarter" idx="11"/>
          </p:nvPr>
        </p:nvSpPr>
        <p:spPr>
          <a:xfrm>
            <a:off x="1876424" y="5410201"/>
            <a:ext cx="5124886" cy="365125"/>
          </a:xfrm>
        </p:spPr>
        <p:txBody>
          <a:bodyPr/>
          <a:lstStyle/>
          <a:p>
            <a:endParaRPr lang="he-IL"/>
          </a:p>
        </p:txBody>
      </p:sp>
      <p:sp>
        <p:nvSpPr>
          <p:cNvPr id="6" name="Slide Number Placeholder 5"/>
          <p:cNvSpPr>
            <a:spLocks noGrp="1"/>
          </p:cNvSpPr>
          <p:nvPr>
            <p:ph type="sldNum" sz="quarter" idx="12"/>
          </p:nvPr>
        </p:nvSpPr>
        <p:spPr>
          <a:xfrm>
            <a:off x="9896911" y="5410199"/>
            <a:ext cx="771089" cy="365125"/>
          </a:xfrm>
        </p:spPr>
        <p:txBody>
          <a:bodyPr/>
          <a:lstStyle/>
          <a:p>
            <a:fld id="{F44CF272-A1CA-4236-967B-EAE13C4DA7C7}" type="slidenum">
              <a:rPr lang="he-IL" smtClean="0"/>
              <a:pPr/>
              <a:t>‹#›</a:t>
            </a:fld>
            <a:endParaRPr lang="he-IL"/>
          </a:p>
        </p:txBody>
      </p:sp>
    </p:spTree>
    <p:extLst>
      <p:ext uri="{BB962C8B-B14F-4D97-AF65-F5344CB8AC3E}">
        <p14:creationId xmlns:p14="http://schemas.microsoft.com/office/powerpoint/2010/main" val="15825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3844ABE-86C9-48E6-8E11-42739BAB0A9C}" type="datetimeFigureOut">
              <a:rPr lang="he-IL" smtClean="0"/>
              <a:pPr/>
              <a:t>כ"ב/אייר/תשע"ט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44CF272-A1CA-4236-967B-EAE13C4DA7C7}" type="slidenum">
              <a:rPr lang="he-IL" smtClean="0"/>
              <a:pPr/>
              <a:t>‹#›</a:t>
            </a:fld>
            <a:endParaRPr lang="he-IL"/>
          </a:p>
        </p:txBody>
      </p:sp>
    </p:spTree>
    <p:extLst>
      <p:ext uri="{BB962C8B-B14F-4D97-AF65-F5344CB8AC3E}">
        <p14:creationId xmlns:p14="http://schemas.microsoft.com/office/powerpoint/2010/main" val="75974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3844ABE-86C9-48E6-8E11-42739BAB0A9C}" type="datetimeFigureOut">
              <a:rPr lang="he-IL" smtClean="0"/>
              <a:pPr/>
              <a:t>כ"ב/אייר/תשע"ט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44CF272-A1CA-4236-967B-EAE13C4DA7C7}" type="slidenum">
              <a:rPr lang="he-IL" smtClean="0"/>
              <a:pPr/>
              <a:t>‹#›</a:t>
            </a:fld>
            <a:endParaRPr lang="he-IL"/>
          </a:p>
        </p:txBody>
      </p:sp>
    </p:spTree>
    <p:extLst>
      <p:ext uri="{BB962C8B-B14F-4D97-AF65-F5344CB8AC3E}">
        <p14:creationId xmlns:p14="http://schemas.microsoft.com/office/powerpoint/2010/main" val="2022130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3844ABE-86C9-48E6-8E11-42739BAB0A9C}" type="datetimeFigureOut">
              <a:rPr lang="he-IL" smtClean="0"/>
              <a:pPr/>
              <a:t>כ"ב/אייר/תשע"ט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44CF272-A1CA-4236-967B-EAE13C4DA7C7}" type="slidenum">
              <a:rPr lang="he-IL" smtClean="0"/>
              <a:pPr/>
              <a:t>‹#›</a:t>
            </a:fld>
            <a:endParaRPr lang="he-I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1914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3844ABE-86C9-48E6-8E11-42739BAB0A9C}" type="datetimeFigureOut">
              <a:rPr lang="he-IL" smtClean="0"/>
              <a:pPr/>
              <a:t>כ"ב/אייר/תשע"ט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44CF272-A1CA-4236-967B-EAE13C4DA7C7}" type="slidenum">
              <a:rPr lang="he-IL" smtClean="0"/>
              <a:pPr/>
              <a:t>‹#›</a:t>
            </a:fld>
            <a:endParaRPr lang="he-IL"/>
          </a:p>
        </p:txBody>
      </p:sp>
    </p:spTree>
    <p:extLst>
      <p:ext uri="{BB962C8B-B14F-4D97-AF65-F5344CB8AC3E}">
        <p14:creationId xmlns:p14="http://schemas.microsoft.com/office/powerpoint/2010/main" val="1999402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23844ABE-86C9-48E6-8E11-42739BAB0A9C}" type="datetimeFigureOut">
              <a:rPr lang="he-IL" smtClean="0"/>
              <a:pPr/>
              <a:t>כ"ב/אייר/תשע"ט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44CF272-A1CA-4236-967B-EAE13C4DA7C7}" type="slidenum">
              <a:rPr lang="he-IL" smtClean="0"/>
              <a:pPr/>
              <a:t>‹#›</a:t>
            </a:fld>
            <a:endParaRPr lang="he-IL"/>
          </a:p>
        </p:txBody>
      </p:sp>
    </p:spTree>
    <p:extLst>
      <p:ext uri="{BB962C8B-B14F-4D97-AF65-F5344CB8AC3E}">
        <p14:creationId xmlns:p14="http://schemas.microsoft.com/office/powerpoint/2010/main" val="906100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23844ABE-86C9-48E6-8E11-42739BAB0A9C}" type="datetimeFigureOut">
              <a:rPr lang="he-IL" smtClean="0"/>
              <a:pPr/>
              <a:t>כ"ב/אייר/תשע"ט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44CF272-A1CA-4236-967B-EAE13C4DA7C7}" type="slidenum">
              <a:rPr lang="he-IL" smtClean="0"/>
              <a:pPr/>
              <a:t>‹#›</a:t>
            </a:fld>
            <a:endParaRPr lang="he-IL"/>
          </a:p>
        </p:txBody>
      </p:sp>
    </p:spTree>
    <p:extLst>
      <p:ext uri="{BB962C8B-B14F-4D97-AF65-F5344CB8AC3E}">
        <p14:creationId xmlns:p14="http://schemas.microsoft.com/office/powerpoint/2010/main" val="695342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3844ABE-86C9-48E6-8E11-42739BAB0A9C}" type="datetimeFigureOut">
              <a:rPr lang="he-IL" smtClean="0"/>
              <a:pPr/>
              <a:t>כ"ב/אייר/תשע"ט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44CF272-A1CA-4236-967B-EAE13C4DA7C7}" type="slidenum">
              <a:rPr lang="he-IL" smtClean="0"/>
              <a:pPr/>
              <a:t>‹#›</a:t>
            </a:fld>
            <a:endParaRPr lang="he-IL"/>
          </a:p>
        </p:txBody>
      </p:sp>
    </p:spTree>
    <p:extLst>
      <p:ext uri="{BB962C8B-B14F-4D97-AF65-F5344CB8AC3E}">
        <p14:creationId xmlns:p14="http://schemas.microsoft.com/office/powerpoint/2010/main" val="2022204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3844ABE-86C9-48E6-8E11-42739BAB0A9C}" type="datetimeFigureOut">
              <a:rPr lang="he-IL" smtClean="0"/>
              <a:pPr/>
              <a:t>כ"ב/אייר/תשע"ט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44CF272-A1CA-4236-967B-EAE13C4DA7C7}" type="slidenum">
              <a:rPr lang="he-IL" smtClean="0"/>
              <a:pPr/>
              <a:t>‹#›</a:t>
            </a:fld>
            <a:endParaRPr lang="he-IL"/>
          </a:p>
        </p:txBody>
      </p:sp>
    </p:spTree>
    <p:extLst>
      <p:ext uri="{BB962C8B-B14F-4D97-AF65-F5344CB8AC3E}">
        <p14:creationId xmlns:p14="http://schemas.microsoft.com/office/powerpoint/2010/main" val="169008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3844ABE-86C9-48E6-8E11-42739BAB0A9C}" type="datetimeFigureOut">
              <a:rPr lang="he-IL" smtClean="0"/>
              <a:pPr/>
              <a:t>כ"ב/אייר/תשע"ט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44CF272-A1CA-4236-967B-EAE13C4DA7C7}" type="slidenum">
              <a:rPr lang="he-IL" smtClean="0"/>
              <a:pPr/>
              <a:t>‹#›</a:t>
            </a:fld>
            <a:endParaRPr lang="he-IL"/>
          </a:p>
        </p:txBody>
      </p:sp>
    </p:spTree>
    <p:extLst>
      <p:ext uri="{BB962C8B-B14F-4D97-AF65-F5344CB8AC3E}">
        <p14:creationId xmlns:p14="http://schemas.microsoft.com/office/powerpoint/2010/main" val="3473232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23844ABE-86C9-48E6-8E11-42739BAB0A9C}" type="datetimeFigureOut">
              <a:rPr lang="he-IL" smtClean="0"/>
              <a:pPr/>
              <a:t>כ"ב/אייר/תשע"ט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44CF272-A1CA-4236-967B-EAE13C4DA7C7}" type="slidenum">
              <a:rPr lang="he-IL" smtClean="0"/>
              <a:pPr/>
              <a:t>‹#›</a:t>
            </a:fld>
            <a:endParaRPr lang="he-IL"/>
          </a:p>
        </p:txBody>
      </p:sp>
    </p:spTree>
    <p:extLst>
      <p:ext uri="{BB962C8B-B14F-4D97-AF65-F5344CB8AC3E}">
        <p14:creationId xmlns:p14="http://schemas.microsoft.com/office/powerpoint/2010/main" val="16191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23844ABE-86C9-48E6-8E11-42739BAB0A9C}" type="datetimeFigureOut">
              <a:rPr lang="he-IL" smtClean="0"/>
              <a:pPr/>
              <a:t>כ"ב/אייר/תשע"ט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44CF272-A1CA-4236-967B-EAE13C4DA7C7}" type="slidenum">
              <a:rPr lang="he-IL" smtClean="0"/>
              <a:pPr/>
              <a:t>‹#›</a:t>
            </a:fld>
            <a:endParaRPr lang="he-IL"/>
          </a:p>
        </p:txBody>
      </p:sp>
    </p:spTree>
    <p:extLst>
      <p:ext uri="{BB962C8B-B14F-4D97-AF65-F5344CB8AC3E}">
        <p14:creationId xmlns:p14="http://schemas.microsoft.com/office/powerpoint/2010/main" val="261440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23844ABE-86C9-48E6-8E11-42739BAB0A9C}" type="datetimeFigureOut">
              <a:rPr lang="he-IL" smtClean="0"/>
              <a:pPr/>
              <a:t>כ"ב/אייר/תשע"ט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44CF272-A1CA-4236-967B-EAE13C4DA7C7}" type="slidenum">
              <a:rPr lang="he-IL" smtClean="0"/>
              <a:pPr/>
              <a:t>‹#›</a:t>
            </a:fld>
            <a:endParaRPr lang="he-IL"/>
          </a:p>
        </p:txBody>
      </p:sp>
    </p:spTree>
    <p:extLst>
      <p:ext uri="{BB962C8B-B14F-4D97-AF65-F5344CB8AC3E}">
        <p14:creationId xmlns:p14="http://schemas.microsoft.com/office/powerpoint/2010/main" val="4189361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23844ABE-86C9-48E6-8E11-42739BAB0A9C}" type="datetimeFigureOut">
              <a:rPr lang="he-IL" smtClean="0"/>
              <a:pPr/>
              <a:t>כ"ב/אייר/תשע"ט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44CF272-A1CA-4236-967B-EAE13C4DA7C7}" type="slidenum">
              <a:rPr lang="he-IL" smtClean="0"/>
              <a:pPr/>
              <a:t>‹#›</a:t>
            </a:fld>
            <a:endParaRPr lang="he-IL"/>
          </a:p>
        </p:txBody>
      </p:sp>
    </p:spTree>
    <p:extLst>
      <p:ext uri="{BB962C8B-B14F-4D97-AF65-F5344CB8AC3E}">
        <p14:creationId xmlns:p14="http://schemas.microsoft.com/office/powerpoint/2010/main" val="191305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844ABE-86C9-48E6-8E11-42739BAB0A9C}" type="datetimeFigureOut">
              <a:rPr lang="he-IL" smtClean="0"/>
              <a:pPr/>
              <a:t>כ"ב/אייר/תשע"ט</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44CF272-A1CA-4236-967B-EAE13C4DA7C7}" type="slidenum">
              <a:rPr lang="he-IL" smtClean="0"/>
              <a:pPr/>
              <a:t>‹#›</a:t>
            </a:fld>
            <a:endParaRPr lang="he-IL"/>
          </a:p>
        </p:txBody>
      </p:sp>
    </p:spTree>
    <p:extLst>
      <p:ext uri="{BB962C8B-B14F-4D97-AF65-F5344CB8AC3E}">
        <p14:creationId xmlns:p14="http://schemas.microsoft.com/office/powerpoint/2010/main" val="40633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3844ABE-86C9-48E6-8E11-42739BAB0A9C}" type="datetimeFigureOut">
              <a:rPr lang="he-IL" smtClean="0"/>
              <a:pPr/>
              <a:t>כ"ב/אייר/תשע"ט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44CF272-A1CA-4236-967B-EAE13C4DA7C7}" type="slidenum">
              <a:rPr lang="he-IL" smtClean="0"/>
              <a:pPr/>
              <a:t>‹#›</a:t>
            </a:fld>
            <a:endParaRPr lang="he-IL"/>
          </a:p>
        </p:txBody>
      </p:sp>
    </p:spTree>
    <p:extLst>
      <p:ext uri="{BB962C8B-B14F-4D97-AF65-F5344CB8AC3E}">
        <p14:creationId xmlns:p14="http://schemas.microsoft.com/office/powerpoint/2010/main" val="127142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3844ABE-86C9-48E6-8E11-42739BAB0A9C}" type="datetimeFigureOut">
              <a:rPr lang="he-IL" smtClean="0"/>
              <a:pPr/>
              <a:t>כ"ב/אייר/תשע"ט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44CF272-A1CA-4236-967B-EAE13C4DA7C7}" type="slidenum">
              <a:rPr lang="he-IL" smtClean="0"/>
              <a:pPr/>
              <a:t>‹#›</a:t>
            </a:fld>
            <a:endParaRPr lang="he-IL"/>
          </a:p>
        </p:txBody>
      </p:sp>
    </p:spTree>
    <p:extLst>
      <p:ext uri="{BB962C8B-B14F-4D97-AF65-F5344CB8AC3E}">
        <p14:creationId xmlns:p14="http://schemas.microsoft.com/office/powerpoint/2010/main" val="4129735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print">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3844ABE-86C9-48E6-8E11-42739BAB0A9C}" type="datetimeFigureOut">
              <a:rPr lang="he-IL" smtClean="0"/>
              <a:pPr/>
              <a:t>כ"ב/אייר/תשע"ט</a:t>
            </a:fld>
            <a:endParaRPr lang="he-I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r">
              <a:defRPr sz="1050" cap="all" baseline="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44CF272-A1CA-4236-967B-EAE13C4DA7C7}" type="slidenum">
              <a:rPr lang="he-IL" smtClean="0"/>
              <a:pPr/>
              <a:t>‹#›</a:t>
            </a:fld>
            <a:endParaRPr lang="he-IL"/>
          </a:p>
        </p:txBody>
      </p:sp>
    </p:spTree>
    <p:extLst>
      <p:ext uri="{BB962C8B-B14F-4D97-AF65-F5344CB8AC3E}">
        <p14:creationId xmlns:p14="http://schemas.microsoft.com/office/powerpoint/2010/main" val="1250201707"/>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r"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youtube.com/watch?v=PK_yguLapg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5.wmf"/><Relationship Id="rId5" Type="http://schemas.openxmlformats.org/officeDocument/2006/relationships/oleObject" Target="../embeddings/oleObject1.bin"/><Relationship Id="rId4" Type="http://schemas.openxmlformats.org/officeDocument/2006/relationships/hyperlink" Target="https://drive.google.com/file/d/1wV4-QozWbDb_1OlEn3nsluZppV7u1FEs/view?usp=sharing"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blog.bugsnag.com/bug-day-ariane-5-disaster/" TargetMode="External"/><Relationship Id="rId2" Type="http://schemas.openxmlformats.org/officeDocument/2006/relationships/hyperlink" Target="https://www.youtube.com/watch?v=PK_yguLapgA" TargetMode="External"/><Relationship Id="rId1" Type="http://schemas.openxmlformats.org/officeDocument/2006/relationships/slideLayout" Target="../slideLayouts/slideLayout2.xml"/><Relationship Id="rId4" Type="http://schemas.openxmlformats.org/officeDocument/2006/relationships/hyperlink" Target="https://en.wikipedia.org/wiki/Object-modeling_techniqu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BFB685DB-2692-459D-B4A3-128A716F1578}"/>
              </a:ext>
            </a:extLst>
          </p:cNvPr>
          <p:cNvSpPr>
            <a:spLocks noGrp="1"/>
          </p:cNvSpPr>
          <p:nvPr>
            <p:ph type="ctrTitle"/>
          </p:nvPr>
        </p:nvSpPr>
        <p:spPr>
          <a:xfrm>
            <a:off x="1781534" y="1864236"/>
            <a:ext cx="8791575" cy="2387600"/>
          </a:xfrm>
        </p:spPr>
        <p:txBody>
          <a:bodyPr/>
          <a:lstStyle/>
          <a:p>
            <a:pPr algn="ctr"/>
            <a:r>
              <a:rPr lang="en-US" dirty="0">
                <a:latin typeface="David" panose="020E0502060401010101" pitchFamily="34" charset="-79"/>
                <a:cs typeface="David" panose="020E0502060401010101" pitchFamily="34" charset="-79"/>
              </a:rPr>
              <a:t>Requirement analysis  </a:t>
            </a:r>
            <a:r>
              <a:rPr lang="en-US" dirty="0">
                <a:solidFill>
                  <a:srgbClr val="FFC000"/>
                </a:solidFill>
                <a:latin typeface="David" panose="020E0502060401010101" pitchFamily="34" charset="-79"/>
                <a:cs typeface="David" panose="020E0502060401010101" pitchFamily="34" charset="-79"/>
              </a:rPr>
              <a:t>object oriented approach</a:t>
            </a:r>
          </a:p>
        </p:txBody>
      </p:sp>
      <p:sp>
        <p:nvSpPr>
          <p:cNvPr id="6" name="TextBox 5">
            <a:extLst>
              <a:ext uri="{FF2B5EF4-FFF2-40B4-BE49-F238E27FC236}">
                <a16:creationId xmlns:a16="http://schemas.microsoft.com/office/drawing/2014/main" id="{68E790F1-AF86-4044-9415-D00D76A86CA2}"/>
              </a:ext>
            </a:extLst>
          </p:cNvPr>
          <p:cNvSpPr txBox="1"/>
          <p:nvPr/>
        </p:nvSpPr>
        <p:spPr>
          <a:xfrm>
            <a:off x="9240715" y="5253322"/>
            <a:ext cx="1759457" cy="1200329"/>
          </a:xfrm>
          <a:prstGeom prst="rect">
            <a:avLst/>
          </a:prstGeom>
          <a:noFill/>
        </p:spPr>
        <p:txBody>
          <a:bodyPr wrap="square" rtlCol="0">
            <a:spAutoFit/>
          </a:bodyPr>
          <a:lstStyle/>
          <a:p>
            <a:pPr algn="r"/>
            <a:r>
              <a:rPr lang="he-IL" dirty="0">
                <a:latin typeface="David" panose="020E0502060401010101" pitchFamily="34" charset="-79"/>
                <a:cs typeface="David" panose="020E0502060401010101" pitchFamily="34" charset="-79"/>
              </a:rPr>
              <a:t>אורן וקנין</a:t>
            </a:r>
          </a:p>
          <a:p>
            <a:pPr algn="r"/>
            <a:r>
              <a:rPr lang="he-IL" dirty="0">
                <a:latin typeface="David" panose="020E0502060401010101" pitchFamily="34" charset="-79"/>
                <a:cs typeface="David" panose="020E0502060401010101" pitchFamily="34" charset="-79"/>
              </a:rPr>
              <a:t>דולב </a:t>
            </a:r>
            <a:r>
              <a:rPr lang="he-IL" dirty="0" err="1">
                <a:latin typeface="David" panose="020E0502060401010101" pitchFamily="34" charset="-79"/>
                <a:cs typeface="David" panose="020E0502060401010101" pitchFamily="34" charset="-79"/>
              </a:rPr>
              <a:t>דמרי</a:t>
            </a:r>
            <a:endParaRPr lang="he-IL" dirty="0">
              <a:latin typeface="David" panose="020E0502060401010101" pitchFamily="34" charset="-79"/>
              <a:cs typeface="David" panose="020E0502060401010101" pitchFamily="34" charset="-79"/>
            </a:endParaRPr>
          </a:p>
          <a:p>
            <a:pPr algn="r"/>
            <a:r>
              <a:rPr lang="he-IL" dirty="0">
                <a:latin typeface="David" panose="020E0502060401010101" pitchFamily="34" charset="-79"/>
                <a:cs typeface="David" panose="020E0502060401010101" pitchFamily="34" charset="-79"/>
              </a:rPr>
              <a:t>דין הדס</a:t>
            </a:r>
          </a:p>
          <a:p>
            <a:pPr algn="r"/>
            <a:r>
              <a:rPr lang="he-IL" dirty="0">
                <a:latin typeface="David" panose="020E0502060401010101" pitchFamily="34" charset="-79"/>
                <a:cs typeface="David" panose="020E0502060401010101" pitchFamily="34" charset="-79"/>
              </a:rPr>
              <a:t>הראל ברכה</a:t>
            </a:r>
            <a:endParaRPr lang="en-US" dirty="0">
              <a:latin typeface="David" panose="020E0502060401010101" pitchFamily="34" charset="-79"/>
              <a:cs typeface="David" panose="020E0502060401010101" pitchFamily="34" charset="-79"/>
            </a:endParaRPr>
          </a:p>
        </p:txBody>
      </p:sp>
      <p:sp>
        <p:nvSpPr>
          <p:cNvPr id="7" name="TextBox 6">
            <a:extLst>
              <a:ext uri="{FF2B5EF4-FFF2-40B4-BE49-F238E27FC236}">
                <a16:creationId xmlns:a16="http://schemas.microsoft.com/office/drawing/2014/main" id="{68E790F1-AF86-4044-9415-D00D76A86CA2}"/>
              </a:ext>
            </a:extLst>
          </p:cNvPr>
          <p:cNvSpPr txBox="1"/>
          <p:nvPr/>
        </p:nvSpPr>
        <p:spPr>
          <a:xfrm>
            <a:off x="1875693" y="5168329"/>
            <a:ext cx="1759457" cy="1200329"/>
          </a:xfrm>
          <a:prstGeom prst="rect">
            <a:avLst/>
          </a:prstGeom>
          <a:noFill/>
        </p:spPr>
        <p:txBody>
          <a:bodyPr wrap="square" rtlCol="0">
            <a:spAutoFit/>
          </a:bodyPr>
          <a:lstStyle/>
          <a:p>
            <a:pPr algn="r"/>
            <a:r>
              <a:rPr lang="he-IL" dirty="0" smtClean="0">
                <a:latin typeface="David" panose="020E0502060401010101" pitchFamily="34" charset="-79"/>
                <a:cs typeface="David" panose="020E0502060401010101" pitchFamily="34" charset="-79"/>
              </a:rPr>
              <a:t>אביחי </a:t>
            </a:r>
            <a:r>
              <a:rPr lang="he-IL" dirty="0" err="1" smtClean="0">
                <a:latin typeface="David" panose="020E0502060401010101" pitchFamily="34" charset="-79"/>
                <a:cs typeface="David" panose="020E0502060401010101" pitchFamily="34" charset="-79"/>
              </a:rPr>
              <a:t>מסלאווי</a:t>
            </a:r>
            <a:endParaRPr lang="he-IL" dirty="0">
              <a:latin typeface="David" panose="020E0502060401010101" pitchFamily="34" charset="-79"/>
              <a:cs typeface="David" panose="020E0502060401010101" pitchFamily="34" charset="-79"/>
            </a:endParaRPr>
          </a:p>
          <a:p>
            <a:pPr algn="r"/>
            <a:r>
              <a:rPr lang="he-IL" dirty="0" err="1" smtClean="0">
                <a:latin typeface="David" panose="020E0502060401010101" pitchFamily="34" charset="-79"/>
                <a:cs typeface="David" panose="020E0502060401010101" pitchFamily="34" charset="-79"/>
              </a:rPr>
              <a:t>אנאבל</a:t>
            </a:r>
            <a:r>
              <a:rPr lang="he-IL" dirty="0" smtClean="0">
                <a:latin typeface="David" panose="020E0502060401010101" pitchFamily="34" charset="-79"/>
                <a:cs typeface="David" panose="020E0502060401010101" pitchFamily="34" charset="-79"/>
              </a:rPr>
              <a:t> כהן</a:t>
            </a:r>
            <a:endParaRPr lang="he-IL" dirty="0">
              <a:latin typeface="David" panose="020E0502060401010101" pitchFamily="34" charset="-79"/>
              <a:cs typeface="David" panose="020E0502060401010101" pitchFamily="34" charset="-79"/>
            </a:endParaRPr>
          </a:p>
          <a:p>
            <a:pPr algn="r"/>
            <a:r>
              <a:rPr lang="he-IL" dirty="0" smtClean="0">
                <a:latin typeface="David" panose="020E0502060401010101" pitchFamily="34" charset="-79"/>
                <a:cs typeface="David" panose="020E0502060401010101" pitchFamily="34" charset="-79"/>
              </a:rPr>
              <a:t>ליאור </a:t>
            </a:r>
            <a:r>
              <a:rPr lang="he-IL" dirty="0" err="1" smtClean="0">
                <a:latin typeface="David" panose="020E0502060401010101" pitchFamily="34" charset="-79"/>
                <a:cs typeface="David" panose="020E0502060401010101" pitchFamily="34" charset="-79"/>
              </a:rPr>
              <a:t>טרכטמן</a:t>
            </a:r>
            <a:endParaRPr lang="he-IL" dirty="0">
              <a:latin typeface="David" panose="020E0502060401010101" pitchFamily="34" charset="-79"/>
              <a:cs typeface="David" panose="020E0502060401010101" pitchFamily="34" charset="-79"/>
            </a:endParaRPr>
          </a:p>
          <a:p>
            <a:pPr algn="r"/>
            <a:r>
              <a:rPr lang="he-IL" dirty="0" smtClean="0">
                <a:latin typeface="David" panose="020E0502060401010101" pitchFamily="34" charset="-79"/>
                <a:cs typeface="David" panose="020E0502060401010101" pitchFamily="34" charset="-79"/>
              </a:rPr>
              <a:t>תומר </a:t>
            </a:r>
            <a:r>
              <a:rPr lang="he-IL" dirty="0" err="1" smtClean="0">
                <a:latin typeface="David" panose="020E0502060401010101" pitchFamily="34" charset="-79"/>
                <a:cs typeface="David" panose="020E0502060401010101" pitchFamily="34" charset="-79"/>
              </a:rPr>
              <a:t>איזיקל</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519423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565" y="105195"/>
            <a:ext cx="11927660" cy="6595009"/>
          </a:xfrm>
          <a:prstGeom prst="rect">
            <a:avLst/>
          </a:prstGeom>
          <a:noFill/>
          <a:ln>
            <a:noFill/>
          </a:ln>
        </p:spPr>
      </p:pic>
      <p:grpSp>
        <p:nvGrpSpPr>
          <p:cNvPr id="17" name="קבוצה 16"/>
          <p:cNvGrpSpPr/>
          <p:nvPr/>
        </p:nvGrpSpPr>
        <p:grpSpPr>
          <a:xfrm>
            <a:off x="9851364" y="3402699"/>
            <a:ext cx="2116476" cy="2876488"/>
            <a:chOff x="9885869" y="3525922"/>
            <a:chExt cx="2116476" cy="2876488"/>
          </a:xfrm>
        </p:grpSpPr>
        <p:grpSp>
          <p:nvGrpSpPr>
            <p:cNvPr id="15" name="קבוצה 14"/>
            <p:cNvGrpSpPr/>
            <p:nvPr/>
          </p:nvGrpSpPr>
          <p:grpSpPr>
            <a:xfrm>
              <a:off x="9885869" y="3525922"/>
              <a:ext cx="2087593" cy="2876488"/>
              <a:chOff x="9868616" y="3543176"/>
              <a:chExt cx="2087593" cy="2876488"/>
            </a:xfrm>
          </p:grpSpPr>
          <p:sp>
            <p:nvSpPr>
              <p:cNvPr id="2" name="מלבן 1"/>
              <p:cNvSpPr/>
              <p:nvPr/>
            </p:nvSpPr>
            <p:spPr>
              <a:xfrm>
                <a:off x="9868616" y="3543176"/>
                <a:ext cx="2087593" cy="2876488"/>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pic>
            <p:nvPicPr>
              <p:cNvPr id="3" name="תמונה 2"/>
              <p:cNvPicPr>
                <a:picLocks noChangeAspect="1"/>
              </p:cNvPicPr>
              <p:nvPr/>
            </p:nvPicPr>
            <p:blipFill>
              <a:blip r:embed="rId3" cstate="print"/>
              <a:stretch>
                <a:fillRect/>
              </a:stretch>
            </p:blipFill>
            <p:spPr>
              <a:xfrm>
                <a:off x="9909834" y="4817087"/>
                <a:ext cx="2046375" cy="328667"/>
              </a:xfrm>
              <a:prstGeom prst="rect">
                <a:avLst/>
              </a:prstGeom>
            </p:spPr>
          </p:pic>
          <p:pic>
            <p:nvPicPr>
              <p:cNvPr id="5" name="תמונה 4"/>
              <p:cNvPicPr>
                <a:picLocks noChangeAspect="1"/>
              </p:cNvPicPr>
              <p:nvPr/>
            </p:nvPicPr>
            <p:blipFill>
              <a:blip r:embed="rId4" cstate="print"/>
              <a:stretch>
                <a:fillRect/>
              </a:stretch>
            </p:blipFill>
            <p:spPr>
              <a:xfrm>
                <a:off x="9927474" y="5708759"/>
                <a:ext cx="1969875" cy="406000"/>
              </a:xfrm>
              <a:prstGeom prst="rect">
                <a:avLst/>
              </a:prstGeom>
            </p:spPr>
          </p:pic>
          <p:pic>
            <p:nvPicPr>
              <p:cNvPr id="9" name="תמונה 8"/>
              <p:cNvPicPr>
                <a:picLocks noChangeAspect="1"/>
              </p:cNvPicPr>
              <p:nvPr/>
            </p:nvPicPr>
            <p:blipFill>
              <a:blip r:embed="rId5" cstate="print"/>
              <a:stretch>
                <a:fillRect/>
              </a:stretch>
            </p:blipFill>
            <p:spPr>
              <a:xfrm>
                <a:off x="10163389" y="4371067"/>
                <a:ext cx="439875" cy="338333"/>
              </a:xfrm>
              <a:prstGeom prst="rect">
                <a:avLst/>
              </a:prstGeom>
            </p:spPr>
          </p:pic>
          <p:sp>
            <p:nvSpPr>
              <p:cNvPr id="10" name="TextBox 9"/>
              <p:cNvSpPr txBox="1"/>
              <p:nvPr/>
            </p:nvSpPr>
            <p:spPr>
              <a:xfrm>
                <a:off x="10632773" y="3779687"/>
                <a:ext cx="600495" cy="369332"/>
              </a:xfrm>
              <a:prstGeom prst="rect">
                <a:avLst/>
              </a:prstGeom>
              <a:noFill/>
            </p:spPr>
            <p:txBody>
              <a:bodyPr wrap="square" rtlCol="1">
                <a:spAutoFit/>
              </a:bodyPr>
              <a:lstStyle/>
              <a:p>
                <a:r>
                  <a:rPr lang="en-US" u="sng" dirty="0">
                    <a:solidFill>
                      <a:schemeClr val="bg1"/>
                    </a:solidFill>
                  </a:rPr>
                  <a:t>key</a:t>
                </a:r>
                <a:endParaRPr lang="he-IL" u="sng" dirty="0">
                  <a:solidFill>
                    <a:schemeClr val="bg1"/>
                  </a:solidFill>
                </a:endParaRPr>
              </a:p>
            </p:txBody>
          </p:sp>
          <p:pic>
            <p:nvPicPr>
              <p:cNvPr id="12" name="תמונה 11"/>
              <p:cNvPicPr>
                <a:picLocks noChangeAspect="1"/>
              </p:cNvPicPr>
              <p:nvPr/>
            </p:nvPicPr>
            <p:blipFill>
              <a:blip r:embed="rId6" cstate="print"/>
              <a:stretch>
                <a:fillRect/>
              </a:stretch>
            </p:blipFill>
            <p:spPr>
              <a:xfrm>
                <a:off x="10903512" y="4398917"/>
                <a:ext cx="851063" cy="299667"/>
              </a:xfrm>
              <a:prstGeom prst="rect">
                <a:avLst/>
              </a:prstGeom>
            </p:spPr>
          </p:pic>
          <p:pic>
            <p:nvPicPr>
              <p:cNvPr id="14" name="תמונה 13"/>
              <p:cNvPicPr>
                <a:picLocks noChangeAspect="1"/>
              </p:cNvPicPr>
              <p:nvPr/>
            </p:nvPicPr>
            <p:blipFill>
              <a:blip r:embed="rId7" cstate="print"/>
              <a:stretch>
                <a:fillRect/>
              </a:stretch>
            </p:blipFill>
            <p:spPr>
              <a:xfrm>
                <a:off x="9909834" y="5264257"/>
                <a:ext cx="2032891" cy="249958"/>
              </a:xfrm>
              <a:prstGeom prst="rect">
                <a:avLst/>
              </a:prstGeom>
            </p:spPr>
          </p:pic>
        </p:grpSp>
        <p:sp>
          <p:nvSpPr>
            <p:cNvPr id="16" name="TextBox 15"/>
            <p:cNvSpPr txBox="1"/>
            <p:nvPr/>
          </p:nvSpPr>
          <p:spPr>
            <a:xfrm>
              <a:off x="10180642" y="5955241"/>
              <a:ext cx="1821703" cy="307777"/>
            </a:xfrm>
            <a:prstGeom prst="rect">
              <a:avLst/>
            </a:prstGeom>
            <a:noFill/>
          </p:spPr>
          <p:txBody>
            <a:bodyPr wrap="square" rtlCol="1">
              <a:spAutoFit/>
            </a:bodyPr>
            <a:lstStyle/>
            <a:p>
              <a:r>
                <a:rPr lang="he-IL" sz="1400" dirty="0">
                  <a:solidFill>
                    <a:schemeClr val="bg1"/>
                  </a:solidFill>
                  <a:latin typeface="David" panose="020E0502060401010101" pitchFamily="34" charset="-79"/>
                  <a:cs typeface="David" panose="020E0502060401010101" pitchFamily="34" charset="-79"/>
                </a:rPr>
                <a:t>(יחס הכלה חלש)</a:t>
              </a:r>
            </a:p>
          </p:txBody>
        </p:sp>
      </p:grpSp>
    </p:spTree>
    <p:extLst>
      <p:ext uri="{BB962C8B-B14F-4D97-AF65-F5344CB8AC3E}">
        <p14:creationId xmlns:p14="http://schemas.microsoft.com/office/powerpoint/2010/main" val="1905589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58371" y="1159963"/>
            <a:ext cx="4388589" cy="369332"/>
          </a:xfrm>
          <a:prstGeom prst="rect">
            <a:avLst/>
          </a:prstGeom>
          <a:noFill/>
        </p:spPr>
        <p:txBody>
          <a:bodyPr wrap="square" rtlCol="1">
            <a:spAutoFit/>
          </a:bodyPr>
          <a:lstStyle/>
          <a:p>
            <a:r>
              <a:rPr lang="he-IL" dirty="0">
                <a:latin typeface="David" panose="020E0502060401010101" pitchFamily="34" charset="-79"/>
                <a:cs typeface="David" panose="020E0502060401010101" pitchFamily="34" charset="-79"/>
              </a:rPr>
              <a:t>דוגמא תרשים זרימה (מודל פונקציונלי) במערכת:</a:t>
            </a:r>
          </a:p>
        </p:txBody>
      </p:sp>
      <p:sp>
        <p:nvSpPr>
          <p:cNvPr id="5" name="TextBox 4"/>
          <p:cNvSpPr txBox="1"/>
          <p:nvPr/>
        </p:nvSpPr>
        <p:spPr>
          <a:xfrm>
            <a:off x="1132367" y="1184425"/>
            <a:ext cx="4412512" cy="369332"/>
          </a:xfrm>
          <a:prstGeom prst="rect">
            <a:avLst/>
          </a:prstGeom>
          <a:noFill/>
        </p:spPr>
        <p:txBody>
          <a:bodyPr wrap="square" rtlCol="1">
            <a:spAutoFit/>
          </a:bodyPr>
          <a:lstStyle/>
          <a:p>
            <a:r>
              <a:rPr lang="he-IL" dirty="0">
                <a:latin typeface="David" panose="020E0502060401010101" pitchFamily="34" charset="-79"/>
                <a:cs typeface="David" panose="020E0502060401010101" pitchFamily="34" charset="-79"/>
              </a:rPr>
              <a:t>דוגמא לדיאגרמת מצבים (מודל דינאמי) במערכת:</a:t>
            </a:r>
          </a:p>
        </p:txBody>
      </p:sp>
      <p:sp>
        <p:nvSpPr>
          <p:cNvPr id="6" name="Oval 5"/>
          <p:cNvSpPr/>
          <p:nvPr/>
        </p:nvSpPr>
        <p:spPr>
          <a:xfrm>
            <a:off x="2721935" y="2094614"/>
            <a:ext cx="1509823" cy="1424763"/>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1" anchor="ctr"/>
          <a:lstStyle/>
          <a:p>
            <a:pPr algn="ctr"/>
            <a:endParaRPr lang="he-IL"/>
          </a:p>
        </p:txBody>
      </p:sp>
      <p:sp>
        <p:nvSpPr>
          <p:cNvPr id="7" name="TextBox 6"/>
          <p:cNvSpPr txBox="1"/>
          <p:nvPr/>
        </p:nvSpPr>
        <p:spPr>
          <a:xfrm>
            <a:off x="2982432" y="2483829"/>
            <a:ext cx="988828" cy="923330"/>
          </a:xfrm>
          <a:prstGeom prst="rect">
            <a:avLst/>
          </a:prstGeom>
          <a:noFill/>
        </p:spPr>
        <p:txBody>
          <a:bodyPr wrap="square" rtlCol="1">
            <a:spAutoFit/>
          </a:bodyPr>
          <a:lstStyle/>
          <a:p>
            <a:r>
              <a:rPr lang="en-US" dirty="0"/>
              <a:t>Entrance Window </a:t>
            </a:r>
            <a:endParaRPr lang="he-IL" dirty="0"/>
          </a:p>
        </p:txBody>
      </p:sp>
      <p:cxnSp>
        <p:nvCxnSpPr>
          <p:cNvPr id="9" name="Curved Connector 8"/>
          <p:cNvCxnSpPr>
            <a:stCxn id="6" idx="6"/>
            <a:endCxn id="13" idx="6"/>
          </p:cNvCxnSpPr>
          <p:nvPr/>
        </p:nvCxnSpPr>
        <p:spPr>
          <a:xfrm flipH="1">
            <a:off x="3971260" y="2806996"/>
            <a:ext cx="260498" cy="2418907"/>
          </a:xfrm>
          <a:prstGeom prst="curvedConnector3">
            <a:avLst>
              <a:gd name="adj1" fmla="val -8775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488019" y="4550735"/>
            <a:ext cx="1483241" cy="13503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TextBox 13"/>
          <p:cNvSpPr txBox="1"/>
          <p:nvPr/>
        </p:nvSpPr>
        <p:spPr>
          <a:xfrm>
            <a:off x="2721935" y="4901609"/>
            <a:ext cx="839972" cy="646331"/>
          </a:xfrm>
          <a:prstGeom prst="rect">
            <a:avLst/>
          </a:prstGeom>
          <a:noFill/>
        </p:spPr>
        <p:txBody>
          <a:bodyPr wrap="square" rtlCol="1">
            <a:spAutoFit/>
          </a:bodyPr>
          <a:lstStyle/>
          <a:p>
            <a:r>
              <a:rPr lang="en-US" dirty="0"/>
              <a:t>Home Page</a:t>
            </a:r>
            <a:endParaRPr lang="he-IL" dirty="0"/>
          </a:p>
        </p:txBody>
      </p:sp>
      <p:sp>
        <p:nvSpPr>
          <p:cNvPr id="15" name="TextBox 14"/>
          <p:cNvSpPr txBox="1"/>
          <p:nvPr/>
        </p:nvSpPr>
        <p:spPr>
          <a:xfrm>
            <a:off x="4524153" y="3647117"/>
            <a:ext cx="1392865" cy="738664"/>
          </a:xfrm>
          <a:prstGeom prst="rect">
            <a:avLst/>
          </a:prstGeom>
          <a:noFill/>
        </p:spPr>
        <p:txBody>
          <a:bodyPr wrap="square" rtlCol="1">
            <a:spAutoFit/>
          </a:bodyPr>
          <a:lstStyle/>
          <a:p>
            <a:pPr algn="l"/>
            <a:r>
              <a:rPr lang="en-US" sz="1400" b="1" dirty="0"/>
              <a:t>Log-in:</a:t>
            </a:r>
          </a:p>
          <a:p>
            <a:pPr algn="l"/>
            <a:r>
              <a:rPr lang="en-US" sz="1400" dirty="0"/>
              <a:t>Username and Password correct</a:t>
            </a:r>
            <a:endParaRPr lang="he-IL" sz="1400" dirty="0"/>
          </a:p>
        </p:txBody>
      </p:sp>
      <p:cxnSp>
        <p:nvCxnSpPr>
          <p:cNvPr id="23" name="Curved Connector 22"/>
          <p:cNvCxnSpPr>
            <a:stCxn id="13" idx="2"/>
            <a:endCxn id="6" idx="3"/>
          </p:cNvCxnSpPr>
          <p:nvPr/>
        </p:nvCxnSpPr>
        <p:spPr>
          <a:xfrm rot="10800000" flipH="1">
            <a:off x="2488019" y="3310725"/>
            <a:ext cx="455024" cy="1915178"/>
          </a:xfrm>
          <a:prstGeom prst="curvedConnector4">
            <a:avLst>
              <a:gd name="adj1" fmla="val -50239"/>
              <a:gd name="adj2" fmla="val 621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637415" y="3564715"/>
            <a:ext cx="845287" cy="738664"/>
          </a:xfrm>
          <a:prstGeom prst="rect">
            <a:avLst/>
          </a:prstGeom>
          <a:noFill/>
        </p:spPr>
        <p:txBody>
          <a:bodyPr wrap="square" rtlCol="1">
            <a:spAutoFit/>
          </a:bodyPr>
          <a:lstStyle/>
          <a:p>
            <a:pPr algn="l"/>
            <a:r>
              <a:rPr lang="en-US" sz="1400" b="1" dirty="0"/>
              <a:t>Log-out:</a:t>
            </a:r>
          </a:p>
          <a:p>
            <a:pPr algn="l"/>
            <a:r>
              <a:rPr lang="en-US" sz="1400" dirty="0"/>
              <a:t>Exit from account</a:t>
            </a:r>
            <a:endParaRPr lang="he-IL" sz="1400" dirty="0"/>
          </a:p>
        </p:txBody>
      </p:sp>
      <p:cxnSp>
        <p:nvCxnSpPr>
          <p:cNvPr id="27" name="Curved Connector 26"/>
          <p:cNvCxnSpPr>
            <a:stCxn id="6" idx="1"/>
            <a:endCxn id="6" idx="2"/>
          </p:cNvCxnSpPr>
          <p:nvPr/>
        </p:nvCxnSpPr>
        <p:spPr>
          <a:xfrm rot="16200000" flipH="1" flipV="1">
            <a:off x="2580624" y="2444577"/>
            <a:ext cx="503730" cy="221108"/>
          </a:xfrm>
          <a:prstGeom prst="curvedConnector4">
            <a:avLst>
              <a:gd name="adj1" fmla="val -63585"/>
              <a:gd name="adj2" fmla="val 30918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132367" y="1958093"/>
            <a:ext cx="1329070" cy="954107"/>
          </a:xfrm>
          <a:prstGeom prst="rect">
            <a:avLst/>
          </a:prstGeom>
          <a:noFill/>
        </p:spPr>
        <p:txBody>
          <a:bodyPr wrap="square" rtlCol="1">
            <a:spAutoFit/>
          </a:bodyPr>
          <a:lstStyle/>
          <a:p>
            <a:pPr algn="l"/>
            <a:r>
              <a:rPr lang="en-US" sz="1400" dirty="0"/>
              <a:t>Username and/or Password are </a:t>
            </a:r>
            <a:r>
              <a:rPr lang="en-US" sz="1400" u="sng" dirty="0"/>
              <a:t>not correct</a:t>
            </a:r>
            <a:endParaRPr lang="he-IL" sz="1400" u="sng" dirty="0"/>
          </a:p>
        </p:txBody>
      </p:sp>
      <p:grpSp>
        <p:nvGrpSpPr>
          <p:cNvPr id="57" name="Group 56"/>
          <p:cNvGrpSpPr/>
          <p:nvPr/>
        </p:nvGrpSpPr>
        <p:grpSpPr>
          <a:xfrm>
            <a:off x="5924994" y="2611360"/>
            <a:ext cx="1233377" cy="732582"/>
            <a:chOff x="6241312" y="2555130"/>
            <a:chExt cx="1233377" cy="732582"/>
          </a:xfrm>
        </p:grpSpPr>
        <p:cxnSp>
          <p:nvCxnSpPr>
            <p:cNvPr id="41" name="Straight Connector 40"/>
            <p:cNvCxnSpPr/>
            <p:nvPr/>
          </p:nvCxnSpPr>
          <p:spPr>
            <a:xfrm flipH="1">
              <a:off x="6241312" y="2555130"/>
              <a:ext cx="12121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6241312" y="3277080"/>
              <a:ext cx="1233377" cy="106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p:cNvCxnSpPr/>
          <p:nvPr/>
        </p:nvCxnSpPr>
        <p:spPr>
          <a:xfrm>
            <a:off x="7158371" y="2994015"/>
            <a:ext cx="8293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985052" y="2281260"/>
            <a:ext cx="1562986" cy="15039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48" name="Straight Arrow Connector 47"/>
          <p:cNvCxnSpPr>
            <a:stCxn id="46" idx="6"/>
          </p:cNvCxnSpPr>
          <p:nvPr/>
        </p:nvCxnSpPr>
        <p:spPr>
          <a:xfrm flipV="1">
            <a:off x="9548038" y="3033225"/>
            <a:ext cx="82402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0372062" y="2578931"/>
            <a:ext cx="1233377" cy="7974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0" name="TextBox 49"/>
          <p:cNvSpPr txBox="1"/>
          <p:nvPr/>
        </p:nvSpPr>
        <p:spPr>
          <a:xfrm>
            <a:off x="6039294" y="2806995"/>
            <a:ext cx="1052623" cy="369332"/>
          </a:xfrm>
          <a:prstGeom prst="rect">
            <a:avLst/>
          </a:prstGeom>
          <a:noFill/>
        </p:spPr>
        <p:txBody>
          <a:bodyPr wrap="square" rtlCol="1">
            <a:spAutoFit/>
          </a:bodyPr>
          <a:lstStyle/>
          <a:p>
            <a:r>
              <a:rPr lang="en-US" dirty="0"/>
              <a:t>Patient ID</a:t>
            </a:r>
            <a:endParaRPr lang="he-IL" dirty="0"/>
          </a:p>
        </p:txBody>
      </p:sp>
      <p:sp>
        <p:nvSpPr>
          <p:cNvPr id="51" name="TextBox 50"/>
          <p:cNvSpPr txBox="1"/>
          <p:nvPr/>
        </p:nvSpPr>
        <p:spPr>
          <a:xfrm>
            <a:off x="10313581" y="2658400"/>
            <a:ext cx="1446028" cy="523220"/>
          </a:xfrm>
          <a:prstGeom prst="rect">
            <a:avLst/>
          </a:prstGeom>
          <a:noFill/>
        </p:spPr>
        <p:txBody>
          <a:bodyPr wrap="square" rtlCol="1">
            <a:spAutoFit/>
          </a:bodyPr>
          <a:lstStyle/>
          <a:p>
            <a:pPr algn="ctr"/>
            <a:r>
              <a:rPr lang="en-US" sz="1400" dirty="0"/>
              <a:t>Patient Medical History</a:t>
            </a:r>
            <a:endParaRPr lang="he-IL" sz="1400" dirty="0"/>
          </a:p>
        </p:txBody>
      </p:sp>
      <p:sp>
        <p:nvSpPr>
          <p:cNvPr id="53" name="TextBox 52"/>
          <p:cNvSpPr txBox="1"/>
          <p:nvPr/>
        </p:nvSpPr>
        <p:spPr>
          <a:xfrm>
            <a:off x="7901321" y="2668486"/>
            <a:ext cx="1638746" cy="707886"/>
          </a:xfrm>
          <a:prstGeom prst="rect">
            <a:avLst/>
          </a:prstGeom>
          <a:noFill/>
        </p:spPr>
        <p:txBody>
          <a:bodyPr wrap="square" rtlCol="1">
            <a:spAutoFit/>
          </a:bodyPr>
          <a:lstStyle/>
          <a:p>
            <a:r>
              <a:rPr lang="en-US" sz="2000" dirty="0"/>
              <a:t>SearchPatientMedHistory()</a:t>
            </a:r>
            <a:endParaRPr lang="he-IL" sz="2000" dirty="0"/>
          </a:p>
        </p:txBody>
      </p:sp>
      <p:sp>
        <p:nvSpPr>
          <p:cNvPr id="58" name="TextBox 57"/>
          <p:cNvSpPr txBox="1"/>
          <p:nvPr/>
        </p:nvSpPr>
        <p:spPr>
          <a:xfrm>
            <a:off x="7091917" y="3991896"/>
            <a:ext cx="3229640" cy="830997"/>
          </a:xfrm>
          <a:prstGeom prst="rect">
            <a:avLst/>
          </a:prstGeom>
          <a:noFill/>
        </p:spPr>
        <p:txBody>
          <a:bodyPr wrap="square" rtlCol="1">
            <a:spAutoFit/>
          </a:bodyPr>
          <a:lstStyle/>
          <a:p>
            <a:r>
              <a:rPr lang="he-IL" sz="1600" i="1" dirty="0">
                <a:latin typeface="David" panose="020E0502060401010101" pitchFamily="34" charset="-79"/>
                <a:cs typeface="David" panose="020E0502060401010101" pitchFamily="34" charset="-79"/>
              </a:rPr>
              <a:t>פונקציה לחיפוש מידע רפואי עבור מטופל</a:t>
            </a:r>
          </a:p>
          <a:p>
            <a:r>
              <a:rPr lang="he-IL" sz="1600" i="1" dirty="0">
                <a:latin typeface="David" panose="020E0502060401010101" pitchFamily="34" charset="-79"/>
                <a:cs typeface="David" panose="020E0502060401010101" pitchFamily="34" charset="-79"/>
              </a:rPr>
              <a:t>פרמטר – ת.ז</a:t>
            </a:r>
          </a:p>
          <a:p>
            <a:r>
              <a:rPr lang="he-IL" sz="1600" i="1" dirty="0">
                <a:latin typeface="David" panose="020E0502060401010101" pitchFamily="34" charset="-79"/>
                <a:cs typeface="David" panose="020E0502060401010101" pitchFamily="34" charset="-79"/>
              </a:rPr>
              <a:t>פלט – פרופיל רפואי של המטופל</a:t>
            </a:r>
          </a:p>
        </p:txBody>
      </p:sp>
      <p:sp>
        <p:nvSpPr>
          <p:cNvPr id="59" name="TextBox 58"/>
          <p:cNvSpPr txBox="1"/>
          <p:nvPr/>
        </p:nvSpPr>
        <p:spPr>
          <a:xfrm>
            <a:off x="7122487" y="2700821"/>
            <a:ext cx="725673" cy="369332"/>
          </a:xfrm>
          <a:prstGeom prst="rect">
            <a:avLst/>
          </a:prstGeom>
          <a:noFill/>
        </p:spPr>
        <p:txBody>
          <a:bodyPr wrap="square" rtlCol="1">
            <a:spAutoFit/>
          </a:bodyPr>
          <a:lstStyle/>
          <a:p>
            <a:r>
              <a:rPr lang="en-US" dirty="0"/>
              <a:t>input</a:t>
            </a:r>
            <a:endParaRPr lang="he-IL" dirty="0"/>
          </a:p>
        </p:txBody>
      </p:sp>
      <p:sp>
        <p:nvSpPr>
          <p:cNvPr id="60" name="TextBox 59"/>
          <p:cNvSpPr txBox="1"/>
          <p:nvPr/>
        </p:nvSpPr>
        <p:spPr>
          <a:xfrm>
            <a:off x="9553358" y="2724712"/>
            <a:ext cx="765543" cy="369332"/>
          </a:xfrm>
          <a:prstGeom prst="rect">
            <a:avLst/>
          </a:prstGeom>
          <a:noFill/>
        </p:spPr>
        <p:txBody>
          <a:bodyPr wrap="square" rtlCol="1">
            <a:spAutoFit/>
          </a:bodyPr>
          <a:lstStyle/>
          <a:p>
            <a:r>
              <a:rPr lang="en-US" dirty="0"/>
              <a:t>output</a:t>
            </a:r>
            <a:endParaRPr lang="he-IL" dirty="0"/>
          </a:p>
        </p:txBody>
      </p:sp>
    </p:spTree>
    <p:extLst>
      <p:ext uri="{BB962C8B-B14F-4D97-AF65-F5344CB8AC3E}">
        <p14:creationId xmlns:p14="http://schemas.microsoft.com/office/powerpoint/2010/main" val="3803954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4347" y="690113"/>
            <a:ext cx="9868619" cy="3699026"/>
          </a:xfrm>
          <a:prstGeom prst="rect">
            <a:avLst/>
          </a:prstGeom>
          <a:noFill/>
        </p:spPr>
        <p:txBody>
          <a:bodyPr wrap="square" rtlCol="1">
            <a:spAutoFit/>
          </a:bodyPr>
          <a:lstStyle/>
          <a:p>
            <a:pPr>
              <a:lnSpc>
                <a:spcPct val="107000"/>
              </a:lnSpc>
              <a:spcAft>
                <a:spcPts val="800"/>
              </a:spcAft>
            </a:pPr>
            <a:r>
              <a:rPr lang="he-IL" sz="2400" dirty="0">
                <a:latin typeface="Calibri" panose="020F0502020204030204" pitchFamily="34" charset="0"/>
                <a:ea typeface="Calibri" panose="020F0502020204030204" pitchFamily="34" charset="0"/>
                <a:cs typeface="David" panose="020E0502060401010101" pitchFamily="34" charset="-79"/>
              </a:rPr>
              <a:t>את הטכניקה המתוארת מימשו באמצעות סביבה מונחית עצמים מתאימה:</a:t>
            </a:r>
          </a:p>
          <a:p>
            <a:pPr>
              <a:lnSpc>
                <a:spcPct val="107000"/>
              </a:lnSpc>
              <a:spcAft>
                <a:spcPts val="800"/>
              </a:spcAft>
            </a:pPr>
            <a:r>
              <a:rPr lang="he-IL" sz="2400" u="sng" dirty="0">
                <a:latin typeface="Calibri" panose="020F0502020204030204" pitchFamily="34" charset="0"/>
                <a:ea typeface="Calibri" panose="020F0502020204030204" pitchFamily="34" charset="0"/>
                <a:cs typeface="David" panose="020E0502060401010101" pitchFamily="34" charset="-79"/>
              </a:rPr>
              <a:t>שפת תכנות </a:t>
            </a:r>
            <a:r>
              <a:rPr lang="he-IL" sz="2400" dirty="0">
                <a:latin typeface="Calibri" panose="020F0502020204030204" pitchFamily="34" charset="0"/>
                <a:ea typeface="Calibri" panose="020F0502020204030204" pitchFamily="34" charset="0"/>
                <a:cs typeface="David" panose="020E0502060401010101" pitchFamily="34" charset="-79"/>
              </a:rPr>
              <a:t>– המערכת במאמר ממומשת באמצעות שפת תכנות מונחת עצמים  </a:t>
            </a:r>
            <a:r>
              <a:rPr lang="en-US" sz="2400" dirty="0">
                <a:latin typeface="David" panose="020E0502060401010101" pitchFamily="34" charset="-79"/>
                <a:ea typeface="Calibri" panose="020F0502020204030204" pitchFamily="34" charset="0"/>
                <a:cs typeface="Arial" panose="020B0604020202020204" pitchFamily="34" charset="0"/>
              </a:rPr>
              <a:t>Smalltalk </a:t>
            </a:r>
            <a:r>
              <a:rPr lang="he-IL" sz="2400" dirty="0">
                <a:latin typeface="David" panose="020E0502060401010101" pitchFamily="34" charset="-79"/>
                <a:ea typeface="Calibri" panose="020F0502020204030204" pitchFamily="34" charset="0"/>
              </a:rPr>
              <a:t>.</a:t>
            </a:r>
            <a:endParaRPr lang="he-IL" sz="2400" dirty="0">
              <a:latin typeface="David" panose="020E0502060401010101" pitchFamily="34" charset="-79"/>
              <a:cs typeface="David" panose="020E0502060401010101" pitchFamily="34" charset="-79"/>
            </a:endParaRPr>
          </a:p>
          <a:p>
            <a:r>
              <a:rPr lang="he-IL" sz="2400" u="sng" dirty="0">
                <a:latin typeface="David" panose="020E0502060401010101" pitchFamily="34" charset="-79"/>
                <a:cs typeface="David" panose="020E0502060401010101" pitchFamily="34" charset="-79"/>
              </a:rPr>
              <a:t>בסיס נתונים </a:t>
            </a:r>
            <a:r>
              <a:rPr lang="he-IL" sz="2400" dirty="0">
                <a:latin typeface="David" panose="020E0502060401010101" pitchFamily="34" charset="-79"/>
                <a:cs typeface="David" panose="020E0502060401010101" pitchFamily="34" charset="-79"/>
              </a:rPr>
              <a:t>– כפי שנאמר קודם, נעשה שימוש בבסיס נתונים מונחה עצמים (</a:t>
            </a:r>
            <a:r>
              <a:rPr lang="en-US" sz="2400" dirty="0">
                <a:latin typeface="David" panose="020E0502060401010101" pitchFamily="34" charset="-79"/>
                <a:cs typeface="David" panose="020E0502060401010101" pitchFamily="34" charset="-79"/>
              </a:rPr>
              <a:t>OODBMS</a:t>
            </a:r>
            <a:r>
              <a:rPr lang="he-IL" sz="2400" dirty="0">
                <a:latin typeface="David" panose="020E0502060401010101" pitchFamily="34" charset="-79"/>
                <a:cs typeface="David" panose="020E0502060401010101" pitchFamily="34" charset="-79"/>
              </a:rPr>
              <a:t>). הסיבה שלא משתמשים בבסיס נתונים רגיל היא בגלל ששילוב בסיס נתונים כזה יחד עם סביבה מונחת עצמים גורם לבאגים רבים ולכתיבה רבה של שורות קוד. כמו כן כמעט ולא נעשים חיפושים לפי שדה מסוים למעט מקרים בודדים בהם צריך לחפש מטופל לפי ת.ז, כך שאין צורך בבסיס נתונים רגיל.</a:t>
            </a:r>
            <a:endParaRPr lang="en-US" sz="2400" dirty="0"/>
          </a:p>
          <a:p>
            <a:endParaRPr lang="he-IL" sz="2400" dirty="0"/>
          </a:p>
        </p:txBody>
      </p:sp>
      <p:pic>
        <p:nvPicPr>
          <p:cNvPr id="5" name="Picture 2" descr="×ª××¦××ª ×ª××× × ×¢×××¨ ××× ×©× ×××××ª"/>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4668" y="4322695"/>
            <a:ext cx="1942088" cy="194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017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8ADCB2-6BEF-44E2-A2E5-F722979009E4}"/>
              </a:ext>
            </a:extLst>
          </p:cNvPr>
          <p:cNvSpPr>
            <a:spLocks noGrp="1"/>
          </p:cNvSpPr>
          <p:nvPr>
            <p:ph type="subTitle" idx="1"/>
          </p:nvPr>
        </p:nvSpPr>
        <p:spPr>
          <a:xfrm>
            <a:off x="2101860" y="1526876"/>
            <a:ext cx="8791575" cy="4674942"/>
          </a:xfrm>
        </p:spPr>
        <p:txBody>
          <a:bodyPr>
            <a:normAutofit/>
          </a:bodyPr>
          <a:lstStyle/>
          <a:p>
            <a:pPr>
              <a:lnSpc>
                <a:spcPct val="100000"/>
              </a:lnSpc>
            </a:pPr>
            <a:r>
              <a:rPr lang="he-IL" dirty="0">
                <a:solidFill>
                  <a:schemeClr val="tx1"/>
                </a:solidFill>
                <a:latin typeface="David" panose="020E0502060401010101" pitchFamily="34" charset="-79"/>
                <a:cs typeface="David" panose="020E0502060401010101" pitchFamily="34" charset="-79"/>
              </a:rPr>
              <a:t>טכניקה זו היא בעצם שילוב של 2 מאגרי נתונים:</a:t>
            </a:r>
          </a:p>
          <a:p>
            <a:pPr>
              <a:lnSpc>
                <a:spcPct val="100000"/>
              </a:lnSpc>
            </a:pPr>
            <a:r>
              <a:rPr lang="en-US" u="sng" dirty="0">
                <a:solidFill>
                  <a:schemeClr val="tx1"/>
                </a:solidFill>
                <a:latin typeface="David" panose="020E0502060401010101" pitchFamily="34" charset="-79"/>
                <a:cs typeface="David" panose="020E0502060401010101" pitchFamily="34" charset="-79"/>
              </a:rPr>
              <a:t>OODBMS</a:t>
            </a:r>
            <a:r>
              <a:rPr lang="he-IL" dirty="0">
                <a:solidFill>
                  <a:schemeClr val="tx1"/>
                </a:solidFill>
                <a:latin typeface="David" panose="020E0502060401010101" pitchFamily="34" charset="-79"/>
                <a:cs typeface="David" panose="020E0502060401010101" pitchFamily="34" charset="-79"/>
              </a:rPr>
              <a:t> : זהו בעצם מאגר נתונים המאחסן מידע בתור אובייקטים בנוסף מאגר נתונים זה מאפשר הורשות,פונקציות, מחלקות ובעצם מממש את כל הפרדיגמות של מונחה עצמים .</a:t>
            </a:r>
          </a:p>
          <a:p>
            <a:pPr>
              <a:lnSpc>
                <a:spcPct val="100000"/>
              </a:lnSpc>
            </a:pPr>
            <a:r>
              <a:rPr lang="he-IL" dirty="0">
                <a:solidFill>
                  <a:schemeClr val="tx1"/>
                </a:solidFill>
                <a:latin typeface="David" panose="020E0502060401010101" pitchFamily="34" charset="-79"/>
                <a:cs typeface="David" panose="020E0502060401010101" pitchFamily="34" charset="-79"/>
              </a:rPr>
              <a:t>לא ניתן להשתמש במאגר נתונים זה בלבד למימוש המוצר מכיוון שמערכת זו עדיין בשלבי בניה(שנת 2002)  והשרתי לקוח  לא פועלים באינטרנט באופן יעיל לכן אנו ניעזר במאגר נתונים נוסף שיכול לעבוד עם האינטרנט </a:t>
            </a:r>
            <a:endParaRPr lang="en-US" dirty="0">
              <a:solidFill>
                <a:schemeClr val="tx1"/>
              </a:solidFill>
              <a:latin typeface="David" panose="020E0502060401010101" pitchFamily="34" charset="-79"/>
              <a:cs typeface="David" panose="020E0502060401010101" pitchFamily="34" charset="-79"/>
            </a:endParaRPr>
          </a:p>
          <a:p>
            <a:pPr>
              <a:lnSpc>
                <a:spcPct val="100000"/>
              </a:lnSpc>
            </a:pPr>
            <a:r>
              <a:rPr lang="en-US" u="sng" dirty="0">
                <a:solidFill>
                  <a:schemeClr val="tx1"/>
                </a:solidFill>
                <a:latin typeface="David" panose="020E0502060401010101" pitchFamily="34" charset="-79"/>
                <a:cs typeface="David" panose="020E0502060401010101" pitchFamily="34" charset="-79"/>
              </a:rPr>
              <a:t>RDBMS</a:t>
            </a:r>
            <a:r>
              <a:rPr lang="he-IL" dirty="0">
                <a:solidFill>
                  <a:schemeClr val="tx1"/>
                </a:solidFill>
                <a:latin typeface="David" panose="020E0502060401010101" pitchFamily="34" charset="-79"/>
                <a:cs typeface="David" panose="020E0502060401010101" pitchFamily="34" charset="-79"/>
              </a:rPr>
              <a:t> – מאגר נתונים בצורה של טבלאות וקשרים , מערכת זו אינה תומכת ב מונחה עצמים.</a:t>
            </a:r>
            <a:endParaRPr lang="en-US" dirty="0">
              <a:solidFill>
                <a:schemeClr val="tx1"/>
              </a:solidFill>
              <a:latin typeface="David" panose="020E0502060401010101" pitchFamily="34" charset="-79"/>
              <a:cs typeface="David" panose="020E0502060401010101" pitchFamily="34" charset="-79"/>
            </a:endParaRPr>
          </a:p>
        </p:txBody>
      </p:sp>
      <p:sp>
        <p:nvSpPr>
          <p:cNvPr id="2" name="TextBox 1"/>
          <p:cNvSpPr txBox="1"/>
          <p:nvPr/>
        </p:nvSpPr>
        <p:spPr>
          <a:xfrm>
            <a:off x="3317636" y="621103"/>
            <a:ext cx="6360024" cy="707886"/>
          </a:xfrm>
          <a:prstGeom prst="rect">
            <a:avLst/>
          </a:prstGeom>
          <a:noFill/>
        </p:spPr>
        <p:txBody>
          <a:bodyPr wrap="square" rtlCol="1">
            <a:spAutoFit/>
          </a:bodyPr>
          <a:lstStyle/>
          <a:p>
            <a:pPr algn="ctr"/>
            <a:r>
              <a:rPr lang="en-US" sz="4000" dirty="0">
                <a:solidFill>
                  <a:srgbClr val="FFC000"/>
                </a:solidFill>
                <a:latin typeface="David" panose="020E0502060401010101" pitchFamily="34" charset="-79"/>
                <a:cs typeface="David" panose="020E0502060401010101" pitchFamily="34" charset="-79"/>
              </a:rPr>
              <a:t>HOODBMS Technique</a:t>
            </a:r>
            <a:endParaRPr lang="he-IL" sz="4000" dirty="0">
              <a:solidFill>
                <a:srgbClr val="FFC000"/>
              </a:solidFill>
            </a:endParaRPr>
          </a:p>
        </p:txBody>
      </p:sp>
    </p:spTree>
    <p:extLst>
      <p:ext uri="{BB962C8B-B14F-4D97-AF65-F5344CB8AC3E}">
        <p14:creationId xmlns:p14="http://schemas.microsoft.com/office/powerpoint/2010/main" val="3084947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4E74BA6-E306-4DD1-9EF3-6B3155D9276A}"/>
              </a:ext>
            </a:extLst>
          </p:cNvPr>
          <p:cNvSpPr>
            <a:spLocks noGrp="1"/>
          </p:cNvSpPr>
          <p:nvPr>
            <p:ph type="subTitle" idx="1"/>
          </p:nvPr>
        </p:nvSpPr>
        <p:spPr>
          <a:xfrm>
            <a:off x="1902303" y="860724"/>
            <a:ext cx="8791575" cy="2296543"/>
          </a:xfrm>
        </p:spPr>
        <p:txBody>
          <a:bodyPr/>
          <a:lstStyle/>
          <a:p>
            <a:pPr algn="ctr">
              <a:lnSpc>
                <a:spcPct val="100000"/>
              </a:lnSpc>
            </a:pPr>
            <a:r>
              <a:rPr lang="en-US" sz="3600" dirty="0">
                <a:solidFill>
                  <a:schemeClr val="bg1"/>
                </a:solidFill>
                <a:latin typeface="David" panose="020E0502060401010101" pitchFamily="34" charset="-79"/>
                <a:cs typeface="David" panose="020E0502060401010101" pitchFamily="34" charset="-79"/>
              </a:rPr>
              <a:t>OOTERM</a:t>
            </a:r>
            <a:r>
              <a:rPr lang="en-US" sz="3600" dirty="0">
                <a:solidFill>
                  <a:srgbClr val="FFC000"/>
                </a:solidFill>
                <a:latin typeface="David" panose="020E0502060401010101" pitchFamily="34" charset="-79"/>
                <a:cs typeface="David" panose="020E0502060401010101" pitchFamily="34" charset="-79"/>
              </a:rPr>
              <a:t> </a:t>
            </a:r>
            <a:endParaRPr lang="he-IL" dirty="0">
              <a:latin typeface="David" panose="020E0502060401010101" pitchFamily="34" charset="-79"/>
              <a:cs typeface="David" panose="020E0502060401010101" pitchFamily="34" charset="-79"/>
            </a:endParaRPr>
          </a:p>
          <a:p>
            <a:pPr>
              <a:lnSpc>
                <a:spcPct val="100000"/>
              </a:lnSpc>
            </a:pPr>
            <a:r>
              <a:rPr lang="he-IL" dirty="0">
                <a:solidFill>
                  <a:schemeClr val="tx1"/>
                </a:solidFill>
                <a:latin typeface="David" panose="020E0502060401010101" pitchFamily="34" charset="-79"/>
                <a:cs typeface="David" panose="020E0502060401010101" pitchFamily="34" charset="-79"/>
              </a:rPr>
              <a:t>הטכניקה מיושמת במאמר בעזרת מודל הנקרא </a:t>
            </a:r>
            <a:r>
              <a:rPr lang="en-US" dirty="0">
                <a:solidFill>
                  <a:schemeClr val="tx1"/>
                </a:solidFill>
                <a:latin typeface="David" panose="020E0502060401010101" pitchFamily="34" charset="-79"/>
                <a:cs typeface="David" panose="020E0502060401010101" pitchFamily="34" charset="-79"/>
              </a:rPr>
              <a:t>OOTERM</a:t>
            </a:r>
          </a:p>
          <a:p>
            <a:pPr>
              <a:lnSpc>
                <a:spcPct val="100000"/>
              </a:lnSpc>
            </a:pPr>
            <a:r>
              <a:rPr lang="he-IL" dirty="0">
                <a:solidFill>
                  <a:schemeClr val="tx1"/>
                </a:solidFill>
                <a:latin typeface="David" panose="020E0502060401010101" pitchFamily="34" charset="-79"/>
                <a:cs typeface="David" panose="020E0502060401010101" pitchFamily="34" charset="-79"/>
              </a:rPr>
              <a:t> (</a:t>
            </a:r>
            <a:r>
              <a:rPr lang="en-US" dirty="0">
                <a:solidFill>
                  <a:schemeClr val="tx1"/>
                </a:solidFill>
                <a:latin typeface="David" panose="020E0502060401010101" pitchFamily="34" charset="-79"/>
                <a:cs typeface="David" panose="020E0502060401010101" pitchFamily="34" charset="-79"/>
              </a:rPr>
              <a:t>object oriented to entity-relationship model</a:t>
            </a:r>
            <a:r>
              <a:rPr lang="he-IL" dirty="0">
                <a:solidFill>
                  <a:schemeClr val="tx1"/>
                </a:solidFill>
                <a:latin typeface="David" panose="020E0502060401010101" pitchFamily="34" charset="-79"/>
                <a:cs typeface="David" panose="020E0502060401010101" pitchFamily="34" charset="-79"/>
              </a:rPr>
              <a:t>) – במודל זה אנו נממשק את כל המחלקות , אובייקטים ותכונות לטבלאות </a:t>
            </a:r>
            <a:r>
              <a:rPr lang="en-US" dirty="0">
                <a:solidFill>
                  <a:schemeClr val="tx1"/>
                </a:solidFill>
                <a:latin typeface="David" panose="020E0502060401010101" pitchFamily="34" charset="-79"/>
                <a:cs typeface="David" panose="020E0502060401010101" pitchFamily="34" charset="-79"/>
              </a:rPr>
              <a:t>SQL </a:t>
            </a:r>
            <a:r>
              <a:rPr lang="he-IL" dirty="0">
                <a:solidFill>
                  <a:schemeClr val="tx1"/>
                </a:solidFill>
                <a:latin typeface="David" panose="020E0502060401010101" pitchFamily="34" charset="-79"/>
                <a:cs typeface="David" panose="020E0502060401010101" pitchFamily="34" charset="-79"/>
              </a:rPr>
              <a:t> עם קשרים תוך כדי שאנו שומרים על הפרדיגמות של מונחה עצמים.</a:t>
            </a:r>
            <a:endParaRPr lang="en-US" dirty="0">
              <a:solidFill>
                <a:schemeClr val="tx1"/>
              </a:solidFill>
              <a:latin typeface="David" panose="020E0502060401010101" pitchFamily="34" charset="-79"/>
              <a:cs typeface="David" panose="020E0502060401010101" pitchFamily="34" charset="-79"/>
            </a:endParaRPr>
          </a:p>
          <a:p>
            <a:pPr>
              <a:lnSpc>
                <a:spcPct val="100000"/>
              </a:lnSpc>
            </a:pPr>
            <a:endParaRPr lang="en-US" dirty="0">
              <a:latin typeface="David" panose="020E0502060401010101" pitchFamily="34" charset="-79"/>
              <a:cs typeface="David" panose="020E0502060401010101" pitchFamily="34" charset="-79"/>
            </a:endParaRPr>
          </a:p>
          <a:p>
            <a:endParaRPr lang="he-IL" dirty="0"/>
          </a:p>
        </p:txBody>
      </p:sp>
      <p:pic>
        <p:nvPicPr>
          <p:cNvPr id="4" name="Picture 3">
            <a:extLst>
              <a:ext uri="{FF2B5EF4-FFF2-40B4-BE49-F238E27FC236}">
                <a16:creationId xmlns:a16="http://schemas.microsoft.com/office/drawing/2014/main" id="{A1E2E84B-20A5-4928-9D7D-37B3D68733E3}"/>
              </a:ext>
            </a:extLst>
          </p:cNvPr>
          <p:cNvPicPr/>
          <p:nvPr/>
        </p:nvPicPr>
        <p:blipFill>
          <a:blip r:embed="rId2" cstate="print"/>
          <a:stretch>
            <a:fillRect/>
          </a:stretch>
        </p:blipFill>
        <p:spPr>
          <a:xfrm>
            <a:off x="3157536" y="3429000"/>
            <a:ext cx="6453824" cy="2697480"/>
          </a:xfrm>
          <a:prstGeom prst="rect">
            <a:avLst/>
          </a:prstGeom>
        </p:spPr>
      </p:pic>
    </p:spTree>
    <p:extLst>
      <p:ext uri="{BB962C8B-B14F-4D97-AF65-F5344CB8AC3E}">
        <p14:creationId xmlns:p14="http://schemas.microsoft.com/office/powerpoint/2010/main" val="4226226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3691-DF3B-4837-8692-83B9652DB25B}"/>
              </a:ext>
            </a:extLst>
          </p:cNvPr>
          <p:cNvSpPr>
            <a:spLocks noGrp="1"/>
          </p:cNvSpPr>
          <p:nvPr>
            <p:ph type="ctrTitle"/>
          </p:nvPr>
        </p:nvSpPr>
        <p:spPr>
          <a:xfrm>
            <a:off x="2638424" y="-6783"/>
            <a:ext cx="8791575" cy="808037"/>
          </a:xfrm>
        </p:spPr>
        <p:txBody>
          <a:bodyPr>
            <a:normAutofit fontScale="90000"/>
          </a:bodyPr>
          <a:lstStyle/>
          <a:p>
            <a:r>
              <a:rPr lang="he-IL" dirty="0">
                <a:solidFill>
                  <a:schemeClr val="bg1"/>
                </a:solidFill>
                <a:latin typeface="David" panose="020E0502060401010101" pitchFamily="34" charset="-79"/>
                <a:cs typeface="David" panose="020E0502060401010101" pitchFamily="34" charset="-79"/>
              </a:rPr>
              <a:t>מקרה לימוד – מערכת מידע מולטימדיה </a:t>
            </a:r>
          </a:p>
        </p:txBody>
      </p:sp>
      <p:sp>
        <p:nvSpPr>
          <p:cNvPr id="3" name="Subtitle 2">
            <a:extLst>
              <a:ext uri="{FF2B5EF4-FFF2-40B4-BE49-F238E27FC236}">
                <a16:creationId xmlns:a16="http://schemas.microsoft.com/office/drawing/2014/main" id="{C36FC757-124F-49BD-9644-30DF3945F22C}"/>
              </a:ext>
            </a:extLst>
          </p:cNvPr>
          <p:cNvSpPr>
            <a:spLocks noGrp="1"/>
          </p:cNvSpPr>
          <p:nvPr>
            <p:ph type="subTitle" idx="1"/>
          </p:nvPr>
        </p:nvSpPr>
        <p:spPr>
          <a:xfrm>
            <a:off x="2814953" y="801254"/>
            <a:ext cx="8791575" cy="4097878"/>
          </a:xfrm>
        </p:spPr>
        <p:txBody>
          <a:bodyPr>
            <a:noAutofit/>
          </a:bodyPr>
          <a:lstStyle/>
          <a:p>
            <a:r>
              <a:rPr lang="he-IL" sz="1800" dirty="0">
                <a:solidFill>
                  <a:schemeClr val="tx1"/>
                </a:solidFill>
                <a:latin typeface="David" panose="020E0502060401010101" pitchFamily="34" charset="-79"/>
                <a:cs typeface="David" panose="020E0502060401010101" pitchFamily="34" charset="-79"/>
              </a:rPr>
              <a:t>מאמר זה מתאר תכנון מאגר נתונים לאחסון מידע מולטימדיה  .קלט המוצר הוא מצלמה לצילום הפנים ורמקול לשמיעת המילים של המוקלט,כאשר המוקלט מדבר בקול , המערכת מזהה זאת ומתחילה לאחסן את המידע ב3 תצורות שונות עד שהוא בעצם מפסיק לדבר. ככה המערכת שומרת על </a:t>
            </a:r>
            <a:r>
              <a:rPr lang="he-IL" sz="1800" dirty="0">
                <a:solidFill>
                  <a:schemeClr val="tx1"/>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סגמנטציה</a:t>
            </a:r>
            <a:r>
              <a:rPr lang="he-IL" sz="1800" dirty="0">
                <a:solidFill>
                  <a:schemeClr val="tx1"/>
                </a:solidFill>
                <a:latin typeface="David" panose="020E0502060401010101" pitchFamily="34" charset="-79"/>
                <a:cs typeface="David" panose="020E0502060401010101" pitchFamily="34" charset="-79"/>
              </a:rPr>
              <a:t> של קטעים ובמידה והמשתמש ירצה לחפש מילה מסוימת ,במקום לעלות לו כמות גדולה של מידע אנו נעלה רק את החלק הספציפי שהוא ביקש .</a:t>
            </a:r>
          </a:p>
          <a:p>
            <a:r>
              <a:rPr lang="he-IL" sz="1800" dirty="0">
                <a:solidFill>
                  <a:schemeClr val="tx1"/>
                </a:solidFill>
                <a:latin typeface="David" panose="020E0502060401010101" pitchFamily="34" charset="-79"/>
                <a:cs typeface="David" panose="020E0502060401010101" pitchFamily="34" charset="-79"/>
              </a:rPr>
              <a:t>דרישות לקוח השונות:</a:t>
            </a:r>
          </a:p>
          <a:p>
            <a:pPr marL="457200" indent="-457200">
              <a:buAutoNum type="arabicPeriod"/>
            </a:pPr>
            <a:r>
              <a:rPr lang="he-IL" sz="1800" dirty="0">
                <a:solidFill>
                  <a:schemeClr val="tx1"/>
                </a:solidFill>
                <a:latin typeface="David" panose="020E0502060401010101" pitchFamily="34" charset="-79"/>
                <a:cs typeface="David" panose="020E0502060401010101" pitchFamily="34" charset="-79"/>
              </a:rPr>
              <a:t>שהמוצר יהיה שיתופי דרך האינטרנט ולכן לא יכולנו לממש אותו עם המאגר הנתונים המונחה עצמים לבד. </a:t>
            </a:r>
          </a:p>
          <a:p>
            <a:pPr marL="457200" indent="-457200">
              <a:buAutoNum type="arabicPeriod"/>
            </a:pPr>
            <a:r>
              <a:rPr lang="he-IL" sz="1800" dirty="0">
                <a:solidFill>
                  <a:schemeClr val="tx1"/>
                </a:solidFill>
                <a:latin typeface="David" panose="020E0502060401010101" pitchFamily="34" charset="-79"/>
                <a:cs typeface="David" panose="020E0502060401010101" pitchFamily="34" charset="-79"/>
              </a:rPr>
              <a:t>מאגר נתונים המאחסן את המידע בצורה קלה לשימוש ואיפשור של הוספת מידע ללא צורך בתכנון מאגר חדש .</a:t>
            </a:r>
          </a:p>
          <a:p>
            <a:pPr marL="457200" indent="-457200">
              <a:buAutoNum type="arabicPeriod"/>
            </a:pPr>
            <a:r>
              <a:rPr lang="he-IL" sz="1800" dirty="0">
                <a:solidFill>
                  <a:schemeClr val="tx1"/>
                </a:solidFill>
                <a:latin typeface="David" panose="020E0502060401010101" pitchFamily="34" charset="-79"/>
                <a:cs typeface="David" panose="020E0502060401010101" pitchFamily="34" charset="-79"/>
              </a:rPr>
              <a:t>המערכת תראה את כל נתוני המוקלט במידה והמשתמש יבחר זאת.</a:t>
            </a:r>
          </a:p>
          <a:p>
            <a:pPr marL="457200" indent="-457200">
              <a:buAutoNum type="arabicPeriod"/>
            </a:pPr>
            <a:endParaRPr lang="he-IL" sz="1800" dirty="0">
              <a:solidFill>
                <a:schemeClr val="tx1"/>
              </a:solidFill>
              <a:latin typeface="David" panose="020E0502060401010101" pitchFamily="34" charset="-79"/>
              <a:cs typeface="David" panose="020E0502060401010101" pitchFamily="34" charset="-79"/>
            </a:endParaRPr>
          </a:p>
          <a:p>
            <a:endParaRPr lang="he-IL" sz="1800" dirty="0"/>
          </a:p>
        </p:txBody>
      </p:sp>
      <p:pic>
        <p:nvPicPr>
          <p:cNvPr id="5" name="Picture 4">
            <a:extLst>
              <a:ext uri="{FF2B5EF4-FFF2-40B4-BE49-F238E27FC236}">
                <a16:creationId xmlns:a16="http://schemas.microsoft.com/office/drawing/2014/main" id="{5729AAA9-FE2B-480B-8A25-6CFDBA835A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0654" y="5337000"/>
            <a:ext cx="1808161" cy="1279934"/>
          </a:xfrm>
          <a:prstGeom prst="rect">
            <a:avLst/>
          </a:prstGeom>
        </p:spPr>
      </p:pic>
      <p:pic>
        <p:nvPicPr>
          <p:cNvPr id="6" name="Picture 5">
            <a:extLst>
              <a:ext uri="{FF2B5EF4-FFF2-40B4-BE49-F238E27FC236}">
                <a16:creationId xmlns:a16="http://schemas.microsoft.com/office/drawing/2014/main" id="{50AE33C5-4378-4B72-8BC7-747ECB0769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23731" y="5417273"/>
            <a:ext cx="1278946" cy="1278946"/>
          </a:xfrm>
          <a:prstGeom prst="rect">
            <a:avLst/>
          </a:prstGeom>
        </p:spPr>
      </p:pic>
      <p:pic>
        <p:nvPicPr>
          <p:cNvPr id="7" name="Picture 6">
            <a:extLst>
              <a:ext uri="{FF2B5EF4-FFF2-40B4-BE49-F238E27FC236}">
                <a16:creationId xmlns:a16="http://schemas.microsoft.com/office/drawing/2014/main" id="{F2227ECD-61BC-4073-8252-E0C47BE98D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1240" y="5337000"/>
            <a:ext cx="1278946" cy="1278946"/>
          </a:xfrm>
          <a:prstGeom prst="rect">
            <a:avLst/>
          </a:prstGeom>
        </p:spPr>
      </p:pic>
    </p:spTree>
    <p:extLst>
      <p:ext uri="{BB962C8B-B14F-4D97-AF65-F5344CB8AC3E}">
        <p14:creationId xmlns:p14="http://schemas.microsoft.com/office/powerpoint/2010/main" val="935291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6265E-72FF-47EB-A1CB-AB178F6F26C8}"/>
              </a:ext>
            </a:extLst>
          </p:cNvPr>
          <p:cNvSpPr>
            <a:spLocks noGrp="1"/>
          </p:cNvSpPr>
          <p:nvPr>
            <p:ph type="title"/>
          </p:nvPr>
        </p:nvSpPr>
        <p:spPr>
          <a:xfrm>
            <a:off x="1141413" y="618518"/>
            <a:ext cx="9905998" cy="710552"/>
          </a:xfrm>
        </p:spPr>
        <p:txBody>
          <a:bodyPr/>
          <a:lstStyle/>
          <a:p>
            <a:r>
              <a:rPr lang="he-IL" u="sng" dirty="0"/>
              <a:t>יישום הטכניקה במאמר</a:t>
            </a:r>
            <a:endParaRPr lang="he-IL" dirty="0"/>
          </a:p>
        </p:txBody>
      </p:sp>
      <p:pic>
        <p:nvPicPr>
          <p:cNvPr id="4" name="Content Placeholder 3">
            <a:extLst>
              <a:ext uri="{FF2B5EF4-FFF2-40B4-BE49-F238E27FC236}">
                <a16:creationId xmlns:a16="http://schemas.microsoft.com/office/drawing/2014/main" id="{3B126F2B-142B-46DC-B6E5-F5B41F749D41}"/>
              </a:ext>
            </a:extLst>
          </p:cNvPr>
          <p:cNvPicPr>
            <a:picLocks noGrp="1"/>
          </p:cNvPicPr>
          <p:nvPr>
            <p:ph idx="1"/>
          </p:nvPr>
        </p:nvPicPr>
        <p:blipFill>
          <a:blip r:embed="rId2" cstate="print"/>
          <a:stretch>
            <a:fillRect/>
          </a:stretch>
        </p:blipFill>
        <p:spPr>
          <a:xfrm>
            <a:off x="1875347" y="1467293"/>
            <a:ext cx="8654901" cy="4772189"/>
          </a:xfrm>
          <a:prstGeom prst="rect">
            <a:avLst/>
          </a:prstGeom>
        </p:spPr>
      </p:pic>
    </p:spTree>
    <p:extLst>
      <p:ext uri="{BB962C8B-B14F-4D97-AF65-F5344CB8AC3E}">
        <p14:creationId xmlns:p14="http://schemas.microsoft.com/office/powerpoint/2010/main" val="518947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6376-BCD6-4F5D-9425-829CE32A3BAC}"/>
              </a:ext>
            </a:extLst>
          </p:cNvPr>
          <p:cNvSpPr>
            <a:spLocks noGrp="1"/>
          </p:cNvSpPr>
          <p:nvPr>
            <p:ph type="title"/>
          </p:nvPr>
        </p:nvSpPr>
        <p:spPr/>
        <p:txBody>
          <a:bodyPr>
            <a:normAutofit fontScale="90000"/>
          </a:bodyPr>
          <a:lstStyle/>
          <a:p>
            <a:r>
              <a:rPr lang="he-IL" dirty="0"/>
              <a:t>יישום נוסף עם הסבר למציאת חלק ספציפי מתוך המידע העצום שמוחזק לנו במאגר הנתונים .</a:t>
            </a:r>
            <a:br>
              <a:rPr lang="he-IL" dirty="0"/>
            </a:br>
            <a:r>
              <a:rPr lang="he-IL" dirty="0"/>
              <a:t>כאשר המשתמש מבקש למצוא את המילה </a:t>
            </a:r>
            <a:r>
              <a:rPr lang="en-US" dirty="0"/>
              <a:t>worry</a:t>
            </a:r>
            <a:r>
              <a:rPr lang="he-IL" dirty="0"/>
              <a:t> מתוך קטע וידאו נתון של שעה וארבעים ושבע דקות , אשר המערכת חילקה לנו לסגמנטים. המערכת תחזיר קטע בן 2 דקות עבור הסצינה הספציפית בה השחקן אמר את המילה </a:t>
            </a:r>
            <a:r>
              <a:rPr lang="en-US" dirty="0"/>
              <a:t>worry</a:t>
            </a:r>
            <a:endParaRPr lang="he-IL" dirty="0"/>
          </a:p>
        </p:txBody>
      </p:sp>
      <p:pic>
        <p:nvPicPr>
          <p:cNvPr id="4" name="Content Placeholder 3">
            <a:extLst>
              <a:ext uri="{FF2B5EF4-FFF2-40B4-BE49-F238E27FC236}">
                <a16:creationId xmlns:a16="http://schemas.microsoft.com/office/drawing/2014/main" id="{1E806AA6-8AFA-45A1-8B43-0744173ED562}"/>
              </a:ext>
            </a:extLst>
          </p:cNvPr>
          <p:cNvPicPr>
            <a:picLocks noGrp="1" noChangeAspect="1"/>
          </p:cNvPicPr>
          <p:nvPr>
            <p:ph idx="1"/>
          </p:nvPr>
        </p:nvPicPr>
        <p:blipFill>
          <a:blip r:embed="rId2" cstate="print"/>
          <a:stretch>
            <a:fillRect/>
          </a:stretch>
        </p:blipFill>
        <p:spPr>
          <a:xfrm>
            <a:off x="6777934" y="4084319"/>
            <a:ext cx="5098381" cy="2447449"/>
          </a:xfrm>
          <a:prstGeom prst="rect">
            <a:avLst/>
          </a:prstGeom>
        </p:spPr>
      </p:pic>
      <p:sp>
        <p:nvSpPr>
          <p:cNvPr id="5" name="Rectangle 4">
            <a:extLst>
              <a:ext uri="{FF2B5EF4-FFF2-40B4-BE49-F238E27FC236}">
                <a16:creationId xmlns:a16="http://schemas.microsoft.com/office/drawing/2014/main" id="{ACB37CF7-F64F-4389-9F79-7459F90DE9A9}"/>
              </a:ext>
            </a:extLst>
          </p:cNvPr>
          <p:cNvSpPr/>
          <p:nvPr/>
        </p:nvSpPr>
        <p:spPr>
          <a:xfrm>
            <a:off x="568960" y="5914362"/>
            <a:ext cx="1402080" cy="65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Venom part 1</a:t>
            </a:r>
          </a:p>
          <a:p>
            <a:pPr algn="ctr"/>
            <a:endParaRPr lang="he-IL" dirty="0"/>
          </a:p>
        </p:txBody>
      </p:sp>
      <p:sp>
        <p:nvSpPr>
          <p:cNvPr id="6" name="Rectangle 5">
            <a:extLst>
              <a:ext uri="{FF2B5EF4-FFF2-40B4-BE49-F238E27FC236}">
                <a16:creationId xmlns:a16="http://schemas.microsoft.com/office/drawing/2014/main" id="{A1E39508-E13E-4B13-9CB0-64C640FB6119}"/>
              </a:ext>
            </a:extLst>
          </p:cNvPr>
          <p:cNvSpPr/>
          <p:nvPr/>
        </p:nvSpPr>
        <p:spPr>
          <a:xfrm>
            <a:off x="2164080" y="5881528"/>
            <a:ext cx="965200" cy="65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Venom part 2</a:t>
            </a:r>
          </a:p>
          <a:p>
            <a:pPr algn="ctr"/>
            <a:endParaRPr lang="he-IL" dirty="0"/>
          </a:p>
        </p:txBody>
      </p:sp>
      <p:sp>
        <p:nvSpPr>
          <p:cNvPr id="7" name="Rectangle 6">
            <a:extLst>
              <a:ext uri="{FF2B5EF4-FFF2-40B4-BE49-F238E27FC236}">
                <a16:creationId xmlns:a16="http://schemas.microsoft.com/office/drawing/2014/main" id="{1166989F-4C35-4694-A318-73FCF11554C8}"/>
              </a:ext>
            </a:extLst>
          </p:cNvPr>
          <p:cNvSpPr/>
          <p:nvPr/>
        </p:nvSpPr>
        <p:spPr>
          <a:xfrm>
            <a:off x="3343247" y="5881528"/>
            <a:ext cx="873153" cy="65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t>
            </a:r>
          </a:p>
        </p:txBody>
      </p:sp>
      <p:sp>
        <p:nvSpPr>
          <p:cNvPr id="8" name="Rectangle 7">
            <a:extLst>
              <a:ext uri="{FF2B5EF4-FFF2-40B4-BE49-F238E27FC236}">
                <a16:creationId xmlns:a16="http://schemas.microsoft.com/office/drawing/2014/main" id="{794B4EC4-2637-4BF7-B442-165B1AE546E7}"/>
              </a:ext>
            </a:extLst>
          </p:cNvPr>
          <p:cNvSpPr/>
          <p:nvPr/>
        </p:nvSpPr>
        <p:spPr>
          <a:xfrm>
            <a:off x="4490720" y="5881528"/>
            <a:ext cx="923347" cy="65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Venom part n</a:t>
            </a:r>
            <a:endParaRPr lang="he-IL" dirty="0"/>
          </a:p>
        </p:txBody>
      </p:sp>
      <p:sp>
        <p:nvSpPr>
          <p:cNvPr id="9" name="Oval 8">
            <a:extLst>
              <a:ext uri="{FF2B5EF4-FFF2-40B4-BE49-F238E27FC236}">
                <a16:creationId xmlns:a16="http://schemas.microsoft.com/office/drawing/2014/main" id="{74FCD1F1-D70F-442D-9BFB-669CE0A1260C}"/>
              </a:ext>
            </a:extLst>
          </p:cNvPr>
          <p:cNvSpPr/>
          <p:nvPr/>
        </p:nvSpPr>
        <p:spPr>
          <a:xfrm>
            <a:off x="2072488" y="3841853"/>
            <a:ext cx="2062480" cy="10160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HOODBMS</a:t>
            </a:r>
            <a:endParaRPr lang="he-IL" dirty="0"/>
          </a:p>
        </p:txBody>
      </p:sp>
      <p:cxnSp>
        <p:nvCxnSpPr>
          <p:cNvPr id="11" name="Straight Arrow Connector 10">
            <a:extLst>
              <a:ext uri="{FF2B5EF4-FFF2-40B4-BE49-F238E27FC236}">
                <a16:creationId xmlns:a16="http://schemas.microsoft.com/office/drawing/2014/main" id="{87D99D41-7C97-4242-9021-5C4206B824B6}"/>
              </a:ext>
            </a:extLst>
          </p:cNvPr>
          <p:cNvCxnSpPr>
            <a:cxnSpLocks/>
          </p:cNvCxnSpPr>
          <p:nvPr/>
        </p:nvCxnSpPr>
        <p:spPr>
          <a:xfrm flipV="1">
            <a:off x="1377686" y="4933275"/>
            <a:ext cx="614186" cy="5968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AC62BEEB-4240-4C59-939D-DDDDEB0D59CD}"/>
              </a:ext>
            </a:extLst>
          </p:cNvPr>
          <p:cNvCxnSpPr>
            <a:cxnSpLocks/>
          </p:cNvCxnSpPr>
          <p:nvPr/>
        </p:nvCxnSpPr>
        <p:spPr>
          <a:xfrm flipV="1">
            <a:off x="2626284" y="4960612"/>
            <a:ext cx="159262" cy="7754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00964FDB-1F49-4AAD-B0D4-C0D010FAC4C7}"/>
              </a:ext>
            </a:extLst>
          </p:cNvPr>
          <p:cNvCxnSpPr>
            <a:cxnSpLocks/>
          </p:cNvCxnSpPr>
          <p:nvPr/>
        </p:nvCxnSpPr>
        <p:spPr>
          <a:xfrm flipH="1" flipV="1">
            <a:off x="3586480" y="4933275"/>
            <a:ext cx="124310" cy="6992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09874242-90E1-480F-BAD5-8F372406FB60}"/>
              </a:ext>
            </a:extLst>
          </p:cNvPr>
          <p:cNvCxnSpPr>
            <a:cxnSpLocks/>
          </p:cNvCxnSpPr>
          <p:nvPr/>
        </p:nvCxnSpPr>
        <p:spPr>
          <a:xfrm flipH="1" flipV="1">
            <a:off x="4107029" y="4929439"/>
            <a:ext cx="674466" cy="6006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Rectangle 17">
            <a:extLst>
              <a:ext uri="{FF2B5EF4-FFF2-40B4-BE49-F238E27FC236}">
                <a16:creationId xmlns:a16="http://schemas.microsoft.com/office/drawing/2014/main" id="{E4B9F4CC-73DF-4453-AD16-2BDF02EB3CCB}"/>
              </a:ext>
            </a:extLst>
          </p:cNvPr>
          <p:cNvSpPr/>
          <p:nvPr/>
        </p:nvSpPr>
        <p:spPr>
          <a:xfrm>
            <a:off x="2067560" y="2454920"/>
            <a:ext cx="1869440" cy="678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USER</a:t>
            </a:r>
            <a:endParaRPr lang="he-IL" dirty="0"/>
          </a:p>
        </p:txBody>
      </p:sp>
      <p:cxnSp>
        <p:nvCxnSpPr>
          <p:cNvPr id="20" name="Straight Arrow Connector 19">
            <a:extLst>
              <a:ext uri="{FF2B5EF4-FFF2-40B4-BE49-F238E27FC236}">
                <a16:creationId xmlns:a16="http://schemas.microsoft.com/office/drawing/2014/main" id="{71BD7B44-4356-4D28-8293-5DD00A1A579C}"/>
              </a:ext>
            </a:extLst>
          </p:cNvPr>
          <p:cNvCxnSpPr>
            <a:cxnSpLocks/>
          </p:cNvCxnSpPr>
          <p:nvPr/>
        </p:nvCxnSpPr>
        <p:spPr>
          <a:xfrm>
            <a:off x="3129280" y="3251200"/>
            <a:ext cx="0" cy="5236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6DF47318-146F-4D8A-B307-214E6BCBF679}"/>
              </a:ext>
            </a:extLst>
          </p:cNvPr>
          <p:cNvCxnSpPr>
            <a:cxnSpLocks/>
          </p:cNvCxnSpPr>
          <p:nvPr/>
        </p:nvCxnSpPr>
        <p:spPr>
          <a:xfrm flipV="1">
            <a:off x="2905760" y="3251201"/>
            <a:ext cx="0" cy="5236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89508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69D9-7B0D-46EC-8DFD-6464B43F473A}"/>
              </a:ext>
            </a:extLst>
          </p:cNvPr>
          <p:cNvSpPr>
            <a:spLocks noGrp="1"/>
          </p:cNvSpPr>
          <p:nvPr>
            <p:ph type="title"/>
          </p:nvPr>
        </p:nvSpPr>
        <p:spPr>
          <a:xfrm>
            <a:off x="1143001" y="105814"/>
            <a:ext cx="9905998" cy="1478570"/>
          </a:xfrm>
        </p:spPr>
        <p:txBody>
          <a:bodyPr/>
          <a:lstStyle/>
          <a:p>
            <a:pPr algn="ctr"/>
            <a:r>
              <a:rPr lang="en-US" dirty="0">
                <a:solidFill>
                  <a:srgbClr val="FFC000"/>
                </a:solidFill>
                <a:latin typeface="David" panose="020E0502060401010101" pitchFamily="34" charset="-79"/>
                <a:cs typeface="David" panose="020E0502060401010101" pitchFamily="34" charset="-79"/>
              </a:rPr>
              <a:t>MDA-Model driven architecture </a:t>
            </a:r>
          </a:p>
        </p:txBody>
      </p:sp>
      <p:sp>
        <p:nvSpPr>
          <p:cNvPr id="3" name="Content Placeholder 2">
            <a:extLst>
              <a:ext uri="{FF2B5EF4-FFF2-40B4-BE49-F238E27FC236}">
                <a16:creationId xmlns:a16="http://schemas.microsoft.com/office/drawing/2014/main" id="{318187C3-E5C7-48A3-B361-E4B6BBDE1C34}"/>
              </a:ext>
            </a:extLst>
          </p:cNvPr>
          <p:cNvSpPr>
            <a:spLocks noGrp="1"/>
          </p:cNvSpPr>
          <p:nvPr>
            <p:ph idx="1"/>
          </p:nvPr>
        </p:nvSpPr>
        <p:spPr>
          <a:xfrm>
            <a:off x="1288061" y="1240196"/>
            <a:ext cx="9905999" cy="3541714"/>
          </a:xfrm>
        </p:spPr>
        <p:txBody>
          <a:bodyPr/>
          <a:lstStyle/>
          <a:p>
            <a:pPr algn="r" rtl="1"/>
            <a:r>
              <a:rPr lang="he-IL" dirty="0">
                <a:latin typeface="David" panose="020E0502060401010101" pitchFamily="34" charset="-79"/>
                <a:cs typeface="David" panose="020E0502060401010101" pitchFamily="34" charset="-79"/>
              </a:rPr>
              <a:t>הטכניקה המרכזית בה נעשה שימוש במאמר היא </a:t>
            </a:r>
            <a:r>
              <a:rPr lang="en-US" dirty="0">
                <a:latin typeface="David" panose="020E0502060401010101" pitchFamily="34" charset="-79"/>
                <a:cs typeface="David" panose="020E0502060401010101" pitchFamily="34" charset="-79"/>
              </a:rPr>
              <a:t>Model driven architecture </a:t>
            </a:r>
            <a:r>
              <a:rPr lang="he-IL" dirty="0">
                <a:latin typeface="David" panose="020E0502060401010101" pitchFamily="34" charset="-79"/>
                <a:cs typeface="David" panose="020E0502060401010101" pitchFamily="34" charset="-79"/>
              </a:rPr>
              <a:t> (</a:t>
            </a:r>
            <a:r>
              <a:rPr lang="en-US" dirty="0">
                <a:latin typeface="David" panose="020E0502060401010101" pitchFamily="34" charset="-79"/>
                <a:cs typeface="David" panose="020E0502060401010101" pitchFamily="34" charset="-79"/>
              </a:rPr>
              <a:t>MDA</a:t>
            </a:r>
            <a:r>
              <a:rPr lang="he-IL" dirty="0">
                <a:latin typeface="David" panose="020E0502060401010101" pitchFamily="34" charset="-79"/>
                <a:cs typeface="David" panose="020E0502060401010101" pitchFamily="34" charset="-79"/>
              </a:rPr>
              <a:t>), טכניקה זו מספקת הוראות וקווים מנחים להגדרת הדרישות המבוטאים בצורת מודלים.</a:t>
            </a:r>
          </a:p>
          <a:p>
            <a:pPr algn="r" rtl="1"/>
            <a:r>
              <a:rPr lang="he-IL" dirty="0">
                <a:latin typeface="David" panose="020E0502060401010101" pitchFamily="34" charset="-79"/>
                <a:cs typeface="David" panose="020E0502060401010101" pitchFamily="34" charset="-79"/>
              </a:rPr>
              <a:t>אחד הדגשים החשובים ביותר בשיטה הוא ההפרדה בין הדרישות העסקיות לבין הדרישות הטכנולוגיות והפלטפורמה בה משתמש המוצר.</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9612873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FC4A0-A489-44D5-97AA-2FA5897D6284}"/>
              </a:ext>
            </a:extLst>
          </p:cNvPr>
          <p:cNvSpPr>
            <a:spLocks noGrp="1"/>
          </p:cNvSpPr>
          <p:nvPr>
            <p:ph idx="1"/>
          </p:nvPr>
        </p:nvSpPr>
        <p:spPr>
          <a:xfrm>
            <a:off x="838200" y="809514"/>
            <a:ext cx="10515600" cy="4917506"/>
          </a:xfrm>
        </p:spPr>
        <p:txBody>
          <a:bodyPr/>
          <a:lstStyle/>
          <a:p>
            <a:pPr algn="r" rtl="1"/>
            <a:r>
              <a:rPr lang="he-IL" sz="2800" dirty="0">
                <a:latin typeface="David" panose="020E0502060401010101" pitchFamily="34" charset="-79"/>
                <a:cs typeface="David" panose="020E0502060401010101" pitchFamily="34" charset="-79"/>
              </a:rPr>
              <a:t>במאמר מתוארים 3 שלבים מרכזיים המהווים בסיס לפיתוח:</a:t>
            </a:r>
          </a:p>
          <a:p>
            <a:pPr algn="r" rtl="1"/>
            <a:endParaRPr lang="he-IL" dirty="0">
              <a:latin typeface="David" panose="020E0502060401010101" pitchFamily="34" charset="-79"/>
              <a:cs typeface="David" panose="020E0502060401010101" pitchFamily="34" charset="-79"/>
            </a:endParaRPr>
          </a:p>
          <a:p>
            <a:pPr algn="r" rtl="1"/>
            <a:endParaRPr lang="he-IL" dirty="0">
              <a:latin typeface="David" panose="020E0502060401010101" pitchFamily="34" charset="-79"/>
              <a:cs typeface="David" panose="020E0502060401010101" pitchFamily="34" charset="-79"/>
            </a:endParaRPr>
          </a:p>
          <a:p>
            <a:pPr algn="r" rtl="1"/>
            <a:endParaRPr lang="he-IL" dirty="0">
              <a:latin typeface="David" panose="020E0502060401010101" pitchFamily="34" charset="-79"/>
              <a:cs typeface="David" panose="020E0502060401010101" pitchFamily="34" charset="-79"/>
            </a:endParaRPr>
          </a:p>
          <a:p>
            <a:pPr algn="r" rtl="1"/>
            <a:endParaRPr lang="he-IL" dirty="0">
              <a:latin typeface="David" panose="020E0502060401010101" pitchFamily="34" charset="-79"/>
              <a:cs typeface="David" panose="020E0502060401010101" pitchFamily="34" charset="-79"/>
            </a:endParaRPr>
          </a:p>
          <a:p>
            <a:pPr algn="r" rtl="1"/>
            <a:endParaRPr lang="he-IL" dirty="0">
              <a:latin typeface="David" panose="020E0502060401010101" pitchFamily="34" charset="-79"/>
              <a:cs typeface="David" panose="020E0502060401010101" pitchFamily="34" charset="-79"/>
            </a:endParaRPr>
          </a:p>
          <a:p>
            <a:pPr algn="r" rtl="1"/>
            <a:endParaRPr lang="he-IL" dirty="0">
              <a:latin typeface="David" panose="020E0502060401010101" pitchFamily="34" charset="-79"/>
              <a:cs typeface="David" panose="020E0502060401010101" pitchFamily="34" charset="-79"/>
            </a:endParaRPr>
          </a:p>
          <a:p>
            <a:pPr algn="r" rtl="1"/>
            <a:endParaRPr lang="he-IL" dirty="0">
              <a:latin typeface="David" panose="020E0502060401010101" pitchFamily="34" charset="-79"/>
              <a:cs typeface="David" panose="020E0502060401010101" pitchFamily="34" charset="-79"/>
            </a:endParaRPr>
          </a:p>
        </p:txBody>
      </p:sp>
      <p:sp>
        <p:nvSpPr>
          <p:cNvPr id="7" name="Rectangle: Rounded Corners 6">
            <a:extLst>
              <a:ext uri="{FF2B5EF4-FFF2-40B4-BE49-F238E27FC236}">
                <a16:creationId xmlns:a16="http://schemas.microsoft.com/office/drawing/2014/main" id="{917DB242-F32A-49A3-92B5-4D6D7DC0F7F6}"/>
              </a:ext>
            </a:extLst>
          </p:cNvPr>
          <p:cNvSpPr/>
          <p:nvPr/>
        </p:nvSpPr>
        <p:spPr>
          <a:xfrm>
            <a:off x="703591" y="2011350"/>
            <a:ext cx="2199736" cy="272022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r>
              <a:rPr lang="en-US" dirty="0">
                <a:solidFill>
                  <a:schemeClr val="tx1"/>
                </a:solidFill>
                <a:latin typeface="David" panose="020E0502060401010101" pitchFamily="34" charset="-79"/>
                <a:cs typeface="David" panose="020E0502060401010101" pitchFamily="34" charset="-79"/>
              </a:rPr>
              <a:t>Computation</a:t>
            </a:r>
            <a:r>
              <a:rPr lang="he-IL" dirty="0">
                <a:solidFill>
                  <a:schemeClr val="tx1"/>
                </a:solidFill>
                <a:latin typeface="David" panose="020E0502060401010101" pitchFamily="34" charset="-79"/>
                <a:cs typeface="David" panose="020E0502060401010101" pitchFamily="34" charset="-79"/>
              </a:rPr>
              <a:t> </a:t>
            </a:r>
            <a:r>
              <a:rPr lang="en-US" dirty="0">
                <a:solidFill>
                  <a:schemeClr val="tx1"/>
                </a:solidFill>
                <a:latin typeface="David" panose="020E0502060401010101" pitchFamily="34" charset="-79"/>
                <a:cs typeface="David" panose="020E0502060401010101" pitchFamily="34" charset="-79"/>
              </a:rPr>
              <a:t>Independent Model (CIM) </a:t>
            </a:r>
            <a:r>
              <a:rPr lang="he-IL" dirty="0">
                <a:solidFill>
                  <a:schemeClr val="tx1"/>
                </a:solidFill>
                <a:latin typeface="David" panose="020E0502060401010101" pitchFamily="34" charset="-79"/>
                <a:cs typeface="David" panose="020E0502060401010101" pitchFamily="34" charset="-79"/>
              </a:rPr>
              <a:t>– </a:t>
            </a:r>
          </a:p>
          <a:p>
            <a:pPr algn="r" rtl="1"/>
            <a:r>
              <a:rPr lang="he-IL" dirty="0">
                <a:solidFill>
                  <a:schemeClr val="tx1"/>
                </a:solidFill>
                <a:latin typeface="David" panose="020E0502060401010101" pitchFamily="34" charset="-79"/>
                <a:cs typeface="David" panose="020E0502060401010101" pitchFamily="34" charset="-79"/>
              </a:rPr>
              <a:t>מציג את המערכת ברמה מופשטת והגבוהה ביותר.</a:t>
            </a:r>
            <a:endParaRPr lang="en-US" dirty="0">
              <a:solidFill>
                <a:schemeClr val="tx1"/>
              </a:solidFill>
              <a:latin typeface="David" panose="020E0502060401010101" pitchFamily="34" charset="-79"/>
              <a:cs typeface="David" panose="020E0502060401010101" pitchFamily="34" charset="-79"/>
            </a:endParaRPr>
          </a:p>
        </p:txBody>
      </p:sp>
      <p:sp>
        <p:nvSpPr>
          <p:cNvPr id="8" name="Rectangle: Rounded Corners 7">
            <a:extLst>
              <a:ext uri="{FF2B5EF4-FFF2-40B4-BE49-F238E27FC236}">
                <a16:creationId xmlns:a16="http://schemas.microsoft.com/office/drawing/2014/main" id="{4E8495F1-BF83-476D-9B58-3F79A4F87921}"/>
              </a:ext>
            </a:extLst>
          </p:cNvPr>
          <p:cNvSpPr/>
          <p:nvPr/>
        </p:nvSpPr>
        <p:spPr>
          <a:xfrm>
            <a:off x="5131638" y="2011349"/>
            <a:ext cx="2199736" cy="272022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r>
              <a:rPr lang="en-US" dirty="0">
                <a:solidFill>
                  <a:schemeClr val="tx1"/>
                </a:solidFill>
                <a:latin typeface="David" panose="020E0502060401010101" pitchFamily="34" charset="-79"/>
                <a:cs typeface="David" panose="020E0502060401010101" pitchFamily="34" charset="-79"/>
              </a:rPr>
              <a:t>Platform Independent Model (PIM)</a:t>
            </a:r>
            <a:r>
              <a:rPr lang="he-IL" dirty="0">
                <a:solidFill>
                  <a:schemeClr val="tx1"/>
                </a:solidFill>
                <a:latin typeface="David" panose="020E0502060401010101" pitchFamily="34" charset="-79"/>
                <a:cs typeface="David" panose="020E0502060401010101" pitchFamily="34" charset="-79"/>
              </a:rPr>
              <a:t>- </a:t>
            </a:r>
          </a:p>
          <a:p>
            <a:pPr algn="r" rtl="1"/>
            <a:r>
              <a:rPr lang="he-IL" dirty="0">
                <a:solidFill>
                  <a:schemeClr val="tx1"/>
                </a:solidFill>
                <a:latin typeface="David" panose="020E0502060401010101" pitchFamily="34" charset="-79"/>
                <a:cs typeface="David" panose="020E0502060401010101" pitchFamily="34" charset="-79"/>
              </a:rPr>
              <a:t>מודל זה משמש את אדריכלי המערכת לעיצוב פתרון הבעיה, אך ללא קשר לפלטפורמת ממימושה.</a:t>
            </a:r>
            <a:endParaRPr lang="en-US" dirty="0">
              <a:solidFill>
                <a:schemeClr val="tx1"/>
              </a:solidFill>
              <a:latin typeface="David" panose="020E0502060401010101" pitchFamily="34" charset="-79"/>
              <a:cs typeface="David" panose="020E0502060401010101" pitchFamily="34" charset="-79"/>
            </a:endParaRPr>
          </a:p>
        </p:txBody>
      </p:sp>
      <p:sp>
        <p:nvSpPr>
          <p:cNvPr id="9" name="Rectangle: Rounded Corners 8">
            <a:extLst>
              <a:ext uri="{FF2B5EF4-FFF2-40B4-BE49-F238E27FC236}">
                <a16:creationId xmlns:a16="http://schemas.microsoft.com/office/drawing/2014/main" id="{13878760-2810-4F6F-8D22-B18668F8BDB4}"/>
              </a:ext>
            </a:extLst>
          </p:cNvPr>
          <p:cNvSpPr/>
          <p:nvPr/>
        </p:nvSpPr>
        <p:spPr>
          <a:xfrm>
            <a:off x="9559685" y="2011348"/>
            <a:ext cx="2199736" cy="272022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r>
              <a:rPr lang="en-US" dirty="0" err="1">
                <a:solidFill>
                  <a:schemeClr val="tx1"/>
                </a:solidFill>
                <a:latin typeface="David" panose="020E0502060401010101" pitchFamily="34" charset="-79"/>
                <a:cs typeface="David" panose="020E0502060401010101" pitchFamily="34" charset="-79"/>
              </a:rPr>
              <a:t>Platƒorm</a:t>
            </a:r>
            <a:r>
              <a:rPr lang="en-US" dirty="0">
                <a:solidFill>
                  <a:schemeClr val="tx1"/>
                </a:solidFill>
                <a:latin typeface="David" panose="020E0502060401010101" pitchFamily="34" charset="-79"/>
                <a:cs typeface="David" panose="020E0502060401010101" pitchFamily="34" charset="-79"/>
              </a:rPr>
              <a:t> </a:t>
            </a:r>
            <a:r>
              <a:rPr lang="en-US" dirty="0" err="1">
                <a:solidFill>
                  <a:schemeClr val="tx1"/>
                </a:solidFill>
                <a:latin typeface="David" panose="020E0502060401010101" pitchFamily="34" charset="-79"/>
                <a:cs typeface="David" panose="020E0502060401010101" pitchFamily="34" charset="-79"/>
              </a:rPr>
              <a:t>Speciƒic</a:t>
            </a:r>
            <a:r>
              <a:rPr lang="en-US" dirty="0">
                <a:solidFill>
                  <a:schemeClr val="tx1"/>
                </a:solidFill>
                <a:latin typeface="David" panose="020E0502060401010101" pitchFamily="34" charset="-79"/>
                <a:cs typeface="David" panose="020E0502060401010101" pitchFamily="34" charset="-79"/>
              </a:rPr>
              <a:t> Model (PSM) </a:t>
            </a:r>
            <a:r>
              <a:rPr lang="he-IL" dirty="0">
                <a:solidFill>
                  <a:schemeClr val="tx1"/>
                </a:solidFill>
                <a:latin typeface="David" panose="020E0502060401010101" pitchFamily="34" charset="-79"/>
                <a:cs typeface="David" panose="020E0502060401010101" pitchFamily="34" charset="-79"/>
              </a:rPr>
              <a:t> - מודל זה משלב את המידע אודות הפתרון הנמצא בשלב הקודם עם המידע אודות טכניקת המימוש בה נשתמש (למשל שפת </a:t>
            </a:r>
            <a:r>
              <a:rPr lang="en-US" dirty="0">
                <a:solidFill>
                  <a:schemeClr val="tx1"/>
                </a:solidFill>
                <a:latin typeface="David" panose="020E0502060401010101" pitchFamily="34" charset="-79"/>
                <a:cs typeface="David" panose="020E0502060401010101" pitchFamily="34" charset="-79"/>
              </a:rPr>
              <a:t>JAVA</a:t>
            </a:r>
            <a:r>
              <a:rPr lang="he-IL" dirty="0">
                <a:solidFill>
                  <a:schemeClr val="tx1"/>
                </a:solidFill>
                <a:latin typeface="David" panose="020E0502060401010101" pitchFamily="34" charset="-79"/>
                <a:cs typeface="David" panose="020E0502060401010101" pitchFamily="34" charset="-79"/>
              </a:rPr>
              <a:t> )</a:t>
            </a:r>
            <a:endParaRPr lang="en-US" dirty="0">
              <a:solidFill>
                <a:schemeClr val="tx1"/>
              </a:solidFill>
              <a:latin typeface="David" panose="020E0502060401010101" pitchFamily="34" charset="-79"/>
              <a:cs typeface="David" panose="020E0502060401010101" pitchFamily="34" charset="-79"/>
            </a:endParaRPr>
          </a:p>
        </p:txBody>
      </p:sp>
      <p:sp>
        <p:nvSpPr>
          <p:cNvPr id="12" name="Arrow: Right 11">
            <a:extLst>
              <a:ext uri="{FF2B5EF4-FFF2-40B4-BE49-F238E27FC236}">
                <a16:creationId xmlns:a16="http://schemas.microsoft.com/office/drawing/2014/main" id="{95400424-5594-48A7-9EC6-7B909D378156}"/>
              </a:ext>
            </a:extLst>
          </p:cNvPr>
          <p:cNvSpPr/>
          <p:nvPr/>
        </p:nvSpPr>
        <p:spPr>
          <a:xfrm>
            <a:off x="3148642" y="3079630"/>
            <a:ext cx="1548799" cy="655608"/>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005A319A-B8B1-4C33-B9FA-AFB83EE8A192}"/>
              </a:ext>
            </a:extLst>
          </p:cNvPr>
          <p:cNvSpPr/>
          <p:nvPr/>
        </p:nvSpPr>
        <p:spPr>
          <a:xfrm>
            <a:off x="7765571" y="3043657"/>
            <a:ext cx="1548799" cy="655608"/>
          </a:xfrm>
          <a:prstGeom prs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66873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633117" y="1777043"/>
            <a:ext cx="9905999" cy="1820173"/>
          </a:xfrm>
        </p:spPr>
        <p:txBody>
          <a:bodyPr>
            <a:normAutofit fontScale="77500" lnSpcReduction="20000"/>
          </a:bodyPr>
          <a:lstStyle/>
          <a:p>
            <a:pPr marL="0" indent="0">
              <a:buNone/>
            </a:pPr>
            <a:endParaRPr lang="he-IL" dirty="0">
              <a:latin typeface="David" panose="020E0502060401010101" pitchFamily="34" charset="-79"/>
              <a:cs typeface="David" panose="020E0502060401010101" pitchFamily="34" charset="-79"/>
            </a:endParaRPr>
          </a:p>
          <a:p>
            <a:pPr marL="0" indent="0">
              <a:buNone/>
            </a:pPr>
            <a:r>
              <a:rPr lang="he-IL" dirty="0">
                <a:latin typeface="David" panose="020E0502060401010101" pitchFamily="34" charset="-79"/>
                <a:cs typeface="David" panose="020E0502060401010101" pitchFamily="34" charset="-79"/>
              </a:rPr>
              <a:t>זוהי בעצם גישה לתכנון ועיצוב של יישום או מערכת באמצעות תכנות מונחת עצמים, המיושמת לאורך כל תהליך הפיתוח של המוצר. </a:t>
            </a:r>
          </a:p>
          <a:p>
            <a:pPr marL="0" indent="0">
              <a:buNone/>
            </a:pPr>
            <a:r>
              <a:rPr lang="he-IL" dirty="0">
                <a:latin typeface="David" panose="020E0502060401010101" pitchFamily="34" charset="-79"/>
                <a:cs typeface="David" panose="020E0502060401010101" pitchFamily="34" charset="-79"/>
              </a:rPr>
              <a:t>בגישה זו מיושמות כמה טכניקות שנראה בהמשך. </a:t>
            </a:r>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endParaRPr lang="he-IL" dirty="0"/>
          </a:p>
        </p:txBody>
      </p:sp>
      <p:sp>
        <p:nvSpPr>
          <p:cNvPr id="4" name="TextBox 3"/>
          <p:cNvSpPr txBox="1"/>
          <p:nvPr/>
        </p:nvSpPr>
        <p:spPr>
          <a:xfrm>
            <a:off x="1455139" y="888522"/>
            <a:ext cx="9911449" cy="707886"/>
          </a:xfrm>
          <a:prstGeom prst="rect">
            <a:avLst/>
          </a:prstGeom>
          <a:noFill/>
        </p:spPr>
        <p:txBody>
          <a:bodyPr wrap="square" rtlCol="1">
            <a:spAutoFit/>
          </a:bodyPr>
          <a:lstStyle/>
          <a:p>
            <a:r>
              <a:rPr lang="he-IL" sz="4000" dirty="0">
                <a:solidFill>
                  <a:srgbClr val="FFC000"/>
                </a:solidFill>
                <a:latin typeface="David" panose="020E0502060401010101" pitchFamily="34" charset="-79"/>
                <a:cs typeface="David" panose="020E0502060401010101" pitchFamily="34" charset="-79"/>
              </a:rPr>
              <a:t>מה זה </a:t>
            </a:r>
            <a:r>
              <a:rPr lang="en-US" sz="4000" dirty="0">
                <a:solidFill>
                  <a:srgbClr val="FFC000"/>
                </a:solidFill>
                <a:latin typeface="David" panose="020E0502060401010101" pitchFamily="34" charset="-79"/>
                <a:cs typeface="David" panose="020E0502060401010101" pitchFamily="34" charset="-79"/>
              </a:rPr>
              <a:t>Object Oriented Analysis</a:t>
            </a:r>
            <a:r>
              <a:rPr lang="he-IL" sz="4000" dirty="0">
                <a:solidFill>
                  <a:srgbClr val="FFC000"/>
                </a:solidFill>
                <a:latin typeface="David" panose="020E0502060401010101" pitchFamily="34" charset="-79"/>
                <a:cs typeface="David" panose="020E0502060401010101" pitchFamily="34" charset="-79"/>
              </a:rPr>
              <a:t> ?</a:t>
            </a:r>
          </a:p>
        </p:txBody>
      </p:sp>
    </p:spTree>
    <p:extLst>
      <p:ext uri="{BB962C8B-B14F-4D97-AF65-F5344CB8AC3E}">
        <p14:creationId xmlns:p14="http://schemas.microsoft.com/office/powerpoint/2010/main" val="3688450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F303BC-7DBF-465B-9B5B-E1EAFAA812C8}"/>
              </a:ext>
            </a:extLst>
          </p:cNvPr>
          <p:cNvSpPr>
            <a:spLocks noGrp="1"/>
          </p:cNvSpPr>
          <p:nvPr>
            <p:ph idx="1"/>
          </p:nvPr>
        </p:nvSpPr>
        <p:spPr>
          <a:xfrm>
            <a:off x="1211058" y="1538287"/>
            <a:ext cx="9905999" cy="3541714"/>
          </a:xfrm>
        </p:spPr>
        <p:txBody>
          <a:bodyPr/>
          <a:lstStyle/>
          <a:p>
            <a:pPr algn="r" rtl="1"/>
            <a:r>
              <a:rPr lang="he-IL" dirty="0">
                <a:latin typeface="David" panose="020E0502060401010101" pitchFamily="34" charset="-79"/>
                <a:cs typeface="David" panose="020E0502060401010101" pitchFamily="34" charset="-79"/>
              </a:rPr>
              <a:t>בתהליכי פיתוח רבים ישנה התמקדות מוקדמת בפלטפורמה בה ימומש המוצר או המערכת ודרישות הפיתוח נקבעות על פי כך. מצב זה גורם לכך שבהמשך חיי המוצר ישנו קושי לעשות שינויים והתאמות במערכת דבר העולה המון משאבים וכסף.</a:t>
            </a:r>
          </a:p>
          <a:p>
            <a:pPr algn="r" rtl="1"/>
            <a:r>
              <a:rPr lang="he-IL" dirty="0">
                <a:latin typeface="David" panose="020E0502060401010101" pitchFamily="34" charset="-79"/>
                <a:cs typeface="David" panose="020E0502060401010101" pitchFamily="34" charset="-79"/>
              </a:rPr>
              <a:t>במקרה הלימוד המתואר הכותבים מימשו בקר שיוט אוטומטי לספינות בטכניקת </a:t>
            </a:r>
            <a:r>
              <a:rPr lang="en-US" dirty="0">
                <a:latin typeface="David" panose="020E0502060401010101" pitchFamily="34" charset="-79"/>
                <a:cs typeface="David" panose="020E0502060401010101" pitchFamily="34" charset="-79"/>
              </a:rPr>
              <a:t>MDA</a:t>
            </a:r>
            <a:r>
              <a:rPr lang="he-IL" dirty="0">
                <a:latin typeface="David" panose="020E0502060401010101" pitchFamily="34" charset="-79"/>
                <a:cs typeface="David" panose="020E0502060401010101" pitchFamily="34" charset="-79"/>
              </a:rPr>
              <a:t> באמצעות חלוקת העבודה ל 3 מודלים מרכזיים. המודלים מאפשרים מצב בו שינויים כמו שפת הקוד בה ימומש הבקר לא תשפיע על 2 המודלים הראשונים אלא רק על השלישי ובכך ישנו חיסכון בחזרה לשלבי פיתוח מוקדמים יותר.</a:t>
            </a:r>
          </a:p>
          <a:p>
            <a:pPr algn="r" rtl="1"/>
            <a:endParaRPr lang="en-US" dirty="0"/>
          </a:p>
        </p:txBody>
      </p:sp>
      <p:sp>
        <p:nvSpPr>
          <p:cNvPr id="4" name="Title 1">
            <a:extLst>
              <a:ext uri="{FF2B5EF4-FFF2-40B4-BE49-F238E27FC236}">
                <a16:creationId xmlns:a16="http://schemas.microsoft.com/office/drawing/2014/main" id="{808A4CEB-71F0-4974-9D0F-FC1482F191E2}"/>
              </a:ext>
            </a:extLst>
          </p:cNvPr>
          <p:cNvSpPr>
            <a:spLocks noGrp="1"/>
          </p:cNvSpPr>
          <p:nvPr>
            <p:ph type="title"/>
          </p:nvPr>
        </p:nvSpPr>
        <p:spPr>
          <a:xfrm>
            <a:off x="1211058" y="212118"/>
            <a:ext cx="9905998" cy="1478570"/>
          </a:xfrm>
        </p:spPr>
        <p:txBody>
          <a:bodyPr>
            <a:normAutofit/>
          </a:bodyPr>
          <a:lstStyle/>
          <a:p>
            <a:pPr algn="ctr" rtl="1"/>
            <a:r>
              <a:rPr lang="he-IL" sz="4200" dirty="0">
                <a:solidFill>
                  <a:schemeClr val="bg1"/>
                </a:solidFill>
                <a:latin typeface="David" panose="020E0502060401010101" pitchFamily="34" charset="-79"/>
                <a:cs typeface="David" panose="020E0502060401010101" pitchFamily="34" charset="-79"/>
              </a:rPr>
              <a:t>מקרה הלימוד – בקר שיוט אוטומטי לספינה</a:t>
            </a:r>
            <a:endParaRPr lang="en-US" sz="4200" dirty="0">
              <a:solidFill>
                <a:schemeClr val="bg1"/>
              </a:solidFill>
              <a:latin typeface="David" panose="020E0502060401010101" pitchFamily="34" charset="-79"/>
              <a:cs typeface="David" panose="020E0502060401010101" pitchFamily="34" charset="-79"/>
            </a:endParaRPr>
          </a:p>
        </p:txBody>
      </p:sp>
      <p:pic>
        <p:nvPicPr>
          <p:cNvPr id="5" name="Picture 4">
            <a:extLst>
              <a:ext uri="{FF2B5EF4-FFF2-40B4-BE49-F238E27FC236}">
                <a16:creationId xmlns:a16="http://schemas.microsoft.com/office/drawing/2014/main" id="{BED58E8D-A2F3-41B0-80AB-C4F13B54BCB9}"/>
              </a:ext>
            </a:extLst>
          </p:cNvPr>
          <p:cNvPicPr>
            <a:picLocks noChangeAspect="1"/>
          </p:cNvPicPr>
          <p:nvPr/>
        </p:nvPicPr>
        <p:blipFill>
          <a:blip r:embed="rId2" cstate="print"/>
          <a:stretch>
            <a:fillRect/>
          </a:stretch>
        </p:blipFill>
        <p:spPr>
          <a:xfrm>
            <a:off x="1538355" y="5038583"/>
            <a:ext cx="2666793" cy="1582297"/>
          </a:xfrm>
          <a:prstGeom prst="rect">
            <a:avLst/>
          </a:prstGeom>
        </p:spPr>
      </p:pic>
    </p:spTree>
    <p:extLst>
      <p:ext uri="{BB962C8B-B14F-4D97-AF65-F5344CB8AC3E}">
        <p14:creationId xmlns:p14="http://schemas.microsoft.com/office/powerpoint/2010/main" val="24639011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857550-32DC-4CAE-A4FD-6C7005321020}"/>
              </a:ext>
            </a:extLst>
          </p:cNvPr>
          <p:cNvSpPr>
            <a:spLocks noGrp="1"/>
          </p:cNvSpPr>
          <p:nvPr>
            <p:ph idx="1"/>
          </p:nvPr>
        </p:nvSpPr>
        <p:spPr>
          <a:xfrm>
            <a:off x="838200" y="778344"/>
            <a:ext cx="10515600" cy="4486275"/>
          </a:xfrm>
        </p:spPr>
        <p:txBody>
          <a:bodyPr>
            <a:normAutofit/>
          </a:bodyPr>
          <a:lstStyle/>
          <a:p>
            <a:pPr algn="r" rtl="1"/>
            <a:r>
              <a:rPr lang="en-US" dirty="0">
                <a:latin typeface="David" panose="020E0502060401010101" pitchFamily="34" charset="-79"/>
                <a:cs typeface="David" panose="020E0502060401010101" pitchFamily="34" charset="-79"/>
              </a:rPr>
              <a:t>CIM</a:t>
            </a:r>
            <a:r>
              <a:rPr lang="he-IL" dirty="0">
                <a:latin typeface="David" panose="020E0502060401010101" pitchFamily="34" charset="-79"/>
                <a:cs typeface="David" panose="020E0502060401010101" pitchFamily="34" charset="-79"/>
              </a:rPr>
              <a:t> -  מגדיר את מצבי המערכת הכללים והגבלותיה.</a:t>
            </a:r>
          </a:p>
          <a:p>
            <a:pPr algn="r" rtl="1"/>
            <a:r>
              <a:rPr lang="he-IL" dirty="0">
                <a:latin typeface="David" panose="020E0502060401010101" pitchFamily="34" charset="-79"/>
                <a:cs typeface="David" panose="020E0502060401010101" pitchFamily="34" charset="-79"/>
              </a:rPr>
              <a:t>הדוגמא המובאת במאמר לשלב זה היא ניתוח כללי למצב "</a:t>
            </a:r>
            <a:r>
              <a:rPr lang="en-US" dirty="0">
                <a:latin typeface="David" panose="020E0502060401010101" pitchFamily="34" charset="-79"/>
                <a:cs typeface="David" panose="020E0502060401010101" pitchFamily="34" charset="-79"/>
              </a:rPr>
              <a:t>DRIVE</a:t>
            </a:r>
            <a:r>
              <a:rPr lang="he-IL" dirty="0">
                <a:latin typeface="David" panose="020E0502060401010101" pitchFamily="34" charset="-79"/>
                <a:cs typeface="David" panose="020E0502060401010101" pitchFamily="34" charset="-79"/>
              </a:rPr>
              <a:t> " באמצעות </a:t>
            </a:r>
            <a:r>
              <a:rPr lang="en-US" dirty="0">
                <a:latin typeface="David" panose="020E0502060401010101" pitchFamily="34" charset="-79"/>
                <a:cs typeface="David" panose="020E0502060401010101" pitchFamily="34" charset="-79"/>
              </a:rPr>
              <a:t>SEQUENCE DIAGRAM</a:t>
            </a:r>
            <a:r>
              <a:rPr lang="he-IL" dirty="0">
                <a:latin typeface="David" panose="020E0502060401010101" pitchFamily="34" charset="-79"/>
                <a:cs typeface="David" panose="020E0502060401010101" pitchFamily="34" charset="-79"/>
              </a:rPr>
              <a:t> </a:t>
            </a:r>
            <a:r>
              <a:rPr lang="en-US" dirty="0">
                <a:latin typeface="David" panose="020E0502060401010101" pitchFamily="34" charset="-79"/>
                <a:cs typeface="David" panose="020E0502060401010101" pitchFamily="34" charset="-79"/>
              </a:rPr>
              <a:t>UML</a:t>
            </a:r>
            <a:r>
              <a:rPr lang="he-IL" dirty="0">
                <a:latin typeface="David" panose="020E0502060401010101" pitchFamily="34" charset="-79"/>
                <a:cs typeface="David" panose="020E0502060401010101" pitchFamily="34" charset="-79"/>
              </a:rPr>
              <a:t>, משום שאנו משתמשים במערכת ניווט ימית עליה להשתמש במערכות עזר כדי לשמור על מסלולה בים בזמן ההתקדמות, הדיאגרמה הבאה מתארת התנהגות כללית במצב זה:</a:t>
            </a:r>
          </a:p>
          <a:p>
            <a:pPr marL="0" indent="0" algn="r" rtl="1">
              <a:buNone/>
            </a:pPr>
            <a:endParaRPr lang="he-IL" dirty="0">
              <a:latin typeface="David" panose="020E0502060401010101" pitchFamily="34" charset="-79"/>
              <a:cs typeface="David" panose="020E0502060401010101" pitchFamily="34" charset="-79"/>
            </a:endParaRPr>
          </a:p>
          <a:p>
            <a:pPr algn="r" rtl="1"/>
            <a:endParaRPr lang="en-US" dirty="0">
              <a:latin typeface="David" panose="020E0502060401010101" pitchFamily="34" charset="-79"/>
              <a:cs typeface="David" panose="020E0502060401010101" pitchFamily="34" charset="-79"/>
            </a:endParaRPr>
          </a:p>
        </p:txBody>
      </p:sp>
      <p:pic>
        <p:nvPicPr>
          <p:cNvPr id="4" name="image3.png">
            <a:extLst>
              <a:ext uri="{FF2B5EF4-FFF2-40B4-BE49-F238E27FC236}">
                <a16:creationId xmlns:a16="http://schemas.microsoft.com/office/drawing/2014/main" id="{133D80FD-66C6-4A23-A9B1-88CF0DAD46E6}"/>
              </a:ext>
            </a:extLst>
          </p:cNvPr>
          <p:cNvPicPr/>
          <p:nvPr/>
        </p:nvPicPr>
        <p:blipFill>
          <a:blip r:embed="rId2" cstate="print"/>
          <a:stretch>
            <a:fillRect/>
          </a:stretch>
        </p:blipFill>
        <p:spPr>
          <a:xfrm>
            <a:off x="6581343" y="3429000"/>
            <a:ext cx="5366817" cy="3219904"/>
          </a:xfrm>
          <a:prstGeom prst="rect">
            <a:avLst/>
          </a:prstGeom>
        </p:spPr>
      </p:pic>
      <p:sp>
        <p:nvSpPr>
          <p:cNvPr id="2" name="TextBox 1">
            <a:extLst>
              <a:ext uri="{FF2B5EF4-FFF2-40B4-BE49-F238E27FC236}">
                <a16:creationId xmlns:a16="http://schemas.microsoft.com/office/drawing/2014/main" id="{6CB6105A-6EF4-4F53-96FF-A9B715B01F8F}"/>
              </a:ext>
            </a:extLst>
          </p:cNvPr>
          <p:cNvSpPr txBox="1"/>
          <p:nvPr/>
        </p:nvSpPr>
        <p:spPr>
          <a:xfrm>
            <a:off x="2428240" y="5393602"/>
            <a:ext cx="3667760" cy="1200329"/>
          </a:xfrm>
          <a:prstGeom prst="rect">
            <a:avLst/>
          </a:prstGeom>
          <a:noFill/>
        </p:spPr>
        <p:txBody>
          <a:bodyPr wrap="square" rtlCol="0">
            <a:spAutoFit/>
          </a:bodyPr>
          <a:lstStyle/>
          <a:p>
            <a:r>
              <a:rPr lang="en-US" dirty="0"/>
              <a:t>MES</a:t>
            </a:r>
            <a:r>
              <a:rPr lang="he-IL" dirty="0"/>
              <a:t> – מערכת ימית המגלה רוחות ותנודות גלים</a:t>
            </a:r>
          </a:p>
          <a:p>
            <a:r>
              <a:rPr lang="en-US" dirty="0"/>
              <a:t>MDS</a:t>
            </a:r>
            <a:r>
              <a:rPr lang="he-IL" dirty="0"/>
              <a:t> – מערכת מדידה שמודיעה על רמת הסטייה במסלול נתון.</a:t>
            </a:r>
            <a:endParaRPr lang="en-US" dirty="0"/>
          </a:p>
        </p:txBody>
      </p:sp>
      <p:sp>
        <p:nvSpPr>
          <p:cNvPr id="5" name="TextBox 4">
            <a:extLst>
              <a:ext uri="{FF2B5EF4-FFF2-40B4-BE49-F238E27FC236}">
                <a16:creationId xmlns:a16="http://schemas.microsoft.com/office/drawing/2014/main" id="{DBFFE28C-C882-4544-AF09-706BE1FD994E}"/>
              </a:ext>
            </a:extLst>
          </p:cNvPr>
          <p:cNvSpPr txBox="1"/>
          <p:nvPr/>
        </p:nvSpPr>
        <p:spPr>
          <a:xfrm>
            <a:off x="2560320" y="4917440"/>
            <a:ext cx="995680" cy="1162216"/>
          </a:xfrm>
          <a:prstGeom prst="rect">
            <a:avLst/>
          </a:prstGeom>
          <a:noFill/>
        </p:spPr>
        <p:txBody>
          <a:bodyPr wrap="square" rtlCol="0">
            <a:spAutoFit/>
          </a:bodyPr>
          <a:lstStyle/>
          <a:p>
            <a:endParaRPr lang="en-US" dirty="0"/>
          </a:p>
        </p:txBody>
      </p:sp>
      <p:sp>
        <p:nvSpPr>
          <p:cNvPr id="6" name="Rectangle 5">
            <a:extLst>
              <a:ext uri="{FF2B5EF4-FFF2-40B4-BE49-F238E27FC236}">
                <a16:creationId xmlns:a16="http://schemas.microsoft.com/office/drawing/2014/main" id="{860B8CB1-368C-4397-9159-C8C6135B04D0}"/>
              </a:ext>
            </a:extLst>
          </p:cNvPr>
          <p:cNvSpPr/>
          <p:nvPr/>
        </p:nvSpPr>
        <p:spPr>
          <a:xfrm>
            <a:off x="5151120" y="3921760"/>
            <a:ext cx="835863" cy="335280"/>
          </a:xfrm>
          <a:prstGeom prst="rect">
            <a:avLst/>
          </a:prstGeom>
          <a:solidFill>
            <a:srgbClr val="FFFF6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8EE9728-AE8B-46E0-81BE-CE1465879577}"/>
              </a:ext>
            </a:extLst>
          </p:cNvPr>
          <p:cNvSpPr/>
          <p:nvPr/>
        </p:nvSpPr>
        <p:spPr>
          <a:xfrm>
            <a:off x="5452211" y="4386406"/>
            <a:ext cx="233680" cy="436880"/>
          </a:xfrm>
          <a:prstGeom prst="rect">
            <a:avLst/>
          </a:prstGeom>
          <a:solidFill>
            <a:srgbClr val="FFFF6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99394650-E429-4D8C-8736-A8B1EF8222C9}"/>
              </a:ext>
            </a:extLst>
          </p:cNvPr>
          <p:cNvCxnSpPr/>
          <p:nvPr/>
        </p:nvCxnSpPr>
        <p:spPr>
          <a:xfrm>
            <a:off x="4876800" y="5201920"/>
            <a:ext cx="1219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0328393-B5AC-4154-BB13-37FF17CAA12F}"/>
              </a:ext>
            </a:extLst>
          </p:cNvPr>
          <p:cNvSpPr txBox="1"/>
          <p:nvPr/>
        </p:nvSpPr>
        <p:spPr>
          <a:xfrm>
            <a:off x="2316480" y="3825240"/>
            <a:ext cx="2560320" cy="369332"/>
          </a:xfrm>
          <a:prstGeom prst="rect">
            <a:avLst/>
          </a:prstGeom>
          <a:noFill/>
        </p:spPr>
        <p:txBody>
          <a:bodyPr wrap="square" rtlCol="0">
            <a:spAutoFit/>
          </a:bodyPr>
          <a:lstStyle/>
          <a:p>
            <a:r>
              <a:rPr lang="he-IL" dirty="0"/>
              <a:t>אובייקט</a:t>
            </a:r>
            <a:endParaRPr lang="en-US" dirty="0"/>
          </a:p>
        </p:txBody>
      </p:sp>
      <p:sp>
        <p:nvSpPr>
          <p:cNvPr id="11" name="TextBox 10">
            <a:extLst>
              <a:ext uri="{FF2B5EF4-FFF2-40B4-BE49-F238E27FC236}">
                <a16:creationId xmlns:a16="http://schemas.microsoft.com/office/drawing/2014/main" id="{C8A1B1E4-8F3B-4A79-B47A-4F70341CDA6A}"/>
              </a:ext>
            </a:extLst>
          </p:cNvPr>
          <p:cNvSpPr txBox="1"/>
          <p:nvPr/>
        </p:nvSpPr>
        <p:spPr>
          <a:xfrm>
            <a:off x="838200" y="4368637"/>
            <a:ext cx="3997960" cy="646331"/>
          </a:xfrm>
          <a:prstGeom prst="rect">
            <a:avLst/>
          </a:prstGeom>
          <a:noFill/>
        </p:spPr>
        <p:txBody>
          <a:bodyPr wrap="square" rtlCol="0">
            <a:spAutoFit/>
          </a:bodyPr>
          <a:lstStyle/>
          <a:p>
            <a:r>
              <a:rPr lang="he-IL" dirty="0"/>
              <a:t>קו חיים – מסמל את קיומו של האובייקט על ציר הזמן</a:t>
            </a:r>
            <a:endParaRPr lang="en-US" dirty="0"/>
          </a:p>
        </p:txBody>
      </p:sp>
      <p:sp>
        <p:nvSpPr>
          <p:cNvPr id="12" name="TextBox 11">
            <a:extLst>
              <a:ext uri="{FF2B5EF4-FFF2-40B4-BE49-F238E27FC236}">
                <a16:creationId xmlns:a16="http://schemas.microsoft.com/office/drawing/2014/main" id="{FCBE31CF-5836-4810-9002-FCE4DA8BF970}"/>
              </a:ext>
            </a:extLst>
          </p:cNvPr>
          <p:cNvSpPr txBox="1"/>
          <p:nvPr/>
        </p:nvSpPr>
        <p:spPr>
          <a:xfrm>
            <a:off x="713740" y="5017254"/>
            <a:ext cx="3997960" cy="369332"/>
          </a:xfrm>
          <a:prstGeom prst="rect">
            <a:avLst/>
          </a:prstGeom>
          <a:noFill/>
        </p:spPr>
        <p:txBody>
          <a:bodyPr wrap="square" rtlCol="0">
            <a:spAutoFit/>
          </a:bodyPr>
          <a:lstStyle/>
          <a:p>
            <a:r>
              <a:rPr lang="he-IL" dirty="0"/>
              <a:t>מעבר הודעה</a:t>
            </a:r>
            <a:endParaRPr lang="en-US" dirty="0"/>
          </a:p>
        </p:txBody>
      </p:sp>
      <p:pic>
        <p:nvPicPr>
          <p:cNvPr id="13" name="Picture 12">
            <a:extLst>
              <a:ext uri="{FF2B5EF4-FFF2-40B4-BE49-F238E27FC236}">
                <a16:creationId xmlns:a16="http://schemas.microsoft.com/office/drawing/2014/main" id="{7463F075-ACE7-4AB9-9A09-0A30CF6F5059}"/>
              </a:ext>
            </a:extLst>
          </p:cNvPr>
          <p:cNvPicPr>
            <a:picLocks noChangeAspect="1"/>
          </p:cNvPicPr>
          <p:nvPr/>
        </p:nvPicPr>
        <p:blipFill>
          <a:blip r:embed="rId3" cstate="print"/>
          <a:stretch>
            <a:fillRect/>
          </a:stretch>
        </p:blipFill>
        <p:spPr>
          <a:xfrm>
            <a:off x="5151120" y="3229436"/>
            <a:ext cx="703931" cy="514176"/>
          </a:xfrm>
          <a:prstGeom prst="rect">
            <a:avLst/>
          </a:prstGeom>
        </p:spPr>
      </p:pic>
      <p:sp>
        <p:nvSpPr>
          <p:cNvPr id="14" name="TextBox 13">
            <a:extLst>
              <a:ext uri="{FF2B5EF4-FFF2-40B4-BE49-F238E27FC236}">
                <a16:creationId xmlns:a16="http://schemas.microsoft.com/office/drawing/2014/main" id="{03AE45A8-C17F-436E-B9F5-B5F2AAF7706D}"/>
              </a:ext>
            </a:extLst>
          </p:cNvPr>
          <p:cNvSpPr txBox="1"/>
          <p:nvPr/>
        </p:nvSpPr>
        <p:spPr>
          <a:xfrm>
            <a:off x="713740" y="3192232"/>
            <a:ext cx="4122420" cy="646331"/>
          </a:xfrm>
          <a:prstGeom prst="rect">
            <a:avLst/>
          </a:prstGeom>
          <a:noFill/>
        </p:spPr>
        <p:txBody>
          <a:bodyPr wrap="square" rtlCol="0">
            <a:spAutoFit/>
          </a:bodyPr>
          <a:lstStyle/>
          <a:p>
            <a:r>
              <a:rPr lang="he-IL" dirty="0"/>
              <a:t>שחקן- רכיב המייצג מערכת או משתמשת במקרה שלנו מערכת חיצונית</a:t>
            </a:r>
            <a:endParaRPr lang="en-US" dirty="0"/>
          </a:p>
        </p:txBody>
      </p:sp>
    </p:spTree>
    <p:extLst>
      <p:ext uri="{BB962C8B-B14F-4D97-AF65-F5344CB8AC3E}">
        <p14:creationId xmlns:p14="http://schemas.microsoft.com/office/powerpoint/2010/main" val="4571554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206E96-A043-4004-82AF-9DB4ABCDD42F}"/>
              </a:ext>
            </a:extLst>
          </p:cNvPr>
          <p:cNvSpPr>
            <a:spLocks noGrp="1"/>
          </p:cNvSpPr>
          <p:nvPr>
            <p:ph idx="1"/>
          </p:nvPr>
        </p:nvSpPr>
        <p:spPr>
          <a:xfrm>
            <a:off x="838200" y="431321"/>
            <a:ext cx="10515600" cy="5745642"/>
          </a:xfrm>
        </p:spPr>
        <p:txBody>
          <a:bodyPr/>
          <a:lstStyle/>
          <a:p>
            <a:pPr algn="r" rtl="1"/>
            <a:r>
              <a:rPr lang="en-US" dirty="0">
                <a:latin typeface="David" panose="020E0502060401010101" pitchFamily="34" charset="-79"/>
                <a:cs typeface="David" panose="020E0502060401010101" pitchFamily="34" charset="-79"/>
              </a:rPr>
              <a:t>PIM</a:t>
            </a:r>
            <a:r>
              <a:rPr lang="he-IL" dirty="0">
                <a:latin typeface="David" panose="020E0502060401010101" pitchFamily="34" charset="-79"/>
                <a:cs typeface="David" panose="020E0502060401010101" pitchFamily="34" charset="-79"/>
              </a:rPr>
              <a:t> - במאמר המעבר ממודל ה </a:t>
            </a:r>
            <a:r>
              <a:rPr lang="en-US" dirty="0">
                <a:latin typeface="David" panose="020E0502060401010101" pitchFamily="34" charset="-79"/>
                <a:cs typeface="David" panose="020E0502060401010101" pitchFamily="34" charset="-79"/>
              </a:rPr>
              <a:t>CIM</a:t>
            </a:r>
            <a:r>
              <a:rPr lang="he-IL" dirty="0">
                <a:latin typeface="David" panose="020E0502060401010101" pitchFamily="34" charset="-79"/>
                <a:cs typeface="David" panose="020E0502060401010101" pitchFamily="34" charset="-79"/>
              </a:rPr>
              <a:t> ל </a:t>
            </a:r>
            <a:r>
              <a:rPr lang="en-US" dirty="0">
                <a:latin typeface="David" panose="020E0502060401010101" pitchFamily="34" charset="-79"/>
                <a:cs typeface="David" panose="020E0502060401010101" pitchFamily="34" charset="-79"/>
              </a:rPr>
              <a:t>PIM</a:t>
            </a:r>
            <a:r>
              <a:rPr lang="he-IL" dirty="0">
                <a:latin typeface="David" panose="020E0502060401010101" pitchFamily="34" charset="-79"/>
                <a:cs typeface="David" panose="020E0502060401010101" pitchFamily="34" charset="-79"/>
              </a:rPr>
              <a:t> מובא באמצעות תרגום המודל הקודם ל</a:t>
            </a:r>
            <a:r>
              <a:rPr lang="en-US" dirty="0">
                <a:latin typeface="David" panose="020E0502060401010101" pitchFamily="34" charset="-79"/>
                <a:cs typeface="David" panose="020E0502060401010101" pitchFamily="34" charset="-79"/>
              </a:rPr>
              <a:t>RT UML </a:t>
            </a:r>
            <a:r>
              <a:rPr lang="he-IL" dirty="0">
                <a:latin typeface="David" panose="020E0502060401010101" pitchFamily="34" charset="-79"/>
                <a:cs typeface="David" panose="020E0502060401010101" pitchFamily="34" charset="-79"/>
              </a:rPr>
              <a:t>(תומך בתזמונים מורכבים והצגת פרוטוקולים)  כך שהמודל יוצג בצורה גרפית נוחה(כל אלמנט בדיאגרמה נקרא קפסולה) ויוכל לכלול בתוכו יותר פרטים כמו התנהגות מדויקת של המערכת בכל שלב ופרוטוקולים שנבחרו לשימוש במערכת.</a:t>
            </a:r>
          </a:p>
          <a:p>
            <a:pPr algn="r" rtl="1"/>
            <a:r>
              <a:rPr lang="he-IL" dirty="0">
                <a:latin typeface="David" panose="020E0502060401010101" pitchFamily="34" charset="-79"/>
                <a:cs typeface="David" panose="020E0502060401010101" pitchFamily="34" charset="-79"/>
              </a:rPr>
              <a:t>דוגמא לדיאגרמת </a:t>
            </a:r>
            <a:r>
              <a:rPr lang="en-US" dirty="0">
                <a:latin typeface="David" panose="020E0502060401010101" pitchFamily="34" charset="-79"/>
                <a:cs typeface="David" panose="020E0502060401010101" pitchFamily="34" charset="-79"/>
              </a:rPr>
              <a:t>PIM</a:t>
            </a:r>
            <a:r>
              <a:rPr lang="he-IL" dirty="0">
                <a:latin typeface="David" panose="020E0502060401010101" pitchFamily="34" charset="-79"/>
                <a:cs typeface="David" panose="020E0502060401010101" pitchFamily="34" charset="-79"/>
              </a:rPr>
              <a:t> :</a:t>
            </a:r>
          </a:p>
          <a:p>
            <a:pPr algn="r" rtl="1"/>
            <a:endParaRPr lang="he-IL" dirty="0">
              <a:latin typeface="David" panose="020E0502060401010101" pitchFamily="34" charset="-79"/>
              <a:cs typeface="David" panose="020E0502060401010101" pitchFamily="34" charset="-79"/>
            </a:endParaRPr>
          </a:p>
          <a:p>
            <a:pPr algn="r" rtl="1"/>
            <a:endParaRPr lang="en-US" dirty="0">
              <a:latin typeface="David" panose="020E0502060401010101" pitchFamily="34" charset="-79"/>
              <a:cs typeface="David" panose="020E0502060401010101" pitchFamily="34" charset="-79"/>
            </a:endParaRPr>
          </a:p>
        </p:txBody>
      </p:sp>
      <p:pic>
        <p:nvPicPr>
          <p:cNvPr id="5" name="image8.png">
            <a:extLst>
              <a:ext uri="{FF2B5EF4-FFF2-40B4-BE49-F238E27FC236}">
                <a16:creationId xmlns:a16="http://schemas.microsoft.com/office/drawing/2014/main" id="{442261C1-8BE5-430F-838D-4A3F00C45B79}"/>
              </a:ext>
            </a:extLst>
          </p:cNvPr>
          <p:cNvPicPr/>
          <p:nvPr/>
        </p:nvPicPr>
        <p:blipFill>
          <a:blip r:embed="rId2" cstate="print"/>
          <a:stretch>
            <a:fillRect/>
          </a:stretch>
        </p:blipFill>
        <p:spPr>
          <a:xfrm>
            <a:off x="1236602" y="3718241"/>
            <a:ext cx="7985036" cy="2665659"/>
          </a:xfrm>
          <a:prstGeom prst="rect">
            <a:avLst/>
          </a:prstGeom>
        </p:spPr>
      </p:pic>
    </p:spTree>
    <p:extLst>
      <p:ext uri="{BB962C8B-B14F-4D97-AF65-F5344CB8AC3E}">
        <p14:creationId xmlns:p14="http://schemas.microsoft.com/office/powerpoint/2010/main" val="1648253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3678C9-B16B-4C93-80BF-A377A18A1ADE}"/>
              </a:ext>
            </a:extLst>
          </p:cNvPr>
          <p:cNvSpPr>
            <a:spLocks noGrp="1"/>
          </p:cNvSpPr>
          <p:nvPr>
            <p:ph idx="1"/>
          </p:nvPr>
        </p:nvSpPr>
        <p:spPr>
          <a:xfrm>
            <a:off x="932872" y="276045"/>
            <a:ext cx="10420927" cy="5900918"/>
          </a:xfrm>
        </p:spPr>
        <p:txBody>
          <a:bodyPr>
            <a:normAutofit/>
          </a:bodyPr>
          <a:lstStyle/>
          <a:p>
            <a:pPr algn="r" rtl="1"/>
            <a:r>
              <a:rPr lang="en-US" sz="2400" dirty="0">
                <a:latin typeface="David" panose="020E0502060401010101" pitchFamily="34" charset="-79"/>
                <a:cs typeface="David" panose="020E0502060401010101" pitchFamily="34" charset="-79"/>
              </a:rPr>
              <a:t>PSM</a:t>
            </a:r>
            <a:r>
              <a:rPr lang="he-IL" sz="2400" dirty="0">
                <a:latin typeface="David" panose="020E0502060401010101" pitchFamily="34" charset="-79"/>
                <a:cs typeface="David" panose="020E0502060401010101" pitchFamily="34" charset="-79"/>
              </a:rPr>
              <a:t> – </a:t>
            </a:r>
            <a:r>
              <a:rPr lang="he-IL" altLang="en-US" sz="2400" dirty="0">
                <a:latin typeface="David" panose="020E0502060401010101" pitchFamily="34" charset="-79"/>
                <a:cs typeface="David" panose="020E0502060401010101" pitchFamily="34" charset="-79"/>
              </a:rPr>
              <a:t>אנו יכולים להמיר את ה</a:t>
            </a:r>
            <a:r>
              <a:rPr lang="en-US" altLang="en-US" sz="2400" dirty="0">
                <a:latin typeface="David" panose="020E0502060401010101" pitchFamily="34" charset="-79"/>
                <a:cs typeface="David" panose="020E0502060401010101" pitchFamily="34" charset="-79"/>
              </a:rPr>
              <a:t>- PIM </a:t>
            </a:r>
            <a:r>
              <a:rPr lang="he-IL" altLang="en-US" sz="2400" dirty="0">
                <a:latin typeface="David" panose="020E0502060401010101" pitchFamily="34" charset="-79"/>
                <a:cs typeface="David" panose="020E0502060401010101" pitchFamily="34" charset="-79"/>
              </a:rPr>
              <a:t>של ה</a:t>
            </a:r>
            <a:r>
              <a:rPr lang="en-US" altLang="en-US" sz="2400" dirty="0">
                <a:latin typeface="David" panose="020E0502060401010101" pitchFamily="34" charset="-79"/>
                <a:cs typeface="David" panose="020E0502060401010101" pitchFamily="34" charset="-79"/>
              </a:rPr>
              <a:t>- PMS </a:t>
            </a:r>
            <a:r>
              <a:rPr lang="he-IL" altLang="en-US" sz="2400" dirty="0">
                <a:latin typeface="David" panose="020E0502060401010101" pitchFamily="34" charset="-79"/>
                <a:cs typeface="David" panose="020E0502060401010101" pitchFamily="34" charset="-79"/>
              </a:rPr>
              <a:t>המצוין באמצעות פלטפורמות ספציפיות כגון</a:t>
            </a:r>
            <a:r>
              <a:rPr lang="en-US" altLang="en-US" sz="2400" dirty="0">
                <a:latin typeface="David" panose="020E0502060401010101" pitchFamily="34" charset="-79"/>
                <a:cs typeface="David" panose="020E0502060401010101" pitchFamily="34" charset="-79"/>
              </a:rPr>
              <a:t> Java, .NET</a:t>
            </a:r>
            <a:r>
              <a:rPr lang="he-IL" altLang="en-US" sz="2400" dirty="0">
                <a:latin typeface="David" panose="020E0502060401010101" pitchFamily="34" charset="-79"/>
                <a:cs typeface="David" panose="020E0502060401010101" pitchFamily="34" charset="-79"/>
              </a:rPr>
              <a:t>וכו' כדי ליישם את ה </a:t>
            </a:r>
            <a:r>
              <a:rPr lang="en-US" altLang="en-US" sz="2400" dirty="0">
                <a:latin typeface="David" panose="020E0502060401010101" pitchFamily="34" charset="-79"/>
                <a:cs typeface="David" panose="020E0502060401010101" pitchFamily="34" charset="-79"/>
              </a:rPr>
              <a:t>PIM</a:t>
            </a:r>
            <a:r>
              <a:rPr lang="he-IL" altLang="en-US" sz="2400" dirty="0">
                <a:latin typeface="David" panose="020E0502060401010101" pitchFamily="34" charset="-79"/>
                <a:cs typeface="David" panose="020E0502060401010101" pitchFamily="34" charset="-79"/>
              </a:rPr>
              <a:t> .</a:t>
            </a:r>
          </a:p>
          <a:p>
            <a:pPr algn="r" rtl="1"/>
            <a:r>
              <a:rPr lang="he-IL" sz="2400" dirty="0">
                <a:latin typeface="David" panose="020E0502060401010101" pitchFamily="34" charset="-79"/>
                <a:cs typeface="David" panose="020E0502060401010101" pitchFamily="34" charset="-79"/>
              </a:rPr>
              <a:t>במאמר נבחר להשתמש בפלטפורמה תעשייתית הנקראת </a:t>
            </a:r>
            <a:r>
              <a:rPr lang="en-US" sz="2400" dirty="0">
                <a:latin typeface="David" panose="020E0502060401010101" pitchFamily="34" charset="-79"/>
                <a:cs typeface="David" panose="020E0502060401010101" pitchFamily="34" charset="-79"/>
              </a:rPr>
              <a:t>IEC 61499 </a:t>
            </a:r>
            <a:r>
              <a:rPr lang="he-IL" sz="2400" dirty="0">
                <a:latin typeface="David" panose="020E0502060401010101" pitchFamily="34" charset="-79"/>
                <a:cs typeface="David" panose="020E0502060401010101" pitchFamily="34" charset="-79"/>
              </a:rPr>
              <a:t>,שפה זו מאפשרת מעבר נוח ומהיר מהשלב הקודם בו כל קפסולה הופכת לבלוק פונקציונאלי במימוש וכתיבת הקוד.</a:t>
            </a:r>
          </a:p>
          <a:p>
            <a:pPr algn="r" rtl="1"/>
            <a:endParaRPr lang="he-IL" sz="2400" dirty="0">
              <a:latin typeface="David" panose="020E0502060401010101" pitchFamily="34" charset="-79"/>
              <a:cs typeface="David" panose="020E0502060401010101" pitchFamily="34" charset="-79"/>
            </a:endParaRPr>
          </a:p>
          <a:p>
            <a:pPr algn="r" rtl="1"/>
            <a:r>
              <a:rPr lang="he-IL" sz="2400" b="1" u="sng" dirty="0">
                <a:solidFill>
                  <a:schemeClr val="bg1"/>
                </a:solidFill>
                <a:latin typeface="David" panose="020E0502060401010101" pitchFamily="34" charset="-79"/>
                <a:cs typeface="David" panose="020E0502060401010101" pitchFamily="34" charset="-79"/>
              </a:rPr>
              <a:t>לסיכום</a:t>
            </a:r>
            <a:r>
              <a:rPr lang="he-IL" sz="2400" dirty="0">
                <a:latin typeface="David" panose="020E0502060401010101" pitchFamily="34" charset="-79"/>
                <a:cs typeface="David" panose="020E0502060401010101" pitchFamily="34" charset="-79"/>
              </a:rPr>
              <a:t>: במאמר הובא שיטה לשימוש בטכניקת </a:t>
            </a:r>
            <a:r>
              <a:rPr lang="en-US" sz="2400" dirty="0">
                <a:latin typeface="David" panose="020E0502060401010101" pitchFamily="34" charset="-79"/>
                <a:cs typeface="David" panose="020E0502060401010101" pitchFamily="34" charset="-79"/>
              </a:rPr>
              <a:t>MDA</a:t>
            </a:r>
            <a:r>
              <a:rPr lang="he-IL" sz="2400" dirty="0">
                <a:latin typeface="David" panose="020E0502060401010101" pitchFamily="34" charset="-79"/>
                <a:cs typeface="David" panose="020E0502060401010101" pitchFamily="34" charset="-79"/>
              </a:rPr>
              <a:t> באמצעותה פירוק פיתוח בקר שיוט למודלים עצמאים שונים המאפשרים מינימום משאבים להתאמות בהמשך הדרך. </a:t>
            </a:r>
          </a:p>
          <a:p>
            <a:pPr algn="r" rtl="1"/>
            <a:r>
              <a:rPr lang="he-IL" sz="2400" dirty="0">
                <a:latin typeface="David" panose="020E0502060401010101" pitchFamily="34" charset="-79"/>
                <a:cs typeface="David" panose="020E0502060401010101" pitchFamily="34" charset="-79"/>
              </a:rPr>
              <a:t>הבקר מומש בתנאי מעבדה ונבדק בהצלחה ולאחר מכן מומש שוב באמצעות </a:t>
            </a:r>
            <a:r>
              <a:rPr lang="en-US" sz="2400" dirty="0">
                <a:latin typeface="David" panose="020E0502060401010101" pitchFamily="34" charset="-79"/>
                <a:cs typeface="David" panose="020E0502060401010101" pitchFamily="34" charset="-79"/>
              </a:rPr>
              <a:t>PSM</a:t>
            </a:r>
            <a:r>
              <a:rPr lang="he-IL" sz="2400" dirty="0">
                <a:latin typeface="David" panose="020E0502060401010101" pitchFamily="34" charset="-79"/>
                <a:cs typeface="David" panose="020E0502060401010101" pitchFamily="34" charset="-79"/>
              </a:rPr>
              <a:t> שונה לשימוש בספינת מחקר בחוג </a:t>
            </a:r>
            <a:r>
              <a:rPr lang="he-IL" dirty="0">
                <a:latin typeface="David" panose="020E0502060401010101" pitchFamily="34" charset="-79"/>
                <a:cs typeface="David" panose="020E0502060401010101" pitchFamily="34" charset="-79"/>
              </a:rPr>
              <a:t>הא</a:t>
            </a:r>
            <a:r>
              <a:rPr lang="he-IL" sz="2400" dirty="0">
                <a:latin typeface="David" panose="020E0502060401010101" pitchFamily="34" charset="-79"/>
                <a:cs typeface="David" panose="020E0502060401010101" pitchFamily="34" charset="-79"/>
              </a:rPr>
              <a:t>רקטי.</a:t>
            </a:r>
          </a:p>
          <a:p>
            <a:pPr algn="r" rtl="1"/>
            <a:endParaRPr lang="he-IL" sz="2400" dirty="0">
              <a:latin typeface="David" panose="020E0502060401010101" pitchFamily="34" charset="-79"/>
              <a:cs typeface="David" panose="020E0502060401010101" pitchFamily="34" charset="-79"/>
            </a:endParaRPr>
          </a:p>
        </p:txBody>
      </p:sp>
      <p:pic>
        <p:nvPicPr>
          <p:cNvPr id="5" name="image11.jpeg">
            <a:extLst>
              <a:ext uri="{FF2B5EF4-FFF2-40B4-BE49-F238E27FC236}">
                <a16:creationId xmlns:a16="http://schemas.microsoft.com/office/drawing/2014/main" id="{A3A5F485-C601-453D-874A-FC80A8B3E316}"/>
              </a:ext>
            </a:extLst>
          </p:cNvPr>
          <p:cNvPicPr/>
          <p:nvPr/>
        </p:nvPicPr>
        <p:blipFill>
          <a:blip r:embed="rId2" cstate="print"/>
          <a:stretch>
            <a:fillRect/>
          </a:stretch>
        </p:blipFill>
        <p:spPr>
          <a:xfrm>
            <a:off x="1834220" y="4764799"/>
            <a:ext cx="4238775" cy="1963803"/>
          </a:xfrm>
          <a:prstGeom prst="rect">
            <a:avLst/>
          </a:prstGeom>
        </p:spPr>
      </p:pic>
    </p:spTree>
    <p:extLst>
      <p:ext uri="{BB962C8B-B14F-4D97-AF65-F5344CB8AC3E}">
        <p14:creationId xmlns:p14="http://schemas.microsoft.com/office/powerpoint/2010/main" val="13698355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142999" y="1944687"/>
            <a:ext cx="10588926" cy="1777568"/>
          </a:xfrm>
        </p:spPr>
        <p:txBody>
          <a:bodyPr>
            <a:normAutofit fontScale="70000" lnSpcReduction="20000"/>
          </a:bodyPr>
          <a:lstStyle/>
          <a:p>
            <a:pPr marL="0" indent="0" algn="r" rtl="1">
              <a:buNone/>
            </a:pPr>
            <a:r>
              <a:rPr lang="he-IL" sz="3600" dirty="0">
                <a:latin typeface="David" panose="020E0502060401010101" pitchFamily="34" charset="-79"/>
                <a:cs typeface="David" panose="020E0502060401010101" pitchFamily="34" charset="-79"/>
              </a:rPr>
              <a:t>טכניקת ה-</a:t>
            </a:r>
            <a:r>
              <a:rPr lang="en-US" sz="3600" dirty="0">
                <a:latin typeface="David" panose="020E0502060401010101" pitchFamily="34" charset="-79"/>
                <a:cs typeface="David" panose="020E0502060401010101" pitchFamily="34" charset="-79"/>
              </a:rPr>
              <a:t>BOBRE</a:t>
            </a:r>
            <a:r>
              <a:rPr lang="he-IL" sz="3600" dirty="0">
                <a:latin typeface="David" panose="020E0502060401010101" pitchFamily="34" charset="-79"/>
                <a:cs typeface="David" panose="020E0502060401010101" pitchFamily="34" charset="-79"/>
              </a:rPr>
              <a:t> באה לפתור את בעיית מדידת איכות הדרישות באופן יחסי של אובייקט עסקי. והטכניקה הזאת נועדה כדי לתת לאיכות ממדדים (בעזרת תכונות של מונחה עצמים) וכך לפיק את המיטב ולמנוע כשל של מערכות המידע.</a:t>
            </a:r>
          </a:p>
          <a:p>
            <a:pPr marL="0" indent="0" algn="r" rtl="1">
              <a:buNone/>
            </a:pPr>
            <a:r>
              <a:rPr lang="he-IL" sz="3600" dirty="0">
                <a:latin typeface="David" panose="020E0502060401010101" pitchFamily="34" charset="-79"/>
                <a:cs typeface="David" panose="020E0502060401010101" pitchFamily="34" charset="-79"/>
              </a:rPr>
              <a:t>השקופית הבאה תיוצג לכם למה חשוב למדוד באופן יחסי את הדרישות.</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4799" y="4004975"/>
            <a:ext cx="396240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932317" y="479888"/>
            <a:ext cx="8738559" cy="1323439"/>
          </a:xfrm>
          <a:prstGeom prst="rect">
            <a:avLst/>
          </a:prstGeom>
          <a:noFill/>
        </p:spPr>
        <p:txBody>
          <a:bodyPr wrap="square" rtlCol="1">
            <a:spAutoFit/>
          </a:bodyPr>
          <a:lstStyle/>
          <a:p>
            <a:pPr algn="ctr"/>
            <a:r>
              <a:rPr lang="en-US" sz="4000" dirty="0">
                <a:solidFill>
                  <a:srgbClr val="FFC000"/>
                </a:solidFill>
                <a:latin typeface="David" pitchFamily="34" charset="-79"/>
                <a:cs typeface="David" pitchFamily="34" charset="-79"/>
              </a:rPr>
              <a:t>BOBRE - Business Object Based Requirement Engineering</a:t>
            </a:r>
            <a:endParaRPr lang="en-US" sz="4000" b="1" dirty="0">
              <a:solidFill>
                <a:srgbClr val="FFC000"/>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9489976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412413" y="155385"/>
            <a:ext cx="4886863" cy="665337"/>
          </a:xfrm>
        </p:spPr>
        <p:txBody>
          <a:bodyPr>
            <a:normAutofit fontScale="90000"/>
          </a:bodyPr>
          <a:lstStyle/>
          <a:p>
            <a:pPr algn="ctr"/>
            <a:r>
              <a:rPr lang="en-US" sz="4800" dirty="0"/>
              <a:t>	</a:t>
            </a:r>
            <a:r>
              <a:rPr lang="en-US" sz="4800" dirty="0">
                <a:solidFill>
                  <a:schemeClr val="bg1"/>
                </a:solidFill>
                <a:latin typeface="David" pitchFamily="34" charset="-79"/>
                <a:cs typeface="David" pitchFamily="34" charset="-79"/>
              </a:rPr>
              <a:t>Ariane 5</a:t>
            </a:r>
            <a:r>
              <a:rPr lang="en-US" sz="4800" b="1" dirty="0">
                <a:solidFill>
                  <a:schemeClr val="bg1"/>
                </a:solidFill>
                <a:latin typeface="David" pitchFamily="34" charset="-79"/>
                <a:cs typeface="David" pitchFamily="34" charset="-79"/>
              </a:rPr>
              <a:t> </a:t>
            </a:r>
          </a:p>
        </p:txBody>
      </p:sp>
      <p:sp>
        <p:nvSpPr>
          <p:cNvPr id="3" name="מציין מיקום תוכן 2"/>
          <p:cNvSpPr>
            <a:spLocks noGrp="1"/>
          </p:cNvSpPr>
          <p:nvPr>
            <p:ph idx="1"/>
          </p:nvPr>
        </p:nvSpPr>
        <p:spPr>
          <a:xfrm>
            <a:off x="1051845" y="982713"/>
            <a:ext cx="9905999" cy="1445058"/>
          </a:xfrm>
        </p:spPr>
        <p:txBody>
          <a:bodyPr>
            <a:noAutofit/>
          </a:bodyPr>
          <a:lstStyle/>
          <a:p>
            <a:pPr marL="0" indent="0" algn="r" rtl="1">
              <a:lnSpc>
                <a:spcPct val="100000"/>
              </a:lnSpc>
              <a:buNone/>
            </a:pPr>
            <a:r>
              <a:rPr lang="he-IL" dirty="0">
                <a:latin typeface="David" panose="020E0502060401010101" pitchFamily="34" charset="-79"/>
                <a:cs typeface="David" panose="020E0502060401010101" pitchFamily="34" charset="-79"/>
              </a:rPr>
              <a:t> למי שחשב שהנדסת דרישות הן דבר לא כך חשוב אז תיראו איך מתבזבזים להם 4 שנים ו</a:t>
            </a:r>
            <a:r>
              <a:rPr lang="en-US" dirty="0">
                <a:latin typeface="David" panose="020E0502060401010101" pitchFamily="34" charset="-79"/>
                <a:cs typeface="David" pitchFamily="34" charset="-79"/>
              </a:rPr>
              <a:t> $370</a:t>
            </a:r>
            <a:r>
              <a:rPr lang="he-IL" dirty="0">
                <a:latin typeface="David" panose="020E0502060401010101" pitchFamily="34" charset="-79"/>
                <a:cs typeface="David" pitchFamily="34" charset="-79"/>
              </a:rPr>
              <a:t>מיליון דולר</a:t>
            </a:r>
          </a:p>
          <a:p>
            <a:pPr marL="0" indent="0" algn="r" rtl="1">
              <a:lnSpc>
                <a:spcPct val="100000"/>
              </a:lnSpc>
              <a:buNone/>
            </a:pPr>
            <a:r>
              <a:rPr lang="en-US" dirty="0">
                <a:latin typeface="David" panose="020E0502060401010101" pitchFamily="34" charset="-79"/>
                <a:cs typeface="David" pitchFamily="34" charset="-79"/>
              </a:rPr>
              <a:t> </a:t>
            </a:r>
            <a:r>
              <a:rPr lang="he-IL" dirty="0">
                <a:latin typeface="David" panose="020E0502060401010101" pitchFamily="34" charset="-79"/>
                <a:cs typeface="David" pitchFamily="34" charset="-79"/>
              </a:rPr>
              <a:t>(1:00-1:57 פנים של אנשים תאכלס ניגמר ב 1:40)</a:t>
            </a:r>
          </a:p>
          <a:p>
            <a:pPr marL="0" indent="0" algn="r" rtl="1">
              <a:lnSpc>
                <a:spcPct val="100000"/>
              </a:lnSpc>
              <a:buNone/>
            </a:pPr>
            <a:r>
              <a:rPr lang="en-US" dirty="0">
                <a:latin typeface="David" panose="020E0502060401010101" pitchFamily="34" charset="-79"/>
                <a:cs typeface="David" pitchFamily="34" charset="-79"/>
                <a:hlinkClick r:id="rId2"/>
              </a:rPr>
              <a:t>https://www.youtube.com/watch?v=PK_yguLapgA</a:t>
            </a:r>
            <a:r>
              <a:rPr lang="he-IL" dirty="0">
                <a:latin typeface="David" pitchFamily="34" charset="-79"/>
                <a:cs typeface="David" pitchFamily="34" charset="-79"/>
              </a:rPr>
              <a:t>   </a:t>
            </a:r>
          </a:p>
          <a:p>
            <a:pPr marL="0" indent="0" algn="r" rtl="1">
              <a:lnSpc>
                <a:spcPct val="100000"/>
              </a:lnSpc>
              <a:buNone/>
            </a:pPr>
            <a:r>
              <a:rPr lang="he-IL" dirty="0">
                <a:latin typeface="David" pitchFamily="34" charset="-79"/>
                <a:cs typeface="David" pitchFamily="34" charset="-79"/>
              </a:rPr>
              <a:t>  </a:t>
            </a:r>
            <a:r>
              <a:rPr lang="en-US" dirty="0">
                <a:latin typeface="David" panose="020E0502060401010101" pitchFamily="34" charset="-79"/>
                <a:cs typeface="David" pitchFamily="34" charset="-79"/>
              </a:rPr>
              <a:t> </a:t>
            </a:r>
            <a:r>
              <a:rPr lang="he-IL" dirty="0">
                <a:latin typeface="David" panose="020E0502060401010101" pitchFamily="34" charset="-79"/>
                <a:cs typeface="David" pitchFamily="34" charset="-79"/>
              </a:rPr>
              <a:t>(1:00-1:57 1:40)</a:t>
            </a:r>
          </a:p>
          <a:p>
            <a:pPr marL="0" indent="0" algn="r" rtl="1">
              <a:lnSpc>
                <a:spcPct val="100000"/>
              </a:lnSpc>
              <a:buNone/>
            </a:pPr>
            <a:r>
              <a:rPr lang="he-IL" dirty="0">
                <a:latin typeface="David" panose="020E0502060401010101" pitchFamily="34" charset="-79"/>
                <a:cs typeface="David" pitchFamily="34" charset="-79"/>
              </a:rPr>
              <a:t>זוהי דוגמה להנדסת דרישות לא טובה הסיבה שזה קרה היא שהמערכת עבדה על 32 ביט וזה היה בסדר מספר שנים אך עם שיפור הטכנולוגיה שיפרו רכיבים ויכלו להגיע למהירות גדולות.</a:t>
            </a:r>
          </a:p>
          <a:p>
            <a:pPr marL="0" indent="0" algn="r" rtl="1">
              <a:lnSpc>
                <a:spcPct val="100000"/>
              </a:lnSpc>
              <a:buNone/>
            </a:pPr>
            <a:r>
              <a:rPr lang="he-IL" dirty="0">
                <a:latin typeface="David" panose="020E0502060401010101" pitchFamily="34" charset="-79"/>
                <a:cs typeface="David" pitchFamily="34" charset="-79"/>
              </a:rPr>
              <a:t> אך מכוון שמערכת היית עדיין 32 ביט הייצוג של המהירות הגיע למקסימום וקרה </a:t>
            </a:r>
            <a:r>
              <a:rPr lang="en-US" dirty="0">
                <a:latin typeface="David" panose="020E0502060401010101" pitchFamily="34" charset="-79"/>
                <a:cs typeface="David" pitchFamily="34" charset="-79"/>
              </a:rPr>
              <a:t>OVERFLOW</a:t>
            </a:r>
            <a:r>
              <a:rPr lang="he-IL" dirty="0">
                <a:latin typeface="David" panose="020E0502060401010101" pitchFamily="34" charset="-79"/>
                <a:cs typeface="David" pitchFamily="34" charset="-79"/>
              </a:rPr>
              <a:t> ואז ייצוג המספרים של המהירות נהיה שלילי דבר שגם שכשל במערכת היציבה של הטיל ואת ההמשך אתם יכולים לראות.</a:t>
            </a:r>
          </a:p>
          <a:p>
            <a:pPr marL="0" indent="0" algn="r" rtl="1">
              <a:lnSpc>
                <a:spcPct val="100000"/>
              </a:lnSpc>
              <a:buNone/>
            </a:pPr>
            <a:r>
              <a:rPr lang="he-IL" dirty="0">
                <a:latin typeface="David" panose="020E0502060401010101" pitchFamily="34" charset="-79"/>
                <a:cs typeface="David" pitchFamily="34" charset="-79"/>
              </a:rPr>
              <a:t> </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2443" y="1543251"/>
            <a:ext cx="2690812" cy="174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727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2967487" y="336430"/>
            <a:ext cx="7897507" cy="2380891"/>
          </a:xfrm>
        </p:spPr>
        <p:txBody>
          <a:bodyPr>
            <a:normAutofit fontScale="92500" lnSpcReduction="10000"/>
          </a:bodyPr>
          <a:lstStyle/>
          <a:p>
            <a:pPr marL="0" indent="0" algn="r" rtl="1">
              <a:buNone/>
            </a:pPr>
            <a:endParaRPr lang="he-IL" dirty="0">
              <a:latin typeface="David" pitchFamily="34" charset="-79"/>
              <a:cs typeface="David" pitchFamily="34" charset="-79"/>
            </a:endParaRPr>
          </a:p>
          <a:p>
            <a:pPr marL="0" indent="0" algn="r" rtl="1">
              <a:buNone/>
            </a:pPr>
            <a:r>
              <a:rPr lang="he-IL" sz="3300" dirty="0">
                <a:latin typeface="David" pitchFamily="34" charset="-79"/>
                <a:cs typeface="David" pitchFamily="34" charset="-79"/>
              </a:rPr>
              <a:t>הטכניקה שלנו בנויה מ-2 שלבים מרכזיים:</a:t>
            </a:r>
          </a:p>
          <a:p>
            <a:pPr marL="0" indent="0" algn="r" rtl="1">
              <a:buNone/>
            </a:pPr>
            <a:r>
              <a:rPr lang="he-IL" sz="2800" dirty="0">
                <a:latin typeface="David" pitchFamily="34" charset="-79"/>
                <a:cs typeface="David" pitchFamily="34" charset="-79"/>
              </a:rPr>
              <a:t>1.ניתוח הדרישות המקדימות </a:t>
            </a:r>
          </a:p>
          <a:p>
            <a:pPr marL="0" indent="0" algn="r" rtl="1">
              <a:buNone/>
            </a:pPr>
            <a:r>
              <a:rPr lang="he-IL" sz="2800" dirty="0">
                <a:latin typeface="David" pitchFamily="34" charset="-79"/>
                <a:cs typeface="David" pitchFamily="34" charset="-79"/>
              </a:rPr>
              <a:t>2.ניתוח דרישות פרטני.</a:t>
            </a:r>
          </a:p>
          <a:p>
            <a:pPr marL="0" indent="0" algn="r" rtl="1">
              <a:buNone/>
            </a:pPr>
            <a:endParaRPr lang="he-IL" dirty="0">
              <a:latin typeface="David" pitchFamily="34" charset="-79"/>
              <a:cs typeface="David" pitchFamily="34" charset="-79"/>
            </a:endParaRPr>
          </a:p>
          <a:p>
            <a:pPr marL="0" indent="0" algn="r" rtl="1">
              <a:buNone/>
            </a:pPr>
            <a:endParaRPr lang="he-IL" dirty="0">
              <a:latin typeface="David" pitchFamily="34" charset="-79"/>
              <a:cs typeface="David" pitchFamily="34" charset="-79"/>
            </a:endParaRPr>
          </a:p>
          <a:p>
            <a:pPr marL="0" indent="0" algn="r" rtl="1">
              <a:buNone/>
            </a:pPr>
            <a:endParaRPr lang="he-IL" dirty="0">
              <a:latin typeface="David" pitchFamily="34" charset="-79"/>
              <a:cs typeface="David" pitchFamily="34" charset="-79"/>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9709" y="2116000"/>
            <a:ext cx="3343275"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59807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215252"/>
            <a:ext cx="10515600" cy="1325563"/>
          </a:xfrm>
        </p:spPr>
        <p:txBody>
          <a:bodyPr/>
          <a:lstStyle/>
          <a:p>
            <a:pPr algn="r" rtl="1"/>
            <a:r>
              <a:rPr lang="he-IL" dirty="0">
                <a:solidFill>
                  <a:schemeClr val="bg1"/>
                </a:solidFill>
                <a:latin typeface="David" pitchFamily="34" charset="-79"/>
                <a:cs typeface="David" pitchFamily="34" charset="-79"/>
              </a:rPr>
              <a:t>ניתוח הדרישות המקדימות</a:t>
            </a:r>
          </a:p>
        </p:txBody>
      </p:sp>
      <p:sp>
        <p:nvSpPr>
          <p:cNvPr id="3" name="מציין מיקום תוכן 2"/>
          <p:cNvSpPr>
            <a:spLocks noGrp="1"/>
          </p:cNvSpPr>
          <p:nvPr>
            <p:ph idx="1"/>
          </p:nvPr>
        </p:nvSpPr>
        <p:spPr>
          <a:xfrm>
            <a:off x="1607561" y="876300"/>
            <a:ext cx="9905999" cy="3541714"/>
          </a:xfrm>
        </p:spPr>
        <p:txBody>
          <a:bodyPr>
            <a:noAutofit/>
          </a:bodyPr>
          <a:lstStyle/>
          <a:p>
            <a:pPr marL="0" indent="0" algn="r" rtl="1">
              <a:buNone/>
            </a:pPr>
            <a:r>
              <a:rPr lang="he-IL" sz="1600" dirty="0">
                <a:latin typeface="David" panose="020E0502060401010101" pitchFamily="34" charset="-79"/>
                <a:cs typeface="David" pitchFamily="34" charset="-79"/>
              </a:rPr>
              <a:t>המודל של חלק 1.</a:t>
            </a:r>
            <a:endParaRPr lang="en-US" sz="1600" dirty="0">
              <a:latin typeface="David" panose="020E0502060401010101" pitchFamily="34" charset="-79"/>
              <a:cs typeface="David" pitchFamily="34" charset="-79"/>
            </a:endParaRPr>
          </a:p>
          <a:p>
            <a:pPr marL="0" indent="0" algn="r" rtl="1">
              <a:buNone/>
            </a:pPr>
            <a:r>
              <a:rPr lang="he-IL" sz="1600" dirty="0">
                <a:latin typeface="David" pitchFamily="34" charset="-79"/>
                <a:cs typeface="David" pitchFamily="34" charset="-79"/>
              </a:rPr>
              <a:t>פה אנחנו מזהים את</a:t>
            </a:r>
          </a:p>
          <a:p>
            <a:pPr marL="0" indent="0" algn="r" rtl="1">
              <a:buNone/>
            </a:pPr>
            <a:r>
              <a:rPr lang="he-IL" sz="1600" dirty="0">
                <a:latin typeface="David" pitchFamily="34" charset="-79"/>
                <a:cs typeface="David" pitchFamily="34" charset="-79"/>
              </a:rPr>
              <a:t> האובייקטים ומגדירים</a:t>
            </a:r>
          </a:p>
          <a:p>
            <a:pPr marL="0" indent="0" algn="r" rtl="1">
              <a:buNone/>
            </a:pPr>
            <a:r>
              <a:rPr lang="he-IL" sz="1600" dirty="0">
                <a:latin typeface="David" pitchFamily="34" charset="-79"/>
                <a:cs typeface="David" pitchFamily="34" charset="-79"/>
              </a:rPr>
              <a:t> אותם כשפה ומגדירים</a:t>
            </a:r>
          </a:p>
          <a:p>
            <a:pPr marL="0" indent="0" algn="r" rtl="1">
              <a:buNone/>
            </a:pPr>
            <a:r>
              <a:rPr lang="he-IL" sz="1600" dirty="0">
                <a:latin typeface="David" pitchFamily="34" charset="-79"/>
                <a:cs typeface="David" pitchFamily="34" charset="-79"/>
              </a:rPr>
              <a:t> את היחסים בניהם</a:t>
            </a:r>
          </a:p>
          <a:p>
            <a:pPr marL="0" indent="0" algn="r" rtl="1">
              <a:buNone/>
            </a:pPr>
            <a:r>
              <a:rPr lang="he-IL" sz="1600" dirty="0">
                <a:latin typeface="David" pitchFamily="34" charset="-79"/>
                <a:cs typeface="David" pitchFamily="34" charset="-79"/>
              </a:rPr>
              <a:t>(כפי שניתן לראות </a:t>
            </a:r>
          </a:p>
          <a:p>
            <a:pPr marL="0" indent="0" algn="r" rtl="1">
              <a:buNone/>
            </a:pPr>
            <a:r>
              <a:rPr lang="he-IL" sz="1600" dirty="0">
                <a:latin typeface="David" pitchFamily="34" charset="-79"/>
                <a:cs typeface="David" pitchFamily="34" charset="-79"/>
              </a:rPr>
              <a:t>בטבלאות) </a:t>
            </a:r>
            <a:r>
              <a:rPr lang="he-IL" sz="1600" b="1" dirty="0">
                <a:latin typeface="David" panose="020E0502060401010101" pitchFamily="34" charset="-79"/>
                <a:cs typeface="David" pitchFamily="34" charset="-79"/>
              </a:rPr>
              <a:t>טבלה 1</a:t>
            </a:r>
            <a:r>
              <a:rPr lang="he-IL" sz="1600" dirty="0">
                <a:latin typeface="David" pitchFamily="34" charset="-79"/>
                <a:cs typeface="David" pitchFamily="34" charset="-79"/>
              </a:rPr>
              <a:t> </a:t>
            </a:r>
          </a:p>
          <a:p>
            <a:pPr marL="0" indent="0" algn="r" rtl="1">
              <a:buNone/>
            </a:pPr>
            <a:r>
              <a:rPr lang="he-IL" sz="1600" dirty="0">
                <a:latin typeface="David" pitchFamily="34" charset="-79"/>
                <a:cs typeface="David" pitchFamily="34" charset="-79"/>
              </a:rPr>
              <a:t>מגדירה את היחסים </a:t>
            </a:r>
          </a:p>
          <a:p>
            <a:pPr marL="0" indent="0" algn="r" rtl="1">
              <a:buNone/>
            </a:pPr>
            <a:r>
              <a:rPr lang="he-IL" sz="1600" dirty="0">
                <a:latin typeface="David" pitchFamily="34" charset="-79"/>
                <a:cs typeface="David" pitchFamily="34" charset="-79"/>
              </a:rPr>
              <a:t>בין האובייקטים.</a:t>
            </a:r>
          </a:p>
          <a:p>
            <a:pPr marL="0" indent="0">
              <a:buNone/>
            </a:pPr>
            <a:r>
              <a:rPr lang="he-IL" sz="1600" dirty="0">
                <a:latin typeface="David" pitchFamily="34" charset="-79"/>
                <a:cs typeface="David" pitchFamily="34" charset="-79"/>
              </a:rPr>
              <a:t>(ובעצם כאשר אנחנו מגדירים אובייקט עסקי אנחנו עושים </a:t>
            </a:r>
            <a:r>
              <a:rPr lang="he-IL" sz="1600" dirty="0" err="1">
                <a:latin typeface="David" panose="020E0502060401010101" pitchFamily="34" charset="-79"/>
                <a:cs typeface="David" pitchFamily="34" charset="-79"/>
              </a:rPr>
              <a:t>כימוס</a:t>
            </a:r>
            <a:r>
              <a:rPr lang="he-IL" sz="1600" dirty="0">
                <a:latin typeface="David" panose="020E0502060401010101" pitchFamily="34" charset="-79"/>
                <a:cs typeface="David" pitchFamily="34" charset="-79"/>
              </a:rPr>
              <a:t> (</a:t>
            </a:r>
            <a:r>
              <a:rPr lang="en-US" sz="1600" dirty="0" err="1">
                <a:latin typeface="David" panose="020E0502060401010101" pitchFamily="34" charset="-79"/>
                <a:cs typeface="David" pitchFamily="34" charset="-79"/>
              </a:rPr>
              <a:t>Encapsulatoin</a:t>
            </a:r>
            <a:r>
              <a:rPr lang="he-IL" sz="1600">
                <a:latin typeface="David" panose="020E0502060401010101" pitchFamily="34" charset="-79"/>
                <a:cs typeface="David" pitchFamily="34" charset="-79"/>
              </a:rPr>
              <a:t>) </a:t>
            </a:r>
            <a:r>
              <a:rPr lang="he-IL" sz="1600" dirty="0">
                <a:latin typeface="David" panose="020E0502060401010101" pitchFamily="34" charset="-79"/>
                <a:cs typeface="David" pitchFamily="34" charset="-79"/>
              </a:rPr>
              <a:t>–תכונה של</a:t>
            </a:r>
          </a:p>
          <a:p>
            <a:pPr marL="0" indent="0" algn="r" rtl="1">
              <a:buNone/>
            </a:pPr>
            <a:r>
              <a:rPr lang="he-IL" sz="1600" dirty="0">
                <a:latin typeface="David" panose="020E0502060401010101" pitchFamily="34" charset="-79"/>
                <a:cs typeface="David" pitchFamily="34" charset="-79"/>
              </a:rPr>
              <a:t> מונחה עצמים שאנחנו מכניסים את המידע על תהליך המוצר ואת הפונקציונליות שלו לתוך </a:t>
            </a:r>
          </a:p>
          <a:p>
            <a:pPr marL="0" indent="0" algn="r" rtl="1">
              <a:buNone/>
            </a:pPr>
            <a:r>
              <a:rPr lang="he-IL" sz="1600" dirty="0">
                <a:latin typeface="David" panose="020E0502060401010101" pitchFamily="34" charset="-79"/>
                <a:cs typeface="David" pitchFamily="34" charset="-79"/>
              </a:rPr>
              <a:t>אובייקט הדרישות)</a:t>
            </a:r>
          </a:p>
          <a:p>
            <a:pPr marL="0" indent="0" algn="r" rtl="1">
              <a:buNone/>
            </a:pPr>
            <a:r>
              <a:rPr lang="he-IL" sz="1600" b="1" dirty="0">
                <a:latin typeface="David" panose="020E0502060401010101" pitchFamily="34" charset="-79"/>
                <a:cs typeface="David" pitchFamily="34" charset="-79"/>
              </a:rPr>
              <a:t>וטבלה </a:t>
            </a:r>
            <a:r>
              <a:rPr lang="he-IL" sz="1600" dirty="0">
                <a:latin typeface="David" panose="020E0502060401010101" pitchFamily="34" charset="-79"/>
                <a:cs typeface="David" pitchFamily="34" charset="-79"/>
              </a:rPr>
              <a:t>2 מגדירה ייצוג גרפי</a:t>
            </a:r>
            <a:r>
              <a:rPr lang="en-US" sz="1600" dirty="0">
                <a:latin typeface="David" panose="020E0502060401010101" pitchFamily="34" charset="-79"/>
                <a:cs typeface="David" pitchFamily="34" charset="-79"/>
              </a:rPr>
              <a:t> </a:t>
            </a:r>
            <a:r>
              <a:rPr lang="he-IL" sz="1600" dirty="0">
                <a:latin typeface="David" pitchFamily="34" charset="-79"/>
                <a:cs typeface="David" pitchFamily="34" charset="-79"/>
              </a:rPr>
              <a:t>של האובייקטים העסקיים.</a:t>
            </a:r>
          </a:p>
          <a:p>
            <a:pPr marL="0" indent="0" algn="r" rtl="1">
              <a:buNone/>
            </a:pPr>
            <a:r>
              <a:rPr lang="he-IL" sz="1600" dirty="0">
                <a:latin typeface="David" pitchFamily="34" charset="-79"/>
                <a:cs typeface="David" pitchFamily="34" charset="-79"/>
              </a:rPr>
              <a:t>ופה אנחנו יוצרים את השפה.</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599" y="876300"/>
            <a:ext cx="441007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7924" y="1276640"/>
            <a:ext cx="4543425"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9291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6998" y="-249382"/>
            <a:ext cx="10515600" cy="1325563"/>
          </a:xfrm>
        </p:spPr>
        <p:txBody>
          <a:bodyPr/>
          <a:lstStyle/>
          <a:p>
            <a:pPr algn="r" rtl="1"/>
            <a:r>
              <a:rPr lang="he-IL" dirty="0">
                <a:solidFill>
                  <a:schemeClr val="bg1"/>
                </a:solidFill>
                <a:latin typeface="David" pitchFamily="34" charset="-79"/>
                <a:cs typeface="David" pitchFamily="34" charset="-79"/>
              </a:rPr>
              <a:t>ניתוח הדרישות הפרטני</a:t>
            </a:r>
          </a:p>
        </p:txBody>
      </p:sp>
      <p:sp>
        <p:nvSpPr>
          <p:cNvPr id="3" name="מציין מיקום תוכן 2"/>
          <p:cNvSpPr>
            <a:spLocks noGrp="1"/>
          </p:cNvSpPr>
          <p:nvPr>
            <p:ph idx="1"/>
          </p:nvPr>
        </p:nvSpPr>
        <p:spPr>
          <a:xfrm>
            <a:off x="1041689" y="780039"/>
            <a:ext cx="10515600" cy="4351338"/>
          </a:xfrm>
        </p:spPr>
        <p:txBody>
          <a:bodyPr>
            <a:noAutofit/>
          </a:bodyPr>
          <a:lstStyle/>
          <a:p>
            <a:pPr marL="0" indent="0" algn="r" rtl="1">
              <a:buNone/>
            </a:pPr>
            <a:r>
              <a:rPr lang="he-IL" sz="1800" dirty="0">
                <a:latin typeface="David" pitchFamily="34" charset="-79"/>
                <a:cs typeface="David" pitchFamily="34" charset="-79"/>
              </a:rPr>
              <a:t>המודל של החלק השני</a:t>
            </a:r>
            <a:endParaRPr lang="en-US" sz="1800" dirty="0">
              <a:latin typeface="David" pitchFamily="34" charset="-79"/>
              <a:cs typeface="David" pitchFamily="34" charset="-79"/>
            </a:endParaRPr>
          </a:p>
          <a:p>
            <a:pPr marL="0" indent="0" algn="r" rtl="1">
              <a:buNone/>
            </a:pPr>
            <a:r>
              <a:rPr lang="he-IL" sz="1800" dirty="0">
                <a:latin typeface="David" pitchFamily="34" charset="-79"/>
                <a:cs typeface="David" pitchFamily="34" charset="-79"/>
              </a:rPr>
              <a:t>פה אנחנו לוקחים את  השפה שיצרנו</a:t>
            </a:r>
          </a:p>
          <a:p>
            <a:pPr marL="0" indent="0" algn="r" rtl="1">
              <a:buNone/>
            </a:pPr>
            <a:r>
              <a:rPr lang="he-IL" sz="1800" dirty="0">
                <a:latin typeface="David" pitchFamily="34" charset="-79"/>
                <a:cs typeface="David" pitchFamily="34" charset="-79"/>
              </a:rPr>
              <a:t> בשלב אחד ויתאימו אותם למבנה</a:t>
            </a:r>
          </a:p>
          <a:p>
            <a:pPr marL="0" indent="0" algn="r" rtl="1">
              <a:buNone/>
            </a:pPr>
            <a:r>
              <a:rPr lang="he-IL" sz="1800" dirty="0">
                <a:latin typeface="David" pitchFamily="34" charset="-79"/>
                <a:cs typeface="David" pitchFamily="34" charset="-79"/>
              </a:rPr>
              <a:t> ולסמנטיקה של המערכת</a:t>
            </a:r>
          </a:p>
          <a:p>
            <a:pPr marL="0" indent="0" algn="r" rtl="1">
              <a:buNone/>
            </a:pPr>
            <a:r>
              <a:rPr lang="he-IL" sz="1800" dirty="0">
                <a:latin typeface="David" pitchFamily="34" charset="-79"/>
                <a:cs typeface="David" pitchFamily="34" charset="-79"/>
              </a:rPr>
              <a:t>(כפי שניתן לראות בטבלאות)</a:t>
            </a:r>
          </a:p>
          <a:p>
            <a:pPr marL="0" indent="0" algn="r" rtl="1">
              <a:buNone/>
            </a:pPr>
            <a:r>
              <a:rPr lang="he-IL" sz="1800" dirty="0">
                <a:latin typeface="David" pitchFamily="34" charset="-79"/>
                <a:cs typeface="David" pitchFamily="34" charset="-79"/>
              </a:rPr>
              <a:t> טבלה 3מגדירה את המבנים.</a:t>
            </a:r>
          </a:p>
          <a:p>
            <a:pPr marL="0" indent="0" algn="r" rtl="1">
              <a:buNone/>
            </a:pPr>
            <a:r>
              <a:rPr lang="he-IL" sz="1800" dirty="0">
                <a:latin typeface="David" pitchFamily="34" charset="-79"/>
                <a:cs typeface="David" pitchFamily="34" charset="-79"/>
              </a:rPr>
              <a:t>וטבלה 4 מגירה את הסמנטיקה)</a:t>
            </a:r>
          </a:p>
          <a:p>
            <a:pPr marL="0" indent="0" algn="r" rtl="1">
              <a:buNone/>
            </a:pPr>
            <a:endParaRPr lang="he-IL" sz="1800" dirty="0">
              <a:latin typeface="David" pitchFamily="34" charset="-79"/>
              <a:cs typeface="David" pitchFamily="34" charset="-79"/>
            </a:endParaRPr>
          </a:p>
          <a:p>
            <a:pPr marL="0" indent="0" algn="r" rtl="1">
              <a:buNone/>
            </a:pPr>
            <a:endParaRPr lang="he-IL" sz="1800" dirty="0">
              <a:latin typeface="David" pitchFamily="34" charset="-79"/>
              <a:cs typeface="David" pitchFamily="34" charset="-79"/>
            </a:endParaRPr>
          </a:p>
          <a:p>
            <a:pPr marL="0" indent="0" algn="r" rtl="1">
              <a:buNone/>
            </a:pPr>
            <a:r>
              <a:rPr lang="he-IL" sz="1800" dirty="0">
                <a:latin typeface="David" pitchFamily="34" charset="-79"/>
                <a:cs typeface="David" pitchFamily="34" charset="-79"/>
              </a:rPr>
              <a:t>טבלאות האלה יעזרו לבנות בהמשך נוסחאות מתמטיות שכללו דרישות כגון(</a:t>
            </a:r>
          </a:p>
          <a:p>
            <a:pPr marL="0" indent="0" algn="r" rtl="1">
              <a:buNone/>
            </a:pPr>
            <a:r>
              <a:rPr lang="en-US" sz="1800" dirty="0">
                <a:latin typeface="David" pitchFamily="34" charset="-79"/>
                <a:cs typeface="David" pitchFamily="34" charset="-79"/>
              </a:rPr>
              <a:t>Ambiguity, Correctness,  Completeness, Consistency, Traceability, Maintainability,</a:t>
            </a:r>
          </a:p>
          <a:p>
            <a:pPr marL="0" indent="0" algn="r" rtl="1">
              <a:buNone/>
            </a:pPr>
            <a:r>
              <a:rPr lang="en-US" sz="1800" dirty="0">
                <a:latin typeface="David" pitchFamily="34" charset="-79"/>
                <a:cs typeface="David" pitchFamily="34" charset="-79"/>
              </a:rPr>
              <a:t> Importance  and stability, Reliability, Efficiency, Productivity Visibility, Usability, Interoperability</a:t>
            </a:r>
            <a:endParaRPr lang="he-IL" sz="1800" dirty="0">
              <a:latin typeface="David" pitchFamily="34" charset="-79"/>
              <a:cs typeface="David" pitchFamily="34" charset="-79"/>
            </a:endParaRPr>
          </a:p>
          <a:p>
            <a:pPr marL="0" indent="0" algn="r" rtl="1">
              <a:buNone/>
            </a:pPr>
            <a:endParaRPr lang="he-IL" sz="18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4872"/>
            <a:ext cx="40767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5752" y="756371"/>
            <a:ext cx="401955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91271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838200" y="394855"/>
            <a:ext cx="10685318" cy="5782108"/>
          </a:xfrm>
        </p:spPr>
        <p:txBody>
          <a:bodyPr>
            <a:noAutofit/>
          </a:bodyPr>
          <a:lstStyle/>
          <a:p>
            <a:pPr marL="0" indent="0" algn="r" rtl="1">
              <a:buNone/>
            </a:pPr>
            <a:endParaRPr lang="he-IL" sz="1800" dirty="0">
              <a:latin typeface="David" panose="020E0502060401010101" pitchFamily="34" charset="-79"/>
              <a:cs typeface="David" panose="020E0502060401010101" pitchFamily="34" charset="-79"/>
            </a:endParaRPr>
          </a:p>
          <a:p>
            <a:pPr marL="0" indent="0" algn="r" rtl="1">
              <a:buNone/>
            </a:pPr>
            <a:endParaRPr lang="he-IL" sz="1800" dirty="0">
              <a:latin typeface="David" panose="020E0502060401010101" pitchFamily="34" charset="-79"/>
              <a:cs typeface="David" panose="020E0502060401010101" pitchFamily="34" charset="-79"/>
            </a:endParaRPr>
          </a:p>
          <a:p>
            <a:pPr marL="0" indent="0" algn="r" rtl="1">
              <a:buNone/>
            </a:pPr>
            <a:endParaRPr lang="he-IL" sz="1800" dirty="0">
              <a:latin typeface="David" panose="020E0502060401010101" pitchFamily="34" charset="-79"/>
              <a:cs typeface="David" panose="020E0502060401010101" pitchFamily="34" charset="-79"/>
            </a:endParaRPr>
          </a:p>
          <a:p>
            <a:pPr marL="0" indent="0" algn="r" rtl="1">
              <a:buNone/>
            </a:pPr>
            <a:r>
              <a:rPr lang="he-IL" sz="1800" dirty="0">
                <a:latin typeface="David" panose="020E0502060401010101" pitchFamily="34" charset="-79"/>
                <a:cs typeface="David" panose="020E0502060401010101" pitchFamily="34" charset="-79"/>
              </a:rPr>
              <a:t>למשל </a:t>
            </a:r>
            <a:r>
              <a:rPr lang="en-US" sz="1800" dirty="0">
                <a:latin typeface="David" panose="020E0502060401010101" pitchFamily="34" charset="-79"/>
                <a:cs typeface="David" pitchFamily="34" charset="-79"/>
              </a:rPr>
              <a:t>Maintainability</a:t>
            </a:r>
            <a:r>
              <a:rPr lang="he-IL" sz="1800" dirty="0">
                <a:latin typeface="David" panose="020E0502060401010101" pitchFamily="34" charset="-79"/>
                <a:cs typeface="David" pitchFamily="34" charset="-79"/>
              </a:rPr>
              <a:t>  -תחזוקה (</a:t>
            </a:r>
            <a:r>
              <a:rPr lang="en-US" sz="1800" dirty="0">
                <a:latin typeface="David" panose="020E0502060401010101" pitchFamily="34" charset="-79"/>
                <a:cs typeface="David" pitchFamily="34" charset="-79"/>
              </a:rPr>
              <a:t> ,(MNT</a:t>
            </a:r>
            <a:endParaRPr lang="he-IL" sz="1800" dirty="0">
              <a:latin typeface="David" pitchFamily="34" charset="-79"/>
              <a:cs typeface="David" pitchFamily="34" charset="-79"/>
            </a:endParaRPr>
          </a:p>
          <a:p>
            <a:pPr marL="0" indent="0" algn="r" rtl="1">
              <a:buNone/>
            </a:pPr>
            <a:r>
              <a:rPr lang="he-IL" sz="1800" dirty="0">
                <a:latin typeface="David" pitchFamily="34" charset="-79"/>
                <a:cs typeface="David" pitchFamily="34" charset="-79"/>
              </a:rPr>
              <a:t>שבא לידי ביטוי בתיקון לאיתור ותיקון שגיאה.  ובדוגמא של מהנוסחה הזאת </a:t>
            </a:r>
            <a:endParaRPr lang="en-US" sz="1800" dirty="0">
              <a:latin typeface="David" panose="020E0502060401010101" pitchFamily="34" charset="-79"/>
              <a:cs typeface="David" pitchFamily="34" charset="-79"/>
            </a:endParaRPr>
          </a:p>
          <a:p>
            <a:pPr marL="0" indent="0" algn="r" rtl="1">
              <a:buNone/>
            </a:pPr>
            <a:r>
              <a:rPr lang="he-IL" sz="1800" dirty="0">
                <a:latin typeface="David" panose="020E0502060401010101" pitchFamily="34" charset="-79"/>
                <a:cs typeface="David" pitchFamily="34" charset="-79"/>
              </a:rPr>
              <a:t>שכדי ליצור אותה השתמשו ב</a:t>
            </a:r>
            <a:r>
              <a:rPr lang="en-US" sz="1800" dirty="0">
                <a:latin typeface="David" panose="020E0502060401010101" pitchFamily="34" charset="-79"/>
                <a:cs typeface="David" pitchFamily="34" charset="-79"/>
              </a:rPr>
              <a:t> interaction, collaboration, inheritance, encapsulation </a:t>
            </a:r>
            <a:r>
              <a:rPr lang="he-IL" sz="1800" dirty="0">
                <a:latin typeface="David" pitchFamily="34" charset="-79"/>
                <a:cs typeface="David" pitchFamily="34" charset="-79"/>
              </a:rPr>
              <a:t> שהם תוכנות של מונחה עצמים.</a:t>
            </a:r>
          </a:p>
          <a:p>
            <a:pPr marL="0" indent="0" algn="r" rtl="1">
              <a:buNone/>
            </a:pPr>
            <a:r>
              <a:rPr lang="he-IL" sz="1800" dirty="0">
                <a:latin typeface="David" pitchFamily="34" charset="-79"/>
                <a:cs typeface="David" pitchFamily="34" charset="-79"/>
              </a:rPr>
              <a:t>הסבר קצר על הנוסחה: </a:t>
            </a:r>
          </a:p>
          <a:p>
            <a:pPr marL="0" indent="0" algn="r" rtl="1">
              <a:buNone/>
            </a:pPr>
            <a:r>
              <a:rPr lang="he-IL" sz="1800" dirty="0">
                <a:latin typeface="David" pitchFamily="34" charset="-79"/>
                <a:cs typeface="David" pitchFamily="34" charset="-79"/>
              </a:rPr>
              <a:t> </a:t>
            </a:r>
            <a:r>
              <a:rPr lang="en-US" sz="1800" dirty="0">
                <a:latin typeface="David" panose="020E0502060401010101" pitchFamily="34" charset="-79"/>
                <a:cs typeface="David" pitchFamily="34" charset="-79"/>
              </a:rPr>
              <a:t>NR</a:t>
            </a:r>
            <a:r>
              <a:rPr lang="he-IL" sz="1800" dirty="0">
                <a:latin typeface="David" pitchFamily="34" charset="-79"/>
                <a:cs typeface="David" pitchFamily="34" charset="-79"/>
              </a:rPr>
              <a:t>-  המספר הכולל של היחסים במערכת.</a:t>
            </a:r>
          </a:p>
          <a:p>
            <a:pPr marL="0" indent="0" algn="r" rtl="1">
              <a:buNone/>
            </a:pPr>
            <a:r>
              <a:rPr lang="en-US" sz="1800" dirty="0">
                <a:latin typeface="David" panose="020E0502060401010101" pitchFamily="34" charset="-79"/>
                <a:cs typeface="David" pitchFamily="34" charset="-79"/>
              </a:rPr>
              <a:t>NARO</a:t>
            </a:r>
            <a:r>
              <a:rPr lang="he-IL" sz="1800" dirty="0">
                <a:latin typeface="David" panose="020E0502060401010101" pitchFamily="34" charset="-79"/>
                <a:cs typeface="David" pitchFamily="34" charset="-79"/>
              </a:rPr>
              <a:t>- </a:t>
            </a:r>
            <a:r>
              <a:rPr lang="he-IL" sz="1800" dirty="0" err="1">
                <a:latin typeface="David" panose="020E0502060401010101" pitchFamily="34" charset="-79"/>
                <a:cs typeface="David" pitchFamily="34" charset="-79"/>
              </a:rPr>
              <a:t>אובייקטי</a:t>
            </a:r>
            <a:r>
              <a:rPr lang="he-IL" sz="1800" dirty="0">
                <a:latin typeface="David" panose="020E0502060401010101" pitchFamily="34" charset="-79"/>
                <a:cs typeface="David" pitchFamily="34" charset="-79"/>
              </a:rPr>
              <a:t> הדרישה</a:t>
            </a:r>
          </a:p>
          <a:p>
            <a:pPr marL="0" indent="0" algn="r" rtl="1">
              <a:buNone/>
            </a:pPr>
            <a:r>
              <a:rPr lang="he-IL" sz="1800" dirty="0">
                <a:latin typeface="David" panose="020E0502060401010101" pitchFamily="34" charset="-79"/>
                <a:cs typeface="David" pitchFamily="34" charset="-79"/>
              </a:rPr>
              <a:t> </a:t>
            </a:r>
            <a:r>
              <a:rPr lang="en-US" sz="1800" dirty="0">
                <a:latin typeface="David" panose="020E0502060401010101" pitchFamily="34" charset="-79"/>
                <a:cs typeface="David" pitchFamily="34" charset="-79"/>
              </a:rPr>
              <a:t>NAR</a:t>
            </a:r>
            <a:r>
              <a:rPr lang="he-IL" sz="1800" dirty="0">
                <a:latin typeface="David" panose="020E0502060401010101" pitchFamily="34" charset="-79"/>
                <a:cs typeface="David" pitchFamily="34" charset="-79"/>
              </a:rPr>
              <a:t>- אובייקטים ויחסים בין</a:t>
            </a:r>
          </a:p>
          <a:p>
            <a:pPr marL="0" indent="0" algn="r" rtl="1">
              <a:buNone/>
            </a:pPr>
            <a:r>
              <a:rPr lang="he-IL" sz="1800" dirty="0">
                <a:latin typeface="David" panose="020E0502060401010101" pitchFamily="34" charset="-79"/>
                <a:cs typeface="David" pitchFamily="34" charset="-79"/>
              </a:rPr>
              <a:t>אובייקטים בהתאמה אשר נמחקים מן המערכת במהלך תחזוקה.</a:t>
            </a:r>
          </a:p>
          <a:p>
            <a:pPr marL="0" indent="0" algn="r" rtl="1">
              <a:buNone/>
            </a:pPr>
            <a:endParaRPr lang="he-IL" sz="1800" dirty="0">
              <a:latin typeface="David" panose="020E0502060401010101" pitchFamily="34" charset="-79"/>
              <a:cs typeface="David" pitchFamily="34" charset="-79"/>
            </a:endParaRPr>
          </a:p>
          <a:p>
            <a:pPr marL="0" indent="0" algn="r" rtl="1">
              <a:buNone/>
            </a:pPr>
            <a:endParaRPr lang="he-IL" sz="1800" dirty="0">
              <a:latin typeface="David" panose="020E0502060401010101" pitchFamily="34" charset="-79"/>
              <a:cs typeface="David" pitchFamily="34" charset="-79"/>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373" y="2069813"/>
            <a:ext cx="4002366" cy="60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מחבר ישר 8"/>
          <p:cNvCxnSpPr/>
          <p:nvPr/>
        </p:nvCxnSpPr>
        <p:spPr>
          <a:xfrm>
            <a:off x="4746048" y="407193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כותרת 1"/>
          <p:cNvSpPr>
            <a:spLocks noGrp="1"/>
          </p:cNvSpPr>
          <p:nvPr>
            <p:ph type="title"/>
          </p:nvPr>
        </p:nvSpPr>
        <p:spPr>
          <a:xfrm>
            <a:off x="593148" y="274493"/>
            <a:ext cx="10515600" cy="1325563"/>
          </a:xfrm>
        </p:spPr>
        <p:txBody>
          <a:bodyPr>
            <a:normAutofit/>
          </a:bodyPr>
          <a:lstStyle/>
          <a:p>
            <a:pPr algn="r" rtl="1"/>
            <a:r>
              <a:rPr lang="he-IL" sz="4800" dirty="0">
                <a:solidFill>
                  <a:schemeClr val="bg1"/>
                </a:solidFill>
                <a:latin typeface="David" pitchFamily="34" charset="-79"/>
                <a:cs typeface="David" pitchFamily="34" charset="-79"/>
              </a:rPr>
              <a:t>דוגמאות לנוסחאות</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1456" y="3462027"/>
            <a:ext cx="312420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445727" y="3067050"/>
            <a:ext cx="6400800" cy="276999"/>
          </a:xfrm>
          <a:prstGeom prst="rect">
            <a:avLst/>
          </a:prstGeom>
          <a:noFill/>
        </p:spPr>
        <p:txBody>
          <a:bodyPr wrap="square" rtlCol="1">
            <a:spAutoFit/>
          </a:bodyPr>
          <a:lstStyle/>
          <a:p>
            <a:r>
              <a:rPr lang="he-IL" sz="1050" dirty="0">
                <a:solidFill>
                  <a:schemeClr val="bg1"/>
                </a:solidFill>
                <a:latin typeface="David" panose="020E0502060401010101" pitchFamily="34" charset="-79"/>
                <a:cs typeface="David" panose="020E0502060401010101" pitchFamily="34" charset="-79"/>
              </a:rPr>
              <a:t>                                     </a:t>
            </a:r>
            <a:r>
              <a:rPr lang="he-IL" sz="1200" dirty="0" err="1">
                <a:latin typeface="David" panose="020E0502060401010101" pitchFamily="34" charset="-79"/>
                <a:cs typeface="David" panose="020E0502060401010101" pitchFamily="34" charset="-79"/>
              </a:rPr>
              <a:t>כימוס</a:t>
            </a:r>
            <a:r>
              <a:rPr lang="he-IL" sz="1200" dirty="0">
                <a:latin typeface="David" panose="020E0502060401010101" pitchFamily="34" charset="-79"/>
                <a:cs typeface="David" panose="020E0502060401010101" pitchFamily="34" charset="-79"/>
              </a:rPr>
              <a:t>                         ירושה                  שיתוף פעולה                      יחסים                                   </a:t>
            </a:r>
            <a:endParaRPr lang="he-IL" sz="105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159356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487798" y="276044"/>
            <a:ext cx="5285266" cy="1199941"/>
          </a:xfrm>
        </p:spPr>
        <p:txBody>
          <a:bodyPr>
            <a:normAutofit/>
          </a:bodyPr>
          <a:lstStyle/>
          <a:p>
            <a:pPr algn="ctr"/>
            <a:r>
              <a:rPr lang="he-IL" sz="4400" dirty="0">
                <a:solidFill>
                  <a:srgbClr val="FFC000"/>
                </a:solidFill>
                <a:latin typeface="David" panose="020E0502060401010101" pitchFamily="34" charset="-79"/>
                <a:cs typeface="David" panose="020E0502060401010101" pitchFamily="34" charset="-79"/>
              </a:rPr>
              <a:t>שאלות המחקר</a:t>
            </a:r>
          </a:p>
        </p:txBody>
      </p:sp>
      <p:sp>
        <p:nvSpPr>
          <p:cNvPr id="3" name="מציין מיקום תוכן 2"/>
          <p:cNvSpPr>
            <a:spLocks noGrp="1"/>
          </p:cNvSpPr>
          <p:nvPr>
            <p:ph idx="1"/>
          </p:nvPr>
        </p:nvSpPr>
        <p:spPr>
          <a:xfrm>
            <a:off x="1173191" y="1852672"/>
            <a:ext cx="9874219" cy="2762460"/>
          </a:xfrm>
        </p:spPr>
        <p:txBody>
          <a:bodyPr>
            <a:noAutofit/>
          </a:bodyPr>
          <a:lstStyle/>
          <a:p>
            <a:pPr marL="457200" indent="-457200">
              <a:buFont typeface="+mj-lt"/>
              <a:buAutoNum type="arabicPeriod"/>
            </a:pPr>
            <a:r>
              <a:rPr lang="he-IL" sz="2000" dirty="0">
                <a:latin typeface="David" panose="020E0502060401010101" pitchFamily="34" charset="-79"/>
                <a:cs typeface="David" panose="020E0502060401010101" pitchFamily="34" charset="-79"/>
              </a:rPr>
              <a:t>כיצד ניתן לתכנן מערכת מידע רפואית כה גדולה ומורכבת, הכוללת בתוכה אובייקטים רבים</a:t>
            </a:r>
            <a:r>
              <a:rPr lang="en-US" sz="2000" dirty="0">
                <a:latin typeface="David" panose="020E0502060401010101" pitchFamily="34" charset="-79"/>
                <a:cs typeface="David" panose="020E0502060401010101" pitchFamily="34" charset="-79"/>
              </a:rPr>
              <a:t>,</a:t>
            </a:r>
            <a:r>
              <a:rPr lang="he-IL" sz="2000" dirty="0">
                <a:latin typeface="David" panose="020E0502060401010101" pitchFamily="34" charset="-79"/>
                <a:cs typeface="David" panose="020E0502060401010101" pitchFamily="34" charset="-79"/>
              </a:rPr>
              <a:t> כך שתהיה גמישה לשינויים וידידותית למשתמש?</a:t>
            </a:r>
          </a:p>
          <a:p>
            <a:pPr marL="457200" indent="-457200">
              <a:buFont typeface="+mj-lt"/>
              <a:buAutoNum type="arabicPeriod"/>
            </a:pPr>
            <a:r>
              <a:rPr lang="he-IL" sz="2000" dirty="0">
                <a:latin typeface="David" panose="020E0502060401010101" pitchFamily="34" charset="-79"/>
                <a:cs typeface="David" panose="020E0502060401010101" pitchFamily="34" charset="-79"/>
              </a:rPr>
              <a:t>כיצד ניתן לתכנן מאגר נתונים מונחה עצמים המכיל מידע רב ומאפשר גישה קלה למידע בו?</a:t>
            </a:r>
          </a:p>
          <a:p>
            <a:pPr marL="457200" indent="-457200">
              <a:buFont typeface="+mj-lt"/>
              <a:buAutoNum type="arabicPeriod"/>
            </a:pPr>
            <a:r>
              <a:rPr lang="he-IL" sz="2000" dirty="0">
                <a:latin typeface="David" panose="020E0502060401010101" pitchFamily="34" charset="-79"/>
                <a:cs typeface="David" panose="020E0502060401010101" pitchFamily="34" charset="-79"/>
              </a:rPr>
              <a:t>כיצד לתכנן בקר שיוט אוטומטי בשיטה מונחת עצמים כך שיהיה בעל מודולריות מרבית לפלטפורמות שונות?</a:t>
            </a:r>
          </a:p>
          <a:p>
            <a:pPr marL="457200" indent="-457200">
              <a:buFont typeface="+mj-lt"/>
              <a:buAutoNum type="arabicPeriod"/>
            </a:pPr>
            <a:r>
              <a:rPr lang="he-IL" sz="2000" dirty="0">
                <a:latin typeface="David" panose="020E0502060401010101" pitchFamily="34" charset="-79"/>
                <a:cs typeface="David" panose="020E0502060401010101" pitchFamily="34" charset="-79"/>
              </a:rPr>
              <a:t>כיצד ניתן להעריך את  איכות הדרישות?  ולהפחית כשל של מערכות המידע הכללים?</a:t>
            </a:r>
          </a:p>
          <a:p>
            <a:pPr marL="0" indent="0">
              <a:buNone/>
            </a:pPr>
            <a:endParaRPr lang="he-IL" sz="2000" dirty="0">
              <a:latin typeface="David" panose="020E0502060401010101" pitchFamily="34" charset="-79"/>
              <a:cs typeface="David" panose="020E0502060401010101" pitchFamily="34" charset="-79"/>
            </a:endParaRPr>
          </a:p>
          <a:p>
            <a:pPr marL="457200" indent="-457200">
              <a:buFont typeface="+mj-lt"/>
              <a:buAutoNum type="arabicPeriod"/>
            </a:pPr>
            <a:endParaRPr lang="he-IL" sz="20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0130458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692894"/>
            <a:ext cx="10685318" cy="2684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מציין מיקום תוכן 2"/>
          <p:cNvSpPr>
            <a:spLocks noGrp="1"/>
          </p:cNvSpPr>
          <p:nvPr>
            <p:ph idx="1"/>
          </p:nvPr>
        </p:nvSpPr>
        <p:spPr>
          <a:xfrm>
            <a:off x="838200" y="394855"/>
            <a:ext cx="10685318" cy="5830454"/>
          </a:xfrm>
        </p:spPr>
        <p:txBody>
          <a:bodyPr>
            <a:noAutofit/>
          </a:bodyPr>
          <a:lstStyle/>
          <a:p>
            <a:pPr marL="0" indent="0" algn="r" rtl="1">
              <a:buNone/>
            </a:pPr>
            <a:endParaRPr lang="he-IL" sz="1800" dirty="0">
              <a:latin typeface="David" panose="020E0502060401010101" pitchFamily="34" charset="-79"/>
              <a:cs typeface="David" panose="020E0502060401010101" pitchFamily="34" charset="-79"/>
            </a:endParaRPr>
          </a:p>
          <a:p>
            <a:pPr marL="0" indent="0" algn="r" rtl="1">
              <a:buNone/>
            </a:pPr>
            <a:endParaRPr lang="he-IL" sz="1800" dirty="0">
              <a:latin typeface="David" panose="020E0502060401010101" pitchFamily="34" charset="-79"/>
              <a:cs typeface="David" panose="020E0502060401010101" pitchFamily="34" charset="-79"/>
            </a:endParaRPr>
          </a:p>
          <a:p>
            <a:pPr marL="0" indent="0" algn="r" rtl="1">
              <a:buNone/>
            </a:pPr>
            <a:r>
              <a:rPr lang="he-IL" sz="1800" dirty="0">
                <a:latin typeface="David" panose="020E0502060401010101" pitchFamily="34" charset="-79"/>
                <a:cs typeface="David" panose="020E0502060401010101" pitchFamily="34" charset="-79"/>
              </a:rPr>
              <a:t>למשל </a:t>
            </a:r>
            <a:r>
              <a:rPr lang="en-US" sz="1800" dirty="0">
                <a:latin typeface="David" panose="020E0502060401010101" pitchFamily="34" charset="-79"/>
                <a:cs typeface="David" pitchFamily="34" charset="-79"/>
              </a:rPr>
              <a:t>Completeness </a:t>
            </a:r>
            <a:r>
              <a:rPr lang="he-IL" sz="1800" dirty="0">
                <a:latin typeface="David" panose="020E0502060401010101" pitchFamily="34" charset="-79"/>
                <a:cs typeface="David" pitchFamily="34" charset="-79"/>
              </a:rPr>
              <a:t> - שלמות(</a:t>
            </a:r>
            <a:r>
              <a:rPr lang="en-US" sz="1800" dirty="0">
                <a:latin typeface="David" panose="020E0502060401010101" pitchFamily="34" charset="-79"/>
                <a:cs typeface="David" pitchFamily="34" charset="-79"/>
              </a:rPr>
              <a:t>COM</a:t>
            </a:r>
            <a:r>
              <a:rPr lang="he-IL" sz="1800" dirty="0">
                <a:latin typeface="David" pitchFamily="34" charset="-79"/>
                <a:cs typeface="David" pitchFamily="34" charset="-79"/>
              </a:rPr>
              <a:t>)</a:t>
            </a:r>
          </a:p>
          <a:p>
            <a:pPr marL="0" indent="0" algn="r" rtl="1">
              <a:buNone/>
            </a:pPr>
            <a:r>
              <a:rPr lang="he-IL" sz="1800" dirty="0">
                <a:latin typeface="David" pitchFamily="34" charset="-79"/>
                <a:cs typeface="David" pitchFamily="34" charset="-79"/>
              </a:rPr>
              <a:t>דרישה הדורשת שלא יהיו חורים במפרט של האובייקטים כלומר שלמות.</a:t>
            </a:r>
          </a:p>
          <a:p>
            <a:pPr marL="0" indent="0" algn="r" rtl="1">
              <a:buNone/>
            </a:pPr>
            <a:r>
              <a:rPr lang="he-IL" sz="1800" dirty="0">
                <a:latin typeface="David" pitchFamily="34" charset="-79"/>
                <a:cs typeface="David" pitchFamily="34" charset="-79"/>
              </a:rPr>
              <a:t>כלומר אנו צריכים לכלול את כל הדרישות והאילוצים.</a:t>
            </a:r>
          </a:p>
          <a:p>
            <a:pPr marL="0" indent="0" algn="r" rtl="1">
              <a:buNone/>
            </a:pPr>
            <a:endParaRPr lang="he-IL" sz="1800" dirty="0">
              <a:latin typeface="David" pitchFamily="34" charset="-79"/>
              <a:cs typeface="David" pitchFamily="34" charset="-79"/>
            </a:endParaRPr>
          </a:p>
          <a:p>
            <a:pPr marL="0" indent="0" algn="r" rtl="1">
              <a:buNone/>
            </a:pPr>
            <a:endParaRPr lang="he-IL" sz="1800" dirty="0">
              <a:latin typeface="David" pitchFamily="34" charset="-79"/>
              <a:cs typeface="David" pitchFamily="34" charset="-79"/>
            </a:endParaRPr>
          </a:p>
          <a:p>
            <a:pPr marL="0" indent="0" algn="r" rtl="1">
              <a:buNone/>
            </a:pPr>
            <a:endParaRPr lang="he-IL" sz="1800" dirty="0">
              <a:latin typeface="David" pitchFamily="34" charset="-79"/>
              <a:cs typeface="David" pitchFamily="34" charset="-79"/>
            </a:endParaRPr>
          </a:p>
          <a:p>
            <a:pPr marL="0" indent="0" algn="r" rtl="1">
              <a:buNone/>
            </a:pPr>
            <a:endParaRPr lang="he-IL" sz="1800" dirty="0">
              <a:latin typeface="David" pitchFamily="34" charset="-79"/>
              <a:cs typeface="David" pitchFamily="34" charset="-79"/>
            </a:endParaRPr>
          </a:p>
          <a:p>
            <a:pPr marL="0" indent="0" algn="r" rtl="1">
              <a:buNone/>
            </a:pPr>
            <a:endParaRPr lang="he-IL" sz="1800" dirty="0">
              <a:latin typeface="David" pitchFamily="34" charset="-79"/>
              <a:cs typeface="David" pitchFamily="34" charset="-79"/>
            </a:endParaRPr>
          </a:p>
          <a:p>
            <a:pPr marL="0" indent="0" algn="r" rtl="1">
              <a:buNone/>
            </a:pPr>
            <a:endParaRPr lang="en-US" sz="1800" dirty="0">
              <a:latin typeface="David" panose="020E0502060401010101" pitchFamily="34" charset="-79"/>
              <a:cs typeface="David" panose="020E0502060401010101" pitchFamily="34" charset="-79"/>
            </a:endParaRPr>
          </a:p>
          <a:p>
            <a:pPr marL="0" indent="0">
              <a:buNone/>
            </a:pPr>
            <a:r>
              <a:rPr lang="he-IL" sz="1800" b="1" dirty="0">
                <a:latin typeface="David" panose="020E0502060401010101" pitchFamily="34" charset="-79"/>
                <a:cs typeface="David" panose="020E0502060401010101" pitchFamily="34" charset="-79"/>
              </a:rPr>
              <a:t>                                                                                                                                                  </a:t>
            </a:r>
            <a:r>
              <a:rPr lang="he-IL" sz="1800" dirty="0">
                <a:latin typeface="David" pitchFamily="34" charset="-79"/>
                <a:cs typeface="David" pitchFamily="34" charset="-79"/>
              </a:rPr>
              <a:t>רשימת דרישות המשתמש.</a:t>
            </a:r>
          </a:p>
          <a:p>
            <a:pPr marL="0" indent="0" algn="r" rtl="1">
              <a:buNone/>
            </a:pPr>
            <a:endParaRPr lang="he-IL" sz="1800" b="1" dirty="0">
              <a:latin typeface="David" panose="020E0502060401010101" pitchFamily="34" charset="-79"/>
              <a:cs typeface="David" panose="020E0502060401010101" pitchFamily="34" charset="-79"/>
            </a:endParaRPr>
          </a:p>
          <a:p>
            <a:pPr marL="0" indent="0" algn="r" rtl="1">
              <a:buNone/>
            </a:pPr>
            <a:r>
              <a:rPr lang="he-IL" sz="1800" b="1" dirty="0">
                <a:latin typeface="David" panose="020E0502060401010101" pitchFamily="34" charset="-79"/>
                <a:cs typeface="David" panose="020E0502060401010101" pitchFamily="34" charset="-79"/>
              </a:rPr>
              <a:t>        								</a:t>
            </a:r>
            <a:endParaRPr lang="he-IL" sz="1800" dirty="0">
              <a:latin typeface="David" pitchFamily="34" charset="-79"/>
              <a:cs typeface="David" pitchFamily="34" charset="-79"/>
            </a:endParaRPr>
          </a:p>
          <a:p>
            <a:pPr marL="0" indent="0" algn="r" rtl="1">
              <a:buNone/>
            </a:pPr>
            <a:endParaRPr lang="en-US" sz="1800" dirty="0">
              <a:latin typeface="David" panose="020E0502060401010101" pitchFamily="34" charset="-79"/>
              <a:cs typeface="David" panose="020E0502060401010101" pitchFamily="34" charset="-79"/>
            </a:endParaRPr>
          </a:p>
          <a:p>
            <a:pPr marL="0" indent="0" algn="r" rtl="1">
              <a:buNone/>
            </a:pPr>
            <a:r>
              <a:rPr lang="he-IL" sz="1800" dirty="0">
                <a:latin typeface="David" pitchFamily="34" charset="-79"/>
                <a:cs typeface="David" pitchFamily="34" charset="-79"/>
              </a:rPr>
              <a:t>                                                                                                                                                                                                                                                               </a:t>
            </a:r>
            <a:endParaRPr lang="en-US" sz="1800" dirty="0">
              <a:latin typeface="David" panose="020E0502060401010101" pitchFamily="34" charset="-79"/>
              <a:cs typeface="David" panose="020E0502060401010101" pitchFamily="34" charset="-79"/>
            </a:endParaRPr>
          </a:p>
        </p:txBody>
      </p:sp>
      <p:cxnSp>
        <p:nvCxnSpPr>
          <p:cNvPr id="9" name="מחבר ישר 8"/>
          <p:cNvCxnSpPr/>
          <p:nvPr/>
        </p:nvCxnSpPr>
        <p:spPr>
          <a:xfrm>
            <a:off x="4746048" y="407193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כותרת 1"/>
          <p:cNvSpPr>
            <a:spLocks noGrp="1"/>
          </p:cNvSpPr>
          <p:nvPr>
            <p:ph type="title"/>
          </p:nvPr>
        </p:nvSpPr>
        <p:spPr>
          <a:xfrm>
            <a:off x="666750" y="0"/>
            <a:ext cx="10515600" cy="1325563"/>
          </a:xfrm>
        </p:spPr>
        <p:txBody>
          <a:bodyPr>
            <a:normAutofit/>
          </a:bodyPr>
          <a:lstStyle/>
          <a:p>
            <a:pPr algn="just" rtl="1"/>
            <a:r>
              <a:rPr lang="he-IL" dirty="0">
                <a:solidFill>
                  <a:schemeClr val="bg1"/>
                </a:solidFill>
                <a:latin typeface="David" pitchFamily="34" charset="-79"/>
                <a:cs typeface="David" pitchFamily="34" charset="-79"/>
              </a:rPr>
              <a:t>דוגמאות לנוסחאות</a:t>
            </a: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5666" y="5377738"/>
            <a:ext cx="43338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1748451"/>
            <a:ext cx="43338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46724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143001" y="278793"/>
            <a:ext cx="10069944" cy="1478570"/>
          </a:xfrm>
        </p:spPr>
        <p:txBody>
          <a:bodyPr>
            <a:noAutofit/>
          </a:bodyPr>
          <a:lstStyle/>
          <a:p>
            <a:pPr algn="r" rtl="1"/>
            <a:r>
              <a:rPr lang="he-IL" sz="4200" dirty="0">
                <a:solidFill>
                  <a:schemeClr val="bg1"/>
                </a:solidFill>
                <a:latin typeface="David" panose="020E0502060401010101" pitchFamily="34" charset="-79"/>
                <a:cs typeface="David" pitchFamily="34" charset="-79"/>
              </a:rPr>
              <a:t>מקרה הלימוד - מדידת איכות של</a:t>
            </a:r>
            <a:r>
              <a:rPr lang="en-US" sz="4200" dirty="0">
                <a:solidFill>
                  <a:schemeClr val="bg1"/>
                </a:solidFill>
                <a:latin typeface="David" panose="020E0502060401010101" pitchFamily="34" charset="-79"/>
                <a:cs typeface="David" panose="020E0502060401010101" pitchFamily="34" charset="-79"/>
              </a:rPr>
              <a:t> </a:t>
            </a:r>
            <a:r>
              <a:rPr lang="he-IL" sz="4200" dirty="0">
                <a:solidFill>
                  <a:schemeClr val="bg1"/>
                </a:solidFill>
                <a:latin typeface="David" panose="020E0502060401010101" pitchFamily="34" charset="-79"/>
                <a:cs typeface="David" panose="020E0502060401010101" pitchFamily="34" charset="-79"/>
              </a:rPr>
              <a:t> מערכת של עסק בתחום הקמעונות</a:t>
            </a:r>
            <a:r>
              <a:rPr lang="he-IL" sz="4200" dirty="0">
                <a:latin typeface="David" panose="020E0502060401010101" pitchFamily="34" charset="-79"/>
                <a:cs typeface="David" panose="020E0502060401010101" pitchFamily="34" charset="-79"/>
              </a:rPr>
              <a:t/>
            </a:r>
            <a:br>
              <a:rPr lang="he-IL" sz="4200" dirty="0">
                <a:latin typeface="David" panose="020E0502060401010101" pitchFamily="34" charset="-79"/>
                <a:cs typeface="David" panose="020E0502060401010101" pitchFamily="34" charset="-79"/>
              </a:rPr>
            </a:br>
            <a:endParaRPr lang="he-IL" sz="4200"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a:xfrm>
            <a:off x="838200" y="1129433"/>
            <a:ext cx="10515600" cy="5147541"/>
          </a:xfrm>
        </p:spPr>
        <p:txBody>
          <a:bodyPr>
            <a:noAutofit/>
          </a:bodyPr>
          <a:lstStyle/>
          <a:p>
            <a:pPr marL="0" indent="0" algn="r" rtl="1">
              <a:buNone/>
            </a:pPr>
            <a:endParaRPr lang="he-IL" sz="1800" dirty="0">
              <a:latin typeface="David" pitchFamily="34" charset="-79"/>
              <a:cs typeface="David" pitchFamily="34" charset="-79"/>
            </a:endParaRPr>
          </a:p>
          <a:p>
            <a:pPr marL="0" indent="0" algn="r" rtl="1">
              <a:buNone/>
            </a:pPr>
            <a:r>
              <a:rPr lang="he-IL" sz="1800" dirty="0">
                <a:latin typeface="David" pitchFamily="34" charset="-79"/>
                <a:cs typeface="David" pitchFamily="34" charset="-79"/>
              </a:rPr>
              <a:t>שלב ראשון:  לרכוש את המוצרים למכירה.</a:t>
            </a:r>
          </a:p>
          <a:p>
            <a:pPr marL="0" indent="0" algn="r" rtl="1">
              <a:buNone/>
            </a:pPr>
            <a:r>
              <a:rPr lang="he-IL" sz="1800" dirty="0">
                <a:latin typeface="David" pitchFamily="34" charset="-79"/>
                <a:cs typeface="David" pitchFamily="34" charset="-79"/>
              </a:rPr>
              <a:t>שלב שני:     מכירה פעילה כגון (התמודדות עם הזמנות של לקוחות ומכירתם לפי סדר ההזמנה).</a:t>
            </a:r>
          </a:p>
          <a:p>
            <a:pPr marL="0" indent="0" algn="r" rtl="1">
              <a:buNone/>
            </a:pPr>
            <a:r>
              <a:rPr lang="he-IL" sz="1800" dirty="0">
                <a:latin typeface="David" pitchFamily="34" charset="-79"/>
                <a:cs typeface="David" pitchFamily="34" charset="-79"/>
              </a:rPr>
              <a:t>שלב שלישי: טיפול בתשלומים (שכר וכדומה) .</a:t>
            </a:r>
          </a:p>
          <a:p>
            <a:pPr marL="0" indent="0" algn="r" rtl="1">
              <a:buNone/>
            </a:pPr>
            <a:endParaRPr lang="he-IL" sz="1800" dirty="0">
              <a:latin typeface="David" pitchFamily="34" charset="-79"/>
              <a:cs typeface="David" pitchFamily="34" charset="-79"/>
            </a:endParaRPr>
          </a:p>
          <a:p>
            <a:pPr marL="0" indent="0" algn="r" rtl="1">
              <a:buNone/>
            </a:pPr>
            <a:r>
              <a:rPr lang="he-IL" sz="1800" dirty="0">
                <a:latin typeface="David" pitchFamily="34" charset="-79"/>
                <a:cs typeface="David" pitchFamily="34" charset="-79"/>
              </a:rPr>
              <a:t>עכשיו אחרי שהכרתנו את השלבים הללו של עסק קמעוני נמפה אותם לתוך האובייקט העסקי</a:t>
            </a:r>
          </a:p>
          <a:p>
            <a:pPr marL="0" indent="0">
              <a:buNone/>
            </a:pPr>
            <a:r>
              <a:rPr lang="he-IL" sz="1800" dirty="0">
                <a:latin typeface="David" pitchFamily="34" charset="-79"/>
                <a:cs typeface="David" pitchFamily="34" charset="-79"/>
              </a:rPr>
              <a:t>ונחלקם ל-3 אובייקטים עסקיים:                                                                                 אלו הם ה</a:t>
            </a:r>
            <a:r>
              <a:rPr lang="en-US" sz="1800" dirty="0">
                <a:latin typeface="David" pitchFamily="34" charset="-79"/>
                <a:cs typeface="David" pitchFamily="34" charset="-79"/>
              </a:rPr>
              <a:t> entity</a:t>
            </a:r>
            <a:endParaRPr lang="he-IL" sz="1800" dirty="0">
              <a:latin typeface="David" pitchFamily="34" charset="-79"/>
              <a:cs typeface="David" pitchFamily="34" charset="-79"/>
            </a:endParaRPr>
          </a:p>
          <a:p>
            <a:pPr marL="0" indent="0" rtl="1">
              <a:buNone/>
            </a:pPr>
            <a:r>
              <a:rPr lang="he-IL" sz="1800" dirty="0">
                <a:latin typeface="David" pitchFamily="34" charset="-79"/>
                <a:cs typeface="David" pitchFamily="34" charset="-79"/>
              </a:rPr>
              <a:t> </a:t>
            </a:r>
            <a:r>
              <a:rPr lang="en-US" sz="1800" dirty="0">
                <a:latin typeface="David" pitchFamily="34" charset="-79"/>
                <a:cs typeface="David" pitchFamily="34" charset="-79"/>
              </a:rPr>
              <a:t>Procurements</a:t>
            </a:r>
            <a:r>
              <a:rPr lang="he-IL" sz="1800" dirty="0">
                <a:latin typeface="David" pitchFamily="34" charset="-79"/>
                <a:cs typeface="David" pitchFamily="34" charset="-79"/>
              </a:rPr>
              <a:t>    ---&gt;    </a:t>
            </a:r>
            <a:r>
              <a:rPr lang="en-US" sz="1800" dirty="0">
                <a:latin typeface="David" pitchFamily="34" charset="-79"/>
                <a:cs typeface="David" pitchFamily="34" charset="-79"/>
              </a:rPr>
              <a:t>Book Order, Process Order, Deliver Product, Received Product, Credit Amount, Received )Amount</a:t>
            </a:r>
            <a:r>
              <a:rPr lang="he-IL" sz="1800" dirty="0">
                <a:latin typeface="David" pitchFamily="34" charset="-79"/>
                <a:cs typeface="David" pitchFamily="34" charset="-79"/>
              </a:rPr>
              <a:t>רכישה)</a:t>
            </a:r>
          </a:p>
          <a:p>
            <a:pPr marL="0" indent="0" algn="l" rtl="1">
              <a:buNone/>
            </a:pPr>
            <a:r>
              <a:rPr lang="en-US" sz="1800" dirty="0">
                <a:latin typeface="David" pitchFamily="34" charset="-79"/>
                <a:cs typeface="David" pitchFamily="34" charset="-79"/>
              </a:rPr>
              <a:t>Accounts:</a:t>
            </a:r>
            <a:r>
              <a:rPr lang="he-IL" sz="1800" dirty="0">
                <a:latin typeface="David" pitchFamily="34" charset="-79"/>
                <a:cs typeface="David" pitchFamily="34" charset="-79"/>
              </a:rPr>
              <a:t>    ----&gt;    </a:t>
            </a:r>
            <a:r>
              <a:rPr lang="en-US" sz="1800" dirty="0">
                <a:latin typeface="David" pitchFamily="34" charset="-79"/>
                <a:cs typeface="David" pitchFamily="34" charset="-79"/>
              </a:rPr>
              <a:t>Raise Procurement Bill, Payment Adjust, Raise Bill for Order, Payment Clearance for Order</a:t>
            </a:r>
            <a:r>
              <a:rPr lang="he-IL" sz="1800" dirty="0">
                <a:latin typeface="David" pitchFamily="34" charset="-79"/>
                <a:cs typeface="David" pitchFamily="34" charset="-79"/>
              </a:rPr>
              <a:t>  </a:t>
            </a:r>
          </a:p>
          <a:p>
            <a:pPr marL="0" indent="0" algn="l" rtl="1">
              <a:buNone/>
            </a:pPr>
            <a:r>
              <a:rPr lang="en-US" sz="1800" dirty="0">
                <a:latin typeface="David" pitchFamily="34" charset="-79"/>
                <a:cs typeface="David" pitchFamily="34" charset="-79"/>
              </a:rPr>
              <a:t>Sales</a:t>
            </a:r>
            <a:r>
              <a:rPr lang="he-IL" sz="1800" dirty="0">
                <a:latin typeface="David" pitchFamily="34" charset="-79"/>
                <a:cs typeface="David" pitchFamily="34" charset="-79"/>
              </a:rPr>
              <a:t>        -----&gt;        </a:t>
            </a:r>
            <a:r>
              <a:rPr lang="en-US" sz="1800" dirty="0">
                <a:latin typeface="David" pitchFamily="34" charset="-79"/>
                <a:cs typeface="David" pitchFamily="34" charset="-79"/>
              </a:rPr>
              <a:t>Place Order, Handle Order, Deliver Order Product, Receipt of Ordered Product, Received Payment from Client, Clear Payment</a:t>
            </a:r>
            <a:r>
              <a:rPr lang="en-US" sz="1800" dirty="0"/>
              <a:t>.</a:t>
            </a:r>
            <a:endParaRPr lang="he-IL" sz="1800"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946" y="2144712"/>
            <a:ext cx="2311400" cy="1702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27891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5686857" y="185880"/>
            <a:ext cx="4676343" cy="4351338"/>
          </a:xfrm>
        </p:spPr>
        <p:txBody>
          <a:bodyPr>
            <a:normAutofit/>
          </a:bodyPr>
          <a:lstStyle/>
          <a:p>
            <a:pPr marL="0" indent="0" algn="r" rtl="1">
              <a:buNone/>
            </a:pPr>
            <a:r>
              <a:rPr lang="he-IL" sz="1200" dirty="0">
                <a:latin typeface="David" panose="020E0502060401010101" pitchFamily="34" charset="-79"/>
                <a:cs typeface="David" panose="020E0502060401010101" pitchFamily="34" charset="-79"/>
              </a:rPr>
              <a:t>התרשימים  מבוססים על סמנטיקה של </a:t>
            </a:r>
            <a:r>
              <a:rPr lang="en-US" sz="1200" dirty="0">
                <a:latin typeface="David" panose="020E0502060401010101" pitchFamily="34" charset="-79"/>
                <a:cs typeface="David" panose="020E0502060401010101" pitchFamily="34" charset="-79"/>
              </a:rPr>
              <a:t>Business Object</a:t>
            </a:r>
            <a:r>
              <a:rPr lang="he-IL" sz="1200" dirty="0">
                <a:latin typeface="David" pitchFamily="34" charset="-79"/>
                <a:cs typeface="David" pitchFamily="34" charset="-79"/>
              </a:rPr>
              <a:t>  מהדוגמא הקודמת </a:t>
            </a:r>
          </a:p>
          <a:p>
            <a:pPr marL="0" indent="0" algn="r" rtl="1">
              <a:buNone/>
            </a:pPr>
            <a:r>
              <a:rPr lang="he-IL" sz="1200" dirty="0">
                <a:latin typeface="David" pitchFamily="34" charset="-79"/>
                <a:cs typeface="David" pitchFamily="34" charset="-79"/>
              </a:rPr>
              <a:t>בתרשים הגדול ניתן לראות את שלושת האובייקטים.</a:t>
            </a:r>
          </a:p>
          <a:p>
            <a:pPr marL="0" indent="0" algn="r" rtl="1">
              <a:buNone/>
            </a:pPr>
            <a:r>
              <a:rPr lang="he-IL" sz="1200" dirty="0">
                <a:latin typeface="David" pitchFamily="34" charset="-79"/>
                <a:cs typeface="David" pitchFamily="34" charset="-79"/>
              </a:rPr>
              <a:t>והוספנו עוד דברים למשל </a:t>
            </a:r>
          </a:p>
          <a:p>
            <a:pPr marL="0" indent="0" algn="r" rtl="1">
              <a:buNone/>
            </a:pPr>
            <a:r>
              <a:rPr lang="en-US" sz="1200" dirty="0">
                <a:latin typeface="David" pitchFamily="34" charset="-79"/>
                <a:cs typeface="David" pitchFamily="34" charset="-79"/>
              </a:rPr>
              <a:t>)</a:t>
            </a:r>
            <a:r>
              <a:rPr lang="he-IL" sz="1200" dirty="0">
                <a:latin typeface="David" pitchFamily="34" charset="-79"/>
                <a:cs typeface="David" pitchFamily="34" charset="-79"/>
              </a:rPr>
              <a:t>ספק)</a:t>
            </a:r>
            <a:r>
              <a:rPr lang="en-US" sz="1200" dirty="0">
                <a:latin typeface="David" pitchFamily="34" charset="-79"/>
                <a:cs typeface="David" pitchFamily="34" charset="-79"/>
              </a:rPr>
              <a:t>VENDOR</a:t>
            </a:r>
            <a:r>
              <a:rPr lang="he-IL" sz="1200" dirty="0">
                <a:latin typeface="David" pitchFamily="34" charset="-79"/>
                <a:cs typeface="David" pitchFamily="34" charset="-79"/>
              </a:rPr>
              <a:t>-         שיש לו :שם ,  עיר, מספר טלפון ,מספר רישיון.</a:t>
            </a:r>
          </a:p>
          <a:p>
            <a:pPr marL="0" indent="0" algn="r" rtl="1">
              <a:buNone/>
            </a:pPr>
            <a:r>
              <a:rPr lang="he-IL" sz="1200" dirty="0">
                <a:latin typeface="David" pitchFamily="34" charset="-79"/>
                <a:cs typeface="David" pitchFamily="34" charset="-79"/>
              </a:rPr>
              <a:t>ולמשל את ה </a:t>
            </a:r>
            <a:r>
              <a:rPr lang="en-US" sz="1200" dirty="0">
                <a:latin typeface="David" pitchFamily="34" charset="-79"/>
                <a:cs typeface="David" pitchFamily="34" charset="-79"/>
              </a:rPr>
              <a:t>Sales Manager</a:t>
            </a:r>
            <a:r>
              <a:rPr lang="he-IL" sz="1200" dirty="0">
                <a:latin typeface="David" pitchFamily="34" charset="-79"/>
                <a:cs typeface="David" pitchFamily="34" charset="-79"/>
              </a:rPr>
              <a:t>-      שמחברת בין שני אובייקטים  בעקיפין </a:t>
            </a:r>
          </a:p>
          <a:p>
            <a:pPr marL="0" indent="0" algn="r" rtl="1">
              <a:buNone/>
            </a:pPr>
            <a:endParaRPr lang="he-IL" sz="1050" dirty="0"/>
          </a:p>
          <a:p>
            <a:pPr marL="0" indent="0" algn="r" rtl="1">
              <a:buNone/>
            </a:pPr>
            <a:endParaRPr lang="he-IL" sz="1050" dirty="0"/>
          </a:p>
          <a:p>
            <a:pPr marL="0" indent="0" algn="r" rtl="1">
              <a:buNone/>
            </a:pPr>
            <a:endParaRPr lang="he-IL" sz="1050" dirty="0"/>
          </a:p>
          <a:p>
            <a:pPr marL="0" indent="0" algn="r" rtl="1">
              <a:buNone/>
            </a:pPr>
            <a:endParaRPr lang="he-IL" sz="1050" dirty="0"/>
          </a:p>
          <a:p>
            <a:pPr marL="0" indent="0" algn="r" rtl="1">
              <a:buNone/>
            </a:pPr>
            <a:endParaRPr lang="he-IL" sz="105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2350" y="1977894"/>
            <a:ext cx="4770850" cy="4779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4650" y="1894064"/>
            <a:ext cx="2257856"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מציין מיקום תוכן 2"/>
          <p:cNvSpPr txBox="1">
            <a:spLocks/>
          </p:cNvSpPr>
          <p:nvPr/>
        </p:nvSpPr>
        <p:spPr>
          <a:xfrm>
            <a:off x="1854650" y="990037"/>
            <a:ext cx="2257856" cy="28147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Font typeface="Arial" panose="020B0604020202020204" pitchFamily="34" charset="0"/>
              <a:buNone/>
            </a:pPr>
            <a:r>
              <a:rPr lang="he-IL" sz="1200" dirty="0">
                <a:latin typeface="David" pitchFamily="34" charset="-79"/>
                <a:cs typeface="David" pitchFamily="34" charset="-79"/>
              </a:rPr>
              <a:t>בתרשים הקטן ניתן לראות את</a:t>
            </a:r>
          </a:p>
          <a:p>
            <a:pPr marL="0" indent="0" algn="r" rtl="1">
              <a:buFont typeface="Arial" panose="020B0604020202020204" pitchFamily="34" charset="0"/>
              <a:buNone/>
            </a:pPr>
            <a:r>
              <a:rPr lang="he-IL" sz="1200" dirty="0">
                <a:latin typeface="David" pitchFamily="34" charset="-79"/>
                <a:cs typeface="David" pitchFamily="34" charset="-79"/>
              </a:rPr>
              <a:t> הקשר בין </a:t>
            </a:r>
            <a:r>
              <a:rPr lang="en-US" sz="1200" dirty="0">
                <a:latin typeface="David" pitchFamily="34" charset="-79"/>
                <a:cs typeface="David" pitchFamily="34" charset="-79"/>
              </a:rPr>
              <a:t>Sales Manger </a:t>
            </a:r>
            <a:r>
              <a:rPr lang="he-IL" sz="1200" dirty="0">
                <a:latin typeface="David" pitchFamily="34" charset="-79"/>
                <a:cs typeface="David" pitchFamily="34" charset="-79"/>
              </a:rPr>
              <a:t>ל </a:t>
            </a:r>
            <a:r>
              <a:rPr lang="en-US" sz="1050" dirty="0">
                <a:latin typeface="David" pitchFamily="34" charset="-79"/>
                <a:cs typeface="David" pitchFamily="34" charset="-79"/>
              </a:rPr>
              <a:t>Customer</a:t>
            </a:r>
            <a:endParaRPr lang="he-IL" sz="1050" dirty="0">
              <a:latin typeface="David" pitchFamily="34" charset="-79"/>
              <a:cs typeface="David" pitchFamily="34" charset="-79"/>
            </a:endParaRPr>
          </a:p>
          <a:p>
            <a:pPr marL="0" indent="0" algn="r" rtl="1">
              <a:buFont typeface="Arial" panose="020B0604020202020204" pitchFamily="34" charset="0"/>
              <a:buNone/>
            </a:pPr>
            <a:endParaRPr lang="he-IL" sz="1050" dirty="0"/>
          </a:p>
          <a:p>
            <a:pPr marL="0" indent="0" algn="r" rtl="1">
              <a:buFont typeface="Arial" panose="020B0604020202020204" pitchFamily="34" charset="0"/>
              <a:buNone/>
            </a:pPr>
            <a:endParaRPr lang="he-IL" sz="1050" dirty="0"/>
          </a:p>
          <a:p>
            <a:pPr marL="0" indent="0" algn="r" rtl="1">
              <a:buFont typeface="Arial" panose="020B0604020202020204" pitchFamily="34" charset="0"/>
              <a:buNone/>
            </a:pPr>
            <a:endParaRPr lang="he-IL" sz="1050" dirty="0"/>
          </a:p>
          <a:p>
            <a:pPr marL="0" indent="0" algn="r" rtl="1">
              <a:buFont typeface="Arial" panose="020B0604020202020204" pitchFamily="34" charset="0"/>
              <a:buNone/>
            </a:pPr>
            <a:endParaRPr lang="he-IL" sz="1050" dirty="0"/>
          </a:p>
        </p:txBody>
      </p:sp>
    </p:spTree>
    <p:extLst>
      <p:ext uri="{BB962C8B-B14F-4D97-AF65-F5344CB8AC3E}">
        <p14:creationId xmlns:p14="http://schemas.microsoft.com/office/powerpoint/2010/main" val="457720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2960" y="1097773"/>
            <a:ext cx="4099487" cy="4425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5404" y="1158317"/>
            <a:ext cx="4148254" cy="4304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מציין מיקום תוכן 2"/>
          <p:cNvSpPr txBox="1">
            <a:spLocks/>
          </p:cNvSpPr>
          <p:nvPr/>
        </p:nvSpPr>
        <p:spPr>
          <a:xfrm>
            <a:off x="3456879" y="269318"/>
            <a:ext cx="4679764" cy="888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Font typeface="Arial" panose="020B0604020202020204" pitchFamily="34" charset="0"/>
              <a:buNone/>
            </a:pPr>
            <a:r>
              <a:rPr lang="he-IL" sz="2600" dirty="0">
                <a:latin typeface="David" pitchFamily="34" charset="-79"/>
                <a:cs typeface="David" pitchFamily="34" charset="-79"/>
              </a:rPr>
              <a:t>ולבסוף בטבלה רוכזו ממדי האיכות </a:t>
            </a:r>
            <a:r>
              <a:rPr lang="en-US" sz="2600" dirty="0">
                <a:latin typeface="David" pitchFamily="34" charset="-79"/>
                <a:cs typeface="David" pitchFamily="34" charset="-79"/>
              </a:rPr>
              <a:t> </a:t>
            </a:r>
            <a:r>
              <a:rPr lang="he-IL" sz="2600" dirty="0">
                <a:latin typeface="David" pitchFamily="34" charset="-79"/>
                <a:cs typeface="David" pitchFamily="34" charset="-79"/>
              </a:rPr>
              <a:t>של מקרה הלימוד הזה </a:t>
            </a:r>
          </a:p>
          <a:p>
            <a:pPr marL="0" indent="0" algn="r" rtl="1">
              <a:buFont typeface="Arial" panose="020B0604020202020204" pitchFamily="34" charset="0"/>
              <a:buNone/>
            </a:pPr>
            <a:endParaRPr lang="he-IL" sz="1050" dirty="0"/>
          </a:p>
          <a:p>
            <a:pPr marL="0" indent="0" algn="r" rtl="1">
              <a:buFont typeface="Arial" panose="020B0604020202020204" pitchFamily="34" charset="0"/>
              <a:buNone/>
            </a:pPr>
            <a:endParaRPr lang="he-IL" sz="1050" dirty="0"/>
          </a:p>
          <a:p>
            <a:pPr marL="0" indent="0" algn="r" rtl="1">
              <a:buFont typeface="Arial" panose="020B0604020202020204" pitchFamily="34" charset="0"/>
              <a:buNone/>
            </a:pPr>
            <a:endParaRPr lang="he-IL" sz="1050" dirty="0"/>
          </a:p>
        </p:txBody>
      </p:sp>
      <p:sp>
        <p:nvSpPr>
          <p:cNvPr id="7" name="TextBox 6"/>
          <p:cNvSpPr txBox="1"/>
          <p:nvPr/>
        </p:nvSpPr>
        <p:spPr>
          <a:xfrm>
            <a:off x="3105642" y="5762497"/>
            <a:ext cx="5303055" cy="461665"/>
          </a:xfrm>
          <a:prstGeom prst="rect">
            <a:avLst/>
          </a:prstGeom>
          <a:noFill/>
        </p:spPr>
        <p:txBody>
          <a:bodyPr wrap="none" rtlCol="1">
            <a:spAutoFit/>
          </a:bodyPr>
          <a:lstStyle/>
          <a:p>
            <a:r>
              <a:rPr lang="he-IL" sz="2400" dirty="0">
                <a:latin typeface="David" panose="020E0502060401010101" pitchFamily="34" charset="-79"/>
                <a:cs typeface="David" panose="020E0502060401010101" pitchFamily="34" charset="-79"/>
              </a:rPr>
              <a:t>בהמשך חושב גם זמן הפעלה של אחד מהם ואז</a:t>
            </a:r>
          </a:p>
        </p:txBody>
      </p:sp>
    </p:spTree>
    <p:extLst>
      <p:ext uri="{BB962C8B-B14F-4D97-AF65-F5344CB8AC3E}">
        <p14:creationId xmlns:p14="http://schemas.microsoft.com/office/powerpoint/2010/main" val="26829256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141412" y="591015"/>
            <a:ext cx="9905999" cy="5200186"/>
          </a:xfrm>
        </p:spPr>
        <p:txBody>
          <a:bodyPr/>
          <a:lstStyle/>
          <a:p>
            <a:pPr marL="0" indent="0">
              <a:buNone/>
            </a:pPr>
            <a:r>
              <a:rPr lang="he-IL" dirty="0">
                <a:latin typeface="David" pitchFamily="34" charset="-79"/>
                <a:cs typeface="David" pitchFamily="34" charset="-79"/>
              </a:rPr>
              <a:t>בשלב הבא והאחרון השתמשו ב</a:t>
            </a:r>
            <a:r>
              <a:rPr lang="en-US" dirty="0">
                <a:latin typeface="David" panose="020E0502060401010101" pitchFamily="34" charset="-79"/>
                <a:cs typeface="David" panose="020E0502060401010101" pitchFamily="34" charset="-79"/>
              </a:rPr>
              <a:t>KENDALL’S TAU</a:t>
            </a:r>
            <a:r>
              <a:rPr lang="he-IL" dirty="0">
                <a:latin typeface="David" pitchFamily="34" charset="-79"/>
                <a:cs typeface="David" pitchFamily="34" charset="-79"/>
              </a:rPr>
              <a:t>  שהוא מבחן שבודק תלות סטטיסטית. ואז נוכל לדעת באחוזים מה התפוקה שלנו ככל שהאחוז גבוה יותר כך זה יותר טוב (תוצאה היא בערך מוחלט).</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4593" y="1579871"/>
            <a:ext cx="4675845" cy="4815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3017" y="4099537"/>
            <a:ext cx="383857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88174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1">
              <a:lnSpc>
                <a:spcPct val="90000"/>
              </a:lnSpc>
              <a:spcBef>
                <a:spcPts val="0"/>
              </a:spcBef>
              <a:spcAft>
                <a:spcPts val="0"/>
              </a:spcAft>
              <a:buClr>
                <a:schemeClr val="lt1"/>
              </a:buClr>
              <a:buSzPts val="3600"/>
              <a:buFont typeface="Twentieth Century"/>
              <a:buNone/>
            </a:pPr>
            <a:r>
              <a:rPr lang="x-none">
                <a:latin typeface="Times New Roman"/>
                <a:ea typeface="Times New Roman"/>
                <a:cs typeface="Times New Roman"/>
                <a:sym typeface="Times New Roman"/>
              </a:rPr>
              <a:t>SRS</a:t>
            </a:r>
            <a:endParaRPr>
              <a:latin typeface="Times New Roman"/>
              <a:ea typeface="Times New Roman"/>
              <a:cs typeface="Times New Roman"/>
              <a:sym typeface="Times New Roman"/>
            </a:endParaRPr>
          </a:p>
        </p:txBody>
      </p:sp>
      <p:sp>
        <p:nvSpPr>
          <p:cNvPr id="239" name="Google Shape;239;p1"/>
          <p:cNvSpPr/>
          <p:nvPr/>
        </p:nvSpPr>
        <p:spPr>
          <a:xfrm>
            <a:off x="1720312" y="2092271"/>
            <a:ext cx="8927024" cy="369332"/>
          </a:xfrm>
          <a:prstGeom prst="rect">
            <a:avLst/>
          </a:prstGeom>
          <a:solidFill>
            <a:schemeClr val="tx1"/>
          </a:solidFill>
          <a:ln>
            <a:noFill/>
          </a:ln>
        </p:spPr>
        <p:txBody>
          <a:bodyPr spcFirstLastPara="1" wrap="square" lIns="91425" tIns="45700" rIns="91425" bIns="45700" anchor="t" anchorCtr="0">
            <a:spAutoFit/>
          </a:bodyPr>
          <a:lstStyle/>
          <a:p>
            <a:pPr marL="0" marR="0" lvl="0" indent="0" algn="r" rtl="1">
              <a:spcBef>
                <a:spcPts val="0"/>
              </a:spcBef>
              <a:spcAft>
                <a:spcPts val="0"/>
              </a:spcAft>
              <a:buNone/>
            </a:pPr>
            <a:r>
              <a:rPr lang="x-none" sz="1800" i="0" u="sng" strike="noStrike" cap="none" dirty="0">
                <a:solidFill>
                  <a:schemeClr val="lt1"/>
                </a:solidFill>
                <a:latin typeface="Times New Roman"/>
                <a:ea typeface="Times New Roman"/>
                <a:cs typeface="Times New Roman"/>
                <a:sym typeface="Times New Roman"/>
                <a:hlinkClick r:id="rId4"/>
              </a:rPr>
              <a:t>https://drive.google.com/file/d/1wV4-QozWbDb_1OlEn3nsluZppV7u1FEs/view?usp=sharing</a:t>
            </a:r>
            <a:endParaRPr sz="1800" dirty="0">
              <a:solidFill>
                <a:schemeClr val="lt1"/>
              </a:solidFill>
              <a:latin typeface="Times New Roman"/>
              <a:ea typeface="Times New Roman"/>
              <a:cs typeface="Times New Roman"/>
              <a:sym typeface="Times New Roman"/>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539915436"/>
              </p:ext>
            </p:extLst>
          </p:nvPr>
        </p:nvGraphicFramePr>
        <p:xfrm>
          <a:off x="4643657" y="2917814"/>
          <a:ext cx="2643973" cy="1908000"/>
        </p:xfrm>
        <a:graphic>
          <a:graphicData uri="http://schemas.openxmlformats.org/presentationml/2006/ole">
            <mc:AlternateContent xmlns:mc="http://schemas.openxmlformats.org/markup-compatibility/2006">
              <mc:Choice xmlns:v="urn:schemas-microsoft-com:vml" Requires="v">
                <p:oleObj spid="_x0000_s1049" name="Document" showAsIcon="1" r:id="rId5" imgW="914400" imgH="792360" progId="Word.Document.12">
                  <p:embed/>
                </p:oleObj>
              </mc:Choice>
              <mc:Fallback>
                <p:oleObj name="Document" showAsIcon="1" r:id="rId5" imgW="914400" imgH="792360" progId="Word.Document.12">
                  <p:embed/>
                  <p:pic>
                    <p:nvPicPr>
                      <p:cNvPr id="0" name=""/>
                      <p:cNvPicPr/>
                      <p:nvPr/>
                    </p:nvPicPr>
                    <p:blipFill>
                      <a:blip r:embed="rId6"/>
                      <a:stretch>
                        <a:fillRect/>
                      </a:stretch>
                    </p:blipFill>
                    <p:spPr>
                      <a:xfrm>
                        <a:off x="4643657" y="2917814"/>
                        <a:ext cx="2643973" cy="1908000"/>
                      </a:xfrm>
                      <a:prstGeom prst="rect">
                        <a:avLst/>
                      </a:prstGeom>
                      <a:solidFill>
                        <a:schemeClr val="tx1"/>
                      </a:solidFill>
                      <a:ln>
                        <a:solidFill>
                          <a:schemeClr val="bg1"/>
                        </a:solidFill>
                      </a:ln>
                    </p:spPr>
                  </p:pic>
                </p:oleObj>
              </mc:Fallback>
            </mc:AlternateContent>
          </a:graphicData>
        </a:graphic>
      </p:graphicFrame>
    </p:spTree>
    <p:extLst>
      <p:ext uri="{BB962C8B-B14F-4D97-AF65-F5344CB8AC3E}">
        <p14:creationId xmlns:p14="http://schemas.microsoft.com/office/powerpoint/2010/main" val="13847093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240"/>
              <a:buFont typeface="Twentieth Century"/>
              <a:buNone/>
            </a:pPr>
            <a:r>
              <a:rPr lang="x-none">
                <a:latin typeface="Times New Roman"/>
                <a:ea typeface="Times New Roman"/>
                <a:cs typeface="Times New Roman"/>
                <a:sym typeface="Times New Roman"/>
              </a:rPr>
              <a:t>3. SPECIFIC REQUIREMENTS</a:t>
            </a:r>
            <a:br>
              <a:rPr lang="x-none">
                <a:latin typeface="Times New Roman"/>
                <a:ea typeface="Times New Roman"/>
                <a:cs typeface="Times New Roman"/>
                <a:sym typeface="Times New Roman"/>
              </a:rPr>
            </a:br>
            <a:r>
              <a:rPr lang="x-none">
                <a:latin typeface="Times New Roman"/>
                <a:ea typeface="Times New Roman"/>
                <a:cs typeface="Times New Roman"/>
                <a:sym typeface="Times New Roman"/>
              </a:rPr>
              <a:t/>
            </a:r>
            <a:br>
              <a:rPr lang="x-none">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graphicFrame>
        <p:nvGraphicFramePr>
          <p:cNvPr id="245" name="Google Shape;245;p2"/>
          <p:cNvGraphicFramePr/>
          <p:nvPr>
            <p:extLst>
              <p:ext uri="{D42A27DB-BD31-4B8C-83A1-F6EECF244321}">
                <p14:modId xmlns:p14="http://schemas.microsoft.com/office/powerpoint/2010/main" val="1143719777"/>
              </p:ext>
            </p:extLst>
          </p:nvPr>
        </p:nvGraphicFramePr>
        <p:xfrm>
          <a:off x="914400" y="1542904"/>
          <a:ext cx="10720225" cy="4911855"/>
        </p:xfrm>
        <a:graphic>
          <a:graphicData uri="http://schemas.openxmlformats.org/drawingml/2006/table">
            <a:tbl>
              <a:tblPr firstRow="1" bandRow="1">
                <a:tableStyleId>{3C2FFA5D-87B4-456A-9821-1D502468CF0F}</a:tableStyleId>
              </a:tblPr>
              <a:tblGrid>
                <a:gridCol w="2680050">
                  <a:extLst>
                    <a:ext uri="{9D8B030D-6E8A-4147-A177-3AD203B41FA5}">
                      <a16:colId xmlns:a16="http://schemas.microsoft.com/office/drawing/2014/main" val="20000"/>
                    </a:ext>
                  </a:extLst>
                </a:gridCol>
                <a:gridCol w="2678350">
                  <a:extLst>
                    <a:ext uri="{9D8B030D-6E8A-4147-A177-3AD203B41FA5}">
                      <a16:colId xmlns:a16="http://schemas.microsoft.com/office/drawing/2014/main" val="20001"/>
                    </a:ext>
                  </a:extLst>
                </a:gridCol>
                <a:gridCol w="2681775">
                  <a:extLst>
                    <a:ext uri="{9D8B030D-6E8A-4147-A177-3AD203B41FA5}">
                      <a16:colId xmlns:a16="http://schemas.microsoft.com/office/drawing/2014/main" val="20002"/>
                    </a:ext>
                  </a:extLst>
                </a:gridCol>
                <a:gridCol w="2680050">
                  <a:extLst>
                    <a:ext uri="{9D8B030D-6E8A-4147-A177-3AD203B41FA5}">
                      <a16:colId xmlns:a16="http://schemas.microsoft.com/office/drawing/2014/main" val="20003"/>
                    </a:ext>
                  </a:extLst>
                </a:gridCol>
              </a:tblGrid>
              <a:tr h="978625">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Times New Roman"/>
                        </a:rPr>
                        <a:t>OMT – Object Modeling Technique </a:t>
                      </a:r>
                      <a:endParaRPr sz="1800" u="none" strike="noStrike" cap="none" dirty="0">
                        <a:latin typeface="David" panose="020E0502060401010101" pitchFamily="34" charset="-79"/>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Times New Roman"/>
                        </a:rPr>
                        <a:t>HOODBMS- Hybrid Object-Oriented Database</a:t>
                      </a:r>
                      <a:endParaRPr sz="1800" b="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Times New Roman"/>
                        </a:rPr>
                        <a:t>MDA- Model driven architecture </a:t>
                      </a:r>
                      <a:endParaRPr sz="1800" u="none" strike="noStrike" cap="none" dirty="0">
                        <a:latin typeface="David" panose="020E0502060401010101" pitchFamily="34" charset="-79"/>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Times New Roman"/>
                        </a:rPr>
                        <a:t>BOBRE - Business Object Based Requirement Engineering </a:t>
                      </a:r>
                      <a:endParaRPr sz="1800" b="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23125">
                <a:tc>
                  <a:txBody>
                    <a:bodyPr/>
                    <a:lstStyle/>
                    <a:p>
                      <a:pPr marL="228600" lvl="0" indent="0" algn="ctr" rtl="1">
                        <a:spcBef>
                          <a:spcPts val="0"/>
                        </a:spcBef>
                        <a:spcAft>
                          <a:spcPts val="0"/>
                        </a:spcAft>
                        <a:buNone/>
                      </a:pPr>
                      <a:r>
                        <a:rPr lang="x-none" sz="1800">
                          <a:latin typeface="David" panose="020E0502060401010101" pitchFamily="34" charset="-79"/>
                          <a:cs typeface="David" panose="020E0502060401010101" pitchFamily="34" charset="-79"/>
                          <a:sym typeface="Times New Roman"/>
                        </a:rPr>
                        <a:t>הפחתת עומס בבתי חולים ומרפאות, ייעול עבודה , תקשורת פנים וחוץ ארגונית ,שילוב רשת מידע רפואי מאובטח ,פיתוח תיעוד וממשק רפואי.</a:t>
                      </a:r>
                      <a:endParaRPr sz="1800">
                        <a:latin typeface="David" panose="020E0502060401010101" pitchFamily="34" charset="-79"/>
                        <a:cs typeface="David" panose="020E0502060401010101" pitchFamily="34" charset="-79"/>
                        <a:sym typeface="Times New Roman"/>
                      </a:endParaRPr>
                    </a:p>
                    <a:p>
                      <a:pPr marL="228600" lvl="0" indent="0" algn="ctr" rtl="1">
                        <a:spcBef>
                          <a:spcPts val="0"/>
                        </a:spcBef>
                        <a:spcAft>
                          <a:spcPts val="0"/>
                        </a:spcAft>
                        <a:buNone/>
                      </a:pPr>
                      <a:endParaRPr sz="180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1">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בניית וניהול מאגר מידע לתוכנה זיהוי קול</a:t>
                      </a:r>
                      <a:endParaRPr sz="1800" dirty="0">
                        <a:latin typeface="David" panose="020E0502060401010101" pitchFamily="34" charset="-79"/>
                        <a:cs typeface="David" panose="020E0502060401010101" pitchFamily="34" charset="-79"/>
                        <a:sym typeface="Times New Roman"/>
                      </a:endParaRPr>
                    </a:p>
                    <a:p>
                      <a:pPr marL="228600" lvl="0" indent="0" algn="ctr" rtl="1">
                        <a:spcBef>
                          <a:spcPts val="0"/>
                        </a:spcBef>
                        <a:spcAft>
                          <a:spcPts val="0"/>
                        </a:spcAft>
                        <a:buNone/>
                      </a:pP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lvl="0" indent="0" algn="ctr" rtl="1">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בקרה על תנועה של ספינה,DRIVE, </a:t>
                      </a:r>
                      <a:r>
                        <a:rPr lang="x-none" sz="1800" dirty="0" smtClean="0">
                          <a:latin typeface="David" panose="020E0502060401010101" pitchFamily="34" charset="-79"/>
                          <a:cs typeface="David" panose="020E0502060401010101" pitchFamily="34" charset="-79"/>
                          <a:sym typeface="Times New Roman"/>
                        </a:rPr>
                        <a:t>בטיחות,cross Platforms, </a:t>
                      </a:r>
                      <a:r>
                        <a:rPr lang="x-none" sz="1800" dirty="0">
                          <a:latin typeface="David" panose="020E0502060401010101" pitchFamily="34" charset="-79"/>
                          <a:cs typeface="David" panose="020E0502060401010101" pitchFamily="34" charset="-79"/>
                          <a:sym typeface="Times New Roman"/>
                        </a:rPr>
                        <a:t>Programmable, חיוויים,התמודדות עם תנאי הסביבה הימית</a:t>
                      </a:r>
                      <a:endParaRPr sz="1800" dirty="0">
                        <a:latin typeface="David" panose="020E0502060401010101" pitchFamily="34" charset="-79"/>
                        <a:cs typeface="David" panose="020E0502060401010101" pitchFamily="34" charset="-79"/>
                        <a:sym typeface="Times New Roman"/>
                      </a:endParaRPr>
                    </a:p>
                    <a:p>
                      <a:pPr marL="228600" lvl="0" indent="0" algn="ctr" rtl="1">
                        <a:spcBef>
                          <a:spcPts val="0"/>
                        </a:spcBef>
                        <a:spcAft>
                          <a:spcPts val="0"/>
                        </a:spcAft>
                        <a:buClr>
                          <a:schemeClr val="dk1"/>
                        </a:buClr>
                        <a:buSzPts val="1100"/>
                        <a:buFont typeface="Arial"/>
                        <a:buNone/>
                      </a:pPr>
                      <a:r>
                        <a:rPr lang="x-none" sz="1800" dirty="0">
                          <a:latin typeface="David" panose="020E0502060401010101" pitchFamily="34" charset="-79"/>
                          <a:cs typeface="David" panose="020E0502060401010101" pitchFamily="34" charset="-79"/>
                          <a:sym typeface="Times New Roman"/>
                        </a:rPr>
                        <a:t>(CIM,PIM)</a:t>
                      </a:r>
                      <a:endParaRPr sz="1800" dirty="0">
                        <a:latin typeface="David" panose="020E0502060401010101" pitchFamily="34" charset="-79"/>
                        <a:cs typeface="David" panose="020E0502060401010101" pitchFamily="34" charset="-79"/>
                        <a:sym typeface="Times New Roman"/>
                      </a:endParaRPr>
                    </a:p>
                    <a:p>
                      <a:pPr marL="228600" lvl="0" indent="0" algn="ctr" rtl="1">
                        <a:spcBef>
                          <a:spcPts val="0"/>
                        </a:spcBef>
                        <a:spcAft>
                          <a:spcPts val="0"/>
                        </a:spcAft>
                        <a:buNone/>
                      </a:pP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lvl="0" indent="0" algn="ctr" rtl="1">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לשפר את ייצור הדרישות ע"י מיפוי הבעיה לאובייקטים עסקיים.</a:t>
                      </a: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062312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
          <p:cNvSpPr txBox="1">
            <a:spLocks noGrp="1"/>
          </p:cNvSpPr>
          <p:nvPr>
            <p:ph type="title"/>
          </p:nvPr>
        </p:nvSpPr>
        <p:spPr>
          <a:xfrm>
            <a:off x="1321523" y="0"/>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x-none" smtClean="0">
                <a:latin typeface="Times New Roman"/>
                <a:ea typeface="Times New Roman"/>
                <a:cs typeface="Times New Roman"/>
                <a:sym typeface="Times New Roman"/>
              </a:rPr>
              <a:t>3.</a:t>
            </a:r>
            <a:r>
              <a:rPr lang="he-IL" dirty="0" smtClean="0">
                <a:latin typeface="Times New Roman"/>
                <a:ea typeface="Times New Roman"/>
                <a:cs typeface="Times New Roman"/>
                <a:sym typeface="Times New Roman"/>
              </a:rPr>
              <a:t>1</a:t>
            </a:r>
            <a:r>
              <a:rPr lang="x-none" smtClean="0">
                <a:latin typeface="Times New Roman"/>
                <a:ea typeface="Times New Roman"/>
                <a:cs typeface="Times New Roman"/>
                <a:sym typeface="Times New Roman"/>
              </a:rPr>
              <a:t>.1</a:t>
            </a:r>
            <a:r>
              <a:rPr lang="x-none">
                <a:latin typeface="Times New Roman"/>
                <a:ea typeface="Times New Roman"/>
                <a:cs typeface="Times New Roman"/>
                <a:sym typeface="Times New Roman"/>
              </a:rPr>
              <a:t>. USER INTERFACES REQUIREMENTS</a:t>
            </a:r>
            <a:endParaRPr>
              <a:latin typeface="Times New Roman"/>
              <a:ea typeface="Times New Roman"/>
              <a:cs typeface="Times New Roman"/>
              <a:sym typeface="Times New Roman"/>
            </a:endParaRPr>
          </a:p>
        </p:txBody>
      </p:sp>
      <p:graphicFrame>
        <p:nvGraphicFramePr>
          <p:cNvPr id="251" name="Google Shape;251;p4"/>
          <p:cNvGraphicFramePr/>
          <p:nvPr>
            <p:extLst>
              <p:ext uri="{D42A27DB-BD31-4B8C-83A1-F6EECF244321}">
                <p14:modId xmlns:p14="http://schemas.microsoft.com/office/powerpoint/2010/main" val="1752143674"/>
              </p:ext>
            </p:extLst>
          </p:nvPr>
        </p:nvGraphicFramePr>
        <p:xfrm>
          <a:off x="914400" y="1542904"/>
          <a:ext cx="10720225" cy="4911855"/>
        </p:xfrm>
        <a:graphic>
          <a:graphicData uri="http://schemas.openxmlformats.org/drawingml/2006/table">
            <a:tbl>
              <a:tblPr firstRow="1" bandRow="1">
                <a:tableStyleId>{3C2FFA5D-87B4-456A-9821-1D502468CF0F}</a:tableStyleId>
              </a:tblPr>
              <a:tblGrid>
                <a:gridCol w="2680050">
                  <a:extLst>
                    <a:ext uri="{9D8B030D-6E8A-4147-A177-3AD203B41FA5}">
                      <a16:colId xmlns:a16="http://schemas.microsoft.com/office/drawing/2014/main" val="20000"/>
                    </a:ext>
                  </a:extLst>
                </a:gridCol>
                <a:gridCol w="2678350">
                  <a:extLst>
                    <a:ext uri="{9D8B030D-6E8A-4147-A177-3AD203B41FA5}">
                      <a16:colId xmlns:a16="http://schemas.microsoft.com/office/drawing/2014/main" val="20001"/>
                    </a:ext>
                  </a:extLst>
                </a:gridCol>
                <a:gridCol w="2681775">
                  <a:extLst>
                    <a:ext uri="{9D8B030D-6E8A-4147-A177-3AD203B41FA5}">
                      <a16:colId xmlns:a16="http://schemas.microsoft.com/office/drawing/2014/main" val="20002"/>
                    </a:ext>
                  </a:extLst>
                </a:gridCol>
                <a:gridCol w="2680050">
                  <a:extLst>
                    <a:ext uri="{9D8B030D-6E8A-4147-A177-3AD203B41FA5}">
                      <a16:colId xmlns:a16="http://schemas.microsoft.com/office/drawing/2014/main" val="20003"/>
                    </a:ext>
                  </a:extLst>
                </a:gridCol>
              </a:tblGrid>
              <a:tr h="978625">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Times New Roman"/>
                        </a:rPr>
                        <a:t>OMT – Object Modeling Technique </a:t>
                      </a:r>
                      <a:endParaRPr sz="1800" u="none" strike="noStrike" cap="none" dirty="0">
                        <a:latin typeface="David" panose="020E0502060401010101" pitchFamily="34" charset="-79"/>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Times New Roman"/>
                        </a:rPr>
                        <a:t>HOODBMS- Hybrid Object-Oriented Database</a:t>
                      </a:r>
                      <a:endParaRPr sz="1800" b="0" dirty="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Times New Roman"/>
                        </a:rPr>
                        <a:t>MDA- Model driven architecture </a:t>
                      </a:r>
                      <a:endParaRPr sz="1800" u="none" strike="noStrike" cap="none" dirty="0">
                        <a:latin typeface="David" panose="020E0502060401010101" pitchFamily="34" charset="-79"/>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Times New Roman"/>
                        </a:rPr>
                        <a:t>BOBRE - Business Object Based Requirement Engineering </a:t>
                      </a:r>
                      <a:endParaRPr sz="1800" b="0" dirty="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23125">
                <a:tc>
                  <a:txBody>
                    <a:bodyPr/>
                    <a:lstStyle/>
                    <a:p>
                      <a:pPr marL="228600" lvl="0" indent="0" algn="ctr" rtl="1">
                        <a:spcBef>
                          <a:spcPts val="0"/>
                        </a:spcBef>
                        <a:spcAft>
                          <a:spcPts val="0"/>
                        </a:spcAft>
                        <a:buClr>
                          <a:schemeClr val="dk1"/>
                        </a:buClr>
                        <a:buSzPts val="1100"/>
                        <a:buFont typeface="Arial"/>
                        <a:buNone/>
                      </a:pPr>
                      <a:r>
                        <a:rPr lang="x-none" sz="1800" dirty="0">
                          <a:latin typeface="David" panose="020E0502060401010101" pitchFamily="34" charset="-79"/>
                          <a:cs typeface="David" panose="020E0502060401010101" pitchFamily="34" charset="-79"/>
                          <a:sym typeface="Times New Roman"/>
                        </a:rPr>
                        <a:t>login </a:t>
                      </a:r>
                      <a:r>
                        <a:rPr lang="x-none" sz="1800" dirty="0" smtClean="0">
                          <a:latin typeface="David" panose="020E0502060401010101" pitchFamily="34" charset="-79"/>
                          <a:cs typeface="David" panose="020E0502060401010101" pitchFamily="34" charset="-79"/>
                          <a:sym typeface="Times New Roman"/>
                        </a:rPr>
                        <a:t>pag</a:t>
                      </a:r>
                      <a:r>
                        <a:rPr lang="en-US" sz="1800" dirty="0" smtClean="0">
                          <a:latin typeface="David" panose="020E0502060401010101" pitchFamily="34" charset="-79"/>
                          <a:cs typeface="David" panose="020E0502060401010101" pitchFamily="34" charset="-79"/>
                          <a:sym typeface="Times New Roman"/>
                        </a:rPr>
                        <a:t>e</a:t>
                      </a:r>
                      <a:r>
                        <a:rPr lang="he-IL" sz="1800" dirty="0" smtClean="0">
                          <a:latin typeface="David" panose="020E0502060401010101" pitchFamily="34" charset="-79"/>
                          <a:cs typeface="David" panose="020E0502060401010101" pitchFamily="34" charset="-79"/>
                          <a:sym typeface="Times New Roman"/>
                        </a:rPr>
                        <a:t>-</a:t>
                      </a:r>
                    </a:p>
                    <a:p>
                      <a:pPr marL="228600" lvl="0" indent="0" algn="ctr" rtl="1">
                        <a:spcBef>
                          <a:spcPts val="0"/>
                        </a:spcBef>
                        <a:spcAft>
                          <a:spcPts val="0"/>
                        </a:spcAft>
                        <a:buClr>
                          <a:schemeClr val="dk1"/>
                        </a:buClr>
                        <a:buSzPts val="1100"/>
                        <a:buFont typeface="Arial"/>
                        <a:buNone/>
                      </a:pPr>
                      <a:r>
                        <a:rPr lang="he-IL" sz="1800" dirty="0" smtClean="0">
                          <a:latin typeface="David" panose="020E0502060401010101" pitchFamily="34" charset="-79"/>
                          <a:cs typeface="David" panose="020E0502060401010101" pitchFamily="34" charset="-79"/>
                          <a:sym typeface="Times New Roman"/>
                        </a:rPr>
                        <a:t> </a:t>
                      </a:r>
                      <a:r>
                        <a:rPr lang="en-US" sz="1800" dirty="0" smtClean="0">
                          <a:latin typeface="David" panose="020E0502060401010101" pitchFamily="34" charset="-79"/>
                          <a:cs typeface="David" panose="020E0502060401010101" pitchFamily="34" charset="-79"/>
                          <a:sym typeface="Times New Roman"/>
                        </a:rPr>
                        <a:t>-</a:t>
                      </a:r>
                      <a:r>
                        <a:rPr lang="x-none" sz="1800" dirty="0" smtClean="0">
                          <a:latin typeface="David" panose="020E0502060401010101" pitchFamily="34" charset="-79"/>
                          <a:cs typeface="David" panose="020E0502060401010101" pitchFamily="34" charset="-79"/>
                          <a:sym typeface="Times New Roman"/>
                        </a:rPr>
                        <a:t>home screen in web application</a:t>
                      </a:r>
                      <a:endParaRPr sz="1800" dirty="0" smtClean="0">
                        <a:latin typeface="David" panose="020E0502060401010101" pitchFamily="34" charset="-79"/>
                        <a:cs typeface="David" panose="020E0502060401010101" pitchFamily="34" charset="-79"/>
                        <a:sym typeface="Times New Roman"/>
                      </a:endParaRPr>
                    </a:p>
                    <a:p>
                      <a:pPr marL="228600" lvl="0" indent="0" algn="ctr" rtl="1">
                        <a:spcBef>
                          <a:spcPts val="0"/>
                        </a:spcBef>
                        <a:spcAft>
                          <a:spcPts val="0"/>
                        </a:spcAft>
                        <a:buNone/>
                      </a:pPr>
                      <a:endParaRPr sz="1800" dirty="0">
                        <a:solidFill>
                          <a:srgbClr val="000000"/>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1">
                        <a:spcBef>
                          <a:spcPts val="0"/>
                        </a:spcBef>
                        <a:spcAft>
                          <a:spcPts val="0"/>
                        </a:spcAft>
                        <a:buClr>
                          <a:schemeClr val="dk1"/>
                        </a:buClr>
                        <a:buSzPts val="1100"/>
                        <a:buFont typeface="Arial"/>
                        <a:buNone/>
                      </a:pPr>
                      <a:r>
                        <a:rPr lang="x-none" sz="1800" dirty="0">
                          <a:latin typeface="David" panose="020E0502060401010101" pitchFamily="34" charset="-79"/>
                          <a:cs typeface="David" panose="020E0502060401010101" pitchFamily="34" charset="-79"/>
                          <a:sym typeface="Times New Roman"/>
                        </a:rPr>
                        <a:t>תוכנה עם </a:t>
                      </a:r>
                      <a:r>
                        <a:rPr lang="x-none" sz="1800" dirty="0" smtClean="0">
                          <a:latin typeface="David" panose="020E0502060401010101" pitchFamily="34" charset="-79"/>
                          <a:cs typeface="David" panose="020E0502060401010101" pitchFamily="34" charset="-79"/>
                          <a:sym typeface="Times New Roman"/>
                        </a:rPr>
                        <a:t>תצוגה</a:t>
                      </a:r>
                      <a:r>
                        <a:rPr lang="he-IL" sz="1800" dirty="0" smtClean="0">
                          <a:latin typeface="David" panose="020E0502060401010101" pitchFamily="34" charset="-79"/>
                          <a:cs typeface="David" panose="020E0502060401010101" pitchFamily="34" charset="-79"/>
                          <a:sym typeface="Times New Roman"/>
                        </a:rPr>
                        <a:t> לחיפוש</a:t>
                      </a:r>
                      <a:r>
                        <a:rPr lang="he-IL" sz="1800" baseline="0" dirty="0" smtClean="0">
                          <a:latin typeface="David" panose="020E0502060401010101" pitchFamily="34" charset="-79"/>
                          <a:cs typeface="David" panose="020E0502060401010101" pitchFamily="34" charset="-79"/>
                          <a:sym typeface="Times New Roman"/>
                        </a:rPr>
                        <a:t> תמונה/קול/וידיאו</a:t>
                      </a:r>
                      <a:endParaRPr sz="1800" dirty="0">
                        <a:latin typeface="David" panose="020E0502060401010101" pitchFamily="34" charset="-79"/>
                        <a:cs typeface="David" panose="020E0502060401010101" pitchFamily="34" charset="-79"/>
                        <a:sym typeface="Times New Roman"/>
                      </a:endParaRPr>
                    </a:p>
                    <a:p>
                      <a:pPr marL="228600" lvl="0" indent="0" algn="ctr" rtl="1">
                        <a:spcBef>
                          <a:spcPts val="0"/>
                        </a:spcBef>
                        <a:spcAft>
                          <a:spcPts val="0"/>
                        </a:spcAft>
                        <a:buNone/>
                      </a:pPr>
                      <a:endParaRPr sz="1800" dirty="0">
                        <a:solidFill>
                          <a:srgbClr val="000000"/>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1800" dirty="0">
                        <a:solidFill>
                          <a:srgbClr val="000000"/>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1800" dirty="0">
                        <a:solidFill>
                          <a:srgbClr val="000000"/>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868099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5"/>
          <p:cNvSpPr txBox="1">
            <a:spLocks noGrp="1"/>
          </p:cNvSpPr>
          <p:nvPr>
            <p:ph type="title"/>
          </p:nvPr>
        </p:nvSpPr>
        <p:spPr>
          <a:xfrm>
            <a:off x="1321523" y="0"/>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x-none">
                <a:latin typeface="Times New Roman"/>
                <a:ea typeface="Times New Roman"/>
                <a:cs typeface="Times New Roman"/>
                <a:sym typeface="Times New Roman"/>
              </a:rPr>
              <a:t>3.1.2. HARDWARE INTERFACES REQUIREMENTS </a:t>
            </a:r>
            <a:endParaRPr>
              <a:latin typeface="Times New Roman"/>
              <a:ea typeface="Times New Roman"/>
              <a:cs typeface="Times New Roman"/>
              <a:sym typeface="Times New Roman"/>
            </a:endParaRPr>
          </a:p>
        </p:txBody>
      </p:sp>
      <p:graphicFrame>
        <p:nvGraphicFramePr>
          <p:cNvPr id="257" name="Google Shape;257;p5"/>
          <p:cNvGraphicFramePr/>
          <p:nvPr>
            <p:extLst>
              <p:ext uri="{D42A27DB-BD31-4B8C-83A1-F6EECF244321}">
                <p14:modId xmlns:p14="http://schemas.microsoft.com/office/powerpoint/2010/main" val="827999244"/>
              </p:ext>
            </p:extLst>
          </p:nvPr>
        </p:nvGraphicFramePr>
        <p:xfrm>
          <a:off x="914400" y="1542904"/>
          <a:ext cx="10720225" cy="4911855"/>
        </p:xfrm>
        <a:graphic>
          <a:graphicData uri="http://schemas.openxmlformats.org/drawingml/2006/table">
            <a:tbl>
              <a:tblPr firstRow="1" bandRow="1">
                <a:tableStyleId>{3C2FFA5D-87B4-456A-9821-1D502468CF0F}</a:tableStyleId>
              </a:tblPr>
              <a:tblGrid>
                <a:gridCol w="2680050">
                  <a:extLst>
                    <a:ext uri="{9D8B030D-6E8A-4147-A177-3AD203B41FA5}">
                      <a16:colId xmlns:a16="http://schemas.microsoft.com/office/drawing/2014/main" val="20000"/>
                    </a:ext>
                  </a:extLst>
                </a:gridCol>
                <a:gridCol w="2678350">
                  <a:extLst>
                    <a:ext uri="{9D8B030D-6E8A-4147-A177-3AD203B41FA5}">
                      <a16:colId xmlns:a16="http://schemas.microsoft.com/office/drawing/2014/main" val="20001"/>
                    </a:ext>
                  </a:extLst>
                </a:gridCol>
                <a:gridCol w="2681775">
                  <a:extLst>
                    <a:ext uri="{9D8B030D-6E8A-4147-A177-3AD203B41FA5}">
                      <a16:colId xmlns:a16="http://schemas.microsoft.com/office/drawing/2014/main" val="20002"/>
                    </a:ext>
                  </a:extLst>
                </a:gridCol>
                <a:gridCol w="2680050">
                  <a:extLst>
                    <a:ext uri="{9D8B030D-6E8A-4147-A177-3AD203B41FA5}">
                      <a16:colId xmlns:a16="http://schemas.microsoft.com/office/drawing/2014/main" val="20003"/>
                    </a:ext>
                  </a:extLst>
                </a:gridCol>
              </a:tblGrid>
              <a:tr h="978625">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Times New Roman"/>
                        </a:rPr>
                        <a:t>OMT – Object Modeling Technique </a:t>
                      </a:r>
                      <a:endParaRPr sz="1800" u="none" strike="noStrike" cap="none" dirty="0">
                        <a:latin typeface="David" panose="020E0502060401010101" pitchFamily="34" charset="-79"/>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Times New Roman"/>
                        </a:rPr>
                        <a:t>HOODBMS- Hybrid Object-Oriented Database</a:t>
                      </a:r>
                      <a:endParaRPr sz="1800" b="0" dirty="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Times New Roman"/>
                        </a:rPr>
                        <a:t>MDA- Model driven architecture </a:t>
                      </a:r>
                      <a:endParaRPr sz="1800" u="none" strike="noStrike" cap="none" dirty="0">
                        <a:latin typeface="David" panose="020E0502060401010101" pitchFamily="34" charset="-79"/>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Times New Roman"/>
                        </a:rPr>
                        <a:t>BOBRE - Business Object Based Requirement Engineering </a:t>
                      </a:r>
                      <a:endParaRPr sz="1800" b="0" dirty="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23125">
                <a:tc>
                  <a:txBody>
                    <a:bodyPr/>
                    <a:lstStyle/>
                    <a:p>
                      <a:pPr marL="0" lvl="0" indent="0" algn="ctr" rtl="0">
                        <a:spcBef>
                          <a:spcPts val="0"/>
                        </a:spcBef>
                        <a:spcAft>
                          <a:spcPts val="0"/>
                        </a:spcAft>
                        <a:buNone/>
                      </a:pPr>
                      <a:endParaRPr sz="1800" dirty="0">
                        <a:solidFill>
                          <a:srgbClr val="000000"/>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1800" dirty="0">
                        <a:solidFill>
                          <a:srgbClr val="000000"/>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lvl="0" indent="0" algn="ctr" rtl="1">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חיישנים </a:t>
                      </a:r>
                      <a:endParaRPr lang="he-IL" sz="1800" dirty="0" smtClean="0">
                        <a:latin typeface="David" panose="020E0502060401010101" pitchFamily="34" charset="-79"/>
                        <a:cs typeface="David" panose="020E0502060401010101" pitchFamily="34" charset="-79"/>
                        <a:sym typeface="Times New Roman"/>
                      </a:endParaRPr>
                    </a:p>
                    <a:p>
                      <a:pPr marL="228600" lvl="0" indent="0" algn="ctr" rtl="1">
                        <a:spcBef>
                          <a:spcPts val="0"/>
                        </a:spcBef>
                        <a:spcAft>
                          <a:spcPts val="0"/>
                        </a:spcAft>
                        <a:buNone/>
                      </a:pPr>
                      <a:r>
                        <a:rPr lang="x-none" sz="1800" dirty="0" smtClean="0">
                          <a:latin typeface="David" panose="020E0502060401010101" pitchFamily="34" charset="-79"/>
                          <a:cs typeface="David" panose="020E0502060401010101" pitchFamily="34" charset="-79"/>
                          <a:sym typeface="Times New Roman"/>
                        </a:rPr>
                        <a:t>בקרי </a:t>
                      </a:r>
                      <a:r>
                        <a:rPr lang="x-none" sz="1800" dirty="0">
                          <a:latin typeface="David" panose="020E0502060401010101" pitchFamily="34" charset="-79"/>
                          <a:cs typeface="David" panose="020E0502060401010101" pitchFamily="34" charset="-79"/>
                          <a:sym typeface="Times New Roman"/>
                        </a:rPr>
                        <a:t>שליטה להגיים , </a:t>
                      </a:r>
                      <a:endParaRPr lang="he-IL" sz="1800" dirty="0" smtClean="0">
                        <a:latin typeface="David" panose="020E0502060401010101" pitchFamily="34" charset="-79"/>
                        <a:cs typeface="David" panose="020E0502060401010101" pitchFamily="34" charset="-79"/>
                        <a:sym typeface="Times New Roman"/>
                      </a:endParaRPr>
                    </a:p>
                    <a:p>
                      <a:pPr marL="228600" lvl="0" indent="0" algn="ctr" rtl="1">
                        <a:spcBef>
                          <a:spcPts val="0"/>
                        </a:spcBef>
                        <a:spcAft>
                          <a:spcPts val="0"/>
                        </a:spcAft>
                        <a:buNone/>
                      </a:pPr>
                      <a:r>
                        <a:rPr lang="x-none" sz="1800" dirty="0" smtClean="0">
                          <a:latin typeface="David" panose="020E0502060401010101" pitchFamily="34" charset="-79"/>
                          <a:cs typeface="David" panose="020E0502060401010101" pitchFamily="34" charset="-79"/>
                          <a:sym typeface="Times New Roman"/>
                        </a:rPr>
                        <a:t>בקרי </a:t>
                      </a:r>
                      <a:r>
                        <a:rPr lang="x-none" sz="1800" dirty="0">
                          <a:latin typeface="David" panose="020E0502060401010101" pitchFamily="34" charset="-79"/>
                          <a:cs typeface="David" panose="020E0502060401010101" pitchFamily="34" charset="-79"/>
                          <a:sym typeface="Times New Roman"/>
                        </a:rPr>
                        <a:t>שליטה על </a:t>
                      </a:r>
                      <a:r>
                        <a:rPr lang="x-none" sz="1800" dirty="0" smtClean="0">
                          <a:latin typeface="David" panose="020E0502060401010101" pitchFamily="34" charset="-79"/>
                          <a:cs typeface="David" panose="020E0502060401010101" pitchFamily="34" charset="-79"/>
                          <a:sym typeface="Times New Roman"/>
                        </a:rPr>
                        <a:t>המנוע</a:t>
                      </a:r>
                      <a:r>
                        <a:rPr lang="he-IL" sz="1800" dirty="0" smtClean="0">
                          <a:latin typeface="David" panose="020E0502060401010101" pitchFamily="34" charset="-79"/>
                          <a:cs typeface="David" panose="020E0502060401010101" pitchFamily="34" charset="-79"/>
                          <a:sym typeface="Times New Roman"/>
                        </a:rPr>
                        <a:t>,</a:t>
                      </a:r>
                    </a:p>
                    <a:p>
                      <a:pPr marL="228600" lvl="0" indent="0" algn="ctr" rtl="1">
                        <a:spcBef>
                          <a:spcPts val="0"/>
                        </a:spcBef>
                        <a:spcAft>
                          <a:spcPts val="0"/>
                        </a:spcAft>
                        <a:buNone/>
                      </a:pPr>
                      <a:r>
                        <a:rPr lang="x-none" sz="1800" dirty="0" smtClean="0">
                          <a:latin typeface="David" panose="020E0502060401010101" pitchFamily="34" charset="-79"/>
                          <a:cs typeface="David" panose="020E0502060401010101" pitchFamily="34" charset="-79"/>
                          <a:sym typeface="Times New Roman"/>
                        </a:rPr>
                        <a:t>MDS</a:t>
                      </a:r>
                      <a:r>
                        <a:rPr lang="he-IL" sz="1800" dirty="0" smtClean="0">
                          <a:latin typeface="David" panose="020E0502060401010101" pitchFamily="34" charset="-79"/>
                          <a:cs typeface="David" panose="020E0502060401010101" pitchFamily="34" charset="-79"/>
                          <a:sym typeface="Times New Roman"/>
                        </a:rPr>
                        <a:t>-</a:t>
                      </a:r>
                    </a:p>
                    <a:p>
                      <a:pPr marL="228600" lvl="0" indent="0" algn="ctr" rtl="1">
                        <a:spcBef>
                          <a:spcPts val="0"/>
                        </a:spcBef>
                        <a:spcAft>
                          <a:spcPts val="0"/>
                        </a:spcAft>
                        <a:buNone/>
                      </a:pPr>
                      <a:r>
                        <a:rPr lang="en-US" sz="1600" dirty="0" smtClean="0">
                          <a:latin typeface="David" panose="020E0502060401010101" pitchFamily="34" charset="-79"/>
                          <a:cs typeface="David" panose="020E0502060401010101" pitchFamily="34" charset="-79"/>
                          <a:sym typeface="Times New Roman"/>
                        </a:rPr>
                        <a:t>Measurement and Display </a:t>
                      </a:r>
                      <a:r>
                        <a:rPr lang="en-US" sz="1600" dirty="0" smtClean="0">
                          <a:latin typeface="David" panose="020E0502060401010101" pitchFamily="34" charset="-79"/>
                          <a:cs typeface="David" panose="020E0502060401010101" pitchFamily="34" charset="-79"/>
                          <a:sym typeface="Times New Roman"/>
                        </a:rPr>
                        <a:t>System</a:t>
                      </a:r>
                      <a:endParaRPr lang="he-IL" sz="1800" dirty="0" smtClean="0">
                        <a:latin typeface="David" panose="020E0502060401010101" pitchFamily="34" charset="-79"/>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endParaRPr sz="1800" u="none" strike="noStrike" cap="none" dirty="0">
                        <a:solidFill>
                          <a:srgbClr val="000000"/>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83491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
          <p:cNvSpPr txBox="1">
            <a:spLocks noGrp="1"/>
          </p:cNvSpPr>
          <p:nvPr>
            <p:ph type="title"/>
          </p:nvPr>
        </p:nvSpPr>
        <p:spPr>
          <a:xfrm>
            <a:off x="1321523" y="0"/>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x-none">
                <a:latin typeface="Times New Roman"/>
                <a:ea typeface="Times New Roman"/>
                <a:cs typeface="Times New Roman"/>
                <a:sym typeface="Times New Roman"/>
              </a:rPr>
              <a:t>3.1.3. SOFTWARE INTERFACES REQUIREMENTS </a:t>
            </a:r>
            <a:endParaRPr>
              <a:latin typeface="Times New Roman"/>
              <a:ea typeface="Times New Roman"/>
              <a:cs typeface="Times New Roman"/>
              <a:sym typeface="Times New Roman"/>
            </a:endParaRPr>
          </a:p>
        </p:txBody>
      </p:sp>
      <p:graphicFrame>
        <p:nvGraphicFramePr>
          <p:cNvPr id="263" name="Google Shape;263;p6"/>
          <p:cNvGraphicFramePr/>
          <p:nvPr>
            <p:extLst>
              <p:ext uri="{D42A27DB-BD31-4B8C-83A1-F6EECF244321}">
                <p14:modId xmlns:p14="http://schemas.microsoft.com/office/powerpoint/2010/main" val="1937234309"/>
              </p:ext>
            </p:extLst>
          </p:nvPr>
        </p:nvGraphicFramePr>
        <p:xfrm>
          <a:off x="914400" y="1542904"/>
          <a:ext cx="10720225" cy="4911855"/>
        </p:xfrm>
        <a:graphic>
          <a:graphicData uri="http://schemas.openxmlformats.org/drawingml/2006/table">
            <a:tbl>
              <a:tblPr firstRow="1" bandRow="1">
                <a:tableStyleId>{3C2FFA5D-87B4-456A-9821-1D502468CF0F}</a:tableStyleId>
              </a:tblPr>
              <a:tblGrid>
                <a:gridCol w="2680050">
                  <a:extLst>
                    <a:ext uri="{9D8B030D-6E8A-4147-A177-3AD203B41FA5}">
                      <a16:colId xmlns:a16="http://schemas.microsoft.com/office/drawing/2014/main" val="20000"/>
                    </a:ext>
                  </a:extLst>
                </a:gridCol>
                <a:gridCol w="2678350">
                  <a:extLst>
                    <a:ext uri="{9D8B030D-6E8A-4147-A177-3AD203B41FA5}">
                      <a16:colId xmlns:a16="http://schemas.microsoft.com/office/drawing/2014/main" val="20001"/>
                    </a:ext>
                  </a:extLst>
                </a:gridCol>
                <a:gridCol w="2681775">
                  <a:extLst>
                    <a:ext uri="{9D8B030D-6E8A-4147-A177-3AD203B41FA5}">
                      <a16:colId xmlns:a16="http://schemas.microsoft.com/office/drawing/2014/main" val="20002"/>
                    </a:ext>
                  </a:extLst>
                </a:gridCol>
                <a:gridCol w="2680050">
                  <a:extLst>
                    <a:ext uri="{9D8B030D-6E8A-4147-A177-3AD203B41FA5}">
                      <a16:colId xmlns:a16="http://schemas.microsoft.com/office/drawing/2014/main" val="20003"/>
                    </a:ext>
                  </a:extLst>
                </a:gridCol>
              </a:tblGrid>
              <a:tr h="978625">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Times New Roman"/>
                        </a:rPr>
                        <a:t>OMT – Object Modeling Technique </a:t>
                      </a:r>
                      <a:endParaRPr sz="1800" b="0" u="none" strike="noStrike" cap="none"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Times New Roman"/>
                        </a:rPr>
                        <a:t>HOODBMS- Hybrid Object-Oriented Database</a:t>
                      </a:r>
                      <a:endParaRPr sz="1800" b="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Times New Roman"/>
                        </a:rPr>
                        <a:t>MDA- Model driven architecture </a:t>
                      </a:r>
                      <a:endParaRPr sz="1800" b="0" u="none" strike="noStrike" cap="none"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Times New Roman"/>
                        </a:rPr>
                        <a:t>BOBRE - Business Object Based Requirement Engineering </a:t>
                      </a:r>
                      <a:endParaRPr sz="1800" b="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23125">
                <a:tc>
                  <a:txBody>
                    <a:bodyPr/>
                    <a:lstStyle/>
                    <a:p>
                      <a:pPr marL="228600" lvl="0" indent="0" algn="ctr" rtl="1">
                        <a:spcBef>
                          <a:spcPts val="0"/>
                        </a:spcBef>
                        <a:spcAft>
                          <a:spcPts val="0"/>
                        </a:spcAft>
                        <a:buClr>
                          <a:schemeClr val="dk1"/>
                        </a:buClr>
                        <a:buSzPts val="1100"/>
                        <a:buFont typeface="Arial"/>
                        <a:buNone/>
                      </a:pPr>
                      <a:r>
                        <a:rPr lang="x-none" sz="1800" dirty="0">
                          <a:latin typeface="David" panose="020E0502060401010101" pitchFamily="34" charset="-79"/>
                          <a:cs typeface="David" panose="020E0502060401010101" pitchFamily="34" charset="-79"/>
                          <a:sym typeface="Times New Roman"/>
                        </a:rPr>
                        <a:t>המערכת תכתב בשפת תכנות מונחה עצמים "טהורה" smalltalk, המערכת תבצע שימוש בבסיס נתונים מונחה עצמים (OODMBS)</a:t>
                      </a:r>
                      <a:endParaRPr sz="1800" dirty="0">
                        <a:latin typeface="David" panose="020E0502060401010101" pitchFamily="34" charset="-79"/>
                        <a:cs typeface="David" panose="020E0502060401010101" pitchFamily="34" charset="-79"/>
                        <a:sym typeface="Times New Roman"/>
                      </a:endParaRPr>
                    </a:p>
                    <a:p>
                      <a:pPr marL="228600" lvl="0" indent="0" algn="ctr" rtl="1">
                        <a:spcBef>
                          <a:spcPts val="0"/>
                        </a:spcBef>
                        <a:spcAft>
                          <a:spcPts val="0"/>
                        </a:spcAft>
                        <a:buNone/>
                      </a:pP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lvl="0" indent="0" algn="ctr" rtl="1">
                        <a:spcBef>
                          <a:spcPts val="0"/>
                        </a:spcBef>
                        <a:spcAft>
                          <a:spcPts val="0"/>
                        </a:spcAft>
                        <a:buClr>
                          <a:schemeClr val="dk1"/>
                        </a:buClr>
                        <a:buSzPts val="1100"/>
                        <a:buFont typeface="Arial"/>
                        <a:buNone/>
                      </a:pPr>
                      <a:r>
                        <a:rPr lang="x-none" sz="1800">
                          <a:latin typeface="David" panose="020E0502060401010101" pitchFamily="34" charset="-79"/>
                          <a:cs typeface="David" panose="020E0502060401010101" pitchFamily="34" charset="-79"/>
                          <a:sym typeface="Times New Roman"/>
                        </a:rPr>
                        <a:t> </a:t>
                      </a:r>
                      <a:r>
                        <a:rPr lang="x-none" sz="1800" smtClean="0">
                          <a:latin typeface="David" panose="020E0502060401010101" pitchFamily="34" charset="-79"/>
                          <a:cs typeface="David" panose="020E0502060401010101" pitchFamily="34" charset="-79"/>
                          <a:sym typeface="Times New Roman"/>
                        </a:rPr>
                        <a:t>המערכת</a:t>
                      </a:r>
                      <a:r>
                        <a:rPr lang="en-US" sz="1800" baseline="0" dirty="0" smtClean="0">
                          <a:latin typeface="David" panose="020E0502060401010101" pitchFamily="34" charset="-79"/>
                          <a:cs typeface="David" panose="020E0502060401010101" pitchFamily="34" charset="-79"/>
                          <a:sym typeface="Times New Roman"/>
                        </a:rPr>
                        <a:t> </a:t>
                      </a:r>
                      <a:r>
                        <a:rPr lang="x-none" sz="1800" smtClean="0">
                          <a:latin typeface="David" panose="020E0502060401010101" pitchFamily="34" charset="-79"/>
                          <a:cs typeface="David" panose="020E0502060401010101" pitchFamily="34" charset="-79"/>
                          <a:sym typeface="Times New Roman"/>
                        </a:rPr>
                        <a:t>תשלב </a:t>
                      </a:r>
                      <a:r>
                        <a:rPr lang="x-none" sz="1800" dirty="0">
                          <a:latin typeface="David" panose="020E0502060401010101" pitchFamily="34" charset="-79"/>
                          <a:cs typeface="David" panose="020E0502060401010101" pitchFamily="34" charset="-79"/>
                          <a:sym typeface="Times New Roman"/>
                        </a:rPr>
                        <a:t>בין שתי בסיסי נתונים OODMBS + RDBMS</a:t>
                      </a:r>
                      <a:endParaRPr sz="1800" dirty="0">
                        <a:latin typeface="David" panose="020E0502060401010101" pitchFamily="34" charset="-79"/>
                        <a:cs typeface="David" panose="020E0502060401010101" pitchFamily="34" charset="-79"/>
                        <a:sym typeface="Times New Roman"/>
                      </a:endParaRPr>
                    </a:p>
                    <a:p>
                      <a:pPr marL="228600" lvl="0" indent="0" algn="ctr" rtl="1">
                        <a:spcBef>
                          <a:spcPts val="0"/>
                        </a:spcBef>
                        <a:spcAft>
                          <a:spcPts val="0"/>
                        </a:spcAft>
                        <a:buNone/>
                      </a:pP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lvl="0" indent="0" algn="ctr" rtl="1">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MDS  </a:t>
                      </a:r>
                      <a:endParaRPr lang="he-IL" sz="1800" dirty="0" smtClean="0">
                        <a:latin typeface="David" panose="020E0502060401010101" pitchFamily="34" charset="-79"/>
                        <a:cs typeface="David" panose="020E0502060401010101" pitchFamily="34" charset="-79"/>
                        <a:sym typeface="Times New Roman"/>
                      </a:endParaRPr>
                    </a:p>
                    <a:p>
                      <a:pPr marL="228600" lvl="0" indent="0" algn="ctr" rtl="1">
                        <a:spcBef>
                          <a:spcPts val="0"/>
                        </a:spcBef>
                        <a:spcAft>
                          <a:spcPts val="0"/>
                        </a:spcAft>
                        <a:buNone/>
                      </a:pPr>
                      <a:r>
                        <a:rPr lang="en-US" sz="1800" dirty="0" smtClean="0">
                          <a:latin typeface="David" panose="020E0502060401010101" pitchFamily="34" charset="-79"/>
                          <a:cs typeface="David" panose="020E0502060401010101" pitchFamily="34" charset="-79"/>
                          <a:sym typeface="Times New Roman"/>
                        </a:rPr>
                        <a:t>Applications</a:t>
                      </a:r>
                      <a:endParaRPr sz="1800" dirty="0">
                        <a:latin typeface="David" panose="020E0502060401010101" pitchFamily="34" charset="-79"/>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lvl="0" indent="0" algn="ctr" rtl="1">
                        <a:spcBef>
                          <a:spcPts val="0"/>
                        </a:spcBef>
                        <a:spcAft>
                          <a:spcPts val="0"/>
                        </a:spcAft>
                        <a:buNone/>
                      </a:pPr>
                      <a:r>
                        <a:rPr lang="he-IL" sz="1800" dirty="0" smtClean="0">
                          <a:latin typeface="David" panose="020E0502060401010101" pitchFamily="34" charset="-79"/>
                          <a:cs typeface="David" panose="020E0502060401010101" pitchFamily="34" charset="-79"/>
                          <a:sym typeface="Times New Roman"/>
                        </a:rPr>
                        <a:t>שימוש בנתונים להגדרת היחסים לפי אובייקטים</a:t>
                      </a: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6758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91979" y="256208"/>
            <a:ext cx="3344323" cy="1478570"/>
          </a:xfrm>
        </p:spPr>
        <p:txBody>
          <a:bodyPr>
            <a:normAutofit/>
          </a:bodyPr>
          <a:lstStyle/>
          <a:p>
            <a:pPr algn="ctr" rtl="0"/>
            <a:r>
              <a:rPr lang="he-IL" sz="4800" dirty="0">
                <a:solidFill>
                  <a:srgbClr val="FFC000"/>
                </a:solidFill>
                <a:latin typeface="David" panose="020E0502060401010101" pitchFamily="34" charset="-79"/>
                <a:cs typeface="David" panose="020E0502060401010101" pitchFamily="34" charset="-79"/>
              </a:rPr>
              <a:t>הטכניקות</a:t>
            </a:r>
          </a:p>
        </p:txBody>
      </p:sp>
      <p:sp>
        <p:nvSpPr>
          <p:cNvPr id="4" name="TextBox 3"/>
          <p:cNvSpPr txBox="1"/>
          <p:nvPr/>
        </p:nvSpPr>
        <p:spPr>
          <a:xfrm>
            <a:off x="1009292" y="1846054"/>
            <a:ext cx="10187796" cy="3108543"/>
          </a:xfrm>
          <a:prstGeom prst="rect">
            <a:avLst/>
          </a:prstGeom>
          <a:noFill/>
        </p:spPr>
        <p:txBody>
          <a:bodyPr wrap="square" rtlCol="1">
            <a:spAutoFit/>
          </a:bodyPr>
          <a:lstStyle/>
          <a:p>
            <a:pPr algn="l"/>
            <a:r>
              <a:rPr lang="en-US" sz="2800" b="1" dirty="0">
                <a:solidFill>
                  <a:srgbClr val="FFC000"/>
                </a:solidFill>
                <a:latin typeface="David" panose="020E0502060401010101" pitchFamily="34" charset="-79"/>
                <a:cs typeface="David" panose="020E0502060401010101" pitchFamily="34" charset="-79"/>
              </a:rPr>
              <a:t>1. </a:t>
            </a:r>
            <a:r>
              <a:rPr lang="en-US" sz="2800" dirty="0">
                <a:latin typeface="David" pitchFamily="34" charset="-79"/>
                <a:cs typeface="David" pitchFamily="34" charset="-79"/>
              </a:rPr>
              <a:t>OMT – Object Modeling Technique </a:t>
            </a:r>
            <a:endParaRPr lang="he-IL" sz="2800" dirty="0">
              <a:latin typeface="David" pitchFamily="34" charset="-79"/>
              <a:cs typeface="David" pitchFamily="34" charset="-79"/>
            </a:endParaRPr>
          </a:p>
          <a:p>
            <a:pPr algn="l"/>
            <a:r>
              <a:rPr lang="en-US" sz="2800" dirty="0">
                <a:solidFill>
                  <a:srgbClr val="FFC000"/>
                </a:solidFill>
                <a:latin typeface="David" panose="020E0502060401010101" pitchFamily="34" charset="-79"/>
                <a:cs typeface="David" panose="020E0502060401010101" pitchFamily="34" charset="-79"/>
              </a:rPr>
              <a:t>2. </a:t>
            </a:r>
            <a:r>
              <a:rPr lang="en-US" sz="2800" dirty="0">
                <a:latin typeface="David" panose="020E0502060401010101" pitchFamily="34" charset="-79"/>
                <a:cs typeface="David" panose="020E0502060401010101" pitchFamily="34" charset="-79"/>
              </a:rPr>
              <a:t>HOODBMS- Hybrid Object-Oriented Database</a:t>
            </a:r>
          </a:p>
          <a:p>
            <a:pPr algn="l"/>
            <a:r>
              <a:rPr lang="en-US" sz="2800" dirty="0">
                <a:solidFill>
                  <a:srgbClr val="FFC000"/>
                </a:solidFill>
                <a:latin typeface="David" panose="020E0502060401010101" pitchFamily="34" charset="-79"/>
                <a:cs typeface="David" panose="020E0502060401010101" pitchFamily="34" charset="-79"/>
              </a:rPr>
              <a:t>    </a:t>
            </a:r>
            <a:r>
              <a:rPr lang="en-US" sz="2800" dirty="0">
                <a:latin typeface="David" panose="020E0502060401010101" pitchFamily="34" charset="-79"/>
                <a:cs typeface="David" panose="020E0502060401010101" pitchFamily="34" charset="-79"/>
              </a:rPr>
              <a:t>Management System</a:t>
            </a:r>
          </a:p>
          <a:p>
            <a:pPr algn="l"/>
            <a:r>
              <a:rPr lang="en-US" sz="2800" dirty="0">
                <a:solidFill>
                  <a:srgbClr val="FFC000"/>
                </a:solidFill>
                <a:latin typeface="David" panose="020E0502060401010101" pitchFamily="34" charset="-79"/>
                <a:cs typeface="David" panose="020E0502060401010101" pitchFamily="34" charset="-79"/>
              </a:rPr>
              <a:t>3.</a:t>
            </a:r>
            <a:r>
              <a:rPr lang="en-US" sz="2800" dirty="0">
                <a:latin typeface="David" pitchFamily="34" charset="-79"/>
                <a:cs typeface="David" pitchFamily="34" charset="-79"/>
              </a:rPr>
              <a:t> MDA- Model driven architecture </a:t>
            </a:r>
            <a:endParaRPr lang="en-US" sz="2800" b="1" dirty="0">
              <a:solidFill>
                <a:srgbClr val="FFC000"/>
              </a:solidFill>
              <a:latin typeface="David" panose="020E0502060401010101" pitchFamily="34" charset="-79"/>
              <a:cs typeface="David" panose="020E0502060401010101" pitchFamily="34" charset="-79"/>
            </a:endParaRPr>
          </a:p>
          <a:p>
            <a:pPr algn="l"/>
            <a:r>
              <a:rPr lang="en-US" sz="2800" b="1" dirty="0">
                <a:solidFill>
                  <a:srgbClr val="FFC000"/>
                </a:solidFill>
                <a:latin typeface="David" panose="020E0502060401010101" pitchFamily="34" charset="-79"/>
                <a:cs typeface="David" panose="020E0502060401010101" pitchFamily="34" charset="-79"/>
              </a:rPr>
              <a:t>4. </a:t>
            </a:r>
            <a:r>
              <a:rPr lang="en-US" sz="2800" dirty="0">
                <a:latin typeface="David" panose="020E0502060401010101" pitchFamily="34" charset="-79"/>
                <a:cs typeface="David" panose="020E0502060401010101" pitchFamily="34" charset="-79"/>
              </a:rPr>
              <a:t>BOBRE - Business Object Based Requirement Engineering </a:t>
            </a:r>
          </a:p>
          <a:p>
            <a:pPr algn="l"/>
            <a:endParaRPr lang="en-US" sz="2800" dirty="0"/>
          </a:p>
          <a:p>
            <a:pPr algn="l"/>
            <a:endParaRPr lang="he-IL" sz="2800" dirty="0"/>
          </a:p>
        </p:txBody>
      </p:sp>
    </p:spTree>
    <p:extLst>
      <p:ext uri="{BB962C8B-B14F-4D97-AF65-F5344CB8AC3E}">
        <p14:creationId xmlns:p14="http://schemas.microsoft.com/office/powerpoint/2010/main" val="613685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2"/>
          <p:cNvSpPr txBox="1">
            <a:spLocks noGrp="1"/>
          </p:cNvSpPr>
          <p:nvPr>
            <p:ph type="title"/>
          </p:nvPr>
        </p:nvSpPr>
        <p:spPr>
          <a:xfrm>
            <a:off x="1321523" y="0"/>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x-none">
                <a:latin typeface="Times New Roman"/>
                <a:ea typeface="Times New Roman"/>
                <a:cs typeface="Times New Roman"/>
                <a:sym typeface="Times New Roman"/>
              </a:rPr>
              <a:t>3.1.4. COMMUNICATIONS INTERFACES REQUIREMENTS </a:t>
            </a:r>
            <a:endParaRPr>
              <a:latin typeface="Times New Roman"/>
              <a:ea typeface="Times New Roman"/>
              <a:cs typeface="Times New Roman"/>
              <a:sym typeface="Times New Roman"/>
            </a:endParaRPr>
          </a:p>
        </p:txBody>
      </p:sp>
      <p:graphicFrame>
        <p:nvGraphicFramePr>
          <p:cNvPr id="269" name="Google Shape;269;p12"/>
          <p:cNvGraphicFramePr/>
          <p:nvPr>
            <p:extLst>
              <p:ext uri="{D42A27DB-BD31-4B8C-83A1-F6EECF244321}">
                <p14:modId xmlns:p14="http://schemas.microsoft.com/office/powerpoint/2010/main" val="2955510681"/>
              </p:ext>
            </p:extLst>
          </p:nvPr>
        </p:nvGraphicFramePr>
        <p:xfrm>
          <a:off x="914400" y="1542904"/>
          <a:ext cx="10720225" cy="4911855"/>
        </p:xfrm>
        <a:graphic>
          <a:graphicData uri="http://schemas.openxmlformats.org/drawingml/2006/table">
            <a:tbl>
              <a:tblPr firstRow="1" bandRow="1">
                <a:tableStyleId>{3C2FFA5D-87B4-456A-9821-1D502468CF0F}</a:tableStyleId>
              </a:tblPr>
              <a:tblGrid>
                <a:gridCol w="2680050">
                  <a:extLst>
                    <a:ext uri="{9D8B030D-6E8A-4147-A177-3AD203B41FA5}">
                      <a16:colId xmlns:a16="http://schemas.microsoft.com/office/drawing/2014/main" val="20000"/>
                    </a:ext>
                  </a:extLst>
                </a:gridCol>
                <a:gridCol w="2678350">
                  <a:extLst>
                    <a:ext uri="{9D8B030D-6E8A-4147-A177-3AD203B41FA5}">
                      <a16:colId xmlns:a16="http://schemas.microsoft.com/office/drawing/2014/main" val="20001"/>
                    </a:ext>
                  </a:extLst>
                </a:gridCol>
                <a:gridCol w="2681775">
                  <a:extLst>
                    <a:ext uri="{9D8B030D-6E8A-4147-A177-3AD203B41FA5}">
                      <a16:colId xmlns:a16="http://schemas.microsoft.com/office/drawing/2014/main" val="20002"/>
                    </a:ext>
                  </a:extLst>
                </a:gridCol>
                <a:gridCol w="2680050">
                  <a:extLst>
                    <a:ext uri="{9D8B030D-6E8A-4147-A177-3AD203B41FA5}">
                      <a16:colId xmlns:a16="http://schemas.microsoft.com/office/drawing/2014/main" val="20003"/>
                    </a:ext>
                  </a:extLst>
                </a:gridCol>
              </a:tblGrid>
              <a:tr h="978625">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Times New Roman"/>
                        </a:rPr>
                        <a:t>OMT – Object Modeling Technique </a:t>
                      </a:r>
                      <a:endParaRPr sz="1800" u="none" strike="noStrike" cap="none" dirty="0">
                        <a:latin typeface="David" panose="020E0502060401010101" pitchFamily="34" charset="-79"/>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Times New Roman"/>
                        </a:rPr>
                        <a:t>HOODBMS- Hybrid Object-Oriented Database</a:t>
                      </a:r>
                      <a:endParaRPr sz="1800" b="0" dirty="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Times New Roman"/>
                        </a:rPr>
                        <a:t>MDA- Model driven architecture </a:t>
                      </a:r>
                      <a:endParaRPr sz="1800" u="none" strike="noStrike" cap="none" dirty="0">
                        <a:latin typeface="David" panose="020E0502060401010101" pitchFamily="34" charset="-79"/>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Times New Roman"/>
                        </a:rPr>
                        <a:t>BOBRE - Business Object Based Requirement Engineering </a:t>
                      </a:r>
                      <a:endParaRPr sz="1800" b="0" dirty="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23125">
                <a:tc>
                  <a:txBody>
                    <a:bodyPr/>
                    <a:lstStyle/>
                    <a:p>
                      <a:pPr marL="228600" lvl="0" indent="0" algn="r" rtl="1">
                        <a:spcBef>
                          <a:spcPts val="0"/>
                        </a:spcBef>
                        <a:spcAft>
                          <a:spcPts val="0"/>
                        </a:spcAft>
                        <a:buNone/>
                      </a:pP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lvl="0" indent="0" algn="r" rtl="1">
                        <a:spcBef>
                          <a:spcPts val="0"/>
                        </a:spcBef>
                        <a:spcAft>
                          <a:spcPts val="0"/>
                        </a:spcAft>
                        <a:buNone/>
                      </a:pP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lvl="0" indent="0" algn="ctr" defTabSz="914400" rtl="1" eaLnBrk="1" fontAlgn="auto" latinLnBrk="0" hangingPunct="1">
                        <a:lnSpc>
                          <a:spcPct val="100000"/>
                        </a:lnSpc>
                        <a:spcBef>
                          <a:spcPts val="0"/>
                        </a:spcBef>
                        <a:spcAft>
                          <a:spcPts val="0"/>
                        </a:spcAft>
                        <a:buClrTx/>
                        <a:buSzTx/>
                        <a:buFontTx/>
                        <a:buNone/>
                        <a:tabLst/>
                        <a:defRPr/>
                      </a:pPr>
                      <a:r>
                        <a:rPr lang="x-none" sz="1800" dirty="0">
                          <a:latin typeface="David" panose="020E0502060401010101" pitchFamily="34" charset="-79"/>
                          <a:cs typeface="David" panose="020E0502060401010101" pitchFamily="34" charset="-79"/>
                          <a:sym typeface="Times New Roman"/>
                        </a:rPr>
                        <a:t>signals </a:t>
                      </a:r>
                      <a:r>
                        <a:rPr lang="he-IL" sz="1800" dirty="0" smtClean="0">
                          <a:latin typeface="David" panose="020E0502060401010101" pitchFamily="34" charset="-79"/>
                          <a:cs typeface="David" panose="020E0502060401010101" pitchFamily="34" charset="-79"/>
                          <a:sym typeface="Times New Roman"/>
                        </a:rPr>
                        <a:t>-חיווים</a:t>
                      </a:r>
                    </a:p>
                    <a:p>
                      <a:pPr marL="228600" lvl="0" indent="0" algn="r" rtl="1">
                        <a:spcBef>
                          <a:spcPts val="0"/>
                        </a:spcBef>
                        <a:spcAft>
                          <a:spcPts val="0"/>
                        </a:spcAft>
                        <a:buNone/>
                      </a:pPr>
                      <a:endParaRPr lang="he-IL" sz="1800" dirty="0" smtClean="0">
                        <a:latin typeface="David" panose="020E0502060401010101" pitchFamily="34" charset="-79"/>
                        <a:cs typeface="David" panose="020E0502060401010101" pitchFamily="34" charset="-79"/>
                        <a:sym typeface="Times New Roman"/>
                      </a:endParaRPr>
                    </a:p>
                    <a:p>
                      <a:pPr marL="228600" lvl="0" indent="0" algn="r" rtl="1">
                        <a:spcBef>
                          <a:spcPts val="0"/>
                        </a:spcBef>
                        <a:spcAft>
                          <a:spcPts val="0"/>
                        </a:spcAft>
                        <a:buNone/>
                      </a:pP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lvl="0" indent="0" algn="r" defTabSz="914400" rtl="1" eaLnBrk="1" fontAlgn="auto" latinLnBrk="0" hangingPunct="1">
                        <a:lnSpc>
                          <a:spcPct val="100000"/>
                        </a:lnSpc>
                        <a:spcBef>
                          <a:spcPts val="0"/>
                        </a:spcBef>
                        <a:spcAft>
                          <a:spcPts val="0"/>
                        </a:spcAft>
                        <a:buClrTx/>
                        <a:buSzTx/>
                        <a:buFontTx/>
                        <a:buNone/>
                        <a:tabLst/>
                        <a:defRPr/>
                      </a:pPr>
                      <a:endParaRPr lang="he-IL" sz="1800" dirty="0" smtClean="0">
                        <a:latin typeface="David" panose="020E0502060401010101" pitchFamily="34" charset="-79"/>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85649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8"/>
          <p:cNvSpPr/>
          <p:nvPr/>
        </p:nvSpPr>
        <p:spPr>
          <a:xfrm>
            <a:off x="387927" y="1482436"/>
            <a:ext cx="10792691" cy="3893128"/>
          </a:xfrm>
          <a:prstGeom prst="rect">
            <a:avLst/>
          </a:prstGeom>
          <a:solidFill>
            <a:schemeClr val="lt1"/>
          </a:solidFill>
          <a:ln w="1587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sp>
        <p:nvSpPr>
          <p:cNvPr id="275" name="Google Shape;275;p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lvl="0" algn="ctr">
              <a:spcBef>
                <a:spcPts val="0"/>
              </a:spcBef>
              <a:buClr>
                <a:schemeClr val="lt1"/>
              </a:buClr>
              <a:buSzPts val="3600"/>
            </a:pPr>
            <a:r>
              <a:rPr lang="en-US" dirty="0">
                <a:latin typeface="Times New Roman"/>
                <a:ea typeface="Times New Roman"/>
                <a:cs typeface="Times New Roman"/>
                <a:sym typeface="Times New Roman"/>
              </a:rPr>
              <a:t> </a:t>
            </a:r>
            <a:r>
              <a:rPr lang="en-US" dirty="0" smtClean="0">
                <a:latin typeface="Times New Roman"/>
                <a:ea typeface="Times New Roman"/>
                <a:cs typeface="Times New Roman"/>
                <a:sym typeface="Times New Roman"/>
              </a:rPr>
              <a:t> </a:t>
            </a:r>
            <a:r>
              <a:rPr lang="x-none" dirty="0" smtClean="0">
                <a:latin typeface="Times New Roman"/>
                <a:ea typeface="Times New Roman"/>
                <a:cs typeface="Times New Roman"/>
                <a:sym typeface="Times New Roman"/>
              </a:rPr>
              <a:t>OMT </a:t>
            </a:r>
            <a:r>
              <a:rPr lang="x-none" dirty="0">
                <a:latin typeface="Times New Roman"/>
                <a:ea typeface="Times New Roman"/>
                <a:cs typeface="Times New Roman"/>
                <a:sym typeface="Times New Roman"/>
              </a:rPr>
              <a:t>– OBJECT MODELING TECHNIQUE </a:t>
            </a:r>
            <a:r>
              <a:rPr lang="he-IL" dirty="0" smtClean="0"/>
              <a:t>3.2  </a:t>
            </a:r>
            <a:r>
              <a:rPr lang="x-none" dirty="0">
                <a:latin typeface="Times New Roman"/>
                <a:ea typeface="Times New Roman"/>
                <a:cs typeface="Times New Roman"/>
                <a:sym typeface="Times New Roman"/>
              </a:rPr>
              <a:t/>
            </a:r>
            <a:br>
              <a:rPr lang="x-none"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pic>
        <p:nvPicPr>
          <p:cNvPr id="276" name="Google Shape;276;p8"/>
          <p:cNvPicPr preferRelativeResize="0">
            <a:picLocks noGrp="1"/>
          </p:cNvPicPr>
          <p:nvPr>
            <p:ph type="body" idx="1"/>
          </p:nvPr>
        </p:nvPicPr>
        <p:blipFill rotWithShape="1">
          <a:blip r:embed="rId3" cstate="print">
            <a:alphaModFix/>
          </a:blip>
          <a:srcRect/>
          <a:stretch/>
        </p:blipFill>
        <p:spPr>
          <a:xfrm>
            <a:off x="541771" y="1651145"/>
            <a:ext cx="3540983" cy="3156382"/>
          </a:xfrm>
          <a:prstGeom prst="rect">
            <a:avLst/>
          </a:prstGeom>
          <a:noFill/>
          <a:ln>
            <a:noFill/>
          </a:ln>
        </p:spPr>
      </p:pic>
      <p:pic>
        <p:nvPicPr>
          <p:cNvPr id="277" name="Google Shape;277;p8"/>
          <p:cNvPicPr preferRelativeResize="0"/>
          <p:nvPr/>
        </p:nvPicPr>
        <p:blipFill rotWithShape="1">
          <a:blip r:embed="rId4" cstate="print">
            <a:alphaModFix/>
          </a:blip>
          <a:srcRect/>
          <a:stretch/>
        </p:blipFill>
        <p:spPr>
          <a:xfrm>
            <a:off x="4197928" y="1651145"/>
            <a:ext cx="3443326" cy="3156382"/>
          </a:xfrm>
          <a:prstGeom prst="rect">
            <a:avLst/>
          </a:prstGeom>
          <a:noFill/>
          <a:ln>
            <a:noFill/>
          </a:ln>
        </p:spPr>
      </p:pic>
      <p:pic>
        <p:nvPicPr>
          <p:cNvPr id="278" name="Google Shape;278;p8"/>
          <p:cNvPicPr preferRelativeResize="0"/>
          <p:nvPr/>
        </p:nvPicPr>
        <p:blipFill rotWithShape="1">
          <a:blip r:embed="rId5" cstate="print">
            <a:alphaModFix/>
          </a:blip>
          <a:srcRect/>
          <a:stretch/>
        </p:blipFill>
        <p:spPr>
          <a:xfrm>
            <a:off x="7756427" y="1651145"/>
            <a:ext cx="3050117" cy="3201613"/>
          </a:xfrm>
          <a:prstGeom prst="rect">
            <a:avLst/>
          </a:prstGeom>
          <a:noFill/>
          <a:ln>
            <a:noFill/>
          </a:ln>
        </p:spPr>
      </p:pic>
    </p:spTree>
    <p:extLst>
      <p:ext uri="{BB962C8B-B14F-4D97-AF65-F5344CB8AC3E}">
        <p14:creationId xmlns:p14="http://schemas.microsoft.com/office/powerpoint/2010/main" val="4138490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9"/>
          <p:cNvSpPr/>
          <p:nvPr/>
        </p:nvSpPr>
        <p:spPr>
          <a:xfrm>
            <a:off x="1796527" y="1482435"/>
            <a:ext cx="8573844" cy="4627909"/>
          </a:xfrm>
          <a:prstGeom prst="rect">
            <a:avLst/>
          </a:prstGeom>
          <a:solidFill>
            <a:schemeClr val="lt1"/>
          </a:solidFill>
          <a:ln w="1587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sp>
        <p:nvSpPr>
          <p:cNvPr id="284" name="Google Shape;284;p9"/>
          <p:cNvSpPr txBox="1">
            <a:spLocks noGrp="1"/>
          </p:cNvSpPr>
          <p:nvPr>
            <p:ph type="title"/>
          </p:nvPr>
        </p:nvSpPr>
        <p:spPr>
          <a:xfrm>
            <a:off x="712177" y="559959"/>
            <a:ext cx="10751991" cy="1478570"/>
          </a:xfrm>
          <a:prstGeom prst="rect">
            <a:avLst/>
          </a:prstGeom>
          <a:noFill/>
          <a:ln>
            <a:noFill/>
          </a:ln>
        </p:spPr>
        <p:txBody>
          <a:bodyPr spcFirstLastPara="1" wrap="square" lIns="91425" tIns="45700" rIns="91425" bIns="45700" anchor="ctr" anchorCtr="0">
            <a:normAutofit/>
          </a:bodyPr>
          <a:lstStyle/>
          <a:p>
            <a:pPr marL="0" lvl="0" indent="0" algn="ctr" rtl="1">
              <a:lnSpc>
                <a:spcPct val="90000"/>
              </a:lnSpc>
              <a:spcBef>
                <a:spcPts val="0"/>
              </a:spcBef>
              <a:spcAft>
                <a:spcPts val="0"/>
              </a:spcAft>
              <a:buClr>
                <a:schemeClr val="lt1"/>
              </a:buClr>
              <a:buSzPts val="3240"/>
              <a:buFont typeface="David"/>
              <a:buNone/>
            </a:pPr>
            <a:r>
              <a:rPr lang="en-US" sz="3240" dirty="0" smtClean="0">
                <a:solidFill>
                  <a:schemeClr val="lt1"/>
                </a:solidFill>
                <a:latin typeface="Times New Roman"/>
                <a:ea typeface="Times New Roman"/>
                <a:cs typeface="Times New Roman"/>
                <a:sym typeface="Times New Roman"/>
              </a:rPr>
              <a:t>3.2  </a:t>
            </a:r>
            <a:r>
              <a:rPr lang="x-none" sz="3240" dirty="0" smtClean="0">
                <a:solidFill>
                  <a:schemeClr val="lt1"/>
                </a:solidFill>
                <a:latin typeface="Times New Roman"/>
                <a:ea typeface="Times New Roman"/>
                <a:cs typeface="Times New Roman"/>
                <a:sym typeface="Times New Roman"/>
              </a:rPr>
              <a:t>HOODBMS- </a:t>
            </a:r>
            <a:r>
              <a:rPr lang="x-none" sz="3240" dirty="0">
                <a:solidFill>
                  <a:schemeClr val="lt1"/>
                </a:solidFill>
                <a:latin typeface="Times New Roman"/>
                <a:ea typeface="Times New Roman"/>
                <a:cs typeface="Times New Roman"/>
                <a:sym typeface="Times New Roman"/>
              </a:rPr>
              <a:t>HYBRID OBJECT-ORIENTED </a:t>
            </a:r>
            <a:r>
              <a:rPr lang="x-none" sz="3240" dirty="0" smtClean="0">
                <a:solidFill>
                  <a:schemeClr val="lt1"/>
                </a:solidFill>
                <a:latin typeface="Times New Roman"/>
                <a:ea typeface="Times New Roman"/>
                <a:cs typeface="Times New Roman"/>
                <a:sym typeface="Times New Roman"/>
              </a:rPr>
              <a:t>DATABASE</a:t>
            </a:r>
            <a:r>
              <a:rPr lang="x-none" sz="3240" dirty="0">
                <a:latin typeface="Times New Roman"/>
                <a:ea typeface="Times New Roman"/>
                <a:cs typeface="Times New Roman"/>
                <a:sym typeface="Times New Roman"/>
              </a:rPr>
              <a:t/>
            </a:r>
            <a:br>
              <a:rPr lang="x-none" sz="3240" dirty="0">
                <a:latin typeface="Times New Roman"/>
                <a:ea typeface="Times New Roman"/>
                <a:cs typeface="Times New Roman"/>
                <a:sym typeface="Times New Roman"/>
              </a:rPr>
            </a:br>
            <a:endParaRPr sz="3240" dirty="0">
              <a:latin typeface="Times New Roman"/>
              <a:ea typeface="Times New Roman"/>
              <a:cs typeface="Times New Roman"/>
              <a:sym typeface="Times New Roman"/>
            </a:endParaRPr>
          </a:p>
        </p:txBody>
      </p:sp>
      <p:pic>
        <p:nvPicPr>
          <p:cNvPr id="2" name="Picture 1"/>
          <p:cNvPicPr>
            <a:picLocks noChangeAspect="1"/>
          </p:cNvPicPr>
          <p:nvPr/>
        </p:nvPicPr>
        <p:blipFill>
          <a:blip r:embed="rId3"/>
          <a:stretch>
            <a:fillRect/>
          </a:stretch>
        </p:blipFill>
        <p:spPr>
          <a:xfrm>
            <a:off x="2580847" y="1858957"/>
            <a:ext cx="2895600" cy="3771900"/>
          </a:xfrm>
          <a:prstGeom prst="rect">
            <a:avLst/>
          </a:prstGeom>
        </p:spPr>
      </p:pic>
      <p:pic>
        <p:nvPicPr>
          <p:cNvPr id="3" name="Picture 2"/>
          <p:cNvPicPr>
            <a:picLocks noChangeAspect="1"/>
          </p:cNvPicPr>
          <p:nvPr/>
        </p:nvPicPr>
        <p:blipFill>
          <a:blip r:embed="rId4"/>
          <a:stretch>
            <a:fillRect/>
          </a:stretch>
        </p:blipFill>
        <p:spPr>
          <a:xfrm>
            <a:off x="6447734" y="1719108"/>
            <a:ext cx="3333750" cy="4200525"/>
          </a:xfrm>
          <a:prstGeom prst="rect">
            <a:avLst/>
          </a:prstGeom>
        </p:spPr>
      </p:pic>
    </p:spTree>
    <p:extLst>
      <p:ext uri="{BB962C8B-B14F-4D97-AF65-F5344CB8AC3E}">
        <p14:creationId xmlns:p14="http://schemas.microsoft.com/office/powerpoint/2010/main" val="20443631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0"/>
          <p:cNvSpPr/>
          <p:nvPr/>
        </p:nvSpPr>
        <p:spPr>
          <a:xfrm>
            <a:off x="623943" y="1442256"/>
            <a:ext cx="10571018" cy="4904509"/>
          </a:xfrm>
          <a:prstGeom prst="rect">
            <a:avLst/>
          </a:prstGeom>
          <a:solidFill>
            <a:schemeClr val="lt1"/>
          </a:solidFill>
          <a:ln w="1587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sp>
        <p:nvSpPr>
          <p:cNvPr id="292" name="Google Shape;292;p1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1">
              <a:lnSpc>
                <a:spcPct val="90000"/>
              </a:lnSpc>
              <a:spcBef>
                <a:spcPts val="0"/>
              </a:spcBef>
              <a:spcAft>
                <a:spcPts val="0"/>
              </a:spcAft>
              <a:buClr>
                <a:schemeClr val="lt1"/>
              </a:buClr>
              <a:buSzPts val="3600"/>
              <a:buFont typeface="David"/>
              <a:buNone/>
            </a:pPr>
            <a:r>
              <a:rPr lang="en-US" dirty="0" smtClean="0">
                <a:solidFill>
                  <a:schemeClr val="lt1"/>
                </a:solidFill>
                <a:latin typeface="Times New Roman"/>
                <a:ea typeface="Times New Roman"/>
                <a:cs typeface="Times New Roman"/>
                <a:sym typeface="Times New Roman"/>
              </a:rPr>
              <a:t>3.2  </a:t>
            </a:r>
            <a:r>
              <a:rPr lang="x-none" dirty="0" smtClean="0">
                <a:solidFill>
                  <a:schemeClr val="lt1"/>
                </a:solidFill>
                <a:latin typeface="Times New Roman"/>
                <a:ea typeface="Times New Roman"/>
                <a:cs typeface="Times New Roman"/>
                <a:sym typeface="Times New Roman"/>
              </a:rPr>
              <a:t>MDA- </a:t>
            </a:r>
            <a:r>
              <a:rPr lang="x-none" dirty="0">
                <a:solidFill>
                  <a:schemeClr val="lt1"/>
                </a:solidFill>
                <a:latin typeface="Times New Roman"/>
                <a:ea typeface="Times New Roman"/>
                <a:cs typeface="Times New Roman"/>
                <a:sym typeface="Times New Roman"/>
              </a:rPr>
              <a:t>MODEL DRIVEN ARCHITECTURE </a:t>
            </a:r>
            <a:r>
              <a:rPr lang="x-none" dirty="0">
                <a:solidFill>
                  <a:schemeClr val="dk1"/>
                </a:solidFill>
                <a:latin typeface="Times New Roman"/>
                <a:ea typeface="Times New Roman"/>
                <a:cs typeface="Times New Roman"/>
                <a:sym typeface="Times New Roman"/>
              </a:rPr>
              <a:t/>
            </a:r>
            <a:br>
              <a:rPr lang="x-none" dirty="0">
                <a:solidFill>
                  <a:schemeClr val="dk1"/>
                </a:solidFill>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pic>
        <p:nvPicPr>
          <p:cNvPr id="294" name="Google Shape;294;p10"/>
          <p:cNvPicPr preferRelativeResize="0"/>
          <p:nvPr/>
        </p:nvPicPr>
        <p:blipFill rotWithShape="1">
          <a:blip r:embed="rId3" cstate="print">
            <a:alphaModFix/>
          </a:blip>
          <a:srcRect/>
          <a:stretch/>
        </p:blipFill>
        <p:spPr>
          <a:xfrm>
            <a:off x="5000986" y="1524000"/>
            <a:ext cx="6036528" cy="4405745"/>
          </a:xfrm>
          <a:prstGeom prst="rect">
            <a:avLst/>
          </a:prstGeom>
          <a:noFill/>
          <a:ln>
            <a:noFill/>
          </a:ln>
        </p:spPr>
      </p:pic>
      <p:pic>
        <p:nvPicPr>
          <p:cNvPr id="3" name="Picture 2"/>
          <p:cNvPicPr>
            <a:picLocks noChangeAspect="1"/>
          </p:cNvPicPr>
          <p:nvPr/>
        </p:nvPicPr>
        <p:blipFill>
          <a:blip r:embed="rId4"/>
          <a:stretch>
            <a:fillRect/>
          </a:stretch>
        </p:blipFill>
        <p:spPr>
          <a:xfrm>
            <a:off x="866090" y="1829696"/>
            <a:ext cx="4086225" cy="3048000"/>
          </a:xfrm>
          <a:prstGeom prst="rect">
            <a:avLst/>
          </a:prstGeom>
        </p:spPr>
      </p:pic>
    </p:spTree>
    <p:extLst>
      <p:ext uri="{BB962C8B-B14F-4D97-AF65-F5344CB8AC3E}">
        <p14:creationId xmlns:p14="http://schemas.microsoft.com/office/powerpoint/2010/main" val="38904516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1">
              <a:lnSpc>
                <a:spcPct val="90000"/>
              </a:lnSpc>
              <a:spcBef>
                <a:spcPts val="0"/>
              </a:spcBef>
              <a:spcAft>
                <a:spcPts val="0"/>
              </a:spcAft>
              <a:buClr>
                <a:schemeClr val="lt1"/>
              </a:buClr>
              <a:buSzPts val="3240"/>
              <a:buFont typeface="David"/>
              <a:buNone/>
            </a:pPr>
            <a:r>
              <a:rPr lang="en-US" sz="3240" dirty="0" smtClean="0">
                <a:solidFill>
                  <a:schemeClr val="lt1"/>
                </a:solidFill>
                <a:latin typeface="Times New Roman"/>
                <a:ea typeface="Times New Roman"/>
                <a:cs typeface="Times New Roman"/>
                <a:sym typeface="Times New Roman"/>
              </a:rPr>
              <a:t>3.2  </a:t>
            </a:r>
            <a:r>
              <a:rPr lang="x-none" sz="3240" dirty="0" smtClean="0">
                <a:solidFill>
                  <a:schemeClr val="lt1"/>
                </a:solidFill>
                <a:latin typeface="Times New Roman"/>
                <a:ea typeface="Times New Roman"/>
                <a:cs typeface="Times New Roman"/>
                <a:sym typeface="Times New Roman"/>
              </a:rPr>
              <a:t>BOBRE </a:t>
            </a:r>
            <a:r>
              <a:rPr lang="x-none" sz="3240" dirty="0">
                <a:solidFill>
                  <a:schemeClr val="lt1"/>
                </a:solidFill>
                <a:latin typeface="Times New Roman"/>
                <a:ea typeface="Times New Roman"/>
                <a:cs typeface="Times New Roman"/>
                <a:sym typeface="Times New Roman"/>
              </a:rPr>
              <a:t>- BUSINESS OBJECT BASED REQUIREMENT ENGINEERING </a:t>
            </a:r>
            <a:br>
              <a:rPr lang="x-none" sz="3240" dirty="0">
                <a:solidFill>
                  <a:schemeClr val="lt1"/>
                </a:solidFill>
                <a:latin typeface="Times New Roman"/>
                <a:ea typeface="Times New Roman"/>
                <a:cs typeface="Times New Roman"/>
                <a:sym typeface="Times New Roman"/>
              </a:rPr>
            </a:br>
            <a:endParaRPr sz="3240" dirty="0">
              <a:latin typeface="Times New Roman"/>
              <a:ea typeface="Times New Roman"/>
              <a:cs typeface="Times New Roman"/>
              <a:sym typeface="Times New Roman"/>
            </a:endParaRPr>
          </a:p>
        </p:txBody>
      </p:sp>
      <p:sp>
        <p:nvSpPr>
          <p:cNvPr id="301" name="Google Shape;301;p11"/>
          <p:cNvSpPr txBox="1">
            <a:spLocks noGrp="1"/>
          </p:cNvSpPr>
          <p:nvPr>
            <p:ph type="body" idx="1"/>
          </p:nvPr>
        </p:nvSpPr>
        <p:spPr>
          <a:xfrm>
            <a:off x="1141412" y="1787236"/>
            <a:ext cx="9905999" cy="5070764"/>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lt1"/>
              </a:buClr>
              <a:buSzPts val="2325"/>
              <a:buNone/>
            </a:pPr>
            <a:r>
              <a:rPr lang="x-none" sz="1860"/>
              <a:t>Class/Object 1: Business Object  </a:t>
            </a:r>
            <a:endParaRPr/>
          </a:p>
          <a:p>
            <a:pPr marL="228600" lvl="0" indent="-228600" algn="l" rtl="0">
              <a:lnSpc>
                <a:spcPct val="100000"/>
              </a:lnSpc>
              <a:spcBef>
                <a:spcPts val="1000"/>
              </a:spcBef>
              <a:spcAft>
                <a:spcPts val="0"/>
              </a:spcAft>
              <a:buClr>
                <a:schemeClr val="lt1"/>
              </a:buClr>
              <a:buSzPts val="2325"/>
              <a:buNone/>
            </a:pPr>
            <a:r>
              <a:rPr lang="x-none" sz="1860"/>
              <a:t>       	Attributes: </a:t>
            </a:r>
            <a:r>
              <a:rPr lang="he-IL" sz="1860" dirty="0" smtClean="0"/>
              <a:t>-</a:t>
            </a:r>
            <a:endParaRPr/>
          </a:p>
          <a:p>
            <a:pPr marL="228600" lvl="0" indent="-228600" algn="l" rtl="0">
              <a:lnSpc>
                <a:spcPct val="100000"/>
              </a:lnSpc>
              <a:spcBef>
                <a:spcPts val="1000"/>
              </a:spcBef>
              <a:spcAft>
                <a:spcPts val="0"/>
              </a:spcAft>
              <a:buClr>
                <a:schemeClr val="lt1"/>
              </a:buClr>
              <a:buSzPts val="2325"/>
              <a:buNone/>
            </a:pPr>
            <a:r>
              <a:rPr lang="x-none" sz="1860"/>
              <a:t>		Functions: -</a:t>
            </a:r>
            <a:endParaRPr/>
          </a:p>
          <a:p>
            <a:pPr marL="228600" lvl="0" indent="-228600" algn="l" rtl="0">
              <a:lnSpc>
                <a:spcPct val="100000"/>
              </a:lnSpc>
              <a:spcBef>
                <a:spcPts val="1000"/>
              </a:spcBef>
              <a:spcAft>
                <a:spcPts val="0"/>
              </a:spcAft>
              <a:buClr>
                <a:schemeClr val="lt1"/>
              </a:buClr>
              <a:buSzPts val="2325"/>
              <a:buNone/>
            </a:pPr>
            <a:r>
              <a:rPr lang="x-none" sz="1860"/>
              <a:t>Class/Object 2: Actor Business Object  </a:t>
            </a:r>
            <a:endParaRPr/>
          </a:p>
          <a:p>
            <a:pPr marL="228600" lvl="0" indent="-228600" algn="l" rtl="0">
              <a:lnSpc>
                <a:spcPct val="100000"/>
              </a:lnSpc>
              <a:spcBef>
                <a:spcPts val="1000"/>
              </a:spcBef>
              <a:spcAft>
                <a:spcPts val="0"/>
              </a:spcAft>
              <a:buClr>
                <a:schemeClr val="lt1"/>
              </a:buClr>
              <a:buSzPts val="2325"/>
              <a:buNone/>
            </a:pPr>
            <a:r>
              <a:rPr lang="x-none" sz="1860"/>
              <a:t>       	Attributes: </a:t>
            </a:r>
            <a:r>
              <a:rPr lang="he-IL" sz="1860" dirty="0" smtClean="0"/>
              <a:t>-</a:t>
            </a:r>
            <a:endParaRPr/>
          </a:p>
          <a:p>
            <a:pPr marL="228600" lvl="0" indent="-228600" algn="l" rtl="0">
              <a:lnSpc>
                <a:spcPct val="100000"/>
              </a:lnSpc>
              <a:spcBef>
                <a:spcPts val="1000"/>
              </a:spcBef>
              <a:spcAft>
                <a:spcPts val="0"/>
              </a:spcAft>
              <a:buClr>
                <a:schemeClr val="lt1"/>
              </a:buClr>
              <a:buSzPts val="2325"/>
              <a:buNone/>
            </a:pPr>
            <a:r>
              <a:rPr lang="x-none" sz="1860"/>
              <a:t>		Functions: -</a:t>
            </a:r>
            <a:endParaRPr/>
          </a:p>
          <a:p>
            <a:pPr marL="228600" lvl="0" indent="-228600" algn="l" rtl="0">
              <a:lnSpc>
                <a:spcPct val="100000"/>
              </a:lnSpc>
              <a:spcBef>
                <a:spcPts val="1000"/>
              </a:spcBef>
              <a:spcAft>
                <a:spcPts val="0"/>
              </a:spcAft>
              <a:buClr>
                <a:schemeClr val="lt1"/>
              </a:buClr>
              <a:buSzPts val="2325"/>
              <a:buNone/>
            </a:pPr>
            <a:r>
              <a:rPr lang="x-none" sz="1860"/>
              <a:t>Class/Object 3: Entity Business Object  </a:t>
            </a:r>
            <a:endParaRPr/>
          </a:p>
          <a:p>
            <a:pPr marL="228600" lvl="0" indent="-228600" algn="l" rtl="0">
              <a:lnSpc>
                <a:spcPct val="100000"/>
              </a:lnSpc>
              <a:spcBef>
                <a:spcPts val="1000"/>
              </a:spcBef>
              <a:spcAft>
                <a:spcPts val="0"/>
              </a:spcAft>
              <a:buClr>
                <a:schemeClr val="lt1"/>
              </a:buClr>
              <a:buSzPts val="2325"/>
              <a:buNone/>
            </a:pPr>
            <a:r>
              <a:rPr lang="x-none" sz="1860"/>
              <a:t>       	Attributes:  id, D (vector of attributes)</a:t>
            </a:r>
            <a:endParaRPr/>
          </a:p>
          <a:p>
            <a:pPr marL="228600" lvl="0" indent="-228600" algn="l" rtl="0">
              <a:lnSpc>
                <a:spcPct val="100000"/>
              </a:lnSpc>
              <a:spcBef>
                <a:spcPts val="1000"/>
              </a:spcBef>
              <a:spcAft>
                <a:spcPts val="0"/>
              </a:spcAft>
              <a:buClr>
                <a:schemeClr val="lt1"/>
              </a:buClr>
              <a:buSzPts val="2325"/>
              <a:buNone/>
            </a:pPr>
            <a:r>
              <a:rPr lang="x-none" sz="1860"/>
              <a:t>		Functions: -</a:t>
            </a:r>
            <a:endParaRPr/>
          </a:p>
          <a:p>
            <a:pPr marL="228600" lvl="0" indent="-228600" algn="l" rtl="0">
              <a:lnSpc>
                <a:spcPct val="100000"/>
              </a:lnSpc>
              <a:spcBef>
                <a:spcPts val="1000"/>
              </a:spcBef>
              <a:spcAft>
                <a:spcPts val="0"/>
              </a:spcAft>
              <a:buClr>
                <a:schemeClr val="lt1"/>
              </a:buClr>
              <a:buSzPts val="2325"/>
              <a:buNone/>
            </a:pPr>
            <a:r>
              <a:rPr lang="x-none" sz="1860"/>
              <a:t>Class/Object 4: Process Business Object</a:t>
            </a:r>
            <a:endParaRPr/>
          </a:p>
          <a:p>
            <a:pPr marL="228600" lvl="0" indent="-228600" algn="l" rtl="0">
              <a:lnSpc>
                <a:spcPct val="100000"/>
              </a:lnSpc>
              <a:spcBef>
                <a:spcPts val="1000"/>
              </a:spcBef>
              <a:spcAft>
                <a:spcPts val="0"/>
              </a:spcAft>
              <a:buClr>
                <a:schemeClr val="lt1"/>
              </a:buClr>
              <a:buSzPts val="2325"/>
              <a:buNone/>
            </a:pPr>
            <a:r>
              <a:rPr lang="x-none" sz="1860"/>
              <a:t>       	Attributes: id</a:t>
            </a:r>
            <a:r>
              <a:rPr lang="x-none" sz="1860" i="1"/>
              <a:t>,</a:t>
            </a:r>
            <a:r>
              <a:rPr lang="x-none" sz="1860"/>
              <a:t> T (vector of activities)</a:t>
            </a:r>
            <a:endParaRPr/>
          </a:p>
          <a:p>
            <a:pPr marL="228600" lvl="0" indent="-228600" algn="l" rtl="0">
              <a:lnSpc>
                <a:spcPct val="100000"/>
              </a:lnSpc>
              <a:spcBef>
                <a:spcPts val="1000"/>
              </a:spcBef>
              <a:spcAft>
                <a:spcPts val="0"/>
              </a:spcAft>
              <a:buClr>
                <a:schemeClr val="lt1"/>
              </a:buClr>
              <a:buSzPts val="2325"/>
              <a:buNone/>
            </a:pPr>
            <a:r>
              <a:rPr lang="x-none" sz="1860"/>
              <a:t>		Functions:</a:t>
            </a:r>
            <a:endParaRPr/>
          </a:p>
        </p:txBody>
      </p:sp>
      <p:sp>
        <p:nvSpPr>
          <p:cNvPr id="302" name="Google Shape;302;p11"/>
          <p:cNvSpPr/>
          <p:nvPr/>
        </p:nvSpPr>
        <p:spPr>
          <a:xfrm>
            <a:off x="9029700" y="2895600"/>
            <a:ext cx="1280160" cy="502920"/>
          </a:xfrm>
          <a:prstGeom prst="roundRect">
            <a:avLst>
              <a:gd name="adj" fmla="val 16667"/>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r>
              <a:rPr lang="x-none" sz="1800">
                <a:solidFill>
                  <a:schemeClr val="dk1"/>
                </a:solidFill>
                <a:latin typeface="Twentieth Century"/>
                <a:ea typeface="Twentieth Century"/>
                <a:cs typeface="Twentieth Century"/>
                <a:sym typeface="Twentieth Century"/>
              </a:rPr>
              <a:t>מכירה</a:t>
            </a:r>
            <a:endParaRPr sz="1800">
              <a:solidFill>
                <a:schemeClr val="dk1"/>
              </a:solidFill>
              <a:latin typeface="Twentieth Century"/>
              <a:ea typeface="Twentieth Century"/>
              <a:cs typeface="Twentieth Century"/>
              <a:sym typeface="Twentieth Century"/>
            </a:endParaRPr>
          </a:p>
        </p:txBody>
      </p:sp>
      <p:sp>
        <p:nvSpPr>
          <p:cNvPr id="303" name="Google Shape;303;p11"/>
          <p:cNvSpPr/>
          <p:nvPr/>
        </p:nvSpPr>
        <p:spPr>
          <a:xfrm>
            <a:off x="7825740" y="1897380"/>
            <a:ext cx="1272540" cy="6858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r>
              <a:rPr lang="x-none" sz="1800">
                <a:solidFill>
                  <a:schemeClr val="dk1"/>
                </a:solidFill>
                <a:latin typeface="Twentieth Century"/>
                <a:ea typeface="Twentieth Century"/>
                <a:cs typeface="Twentieth Century"/>
                <a:sym typeface="Twentieth Century"/>
              </a:rPr>
              <a:t>משתמש </a:t>
            </a:r>
            <a:r>
              <a:rPr lang="he-IL" sz="1800" dirty="0" smtClean="0">
                <a:solidFill>
                  <a:schemeClr val="dk1"/>
                </a:solidFill>
                <a:latin typeface="Twentieth Century"/>
                <a:ea typeface="Twentieth Century"/>
                <a:cs typeface="Twentieth Century"/>
                <a:sym typeface="Twentieth Century"/>
              </a:rPr>
              <a:t>(</a:t>
            </a:r>
            <a:r>
              <a:rPr lang="x-none" sz="1800" smtClean="0">
                <a:solidFill>
                  <a:schemeClr val="dk1"/>
                </a:solidFill>
                <a:latin typeface="Twentieth Century"/>
                <a:ea typeface="Twentieth Century"/>
                <a:cs typeface="Twentieth Century"/>
                <a:sym typeface="Twentieth Century"/>
              </a:rPr>
              <a:t>קונה</a:t>
            </a:r>
            <a:r>
              <a:rPr lang="he-IL" sz="1800" dirty="0" smtClean="0">
                <a:solidFill>
                  <a:schemeClr val="dk1"/>
                </a:solidFill>
                <a:latin typeface="Twentieth Century"/>
                <a:ea typeface="Twentieth Century"/>
                <a:cs typeface="Twentieth Century"/>
                <a:sym typeface="Twentieth Century"/>
              </a:rPr>
              <a:t>)</a:t>
            </a:r>
            <a:endParaRPr sz="1800">
              <a:solidFill>
                <a:schemeClr val="dk1"/>
              </a:solidFill>
              <a:latin typeface="Twentieth Century"/>
              <a:ea typeface="Twentieth Century"/>
              <a:cs typeface="Twentieth Century"/>
              <a:sym typeface="Twentieth Century"/>
            </a:endParaRPr>
          </a:p>
        </p:txBody>
      </p:sp>
      <p:sp>
        <p:nvSpPr>
          <p:cNvPr id="304" name="Google Shape;304;p11"/>
          <p:cNvSpPr/>
          <p:nvPr/>
        </p:nvSpPr>
        <p:spPr>
          <a:xfrm>
            <a:off x="7772400" y="3749040"/>
            <a:ext cx="1272540" cy="6858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r>
              <a:rPr lang="x-none" sz="1800">
                <a:solidFill>
                  <a:schemeClr val="dk1"/>
                </a:solidFill>
                <a:latin typeface="Twentieth Century"/>
                <a:ea typeface="Twentieth Century"/>
                <a:cs typeface="Twentieth Century"/>
                <a:sym typeface="Twentieth Century"/>
              </a:rPr>
              <a:t>משתמש </a:t>
            </a:r>
            <a:r>
              <a:rPr lang="he-IL" sz="1800" dirty="0" smtClean="0">
                <a:solidFill>
                  <a:schemeClr val="dk1"/>
                </a:solidFill>
                <a:latin typeface="Twentieth Century"/>
                <a:ea typeface="Twentieth Century"/>
                <a:cs typeface="Twentieth Century"/>
                <a:sym typeface="Twentieth Century"/>
              </a:rPr>
              <a:t>(</a:t>
            </a:r>
            <a:r>
              <a:rPr lang="x-none" sz="1800" smtClean="0">
                <a:solidFill>
                  <a:schemeClr val="dk1"/>
                </a:solidFill>
                <a:latin typeface="Twentieth Century"/>
                <a:ea typeface="Twentieth Century"/>
                <a:cs typeface="Twentieth Century"/>
                <a:sym typeface="Twentieth Century"/>
              </a:rPr>
              <a:t>מוכר</a:t>
            </a:r>
            <a:r>
              <a:rPr lang="he-IL" sz="1800" dirty="0" smtClean="0">
                <a:solidFill>
                  <a:schemeClr val="dk1"/>
                </a:solidFill>
                <a:latin typeface="Twentieth Century"/>
                <a:ea typeface="Twentieth Century"/>
                <a:cs typeface="Twentieth Century"/>
                <a:sym typeface="Twentieth Century"/>
              </a:rPr>
              <a:t>)</a:t>
            </a:r>
            <a:endParaRPr sz="1800">
              <a:solidFill>
                <a:schemeClr val="dk1"/>
              </a:solidFill>
              <a:latin typeface="Twentieth Century"/>
              <a:ea typeface="Twentieth Century"/>
              <a:cs typeface="Twentieth Century"/>
              <a:sym typeface="Twentieth Century"/>
            </a:endParaRPr>
          </a:p>
        </p:txBody>
      </p:sp>
      <p:cxnSp>
        <p:nvCxnSpPr>
          <p:cNvPr id="305" name="Google Shape;305;p11"/>
          <p:cNvCxnSpPr>
            <a:stCxn id="304" idx="0"/>
            <a:endCxn id="302" idx="1"/>
          </p:cNvCxnSpPr>
          <p:nvPr/>
        </p:nvCxnSpPr>
        <p:spPr>
          <a:xfrm rot="10800000" flipH="1">
            <a:off x="8408670" y="3146940"/>
            <a:ext cx="621000" cy="602100"/>
          </a:xfrm>
          <a:prstGeom prst="straightConnector1">
            <a:avLst/>
          </a:prstGeom>
          <a:noFill/>
          <a:ln w="22225" cap="flat" cmpd="sng">
            <a:solidFill>
              <a:schemeClr val="dk1"/>
            </a:solidFill>
            <a:prstDash val="solid"/>
            <a:round/>
            <a:headEnd type="none" w="sm" len="sm"/>
            <a:tailEnd type="stealth" w="med" len="med"/>
          </a:ln>
        </p:spPr>
      </p:cxnSp>
      <p:cxnSp>
        <p:nvCxnSpPr>
          <p:cNvPr id="306" name="Google Shape;306;p11"/>
          <p:cNvCxnSpPr>
            <a:stCxn id="303" idx="2"/>
            <a:endCxn id="302" idx="1"/>
          </p:cNvCxnSpPr>
          <p:nvPr/>
        </p:nvCxnSpPr>
        <p:spPr>
          <a:xfrm>
            <a:off x="8462010" y="2583180"/>
            <a:ext cx="567600" cy="564000"/>
          </a:xfrm>
          <a:prstGeom prst="straightConnector1">
            <a:avLst/>
          </a:prstGeom>
          <a:noFill/>
          <a:ln w="22225" cap="flat" cmpd="sng">
            <a:solidFill>
              <a:schemeClr val="dk1"/>
            </a:solidFill>
            <a:prstDash val="solid"/>
            <a:round/>
            <a:headEnd type="none" w="sm" len="sm"/>
            <a:tailEnd type="stealth" w="med" len="med"/>
          </a:ln>
        </p:spPr>
      </p:cxnSp>
      <p:cxnSp>
        <p:nvCxnSpPr>
          <p:cNvPr id="307" name="Google Shape;307;p11"/>
          <p:cNvCxnSpPr>
            <a:stCxn id="302" idx="2"/>
            <a:endCxn id="304" idx="3"/>
          </p:cNvCxnSpPr>
          <p:nvPr/>
        </p:nvCxnSpPr>
        <p:spPr>
          <a:xfrm rot="5400000">
            <a:off x="9010680" y="3432720"/>
            <a:ext cx="693300" cy="624900"/>
          </a:xfrm>
          <a:prstGeom prst="curvedConnector2">
            <a:avLst/>
          </a:prstGeom>
          <a:noFill/>
          <a:ln w="22225" cap="flat" cmpd="sng">
            <a:solidFill>
              <a:schemeClr val="dk1"/>
            </a:solidFill>
            <a:prstDash val="solid"/>
            <a:round/>
            <a:headEnd type="none" w="sm" len="sm"/>
            <a:tailEnd type="stealth" w="med" len="med"/>
          </a:ln>
        </p:spPr>
      </p:cxnSp>
      <p:cxnSp>
        <p:nvCxnSpPr>
          <p:cNvPr id="308" name="Google Shape;308;p11"/>
          <p:cNvCxnSpPr>
            <a:stCxn id="302" idx="0"/>
            <a:endCxn id="303" idx="3"/>
          </p:cNvCxnSpPr>
          <p:nvPr/>
        </p:nvCxnSpPr>
        <p:spPr>
          <a:xfrm rot="5400000" flipH="1">
            <a:off x="9056430" y="2282250"/>
            <a:ext cx="655200" cy="571500"/>
          </a:xfrm>
          <a:prstGeom prst="curvedConnector2">
            <a:avLst/>
          </a:prstGeom>
          <a:noFill/>
          <a:ln w="22225" cap="flat" cmpd="sng">
            <a:solidFill>
              <a:schemeClr val="dk1"/>
            </a:solidFill>
            <a:prstDash val="solid"/>
            <a:round/>
            <a:headEnd type="none" w="sm" len="sm"/>
            <a:tailEnd type="stealth" w="med" len="med"/>
          </a:ln>
        </p:spPr>
      </p:cxnSp>
      <p:sp>
        <p:nvSpPr>
          <p:cNvPr id="309" name="Google Shape;309;p11"/>
          <p:cNvSpPr txBox="1"/>
          <p:nvPr/>
        </p:nvSpPr>
        <p:spPr>
          <a:xfrm>
            <a:off x="8250201" y="3322320"/>
            <a:ext cx="819455" cy="276999"/>
          </a:xfrm>
          <a:prstGeom prst="rect">
            <a:avLst/>
          </a:prstGeom>
          <a:noFill/>
          <a:ln>
            <a:noFill/>
          </a:ln>
        </p:spPr>
        <p:txBody>
          <a:bodyPr spcFirstLastPara="1" wrap="square" lIns="91425" tIns="45700" rIns="91425" bIns="45700" anchor="t" anchorCtr="0">
            <a:spAutoFit/>
          </a:bodyPr>
          <a:lstStyle/>
          <a:p>
            <a:pPr marL="0" marR="0" lvl="0" indent="0" algn="r" rtl="1">
              <a:spcBef>
                <a:spcPts val="0"/>
              </a:spcBef>
              <a:spcAft>
                <a:spcPts val="0"/>
              </a:spcAft>
              <a:buNone/>
            </a:pPr>
            <a:r>
              <a:rPr lang="x-none" sz="1200">
                <a:solidFill>
                  <a:schemeClr val="lt1"/>
                </a:solidFill>
                <a:latin typeface="Twentieth Century"/>
                <a:ea typeface="Twentieth Century"/>
                <a:cs typeface="Twentieth Century"/>
                <a:sym typeface="Twentieth Century"/>
              </a:rPr>
              <a:t>שולח מוצר</a:t>
            </a:r>
            <a:endParaRPr sz="1200">
              <a:solidFill>
                <a:schemeClr val="lt1"/>
              </a:solidFill>
              <a:latin typeface="Twentieth Century"/>
              <a:ea typeface="Twentieth Century"/>
              <a:cs typeface="Twentieth Century"/>
              <a:sym typeface="Twentieth Century"/>
            </a:endParaRPr>
          </a:p>
        </p:txBody>
      </p:sp>
      <p:sp>
        <p:nvSpPr>
          <p:cNvPr id="310" name="Google Shape;310;p11"/>
          <p:cNvSpPr txBox="1"/>
          <p:nvPr/>
        </p:nvSpPr>
        <p:spPr>
          <a:xfrm>
            <a:off x="8303915" y="2621280"/>
            <a:ext cx="780983" cy="276999"/>
          </a:xfrm>
          <a:prstGeom prst="rect">
            <a:avLst/>
          </a:prstGeom>
          <a:noFill/>
          <a:ln>
            <a:noFill/>
          </a:ln>
        </p:spPr>
        <p:txBody>
          <a:bodyPr spcFirstLastPara="1" wrap="square" lIns="91425" tIns="45700" rIns="91425" bIns="45700" anchor="t" anchorCtr="0">
            <a:spAutoFit/>
          </a:bodyPr>
          <a:lstStyle/>
          <a:p>
            <a:pPr marL="0" marR="0" lvl="0" indent="0" algn="r" rtl="1">
              <a:spcBef>
                <a:spcPts val="0"/>
              </a:spcBef>
              <a:spcAft>
                <a:spcPts val="0"/>
              </a:spcAft>
              <a:buNone/>
            </a:pPr>
            <a:r>
              <a:rPr lang="x-none" sz="1200">
                <a:solidFill>
                  <a:schemeClr val="lt1"/>
                </a:solidFill>
                <a:latin typeface="Twentieth Century"/>
                <a:ea typeface="Twentieth Century"/>
                <a:cs typeface="Twentieth Century"/>
                <a:sym typeface="Twentieth Century"/>
              </a:rPr>
              <a:t>שולח כסף</a:t>
            </a:r>
            <a:endParaRPr sz="1200">
              <a:solidFill>
                <a:schemeClr val="lt1"/>
              </a:solidFill>
              <a:latin typeface="Twentieth Century"/>
              <a:ea typeface="Twentieth Century"/>
              <a:cs typeface="Twentieth Century"/>
              <a:sym typeface="Twentieth Century"/>
            </a:endParaRPr>
          </a:p>
        </p:txBody>
      </p:sp>
      <p:sp>
        <p:nvSpPr>
          <p:cNvPr id="311" name="Google Shape;311;p11"/>
          <p:cNvSpPr txBox="1"/>
          <p:nvPr/>
        </p:nvSpPr>
        <p:spPr>
          <a:xfrm>
            <a:off x="9201520" y="2453640"/>
            <a:ext cx="843501" cy="276999"/>
          </a:xfrm>
          <a:prstGeom prst="rect">
            <a:avLst/>
          </a:prstGeom>
          <a:noFill/>
          <a:ln>
            <a:noFill/>
          </a:ln>
        </p:spPr>
        <p:txBody>
          <a:bodyPr spcFirstLastPara="1" wrap="square" lIns="91425" tIns="45700" rIns="91425" bIns="45700" anchor="t" anchorCtr="0">
            <a:spAutoFit/>
          </a:bodyPr>
          <a:lstStyle/>
          <a:p>
            <a:pPr marL="0" marR="0" lvl="0" indent="0" algn="r" rtl="1">
              <a:spcBef>
                <a:spcPts val="0"/>
              </a:spcBef>
              <a:spcAft>
                <a:spcPts val="0"/>
              </a:spcAft>
              <a:buNone/>
            </a:pPr>
            <a:r>
              <a:rPr lang="x-none" sz="1200">
                <a:solidFill>
                  <a:schemeClr val="lt1"/>
                </a:solidFill>
                <a:latin typeface="Twentieth Century"/>
                <a:ea typeface="Twentieth Century"/>
                <a:cs typeface="Twentieth Century"/>
                <a:sym typeface="Twentieth Century"/>
              </a:rPr>
              <a:t>מקבל מוצר</a:t>
            </a:r>
            <a:endParaRPr sz="1200">
              <a:solidFill>
                <a:schemeClr val="lt1"/>
              </a:solidFill>
              <a:latin typeface="Twentieth Century"/>
              <a:ea typeface="Twentieth Century"/>
              <a:cs typeface="Twentieth Century"/>
              <a:sym typeface="Twentieth Century"/>
            </a:endParaRPr>
          </a:p>
        </p:txBody>
      </p:sp>
      <p:sp>
        <p:nvSpPr>
          <p:cNvPr id="312" name="Google Shape;312;p11"/>
          <p:cNvSpPr txBox="1"/>
          <p:nvPr/>
        </p:nvSpPr>
        <p:spPr>
          <a:xfrm>
            <a:off x="9247615" y="3566160"/>
            <a:ext cx="805028" cy="276999"/>
          </a:xfrm>
          <a:prstGeom prst="rect">
            <a:avLst/>
          </a:prstGeom>
          <a:noFill/>
          <a:ln>
            <a:noFill/>
          </a:ln>
        </p:spPr>
        <p:txBody>
          <a:bodyPr spcFirstLastPara="1" wrap="square" lIns="91425" tIns="45700" rIns="91425" bIns="45700" anchor="t" anchorCtr="0">
            <a:spAutoFit/>
          </a:bodyPr>
          <a:lstStyle/>
          <a:p>
            <a:pPr marL="0" marR="0" lvl="0" indent="0" algn="r" rtl="1">
              <a:spcBef>
                <a:spcPts val="0"/>
              </a:spcBef>
              <a:spcAft>
                <a:spcPts val="0"/>
              </a:spcAft>
              <a:buNone/>
            </a:pPr>
            <a:r>
              <a:rPr lang="x-none" sz="1200">
                <a:solidFill>
                  <a:schemeClr val="lt1"/>
                </a:solidFill>
                <a:latin typeface="Twentieth Century"/>
                <a:ea typeface="Twentieth Century"/>
                <a:cs typeface="Twentieth Century"/>
                <a:sym typeface="Twentieth Century"/>
              </a:rPr>
              <a:t>מקבל כסף</a:t>
            </a:r>
            <a:endParaRPr sz="1200">
              <a:solidFill>
                <a:schemeClr val="lt1"/>
              </a:solidFill>
              <a:latin typeface="Twentieth Century"/>
              <a:ea typeface="Twentieth Century"/>
              <a:cs typeface="Twentieth Century"/>
              <a:sym typeface="Twentieth Century"/>
            </a:endParaRPr>
          </a:p>
        </p:txBody>
      </p:sp>
      <p:sp>
        <p:nvSpPr>
          <p:cNvPr id="313" name="Google Shape;313;p11"/>
          <p:cNvSpPr txBox="1"/>
          <p:nvPr/>
        </p:nvSpPr>
        <p:spPr>
          <a:xfrm>
            <a:off x="7770932" y="2064544"/>
            <a:ext cx="343364" cy="369332"/>
          </a:xfrm>
          <a:prstGeom prst="rect">
            <a:avLst/>
          </a:prstGeom>
          <a:noFill/>
          <a:ln>
            <a:noFill/>
          </a:ln>
        </p:spPr>
        <p:txBody>
          <a:bodyPr spcFirstLastPara="1" wrap="square" lIns="91425" tIns="45700" rIns="91425" bIns="45700" anchor="t" anchorCtr="0">
            <a:spAutoFit/>
          </a:bodyPr>
          <a:lstStyle/>
          <a:p>
            <a:pPr marL="0" marR="0" lvl="0" indent="0" algn="r" rtl="1">
              <a:spcBef>
                <a:spcPts val="0"/>
              </a:spcBef>
              <a:spcAft>
                <a:spcPts val="0"/>
              </a:spcAft>
              <a:buNone/>
            </a:pPr>
            <a:r>
              <a:rPr lang="x-none" sz="1800" b="1">
                <a:solidFill>
                  <a:schemeClr val="dk1"/>
                </a:solidFill>
                <a:latin typeface="Twentieth Century"/>
                <a:ea typeface="Twentieth Century"/>
                <a:cs typeface="Twentieth Century"/>
                <a:sym typeface="Twentieth Century"/>
              </a:rPr>
              <a:t>A</a:t>
            </a:r>
            <a:endParaRPr sz="1800" b="1">
              <a:solidFill>
                <a:schemeClr val="dk1"/>
              </a:solidFill>
              <a:latin typeface="Twentieth Century"/>
              <a:ea typeface="Twentieth Century"/>
              <a:cs typeface="Twentieth Century"/>
              <a:sym typeface="Twentieth Century"/>
            </a:endParaRPr>
          </a:p>
        </p:txBody>
      </p:sp>
      <p:sp>
        <p:nvSpPr>
          <p:cNvPr id="314" name="Google Shape;314;p11"/>
          <p:cNvSpPr txBox="1"/>
          <p:nvPr/>
        </p:nvSpPr>
        <p:spPr>
          <a:xfrm>
            <a:off x="7759026" y="3938587"/>
            <a:ext cx="343364" cy="369332"/>
          </a:xfrm>
          <a:prstGeom prst="rect">
            <a:avLst/>
          </a:prstGeom>
          <a:noFill/>
          <a:ln>
            <a:noFill/>
          </a:ln>
        </p:spPr>
        <p:txBody>
          <a:bodyPr spcFirstLastPara="1" wrap="square" lIns="91425" tIns="45700" rIns="91425" bIns="45700" anchor="t" anchorCtr="0">
            <a:spAutoFit/>
          </a:bodyPr>
          <a:lstStyle/>
          <a:p>
            <a:pPr marL="0" marR="0" lvl="0" indent="0" algn="r" rtl="1">
              <a:spcBef>
                <a:spcPts val="0"/>
              </a:spcBef>
              <a:spcAft>
                <a:spcPts val="0"/>
              </a:spcAft>
              <a:buNone/>
            </a:pPr>
            <a:r>
              <a:rPr lang="x-none" sz="1800" b="1">
                <a:solidFill>
                  <a:schemeClr val="dk1"/>
                </a:solidFill>
                <a:latin typeface="Twentieth Century"/>
                <a:ea typeface="Twentieth Century"/>
                <a:cs typeface="Twentieth Century"/>
                <a:sym typeface="Twentieth Century"/>
              </a:rPr>
              <a:t>A</a:t>
            </a:r>
            <a:endParaRPr sz="1800" b="1">
              <a:solidFill>
                <a:schemeClr val="dk1"/>
              </a:solidFill>
              <a:latin typeface="Twentieth Century"/>
              <a:ea typeface="Twentieth Century"/>
              <a:cs typeface="Twentieth Century"/>
              <a:sym typeface="Twentieth Century"/>
            </a:endParaRPr>
          </a:p>
        </p:txBody>
      </p:sp>
      <p:pic>
        <p:nvPicPr>
          <p:cNvPr id="315" name="Google Shape;315;p11"/>
          <p:cNvPicPr preferRelativeResize="0"/>
          <p:nvPr/>
        </p:nvPicPr>
        <p:blipFill rotWithShape="1">
          <a:blip r:embed="rId3" cstate="print">
            <a:alphaModFix/>
          </a:blip>
          <a:srcRect l="1474" t="12878" r="2141" b="60568"/>
          <a:stretch/>
        </p:blipFill>
        <p:spPr>
          <a:xfrm>
            <a:off x="7369969" y="5036344"/>
            <a:ext cx="4379118" cy="814387"/>
          </a:xfrm>
          <a:prstGeom prst="rect">
            <a:avLst/>
          </a:prstGeom>
          <a:noFill/>
          <a:ln>
            <a:noFill/>
          </a:ln>
        </p:spPr>
      </p:pic>
      <p:pic>
        <p:nvPicPr>
          <p:cNvPr id="316" name="Google Shape;316;p11"/>
          <p:cNvPicPr preferRelativeResize="0"/>
          <p:nvPr/>
        </p:nvPicPr>
        <p:blipFill rotWithShape="1">
          <a:blip r:embed="rId3" cstate="print">
            <a:alphaModFix/>
          </a:blip>
          <a:srcRect l="1474" t="90440" r="2141" b="2572"/>
          <a:stretch/>
        </p:blipFill>
        <p:spPr>
          <a:xfrm>
            <a:off x="7369969" y="6236453"/>
            <a:ext cx="4379118" cy="214312"/>
          </a:xfrm>
          <a:prstGeom prst="rect">
            <a:avLst/>
          </a:prstGeom>
          <a:noFill/>
          <a:ln>
            <a:noFill/>
          </a:ln>
        </p:spPr>
      </p:pic>
      <p:pic>
        <p:nvPicPr>
          <p:cNvPr id="317" name="Google Shape;317;p11"/>
          <p:cNvPicPr preferRelativeResize="0"/>
          <p:nvPr/>
        </p:nvPicPr>
        <p:blipFill rotWithShape="1">
          <a:blip r:embed="rId3" cstate="print">
            <a:alphaModFix/>
          </a:blip>
          <a:srcRect l="1474" t="60160" r="2141" b="26097"/>
          <a:stretch/>
        </p:blipFill>
        <p:spPr>
          <a:xfrm>
            <a:off x="7369969" y="5829277"/>
            <a:ext cx="4379118" cy="421481"/>
          </a:xfrm>
          <a:prstGeom prst="rect">
            <a:avLst/>
          </a:prstGeom>
          <a:noFill/>
          <a:ln>
            <a:noFill/>
          </a:ln>
        </p:spPr>
      </p:pic>
      <p:sp>
        <p:nvSpPr>
          <p:cNvPr id="318" name="Google Shape;318;p11"/>
          <p:cNvSpPr/>
          <p:nvPr/>
        </p:nvSpPr>
        <p:spPr>
          <a:xfrm>
            <a:off x="10779919" y="3670934"/>
            <a:ext cx="984000" cy="3867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r>
              <a:rPr lang="x-none" sz="1800">
                <a:solidFill>
                  <a:schemeClr val="dk1"/>
                </a:solidFill>
                <a:latin typeface="Twentieth Century"/>
                <a:ea typeface="Twentieth Century"/>
                <a:cs typeface="Twentieth Century"/>
                <a:sym typeface="Twentieth Century"/>
              </a:rPr>
              <a:t>מוצר</a:t>
            </a:r>
            <a:endParaRPr sz="1800">
              <a:solidFill>
                <a:schemeClr val="dk1"/>
              </a:solidFill>
              <a:latin typeface="Twentieth Century"/>
              <a:ea typeface="Twentieth Century"/>
              <a:cs typeface="Twentieth Century"/>
              <a:sym typeface="Twentieth Century"/>
            </a:endParaRPr>
          </a:p>
        </p:txBody>
      </p:sp>
      <p:cxnSp>
        <p:nvCxnSpPr>
          <p:cNvPr id="319" name="Google Shape;319;p11"/>
          <p:cNvCxnSpPr>
            <a:stCxn id="318" idx="0"/>
            <a:endCxn id="302" idx="3"/>
          </p:cNvCxnSpPr>
          <p:nvPr/>
        </p:nvCxnSpPr>
        <p:spPr>
          <a:xfrm rot="10800000">
            <a:off x="10309819" y="3147134"/>
            <a:ext cx="962100" cy="523800"/>
          </a:xfrm>
          <a:prstGeom prst="straightConnector1">
            <a:avLst/>
          </a:prstGeom>
          <a:noFill/>
          <a:ln w="22225" cap="flat" cmpd="sng">
            <a:solidFill>
              <a:schemeClr val="dk1"/>
            </a:solidFill>
            <a:prstDash val="solid"/>
            <a:round/>
            <a:headEnd type="none" w="sm" len="sm"/>
            <a:tailEnd type="stealth" w="med" len="med"/>
          </a:ln>
        </p:spPr>
      </p:cxnSp>
      <p:sp>
        <p:nvSpPr>
          <p:cNvPr id="320" name="Google Shape;320;p11"/>
          <p:cNvSpPr txBox="1"/>
          <p:nvPr/>
        </p:nvSpPr>
        <p:spPr>
          <a:xfrm>
            <a:off x="10415588" y="3259455"/>
            <a:ext cx="643366" cy="276999"/>
          </a:xfrm>
          <a:prstGeom prst="rect">
            <a:avLst/>
          </a:prstGeom>
          <a:noFill/>
          <a:ln>
            <a:noFill/>
          </a:ln>
        </p:spPr>
        <p:txBody>
          <a:bodyPr spcFirstLastPara="1" wrap="square" lIns="91425" tIns="45700" rIns="91425" bIns="45700" anchor="t" anchorCtr="0">
            <a:spAutoFit/>
          </a:bodyPr>
          <a:lstStyle/>
          <a:p>
            <a:pPr marL="0" marR="0" lvl="0" indent="0" algn="r" rtl="1">
              <a:spcBef>
                <a:spcPts val="0"/>
              </a:spcBef>
              <a:spcAft>
                <a:spcPts val="0"/>
              </a:spcAft>
              <a:buNone/>
            </a:pPr>
            <a:r>
              <a:rPr lang="x-none" sz="1200">
                <a:solidFill>
                  <a:schemeClr val="lt1"/>
                </a:solidFill>
                <a:latin typeface="Twentieth Century"/>
                <a:ea typeface="Twentieth Century"/>
                <a:cs typeface="Twentieth Century"/>
                <a:sym typeface="Twentieth Century"/>
              </a:rPr>
              <a:t>שייך ל</a:t>
            </a:r>
            <a:endParaRPr sz="1200">
              <a:solidFill>
                <a:schemeClr val="lt1"/>
              </a:solidFill>
              <a:latin typeface="Twentieth Century"/>
              <a:ea typeface="Twentieth Century"/>
              <a:cs typeface="Twentieth Century"/>
              <a:sym typeface="Twentieth Century"/>
            </a:endParaRPr>
          </a:p>
        </p:txBody>
      </p:sp>
    </p:spTree>
    <p:extLst>
      <p:ext uri="{BB962C8B-B14F-4D97-AF65-F5344CB8AC3E}">
        <p14:creationId xmlns:p14="http://schemas.microsoft.com/office/powerpoint/2010/main" val="18294920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3"/>
          <p:cNvSpPr txBox="1">
            <a:spLocks noGrp="1"/>
          </p:cNvSpPr>
          <p:nvPr>
            <p:ph type="title"/>
          </p:nvPr>
        </p:nvSpPr>
        <p:spPr>
          <a:xfrm>
            <a:off x="1321523" y="0"/>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x-none">
                <a:latin typeface="Times New Roman"/>
                <a:ea typeface="Times New Roman"/>
                <a:cs typeface="Times New Roman"/>
                <a:sym typeface="Times New Roman"/>
              </a:rPr>
              <a:t>3.3. PERFORMANCE REQUIREMENTS </a:t>
            </a:r>
            <a:endParaRPr>
              <a:latin typeface="Times New Roman"/>
              <a:ea typeface="Times New Roman"/>
              <a:cs typeface="Times New Roman"/>
              <a:sym typeface="Times New Roman"/>
            </a:endParaRPr>
          </a:p>
        </p:txBody>
      </p:sp>
      <p:graphicFrame>
        <p:nvGraphicFramePr>
          <p:cNvPr id="326" name="Google Shape;326;p13"/>
          <p:cNvGraphicFramePr/>
          <p:nvPr>
            <p:extLst>
              <p:ext uri="{D42A27DB-BD31-4B8C-83A1-F6EECF244321}">
                <p14:modId xmlns:p14="http://schemas.microsoft.com/office/powerpoint/2010/main" val="2348899476"/>
              </p:ext>
            </p:extLst>
          </p:nvPr>
        </p:nvGraphicFramePr>
        <p:xfrm>
          <a:off x="914409" y="1331888"/>
          <a:ext cx="10720225" cy="4911855"/>
        </p:xfrm>
        <a:graphic>
          <a:graphicData uri="http://schemas.openxmlformats.org/drawingml/2006/table">
            <a:tbl>
              <a:tblPr firstRow="1" bandRow="1">
                <a:tableStyleId>{3C2FFA5D-87B4-456A-9821-1D502468CF0F}</a:tableStyleId>
              </a:tblPr>
              <a:tblGrid>
                <a:gridCol w="2680050">
                  <a:extLst>
                    <a:ext uri="{9D8B030D-6E8A-4147-A177-3AD203B41FA5}">
                      <a16:colId xmlns:a16="http://schemas.microsoft.com/office/drawing/2014/main" val="20000"/>
                    </a:ext>
                  </a:extLst>
                </a:gridCol>
                <a:gridCol w="2678350">
                  <a:extLst>
                    <a:ext uri="{9D8B030D-6E8A-4147-A177-3AD203B41FA5}">
                      <a16:colId xmlns:a16="http://schemas.microsoft.com/office/drawing/2014/main" val="20001"/>
                    </a:ext>
                  </a:extLst>
                </a:gridCol>
                <a:gridCol w="2681775">
                  <a:extLst>
                    <a:ext uri="{9D8B030D-6E8A-4147-A177-3AD203B41FA5}">
                      <a16:colId xmlns:a16="http://schemas.microsoft.com/office/drawing/2014/main" val="20002"/>
                    </a:ext>
                  </a:extLst>
                </a:gridCol>
                <a:gridCol w="2680050">
                  <a:extLst>
                    <a:ext uri="{9D8B030D-6E8A-4147-A177-3AD203B41FA5}">
                      <a16:colId xmlns:a16="http://schemas.microsoft.com/office/drawing/2014/main" val="20003"/>
                    </a:ext>
                  </a:extLst>
                </a:gridCol>
              </a:tblGrid>
              <a:tr h="978625">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David"/>
                        </a:rPr>
                        <a:t>OMT – Object Modeling Technique </a:t>
                      </a:r>
                      <a:endParaRPr sz="1800" u="none" strike="noStrike" cap="none" dirty="0">
                        <a:latin typeface="David" panose="020E0502060401010101" pitchFamily="34" charset="-79"/>
                        <a:cs typeface="David" panose="020E0502060401010101" pitchFamily="34" charset="-79"/>
                        <a:sym typeface="David"/>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David"/>
                        </a:rPr>
                        <a:t>HOODBMS- Hybrid Object-Oriented Database</a:t>
                      </a:r>
                      <a:endParaRPr sz="1800" b="0" dirty="0">
                        <a:solidFill>
                          <a:schemeClr val="tx1"/>
                        </a:solidFill>
                        <a:latin typeface="David" panose="020E0502060401010101" pitchFamily="34" charset="-79"/>
                        <a:cs typeface="David" panose="020E0502060401010101" pitchFamily="34" charset="-79"/>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David"/>
                        </a:rPr>
                        <a:t>MDA- Model driven architecture </a:t>
                      </a:r>
                      <a:endParaRPr sz="1800" u="none" strike="noStrike" cap="none" dirty="0">
                        <a:latin typeface="David" panose="020E0502060401010101" pitchFamily="34" charset="-79"/>
                        <a:cs typeface="David" panose="020E0502060401010101" pitchFamily="34" charset="-79"/>
                        <a:sym typeface="David"/>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David"/>
                        </a:rPr>
                        <a:t>BOBRE - Business Object Based Requirement Engineering </a:t>
                      </a:r>
                      <a:endParaRPr sz="1800" b="0" dirty="0">
                        <a:solidFill>
                          <a:schemeClr val="tx1"/>
                        </a:solidFill>
                        <a:latin typeface="David" panose="020E0502060401010101" pitchFamily="34" charset="-79"/>
                        <a:cs typeface="David" panose="020E0502060401010101" pitchFamily="34" charset="-79"/>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23125">
                <a:tc>
                  <a:txBody>
                    <a:bodyPr/>
                    <a:lstStyle/>
                    <a:p>
                      <a:pPr marL="228600" lvl="0" indent="0" algn="ctr" rtl="1">
                        <a:spcBef>
                          <a:spcPts val="0"/>
                        </a:spcBef>
                        <a:spcAft>
                          <a:spcPts val="0"/>
                        </a:spcAft>
                        <a:buNone/>
                      </a:pP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lvl="0" indent="0" algn="ctr" rtl="1">
                        <a:spcBef>
                          <a:spcPts val="0"/>
                        </a:spcBef>
                        <a:spcAft>
                          <a:spcPts val="0"/>
                        </a:spcAft>
                        <a:buNone/>
                      </a:pP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dirty="0">
                        <a:solidFill>
                          <a:schemeClr val="tx1"/>
                        </a:solidFill>
                        <a:latin typeface="David" panose="020E0502060401010101" pitchFamily="34" charset="-79"/>
                        <a:cs typeface="David" panose="020E0502060401010101" pitchFamily="34" charset="-79"/>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dirty="0">
                        <a:solidFill>
                          <a:schemeClr val="tx1"/>
                        </a:solidFill>
                        <a:latin typeface="David" panose="020E0502060401010101" pitchFamily="34" charset="-79"/>
                        <a:cs typeface="David" panose="020E0502060401010101" pitchFamily="34" charset="-79"/>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743279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4"/>
          <p:cNvSpPr txBox="1">
            <a:spLocks noGrp="1"/>
          </p:cNvSpPr>
          <p:nvPr>
            <p:ph type="title"/>
          </p:nvPr>
        </p:nvSpPr>
        <p:spPr>
          <a:xfrm>
            <a:off x="1321523" y="0"/>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x-none">
                <a:latin typeface="Times New Roman"/>
                <a:ea typeface="Times New Roman"/>
                <a:cs typeface="Times New Roman"/>
                <a:sym typeface="Times New Roman"/>
              </a:rPr>
              <a:t>3.4. DESIGN CONSTRAINT</a:t>
            </a:r>
            <a:endParaRPr>
              <a:latin typeface="Times New Roman"/>
              <a:ea typeface="Times New Roman"/>
              <a:cs typeface="Times New Roman"/>
              <a:sym typeface="Times New Roman"/>
            </a:endParaRPr>
          </a:p>
        </p:txBody>
      </p:sp>
      <p:graphicFrame>
        <p:nvGraphicFramePr>
          <p:cNvPr id="332" name="Google Shape;332;p14"/>
          <p:cNvGraphicFramePr/>
          <p:nvPr>
            <p:extLst>
              <p:ext uri="{D42A27DB-BD31-4B8C-83A1-F6EECF244321}">
                <p14:modId xmlns:p14="http://schemas.microsoft.com/office/powerpoint/2010/main" val="1928833958"/>
              </p:ext>
            </p:extLst>
          </p:nvPr>
        </p:nvGraphicFramePr>
        <p:xfrm>
          <a:off x="914400" y="1542904"/>
          <a:ext cx="10720225" cy="4911855"/>
        </p:xfrm>
        <a:graphic>
          <a:graphicData uri="http://schemas.openxmlformats.org/drawingml/2006/table">
            <a:tbl>
              <a:tblPr firstRow="1" bandRow="1">
                <a:tableStyleId>{3C2FFA5D-87B4-456A-9821-1D502468CF0F}</a:tableStyleId>
              </a:tblPr>
              <a:tblGrid>
                <a:gridCol w="2680050">
                  <a:extLst>
                    <a:ext uri="{9D8B030D-6E8A-4147-A177-3AD203B41FA5}">
                      <a16:colId xmlns:a16="http://schemas.microsoft.com/office/drawing/2014/main" val="20000"/>
                    </a:ext>
                  </a:extLst>
                </a:gridCol>
                <a:gridCol w="2678350">
                  <a:extLst>
                    <a:ext uri="{9D8B030D-6E8A-4147-A177-3AD203B41FA5}">
                      <a16:colId xmlns:a16="http://schemas.microsoft.com/office/drawing/2014/main" val="20001"/>
                    </a:ext>
                  </a:extLst>
                </a:gridCol>
                <a:gridCol w="2681775">
                  <a:extLst>
                    <a:ext uri="{9D8B030D-6E8A-4147-A177-3AD203B41FA5}">
                      <a16:colId xmlns:a16="http://schemas.microsoft.com/office/drawing/2014/main" val="20002"/>
                    </a:ext>
                  </a:extLst>
                </a:gridCol>
                <a:gridCol w="2680050">
                  <a:extLst>
                    <a:ext uri="{9D8B030D-6E8A-4147-A177-3AD203B41FA5}">
                      <a16:colId xmlns:a16="http://schemas.microsoft.com/office/drawing/2014/main" val="20003"/>
                    </a:ext>
                  </a:extLst>
                </a:gridCol>
              </a:tblGrid>
              <a:tr h="978625">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David"/>
                        </a:rPr>
                        <a:t>OMT – Object Modeling Technique </a:t>
                      </a:r>
                      <a:endParaRPr sz="1800" u="none" strike="noStrike" cap="none" dirty="0">
                        <a:latin typeface="David" panose="020E0502060401010101" pitchFamily="34" charset="-79"/>
                        <a:cs typeface="David" panose="020E0502060401010101" pitchFamily="34" charset="-79"/>
                        <a:sym typeface="David"/>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David"/>
                        </a:rPr>
                        <a:t>HOODBMS- Hybrid Object-Oriented Database</a:t>
                      </a:r>
                      <a:endParaRPr sz="1800" b="0" dirty="0">
                        <a:solidFill>
                          <a:schemeClr val="tx1"/>
                        </a:solidFill>
                        <a:latin typeface="David" panose="020E0502060401010101" pitchFamily="34" charset="-79"/>
                        <a:cs typeface="David" panose="020E0502060401010101" pitchFamily="34" charset="-79"/>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David"/>
                        </a:rPr>
                        <a:t>MDA- Model driven architecture </a:t>
                      </a:r>
                      <a:endParaRPr sz="1800" u="none" strike="noStrike" cap="none" dirty="0">
                        <a:latin typeface="David" panose="020E0502060401010101" pitchFamily="34" charset="-79"/>
                        <a:cs typeface="David" panose="020E0502060401010101" pitchFamily="34" charset="-79"/>
                        <a:sym typeface="David"/>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ts val="1600"/>
                        <a:buFont typeface="David"/>
                        <a:buNone/>
                      </a:pPr>
                      <a:r>
                        <a:rPr lang="x-none" sz="1800" u="none" strike="noStrike" cap="none" dirty="0">
                          <a:latin typeface="David" panose="020E0502060401010101" pitchFamily="34" charset="-79"/>
                          <a:cs typeface="David" panose="020E0502060401010101" pitchFamily="34" charset="-79"/>
                          <a:sym typeface="David"/>
                        </a:rPr>
                        <a:t>BOBRE - Business Object Based Requirement Engineering </a:t>
                      </a:r>
                      <a:endParaRPr sz="1800" b="0" dirty="0">
                        <a:solidFill>
                          <a:schemeClr val="tx1"/>
                        </a:solidFill>
                        <a:latin typeface="David" panose="020E0502060401010101" pitchFamily="34" charset="-79"/>
                        <a:cs typeface="David" panose="020E0502060401010101" pitchFamily="34" charset="-79"/>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23125">
                <a:tc>
                  <a:txBody>
                    <a:bodyPr/>
                    <a:lstStyle/>
                    <a:p>
                      <a:pPr marL="228600" lvl="0" indent="0" algn="ctr" rtl="1">
                        <a:spcBef>
                          <a:spcPts val="0"/>
                        </a:spcBef>
                        <a:spcAft>
                          <a:spcPts val="0"/>
                        </a:spcAft>
                        <a:buNone/>
                      </a:pPr>
                      <a:r>
                        <a:rPr lang="x-none" sz="1800">
                          <a:latin typeface="David" panose="020E0502060401010101" pitchFamily="34" charset="-79"/>
                          <a:cs typeface="David" panose="020E0502060401010101" pitchFamily="34" charset="-79"/>
                          <a:sym typeface="Times New Roman"/>
                        </a:rPr>
                        <a:t>דרכי החיפוש באתר של בתי החולים תתבצע בצורת ניווט ולא סינון</a:t>
                      </a:r>
                      <a:endParaRPr sz="1800" dirty="0">
                        <a:latin typeface="David" panose="020E0502060401010101" pitchFamily="34" charset="-79"/>
                        <a:cs typeface="David" panose="020E0502060401010101" pitchFamily="34" charset="-79"/>
                        <a:sym typeface="Times New Roman"/>
                      </a:endParaRPr>
                    </a:p>
                    <a:p>
                      <a:pPr marL="228600" lvl="0" indent="0" algn="ctr" rtl="1">
                        <a:spcBef>
                          <a:spcPts val="0"/>
                        </a:spcBef>
                        <a:spcAft>
                          <a:spcPts val="0"/>
                        </a:spcAft>
                        <a:buNone/>
                      </a:pPr>
                      <a:r>
                        <a:rPr lang="x-none" sz="1800">
                          <a:latin typeface="David" panose="020E0502060401010101" pitchFamily="34" charset="-79"/>
                          <a:cs typeface="David" panose="020E0502060401010101" pitchFamily="34" charset="-79"/>
                          <a:sym typeface="Times New Roman"/>
                        </a:rPr>
                        <a:t> </a:t>
                      </a: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lvl="0" indent="0" algn="ctr" rtl="1">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שימוש </a:t>
                      </a:r>
                      <a:r>
                        <a:rPr lang="x-none" sz="1800" dirty="0" smtClean="0">
                          <a:latin typeface="David" panose="020E0502060401010101" pitchFamily="34" charset="-79"/>
                          <a:cs typeface="David" panose="020E0502060401010101" pitchFamily="34" charset="-79"/>
                          <a:sym typeface="Times New Roman"/>
                        </a:rPr>
                        <a:t>בRDMS</a:t>
                      </a:r>
                      <a:r>
                        <a:rPr lang="he-IL" sz="1800" dirty="0" smtClean="0">
                          <a:latin typeface="David" panose="020E0502060401010101" pitchFamily="34" charset="-79"/>
                          <a:cs typeface="David" panose="020E0502060401010101" pitchFamily="34" charset="-79"/>
                          <a:sym typeface="Times New Roman"/>
                        </a:rPr>
                        <a:t> </a:t>
                      </a:r>
                      <a:r>
                        <a:rPr lang="x-none" sz="1800" dirty="0" smtClean="0">
                          <a:latin typeface="David" panose="020E0502060401010101" pitchFamily="34" charset="-79"/>
                          <a:cs typeface="David" panose="020E0502060401010101" pitchFamily="34" charset="-79"/>
                          <a:sym typeface="Times New Roman"/>
                        </a:rPr>
                        <a:t>במקום </a:t>
                      </a:r>
                      <a:r>
                        <a:rPr lang="x-none" sz="1800" dirty="0">
                          <a:latin typeface="David" panose="020E0502060401010101" pitchFamily="34" charset="-79"/>
                          <a:cs typeface="David" panose="020E0502060401010101" pitchFamily="34" charset="-79"/>
                          <a:sym typeface="Times New Roman"/>
                        </a:rPr>
                        <a:t>OODBMS</a:t>
                      </a:r>
                      <a:endParaRPr sz="1800" dirty="0">
                        <a:latin typeface="David" panose="020E0502060401010101" pitchFamily="34" charset="-79"/>
                        <a:cs typeface="David" panose="020E0502060401010101" pitchFamily="34" charset="-79"/>
                        <a:sym typeface="Times New Roman"/>
                      </a:endParaRPr>
                    </a:p>
                    <a:p>
                      <a:pPr marL="228600" lvl="0" indent="0" algn="ctr" rtl="1">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    </a:t>
                      </a:r>
                      <a:endParaRPr sz="1800" i="0" u="none" strike="noStrike" cap="none"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lvl="0" indent="0" algn="ctr" rtl="1">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    </a:t>
                      </a:r>
                      <a:endParaRPr sz="1800" i="0" u="none" strike="noStrike" cap="none"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lvl="0" indent="0" algn="ctr" rtl="1">
                        <a:spcBef>
                          <a:spcPts val="0"/>
                        </a:spcBef>
                        <a:spcAft>
                          <a:spcPts val="0"/>
                        </a:spcAft>
                        <a:buNone/>
                      </a:pP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380832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5"/>
          <p:cNvSpPr txBox="1">
            <a:spLocks noGrp="1"/>
          </p:cNvSpPr>
          <p:nvPr>
            <p:ph type="title"/>
          </p:nvPr>
        </p:nvSpPr>
        <p:spPr>
          <a:xfrm>
            <a:off x="1321523" y="0"/>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x-none">
                <a:latin typeface="Times New Roman"/>
                <a:ea typeface="Times New Roman"/>
                <a:cs typeface="Times New Roman"/>
                <a:sym typeface="Times New Roman"/>
              </a:rPr>
              <a:t>3.5. SOFTWARE SYSTEM ATTRIBUTES</a:t>
            </a:r>
            <a:endParaRPr>
              <a:latin typeface="Times New Roman"/>
              <a:ea typeface="Times New Roman"/>
              <a:cs typeface="Times New Roman"/>
              <a:sym typeface="Times New Roman"/>
            </a:endParaRPr>
          </a:p>
        </p:txBody>
      </p:sp>
      <p:graphicFrame>
        <p:nvGraphicFramePr>
          <p:cNvPr id="338" name="Google Shape;338;p15"/>
          <p:cNvGraphicFramePr/>
          <p:nvPr>
            <p:extLst>
              <p:ext uri="{D42A27DB-BD31-4B8C-83A1-F6EECF244321}">
                <p14:modId xmlns:p14="http://schemas.microsoft.com/office/powerpoint/2010/main" val="2495899365"/>
              </p:ext>
            </p:extLst>
          </p:nvPr>
        </p:nvGraphicFramePr>
        <p:xfrm>
          <a:off x="914400" y="1542904"/>
          <a:ext cx="10720225" cy="4911855"/>
        </p:xfrm>
        <a:graphic>
          <a:graphicData uri="http://schemas.openxmlformats.org/drawingml/2006/table">
            <a:tbl>
              <a:tblPr firstRow="1" bandRow="1">
                <a:tableStyleId>{3C2FFA5D-87B4-456A-9821-1D502468CF0F}</a:tableStyleId>
              </a:tblPr>
              <a:tblGrid>
                <a:gridCol w="2680050">
                  <a:extLst>
                    <a:ext uri="{9D8B030D-6E8A-4147-A177-3AD203B41FA5}">
                      <a16:colId xmlns:a16="http://schemas.microsoft.com/office/drawing/2014/main" val="20000"/>
                    </a:ext>
                  </a:extLst>
                </a:gridCol>
                <a:gridCol w="2678350">
                  <a:extLst>
                    <a:ext uri="{9D8B030D-6E8A-4147-A177-3AD203B41FA5}">
                      <a16:colId xmlns:a16="http://schemas.microsoft.com/office/drawing/2014/main" val="20001"/>
                    </a:ext>
                  </a:extLst>
                </a:gridCol>
                <a:gridCol w="2681775">
                  <a:extLst>
                    <a:ext uri="{9D8B030D-6E8A-4147-A177-3AD203B41FA5}">
                      <a16:colId xmlns:a16="http://schemas.microsoft.com/office/drawing/2014/main" val="20002"/>
                    </a:ext>
                  </a:extLst>
                </a:gridCol>
                <a:gridCol w="2680050">
                  <a:extLst>
                    <a:ext uri="{9D8B030D-6E8A-4147-A177-3AD203B41FA5}">
                      <a16:colId xmlns:a16="http://schemas.microsoft.com/office/drawing/2014/main" val="20003"/>
                    </a:ext>
                  </a:extLst>
                </a:gridCol>
              </a:tblGrid>
              <a:tr h="998073">
                <a:tc>
                  <a:txBody>
                    <a:bodyPr/>
                    <a:lstStyle/>
                    <a:p>
                      <a:pPr marL="0" marR="0" lvl="0" indent="0" algn="ctr" rtl="0">
                        <a:lnSpc>
                          <a:spcPct val="100000"/>
                        </a:lnSpc>
                        <a:spcBef>
                          <a:spcPts val="0"/>
                        </a:spcBef>
                        <a:spcAft>
                          <a:spcPts val="0"/>
                        </a:spcAft>
                        <a:buClr>
                          <a:schemeClr val="lt1"/>
                        </a:buClr>
                        <a:buSzPts val="1600"/>
                        <a:buFont typeface="David"/>
                        <a:buNone/>
                      </a:pPr>
                      <a:r>
                        <a:rPr lang="x-none" sz="1800" dirty="0">
                          <a:latin typeface="David" panose="020E0502060401010101" pitchFamily="34" charset="-79"/>
                          <a:cs typeface="David" panose="020E0502060401010101" pitchFamily="34" charset="-79"/>
                          <a:sym typeface="Times New Roman"/>
                        </a:rPr>
                        <a:t>OMT – Object Modeling Technique </a:t>
                      </a:r>
                      <a:endParaRPr sz="1800" dirty="0">
                        <a:latin typeface="David" panose="020E0502060401010101" pitchFamily="34" charset="-79"/>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ts val="1600"/>
                        <a:buFont typeface="David"/>
                        <a:buNone/>
                      </a:pPr>
                      <a:r>
                        <a:rPr lang="x-none" sz="1800" dirty="0">
                          <a:latin typeface="David" panose="020E0502060401010101" pitchFamily="34" charset="-79"/>
                          <a:cs typeface="David" panose="020E0502060401010101" pitchFamily="34" charset="-79"/>
                          <a:sym typeface="Times New Roman"/>
                        </a:rPr>
                        <a:t>HOODBMS- Hybrid Object-Oriented Database</a:t>
                      </a:r>
                      <a:endParaRPr sz="1800" b="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ts val="1600"/>
                        <a:buFont typeface="David"/>
                        <a:buNone/>
                      </a:pPr>
                      <a:r>
                        <a:rPr lang="x-none" sz="1800" dirty="0">
                          <a:latin typeface="David" panose="020E0502060401010101" pitchFamily="34" charset="-79"/>
                          <a:cs typeface="David" panose="020E0502060401010101" pitchFamily="34" charset="-79"/>
                          <a:sym typeface="Times New Roman"/>
                        </a:rPr>
                        <a:t>MDA- Model driven architecture </a:t>
                      </a:r>
                      <a:endParaRPr sz="1800" dirty="0">
                        <a:latin typeface="David" panose="020E0502060401010101" pitchFamily="34" charset="-79"/>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ts val="1600"/>
                        <a:buFont typeface="David"/>
                        <a:buNone/>
                      </a:pPr>
                      <a:r>
                        <a:rPr lang="x-none" sz="1800" dirty="0">
                          <a:latin typeface="David" panose="020E0502060401010101" pitchFamily="34" charset="-79"/>
                          <a:cs typeface="David" panose="020E0502060401010101" pitchFamily="34" charset="-79"/>
                          <a:sym typeface="Times New Roman"/>
                        </a:rPr>
                        <a:t>BOBRE - Business Object Based Requirement Engineering </a:t>
                      </a:r>
                      <a:endParaRPr sz="1800" b="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23125">
                <a:tc>
                  <a:txBody>
                    <a:bodyPr/>
                    <a:lstStyle/>
                    <a:p>
                      <a:pPr marL="0" lvl="0" indent="0" algn="ctr" rtl="1">
                        <a:spcBef>
                          <a:spcPts val="0"/>
                        </a:spcBef>
                        <a:spcAft>
                          <a:spcPts val="0"/>
                        </a:spcAft>
                        <a:buNone/>
                      </a:pPr>
                      <a:r>
                        <a:rPr lang="x-none" sz="1800">
                          <a:latin typeface="David" panose="020E0502060401010101" pitchFamily="34" charset="-79"/>
                          <a:cs typeface="David" panose="020E0502060401010101" pitchFamily="34" charset="-79"/>
                          <a:sym typeface="Times New Roman"/>
                        </a:rPr>
                        <a:t>באמצעות היררכיה יכולה לייצג מידע מורכב יותר</a:t>
                      </a:r>
                      <a:endParaRPr sz="1800" dirty="0">
                        <a:latin typeface="David" panose="020E0502060401010101" pitchFamily="34" charset="-79"/>
                        <a:cs typeface="David" panose="020E0502060401010101" pitchFamily="34" charset="-79"/>
                        <a:sym typeface="Times New Roman"/>
                      </a:endParaRPr>
                    </a:p>
                    <a:p>
                      <a:pPr marL="228600" lvl="0" indent="0" algn="ctr" rtl="1">
                        <a:spcBef>
                          <a:spcPts val="0"/>
                        </a:spcBef>
                        <a:spcAft>
                          <a:spcPts val="0"/>
                        </a:spcAft>
                        <a:buNone/>
                      </a:pP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1">
                        <a:spcBef>
                          <a:spcPts val="0"/>
                        </a:spcBef>
                        <a:spcAft>
                          <a:spcPts val="0"/>
                        </a:spcAft>
                        <a:buNone/>
                      </a:pPr>
                      <a:r>
                        <a:rPr lang="x-none" sz="1800">
                          <a:latin typeface="David" panose="020E0502060401010101" pitchFamily="34" charset="-79"/>
                          <a:cs typeface="David" panose="020E0502060401010101" pitchFamily="34" charset="-79"/>
                          <a:sym typeface="Times New Roman"/>
                        </a:rPr>
                        <a:t>תומכת במולטימדיה </a:t>
                      </a:r>
                      <a:endParaRPr sz="1800" dirty="0">
                        <a:latin typeface="David" panose="020E0502060401010101" pitchFamily="34" charset="-79"/>
                        <a:cs typeface="David" panose="020E0502060401010101" pitchFamily="34" charset="-79"/>
                        <a:sym typeface="Times New Roman"/>
                      </a:endParaRPr>
                    </a:p>
                    <a:p>
                      <a:pPr marL="228600" lvl="0" indent="0" algn="ctr" rtl="1">
                        <a:spcBef>
                          <a:spcPts val="0"/>
                        </a:spcBef>
                        <a:spcAft>
                          <a:spcPts val="0"/>
                        </a:spcAft>
                        <a:buNone/>
                      </a:pP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lvl="0" indent="0" algn="ctr" rtl="1">
                        <a:spcBef>
                          <a:spcPts val="0"/>
                        </a:spcBef>
                        <a:spcAft>
                          <a:spcPts val="0"/>
                        </a:spcAft>
                        <a:buNone/>
                      </a:pPr>
                      <a:endParaRPr sz="1800" i="0" u="none" strike="noStrike"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lvl="0" indent="0" algn="ctr" rtl="1">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משתמשים בנוסחאות שנוצרו במיוחד כדי לבטא את הדרישות ומשתמשים </a:t>
                      </a:r>
                      <a:r>
                        <a:rPr lang="x-none" sz="1800" dirty="0" smtClean="0">
                          <a:latin typeface="David" panose="020E0502060401010101" pitchFamily="34" charset="-79"/>
                          <a:cs typeface="David" panose="020E0502060401010101" pitchFamily="34" charset="-79"/>
                          <a:sym typeface="Times New Roman"/>
                        </a:rPr>
                        <a:t>ב-</a:t>
                      </a:r>
                      <a:r>
                        <a:rPr lang="he-IL" sz="1800" dirty="0" smtClean="0">
                          <a:latin typeface="David" panose="020E0502060401010101" pitchFamily="34" charset="-79"/>
                          <a:cs typeface="David" panose="020E0502060401010101" pitchFamily="34" charset="-79"/>
                          <a:sym typeface="Times New Roman"/>
                        </a:rPr>
                        <a:t>  </a:t>
                      </a:r>
                      <a:r>
                        <a:rPr lang="x-none" sz="1800" dirty="0" smtClean="0">
                          <a:latin typeface="David" panose="020E0502060401010101" pitchFamily="34" charset="-79"/>
                          <a:cs typeface="David" panose="020E0502060401010101" pitchFamily="34" charset="-79"/>
                          <a:sym typeface="Times New Roman"/>
                        </a:rPr>
                        <a:t>KENDALL’S </a:t>
                      </a:r>
                      <a:r>
                        <a:rPr lang="x-none" sz="1800" dirty="0">
                          <a:latin typeface="David" panose="020E0502060401010101" pitchFamily="34" charset="-79"/>
                          <a:cs typeface="David" panose="020E0502060401010101" pitchFamily="34" charset="-79"/>
                          <a:sym typeface="Times New Roman"/>
                        </a:rPr>
                        <a:t>TAU כדי למפות לאחוזים.</a:t>
                      </a: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683760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6"/>
          <p:cNvSpPr txBox="1">
            <a:spLocks noGrp="1"/>
          </p:cNvSpPr>
          <p:nvPr>
            <p:ph type="title"/>
          </p:nvPr>
        </p:nvSpPr>
        <p:spPr>
          <a:xfrm>
            <a:off x="1184756" y="350056"/>
            <a:ext cx="9905998" cy="766937"/>
          </a:xfrm>
          <a:prstGeom prst="rect">
            <a:avLst/>
          </a:prstGeom>
          <a:noFill/>
          <a:ln>
            <a:noFill/>
          </a:ln>
        </p:spPr>
        <p:txBody>
          <a:bodyPr spcFirstLastPara="1" wrap="square" lIns="91425" tIns="45700" rIns="91425" bIns="45700" anchor="ctr" anchorCtr="0">
            <a:normAutofit/>
          </a:bodyPr>
          <a:lstStyle/>
          <a:p>
            <a:pPr marL="0" lvl="0" indent="0" algn="ctr" rtl="1">
              <a:lnSpc>
                <a:spcPct val="90000"/>
              </a:lnSpc>
              <a:spcBef>
                <a:spcPts val="0"/>
              </a:spcBef>
              <a:spcAft>
                <a:spcPts val="0"/>
              </a:spcAft>
              <a:buClr>
                <a:schemeClr val="lt1"/>
              </a:buClr>
              <a:buSzPts val="3600"/>
              <a:buFont typeface="Twentieth Century"/>
              <a:buNone/>
            </a:pPr>
            <a:r>
              <a:rPr lang="x-none">
                <a:latin typeface="Times New Roman"/>
                <a:ea typeface="Times New Roman"/>
                <a:cs typeface="Times New Roman"/>
                <a:sym typeface="Times New Roman"/>
              </a:rPr>
              <a:t>השוואת הטכניקות</a:t>
            </a:r>
            <a:endParaRPr>
              <a:latin typeface="Times New Roman"/>
              <a:ea typeface="Times New Roman"/>
              <a:cs typeface="Times New Roman"/>
              <a:sym typeface="Times New Roman"/>
            </a:endParaRPr>
          </a:p>
        </p:txBody>
      </p:sp>
      <p:graphicFrame>
        <p:nvGraphicFramePr>
          <p:cNvPr id="344" name="Google Shape;344;p16"/>
          <p:cNvGraphicFramePr/>
          <p:nvPr>
            <p:extLst>
              <p:ext uri="{D42A27DB-BD31-4B8C-83A1-F6EECF244321}">
                <p14:modId xmlns:p14="http://schemas.microsoft.com/office/powerpoint/2010/main" val="3868243661"/>
              </p:ext>
            </p:extLst>
          </p:nvPr>
        </p:nvGraphicFramePr>
        <p:xfrm>
          <a:off x="1229978" y="1116993"/>
          <a:ext cx="9815525" cy="5162814"/>
        </p:xfrm>
        <a:graphic>
          <a:graphicData uri="http://schemas.openxmlformats.org/drawingml/2006/table">
            <a:tbl>
              <a:tblPr firstRow="1" bandRow="1">
                <a:tableStyleId>{3C2FFA5D-87B4-456A-9821-1D502468CF0F}</a:tableStyleId>
              </a:tblPr>
              <a:tblGrid>
                <a:gridCol w="1228150">
                  <a:extLst>
                    <a:ext uri="{9D8B030D-6E8A-4147-A177-3AD203B41FA5}">
                      <a16:colId xmlns:a16="http://schemas.microsoft.com/office/drawing/2014/main" val="20000"/>
                    </a:ext>
                  </a:extLst>
                </a:gridCol>
                <a:gridCol w="1184075">
                  <a:extLst>
                    <a:ext uri="{9D8B030D-6E8A-4147-A177-3AD203B41FA5}">
                      <a16:colId xmlns:a16="http://schemas.microsoft.com/office/drawing/2014/main" val="20001"/>
                    </a:ext>
                  </a:extLst>
                </a:gridCol>
                <a:gridCol w="1272225">
                  <a:extLst>
                    <a:ext uri="{9D8B030D-6E8A-4147-A177-3AD203B41FA5}">
                      <a16:colId xmlns:a16="http://schemas.microsoft.com/office/drawing/2014/main" val="20002"/>
                    </a:ext>
                  </a:extLst>
                </a:gridCol>
                <a:gridCol w="1321400">
                  <a:extLst>
                    <a:ext uri="{9D8B030D-6E8A-4147-A177-3AD203B41FA5}">
                      <a16:colId xmlns:a16="http://schemas.microsoft.com/office/drawing/2014/main" val="20003"/>
                    </a:ext>
                  </a:extLst>
                </a:gridCol>
                <a:gridCol w="1228150">
                  <a:extLst>
                    <a:ext uri="{9D8B030D-6E8A-4147-A177-3AD203B41FA5}">
                      <a16:colId xmlns:a16="http://schemas.microsoft.com/office/drawing/2014/main" val="20004"/>
                    </a:ext>
                  </a:extLst>
                </a:gridCol>
                <a:gridCol w="1228150">
                  <a:extLst>
                    <a:ext uri="{9D8B030D-6E8A-4147-A177-3AD203B41FA5}">
                      <a16:colId xmlns:a16="http://schemas.microsoft.com/office/drawing/2014/main" val="20005"/>
                    </a:ext>
                  </a:extLst>
                </a:gridCol>
                <a:gridCol w="2353375">
                  <a:extLst>
                    <a:ext uri="{9D8B030D-6E8A-4147-A177-3AD203B41FA5}">
                      <a16:colId xmlns:a16="http://schemas.microsoft.com/office/drawing/2014/main" val="20006"/>
                    </a:ext>
                  </a:extLst>
                </a:gridCol>
              </a:tblGrid>
              <a:tr h="834899">
                <a:tc>
                  <a:txBody>
                    <a:bodyPr/>
                    <a:lstStyle/>
                    <a:p>
                      <a:pPr marL="0" marR="0" lvl="0" indent="0" algn="ctr" rtl="1">
                        <a:lnSpc>
                          <a:spcPct val="107000"/>
                        </a:lnSpc>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כימוס</a:t>
                      </a: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lnSpc>
                          <a:spcPct val="107000"/>
                        </a:lnSpc>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היררכיה</a:t>
                      </a: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lnSpc>
                          <a:spcPct val="107000"/>
                        </a:lnSpc>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אפקטיביות</a:t>
                      </a: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lnSpc>
                          <a:spcPct val="107000"/>
                        </a:lnSpc>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גנריות</a:t>
                      </a: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lnSpc>
                          <a:spcPct val="107000"/>
                        </a:lnSpc>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חשיבה מערכתית</a:t>
                      </a: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lnSpc>
                          <a:spcPct val="107000"/>
                        </a:lnSpc>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מודל מפורט</a:t>
                      </a: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טכניקה/קריטריון</a:t>
                      </a: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98500">
                <a:tc>
                  <a:txBody>
                    <a:bodyPr/>
                    <a:lstStyle/>
                    <a:p>
                      <a:pPr marL="0" marR="0" lvl="0" indent="0" algn="ctr" rtl="1">
                        <a:spcBef>
                          <a:spcPts val="0"/>
                        </a:spcBef>
                        <a:spcAft>
                          <a:spcPts val="0"/>
                        </a:spcAft>
                        <a:buNone/>
                      </a:pPr>
                      <a:r>
                        <a:rPr lang="x-none" sz="2400">
                          <a:latin typeface="David" panose="020E0502060401010101" pitchFamily="34" charset="-79"/>
                          <a:cs typeface="David" panose="020E0502060401010101" pitchFamily="34" charset="-79"/>
                          <a:sym typeface="Times New Roman"/>
                        </a:rPr>
                        <a:t>5</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2400" dirty="0">
                          <a:latin typeface="David" panose="020E0502060401010101" pitchFamily="34" charset="-79"/>
                          <a:cs typeface="David" panose="020E0502060401010101" pitchFamily="34" charset="-79"/>
                          <a:sym typeface="Times New Roman"/>
                        </a:rPr>
                        <a:t>5</a:t>
                      </a:r>
                      <a:endParaRPr sz="2400" b="1"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2400" dirty="0">
                          <a:latin typeface="David" panose="020E0502060401010101" pitchFamily="34" charset="-79"/>
                          <a:cs typeface="David" panose="020E0502060401010101" pitchFamily="34" charset="-79"/>
                          <a:sym typeface="Times New Roman"/>
                        </a:rPr>
                        <a:t>4</a:t>
                      </a:r>
                      <a:endParaRPr sz="2400" b="1"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2400" dirty="0">
                          <a:latin typeface="David" panose="020E0502060401010101" pitchFamily="34" charset="-79"/>
                          <a:cs typeface="David" panose="020E0502060401010101" pitchFamily="34" charset="-79"/>
                          <a:sym typeface="Times New Roman"/>
                        </a:rPr>
                        <a:t>5</a:t>
                      </a:r>
                      <a:endParaRPr sz="2400" b="1"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2400">
                          <a:latin typeface="David" panose="020E0502060401010101" pitchFamily="34" charset="-79"/>
                          <a:cs typeface="David" panose="020E0502060401010101" pitchFamily="34" charset="-79"/>
                          <a:sym typeface="Times New Roman"/>
                        </a:rPr>
                        <a:t>5</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2400">
                          <a:latin typeface="David" panose="020E0502060401010101" pitchFamily="34" charset="-79"/>
                          <a:cs typeface="David" panose="020E0502060401010101" pitchFamily="34" charset="-79"/>
                          <a:sym typeface="Times New Roman"/>
                        </a:rPr>
                        <a:t>4</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1800">
                          <a:latin typeface="David" panose="020E0502060401010101" pitchFamily="34" charset="-79"/>
                          <a:cs typeface="David" panose="020E0502060401010101" pitchFamily="34" charset="-79"/>
                          <a:sym typeface="Times New Roman"/>
                        </a:rPr>
                        <a:t>OMT – Object Modeling Technique </a:t>
                      </a:r>
                      <a:endParaRPr sz="1800" b="1"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68850">
                <a:tc>
                  <a:txBody>
                    <a:bodyPr/>
                    <a:lstStyle/>
                    <a:p>
                      <a:pPr marL="0" marR="0" lvl="0" indent="0" algn="ctr" rtl="1">
                        <a:spcBef>
                          <a:spcPts val="0"/>
                        </a:spcBef>
                        <a:spcAft>
                          <a:spcPts val="0"/>
                        </a:spcAft>
                        <a:buNone/>
                      </a:pPr>
                      <a:r>
                        <a:rPr lang="x-none" sz="2400">
                          <a:latin typeface="David" panose="020E0502060401010101" pitchFamily="34" charset="-79"/>
                          <a:cs typeface="David" panose="020E0502060401010101" pitchFamily="34" charset="-79"/>
                          <a:sym typeface="Times New Roman"/>
                        </a:rPr>
                        <a:t>4</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2400">
                          <a:latin typeface="David" panose="020E0502060401010101" pitchFamily="34" charset="-79"/>
                          <a:cs typeface="David" panose="020E0502060401010101" pitchFamily="34" charset="-79"/>
                          <a:sym typeface="Times New Roman"/>
                        </a:rPr>
                        <a:t>4</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2400">
                          <a:latin typeface="David" panose="020E0502060401010101" pitchFamily="34" charset="-79"/>
                          <a:cs typeface="David" panose="020E0502060401010101" pitchFamily="34" charset="-79"/>
                          <a:sym typeface="Times New Roman"/>
                        </a:rPr>
                        <a:t>3</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2400" dirty="0">
                          <a:latin typeface="David" panose="020E0502060401010101" pitchFamily="34" charset="-79"/>
                          <a:cs typeface="David" panose="020E0502060401010101" pitchFamily="34" charset="-79"/>
                          <a:sym typeface="Times New Roman"/>
                        </a:rPr>
                        <a:t>5</a:t>
                      </a:r>
                      <a:endParaRPr sz="2400" b="1"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lnSpc>
                          <a:spcPct val="100000"/>
                        </a:lnSpc>
                        <a:spcBef>
                          <a:spcPts val="0"/>
                        </a:spcBef>
                        <a:spcAft>
                          <a:spcPts val="0"/>
                        </a:spcAft>
                        <a:buClr>
                          <a:schemeClr val="dk1"/>
                        </a:buClr>
                        <a:buSzPts val="2400"/>
                        <a:buFont typeface="David"/>
                        <a:buNone/>
                      </a:pPr>
                      <a:r>
                        <a:rPr lang="x-none" sz="2400" dirty="0">
                          <a:latin typeface="David" panose="020E0502060401010101" pitchFamily="34" charset="-79"/>
                          <a:cs typeface="David" panose="020E0502060401010101" pitchFamily="34" charset="-79"/>
                          <a:sym typeface="Times New Roman"/>
                        </a:rPr>
                        <a:t>4</a:t>
                      </a:r>
                      <a:endParaRPr sz="2400" b="1"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2400">
                          <a:latin typeface="David" panose="020E0502060401010101" pitchFamily="34" charset="-79"/>
                          <a:cs typeface="David" panose="020E0502060401010101" pitchFamily="34" charset="-79"/>
                          <a:sym typeface="Times New Roman"/>
                        </a:rPr>
                        <a:t>4</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lnSpc>
                          <a:spcPct val="100000"/>
                        </a:lnSpc>
                        <a:spcBef>
                          <a:spcPts val="0"/>
                        </a:spcBef>
                        <a:spcAft>
                          <a:spcPts val="0"/>
                        </a:spcAft>
                        <a:buClr>
                          <a:schemeClr val="lt1"/>
                        </a:buClr>
                        <a:buSzPts val="1600"/>
                        <a:buFont typeface="David"/>
                        <a:buNone/>
                      </a:pPr>
                      <a:r>
                        <a:rPr lang="x-none" sz="1800">
                          <a:latin typeface="David" panose="020E0502060401010101" pitchFamily="34" charset="-79"/>
                          <a:cs typeface="David" panose="020E0502060401010101" pitchFamily="34" charset="-79"/>
                          <a:sym typeface="Times New Roman"/>
                        </a:rPr>
                        <a:t>HOODBMS- Hybrid Object-Oriented Database</a:t>
                      </a:r>
                      <a:endParaRPr sz="18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126275">
                <a:tc>
                  <a:txBody>
                    <a:bodyPr/>
                    <a:lstStyle/>
                    <a:p>
                      <a:pPr marL="0" marR="0" lvl="0" indent="0" algn="ctr" rtl="1">
                        <a:spcBef>
                          <a:spcPts val="0"/>
                        </a:spcBef>
                        <a:spcAft>
                          <a:spcPts val="0"/>
                        </a:spcAft>
                        <a:buNone/>
                      </a:pPr>
                      <a:r>
                        <a:rPr lang="x-none" sz="2400">
                          <a:latin typeface="David" panose="020E0502060401010101" pitchFamily="34" charset="-79"/>
                          <a:cs typeface="David" panose="020E0502060401010101" pitchFamily="34" charset="-79"/>
                          <a:sym typeface="Times New Roman"/>
                        </a:rPr>
                        <a:t>5</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2400">
                          <a:latin typeface="David" panose="020E0502060401010101" pitchFamily="34" charset="-79"/>
                          <a:cs typeface="David" panose="020E0502060401010101" pitchFamily="34" charset="-79"/>
                          <a:sym typeface="Times New Roman"/>
                        </a:rPr>
                        <a:t>4</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2400">
                          <a:latin typeface="David" panose="020E0502060401010101" pitchFamily="34" charset="-79"/>
                          <a:cs typeface="David" panose="020E0502060401010101" pitchFamily="34" charset="-79"/>
                          <a:sym typeface="Times New Roman"/>
                        </a:rPr>
                        <a:t>3</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2400">
                          <a:latin typeface="David" panose="020E0502060401010101" pitchFamily="34" charset="-79"/>
                          <a:cs typeface="David" panose="020E0502060401010101" pitchFamily="34" charset="-79"/>
                          <a:sym typeface="Times New Roman"/>
                        </a:rPr>
                        <a:t>3</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2400" dirty="0">
                          <a:latin typeface="David" panose="020E0502060401010101" pitchFamily="34" charset="-79"/>
                          <a:cs typeface="David" panose="020E0502060401010101" pitchFamily="34" charset="-79"/>
                          <a:sym typeface="Times New Roman"/>
                        </a:rPr>
                        <a:t>4</a:t>
                      </a:r>
                      <a:endParaRPr sz="2400" b="1"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2400" dirty="0">
                          <a:latin typeface="David" panose="020E0502060401010101" pitchFamily="34" charset="-79"/>
                          <a:cs typeface="David" panose="020E0502060401010101" pitchFamily="34" charset="-79"/>
                          <a:sym typeface="Times New Roman"/>
                        </a:rPr>
                        <a:t>3.5</a:t>
                      </a:r>
                      <a:endParaRPr sz="2400" b="1"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lnSpc>
                          <a:spcPct val="100000"/>
                        </a:lnSpc>
                        <a:spcBef>
                          <a:spcPts val="0"/>
                        </a:spcBef>
                        <a:spcAft>
                          <a:spcPts val="0"/>
                        </a:spcAft>
                        <a:buClr>
                          <a:schemeClr val="lt1"/>
                        </a:buClr>
                        <a:buSzPts val="1600"/>
                        <a:buFont typeface="David"/>
                        <a:buNone/>
                      </a:pPr>
                      <a:r>
                        <a:rPr lang="x-none" sz="1800">
                          <a:latin typeface="David" panose="020E0502060401010101" pitchFamily="34" charset="-79"/>
                          <a:cs typeface="David" panose="020E0502060401010101" pitchFamily="34" charset="-79"/>
                          <a:sym typeface="Times New Roman"/>
                        </a:rPr>
                        <a:t>MDA- Model driven architecture </a:t>
                      </a:r>
                      <a:endParaRPr sz="1800" b="1"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868850">
                <a:tc>
                  <a:txBody>
                    <a:bodyPr/>
                    <a:lstStyle/>
                    <a:p>
                      <a:pPr marL="0" marR="0" lvl="0" indent="0" algn="ctr" rtl="1">
                        <a:spcBef>
                          <a:spcPts val="0"/>
                        </a:spcBef>
                        <a:spcAft>
                          <a:spcPts val="0"/>
                        </a:spcAft>
                        <a:buNone/>
                      </a:pPr>
                      <a:r>
                        <a:rPr lang="x-none" sz="2400">
                          <a:latin typeface="David" panose="020E0502060401010101" pitchFamily="34" charset="-79"/>
                          <a:cs typeface="David" panose="020E0502060401010101" pitchFamily="34" charset="-79"/>
                          <a:sym typeface="Times New Roman"/>
                        </a:rPr>
                        <a:t>5</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he-IL" sz="2400" dirty="0" smtClean="0">
                          <a:latin typeface="David" panose="020E0502060401010101" pitchFamily="34" charset="-79"/>
                          <a:cs typeface="David" panose="020E0502060401010101" pitchFamily="34" charset="-79"/>
                          <a:sym typeface="Times New Roman"/>
                        </a:rPr>
                        <a:t>3</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he-IL" sz="2400" dirty="0" smtClean="0">
                          <a:latin typeface="David" panose="020E0502060401010101" pitchFamily="34" charset="-79"/>
                          <a:cs typeface="David" panose="020E0502060401010101" pitchFamily="34" charset="-79"/>
                          <a:sym typeface="Times New Roman"/>
                        </a:rPr>
                        <a:t>2</a:t>
                      </a:r>
                      <a:endParaRPr sz="2400" b="1"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2400">
                          <a:latin typeface="David" panose="020E0502060401010101" pitchFamily="34" charset="-79"/>
                          <a:cs typeface="David" panose="020E0502060401010101" pitchFamily="34" charset="-79"/>
                          <a:sym typeface="Times New Roman"/>
                        </a:rPr>
                        <a:t>5</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he-IL" sz="2400" dirty="0" smtClean="0">
                          <a:latin typeface="David" panose="020E0502060401010101" pitchFamily="34" charset="-79"/>
                          <a:cs typeface="David" panose="020E0502060401010101" pitchFamily="34" charset="-79"/>
                          <a:sym typeface="Times New Roman"/>
                        </a:rPr>
                        <a:t>5</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he-IL" sz="2400" dirty="0" smtClean="0">
                          <a:latin typeface="David" panose="020E0502060401010101" pitchFamily="34" charset="-79"/>
                          <a:cs typeface="David" panose="020E0502060401010101" pitchFamily="34" charset="-79"/>
                          <a:sym typeface="Times New Roman"/>
                        </a:rPr>
                        <a:t>4</a:t>
                      </a:r>
                      <a:endParaRPr sz="2400" b="1"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lnSpc>
                          <a:spcPct val="100000"/>
                        </a:lnSpc>
                        <a:spcBef>
                          <a:spcPts val="0"/>
                        </a:spcBef>
                        <a:spcAft>
                          <a:spcPts val="0"/>
                        </a:spcAft>
                        <a:buClr>
                          <a:schemeClr val="lt1"/>
                        </a:buClr>
                        <a:buSzPts val="1600"/>
                        <a:buFont typeface="David"/>
                        <a:buNone/>
                      </a:pPr>
                      <a:r>
                        <a:rPr lang="x-none" sz="1800" dirty="0">
                          <a:latin typeface="David" panose="020E0502060401010101" pitchFamily="34" charset="-79"/>
                          <a:cs typeface="David" panose="020E0502060401010101" pitchFamily="34" charset="-79"/>
                          <a:sym typeface="Times New Roman"/>
                        </a:rPr>
                        <a:t>BOBRE - Business Object Based Requirement Engineering </a:t>
                      </a:r>
                      <a:endParaRPr sz="1800" b="1"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15700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7"/>
          <p:cNvSpPr txBox="1">
            <a:spLocks noGrp="1"/>
          </p:cNvSpPr>
          <p:nvPr>
            <p:ph type="title"/>
          </p:nvPr>
        </p:nvSpPr>
        <p:spPr>
          <a:xfrm>
            <a:off x="1184756" y="350056"/>
            <a:ext cx="9905998" cy="766937"/>
          </a:xfrm>
          <a:prstGeom prst="rect">
            <a:avLst/>
          </a:prstGeom>
          <a:noFill/>
          <a:ln>
            <a:noFill/>
          </a:ln>
        </p:spPr>
        <p:txBody>
          <a:bodyPr spcFirstLastPara="1" wrap="square" lIns="91425" tIns="45700" rIns="91425" bIns="45700" anchor="ctr" anchorCtr="0">
            <a:normAutofit/>
          </a:bodyPr>
          <a:lstStyle/>
          <a:p>
            <a:pPr marL="0" lvl="0" indent="0" algn="ctr" rtl="1">
              <a:lnSpc>
                <a:spcPct val="90000"/>
              </a:lnSpc>
              <a:spcBef>
                <a:spcPts val="0"/>
              </a:spcBef>
              <a:spcAft>
                <a:spcPts val="0"/>
              </a:spcAft>
              <a:buClr>
                <a:schemeClr val="lt1"/>
              </a:buClr>
              <a:buSzPts val="3600"/>
              <a:buFont typeface="Twentieth Century"/>
              <a:buNone/>
            </a:pPr>
            <a:r>
              <a:rPr lang="x-none">
                <a:latin typeface="Times New Roman"/>
                <a:ea typeface="Times New Roman"/>
                <a:cs typeface="Times New Roman"/>
                <a:sym typeface="Times New Roman"/>
              </a:rPr>
              <a:t>הפקת לקחים</a:t>
            </a:r>
            <a:endParaRPr>
              <a:latin typeface="Times New Roman"/>
              <a:ea typeface="Times New Roman"/>
              <a:cs typeface="Times New Roman"/>
              <a:sym typeface="Times New Roman"/>
            </a:endParaRPr>
          </a:p>
        </p:txBody>
      </p:sp>
      <p:graphicFrame>
        <p:nvGraphicFramePr>
          <p:cNvPr id="350" name="Google Shape;350;p17"/>
          <p:cNvGraphicFramePr/>
          <p:nvPr>
            <p:extLst>
              <p:ext uri="{D42A27DB-BD31-4B8C-83A1-F6EECF244321}">
                <p14:modId xmlns:p14="http://schemas.microsoft.com/office/powerpoint/2010/main" val="3541483744"/>
              </p:ext>
            </p:extLst>
          </p:nvPr>
        </p:nvGraphicFramePr>
        <p:xfrm>
          <a:off x="489472" y="1228015"/>
          <a:ext cx="11107200" cy="4640854"/>
        </p:xfrm>
        <a:graphic>
          <a:graphicData uri="http://schemas.openxmlformats.org/drawingml/2006/table">
            <a:tbl>
              <a:tblPr firstRow="1" bandRow="1">
                <a:tableStyleId>{3C2FFA5D-87B4-456A-9821-1D502468CF0F}</a:tableStyleId>
              </a:tblPr>
              <a:tblGrid>
                <a:gridCol w="1493100">
                  <a:extLst>
                    <a:ext uri="{9D8B030D-6E8A-4147-A177-3AD203B41FA5}">
                      <a16:colId xmlns:a16="http://schemas.microsoft.com/office/drawing/2014/main" val="20000"/>
                    </a:ext>
                  </a:extLst>
                </a:gridCol>
                <a:gridCol w="1493100">
                  <a:extLst>
                    <a:ext uri="{9D8B030D-6E8A-4147-A177-3AD203B41FA5}">
                      <a16:colId xmlns:a16="http://schemas.microsoft.com/office/drawing/2014/main" val="20001"/>
                    </a:ext>
                  </a:extLst>
                </a:gridCol>
                <a:gridCol w="1493100">
                  <a:extLst>
                    <a:ext uri="{9D8B030D-6E8A-4147-A177-3AD203B41FA5}">
                      <a16:colId xmlns:a16="http://schemas.microsoft.com/office/drawing/2014/main" val="20002"/>
                    </a:ext>
                  </a:extLst>
                </a:gridCol>
                <a:gridCol w="1281650">
                  <a:extLst>
                    <a:ext uri="{9D8B030D-6E8A-4147-A177-3AD203B41FA5}">
                      <a16:colId xmlns:a16="http://schemas.microsoft.com/office/drawing/2014/main" val="20003"/>
                    </a:ext>
                  </a:extLst>
                </a:gridCol>
                <a:gridCol w="1549425">
                  <a:extLst>
                    <a:ext uri="{9D8B030D-6E8A-4147-A177-3AD203B41FA5}">
                      <a16:colId xmlns:a16="http://schemas.microsoft.com/office/drawing/2014/main" val="20004"/>
                    </a:ext>
                  </a:extLst>
                </a:gridCol>
                <a:gridCol w="3796825">
                  <a:extLst>
                    <a:ext uri="{9D8B030D-6E8A-4147-A177-3AD203B41FA5}">
                      <a16:colId xmlns:a16="http://schemas.microsoft.com/office/drawing/2014/main" val="20005"/>
                    </a:ext>
                  </a:extLst>
                </a:gridCol>
              </a:tblGrid>
              <a:tr h="978854">
                <a:tc>
                  <a:txBody>
                    <a:bodyPr/>
                    <a:lstStyle/>
                    <a:p>
                      <a:pPr marL="0" marR="0" lvl="0" indent="0" algn="ctr" rtl="1">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מפעילים</a:t>
                      </a: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ביצועים</a:t>
                      </a: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כיסוי המערכת</a:t>
                      </a: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ירידה לפרטים</a:t>
                      </a: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קטלוג מידע</a:t>
                      </a: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טכניקה/קריטריונים</a:t>
                      </a:r>
                      <a:endParaRPr sz="1800"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15500">
                <a:tc>
                  <a:txBody>
                    <a:bodyPr/>
                    <a:lstStyle/>
                    <a:p>
                      <a:pPr marL="0" marR="0" lvl="0" indent="0" algn="ctr" rtl="1">
                        <a:spcBef>
                          <a:spcPts val="0"/>
                        </a:spcBef>
                        <a:spcAft>
                          <a:spcPts val="0"/>
                        </a:spcAft>
                        <a:buNone/>
                      </a:pPr>
                      <a:r>
                        <a:rPr lang="x-none" sz="2400">
                          <a:latin typeface="David" panose="020E0502060401010101" pitchFamily="34" charset="-79"/>
                          <a:cs typeface="David" panose="020E0502060401010101" pitchFamily="34" charset="-79"/>
                          <a:sym typeface="Times New Roman"/>
                        </a:rPr>
                        <a:t>2</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he-IL" sz="2400" b="0" dirty="0" smtClean="0">
                          <a:solidFill>
                            <a:schemeClr val="dk1"/>
                          </a:solidFill>
                          <a:latin typeface="David" panose="020E0502060401010101" pitchFamily="34" charset="-79"/>
                          <a:ea typeface="+mn-ea"/>
                          <a:cs typeface="David" panose="020E0502060401010101" pitchFamily="34" charset="-79"/>
                          <a:sym typeface="Times New Roman"/>
                        </a:rPr>
                        <a:t>אין</a:t>
                      </a:r>
                      <a:endParaRPr sz="2400" b="1"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2400" dirty="0">
                          <a:latin typeface="David" panose="020E0502060401010101" pitchFamily="34" charset="-79"/>
                          <a:cs typeface="David" panose="020E0502060401010101" pitchFamily="34" charset="-79"/>
                          <a:sym typeface="Times New Roman"/>
                        </a:rPr>
                        <a:t>2</a:t>
                      </a:r>
                      <a:endParaRPr sz="2400" b="1"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2400" dirty="0">
                          <a:latin typeface="David" panose="020E0502060401010101" pitchFamily="34" charset="-79"/>
                          <a:cs typeface="David" panose="020E0502060401010101" pitchFamily="34" charset="-79"/>
                          <a:sym typeface="Times New Roman"/>
                        </a:rPr>
                        <a:t>3</a:t>
                      </a:r>
                      <a:endParaRPr sz="2400" b="1"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2400" dirty="0">
                          <a:latin typeface="David" panose="020E0502060401010101" pitchFamily="34" charset="-79"/>
                          <a:cs typeface="David" panose="020E0502060401010101" pitchFamily="34" charset="-79"/>
                          <a:sym typeface="Times New Roman"/>
                        </a:rPr>
                        <a:t>5</a:t>
                      </a:r>
                      <a:endParaRPr sz="2400" b="1"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1800">
                          <a:latin typeface="David" panose="020E0502060401010101" pitchFamily="34" charset="-79"/>
                          <a:cs typeface="David" panose="020E0502060401010101" pitchFamily="34" charset="-79"/>
                          <a:sym typeface="Times New Roman"/>
                        </a:rPr>
                        <a:t>OMT – Object Modeling Technique </a:t>
                      </a:r>
                      <a:endParaRPr sz="18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15500">
                <a:tc>
                  <a:txBody>
                    <a:bodyPr/>
                    <a:lstStyle/>
                    <a:p>
                      <a:pPr marL="0" marR="0" lvl="0" indent="0" algn="ctr" rtl="1">
                        <a:spcBef>
                          <a:spcPts val="0"/>
                        </a:spcBef>
                        <a:spcAft>
                          <a:spcPts val="0"/>
                        </a:spcAft>
                        <a:buNone/>
                      </a:pPr>
                      <a:r>
                        <a:rPr lang="x-none" sz="2400">
                          <a:latin typeface="David" panose="020E0502060401010101" pitchFamily="34" charset="-79"/>
                          <a:cs typeface="David" panose="020E0502060401010101" pitchFamily="34" charset="-79"/>
                          <a:sym typeface="Times New Roman"/>
                        </a:rPr>
                        <a:t>3</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kumimoji="0" lang="he-IL" sz="2400" b="0" i="0" u="none" strike="noStrike" kern="1200" cap="none" spc="0" normalizeH="0" baseline="0" noProof="0" smtClean="0">
                          <a:ln>
                            <a:noFill/>
                          </a:ln>
                          <a:solidFill>
                            <a:prstClr val="black"/>
                          </a:solidFill>
                          <a:effectLst/>
                          <a:uLnTx/>
                          <a:uFillTx/>
                          <a:latin typeface="David" panose="020E0502060401010101" pitchFamily="34" charset="-79"/>
                          <a:ea typeface="+mn-ea"/>
                          <a:cs typeface="David" panose="020E0502060401010101" pitchFamily="34" charset="-79"/>
                          <a:sym typeface="Times New Roman"/>
                        </a:rPr>
                        <a:t>אין</a:t>
                      </a:r>
                      <a:endParaRPr lang="en-US" sz="2400" b="1"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2400">
                          <a:latin typeface="David" panose="020E0502060401010101" pitchFamily="34" charset="-79"/>
                          <a:cs typeface="David" panose="020E0502060401010101" pitchFamily="34" charset="-79"/>
                          <a:sym typeface="Times New Roman"/>
                        </a:rPr>
                        <a:t>1</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2400" dirty="0">
                          <a:latin typeface="David" panose="020E0502060401010101" pitchFamily="34" charset="-79"/>
                          <a:cs typeface="David" panose="020E0502060401010101" pitchFamily="34" charset="-79"/>
                          <a:sym typeface="Times New Roman"/>
                        </a:rPr>
                        <a:t>3</a:t>
                      </a:r>
                      <a:endParaRPr sz="2400" b="1"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2400">
                          <a:latin typeface="David" panose="020E0502060401010101" pitchFamily="34" charset="-79"/>
                          <a:cs typeface="David" panose="020E0502060401010101" pitchFamily="34" charset="-79"/>
                          <a:sym typeface="Times New Roman"/>
                        </a:rPr>
                        <a:t>5</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lnSpc>
                          <a:spcPct val="100000"/>
                        </a:lnSpc>
                        <a:spcBef>
                          <a:spcPts val="0"/>
                        </a:spcBef>
                        <a:spcAft>
                          <a:spcPts val="0"/>
                        </a:spcAft>
                        <a:buClr>
                          <a:schemeClr val="lt1"/>
                        </a:buClr>
                        <a:buSzPts val="1600"/>
                        <a:buFont typeface="David"/>
                        <a:buNone/>
                      </a:pPr>
                      <a:r>
                        <a:rPr lang="x-none" sz="1800">
                          <a:latin typeface="David" panose="020E0502060401010101" pitchFamily="34" charset="-79"/>
                          <a:cs typeface="David" panose="020E0502060401010101" pitchFamily="34" charset="-79"/>
                          <a:sym typeface="Times New Roman"/>
                        </a:rPr>
                        <a:t>HOODBMS- Hybrid Object-Oriented Database</a:t>
                      </a:r>
                      <a:endParaRPr sz="18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15500">
                <a:tc>
                  <a:txBody>
                    <a:bodyPr/>
                    <a:lstStyle/>
                    <a:p>
                      <a:pPr marL="0" lvl="0" indent="0" algn="ctr" rtl="0">
                        <a:spcBef>
                          <a:spcPts val="0"/>
                        </a:spcBef>
                        <a:spcAft>
                          <a:spcPts val="0"/>
                        </a:spcAft>
                        <a:buNone/>
                      </a:pPr>
                      <a:r>
                        <a:rPr lang="x-none" sz="2400">
                          <a:latin typeface="David" panose="020E0502060401010101" pitchFamily="34" charset="-79"/>
                          <a:cs typeface="David" panose="020E0502060401010101" pitchFamily="34" charset="-79"/>
                          <a:sym typeface="Times New Roman"/>
                        </a:rPr>
                        <a:t>2</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kumimoji="0" lang="he-IL" sz="2400" b="0" i="0" u="none" strike="noStrike" kern="1200" cap="none" spc="0" normalizeH="0" baseline="0" noProof="0" smtClean="0">
                          <a:ln>
                            <a:noFill/>
                          </a:ln>
                          <a:solidFill>
                            <a:prstClr val="black"/>
                          </a:solidFill>
                          <a:effectLst/>
                          <a:uLnTx/>
                          <a:uFillTx/>
                          <a:latin typeface="David" panose="020E0502060401010101" pitchFamily="34" charset="-79"/>
                          <a:ea typeface="+mn-ea"/>
                          <a:cs typeface="David" panose="020E0502060401010101" pitchFamily="34" charset="-79"/>
                          <a:sym typeface="Times New Roman"/>
                        </a:rPr>
                        <a:t>אין</a:t>
                      </a:r>
                      <a:endParaRPr lang="en-US" sz="2400" b="1"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x-none" sz="2400">
                          <a:latin typeface="David" panose="020E0502060401010101" pitchFamily="34" charset="-79"/>
                          <a:cs typeface="David" panose="020E0502060401010101" pitchFamily="34" charset="-79"/>
                          <a:sym typeface="Times New Roman"/>
                        </a:rPr>
                        <a:t>3</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1">
                        <a:spcBef>
                          <a:spcPts val="0"/>
                        </a:spcBef>
                        <a:spcAft>
                          <a:spcPts val="0"/>
                        </a:spcAft>
                        <a:buNone/>
                      </a:pPr>
                      <a:r>
                        <a:rPr lang="x-none" sz="2400">
                          <a:latin typeface="David" panose="020E0502060401010101" pitchFamily="34" charset="-79"/>
                          <a:cs typeface="David" panose="020E0502060401010101" pitchFamily="34" charset="-79"/>
                          <a:sym typeface="Times New Roman"/>
                        </a:rPr>
                        <a:t>2.5</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x-none" sz="2400" dirty="0">
                          <a:latin typeface="David" panose="020E0502060401010101" pitchFamily="34" charset="-79"/>
                          <a:cs typeface="David" panose="020E0502060401010101" pitchFamily="34" charset="-79"/>
                          <a:sym typeface="Times New Roman"/>
                        </a:rPr>
                        <a:t>1</a:t>
                      </a:r>
                      <a:endParaRPr sz="2400" b="1"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lnSpc>
                          <a:spcPct val="100000"/>
                        </a:lnSpc>
                        <a:spcBef>
                          <a:spcPts val="0"/>
                        </a:spcBef>
                        <a:spcAft>
                          <a:spcPts val="0"/>
                        </a:spcAft>
                        <a:buClr>
                          <a:schemeClr val="lt1"/>
                        </a:buClr>
                        <a:buSzPts val="1600"/>
                        <a:buFont typeface="David"/>
                        <a:buNone/>
                      </a:pPr>
                      <a:r>
                        <a:rPr lang="x-none" sz="1800">
                          <a:latin typeface="David" panose="020E0502060401010101" pitchFamily="34" charset="-79"/>
                          <a:cs typeface="David" panose="020E0502060401010101" pitchFamily="34" charset="-79"/>
                          <a:sym typeface="Times New Roman"/>
                        </a:rPr>
                        <a:t>MDA- Model driven architecture </a:t>
                      </a:r>
                      <a:endParaRPr sz="18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15500">
                <a:tc>
                  <a:txBody>
                    <a:bodyPr/>
                    <a:lstStyle/>
                    <a:p>
                      <a:pPr marL="0" lvl="0" indent="0" algn="ctr" rtl="0">
                        <a:spcBef>
                          <a:spcPts val="0"/>
                        </a:spcBef>
                        <a:spcAft>
                          <a:spcPts val="0"/>
                        </a:spcAft>
                        <a:buNone/>
                      </a:pPr>
                      <a:r>
                        <a:rPr lang="x-none" sz="2400">
                          <a:latin typeface="David" panose="020E0502060401010101" pitchFamily="34" charset="-79"/>
                          <a:cs typeface="David" panose="020E0502060401010101" pitchFamily="34" charset="-79"/>
                          <a:sym typeface="Times New Roman"/>
                        </a:rPr>
                        <a:t>5</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kumimoji="0" lang="he-IL" sz="2400" b="0" i="0" u="none" strike="noStrike" kern="1200" cap="none" spc="0" normalizeH="0" baseline="0" noProof="0" dirty="0" smtClean="0">
                          <a:ln>
                            <a:noFill/>
                          </a:ln>
                          <a:solidFill>
                            <a:prstClr val="black"/>
                          </a:solidFill>
                          <a:effectLst/>
                          <a:uLnTx/>
                          <a:uFillTx/>
                          <a:latin typeface="David" panose="020E0502060401010101" pitchFamily="34" charset="-79"/>
                          <a:ea typeface="+mn-ea"/>
                          <a:cs typeface="David" panose="020E0502060401010101" pitchFamily="34" charset="-79"/>
                          <a:sym typeface="Times New Roman"/>
                        </a:rPr>
                        <a:t>אין</a:t>
                      </a:r>
                      <a:endParaRPr lang="en-US" sz="2400" b="1"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he-IL" sz="2400" dirty="0" smtClean="0">
                          <a:latin typeface="David" panose="020E0502060401010101" pitchFamily="34" charset="-79"/>
                          <a:cs typeface="David" panose="020E0502060401010101" pitchFamily="34" charset="-79"/>
                          <a:sym typeface="Times New Roman"/>
                        </a:rPr>
                        <a:t>3</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x-none" sz="2400">
                          <a:latin typeface="David" panose="020E0502060401010101" pitchFamily="34" charset="-79"/>
                          <a:cs typeface="David" panose="020E0502060401010101" pitchFamily="34" charset="-79"/>
                          <a:sym typeface="Times New Roman"/>
                        </a:rPr>
                        <a:t>5</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x-none" sz="2400">
                          <a:latin typeface="David" panose="020E0502060401010101" pitchFamily="34" charset="-79"/>
                          <a:cs typeface="David" panose="020E0502060401010101" pitchFamily="34" charset="-79"/>
                          <a:sym typeface="Times New Roman"/>
                        </a:rPr>
                        <a:t>4</a:t>
                      </a:r>
                      <a:endParaRPr sz="2400" b="1">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lnSpc>
                          <a:spcPct val="100000"/>
                        </a:lnSpc>
                        <a:spcBef>
                          <a:spcPts val="0"/>
                        </a:spcBef>
                        <a:spcAft>
                          <a:spcPts val="0"/>
                        </a:spcAft>
                        <a:buClr>
                          <a:schemeClr val="lt1"/>
                        </a:buClr>
                        <a:buSzPts val="1600"/>
                        <a:buFont typeface="David"/>
                        <a:buNone/>
                      </a:pPr>
                      <a:r>
                        <a:rPr lang="x-none" sz="1800" dirty="0">
                          <a:latin typeface="David" panose="020E0502060401010101" pitchFamily="34" charset="-79"/>
                          <a:cs typeface="David" panose="020E0502060401010101" pitchFamily="34" charset="-79"/>
                          <a:sym typeface="Times New Roman"/>
                        </a:rPr>
                        <a:t>BOBRE - Business Object Based Requirement Engineering </a:t>
                      </a:r>
                      <a:endParaRPr sz="1800" b="1" dirty="0">
                        <a:solidFill>
                          <a:schemeClr val="tx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63051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0725" y="724618"/>
            <a:ext cx="8358996" cy="646331"/>
          </a:xfrm>
          <a:prstGeom prst="rect">
            <a:avLst/>
          </a:prstGeom>
          <a:noFill/>
        </p:spPr>
        <p:txBody>
          <a:bodyPr wrap="square" rtlCol="1">
            <a:spAutoFit/>
          </a:bodyPr>
          <a:lstStyle/>
          <a:p>
            <a:pPr algn="ctr"/>
            <a:r>
              <a:rPr lang="en-US" sz="3600" dirty="0">
                <a:solidFill>
                  <a:srgbClr val="FFC000"/>
                </a:solidFill>
              </a:rPr>
              <a:t>OMT – Object Modeling Technique</a:t>
            </a:r>
            <a:endParaRPr lang="he-IL" sz="3600" dirty="0">
              <a:solidFill>
                <a:srgbClr val="FFC000"/>
              </a:solidFill>
            </a:endParaRPr>
          </a:p>
        </p:txBody>
      </p:sp>
      <p:sp>
        <p:nvSpPr>
          <p:cNvPr id="5" name="TextBox 4"/>
          <p:cNvSpPr txBox="1"/>
          <p:nvPr/>
        </p:nvSpPr>
        <p:spPr>
          <a:xfrm>
            <a:off x="2005642" y="1811547"/>
            <a:ext cx="8609162" cy="4062651"/>
          </a:xfrm>
          <a:prstGeom prst="rect">
            <a:avLst/>
          </a:prstGeom>
          <a:noFill/>
        </p:spPr>
        <p:txBody>
          <a:bodyPr wrap="square" rtlCol="1">
            <a:spAutoFit/>
          </a:bodyPr>
          <a:lstStyle/>
          <a:p>
            <a:r>
              <a:rPr lang="he-IL" sz="2000" dirty="0">
                <a:latin typeface="David" panose="020E0502060401010101" pitchFamily="34" charset="-79"/>
                <a:cs typeface="David" panose="020E0502060401010101" pitchFamily="34" charset="-79"/>
              </a:rPr>
              <a:t>טכניקת ה – </a:t>
            </a:r>
            <a:r>
              <a:rPr lang="en-US" sz="2000" dirty="0">
                <a:latin typeface="David" panose="020E0502060401010101" pitchFamily="34" charset="-79"/>
                <a:cs typeface="David" panose="020E0502060401010101" pitchFamily="34" charset="-79"/>
              </a:rPr>
              <a:t>OMT</a:t>
            </a:r>
            <a:r>
              <a:rPr lang="he-IL" sz="2000" dirty="0">
                <a:latin typeface="David" panose="020E0502060401010101" pitchFamily="34" charset="-79"/>
                <a:cs typeface="David" panose="020E0502060401010101" pitchFamily="34" charset="-79"/>
              </a:rPr>
              <a:t> באה לפתור את בעיית העיצוב והאנליזה (</a:t>
            </a:r>
            <a:r>
              <a:rPr lang="en-US" sz="2000" dirty="0">
                <a:latin typeface="David" panose="020E0502060401010101" pitchFamily="34" charset="-79"/>
                <a:cs typeface="David" panose="020E0502060401010101" pitchFamily="34" charset="-79"/>
              </a:rPr>
              <a:t>(Analysis and Design</a:t>
            </a:r>
            <a:r>
              <a:rPr lang="he-IL" sz="2000" dirty="0">
                <a:latin typeface="David" panose="020E0502060401010101" pitchFamily="34" charset="-79"/>
                <a:cs typeface="David" panose="020E0502060401010101" pitchFamily="34" charset="-79"/>
              </a:rPr>
              <a:t> של המערכת, והיא נועדה לבניית מערכות המבוססות על תכנות מונחה עצמים. מטרות הטכניקה הם להוריד את סיבוכיות הקוד, לייצר ממשק משתמש קל נוח ולהציג בצורה גרפית את מרכיבי המערכת. </a:t>
            </a:r>
          </a:p>
          <a:p>
            <a:endParaRPr lang="he-IL" sz="2000" dirty="0">
              <a:latin typeface="David" panose="020E0502060401010101" pitchFamily="34" charset="-79"/>
              <a:cs typeface="David" panose="020E0502060401010101" pitchFamily="34" charset="-79"/>
            </a:endParaRPr>
          </a:p>
          <a:p>
            <a:r>
              <a:rPr lang="he-IL" sz="2000" dirty="0">
                <a:latin typeface="David" panose="020E0502060401010101" pitchFamily="34" charset="-79"/>
                <a:cs typeface="David" panose="020E0502060401010101" pitchFamily="34" charset="-79"/>
              </a:rPr>
              <a:t>ניתן לממש את הטכניקה באמצעות סביבה מונחת עצמים מתאימה:</a:t>
            </a:r>
            <a:br>
              <a:rPr lang="he-IL" sz="2000"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
            </a:r>
            <a:br>
              <a:rPr lang="he-IL" sz="2000" dirty="0">
                <a:latin typeface="David" panose="020E0502060401010101" pitchFamily="34" charset="-79"/>
                <a:cs typeface="David" panose="020E0502060401010101" pitchFamily="34" charset="-79"/>
              </a:rPr>
            </a:br>
            <a:r>
              <a:rPr lang="he-IL" sz="2000" u="sng" dirty="0">
                <a:latin typeface="David" panose="020E0502060401010101" pitchFamily="34" charset="-79"/>
                <a:cs typeface="David" panose="020E0502060401010101" pitchFamily="34" charset="-79"/>
              </a:rPr>
              <a:t>שפת תכנות </a:t>
            </a:r>
            <a:r>
              <a:rPr lang="he-IL" sz="2000" dirty="0">
                <a:latin typeface="David" panose="020E0502060401010101" pitchFamily="34" charset="-79"/>
                <a:cs typeface="David" panose="020E0502060401010101" pitchFamily="34" charset="-79"/>
              </a:rPr>
              <a:t>– שימוש בכל שפת תכנות התומכת בתכנות מונחה עצמים</a:t>
            </a:r>
            <a:r>
              <a:rPr lang="he-IL" dirty="0">
                <a:latin typeface="David" panose="020E0502060401010101" pitchFamily="34" charset="-79"/>
                <a:cs typeface="David" panose="020E0502060401010101" pitchFamily="34" charset="-79"/>
              </a:rPr>
              <a:t>.</a:t>
            </a:r>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
            </a:r>
            <a:br>
              <a:rPr lang="he-IL" dirty="0">
                <a:latin typeface="David" panose="020E0502060401010101" pitchFamily="34" charset="-79"/>
                <a:cs typeface="David" panose="020E0502060401010101" pitchFamily="34" charset="-79"/>
              </a:rPr>
            </a:br>
            <a:r>
              <a:rPr lang="he-IL" sz="2000" u="sng" dirty="0">
                <a:latin typeface="David" panose="020E0502060401010101" pitchFamily="34" charset="-79"/>
                <a:cs typeface="David" panose="020E0502060401010101" pitchFamily="34" charset="-79"/>
              </a:rPr>
              <a:t>בסיס נתונים </a:t>
            </a:r>
            <a:r>
              <a:rPr lang="he-IL" sz="2000" dirty="0">
                <a:latin typeface="David" panose="020E0502060401010101" pitchFamily="34" charset="-79"/>
                <a:cs typeface="David" panose="020E0502060401010101" pitchFamily="34" charset="-79"/>
              </a:rPr>
              <a:t>-  שימוש בבסיס נתונים </a:t>
            </a:r>
            <a:r>
              <a:rPr lang="en-US" sz="2000" dirty="0">
                <a:latin typeface="David" panose="020E0502060401010101" pitchFamily="34" charset="-79"/>
                <a:cs typeface="David" panose="020E0502060401010101" pitchFamily="34" charset="-79"/>
              </a:rPr>
              <a:t>OODBMS</a:t>
            </a:r>
            <a:r>
              <a:rPr lang="he-IL" sz="2000" dirty="0">
                <a:latin typeface="David" panose="020E0502060401010101" pitchFamily="34" charset="-79"/>
                <a:cs typeface="David" panose="020E0502060401010101" pitchFamily="34" charset="-79"/>
              </a:rPr>
              <a:t> המיועד לתכנות מונחה עצמים.                            בסיס נתונים זה מיועד בעיקר למערכות גדולות ומורכבות הדורשות </a:t>
            </a:r>
            <a:r>
              <a:rPr lang="he-IL" sz="2000" b="1" dirty="0">
                <a:latin typeface="David" panose="020E0502060401010101" pitchFamily="34" charset="-79"/>
                <a:cs typeface="David" panose="020E0502060401010101" pitchFamily="34" charset="-79"/>
              </a:rPr>
              <a:t>ניווט קל ויעיל</a:t>
            </a:r>
            <a:r>
              <a:rPr lang="he-IL" sz="2000" dirty="0">
                <a:latin typeface="David" panose="020E0502060401010101" pitchFamily="34" charset="-79"/>
                <a:cs typeface="David" panose="020E0502060401010101" pitchFamily="34" charset="-79"/>
              </a:rPr>
              <a:t> בתוך בסיס הנתונים ופחות סינון של נתונים ספציפיים כמו בבסיס הנתונים הרגיל. לעומת הרגיל, הוא פחות מהיר ופחות יציב.</a:t>
            </a:r>
            <a:endParaRPr lang="he-IL" sz="2000" dirty="0"/>
          </a:p>
        </p:txBody>
      </p:sp>
    </p:spTree>
    <p:extLst>
      <p:ext uri="{BB962C8B-B14F-4D97-AF65-F5344CB8AC3E}">
        <p14:creationId xmlns:p14="http://schemas.microsoft.com/office/powerpoint/2010/main" val="24594527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graphicFrame>
        <p:nvGraphicFramePr>
          <p:cNvPr id="356" name="Google Shape;356;p18"/>
          <p:cNvGraphicFramePr/>
          <p:nvPr>
            <p:extLst>
              <p:ext uri="{D42A27DB-BD31-4B8C-83A1-F6EECF244321}">
                <p14:modId xmlns:p14="http://schemas.microsoft.com/office/powerpoint/2010/main" val="1400182531"/>
              </p:ext>
            </p:extLst>
          </p:nvPr>
        </p:nvGraphicFramePr>
        <p:xfrm>
          <a:off x="424975" y="1213617"/>
          <a:ext cx="11342050" cy="4866300"/>
        </p:xfrm>
        <a:graphic>
          <a:graphicData uri="http://schemas.openxmlformats.org/drawingml/2006/table">
            <a:tbl>
              <a:tblPr firstRow="1" bandRow="1">
                <a:tableStyleId>{3C2FFA5D-87B4-456A-9821-1D502468CF0F}</a:tableStyleId>
              </a:tblPr>
              <a:tblGrid>
                <a:gridCol w="1961575">
                  <a:extLst>
                    <a:ext uri="{9D8B030D-6E8A-4147-A177-3AD203B41FA5}">
                      <a16:colId xmlns:a16="http://schemas.microsoft.com/office/drawing/2014/main" val="20000"/>
                    </a:ext>
                  </a:extLst>
                </a:gridCol>
                <a:gridCol w="2290425">
                  <a:extLst>
                    <a:ext uri="{9D8B030D-6E8A-4147-A177-3AD203B41FA5}">
                      <a16:colId xmlns:a16="http://schemas.microsoft.com/office/drawing/2014/main" val="20001"/>
                    </a:ext>
                  </a:extLst>
                </a:gridCol>
                <a:gridCol w="2076175">
                  <a:extLst>
                    <a:ext uri="{9D8B030D-6E8A-4147-A177-3AD203B41FA5}">
                      <a16:colId xmlns:a16="http://schemas.microsoft.com/office/drawing/2014/main" val="20002"/>
                    </a:ext>
                  </a:extLst>
                </a:gridCol>
                <a:gridCol w="2241575">
                  <a:extLst>
                    <a:ext uri="{9D8B030D-6E8A-4147-A177-3AD203B41FA5}">
                      <a16:colId xmlns:a16="http://schemas.microsoft.com/office/drawing/2014/main" val="20003"/>
                    </a:ext>
                  </a:extLst>
                </a:gridCol>
                <a:gridCol w="2772300">
                  <a:extLst>
                    <a:ext uri="{9D8B030D-6E8A-4147-A177-3AD203B41FA5}">
                      <a16:colId xmlns:a16="http://schemas.microsoft.com/office/drawing/2014/main" val="20004"/>
                    </a:ext>
                  </a:extLst>
                </a:gridCol>
              </a:tblGrid>
              <a:tr h="656750">
                <a:tc>
                  <a:txBody>
                    <a:bodyPr/>
                    <a:lstStyle/>
                    <a:p>
                      <a:pPr marL="0" marR="0" lvl="0" indent="0" algn="ctr" rtl="1">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Elicitation</a:t>
                      </a:r>
                      <a:endParaRPr sz="1800" dirty="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Validation</a:t>
                      </a:r>
                      <a:endParaRPr sz="1800" dirty="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1800">
                          <a:latin typeface="David" panose="020E0502060401010101" pitchFamily="34" charset="-79"/>
                          <a:cs typeface="David" panose="020E0502060401010101" pitchFamily="34" charset="-79"/>
                          <a:sym typeface="Times New Roman"/>
                        </a:rPr>
                        <a:t>Specification</a:t>
                      </a:r>
                      <a:endParaRPr sz="180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1800">
                          <a:latin typeface="David" panose="020E0502060401010101" pitchFamily="34" charset="-79"/>
                          <a:cs typeface="David" panose="020E0502060401010101" pitchFamily="34" charset="-79"/>
                          <a:sym typeface="Times New Roman"/>
                        </a:rPr>
                        <a:t>Management</a:t>
                      </a:r>
                      <a:endParaRPr sz="180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1800">
                          <a:latin typeface="David" panose="020E0502060401010101" pitchFamily="34" charset="-79"/>
                          <a:cs typeface="David" panose="020E0502060401010101" pitchFamily="34" charset="-79"/>
                          <a:sym typeface="Times New Roman"/>
                        </a:rPr>
                        <a:t>טכניקה/שאלות המחקר</a:t>
                      </a:r>
                      <a:endParaRPr sz="180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15500">
                <a:tc>
                  <a:txBody>
                    <a:bodyPr/>
                    <a:lstStyle/>
                    <a:p>
                      <a:pPr marL="0" marR="0" lvl="0" indent="0" algn="ctr" rtl="1">
                        <a:lnSpc>
                          <a:spcPct val="100000"/>
                        </a:lnSpc>
                        <a:spcBef>
                          <a:spcPts val="0"/>
                        </a:spcBef>
                        <a:spcAft>
                          <a:spcPts val="0"/>
                        </a:spcAft>
                        <a:buClr>
                          <a:schemeClr val="lt1"/>
                        </a:buClr>
                        <a:buSzPts val="1600"/>
                        <a:buFont typeface="Twentieth Century"/>
                        <a:buNone/>
                      </a:pPr>
                      <a:r>
                        <a:rPr lang="he-IL" sz="1800" dirty="0" smtClean="0">
                          <a:latin typeface="David" panose="020E0502060401010101" pitchFamily="34" charset="-79"/>
                          <a:ea typeface="+mn-ea"/>
                          <a:cs typeface="David" panose="020E0502060401010101" pitchFamily="34" charset="-79"/>
                          <a:sym typeface="Times New Roman"/>
                        </a:rPr>
                        <a:t>שאלון</a:t>
                      </a:r>
                      <a:endParaRPr sz="1800" dirty="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r" rtl="1">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נעשו בדיקות במהלך הפרויקט על המערכת </a:t>
                      </a:r>
                      <a:endParaRPr sz="1800" dirty="0">
                        <a:latin typeface="David" panose="020E0502060401010101" pitchFamily="34" charset="-79"/>
                        <a:cs typeface="David" panose="020E0502060401010101" pitchFamily="34" charset="-79"/>
                        <a:sym typeface="Times New Roman"/>
                      </a:endParaRPr>
                    </a:p>
                    <a:p>
                      <a:pPr marL="0" lvl="0" indent="0" algn="l" rtl="0">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Top down&amp;bottom up</a:t>
                      </a:r>
                      <a:endParaRPr sz="1800" dirty="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חילקו ויישמו את הדרישות למודלים ופרטו על כל אחד</a:t>
                      </a:r>
                      <a:endParaRPr sz="1800" dirty="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1800">
                          <a:latin typeface="David" panose="020E0502060401010101" pitchFamily="34" charset="-79"/>
                          <a:cs typeface="David" panose="020E0502060401010101" pitchFamily="34" charset="-79"/>
                          <a:sym typeface="Times New Roman"/>
                        </a:rPr>
                        <a:t>הבקרה בוצעה ע"י מערכת ניהול בסיס נתונים</a:t>
                      </a:r>
                      <a:endParaRPr sz="180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1800">
                          <a:latin typeface="David" panose="020E0502060401010101" pitchFamily="34" charset="-79"/>
                          <a:cs typeface="David" panose="020E0502060401010101" pitchFamily="34" charset="-79"/>
                          <a:sym typeface="Times New Roman"/>
                        </a:rPr>
                        <a:t>OMT – Object Modeling Technique </a:t>
                      </a:r>
                      <a:endParaRPr sz="1800" b="1">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15500">
                <a:tc>
                  <a:txBody>
                    <a:bodyPr/>
                    <a:lstStyle/>
                    <a:p>
                      <a:pPr marL="0" marR="0" lvl="0" indent="0" algn="ctr" rtl="1">
                        <a:lnSpc>
                          <a:spcPct val="100000"/>
                        </a:lnSpc>
                        <a:spcBef>
                          <a:spcPts val="0"/>
                        </a:spcBef>
                        <a:spcAft>
                          <a:spcPts val="0"/>
                        </a:spcAft>
                        <a:buClr>
                          <a:schemeClr val="lt1"/>
                        </a:buClr>
                        <a:buSzPts val="1600"/>
                        <a:buFont typeface="Twentieth Century"/>
                        <a:buNone/>
                      </a:pPr>
                      <a:r>
                        <a:rPr lang="x-none" sz="1800">
                          <a:latin typeface="David" panose="020E0502060401010101" pitchFamily="34" charset="-79"/>
                          <a:cs typeface="David" panose="020E0502060401010101" pitchFamily="34" charset="-79"/>
                          <a:sym typeface="Times New Roman"/>
                        </a:rPr>
                        <a:t>הדרישות הופקו בתחילת הפרויקט </a:t>
                      </a:r>
                      <a:r>
                        <a:rPr lang="x-none" sz="1800" smtClean="0">
                          <a:latin typeface="David" panose="020E0502060401010101" pitchFamily="34" charset="-79"/>
                          <a:cs typeface="David" panose="020E0502060401010101" pitchFamily="34" charset="-79"/>
                          <a:sym typeface="Times New Roman"/>
                        </a:rPr>
                        <a:t>בלבד</a:t>
                      </a:r>
                      <a:endParaRPr sz="1800" dirty="0">
                        <a:latin typeface="David" panose="020E0502060401010101" pitchFamily="34" charset="-79"/>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1">
                        <a:spcBef>
                          <a:spcPts val="0"/>
                        </a:spcBef>
                        <a:spcAft>
                          <a:spcPts val="0"/>
                        </a:spcAft>
                        <a:buNone/>
                      </a:pPr>
                      <a:r>
                        <a:rPr lang="x-none" sz="1800">
                          <a:latin typeface="David" panose="020E0502060401010101" pitchFamily="34" charset="-79"/>
                          <a:cs typeface="David" panose="020E0502060401010101" pitchFamily="34" charset="-79"/>
                          <a:sym typeface="Times New Roman"/>
                        </a:rPr>
                        <a:t>נעשתה בדיקה המדמה את המערכת</a:t>
                      </a:r>
                      <a:endParaRPr sz="1800" dirty="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1800" dirty="0">
                          <a:latin typeface="David" panose="020E0502060401010101" pitchFamily="34" charset="-79"/>
                          <a:cs typeface="David" panose="020E0502060401010101" pitchFamily="34" charset="-79"/>
                          <a:sym typeface="Times New Roman"/>
                        </a:rPr>
                        <a:t>פירטו את הדרישות בתחילת התהליך</a:t>
                      </a:r>
                      <a:endParaRPr sz="1800" dirty="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lnSpc>
                          <a:spcPct val="100000"/>
                        </a:lnSpc>
                        <a:spcBef>
                          <a:spcPts val="0"/>
                        </a:spcBef>
                        <a:spcAft>
                          <a:spcPts val="0"/>
                        </a:spcAft>
                        <a:buClr>
                          <a:schemeClr val="lt1"/>
                        </a:buClr>
                        <a:buSzPts val="1600"/>
                        <a:buFont typeface="Twentieth Century"/>
                        <a:buNone/>
                      </a:pPr>
                      <a:r>
                        <a:rPr lang="x-none" sz="1800">
                          <a:latin typeface="David" panose="020E0502060401010101" pitchFamily="34" charset="-79"/>
                          <a:cs typeface="David" panose="020E0502060401010101" pitchFamily="34" charset="-79"/>
                          <a:sym typeface="Times New Roman"/>
                        </a:rPr>
                        <a:t>לא בוצעה בקרה במהלך התהליך</a:t>
                      </a:r>
                      <a:endParaRPr sz="1800" dirty="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lnSpc>
                          <a:spcPct val="100000"/>
                        </a:lnSpc>
                        <a:spcBef>
                          <a:spcPts val="0"/>
                        </a:spcBef>
                        <a:spcAft>
                          <a:spcPts val="0"/>
                        </a:spcAft>
                        <a:buClr>
                          <a:schemeClr val="lt1"/>
                        </a:buClr>
                        <a:buSzPts val="1600"/>
                        <a:buFont typeface="David"/>
                        <a:buNone/>
                      </a:pPr>
                      <a:r>
                        <a:rPr lang="x-none" sz="1800" dirty="0">
                          <a:latin typeface="David" panose="020E0502060401010101" pitchFamily="34" charset="-79"/>
                          <a:cs typeface="David" panose="020E0502060401010101" pitchFamily="34" charset="-79"/>
                          <a:sym typeface="Times New Roman"/>
                        </a:rPr>
                        <a:t>HOODBMS- Hybrid Object-Oriented Database</a:t>
                      </a:r>
                      <a:endParaRPr sz="1800" b="1" dirty="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15500">
                <a:tc>
                  <a:txBody>
                    <a:bodyPr/>
                    <a:lstStyle/>
                    <a:p>
                      <a:pPr marL="0" marR="0" lvl="0" indent="0" algn="ctr" rtl="1">
                        <a:spcBef>
                          <a:spcPts val="0"/>
                        </a:spcBef>
                        <a:spcAft>
                          <a:spcPts val="0"/>
                        </a:spcAft>
                        <a:buNone/>
                      </a:pPr>
                      <a:r>
                        <a:rPr lang="en-US" sz="1800" dirty="0" smtClean="0">
                          <a:latin typeface="David" panose="020E0502060401010101" pitchFamily="34" charset="-79"/>
                          <a:ea typeface="+mn-ea"/>
                          <a:cs typeface="David" panose="020E0502060401010101" pitchFamily="34" charset="-79"/>
                          <a:sym typeface="Times New Roman"/>
                        </a:rPr>
                        <a:t>Use</a:t>
                      </a:r>
                      <a:r>
                        <a:rPr lang="en-US" sz="1800" baseline="0" dirty="0" smtClean="0">
                          <a:latin typeface="David" panose="020E0502060401010101" pitchFamily="34" charset="-79"/>
                          <a:ea typeface="+mn-ea"/>
                          <a:cs typeface="David" panose="020E0502060401010101" pitchFamily="34" charset="-79"/>
                          <a:sym typeface="Times New Roman"/>
                        </a:rPr>
                        <a:t> case in the CIM</a:t>
                      </a:r>
                      <a:endParaRPr sz="1800" dirty="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1">
                        <a:spcBef>
                          <a:spcPts val="0"/>
                        </a:spcBef>
                        <a:spcAft>
                          <a:spcPts val="0"/>
                        </a:spcAft>
                        <a:buNone/>
                      </a:pPr>
                      <a:r>
                        <a:rPr lang="x-none" sz="1800">
                          <a:latin typeface="David" panose="020E0502060401010101" pitchFamily="34" charset="-79"/>
                          <a:cs typeface="David" panose="020E0502060401010101" pitchFamily="34" charset="-79"/>
                          <a:sym typeface="Times New Roman"/>
                        </a:rPr>
                        <a:t>בשלב הPSM היו סימולציות ובדיקות על אב טיפוס </a:t>
                      </a:r>
                      <a:endParaRPr sz="1800" dirty="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1800">
                          <a:latin typeface="David" panose="020E0502060401010101" pitchFamily="34" charset="-79"/>
                          <a:cs typeface="David" panose="020E0502060401010101" pitchFamily="34" charset="-79"/>
                          <a:sym typeface="Times New Roman"/>
                        </a:rPr>
                        <a:t>כל חלק במודל המחשבתי מאפיין יישום אחר במערכת ואילו בPIM נתון מודל טכני יותר</a:t>
                      </a:r>
                      <a:endParaRPr sz="180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lnSpc>
                          <a:spcPct val="100000"/>
                        </a:lnSpc>
                        <a:spcBef>
                          <a:spcPts val="0"/>
                        </a:spcBef>
                        <a:spcAft>
                          <a:spcPts val="0"/>
                        </a:spcAft>
                        <a:buClr>
                          <a:schemeClr val="lt1"/>
                        </a:buClr>
                        <a:buSzPts val="1100"/>
                        <a:buFont typeface="Twentieth Century"/>
                        <a:buNone/>
                      </a:pPr>
                      <a:r>
                        <a:rPr lang="x-none" sz="1800">
                          <a:latin typeface="David" panose="020E0502060401010101" pitchFamily="34" charset="-79"/>
                          <a:cs typeface="David" panose="020E0502060401010101" pitchFamily="34" charset="-79"/>
                          <a:sym typeface="Times New Roman"/>
                        </a:rPr>
                        <a:t>ניהול הדרישות ממומש היטב בCIM  אך בהגעת מודלים מתקדמים אין </a:t>
                      </a:r>
                      <a:r>
                        <a:rPr lang="x-none" sz="1800" smtClean="0">
                          <a:latin typeface="David" panose="020E0502060401010101" pitchFamily="34" charset="-79"/>
                          <a:cs typeface="David" panose="020E0502060401010101" pitchFamily="34" charset="-79"/>
                          <a:sym typeface="Times New Roman"/>
                        </a:rPr>
                        <a:t>tracebility    </a:t>
                      </a:r>
                      <a:r>
                        <a:rPr lang="he-IL" sz="1800" dirty="0" smtClean="0">
                          <a:latin typeface="David" panose="020E0502060401010101" pitchFamily="34" charset="-79"/>
                          <a:cs typeface="David" panose="020E0502060401010101" pitchFamily="34" charset="-79"/>
                          <a:sym typeface="Times New Roman"/>
                        </a:rPr>
                        <a:t> </a:t>
                      </a:r>
                      <a:r>
                        <a:rPr lang="x-none" sz="1800" smtClean="0">
                          <a:latin typeface="David" panose="020E0502060401010101" pitchFamily="34" charset="-79"/>
                          <a:cs typeface="David" panose="020E0502060401010101" pitchFamily="34" charset="-79"/>
                          <a:sym typeface="Times New Roman"/>
                        </a:rPr>
                        <a:t>לאחור</a:t>
                      </a:r>
                      <a:endParaRPr sz="1800" dirty="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lnSpc>
                          <a:spcPct val="100000"/>
                        </a:lnSpc>
                        <a:spcBef>
                          <a:spcPts val="0"/>
                        </a:spcBef>
                        <a:spcAft>
                          <a:spcPts val="0"/>
                        </a:spcAft>
                        <a:buClr>
                          <a:schemeClr val="lt1"/>
                        </a:buClr>
                        <a:buSzPts val="1600"/>
                        <a:buFont typeface="David"/>
                        <a:buNone/>
                      </a:pPr>
                      <a:r>
                        <a:rPr lang="x-none" sz="1800">
                          <a:latin typeface="David" panose="020E0502060401010101" pitchFamily="34" charset="-79"/>
                          <a:cs typeface="David" panose="020E0502060401010101" pitchFamily="34" charset="-79"/>
                          <a:sym typeface="Times New Roman"/>
                        </a:rPr>
                        <a:t>MDA- Model driven architecture </a:t>
                      </a:r>
                      <a:endParaRPr sz="1800" b="1">
                        <a:solidFill>
                          <a:schemeClr val="dk1"/>
                        </a:solidFill>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15500">
                <a:tc>
                  <a:txBody>
                    <a:bodyPr/>
                    <a:lstStyle/>
                    <a:p>
                      <a:pPr marL="0" marR="0" lvl="0" indent="0" algn="ctr" rtl="1">
                        <a:lnSpc>
                          <a:spcPct val="100000"/>
                        </a:lnSpc>
                        <a:spcBef>
                          <a:spcPts val="0"/>
                        </a:spcBef>
                        <a:spcAft>
                          <a:spcPts val="0"/>
                        </a:spcAft>
                        <a:buClr>
                          <a:schemeClr val="lt1"/>
                        </a:buClr>
                        <a:buSzPts val="1600"/>
                        <a:buFont typeface="Twentieth Century"/>
                        <a:buNone/>
                      </a:pPr>
                      <a:r>
                        <a:rPr lang="he-IL" sz="1800" dirty="0" smtClean="0">
                          <a:latin typeface="David" panose="020E0502060401010101" pitchFamily="34" charset="-79"/>
                          <a:cs typeface="David" panose="020E0502060401010101" pitchFamily="34" charset="-79"/>
                          <a:sym typeface="Times New Roman"/>
                        </a:rPr>
                        <a:t>לא בוצע</a:t>
                      </a:r>
                      <a:endParaRPr sz="1800" dirty="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1">
                        <a:spcBef>
                          <a:spcPts val="0"/>
                        </a:spcBef>
                        <a:spcAft>
                          <a:spcPts val="0"/>
                        </a:spcAft>
                        <a:buNone/>
                      </a:pPr>
                      <a:r>
                        <a:rPr lang="x-none" sz="1800">
                          <a:latin typeface="David" panose="020E0502060401010101" pitchFamily="34" charset="-79"/>
                          <a:cs typeface="David" panose="020E0502060401010101" pitchFamily="34" charset="-79"/>
                          <a:sym typeface="Times New Roman"/>
                        </a:rPr>
                        <a:t>נבדקו אילו </a:t>
                      </a:r>
                      <a:r>
                        <a:rPr lang="he-IL" sz="1800" dirty="0" smtClean="0">
                          <a:latin typeface="David" panose="020E0502060401010101" pitchFamily="34" charset="-79"/>
                          <a:cs typeface="David" panose="020E0502060401010101" pitchFamily="34" charset="-79"/>
                          <a:sym typeface="Times New Roman"/>
                        </a:rPr>
                        <a:t>סוגים</a:t>
                      </a:r>
                      <a:r>
                        <a:rPr lang="x-none" sz="1800" smtClean="0">
                          <a:latin typeface="David" panose="020E0502060401010101" pitchFamily="34" charset="-79"/>
                          <a:cs typeface="David" panose="020E0502060401010101" pitchFamily="34" charset="-79"/>
                          <a:sym typeface="Times New Roman"/>
                        </a:rPr>
                        <a:t> </a:t>
                      </a:r>
                      <a:r>
                        <a:rPr lang="x-none" sz="1800">
                          <a:latin typeface="David" panose="020E0502060401010101" pitchFamily="34" charset="-79"/>
                          <a:cs typeface="David" panose="020E0502060401010101" pitchFamily="34" charset="-79"/>
                          <a:sym typeface="Times New Roman"/>
                        </a:rPr>
                        <a:t>של הדרישות החשובים ביותר</a:t>
                      </a:r>
                      <a:endParaRPr sz="180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spcBef>
                          <a:spcPts val="0"/>
                        </a:spcBef>
                        <a:spcAft>
                          <a:spcPts val="0"/>
                        </a:spcAft>
                        <a:buNone/>
                      </a:pPr>
                      <a:r>
                        <a:rPr lang="x-none" sz="1800">
                          <a:latin typeface="David" panose="020E0502060401010101" pitchFamily="34" charset="-79"/>
                          <a:cs typeface="David" panose="020E0502060401010101" pitchFamily="34" charset="-79"/>
                          <a:sym typeface="Times New Roman"/>
                        </a:rPr>
                        <a:t>חילקו את הדרישות לסוגים ופרטו על כל אחד</a:t>
                      </a:r>
                      <a:endParaRPr sz="180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lnSpc>
                          <a:spcPct val="100000"/>
                        </a:lnSpc>
                        <a:spcBef>
                          <a:spcPts val="0"/>
                        </a:spcBef>
                        <a:spcAft>
                          <a:spcPts val="0"/>
                        </a:spcAft>
                        <a:buClr>
                          <a:schemeClr val="lt1"/>
                        </a:buClr>
                        <a:buSzPts val="1600"/>
                        <a:buFont typeface="Twentieth Century"/>
                        <a:buNone/>
                      </a:pPr>
                      <a:r>
                        <a:rPr lang="x-none" sz="1800">
                          <a:latin typeface="David" panose="020E0502060401010101" pitchFamily="34" charset="-79"/>
                          <a:cs typeface="David" panose="020E0502060401010101" pitchFamily="34" charset="-79"/>
                          <a:sym typeface="Times New Roman"/>
                        </a:rPr>
                        <a:t>לא בוצעה בקרה במהלך התהליך</a:t>
                      </a:r>
                      <a:endParaRPr sz="180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1">
                        <a:lnSpc>
                          <a:spcPct val="100000"/>
                        </a:lnSpc>
                        <a:spcBef>
                          <a:spcPts val="0"/>
                        </a:spcBef>
                        <a:spcAft>
                          <a:spcPts val="0"/>
                        </a:spcAft>
                        <a:buClr>
                          <a:schemeClr val="lt1"/>
                        </a:buClr>
                        <a:buSzPts val="1600"/>
                        <a:buFont typeface="David"/>
                        <a:buNone/>
                      </a:pPr>
                      <a:r>
                        <a:rPr lang="x-none" sz="1800" dirty="0">
                          <a:latin typeface="David" panose="020E0502060401010101" pitchFamily="34" charset="-79"/>
                          <a:cs typeface="David" panose="020E0502060401010101" pitchFamily="34" charset="-79"/>
                          <a:sym typeface="Times New Roman"/>
                        </a:rPr>
                        <a:t>BOBRE - Business Object Based Requirement Engineering </a:t>
                      </a:r>
                      <a:endParaRPr sz="1800" b="1" dirty="0">
                        <a:latin typeface="David" panose="020E0502060401010101" pitchFamily="34" charset="-79"/>
                        <a:ea typeface="Times New Roman"/>
                        <a:cs typeface="David" panose="020E0502060401010101" pitchFamily="34" charset="-79"/>
                        <a:sym typeface="Times New Roman"/>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57" name="Google Shape;357;p18"/>
          <p:cNvSpPr txBox="1">
            <a:spLocks noGrp="1"/>
          </p:cNvSpPr>
          <p:nvPr>
            <p:ph type="title"/>
          </p:nvPr>
        </p:nvSpPr>
        <p:spPr>
          <a:xfrm>
            <a:off x="1184756" y="350056"/>
            <a:ext cx="9905998" cy="766937"/>
          </a:xfrm>
          <a:prstGeom prst="rect">
            <a:avLst/>
          </a:prstGeom>
          <a:noFill/>
          <a:ln>
            <a:noFill/>
          </a:ln>
        </p:spPr>
        <p:txBody>
          <a:bodyPr spcFirstLastPara="1" wrap="square" lIns="91425" tIns="45700" rIns="91425" bIns="45700" anchor="ctr" anchorCtr="0">
            <a:normAutofit/>
          </a:bodyPr>
          <a:lstStyle/>
          <a:p>
            <a:pPr marL="0" lvl="0" indent="0" algn="ctr" rtl="1">
              <a:lnSpc>
                <a:spcPct val="90000"/>
              </a:lnSpc>
              <a:spcBef>
                <a:spcPts val="0"/>
              </a:spcBef>
              <a:spcAft>
                <a:spcPts val="0"/>
              </a:spcAft>
              <a:buClr>
                <a:schemeClr val="lt1"/>
              </a:buClr>
              <a:buSzPts val="3600"/>
              <a:buFont typeface="Twentieth Century"/>
              <a:buNone/>
            </a:pPr>
            <a:r>
              <a:rPr lang="x-none">
                <a:latin typeface="Times New Roman"/>
                <a:ea typeface="Times New Roman"/>
                <a:cs typeface="Times New Roman"/>
                <a:sym typeface="Times New Roman"/>
              </a:rPr>
              <a:t>ניתוח והפקת לקחים – הנדסת דרישות</a:t>
            </a: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261381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89586" y="189520"/>
            <a:ext cx="2570671" cy="707886"/>
          </a:xfrm>
          <a:prstGeom prst="rect">
            <a:avLst/>
          </a:prstGeom>
          <a:noFill/>
        </p:spPr>
        <p:txBody>
          <a:bodyPr wrap="square" rtlCol="1">
            <a:spAutoFit/>
          </a:bodyPr>
          <a:lstStyle/>
          <a:p>
            <a:pPr algn="ctr"/>
            <a:r>
              <a:rPr lang="he-IL" sz="4000" dirty="0">
                <a:solidFill>
                  <a:srgbClr val="FFC000"/>
                </a:solidFill>
                <a:latin typeface="David" panose="020E0502060401010101" pitchFamily="34" charset="-79"/>
                <a:cs typeface="David" panose="020E0502060401010101" pitchFamily="34" charset="-79"/>
              </a:rPr>
              <a:t>ביבליוגרפיה</a:t>
            </a:r>
          </a:p>
        </p:txBody>
      </p:sp>
      <p:sp>
        <p:nvSpPr>
          <p:cNvPr id="6" name="TextBox 5"/>
          <p:cNvSpPr txBox="1"/>
          <p:nvPr/>
        </p:nvSpPr>
        <p:spPr>
          <a:xfrm>
            <a:off x="1095555" y="638613"/>
            <a:ext cx="10308566" cy="6340197"/>
          </a:xfrm>
          <a:prstGeom prst="rect">
            <a:avLst/>
          </a:prstGeom>
          <a:noFill/>
        </p:spPr>
        <p:txBody>
          <a:bodyPr wrap="square" rtlCol="1">
            <a:spAutoFit/>
          </a:bodyPr>
          <a:lstStyle/>
          <a:p>
            <a:r>
              <a:rPr lang="he-IL" sz="1600" b="1" dirty="0">
                <a:latin typeface="David" panose="020E0502060401010101" pitchFamily="34" charset="-79"/>
                <a:cs typeface="David" panose="020E0502060401010101" pitchFamily="34" charset="-79"/>
              </a:rPr>
              <a:t>מאמר 1:</a:t>
            </a:r>
          </a:p>
          <a:p>
            <a:pPr algn="l"/>
            <a:r>
              <a:rPr lang="en-US" b="1" i="1" dirty="0">
                <a:solidFill>
                  <a:schemeClr val="bg1"/>
                </a:solidFill>
              </a:rPr>
              <a:t>A Practical Object-Oriented Approach to A Development of A Next Generation Hospital Information System</a:t>
            </a:r>
            <a:endParaRPr lang="he-IL" b="1" i="1" dirty="0">
              <a:solidFill>
                <a:schemeClr val="bg1"/>
              </a:solidFill>
            </a:endParaRPr>
          </a:p>
          <a:p>
            <a:pPr algn="l"/>
            <a:r>
              <a:rPr lang="en-US" sz="1400" dirty="0"/>
              <a:t>By </a:t>
            </a:r>
            <a:r>
              <a:rPr lang="en-US" sz="1400" dirty="0" err="1"/>
              <a:t>Norihiro</a:t>
            </a:r>
            <a:r>
              <a:rPr lang="en-US" sz="1400" dirty="0"/>
              <a:t> Sakamoto</a:t>
            </a:r>
          </a:p>
          <a:p>
            <a:pPr algn="l"/>
            <a:r>
              <a:rPr lang="en-US" sz="1400" dirty="0"/>
              <a:t>MEDINF098 B. </a:t>
            </a:r>
            <a:r>
              <a:rPr lang="en-US" sz="1400" dirty="0" err="1"/>
              <a:t>Cesnik</a:t>
            </a:r>
            <a:r>
              <a:rPr lang="en-US" sz="1400" dirty="0"/>
              <a:t> et al. (</a:t>
            </a:r>
            <a:r>
              <a:rPr lang="en-US" sz="1400" dirty="0" err="1"/>
              <a:t>Eds</a:t>
            </a:r>
            <a:r>
              <a:rPr lang="en-US" sz="1400" dirty="0"/>
              <a:t>) Amsterdam: </a:t>
            </a:r>
            <a:r>
              <a:rPr lang="en-US" sz="1400" dirty="0" err="1"/>
              <a:t>lOS</a:t>
            </a:r>
            <a:r>
              <a:rPr lang="en-US" sz="1400" dirty="0"/>
              <a:t> Press © 1998IMIA</a:t>
            </a:r>
            <a:r>
              <a:rPr lang="en-US" sz="1400"/>
              <a:t>. </a:t>
            </a:r>
            <a:endParaRPr lang="he-IL" sz="1400" b="1" dirty="0">
              <a:latin typeface="David" panose="020E0502060401010101" pitchFamily="34" charset="-79"/>
              <a:cs typeface="David" panose="020E0502060401010101" pitchFamily="34" charset="-79"/>
            </a:endParaRPr>
          </a:p>
          <a:p>
            <a:r>
              <a:rPr lang="he-IL" sz="1600" b="1" dirty="0">
                <a:latin typeface="David" panose="020E0502060401010101" pitchFamily="34" charset="-79"/>
                <a:cs typeface="David" panose="020E0502060401010101" pitchFamily="34" charset="-79"/>
              </a:rPr>
              <a:t>מאמר 2:</a:t>
            </a:r>
            <a:endParaRPr lang="en-US" sz="1600" b="1" dirty="0">
              <a:solidFill>
                <a:schemeClr val="bg1"/>
              </a:solidFill>
              <a:latin typeface="David" panose="020E0502060401010101" pitchFamily="34" charset="-79"/>
              <a:cs typeface="David" panose="020E0502060401010101" pitchFamily="34" charset="-79"/>
            </a:endParaRPr>
          </a:p>
          <a:p>
            <a:pPr algn="l"/>
            <a:r>
              <a:rPr lang="en-US" b="1" i="1" dirty="0">
                <a:solidFill>
                  <a:schemeClr val="bg1"/>
                </a:solidFill>
                <a:latin typeface="David" panose="020E0502060401010101" pitchFamily="34" charset="-79"/>
                <a:cs typeface="David" panose="020E0502060401010101" pitchFamily="34" charset="-79"/>
              </a:rPr>
              <a:t>A Model Transformation Process to Realize Controllers of Ship Autopilot Systems by the Specialized MDA’s Features with UML/</a:t>
            </a:r>
            <a:r>
              <a:rPr lang="en-US" b="1" i="1" dirty="0" err="1">
                <a:solidFill>
                  <a:schemeClr val="bg1"/>
                </a:solidFill>
                <a:latin typeface="David" panose="020E0502060401010101" pitchFamily="34" charset="-79"/>
                <a:cs typeface="David" panose="020E0502060401010101" pitchFamily="34" charset="-79"/>
              </a:rPr>
              <a:t>SysML</a:t>
            </a:r>
            <a:endParaRPr lang="en-US" b="1" i="1" dirty="0">
              <a:solidFill>
                <a:schemeClr val="bg1"/>
              </a:solidFill>
              <a:latin typeface="David" panose="020E0502060401010101" pitchFamily="34" charset="-79"/>
              <a:cs typeface="David" panose="020E0502060401010101" pitchFamily="34" charset="-79"/>
            </a:endParaRPr>
          </a:p>
          <a:p>
            <a:pPr algn="l"/>
            <a:r>
              <a:rPr lang="en-US" sz="1600" dirty="0">
                <a:latin typeface="David" panose="020E0502060401010101" pitchFamily="34" charset="-79"/>
                <a:cs typeface="David" panose="020E0502060401010101" pitchFamily="34" charset="-79"/>
              </a:rPr>
              <a:t>Van Hien NGO , Thierry SORIANO</a:t>
            </a:r>
          </a:p>
          <a:p>
            <a:pPr algn="l"/>
            <a:r>
              <a:rPr lang="en-US" sz="1600" dirty="0" err="1">
                <a:latin typeface="David" panose="020E0502060401010101" pitchFamily="34" charset="-79"/>
                <a:cs typeface="David" panose="020E0502060401010101" pitchFamily="34" charset="-79"/>
              </a:rPr>
              <a:t>Mecatronics</a:t>
            </a:r>
            <a:r>
              <a:rPr lang="en-US" sz="1600" dirty="0">
                <a:latin typeface="David" panose="020E0502060401010101" pitchFamily="34" charset="-79"/>
                <a:cs typeface="David" panose="020E0502060401010101" pitchFamily="34" charset="-79"/>
              </a:rPr>
              <a:t>-REM 2012</a:t>
            </a:r>
          </a:p>
          <a:p>
            <a:pPr algn="l"/>
            <a:r>
              <a:rPr lang="en-US" sz="1600" dirty="0">
                <a:latin typeface="David" panose="020E0502060401010101" pitchFamily="34" charset="-79"/>
                <a:cs typeface="David" panose="020E0502060401010101" pitchFamily="34" charset="-79"/>
              </a:rPr>
              <a:t>November 21-23, 2012</a:t>
            </a:r>
            <a:endParaRPr lang="en-US" b="1" dirty="0">
              <a:latin typeface="David" panose="020E0502060401010101" pitchFamily="34" charset="-79"/>
              <a:cs typeface="David" panose="020E0502060401010101" pitchFamily="34" charset="-79"/>
            </a:endParaRPr>
          </a:p>
          <a:p>
            <a:r>
              <a:rPr lang="he-IL" sz="1600" b="1" dirty="0">
                <a:latin typeface="David" panose="020E0502060401010101" pitchFamily="34" charset="-79"/>
                <a:cs typeface="David" panose="020E0502060401010101" pitchFamily="34" charset="-79"/>
              </a:rPr>
              <a:t>מאמר 3:</a:t>
            </a:r>
          </a:p>
          <a:p>
            <a:pPr algn="l"/>
            <a:r>
              <a:rPr lang="en-US" sz="1600" b="1" i="1" dirty="0">
                <a:solidFill>
                  <a:schemeClr val="bg1"/>
                </a:solidFill>
              </a:rPr>
              <a:t>The Design and Implementation of a Multimedia Database with Object Oriented Analysis Design Method</a:t>
            </a:r>
          </a:p>
          <a:p>
            <a:pPr algn="l"/>
            <a:r>
              <a:rPr lang="en-US" sz="1600" dirty="0" err="1"/>
              <a:t>Yuanlie</a:t>
            </a:r>
            <a:r>
              <a:rPr lang="en-US" sz="1600" dirty="0"/>
              <a:t> He</a:t>
            </a:r>
          </a:p>
          <a:p>
            <a:pPr algn="l"/>
            <a:r>
              <a:rPr lang="en-US" sz="1600" dirty="0" err="1"/>
              <a:t>ZiLu</a:t>
            </a:r>
            <a:r>
              <a:rPr lang="en-US" sz="1600" dirty="0"/>
              <a:t> Ying</a:t>
            </a:r>
          </a:p>
          <a:p>
            <a:pPr algn="l"/>
            <a:r>
              <a:rPr lang="en-US" sz="1600" dirty="0" err="1"/>
              <a:t>YouWei</a:t>
            </a:r>
            <a:r>
              <a:rPr lang="en-US" sz="1600" dirty="0"/>
              <a:t> Zhang </a:t>
            </a:r>
          </a:p>
          <a:p>
            <a:pPr algn="l"/>
            <a:r>
              <a:rPr lang="en-US" sz="1600" dirty="0" err="1"/>
              <a:t>Wuyi</a:t>
            </a:r>
            <a:r>
              <a:rPr lang="en-US" sz="1600" dirty="0"/>
              <a:t> University IEEE 2002</a:t>
            </a:r>
            <a:r>
              <a:rPr lang="he-IL" sz="1600" dirty="0"/>
              <a:t> </a:t>
            </a:r>
            <a:endParaRPr lang="en-US" sz="1600" dirty="0"/>
          </a:p>
          <a:p>
            <a:r>
              <a:rPr lang="he-IL" sz="1600" b="1" dirty="0">
                <a:latin typeface="David" panose="020E0502060401010101" pitchFamily="34" charset="-79"/>
                <a:cs typeface="David" panose="020E0502060401010101" pitchFamily="34" charset="-79"/>
              </a:rPr>
              <a:t>מאמר 4:</a:t>
            </a:r>
            <a:endParaRPr lang="en-US" sz="1600" b="1" dirty="0">
              <a:latin typeface="David" panose="020E0502060401010101" pitchFamily="34" charset="-79"/>
              <a:cs typeface="David" panose="020E0502060401010101" pitchFamily="34" charset="-79"/>
            </a:endParaRPr>
          </a:p>
          <a:p>
            <a:pPr algn="l"/>
            <a:endParaRPr lang="en-US" sz="1600" b="1" dirty="0">
              <a:latin typeface="David" panose="020E0502060401010101" pitchFamily="34" charset="-79"/>
              <a:cs typeface="David" panose="020E0502060401010101" pitchFamily="34" charset="-79"/>
            </a:endParaRPr>
          </a:p>
          <a:p>
            <a:pPr algn="l"/>
            <a:r>
              <a:rPr lang="en-US" sz="1600" b="1" dirty="0">
                <a:solidFill>
                  <a:schemeClr val="bg1"/>
                </a:solidFill>
              </a:rPr>
              <a:t>Validating Quality of Business Object Based Requirement Analysis Framework: An Empirical Study</a:t>
            </a:r>
          </a:p>
          <a:p>
            <a:pPr algn="l"/>
            <a:r>
              <a:rPr lang="en-US" sz="1600" dirty="0"/>
              <a:t>Shreya Banerjee</a:t>
            </a:r>
          </a:p>
          <a:p>
            <a:pPr algn="l"/>
            <a:r>
              <a:rPr lang="en-US" sz="1600" dirty="0" err="1"/>
              <a:t>Anirban</a:t>
            </a:r>
            <a:r>
              <a:rPr lang="en-US" sz="1600" dirty="0"/>
              <a:t> Sarkar</a:t>
            </a:r>
          </a:p>
          <a:p>
            <a:pPr algn="l"/>
            <a:r>
              <a:rPr lang="en-US" sz="1600" dirty="0"/>
              <a:t>Narayan C </a:t>
            </a:r>
            <a:r>
              <a:rPr lang="en-US" sz="1600" dirty="0" err="1"/>
              <a:t>Debnath</a:t>
            </a:r>
            <a:endParaRPr lang="en-US" sz="1600" dirty="0"/>
          </a:p>
          <a:p>
            <a:pPr algn="l"/>
            <a:r>
              <a:rPr lang="en-US" sz="1600" dirty="0"/>
              <a:t>Winona State University, MN, USA</a:t>
            </a:r>
            <a:endParaRPr lang="en-US" sz="1600" b="1" dirty="0">
              <a:latin typeface="David" panose="020E0502060401010101" pitchFamily="34" charset="-79"/>
              <a:cs typeface="David" panose="020E0502060401010101" pitchFamily="34" charset="-79"/>
            </a:endParaRPr>
          </a:p>
          <a:p>
            <a:endParaRPr lang="he-IL" dirty="0"/>
          </a:p>
        </p:txBody>
      </p:sp>
    </p:spTree>
    <p:extLst>
      <p:ext uri="{BB962C8B-B14F-4D97-AF65-F5344CB8AC3E}">
        <p14:creationId xmlns:p14="http://schemas.microsoft.com/office/powerpoint/2010/main" val="22489414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0" y="776378"/>
            <a:ext cx="6400800" cy="523220"/>
          </a:xfrm>
          <a:prstGeom prst="rect">
            <a:avLst/>
          </a:prstGeom>
          <a:noFill/>
        </p:spPr>
        <p:txBody>
          <a:bodyPr wrap="square" rtlCol="1">
            <a:spAutoFit/>
          </a:bodyPr>
          <a:lstStyle/>
          <a:p>
            <a:r>
              <a:rPr lang="he-IL" sz="2800" u="sng" dirty="0">
                <a:solidFill>
                  <a:schemeClr val="bg1"/>
                </a:solidFill>
                <a:latin typeface="David" panose="020E0502060401010101" pitchFamily="34" charset="-79"/>
                <a:cs typeface="David" panose="020E0502060401010101" pitchFamily="34" charset="-79"/>
              </a:rPr>
              <a:t>מקורות נוספים:</a:t>
            </a:r>
          </a:p>
        </p:txBody>
      </p:sp>
      <p:sp>
        <p:nvSpPr>
          <p:cNvPr id="5" name="TextBox 4"/>
          <p:cNvSpPr txBox="1"/>
          <p:nvPr/>
        </p:nvSpPr>
        <p:spPr>
          <a:xfrm>
            <a:off x="759124" y="1639843"/>
            <a:ext cx="5029200" cy="1754326"/>
          </a:xfrm>
          <a:prstGeom prst="rect">
            <a:avLst/>
          </a:prstGeom>
          <a:solidFill>
            <a:schemeClr val="tx1"/>
          </a:solidFill>
        </p:spPr>
        <p:txBody>
          <a:bodyPr wrap="square" rtlCol="1">
            <a:spAutoFit/>
          </a:bodyPr>
          <a:lstStyle/>
          <a:p>
            <a:pPr algn="l"/>
            <a:endParaRPr lang="he-IL" dirty="0">
              <a:solidFill>
                <a:schemeClr val="bg1"/>
              </a:solidFill>
              <a:latin typeface="David" pitchFamily="34" charset="-79"/>
              <a:cs typeface="David" pitchFamily="34" charset="-79"/>
              <a:hlinkClick r:id="rId2">
                <a:extLst>
                  <a:ext uri="{A12FA001-AC4F-418D-AE19-62706E023703}">
                    <ahyp:hlinkClr xmlns:ahyp="http://schemas.microsoft.com/office/drawing/2018/hyperlinkcolor" xmlns="" val="tx"/>
                  </a:ext>
                </a:extLst>
              </a:hlinkClick>
            </a:endParaRPr>
          </a:p>
          <a:p>
            <a:pPr algn="l"/>
            <a:r>
              <a:rPr lang="en-US" dirty="0">
                <a:hlinkClick r:id="rId2"/>
              </a:rPr>
              <a:t>https://www.youtube.com/watch?v=PK_yguLapgA</a:t>
            </a:r>
            <a:endParaRPr lang="en-US" dirty="0"/>
          </a:p>
          <a:p>
            <a:pPr algn="l"/>
            <a:endParaRPr lang="en-US" dirty="0"/>
          </a:p>
          <a:p>
            <a:pPr algn="l"/>
            <a:r>
              <a:rPr lang="en-US" dirty="0">
                <a:hlinkClick r:id="rId3">
                  <a:extLst>
                    <a:ext uri="{A12FA001-AC4F-418D-AE19-62706E023703}">
                      <ahyp:hlinkClr xmlns:ahyp="http://schemas.microsoft.com/office/drawing/2018/hyperlinkcolor" xmlns="" val="tx"/>
                    </a:ext>
                  </a:extLst>
                </a:hlinkClick>
              </a:rPr>
              <a:t>https://blog.bugsnag.com/bug-day-ariane-5-disaster/</a:t>
            </a:r>
            <a:endParaRPr lang="en-US" dirty="0"/>
          </a:p>
          <a:p>
            <a:pPr algn="l"/>
            <a:endParaRPr lang="he-IL" dirty="0"/>
          </a:p>
        </p:txBody>
      </p:sp>
      <p:sp>
        <p:nvSpPr>
          <p:cNvPr id="6" name="TextBox 5"/>
          <p:cNvSpPr txBox="1"/>
          <p:nvPr/>
        </p:nvSpPr>
        <p:spPr>
          <a:xfrm>
            <a:off x="759124" y="3071004"/>
            <a:ext cx="5883215" cy="646331"/>
          </a:xfrm>
          <a:prstGeom prst="rect">
            <a:avLst/>
          </a:prstGeom>
          <a:solidFill>
            <a:schemeClr val="tx1"/>
          </a:solidFill>
        </p:spPr>
        <p:txBody>
          <a:bodyPr wrap="square" rtlCol="1">
            <a:spAutoFit/>
          </a:bodyPr>
          <a:lstStyle/>
          <a:p>
            <a:pPr algn="l"/>
            <a:r>
              <a:rPr lang="en-US" dirty="0">
                <a:solidFill>
                  <a:srgbClr val="FF0000"/>
                </a:solidFill>
                <a:hlinkClick r:id="rId4"/>
              </a:rPr>
              <a:t>https://en.wikipedia.org/wiki/Object-modeling_techniqu</a:t>
            </a:r>
            <a:r>
              <a:rPr lang="en-US" dirty="0">
                <a:solidFill>
                  <a:schemeClr val="accent6">
                    <a:lumMod val="20000"/>
                    <a:lumOff val="80000"/>
                  </a:schemeClr>
                </a:solidFill>
                <a:hlinkClick r:id="rId4"/>
              </a:rPr>
              <a:t>e</a:t>
            </a:r>
            <a:endParaRPr lang="he-IL" dirty="0">
              <a:solidFill>
                <a:schemeClr val="accent6">
                  <a:lumMod val="20000"/>
                  <a:lumOff val="80000"/>
                </a:schemeClr>
              </a:solidFill>
            </a:endParaRPr>
          </a:p>
          <a:p>
            <a:pPr algn="l"/>
            <a:endParaRPr lang="he-IL" dirty="0">
              <a:solidFill>
                <a:schemeClr val="bg1"/>
              </a:solidFill>
            </a:endParaRPr>
          </a:p>
        </p:txBody>
      </p:sp>
    </p:spTree>
    <p:extLst>
      <p:ext uri="{BB962C8B-B14F-4D97-AF65-F5344CB8AC3E}">
        <p14:creationId xmlns:p14="http://schemas.microsoft.com/office/powerpoint/2010/main" val="2752267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4128" y="474452"/>
            <a:ext cx="9609827" cy="5816977"/>
          </a:xfrm>
          <a:prstGeom prst="rect">
            <a:avLst/>
          </a:prstGeom>
          <a:noFill/>
        </p:spPr>
        <p:txBody>
          <a:bodyPr wrap="square" rtlCol="1">
            <a:spAutoFit/>
          </a:bodyPr>
          <a:lstStyle/>
          <a:p>
            <a:r>
              <a:rPr lang="en-US" dirty="0">
                <a:latin typeface="David" panose="020E0502060401010101" pitchFamily="34" charset="-79"/>
                <a:cs typeface="David" panose="020E0502060401010101" pitchFamily="34" charset="-79"/>
              </a:rPr>
              <a:t> </a:t>
            </a:r>
            <a:r>
              <a:rPr lang="he-IL" sz="2400" dirty="0">
                <a:latin typeface="David" panose="020E0502060401010101" pitchFamily="34" charset="-79"/>
                <a:cs typeface="David" panose="020E0502060401010101" pitchFamily="34" charset="-79"/>
              </a:rPr>
              <a:t>טכניקת ה-</a:t>
            </a:r>
            <a:r>
              <a:rPr lang="en-US" sz="2400" dirty="0">
                <a:latin typeface="David" panose="020E0502060401010101" pitchFamily="34" charset="-79"/>
                <a:cs typeface="David" panose="020E0502060401010101" pitchFamily="34" charset="-79"/>
              </a:rPr>
              <a:t>OMT</a:t>
            </a:r>
            <a:r>
              <a:rPr lang="he-IL" sz="2400" dirty="0">
                <a:latin typeface="David" panose="020E0502060401010101" pitchFamily="34" charset="-79"/>
                <a:cs typeface="David" panose="020E0502060401010101" pitchFamily="34" charset="-79"/>
              </a:rPr>
              <a:t> כוללת בתוכה 3 מודלים:</a:t>
            </a:r>
            <a:br>
              <a:rPr lang="he-IL" sz="2400" dirty="0">
                <a:latin typeface="David" panose="020E0502060401010101" pitchFamily="34" charset="-79"/>
                <a:cs typeface="David" panose="020E0502060401010101" pitchFamily="34" charset="-79"/>
              </a:rPr>
            </a:br>
            <a:r>
              <a:rPr lang="en-US" sz="2400" dirty="0">
                <a:latin typeface="David" panose="020E0502060401010101" pitchFamily="34" charset="-79"/>
                <a:cs typeface="David" panose="020E0502060401010101" pitchFamily="34" charset="-79"/>
              </a:rPr>
              <a:t/>
            </a:r>
            <a:br>
              <a:rPr lang="en-US" sz="2400" dirty="0">
                <a:latin typeface="David" panose="020E0502060401010101" pitchFamily="34" charset="-79"/>
                <a:cs typeface="David" panose="020E0502060401010101" pitchFamily="34" charset="-79"/>
              </a:rPr>
            </a:br>
            <a:r>
              <a:rPr lang="en-US" sz="2400" u="sng" dirty="0">
                <a:latin typeface="David" panose="020E0502060401010101" pitchFamily="34" charset="-79"/>
                <a:cs typeface="David" panose="020E0502060401010101" pitchFamily="34" charset="-79"/>
              </a:rPr>
              <a:t>Object Model </a:t>
            </a:r>
            <a:r>
              <a:rPr lang="he-IL" sz="2400" dirty="0">
                <a:latin typeface="David" panose="020E0502060401010101" pitchFamily="34" charset="-79"/>
                <a:cs typeface="David" panose="020E0502060401010101" pitchFamily="34" charset="-79"/>
              </a:rPr>
              <a:t>– מודל זה מתעסק</a:t>
            </a:r>
            <a:r>
              <a:rPr lang="he-IL" sz="2400" b="1" dirty="0">
                <a:latin typeface="David" panose="020E0502060401010101" pitchFamily="34" charset="-79"/>
                <a:cs typeface="David" panose="020E0502060401010101" pitchFamily="34" charset="-79"/>
              </a:rPr>
              <a:t> במבנה</a:t>
            </a:r>
            <a:r>
              <a:rPr lang="he-IL" sz="2400" dirty="0">
                <a:latin typeface="David" panose="020E0502060401010101" pitchFamily="34" charset="-79"/>
                <a:cs typeface="David" panose="020E0502060401010101" pitchFamily="34" charset="-79"/>
              </a:rPr>
              <a:t> של המערכת. הוא מתאר את המבנה של האובייקטים, התכונות שלהם ואת הקשרים ביניהם. הוא מוצג בצורה גרפית באמצעות דיאגרמות מפורטות של המחלקות וחצים המבטאים את הקשר בין אחד לשני.</a:t>
            </a:r>
            <a:br>
              <a:rPr lang="he-IL" sz="2400" dirty="0">
                <a:latin typeface="David" panose="020E0502060401010101" pitchFamily="34" charset="-79"/>
                <a:cs typeface="David" panose="020E0502060401010101" pitchFamily="34" charset="-79"/>
              </a:rPr>
            </a:br>
            <a:r>
              <a:rPr lang="he-IL" sz="2400" dirty="0">
                <a:latin typeface="David" panose="020E0502060401010101" pitchFamily="34" charset="-79"/>
                <a:cs typeface="David" panose="020E0502060401010101" pitchFamily="34" charset="-79"/>
              </a:rPr>
              <a:t>  </a:t>
            </a:r>
            <a:r>
              <a:rPr lang="en-US" sz="2400" dirty="0">
                <a:latin typeface="David" panose="020E0502060401010101" pitchFamily="34" charset="-79"/>
                <a:cs typeface="David" panose="020E0502060401010101" pitchFamily="34" charset="-79"/>
              </a:rPr>
              <a:t/>
            </a:r>
            <a:br>
              <a:rPr lang="en-US" sz="2400" dirty="0">
                <a:latin typeface="David" panose="020E0502060401010101" pitchFamily="34" charset="-79"/>
                <a:cs typeface="David" panose="020E0502060401010101" pitchFamily="34" charset="-79"/>
              </a:rPr>
            </a:br>
            <a:r>
              <a:rPr lang="en-US" sz="2400" u="sng" dirty="0">
                <a:latin typeface="David" panose="020E0502060401010101" pitchFamily="34" charset="-79"/>
                <a:cs typeface="David" panose="020E0502060401010101" pitchFamily="34" charset="-79"/>
              </a:rPr>
              <a:t>Dynamic Model</a:t>
            </a:r>
            <a:r>
              <a:rPr lang="he-IL" sz="2400" u="sng" dirty="0">
                <a:latin typeface="David" panose="020E0502060401010101" pitchFamily="34" charset="-79"/>
                <a:cs typeface="David" panose="020E0502060401010101" pitchFamily="34" charset="-79"/>
              </a:rPr>
              <a:t> </a:t>
            </a:r>
            <a:r>
              <a:rPr lang="he-IL" sz="2400" dirty="0">
                <a:latin typeface="David" panose="020E0502060401010101" pitchFamily="34" charset="-79"/>
                <a:cs typeface="David" panose="020E0502060401010101" pitchFamily="34" charset="-79"/>
              </a:rPr>
              <a:t>- מתעסק ב</a:t>
            </a:r>
            <a:r>
              <a:rPr lang="he-IL" sz="2400" b="1" dirty="0">
                <a:latin typeface="David" panose="020E0502060401010101" pitchFamily="34" charset="-79"/>
                <a:cs typeface="David" panose="020E0502060401010101" pitchFamily="34" charset="-79"/>
              </a:rPr>
              <a:t>מצבי המערכת ובאירועים שמתרחשים בין מצב למצב</a:t>
            </a:r>
            <a:r>
              <a:rPr lang="he-IL" sz="2400" dirty="0">
                <a:latin typeface="David" panose="020E0502060401010101" pitchFamily="34" charset="-79"/>
                <a:cs typeface="David" panose="020E0502060401010101" pitchFamily="34" charset="-79"/>
              </a:rPr>
              <a:t>. גם מודל זה מוצג גרפית באמצעות דיאגרמות מצבים, שמכילה את המצבים השונים ואת האירועים המובילים בין מצב אחד לשני.</a:t>
            </a:r>
            <a:br>
              <a:rPr lang="he-IL" sz="2400" dirty="0">
                <a:latin typeface="David" panose="020E0502060401010101" pitchFamily="34" charset="-79"/>
                <a:cs typeface="David" panose="020E0502060401010101" pitchFamily="34" charset="-79"/>
              </a:rPr>
            </a:br>
            <a:r>
              <a:rPr lang="en-US" sz="2400" dirty="0">
                <a:latin typeface="David" panose="020E0502060401010101" pitchFamily="34" charset="-79"/>
                <a:cs typeface="David" panose="020E0502060401010101" pitchFamily="34" charset="-79"/>
              </a:rPr>
              <a:t/>
            </a:r>
            <a:br>
              <a:rPr lang="en-US" sz="2400" dirty="0">
                <a:latin typeface="David" panose="020E0502060401010101" pitchFamily="34" charset="-79"/>
                <a:cs typeface="David" panose="020E0502060401010101" pitchFamily="34" charset="-79"/>
              </a:rPr>
            </a:br>
            <a:r>
              <a:rPr lang="en-US" sz="2400" u="sng" dirty="0">
                <a:latin typeface="David" panose="020E0502060401010101" pitchFamily="34" charset="-79"/>
                <a:cs typeface="David" panose="020E0502060401010101" pitchFamily="34" charset="-79"/>
              </a:rPr>
              <a:t>Functional Model </a:t>
            </a:r>
            <a:r>
              <a:rPr lang="he-IL" sz="2400" dirty="0">
                <a:latin typeface="David" panose="020E0502060401010101" pitchFamily="34" charset="-79"/>
                <a:cs typeface="David" panose="020E0502060401010101" pitchFamily="34" charset="-79"/>
              </a:rPr>
              <a:t>– מתעסק בכל הדברים ה</a:t>
            </a:r>
            <a:r>
              <a:rPr lang="he-IL" sz="2400" b="1" dirty="0">
                <a:latin typeface="David" panose="020E0502060401010101" pitchFamily="34" charset="-79"/>
                <a:cs typeface="David" panose="020E0502060401010101" pitchFamily="34" charset="-79"/>
              </a:rPr>
              <a:t>פונקציונליים</a:t>
            </a:r>
            <a:r>
              <a:rPr lang="he-IL" sz="2400" dirty="0">
                <a:latin typeface="David" panose="020E0502060401010101" pitchFamily="34" charset="-79"/>
                <a:cs typeface="David" panose="020E0502060401010101" pitchFamily="34" charset="-79"/>
              </a:rPr>
              <a:t> במערכת. מתאר את כל המתודות והפונקציות של המערכת, את התלות בין הערכים בפונקציות</a:t>
            </a:r>
            <a:r>
              <a:rPr lang="en-US" sz="2400" dirty="0">
                <a:latin typeface="David" panose="020E0502060401010101" pitchFamily="34" charset="-79"/>
                <a:cs typeface="David" panose="020E0502060401010101" pitchFamily="34" charset="-79"/>
              </a:rPr>
              <a:t>,</a:t>
            </a:r>
            <a:r>
              <a:rPr lang="he-IL" sz="2400" dirty="0">
                <a:latin typeface="David" panose="020E0502060401010101" pitchFamily="34" charset="-79"/>
                <a:cs typeface="David" panose="020E0502060401010101" pitchFamily="34" charset="-79"/>
              </a:rPr>
              <a:t> את האילוצים ואת המיפויים של הערכים. מוצג באמצעות תרשימי זרימה הכוללים את התלות בין הערכים ואת הפלט שמתקבל מהפרמטרים בפונקציה.</a:t>
            </a:r>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endParaRPr lang="he-IL" dirty="0"/>
          </a:p>
        </p:txBody>
      </p:sp>
    </p:spTree>
    <p:extLst>
      <p:ext uri="{BB962C8B-B14F-4D97-AF65-F5344CB8AC3E}">
        <p14:creationId xmlns:p14="http://schemas.microsoft.com/office/powerpoint/2010/main" val="1842187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ta flow diagram - Yourdon/DeMarco not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1269" y="3508758"/>
            <a:ext cx="2120661" cy="30855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ata flow diagram with data storage, data flows, function and interfa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2163774"/>
            <a:ext cx="6012611" cy="9676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16789" y="430460"/>
            <a:ext cx="4783701" cy="830997"/>
          </a:xfrm>
          <a:prstGeom prst="rect">
            <a:avLst/>
          </a:prstGeom>
          <a:noFill/>
        </p:spPr>
        <p:txBody>
          <a:bodyPr wrap="square" rtlCol="1">
            <a:spAutoFit/>
          </a:bodyPr>
          <a:lstStyle/>
          <a:p>
            <a:r>
              <a:rPr lang="he-IL" sz="2400" dirty="0">
                <a:latin typeface="David" panose="020E0502060401010101" pitchFamily="34" charset="-79"/>
                <a:cs typeface="David" panose="020E0502060401010101" pitchFamily="34" charset="-79"/>
              </a:rPr>
              <a:t>דיאגרמת מצבים לייצוג המודל הדינאמי</a:t>
            </a:r>
          </a:p>
          <a:p>
            <a:r>
              <a:rPr lang="he-IL" sz="2400" dirty="0">
                <a:latin typeface="David" panose="020E0502060401010101" pitchFamily="34" charset="-79"/>
                <a:cs typeface="David" panose="020E0502060401010101" pitchFamily="34" charset="-79"/>
              </a:rPr>
              <a:t>(</a:t>
            </a:r>
            <a:r>
              <a:rPr lang="en-US" sz="2400" dirty="0">
                <a:latin typeface="David" panose="020E0502060401010101" pitchFamily="34" charset="-79"/>
                <a:cs typeface="David" panose="020E0502060401010101" pitchFamily="34" charset="-79"/>
              </a:rPr>
              <a:t>(Final State Diagram-FSD</a:t>
            </a:r>
            <a:r>
              <a:rPr lang="he-IL" sz="2400" dirty="0">
                <a:latin typeface="David" panose="020E0502060401010101" pitchFamily="34" charset="-79"/>
                <a:cs typeface="David" panose="020E0502060401010101" pitchFamily="34" charset="-79"/>
              </a:rPr>
              <a:t>ׂׂ</a:t>
            </a:r>
          </a:p>
        </p:txBody>
      </p:sp>
      <p:sp>
        <p:nvSpPr>
          <p:cNvPr id="7" name="TextBox 6"/>
          <p:cNvSpPr txBox="1"/>
          <p:nvPr/>
        </p:nvSpPr>
        <p:spPr>
          <a:xfrm>
            <a:off x="140789" y="892125"/>
            <a:ext cx="5641674" cy="830997"/>
          </a:xfrm>
          <a:prstGeom prst="rect">
            <a:avLst/>
          </a:prstGeom>
          <a:noFill/>
        </p:spPr>
        <p:txBody>
          <a:bodyPr wrap="square" rtlCol="1">
            <a:spAutoFit/>
          </a:bodyPr>
          <a:lstStyle/>
          <a:p>
            <a:r>
              <a:rPr lang="he-IL" sz="2400" dirty="0">
                <a:latin typeface="David" panose="020E0502060401010101" pitchFamily="34" charset="-79"/>
                <a:cs typeface="David" panose="020E0502060401010101" pitchFamily="34" charset="-79"/>
              </a:rPr>
              <a:t>תרשים זרימה לייצוג פונקציות</a:t>
            </a:r>
          </a:p>
          <a:p>
            <a:r>
              <a:rPr lang="he-IL" sz="2400" dirty="0">
                <a:latin typeface="David" panose="020E0502060401010101" pitchFamily="34" charset="-79"/>
                <a:cs typeface="David" panose="020E0502060401010101" pitchFamily="34" charset="-79"/>
              </a:rPr>
              <a:t>במודל הפונקציונלי </a:t>
            </a:r>
            <a:r>
              <a:rPr lang="en-US" sz="2400" dirty="0">
                <a:latin typeface="David" panose="020E0502060401010101" pitchFamily="34" charset="-79"/>
                <a:cs typeface="David" panose="020E0502060401010101" pitchFamily="34" charset="-79"/>
              </a:rPr>
              <a:t>(Data Flow Diagram)</a:t>
            </a:r>
            <a:endParaRPr lang="he-IL" sz="2400" dirty="0">
              <a:latin typeface="David" panose="020E0502060401010101" pitchFamily="34" charset="-79"/>
              <a:cs typeface="David" panose="020E0502060401010101" pitchFamily="34" charset="-79"/>
            </a:endParaRPr>
          </a:p>
        </p:txBody>
      </p:sp>
      <p:sp>
        <p:nvSpPr>
          <p:cNvPr id="2" name="TextBox 1"/>
          <p:cNvSpPr txBox="1"/>
          <p:nvPr/>
        </p:nvSpPr>
        <p:spPr>
          <a:xfrm>
            <a:off x="1031358" y="1658679"/>
            <a:ext cx="2062716" cy="369332"/>
          </a:xfrm>
          <a:prstGeom prst="rect">
            <a:avLst/>
          </a:prstGeom>
          <a:noFill/>
        </p:spPr>
        <p:txBody>
          <a:bodyPr wrap="square" rtlCol="1">
            <a:spAutoFit/>
          </a:bodyPr>
          <a:lstStyle/>
          <a:p>
            <a:endParaRPr lang="he-IL" dirty="0"/>
          </a:p>
        </p:txBody>
      </p:sp>
      <p:pic>
        <p:nvPicPr>
          <p:cNvPr id="3" name="Picture 2"/>
          <p:cNvPicPr>
            <a:picLocks noChangeAspect="1"/>
          </p:cNvPicPr>
          <p:nvPr/>
        </p:nvPicPr>
        <p:blipFill>
          <a:blip r:embed="rId4" cstate="print"/>
          <a:stretch>
            <a:fillRect/>
          </a:stretch>
        </p:blipFill>
        <p:spPr>
          <a:xfrm>
            <a:off x="6209414" y="1318125"/>
            <a:ext cx="5982586" cy="5539875"/>
          </a:xfrm>
          <a:prstGeom prst="rect">
            <a:avLst/>
          </a:prstGeom>
        </p:spPr>
      </p:pic>
    </p:spTree>
    <p:extLst>
      <p:ext uri="{BB962C8B-B14F-4D97-AF65-F5344CB8AC3E}">
        <p14:creationId xmlns:p14="http://schemas.microsoft.com/office/powerpoint/2010/main" val="4014625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67155" y="586596"/>
            <a:ext cx="7815532" cy="707886"/>
          </a:xfrm>
          <a:prstGeom prst="rect">
            <a:avLst/>
          </a:prstGeom>
          <a:noFill/>
        </p:spPr>
        <p:txBody>
          <a:bodyPr wrap="square" rtlCol="1">
            <a:spAutoFit/>
          </a:bodyPr>
          <a:lstStyle/>
          <a:p>
            <a:pPr algn="ctr"/>
            <a:r>
              <a:rPr lang="he-IL" sz="4000" dirty="0">
                <a:solidFill>
                  <a:schemeClr val="bg1"/>
                </a:solidFill>
                <a:latin typeface="David" panose="020E0502060401010101" pitchFamily="34" charset="-79"/>
                <a:cs typeface="David" panose="020E0502060401010101" pitchFamily="34" charset="-79"/>
              </a:rPr>
              <a:t>מקרה הלימוד – מערכת מידע רפואית</a:t>
            </a:r>
          </a:p>
        </p:txBody>
      </p:sp>
      <p:sp>
        <p:nvSpPr>
          <p:cNvPr id="5" name="TextBox 4"/>
          <p:cNvSpPr txBox="1"/>
          <p:nvPr/>
        </p:nvSpPr>
        <p:spPr>
          <a:xfrm>
            <a:off x="1354347" y="1438471"/>
            <a:ext cx="10041147" cy="4708981"/>
          </a:xfrm>
          <a:prstGeom prst="rect">
            <a:avLst/>
          </a:prstGeom>
          <a:noFill/>
        </p:spPr>
        <p:txBody>
          <a:bodyPr wrap="square" rtlCol="1">
            <a:spAutoFit/>
          </a:bodyPr>
          <a:lstStyle/>
          <a:p>
            <a:r>
              <a:rPr lang="he-IL" sz="2000" dirty="0">
                <a:latin typeface="David" panose="020E0502060401010101" pitchFamily="34" charset="-79"/>
                <a:cs typeface="David" panose="020E0502060401010101" pitchFamily="34" charset="-79"/>
              </a:rPr>
              <a:t>בעבר מערכות מידע רפואיות היו פשוטות יחסית ושימשו רק לניהול חשבונות של מטופלים. על מנת ליצור מערכת גדולה שבה כולם יכולים להשתמש</a:t>
            </a:r>
            <a:r>
              <a:rPr lang="en-US" sz="2000" dirty="0">
                <a:latin typeface="David" panose="020E0502060401010101" pitchFamily="34" charset="-79"/>
                <a:cs typeface="David" panose="020E0502060401010101" pitchFamily="34" charset="-79"/>
              </a:rPr>
              <a:t>,</a:t>
            </a:r>
            <a:r>
              <a:rPr lang="he-IL" sz="2000" dirty="0">
                <a:latin typeface="David" panose="020E0502060401010101" pitchFamily="34" charset="-79"/>
                <a:cs typeface="David" panose="020E0502060401010101" pitchFamily="34" charset="-79"/>
              </a:rPr>
              <a:t> דרושה טכניקה מתאימה שתקל על מורכבות המערכת ותאפשר שלל פעולות נוספות דרך המערכת. במאמר מתארים כיצד מומשה הטכניקה במערכת משוכללת כזו:</a:t>
            </a:r>
          </a:p>
          <a:p>
            <a:endParaRPr lang="en-US" sz="2000" u="sng" dirty="0">
              <a:latin typeface="David" panose="020E0502060401010101" pitchFamily="34" charset="-79"/>
              <a:cs typeface="David" panose="020E0502060401010101" pitchFamily="34" charset="-79"/>
            </a:endParaRPr>
          </a:p>
          <a:p>
            <a:r>
              <a:rPr lang="en-US" sz="2000" u="sng" dirty="0">
                <a:latin typeface="David" panose="020E0502060401010101" pitchFamily="34" charset="-79"/>
                <a:cs typeface="David" panose="020E0502060401010101" pitchFamily="34" charset="-79"/>
              </a:rPr>
              <a:t>Object model</a:t>
            </a:r>
            <a:r>
              <a:rPr lang="he-IL" sz="2000" dirty="0">
                <a:latin typeface="David" panose="020E0502060401010101" pitchFamily="34" charset="-79"/>
                <a:cs typeface="David" panose="020E0502060401010101" pitchFamily="34" charset="-79"/>
              </a:rPr>
              <a:t> - האובייקטים במערכת המידע הרפואית הם רופאים, אחיות, מטופלים ושאר צוות בית החולים כגון פקידים ועובדי ניקיון. לכל אחד מהם יש תכונות ונתונים משלו כגון ת.ז, שם פרטי ומשפחה, סוג התמחות (לב, נוירולוגיה וכו') , מספר פלאפון</a:t>
            </a:r>
            <a:r>
              <a:rPr lang="en-US" sz="2000" dirty="0">
                <a:latin typeface="David" panose="020E0502060401010101" pitchFamily="34" charset="-79"/>
                <a:cs typeface="David" panose="020E0502060401010101" pitchFamily="34" charset="-79"/>
              </a:rPr>
              <a:t>,</a:t>
            </a:r>
            <a:r>
              <a:rPr lang="he-IL" sz="2000" dirty="0">
                <a:latin typeface="David" panose="020E0502060401010101" pitchFamily="34" charset="-79"/>
                <a:cs typeface="David" panose="020E0502060401010101" pitchFamily="34" charset="-79"/>
              </a:rPr>
              <a:t> כתובת, תאריך אשפוז </a:t>
            </a:r>
            <a:r>
              <a:rPr lang="he-IL" sz="2000" dirty="0" err="1">
                <a:latin typeface="David" panose="020E0502060401010101" pitchFamily="34" charset="-79"/>
                <a:cs typeface="David" panose="020E0502060401010101" pitchFamily="34" charset="-79"/>
              </a:rPr>
              <a:t>וכו</a:t>
            </a:r>
            <a:r>
              <a:rPr lang="he-IL" sz="2000" dirty="0">
                <a:latin typeface="David" panose="020E0502060401010101" pitchFamily="34" charset="-79"/>
                <a:cs typeface="David" panose="020E0502060401010101" pitchFamily="34" charset="-79"/>
              </a:rPr>
              <a:t>'. מבחינת הקשרים – הרופא מטפל במטופל, האחות עובדת במחלקת טיפול נמרץ </a:t>
            </a:r>
            <a:r>
              <a:rPr lang="he-IL" sz="2000" dirty="0" err="1">
                <a:latin typeface="David" panose="020E0502060401010101" pitchFamily="34" charset="-79"/>
                <a:cs typeface="David" panose="020E0502060401010101" pitchFamily="34" charset="-79"/>
              </a:rPr>
              <a:t>וכו</a:t>
            </a:r>
            <a:r>
              <a:rPr lang="he-IL" sz="2000" dirty="0">
                <a:latin typeface="David" panose="020E0502060401010101" pitchFamily="34" charset="-79"/>
                <a:cs typeface="David" panose="020E0502060401010101" pitchFamily="34" charset="-79"/>
              </a:rPr>
              <a:t>'.</a:t>
            </a:r>
            <a:r>
              <a:rPr lang="en-US" sz="2000" dirty="0">
                <a:latin typeface="David" panose="020E0502060401010101" pitchFamily="34" charset="-79"/>
                <a:cs typeface="David" panose="020E0502060401010101" pitchFamily="34" charset="-79"/>
              </a:rPr>
              <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
            </a:r>
            <a:br>
              <a:rPr lang="en-US" sz="2000" dirty="0">
                <a:latin typeface="David" panose="020E0502060401010101" pitchFamily="34" charset="-79"/>
                <a:cs typeface="David" panose="020E0502060401010101" pitchFamily="34" charset="-79"/>
              </a:rPr>
            </a:br>
            <a:r>
              <a:rPr lang="en-US" sz="2000" u="sng" dirty="0">
                <a:latin typeface="David" panose="020E0502060401010101" pitchFamily="34" charset="-79"/>
                <a:cs typeface="David" panose="020E0502060401010101" pitchFamily="34" charset="-79"/>
              </a:rPr>
              <a:t>Dynamic Model</a:t>
            </a:r>
            <a:r>
              <a:rPr lang="he-IL" sz="2000" u="sng" dirty="0">
                <a:latin typeface="David" panose="020E0502060401010101" pitchFamily="34" charset="-79"/>
                <a:cs typeface="David" panose="020E0502060401010101" pitchFamily="34" charset="-79"/>
              </a:rPr>
              <a:t> </a:t>
            </a:r>
            <a:r>
              <a:rPr lang="he-IL" sz="2000" dirty="0">
                <a:latin typeface="David" panose="020E0502060401010101" pitchFamily="34" charset="-79"/>
                <a:cs typeface="David" panose="020E0502060401010101" pitchFamily="34" charset="-79"/>
              </a:rPr>
              <a:t>– דוגמא למצבים במערכת ולאירועים השונים: </a:t>
            </a:r>
            <a:r>
              <a:rPr lang="en-US" sz="2000" dirty="0">
                <a:latin typeface="David" panose="020E0502060401010101" pitchFamily="34" charset="-79"/>
                <a:cs typeface="David" panose="020E0502060401010101" pitchFamily="34" charset="-79"/>
              </a:rPr>
              <a:t/>
            </a:r>
            <a:br>
              <a:rPr lang="en-US" sz="2000"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מסך כניסה המכיל שדות של שם משתמש וסיסמא ולאחר הזנת הפרטים המשתמש עובר למצב חדש – דף הבית של המערכת. במידה והוזנו פרטים שגויים המשתמש נשאר באותו מצב.  </a:t>
            </a:r>
            <a:r>
              <a:rPr lang="en-US" sz="2000" dirty="0">
                <a:latin typeface="David" panose="020E0502060401010101" pitchFamily="34" charset="-79"/>
                <a:cs typeface="David" panose="020E0502060401010101" pitchFamily="34" charset="-79"/>
              </a:rPr>
              <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
            </a:r>
            <a:br>
              <a:rPr lang="en-US" sz="2000" dirty="0">
                <a:latin typeface="David" panose="020E0502060401010101" pitchFamily="34" charset="-79"/>
                <a:cs typeface="David" panose="020E0502060401010101" pitchFamily="34" charset="-79"/>
              </a:rPr>
            </a:br>
            <a:r>
              <a:rPr lang="en-US" sz="2000" u="sng" dirty="0">
                <a:latin typeface="David" panose="020E0502060401010101" pitchFamily="34" charset="-79"/>
                <a:cs typeface="David" panose="020E0502060401010101" pitchFamily="34" charset="-79"/>
              </a:rPr>
              <a:t>Functional Model</a:t>
            </a:r>
            <a:r>
              <a:rPr lang="he-IL" sz="2000" u="sng" dirty="0">
                <a:latin typeface="David" panose="020E0502060401010101" pitchFamily="34" charset="-79"/>
                <a:cs typeface="David" panose="020E0502060401010101" pitchFamily="34" charset="-79"/>
              </a:rPr>
              <a:t> </a:t>
            </a:r>
            <a:r>
              <a:rPr lang="he-IL" sz="2000" dirty="0">
                <a:latin typeface="David" panose="020E0502060401010101" pitchFamily="34" charset="-79"/>
                <a:cs typeface="David" panose="020E0502060401010101" pitchFamily="34" charset="-79"/>
              </a:rPr>
              <a:t>– הכנסת נתונים עבור מטופל מסוים, חיפוש היסטוריה רפואית של מטופל, הנפקת מרשם לתרופות, ביטול מרשם </a:t>
            </a:r>
            <a:r>
              <a:rPr lang="he-IL" sz="2000" dirty="0" err="1">
                <a:latin typeface="David" panose="020E0502060401010101" pitchFamily="34" charset="-79"/>
                <a:cs typeface="David" panose="020E0502060401010101" pitchFamily="34" charset="-79"/>
              </a:rPr>
              <a:t>וכו</a:t>
            </a:r>
            <a:r>
              <a:rPr lang="he-IL" sz="2000" dirty="0">
                <a:latin typeface="David" panose="020E0502060401010101" pitchFamily="34" charset="-79"/>
                <a:cs typeface="David" panose="020E0502060401010101" pitchFamily="34" charset="-79"/>
              </a:rPr>
              <a:t>'.</a:t>
            </a:r>
            <a:endParaRPr lang="he-IL" sz="2000" dirty="0"/>
          </a:p>
        </p:txBody>
      </p:sp>
      <p:pic>
        <p:nvPicPr>
          <p:cNvPr id="6" name="Picture 2" descr="×ª××¦××ª ×ª××× × ×¢×××¨ âªdoctor cartoonâ¬â"/>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517" y="3792961"/>
            <a:ext cx="2282797" cy="3044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520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929" y="0"/>
            <a:ext cx="9905998" cy="1478570"/>
          </a:xfrm>
        </p:spPr>
        <p:txBody>
          <a:bodyPr/>
          <a:lstStyle/>
          <a:p>
            <a:pPr algn="ctr"/>
            <a:r>
              <a:rPr lang="en-US" dirty="0" smtClean="0"/>
              <a:t>Use case </a:t>
            </a:r>
            <a:r>
              <a:rPr lang="en-US" dirty="0"/>
              <a:t>For the Dynamic Model</a:t>
            </a:r>
            <a:endParaRPr lang="he-IL" dirty="0"/>
          </a:p>
        </p:txBody>
      </p:sp>
      <p:pic>
        <p:nvPicPr>
          <p:cNvPr id="4" name="Content Placeholder 3"/>
          <p:cNvPicPr>
            <a:picLocks noGrp="1" noChangeAspect="1"/>
          </p:cNvPicPr>
          <p:nvPr>
            <p:ph sz="half" idx="1"/>
          </p:nvPr>
        </p:nvPicPr>
        <p:blipFill>
          <a:blip r:embed="rId2"/>
          <a:stretch>
            <a:fillRect/>
          </a:stretch>
        </p:blipFill>
        <p:spPr>
          <a:xfrm>
            <a:off x="103723" y="1193794"/>
            <a:ext cx="8341634" cy="5155635"/>
          </a:xfrm>
          <a:prstGeom prst="rect">
            <a:avLst/>
          </a:prstGeom>
        </p:spPr>
      </p:pic>
      <p:sp>
        <p:nvSpPr>
          <p:cNvPr id="5" name="Content Placeholder 4"/>
          <p:cNvSpPr>
            <a:spLocks noGrp="1"/>
          </p:cNvSpPr>
          <p:nvPr>
            <p:ph sz="half" idx="2"/>
          </p:nvPr>
        </p:nvSpPr>
        <p:spPr>
          <a:xfrm>
            <a:off x="8630292" y="1193793"/>
            <a:ext cx="3033569" cy="5155635"/>
          </a:xfrm>
        </p:spPr>
        <p:txBody>
          <a:bodyPr>
            <a:normAutofit/>
          </a:bodyPr>
          <a:lstStyle/>
          <a:p>
            <a:r>
              <a:rPr lang="he-IL" sz="1800" dirty="0" smtClean="0"/>
              <a:t>איש – שחקן</a:t>
            </a:r>
            <a:r>
              <a:rPr lang="en-US" sz="1800" dirty="0" smtClean="0"/>
              <a:t>/</a:t>
            </a:r>
            <a:r>
              <a:rPr lang="he-IL" sz="1800" dirty="0" smtClean="0"/>
              <a:t> אובייקט שקשור למערכת הכללית</a:t>
            </a:r>
          </a:p>
          <a:p>
            <a:r>
              <a:rPr lang="he-IL" sz="1800" dirty="0" smtClean="0"/>
              <a:t>חצים – מייצגים תלות </a:t>
            </a:r>
          </a:p>
          <a:p>
            <a:r>
              <a:rPr lang="he-IL" sz="1800" dirty="0" smtClean="0"/>
              <a:t>אליפסות – מטרות</a:t>
            </a:r>
            <a:r>
              <a:rPr lang="en-US" sz="1800" dirty="0" smtClean="0"/>
              <a:t>/</a:t>
            </a:r>
            <a:r>
              <a:rPr lang="he-IL" sz="1800" dirty="0" smtClean="0"/>
              <a:t> פעולות</a:t>
            </a:r>
          </a:p>
          <a:p>
            <a:endParaRPr lang="he-IL" sz="1800" dirty="0"/>
          </a:p>
          <a:p>
            <a:endParaRPr lang="he-IL" sz="1800" dirty="0"/>
          </a:p>
        </p:txBody>
      </p:sp>
    </p:spTree>
    <p:extLst>
      <p:ext uri="{BB962C8B-B14F-4D97-AF65-F5344CB8AC3E}">
        <p14:creationId xmlns:p14="http://schemas.microsoft.com/office/powerpoint/2010/main" val="41843711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עגל">
  <a:themeElements>
    <a:clrScheme name="כחול חם">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מעגל">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עגל">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מעגל</Template>
  <TotalTime>1197</TotalTime>
  <Words>2833</Words>
  <Application>Microsoft Office PowerPoint</Application>
  <PresentationFormat>Widescreen</PresentationFormat>
  <Paragraphs>456</Paragraphs>
  <Slides>52</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1" baseType="lpstr">
      <vt:lpstr>Arial</vt:lpstr>
      <vt:lpstr>Calibri</vt:lpstr>
      <vt:lpstr>David</vt:lpstr>
      <vt:lpstr>Times New Roman</vt:lpstr>
      <vt:lpstr>Trebuchet MS</vt:lpstr>
      <vt:lpstr>Tw Cen MT</vt:lpstr>
      <vt:lpstr>Twentieth Century</vt:lpstr>
      <vt:lpstr>מעגל</vt:lpstr>
      <vt:lpstr>Microsoft Word Document</vt:lpstr>
      <vt:lpstr>Requirement analysis  object oriented approach</vt:lpstr>
      <vt:lpstr>PowerPoint Presentation</vt:lpstr>
      <vt:lpstr>שאלות המחקר</vt:lpstr>
      <vt:lpstr>הטכניקות</vt:lpstr>
      <vt:lpstr>PowerPoint Presentation</vt:lpstr>
      <vt:lpstr>PowerPoint Presentation</vt:lpstr>
      <vt:lpstr>PowerPoint Presentation</vt:lpstr>
      <vt:lpstr>PowerPoint Presentation</vt:lpstr>
      <vt:lpstr>Use case For the Dynamic Model</vt:lpstr>
      <vt:lpstr>PowerPoint Presentation</vt:lpstr>
      <vt:lpstr>PowerPoint Presentation</vt:lpstr>
      <vt:lpstr>PowerPoint Presentation</vt:lpstr>
      <vt:lpstr>PowerPoint Presentation</vt:lpstr>
      <vt:lpstr>PowerPoint Presentation</vt:lpstr>
      <vt:lpstr>מקרה לימוד – מערכת מידע מולטימדיה </vt:lpstr>
      <vt:lpstr>יישום הטכניקה במאמר</vt:lpstr>
      <vt:lpstr>יישום נוסף עם הסבר למציאת חלק ספציפי מתוך המידע העצום שמוחזק לנו במאגר הנתונים . כאשר המשתמש מבקש למצוא את המילה worry מתוך קטע וידאו נתון של שעה וארבעים ושבע דקות , אשר המערכת חילקה לנו לסגמנטים. המערכת תחזיר קטע בן 2 דקות עבור הסצינה הספציפית בה השחקן אמר את המילה worry</vt:lpstr>
      <vt:lpstr>MDA-Model driven architecture </vt:lpstr>
      <vt:lpstr>PowerPoint Presentation</vt:lpstr>
      <vt:lpstr>מקרה הלימוד – בקר שיוט אוטומטי לספינה</vt:lpstr>
      <vt:lpstr>PowerPoint Presentation</vt:lpstr>
      <vt:lpstr>PowerPoint Presentation</vt:lpstr>
      <vt:lpstr>PowerPoint Presentation</vt:lpstr>
      <vt:lpstr>PowerPoint Presentation</vt:lpstr>
      <vt:lpstr> Ariane 5 </vt:lpstr>
      <vt:lpstr>PowerPoint Presentation</vt:lpstr>
      <vt:lpstr>ניתוח הדרישות המקדימות</vt:lpstr>
      <vt:lpstr>ניתוח הדרישות הפרטני</vt:lpstr>
      <vt:lpstr>דוגמאות לנוסחאות</vt:lpstr>
      <vt:lpstr>דוגמאות לנוסחאות</vt:lpstr>
      <vt:lpstr>מקרה הלימוד - מדידת איכות של  מערכת של עסק בתחום הקמעונות </vt:lpstr>
      <vt:lpstr>PowerPoint Presentation</vt:lpstr>
      <vt:lpstr>PowerPoint Presentation</vt:lpstr>
      <vt:lpstr>PowerPoint Presentation</vt:lpstr>
      <vt:lpstr>SRS</vt:lpstr>
      <vt:lpstr>3. SPECIFIC REQUIREMENTS  </vt:lpstr>
      <vt:lpstr>3.1.1. USER INTERFACES REQUIREMENTS</vt:lpstr>
      <vt:lpstr>3.1.2. HARDWARE INTERFACES REQUIREMENTS </vt:lpstr>
      <vt:lpstr>3.1.3. SOFTWARE INTERFACES REQUIREMENTS </vt:lpstr>
      <vt:lpstr>3.1.4. COMMUNICATIONS INTERFACES REQUIREMENTS </vt:lpstr>
      <vt:lpstr>  OMT – OBJECT MODELING TECHNIQUE 3.2   </vt:lpstr>
      <vt:lpstr>3.2  HOODBMS- HYBRID OBJECT-ORIENTED DATABASE </vt:lpstr>
      <vt:lpstr>3.2  MDA- MODEL DRIVEN ARCHITECTURE  </vt:lpstr>
      <vt:lpstr>3.2  BOBRE - BUSINESS OBJECT BASED REQUIREMENT ENGINEERING  </vt:lpstr>
      <vt:lpstr>3.3. PERFORMANCE REQUIREMENTS </vt:lpstr>
      <vt:lpstr>3.4. DESIGN CONSTRAINT</vt:lpstr>
      <vt:lpstr>3.5. SOFTWARE SYSTEM ATTRIBUTES</vt:lpstr>
      <vt:lpstr>השוואת הטכניקות</vt:lpstr>
      <vt:lpstr>הפקת לקחים</vt:lpstr>
      <vt:lpstr>ניתוח והפקת לקחים – הנדסת דרישות</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analysis  object oriented approach</dc:title>
  <dc:creator>Oren Vaknin</dc:creator>
  <cp:lastModifiedBy>Lior Trachtman</cp:lastModifiedBy>
  <cp:revision>278</cp:revision>
  <dcterms:created xsi:type="dcterms:W3CDTF">2019-04-08T12:06:10Z</dcterms:created>
  <dcterms:modified xsi:type="dcterms:W3CDTF">2019-05-27T08:42:15Z</dcterms:modified>
</cp:coreProperties>
</file>