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7" r:id="rId1"/>
  </p:sldMasterIdLst>
  <p:notesMasterIdLst>
    <p:notesMasterId r:id="rId11"/>
  </p:notesMasterIdLst>
  <p:sldIdLst>
    <p:sldId id="265" r:id="rId2"/>
    <p:sldId id="266" r:id="rId3"/>
    <p:sldId id="267" r:id="rId4"/>
    <p:sldId id="268" r:id="rId5"/>
    <p:sldId id="269" r:id="rId6"/>
    <p:sldId id="272" r:id="rId7"/>
    <p:sldId id="275" r:id="rId8"/>
    <p:sldId id="273" r:id="rId9"/>
    <p:sldId id="274"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1959" autoAdjust="0"/>
  </p:normalViewPr>
  <p:slideViewPr>
    <p:cSldViewPr snapToGrid="0">
      <p:cViewPr varScale="1">
        <p:scale>
          <a:sx n="81" d="100"/>
          <a:sy n="81" d="100"/>
        </p:scale>
        <p:origin x="74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wikipedia.org/w/index.php?title=%D7%A9%D7%99%D7%A8%D7%95%D7%AA_%D7%90%D7%97%D7%A1%D7%95%D7%9F&amp;action=edit&amp;redlink=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he.wikipedia.org/wiki/%D7%AA%D7%95%D7%9B%D7%A0%D7%94" TargetMode="External"/><Relationship Id="rId4" Type="http://schemas.openxmlformats.org/officeDocument/2006/relationships/hyperlink" Target="https://he.wikipedia.org/wiki/%D7%90%D7%99%D7%A0%D7%98%D7%A8%D7%A0%D7%9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0"/>
            <a:r>
              <a:rPr lang="he-IL" sz="1200" b="0" i="0" u="none" strike="noStrike" cap="none" dirty="0" smtClean="0">
                <a:solidFill>
                  <a:schemeClr val="dk1"/>
                </a:solidFill>
                <a:effectLst/>
                <a:latin typeface="Calibri"/>
                <a:ea typeface="Calibri"/>
                <a:cs typeface="Calibri"/>
                <a:sym typeface="Calibri"/>
              </a:rPr>
              <a:t>שקופית מבוא:</a:t>
            </a:r>
            <a:endParaRPr lang="he-IL" dirty="0" smtClean="0">
              <a:effectLst/>
            </a:endParaRPr>
          </a:p>
          <a:p>
            <a:pPr algn="r" rtl="0"/>
            <a:r>
              <a:rPr lang="he-IL" dirty="0" smtClean="0"/>
              <a:t/>
            </a:r>
            <a:br>
              <a:rPr lang="he-IL" dirty="0" smtClean="0"/>
            </a:br>
            <a:r>
              <a:rPr lang="he-IL" sz="1200" b="1" i="0" u="none" strike="noStrike" cap="none" dirty="0" smtClean="0">
                <a:solidFill>
                  <a:schemeClr val="dk1"/>
                </a:solidFill>
                <a:effectLst/>
                <a:latin typeface="Calibri"/>
                <a:ea typeface="Calibri"/>
                <a:cs typeface="Calibri"/>
                <a:sym typeface="Calibri"/>
              </a:rPr>
              <a:t>. </a:t>
            </a:r>
            <a:r>
              <a:rPr lang="en-US" sz="1200" b="1" i="0" u="none" strike="noStrike" cap="none" dirty="0" smtClean="0">
                <a:solidFill>
                  <a:schemeClr val="dk1"/>
                </a:solidFill>
                <a:effectLst/>
                <a:latin typeface="Calibri"/>
                <a:ea typeface="Calibri"/>
                <a:cs typeface="Calibri"/>
                <a:sym typeface="Calibri"/>
              </a:rPr>
              <a:t>GitHub</a:t>
            </a:r>
            <a:r>
              <a:rPr lang="en-US" sz="1200" b="0" i="0" u="none" strike="noStrike" cap="none" dirty="0" smtClean="0">
                <a:solidFill>
                  <a:schemeClr val="dk1"/>
                </a:solidFill>
                <a:effectLst/>
                <a:latin typeface="Calibri"/>
                <a:ea typeface="Calibri"/>
                <a:cs typeface="Calibri"/>
                <a:sym typeface="Calibri"/>
              </a:rPr>
              <a:t> </a:t>
            </a:r>
            <a:r>
              <a:rPr lang="he-IL" sz="1200" b="0" i="0" u="none" strike="noStrike" cap="none" dirty="0" smtClean="0">
                <a:solidFill>
                  <a:schemeClr val="dk1"/>
                </a:solidFill>
                <a:effectLst/>
                <a:latin typeface="Calibri"/>
                <a:ea typeface="Calibri"/>
                <a:cs typeface="Calibri"/>
                <a:sym typeface="Calibri"/>
              </a:rPr>
              <a:t>הינה תוכנת ניהול גירסאות ו</a:t>
            </a:r>
            <a:r>
              <a:rPr lang="he-IL" sz="1200" b="0" i="0" u="sng" strike="noStrike" cap="none" dirty="0" smtClean="0">
                <a:solidFill>
                  <a:schemeClr val="dk1"/>
                </a:solidFill>
                <a:effectLst/>
                <a:latin typeface="Calibri"/>
                <a:ea typeface="Calibri"/>
                <a:cs typeface="Calibri"/>
                <a:sym typeface="Calibri"/>
                <a:hlinkClick r:id="rId3"/>
              </a:rPr>
              <a:t>שירות אחסון</a:t>
            </a:r>
            <a:r>
              <a:rPr lang="he-IL" sz="1200" b="0" i="0" u="none" strike="noStrike" cap="none" dirty="0" smtClean="0">
                <a:solidFill>
                  <a:schemeClr val="dk1"/>
                </a:solidFill>
                <a:effectLst/>
                <a:latin typeface="Calibri"/>
                <a:ea typeface="Calibri"/>
                <a:cs typeface="Calibri"/>
                <a:sym typeface="Calibri"/>
              </a:rPr>
              <a:t>, מבוסס </a:t>
            </a:r>
            <a:r>
              <a:rPr lang="he-IL" sz="1200" b="0" i="0" u="sng" strike="noStrike" cap="none" dirty="0" smtClean="0">
                <a:solidFill>
                  <a:schemeClr val="dk1"/>
                </a:solidFill>
                <a:effectLst/>
                <a:latin typeface="Calibri"/>
                <a:ea typeface="Calibri"/>
                <a:cs typeface="Calibri"/>
                <a:sym typeface="Calibri"/>
                <a:hlinkClick r:id="rId4"/>
              </a:rPr>
              <a:t>רשת</a:t>
            </a:r>
            <a:r>
              <a:rPr lang="he-IL" sz="1200" b="0" i="0" u="none" strike="noStrike" cap="none" dirty="0" smtClean="0">
                <a:solidFill>
                  <a:schemeClr val="dk1"/>
                </a:solidFill>
                <a:effectLst/>
                <a:latin typeface="Calibri"/>
                <a:ea typeface="Calibri"/>
                <a:cs typeface="Calibri"/>
                <a:sym typeface="Calibri"/>
              </a:rPr>
              <a:t>, עבור מיזמי פיתוח </a:t>
            </a:r>
            <a:r>
              <a:rPr lang="he-IL" sz="1200" b="0" i="0" u="sng" strike="noStrike" cap="none" dirty="0" smtClean="0">
                <a:solidFill>
                  <a:schemeClr val="dk1"/>
                </a:solidFill>
                <a:effectLst/>
                <a:latin typeface="Calibri"/>
                <a:ea typeface="Calibri"/>
                <a:cs typeface="Calibri"/>
                <a:sym typeface="Calibri"/>
                <a:hlinkClick r:id="rId5"/>
              </a:rPr>
              <a:t>תוכנה</a:t>
            </a:r>
            <a:r>
              <a:rPr lang="he-IL" sz="1200" b="0" i="0" u="none" strike="noStrike" cap="none" dirty="0" smtClean="0">
                <a:solidFill>
                  <a:schemeClr val="dk1"/>
                </a:solidFill>
                <a:effectLst/>
                <a:latin typeface="Calibri"/>
                <a:ea typeface="Calibri"/>
                <a:cs typeface="Calibri"/>
                <a:sym typeface="Calibri"/>
              </a:rPr>
              <a:t>, שבהם משתמשים בתוכנת</a:t>
            </a:r>
            <a:endParaRPr lang="he-IL" dirty="0" smtClean="0">
              <a:effectLst/>
            </a:endParaRPr>
          </a:p>
          <a:p>
            <a:pPr algn="r" rtl="0"/>
            <a:r>
              <a:rPr lang="he-IL" dirty="0" smtClean="0"/>
              <a:t/>
            </a:r>
            <a:br>
              <a:rPr lang="he-IL" dirty="0" smtClean="0"/>
            </a:br>
            <a:r>
              <a:rPr lang="he-IL" sz="1200" b="0" i="0" u="none" strike="noStrike" cap="none" dirty="0" smtClean="0">
                <a:solidFill>
                  <a:schemeClr val="dk1"/>
                </a:solidFill>
                <a:effectLst/>
                <a:latin typeface="Calibri"/>
                <a:ea typeface="Calibri"/>
                <a:cs typeface="Calibri"/>
                <a:sym typeface="Calibri"/>
              </a:rPr>
              <a:t>לאחסן קבצים ושימוש בקבצים דרך האינטרנט.</a:t>
            </a:r>
            <a:r>
              <a:rPr lang="en-US" sz="1200" b="0" i="0" u="none" strike="noStrike" cap="none" dirty="0" smtClean="0">
                <a:solidFill>
                  <a:schemeClr val="dk1"/>
                </a:solidFill>
                <a:effectLst/>
                <a:latin typeface="Calibri"/>
                <a:ea typeface="Calibri"/>
                <a:cs typeface="Calibri"/>
                <a:sym typeface="Calibri"/>
              </a:rPr>
              <a:t>Hosting service</a:t>
            </a:r>
            <a:endParaRPr lang="en-US" dirty="0" smtClean="0">
              <a:effectLst/>
            </a:endParaRPr>
          </a:p>
          <a:p>
            <a:pPr algn="r" rtl="0"/>
            <a:r>
              <a:rPr lang="en-US" dirty="0" smtClean="0"/>
              <a:t/>
            </a:r>
            <a:br>
              <a:rPr lang="en-US" dirty="0" smtClean="0"/>
            </a:br>
            <a:r>
              <a:rPr lang="he-IL" sz="1200" b="0" i="0" u="none" strike="noStrike" cap="none" dirty="0" smtClean="0">
                <a:solidFill>
                  <a:schemeClr val="dk1"/>
                </a:solidFill>
                <a:effectLst/>
                <a:latin typeface="Calibri"/>
                <a:ea typeface="Calibri"/>
                <a:cs typeface="Calibri"/>
                <a:sym typeface="Calibri"/>
              </a:rPr>
              <a:t>ניהול מעקב אחר גרסאות מרובות של אותה יחידת מידע.</a:t>
            </a:r>
            <a:r>
              <a:rPr lang="en-US" sz="1200" b="0" i="0" u="none" strike="noStrike" cap="none" dirty="0" smtClean="0">
                <a:solidFill>
                  <a:schemeClr val="dk1"/>
                </a:solidFill>
                <a:effectLst/>
                <a:latin typeface="Calibri"/>
                <a:ea typeface="Calibri"/>
                <a:cs typeface="Calibri"/>
                <a:sym typeface="Calibri"/>
              </a:rPr>
              <a:t>Git</a:t>
            </a:r>
            <a:endParaRPr lang="en-US" dirty="0" smtClean="0">
              <a:effectLst/>
            </a:endParaRPr>
          </a:p>
          <a:p>
            <a:pPr algn="r" rtl="0"/>
            <a:r>
              <a:rPr lang="en-US" dirty="0" smtClean="0"/>
              <a:t/>
            </a:r>
            <a:br>
              <a:rPr lang="en-US" dirty="0" smtClean="0"/>
            </a:br>
            <a:r>
              <a:rPr lang="he-IL" sz="1200" b="0" i="0" u="none" strike="noStrike" cap="none" dirty="0" smtClean="0">
                <a:solidFill>
                  <a:schemeClr val="dk1"/>
                </a:solidFill>
                <a:effectLst/>
                <a:latin typeface="Calibri"/>
                <a:ea typeface="Calibri"/>
                <a:cs typeface="Calibri"/>
                <a:sym typeface="Calibri"/>
              </a:rPr>
              <a:t>רכזת – רכיב ברשת מחשבים אשר מחבר בין שני מקטעים או יותר של אותה הרשת.</a:t>
            </a:r>
            <a:r>
              <a:rPr lang="en-US" sz="1200" b="0" i="0" u="none" strike="noStrike" cap="none" dirty="0" smtClean="0">
                <a:solidFill>
                  <a:schemeClr val="dk1"/>
                </a:solidFill>
                <a:effectLst/>
                <a:latin typeface="Calibri"/>
                <a:ea typeface="Calibri"/>
                <a:cs typeface="Calibri"/>
                <a:sym typeface="Calibri"/>
              </a:rPr>
              <a:t>HUB</a:t>
            </a:r>
            <a:endParaRPr lang="en-US" dirty="0" smtClean="0">
              <a:effectLst/>
            </a:endParaRPr>
          </a:p>
          <a:p>
            <a:pPr algn="r" rtl="0"/>
            <a:r>
              <a:rPr lang="en-US" dirty="0" smtClean="0"/>
              <a:t/>
            </a:r>
            <a:br>
              <a:rPr lang="en-US" dirty="0" smtClean="0"/>
            </a:br>
            <a:r>
              <a:rPr lang="he-IL" sz="1200" b="0" i="0" u="none" strike="noStrike" cap="none" dirty="0" smtClean="0">
                <a:solidFill>
                  <a:schemeClr val="dk1"/>
                </a:solidFill>
                <a:effectLst/>
                <a:latin typeface="Calibri"/>
                <a:ea typeface="Calibri"/>
                <a:cs typeface="Calibri"/>
                <a:sym typeface="Calibri"/>
              </a:rPr>
              <a:t>שיתוף פעולה </a:t>
            </a:r>
            <a:r>
              <a:rPr lang="en-US" sz="1200" b="0" i="0" u="none" strike="noStrike" cap="none" dirty="0" smtClean="0">
                <a:solidFill>
                  <a:schemeClr val="dk1"/>
                </a:solidFill>
                <a:effectLst/>
                <a:latin typeface="Calibri"/>
                <a:ea typeface="Calibri"/>
                <a:cs typeface="Calibri"/>
                <a:sym typeface="Calibri"/>
              </a:rPr>
              <a:t>collaboration</a:t>
            </a:r>
            <a:endParaRPr lang="en-US" dirty="0" smtClean="0">
              <a:effectLst/>
            </a:endParaRPr>
          </a:p>
          <a:p>
            <a:pPr algn="r" rtl="0"/>
            <a:r>
              <a:rPr lang="en-US" dirty="0" smtClean="0"/>
              <a:t/>
            </a:r>
            <a:br>
              <a:rPr lang="en-US" dirty="0" smtClean="0"/>
            </a:br>
            <a:r>
              <a:rPr lang="he-IL" sz="1200" b="0" i="0" u="none" strike="noStrike" cap="none" dirty="0" smtClean="0">
                <a:solidFill>
                  <a:schemeClr val="dk1"/>
                </a:solidFill>
                <a:effectLst/>
                <a:latin typeface="Calibri"/>
                <a:ea typeface="Calibri"/>
                <a:cs typeface="Calibri"/>
                <a:sym typeface="Calibri"/>
              </a:rPr>
              <a:t>שיטה לבניית מאגרי מידע ואתרי אינטרנט בהם התוכן נכתב ונערך עי כלל הגולשים.</a:t>
            </a:r>
            <a:r>
              <a:rPr lang="en-US" sz="1200" b="0" i="0" u="none" strike="noStrike" cap="none" dirty="0" smtClean="0">
                <a:solidFill>
                  <a:schemeClr val="dk1"/>
                </a:solidFill>
                <a:effectLst/>
                <a:latin typeface="Calibri"/>
                <a:ea typeface="Calibri"/>
                <a:cs typeface="Calibri"/>
                <a:sym typeface="Calibri"/>
              </a:rPr>
              <a:t>wikis</a:t>
            </a:r>
            <a:endParaRPr lang="en-US" dirty="0" smtClean="0">
              <a:effectLst/>
            </a:endParaRPr>
          </a:p>
          <a:p>
            <a:pPr algn="r" rtl="0"/>
            <a:r>
              <a:rPr lang="en-US" dirty="0" smtClean="0"/>
              <a:t/>
            </a:r>
            <a:br>
              <a:rPr lang="en-US" dirty="0" smtClean="0"/>
            </a:br>
            <a:r>
              <a:rPr lang="he-IL" sz="1200" b="0" i="0" u="none" strike="noStrike" cap="none" dirty="0" smtClean="0">
                <a:solidFill>
                  <a:schemeClr val="dk1"/>
                </a:solidFill>
                <a:effectLst/>
                <a:latin typeface="Calibri"/>
                <a:ea typeface="Calibri"/>
                <a:cs typeface="Calibri"/>
                <a:sym typeface="Calibri"/>
              </a:rPr>
              <a:t>מאגרים </a:t>
            </a:r>
            <a:r>
              <a:rPr lang="en-US" sz="1200" b="0" i="0" u="none" strike="noStrike" cap="none" dirty="0" smtClean="0">
                <a:solidFill>
                  <a:schemeClr val="dk1"/>
                </a:solidFill>
                <a:effectLst/>
                <a:latin typeface="Calibri"/>
                <a:ea typeface="Calibri"/>
                <a:cs typeface="Calibri"/>
                <a:sym typeface="Calibri"/>
              </a:rPr>
              <a:t>repositories</a:t>
            </a:r>
            <a:endParaRPr lang="en-US" dirty="0" smtClean="0">
              <a:effectLst/>
            </a:endParaRP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153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rtl="0">
              <a:spcBef>
                <a:spcPts val="0"/>
              </a:spcBef>
              <a:spcAft>
                <a:spcPts val="0"/>
              </a:spcAft>
              <a:buNone/>
            </a:pPr>
            <a:r>
              <a:rPr lang="he-IL" sz="1200" b="0" i="0" u="none" strike="noStrike" cap="none" dirty="0" smtClean="0">
                <a:solidFill>
                  <a:schemeClr val="dk1"/>
                </a:solidFill>
                <a:latin typeface="Calibri"/>
                <a:ea typeface="Calibri"/>
                <a:cs typeface="Calibri"/>
                <a:sym typeface="Calibri"/>
              </a:rPr>
              <a:t>שקופית מבוא:</a:t>
            </a:r>
            <a:endParaRPr lang="he-IL" dirty="0" smtClean="0"/>
          </a:p>
          <a:p>
            <a:pPr marL="0" marR="0" lvl="0" indent="0" algn="r" rtl="0">
              <a:spcBef>
                <a:spcPts val="0"/>
              </a:spcBef>
              <a:spcAft>
                <a:spcPts val="0"/>
              </a:spcAft>
              <a:buNone/>
            </a:pPr>
            <a:endParaRPr lang="he-IL" sz="1200" b="0" i="0" u="none" strike="noStrike" cap="none" dirty="0" smtClean="0">
              <a:solidFill>
                <a:schemeClr val="dk1"/>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200"/>
              <a:buFont typeface="Calibri"/>
              <a:buNone/>
            </a:pPr>
            <a:r>
              <a:rPr lang="he-IL" dirty="0" smtClean="0"/>
              <a:t>מערכת בקרת גרסאות למעקב אחר שינויים בקבצי מחשב ותיאום עבודה על קבצים אלה בין מספר אנשים.</a:t>
            </a:r>
          </a:p>
          <a:p>
            <a:pPr marL="0" marR="0" lvl="0" indent="0" algn="r" rtl="0">
              <a:lnSpc>
                <a:spcPct val="100000"/>
              </a:lnSpc>
              <a:spcBef>
                <a:spcPts val="0"/>
              </a:spcBef>
              <a:spcAft>
                <a:spcPts val="0"/>
              </a:spcAft>
              <a:buClr>
                <a:schemeClr val="dk1"/>
              </a:buClr>
              <a:buSzPts val="1200"/>
              <a:buFont typeface="Calibri"/>
              <a:buNone/>
            </a:pPr>
            <a:endParaRPr lang="he-IL" sz="1200" b="0" i="0" u="none" strike="noStrike" cap="none" dirty="0" smtClean="0">
              <a:solidFill>
                <a:schemeClr val="dk1"/>
              </a:solidFill>
              <a:latin typeface="Calibri"/>
              <a:ea typeface="Calibri"/>
              <a:cs typeface="Calibri"/>
              <a:sym typeface="Calibri"/>
            </a:endParaRPr>
          </a:p>
          <a:p>
            <a:pPr marL="0" marR="0" lvl="0" indent="0" algn="r" rtl="0">
              <a:spcBef>
                <a:spcPts val="0"/>
              </a:spcBef>
              <a:spcAft>
                <a:spcPts val="0"/>
              </a:spcAft>
              <a:buNone/>
            </a:pPr>
            <a:r>
              <a:rPr lang="he-IL" sz="1200" b="0" i="0" u="none" strike="noStrike" cap="none" dirty="0" smtClean="0">
                <a:solidFill>
                  <a:schemeClr val="dk1"/>
                </a:solidFill>
                <a:latin typeface="Calibri"/>
                <a:ea typeface="Calibri"/>
                <a:cs typeface="Calibri"/>
                <a:sym typeface="Calibri"/>
              </a:rPr>
              <a:t> ניהול מעקב אחר גרסאות מרובות של אותה יחידת מידע.</a:t>
            </a:r>
            <a:r>
              <a:rPr lang="en-US" sz="1200" b="0" i="0" u="none" strike="noStrike" cap="none" dirty="0" smtClean="0">
                <a:solidFill>
                  <a:schemeClr val="dk1"/>
                </a:solidFill>
                <a:latin typeface="Calibri"/>
                <a:ea typeface="Calibri"/>
                <a:cs typeface="Calibri"/>
                <a:sym typeface="Calibri"/>
              </a:rPr>
              <a:t>Git</a:t>
            </a:r>
          </a:p>
          <a:p>
            <a:pPr marL="0" marR="0" lvl="0" indent="0" algn="r" rtl="0">
              <a:spcBef>
                <a:spcPts val="0"/>
              </a:spcBef>
              <a:spcAft>
                <a:spcPts val="0"/>
              </a:spcAft>
              <a:buNone/>
            </a:pPr>
            <a:endParaRPr lang="en-US" sz="1200" b="0" i="0" u="none" strike="noStrike" cap="none" dirty="0" smtClean="0">
              <a:solidFill>
                <a:schemeClr val="dk1"/>
              </a:solidFill>
              <a:latin typeface="Calibri"/>
              <a:ea typeface="Calibri"/>
              <a:cs typeface="Calibri"/>
              <a:sym typeface="Calibri"/>
            </a:endParaRPr>
          </a:p>
          <a:p>
            <a:pPr marL="0" marR="0" lvl="0" indent="0" algn="r" rtl="0">
              <a:spcBef>
                <a:spcPts val="0"/>
              </a:spcBef>
              <a:spcAft>
                <a:spcPts val="0"/>
              </a:spcAft>
              <a:buNone/>
            </a:pPr>
            <a:r>
              <a:rPr lang="en-US" sz="1200" b="0" i="0" u="none" strike="noStrike" cap="none" dirty="0" smtClean="0">
                <a:solidFill>
                  <a:schemeClr val="dk1"/>
                </a:solidFill>
                <a:latin typeface="Calibri"/>
                <a:ea typeface="Calibri"/>
                <a:cs typeface="Calibri"/>
                <a:sym typeface="Calibri"/>
              </a:rPr>
              <a:t> </a:t>
            </a:r>
            <a:r>
              <a:rPr lang="he-IL" sz="1200" b="0" i="0" u="none" strike="noStrike" cap="none" dirty="0" smtClean="0">
                <a:solidFill>
                  <a:schemeClr val="dk1"/>
                </a:solidFill>
                <a:latin typeface="Calibri"/>
                <a:ea typeface="Calibri"/>
                <a:cs typeface="Calibri"/>
                <a:sym typeface="Calibri"/>
              </a:rPr>
              <a:t>רכזת – רכיב ברשת מחשבים אשר מחבר בין שני מקטעים או יותר של אותה הרשת.</a:t>
            </a:r>
            <a:r>
              <a:rPr lang="en-US" sz="1200" b="0" i="0" u="none" strike="noStrike" cap="none" dirty="0" smtClean="0">
                <a:solidFill>
                  <a:schemeClr val="dk1"/>
                </a:solidFill>
                <a:latin typeface="Calibri"/>
                <a:ea typeface="Calibri"/>
                <a:cs typeface="Calibri"/>
                <a:sym typeface="Calibri"/>
              </a:rPr>
              <a:t>HUB</a:t>
            </a:r>
          </a:p>
          <a:p>
            <a:pPr marL="0" marR="0" lvl="0" indent="0" algn="r" rtl="0">
              <a:spcBef>
                <a:spcPts val="0"/>
              </a:spcBef>
              <a:spcAft>
                <a:spcPts val="0"/>
              </a:spcAft>
              <a:buNone/>
            </a:pPr>
            <a:endParaRPr lang="en-US" sz="1200" b="0" i="0" u="none" strike="noStrike" cap="none" dirty="0" smtClean="0">
              <a:solidFill>
                <a:schemeClr val="dk1"/>
              </a:solidFill>
              <a:latin typeface="Calibri"/>
              <a:ea typeface="Calibri"/>
              <a:cs typeface="Calibri"/>
              <a:sym typeface="Calibri"/>
            </a:endParaRPr>
          </a:p>
          <a:p>
            <a:pPr marL="0" marR="0" lvl="0" indent="0" algn="r" rtl="0">
              <a:spcBef>
                <a:spcPts val="0"/>
              </a:spcBef>
              <a:spcAft>
                <a:spcPts val="0"/>
              </a:spcAft>
              <a:buNone/>
            </a:pPr>
            <a:r>
              <a:rPr lang="en-US" sz="1200" b="0" i="0" u="none" strike="noStrike" cap="none" dirty="0" smtClean="0">
                <a:solidFill>
                  <a:schemeClr val="dk1"/>
                </a:solidFill>
                <a:latin typeface="Calibri"/>
                <a:ea typeface="Calibri"/>
                <a:cs typeface="Calibri"/>
                <a:sym typeface="Calibri"/>
              </a:rPr>
              <a:t> </a:t>
            </a:r>
            <a:r>
              <a:rPr lang="he-IL" sz="1200" b="0" i="0" u="none" strike="noStrike" cap="none" dirty="0" smtClean="0">
                <a:solidFill>
                  <a:schemeClr val="dk1"/>
                </a:solidFill>
                <a:latin typeface="Calibri"/>
                <a:ea typeface="Calibri"/>
                <a:cs typeface="Calibri"/>
                <a:sym typeface="Calibri"/>
              </a:rPr>
              <a:t>מאגרים </a:t>
            </a:r>
            <a:r>
              <a:rPr lang="en-US" sz="1200" b="0" i="0" u="none" strike="noStrike" cap="none" dirty="0" smtClean="0">
                <a:solidFill>
                  <a:schemeClr val="dk1"/>
                </a:solidFill>
                <a:latin typeface="Calibri"/>
                <a:ea typeface="Calibri"/>
                <a:cs typeface="Calibri"/>
                <a:sym typeface="Calibri"/>
              </a:rPr>
              <a:t>repositories</a:t>
            </a:r>
          </a:p>
          <a:p>
            <a:pPr marL="0" marR="0" lvl="0" indent="0" algn="r" rtl="0">
              <a:spcBef>
                <a:spcPts val="0"/>
              </a:spcBef>
              <a:spcAft>
                <a:spcPts val="0"/>
              </a:spcAft>
              <a:buNone/>
            </a:pPr>
            <a:endParaRPr lang="en-US" dirty="0" smtClean="0"/>
          </a:p>
          <a:p>
            <a:pPr marL="0" marR="0" lvl="0" indent="0" algn="r" rtl="0">
              <a:spcBef>
                <a:spcPts val="0"/>
              </a:spcBef>
              <a:spcAft>
                <a:spcPts val="0"/>
              </a:spcAft>
              <a:buNone/>
            </a:pPr>
            <a:r>
              <a:rPr lang="he-IL" dirty="0" smtClean="0"/>
              <a:t>חיבור של שני המושגים</a:t>
            </a:r>
            <a:r>
              <a:rPr lang="he-IL" baseline="0" dirty="0" smtClean="0"/>
              <a:t> הללו יוצרים את הפלטפורמה.</a:t>
            </a:r>
            <a:endParaRPr lang="he-IL" dirty="0" smtClean="0"/>
          </a:p>
          <a:p>
            <a:endParaRPr lang="he-IL"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041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שלבים</a:t>
            </a:r>
            <a:r>
              <a:rPr lang="he-IL" baseline="0" dirty="0" smtClean="0"/>
              <a:t> להצגה</a:t>
            </a:r>
          </a:p>
          <a:p>
            <a:pPr algn="r"/>
            <a:r>
              <a:rPr lang="he-IL" baseline="0" dirty="0" smtClean="0"/>
              <a:t>1) התחברות למשתמש</a:t>
            </a:r>
          </a:p>
          <a:p>
            <a:pPr algn="r"/>
            <a:r>
              <a:rPr lang="he-IL" dirty="0" smtClean="0"/>
              <a:t>2) יצירת</a:t>
            </a:r>
            <a:r>
              <a:rPr lang="he-IL" baseline="0" dirty="0" smtClean="0"/>
              <a:t> מאגר</a:t>
            </a:r>
          </a:p>
          <a:p>
            <a:pPr algn="r"/>
            <a:r>
              <a:rPr lang="he-IL" baseline="0" dirty="0" smtClean="0"/>
              <a:t>3) יצירת תיקיה עם קובץ</a:t>
            </a:r>
          </a:p>
          <a:p>
            <a:pPr algn="r"/>
            <a:r>
              <a:rPr lang="he-IL" baseline="0" dirty="0" smtClean="0"/>
              <a:t>4) חיבור תיקיה למאגר</a:t>
            </a:r>
          </a:p>
          <a:p>
            <a:pPr algn="r"/>
            <a:r>
              <a:rPr lang="he-IL" baseline="0" dirty="0" smtClean="0"/>
              <a:t>5) העלאת קבצים למאגר</a:t>
            </a:r>
          </a:p>
          <a:p>
            <a:pPr algn="r"/>
            <a:r>
              <a:rPr lang="he-IL" baseline="0" dirty="0" smtClean="0"/>
              <a:t>6) שיתוף חברים למאגר</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3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eriod"/>
            </a:pPr>
            <a:r>
              <a:rPr lang="en-US" b="1" dirty="0" smtClean="0"/>
              <a:t>It makes it easy to contribute to your open source projects</a:t>
            </a:r>
            <a:endParaRPr lang="he-IL" b="1" dirty="0" smtClean="0"/>
          </a:p>
          <a:p>
            <a:pPr marL="228600" indent="0">
              <a:buNone/>
            </a:pPr>
            <a:r>
              <a:rPr lang="he-IL" b="1" dirty="0" smtClean="0"/>
              <a:t>מכיוון</a:t>
            </a:r>
            <a:r>
              <a:rPr lang="he-IL" b="1" baseline="0" dirty="0" smtClean="0"/>
              <a:t> שזה קוד פתוח אז אנשים אחרים יכולים לצפות בקוד שלי ולהגיב לי אם צריך להוסיף\לשנות\למחוק דברים מהקוד.</a:t>
            </a:r>
            <a:r>
              <a:rPr lang="en-US" dirty="0" smtClean="0"/>
              <a:t/>
            </a:r>
            <a:br>
              <a:rPr lang="en-US" dirty="0" smtClean="0"/>
            </a:br>
            <a:r>
              <a:rPr lang="en-US" dirty="0" smtClean="0"/>
              <a:t>To be honest, nearly every open-source project uses GitHub to manage their project. Using GitHub is free if your project is open source and includes a wiki and issue tracker that makes it easy to include more in-depth documentation and get feedback about your project. If you want to contribute, you just fork a project, make your changes and then send them a pull request using GitHub web interface.</a:t>
            </a:r>
          </a:p>
          <a:p>
            <a:r>
              <a:rPr lang="en-US" dirty="0" smtClean="0"/>
              <a:t> </a:t>
            </a:r>
          </a:p>
          <a:p>
            <a:r>
              <a:rPr lang="en-US" b="1" dirty="0" smtClean="0"/>
              <a:t>2. Documentation</a:t>
            </a:r>
            <a:br>
              <a:rPr lang="en-US" b="1" dirty="0" smtClean="0"/>
            </a:br>
            <a:r>
              <a:rPr lang="he-IL" b="1" dirty="0" smtClean="0"/>
              <a:t>הגיט מאפשר לי לתעד</a:t>
            </a:r>
            <a:r>
              <a:rPr lang="he-IL" b="1" baseline="0" dirty="0" smtClean="0"/>
              <a:t> כל צעד וצעד שאני עושה בקוד. בנוסף מאשר לי להוסיף הערות בנושאים שונים.</a:t>
            </a:r>
            <a:r>
              <a:rPr lang="en-US" dirty="0" smtClean="0"/>
              <a:t/>
            </a:r>
            <a:br>
              <a:rPr lang="en-US" dirty="0" smtClean="0"/>
            </a:br>
            <a:r>
              <a:rPr lang="en-US" dirty="0" smtClean="0"/>
              <a:t>By using GitHub, you make it easier to get excellent documentation. Their help section and guides have articles for nearly any topic related to git that you can think of.</a:t>
            </a:r>
          </a:p>
          <a:p>
            <a:r>
              <a:rPr lang="en-US" dirty="0" smtClean="0"/>
              <a:t> </a:t>
            </a:r>
          </a:p>
          <a:p>
            <a:r>
              <a:rPr lang="en-US" b="1" dirty="0" smtClean="0"/>
              <a:t>3. Showcase your work</a:t>
            </a:r>
            <a:endParaRPr lang="he-IL" b="1" dirty="0" smtClean="0"/>
          </a:p>
          <a:p>
            <a:r>
              <a:rPr lang="he-IL" b="1" dirty="0" smtClean="0"/>
              <a:t>מאפשר</a:t>
            </a:r>
            <a:r>
              <a:rPr lang="he-IL" b="1" baseline="0" dirty="0" smtClean="0"/>
              <a:t> לי לגייס עובדים לפוייקטים שלי.</a:t>
            </a:r>
            <a:r>
              <a:rPr lang="en-US" dirty="0" smtClean="0"/>
              <a:t/>
            </a:r>
            <a:br>
              <a:rPr lang="en-US" dirty="0" smtClean="0"/>
            </a:br>
            <a:r>
              <a:rPr lang="en-US" dirty="0" smtClean="0"/>
              <a:t>Are you a developer and wishes to attract recruiters? GitHub is the best tool you can rely on for this. Today, when searching for new recruits for their project, most companies look into the GitHub profiles. If your profile is available, you will have a higher chance of being recruited even if you are not from a great university or college.</a:t>
            </a:r>
          </a:p>
          <a:p>
            <a:r>
              <a:rPr lang="en-US" dirty="0" smtClean="0"/>
              <a:t> </a:t>
            </a:r>
          </a:p>
          <a:p>
            <a:r>
              <a:rPr lang="en-US" b="1" dirty="0" smtClean="0"/>
              <a:t>4. Markdown</a:t>
            </a:r>
          </a:p>
          <a:p>
            <a:r>
              <a:rPr lang="he-IL" b="1" dirty="0" smtClean="0"/>
              <a:t>מאפשר</a:t>
            </a:r>
            <a:r>
              <a:rPr lang="he-IL" b="1" baseline="0" dirty="0" smtClean="0"/>
              <a:t> לערוך את הטקטס של הדוקומיטציה. להדגיש, לרווח, להוסיף תמונות וכו...</a:t>
            </a:r>
            <a:r>
              <a:rPr lang="en-US" dirty="0" smtClean="0"/>
              <a:t/>
            </a:r>
            <a:br>
              <a:rPr lang="en-US" dirty="0" smtClean="0"/>
            </a:br>
            <a:r>
              <a:rPr lang="en-US" dirty="0" err="1" smtClean="0"/>
              <a:t>Markdown</a:t>
            </a:r>
            <a:r>
              <a:rPr lang="en-US" dirty="0" smtClean="0"/>
              <a:t> allows you to use a simple text editor to write formatted documents. GitHub has revolutionized writing by channeling everything through Markdown: from the issue tracker, user comments, everything. With so many other programming languages to learn for setting up projects, it’s really a big benefit to have your content inputted in a format without having to learn yet another system.</a:t>
            </a:r>
          </a:p>
          <a:p>
            <a:r>
              <a:rPr lang="en-US" dirty="0" smtClean="0"/>
              <a:t> </a:t>
            </a:r>
          </a:p>
          <a:p>
            <a:r>
              <a:rPr lang="en-US" b="1" dirty="0" smtClean="0"/>
              <a:t>5. GitHub is a repository</a:t>
            </a:r>
            <a:endParaRPr lang="he-IL" b="1" dirty="0" smtClean="0"/>
          </a:p>
          <a:p>
            <a:r>
              <a:rPr lang="he-IL" b="1" dirty="0" smtClean="0"/>
              <a:t>הגיט הוא</a:t>
            </a:r>
            <a:r>
              <a:rPr lang="he-IL" b="1" baseline="0" dirty="0" smtClean="0"/>
              <a:t> אתר שמכיל את כל המאגר נתונים.</a:t>
            </a:r>
          </a:p>
          <a:p>
            <a:r>
              <a:rPr lang="he-IL" b="1" baseline="0" dirty="0" smtClean="0"/>
              <a:t>לא צריך לשמור את המידע על שרתים אחרים או על המחשב.</a:t>
            </a:r>
            <a:r>
              <a:rPr lang="en-US" dirty="0" smtClean="0"/>
              <a:t/>
            </a:r>
            <a:br>
              <a:rPr lang="en-US" dirty="0" smtClean="0"/>
            </a:br>
            <a:r>
              <a:rPr lang="en-US" dirty="0" smtClean="0"/>
              <a:t>This was already mentioned before, but it’s important to note, GitHub is a repository.</a:t>
            </a:r>
            <a:br>
              <a:rPr lang="en-US" dirty="0" smtClean="0"/>
            </a:br>
            <a:r>
              <a:rPr lang="en-US" dirty="0" smtClean="0"/>
              <a:t>What this means that it allows your work to get out there in front of the public. Moreover, GitHub is one of the largest coding communities around right now, so it’s wide exposure for your project.</a:t>
            </a:r>
          </a:p>
          <a:p>
            <a:r>
              <a:rPr lang="en-US" dirty="0" smtClean="0"/>
              <a:t> </a:t>
            </a:r>
          </a:p>
          <a:p>
            <a:r>
              <a:rPr lang="en-US" b="1" dirty="0" smtClean="0"/>
              <a:t>6. Track changes in your co</a:t>
            </a:r>
            <a:r>
              <a:rPr lang="en-US" b="1" dirty="0" smtClean="0">
                <a:effectLst/>
              </a:rPr>
              <a:t>de across versions</a:t>
            </a:r>
            <a:endParaRPr lang="he-IL" b="1" dirty="0" smtClean="0">
              <a:effectLst/>
            </a:endParaRPr>
          </a:p>
          <a:p>
            <a:r>
              <a:rPr lang="he-IL" b="1" dirty="0" smtClean="0">
                <a:effectLst/>
              </a:rPr>
              <a:t>מכיוון שהרבה אנשים כותבים את הקוד אז קשה מאוד לעקוב אחר שינויים</a:t>
            </a:r>
            <a:r>
              <a:rPr lang="he-IL" b="1" baseline="0" dirty="0" smtClean="0">
                <a:effectLst/>
              </a:rPr>
              <a:t> בגרסאות או בקוד. הגיט מאפשר לי לדעת על כל ההיסטוריה והמהלכים שהמתכנתים עושים בקוד.</a:t>
            </a:r>
            <a:r>
              <a:rPr lang="en-US" dirty="0" smtClean="0"/>
              <a:t/>
            </a:r>
            <a:br>
              <a:rPr lang="en-US" dirty="0" smtClean="0"/>
            </a:br>
            <a:r>
              <a:rPr lang="en-US" dirty="0" smtClean="0"/>
              <a:t>When multiple people collaborate on a project, it’s hard to keep track revisions—who changed what, when, and where those files are stored. GitHub takes care of this problem by keeping track of all the changes that have been pushed to the repository. Much like using Microsoft Word or Google Drive, you can have a version history of your code so that previous versions are not lost with every iteration.</a:t>
            </a:r>
          </a:p>
          <a:p>
            <a:r>
              <a:rPr lang="en-US" dirty="0" smtClean="0"/>
              <a:t> </a:t>
            </a:r>
          </a:p>
          <a:p>
            <a:r>
              <a:rPr lang="en-US" b="1" dirty="0" smtClean="0"/>
              <a:t>7. Integration options</a:t>
            </a:r>
            <a:endParaRPr lang="he-IL" b="1" dirty="0" smtClean="0"/>
          </a:p>
          <a:p>
            <a:r>
              <a:rPr lang="he-IL" b="1" dirty="0" smtClean="0"/>
              <a:t>הגיט מאפשר לי לשלב את הקוד עם עוד פלטפורמוט שונות כמו</a:t>
            </a:r>
            <a:r>
              <a:rPr lang="he-IL" b="1" baseline="0" dirty="0" smtClean="0"/>
              <a:t> גוגל אמזון ועוד.</a:t>
            </a:r>
            <a:r>
              <a:rPr lang="en-US" dirty="0" smtClean="0"/>
              <a:t/>
            </a:r>
            <a:br>
              <a:rPr lang="en-US" dirty="0" smtClean="0"/>
            </a:br>
            <a:r>
              <a:rPr lang="en-US" dirty="0" smtClean="0"/>
              <a:t>GitHub can integrate with common platforms such as Amazon and Google Cloud, services such as Code Climate to track your feedback, and can highlight syntax in over 200 different programming languages.</a:t>
            </a:r>
          </a:p>
          <a:p>
            <a:pPr marL="0" lvl="0" indent="0">
              <a:spcBef>
                <a:spcPts val="0"/>
              </a:spcBef>
              <a:spcAft>
                <a:spcPts val="0"/>
              </a:spcAft>
              <a:buNone/>
            </a:pPr>
            <a:endParaRPr lang="en-US" dirty="0" smtClean="0"/>
          </a:p>
          <a:p>
            <a:endParaRPr lang="he-IL"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383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eriod"/>
            </a:pPr>
            <a:r>
              <a:rPr lang="he-IL" baseline="0" dirty="0" smtClean="0"/>
              <a:t>מי שחדש בגיט לוקח לו זמן להתרגל ולהבין איך עובדים עם האתר הזה אך לאחר מעט תרגול הוא כבר בתוך זה.</a:t>
            </a:r>
          </a:p>
          <a:p>
            <a:pPr>
              <a:buAutoNum type="arabicPeriod"/>
            </a:pPr>
            <a:r>
              <a:rPr lang="he-IL" dirty="0" smtClean="0"/>
              <a:t>למי</a:t>
            </a:r>
            <a:r>
              <a:rPr lang="he-IL" baseline="0" dirty="0" smtClean="0"/>
              <a:t> </a:t>
            </a:r>
            <a:r>
              <a:rPr lang="he-IL" baseline="0" dirty="0" smtClean="0"/>
              <a:t>שרוצה לשמור מאגר קוד פרטי או לבצע עוד מספר פעולות בגיט אצטרך לשלם סכום סמלי עבור השירות</a:t>
            </a:r>
            <a:r>
              <a:rPr lang="he-IL" baseline="0" dirty="0" smtClean="0"/>
              <a:t>.</a:t>
            </a:r>
          </a:p>
          <a:p>
            <a:pPr>
              <a:buAutoNum type="arabicPeriod"/>
            </a:pPr>
            <a:r>
              <a:rPr lang="he-IL" baseline="0" dirty="0" smtClean="0"/>
              <a:t>הקוד שלנו חשוף לפגיעות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461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683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שלבים</a:t>
            </a:r>
            <a:r>
              <a:rPr lang="he-IL" baseline="0" dirty="0" smtClean="0"/>
              <a:t> להצגה</a:t>
            </a:r>
          </a:p>
          <a:p>
            <a:pPr algn="r"/>
            <a:r>
              <a:rPr lang="he-IL" baseline="0" dirty="0" smtClean="0"/>
              <a:t>1) התחברות למשתמש</a:t>
            </a:r>
          </a:p>
          <a:p>
            <a:pPr algn="r"/>
            <a:r>
              <a:rPr lang="he-IL" dirty="0" smtClean="0"/>
              <a:t>2) יצירת</a:t>
            </a:r>
            <a:r>
              <a:rPr lang="he-IL" baseline="0" dirty="0" smtClean="0"/>
              <a:t> מאגר</a:t>
            </a:r>
          </a:p>
          <a:p>
            <a:pPr algn="r"/>
            <a:r>
              <a:rPr lang="he-IL" baseline="0" dirty="0" smtClean="0"/>
              <a:t>3) יצירת תיקיה עם קובץ</a:t>
            </a:r>
          </a:p>
          <a:p>
            <a:pPr algn="r"/>
            <a:r>
              <a:rPr lang="he-IL" baseline="0" dirty="0" smtClean="0"/>
              <a:t>4) חיבור תיקיה למאגר</a:t>
            </a:r>
          </a:p>
          <a:p>
            <a:pPr algn="r"/>
            <a:r>
              <a:rPr lang="he-IL" baseline="0" dirty="0" smtClean="0"/>
              <a:t>5) העלאת קבצים למאגר</a:t>
            </a:r>
          </a:p>
          <a:p>
            <a:pPr algn="r"/>
            <a:r>
              <a:rPr lang="he-IL" baseline="0" dirty="0" smtClean="0"/>
              <a:t>6) שיתוף חברים למאגר</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602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12373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074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527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00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78199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280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072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4825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321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47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412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397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1056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70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8427314"/>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2061" y="35169"/>
            <a:ext cx="3813128" cy="2836985"/>
          </a:xfrm>
          <a:prstGeom prst="rect">
            <a:avLst/>
          </a:prstGeom>
        </p:spPr>
      </p:pic>
      <p:sp>
        <p:nvSpPr>
          <p:cNvPr id="9" name="Rectangle 8"/>
          <p:cNvSpPr/>
          <p:nvPr/>
        </p:nvSpPr>
        <p:spPr>
          <a:xfrm>
            <a:off x="123878" y="3077531"/>
            <a:ext cx="6381875" cy="2308324"/>
          </a:xfrm>
          <a:prstGeom prst="rect">
            <a:avLst/>
          </a:prstGeom>
          <a:noFill/>
        </p:spPr>
        <p:txBody>
          <a:bodyPr wrap="none" lIns="91440" tIns="45720" rIns="91440" bIns="4572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By: Roman Prasolov </a:t>
            </a:r>
          </a:p>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Lior Trachtman</a:t>
            </a:r>
          </a:p>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J</a:t>
            </a: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onathan </a:t>
            </a: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a:t>
            </a: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arta</a:t>
            </a:r>
            <a:endPar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923479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99"/>
          <p:cNvSpPr txBox="1">
            <a:spLocks noGrp="1"/>
          </p:cNvSpPr>
          <p:nvPr>
            <p:ph type="title"/>
          </p:nvPr>
        </p:nvSpPr>
        <p:spPr>
          <a:xfrm>
            <a:off x="167902" y="225427"/>
            <a:ext cx="10515600" cy="833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dirty="0">
                <a:solidFill>
                  <a:schemeClr val="dk1"/>
                </a:solidFill>
                <a:latin typeface="+mn-lt"/>
                <a:sym typeface="Calibri"/>
              </a:rPr>
              <a:t>Introduction of </a:t>
            </a:r>
            <a:r>
              <a:rPr lang="en-US" sz="4400" b="1" dirty="0">
                <a:solidFill>
                  <a:schemeClr val="tx1"/>
                </a:solidFill>
                <a:latin typeface="+mn-lt"/>
                <a:sym typeface="Calibri"/>
              </a:rPr>
              <a:t>GitHub</a:t>
            </a:r>
            <a:endParaRPr sz="4400" b="1" dirty="0">
              <a:solidFill>
                <a:schemeClr val="tx1"/>
              </a:solidFill>
              <a:latin typeface="+mn-lt"/>
              <a:sym typeface="Calibri"/>
            </a:endParaRPr>
          </a:p>
        </p:txBody>
      </p:sp>
      <p:sp>
        <p:nvSpPr>
          <p:cNvPr id="9" name="Shape 100"/>
          <p:cNvSpPr txBox="1">
            <a:spLocks noGrp="1"/>
          </p:cNvSpPr>
          <p:nvPr>
            <p:ph idx="1"/>
          </p:nvPr>
        </p:nvSpPr>
        <p:spPr>
          <a:xfrm>
            <a:off x="105510" y="1175081"/>
            <a:ext cx="10955215" cy="5474677"/>
          </a:xfrm>
          <a:prstGeom prst="rect">
            <a:avLst/>
          </a:prstGeom>
          <a:noFill/>
          <a:ln>
            <a:noFill/>
          </a:ln>
        </p:spPr>
        <p:txBody>
          <a:bodyPr spcFirstLastPara="1" wrap="square" lIns="91425" tIns="45700" rIns="91425" bIns="45700" anchor="t" anchorCtr="0">
            <a:noAutofit/>
          </a:bodyPr>
          <a:lstStyle/>
          <a:p>
            <a:pPr marL="457200" indent="-457200" fontAlgn="base">
              <a:lnSpc>
                <a:spcPct val="150000"/>
              </a:lnSpc>
              <a:buFont typeface="Arial" panose="020B0604020202020204" pitchFamily="34" charset="0"/>
              <a:buChar char="•"/>
            </a:pPr>
            <a:r>
              <a:rPr lang="en-US" sz="2200" dirty="0">
                <a:latin typeface="+mn-lt"/>
              </a:rPr>
              <a:t>a web-based hosting service for version control using git.</a:t>
            </a:r>
          </a:p>
          <a:p>
            <a:pPr marL="457200" indent="-457200" fontAlgn="base">
              <a:lnSpc>
                <a:spcPct val="150000"/>
              </a:lnSpc>
              <a:buFont typeface="Arial" panose="020B0604020202020204" pitchFamily="34" charset="0"/>
              <a:buChar char="•"/>
            </a:pPr>
            <a:r>
              <a:rPr lang="en-US" sz="2200" dirty="0">
                <a:latin typeface="+mn-lt"/>
              </a:rPr>
              <a:t>Github is a code hosting platform for version control and collaboration. </a:t>
            </a:r>
            <a:r>
              <a:rPr lang="en-US" sz="2200" dirty="0" smtClean="0">
                <a:latin typeface="+mn-lt"/>
              </a:rPr>
              <a:t>It </a:t>
            </a:r>
            <a:r>
              <a:rPr lang="en-US" sz="2200" dirty="0">
                <a:latin typeface="+mn-lt"/>
              </a:rPr>
              <a:t>lets you and other work together on projects from anywhere.</a:t>
            </a:r>
          </a:p>
          <a:p>
            <a:pPr marL="457200" indent="-457200" fontAlgn="base">
              <a:lnSpc>
                <a:spcPct val="150000"/>
              </a:lnSpc>
              <a:buFont typeface="Arial" panose="020B0604020202020204" pitchFamily="34" charset="0"/>
              <a:buChar char="•"/>
            </a:pPr>
            <a:r>
              <a:rPr lang="en-US" sz="2200" dirty="0">
                <a:latin typeface="+mn-lt"/>
              </a:rPr>
              <a:t>It provides access control and several collaboration features such as bug tracking, feature requests, task management, and wikis for every project.</a:t>
            </a:r>
          </a:p>
          <a:p>
            <a:pPr marL="457200" indent="-457200" fontAlgn="base">
              <a:lnSpc>
                <a:spcPct val="150000"/>
              </a:lnSpc>
              <a:buFont typeface="Arial" panose="020B0604020202020204" pitchFamily="34" charset="0"/>
              <a:buChar char="•"/>
            </a:pPr>
            <a:r>
              <a:rPr lang="en-US" sz="2200" dirty="0" smtClean="0">
                <a:latin typeface="+mn-lt"/>
              </a:rPr>
              <a:t>GitHub </a:t>
            </a:r>
            <a:r>
              <a:rPr lang="en-US" sz="2200" dirty="0">
                <a:latin typeface="+mn-lt"/>
              </a:rPr>
              <a:t>offers plans for both private repositories and free accounts which are commonly used to host open-source software projects.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0939" y="4968930"/>
            <a:ext cx="1999571" cy="1797082"/>
          </a:xfrm>
          <a:prstGeom prst="rect">
            <a:avLst/>
          </a:prstGeom>
        </p:spPr>
      </p:pic>
    </p:spTree>
    <p:extLst>
      <p:ext uri="{BB962C8B-B14F-4D97-AF65-F5344CB8AC3E}">
        <p14:creationId xmlns:p14="http://schemas.microsoft.com/office/powerpoint/2010/main" val="205568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99"/>
          <p:cNvSpPr txBox="1">
            <a:spLocks noGrp="1"/>
          </p:cNvSpPr>
          <p:nvPr>
            <p:ph type="title"/>
          </p:nvPr>
        </p:nvSpPr>
        <p:spPr>
          <a:xfrm>
            <a:off x="167902" y="225427"/>
            <a:ext cx="10515600" cy="833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dirty="0">
                <a:solidFill>
                  <a:schemeClr val="dk1"/>
                </a:solidFill>
                <a:latin typeface="+mn-lt"/>
                <a:sym typeface="Calibri"/>
              </a:rPr>
              <a:t>Introduction of </a:t>
            </a:r>
            <a:r>
              <a:rPr lang="en-US" sz="4400" b="1" dirty="0">
                <a:solidFill>
                  <a:schemeClr val="tx1"/>
                </a:solidFill>
                <a:latin typeface="+mn-lt"/>
                <a:sym typeface="Calibri"/>
              </a:rPr>
              <a:t>GitHub</a:t>
            </a:r>
            <a:endParaRPr sz="4400" b="1" dirty="0">
              <a:solidFill>
                <a:schemeClr val="tx1"/>
              </a:solidFill>
              <a:latin typeface="+mn-lt"/>
              <a:sym typeface="Calibri"/>
            </a:endParaRPr>
          </a:p>
        </p:txBody>
      </p:sp>
      <p:sp>
        <p:nvSpPr>
          <p:cNvPr id="6" name="Shape 107"/>
          <p:cNvSpPr txBox="1">
            <a:spLocks noGrp="1"/>
          </p:cNvSpPr>
          <p:nvPr>
            <p:ph idx="1"/>
          </p:nvPr>
        </p:nvSpPr>
        <p:spPr>
          <a:xfrm>
            <a:off x="268087" y="1324707"/>
            <a:ext cx="10515600" cy="539261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380" b="1" dirty="0">
                <a:latin typeface="+mn-lt"/>
              </a:rPr>
              <a:t>Git</a:t>
            </a:r>
            <a:r>
              <a:rPr lang="en-US" sz="2380" dirty="0">
                <a:latin typeface="+mn-lt"/>
              </a:rPr>
              <a:t>:</a:t>
            </a:r>
            <a:endParaRPr sz="2380" dirty="0">
              <a:latin typeface="+mn-lt"/>
            </a:endParaRPr>
          </a:p>
          <a:p>
            <a:pPr marL="228600" lvl="0" indent="-228600" algn="l" rtl="0">
              <a:lnSpc>
                <a:spcPct val="150000"/>
              </a:lnSpc>
              <a:spcBef>
                <a:spcPts val="1000"/>
              </a:spcBef>
              <a:spcAft>
                <a:spcPts val="0"/>
              </a:spcAft>
              <a:buClr>
                <a:schemeClr val="dk1"/>
              </a:buClr>
              <a:buSzPts val="2380"/>
              <a:buFont typeface="Arial"/>
              <a:buChar char="•"/>
            </a:pPr>
            <a:r>
              <a:rPr lang="en-US" sz="2380" dirty="0">
                <a:latin typeface="+mn-lt"/>
              </a:rPr>
              <a:t>Git is a code version control system originally developed of </a:t>
            </a:r>
            <a:r>
              <a:rPr lang="en-US" sz="2380" dirty="0" err="1">
                <a:latin typeface="+mn-lt"/>
              </a:rPr>
              <a:t>LInux</a:t>
            </a:r>
            <a:r>
              <a:rPr lang="en-US" sz="2380" dirty="0">
                <a:latin typeface="+mn-lt"/>
              </a:rPr>
              <a:t> OS development. </a:t>
            </a:r>
            <a:endParaRPr sz="2380" dirty="0">
              <a:latin typeface="+mn-lt"/>
            </a:endParaRPr>
          </a:p>
          <a:p>
            <a:pPr marL="228600" lvl="0" indent="-228600" algn="l" rtl="0">
              <a:lnSpc>
                <a:spcPct val="150000"/>
              </a:lnSpc>
              <a:spcBef>
                <a:spcPts val="1000"/>
              </a:spcBef>
              <a:spcAft>
                <a:spcPts val="0"/>
              </a:spcAft>
              <a:buClr>
                <a:schemeClr val="dk1"/>
              </a:buClr>
              <a:buSzPts val="2380"/>
              <a:buFont typeface="Arial"/>
              <a:buChar char="•"/>
            </a:pPr>
            <a:r>
              <a:rPr lang="en-US" sz="2380" dirty="0">
                <a:latin typeface="+mn-lt"/>
              </a:rPr>
              <a:t>version control system for tracking changes in computer files and coordinating work on those files among multiple people</a:t>
            </a:r>
            <a:r>
              <a:rPr lang="en-US" sz="2380" dirty="0" smtClean="0">
                <a:latin typeface="+mn-lt"/>
              </a:rPr>
              <a:t>.</a:t>
            </a:r>
            <a:endParaRPr sz="2380" dirty="0">
              <a:latin typeface="+mn-lt"/>
            </a:endParaRPr>
          </a:p>
          <a:p>
            <a:pPr marL="0" lvl="0" indent="0" algn="l" rtl="0">
              <a:lnSpc>
                <a:spcPct val="150000"/>
              </a:lnSpc>
              <a:spcBef>
                <a:spcPts val="1000"/>
              </a:spcBef>
              <a:spcAft>
                <a:spcPts val="0"/>
              </a:spcAft>
              <a:buNone/>
            </a:pPr>
            <a:r>
              <a:rPr lang="en-US" sz="2380" b="1" dirty="0">
                <a:latin typeface="+mn-lt"/>
              </a:rPr>
              <a:t>Hub</a:t>
            </a:r>
            <a:r>
              <a:rPr lang="en-US" sz="2380" dirty="0">
                <a:latin typeface="+mn-lt"/>
              </a:rPr>
              <a:t>:</a:t>
            </a:r>
            <a:endParaRPr sz="2380" dirty="0">
              <a:latin typeface="+mn-lt"/>
            </a:endParaRPr>
          </a:p>
          <a:p>
            <a:pPr marL="228600" lvl="0" indent="-228600" algn="l" rtl="0">
              <a:lnSpc>
                <a:spcPct val="150000"/>
              </a:lnSpc>
              <a:spcBef>
                <a:spcPts val="1000"/>
              </a:spcBef>
              <a:spcAft>
                <a:spcPts val="0"/>
              </a:spcAft>
              <a:buClr>
                <a:schemeClr val="dk1"/>
              </a:buClr>
              <a:buSzPts val="2380"/>
              <a:buFont typeface="Arial"/>
              <a:buChar char="•"/>
            </a:pPr>
            <a:r>
              <a:rPr lang="en-US" sz="2380" dirty="0">
                <a:latin typeface="+mn-lt"/>
              </a:rPr>
              <a:t>Hub is a network hardware device for connecting multiple Ethernet devices together and making them act as a single network segment. </a:t>
            </a:r>
            <a:endParaRPr sz="2380" dirty="0">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687" y="3217983"/>
            <a:ext cx="1408313" cy="140831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657" y="5276940"/>
            <a:ext cx="2164508" cy="1440382"/>
          </a:xfrm>
          <a:prstGeom prst="rect">
            <a:avLst/>
          </a:prstGeom>
        </p:spPr>
      </p:pic>
    </p:spTree>
    <p:extLst>
      <p:ext uri="{BB962C8B-B14F-4D97-AF65-F5344CB8AC3E}">
        <p14:creationId xmlns:p14="http://schemas.microsoft.com/office/powerpoint/2010/main" val="2607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2"/>
          <p:cNvSpPr txBox="1">
            <a:spLocks/>
          </p:cNvSpPr>
          <p:nvPr/>
        </p:nvSpPr>
        <p:spPr>
          <a:xfrm>
            <a:off x="35171" y="35172"/>
            <a:ext cx="7162800" cy="3981938"/>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smtClean="0">
                <a:latin typeface="+mn-lt"/>
              </a:rPr>
              <a:t>Let’s see how </a:t>
            </a:r>
            <a:br>
              <a:rPr lang="en-US" sz="6600" dirty="0" smtClean="0">
                <a:latin typeface="+mn-lt"/>
              </a:rPr>
            </a:br>
            <a:r>
              <a:rPr lang="en-US" sz="6600" dirty="0" smtClean="0">
                <a:latin typeface="+mn-lt"/>
              </a:rPr>
              <a:t>GitHub works</a:t>
            </a:r>
            <a:br>
              <a:rPr lang="en-US" sz="6600" dirty="0" smtClean="0">
                <a:latin typeface="+mn-lt"/>
              </a:rPr>
            </a:br>
            <a:r>
              <a:rPr lang="en-US" sz="6600" dirty="0" smtClean="0">
                <a:latin typeface="+mn-lt"/>
                <a:hlinkClick r:id="rId3"/>
              </a:rPr>
              <a:t>https://github.com/</a:t>
            </a:r>
            <a:r>
              <a:rPr lang="en-US" sz="6600" dirty="0" smtClean="0">
                <a:latin typeface="+mn-lt"/>
              </a:rPr>
              <a:t> </a:t>
            </a:r>
            <a:endParaRPr lang="en-US" sz="6600" dirty="0">
              <a:solidFill>
                <a:schemeClr val="dk1"/>
              </a:solidFill>
              <a:latin typeface="+mn-lt"/>
              <a:sym typeface="Calibri"/>
            </a:endParaRPr>
          </a:p>
        </p:txBody>
      </p:sp>
    </p:spTree>
    <p:extLst>
      <p:ext uri="{BB962C8B-B14F-4D97-AF65-F5344CB8AC3E}">
        <p14:creationId xmlns:p14="http://schemas.microsoft.com/office/powerpoint/2010/main" val="1626874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2"/>
          <p:cNvSpPr txBox="1">
            <a:spLocks noGrp="1"/>
          </p:cNvSpPr>
          <p:nvPr>
            <p:ph type="title"/>
          </p:nvPr>
        </p:nvSpPr>
        <p:spPr>
          <a:xfrm>
            <a:off x="826476" y="720725"/>
            <a:ext cx="10515600" cy="6137275"/>
          </a:xfrm>
          <a:prstGeom prst="rect">
            <a:avLst/>
          </a:prstGeom>
          <a:noFill/>
          <a:ln>
            <a:noFill/>
          </a:ln>
        </p:spPr>
        <p:txBody>
          <a:bodyPr spcFirstLastPara="1" wrap="square" lIns="91425" tIns="45700" rIns="91425" bIns="45700" anchor="ctr" anchorCtr="0">
            <a:noAutofit/>
          </a:bodyPr>
          <a:lstStyle/>
          <a:p>
            <a:pPr lvl="0" algn="ctr"/>
            <a:r>
              <a:rPr lang="en-US" sz="7200" dirty="0" smtClean="0">
                <a:solidFill>
                  <a:schemeClr val="tx1"/>
                </a:solidFill>
                <a:latin typeface="+mn-lt"/>
              </a:rPr>
              <a:t>So what are the main Advantages or Disadvantages of using GitHub?</a:t>
            </a:r>
            <a:endParaRPr sz="7200" b="0" i="0" u="none" strike="noStrike" cap="none" dirty="0">
              <a:solidFill>
                <a:schemeClr val="tx1"/>
              </a:solidFill>
              <a:latin typeface="+mn-lt"/>
              <a:sym typeface="Calibri"/>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707" y="-140676"/>
            <a:ext cx="5884983" cy="1641231"/>
          </a:xfrm>
          <a:prstGeom prst="rect">
            <a:avLst/>
          </a:prstGeom>
        </p:spPr>
      </p:pic>
    </p:spTree>
    <p:extLst>
      <p:ext uri="{BB962C8B-B14F-4D97-AF65-F5344CB8AC3E}">
        <p14:creationId xmlns:p14="http://schemas.microsoft.com/office/powerpoint/2010/main" val="2787708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2"/>
          <p:cNvSpPr txBox="1">
            <a:spLocks noGrp="1"/>
          </p:cNvSpPr>
          <p:nvPr>
            <p:ph type="title"/>
          </p:nvPr>
        </p:nvSpPr>
        <p:spPr>
          <a:xfrm>
            <a:off x="838200" y="365125"/>
            <a:ext cx="10515600" cy="793115"/>
          </a:xfrm>
          <a:prstGeom prst="rect">
            <a:avLst/>
          </a:prstGeom>
          <a:noFill/>
          <a:ln>
            <a:noFill/>
          </a:ln>
        </p:spPr>
        <p:txBody>
          <a:bodyPr spcFirstLastPara="1" wrap="square" lIns="91425" tIns="45700" rIns="91425" bIns="45700" anchor="ctr" anchorCtr="0">
            <a:noAutofit/>
          </a:bodyPr>
          <a:lstStyle/>
          <a:p>
            <a:pPr lvl="0"/>
            <a:r>
              <a:rPr lang="en-US" b="1" dirty="0" smtClean="0">
                <a:latin typeface="+mn-lt"/>
              </a:rPr>
              <a:t>Advantages</a:t>
            </a:r>
            <a:endParaRPr sz="4400" b="1" i="0" u="none" strike="noStrike" cap="none" dirty="0">
              <a:solidFill>
                <a:schemeClr val="dk1"/>
              </a:solidFill>
              <a:latin typeface="+mn-lt"/>
              <a:sym typeface="Calibri"/>
            </a:endParaRPr>
          </a:p>
        </p:txBody>
      </p:sp>
      <p:sp>
        <p:nvSpPr>
          <p:cNvPr id="9" name="Shape 113"/>
          <p:cNvSpPr txBox="1">
            <a:spLocks noGrp="1"/>
          </p:cNvSpPr>
          <p:nvPr>
            <p:ph idx="1"/>
          </p:nvPr>
        </p:nvSpPr>
        <p:spPr>
          <a:xfrm>
            <a:off x="675640" y="1158241"/>
            <a:ext cx="10515600" cy="4704080"/>
          </a:xfrm>
          <a:prstGeom prst="rect">
            <a:avLst/>
          </a:prstGeom>
          <a:noFill/>
          <a:ln>
            <a:noFill/>
          </a:ln>
        </p:spPr>
        <p:txBody>
          <a:bodyPr spcFirstLastPara="1" wrap="square" lIns="91425" tIns="45700" rIns="91425" bIns="45700" anchor="t" anchorCtr="0">
            <a:noAutofit/>
          </a:bodyPr>
          <a:lstStyle/>
          <a:p>
            <a:pPr marL="692150" lvl="0" indent="-514350">
              <a:lnSpc>
                <a:spcPct val="150000"/>
              </a:lnSpc>
              <a:spcBef>
                <a:spcPts val="0"/>
              </a:spcBef>
              <a:buAutoNum type="arabicPeriod"/>
            </a:pPr>
            <a:r>
              <a:rPr lang="en-US" dirty="0" smtClean="0">
                <a:latin typeface="+mn-lt"/>
              </a:rPr>
              <a:t>It </a:t>
            </a:r>
            <a:r>
              <a:rPr lang="en-US" dirty="0">
                <a:latin typeface="+mn-lt"/>
              </a:rPr>
              <a:t>makes it easy to contribute to your open source </a:t>
            </a:r>
            <a:r>
              <a:rPr lang="en-US" dirty="0" smtClean="0">
                <a:latin typeface="+mn-lt"/>
              </a:rPr>
              <a:t>projects</a:t>
            </a:r>
          </a:p>
          <a:p>
            <a:pPr marL="692150" lvl="0" indent="-514350">
              <a:lnSpc>
                <a:spcPct val="150000"/>
              </a:lnSpc>
              <a:spcBef>
                <a:spcPts val="0"/>
              </a:spcBef>
              <a:buAutoNum type="arabicPeriod"/>
            </a:pPr>
            <a:r>
              <a:rPr lang="en-US" dirty="0" smtClean="0">
                <a:latin typeface="+mn-lt"/>
              </a:rPr>
              <a:t>Documentation</a:t>
            </a:r>
          </a:p>
          <a:p>
            <a:pPr marL="692150" lvl="0" indent="-514350">
              <a:lnSpc>
                <a:spcPct val="150000"/>
              </a:lnSpc>
              <a:spcBef>
                <a:spcPts val="0"/>
              </a:spcBef>
              <a:buAutoNum type="arabicPeriod"/>
            </a:pPr>
            <a:r>
              <a:rPr lang="en-US" dirty="0">
                <a:latin typeface="+mn-lt"/>
              </a:rPr>
              <a:t>Showcase your </a:t>
            </a:r>
            <a:r>
              <a:rPr lang="en-US" dirty="0" smtClean="0">
                <a:latin typeface="+mn-lt"/>
              </a:rPr>
              <a:t>work</a:t>
            </a:r>
          </a:p>
          <a:p>
            <a:pPr marL="692150" lvl="0" indent="-514350">
              <a:lnSpc>
                <a:spcPct val="150000"/>
              </a:lnSpc>
              <a:spcBef>
                <a:spcPts val="0"/>
              </a:spcBef>
              <a:buAutoNum type="arabicPeriod"/>
            </a:pPr>
            <a:r>
              <a:rPr lang="en-US" dirty="0" smtClean="0">
                <a:latin typeface="+mn-lt"/>
              </a:rPr>
              <a:t>Markdown</a:t>
            </a:r>
          </a:p>
          <a:p>
            <a:pPr marL="692150" lvl="0" indent="-514350">
              <a:lnSpc>
                <a:spcPct val="150000"/>
              </a:lnSpc>
              <a:spcBef>
                <a:spcPts val="0"/>
              </a:spcBef>
              <a:buAutoNum type="arabicPeriod"/>
            </a:pPr>
            <a:r>
              <a:rPr lang="en-US" dirty="0">
                <a:latin typeface="+mn-lt"/>
              </a:rPr>
              <a:t>GitHub is a </a:t>
            </a:r>
            <a:r>
              <a:rPr lang="en-US" dirty="0" smtClean="0">
                <a:latin typeface="+mn-lt"/>
              </a:rPr>
              <a:t>repository</a:t>
            </a:r>
          </a:p>
          <a:p>
            <a:pPr marL="692150" lvl="0" indent="-514350">
              <a:lnSpc>
                <a:spcPct val="150000"/>
              </a:lnSpc>
              <a:spcBef>
                <a:spcPts val="0"/>
              </a:spcBef>
              <a:buAutoNum type="arabicPeriod"/>
            </a:pPr>
            <a:r>
              <a:rPr lang="en-US" dirty="0">
                <a:latin typeface="+mn-lt"/>
              </a:rPr>
              <a:t>Track changes in your code </a:t>
            </a:r>
            <a:r>
              <a:rPr lang="en-US">
                <a:latin typeface="+mn-lt"/>
              </a:rPr>
              <a:t>across </a:t>
            </a:r>
            <a:r>
              <a:rPr lang="en-US" smtClean="0">
                <a:latin typeface="+mn-lt"/>
              </a:rPr>
              <a:t>versions</a:t>
            </a:r>
            <a:endParaRPr lang="en-US" dirty="0" smtClean="0">
              <a:latin typeface="+mn-lt"/>
            </a:endParaRPr>
          </a:p>
        </p:txBody>
      </p:sp>
    </p:spTree>
    <p:extLst>
      <p:ext uri="{BB962C8B-B14F-4D97-AF65-F5344CB8AC3E}">
        <p14:creationId xmlns:p14="http://schemas.microsoft.com/office/powerpoint/2010/main" val="1160101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2"/>
          <p:cNvSpPr txBox="1">
            <a:spLocks noGrp="1"/>
          </p:cNvSpPr>
          <p:nvPr>
            <p:ph type="title"/>
          </p:nvPr>
        </p:nvSpPr>
        <p:spPr>
          <a:xfrm>
            <a:off x="838200" y="365125"/>
            <a:ext cx="10515600" cy="793115"/>
          </a:xfrm>
          <a:prstGeom prst="rect">
            <a:avLst/>
          </a:prstGeom>
          <a:noFill/>
          <a:ln>
            <a:noFill/>
          </a:ln>
        </p:spPr>
        <p:txBody>
          <a:bodyPr spcFirstLastPara="1" wrap="square" lIns="91425" tIns="45700" rIns="91425" bIns="45700" anchor="ctr" anchorCtr="0">
            <a:noAutofit/>
          </a:bodyPr>
          <a:lstStyle/>
          <a:p>
            <a:pPr lvl="0"/>
            <a:r>
              <a:rPr lang="en-US" b="1" dirty="0">
                <a:latin typeface="+mn-lt"/>
              </a:rPr>
              <a:t>Disadvantage</a:t>
            </a:r>
            <a:endParaRPr b="1" dirty="0">
              <a:latin typeface="+mn-lt"/>
            </a:endParaRPr>
          </a:p>
        </p:txBody>
      </p:sp>
      <p:sp>
        <p:nvSpPr>
          <p:cNvPr id="9" name="Shape 113"/>
          <p:cNvSpPr txBox="1">
            <a:spLocks noGrp="1"/>
          </p:cNvSpPr>
          <p:nvPr>
            <p:ph idx="1"/>
          </p:nvPr>
        </p:nvSpPr>
        <p:spPr>
          <a:xfrm>
            <a:off x="675640" y="1158240"/>
            <a:ext cx="10515600" cy="5360547"/>
          </a:xfrm>
          <a:prstGeom prst="rect">
            <a:avLst/>
          </a:prstGeom>
          <a:noFill/>
          <a:ln>
            <a:noFill/>
          </a:ln>
        </p:spPr>
        <p:txBody>
          <a:bodyPr spcFirstLastPara="1" wrap="square" lIns="91425" tIns="45700" rIns="91425" bIns="45700" anchor="t" anchorCtr="0">
            <a:noAutofit/>
          </a:bodyPr>
          <a:lstStyle/>
          <a:p>
            <a:pPr marL="177800" lvl="0">
              <a:lnSpc>
                <a:spcPct val="150000"/>
              </a:lnSpc>
              <a:spcBef>
                <a:spcPts val="0"/>
              </a:spcBef>
            </a:pPr>
            <a:r>
              <a:rPr lang="en-US" dirty="0" smtClean="0">
                <a:latin typeface="+mn-lt"/>
              </a:rPr>
              <a:t>1. If </a:t>
            </a:r>
            <a:r>
              <a:rPr lang="en-US" dirty="0">
                <a:latin typeface="+mn-lt"/>
              </a:rPr>
              <a:t>you’re new to GitHub, one of the challenges is to learn how to use  </a:t>
            </a:r>
            <a:r>
              <a:rPr lang="en-US" dirty="0" smtClean="0">
                <a:latin typeface="+mn-lt"/>
              </a:rPr>
              <a:t>  this </a:t>
            </a:r>
            <a:r>
              <a:rPr lang="en-US" dirty="0">
                <a:latin typeface="+mn-lt"/>
              </a:rPr>
              <a:t>system. </a:t>
            </a:r>
            <a:endParaRPr lang="en-US" dirty="0" smtClean="0">
              <a:latin typeface="+mn-lt"/>
            </a:endParaRPr>
          </a:p>
          <a:p>
            <a:pPr marL="177800" lvl="0">
              <a:lnSpc>
                <a:spcPct val="150000"/>
              </a:lnSpc>
              <a:spcBef>
                <a:spcPts val="0"/>
              </a:spcBef>
            </a:pPr>
            <a:r>
              <a:rPr lang="en-US" dirty="0" smtClean="0">
                <a:latin typeface="+mn-lt"/>
              </a:rPr>
              <a:t>2. </a:t>
            </a:r>
            <a:r>
              <a:rPr lang="en-US" dirty="0" smtClean="0">
                <a:latin typeface="+mn-lt"/>
              </a:rPr>
              <a:t>It </a:t>
            </a:r>
            <a:r>
              <a:rPr lang="en-US" dirty="0">
                <a:latin typeface="+mn-lt"/>
              </a:rPr>
              <a:t>costs to have a versioning repository on </a:t>
            </a:r>
            <a:r>
              <a:rPr lang="en-US" dirty="0" smtClean="0">
                <a:latin typeface="+mn-lt"/>
              </a:rPr>
              <a:t>GitHub</a:t>
            </a:r>
            <a:r>
              <a:rPr lang="en-US" dirty="0" smtClean="0">
                <a:latin typeface="+mn-lt"/>
              </a:rPr>
              <a:t>.</a:t>
            </a:r>
          </a:p>
          <a:p>
            <a:pPr marL="228600" lvl="0" indent="-50800">
              <a:lnSpc>
                <a:spcPct val="150000"/>
              </a:lnSpc>
              <a:spcBef>
                <a:spcPts val="0"/>
              </a:spcBef>
            </a:pPr>
            <a:r>
              <a:rPr lang="en-US" dirty="0">
                <a:latin typeface="+mn-lt"/>
                <a:sym typeface="Calibri"/>
              </a:rPr>
              <a:t>3.</a:t>
            </a:r>
            <a:r>
              <a:rPr lang="en-US" sz="2800" b="0" i="0" u="none" strike="noStrike" cap="none" dirty="0" smtClean="0">
                <a:solidFill>
                  <a:schemeClr val="dk1"/>
                </a:solidFill>
                <a:latin typeface="+mn-lt"/>
                <a:ea typeface="Calibri"/>
                <a:cs typeface="Calibri"/>
                <a:sym typeface="Calibri"/>
              </a:rPr>
              <a:t> </a:t>
            </a:r>
            <a:r>
              <a:rPr lang="en-US" dirty="0">
                <a:latin typeface="+mn-lt"/>
                <a:sym typeface="Calibri"/>
              </a:rPr>
              <a:t>Using public account, it’s make your code be public and </a:t>
            </a:r>
            <a:r>
              <a:rPr lang="en-US" dirty="0">
                <a:latin typeface="+mn-lt"/>
              </a:rPr>
              <a:t>vulnerable</a:t>
            </a:r>
            <a:endParaRPr dirty="0">
              <a:latin typeface="+mn-lt"/>
              <a:sym typeface="Calibri"/>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725" y="5201099"/>
            <a:ext cx="2971800" cy="1435675"/>
          </a:xfrm>
          <a:prstGeom prst="rect">
            <a:avLst/>
          </a:prstGeom>
        </p:spPr>
      </p:pic>
    </p:spTree>
    <p:extLst>
      <p:ext uri="{BB962C8B-B14F-4D97-AF65-F5344CB8AC3E}">
        <p14:creationId xmlns:p14="http://schemas.microsoft.com/office/powerpoint/2010/main" val="137276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2"/>
          <p:cNvSpPr txBox="1">
            <a:spLocks noGrp="1"/>
          </p:cNvSpPr>
          <p:nvPr>
            <p:ph type="title"/>
          </p:nvPr>
        </p:nvSpPr>
        <p:spPr>
          <a:xfrm>
            <a:off x="838200" y="365125"/>
            <a:ext cx="10515600" cy="793115"/>
          </a:xfrm>
          <a:prstGeom prst="rect">
            <a:avLst/>
          </a:prstGeom>
          <a:noFill/>
          <a:ln>
            <a:noFill/>
          </a:ln>
        </p:spPr>
        <p:txBody>
          <a:bodyPr spcFirstLastPara="1" wrap="square" lIns="91425" tIns="45700" rIns="91425" bIns="45700" anchor="ctr" anchorCtr="0">
            <a:noAutofit/>
          </a:bodyPr>
          <a:lstStyle/>
          <a:p>
            <a:pPr lvl="0"/>
            <a:r>
              <a:rPr lang="en-US" b="1" dirty="0">
                <a:latin typeface="+mn-lt"/>
              </a:rPr>
              <a:t>Final Thoughts</a:t>
            </a:r>
            <a:endParaRPr b="1" dirty="0">
              <a:latin typeface="+mn-lt"/>
            </a:endParaRPr>
          </a:p>
        </p:txBody>
      </p:sp>
      <p:sp>
        <p:nvSpPr>
          <p:cNvPr id="6" name="Shape 113"/>
          <p:cNvSpPr txBox="1">
            <a:spLocks noGrp="1"/>
          </p:cNvSpPr>
          <p:nvPr>
            <p:ph idx="1"/>
          </p:nvPr>
        </p:nvSpPr>
        <p:spPr>
          <a:xfrm>
            <a:off x="534963" y="1298917"/>
            <a:ext cx="10515600" cy="5201919"/>
          </a:xfrm>
          <a:prstGeom prst="rect">
            <a:avLst/>
          </a:prstGeom>
          <a:noFill/>
          <a:ln>
            <a:noFill/>
          </a:ln>
        </p:spPr>
        <p:txBody>
          <a:bodyPr spcFirstLastPara="1" wrap="square" lIns="91425" tIns="45700" rIns="91425" bIns="45700" anchor="t" anchorCtr="0">
            <a:noAutofit/>
          </a:bodyPr>
          <a:lstStyle/>
          <a:p>
            <a:pPr marL="228600" lvl="0" indent="-50800">
              <a:lnSpc>
                <a:spcPct val="150000"/>
              </a:lnSpc>
              <a:spcBef>
                <a:spcPts val="0"/>
              </a:spcBef>
            </a:pPr>
            <a:r>
              <a:rPr lang="en-US" dirty="0">
                <a:latin typeface="+mn-lt"/>
              </a:rPr>
              <a:t>Overall, it’s always good to use a versioning control system. It’s definitely worth the effort, time and investment as it can give you much more flexibility and peace of mind for any project. Git overall is useful for anyone who uses codes, giving any developer the ability to connect to the project without notice of it. And what better way than to use a platform such as </a:t>
            </a:r>
            <a:r>
              <a:rPr lang="en-US" dirty="0" smtClean="0">
                <a:latin typeface="+mn-lt"/>
              </a:rPr>
              <a:t>GitHub.</a:t>
            </a:r>
            <a:endParaRPr sz="2800" b="0" i="0" u="none" strike="noStrike" cap="none" dirty="0">
              <a:solidFill>
                <a:schemeClr val="dk1"/>
              </a:solidFill>
              <a:latin typeface="+mn-lt"/>
              <a:ea typeface="Calibri"/>
              <a:cs typeface="Calibri"/>
              <a:sym typeface="Calibri"/>
            </a:endParaRPr>
          </a:p>
        </p:txBody>
      </p:sp>
    </p:spTree>
    <p:extLst>
      <p:ext uri="{BB962C8B-B14F-4D97-AF65-F5344CB8AC3E}">
        <p14:creationId xmlns:p14="http://schemas.microsoft.com/office/powerpoint/2010/main" val="2791669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2"/>
          <p:cNvSpPr txBox="1">
            <a:spLocks/>
          </p:cNvSpPr>
          <p:nvPr/>
        </p:nvSpPr>
        <p:spPr>
          <a:xfrm>
            <a:off x="35171" y="35172"/>
            <a:ext cx="7162800" cy="3981938"/>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smtClean="0">
                <a:latin typeface="+mn-lt"/>
              </a:rPr>
              <a:t>Thank you for listening</a:t>
            </a:r>
            <a:endParaRPr lang="en-US" sz="6600" dirty="0">
              <a:solidFill>
                <a:schemeClr val="dk1"/>
              </a:solidFill>
              <a:latin typeface="+mn-lt"/>
              <a:sym typeface="Calibri"/>
            </a:endParaRPr>
          </a:p>
        </p:txBody>
      </p:sp>
    </p:spTree>
    <p:extLst>
      <p:ext uri="{BB962C8B-B14F-4D97-AF65-F5344CB8AC3E}">
        <p14:creationId xmlns:p14="http://schemas.microsoft.com/office/powerpoint/2010/main" val="2232009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TotalTime>
  <Words>410</Words>
  <Application>Microsoft Office PowerPoint</Application>
  <PresentationFormat>Widescreen</PresentationFormat>
  <Paragraphs>93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맑은 고딕</vt:lpstr>
      <vt:lpstr>Arial</vt:lpstr>
      <vt:lpstr>Calibri</vt:lpstr>
      <vt:lpstr>Calibri Light</vt:lpstr>
      <vt:lpstr>Times New Roman</vt:lpstr>
      <vt:lpstr>Office Theme</vt:lpstr>
      <vt:lpstr>PowerPoint Presentation</vt:lpstr>
      <vt:lpstr>Introduction of GitHub</vt:lpstr>
      <vt:lpstr>Introduction of GitHub</vt:lpstr>
      <vt:lpstr>PowerPoint Presentation</vt:lpstr>
      <vt:lpstr>So what are the main Advantages or Disadvantages of using GitHub?</vt:lpstr>
      <vt:lpstr>Advantages</vt:lpstr>
      <vt:lpstr>Disadvantage</vt:lpstr>
      <vt:lpstr>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lior trachtman</dc:creator>
  <cp:lastModifiedBy>Lior Trachtman</cp:lastModifiedBy>
  <cp:revision>80</cp:revision>
  <dcterms:modified xsi:type="dcterms:W3CDTF">2018-05-13T09:05:53Z</dcterms:modified>
</cp:coreProperties>
</file>