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6" r:id="rId3"/>
    <p:sldId id="257" r:id="rId4"/>
    <p:sldId id="307" r:id="rId5"/>
    <p:sldId id="323" r:id="rId6"/>
    <p:sldId id="309" r:id="rId7"/>
    <p:sldId id="310" r:id="rId8"/>
    <p:sldId id="311" r:id="rId9"/>
    <p:sldId id="312" r:id="rId10"/>
    <p:sldId id="313" r:id="rId11"/>
    <p:sldId id="314" r:id="rId12"/>
    <p:sldId id="324" r:id="rId13"/>
    <p:sldId id="315" r:id="rId14"/>
    <p:sldId id="316" r:id="rId15"/>
    <p:sldId id="317" r:id="rId16"/>
    <p:sldId id="325" r:id="rId17"/>
    <p:sldId id="330" r:id="rId18"/>
    <p:sldId id="318" r:id="rId19"/>
    <p:sldId id="320" r:id="rId20"/>
    <p:sldId id="321" r:id="rId21"/>
    <p:sldId id="319" r:id="rId22"/>
    <p:sldId id="327" r:id="rId23"/>
    <p:sldId id="328" r:id="rId24"/>
    <p:sldId id="33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9" autoAdjust="0"/>
  </p:normalViewPr>
  <p:slideViewPr>
    <p:cSldViewPr snapToGrid="0">
      <p:cViewPr varScale="1">
        <p:scale>
          <a:sx n="79" d="100"/>
          <a:sy n="79" d="100"/>
        </p:scale>
        <p:origin x="7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CFCB-D04B-4D30-894F-9FDDA96B3154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8D95D-8DC6-4EEA-AF98-AF4D7DA975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4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8736-9C79-F573-64ED-C8FA57CA9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AF8BA-133C-8DBD-7125-46346C36A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47FB9-A066-5DF9-0183-1ADBA2FA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54EEB-2E60-A822-82F2-F52F346F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FBB00-F6E4-9EEA-09CE-BD10C71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2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4B924-AB85-DCBF-6412-20D27E75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46533-9584-E666-03F7-AB5961B0D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4F3DA-6CEB-435C-49C7-397ED820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A9A4A-DB25-2D9D-DCB8-82B93C9E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AA5C4-80E9-84B0-D4C8-EDEFEE7B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9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D7ABC0-9105-0E2F-5EB5-82856BA2D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4D22F-CB03-EE26-FAF2-656046739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67357-1073-3181-F936-1969A899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87CC6-90DB-03F9-45D6-B363D72D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5EA2B-34E0-D919-772E-93723CE6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4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292CE-4E3A-E8E8-D651-53B0E982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D4B5F-6DA9-6385-DA9D-FDCF4119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801E9-551C-3647-7D3C-4445CDC1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FD4B7-DF4C-ABB6-C8E2-E40FF14B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B1EE8-F685-DE0B-2688-A7542F6F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9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54D41-6D37-64D5-EFF1-E746989A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E94D3-6425-9788-AC6F-E3F05FAD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FE881-55F7-F73C-D101-BF15C118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020EF-A464-6148-9CB7-98E2C87B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B802D-26E2-EA16-0D85-03D790FE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BBD64-A54A-2D04-DEC4-6596175D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C2712-FB95-5401-F814-C4D1173D0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465250-793A-75B4-26D6-F36ADEB9D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4B6C2-A5A5-2725-27EC-9B4CC0D2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C36FD-E078-B50C-2818-F84F228D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88D171-4274-B458-B006-83700BEA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3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A43F7-F0AA-25E8-02A3-0FCD2683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8ECF1-DC9E-9974-695F-82399482C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A79808-5E99-447B-8780-5C373C72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13576D-8F4E-7A2A-B797-AF0E7D826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ACE308-6D4B-1FA7-B692-471388421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63A7B5-D8A3-B830-8158-07D9DEC1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459077-D8B7-C098-48A0-8F8F2C83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0AF39-D313-5D22-D3EA-068FA309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7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9CC5-03B0-013E-FD47-66D3D76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5659D-0067-06F4-C6BE-0ED0ECE4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CBE3CC-5733-5F08-2ADD-7267208E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6DDDE0-2CE0-A6D8-6BF2-93859776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1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7D8FC-3E2E-AA89-B5BC-EBE6DCA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8731F8-5692-8CB9-2C8B-AB556AF9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FB564-D8C7-0182-AA14-57653B9B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7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64F63-8B1A-801D-1656-DC96FEE3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4E8A6-C09E-E561-3D19-71C65399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11631-4725-F842-AAC9-A0F5E57D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F27A7-6D2A-6D0F-4C40-DAE5BCFB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55D719-9A62-6226-C137-A8BE7D15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8C7C0-64CD-BA04-0721-8D96D552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39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FE96-3E0D-0691-4A13-6B9D2AE9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D8BDE4-141D-F504-D3A9-D8270A8F7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FE257-2324-A2A4-17CB-F31048F9B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C9CC4-C8AE-2E5C-773E-5F197D05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DFDB91-9919-6046-46CB-D62D2128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3194E-AC5E-87C4-F91F-33BCE3DA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1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940BE6-C819-B24A-4D29-9592D6B4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D8C76-0A84-0C18-D4A1-4DE5A9127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8EFA6-FCD1-1C03-F690-9A153C049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615C6-CCAD-4287-BEFD-0B8B42607778}" type="datetimeFigureOut">
              <a:rPr lang="zh-CN" altLang="en-US" smtClean="0"/>
              <a:t>2024-04-04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4F76B-F288-476D-D13A-58D57F548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D7691-D930-65CE-23F1-F0800734F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A67E2-FE17-4495-87AF-E79933789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1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6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4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44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F9E81-62E6-FE8C-82B2-F3867E8E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129" y="758841"/>
            <a:ext cx="11262331" cy="361638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第六章 时间差分学习</a:t>
            </a: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Temporal-Difference Learning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何新卫</a:t>
            </a: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b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华中农业大学信息学院</a:t>
            </a:r>
            <a:b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35E907-213D-2E7D-EEFD-D01D59CC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" y="669957"/>
            <a:ext cx="3213980" cy="35858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375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1EEB26B-FA6C-949D-6947-D117659F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TD(0), DP,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Monte Carlo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ED2863-02DB-2468-3FAD-E2720998201A}"/>
              </a:ext>
            </a:extLst>
          </p:cNvPr>
          <p:cNvSpPr txBox="1"/>
          <p:nvPr/>
        </p:nvSpPr>
        <p:spPr>
          <a:xfrm>
            <a:off x="114552" y="795506"/>
            <a:ext cx="11884615" cy="260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价值估计分类方法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有模型方法（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Model-based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DP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不依赖智能体和环境交互数据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免模型方法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(Model-Free)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TD, MC,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依赖于智能体和环境交互数据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备份图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D7B824-E9E5-4199-58F4-98E04D81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1104"/>
            <a:ext cx="3996979" cy="2288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A9B49F-E9BB-5EAD-023E-BF0BE560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79" y="3609695"/>
            <a:ext cx="3662579" cy="24714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9AB1D-70C9-34C4-3824-B9059D13D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558" y="3628396"/>
            <a:ext cx="3729200" cy="243409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FDC947-E656-0E07-5876-D42835264141}"/>
              </a:ext>
            </a:extLst>
          </p:cNvPr>
          <p:cNvSpPr txBox="1"/>
          <p:nvPr/>
        </p:nvSpPr>
        <p:spPr>
          <a:xfrm>
            <a:off x="1595535" y="6254589"/>
            <a:ext cx="541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250DAE-1234-96FD-C9D3-ECE68039DB6E}"/>
              </a:ext>
            </a:extLst>
          </p:cNvPr>
          <p:cNvSpPr txBox="1"/>
          <p:nvPr/>
        </p:nvSpPr>
        <p:spPr>
          <a:xfrm>
            <a:off x="5853404" y="6254589"/>
            <a:ext cx="87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313D8F-304D-B848-B401-7952A700ABB5}"/>
              </a:ext>
            </a:extLst>
          </p:cNvPr>
          <p:cNvSpPr txBox="1"/>
          <p:nvPr/>
        </p:nvSpPr>
        <p:spPr>
          <a:xfrm>
            <a:off x="9524158" y="6169800"/>
            <a:ext cx="873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TD(0)</a:t>
            </a:r>
            <a:endParaRPr lang="zh-CN" altLang="en-US" dirty="0"/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9B1D4A89-D357-04D4-F324-B04B41F5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10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3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49847D-8B7E-443E-9370-F5599D61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8" y="1088014"/>
            <a:ext cx="11501364" cy="468197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578F84D-277F-9D61-A352-0D452852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39ECCE40-CB95-2BBA-BD8E-48366BC1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11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1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08FC5C-DA1F-ED11-6923-F6A01042C2ED}"/>
              </a:ext>
            </a:extLst>
          </p:cNvPr>
          <p:cNvSpPr txBox="1"/>
          <p:nvPr/>
        </p:nvSpPr>
        <p:spPr>
          <a:xfrm>
            <a:off x="3424335" y="2556588"/>
            <a:ext cx="66937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600" b="1" dirty="0"/>
              <a:t>策略提升（或者控制问题）</a:t>
            </a:r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2982B6E6-7D06-BAAC-BDA0-447E9AAB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12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BE89222-2518-720F-738E-B81FC1EE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On-Policy TD Control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5EBA1F-2093-9B2D-1AEC-621CE555B437}"/>
                  </a:ext>
                </a:extLst>
              </p:cNvPr>
              <p:cNvSpPr txBox="1"/>
              <p:nvPr/>
            </p:nvSpPr>
            <p:spPr>
              <a:xfrm>
                <a:off x="0" y="609768"/>
                <a:ext cx="11884615" cy="2601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基于预测的价值函数，可进一步对策略进行改进</a:t>
                </a:r>
                <a:endPara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未知环境中，需要估计状态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b="1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</m:oMath>
                </a14:m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，而非状态价值函数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b="1" dirty="0"/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800" b="1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Sarsa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：直接更新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表，更新后，即可更新策略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5EBA1F-2093-9B2D-1AEC-621CE555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768"/>
                <a:ext cx="11884615" cy="2601546"/>
              </a:xfrm>
              <a:prstGeom prst="rect">
                <a:avLst/>
              </a:prstGeom>
              <a:blipFill>
                <a:blip r:embed="rId2"/>
                <a:stretch>
                  <a:fillRect l="-872" r="-4000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D4AF6EBD-F4EB-28F3-FCA3-A027AA35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49" y="3325925"/>
            <a:ext cx="8495238" cy="8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425C0C-D012-A3F4-8576-E21DB13B2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628" y="2099494"/>
            <a:ext cx="1304427" cy="3026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82C2D9-A89C-378A-5628-45CD3C5E8E2E}"/>
                  </a:ext>
                </a:extLst>
              </p:cNvPr>
              <p:cNvSpPr txBox="1"/>
              <p:nvPr/>
            </p:nvSpPr>
            <p:spPr>
              <a:xfrm>
                <a:off x="1502366" y="4216506"/>
                <a:ext cx="61582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800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82C2D9-A89C-378A-5628-45CD3C5E8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66" y="4216506"/>
                <a:ext cx="6158204" cy="369332"/>
              </a:xfrm>
              <a:prstGeom prst="rect">
                <a:avLst/>
              </a:prstGeom>
              <a:blipFill>
                <a:blip r:embed="rId5"/>
                <a:stretch>
                  <a:fillRect l="-198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C169348-60F4-5756-C83C-A777927ABC56}"/>
                  </a:ext>
                </a:extLst>
              </p:cNvPr>
              <p:cNvSpPr txBox="1"/>
              <p:nvPr/>
            </p:nvSpPr>
            <p:spPr>
              <a:xfrm>
                <a:off x="0" y="5593790"/>
                <a:ext cx="9582540" cy="130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基于五元组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完成更新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首字母是</a:t>
                </a:r>
                <a:r>
                  <a:rPr lang="en-US" altLang="zh-CN" sz="28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Sarsa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的命名由来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C169348-60F4-5756-C83C-A777927AB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93790"/>
                <a:ext cx="9582540" cy="1308884"/>
              </a:xfrm>
              <a:prstGeom prst="rect">
                <a:avLst/>
              </a:prstGeom>
              <a:blipFill>
                <a:blip r:embed="rId6"/>
                <a:stretch>
                  <a:fillRect l="-1081" b="-12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D3BA8F5-8454-DDE6-0B72-2D4CF015FB69}"/>
              </a:ext>
            </a:extLst>
          </p:cNvPr>
          <p:cNvCxnSpPr>
            <a:cxnSpLocks/>
          </p:cNvCxnSpPr>
          <p:nvPr/>
        </p:nvCxnSpPr>
        <p:spPr>
          <a:xfrm>
            <a:off x="1719618" y="4712068"/>
            <a:ext cx="611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C6454A5-08CF-0177-161F-6C8639430462}"/>
              </a:ext>
            </a:extLst>
          </p:cNvPr>
          <p:cNvSpPr txBox="1"/>
          <p:nvPr/>
        </p:nvSpPr>
        <p:spPr>
          <a:xfrm>
            <a:off x="1207294" y="4772545"/>
            <a:ext cx="1558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更新值：逼近未来收益之和</a:t>
            </a:r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9DE9AEA-5768-50DE-E19D-165BA1856588}"/>
              </a:ext>
            </a:extLst>
          </p:cNvPr>
          <p:cNvCxnSpPr>
            <a:cxnSpLocks/>
          </p:cNvCxnSpPr>
          <p:nvPr/>
        </p:nvCxnSpPr>
        <p:spPr>
          <a:xfrm>
            <a:off x="4158018" y="4712068"/>
            <a:ext cx="19379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08E7AE2-CFF2-38C5-B06D-791ECEDB1243}"/>
              </a:ext>
            </a:extLst>
          </p:cNvPr>
          <p:cNvSpPr txBox="1"/>
          <p:nvPr/>
        </p:nvSpPr>
        <p:spPr>
          <a:xfrm>
            <a:off x="4100657" y="4865527"/>
            <a:ext cx="195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要逼近的目标值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4738B3D-4F21-751E-4EB5-E42A0B37A037}"/>
              </a:ext>
            </a:extLst>
          </p:cNvPr>
          <p:cNvCxnSpPr>
            <a:cxnSpLocks/>
          </p:cNvCxnSpPr>
          <p:nvPr/>
        </p:nvCxnSpPr>
        <p:spPr>
          <a:xfrm>
            <a:off x="6415443" y="4712068"/>
            <a:ext cx="102358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9001674-D106-553B-6061-FCE4ECA6AB79}"/>
              </a:ext>
            </a:extLst>
          </p:cNvPr>
          <p:cNvSpPr txBox="1"/>
          <p:nvPr/>
        </p:nvSpPr>
        <p:spPr>
          <a:xfrm>
            <a:off x="6517584" y="4701668"/>
            <a:ext cx="1019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当前值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7AFC8E-5D4A-19BC-CFC2-BEAE1054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13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4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D7A87CE-09C8-AC7B-C8B2-17EDB5A3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Sarsa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F73F1BD9-E945-08B3-1964-1AAFDD945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6" y="570503"/>
                <a:ext cx="11712052" cy="3776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0" tIns="-12696" rIns="0" bIns="-12696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lvl="0" indent="-4572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p"/>
                  <a:tabLst/>
                </a:pP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 Sarsa 设计同策略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 policy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控制算法。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0" indent="-4572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估计行为策略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的动作价值函数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zh-CN" altLang="en-US" sz="28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，同时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朝着贪婪方向改进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marR="0" lvl="0" indent="-4572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Sarsa 算法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可以使用“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-贪婪”或“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-软”策略。 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marR="0" lvl="0" indent="-4572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只要所有状态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动作对均被无限次访问，则</a:t>
                </a: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Sarsa以概率 1 达到最优策略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R="0" lvl="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和动作-价值函数 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marR="0" lvl="0" indent="-4572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</a:t>
                </a: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</a:t>
                </a:r>
                <a14:m>
                  <m:oMath xmlns:m="http://schemas.openxmlformats.org/officeDocument/2006/math">
                    <m:r>
                      <a:rPr lang="zh-CN" altLang="en-US" sz="2800" b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1/t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策略收敛到贪婪策略</a:t>
                </a: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F73F1BD9-E945-08B3-1964-1AAFDD9450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76" y="570503"/>
                <a:ext cx="11712052" cy="3776235"/>
              </a:xfrm>
              <a:prstGeom prst="rect">
                <a:avLst/>
              </a:prstGeom>
              <a:blipFill>
                <a:blip r:embed="rId2"/>
                <a:stretch>
                  <a:fillRect l="-1666" r="-833" b="-56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D2148830-8C30-0254-C38C-16D7A06A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14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7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2F9B17-B0EC-E0FE-3B64-F4602397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Sarsa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7267E1-0F30-36AB-2193-9C2F9D04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79" y="4949355"/>
            <a:ext cx="6209524" cy="18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D70E33-F84D-689F-2558-4FE697E3A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7" y="740487"/>
            <a:ext cx="6578083" cy="4240228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BB2AF6E-9CE5-68FF-7828-DBB576DDF505}"/>
              </a:ext>
            </a:extLst>
          </p:cNvPr>
          <p:cNvCxnSpPr>
            <a:cxnSpLocks/>
          </p:cNvCxnSpPr>
          <p:nvPr/>
        </p:nvCxnSpPr>
        <p:spPr>
          <a:xfrm>
            <a:off x="1069586" y="3088542"/>
            <a:ext cx="49299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D3A8D0D-9A40-4F4C-485B-7FBE4AE7C6BF}"/>
              </a:ext>
            </a:extLst>
          </p:cNvPr>
          <p:cNvCxnSpPr>
            <a:cxnSpLocks/>
          </p:cNvCxnSpPr>
          <p:nvPr/>
        </p:nvCxnSpPr>
        <p:spPr>
          <a:xfrm>
            <a:off x="3722914" y="4229986"/>
            <a:ext cx="109168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1B7DF20-9BE3-5334-E375-0FCEB7B7B630}"/>
              </a:ext>
            </a:extLst>
          </p:cNvPr>
          <p:cNvCxnSpPr>
            <a:cxnSpLocks/>
          </p:cNvCxnSpPr>
          <p:nvPr/>
        </p:nvCxnSpPr>
        <p:spPr>
          <a:xfrm>
            <a:off x="1872019" y="3906524"/>
            <a:ext cx="48398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B16BEAC-106E-1E2F-A00A-92EFFE76A23D}"/>
              </a:ext>
            </a:extLst>
          </p:cNvPr>
          <p:cNvSpPr txBox="1"/>
          <p:nvPr/>
        </p:nvSpPr>
        <p:spPr>
          <a:xfrm>
            <a:off x="7054103" y="3649617"/>
            <a:ext cx="112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控制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270779-A75A-6D3A-9E2E-0B2C07B8C9A4}"/>
              </a:ext>
            </a:extLst>
          </p:cNvPr>
          <p:cNvSpPr txBox="1"/>
          <p:nvPr/>
        </p:nvSpPr>
        <p:spPr>
          <a:xfrm>
            <a:off x="7016619" y="4028434"/>
            <a:ext cx="112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预测问题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5D7843-4558-7652-75F6-A5CBAABEB2E2}"/>
              </a:ext>
            </a:extLst>
          </p:cNvPr>
          <p:cNvSpPr txBox="1"/>
          <p:nvPr/>
        </p:nvSpPr>
        <p:spPr>
          <a:xfrm>
            <a:off x="7460145" y="5411020"/>
            <a:ext cx="354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不断用下一步的</a:t>
            </a:r>
            <a:r>
              <a:rPr lang="en-US" altLang="zh-CN" b="1" dirty="0"/>
              <a:t>Q</a:t>
            </a:r>
            <a:r>
              <a:rPr lang="zh-CN" altLang="en-US" b="1" dirty="0"/>
              <a:t>值更新当前步的</a:t>
            </a:r>
            <a:r>
              <a:rPr lang="en-US" altLang="zh-CN" b="1" dirty="0"/>
              <a:t>Q</a:t>
            </a:r>
            <a:r>
              <a:rPr lang="zh-CN" altLang="en-US" b="1" dirty="0"/>
              <a:t>值，实现</a:t>
            </a:r>
            <a:r>
              <a:rPr lang="en-US" altLang="zh-CN" b="1" dirty="0"/>
              <a:t>”</a:t>
            </a:r>
            <a:r>
              <a:rPr lang="zh-CN" altLang="en-US" b="1" dirty="0"/>
              <a:t>强化</a:t>
            </a:r>
            <a:r>
              <a:rPr lang="en-US" altLang="zh-CN" b="1" dirty="0"/>
              <a:t>” (</a:t>
            </a:r>
            <a:r>
              <a:rPr lang="zh-CN" altLang="en-US" b="1" dirty="0"/>
              <a:t>这就是为什么本课程叫做强化学习。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E5853C-E8B1-19B1-A533-E4CAA70B5BA1}"/>
              </a:ext>
            </a:extLst>
          </p:cNvPr>
          <p:cNvSpPr txBox="1"/>
          <p:nvPr/>
        </p:nvSpPr>
        <p:spPr>
          <a:xfrm>
            <a:off x="3673996" y="4304229"/>
            <a:ext cx="112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目标值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C2E5D87-F589-5146-C69A-D1D5DF31ACA2}"/>
              </a:ext>
            </a:extLst>
          </p:cNvPr>
          <p:cNvCxnSpPr>
            <a:cxnSpLocks/>
          </p:cNvCxnSpPr>
          <p:nvPr/>
        </p:nvCxnSpPr>
        <p:spPr>
          <a:xfrm>
            <a:off x="5069632" y="4236315"/>
            <a:ext cx="6780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1032CC8-BEAC-CE06-FD57-D1F2602A5D5C}"/>
              </a:ext>
            </a:extLst>
          </p:cNvPr>
          <p:cNvSpPr txBox="1"/>
          <p:nvPr/>
        </p:nvSpPr>
        <p:spPr>
          <a:xfrm>
            <a:off x="4967317" y="4327444"/>
            <a:ext cx="112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当前值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CC61C071-785C-7C52-3572-823052D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15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1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D9F585D-A38A-4A7C-5484-6DE036109329}"/>
              </a:ext>
            </a:extLst>
          </p:cNvPr>
          <p:cNvSpPr txBox="1"/>
          <p:nvPr/>
        </p:nvSpPr>
        <p:spPr>
          <a:xfrm>
            <a:off x="1147665" y="2967335"/>
            <a:ext cx="799866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600" b="1" i="0" u="none" strike="noStrike" baseline="0" dirty="0">
                <a:solidFill>
                  <a:srgbClr val="FF0000"/>
                </a:solidFill>
                <a:latin typeface="FandolSong-Regular-Identity-H"/>
              </a:rPr>
              <a:t>为什么</a:t>
            </a:r>
            <a:r>
              <a:rPr lang="en-US" altLang="zh-CN" sz="2600" b="1" i="0" u="none" strike="noStrike" baseline="0" dirty="0" err="1">
                <a:solidFill>
                  <a:srgbClr val="FF0000"/>
                </a:solidFill>
                <a:latin typeface="FandolSong-Regular-Identity-H"/>
              </a:rPr>
              <a:t>Sarsa</a:t>
            </a:r>
            <a:r>
              <a:rPr lang="zh-CN" altLang="en-US" sz="2600" b="1" i="0" u="none" strike="noStrike" baseline="0" dirty="0">
                <a:solidFill>
                  <a:srgbClr val="FF0000"/>
                </a:solidFill>
                <a:latin typeface="FandolSong-Regular-Identity-H"/>
              </a:rPr>
              <a:t>是同策略（</a:t>
            </a:r>
            <a:r>
              <a:rPr lang="en-US" altLang="zh-CN" sz="2600" b="1" i="0" u="none" strike="noStrike" baseline="0" dirty="0">
                <a:solidFill>
                  <a:srgbClr val="FF0000"/>
                </a:solidFill>
                <a:latin typeface="FandolSong-Regular-Identity-H"/>
              </a:rPr>
              <a:t>on-policy</a:t>
            </a:r>
            <a:r>
              <a:rPr lang="zh-CN" altLang="en-US" sz="2600" b="1" i="0" u="none" strike="noStrike" baseline="0" dirty="0">
                <a:solidFill>
                  <a:srgbClr val="FF0000"/>
                </a:solidFill>
                <a:latin typeface="FandolSong-Regular-Identity-H"/>
              </a:rPr>
              <a:t>）？</a:t>
            </a:r>
            <a:endParaRPr lang="en-US" altLang="zh-CN" sz="2600" b="1" i="0" u="none" strike="noStrike" baseline="0" dirty="0">
              <a:solidFill>
                <a:srgbClr val="FF0000"/>
              </a:solidFill>
              <a:latin typeface="FandolSong-Regular-Identity-H"/>
            </a:endParaRPr>
          </a:p>
          <a:p>
            <a:pPr algn="ctr"/>
            <a:r>
              <a:rPr lang="zh-CN" altLang="en-US" sz="2600" b="1" i="0" u="none" strike="noStrike" baseline="0" dirty="0">
                <a:solidFill>
                  <a:srgbClr val="00B050"/>
                </a:solidFill>
                <a:latin typeface="FandolSong-Regular-Identity-H"/>
              </a:rPr>
              <a:t>它优化的是它实际执行的策略，它直接用下一步会执行的动作去优化</a:t>
            </a:r>
            <a:r>
              <a:rPr lang="en-US" altLang="zh-CN" sz="2600" b="1" i="0" u="none" strike="noStrike" baseline="0" dirty="0">
                <a:solidFill>
                  <a:srgbClr val="00B050"/>
                </a:solidFill>
                <a:latin typeface="LMRoman10-Regular-Identity-H"/>
              </a:rPr>
              <a:t>Q </a:t>
            </a:r>
            <a:r>
              <a:rPr lang="zh-CN" altLang="en-US" sz="2600" b="1" i="0" u="none" strike="noStrike" baseline="0" dirty="0">
                <a:solidFill>
                  <a:srgbClr val="00B050"/>
                </a:solidFill>
                <a:latin typeface="FandolSong-Regular-Identity-H"/>
              </a:rPr>
              <a:t>表格</a:t>
            </a:r>
            <a:r>
              <a:rPr lang="zh-CN" altLang="en-US" sz="2600" b="1" dirty="0">
                <a:solidFill>
                  <a:srgbClr val="00B050"/>
                </a:solidFill>
                <a:latin typeface="FandolSong-Regular-Identity-H"/>
              </a:rPr>
              <a:t>。</a:t>
            </a:r>
            <a:endParaRPr lang="zh-CN" altLang="en-US" sz="2600" b="1" dirty="0">
              <a:solidFill>
                <a:srgbClr val="00B050"/>
              </a:solidFill>
            </a:endParaRPr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6DF018E3-438F-5256-6A52-84634A55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16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5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A2F051-F5DB-EDE8-BDF0-5549877B47FC}"/>
              </a:ext>
            </a:extLst>
          </p:cNvPr>
          <p:cNvSpPr txBox="1"/>
          <p:nvPr/>
        </p:nvSpPr>
        <p:spPr>
          <a:xfrm>
            <a:off x="326571" y="242596"/>
            <a:ext cx="731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坐火车去北京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76C981-D081-4662-0BFA-4EDAA7EA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53" y="1323332"/>
            <a:ext cx="5141238" cy="45869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ACAACF5-B0A8-7A31-94A5-97B2FFBA4F08}"/>
              </a:ext>
            </a:extLst>
          </p:cNvPr>
          <p:cNvSpPr/>
          <p:nvPr/>
        </p:nvSpPr>
        <p:spPr>
          <a:xfrm>
            <a:off x="933061" y="5626359"/>
            <a:ext cx="205274" cy="20527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D9606F-98D1-D7FA-30DE-35D1A5C71C34}"/>
              </a:ext>
            </a:extLst>
          </p:cNvPr>
          <p:cNvSpPr/>
          <p:nvPr/>
        </p:nvSpPr>
        <p:spPr>
          <a:xfrm>
            <a:off x="4668416" y="1323332"/>
            <a:ext cx="205274" cy="2052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CB0CF2F-AC13-83A8-3122-192FE691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07" y="5831633"/>
            <a:ext cx="1614371" cy="9477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3B5667F-3F65-68ED-2324-1BB0457D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701" y="905282"/>
            <a:ext cx="1865951" cy="12466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5212B95-156B-F1B7-C632-A3D4F8678FB1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F1F1F"/>
                </a:solidFill>
                <a:effectLst/>
                <a:latin typeface="Google Sans"/>
              </a:rPr>
              <a:t>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3AEC40-D676-B51A-50D7-B75922773ED1}"/>
              </a:ext>
            </a:extLst>
          </p:cNvPr>
          <p:cNvSpPr txBox="1"/>
          <p:nvPr/>
        </p:nvSpPr>
        <p:spPr>
          <a:xfrm>
            <a:off x="5121284" y="3375215"/>
            <a:ext cx="35829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预计到北京</a:t>
            </a:r>
            <a:r>
              <a:rPr lang="en-US" altLang="zh-CN" sz="2600" b="1" dirty="0">
                <a:solidFill>
                  <a:srgbClr val="FF0000"/>
                </a:solidFill>
              </a:rPr>
              <a:t>5</a:t>
            </a:r>
            <a:r>
              <a:rPr lang="zh-CN" altLang="en-US" sz="2600" b="1" dirty="0">
                <a:solidFill>
                  <a:srgbClr val="FF0000"/>
                </a:solidFill>
              </a:rPr>
              <a:t>个小时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D62FB3F-C537-1426-032A-76457E61D463}"/>
              </a:ext>
            </a:extLst>
          </p:cNvPr>
          <p:cNvSpPr/>
          <p:nvPr/>
        </p:nvSpPr>
        <p:spPr>
          <a:xfrm>
            <a:off x="1656080" y="4679768"/>
            <a:ext cx="205274" cy="20527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26C0DF-C2CA-6133-2957-FDFC4C698FB9}"/>
              </a:ext>
            </a:extLst>
          </p:cNvPr>
          <p:cNvSpPr txBox="1"/>
          <p:nvPr/>
        </p:nvSpPr>
        <p:spPr>
          <a:xfrm>
            <a:off x="2109186" y="5585410"/>
            <a:ext cx="37597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B050"/>
                </a:solidFill>
              </a:rPr>
              <a:t>实际到信阳花</a:t>
            </a:r>
            <a:r>
              <a:rPr lang="en-US" altLang="zh-CN" sz="2600" b="1" dirty="0">
                <a:solidFill>
                  <a:srgbClr val="00B050"/>
                </a:solidFill>
              </a:rPr>
              <a:t>1</a:t>
            </a:r>
            <a:r>
              <a:rPr lang="zh-CN" altLang="en-US" sz="2600" b="1" dirty="0">
                <a:solidFill>
                  <a:srgbClr val="00B050"/>
                </a:solidFill>
              </a:rPr>
              <a:t>个小时</a:t>
            </a: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73ACF8E5-DDD1-D26E-BC99-E61B78E0789A}"/>
              </a:ext>
            </a:extLst>
          </p:cNvPr>
          <p:cNvCxnSpPr>
            <a:stCxn id="8" idx="2"/>
            <a:endCxn id="20" idx="3"/>
          </p:cNvCxnSpPr>
          <p:nvPr/>
        </p:nvCxnSpPr>
        <p:spPr>
          <a:xfrm rot="5400000" flipH="1" flipV="1">
            <a:off x="923912" y="4894191"/>
            <a:ext cx="1049228" cy="825656"/>
          </a:xfrm>
          <a:prstGeom prst="curvedConnector4">
            <a:avLst>
              <a:gd name="adj1" fmla="val -21787"/>
              <a:gd name="adj2" fmla="val 12768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B0752881-7257-97D0-2338-A1A0126189FB}"/>
              </a:ext>
            </a:extLst>
          </p:cNvPr>
          <p:cNvCxnSpPr>
            <a:cxnSpLocks/>
            <a:stCxn id="20" idx="1"/>
            <a:endCxn id="9" idx="0"/>
          </p:cNvCxnSpPr>
          <p:nvPr/>
        </p:nvCxnSpPr>
        <p:spPr>
          <a:xfrm rot="10800000" flipH="1">
            <a:off x="1656079" y="1323333"/>
            <a:ext cx="3114973" cy="3459073"/>
          </a:xfrm>
          <a:prstGeom prst="curvedConnector4">
            <a:avLst>
              <a:gd name="adj1" fmla="val -7339"/>
              <a:gd name="adj2" fmla="val 10660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A20905EA-9F9F-F49D-2EC4-52B6DCD97BC6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 flipV="1">
            <a:off x="1138335" y="1425969"/>
            <a:ext cx="3735355" cy="4303027"/>
          </a:xfrm>
          <a:prstGeom prst="curvedConnector3">
            <a:avLst>
              <a:gd name="adj1" fmla="val 10612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20B74AE-D9A9-95EA-2E55-F4AB2F35AB1A}"/>
              </a:ext>
            </a:extLst>
          </p:cNvPr>
          <p:cNvSpPr txBox="1"/>
          <p:nvPr/>
        </p:nvSpPr>
        <p:spPr>
          <a:xfrm>
            <a:off x="195974" y="1692682"/>
            <a:ext cx="2743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B050"/>
                </a:solidFill>
              </a:rPr>
              <a:t>预计需</a:t>
            </a:r>
            <a:r>
              <a:rPr lang="en-US" altLang="zh-CN" sz="2600" b="1" dirty="0">
                <a:solidFill>
                  <a:srgbClr val="00B050"/>
                </a:solidFill>
              </a:rPr>
              <a:t>4.5</a:t>
            </a:r>
            <a:r>
              <a:rPr lang="zh-CN" altLang="en-US" sz="2600" b="1" dirty="0">
                <a:solidFill>
                  <a:srgbClr val="00B050"/>
                </a:solidFill>
              </a:rPr>
              <a:t>小时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02E107A-FED1-C01A-6AA0-68A37B38A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72" y="6120172"/>
            <a:ext cx="1228571" cy="419048"/>
          </a:xfrm>
          <a:prstGeom prst="rect">
            <a:avLst/>
          </a:prstGeom>
        </p:spPr>
      </p:pic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EC99E4FB-8502-E456-81EE-BFFFF43E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17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831DED-1DAC-7A4F-A8E6-895654E42051}"/>
                  </a:ext>
                </a:extLst>
              </p:cNvPr>
              <p:cNvSpPr txBox="1"/>
              <p:nvPr/>
            </p:nvSpPr>
            <p:spPr>
              <a:xfrm>
                <a:off x="5868955" y="4937320"/>
                <a:ext cx="6158204" cy="459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1800" b="0" i="1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831DED-1DAC-7A4F-A8E6-895654E4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955" y="4937320"/>
                <a:ext cx="6158204" cy="4595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18708-DFD5-59FB-DD2A-C796D7332750}"/>
                  </a:ext>
                </a:extLst>
              </p:cNvPr>
              <p:cNvSpPr txBox="1"/>
              <p:nvPr/>
            </p:nvSpPr>
            <p:spPr>
              <a:xfrm>
                <a:off x="7327232" y="5441693"/>
                <a:ext cx="1091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预测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18708-DFD5-59FB-DD2A-C796D733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232" y="5441693"/>
                <a:ext cx="1091783" cy="369332"/>
              </a:xfrm>
              <a:prstGeom prst="rect">
                <a:avLst/>
              </a:prstGeom>
              <a:blipFill>
                <a:blip r:embed="rId7"/>
                <a:stretch>
                  <a:fillRect l="-5028" t="-10000" r="-1117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E78A59E-B71F-5EEC-8051-A0F2FBB40BCA}"/>
              </a:ext>
            </a:extLst>
          </p:cNvPr>
          <p:cNvSpPr txBox="1"/>
          <p:nvPr/>
        </p:nvSpPr>
        <p:spPr>
          <a:xfrm>
            <a:off x="8991031" y="5468898"/>
            <a:ext cx="1091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TD</a:t>
            </a:r>
            <a:r>
              <a:rPr lang="zh-CN" altLang="en-US" dirty="0">
                <a:solidFill>
                  <a:srgbClr val="FF0000"/>
                </a:solidFill>
              </a:rPr>
              <a:t>目标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8E265DA-A1F5-EACF-D880-95CFD12514D0}"/>
              </a:ext>
            </a:extLst>
          </p:cNvPr>
          <p:cNvCxnSpPr>
            <a:cxnSpLocks/>
          </p:cNvCxnSpPr>
          <p:nvPr/>
        </p:nvCxnSpPr>
        <p:spPr>
          <a:xfrm>
            <a:off x="7335881" y="5377911"/>
            <a:ext cx="6117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EAEEB07-5A34-EADA-C125-93B9B2ED88A7}"/>
              </a:ext>
            </a:extLst>
          </p:cNvPr>
          <p:cNvCxnSpPr>
            <a:cxnSpLocks/>
          </p:cNvCxnSpPr>
          <p:nvPr/>
        </p:nvCxnSpPr>
        <p:spPr>
          <a:xfrm>
            <a:off x="8328991" y="5411883"/>
            <a:ext cx="23058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05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5E241D7-9093-9ADF-47CC-5714596A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学习算法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Off-policy TD Control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B975D5-49F3-6B7C-98FB-B4BF28735FE3}"/>
                  </a:ext>
                </a:extLst>
              </p:cNvPr>
              <p:cNvSpPr txBox="1"/>
              <p:nvPr/>
            </p:nvSpPr>
            <p:spPr>
              <a:xfrm>
                <a:off x="237580" y="1869125"/>
                <a:ext cx="106275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B975D5-49F3-6B7C-98FB-B4BF28735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0" y="1869125"/>
                <a:ext cx="10627569" cy="523220"/>
              </a:xfrm>
              <a:prstGeom prst="rect">
                <a:avLst/>
              </a:prstGeom>
              <a:blipFill>
                <a:blip r:embed="rId2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DED2DD7F-0411-C283-FBFA-3AABDC7AD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80" y="678213"/>
                <a:ext cx="7978372" cy="1190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0" tIns="-12696" rIns="0" bIns="-12696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lvl="0" indent="-4572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p"/>
                  <a:tabLst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学习到的动作价值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，直接逼近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zh-CN" altLang="en-US" sz="28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marR="0" lvl="0" indent="-45720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p"/>
                  <a:tabLst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最优的动作价值函数和当前遵循的策略无关</a:t>
                </a:r>
                <a:endParaRPr lang="zh-CN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DED2DD7F-0411-C283-FBFA-3AABDC7AD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80" y="678213"/>
                <a:ext cx="7978372" cy="1190912"/>
              </a:xfrm>
              <a:prstGeom prst="rect">
                <a:avLst/>
              </a:prstGeom>
              <a:blipFill>
                <a:blip r:embed="rId3"/>
                <a:stretch>
                  <a:fillRect l="-2521" b="-188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3649FB43-8721-1639-4EBB-45FDB96F6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80" y="2689051"/>
            <a:ext cx="6014750" cy="3844045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AC01EAA-7057-EEA9-C18E-8925238FB486}"/>
              </a:ext>
            </a:extLst>
          </p:cNvPr>
          <p:cNvCxnSpPr>
            <a:cxnSpLocks/>
          </p:cNvCxnSpPr>
          <p:nvPr/>
        </p:nvCxnSpPr>
        <p:spPr>
          <a:xfrm>
            <a:off x="1480133" y="5054189"/>
            <a:ext cx="47721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1B1814-099B-B4BD-5F5A-A7A5E13F0FE5}"/>
                  </a:ext>
                </a:extLst>
              </p:cNvPr>
              <p:cNvSpPr txBox="1"/>
              <p:nvPr/>
            </p:nvSpPr>
            <p:spPr>
              <a:xfrm>
                <a:off x="6252330" y="4717582"/>
                <a:ext cx="48417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0" i="0" u="none" strike="noStrike" baseline="0" dirty="0">
                    <a:solidFill>
                      <a:srgbClr val="00B050"/>
                    </a:solidFill>
                    <a:latin typeface="FandolSong-Regular-Identity-H"/>
                  </a:rPr>
                  <a:t>行为策略</a:t>
                </a:r>
                <a:r>
                  <a:rPr lang="en-US" altLang="zh-CN" sz="2800" b="0" i="0" u="none" strike="noStrike" baseline="0" dirty="0">
                    <a:solidFill>
                      <a:srgbClr val="00B050"/>
                    </a:solidFill>
                    <a:latin typeface="FandolSong-Regular-Identity-H"/>
                  </a:rPr>
                  <a:t>:</a:t>
                </a:r>
                <a14:m>
                  <m:oMath xmlns:m="http://schemas.openxmlformats.org/officeDocument/2006/math">
                    <m:r>
                      <a:rPr lang="zh-CN" altLang="en-US" sz="2800" b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-贪婪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策略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1B1814-099B-B4BD-5F5A-A7A5E13F0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30" y="4717582"/>
                <a:ext cx="4841768" cy="523220"/>
              </a:xfrm>
              <a:prstGeom prst="rect">
                <a:avLst/>
              </a:prstGeom>
              <a:blipFill>
                <a:blip r:embed="rId5"/>
                <a:stretch>
                  <a:fillRect l="-2645" t="-1395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D9FDAFB-38A0-B391-BF6F-3A6B59CB5C02}"/>
              </a:ext>
            </a:extLst>
          </p:cNvPr>
          <p:cNvSpPr txBox="1"/>
          <p:nvPr/>
        </p:nvSpPr>
        <p:spPr>
          <a:xfrm>
            <a:off x="6177684" y="5363729"/>
            <a:ext cx="60143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B050"/>
                </a:solidFill>
                <a:latin typeface="FandolSong-Regular-Identity-H"/>
              </a:rPr>
              <a:t>目标策略</a:t>
            </a:r>
            <a:r>
              <a:rPr lang="en-US" altLang="zh-CN" sz="2800" dirty="0">
                <a:solidFill>
                  <a:srgbClr val="00B050"/>
                </a:solidFill>
                <a:latin typeface="FandolSong-Regular-Identity-H"/>
              </a:rPr>
              <a:t>:</a:t>
            </a:r>
            <a:r>
              <a:rPr lang="zh-CN" altLang="en-US" sz="2800" dirty="0">
                <a:solidFill>
                  <a:srgbClr val="00B050"/>
                </a:solidFill>
                <a:latin typeface="FandolSong-Regular-Identity-H"/>
              </a:rPr>
              <a:t>直接在</a:t>
            </a:r>
            <a:r>
              <a:rPr lang="en-US" altLang="zh-CN" sz="2800" dirty="0">
                <a:solidFill>
                  <a:srgbClr val="00B050"/>
                </a:solidFill>
                <a:latin typeface="FandolSong-Regular-Identity-H"/>
              </a:rPr>
              <a:t>Q </a:t>
            </a:r>
            <a:r>
              <a:rPr lang="zh-CN" altLang="en-US" sz="2800" dirty="0">
                <a:solidFill>
                  <a:srgbClr val="00B050"/>
                </a:solidFill>
                <a:latin typeface="FandolSong-Regular-Identity-H"/>
              </a:rPr>
              <a:t>表上使用贪婪策略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5A8895-17FD-C92C-EDF4-34264C869B86}"/>
              </a:ext>
            </a:extLst>
          </p:cNvPr>
          <p:cNvCxnSpPr>
            <a:cxnSpLocks/>
          </p:cNvCxnSpPr>
          <p:nvPr/>
        </p:nvCxnSpPr>
        <p:spPr>
          <a:xfrm>
            <a:off x="3232129" y="5785087"/>
            <a:ext cx="12682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618AF5D8-F2F7-A73A-4A08-34E4A26A4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109" y="5822675"/>
            <a:ext cx="3655231" cy="71042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DE16CA3-A3EF-50C9-311F-B2D524ECA3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441"/>
          <a:stretch/>
        </p:blipFill>
        <p:spPr>
          <a:xfrm>
            <a:off x="7149849" y="3374419"/>
            <a:ext cx="4426331" cy="69701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7286D5-E8B0-3E20-C2D0-AE0F3A43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18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4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FD9C6C-6BF4-9BF2-E34F-D054DCE3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6" y="229454"/>
            <a:ext cx="12102246" cy="49932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1500C71-D725-FB8C-8461-1573AEB3B8FF}"/>
              </a:ext>
            </a:extLst>
          </p:cNvPr>
          <p:cNvSpPr txBox="1"/>
          <p:nvPr/>
        </p:nvSpPr>
        <p:spPr>
          <a:xfrm>
            <a:off x="168545" y="0"/>
            <a:ext cx="6176864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学习更早被提出，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SARSA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学习的改进版本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4C5173-F1B5-A13E-2FC9-187C593F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86" y="5102657"/>
            <a:ext cx="10961905" cy="1895238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BF3C089-A4A7-EBB1-A6B0-340D74D3396C}"/>
              </a:ext>
            </a:extLst>
          </p:cNvPr>
          <p:cNvCxnSpPr>
            <a:cxnSpLocks/>
          </p:cNvCxnSpPr>
          <p:nvPr/>
        </p:nvCxnSpPr>
        <p:spPr>
          <a:xfrm>
            <a:off x="826990" y="2544254"/>
            <a:ext cx="47721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BD766B8-FBE3-185A-0DC7-F2159F54DEFD}"/>
              </a:ext>
            </a:extLst>
          </p:cNvPr>
          <p:cNvCxnSpPr>
            <a:cxnSpLocks/>
          </p:cNvCxnSpPr>
          <p:nvPr/>
        </p:nvCxnSpPr>
        <p:spPr>
          <a:xfrm flipV="1">
            <a:off x="7439608" y="2948473"/>
            <a:ext cx="2012302" cy="654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D2EF5E1-4AAB-BF4B-9E26-107AAB4DDA8E}"/>
              </a:ext>
            </a:extLst>
          </p:cNvPr>
          <p:cNvCxnSpPr>
            <a:cxnSpLocks/>
          </p:cNvCxnSpPr>
          <p:nvPr/>
        </p:nvCxnSpPr>
        <p:spPr>
          <a:xfrm>
            <a:off x="1426439" y="3732353"/>
            <a:ext cx="16713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DF5F26F-B2C8-F063-6CB4-3EE30E011A26}"/>
              </a:ext>
            </a:extLst>
          </p:cNvPr>
          <p:cNvCxnSpPr>
            <a:cxnSpLocks/>
          </p:cNvCxnSpPr>
          <p:nvPr/>
        </p:nvCxnSpPr>
        <p:spPr>
          <a:xfrm>
            <a:off x="7439608" y="3567512"/>
            <a:ext cx="9299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B5887294-726F-4E11-7973-CB74D721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19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4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从中东到东南亚，中国高铁出海18年往事-36氪">
            <a:extLst>
              <a:ext uri="{FF2B5EF4-FFF2-40B4-BE49-F238E27FC236}">
                <a16:creationId xmlns:a16="http://schemas.microsoft.com/office/drawing/2014/main" id="{838291B7-15DF-E777-1F3D-5D0BE5B8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42" y="486410"/>
            <a:ext cx="8211608" cy="507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1D798F4C-38AA-A0C3-E3C1-E56B2CC0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2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376652-86EF-9208-C86D-071B26E4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09" y="210888"/>
            <a:ext cx="9763924" cy="6205884"/>
          </a:xfrm>
          <a:prstGeom prst="rect">
            <a:avLst/>
          </a:prstGeom>
        </p:spPr>
      </p:pic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BBA2D26B-53DA-07D8-C84A-8C372878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20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1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6EFDA15-82DD-CAD0-77CD-4E76243B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学习算法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Off-policy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573968-09FA-033C-7B79-6D9FA5A06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80" y="678213"/>
            <a:ext cx="7978372" cy="11909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行为策略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(behavior policy)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：随机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目标策略（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policy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 贪心学习目标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93999F-C0E6-95FB-8EFB-A80C79CB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81" y="2282252"/>
            <a:ext cx="10651245" cy="3315201"/>
          </a:xfrm>
          <a:prstGeom prst="rect">
            <a:avLst/>
          </a:prstGeom>
        </p:spPr>
      </p:pic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31BBB721-29DE-7CEC-5D31-8C483052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21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45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3E071A8-71C8-0DD1-5CD6-BEC1C648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7" y="80215"/>
            <a:ext cx="9229907" cy="3039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324380E-F598-43E9-DCB7-726B7A43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159" y="4851334"/>
            <a:ext cx="5140363" cy="200666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CF3C8D3-06E5-FF72-3DAF-782145246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71" y="3239085"/>
            <a:ext cx="9934321" cy="1933663"/>
          </a:xfrm>
          <a:prstGeom prst="rect">
            <a:avLst/>
          </a:prstGeom>
        </p:spPr>
      </p:pic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72DEBC90-70A8-3A2F-5A0E-6D709F34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22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5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043F07-7A09-BBB2-F143-E4C84EC6EC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Q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学习使用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控制智能体和环境进行交互。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96D3EC-086D-F5C1-47F2-3FCA97F83D7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行为策略（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behavior policy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91D6B9-EE16-2667-321A-445717A0CAD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目标策略（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target policy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091FB0-23F5-05C8-D04D-A21E76706BE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3E974D0-F081-B610-5DA2-2442318C7E0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CBAC37-B255-588C-63B9-63344134F32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15739C-0380-1CBB-934A-05AF22D6757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E93A20D-FCF1-E6AE-A843-94120A19A45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8D5446A-181E-EB2B-6B3E-D09D2C14435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A09E4AF-72DF-B09A-97B6-3A2CBAF3E65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4116F75-1263-EAA1-04E2-B901F6E03FC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0393FB-79F3-9AC6-9129-C95626045716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258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3043F07-7A09-BBB2-F143-E4C84EC6EC9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SARSA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___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96D3EC-086D-F5C1-47F2-3FCA97F83D7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同策略时序差分控制算法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91D6B9-EE16-2667-321A-445717A0CAD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异策略时序差分控制算法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B091FB0-23F5-05C8-D04D-A21E76706BEA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3E974D0-F081-B610-5DA2-2442318C7E06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6CBAC37-B255-588C-63B9-63344134F32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15739C-0380-1CBB-934A-05AF22D6757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E93A20D-FCF1-E6AE-A843-94120A19A45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8D5446A-181E-EB2B-6B3E-D09D2C14435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A09E4AF-72DF-B09A-97B6-3A2CBAF3E65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B4116F75-1263-EAA1-04E2-B901F6E03FC6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40393FB-79F3-9AC6-9129-C95626045716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114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416CE-1D27-AB12-5E5C-76E27A00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8" y="278"/>
            <a:ext cx="9347119" cy="813809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9AE2A0-85EC-5567-8443-31ED42B0014A}"/>
                  </a:ext>
                </a:extLst>
              </p:cNvPr>
              <p:cNvSpPr txBox="1"/>
              <p:nvPr/>
            </p:nvSpPr>
            <p:spPr>
              <a:xfrm>
                <a:off x="148048" y="814087"/>
                <a:ext cx="10237898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Font typeface="Wingdings" panose="05000000000000000000" pitchFamily="2" charset="2"/>
                  <a:buChar char="p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估计</a:t>
                </a:r>
                <a:r>
                  <a:rPr lang="zh-CN" altLang="en-US" sz="2800" b="1" dirty="0"/>
                  <a:t>价值目标</a:t>
                </a:r>
                <a:endParaRPr lang="en-US" altLang="zh-CN" sz="2800" b="1" dirty="0"/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估计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状态价值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endParaRPr lang="zh-CN" alt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估计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状态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动作价值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800" b="1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𝓐</m:t>
                    </m:r>
                  </m:oMath>
                </a14:m>
                <a:endPara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p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方法介绍：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动态规划：已知确定环境</a:t>
                </a:r>
                <a:endPara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zh-CN" alt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蒙特卡洛方法：已知或未知环境，使用经验数据估算价值</a:t>
                </a:r>
                <a:endParaRPr lang="en-US" altLang="zh-CN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457200" indent="-457200" algn="l">
                  <a:buFont typeface="Wingdings" panose="05000000000000000000" pitchFamily="2" charset="2"/>
                  <a:buChar char="Ø"/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TD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方法：</a:t>
                </a:r>
                <a:r>
                  <a:rPr lang="zh-CN" altLang="en-US" sz="2800" b="1" dirty="0"/>
                  <a:t>融合了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动态规划</a:t>
                </a:r>
                <a:r>
                  <a:rPr lang="zh-CN" altLang="en-US" sz="2800" b="1" dirty="0"/>
                  <a:t>和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蒙特卡洛思想（本章重点关注内容）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9AE2A0-85EC-5567-8443-31ED42B00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8" y="814087"/>
                <a:ext cx="10237898" cy="3539430"/>
              </a:xfrm>
              <a:prstGeom prst="rect">
                <a:avLst/>
              </a:prstGeom>
              <a:blipFill>
                <a:blip r:embed="rId2"/>
                <a:stretch>
                  <a:fillRect l="-1012" t="-2069" b="-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2192C034-2748-C2C1-A4B5-29D58D20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3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8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B7776D-3AD9-7AAA-ABCA-0A886E5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回顾：广义策略迭代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5DC3E2-C8F2-8E26-ECF4-0731AF43533F}"/>
                  </a:ext>
                </a:extLst>
              </p:cNvPr>
              <p:cNvSpPr txBox="1"/>
              <p:nvPr/>
            </p:nvSpPr>
            <p:spPr>
              <a:xfrm>
                <a:off x="30576" y="795506"/>
                <a:ext cx="10813015" cy="4222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兼容蒙特卡洛和时序差分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策略评估（</a:t>
                </a:r>
                <a:r>
                  <a:rPr lang="en-US" altLang="zh-CN" sz="2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Policy Evaluation </a:t>
                </a: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给定任意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对应状态价值函数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 altLang="zh-CN" sz="2600" b="0" dirty="0">
                  <a:latin typeface="微软雅黑" panose="020B0503020204020204" pitchFamily="34" charset="-122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又称为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预测问题（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Prediction problem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策略提升</a:t>
                </a:r>
                <a:r>
                  <a:rPr lang="zh-CN" altLang="en-US" sz="2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Policy Improvement </a:t>
                </a:r>
                <a:r>
                  <a:rPr lang="zh-CN" altLang="en-US" sz="26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基于价值函数，进行贪心策略改进</a:t>
                </a:r>
                <a:endParaRPr lang="en-US" altLang="zh-CN" sz="2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6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又称为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控制问题（</a:t>
                </a:r>
                <a:r>
                  <a:rPr lang="en-US" altLang="zh-CN" sz="26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Control 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problem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5DC3E2-C8F2-8E26-ECF4-0731AF43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" y="795506"/>
                <a:ext cx="10813015" cy="4222759"/>
              </a:xfrm>
              <a:prstGeom prst="rect">
                <a:avLst/>
              </a:prstGeom>
              <a:blipFill>
                <a:blip r:embed="rId2"/>
                <a:stretch>
                  <a:fillRect l="-846" b="-2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F93F8A4-2E41-9336-A90E-5AA932B24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22" y="670679"/>
            <a:ext cx="5109793" cy="2426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900FE7-CD1A-1890-5BA1-1533FE1C4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22" y="3420985"/>
            <a:ext cx="5109793" cy="2766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D0A61FDC-0E2C-EECE-EE26-300C0165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4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04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08FC5C-DA1F-ED11-6923-F6A01042C2ED}"/>
              </a:ext>
            </a:extLst>
          </p:cNvPr>
          <p:cNvSpPr txBox="1"/>
          <p:nvPr/>
        </p:nvSpPr>
        <p:spPr>
          <a:xfrm>
            <a:off x="3424335" y="2556588"/>
            <a:ext cx="532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策略评估（或者预测问题）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BEACE4-86DE-7720-8F80-223C8B45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5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7B7776D-3AD9-7AAA-ABCA-0A886E5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5DC3E2-C8F2-8E26-ECF4-0731AF43533F}"/>
                  </a:ext>
                </a:extLst>
              </p:cNvPr>
              <p:cNvSpPr txBox="1"/>
              <p:nvPr/>
            </p:nvSpPr>
            <p:spPr>
              <a:xfrm>
                <a:off x="30576" y="2159075"/>
                <a:ext cx="1081301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MC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智能体遵循策略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和环境交互获取数据。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到最终状态，计算状态回报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every-visit MC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的计算如下（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）：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5DC3E2-C8F2-8E26-ECF4-0731AF435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" y="2159075"/>
                <a:ext cx="10813015" cy="2308324"/>
              </a:xfrm>
              <a:prstGeom prst="rect">
                <a:avLst/>
              </a:prstGeom>
              <a:blipFill>
                <a:blip r:embed="rId2"/>
                <a:stretch>
                  <a:fillRect l="-958" r="-4510" b="-6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F94233E-48A1-55B6-F1C3-D1E5370E4D86}"/>
              </a:ext>
            </a:extLst>
          </p:cNvPr>
          <p:cNvCxnSpPr>
            <a:cxnSpLocks/>
          </p:cNvCxnSpPr>
          <p:nvPr/>
        </p:nvCxnSpPr>
        <p:spPr>
          <a:xfrm>
            <a:off x="6019962" y="4532489"/>
            <a:ext cx="4913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EA595E-09C1-130C-A965-60CCEBF41000}"/>
              </a:ext>
            </a:extLst>
          </p:cNvPr>
          <p:cNvCxnSpPr>
            <a:cxnSpLocks/>
          </p:cNvCxnSpPr>
          <p:nvPr/>
        </p:nvCxnSpPr>
        <p:spPr>
          <a:xfrm>
            <a:off x="4470780" y="4532489"/>
            <a:ext cx="6118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B4487F-F6E6-9B24-0D3E-535F0A4F044D}"/>
              </a:ext>
            </a:extLst>
          </p:cNvPr>
          <p:cNvCxnSpPr>
            <a:cxnSpLocks/>
          </p:cNvCxnSpPr>
          <p:nvPr/>
        </p:nvCxnSpPr>
        <p:spPr>
          <a:xfrm>
            <a:off x="5589548" y="4532489"/>
            <a:ext cx="28660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D4308F6E-50D0-8FA7-5A18-438047A1F36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77990" y="4532489"/>
            <a:ext cx="1269241" cy="480786"/>
          </a:xfrm>
          <a:prstGeom prst="bentConnector3">
            <a:avLst>
              <a:gd name="adj1" fmla="val -1613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9651691-2745-17DE-C485-9329533CB882}"/>
              </a:ext>
            </a:extLst>
          </p:cNvPr>
          <p:cNvSpPr txBox="1"/>
          <p:nvPr/>
        </p:nvSpPr>
        <p:spPr>
          <a:xfrm>
            <a:off x="1625447" y="4719461"/>
            <a:ext cx="266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状态旧估计</a:t>
            </a: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4B5133D-4289-5D17-45C9-D40272F351CF}"/>
              </a:ext>
            </a:extLst>
          </p:cNvPr>
          <p:cNvCxnSpPr>
            <a:cxnSpLocks/>
          </p:cNvCxnSpPr>
          <p:nvPr/>
        </p:nvCxnSpPr>
        <p:spPr>
          <a:xfrm rot="5400000">
            <a:off x="5413081" y="4874960"/>
            <a:ext cx="639533" cy="2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21A94F6-4767-10E5-0226-35D2C5F9FEE8}"/>
              </a:ext>
            </a:extLst>
          </p:cNvPr>
          <p:cNvSpPr txBox="1"/>
          <p:nvPr/>
        </p:nvSpPr>
        <p:spPr>
          <a:xfrm>
            <a:off x="4130723" y="5190444"/>
            <a:ext cx="3712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更新步长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学习率</a:t>
            </a:r>
            <a:endParaRPr lang="en-US" altLang="zh-CN" sz="2800" b="1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031729CF-B812-D4DC-E170-397854A80D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33052" y="3438737"/>
            <a:ext cx="747226" cy="2934730"/>
          </a:xfrm>
          <a:prstGeom prst="bentConnector3">
            <a:avLst>
              <a:gd name="adj1" fmla="val 29909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79DD108-23E7-D65A-2983-18403593D62B}"/>
              </a:ext>
            </a:extLst>
          </p:cNvPr>
          <p:cNvSpPr txBox="1"/>
          <p:nvPr/>
        </p:nvSpPr>
        <p:spPr>
          <a:xfrm>
            <a:off x="7669675" y="5214729"/>
            <a:ext cx="4522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</a:t>
            </a:r>
            <a:r>
              <a:rPr lang="zh-CN" altLang="en-US" sz="2800" b="1" dirty="0"/>
              <a:t>时刻往后，累积未来回报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ADEA1E1-159E-BF41-FBC2-A378EDB6F970}"/>
              </a:ext>
            </a:extLst>
          </p:cNvPr>
          <p:cNvSpPr txBox="1"/>
          <p:nvPr/>
        </p:nvSpPr>
        <p:spPr>
          <a:xfrm>
            <a:off x="0" y="706756"/>
            <a:ext cx="12071084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动态规划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，利用自举思想（即基于前一个估计量估计一个量）更新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166081-6D65-8BC7-B13B-FD2C89BBD539}"/>
                  </a:ext>
                </a:extLst>
              </p:cNvPr>
              <p:cNvSpPr txBox="1"/>
              <p:nvPr/>
            </p:nvSpPr>
            <p:spPr>
              <a:xfrm>
                <a:off x="505888" y="1294324"/>
                <a:ext cx="10453916" cy="750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| 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28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zh-CN" sz="28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𝓢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8166081-6D65-8BC7-B13B-FD2C89BB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88" y="1294324"/>
                <a:ext cx="10453916" cy="750975"/>
              </a:xfrm>
              <a:prstGeom prst="rect">
                <a:avLst/>
              </a:prstGeom>
              <a:blipFill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21F12871-ADF5-33FC-6242-8106F95B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6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2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32C511-3703-AC74-A72A-71598E63691D}"/>
                  </a:ext>
                </a:extLst>
              </p:cNvPr>
              <p:cNvSpPr txBox="1"/>
              <p:nvPr/>
            </p:nvSpPr>
            <p:spPr>
              <a:xfrm>
                <a:off x="203007" y="771616"/>
                <a:ext cx="11510469" cy="26015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Monte Carlo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MC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）方法一样，使用经验数据解决预测问题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和动态规划一样，用到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自举思想</a:t>
                </a:r>
                <a:endPara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方法，仅需要下个时刻数据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，即可估算更新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 [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332C511-3703-AC74-A72A-71598E636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07" y="771616"/>
                <a:ext cx="11510469" cy="2601546"/>
              </a:xfrm>
              <a:prstGeom prst="rect">
                <a:avLst/>
              </a:prstGeom>
              <a:blipFill>
                <a:blip r:embed="rId2"/>
                <a:stretch>
                  <a:fillRect l="-900" b="-5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id="{D9B76EEB-7D54-B849-A9B0-E7D29AA3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预测（</a:t>
            </a:r>
            <a:r>
              <a:rPr lang="en-US" altLang="zh-CN" sz="1800" b="0" i="0" u="none" strike="noStrike" baseline="0" dirty="0">
                <a:latin typeface="CMBX12"/>
              </a:rPr>
              <a:t> </a:t>
            </a:r>
            <a:r>
              <a:rPr lang="en-US" altLang="zh-CN" sz="3200" b="1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 Prediction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5969BE-2B77-5F46-DFAE-9E7994C95614}"/>
              </a:ext>
            </a:extLst>
          </p:cNvPr>
          <p:cNvCxnSpPr>
            <a:cxnSpLocks/>
          </p:cNvCxnSpPr>
          <p:nvPr/>
        </p:nvCxnSpPr>
        <p:spPr>
          <a:xfrm>
            <a:off x="5071268" y="3429000"/>
            <a:ext cx="25571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3F2164A0-8882-4A99-C1DA-52898E1271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08908" y="3429000"/>
            <a:ext cx="881825" cy="71977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67555DA-3E25-3C56-8BF9-EC3057A3CEBC}"/>
              </a:ext>
            </a:extLst>
          </p:cNvPr>
          <p:cNvSpPr txBox="1"/>
          <p:nvPr/>
        </p:nvSpPr>
        <p:spPr>
          <a:xfrm>
            <a:off x="1446663" y="3922359"/>
            <a:ext cx="478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时序差分更新目标（</a:t>
            </a:r>
            <a:r>
              <a:rPr lang="en-US" altLang="zh-CN" sz="2800" b="1" dirty="0"/>
              <a:t>target</a:t>
            </a:r>
            <a:r>
              <a:rPr lang="zh-CN" altLang="en-US" sz="2800" b="1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227C300-5714-1B8A-15BD-8AD4F3DB3DAC}"/>
                  </a:ext>
                </a:extLst>
              </p:cNvPr>
              <p:cNvSpPr txBox="1"/>
              <p:nvPr/>
            </p:nvSpPr>
            <p:spPr>
              <a:xfrm>
                <a:off x="340765" y="4621938"/>
                <a:ext cx="11510469" cy="130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上述方法被称为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TD(0)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，或者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one-step TD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更一般的，有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TD(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n-step TD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227C300-5714-1B8A-15BD-8AD4F3DB3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65" y="4621938"/>
                <a:ext cx="11510469" cy="1308884"/>
              </a:xfrm>
              <a:prstGeom prst="rect">
                <a:avLst/>
              </a:prstGeom>
              <a:blipFill>
                <a:blip r:embed="rId3"/>
                <a:stretch>
                  <a:fillRect l="-953" b="-1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7176453-619E-391E-F4FF-24C62FBFDA9E}"/>
              </a:ext>
            </a:extLst>
          </p:cNvPr>
          <p:cNvSpPr txBox="1"/>
          <p:nvPr/>
        </p:nvSpPr>
        <p:spPr>
          <a:xfrm>
            <a:off x="7557796" y="3999303"/>
            <a:ext cx="3937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B050"/>
                </a:solidFill>
              </a:rPr>
              <a:t>思考：为什么叫做目标值？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EFF60C-FEDD-B1AA-B972-2B9B56D0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7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2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CB43E24-5D7F-99F7-AF2B-DA780A4F6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TD(0)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9A1DD1-E64B-A09A-0E30-425060883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3" y="751641"/>
            <a:ext cx="10711023" cy="47908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3FCEE3-0315-FFD8-DE92-C058D1C6D3A7}"/>
              </a:ext>
            </a:extLst>
          </p:cNvPr>
          <p:cNvSpPr txBox="1"/>
          <p:nvPr/>
        </p:nvSpPr>
        <p:spPr>
          <a:xfrm>
            <a:off x="213241" y="5498964"/>
            <a:ext cx="11510469" cy="1308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TD(0)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方法的更新基于已经存在的估计，我们也可以说这里用到了自举的思想（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bootstrap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）（类似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方法）。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3DEF0F4-EC23-BAEC-EE80-81B45A2B98C6}"/>
              </a:ext>
            </a:extLst>
          </p:cNvPr>
          <p:cNvCxnSpPr>
            <a:cxnSpLocks/>
          </p:cNvCxnSpPr>
          <p:nvPr/>
        </p:nvCxnSpPr>
        <p:spPr>
          <a:xfrm>
            <a:off x="1405764" y="4571641"/>
            <a:ext cx="4690236" cy="637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F8F739-71C5-4714-7A38-288F220E0387}"/>
              </a:ext>
            </a:extLst>
          </p:cNvPr>
          <p:cNvCxnSpPr>
            <a:cxnSpLocks/>
          </p:cNvCxnSpPr>
          <p:nvPr/>
        </p:nvCxnSpPr>
        <p:spPr>
          <a:xfrm>
            <a:off x="906314" y="3574251"/>
            <a:ext cx="38195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52C45F8-DBBD-0C6D-516F-684545634829}"/>
              </a:ext>
            </a:extLst>
          </p:cNvPr>
          <p:cNvCxnSpPr>
            <a:cxnSpLocks/>
          </p:cNvCxnSpPr>
          <p:nvPr/>
        </p:nvCxnSpPr>
        <p:spPr>
          <a:xfrm>
            <a:off x="1257890" y="4233646"/>
            <a:ext cx="38195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790F3284-FFC6-D25C-77C5-A72F75BB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8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80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4D58106-9261-38C0-DBF4-61029567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" y="6640"/>
            <a:ext cx="10515600" cy="788866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TD(0), DP,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Monte Carlo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8CA687-B68C-61E0-1E4B-C18B712DC71D}"/>
                  </a:ext>
                </a:extLst>
              </p:cNvPr>
              <p:cNvSpPr txBox="1"/>
              <p:nvPr/>
            </p:nvSpPr>
            <p:spPr>
              <a:xfrm>
                <a:off x="541647" y="1828562"/>
                <a:ext cx="6284794" cy="31085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D8CA687-B68C-61E0-1E4B-C18B712D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7" y="1828562"/>
                <a:ext cx="6284794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269FCBA-7711-4964-0215-58EACBFD1FBD}"/>
              </a:ext>
            </a:extLst>
          </p:cNvPr>
          <p:cNvSpPr txBox="1"/>
          <p:nvPr/>
        </p:nvSpPr>
        <p:spPr>
          <a:xfrm>
            <a:off x="6826441" y="1849564"/>
            <a:ext cx="5776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MC</a:t>
            </a:r>
            <a:r>
              <a:rPr lang="zh-CN" altLang="en-US" sz="2800" b="1" dirty="0">
                <a:solidFill>
                  <a:srgbClr val="FF0000"/>
                </a:solidFill>
              </a:rPr>
              <a:t>采样轨迹</a:t>
            </a:r>
            <a:r>
              <a:rPr lang="zh-CN" altLang="en-US" sz="2800" b="1" dirty="0"/>
              <a:t>，以此作为估计目标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D327FE1-DDFE-75E8-28B2-A7D1AEFFF8BC}"/>
              </a:ext>
            </a:extLst>
          </p:cNvPr>
          <p:cNvCxnSpPr>
            <a:cxnSpLocks/>
          </p:cNvCxnSpPr>
          <p:nvPr/>
        </p:nvCxnSpPr>
        <p:spPr>
          <a:xfrm>
            <a:off x="1970574" y="2495425"/>
            <a:ext cx="255710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4A7D56-C946-F744-4059-532DDEC611C7}"/>
                  </a:ext>
                </a:extLst>
              </p:cNvPr>
              <p:cNvSpPr txBox="1"/>
              <p:nvPr/>
            </p:nvSpPr>
            <p:spPr>
              <a:xfrm>
                <a:off x="170172" y="953556"/>
                <a:ext cx="61579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8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</a:lstStyle>
              <a:p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74A7D56-C946-F744-4059-532DDEC61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72" y="953556"/>
                <a:ext cx="6157912" cy="523220"/>
              </a:xfrm>
              <a:prstGeom prst="rect">
                <a:avLst/>
              </a:prstGeom>
              <a:blipFill>
                <a:blip r:embed="rId3"/>
                <a:stretch>
                  <a:fillRect l="-207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7FDD23D-57C2-EC59-F608-0839827604B2}"/>
              </a:ext>
            </a:extLst>
          </p:cNvPr>
          <p:cNvCxnSpPr>
            <a:cxnSpLocks/>
          </p:cNvCxnSpPr>
          <p:nvPr/>
        </p:nvCxnSpPr>
        <p:spPr>
          <a:xfrm>
            <a:off x="1970574" y="4506218"/>
            <a:ext cx="39730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93E2BC1-D5E2-D296-F8A5-38E47011C986}"/>
                  </a:ext>
                </a:extLst>
              </p:cNvPr>
              <p:cNvSpPr txBox="1"/>
              <p:nvPr/>
            </p:nvSpPr>
            <p:spPr>
              <a:xfrm>
                <a:off x="6978573" y="3426842"/>
                <a:ext cx="51040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DP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方法，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基于对环境的完整知晓，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不需要采样轨迹</a:t>
                </a:r>
                <a:r>
                  <a:rPr lang="zh-CN" altLang="en-US" sz="2800" b="1" dirty="0">
                    <a:solidFill>
                      <a:schemeClr val="tx1"/>
                    </a:solidFill>
                  </a:rPr>
                  <a:t>，直接利用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</a:rPr>
                  <a:t>估计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r>
                  <a:rPr lang="zh-CN" altLang="en-US" sz="2800" b="1" dirty="0">
                    <a:solidFill>
                      <a:schemeClr val="tx1"/>
                    </a:solidFill>
                  </a:rPr>
                  <a:t>未知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93E2BC1-D5E2-D296-F8A5-38E47011C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573" y="3426842"/>
                <a:ext cx="5104068" cy="1815882"/>
              </a:xfrm>
              <a:prstGeom prst="rect">
                <a:avLst/>
              </a:prstGeom>
              <a:blipFill>
                <a:blip r:embed="rId4"/>
                <a:stretch>
                  <a:fillRect l="-2509" t="-3691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D82909-2AF1-7452-124C-09FF08B5C39D}"/>
                  </a:ext>
                </a:extLst>
              </p:cNvPr>
              <p:cNvSpPr txBox="1"/>
              <p:nvPr/>
            </p:nvSpPr>
            <p:spPr>
              <a:xfrm>
                <a:off x="541647" y="5466365"/>
                <a:ext cx="11209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p"/>
                </a:pPr>
                <a:r>
                  <a:rPr lang="en-US" altLang="zh-CN" sz="2800" b="1" dirty="0"/>
                  <a:t>TD(0)</a:t>
                </a:r>
                <a:r>
                  <a:rPr lang="zh-CN" altLang="en-US" sz="2800" b="1" dirty="0"/>
                  <a:t>通过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采样</a:t>
                </a:r>
                <a:r>
                  <a:rPr lang="zh-CN" altLang="en-US" sz="2800" b="1" dirty="0"/>
                  <a:t>方式估计期望，与此同时，利用自举方式估计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b="1" dirty="0"/>
                  <a:t>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8D82909-2AF1-7452-124C-09FF08B5C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7" y="5466365"/>
                <a:ext cx="11209751" cy="523220"/>
              </a:xfrm>
              <a:prstGeom prst="rect">
                <a:avLst/>
              </a:prstGeom>
              <a:blipFill>
                <a:blip r:embed="rId5"/>
                <a:stretch>
                  <a:fillRect l="-979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A5FCBE0E-FC2E-9FA3-8BB5-5D3AD56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B4A67E2-FE17-4495-87AF-E79933789456}" type="slidenum">
              <a:rPr lang="zh-CN" altLang="en-US" sz="2000" smtClean="0">
                <a:solidFill>
                  <a:srgbClr val="FF0000"/>
                </a:solidFill>
              </a:rPr>
              <a:t>9</a:t>
            </a:fld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5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1002</Words>
  <Application>Microsoft Office PowerPoint</Application>
  <PresentationFormat>宽屏</PresentationFormat>
  <Paragraphs>138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CMBX12</vt:lpstr>
      <vt:lpstr>FandolSong-Regular-Identity-H</vt:lpstr>
      <vt:lpstr>Google Sans</vt:lpstr>
      <vt:lpstr>LMRoman10-Regular-Identity-H</vt:lpstr>
      <vt:lpstr>等线</vt:lpstr>
      <vt:lpstr>等线 Light</vt:lpstr>
      <vt:lpstr>Microsoft Yahei</vt:lpstr>
      <vt:lpstr>Microsoft Yahei</vt:lpstr>
      <vt:lpstr>Arial</vt:lpstr>
      <vt:lpstr>Cambria Math</vt:lpstr>
      <vt:lpstr>Times New Roman</vt:lpstr>
      <vt:lpstr>Wingdings</vt:lpstr>
      <vt:lpstr>Office 主题​​</vt:lpstr>
      <vt:lpstr>第六章 时间差分学习 （Temporal-Difference Learning）  何新卫  华中农业大学信息学院 </vt:lpstr>
      <vt:lpstr>PowerPoint 演示文稿</vt:lpstr>
      <vt:lpstr>回顾</vt:lpstr>
      <vt:lpstr>回顾：广义策略迭代</vt:lpstr>
      <vt:lpstr>PowerPoint 演示文稿</vt:lpstr>
      <vt:lpstr>回顾</vt:lpstr>
      <vt:lpstr>TD预测（ TD Prediction ）</vt:lpstr>
      <vt:lpstr>TD(0)伪代码</vt:lpstr>
      <vt:lpstr>TD(0), DP, 和Monte Carlo </vt:lpstr>
      <vt:lpstr>TD(0), DP, 和Monte Carlo </vt:lpstr>
      <vt:lpstr>总结</vt:lpstr>
      <vt:lpstr>PowerPoint 演示文稿</vt:lpstr>
      <vt:lpstr>On-Policy TD Control</vt:lpstr>
      <vt:lpstr>Sarsa算法</vt:lpstr>
      <vt:lpstr>Sarsa算法</vt:lpstr>
      <vt:lpstr>PowerPoint 演示文稿</vt:lpstr>
      <vt:lpstr>PowerPoint 演示文稿</vt:lpstr>
      <vt:lpstr>Q学习算法: Off-policy TD Control</vt:lpstr>
      <vt:lpstr>PowerPoint 演示文稿</vt:lpstr>
      <vt:lpstr>PowerPoint 演示文稿</vt:lpstr>
      <vt:lpstr>Q学习算法: 为什么是Off-policy？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MDP</dc:title>
  <dc:creator>xinwei he</dc:creator>
  <cp:lastModifiedBy>dongli lu</cp:lastModifiedBy>
  <cp:revision>518</cp:revision>
  <dcterms:created xsi:type="dcterms:W3CDTF">2024-03-10T06:12:52Z</dcterms:created>
  <dcterms:modified xsi:type="dcterms:W3CDTF">2024-04-04T04:33:41Z</dcterms:modified>
</cp:coreProperties>
</file>