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06" r:id="rId3"/>
    <p:sldId id="257" r:id="rId4"/>
    <p:sldId id="351" r:id="rId5"/>
    <p:sldId id="307" r:id="rId6"/>
    <p:sldId id="323" r:id="rId7"/>
    <p:sldId id="355" r:id="rId8"/>
    <p:sldId id="336" r:id="rId9"/>
    <p:sldId id="308" r:id="rId10"/>
    <p:sldId id="337" r:id="rId11"/>
    <p:sldId id="338" r:id="rId12"/>
    <p:sldId id="339" r:id="rId13"/>
    <p:sldId id="340" r:id="rId14"/>
    <p:sldId id="341" r:id="rId15"/>
    <p:sldId id="327" r:id="rId16"/>
    <p:sldId id="342" r:id="rId17"/>
    <p:sldId id="329" r:id="rId18"/>
    <p:sldId id="330" r:id="rId19"/>
    <p:sldId id="331" r:id="rId20"/>
    <p:sldId id="332" r:id="rId21"/>
    <p:sldId id="353" r:id="rId22"/>
    <p:sldId id="333" r:id="rId23"/>
    <p:sldId id="343" r:id="rId24"/>
    <p:sldId id="354" r:id="rId25"/>
    <p:sldId id="344" r:id="rId26"/>
    <p:sldId id="345" r:id="rId27"/>
    <p:sldId id="346" r:id="rId28"/>
    <p:sldId id="347" r:id="rId29"/>
    <p:sldId id="348" r:id="rId30"/>
    <p:sldId id="335" r:id="rId31"/>
    <p:sldId id="350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59" autoAdjust="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0CFCB-D04B-4D30-894F-9FDDA96B3154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8D95D-8DC6-4EEA-AF98-AF4D7DA97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044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88736-9C79-F573-64ED-C8FA57CA9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AAF8BA-133C-8DBD-7125-46346C36A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147FB9-A066-5DF9-0183-1ADBA2FAA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15C6-CCAD-4287-BEFD-0B8B42607778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54EEB-2E60-A822-82F2-F52F346F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5FBB00-F6E4-9EEA-09CE-BD10C719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67E2-FE17-4495-87AF-E79933789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12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4B924-AB85-DCBF-6412-20D27E75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A46533-9584-E666-03F7-AB5961B0D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64F3DA-6CEB-435C-49C7-397ED820E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15C6-CCAD-4287-BEFD-0B8B42607778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A9A4A-DB25-2D9D-DCB8-82B93C9E0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DAA5C4-80E9-84B0-D4C8-EDEFEE7B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67E2-FE17-4495-87AF-E79933789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99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D7ABC0-9105-0E2F-5EB5-82856BA2D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E4D22F-CB03-EE26-FAF2-656046739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267357-1073-3181-F936-1969A8990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15C6-CCAD-4287-BEFD-0B8B42607778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87CC6-90DB-03F9-45D6-B363D72D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05EA2B-34E0-D919-772E-93723CE6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67E2-FE17-4495-87AF-E79933789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44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292CE-4E3A-E8E8-D651-53B0E982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D4B5F-6DA9-6385-DA9D-FDCF4119B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2801E9-551C-3647-7D3C-4445CDC1B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15C6-CCAD-4287-BEFD-0B8B42607778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FD4B7-DF4C-ABB6-C8E2-E40FF14BA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FB1EE8-F685-DE0B-2688-A7542F6F8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67E2-FE17-4495-87AF-E79933789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19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54D41-6D37-64D5-EFF1-E746989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AE94D3-6425-9788-AC6F-E3F05FADE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FE881-55F7-F73C-D101-BF15C1180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15C6-CCAD-4287-BEFD-0B8B42607778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C020EF-A464-6148-9CB7-98E2C87B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CB802D-26E2-EA16-0D85-03D790FE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67E2-FE17-4495-87AF-E79933789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79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BBD64-A54A-2D04-DEC4-6596175D8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2C2712-FB95-5401-F814-C4D1173D0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465250-793A-75B4-26D6-F36ADEB9D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C4B6C2-A5A5-2725-27EC-9B4CC0D2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15C6-CCAD-4287-BEFD-0B8B42607778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DC36FD-E078-B50C-2818-F84F228D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88D171-4274-B458-B006-83700BEA9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67E2-FE17-4495-87AF-E79933789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63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A43F7-F0AA-25E8-02A3-0FCD26839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78ECF1-DC9E-9974-695F-82399482C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A79808-5E99-447B-8780-5C373C72B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13576D-8F4E-7A2A-B797-AF0E7D826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ACE308-6D4B-1FA7-B692-471388421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63A7B5-D8A3-B830-8158-07D9DEC13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15C6-CCAD-4287-BEFD-0B8B42607778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459077-D8B7-C098-48A0-8F8F2C83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80AF39-D313-5D22-D3EA-068FA3094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67E2-FE17-4495-87AF-E79933789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67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39CC5-03B0-013E-FD47-66D3D76D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85659D-0067-06F4-C6BE-0ED0ECE4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15C6-CCAD-4287-BEFD-0B8B42607778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CBE3CC-5733-5F08-2ADD-7267208E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6DDDE0-2CE0-A6D8-6BF2-93859776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67E2-FE17-4495-87AF-E79933789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81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C7D8FC-3E2E-AA89-B5BC-EBE6DCA6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15C6-CCAD-4287-BEFD-0B8B42607778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8731F8-5692-8CB9-2C8B-AB556AF9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AFB564-D8C7-0182-AA14-57653B9B3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67E2-FE17-4495-87AF-E79933789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27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64F63-8B1A-801D-1656-DC96FEE35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F4E8A6-C09E-E561-3D19-71C653994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C11631-4725-F842-AAC9-A0F5E57D8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6F27A7-6D2A-6D0F-4C40-DAE5BCFBA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15C6-CCAD-4287-BEFD-0B8B42607778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55D719-9A62-6226-C137-A8BE7D15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98C7C0-64CD-BA04-0721-8D96D552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67E2-FE17-4495-87AF-E79933789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39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CFE96-3E0D-0691-4A13-6B9D2AE9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D8BDE4-141D-F504-D3A9-D8270A8F7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9FE257-2324-A2A4-17CB-F31048F9B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0C9CC4-C8AE-2E5C-773E-5F197D05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15C6-CCAD-4287-BEFD-0B8B42607778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DFDB91-9919-6046-46CB-D62D2128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33194E-AC5E-87C4-F91F-33BCE3DA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67E2-FE17-4495-87AF-E79933789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11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940BE6-C819-B24A-4D29-9592D6B4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CD8C76-0A84-0C18-D4A1-4DE5A9127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48EFA6-FCD1-1C03-F690-9A153C049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615C6-CCAD-4287-BEFD-0B8B42607778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54F76B-F288-476D-D13A-58D57F548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6D7691-D930-65CE-23F1-F0800734F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A67E2-FE17-4495-87AF-E79933789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81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10" Type="http://schemas.openxmlformats.org/officeDocument/2006/relationships/tags" Target="../tags/tag25.xml"/><Relationship Id="rId19" Type="http://schemas.openxmlformats.org/officeDocument/2006/relationships/image" Target="../media/image15.tmp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tags" Target="../tags/tag45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5" Type="http://schemas.openxmlformats.org/officeDocument/2006/relationships/tags" Target="../tags/tag37.xml"/><Relationship Id="rId15" Type="http://schemas.openxmlformats.org/officeDocument/2006/relationships/image" Target="../media/image15.tmp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0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15.tmp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F9E81-62E6-FE8C-82B2-F3867E8E0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129" y="758841"/>
            <a:ext cx="11262331" cy="3616387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第七章 策略梯度</a:t>
            </a:r>
            <a:b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Policy Gradient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b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何新卫</a:t>
            </a:r>
            <a:b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b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华中农业大学信息学院</a:t>
            </a:r>
            <a:b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35E907-213D-2E7D-EEFD-D01D59CC5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2" y="669957"/>
            <a:ext cx="3213980" cy="35858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3753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9EA08E6-0648-0EB2-18E9-77CA8159E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779" y="972675"/>
            <a:ext cx="3595897" cy="11007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E699BC-BC95-0DBC-F0F3-C40C9F940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676" y="1009056"/>
            <a:ext cx="3979501" cy="872510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29FA1AE-4A49-FFD0-8C64-72EEE36C89D1}"/>
              </a:ext>
            </a:extLst>
          </p:cNvPr>
          <p:cNvCxnSpPr>
            <a:cxnSpLocks/>
          </p:cNvCxnSpPr>
          <p:nvPr/>
        </p:nvCxnSpPr>
        <p:spPr>
          <a:xfrm>
            <a:off x="5023068" y="1881037"/>
            <a:ext cx="455898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箭头: 下 13">
            <a:extLst>
              <a:ext uri="{FF2B5EF4-FFF2-40B4-BE49-F238E27FC236}">
                <a16:creationId xmlns:a16="http://schemas.microsoft.com/office/drawing/2014/main" id="{0862848C-A269-B31B-03A6-601A8AAAC4BF}"/>
              </a:ext>
            </a:extLst>
          </p:cNvPr>
          <p:cNvSpPr/>
          <p:nvPr/>
        </p:nvSpPr>
        <p:spPr>
          <a:xfrm>
            <a:off x="3457490" y="1734468"/>
            <a:ext cx="1294750" cy="520309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3C93FB8-3448-3AB2-4682-5A7264B3B800}"/>
                  </a:ext>
                </a:extLst>
              </p:cNvPr>
              <p:cNvSpPr txBox="1"/>
              <p:nvPr/>
            </p:nvSpPr>
            <p:spPr>
              <a:xfrm>
                <a:off x="1659328" y="2244123"/>
                <a:ext cx="759018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</a:rPr>
                  <a:t>优化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zh-CN" alt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zh-CN" altLang="en-US" sz="2600" b="1" i="0" u="none" strike="noStrike" baseline="0" dirty="0">
                    <a:solidFill>
                      <a:srgbClr val="00B0F0"/>
                    </a:solidFill>
                    <a:latin typeface="FandolSong-Regular-Identity-H"/>
                  </a:rPr>
                  <a:t>最大化</a:t>
                </a:r>
                <a:r>
                  <a:rPr lang="zh-CN" altLang="en-US" sz="2600" b="1" i="0" u="none" strike="noStrike" baseline="0" dirty="0">
                    <a:latin typeface="FandolSong-Regular-Identity-H"/>
                  </a:rPr>
                  <a:t>上述期望回报（</a:t>
                </a:r>
                <a:r>
                  <a:rPr lang="en-US" altLang="zh-CN" sz="2600" b="1" i="0" u="none" strike="noStrike" baseline="0" dirty="0">
                    <a:latin typeface="FandolSong-Regular-Identity-H"/>
                  </a:rPr>
                  <a:t>expected reward</a:t>
                </a:r>
                <a:r>
                  <a:rPr lang="zh-CN" altLang="en-US" sz="2600" b="1" i="0" u="none" strike="noStrike" baseline="0" dirty="0">
                    <a:latin typeface="FandolSong-Regular-Identity-H"/>
                  </a:rPr>
                  <a:t>）</a:t>
                </a:r>
                <a:endParaRPr lang="zh-CN" altLang="en-US" sz="2600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3C93FB8-3448-3AB2-4682-5A7264B3B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328" y="2244123"/>
                <a:ext cx="7590182" cy="523220"/>
              </a:xfrm>
              <a:prstGeom prst="rect">
                <a:avLst/>
              </a:prstGeom>
              <a:blipFill>
                <a:blip r:embed="rId4"/>
                <a:stretch>
                  <a:fillRect l="-1606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箭头: 下 15">
            <a:extLst>
              <a:ext uri="{FF2B5EF4-FFF2-40B4-BE49-F238E27FC236}">
                <a16:creationId xmlns:a16="http://schemas.microsoft.com/office/drawing/2014/main" id="{A75EB940-72A2-68B4-9E16-7C670891A972}"/>
              </a:ext>
            </a:extLst>
          </p:cNvPr>
          <p:cNvSpPr/>
          <p:nvPr/>
        </p:nvSpPr>
        <p:spPr>
          <a:xfrm>
            <a:off x="3398727" y="2775552"/>
            <a:ext cx="1294750" cy="433347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6C5C33-EE56-FE7F-511C-BCA561C1EDB4}"/>
              </a:ext>
            </a:extLst>
          </p:cNvPr>
          <p:cNvSpPr txBox="1"/>
          <p:nvPr/>
        </p:nvSpPr>
        <p:spPr>
          <a:xfrm>
            <a:off x="4693477" y="2657838"/>
            <a:ext cx="1779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计算梯度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FC6196AD-9235-83E7-DF1C-EF42BE73F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5656" y="3263998"/>
            <a:ext cx="4417443" cy="300690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81CF04D-3ABB-DBEF-7A02-C2C9656401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5716" y="4302241"/>
            <a:ext cx="2596338" cy="878519"/>
          </a:xfrm>
          <a:prstGeom prst="rect">
            <a:avLst/>
          </a:prstGeom>
        </p:spPr>
      </p:pic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90A4527-D06B-2AE0-06AA-BD6FA50DCC36}"/>
              </a:ext>
            </a:extLst>
          </p:cNvPr>
          <p:cNvCxnSpPr>
            <a:cxnSpLocks/>
          </p:cNvCxnSpPr>
          <p:nvPr/>
        </p:nvCxnSpPr>
        <p:spPr>
          <a:xfrm>
            <a:off x="4752240" y="4994148"/>
            <a:ext cx="149339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标题 1">
            <a:extLst>
              <a:ext uri="{FF2B5EF4-FFF2-40B4-BE49-F238E27FC236}">
                <a16:creationId xmlns:a16="http://schemas.microsoft.com/office/drawing/2014/main" id="{2A181107-A096-1D22-DAE8-C2005C204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6" y="6640"/>
            <a:ext cx="10515600" cy="788866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策略梯度方法</a:t>
            </a:r>
          </a:p>
        </p:txBody>
      </p:sp>
    </p:spTree>
    <p:extLst>
      <p:ext uri="{BB962C8B-B14F-4D97-AF65-F5344CB8AC3E}">
        <p14:creationId xmlns:p14="http://schemas.microsoft.com/office/powerpoint/2010/main" val="273601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185B53D-BE56-92F1-5F2F-46576FED1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826" y="669027"/>
            <a:ext cx="7933333" cy="533333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0B6B69D-398D-8A1D-298B-216785A7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6" y="6640"/>
            <a:ext cx="10515600" cy="788866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策略梯度方法</a:t>
            </a:r>
          </a:p>
        </p:txBody>
      </p:sp>
    </p:spTree>
    <p:extLst>
      <p:ext uri="{BB962C8B-B14F-4D97-AF65-F5344CB8AC3E}">
        <p14:creationId xmlns:p14="http://schemas.microsoft.com/office/powerpoint/2010/main" val="421681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>
            <a:extLst>
              <a:ext uri="{FF2B5EF4-FFF2-40B4-BE49-F238E27FC236}">
                <a16:creationId xmlns:a16="http://schemas.microsoft.com/office/drawing/2014/main" id="{D7738DF9-F440-24D9-E43A-1C85CE150A79}"/>
              </a:ext>
            </a:extLst>
          </p:cNvPr>
          <p:cNvSpPr txBox="1"/>
          <p:nvPr/>
        </p:nvSpPr>
        <p:spPr>
          <a:xfrm>
            <a:off x="581025" y="1049651"/>
            <a:ext cx="110299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0" i="0" u="none" strike="noStrike" baseline="0" dirty="0">
                <a:latin typeface="FandolSong-Regular-Identity-H"/>
              </a:rPr>
              <a:t>采样</a:t>
            </a:r>
            <a:r>
              <a:rPr lang="en-US" altLang="zh-CN" sz="2800" b="0" i="1" u="none" strike="noStrike" baseline="0" dirty="0">
                <a:latin typeface="CMMI10"/>
              </a:rPr>
              <a:t>N </a:t>
            </a:r>
            <a:r>
              <a:rPr lang="zh-CN" altLang="en-US" sz="2800" b="0" i="0" u="none" strike="noStrike" baseline="0" dirty="0">
                <a:latin typeface="FandolSong-Regular-Identity-H"/>
              </a:rPr>
              <a:t>个</a:t>
            </a:r>
            <a:r>
              <a:rPr lang="en-US" altLang="zh-CN" sz="2800" b="0" i="1" u="none" strike="noStrike" baseline="0" dirty="0">
                <a:latin typeface="CMMI10"/>
              </a:rPr>
              <a:t>τ </a:t>
            </a:r>
            <a:r>
              <a:rPr lang="zh-CN" altLang="en-US" sz="2800" b="0" i="0" u="none" strike="noStrike" baseline="0" dirty="0">
                <a:latin typeface="FandolSong-Regular-Identity-H"/>
              </a:rPr>
              <a:t>并计算每一个的值，把每一个的值加起来，就可以得到梯度，</a:t>
            </a:r>
            <a:endParaRPr lang="zh-CN" altLang="en-US" sz="2800" dirty="0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35658D73-ABF7-8C75-C73B-2B079A7839D6}"/>
              </a:ext>
            </a:extLst>
          </p:cNvPr>
          <p:cNvSpPr/>
          <p:nvPr/>
        </p:nvSpPr>
        <p:spPr>
          <a:xfrm>
            <a:off x="4138937" y="877647"/>
            <a:ext cx="1294750" cy="221339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68B688B-23AF-F4D6-E083-34DF984D2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098" y="1905914"/>
            <a:ext cx="6161905" cy="1561905"/>
          </a:xfrm>
          <a:prstGeom prst="rect">
            <a:avLst/>
          </a:prstGeom>
        </p:spPr>
      </p:pic>
      <p:sp>
        <p:nvSpPr>
          <p:cNvPr id="9" name="箭头: 下 8">
            <a:extLst>
              <a:ext uri="{FF2B5EF4-FFF2-40B4-BE49-F238E27FC236}">
                <a16:creationId xmlns:a16="http://schemas.microsoft.com/office/drawing/2014/main" id="{21DB84D9-0B44-2341-DF14-F77FAC878A3C}"/>
              </a:ext>
            </a:extLst>
          </p:cNvPr>
          <p:cNvSpPr/>
          <p:nvPr/>
        </p:nvSpPr>
        <p:spPr>
          <a:xfrm>
            <a:off x="4148376" y="1521576"/>
            <a:ext cx="1294750" cy="433347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45993C5-533F-2374-2F4C-E014619CB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456" y="56487"/>
            <a:ext cx="4847619" cy="800000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9DC76B3-4BF6-732C-BD81-2631DB3C0AB1}"/>
              </a:ext>
            </a:extLst>
          </p:cNvPr>
          <p:cNvCxnSpPr>
            <a:cxnSpLocks/>
          </p:cNvCxnSpPr>
          <p:nvPr/>
        </p:nvCxnSpPr>
        <p:spPr>
          <a:xfrm>
            <a:off x="4871238" y="2458191"/>
            <a:ext cx="1722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CE04184-DD18-7E67-2F39-F003C3315FF8}"/>
              </a:ext>
            </a:extLst>
          </p:cNvPr>
          <p:cNvSpPr/>
          <p:nvPr/>
        </p:nvSpPr>
        <p:spPr>
          <a:xfrm>
            <a:off x="4149491" y="1905914"/>
            <a:ext cx="214604" cy="71795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07EBF11-E93B-6E37-8BD3-5EA901BA6582}"/>
              </a:ext>
            </a:extLst>
          </p:cNvPr>
          <p:cNvCxnSpPr>
            <a:cxnSpLocks/>
          </p:cNvCxnSpPr>
          <p:nvPr/>
        </p:nvCxnSpPr>
        <p:spPr>
          <a:xfrm>
            <a:off x="5700130" y="3245072"/>
            <a:ext cx="1722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E10A6BF-6BEE-293F-1B9C-6E357DC455C5}"/>
              </a:ext>
            </a:extLst>
          </p:cNvPr>
          <p:cNvCxnSpPr>
            <a:cxnSpLocks/>
          </p:cNvCxnSpPr>
          <p:nvPr/>
        </p:nvCxnSpPr>
        <p:spPr>
          <a:xfrm>
            <a:off x="4735967" y="3405962"/>
            <a:ext cx="3465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CA60FB23-C428-0A94-1347-BD616A973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1548" y="2075653"/>
            <a:ext cx="3731311" cy="666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2AE7B02D-8739-8446-17BD-3FC212DDC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2674" y="3306423"/>
            <a:ext cx="5874406" cy="2617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596B0074-1A94-6BCF-7251-9D7F3F9283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3180" y="5980353"/>
            <a:ext cx="10076190" cy="923810"/>
          </a:xfrm>
          <a:prstGeom prst="rect">
            <a:avLst/>
          </a:prstGeom>
        </p:spPr>
      </p:pic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3BF173E-D63B-6254-2D0C-E863B05A7D76}"/>
              </a:ext>
            </a:extLst>
          </p:cNvPr>
          <p:cNvCxnSpPr>
            <a:cxnSpLocks/>
          </p:cNvCxnSpPr>
          <p:nvPr/>
        </p:nvCxnSpPr>
        <p:spPr>
          <a:xfrm>
            <a:off x="7290588" y="4615078"/>
            <a:ext cx="10723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108A1E2-06C9-10B1-5437-6D66319B0603}"/>
              </a:ext>
            </a:extLst>
          </p:cNvPr>
          <p:cNvCxnSpPr>
            <a:cxnSpLocks/>
          </p:cNvCxnSpPr>
          <p:nvPr/>
        </p:nvCxnSpPr>
        <p:spPr>
          <a:xfrm>
            <a:off x="10129038" y="4719853"/>
            <a:ext cx="16819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31C5FB7-4ED4-5E43-6C41-95C58B783EBF}"/>
              </a:ext>
            </a:extLst>
          </p:cNvPr>
          <p:cNvCxnSpPr>
            <a:cxnSpLocks/>
          </p:cNvCxnSpPr>
          <p:nvPr/>
        </p:nvCxnSpPr>
        <p:spPr>
          <a:xfrm>
            <a:off x="2456975" y="6858000"/>
            <a:ext cx="16819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066FAE7-DF65-50DB-6A1F-E40801C3C68D}"/>
              </a:ext>
            </a:extLst>
          </p:cNvPr>
          <p:cNvCxnSpPr>
            <a:cxnSpLocks/>
          </p:cNvCxnSpPr>
          <p:nvPr/>
        </p:nvCxnSpPr>
        <p:spPr>
          <a:xfrm>
            <a:off x="4602145" y="6842449"/>
            <a:ext cx="16819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152A677-BAC9-6FCB-CF16-A1F669E95CB6}"/>
              </a:ext>
            </a:extLst>
          </p:cNvPr>
          <p:cNvCxnSpPr>
            <a:cxnSpLocks/>
          </p:cNvCxnSpPr>
          <p:nvPr/>
        </p:nvCxnSpPr>
        <p:spPr>
          <a:xfrm>
            <a:off x="7417915" y="6518987"/>
            <a:ext cx="393494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47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6" grpId="0" animBg="1"/>
      <p:bldP spid="9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03E2A9B-6345-99EF-62EA-1F50A2B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01" y="774517"/>
            <a:ext cx="5786138" cy="45782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F5234BB-0192-B30E-11B1-2F8B2D4A9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558" y="2650823"/>
            <a:ext cx="2798636" cy="113048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0ABB908-CE05-6509-EDF5-457A877DF813}"/>
              </a:ext>
            </a:extLst>
          </p:cNvPr>
          <p:cNvSpPr txBox="1"/>
          <p:nvPr/>
        </p:nvSpPr>
        <p:spPr>
          <a:xfrm>
            <a:off x="7343775" y="2540445"/>
            <a:ext cx="2666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1" i="0" u="none" strike="noStrike" baseline="0" dirty="0">
                <a:solidFill>
                  <a:srgbClr val="FF0000"/>
                </a:solidFill>
                <a:latin typeface="FandolSong-Regular-Identity-H"/>
              </a:rPr>
              <a:t>梯度</a:t>
            </a:r>
            <a:r>
              <a:rPr lang="zh-CN" altLang="en-US" sz="2800" b="1" dirty="0">
                <a:solidFill>
                  <a:srgbClr val="FF0000"/>
                </a:solidFill>
                <a:latin typeface="FandolSong-Regular-Identity-H"/>
              </a:rPr>
              <a:t>上升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C9FA295-B0CF-592F-E525-738CAC7F3E75}"/>
              </a:ext>
            </a:extLst>
          </p:cNvPr>
          <p:cNvCxnSpPr>
            <a:cxnSpLocks/>
          </p:cNvCxnSpPr>
          <p:nvPr/>
        </p:nvCxnSpPr>
        <p:spPr>
          <a:xfrm>
            <a:off x="8347863" y="3629766"/>
            <a:ext cx="3675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24FE868-5738-3A6A-A3DB-3B281DB46CF7}"/>
              </a:ext>
            </a:extLst>
          </p:cNvPr>
          <p:cNvSpPr txBox="1"/>
          <p:nvPr/>
        </p:nvSpPr>
        <p:spPr>
          <a:xfrm>
            <a:off x="8160953" y="3635905"/>
            <a:ext cx="13068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1" i="0" u="none" strike="noStrike" baseline="0" dirty="0">
                <a:solidFill>
                  <a:srgbClr val="FF0000"/>
                </a:solidFill>
                <a:latin typeface="FandolSong-Regular-Identity-H"/>
              </a:rPr>
              <a:t>学习率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F46FD392-33A1-7E2D-42D1-338A0DF52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6" y="6640"/>
            <a:ext cx="10515600" cy="788866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策略梯度方法全部推导步骤</a:t>
            </a:r>
          </a:p>
        </p:txBody>
      </p:sp>
    </p:spTree>
    <p:extLst>
      <p:ext uri="{BB962C8B-B14F-4D97-AF65-F5344CB8AC3E}">
        <p14:creationId xmlns:p14="http://schemas.microsoft.com/office/powerpoint/2010/main" val="51726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008146D-3ACD-DF24-827F-9785CC46B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2343499"/>
            <a:ext cx="4752381" cy="11904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C3C096-1830-F5BD-F345-0249358A2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93" y="2333876"/>
            <a:ext cx="10885714" cy="4019048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0A11EC9-70E2-B6AD-635B-538EAF959D6E}"/>
              </a:ext>
            </a:extLst>
          </p:cNvPr>
          <p:cNvCxnSpPr>
            <a:cxnSpLocks/>
          </p:cNvCxnSpPr>
          <p:nvPr/>
        </p:nvCxnSpPr>
        <p:spPr>
          <a:xfrm>
            <a:off x="9957588" y="2724891"/>
            <a:ext cx="133361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0F35D2F-27F9-E744-0B18-58083F700CCC}"/>
              </a:ext>
            </a:extLst>
          </p:cNvPr>
          <p:cNvCxnSpPr>
            <a:cxnSpLocks/>
          </p:cNvCxnSpPr>
          <p:nvPr/>
        </p:nvCxnSpPr>
        <p:spPr>
          <a:xfrm>
            <a:off x="552331" y="3077316"/>
            <a:ext cx="12097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D69D0C4-2CBE-C7A6-2E23-7A4D90451B78}"/>
              </a:ext>
            </a:extLst>
          </p:cNvPr>
          <p:cNvCxnSpPr>
            <a:cxnSpLocks/>
          </p:cNvCxnSpPr>
          <p:nvPr/>
        </p:nvCxnSpPr>
        <p:spPr>
          <a:xfrm>
            <a:off x="4952881" y="3429000"/>
            <a:ext cx="60389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1840378-E9C8-02D2-1AD9-B18D8C11026B}"/>
              </a:ext>
            </a:extLst>
          </p:cNvPr>
          <p:cNvCxnSpPr>
            <a:cxnSpLocks/>
          </p:cNvCxnSpPr>
          <p:nvPr/>
        </p:nvCxnSpPr>
        <p:spPr>
          <a:xfrm>
            <a:off x="609421" y="3819525"/>
            <a:ext cx="17527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FB86B5A-6FB2-D3A5-3BE1-3248B6286728}"/>
              </a:ext>
            </a:extLst>
          </p:cNvPr>
          <p:cNvCxnSpPr>
            <a:cxnSpLocks/>
          </p:cNvCxnSpPr>
          <p:nvPr/>
        </p:nvCxnSpPr>
        <p:spPr>
          <a:xfrm>
            <a:off x="1190446" y="5924550"/>
            <a:ext cx="81726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F71A073-4F29-FF92-14C1-233A1742A8C3}"/>
              </a:ext>
            </a:extLst>
          </p:cNvPr>
          <p:cNvCxnSpPr>
            <a:cxnSpLocks/>
          </p:cNvCxnSpPr>
          <p:nvPr/>
        </p:nvCxnSpPr>
        <p:spPr>
          <a:xfrm>
            <a:off x="1190446" y="6429375"/>
            <a:ext cx="81726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FBD6E6C5-FC91-BAC7-9142-A5AB29F5B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810" y="805386"/>
            <a:ext cx="7685714" cy="923810"/>
          </a:xfrm>
          <a:prstGeom prst="rect">
            <a:avLst/>
          </a:prstGeom>
        </p:spPr>
      </p:pic>
      <p:sp>
        <p:nvSpPr>
          <p:cNvPr id="25" name="标题 1">
            <a:extLst>
              <a:ext uri="{FF2B5EF4-FFF2-40B4-BE49-F238E27FC236}">
                <a16:creationId xmlns:a16="http://schemas.microsoft.com/office/drawing/2014/main" id="{6D2EA9A8-CF91-EBA6-D2DB-76600AD49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6" y="6640"/>
            <a:ext cx="10515600" cy="788866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策略梯度方法：总结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F89EC86-BC44-4922-71A3-7DA14A21CCDB}"/>
              </a:ext>
            </a:extLst>
          </p:cNvPr>
          <p:cNvCxnSpPr>
            <a:cxnSpLocks/>
          </p:cNvCxnSpPr>
          <p:nvPr/>
        </p:nvCxnSpPr>
        <p:spPr>
          <a:xfrm>
            <a:off x="4181551" y="4505131"/>
            <a:ext cx="415068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4C2D475-65E0-657F-EBB5-2C71648836B8}"/>
              </a:ext>
            </a:extLst>
          </p:cNvPr>
          <p:cNvCxnSpPr>
            <a:cxnSpLocks/>
          </p:cNvCxnSpPr>
          <p:nvPr/>
        </p:nvCxnSpPr>
        <p:spPr>
          <a:xfrm>
            <a:off x="286857" y="5264020"/>
            <a:ext cx="415068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59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BC8F639-8CC7-1235-8828-BAE470FAB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99" y="0"/>
            <a:ext cx="7433902" cy="53081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273C51F-FB74-12C9-3097-74F32D7AB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080" y="5336750"/>
            <a:ext cx="10276190" cy="1190476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4F37F8-FA38-51BE-8693-C37C01847064}"/>
              </a:ext>
            </a:extLst>
          </p:cNvPr>
          <p:cNvCxnSpPr>
            <a:cxnSpLocks/>
          </p:cNvCxnSpPr>
          <p:nvPr/>
        </p:nvCxnSpPr>
        <p:spPr>
          <a:xfrm>
            <a:off x="2894315" y="1455927"/>
            <a:ext cx="133361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3FA7D56-C205-750E-386E-FA3C423344B9}"/>
              </a:ext>
            </a:extLst>
          </p:cNvPr>
          <p:cNvCxnSpPr>
            <a:cxnSpLocks/>
          </p:cNvCxnSpPr>
          <p:nvPr/>
        </p:nvCxnSpPr>
        <p:spPr>
          <a:xfrm>
            <a:off x="6452389" y="4062278"/>
            <a:ext cx="133361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CBAC81B-1255-DDFD-DE77-08CE83A3595C}"/>
              </a:ext>
            </a:extLst>
          </p:cNvPr>
          <p:cNvCxnSpPr>
            <a:cxnSpLocks/>
          </p:cNvCxnSpPr>
          <p:nvPr/>
        </p:nvCxnSpPr>
        <p:spPr>
          <a:xfrm>
            <a:off x="6963630" y="5856866"/>
            <a:ext cx="37759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86410E3-5680-9B7F-FA2E-CC48E897CD3F}"/>
              </a:ext>
            </a:extLst>
          </p:cNvPr>
          <p:cNvCxnSpPr>
            <a:cxnSpLocks/>
          </p:cNvCxnSpPr>
          <p:nvPr/>
        </p:nvCxnSpPr>
        <p:spPr>
          <a:xfrm>
            <a:off x="1006362" y="6177217"/>
            <a:ext cx="228734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2AE2FA7-7A89-5312-C63F-ABEFCF9BBBAD}"/>
              </a:ext>
            </a:extLst>
          </p:cNvPr>
          <p:cNvCxnSpPr>
            <a:cxnSpLocks/>
          </p:cNvCxnSpPr>
          <p:nvPr/>
        </p:nvCxnSpPr>
        <p:spPr>
          <a:xfrm>
            <a:off x="9288729" y="6251862"/>
            <a:ext cx="15627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45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369A6AC-619F-5562-74DD-AECE0CAF3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81" y="1281344"/>
            <a:ext cx="10295238" cy="3704762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141C5EB-D7EB-EF4D-3668-2A5998B20582}"/>
              </a:ext>
            </a:extLst>
          </p:cNvPr>
          <p:cNvCxnSpPr>
            <a:cxnSpLocks/>
          </p:cNvCxnSpPr>
          <p:nvPr/>
        </p:nvCxnSpPr>
        <p:spPr>
          <a:xfrm>
            <a:off x="4286131" y="4581525"/>
            <a:ext cx="60389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F63CCF2-3CB7-5A87-93FD-D613FD241015}"/>
              </a:ext>
            </a:extLst>
          </p:cNvPr>
          <p:cNvCxnSpPr>
            <a:cxnSpLocks/>
          </p:cNvCxnSpPr>
          <p:nvPr/>
        </p:nvCxnSpPr>
        <p:spPr>
          <a:xfrm>
            <a:off x="4762381" y="1619250"/>
            <a:ext cx="60389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2BC824F-A8FE-7798-0AB6-A8A524536708}"/>
              </a:ext>
            </a:extLst>
          </p:cNvPr>
          <p:cNvCxnSpPr>
            <a:cxnSpLocks/>
          </p:cNvCxnSpPr>
          <p:nvPr/>
        </p:nvCxnSpPr>
        <p:spPr>
          <a:xfrm>
            <a:off x="3111864" y="2277021"/>
            <a:ext cx="2663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2E816A6-2BDD-E164-1CDD-17B052A19A05}"/>
              </a:ext>
            </a:extLst>
          </p:cNvPr>
          <p:cNvCxnSpPr>
            <a:cxnSpLocks/>
          </p:cNvCxnSpPr>
          <p:nvPr/>
        </p:nvCxnSpPr>
        <p:spPr>
          <a:xfrm>
            <a:off x="6511317" y="2625364"/>
            <a:ext cx="2663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5B6DB2C-EA59-50CA-FF1C-FE275B01B990}"/>
              </a:ext>
            </a:extLst>
          </p:cNvPr>
          <p:cNvCxnSpPr>
            <a:cxnSpLocks/>
          </p:cNvCxnSpPr>
          <p:nvPr/>
        </p:nvCxnSpPr>
        <p:spPr>
          <a:xfrm>
            <a:off x="3430488" y="3290947"/>
            <a:ext cx="2663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>
            <a:extLst>
              <a:ext uri="{FF2B5EF4-FFF2-40B4-BE49-F238E27FC236}">
                <a16:creationId xmlns:a16="http://schemas.microsoft.com/office/drawing/2014/main" id="{43E729B4-C6B9-17DB-2A5D-DB6F78EF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6" y="6640"/>
            <a:ext cx="10515600" cy="788866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策略梯度实现问题：分类介绍</a:t>
            </a:r>
          </a:p>
        </p:txBody>
      </p:sp>
    </p:spTree>
    <p:extLst>
      <p:ext uri="{BB962C8B-B14F-4D97-AF65-F5344CB8AC3E}">
        <p14:creationId xmlns:p14="http://schemas.microsoft.com/office/powerpoint/2010/main" val="389918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FEB108-0601-BC35-DBBE-E78FD7A97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23" y="805543"/>
            <a:ext cx="10495238" cy="5971429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61BC049-6FD8-43E3-02A3-F19F4501B258}"/>
              </a:ext>
            </a:extLst>
          </p:cNvPr>
          <p:cNvCxnSpPr>
            <a:cxnSpLocks/>
          </p:cNvCxnSpPr>
          <p:nvPr/>
        </p:nvCxnSpPr>
        <p:spPr>
          <a:xfrm>
            <a:off x="1729932" y="4670360"/>
            <a:ext cx="81231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CE75FCB-61DF-3C71-EFC3-145077BA942D}"/>
              </a:ext>
            </a:extLst>
          </p:cNvPr>
          <p:cNvCxnSpPr>
            <a:cxnSpLocks/>
          </p:cNvCxnSpPr>
          <p:nvPr/>
        </p:nvCxnSpPr>
        <p:spPr>
          <a:xfrm>
            <a:off x="2323322" y="5094514"/>
            <a:ext cx="25565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1A11E07-4730-D265-50E0-A50E5C824D3A}"/>
              </a:ext>
            </a:extLst>
          </p:cNvPr>
          <p:cNvCxnSpPr>
            <a:cxnSpLocks/>
          </p:cNvCxnSpPr>
          <p:nvPr/>
        </p:nvCxnSpPr>
        <p:spPr>
          <a:xfrm>
            <a:off x="4351175" y="5946711"/>
            <a:ext cx="25565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EDAD4F6-4FA7-774F-4D89-9988DE8B7C4D}"/>
              </a:ext>
            </a:extLst>
          </p:cNvPr>
          <p:cNvCxnSpPr>
            <a:cxnSpLocks/>
          </p:cNvCxnSpPr>
          <p:nvPr/>
        </p:nvCxnSpPr>
        <p:spPr>
          <a:xfrm>
            <a:off x="7296539" y="6686937"/>
            <a:ext cx="25565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">
            <a:extLst>
              <a:ext uri="{FF2B5EF4-FFF2-40B4-BE49-F238E27FC236}">
                <a16:creationId xmlns:a16="http://schemas.microsoft.com/office/drawing/2014/main" id="{7DFC6E03-0F38-AE16-4EC9-87147F9B5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6" y="6640"/>
            <a:ext cx="10515600" cy="788866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策略梯度实现问题：分类介绍</a:t>
            </a:r>
          </a:p>
        </p:txBody>
      </p:sp>
    </p:spTree>
    <p:extLst>
      <p:ext uri="{BB962C8B-B14F-4D97-AF65-F5344CB8AC3E}">
        <p14:creationId xmlns:p14="http://schemas.microsoft.com/office/powerpoint/2010/main" val="325443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716C748-8DF2-6749-76B8-C43032CD9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02" y="1052796"/>
            <a:ext cx="10638095" cy="4542857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B3A11FB-A120-7472-0AB5-B81AF829EA2C}"/>
              </a:ext>
            </a:extLst>
          </p:cNvPr>
          <p:cNvCxnSpPr>
            <a:cxnSpLocks/>
          </p:cNvCxnSpPr>
          <p:nvPr/>
        </p:nvCxnSpPr>
        <p:spPr>
          <a:xfrm>
            <a:off x="5116286" y="2170922"/>
            <a:ext cx="25565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C04DB63-3626-697A-81EE-C9FD73ACB205}"/>
              </a:ext>
            </a:extLst>
          </p:cNvPr>
          <p:cNvCxnSpPr>
            <a:cxnSpLocks/>
          </p:cNvCxnSpPr>
          <p:nvPr/>
        </p:nvCxnSpPr>
        <p:spPr>
          <a:xfrm>
            <a:off x="3539413" y="4170783"/>
            <a:ext cx="43262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A25ED68-9CED-24D8-0266-B82007480688}"/>
              </a:ext>
            </a:extLst>
          </p:cNvPr>
          <p:cNvCxnSpPr>
            <a:cxnSpLocks/>
          </p:cNvCxnSpPr>
          <p:nvPr/>
        </p:nvCxnSpPr>
        <p:spPr>
          <a:xfrm>
            <a:off x="3607837" y="4827036"/>
            <a:ext cx="43262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3C9C29AA-6E33-DE24-79F8-85AC9DFA3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6" y="6640"/>
            <a:ext cx="10515600" cy="788866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策略梯度和分类任务对比</a:t>
            </a:r>
          </a:p>
        </p:txBody>
      </p:sp>
    </p:spTree>
    <p:extLst>
      <p:ext uri="{BB962C8B-B14F-4D97-AF65-F5344CB8AC3E}">
        <p14:creationId xmlns:p14="http://schemas.microsoft.com/office/powerpoint/2010/main" val="177963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9036990-C0D1-79B2-0BB0-D2B7EB5F290A}"/>
              </a:ext>
            </a:extLst>
          </p:cNvPr>
          <p:cNvSpPr txBox="1"/>
          <p:nvPr/>
        </p:nvSpPr>
        <p:spPr>
          <a:xfrm>
            <a:off x="209550" y="329684"/>
            <a:ext cx="6096000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策略梯度实现技巧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：添加基线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3F37DD-05EA-92E7-CF5C-065DF936D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443177"/>
            <a:ext cx="11095238" cy="22380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49F24D6-5E85-3F6C-9590-30CBEAE91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955" y="4137840"/>
            <a:ext cx="6476190" cy="23904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77036F-5774-CAC6-423A-B9AC0C6A9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458" y="4266411"/>
            <a:ext cx="4533333" cy="1066667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4B7E664-9501-D582-D96E-3B076AD62E2F}"/>
              </a:ext>
            </a:extLst>
          </p:cNvPr>
          <p:cNvCxnSpPr>
            <a:cxnSpLocks/>
          </p:cNvCxnSpPr>
          <p:nvPr/>
        </p:nvCxnSpPr>
        <p:spPr>
          <a:xfrm>
            <a:off x="1733955" y="1918996"/>
            <a:ext cx="25565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5ED5C46-4C2C-D7EB-4D85-C697AAC2D4C6}"/>
              </a:ext>
            </a:extLst>
          </p:cNvPr>
          <p:cNvCxnSpPr>
            <a:cxnSpLocks/>
          </p:cNvCxnSpPr>
          <p:nvPr/>
        </p:nvCxnSpPr>
        <p:spPr>
          <a:xfrm>
            <a:off x="4817706" y="2239347"/>
            <a:ext cx="46715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83E2910-3CFE-9FEB-B39E-D13DFCB22EBD}"/>
              </a:ext>
            </a:extLst>
          </p:cNvPr>
          <p:cNvCxnSpPr>
            <a:cxnSpLocks/>
          </p:cNvCxnSpPr>
          <p:nvPr/>
        </p:nvCxnSpPr>
        <p:spPr>
          <a:xfrm>
            <a:off x="547396" y="2653004"/>
            <a:ext cx="46715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343A083-D534-D31B-D590-03C9B32DFBD5}"/>
              </a:ext>
            </a:extLst>
          </p:cNvPr>
          <p:cNvCxnSpPr>
            <a:cxnSpLocks/>
          </p:cNvCxnSpPr>
          <p:nvPr/>
        </p:nvCxnSpPr>
        <p:spPr>
          <a:xfrm>
            <a:off x="8080311" y="5333078"/>
            <a:ext cx="46715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16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608DFB9-B54F-74A4-2A28-DD98C8182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929" y="814758"/>
            <a:ext cx="6698141" cy="456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8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A146BBA-14BB-39F7-F2E8-3ADD91B33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90" y="1409928"/>
            <a:ext cx="11047619" cy="3657143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BC57DD9-F93C-9634-1B39-99D237C790BB}"/>
              </a:ext>
            </a:extLst>
          </p:cNvPr>
          <p:cNvCxnSpPr>
            <a:cxnSpLocks/>
          </p:cNvCxnSpPr>
          <p:nvPr/>
        </p:nvCxnSpPr>
        <p:spPr>
          <a:xfrm>
            <a:off x="5178491" y="2655192"/>
            <a:ext cx="13902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147663A-0DC9-AC85-EB41-1AF1C0307183}"/>
              </a:ext>
            </a:extLst>
          </p:cNvPr>
          <p:cNvCxnSpPr>
            <a:cxnSpLocks/>
          </p:cNvCxnSpPr>
          <p:nvPr/>
        </p:nvCxnSpPr>
        <p:spPr>
          <a:xfrm>
            <a:off x="1197430" y="3264792"/>
            <a:ext cx="13902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CB378A4-E610-0D69-817D-48F49D7725C8}"/>
              </a:ext>
            </a:extLst>
          </p:cNvPr>
          <p:cNvCxnSpPr>
            <a:cxnSpLocks/>
          </p:cNvCxnSpPr>
          <p:nvPr/>
        </p:nvCxnSpPr>
        <p:spPr>
          <a:xfrm>
            <a:off x="5772540" y="3264792"/>
            <a:ext cx="27276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2535BB0-2061-51D7-8D8E-876C4FF5BD86}"/>
              </a:ext>
            </a:extLst>
          </p:cNvPr>
          <p:cNvCxnSpPr>
            <a:cxnSpLocks/>
          </p:cNvCxnSpPr>
          <p:nvPr/>
        </p:nvCxnSpPr>
        <p:spPr>
          <a:xfrm>
            <a:off x="2136711" y="4406237"/>
            <a:ext cx="27276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FD863B2-686F-0FE2-DDA4-73C011AD206B}"/>
              </a:ext>
            </a:extLst>
          </p:cNvPr>
          <p:cNvCxnSpPr>
            <a:cxnSpLocks/>
          </p:cNvCxnSpPr>
          <p:nvPr/>
        </p:nvCxnSpPr>
        <p:spPr>
          <a:xfrm>
            <a:off x="6422573" y="4406237"/>
            <a:ext cx="43729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D60D3E5-848B-A0E3-F189-528D934C2B89}"/>
              </a:ext>
            </a:extLst>
          </p:cNvPr>
          <p:cNvCxnSpPr>
            <a:cxnSpLocks/>
          </p:cNvCxnSpPr>
          <p:nvPr/>
        </p:nvCxnSpPr>
        <p:spPr>
          <a:xfrm>
            <a:off x="3959292" y="3690890"/>
            <a:ext cx="577253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97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9E0E3C2-D587-BC08-B1D6-53C23846129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关于策略梯度中使用基线（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baseline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）优化，下面说法正确的是：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466152-8E7C-FFE1-7A96-B5C155FA046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增加基线，是为了防止所有奖励都为正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C9E8BF-DDDA-EA6F-9E02-217E4877C0C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增加基线，是为了防止所有奖励都为负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9C6BDF-75AD-3CF8-84F4-6F50355F1CB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奖励大于基线，则让动作概率提升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905959-DD41-1443-515A-40F5DBE6B14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奖励大于基线，则让动作概率降低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6CAFB2-FA25-7A9A-9918-780908FD978D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31CBAC5-25D2-D009-F2CB-3D693A9B9890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37692C0-27E1-4968-225D-B999BFB3D0A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C8BF668-3516-0294-F5B8-25882F7C5659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5D323D8-17B3-A6B2-4B0E-A2B7B3CB51E1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AC334D7-719D-5B3E-F69E-75DE9C5EF75E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93ABCFA4-E6EC-32A3-FD54-F42C1537702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A3CECBCA-9715-7E2C-1012-6361DB7BE891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936A37D1-7BAE-5591-8CC4-212B8326862C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23" name="TipText">
              <a:extLst>
                <a:ext uri="{FF2B5EF4-FFF2-40B4-BE49-F238E27FC236}">
                  <a16:creationId xmlns:a16="http://schemas.microsoft.com/office/drawing/2014/main" id="{1FE616CF-A2FD-F399-F355-A7A42950F6E1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30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82ED760A-4183-A84E-9C1C-FC6C1D02A3C0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0561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ABD31FD-D589-CFEC-D358-68DD46E26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3300"/>
            <a:ext cx="11921367" cy="216047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75957CA-C72E-7388-632E-8B867FAC22E6}"/>
              </a:ext>
            </a:extLst>
          </p:cNvPr>
          <p:cNvSpPr txBox="1"/>
          <p:nvPr/>
        </p:nvSpPr>
        <p:spPr>
          <a:xfrm>
            <a:off x="209550" y="329684"/>
            <a:ext cx="7956550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策略梯度实现技巧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：分配合适的分数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B2D92F3-86DF-7BF9-2EB4-8940D29F5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58" y="3163771"/>
            <a:ext cx="11652250" cy="3397250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4F1319E-3232-2E2D-911A-39FDD96FD01D}"/>
              </a:ext>
            </a:extLst>
          </p:cNvPr>
          <p:cNvCxnSpPr>
            <a:cxnSpLocks/>
          </p:cNvCxnSpPr>
          <p:nvPr/>
        </p:nvCxnSpPr>
        <p:spPr>
          <a:xfrm>
            <a:off x="1989755" y="1569731"/>
            <a:ext cx="43729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94331B3-D4AA-2B12-EA05-B57D779D579D}"/>
              </a:ext>
            </a:extLst>
          </p:cNvPr>
          <p:cNvCxnSpPr>
            <a:cxnSpLocks/>
          </p:cNvCxnSpPr>
          <p:nvPr/>
        </p:nvCxnSpPr>
        <p:spPr>
          <a:xfrm>
            <a:off x="5200262" y="2876016"/>
            <a:ext cx="122853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D36B529-4ABF-095E-4294-580E036E51F9}"/>
              </a:ext>
            </a:extLst>
          </p:cNvPr>
          <p:cNvCxnSpPr>
            <a:cxnSpLocks/>
          </p:cNvCxnSpPr>
          <p:nvPr/>
        </p:nvCxnSpPr>
        <p:spPr>
          <a:xfrm>
            <a:off x="2777413" y="3588252"/>
            <a:ext cx="670248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863B72F-1C09-896B-D309-DEF8CA7A68C6}"/>
              </a:ext>
            </a:extLst>
          </p:cNvPr>
          <p:cNvCxnSpPr>
            <a:cxnSpLocks/>
          </p:cNvCxnSpPr>
          <p:nvPr/>
        </p:nvCxnSpPr>
        <p:spPr>
          <a:xfrm>
            <a:off x="597160" y="4011240"/>
            <a:ext cx="670248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29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2784D8A-2883-24DB-24B6-16DB30A36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99" y="0"/>
            <a:ext cx="10618851" cy="3512928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163443D-4787-2031-3E7B-E23A625E7978}"/>
              </a:ext>
            </a:extLst>
          </p:cNvPr>
          <p:cNvCxnSpPr>
            <a:cxnSpLocks/>
          </p:cNvCxnSpPr>
          <p:nvPr/>
        </p:nvCxnSpPr>
        <p:spPr>
          <a:xfrm>
            <a:off x="5198682" y="1484978"/>
            <a:ext cx="13037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2FA47D1-E29B-5B75-37A6-AC6A01B55156}"/>
              </a:ext>
            </a:extLst>
          </p:cNvPr>
          <p:cNvCxnSpPr>
            <a:cxnSpLocks/>
          </p:cNvCxnSpPr>
          <p:nvPr/>
        </p:nvCxnSpPr>
        <p:spPr>
          <a:xfrm>
            <a:off x="5198682" y="3448507"/>
            <a:ext cx="16466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E8A4AF2D-7839-B552-7865-0CFE6779D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29" y="3510074"/>
            <a:ext cx="10076190" cy="89523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0F92ED0-24BA-9DDF-1141-1E267EE7A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99" y="4239792"/>
            <a:ext cx="10863055" cy="2657223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8A3E613-1104-6A77-1798-394067A7EC4C}"/>
              </a:ext>
            </a:extLst>
          </p:cNvPr>
          <p:cNvCxnSpPr>
            <a:cxnSpLocks/>
          </p:cNvCxnSpPr>
          <p:nvPr/>
        </p:nvCxnSpPr>
        <p:spPr>
          <a:xfrm>
            <a:off x="4187706" y="4378324"/>
            <a:ext cx="63278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B4622A0-CFA0-B94D-A350-E5C697637D4F}"/>
              </a:ext>
            </a:extLst>
          </p:cNvPr>
          <p:cNvCxnSpPr>
            <a:cxnSpLocks/>
          </p:cNvCxnSpPr>
          <p:nvPr/>
        </p:nvCxnSpPr>
        <p:spPr>
          <a:xfrm>
            <a:off x="1355606" y="6858000"/>
            <a:ext cx="73565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A2F51CC-C9C1-30A8-6FCA-D396E0EB74AF}"/>
              </a:ext>
            </a:extLst>
          </p:cNvPr>
          <p:cNvCxnSpPr>
            <a:cxnSpLocks/>
          </p:cNvCxnSpPr>
          <p:nvPr/>
        </p:nvCxnSpPr>
        <p:spPr>
          <a:xfrm>
            <a:off x="3286006" y="6515100"/>
            <a:ext cx="76613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92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9E0E3C2-D587-BC08-B1D6-53C23846129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关于策略梯度中使用合适的分配函数，下面说法正确的是：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466152-8E7C-FFE1-7A96-B5C155FA046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该方法使用每个动作的折扣回报作为权重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C9E8BF-DDDA-EA6F-9E02-217E4877C0C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该方法使用整个回合的总奖励作为权重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6CAFB2-FA25-7A9A-9918-780908FD978D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31CBAC5-25D2-D009-F2CB-3D693A9B9890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5D323D8-17B3-A6B2-4B0E-A2B7B3CB51E1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AC334D7-719D-5B3E-F69E-75DE9C5EF75E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93ABCFA4-E6EC-32A3-FD54-F42C15377028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A3CECBCA-9715-7E2C-1012-6361DB7BE89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936A37D1-7BAE-5591-8CC4-212B8326862C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23" name="TipText">
              <a:extLst>
                <a:ext uri="{FF2B5EF4-FFF2-40B4-BE49-F238E27FC236}">
                  <a16:creationId xmlns:a16="http://schemas.microsoft.com/office/drawing/2014/main" id="{1FE616CF-A2FD-F399-F355-A7A42950F6E1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30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82ED760A-4183-A84E-9C1C-FC6C1D02A3C0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31047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3D3FE1-8CA5-755B-CB9F-54D98169A58B}"/>
              </a:ext>
            </a:extLst>
          </p:cNvPr>
          <p:cNvSpPr txBox="1"/>
          <p:nvPr/>
        </p:nvSpPr>
        <p:spPr>
          <a:xfrm>
            <a:off x="209550" y="329684"/>
            <a:ext cx="7956550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REINFORCE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：蒙特卡洛策略梯度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FDED5D-B033-D846-4830-C6FEE6B69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24" y="1162762"/>
            <a:ext cx="11180952" cy="5695238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5B1FB8D-B681-06B6-BAC4-E1A345981B01}"/>
              </a:ext>
            </a:extLst>
          </p:cNvPr>
          <p:cNvCxnSpPr>
            <a:cxnSpLocks/>
          </p:cNvCxnSpPr>
          <p:nvPr/>
        </p:nvCxnSpPr>
        <p:spPr>
          <a:xfrm>
            <a:off x="6225050" y="4134872"/>
            <a:ext cx="13037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A2A1F47-C22B-A0BC-BBBA-1F01F73D245E}"/>
              </a:ext>
            </a:extLst>
          </p:cNvPr>
          <p:cNvCxnSpPr>
            <a:cxnSpLocks/>
          </p:cNvCxnSpPr>
          <p:nvPr/>
        </p:nvCxnSpPr>
        <p:spPr>
          <a:xfrm>
            <a:off x="6414773" y="4651166"/>
            <a:ext cx="13037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07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E66DB03-4DED-C4F7-FA3E-6BBD47ED4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43" y="148047"/>
            <a:ext cx="10085714" cy="6561905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8F0A344-34FC-ADA4-8BD5-72F042AA8CAD}"/>
              </a:ext>
            </a:extLst>
          </p:cNvPr>
          <p:cNvCxnSpPr>
            <a:cxnSpLocks/>
          </p:cNvCxnSpPr>
          <p:nvPr/>
        </p:nvCxnSpPr>
        <p:spPr>
          <a:xfrm>
            <a:off x="6792686" y="551917"/>
            <a:ext cx="166914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46DA18D-F720-EE7F-CB44-22463A10F0DC}"/>
              </a:ext>
            </a:extLst>
          </p:cNvPr>
          <p:cNvCxnSpPr>
            <a:cxnSpLocks/>
          </p:cNvCxnSpPr>
          <p:nvPr/>
        </p:nvCxnSpPr>
        <p:spPr>
          <a:xfrm>
            <a:off x="5853405" y="2103909"/>
            <a:ext cx="166914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CDBB092-34E4-77F2-EA32-BCFF1CE1B068}"/>
              </a:ext>
            </a:extLst>
          </p:cNvPr>
          <p:cNvCxnSpPr>
            <a:cxnSpLocks/>
          </p:cNvCxnSpPr>
          <p:nvPr/>
        </p:nvCxnSpPr>
        <p:spPr>
          <a:xfrm>
            <a:off x="5374434" y="3749207"/>
            <a:ext cx="166914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A27A5CF-930D-B667-E532-885FC7AB7AAC}"/>
              </a:ext>
            </a:extLst>
          </p:cNvPr>
          <p:cNvCxnSpPr>
            <a:cxnSpLocks/>
          </p:cNvCxnSpPr>
          <p:nvPr/>
        </p:nvCxnSpPr>
        <p:spPr>
          <a:xfrm>
            <a:off x="4108581" y="5543795"/>
            <a:ext cx="37944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42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ECE2E4F-F4FE-41DD-1746-62192F7B4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520" y="317501"/>
            <a:ext cx="8529480" cy="5405128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05927F7-102D-480D-4098-27692B9C8589}"/>
              </a:ext>
            </a:extLst>
          </p:cNvPr>
          <p:cNvCxnSpPr>
            <a:cxnSpLocks/>
          </p:cNvCxnSpPr>
          <p:nvPr/>
        </p:nvCxnSpPr>
        <p:spPr>
          <a:xfrm>
            <a:off x="2301552" y="3257795"/>
            <a:ext cx="27929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19CDF32-DE04-B9C0-B42D-0C1C87404E86}"/>
              </a:ext>
            </a:extLst>
          </p:cNvPr>
          <p:cNvCxnSpPr>
            <a:cxnSpLocks/>
          </p:cNvCxnSpPr>
          <p:nvPr/>
        </p:nvCxnSpPr>
        <p:spPr>
          <a:xfrm>
            <a:off x="5924940" y="4492546"/>
            <a:ext cx="27929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6A90287-68B3-0AD7-A1A1-01BB57776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14" y="651109"/>
            <a:ext cx="10228571" cy="3752381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136B79F-9F5B-E28C-81F9-0740F1B2E8C9}"/>
              </a:ext>
            </a:extLst>
          </p:cNvPr>
          <p:cNvCxnSpPr>
            <a:cxnSpLocks/>
          </p:cNvCxnSpPr>
          <p:nvPr/>
        </p:nvCxnSpPr>
        <p:spPr>
          <a:xfrm>
            <a:off x="4699519" y="1531632"/>
            <a:ext cx="27929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A693797-5F67-D13C-5431-1AD9A3C8788C}"/>
              </a:ext>
            </a:extLst>
          </p:cNvPr>
          <p:cNvCxnSpPr>
            <a:cxnSpLocks/>
          </p:cNvCxnSpPr>
          <p:nvPr/>
        </p:nvCxnSpPr>
        <p:spPr>
          <a:xfrm>
            <a:off x="513184" y="2169223"/>
            <a:ext cx="27929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06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902B8AA-B50E-2DD3-4ED6-F94FC29BC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00" y="269592"/>
            <a:ext cx="9208600" cy="571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5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416CE-1D27-AB12-5E5C-76E27A008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8" y="278"/>
            <a:ext cx="9347119" cy="813809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E0C0F28-2673-83A3-5D20-9B56D0A8C7CE}"/>
                  </a:ext>
                </a:extLst>
              </p:cNvPr>
              <p:cNvSpPr txBox="1"/>
              <p:nvPr/>
            </p:nvSpPr>
            <p:spPr>
              <a:xfrm>
                <a:off x="111834" y="814087"/>
                <a:ext cx="10237898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l">
                  <a:buFont typeface="Wingdings" panose="05000000000000000000" pitchFamily="2" charset="2"/>
                  <a:buChar char="p"/>
                </a:pPr>
                <a:r>
                  <a:rPr lang="zh-CN" altLang="en-US" sz="2800" b="1" dirty="0">
                    <a:solidFill>
                      <a:schemeClr val="tx1"/>
                    </a:solidFill>
                  </a:rPr>
                  <a:t>估计</a:t>
                </a:r>
                <a:r>
                  <a:rPr lang="zh-CN" altLang="en-US" sz="2800" b="1" dirty="0"/>
                  <a:t>价值目标</a:t>
                </a:r>
                <a:endParaRPr lang="en-US" altLang="zh-CN" sz="2800" b="1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zh-CN" altLang="en-US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估计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状态价值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，</a:t>
                </a:r>
                <a:r>
                  <a:rPr lang="en-US" altLang="zh-CN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800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𝓢</m:t>
                    </m:r>
                  </m:oMath>
                </a14:m>
                <a:endParaRPr lang="zh-CN" alt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zh-CN" altLang="en-US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估计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状态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-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动作价值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，</a:t>
                </a:r>
                <a:r>
                  <a:rPr lang="en-US" altLang="zh-CN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800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𝓢</m:t>
                    </m:r>
                  </m:oMath>
                </a14:m>
                <a:r>
                  <a:rPr lang="en-US" altLang="zh-CN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800" b="1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𝓐</m:t>
                    </m:r>
                  </m:oMath>
                </a14:m>
                <a:endParaRPr lang="en-US" altLang="zh-CN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457200" indent="-457200" algn="l">
                  <a:buFont typeface="Wingdings" panose="05000000000000000000" pitchFamily="2" charset="2"/>
                  <a:buChar char="p"/>
                </a:pPr>
                <a:r>
                  <a:rPr lang="zh-CN" altLang="en-US" sz="2800" b="1" dirty="0">
                    <a:solidFill>
                      <a:schemeClr val="tx1"/>
                    </a:solidFill>
                  </a:rPr>
                  <a:t>方法介绍：</a:t>
                </a:r>
                <a:endParaRPr lang="en-US" altLang="zh-CN" sz="2800" b="1" dirty="0">
                  <a:solidFill>
                    <a:schemeClr val="tx1"/>
                  </a:solidFill>
                </a:endParaRPr>
              </a:p>
              <a:p>
                <a:pPr marL="457200" indent="-457200" algn="l">
                  <a:buFont typeface="Wingdings" panose="05000000000000000000" pitchFamily="2" charset="2"/>
                  <a:buChar char="Ø"/>
                </a:pPr>
                <a:r>
                  <a:rPr lang="zh-CN" altLang="en-US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动态规划：已知确定环境</a:t>
                </a:r>
                <a:endParaRPr lang="en-US" altLang="zh-CN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457200" indent="-457200" algn="l">
                  <a:buFont typeface="Wingdings" panose="05000000000000000000" pitchFamily="2" charset="2"/>
                  <a:buChar char="Ø"/>
                </a:pPr>
                <a:r>
                  <a:rPr lang="zh-CN" altLang="en-US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蒙特卡洛方法：已知或未知环境，使用经验数据估算价值</a:t>
                </a:r>
                <a:endParaRPr lang="en-US" altLang="zh-CN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457200" indent="-457200" algn="l">
                  <a:buFont typeface="Wingdings" panose="05000000000000000000" pitchFamily="2" charset="2"/>
                  <a:buChar char="Ø"/>
                </a:pPr>
                <a:r>
                  <a:rPr lang="en-US" altLang="zh-CN" sz="2800" b="1" dirty="0">
                    <a:solidFill>
                      <a:srgbClr val="FF0000"/>
                    </a:solidFill>
                  </a:rPr>
                  <a:t>TD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方法：</a:t>
                </a:r>
                <a:r>
                  <a:rPr lang="zh-CN" altLang="en-US" sz="2800" b="1" dirty="0"/>
                  <a:t>融合了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动态规划</a:t>
                </a:r>
                <a:r>
                  <a:rPr lang="zh-CN" altLang="en-US" sz="2800" b="1" dirty="0"/>
                  <a:t>和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蒙特卡洛思想</a:t>
                </a:r>
                <a:endParaRPr lang="en-US" altLang="zh-CN" sz="2800" b="1" dirty="0">
                  <a:solidFill>
                    <a:srgbClr val="FF0000"/>
                  </a:solidFill>
                </a:endParaRPr>
              </a:p>
              <a:p>
                <a:pPr marL="457200" indent="-457200" algn="l">
                  <a:buFont typeface="Wingdings" panose="05000000000000000000" pitchFamily="2" charset="2"/>
                  <a:buChar char="p"/>
                </a:pPr>
                <a:r>
                  <a:rPr lang="zh-CN" altLang="en-US" sz="2800" b="1" dirty="0">
                    <a:solidFill>
                      <a:srgbClr val="FF0000"/>
                    </a:solidFill>
                  </a:rPr>
                  <a:t>广义策略迭代找到最优价值函数</a:t>
                </a:r>
                <a:endParaRPr lang="en-US" altLang="zh-CN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E0C0F28-2673-83A3-5D20-9B56D0A8C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4" y="814087"/>
                <a:ext cx="10237898" cy="3539430"/>
              </a:xfrm>
              <a:prstGeom prst="rect">
                <a:avLst/>
              </a:prstGeom>
              <a:blipFill>
                <a:blip r:embed="rId2"/>
                <a:stretch>
                  <a:fillRect l="-1012" t="-2069" b="-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0307FA09-F7BE-EEE9-17EF-F138F1AD5569}"/>
              </a:ext>
            </a:extLst>
          </p:cNvPr>
          <p:cNvSpPr txBox="1"/>
          <p:nvPr/>
        </p:nvSpPr>
        <p:spPr>
          <a:xfrm>
            <a:off x="430102" y="4690272"/>
            <a:ext cx="10237898" cy="95410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/>
              <a:t>智能体在未知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已知环境中，需要策略，并不需要价值函数！！！</a:t>
            </a:r>
            <a:endParaRPr lang="en-US" altLang="zh-CN" sz="2800" b="1" dirty="0"/>
          </a:p>
          <a:p>
            <a:pPr algn="ctr"/>
            <a:r>
              <a:rPr lang="zh-CN" altLang="en-US" sz="2800" b="1" dirty="0"/>
              <a:t>一旦获得最优价值函数，则可以</a:t>
            </a:r>
            <a:r>
              <a:rPr lang="zh-CN" altLang="en-US" sz="2800" b="1" dirty="0">
                <a:solidFill>
                  <a:srgbClr val="FF0000"/>
                </a:solidFill>
              </a:rPr>
              <a:t>提取策略</a:t>
            </a:r>
            <a:r>
              <a:rPr lang="zh-CN" altLang="en-US" sz="2800" b="1" dirty="0"/>
              <a:t>。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642782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D0DD194-3E89-8100-B8A3-E837E1E0C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5" y="277048"/>
            <a:ext cx="11800000" cy="658095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E79D731-BF39-3EB6-3C8A-D3F0BEBAD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479" y="2610469"/>
            <a:ext cx="9028571" cy="332380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8746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2D6B3-B728-A3CD-B526-FA42DDFE8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强化学习结课报告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293F1-5EC8-21B8-B3BF-11A1AC913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30350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3600" dirty="0"/>
              <a:t>结课报告</a:t>
            </a:r>
            <a:endParaRPr lang="en-US" altLang="zh-CN" sz="36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600" dirty="0"/>
              <a:t>课程内容总结</a:t>
            </a:r>
            <a:endParaRPr lang="en-US" altLang="zh-CN" sz="36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600" dirty="0"/>
              <a:t>个人思考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547508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CED3296-58B2-9C6A-A771-C7272D562E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251"/>
          <a:stretch/>
        </p:blipFill>
        <p:spPr>
          <a:xfrm>
            <a:off x="319087" y="1933574"/>
            <a:ext cx="11553825" cy="4056253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45B0A78-5BF5-CEDC-3F78-B1298C8BA1E9}"/>
              </a:ext>
            </a:extLst>
          </p:cNvPr>
          <p:cNvCxnSpPr>
            <a:cxnSpLocks/>
          </p:cNvCxnSpPr>
          <p:nvPr/>
        </p:nvCxnSpPr>
        <p:spPr>
          <a:xfrm>
            <a:off x="1537014" y="2651590"/>
            <a:ext cx="455898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B4A55FC-BB59-7A73-A476-2A04912505EB}"/>
              </a:ext>
            </a:extLst>
          </p:cNvPr>
          <p:cNvCxnSpPr>
            <a:cxnSpLocks/>
          </p:cNvCxnSpPr>
          <p:nvPr/>
        </p:nvCxnSpPr>
        <p:spPr>
          <a:xfrm>
            <a:off x="5559582" y="4642315"/>
            <a:ext cx="12603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9BEB5C4-9370-A257-81AC-1D2A1A2E2D49}"/>
              </a:ext>
            </a:extLst>
          </p:cNvPr>
          <p:cNvCxnSpPr>
            <a:cxnSpLocks/>
          </p:cNvCxnSpPr>
          <p:nvPr/>
        </p:nvCxnSpPr>
        <p:spPr>
          <a:xfrm>
            <a:off x="2711607" y="5851990"/>
            <a:ext cx="45273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1AA8914-5413-7B43-FA71-3D19A9F6F886}"/>
              </a:ext>
            </a:extLst>
          </p:cNvPr>
          <p:cNvSpPr txBox="1"/>
          <p:nvPr/>
        </p:nvSpPr>
        <p:spPr>
          <a:xfrm>
            <a:off x="0" y="225153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最优动作价值</a:t>
            </a:r>
            <a:endParaRPr lang="en-US" altLang="zh-CN" b="1" dirty="0"/>
          </a:p>
          <a:p>
            <a:pPr algn="ctr"/>
            <a:r>
              <a:rPr lang="zh-CN" altLang="en-US" b="1" dirty="0"/>
              <a:t>函数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2DF7E9-BBA0-3C83-BCFE-D5A5E40AF149}"/>
              </a:ext>
            </a:extLst>
          </p:cNvPr>
          <p:cNvSpPr txBox="1"/>
          <p:nvPr/>
        </p:nvSpPr>
        <p:spPr>
          <a:xfrm>
            <a:off x="-100414" y="5232837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最优状态价值</a:t>
            </a:r>
            <a:endParaRPr lang="en-US" altLang="zh-CN" b="1" dirty="0"/>
          </a:p>
          <a:p>
            <a:pPr algn="ctr"/>
            <a:r>
              <a:rPr lang="zh-CN" altLang="en-US" b="1" dirty="0"/>
              <a:t>函数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9522E947-2163-9979-618C-E697B115A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8" y="278"/>
            <a:ext cx="9347119" cy="813809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回顾：基于最优价值函数的策略提取方法</a:t>
            </a:r>
          </a:p>
        </p:txBody>
      </p:sp>
    </p:spTree>
    <p:extLst>
      <p:ext uri="{BB962C8B-B14F-4D97-AF65-F5344CB8AC3E}">
        <p14:creationId xmlns:p14="http://schemas.microsoft.com/office/powerpoint/2010/main" val="404849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7B7776D-3AD9-7AAA-ABCA-0A886E5D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6" y="6640"/>
            <a:ext cx="10515600" cy="788866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策略学习：策略梯度方法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D5DC3E2-C8F2-8E26-ECF4-0731AF43533F}"/>
                  </a:ext>
                </a:extLst>
              </p:cNvPr>
              <p:cNvSpPr txBox="1"/>
              <p:nvPr/>
            </p:nvSpPr>
            <p:spPr>
              <a:xfrm>
                <a:off x="30576" y="558429"/>
                <a:ext cx="12130848" cy="5833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策略学习的意思是通过求解一个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优化问题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学出最优策略函数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或它的近似函数（比如策略网络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zh-CN" alt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800" b="1" dirty="0" smtClean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b>
                    </m:sSub>
                    <m:r>
                      <a:rPr lang="en-US" altLang="zh-CN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策略梯度算法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不需要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在动作空间中最大化价值进行学习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本章假设：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动作空间是离散的，如</a:t>
                </a:r>
                <a14:m>
                  <m:oMath xmlns:m="http://schemas.openxmlformats.org/officeDocument/2006/math">
                    <m:r>
                      <a:rPr lang="zh-CN" alt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𝓐</m:t>
                    </m:r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={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上，下，右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}</a:t>
                </a: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策略函数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是个条件概率函数：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e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≜ 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800" b="1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</m:sub>
                    </m:sSub>
                  </m:oMath>
                </a14:m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D5DC3E2-C8F2-8E26-ECF4-0731AF435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6" y="558429"/>
                <a:ext cx="12130848" cy="5833200"/>
              </a:xfrm>
              <a:prstGeom prst="rect">
                <a:avLst/>
              </a:prstGeom>
              <a:blipFill>
                <a:blip r:embed="rId2"/>
                <a:stretch>
                  <a:fillRect l="-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D5F4324D-3A3D-0679-4DD2-FC614D39C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076" y="1136069"/>
            <a:ext cx="4523895" cy="83623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F67D496-44C2-3ED3-59CC-D9C12D00B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100" y="4366931"/>
            <a:ext cx="7336251" cy="254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4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685A764-8FD3-5973-85C0-273876BFE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3" y="0"/>
            <a:ext cx="2467627" cy="1937203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DC2D998-CA5E-EF0E-28F9-2CE5D5A4AE79}"/>
              </a:ext>
            </a:extLst>
          </p:cNvPr>
          <p:cNvCxnSpPr/>
          <p:nvPr/>
        </p:nvCxnSpPr>
        <p:spPr>
          <a:xfrm>
            <a:off x="2583597" y="1286195"/>
            <a:ext cx="13374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CBC9B34B-19B7-1BA7-2EB2-AEF86DD61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95" y="2605227"/>
            <a:ext cx="2201897" cy="17941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FB2A9A8C-C778-F3A7-9734-5F9979FC37AB}"/>
                  </a:ext>
                </a:extLst>
              </p:cNvPr>
              <p:cNvSpPr/>
              <p:nvPr/>
            </p:nvSpPr>
            <p:spPr>
              <a:xfrm>
                <a:off x="3921077" y="815000"/>
                <a:ext cx="1720315" cy="942389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rgbClr val="FF0000"/>
                    </a:solidFill>
                  </a:rPr>
                  <a:t>卷积网络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</a:rPr>
                  <a:t>(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或策略网络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zh-CN" altLang="en-US" sz="1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en-US" altLang="zh-CN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FB2A9A8C-C778-F3A7-9734-5F9979FC37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077" y="815000"/>
                <a:ext cx="1720315" cy="942389"/>
              </a:xfrm>
              <a:prstGeom prst="roundRect">
                <a:avLst/>
              </a:prstGeom>
              <a:blipFill>
                <a:blip r:embed="rId4"/>
                <a:stretch>
                  <a:fillRect t="-625" b="-18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35B470C-3CBF-8373-DF65-8EAF0E05F035}"/>
              </a:ext>
            </a:extLst>
          </p:cNvPr>
          <p:cNvCxnSpPr>
            <a:cxnSpLocks/>
          </p:cNvCxnSpPr>
          <p:nvPr/>
        </p:nvCxnSpPr>
        <p:spPr>
          <a:xfrm>
            <a:off x="5641392" y="1286194"/>
            <a:ext cx="68113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2BB5366-D3FB-481C-A100-F9764FCE9395}"/>
              </a:ext>
            </a:extLst>
          </p:cNvPr>
          <p:cNvGrpSpPr/>
          <p:nvPr/>
        </p:nvGrpSpPr>
        <p:grpSpPr>
          <a:xfrm>
            <a:off x="6345853" y="935847"/>
            <a:ext cx="251926" cy="700693"/>
            <a:chOff x="7235890" y="1297874"/>
            <a:chExt cx="251926" cy="700693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B10480E-762C-8ACA-3474-F11BC058F5DA}"/>
                </a:ext>
              </a:extLst>
            </p:cNvPr>
            <p:cNvSpPr/>
            <p:nvPr/>
          </p:nvSpPr>
          <p:spPr>
            <a:xfrm>
              <a:off x="7235890" y="1297874"/>
              <a:ext cx="251926" cy="23326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1EF7C8B-E134-0447-A0EF-E256984335DC}"/>
                </a:ext>
              </a:extLst>
            </p:cNvPr>
            <p:cNvSpPr/>
            <p:nvPr/>
          </p:nvSpPr>
          <p:spPr>
            <a:xfrm>
              <a:off x="7235890" y="1531135"/>
              <a:ext cx="251926" cy="23326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88ADBE6-932C-B983-BCF5-9C06C4CC5579}"/>
                </a:ext>
              </a:extLst>
            </p:cNvPr>
            <p:cNvSpPr/>
            <p:nvPr/>
          </p:nvSpPr>
          <p:spPr>
            <a:xfrm>
              <a:off x="7235890" y="1765306"/>
              <a:ext cx="251926" cy="23326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67F8CC32-18D7-7A01-34D0-6C719891DD2F}"/>
              </a:ext>
            </a:extLst>
          </p:cNvPr>
          <p:cNvSpPr txBox="1"/>
          <p:nvPr/>
        </p:nvSpPr>
        <p:spPr>
          <a:xfrm>
            <a:off x="6554608" y="867811"/>
            <a:ext cx="68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A9F2CD6-0A77-5D07-0ECF-5810C968D6B8}"/>
              </a:ext>
            </a:extLst>
          </p:cNvPr>
          <p:cNvSpPr txBox="1"/>
          <p:nvPr/>
        </p:nvSpPr>
        <p:spPr>
          <a:xfrm>
            <a:off x="6554608" y="1131205"/>
            <a:ext cx="68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D82C6B0-A245-3062-BE30-5080EEE7ECE9}"/>
              </a:ext>
            </a:extLst>
          </p:cNvPr>
          <p:cNvSpPr txBox="1"/>
          <p:nvPr/>
        </p:nvSpPr>
        <p:spPr>
          <a:xfrm>
            <a:off x="6554607" y="1364466"/>
            <a:ext cx="68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AC9ACDE-CCBB-B033-E6DB-BF1D3388F15B}"/>
              </a:ext>
            </a:extLst>
          </p:cNvPr>
          <p:cNvCxnSpPr>
            <a:cxnSpLocks/>
          </p:cNvCxnSpPr>
          <p:nvPr/>
        </p:nvCxnSpPr>
        <p:spPr>
          <a:xfrm>
            <a:off x="7062755" y="1285738"/>
            <a:ext cx="681135" cy="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83114D6-B95A-5F98-C658-BE57023CE579}"/>
                  </a:ext>
                </a:extLst>
              </p:cNvPr>
              <p:cNvSpPr txBox="1"/>
              <p:nvPr/>
            </p:nvSpPr>
            <p:spPr>
              <a:xfrm>
                <a:off x="7743889" y="1131205"/>
                <a:ext cx="9392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向右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83114D6-B95A-5F98-C658-BE57023CE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889" y="1131205"/>
                <a:ext cx="939281" cy="369332"/>
              </a:xfrm>
              <a:prstGeom prst="rect">
                <a:avLst/>
              </a:prstGeom>
              <a:blipFill>
                <a:blip r:embed="rId5"/>
                <a:stretch>
                  <a:fillRect l="-5195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7306E4D-3BA5-5545-9997-D331737D55BC}"/>
              </a:ext>
            </a:extLst>
          </p:cNvPr>
          <p:cNvCxnSpPr>
            <a:cxnSpLocks/>
          </p:cNvCxnSpPr>
          <p:nvPr/>
        </p:nvCxnSpPr>
        <p:spPr>
          <a:xfrm flipV="1">
            <a:off x="8148216" y="625215"/>
            <a:ext cx="0" cy="528325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06A8158-9061-35D5-B524-60E8FE00B359}"/>
                  </a:ext>
                </a:extLst>
              </p:cNvPr>
              <p:cNvSpPr txBox="1"/>
              <p:nvPr/>
            </p:nvSpPr>
            <p:spPr>
              <a:xfrm>
                <a:off x="7743889" y="278218"/>
                <a:ext cx="1461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奖励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06A8158-9061-35D5-B524-60E8FE00B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889" y="278218"/>
                <a:ext cx="1461797" cy="369332"/>
              </a:xfrm>
              <a:prstGeom prst="rect">
                <a:avLst/>
              </a:prstGeom>
              <a:blipFill>
                <a:blip r:embed="rId6"/>
                <a:stretch>
                  <a:fillRect l="-3333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F9F8B9DD-7859-C74C-C56B-D8021EC5013E}"/>
              </a:ext>
            </a:extLst>
          </p:cNvPr>
          <p:cNvCxnSpPr>
            <a:cxnSpLocks/>
            <a:stCxn id="27" idx="2"/>
            <a:endCxn id="14" idx="0"/>
          </p:cNvCxnSpPr>
          <p:nvPr/>
        </p:nvCxnSpPr>
        <p:spPr>
          <a:xfrm rot="5400000">
            <a:off x="4172042" y="-1436261"/>
            <a:ext cx="1104690" cy="6978286"/>
          </a:xfrm>
          <a:prstGeom prst="bentConnector3">
            <a:avLst>
              <a:gd name="adj1" fmla="val 50000"/>
            </a:avLst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B90DA47-9761-7502-C1E4-065B3A49F85A}"/>
              </a:ext>
            </a:extLst>
          </p:cNvPr>
          <p:cNvCxnSpPr/>
          <p:nvPr/>
        </p:nvCxnSpPr>
        <p:spPr>
          <a:xfrm>
            <a:off x="2336192" y="3749995"/>
            <a:ext cx="13374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6405AC37-3241-1A43-ABCF-C51563FD9538}"/>
                  </a:ext>
                </a:extLst>
              </p:cNvPr>
              <p:cNvSpPr/>
              <p:nvPr/>
            </p:nvSpPr>
            <p:spPr>
              <a:xfrm>
                <a:off x="3673672" y="3258032"/>
                <a:ext cx="1720315" cy="942389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rgbClr val="FF0000"/>
                    </a:solidFill>
                  </a:rPr>
                  <a:t>卷积网络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</a:rPr>
                  <a:t>(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或策略网络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zh-CN" altLang="en-US" sz="1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en-US" altLang="zh-CN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6405AC37-3241-1A43-ABCF-C51563FD95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72" y="3258032"/>
                <a:ext cx="1720315" cy="942389"/>
              </a:xfrm>
              <a:prstGeom prst="roundRect">
                <a:avLst/>
              </a:prstGeom>
              <a:blipFill>
                <a:blip r:embed="rId7"/>
                <a:stretch>
                  <a:fillRect b="-186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AF41640-EED5-A064-E1A9-027EB28DC827}"/>
              </a:ext>
            </a:extLst>
          </p:cNvPr>
          <p:cNvCxnSpPr/>
          <p:nvPr/>
        </p:nvCxnSpPr>
        <p:spPr>
          <a:xfrm>
            <a:off x="5393987" y="3749995"/>
            <a:ext cx="13374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59DABAB-DAB6-FBA4-35DE-A17D670A7B79}"/>
              </a:ext>
            </a:extLst>
          </p:cNvPr>
          <p:cNvGrpSpPr/>
          <p:nvPr/>
        </p:nvGrpSpPr>
        <p:grpSpPr>
          <a:xfrm>
            <a:off x="6731466" y="3399648"/>
            <a:ext cx="251926" cy="700693"/>
            <a:chOff x="7235890" y="1297874"/>
            <a:chExt cx="251926" cy="700693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E8886125-6453-833A-652B-81AF5312EBDF}"/>
                </a:ext>
              </a:extLst>
            </p:cNvPr>
            <p:cNvSpPr/>
            <p:nvPr/>
          </p:nvSpPr>
          <p:spPr>
            <a:xfrm>
              <a:off x="7235890" y="1297874"/>
              <a:ext cx="251926" cy="23326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BE6445EC-C2A4-9C94-3848-371D9E951D52}"/>
                </a:ext>
              </a:extLst>
            </p:cNvPr>
            <p:cNvSpPr/>
            <p:nvPr/>
          </p:nvSpPr>
          <p:spPr>
            <a:xfrm>
              <a:off x="7235890" y="1531135"/>
              <a:ext cx="251926" cy="23326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1512046-68A4-8F98-0FDD-22F30F5A3745}"/>
                </a:ext>
              </a:extLst>
            </p:cNvPr>
            <p:cNvSpPr/>
            <p:nvPr/>
          </p:nvSpPr>
          <p:spPr>
            <a:xfrm>
              <a:off x="7235890" y="1765306"/>
              <a:ext cx="251926" cy="23326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88023B8-8CDF-C30A-2292-8423A7CF3E27}"/>
              </a:ext>
            </a:extLst>
          </p:cNvPr>
          <p:cNvCxnSpPr>
            <a:cxnSpLocks/>
          </p:cNvCxnSpPr>
          <p:nvPr/>
        </p:nvCxnSpPr>
        <p:spPr>
          <a:xfrm>
            <a:off x="7377144" y="3749539"/>
            <a:ext cx="681135" cy="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E8AD169-7F20-E6EB-AB57-B9ED95FF514D}"/>
                  </a:ext>
                </a:extLst>
              </p:cNvPr>
              <p:cNvSpPr txBox="1"/>
              <p:nvPr/>
            </p:nvSpPr>
            <p:spPr>
              <a:xfrm>
                <a:off x="8085533" y="3544560"/>
                <a:ext cx="9392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开火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E8AD169-7F20-E6EB-AB57-B9ED95FF5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533" y="3544560"/>
                <a:ext cx="939281" cy="369332"/>
              </a:xfrm>
              <a:prstGeom prst="rect">
                <a:avLst/>
              </a:prstGeom>
              <a:blipFill>
                <a:blip r:embed="rId8"/>
                <a:stretch>
                  <a:fillRect l="-519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>
            <a:extLst>
              <a:ext uri="{FF2B5EF4-FFF2-40B4-BE49-F238E27FC236}">
                <a16:creationId xmlns:a16="http://schemas.microsoft.com/office/drawing/2014/main" id="{ED2DBF71-EAD7-861A-CF99-5DA5D593ADBA}"/>
              </a:ext>
            </a:extLst>
          </p:cNvPr>
          <p:cNvSpPr txBox="1"/>
          <p:nvPr/>
        </p:nvSpPr>
        <p:spPr>
          <a:xfrm>
            <a:off x="6940229" y="3300286"/>
            <a:ext cx="68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90EF4E3-F001-0CCF-4866-A9CE4BEAA20B}"/>
              </a:ext>
            </a:extLst>
          </p:cNvPr>
          <p:cNvSpPr txBox="1"/>
          <p:nvPr/>
        </p:nvSpPr>
        <p:spPr>
          <a:xfrm>
            <a:off x="6940229" y="3563680"/>
            <a:ext cx="68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BFFB056-3D5A-1E10-35D2-7EC4A66841FB}"/>
              </a:ext>
            </a:extLst>
          </p:cNvPr>
          <p:cNvSpPr txBox="1"/>
          <p:nvPr/>
        </p:nvSpPr>
        <p:spPr>
          <a:xfrm>
            <a:off x="6940228" y="3796941"/>
            <a:ext cx="68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A9D5ACC1-899F-0B12-EBC8-31FB49C2DACD}"/>
              </a:ext>
            </a:extLst>
          </p:cNvPr>
          <p:cNvCxnSpPr>
            <a:cxnSpLocks/>
          </p:cNvCxnSpPr>
          <p:nvPr/>
        </p:nvCxnSpPr>
        <p:spPr>
          <a:xfrm rot="5400000">
            <a:off x="4289355" y="950762"/>
            <a:ext cx="1067703" cy="7000982"/>
          </a:xfrm>
          <a:prstGeom prst="bentConnector3">
            <a:avLst>
              <a:gd name="adj1" fmla="val 59516"/>
            </a:avLst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图片 49">
            <a:extLst>
              <a:ext uri="{FF2B5EF4-FFF2-40B4-BE49-F238E27FC236}">
                <a16:creationId xmlns:a16="http://schemas.microsoft.com/office/drawing/2014/main" id="{36ED341B-E771-A227-BD4F-729A3B1FD3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494" y="4981480"/>
            <a:ext cx="2290206" cy="1745216"/>
          </a:xfrm>
          <a:prstGeom prst="rect">
            <a:avLst/>
          </a:prstGeom>
        </p:spPr>
      </p:pic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3A888CA-618E-7A6A-469D-83DAEA35FC7A}"/>
              </a:ext>
            </a:extLst>
          </p:cNvPr>
          <p:cNvCxnSpPr/>
          <p:nvPr/>
        </p:nvCxnSpPr>
        <p:spPr>
          <a:xfrm>
            <a:off x="2336192" y="5997895"/>
            <a:ext cx="13374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BE46B989-5F66-5A2D-FB72-43CC58A5A499}"/>
              </a:ext>
            </a:extLst>
          </p:cNvPr>
          <p:cNvSpPr txBox="1"/>
          <p:nvPr/>
        </p:nvSpPr>
        <p:spPr>
          <a:xfrm>
            <a:off x="3673672" y="5638800"/>
            <a:ext cx="135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…</a:t>
            </a:r>
            <a:endParaRPr lang="zh-CN" altLang="en-US" sz="3600" b="1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9B7A1E0-2843-031F-B48F-D5DF3EF6722F}"/>
              </a:ext>
            </a:extLst>
          </p:cNvPr>
          <p:cNvCxnSpPr>
            <a:cxnSpLocks/>
          </p:cNvCxnSpPr>
          <p:nvPr/>
        </p:nvCxnSpPr>
        <p:spPr>
          <a:xfrm flipV="1">
            <a:off x="8305814" y="3016235"/>
            <a:ext cx="0" cy="528325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388660E-86B5-418D-9846-F308A72FF7C5}"/>
                  </a:ext>
                </a:extLst>
              </p:cNvPr>
              <p:cNvSpPr txBox="1"/>
              <p:nvPr/>
            </p:nvSpPr>
            <p:spPr>
              <a:xfrm>
                <a:off x="7563017" y="2550890"/>
                <a:ext cx="1461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奖励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388660E-86B5-418D-9846-F308A72FF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017" y="2550890"/>
                <a:ext cx="1461797" cy="369332"/>
              </a:xfrm>
              <a:prstGeom prst="rect">
                <a:avLst/>
              </a:prstGeom>
              <a:blipFill>
                <a:blip r:embed="rId10"/>
                <a:stretch>
                  <a:fillRect l="-376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9D89101F-EDFA-9D6F-D9A9-04B4D979C821}"/>
                  </a:ext>
                </a:extLst>
              </p:cNvPr>
              <p:cNvSpPr txBox="1"/>
              <p:nvPr/>
            </p:nvSpPr>
            <p:spPr>
              <a:xfrm>
                <a:off x="5495454" y="5638800"/>
                <a:ext cx="4960293" cy="981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/>
                  <a:t>一个回合，我们想让总回报最大：</a:t>
                </a:r>
                <a:r>
                  <a:rPr lang="en-US" altLang="zh-CN" sz="28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800" b="1" dirty="0"/>
                  <a:t> </a:t>
                </a:r>
                <a:r>
                  <a:rPr lang="en-US" altLang="zh-CN" sz="2800" b="1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9D89101F-EDFA-9D6F-D9A9-04B4D979C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454" y="5638800"/>
                <a:ext cx="4960293" cy="981935"/>
              </a:xfrm>
              <a:prstGeom prst="rect">
                <a:avLst/>
              </a:prstGeom>
              <a:blipFill>
                <a:blip r:embed="rId11"/>
                <a:stretch>
                  <a:fillRect l="-2457" t="-6832" b="-16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34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3" grpId="0"/>
      <p:bldP spid="24" grpId="0"/>
      <p:bldP spid="25" grpId="0"/>
      <p:bldP spid="27" grpId="0"/>
      <p:bldP spid="30" grpId="0"/>
      <p:bldP spid="37" grpId="0" animBg="1"/>
      <p:bldP spid="44" grpId="0"/>
      <p:bldP spid="45" grpId="0"/>
      <p:bldP spid="46" grpId="0"/>
      <p:bldP spid="47" grpId="0"/>
      <p:bldP spid="53" grpId="0"/>
      <p:bldP spid="55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65A6F62-DD05-DC16-5C6A-3942AF44BE1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关于策略梯度，下面说法正确的是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B66704-257D-5332-532A-448987CE5D1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策略梯度方法学习的是最优策略函数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43169D-2D4A-BB20-9C55-0855C511DCF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策略梯度方法通过学习最优价值函数实现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8B9FA5-CCC2-A631-21D1-9C182DBF874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策略梯度学习的网络并不是最优策略函数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B0C4C1C-7ED1-0E0E-6BC9-4CE742EB3210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686576F-D824-D605-AC96-EBE27E28CE69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01DEB35-737B-354A-E593-5C9E3A2D01F4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68E0749-DE95-BAA7-7661-5B9FCE45DD84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A1EB5D3-F6C8-19D1-64E2-DD99B1103934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5B1E7BB4-EA15-EBAF-2A4F-A78BF1A14B60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FE0B13C7-68D7-2369-C4A9-E6E0347B841A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E4523A99-1106-8E07-4D8C-09AF553FCB72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2" name="TipText">
              <a:extLst>
                <a:ext uri="{FF2B5EF4-FFF2-40B4-BE49-F238E27FC236}">
                  <a16:creationId xmlns:a16="http://schemas.microsoft.com/office/drawing/2014/main" id="{9C422211-C5E8-0EFD-356F-1340BFAF4ACC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30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1EA71028-A9CA-5A83-B2B8-2EA4CDA817FE}"/>
              </a:ext>
            </a:extLst>
          </p:cNvPr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70912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D50D5E8-59D4-E998-E44A-C3F4A69B7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57" y="641245"/>
            <a:ext cx="9549089" cy="5175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A4E099A-FCCB-8D2A-ED3C-937BC0F57662}"/>
              </a:ext>
            </a:extLst>
          </p:cNvPr>
          <p:cNvCxnSpPr>
            <a:cxnSpLocks/>
          </p:cNvCxnSpPr>
          <p:nvPr/>
        </p:nvCxnSpPr>
        <p:spPr>
          <a:xfrm>
            <a:off x="2115512" y="3565990"/>
            <a:ext cx="313762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2E7DAEE-F9AA-C8DF-B69D-9ADE2812985B}"/>
              </a:ext>
            </a:extLst>
          </p:cNvPr>
          <p:cNvCxnSpPr>
            <a:cxnSpLocks/>
          </p:cNvCxnSpPr>
          <p:nvPr/>
        </p:nvCxnSpPr>
        <p:spPr>
          <a:xfrm>
            <a:off x="2034646" y="4082284"/>
            <a:ext cx="313762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AAB0B34-4CCF-EEF9-9261-6D660FEAFA6A}"/>
              </a:ext>
            </a:extLst>
          </p:cNvPr>
          <p:cNvCxnSpPr>
            <a:cxnSpLocks/>
          </p:cNvCxnSpPr>
          <p:nvPr/>
        </p:nvCxnSpPr>
        <p:spPr>
          <a:xfrm>
            <a:off x="2115512" y="4682553"/>
            <a:ext cx="372545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5263C2F-82AF-0616-BF85-D0D8B7BB7204}"/>
              </a:ext>
            </a:extLst>
          </p:cNvPr>
          <p:cNvCxnSpPr>
            <a:cxnSpLocks/>
          </p:cNvCxnSpPr>
          <p:nvPr/>
        </p:nvCxnSpPr>
        <p:spPr>
          <a:xfrm>
            <a:off x="2115512" y="5404120"/>
            <a:ext cx="220456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6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2BF8417-D876-D51F-DFAD-CFC2D0E4E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777" y="5990738"/>
            <a:ext cx="2278222" cy="80668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9F08B6D-2A04-76D7-5E1D-9004C13B5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167" y="2567473"/>
            <a:ext cx="4180952" cy="990476"/>
          </a:xfrm>
          <a:prstGeom prst="rect">
            <a:avLst/>
          </a:prstGeom>
        </p:spPr>
      </p:pic>
      <p:sp>
        <p:nvSpPr>
          <p:cNvPr id="10" name="箭头: 下 9">
            <a:extLst>
              <a:ext uri="{FF2B5EF4-FFF2-40B4-BE49-F238E27FC236}">
                <a16:creationId xmlns:a16="http://schemas.microsoft.com/office/drawing/2014/main" id="{0501996E-DD7F-FF2B-5E64-7A5EEC532E94}"/>
              </a:ext>
            </a:extLst>
          </p:cNvPr>
          <p:cNvSpPr/>
          <p:nvPr/>
        </p:nvSpPr>
        <p:spPr>
          <a:xfrm>
            <a:off x="4475912" y="2234023"/>
            <a:ext cx="905070" cy="63363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B5FAD18-90FE-2CC0-A62A-825B53498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769" y="329260"/>
            <a:ext cx="7190476" cy="19047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2896D1-37E1-EF22-55DF-DF06718F434F}"/>
                  </a:ext>
                </a:extLst>
              </p:cNvPr>
              <p:cNvSpPr txBox="1"/>
              <p:nvPr/>
            </p:nvSpPr>
            <p:spPr>
              <a:xfrm>
                <a:off x="5400309" y="2234022"/>
                <a:ext cx="4180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智能体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zh-CN" altLang="en-US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与环境交互生成某个轨迹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2896D1-37E1-EF22-55DF-DF06718F4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309" y="2234022"/>
                <a:ext cx="4180952" cy="369332"/>
              </a:xfrm>
              <a:prstGeom prst="rect">
                <a:avLst/>
              </a:prstGeom>
              <a:blipFill>
                <a:blip r:embed="rId5"/>
                <a:stretch>
                  <a:fillRect l="-131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箭头: 下 18">
            <a:extLst>
              <a:ext uri="{FF2B5EF4-FFF2-40B4-BE49-F238E27FC236}">
                <a16:creationId xmlns:a16="http://schemas.microsoft.com/office/drawing/2014/main" id="{78F9A3FC-98E9-0088-92B2-B6A5084ED60A}"/>
              </a:ext>
            </a:extLst>
          </p:cNvPr>
          <p:cNvSpPr/>
          <p:nvPr/>
        </p:nvSpPr>
        <p:spPr>
          <a:xfrm>
            <a:off x="4475912" y="3421808"/>
            <a:ext cx="905070" cy="63363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72C2255-3FF0-85A6-406C-9CDB9D58E10D}"/>
              </a:ext>
            </a:extLst>
          </p:cNvPr>
          <p:cNvSpPr txBox="1"/>
          <p:nvPr/>
        </p:nvSpPr>
        <p:spPr>
          <a:xfrm>
            <a:off x="5313127" y="3414993"/>
            <a:ext cx="156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轨迹概率计算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7A73A3D-1CCA-F8D9-462F-13D9BDE1AB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2973" y="4251293"/>
            <a:ext cx="6470245" cy="1258837"/>
          </a:xfrm>
          <a:prstGeom prst="rect">
            <a:avLst/>
          </a:prstGeom>
        </p:spPr>
      </p:pic>
      <p:sp>
        <p:nvSpPr>
          <p:cNvPr id="23" name="箭头: 下 22">
            <a:extLst>
              <a:ext uri="{FF2B5EF4-FFF2-40B4-BE49-F238E27FC236}">
                <a16:creationId xmlns:a16="http://schemas.microsoft.com/office/drawing/2014/main" id="{929F3E12-0C64-B61A-85AA-F66C2CE5181F}"/>
              </a:ext>
            </a:extLst>
          </p:cNvPr>
          <p:cNvSpPr/>
          <p:nvPr/>
        </p:nvSpPr>
        <p:spPr>
          <a:xfrm>
            <a:off x="4391937" y="5561196"/>
            <a:ext cx="905070" cy="63363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722F4D9-CE4A-BEDE-FF45-4470ABB6CDB4}"/>
              </a:ext>
            </a:extLst>
          </p:cNvPr>
          <p:cNvCxnSpPr>
            <a:cxnSpLocks/>
          </p:cNvCxnSpPr>
          <p:nvPr/>
        </p:nvCxnSpPr>
        <p:spPr>
          <a:xfrm>
            <a:off x="3977898" y="4627877"/>
            <a:ext cx="95054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D7EC6EB7-DB1B-459F-6060-67420D65868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64379" y="4627877"/>
            <a:ext cx="1198494" cy="270129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D2A5A7E2-EE2A-CCB4-CC9C-764029B3CE4A}"/>
              </a:ext>
            </a:extLst>
          </p:cNvPr>
          <p:cNvSpPr txBox="1"/>
          <p:nvPr/>
        </p:nvSpPr>
        <p:spPr>
          <a:xfrm>
            <a:off x="-70773" y="4684366"/>
            <a:ext cx="28689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环境初始状态概率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277228C-B029-2175-115A-1AF37EA96315}"/>
              </a:ext>
            </a:extLst>
          </p:cNvPr>
          <p:cNvCxnSpPr>
            <a:cxnSpLocks/>
          </p:cNvCxnSpPr>
          <p:nvPr/>
        </p:nvCxnSpPr>
        <p:spPr>
          <a:xfrm>
            <a:off x="5000643" y="4627877"/>
            <a:ext cx="10953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FA920F0-385C-C4C4-C78D-BD994BEBE0E9}"/>
              </a:ext>
            </a:extLst>
          </p:cNvPr>
          <p:cNvCxnSpPr>
            <a:cxnSpLocks/>
          </p:cNvCxnSpPr>
          <p:nvPr/>
        </p:nvCxnSpPr>
        <p:spPr>
          <a:xfrm>
            <a:off x="6167535" y="4627877"/>
            <a:ext cx="116689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597A5C5F-BBBA-4EA9-88A6-CE93C6A73DE3}"/>
              </a:ext>
            </a:extLst>
          </p:cNvPr>
          <p:cNvCxnSpPr>
            <a:cxnSpLocks/>
          </p:cNvCxnSpPr>
          <p:nvPr/>
        </p:nvCxnSpPr>
        <p:spPr>
          <a:xfrm>
            <a:off x="7402286" y="4627877"/>
            <a:ext cx="116689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B0BFFE1F-2DBF-C8D0-4779-BE55E1509EB3}"/>
              </a:ext>
            </a:extLst>
          </p:cNvPr>
          <p:cNvSpPr txBox="1"/>
          <p:nvPr/>
        </p:nvSpPr>
        <p:spPr>
          <a:xfrm>
            <a:off x="6878872" y="5259709"/>
            <a:ext cx="409326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600" b="1" i="0" u="none" strike="noStrike" baseline="0" dirty="0">
                <a:latin typeface="FandolSong-Regular-Identity-H"/>
              </a:rPr>
              <a:t>要穷举所有可能的轨迹</a:t>
            </a:r>
            <a:r>
              <a:rPr lang="en-US" altLang="zh-CN" sz="2600" b="1" i="1" u="none" strike="noStrike" baseline="0" dirty="0">
                <a:latin typeface="CMMI10"/>
              </a:rPr>
              <a:t>τ</a:t>
            </a:r>
            <a:r>
              <a:rPr lang="zh-CN" altLang="en-US" sz="2600" b="1" i="0" u="none" strike="noStrike" baseline="0" dirty="0">
                <a:latin typeface="FandolSong-Regular-Identity-H"/>
              </a:rPr>
              <a:t>，每一个轨迹</a:t>
            </a:r>
            <a:r>
              <a:rPr lang="en-US" altLang="zh-CN" sz="2600" b="1" i="1" u="none" strike="noStrike" baseline="0" dirty="0">
                <a:latin typeface="CMMI10"/>
              </a:rPr>
              <a:t>τ </a:t>
            </a:r>
            <a:r>
              <a:rPr lang="zh-CN" altLang="en-US" sz="2600" b="1" i="0" u="none" strike="noStrike" baseline="0" dirty="0">
                <a:latin typeface="FandolSong-Regular-Identity-H"/>
              </a:rPr>
              <a:t>都有一个概率</a:t>
            </a:r>
            <a:endParaRPr lang="zh-CN" altLang="en-US" sz="2600" b="1" dirty="0"/>
          </a:p>
        </p:txBody>
      </p:sp>
      <p:sp>
        <p:nvSpPr>
          <p:cNvPr id="42" name="标题 1">
            <a:extLst>
              <a:ext uri="{FF2B5EF4-FFF2-40B4-BE49-F238E27FC236}">
                <a16:creationId xmlns:a16="http://schemas.microsoft.com/office/drawing/2014/main" id="{4D193CF2-3DDF-1707-8500-4B42FC325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6" y="6640"/>
            <a:ext cx="10515600" cy="788866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策略梯度方法</a:t>
            </a:r>
          </a:p>
        </p:txBody>
      </p:sp>
    </p:spTree>
    <p:extLst>
      <p:ext uri="{BB962C8B-B14F-4D97-AF65-F5344CB8AC3E}">
        <p14:creationId xmlns:p14="http://schemas.microsoft.com/office/powerpoint/2010/main" val="411718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/>
      <p:bldP spid="19" grpId="0" animBg="1"/>
      <p:bldP spid="20" grpId="0"/>
      <p:bldP spid="23" grpId="0" animBg="1"/>
      <p:bldP spid="26" grpId="0"/>
      <p:bldP spid="3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_HALF" val="0.0"/>
  <p:tag name="PROBLEMSCORE" val="30.0"/>
  <p:tag name="RAINPROBLEMTYPE" val="MultipleChoice"/>
  <p:tag name="RAINPROBLEM" val="MultipleChoic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MultipleChoiceMA"/>
  <p:tag name="RAINPROBLEM" val="MultipleChoiceMA"/>
  <p:tag name="PROBLEMSCORE_HALF" val="0.0"/>
  <p:tag name="PROBLEMSCORE" val="3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M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M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MultipleChoiceMA"/>
  <p:tag name="RAINPROBLEM" val="MultipleChoiceMA"/>
  <p:tag name="PROBLEMSCORE_HALF" val="0.0"/>
  <p:tag name="PROBLEMSCORE" val="3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M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Correct"/>
  <p:tag name="RAINPROBLEMTYPE" val="MultipleChoic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6668</TotalTime>
  <Words>572</Words>
  <Application>Microsoft Office PowerPoint</Application>
  <PresentationFormat>宽屏</PresentationFormat>
  <Paragraphs>96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CMMI10</vt:lpstr>
      <vt:lpstr>FandolSong-Regular-Identity-H</vt:lpstr>
      <vt:lpstr>等线</vt:lpstr>
      <vt:lpstr>等线 Light</vt:lpstr>
      <vt:lpstr>微软雅黑</vt:lpstr>
      <vt:lpstr>微软雅黑</vt:lpstr>
      <vt:lpstr>Arial</vt:lpstr>
      <vt:lpstr>Cambria Math</vt:lpstr>
      <vt:lpstr>Times New Roman</vt:lpstr>
      <vt:lpstr>Wingdings</vt:lpstr>
      <vt:lpstr>Office 主题​​</vt:lpstr>
      <vt:lpstr>第七章 策略梯度 （Policy Gradient）  何新卫  华中农业大学信息学院 </vt:lpstr>
      <vt:lpstr>PowerPoint 演示文稿</vt:lpstr>
      <vt:lpstr>回顾</vt:lpstr>
      <vt:lpstr>回顾：基于最优价值函数的策略提取方法</vt:lpstr>
      <vt:lpstr>策略学习：策略梯度方法</vt:lpstr>
      <vt:lpstr>PowerPoint 演示文稿</vt:lpstr>
      <vt:lpstr>PowerPoint 演示文稿</vt:lpstr>
      <vt:lpstr>PowerPoint 演示文稿</vt:lpstr>
      <vt:lpstr>策略梯度方法</vt:lpstr>
      <vt:lpstr>策略梯度方法</vt:lpstr>
      <vt:lpstr>策略梯度方法</vt:lpstr>
      <vt:lpstr>PowerPoint 演示文稿</vt:lpstr>
      <vt:lpstr>策略梯度方法全部推导步骤</vt:lpstr>
      <vt:lpstr>策略梯度方法：总结</vt:lpstr>
      <vt:lpstr>PowerPoint 演示文稿</vt:lpstr>
      <vt:lpstr>策略梯度实现问题：分类介绍</vt:lpstr>
      <vt:lpstr>策略梯度实现问题：分类介绍</vt:lpstr>
      <vt:lpstr>策略梯度和分类任务对比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强化学习结课报告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MDP</dc:title>
  <dc:creator>xinwei he</dc:creator>
  <cp:lastModifiedBy>xinwei he</cp:lastModifiedBy>
  <cp:revision>541</cp:revision>
  <dcterms:created xsi:type="dcterms:W3CDTF">2024-03-10T06:12:52Z</dcterms:created>
  <dcterms:modified xsi:type="dcterms:W3CDTF">2024-04-03T08:11:41Z</dcterms:modified>
</cp:coreProperties>
</file>