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9376" y="1429588"/>
            <a:ext cx="15121947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5241" y="3414751"/>
            <a:ext cx="7350759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5245" y="3503231"/>
            <a:ext cx="4666754" cy="35114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05203" y="3414751"/>
            <a:ext cx="7322184" cy="256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66360" algn="l"/>
              </a:tabLst>
            </a:pP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é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0" dirty="0">
                <a:solidFill>
                  <a:srgbClr val="332C2C"/>
                </a:solidFill>
                <a:latin typeface="Verdana"/>
                <a:cs typeface="Verdana"/>
              </a:rPr>
              <a:t>uma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parte</a:t>
            </a:r>
            <a:endParaRPr sz="2750">
              <a:latin typeface="Verdana"/>
              <a:cs typeface="Verdana"/>
            </a:endParaRPr>
          </a:p>
          <a:p>
            <a:pPr marL="12700" marR="239395">
              <a:lnSpc>
                <a:spcPct val="100200"/>
              </a:lnSpc>
              <a:spcBef>
                <a:spcPts val="65"/>
              </a:spcBef>
            </a:pP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fundamental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da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identidade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nacional,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inﬂuenciando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nossa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cultura,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culinária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medicina.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contribuição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dos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povos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indígenas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é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65" dirty="0">
                <a:solidFill>
                  <a:srgbClr val="332C2C"/>
                </a:solidFill>
                <a:latin typeface="Verdana"/>
                <a:cs typeface="Verdana"/>
              </a:rPr>
              <a:t>inestimável</a:t>
            </a:r>
            <a:r>
              <a:rPr sz="2850" i="1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para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formação </a:t>
            </a: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do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Brasil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contemporâneo.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79777" y="3503231"/>
            <a:ext cx="2308860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98525" y="4386249"/>
            <a:ext cx="2028952" cy="2405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05253" y="3414751"/>
            <a:ext cx="7441565" cy="25698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  <a:tabLst>
                <a:tab pos="2792730" algn="l"/>
              </a:tabLst>
            </a:pP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é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marcada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pela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riqueza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de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cores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formas,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reﬂetindo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conexão espiritual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com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natureza.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Os</a:t>
            </a:r>
            <a:endParaRPr sz="2750">
              <a:latin typeface="Verdana"/>
              <a:cs typeface="Verdana"/>
            </a:endParaRPr>
          </a:p>
          <a:p>
            <a:pPr marL="12700" marR="655320">
              <a:lnSpc>
                <a:spcPct val="101099"/>
              </a:lnSpc>
              <a:spcBef>
                <a:spcPts val="35"/>
              </a:spcBef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indígenas,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0" dirty="0">
                <a:solidFill>
                  <a:srgbClr val="332C2C"/>
                </a:solidFill>
                <a:latin typeface="Verdana"/>
                <a:cs typeface="Verdana"/>
              </a:rPr>
              <a:t>como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cestarias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cerâmicas, preservam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tradições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ancestrais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são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valorizados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0" dirty="0">
                <a:solidFill>
                  <a:srgbClr val="332C2C"/>
                </a:solidFill>
                <a:latin typeface="Verdana"/>
                <a:cs typeface="Verdana"/>
              </a:rPr>
              <a:t>como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patrimônio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cultural.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275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Arte</a:t>
            </a:r>
            <a:r>
              <a:rPr spc="-355" dirty="0"/>
              <a:t> </a:t>
            </a:r>
            <a:r>
              <a:rPr spc="50" dirty="0"/>
              <a:t>e</a:t>
            </a:r>
            <a:r>
              <a:rPr spc="-355" dirty="0"/>
              <a:t> </a:t>
            </a:r>
            <a:r>
              <a:rPr spc="65" dirty="0"/>
              <a:t>Artesanato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0038" y="3503231"/>
            <a:ext cx="4536605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77011" y="4779581"/>
            <a:ext cx="1592199" cy="27588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23935" y="5208206"/>
            <a:ext cx="1822373" cy="27588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08905" algn="l"/>
              </a:tabLst>
            </a:pPr>
            <a:r>
              <a:rPr spc="-25" dirty="0"/>
              <a:t>Os</a:t>
            </a:r>
            <a:r>
              <a:rPr dirty="0"/>
              <a:t>	</a:t>
            </a:r>
            <a:r>
              <a:rPr spc="-10" dirty="0"/>
              <a:t>sobre</a:t>
            </a:r>
          </a:p>
          <a:p>
            <a:pPr marL="12700" marR="5080">
              <a:lnSpc>
                <a:spcPct val="101099"/>
              </a:lnSpc>
              <a:spcBef>
                <a:spcPts val="40"/>
              </a:spcBef>
            </a:pPr>
            <a:r>
              <a:rPr dirty="0"/>
              <a:t>plantas</a:t>
            </a:r>
            <a:r>
              <a:rPr spc="-114" dirty="0"/>
              <a:t> </a:t>
            </a:r>
            <a:r>
              <a:rPr dirty="0"/>
              <a:t>medicinais</a:t>
            </a:r>
            <a:r>
              <a:rPr spc="-110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25" dirty="0"/>
              <a:t>práticas</a:t>
            </a:r>
            <a:r>
              <a:rPr spc="-110" dirty="0"/>
              <a:t> </a:t>
            </a:r>
            <a:r>
              <a:rPr spc="-10" dirty="0"/>
              <a:t>sustentáveis </a:t>
            </a:r>
            <a:r>
              <a:rPr spc="-40" dirty="0"/>
              <a:t>são</a:t>
            </a:r>
            <a:r>
              <a:rPr spc="-130" dirty="0"/>
              <a:t> </a:t>
            </a:r>
            <a:r>
              <a:rPr dirty="0"/>
              <a:t>reconhecidos</a:t>
            </a:r>
            <a:r>
              <a:rPr spc="-125" dirty="0"/>
              <a:t> </a:t>
            </a:r>
            <a:r>
              <a:rPr dirty="0"/>
              <a:t>por</a:t>
            </a:r>
            <a:r>
              <a:rPr spc="-125" dirty="0"/>
              <a:t> </a:t>
            </a:r>
            <a:r>
              <a:rPr spc="-20" dirty="0"/>
              <a:t>sua</a:t>
            </a:r>
            <a:r>
              <a:rPr spc="-130" dirty="0"/>
              <a:t> </a:t>
            </a:r>
            <a:r>
              <a:rPr dirty="0"/>
              <a:t>eﬁcácia</a:t>
            </a:r>
            <a:r>
              <a:rPr spc="-125" dirty="0"/>
              <a:t> </a:t>
            </a:r>
            <a:r>
              <a:rPr spc="-50" dirty="0"/>
              <a:t>e </a:t>
            </a:r>
            <a:r>
              <a:rPr spc="-10" dirty="0"/>
              <a:t>respeito</a:t>
            </a:r>
            <a:r>
              <a:rPr spc="-235" dirty="0"/>
              <a:t> </a:t>
            </a:r>
            <a:r>
              <a:rPr dirty="0"/>
              <a:t>ao</a:t>
            </a:r>
            <a:r>
              <a:rPr spc="-229" dirty="0"/>
              <a:t> </a:t>
            </a:r>
            <a:r>
              <a:rPr spc="65" dirty="0"/>
              <a:t>meio</a:t>
            </a:r>
            <a:r>
              <a:rPr spc="-229" dirty="0"/>
              <a:t> </a:t>
            </a:r>
            <a:r>
              <a:rPr dirty="0"/>
              <a:t>ambiente.</a:t>
            </a:r>
            <a:r>
              <a:rPr spc="-229" dirty="0"/>
              <a:t> </a:t>
            </a:r>
            <a:r>
              <a:rPr spc="40" dirty="0"/>
              <a:t>A</a:t>
            </a:r>
          </a:p>
          <a:p>
            <a:pPr marL="12700" marR="1226820" indent="1939925">
              <a:lnSpc>
                <a:spcPct val="100000"/>
              </a:lnSpc>
              <a:spcBef>
                <a:spcPts val="75"/>
              </a:spcBef>
            </a:pPr>
            <a:r>
              <a:rPr spc="60" dirty="0"/>
              <a:t>indígena</a:t>
            </a:r>
            <a:r>
              <a:rPr spc="-245" dirty="0"/>
              <a:t> </a:t>
            </a:r>
            <a:r>
              <a:rPr dirty="0"/>
              <a:t>é</a:t>
            </a:r>
            <a:r>
              <a:rPr spc="-240" dirty="0"/>
              <a:t> </a:t>
            </a:r>
            <a:r>
              <a:rPr spc="100" dirty="0"/>
              <a:t>uma</a:t>
            </a:r>
            <a:r>
              <a:rPr spc="-240" dirty="0"/>
              <a:t> </a:t>
            </a:r>
            <a:r>
              <a:rPr spc="-10" dirty="0"/>
              <a:t>fonte </a:t>
            </a:r>
            <a:r>
              <a:rPr spc="45" dirty="0"/>
              <a:t>importante</a:t>
            </a:r>
            <a:r>
              <a:rPr spc="-225" dirty="0"/>
              <a:t> </a:t>
            </a:r>
            <a:r>
              <a:rPr spc="80" dirty="0"/>
              <a:t>de</a:t>
            </a:r>
            <a:r>
              <a:rPr spc="-225" dirty="0"/>
              <a:t> </a:t>
            </a:r>
            <a:r>
              <a:rPr dirty="0"/>
              <a:t>sabedoria</a:t>
            </a:r>
            <a:r>
              <a:rPr spc="-225" dirty="0"/>
              <a:t> </a:t>
            </a:r>
            <a:r>
              <a:rPr spc="-40" dirty="0"/>
              <a:t>ancestral.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08470">
              <a:lnSpc>
                <a:spcPct val="100000"/>
              </a:lnSpc>
              <a:spcBef>
                <a:spcPts val="125"/>
              </a:spcBef>
            </a:pPr>
            <a:r>
              <a:rPr sz="5000" spc="70" dirty="0"/>
              <a:t>Conhecimentos</a:t>
            </a:r>
            <a:r>
              <a:rPr sz="5000" spc="-275" dirty="0"/>
              <a:t> </a:t>
            </a:r>
            <a:r>
              <a:rPr sz="5000" spc="50" dirty="0"/>
              <a:t>Tradicionais</a:t>
            </a:r>
            <a:endParaRPr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64307" y="3503231"/>
            <a:ext cx="3064192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23039" y="4350956"/>
            <a:ext cx="2502966" cy="35114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05253" y="3414751"/>
            <a:ext cx="7115175" cy="21507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  <a:tabLst>
                <a:tab pos="3710940" algn="l"/>
              </a:tabLst>
            </a:pP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possuem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um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papel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vital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na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preservação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da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diversidade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cultural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do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Brasil.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endParaRPr sz="2750">
              <a:latin typeface="Verdana"/>
              <a:cs typeface="Verdana"/>
            </a:endParaRPr>
          </a:p>
          <a:p>
            <a:pPr marL="12700" marR="88265">
              <a:lnSpc>
                <a:spcPct val="102299"/>
              </a:lnSpc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indígenas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transmitem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mitos,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histórias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e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conhecimentos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de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geração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25" dirty="0">
                <a:solidFill>
                  <a:srgbClr val="332C2C"/>
                </a:solidFill>
                <a:latin typeface="Verdana"/>
                <a:cs typeface="Verdana"/>
              </a:rPr>
              <a:t>em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geração.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656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Línguas</a:t>
            </a:r>
            <a:r>
              <a:rPr spc="-345" dirty="0"/>
              <a:t> </a:t>
            </a:r>
            <a:r>
              <a:rPr spc="50" dirty="0"/>
              <a:t>e</a:t>
            </a:r>
            <a:r>
              <a:rPr spc="-335" dirty="0"/>
              <a:t> </a:t>
            </a:r>
            <a:r>
              <a:rPr spc="40" dirty="0"/>
              <a:t>Tradições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7172" y="3946855"/>
            <a:ext cx="1689836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0131" y="4794580"/>
            <a:ext cx="3226142" cy="27588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12734" y="3429749"/>
            <a:ext cx="7400925" cy="25698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099"/>
              </a:lnSpc>
              <a:spcBef>
                <a:spcPts val="70"/>
              </a:spcBef>
              <a:tabLst>
                <a:tab pos="4133850" algn="l"/>
              </a:tabLst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Os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povos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indígenas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do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Brasil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demonstram </a:t>
            </a:r>
            <a:r>
              <a:rPr sz="2750" spc="100" dirty="0">
                <a:solidFill>
                  <a:srgbClr val="332C2C"/>
                </a:solidFill>
                <a:latin typeface="Verdana"/>
                <a:cs typeface="Verdana"/>
              </a:rPr>
              <a:t>uma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notável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diante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de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desaﬁos históricos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contemporâneos.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Sua</a:t>
            </a:r>
            <a:endParaRPr sz="2750">
              <a:latin typeface="Verdana"/>
              <a:cs typeface="Verdana"/>
            </a:endParaRPr>
          </a:p>
          <a:p>
            <a:pPr marL="12700" marR="64135" indent="3372485">
              <a:lnSpc>
                <a:spcPct val="101099"/>
              </a:lnSpc>
              <a:spcBef>
                <a:spcPts val="3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é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0" dirty="0">
                <a:solidFill>
                  <a:srgbClr val="332C2C"/>
                </a:solidFill>
                <a:latin typeface="Verdana"/>
                <a:cs typeface="Verdana"/>
              </a:rPr>
              <a:t>uma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fonte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de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inspiração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para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luta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pela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preservação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de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suas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terras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identidade.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25"/>
              </a:spcBef>
            </a:pPr>
            <a:r>
              <a:rPr sz="5900" dirty="0"/>
              <a:t>Resiliência</a:t>
            </a:r>
            <a:r>
              <a:rPr sz="5900" spc="-220" dirty="0"/>
              <a:t> </a:t>
            </a:r>
            <a:r>
              <a:rPr sz="5900" spc="75" dirty="0"/>
              <a:t>e</a:t>
            </a:r>
            <a:r>
              <a:rPr sz="5900" spc="-215" dirty="0"/>
              <a:t> </a:t>
            </a:r>
            <a:r>
              <a:rPr sz="5900" spc="-10" dirty="0"/>
              <a:t>Resistência</a:t>
            </a:r>
            <a:endParaRPr sz="5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5241" y="3503333"/>
              <a:ext cx="4666729" cy="3511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2221" y="4351058"/>
              <a:ext cx="4281157" cy="3511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15249" y="3414852"/>
            <a:ext cx="7305675" cy="256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66360" algn="l"/>
              </a:tabLst>
            </a:pP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é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0" dirty="0">
                <a:solidFill>
                  <a:srgbClr val="332C2C"/>
                </a:solidFill>
                <a:latin typeface="Verdana"/>
                <a:cs typeface="Verdana"/>
              </a:rPr>
              <a:t>uma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fonte</a:t>
            </a:r>
            <a:endParaRPr sz="2750">
              <a:latin typeface="Verdana"/>
              <a:cs typeface="Verdana"/>
            </a:endParaRPr>
          </a:p>
          <a:p>
            <a:pPr marL="12700" marR="452755">
              <a:lnSpc>
                <a:spcPct val="100000"/>
              </a:lnSpc>
              <a:spcBef>
                <a:spcPts val="75"/>
              </a:spcBef>
            </a:pP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de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orgulho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nacional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um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tesouro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ser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preservado.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Sua</a:t>
            </a:r>
            <a:endParaRPr sz="2750">
              <a:latin typeface="Verdana"/>
              <a:cs typeface="Verdana"/>
            </a:endParaRPr>
          </a:p>
          <a:p>
            <a:pPr marL="12700" marR="309245">
              <a:lnSpc>
                <a:spcPct val="101099"/>
              </a:lnSpc>
              <a:spcBef>
                <a:spcPts val="40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enriquece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diversidade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cultural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identidade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do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Brasil,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merecendo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reconhecimento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valorização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contínua.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</Words>
  <Application>Microsoft Office PowerPoint</Application>
  <PresentationFormat>Personalizar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Times New Roman</vt:lpstr>
      <vt:lpstr>Verdana</vt:lpstr>
      <vt:lpstr>Office Theme</vt:lpstr>
      <vt:lpstr>Apresentação do PowerPoint</vt:lpstr>
      <vt:lpstr>Arte e Artesanato</vt:lpstr>
      <vt:lpstr>Conhecimentos Tradicionais</vt:lpstr>
      <vt:lpstr>Línguas e Tradições</vt:lpstr>
      <vt:lpstr>Resiliência e Resistência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Alan Jonas Lopes Otto</cp:lastModifiedBy>
  <cp:revision>2</cp:revision>
  <dcterms:created xsi:type="dcterms:W3CDTF">2024-04-29T23:54:12Z</dcterms:created>
  <dcterms:modified xsi:type="dcterms:W3CDTF">2024-04-29T23:55:03Z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2024-04-29T00:00:00Z</vt:filetime>
  </property>
  <property fmtid="{D5CDD505-2E9C-101B-9397-08002B2CF9AE}" pid="5" name="Producer">
    <vt:lpwstr>3-Heights(TM) PDF Security Shell 4.8.25.2 (http://www.pdf-tools.com)</vt:lpwstr>
  </property>
</Properties>
</file>