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
      <p:font typeface="DM Sans" pitchFamily="2"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3146" autoAdjust="0"/>
  </p:normalViewPr>
  <p:slideViewPr>
    <p:cSldViewPr>
      <p:cViewPr varScale="1">
        <p:scale>
          <a:sx n="46" d="100"/>
          <a:sy n="46" d="100"/>
        </p:scale>
        <p:origin x="66" y="3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Pi\Documents\projects\Accenture%20Internship\datasets\final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Pi\Documents\projects\Accenture%20Internship\datasets\finaldatas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[finaldataset.xlsx]chart1!PivotTable5</c:name>
    <c:fmtId val="6"/>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Top 5 Categories by popularity Score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chart1!$A$4:$A$9</c:f>
              <c:strCache>
                <c:ptCount val="5"/>
                <c:pt idx="0">
                  <c:v>Animals</c:v>
                </c:pt>
                <c:pt idx="1">
                  <c:v>science</c:v>
                </c:pt>
                <c:pt idx="2">
                  <c:v>healthy eating</c:v>
                </c:pt>
                <c:pt idx="3">
                  <c:v>technology</c:v>
                </c:pt>
                <c:pt idx="4">
                  <c:v>food</c:v>
                </c:pt>
              </c:strCache>
            </c:strRef>
          </c:cat>
          <c:val>
            <c:numRef>
              <c:f>chart1!$B$4:$B$9</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F1D0-42B6-85BA-E720BC3F6504}"/>
            </c:ext>
          </c:extLst>
        </c:ser>
        <c:dLbls>
          <c:showLegendKey val="0"/>
          <c:showVal val="0"/>
          <c:showCatName val="0"/>
          <c:showSerName val="0"/>
          <c:showPercent val="0"/>
          <c:showBubbleSize val="0"/>
        </c:dLbls>
        <c:gapWidth val="100"/>
        <c:overlap val="-24"/>
        <c:axId val="22437904"/>
        <c:axId val="162221968"/>
      </c:barChart>
      <c:catAx>
        <c:axId val="224379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221968"/>
        <c:crosses val="autoZero"/>
        <c:auto val="1"/>
        <c:lblAlgn val="ctr"/>
        <c:lblOffset val="100"/>
        <c:noMultiLvlLbl val="0"/>
      </c:catAx>
      <c:valAx>
        <c:axId val="162221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4379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GB" sz="1200"/>
              <a:t>Percentage</a:t>
            </a:r>
            <a:r>
              <a:rPr lang="en-GB" sz="1200" baseline="0"/>
              <a:t> of popularity score for top 5 Categories </a:t>
            </a:r>
            <a:endParaRPr lang="en-GB" sz="120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755A-4308-B3FE-4A775CDFBBE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755A-4308-B3FE-4A775CDFBBE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755A-4308-B3FE-4A775CDFBBE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7-755A-4308-B3FE-4A775CDFBBEE}"/>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9-755A-4308-B3FE-4A775CDFBBEE}"/>
              </c:ext>
            </c:extLst>
          </c:dPt>
          <c:dLbls>
            <c:dLbl>
              <c:idx val="1"/>
              <c:tx>
                <c:rich>
                  <a:bodyPr/>
                  <a:lstStyle/>
                  <a:p>
                    <a:r>
                      <a:rPr lang="en-US"/>
                      <a:t>Science</a:t>
                    </a:r>
                    <a:r>
                      <a:rPr lang="en-US" baseline="0" dirty="0"/>
                      <a:t>
</a:t>
                    </a:r>
                    <a:fld id="{93871F34-F9DD-4318-85DA-669E3CDD7399}" type="PERCENTAGE">
                      <a:rPr lang="en-US" baseline="0"/>
                      <a:pPr/>
                      <a:t>[PERCENTAGE]</a:t>
                    </a:fld>
                    <a:endParaRPr lang="en-US" baseline="0" dirty="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55A-4308-B3FE-4A775CDFBBEE}"/>
                </c:ext>
              </c:extLst>
            </c:dLbl>
            <c:dLbl>
              <c:idx val="2"/>
              <c:tx>
                <c:rich>
                  <a:bodyPr/>
                  <a:lstStyle/>
                  <a:p>
                    <a:r>
                      <a:rPr lang="en-US" baseline="0"/>
                      <a:t>Healthy Eating</a:t>
                    </a:r>
                    <a:r>
                      <a:rPr lang="en-US" baseline="0" dirty="0"/>
                      <a:t>
</a:t>
                    </a:r>
                    <a:fld id="{8DEB6F54-1327-4E1B-8A8A-212A3C175E4F}" type="PERCENTAGE">
                      <a:rPr lang="en-US" baseline="0"/>
                      <a:pPr/>
                      <a:t>[PERCENTAGE]</a:t>
                    </a:fld>
                    <a:endParaRPr lang="en-US" baseline="0" dirty="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755A-4308-B3FE-4A775CDFBBEE}"/>
                </c:ext>
              </c:extLst>
            </c:dLbl>
            <c:dLbl>
              <c:idx val="3"/>
              <c:tx>
                <c:rich>
                  <a:bodyPr/>
                  <a:lstStyle/>
                  <a:p>
                    <a:r>
                      <a:rPr lang="en-US" baseline="0"/>
                      <a:t>Technology</a:t>
                    </a:r>
                    <a:r>
                      <a:rPr lang="en-US" baseline="0" dirty="0"/>
                      <a:t>
</a:t>
                    </a:r>
                    <a:fld id="{FBCD7BA8-4E09-4126-B998-F3481CABEAFA}" type="PERCENTAGE">
                      <a:rPr lang="en-US" baseline="0"/>
                      <a:pPr/>
                      <a:t>[PERCENTAGE]</a:t>
                    </a:fld>
                    <a:endParaRPr lang="en-US" baseline="0" dirty="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755A-4308-B3FE-4A775CDFBBEE}"/>
                </c:ext>
              </c:extLst>
            </c:dLbl>
            <c:dLbl>
              <c:idx val="4"/>
              <c:tx>
                <c:rich>
                  <a:bodyPr/>
                  <a:lstStyle/>
                  <a:p>
                    <a:r>
                      <a:rPr lang="en-US" baseline="0"/>
                      <a:t>Food</a:t>
                    </a:r>
                    <a:r>
                      <a:rPr lang="en-US" baseline="0" dirty="0"/>
                      <a:t>
</a:t>
                    </a:r>
                    <a:fld id="{BBD925EF-2D31-4958-8F1C-D926AFB27AB9}" type="PERCENTAGE">
                      <a:rPr lang="en-US" baseline="0"/>
                      <a:pPr/>
                      <a:t>[PERCENTAGE]</a:t>
                    </a:fld>
                    <a:endParaRPr lang="en-US" baseline="0" dirty="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755A-4308-B3FE-4A775CDFBBEE}"/>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2"/>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CleanData!$N$2:$N$6</c:f>
              <c:strCache>
                <c:ptCount val="5"/>
                <c:pt idx="0">
                  <c:v>Animals</c:v>
                </c:pt>
                <c:pt idx="1">
                  <c:v>science</c:v>
                </c:pt>
                <c:pt idx="2">
                  <c:v>healthy eating</c:v>
                </c:pt>
                <c:pt idx="3">
                  <c:v>technology</c:v>
                </c:pt>
                <c:pt idx="4">
                  <c:v>food</c:v>
                </c:pt>
              </c:strCache>
            </c:strRef>
          </c:cat>
          <c:val>
            <c:numRef>
              <c:f>CleanData!$O$2:$O$6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755A-4308-B3FE-4A775CDFBBEE}"/>
            </c:ext>
          </c:extLst>
        </c:ser>
        <c:dLbls>
          <c:showLegendKey val="0"/>
          <c:showVal val="0"/>
          <c:showCatName val="1"/>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1423467"/>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[Title]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Rectangle 16">
            <a:extLst>
              <a:ext uri="{FF2B5EF4-FFF2-40B4-BE49-F238E27FC236}">
                <a16:creationId xmlns:a16="http://schemas.microsoft.com/office/drawing/2014/main" id="{DC865773-87A9-40EB-B14B-ED98CEE3E7D1}"/>
              </a:ext>
            </a:extLst>
          </p:cNvPr>
          <p:cNvSpPr/>
          <p:nvPr/>
        </p:nvSpPr>
        <p:spPr>
          <a:xfrm>
            <a:off x="10752597" y="1161805"/>
            <a:ext cx="6087602" cy="796339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8" name="TextBox 17">
            <a:extLst>
              <a:ext uri="{FF2B5EF4-FFF2-40B4-BE49-F238E27FC236}">
                <a16:creationId xmlns:a16="http://schemas.microsoft.com/office/drawing/2014/main" id="{8B834137-DE85-7751-2A40-716F4086070E}"/>
              </a:ext>
            </a:extLst>
          </p:cNvPr>
          <p:cNvSpPr txBox="1"/>
          <p:nvPr/>
        </p:nvSpPr>
        <p:spPr>
          <a:xfrm>
            <a:off x="10752597" y="1161805"/>
            <a:ext cx="6087602" cy="8217634"/>
          </a:xfrm>
          <a:prstGeom prst="rect">
            <a:avLst/>
          </a:prstGeom>
          <a:noFill/>
        </p:spPr>
        <p:txBody>
          <a:bodyPr wrap="square" rtlCol="0">
            <a:spAutoFit/>
          </a:bodyPr>
          <a:lstStyle/>
          <a:p>
            <a:endParaRPr lang="en-US" sz="2400" b="1" dirty="0"/>
          </a:p>
          <a:p>
            <a:r>
              <a:rPr lang="en-US" sz="2400" b="1" dirty="0"/>
              <a:t>Analysis</a:t>
            </a:r>
          </a:p>
          <a:p>
            <a:r>
              <a:rPr lang="en-US" sz="2400" dirty="0"/>
              <a:t>From the analysis we found out that the most popular categories that people enjoy are Animals and Science. </a:t>
            </a:r>
          </a:p>
          <a:p>
            <a:endParaRPr lang="en-US" sz="2400" b="1" dirty="0"/>
          </a:p>
          <a:p>
            <a:endParaRPr lang="en-US" sz="2400" b="1" dirty="0"/>
          </a:p>
          <a:p>
            <a:r>
              <a:rPr lang="en-US" sz="2400" b="1" dirty="0"/>
              <a:t>Insight </a:t>
            </a:r>
          </a:p>
          <a:p>
            <a:r>
              <a:rPr lang="en-US" sz="2400" dirty="0"/>
              <a:t>Food, technology and healthy eating also comes within the top 5 popular categories. Here the analysis presented people are searching for healthy easting rather than food. This provides interesting insight of users and the company can engage more users while participating them in healthy eating programs. </a:t>
            </a:r>
          </a:p>
          <a:p>
            <a:endParaRPr lang="en-US" sz="2400" b="1" dirty="0"/>
          </a:p>
          <a:p>
            <a:endParaRPr lang="en-US" sz="2400" b="1" dirty="0"/>
          </a:p>
          <a:p>
            <a:r>
              <a:rPr lang="en-US" sz="2400" b="1" dirty="0"/>
              <a:t>Next steps</a:t>
            </a:r>
          </a:p>
          <a:p>
            <a:r>
              <a:rPr lang="en-US" sz="2400" dirty="0"/>
              <a:t>This visual analysis made the raw data easier to understand, next it is important to take proper action that will help the business drive in the </a:t>
            </a:r>
            <a:r>
              <a:rPr lang="en-US" sz="2400"/>
              <a:t>right direction. </a:t>
            </a:r>
            <a:endParaRPr lang="en-GB"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24D2853B-5BB6-11F2-9636-EEE09A32961D}"/>
              </a:ext>
            </a:extLst>
          </p:cNvPr>
          <p:cNvSpPr txBox="1"/>
          <p:nvPr/>
        </p:nvSpPr>
        <p:spPr>
          <a:xfrm>
            <a:off x="9144000" y="3314700"/>
            <a:ext cx="6781800" cy="1938992"/>
          </a:xfrm>
          <a:prstGeom prst="rect">
            <a:avLst/>
          </a:prstGeom>
          <a:noFill/>
        </p:spPr>
        <p:txBody>
          <a:bodyPr wrap="square" rtlCol="0">
            <a:spAutoFit/>
          </a:bodyPr>
          <a:lstStyle/>
          <a:p>
            <a:pPr algn="just"/>
            <a:r>
              <a:rPr lang="en-US" sz="2400" dirty="0"/>
              <a:t>The Social buzz is a rapid growing technology that requires fast decision making approaches while evaluating their millions of daily data. Accenture has begun a POC of 3 months focusing on the following tasks.  </a:t>
            </a:r>
            <a:r>
              <a:rPr lang="en-US" dirty="0"/>
              <a:t> </a:t>
            </a:r>
            <a:endParaRPr lang="en-GB" dirty="0"/>
          </a:p>
        </p:txBody>
      </p:sp>
      <p:sp>
        <p:nvSpPr>
          <p:cNvPr id="35" name="TextBox 34">
            <a:extLst>
              <a:ext uri="{FF2B5EF4-FFF2-40B4-BE49-F238E27FC236}">
                <a16:creationId xmlns:a16="http://schemas.microsoft.com/office/drawing/2014/main" id="{8D4AC688-A3D3-CAAA-1D2C-FFF3BA318846}"/>
              </a:ext>
            </a:extLst>
          </p:cNvPr>
          <p:cNvSpPr txBox="1"/>
          <p:nvPr/>
        </p:nvSpPr>
        <p:spPr>
          <a:xfrm>
            <a:off x="9851050" y="5600700"/>
            <a:ext cx="575093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An audit of social buzz’s big data</a:t>
            </a:r>
          </a:p>
          <a:p>
            <a:pPr marL="285750" indent="-285750">
              <a:buFont typeface="Arial" panose="020B0604020202020204" pitchFamily="34" charset="0"/>
              <a:buChar char="•"/>
            </a:pPr>
            <a:r>
              <a:rPr lang="en-US" sz="2400" dirty="0"/>
              <a:t>A successful IPO recommendation</a:t>
            </a:r>
          </a:p>
          <a:p>
            <a:pPr marL="285750" indent="-285750">
              <a:buFont typeface="Arial" panose="020B0604020202020204" pitchFamily="34" charset="0"/>
              <a:buChar char="•"/>
            </a:pPr>
            <a:r>
              <a:rPr lang="en-US" sz="2400" dirty="0"/>
              <a:t>Finding the top 5 most popular categories of content  </a:t>
            </a:r>
            <a:endParaRPr lang="en-GB"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146279" y="9732"/>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A892281A-1C42-35DB-4E33-C0E82703D25E}"/>
              </a:ext>
            </a:extLst>
          </p:cNvPr>
          <p:cNvSpPr txBox="1"/>
          <p:nvPr/>
        </p:nvSpPr>
        <p:spPr>
          <a:xfrm>
            <a:off x="2605574" y="5153232"/>
            <a:ext cx="6879404" cy="1754326"/>
          </a:xfrm>
          <a:prstGeom prst="rect">
            <a:avLst/>
          </a:prstGeom>
          <a:noFill/>
        </p:spPr>
        <p:txBody>
          <a:bodyPr wrap="square" rtlCol="0">
            <a:spAutoFit/>
          </a:bodyPr>
          <a:lstStyle/>
          <a:p>
            <a:r>
              <a:rPr lang="en-US" sz="3600" dirty="0"/>
              <a:t>There are 100000 post everyday.</a:t>
            </a:r>
          </a:p>
          <a:p>
            <a:endParaRPr lang="en-US" sz="3600" dirty="0"/>
          </a:p>
          <a:p>
            <a:r>
              <a:rPr lang="en-US" sz="3600" dirty="0"/>
              <a:t>36,500,000 of post in every year.</a:t>
            </a:r>
            <a:endParaRPr lang="en-GB" sz="3600" dirty="0"/>
          </a:p>
        </p:txBody>
      </p:sp>
      <p:sp>
        <p:nvSpPr>
          <p:cNvPr id="23" name="TextBox 22">
            <a:extLst>
              <a:ext uri="{FF2B5EF4-FFF2-40B4-BE49-F238E27FC236}">
                <a16:creationId xmlns:a16="http://schemas.microsoft.com/office/drawing/2014/main" id="{F14929F9-57F8-7C83-8E54-7E40CCB7F77B}"/>
              </a:ext>
            </a:extLst>
          </p:cNvPr>
          <p:cNvSpPr txBox="1"/>
          <p:nvPr/>
        </p:nvSpPr>
        <p:spPr>
          <a:xfrm>
            <a:off x="2605573" y="7599612"/>
            <a:ext cx="7373908" cy="2677656"/>
          </a:xfrm>
          <a:prstGeom prst="rect">
            <a:avLst/>
          </a:prstGeom>
          <a:noFill/>
        </p:spPr>
        <p:txBody>
          <a:bodyPr wrap="square" rtlCol="0">
            <a:spAutoFit/>
          </a:bodyPr>
          <a:lstStyle/>
          <a:p>
            <a:r>
              <a:rPr lang="en-US" sz="2800" dirty="0"/>
              <a:t>The millions of data needs to be visualized in a simpler way so that the business can prioritize  the crucial and growing aspect oi data.  </a:t>
            </a:r>
          </a:p>
          <a:p>
            <a:endParaRPr lang="en-US" sz="2800" dirty="0"/>
          </a:p>
          <a:p>
            <a:r>
              <a:rPr lang="en-US" sz="2800" dirty="0"/>
              <a:t>For this finding out the top 5 most popular categories of content is crucial. </a:t>
            </a:r>
            <a:endParaRPr lang="en-GB"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DB232E61-DB66-84FF-057A-407EBECAC43A}"/>
              </a:ext>
            </a:extLst>
          </p:cNvPr>
          <p:cNvSpPr txBox="1"/>
          <p:nvPr/>
        </p:nvSpPr>
        <p:spPr>
          <a:xfrm>
            <a:off x="14598098" y="1127160"/>
            <a:ext cx="3183179" cy="1794530"/>
          </a:xfrm>
          <a:prstGeom prst="rect">
            <a:avLst/>
          </a:prstGeom>
          <a:noFill/>
        </p:spPr>
        <p:txBody>
          <a:bodyPr wrap="square" rtlCol="0">
            <a:spAutoFit/>
          </a:bodyPr>
          <a:lstStyle/>
          <a:p>
            <a:pPr>
              <a:lnSpc>
                <a:spcPct val="150000"/>
              </a:lnSpc>
            </a:pPr>
            <a:r>
              <a:rPr lang="en-US" sz="2800" b="1" i="0" dirty="0">
                <a:solidFill>
                  <a:srgbClr val="000000"/>
                </a:solidFill>
                <a:effectLst/>
                <a:latin typeface="DM Sans" pitchFamily="2" charset="0"/>
              </a:rPr>
              <a:t>Andrew Fleming</a:t>
            </a:r>
          </a:p>
          <a:p>
            <a:pPr>
              <a:lnSpc>
                <a:spcPct val="150000"/>
              </a:lnSpc>
            </a:pPr>
            <a:r>
              <a:rPr lang="en-US" sz="2400" b="0" i="0" dirty="0">
                <a:solidFill>
                  <a:srgbClr val="000000"/>
                </a:solidFill>
                <a:effectLst/>
                <a:latin typeface="DM Sans" pitchFamily="2" charset="0"/>
              </a:rPr>
              <a:t>Chief Technical Architect</a:t>
            </a:r>
            <a:endParaRPr lang="en-GB" sz="2800" dirty="0"/>
          </a:p>
        </p:txBody>
      </p:sp>
      <p:sp>
        <p:nvSpPr>
          <p:cNvPr id="33" name="TextBox 32">
            <a:extLst>
              <a:ext uri="{FF2B5EF4-FFF2-40B4-BE49-F238E27FC236}">
                <a16:creationId xmlns:a16="http://schemas.microsoft.com/office/drawing/2014/main" id="{942E88AD-D7CA-56C8-E8A5-BBC6DB11200F}"/>
              </a:ext>
            </a:extLst>
          </p:cNvPr>
          <p:cNvSpPr txBox="1"/>
          <p:nvPr/>
        </p:nvSpPr>
        <p:spPr>
          <a:xfrm>
            <a:off x="14598098" y="4221947"/>
            <a:ext cx="3183179" cy="1323439"/>
          </a:xfrm>
          <a:prstGeom prst="rect">
            <a:avLst/>
          </a:prstGeom>
          <a:noFill/>
        </p:spPr>
        <p:txBody>
          <a:bodyPr wrap="square" rtlCol="0">
            <a:spAutoFit/>
          </a:bodyPr>
          <a:lstStyle/>
          <a:p>
            <a:r>
              <a:rPr lang="en-GB" sz="2800" b="1" i="0" dirty="0">
                <a:solidFill>
                  <a:srgbClr val="000000"/>
                </a:solidFill>
                <a:effectLst/>
                <a:latin typeface="DM Sans" pitchFamily="2" charset="0"/>
              </a:rPr>
              <a:t>Marcus </a:t>
            </a:r>
            <a:r>
              <a:rPr lang="en-GB" sz="2800" b="1" i="0" dirty="0" err="1">
                <a:solidFill>
                  <a:srgbClr val="000000"/>
                </a:solidFill>
                <a:effectLst/>
                <a:latin typeface="DM Sans" pitchFamily="2" charset="0"/>
              </a:rPr>
              <a:t>Rompton</a:t>
            </a:r>
            <a:endParaRPr lang="en-GB" sz="2800" b="1" dirty="0">
              <a:solidFill>
                <a:srgbClr val="000000"/>
              </a:solidFill>
              <a:latin typeface="DM Sans" pitchFamily="2" charset="0"/>
            </a:endParaRPr>
          </a:p>
          <a:p>
            <a:endParaRPr lang="en-GB" sz="2800" dirty="0">
              <a:solidFill>
                <a:srgbClr val="000000"/>
              </a:solidFill>
              <a:latin typeface="DM Sans" pitchFamily="2" charset="0"/>
            </a:endParaRPr>
          </a:p>
          <a:p>
            <a:r>
              <a:rPr lang="en-GB" sz="2400" b="0" i="0" dirty="0">
                <a:solidFill>
                  <a:srgbClr val="000000"/>
                </a:solidFill>
                <a:effectLst/>
                <a:latin typeface="DM Sans" pitchFamily="2" charset="0"/>
              </a:rPr>
              <a:t>Senior Principle</a:t>
            </a:r>
            <a:endParaRPr lang="en-GB" sz="2400" dirty="0"/>
          </a:p>
        </p:txBody>
      </p:sp>
      <p:pic>
        <p:nvPicPr>
          <p:cNvPr id="35" name="Picture 34">
            <a:extLst>
              <a:ext uri="{FF2B5EF4-FFF2-40B4-BE49-F238E27FC236}">
                <a16:creationId xmlns:a16="http://schemas.microsoft.com/office/drawing/2014/main" id="{1D87B992-5683-2440-BE93-6BDDD354C3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98831" y="7025118"/>
            <a:ext cx="2029945" cy="1991150"/>
          </a:xfrm>
          <a:prstGeom prst="ellipse">
            <a:avLst/>
          </a:prstGeom>
        </p:spPr>
      </p:pic>
      <p:sp>
        <p:nvSpPr>
          <p:cNvPr id="36" name="TextBox 35">
            <a:extLst>
              <a:ext uri="{FF2B5EF4-FFF2-40B4-BE49-F238E27FC236}">
                <a16:creationId xmlns:a16="http://schemas.microsoft.com/office/drawing/2014/main" id="{10BA44DB-CBBA-A348-B02A-D89EE8040A37}"/>
              </a:ext>
            </a:extLst>
          </p:cNvPr>
          <p:cNvSpPr txBox="1"/>
          <p:nvPr/>
        </p:nvSpPr>
        <p:spPr>
          <a:xfrm>
            <a:off x="14859000" y="7025118"/>
            <a:ext cx="2922277" cy="1169551"/>
          </a:xfrm>
          <a:prstGeom prst="rect">
            <a:avLst/>
          </a:prstGeom>
          <a:noFill/>
        </p:spPr>
        <p:txBody>
          <a:bodyPr wrap="square" rtlCol="0">
            <a:spAutoFit/>
          </a:bodyPr>
          <a:lstStyle/>
          <a:p>
            <a:r>
              <a:rPr lang="en-US" sz="2800" b="1" dirty="0"/>
              <a:t>Ankita Nandy</a:t>
            </a:r>
          </a:p>
          <a:p>
            <a:endParaRPr lang="en-US" dirty="0"/>
          </a:p>
          <a:p>
            <a:r>
              <a:rPr lang="en-US" sz="2400" dirty="0"/>
              <a:t>Data Analyst</a:t>
            </a:r>
            <a:endParaRPr lang="en-GB" sz="2400" dirty="0"/>
          </a:p>
        </p:txBody>
      </p:sp>
      <p:sp>
        <p:nvSpPr>
          <p:cNvPr id="37" name="Freeform 29">
            <a:extLst>
              <a:ext uri="{FF2B5EF4-FFF2-40B4-BE49-F238E27FC236}">
                <a16:creationId xmlns:a16="http://schemas.microsoft.com/office/drawing/2014/main" id="{705B4322-4A4B-159A-E205-EA80E03714B6}"/>
              </a:ext>
            </a:extLst>
          </p:cNvPr>
          <p:cNvSpPr/>
          <p:nvPr/>
        </p:nvSpPr>
        <p:spPr>
          <a:xfrm>
            <a:off x="11379392" y="989266"/>
            <a:ext cx="2187334" cy="2087727"/>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Rectangle 38">
            <a:extLst>
              <a:ext uri="{FF2B5EF4-FFF2-40B4-BE49-F238E27FC236}">
                <a16:creationId xmlns:a16="http://schemas.microsoft.com/office/drawing/2014/main" id="{2A53FFE2-A330-622B-ACB0-27A2B3F2D0A5}"/>
              </a:ext>
            </a:extLst>
          </p:cNvPr>
          <p:cNvSpPr/>
          <p:nvPr/>
        </p:nvSpPr>
        <p:spPr>
          <a:xfrm>
            <a:off x="3760960" y="1140789"/>
            <a:ext cx="4006346" cy="116024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schemeClr val="bg1"/>
                </a:solidFill>
              </a:rPr>
              <a:t>Data Understanding</a:t>
            </a:r>
            <a:endParaRPr lang="en-GB" sz="2800" dirty="0">
              <a:solidFill>
                <a:schemeClr val="bg1"/>
              </a:solidFill>
            </a:endParaRPr>
          </a:p>
        </p:txBody>
      </p:sp>
      <p:sp>
        <p:nvSpPr>
          <p:cNvPr id="42" name="TextBox 41">
            <a:extLst>
              <a:ext uri="{FF2B5EF4-FFF2-40B4-BE49-F238E27FC236}">
                <a16:creationId xmlns:a16="http://schemas.microsoft.com/office/drawing/2014/main" id="{B74DB21B-F5BE-B2FB-0C20-449DDCD4A38C}"/>
              </a:ext>
            </a:extLst>
          </p:cNvPr>
          <p:cNvSpPr txBox="1"/>
          <p:nvPr/>
        </p:nvSpPr>
        <p:spPr>
          <a:xfrm>
            <a:off x="6151349" y="2917538"/>
            <a:ext cx="5573577" cy="523220"/>
          </a:xfrm>
          <a:prstGeom prst="rect">
            <a:avLst/>
          </a:prstGeom>
          <a:noFill/>
        </p:spPr>
        <p:txBody>
          <a:bodyPr wrap="square" rtlCol="0">
            <a:spAutoFit/>
          </a:bodyPr>
          <a:lstStyle/>
          <a:p>
            <a:r>
              <a:rPr lang="en-US" sz="2800" dirty="0">
                <a:solidFill>
                  <a:schemeClr val="bg1"/>
                </a:solidFill>
              </a:rPr>
              <a:t>Data Cleaning</a:t>
            </a:r>
            <a:endParaRPr lang="en-GB" sz="2800" dirty="0">
              <a:solidFill>
                <a:schemeClr val="bg1"/>
              </a:solidFill>
            </a:endParaRPr>
          </a:p>
        </p:txBody>
      </p:sp>
      <p:sp>
        <p:nvSpPr>
          <p:cNvPr id="43" name="TextBox 42">
            <a:extLst>
              <a:ext uri="{FF2B5EF4-FFF2-40B4-BE49-F238E27FC236}">
                <a16:creationId xmlns:a16="http://schemas.microsoft.com/office/drawing/2014/main" id="{9640A42D-4363-94C7-A9D5-B41E298901B9}"/>
              </a:ext>
            </a:extLst>
          </p:cNvPr>
          <p:cNvSpPr txBox="1"/>
          <p:nvPr/>
        </p:nvSpPr>
        <p:spPr>
          <a:xfrm>
            <a:off x="7989707" y="4593046"/>
            <a:ext cx="5062415" cy="523220"/>
          </a:xfrm>
          <a:prstGeom prst="rect">
            <a:avLst/>
          </a:prstGeom>
          <a:noFill/>
        </p:spPr>
        <p:txBody>
          <a:bodyPr wrap="square" rtlCol="0">
            <a:spAutoFit/>
          </a:bodyPr>
          <a:lstStyle/>
          <a:p>
            <a:r>
              <a:rPr lang="en-US" sz="2800" dirty="0">
                <a:solidFill>
                  <a:schemeClr val="bg1"/>
                </a:solidFill>
              </a:rPr>
              <a:t>Data  Modeling</a:t>
            </a:r>
            <a:endParaRPr lang="en-GB" sz="2800" dirty="0">
              <a:solidFill>
                <a:schemeClr val="bg1"/>
              </a:solidFill>
            </a:endParaRPr>
          </a:p>
        </p:txBody>
      </p:sp>
      <p:sp>
        <p:nvSpPr>
          <p:cNvPr id="44" name="TextBox 43">
            <a:extLst>
              <a:ext uri="{FF2B5EF4-FFF2-40B4-BE49-F238E27FC236}">
                <a16:creationId xmlns:a16="http://schemas.microsoft.com/office/drawing/2014/main" id="{22D86A44-DCD6-954F-2D8B-A42DBB3F6D17}"/>
              </a:ext>
            </a:extLst>
          </p:cNvPr>
          <p:cNvSpPr txBox="1"/>
          <p:nvPr/>
        </p:nvSpPr>
        <p:spPr>
          <a:xfrm>
            <a:off x="9957067" y="6268554"/>
            <a:ext cx="4800600" cy="523220"/>
          </a:xfrm>
          <a:prstGeom prst="rect">
            <a:avLst/>
          </a:prstGeom>
          <a:noFill/>
        </p:spPr>
        <p:txBody>
          <a:bodyPr wrap="square" rtlCol="0">
            <a:spAutoFit/>
          </a:bodyPr>
          <a:lstStyle/>
          <a:p>
            <a:r>
              <a:rPr lang="en-US" sz="2800" dirty="0">
                <a:solidFill>
                  <a:schemeClr val="bg1"/>
                </a:solidFill>
              </a:rPr>
              <a:t>Data Analysis</a:t>
            </a:r>
            <a:endParaRPr lang="en-GB" sz="2800" dirty="0">
              <a:solidFill>
                <a:schemeClr val="bg1"/>
              </a:solidFill>
            </a:endParaRPr>
          </a:p>
        </p:txBody>
      </p:sp>
      <p:sp>
        <p:nvSpPr>
          <p:cNvPr id="45" name="TextBox 44">
            <a:extLst>
              <a:ext uri="{FF2B5EF4-FFF2-40B4-BE49-F238E27FC236}">
                <a16:creationId xmlns:a16="http://schemas.microsoft.com/office/drawing/2014/main" id="{57ECFEE9-D695-5BF5-1679-1F026D8446DE}"/>
              </a:ext>
            </a:extLst>
          </p:cNvPr>
          <p:cNvSpPr txBox="1"/>
          <p:nvPr/>
        </p:nvSpPr>
        <p:spPr>
          <a:xfrm>
            <a:off x="11605714" y="7944062"/>
            <a:ext cx="4245574" cy="523220"/>
          </a:xfrm>
          <a:prstGeom prst="rect">
            <a:avLst/>
          </a:prstGeom>
          <a:noFill/>
        </p:spPr>
        <p:txBody>
          <a:bodyPr wrap="square" rtlCol="0">
            <a:spAutoFit/>
          </a:bodyPr>
          <a:lstStyle/>
          <a:p>
            <a:r>
              <a:rPr lang="en-US" sz="2800" dirty="0">
                <a:solidFill>
                  <a:schemeClr val="bg1"/>
                </a:solidFill>
              </a:rPr>
              <a:t>Uncover Insights</a:t>
            </a:r>
            <a:endParaRPr lang="en-GB"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207160" y="6480309"/>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7" name="Rectangle: Rounded Corners 16">
            <a:extLst>
              <a:ext uri="{FF2B5EF4-FFF2-40B4-BE49-F238E27FC236}">
                <a16:creationId xmlns:a16="http://schemas.microsoft.com/office/drawing/2014/main" id="{A4AD1721-92D8-873D-0B00-9528D7FE55C6}"/>
              </a:ext>
            </a:extLst>
          </p:cNvPr>
          <p:cNvSpPr/>
          <p:nvPr/>
        </p:nvSpPr>
        <p:spPr>
          <a:xfrm>
            <a:off x="2227942" y="4229099"/>
            <a:ext cx="2972219" cy="151371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3DF75515-6E50-44D4-07D0-D62B5BAAE8E2}"/>
              </a:ext>
            </a:extLst>
          </p:cNvPr>
          <p:cNvSpPr/>
          <p:nvPr/>
        </p:nvSpPr>
        <p:spPr>
          <a:xfrm>
            <a:off x="7256233" y="4187690"/>
            <a:ext cx="2972219" cy="1513718"/>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A11758AA-2EE3-26D1-E1B5-6B2B7202C279}"/>
              </a:ext>
            </a:extLst>
          </p:cNvPr>
          <p:cNvSpPr/>
          <p:nvPr/>
        </p:nvSpPr>
        <p:spPr>
          <a:xfrm>
            <a:off x="12629765" y="4187689"/>
            <a:ext cx="2972219" cy="157417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C7A021C0-C875-94DC-1978-7A80E0B997AB}"/>
              </a:ext>
            </a:extLst>
          </p:cNvPr>
          <p:cNvSpPr txBox="1"/>
          <p:nvPr/>
        </p:nvSpPr>
        <p:spPr>
          <a:xfrm>
            <a:off x="2227942" y="2628900"/>
            <a:ext cx="2972219" cy="1077218"/>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Unique Categories</a:t>
            </a:r>
            <a:endParaRPr lang="en-GB" sz="3200"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4F4DDE47-307B-44EE-BCB7-9AF641A02651}"/>
              </a:ext>
            </a:extLst>
          </p:cNvPr>
          <p:cNvSpPr txBox="1"/>
          <p:nvPr/>
        </p:nvSpPr>
        <p:spPr>
          <a:xfrm>
            <a:off x="7272183" y="2628900"/>
            <a:ext cx="2956269" cy="1569660"/>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Category with Highest Score</a:t>
            </a:r>
          </a:p>
          <a:p>
            <a:pPr algn="ctr"/>
            <a:r>
              <a:rPr lang="en-US" sz="3200" b="1" dirty="0">
                <a:solidFill>
                  <a:srgbClr val="7030A0"/>
                </a:solidFill>
                <a:latin typeface="Times New Roman" panose="02020603050405020304" pitchFamily="18" charset="0"/>
                <a:cs typeface="Times New Roman" panose="02020603050405020304" pitchFamily="18" charset="0"/>
              </a:rPr>
              <a:t>Animal</a:t>
            </a:r>
            <a:endParaRPr lang="en-GB" sz="3200" b="1" dirty="0">
              <a:solidFill>
                <a:srgbClr val="7030A0"/>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83B3856D-2E68-81BA-4D4F-9BAF4950312E}"/>
              </a:ext>
            </a:extLst>
          </p:cNvPr>
          <p:cNvSpPr txBox="1"/>
          <p:nvPr/>
        </p:nvSpPr>
        <p:spPr>
          <a:xfrm>
            <a:off x="12629765" y="2628900"/>
            <a:ext cx="2972219" cy="1077218"/>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Month with most Posts</a:t>
            </a:r>
            <a:endParaRPr lang="en-GB" sz="3200"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904916E7-75FB-31A9-227C-C92F3E11BDD0}"/>
              </a:ext>
            </a:extLst>
          </p:cNvPr>
          <p:cNvSpPr txBox="1"/>
          <p:nvPr/>
        </p:nvSpPr>
        <p:spPr>
          <a:xfrm>
            <a:off x="2359769" y="4559278"/>
            <a:ext cx="2667000"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16</a:t>
            </a:r>
            <a:endParaRPr lang="en-GB" sz="4800" b="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1B38B081-459B-DB3A-FAE4-00D821A91EFA}"/>
              </a:ext>
            </a:extLst>
          </p:cNvPr>
          <p:cNvSpPr txBox="1"/>
          <p:nvPr/>
        </p:nvSpPr>
        <p:spPr>
          <a:xfrm>
            <a:off x="7408842" y="4570458"/>
            <a:ext cx="2667000"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74965</a:t>
            </a:r>
            <a:endParaRPr lang="en-GB" sz="4800"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A5CE98C8-7EEF-4092-7C75-107286D9E3BD}"/>
              </a:ext>
            </a:extLst>
          </p:cNvPr>
          <p:cNvSpPr txBox="1"/>
          <p:nvPr/>
        </p:nvSpPr>
        <p:spPr>
          <a:xfrm>
            <a:off x="12801600" y="4570458"/>
            <a:ext cx="2667000"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May</a:t>
            </a:r>
            <a:endParaRPr lang="en-GB" sz="4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8A444AC9-5F27-BC5E-0EFE-A999ADDC13A3}"/>
              </a:ext>
            </a:extLst>
          </p:cNvPr>
          <p:cNvGraphicFramePr>
            <a:graphicFrameLocks/>
          </p:cNvGraphicFramePr>
          <p:nvPr>
            <p:extLst>
              <p:ext uri="{D42A27DB-BD31-4B8C-83A1-F6EECF244321}">
                <p14:modId xmlns:p14="http://schemas.microsoft.com/office/powerpoint/2010/main" val="1823153969"/>
              </p:ext>
            </p:extLst>
          </p:nvPr>
        </p:nvGraphicFramePr>
        <p:xfrm>
          <a:off x="4738969" y="2324100"/>
          <a:ext cx="11256243" cy="6000473"/>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5119F49D-5AE3-45BE-B3E8-3565A02D63F5}"/>
              </a:ext>
            </a:extLst>
          </p:cNvPr>
          <p:cNvGraphicFramePr>
            <a:graphicFrameLocks/>
          </p:cNvGraphicFramePr>
          <p:nvPr>
            <p:extLst>
              <p:ext uri="{D42A27DB-BD31-4B8C-83A1-F6EECF244321}">
                <p14:modId xmlns:p14="http://schemas.microsoft.com/office/powerpoint/2010/main" val="2438908872"/>
              </p:ext>
            </p:extLst>
          </p:nvPr>
        </p:nvGraphicFramePr>
        <p:xfrm>
          <a:off x="4747022" y="2278448"/>
          <a:ext cx="11930624" cy="5715786"/>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27242</TotalTime>
  <Words>333</Words>
  <Application>Microsoft Office PowerPoint</Application>
  <PresentationFormat>Custom</PresentationFormat>
  <Paragraphs>90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Graphik Regular</vt:lpstr>
      <vt:lpstr>Clear Sans Regular Bold</vt:lpstr>
      <vt:lpstr>DM Sans</vt:lpstr>
      <vt:lpstr>Times New Roman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Ankita Nandy</cp:lastModifiedBy>
  <cp:revision>16</cp:revision>
  <dcterms:created xsi:type="dcterms:W3CDTF">2006-08-16T00:00:00Z</dcterms:created>
  <dcterms:modified xsi:type="dcterms:W3CDTF">2024-06-03T18:21:35Z</dcterms:modified>
  <dc:identifier>DAEhDyfaYKE</dc:identifier>
</cp:coreProperties>
</file>