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4" r:id="rId1"/>
  </p:sldMasterIdLst>
  <p:notesMasterIdLst>
    <p:notesMasterId r:id="rId15"/>
  </p:notesMasterIdLst>
  <p:sldIdLst>
    <p:sldId id="378" r:id="rId2"/>
    <p:sldId id="370" r:id="rId3"/>
    <p:sldId id="377" r:id="rId4"/>
    <p:sldId id="371" r:id="rId5"/>
    <p:sldId id="375" r:id="rId6"/>
    <p:sldId id="376" r:id="rId7"/>
    <p:sldId id="348" r:id="rId8"/>
    <p:sldId id="343" r:id="rId9"/>
    <p:sldId id="352" r:id="rId10"/>
    <p:sldId id="358" r:id="rId11"/>
    <p:sldId id="359" r:id="rId12"/>
    <p:sldId id="315" r:id="rId13"/>
    <p:sldId id="33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971" autoAdjust="0"/>
  </p:normalViewPr>
  <p:slideViewPr>
    <p:cSldViewPr>
      <p:cViewPr varScale="1">
        <p:scale>
          <a:sx n="116" d="100"/>
          <a:sy n="116" d="100"/>
        </p:scale>
        <p:origin x="146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01081-B68F-44B2-AC9E-E0247AC7AA4F}" type="datetimeFigureOut">
              <a:rPr lang="en-GB" smtClean="0"/>
              <a:t>17/11/2020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7DDF15-5EA1-4555-9FCE-D4DF4C36729B}" type="slidenum">
              <a:rPr lang="en-GB" smtClean="0"/>
              <a:t>‹#›</a:t>
            </a:fld>
            <a:endParaRPr lang="en-GB"/>
          </a:p>
        </p:txBody>
      </p:sp>
    </p:spTree>
    <p:extLst>
      <p:ext uri="{BB962C8B-B14F-4D97-AF65-F5344CB8AC3E}">
        <p14:creationId xmlns:p14="http://schemas.microsoft.com/office/powerpoint/2010/main" val="2742973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BB7DDF15-5EA1-4555-9FCE-D4DF4C36729B}" type="slidenum">
              <a:rPr lang="en-GB" smtClean="0"/>
              <a:t>1</a:t>
            </a:fld>
            <a:endParaRPr lang="en-GB"/>
          </a:p>
        </p:txBody>
      </p:sp>
    </p:spTree>
    <p:extLst>
      <p:ext uri="{BB962C8B-B14F-4D97-AF65-F5344CB8AC3E}">
        <p14:creationId xmlns:p14="http://schemas.microsoft.com/office/powerpoint/2010/main" val="3308076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a:defRPr/>
            </a:pPr>
            <a:fld id="{CC44E3AA-748F-4FB1-AD5C-AABEAD480D98}" type="datetime1">
              <a:rPr lang="ru-RU" smtClean="0"/>
              <a:t>17.11.2020</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9E53473C-9637-40CF-A1B2-44E0AD0E5727}" type="slidenum">
              <a:rPr lang="ru-RU" altLang="en-US" smtClean="0"/>
              <a:pPr>
                <a:defRPr/>
              </a:pPr>
              <a:t>‹#›</a:t>
            </a:fld>
            <a:endParaRPr lang="ru-RU" altLang="en-US"/>
          </a:p>
        </p:txBody>
      </p:sp>
    </p:spTree>
    <p:extLst>
      <p:ext uri="{BB962C8B-B14F-4D97-AF65-F5344CB8AC3E}">
        <p14:creationId xmlns:p14="http://schemas.microsoft.com/office/powerpoint/2010/main" val="179148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a:defRPr/>
            </a:pPr>
            <a:fld id="{177DDF03-CB34-4745-9DA4-B02DDBC1787D}" type="datetime1">
              <a:rPr lang="ru-RU" smtClean="0"/>
              <a:t>17.11.2020</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9E53473C-9637-40CF-A1B2-44E0AD0E5727}" type="slidenum">
              <a:rPr lang="ru-RU" altLang="en-US" smtClean="0"/>
              <a:pPr>
                <a:defRPr/>
              </a:pPr>
              <a:t>‹#›</a:t>
            </a:fld>
            <a:endParaRPr lang="ru-RU" altLang="en-US"/>
          </a:p>
        </p:txBody>
      </p:sp>
    </p:spTree>
    <p:extLst>
      <p:ext uri="{BB962C8B-B14F-4D97-AF65-F5344CB8AC3E}">
        <p14:creationId xmlns:p14="http://schemas.microsoft.com/office/powerpoint/2010/main" val="2094803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a:defRPr/>
            </a:pPr>
            <a:fld id="{DA83E0A4-BCF5-4C3D-BA65-6F4FAFE66C80}" type="datetime1">
              <a:rPr lang="ru-RU" smtClean="0"/>
              <a:t>17.11.2020</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9E53473C-9637-40CF-A1B2-44E0AD0E5727}" type="slidenum">
              <a:rPr lang="ru-RU" altLang="en-US" smtClean="0"/>
              <a:pPr>
                <a:defRPr/>
              </a:pPr>
              <a:t>‹#›</a:t>
            </a:fld>
            <a:endParaRPr lang="ru-RU" altLang="en-US"/>
          </a:p>
        </p:txBody>
      </p:sp>
    </p:spTree>
    <p:extLst>
      <p:ext uri="{BB962C8B-B14F-4D97-AF65-F5344CB8AC3E}">
        <p14:creationId xmlns:p14="http://schemas.microsoft.com/office/powerpoint/2010/main" val="251231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a:defRPr/>
            </a:pPr>
            <a:fld id="{86AD995F-3461-4518-AE59-363733FEFE3B}" type="datetime1">
              <a:rPr lang="ru-RU" smtClean="0"/>
              <a:t>17.11.2020</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9E53473C-9637-40CF-A1B2-44E0AD0E5727}" type="slidenum">
              <a:rPr lang="ru-RU" altLang="en-US" smtClean="0"/>
              <a:pPr>
                <a:defRPr/>
              </a:pPr>
              <a:t>‹#›</a:t>
            </a:fld>
            <a:endParaRPr lang="ru-RU" altLang="en-US"/>
          </a:p>
        </p:txBody>
      </p:sp>
    </p:spTree>
    <p:extLst>
      <p:ext uri="{BB962C8B-B14F-4D97-AF65-F5344CB8AC3E}">
        <p14:creationId xmlns:p14="http://schemas.microsoft.com/office/powerpoint/2010/main" val="210354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364F8025-2C31-4F0B-9B09-C7D9D4B74260}" type="datetime1">
              <a:rPr lang="ru-RU" smtClean="0"/>
              <a:t>17.11.2020</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9E53473C-9637-40CF-A1B2-44E0AD0E5727}" type="slidenum">
              <a:rPr lang="ru-RU" altLang="en-US" smtClean="0"/>
              <a:pPr>
                <a:defRPr/>
              </a:pPr>
              <a:t>‹#›</a:t>
            </a:fld>
            <a:endParaRPr lang="ru-RU" altLang="en-US"/>
          </a:p>
        </p:txBody>
      </p:sp>
    </p:spTree>
    <p:extLst>
      <p:ext uri="{BB962C8B-B14F-4D97-AF65-F5344CB8AC3E}">
        <p14:creationId xmlns:p14="http://schemas.microsoft.com/office/powerpoint/2010/main" val="781768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a:defRPr/>
            </a:pPr>
            <a:fld id="{2714E372-5CFF-408E-9360-EF1054229A9A}" type="datetime1">
              <a:rPr lang="ru-RU" smtClean="0"/>
              <a:t>17.11.2020</a:t>
            </a:fld>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pPr>
              <a:defRPr/>
            </a:pPr>
            <a:fld id="{9E53473C-9637-40CF-A1B2-44E0AD0E5727}" type="slidenum">
              <a:rPr lang="ru-RU" altLang="en-US" smtClean="0"/>
              <a:pPr>
                <a:defRPr/>
              </a:pPr>
              <a:t>‹#›</a:t>
            </a:fld>
            <a:endParaRPr lang="ru-RU" altLang="en-US"/>
          </a:p>
        </p:txBody>
      </p:sp>
    </p:spTree>
    <p:extLst>
      <p:ext uri="{BB962C8B-B14F-4D97-AF65-F5344CB8AC3E}">
        <p14:creationId xmlns:p14="http://schemas.microsoft.com/office/powerpoint/2010/main" val="343453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a:defRPr/>
            </a:pPr>
            <a:fld id="{5B0EBCE9-E018-424D-99C8-1703AFDC6DD4}" type="datetime1">
              <a:rPr lang="ru-RU" smtClean="0"/>
              <a:t>17.11.2020</a:t>
            </a:fld>
            <a:endParaRPr lang="ru-RU"/>
          </a:p>
        </p:txBody>
      </p:sp>
      <p:sp>
        <p:nvSpPr>
          <p:cNvPr id="8" name="Footer Placeholder 7"/>
          <p:cNvSpPr>
            <a:spLocks noGrp="1"/>
          </p:cNvSpPr>
          <p:nvPr>
            <p:ph type="ftr" sz="quarter" idx="11"/>
          </p:nvPr>
        </p:nvSpPr>
        <p:spPr/>
        <p:txBody>
          <a:bodyPr/>
          <a:lstStyle/>
          <a:p>
            <a:pPr>
              <a:defRPr/>
            </a:pPr>
            <a:endParaRPr lang="ru-RU"/>
          </a:p>
        </p:txBody>
      </p:sp>
      <p:sp>
        <p:nvSpPr>
          <p:cNvPr id="9" name="Slide Number Placeholder 8"/>
          <p:cNvSpPr>
            <a:spLocks noGrp="1"/>
          </p:cNvSpPr>
          <p:nvPr>
            <p:ph type="sldNum" sz="quarter" idx="12"/>
          </p:nvPr>
        </p:nvSpPr>
        <p:spPr/>
        <p:txBody>
          <a:bodyPr/>
          <a:lstStyle/>
          <a:p>
            <a:pPr>
              <a:defRPr/>
            </a:pPr>
            <a:fld id="{9E53473C-9637-40CF-A1B2-44E0AD0E5727}" type="slidenum">
              <a:rPr lang="ru-RU" altLang="en-US" smtClean="0"/>
              <a:pPr>
                <a:defRPr/>
              </a:pPr>
              <a:t>‹#›</a:t>
            </a:fld>
            <a:endParaRPr lang="ru-RU" altLang="en-US"/>
          </a:p>
        </p:txBody>
      </p:sp>
    </p:spTree>
    <p:extLst>
      <p:ext uri="{BB962C8B-B14F-4D97-AF65-F5344CB8AC3E}">
        <p14:creationId xmlns:p14="http://schemas.microsoft.com/office/powerpoint/2010/main" val="828750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a:defRPr/>
            </a:pPr>
            <a:fld id="{87F6CE71-38C2-48D6-8660-EECD2F9DB010}" type="datetime1">
              <a:rPr lang="ru-RU" smtClean="0"/>
              <a:t>17.11.2020</a:t>
            </a:fld>
            <a:endParaRPr lang="ru-RU"/>
          </a:p>
        </p:txBody>
      </p:sp>
      <p:sp>
        <p:nvSpPr>
          <p:cNvPr id="4" name="Footer Placeholder 3"/>
          <p:cNvSpPr>
            <a:spLocks noGrp="1"/>
          </p:cNvSpPr>
          <p:nvPr>
            <p:ph type="ftr" sz="quarter" idx="11"/>
          </p:nvPr>
        </p:nvSpPr>
        <p:spPr/>
        <p:txBody>
          <a:bodyPr/>
          <a:lstStyle/>
          <a:p>
            <a:pPr>
              <a:defRPr/>
            </a:pPr>
            <a:endParaRPr lang="ru-RU"/>
          </a:p>
        </p:txBody>
      </p:sp>
      <p:sp>
        <p:nvSpPr>
          <p:cNvPr id="5" name="Slide Number Placeholder 4"/>
          <p:cNvSpPr>
            <a:spLocks noGrp="1"/>
          </p:cNvSpPr>
          <p:nvPr>
            <p:ph type="sldNum" sz="quarter" idx="12"/>
          </p:nvPr>
        </p:nvSpPr>
        <p:spPr/>
        <p:txBody>
          <a:bodyPr/>
          <a:lstStyle/>
          <a:p>
            <a:pPr>
              <a:defRPr/>
            </a:pPr>
            <a:fld id="{9E53473C-9637-40CF-A1B2-44E0AD0E5727}" type="slidenum">
              <a:rPr lang="ru-RU" altLang="en-US" smtClean="0"/>
              <a:pPr>
                <a:defRPr/>
              </a:pPr>
              <a:t>‹#›</a:t>
            </a:fld>
            <a:endParaRPr lang="ru-RU" altLang="en-US"/>
          </a:p>
        </p:txBody>
      </p:sp>
    </p:spTree>
    <p:extLst>
      <p:ext uri="{BB962C8B-B14F-4D97-AF65-F5344CB8AC3E}">
        <p14:creationId xmlns:p14="http://schemas.microsoft.com/office/powerpoint/2010/main" val="112875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8C3DB69-E449-42DD-92A4-420F0BED08C9}" type="datetime1">
              <a:rPr lang="ru-RU" smtClean="0"/>
              <a:t>17.11.2020</a:t>
            </a:fld>
            <a:endParaRPr lang="ru-RU"/>
          </a:p>
        </p:txBody>
      </p:sp>
      <p:sp>
        <p:nvSpPr>
          <p:cNvPr id="3" name="Footer Placeholder 2"/>
          <p:cNvSpPr>
            <a:spLocks noGrp="1"/>
          </p:cNvSpPr>
          <p:nvPr>
            <p:ph type="ftr" sz="quarter" idx="11"/>
          </p:nvPr>
        </p:nvSpPr>
        <p:spPr/>
        <p:txBody>
          <a:bodyPr/>
          <a:lstStyle/>
          <a:p>
            <a:pPr>
              <a:defRPr/>
            </a:pPr>
            <a:endParaRPr lang="ru-RU"/>
          </a:p>
        </p:txBody>
      </p:sp>
      <p:sp>
        <p:nvSpPr>
          <p:cNvPr id="4" name="Slide Number Placeholder 3"/>
          <p:cNvSpPr>
            <a:spLocks noGrp="1"/>
          </p:cNvSpPr>
          <p:nvPr>
            <p:ph type="sldNum" sz="quarter" idx="12"/>
          </p:nvPr>
        </p:nvSpPr>
        <p:spPr/>
        <p:txBody>
          <a:bodyPr/>
          <a:lstStyle/>
          <a:p>
            <a:pPr>
              <a:defRPr/>
            </a:pPr>
            <a:fld id="{9E53473C-9637-40CF-A1B2-44E0AD0E5727}" type="slidenum">
              <a:rPr lang="ru-RU" altLang="en-US" smtClean="0"/>
              <a:pPr>
                <a:defRPr/>
              </a:pPr>
              <a:t>‹#›</a:t>
            </a:fld>
            <a:endParaRPr lang="ru-RU" altLang="en-US"/>
          </a:p>
        </p:txBody>
      </p:sp>
    </p:spTree>
    <p:extLst>
      <p:ext uri="{BB962C8B-B14F-4D97-AF65-F5344CB8AC3E}">
        <p14:creationId xmlns:p14="http://schemas.microsoft.com/office/powerpoint/2010/main" val="377992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36AF4BCE-17A9-4F89-AFDC-3D6999378ED8}" type="datetime1">
              <a:rPr lang="ru-RU" smtClean="0"/>
              <a:t>17.11.2020</a:t>
            </a:fld>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pPr>
              <a:defRPr/>
            </a:pPr>
            <a:fld id="{9E53473C-9637-40CF-A1B2-44E0AD0E5727}" type="slidenum">
              <a:rPr lang="ru-RU" altLang="en-US" smtClean="0"/>
              <a:pPr>
                <a:defRPr/>
              </a:pPr>
              <a:t>‹#›</a:t>
            </a:fld>
            <a:endParaRPr lang="ru-RU" altLang="en-US"/>
          </a:p>
        </p:txBody>
      </p:sp>
    </p:spTree>
    <p:extLst>
      <p:ext uri="{BB962C8B-B14F-4D97-AF65-F5344CB8AC3E}">
        <p14:creationId xmlns:p14="http://schemas.microsoft.com/office/powerpoint/2010/main" val="1778846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7CA33C81-D81D-4790-A41E-CDA857331594}" type="datetime1">
              <a:rPr lang="ru-RU" smtClean="0"/>
              <a:t>17.11.2020</a:t>
            </a:fld>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pPr>
              <a:defRPr/>
            </a:pPr>
            <a:fld id="{9E53473C-9637-40CF-A1B2-44E0AD0E5727}" type="slidenum">
              <a:rPr lang="ru-RU" altLang="en-US" smtClean="0"/>
              <a:pPr>
                <a:defRPr/>
              </a:pPr>
              <a:t>‹#›</a:t>
            </a:fld>
            <a:endParaRPr lang="ru-RU" altLang="en-US"/>
          </a:p>
        </p:txBody>
      </p:sp>
    </p:spTree>
    <p:extLst>
      <p:ext uri="{BB962C8B-B14F-4D97-AF65-F5344CB8AC3E}">
        <p14:creationId xmlns:p14="http://schemas.microsoft.com/office/powerpoint/2010/main" val="3583961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C7D59CCB-12E9-45E3-B7FF-97C3C1DD8CC1}" type="datetime1">
              <a:rPr lang="ru-RU" smtClean="0"/>
              <a:t>17.11.2020</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E53473C-9637-40CF-A1B2-44E0AD0E5727}" type="slidenum">
              <a:rPr lang="ru-RU" altLang="en-US" smtClean="0"/>
              <a:pPr>
                <a:defRPr/>
              </a:pPr>
              <a:t>‹#›</a:t>
            </a:fld>
            <a:endParaRPr lang="ru-RU" altLang="en-US"/>
          </a:p>
        </p:txBody>
      </p:sp>
    </p:spTree>
    <p:extLst>
      <p:ext uri="{BB962C8B-B14F-4D97-AF65-F5344CB8AC3E}">
        <p14:creationId xmlns:p14="http://schemas.microsoft.com/office/powerpoint/2010/main" val="1003286963"/>
      </p:ext>
    </p:extLst>
  </p:cSld>
  <p:clrMap bg1="lt1" tx1="dk1" bg2="lt2" tx2="dk2" accent1="accent1" accent2="accent2" accent3="accent3" accent4="accent4" accent5="accent5" accent6="accent6" hlink="hlink" folHlink="folHlink"/>
  <p:sldLayoutIdLst>
    <p:sldLayoutId id="2147484175" r:id="rId1"/>
    <p:sldLayoutId id="2147484176" r:id="rId2"/>
    <p:sldLayoutId id="2147484177" r:id="rId3"/>
    <p:sldLayoutId id="2147484178" r:id="rId4"/>
    <p:sldLayoutId id="2147484179" r:id="rId5"/>
    <p:sldLayoutId id="2147484180" r:id="rId6"/>
    <p:sldLayoutId id="2147484181" r:id="rId7"/>
    <p:sldLayoutId id="2147484182" r:id="rId8"/>
    <p:sldLayoutId id="2147484183" r:id="rId9"/>
    <p:sldLayoutId id="2147484184" r:id="rId10"/>
    <p:sldLayoutId id="214748418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topvisor.com/ru/"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a:xfrm>
            <a:off x="468313" y="188913"/>
            <a:ext cx="8229600" cy="1143000"/>
          </a:xfrm>
        </p:spPr>
        <p:txBody>
          <a:bodyPr/>
          <a:lstStyle/>
          <a:p>
            <a:pPr algn="ctr" eaLnBrk="1" hangingPunct="1"/>
            <a:br>
              <a:rPr lang="en-US" altLang="en-US" sz="3200" dirty="0"/>
            </a:br>
            <a:endParaRPr lang="ru-RU" altLang="en-US" sz="3200" dirty="0"/>
          </a:p>
        </p:txBody>
      </p:sp>
      <p:sp>
        <p:nvSpPr>
          <p:cNvPr id="6147" name="Содержимое 3"/>
          <p:cNvSpPr>
            <a:spLocks noGrp="1"/>
          </p:cNvSpPr>
          <p:nvPr>
            <p:ph idx="1"/>
          </p:nvPr>
        </p:nvSpPr>
        <p:spPr>
          <a:xfrm>
            <a:off x="468313" y="731873"/>
            <a:ext cx="8229600" cy="4641343"/>
          </a:xfrm>
        </p:spPr>
        <p:txBody>
          <a:bodyPr/>
          <a:lstStyle/>
          <a:p>
            <a:pPr>
              <a:buFont typeface="Wingdings 2" panose="05020102010507070707" pitchFamily="18" charset="2"/>
              <a:buNone/>
            </a:pPr>
            <a:r>
              <a:rPr lang="ru-RU" altLang="en-US" sz="1800" dirty="0">
                <a:latin typeface="Arial" panose="020B0604020202020204" pitchFamily="34" charset="0"/>
                <a:cs typeface="Arial" panose="020B0604020202020204" pitchFamily="34" charset="0"/>
              </a:rPr>
              <a:t>                                  </a:t>
            </a:r>
          </a:p>
          <a:p>
            <a:endParaRPr lang="ru-RU" altLang="en-US" dirty="0"/>
          </a:p>
        </p:txBody>
      </p:sp>
      <p:sp>
        <p:nvSpPr>
          <p:cNvPr id="2" name="TextBox 1"/>
          <p:cNvSpPr txBox="1"/>
          <p:nvPr/>
        </p:nvSpPr>
        <p:spPr>
          <a:xfrm>
            <a:off x="179512" y="116632"/>
            <a:ext cx="8784976" cy="3677930"/>
          </a:xfrm>
          <a:prstGeom prst="rect">
            <a:avLst/>
          </a:prstGeom>
          <a:noFill/>
        </p:spPr>
        <p:txBody>
          <a:bodyPr wrap="square" rtlCol="0">
            <a:spAutoFit/>
          </a:bodyPr>
          <a:lstStyle/>
          <a:p>
            <a:endParaRPr lang="ru-RU" sz="1200" b="1" i="1" dirty="0">
              <a:solidFill>
                <a:srgbClr val="0070C0"/>
              </a:solidFill>
            </a:endParaRPr>
          </a:p>
          <a:p>
            <a:r>
              <a:rPr lang="ru-RU" sz="1200" b="1" dirty="0">
                <a:solidFill>
                  <a:srgbClr val="0070C0"/>
                </a:solidFill>
              </a:rPr>
              <a:t> </a:t>
            </a:r>
          </a:p>
          <a:p>
            <a:pPr marL="457200" indent="-457200">
              <a:buFont typeface="+mj-lt"/>
              <a:buAutoNum type="arabicPeriod"/>
            </a:pPr>
            <a:r>
              <a:rPr lang="ru-RU" sz="1100" b="1" dirty="0">
                <a:solidFill>
                  <a:srgbClr val="0070C0"/>
                </a:solidFill>
              </a:rPr>
              <a:t>В окончательном варианте я бы не хотел видеть какой-либо рекламы на сайте;</a:t>
            </a:r>
          </a:p>
          <a:p>
            <a:pPr marL="457200" indent="-457200">
              <a:buFont typeface="+mj-lt"/>
              <a:buAutoNum type="arabicPeriod"/>
            </a:pPr>
            <a:r>
              <a:rPr lang="ru-RU" sz="1100" b="1" dirty="0">
                <a:solidFill>
                  <a:srgbClr val="0070C0"/>
                </a:solidFill>
              </a:rPr>
              <a:t>Что делать мне в будущем с последующей поддержка сайта</a:t>
            </a:r>
            <a:r>
              <a:rPr lang="en-US" sz="1100" b="1" dirty="0">
                <a:solidFill>
                  <a:srgbClr val="0070C0"/>
                </a:solidFill>
              </a:rPr>
              <a:t> </a:t>
            </a:r>
            <a:r>
              <a:rPr lang="ru-RU" sz="1100" b="1" dirty="0">
                <a:solidFill>
                  <a:srgbClr val="0070C0"/>
                </a:solidFill>
              </a:rPr>
              <a:t>или частичной сменой контента</a:t>
            </a:r>
            <a:r>
              <a:rPr lang="en-US" sz="1100" b="1" dirty="0">
                <a:solidFill>
                  <a:srgbClr val="0070C0"/>
                </a:solidFill>
              </a:rPr>
              <a:t>?</a:t>
            </a:r>
            <a:r>
              <a:rPr lang="ru-RU" sz="1100" b="1" dirty="0">
                <a:solidFill>
                  <a:srgbClr val="0070C0"/>
                </a:solidFill>
              </a:rPr>
              <a:t>; +</a:t>
            </a:r>
          </a:p>
          <a:p>
            <a:pPr marL="457200" indent="-457200">
              <a:buFont typeface="+mj-lt"/>
              <a:buAutoNum type="arabicPeriod"/>
            </a:pPr>
            <a:r>
              <a:rPr lang="ru-RU" sz="1100" b="1" dirty="0">
                <a:solidFill>
                  <a:srgbClr val="0070C0"/>
                </a:solidFill>
              </a:rPr>
              <a:t>Шрифты и дизайн в целом – только то что в открытом доступе; +</a:t>
            </a:r>
          </a:p>
          <a:p>
            <a:pPr marL="457200" indent="-457200">
              <a:buFont typeface="+mj-lt"/>
              <a:buAutoNum type="arabicPeriod"/>
            </a:pPr>
            <a:r>
              <a:rPr lang="ru-RU" sz="1100" b="1" dirty="0">
                <a:solidFill>
                  <a:srgbClr val="0070C0"/>
                </a:solidFill>
              </a:rPr>
              <a:t>Версия для смартфонов (приоритетная), планшетов, мониторов; +</a:t>
            </a:r>
          </a:p>
          <a:p>
            <a:pPr marL="457200" indent="-457200">
              <a:buFont typeface="+mj-lt"/>
              <a:buAutoNum type="arabicPeriod"/>
            </a:pPr>
            <a:r>
              <a:rPr lang="ru-RU" sz="1100" b="1" dirty="0">
                <a:solidFill>
                  <a:srgbClr val="0070C0"/>
                </a:solidFill>
              </a:rPr>
              <a:t>Первоначально 3 страницы (</a:t>
            </a:r>
            <a:r>
              <a:rPr lang="en-US" sz="1100" b="1" dirty="0">
                <a:solidFill>
                  <a:srgbClr val="0070C0"/>
                </a:solidFill>
              </a:rPr>
              <a:t>main, clients, candidates)</a:t>
            </a:r>
            <a:r>
              <a:rPr lang="ru-RU" sz="1100" b="1" dirty="0">
                <a:solidFill>
                  <a:srgbClr val="0070C0"/>
                </a:solidFill>
              </a:rPr>
              <a:t>; +</a:t>
            </a:r>
            <a:endParaRPr lang="en-US" sz="1100" b="1" dirty="0">
              <a:solidFill>
                <a:srgbClr val="0070C0"/>
              </a:solidFill>
            </a:endParaRPr>
          </a:p>
          <a:p>
            <a:pPr marL="457200" indent="-457200">
              <a:buFont typeface="+mj-lt"/>
              <a:buAutoNum type="arabicPeriod"/>
            </a:pPr>
            <a:r>
              <a:rPr lang="ru-RU" sz="1100" b="1" dirty="0">
                <a:solidFill>
                  <a:srgbClr val="0070C0"/>
                </a:solidFill>
              </a:rPr>
              <a:t>Необходимо оставить опцию увеличения страниц и опций в будущем; +</a:t>
            </a:r>
          </a:p>
          <a:p>
            <a:pPr marL="457200" indent="-457200">
              <a:buFont typeface="+mj-lt"/>
              <a:buAutoNum type="arabicPeriod"/>
            </a:pPr>
            <a:r>
              <a:rPr lang="ru-RU" sz="1100" b="1" dirty="0">
                <a:solidFill>
                  <a:srgbClr val="0070C0"/>
                </a:solidFill>
              </a:rPr>
              <a:t>Настроить оптимизацию </a:t>
            </a:r>
            <a:r>
              <a:rPr lang="en-US" sz="1100" b="1" dirty="0">
                <a:solidFill>
                  <a:srgbClr val="0070C0"/>
                </a:solidFill>
              </a:rPr>
              <a:t>SEO</a:t>
            </a:r>
            <a:r>
              <a:rPr lang="ru-RU" sz="1100" b="1" dirty="0">
                <a:solidFill>
                  <a:srgbClr val="0070C0"/>
                </a:solidFill>
              </a:rPr>
              <a:t> (индексация сайта);</a:t>
            </a:r>
            <a:endParaRPr lang="en-US" sz="1100" b="1" dirty="0">
              <a:solidFill>
                <a:srgbClr val="0070C0"/>
              </a:solidFill>
            </a:endParaRPr>
          </a:p>
          <a:p>
            <a:pPr marL="457200" indent="-457200">
              <a:buFont typeface="+mj-lt"/>
              <a:buAutoNum type="arabicPeriod"/>
            </a:pPr>
            <a:r>
              <a:rPr lang="ru-RU" sz="1100" b="1" dirty="0">
                <a:solidFill>
                  <a:srgbClr val="0070C0"/>
                </a:solidFill>
              </a:rPr>
              <a:t>Подключить и настроить </a:t>
            </a:r>
            <a:r>
              <a:rPr lang="en-US" sz="1100" b="1" dirty="0">
                <a:solidFill>
                  <a:srgbClr val="0070C0"/>
                </a:solidFill>
              </a:rPr>
              <a:t>“</a:t>
            </a:r>
            <a:r>
              <a:rPr lang="ru-RU" sz="1100" b="1" dirty="0" err="1">
                <a:solidFill>
                  <a:srgbClr val="0070C0"/>
                </a:solidFill>
              </a:rPr>
              <a:t>Яндекс.Метрика</a:t>
            </a:r>
            <a:r>
              <a:rPr lang="en-US" sz="1100" b="1" dirty="0">
                <a:solidFill>
                  <a:srgbClr val="0070C0"/>
                </a:solidFill>
              </a:rPr>
              <a:t>”</a:t>
            </a:r>
            <a:r>
              <a:rPr lang="ru-RU" sz="1100" b="1" dirty="0">
                <a:solidFill>
                  <a:srgbClr val="0070C0"/>
                </a:solidFill>
              </a:rPr>
              <a:t>;</a:t>
            </a:r>
          </a:p>
          <a:p>
            <a:pPr marL="457200" indent="-457200">
              <a:buFont typeface="+mj-lt"/>
              <a:buAutoNum type="arabicPeriod"/>
            </a:pPr>
            <a:r>
              <a:rPr lang="ru-RU" sz="1100" b="1" dirty="0">
                <a:solidFill>
                  <a:srgbClr val="0070C0"/>
                </a:solidFill>
              </a:rPr>
              <a:t>Подключить и настроить </a:t>
            </a:r>
            <a:r>
              <a:rPr lang="en-US" sz="1100" b="1" dirty="0">
                <a:solidFill>
                  <a:srgbClr val="0070C0"/>
                </a:solidFill>
              </a:rPr>
              <a:t>“</a:t>
            </a:r>
            <a:r>
              <a:rPr lang="en-US" sz="1100" b="1" dirty="0" err="1">
                <a:solidFill>
                  <a:srgbClr val="0070C0"/>
                </a:solidFill>
              </a:rPr>
              <a:t>Google.Analytics</a:t>
            </a:r>
            <a:r>
              <a:rPr lang="en-US" sz="1100" b="1" dirty="0">
                <a:solidFill>
                  <a:srgbClr val="0070C0"/>
                </a:solidFill>
              </a:rPr>
              <a:t>”</a:t>
            </a:r>
            <a:r>
              <a:rPr lang="ru-RU" sz="1100" b="1" dirty="0">
                <a:solidFill>
                  <a:srgbClr val="0070C0"/>
                </a:solidFill>
              </a:rPr>
              <a:t>;</a:t>
            </a:r>
          </a:p>
          <a:p>
            <a:pPr marL="457200" indent="-457200">
              <a:buFont typeface="+mj-lt"/>
              <a:buAutoNum type="arabicPeriod"/>
            </a:pPr>
            <a:r>
              <a:rPr lang="ru-RU" sz="1100" b="1" dirty="0">
                <a:solidFill>
                  <a:srgbClr val="0070C0"/>
                </a:solidFill>
              </a:rPr>
              <a:t>Настроить </a:t>
            </a:r>
            <a:r>
              <a:rPr lang="en-US" sz="1100" b="1" dirty="0">
                <a:solidFill>
                  <a:srgbClr val="0070C0"/>
                </a:solidFill>
              </a:rPr>
              <a:t>cookie</a:t>
            </a:r>
            <a:r>
              <a:rPr lang="ru-RU" sz="1100" b="1" dirty="0">
                <a:solidFill>
                  <a:srgbClr val="0070C0"/>
                </a:solidFill>
              </a:rPr>
              <a:t>;</a:t>
            </a:r>
            <a:endParaRPr lang="en-US" sz="1100" b="1" dirty="0">
              <a:solidFill>
                <a:srgbClr val="0070C0"/>
              </a:solidFill>
            </a:endParaRPr>
          </a:p>
          <a:p>
            <a:pPr marL="457200" indent="-457200">
              <a:buFont typeface="+mj-lt"/>
              <a:buAutoNum type="arabicPeriod"/>
            </a:pPr>
            <a:r>
              <a:rPr lang="ru-RU" sz="1100" b="1" dirty="0">
                <a:solidFill>
                  <a:srgbClr val="0070C0"/>
                </a:solidFill>
              </a:rPr>
              <a:t>Оптимизировать время загрузки сайта (</a:t>
            </a:r>
            <a:r>
              <a:rPr lang="en-US" sz="1100" b="1" dirty="0">
                <a:solidFill>
                  <a:srgbClr val="0070C0"/>
                </a:solidFill>
              </a:rPr>
              <a:t>mobile, desktop)</a:t>
            </a:r>
            <a:r>
              <a:rPr lang="ru-RU" sz="1100" b="1" dirty="0">
                <a:solidFill>
                  <a:srgbClr val="0070C0"/>
                </a:solidFill>
              </a:rPr>
              <a:t>;</a:t>
            </a:r>
          </a:p>
          <a:p>
            <a:pPr marL="457200" indent="-457200">
              <a:buFont typeface="+mj-lt"/>
              <a:buAutoNum type="arabicPeriod"/>
            </a:pPr>
            <a:r>
              <a:rPr lang="ru-RU" sz="1100" b="1" dirty="0">
                <a:solidFill>
                  <a:srgbClr val="0070C0"/>
                </a:solidFill>
              </a:rPr>
              <a:t>Внедрить ознакомление кандидатов с </a:t>
            </a:r>
            <a:r>
              <a:rPr lang="en-US" sz="1100" b="1" dirty="0">
                <a:solidFill>
                  <a:srgbClr val="0070C0"/>
                </a:solidFill>
              </a:rPr>
              <a:t>GDPR / </a:t>
            </a:r>
            <a:r>
              <a:rPr lang="ru-RU" sz="1100" b="1" dirty="0">
                <a:solidFill>
                  <a:srgbClr val="0070C0"/>
                </a:solidFill>
              </a:rPr>
              <a:t>152-ФЗ. (согласие на обработку персональных данных;</a:t>
            </a:r>
          </a:p>
          <a:p>
            <a:pPr marL="457200" indent="-457200">
              <a:buFont typeface="+mj-lt"/>
              <a:buAutoNum type="arabicPeriod"/>
            </a:pPr>
            <a:r>
              <a:rPr lang="ru-RU" sz="1100" b="1" dirty="0">
                <a:solidFill>
                  <a:srgbClr val="0070C0"/>
                </a:solidFill>
              </a:rPr>
              <a:t>Настроить функцию отправки резюме;</a:t>
            </a:r>
          </a:p>
          <a:p>
            <a:pPr marL="457200" indent="-457200">
              <a:buFont typeface="+mj-lt"/>
              <a:buAutoNum type="arabicPeriod"/>
            </a:pPr>
            <a:r>
              <a:rPr lang="ru-RU" sz="1100" b="1" dirty="0">
                <a:solidFill>
                  <a:srgbClr val="0070C0"/>
                </a:solidFill>
              </a:rPr>
              <a:t>Настроить автоматический ответ тем кто будет отправлять резюме;</a:t>
            </a:r>
          </a:p>
          <a:p>
            <a:pPr marL="457200" indent="-457200">
              <a:buFont typeface="+mj-lt"/>
              <a:buAutoNum type="arabicPeriod"/>
            </a:pPr>
            <a:r>
              <a:rPr lang="en-US" sz="1100" b="1" dirty="0">
                <a:solidFill>
                  <a:srgbClr val="0070C0"/>
                </a:solidFill>
              </a:rPr>
              <a:t>“</a:t>
            </a:r>
            <a:r>
              <a:rPr lang="ru-RU" sz="1100" b="1" dirty="0">
                <a:solidFill>
                  <a:srgbClr val="0070C0"/>
                </a:solidFill>
              </a:rPr>
              <a:t>Обыграть</a:t>
            </a:r>
            <a:r>
              <a:rPr lang="en-US" sz="1100" b="1" dirty="0">
                <a:solidFill>
                  <a:srgbClr val="0070C0"/>
                </a:solidFill>
              </a:rPr>
              <a:t>” </a:t>
            </a:r>
            <a:r>
              <a:rPr lang="ru-RU" sz="1100" b="1" dirty="0">
                <a:solidFill>
                  <a:srgbClr val="0070C0"/>
                </a:solidFill>
              </a:rPr>
              <a:t>доступность информации на сайте как для англоязычных пользователей, так и для русскоязычных;</a:t>
            </a:r>
            <a:endParaRPr lang="en-US" sz="1100" b="1" dirty="0">
              <a:solidFill>
                <a:srgbClr val="0070C0"/>
              </a:solidFill>
            </a:endParaRPr>
          </a:p>
          <a:p>
            <a:pPr marL="457200" indent="-457200">
              <a:buFont typeface="+mj-lt"/>
              <a:buAutoNum type="arabicPeriod"/>
            </a:pPr>
            <a:r>
              <a:rPr lang="ru-RU" sz="1100" b="1" dirty="0">
                <a:solidFill>
                  <a:srgbClr val="0070C0"/>
                </a:solidFill>
              </a:rPr>
              <a:t>На сайте кроме профильных материалов не должно быть никакой другой рекламы, ссылок и другой информации не имеющей отношение к работе агентства;</a:t>
            </a:r>
          </a:p>
          <a:p>
            <a:pPr marL="457200" indent="-457200">
              <a:buFont typeface="+mj-lt"/>
              <a:buAutoNum type="arabicPeriod"/>
            </a:pPr>
            <a:endParaRPr lang="ru-RU" sz="1100" b="1" dirty="0">
              <a:solidFill>
                <a:srgbClr val="0070C0"/>
              </a:solidFill>
            </a:endParaRPr>
          </a:p>
          <a:p>
            <a:pPr marL="457200" indent="-457200">
              <a:buFont typeface="+mj-lt"/>
              <a:buAutoNum type="arabicPeriod"/>
            </a:pPr>
            <a:endParaRPr lang="ru-RU" sz="1100" b="1" dirty="0">
              <a:solidFill>
                <a:srgbClr val="0070C0"/>
              </a:solidFill>
            </a:endParaRPr>
          </a:p>
        </p:txBody>
      </p:sp>
      <p:sp>
        <p:nvSpPr>
          <p:cNvPr id="3" name="Номер слайда 2"/>
          <p:cNvSpPr>
            <a:spLocks noGrp="1"/>
          </p:cNvSpPr>
          <p:nvPr>
            <p:ph type="sldNum" sz="quarter" idx="12"/>
          </p:nvPr>
        </p:nvSpPr>
        <p:spPr/>
        <p:txBody>
          <a:bodyPr/>
          <a:lstStyle/>
          <a:p>
            <a:pPr>
              <a:defRPr/>
            </a:pPr>
            <a:fld id="{9E53473C-9637-40CF-A1B2-44E0AD0E5727}" type="slidenum">
              <a:rPr lang="ru-RU" altLang="en-US" smtClean="0"/>
              <a:pPr>
                <a:defRPr/>
              </a:pPr>
              <a:t>1</a:t>
            </a:fld>
            <a:endParaRPr lang="ru-RU" altLang="en-US"/>
          </a:p>
        </p:txBody>
      </p:sp>
    </p:spTree>
    <p:extLst>
      <p:ext uri="{BB962C8B-B14F-4D97-AF65-F5344CB8AC3E}">
        <p14:creationId xmlns:p14="http://schemas.microsoft.com/office/powerpoint/2010/main" val="109397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a:xfrm>
            <a:off x="468313" y="188913"/>
            <a:ext cx="8229600" cy="1143000"/>
          </a:xfrm>
        </p:spPr>
        <p:txBody>
          <a:bodyPr/>
          <a:lstStyle/>
          <a:p>
            <a:pPr algn="ctr" eaLnBrk="1" hangingPunct="1"/>
            <a:br>
              <a:rPr lang="en-US" altLang="en-US" sz="3200" dirty="0"/>
            </a:br>
            <a:endParaRPr lang="ru-RU" altLang="en-US" sz="3200" dirty="0"/>
          </a:p>
        </p:txBody>
      </p:sp>
      <p:sp>
        <p:nvSpPr>
          <p:cNvPr id="6147" name="Содержимое 3"/>
          <p:cNvSpPr>
            <a:spLocks noGrp="1"/>
          </p:cNvSpPr>
          <p:nvPr>
            <p:ph idx="1"/>
          </p:nvPr>
        </p:nvSpPr>
        <p:spPr>
          <a:xfrm>
            <a:off x="468313" y="731873"/>
            <a:ext cx="8229600" cy="5184775"/>
          </a:xfrm>
        </p:spPr>
        <p:txBody>
          <a:bodyPr/>
          <a:lstStyle/>
          <a:p>
            <a:pPr>
              <a:buFont typeface="Wingdings 2" panose="05020102010507070707" pitchFamily="18" charset="2"/>
              <a:buNone/>
            </a:pPr>
            <a:r>
              <a:rPr lang="ru-RU" altLang="en-US" sz="1800" dirty="0">
                <a:latin typeface="Arial" panose="020B0604020202020204" pitchFamily="34" charset="0"/>
                <a:cs typeface="Arial" panose="020B0604020202020204" pitchFamily="34" charset="0"/>
              </a:rPr>
              <a:t>                                  </a:t>
            </a:r>
          </a:p>
          <a:p>
            <a:pPr marL="0" indent="0">
              <a:buNone/>
            </a:pPr>
            <a:endParaRPr lang="ru-RU" altLang="en-US" dirty="0"/>
          </a:p>
        </p:txBody>
      </p:sp>
      <p:sp>
        <p:nvSpPr>
          <p:cNvPr id="8" name="TextBox 7"/>
          <p:cNvSpPr txBox="1"/>
          <p:nvPr/>
        </p:nvSpPr>
        <p:spPr>
          <a:xfrm>
            <a:off x="2987824" y="541883"/>
            <a:ext cx="2736304" cy="830997"/>
          </a:xfrm>
          <a:prstGeom prst="rect">
            <a:avLst/>
          </a:prstGeom>
          <a:noFill/>
        </p:spPr>
        <p:txBody>
          <a:bodyPr wrap="square" rtlCol="0">
            <a:spAutoFit/>
          </a:bodyPr>
          <a:lstStyle/>
          <a:p>
            <a:pPr algn="ctr"/>
            <a:r>
              <a:rPr lang="en-US" sz="2400" b="1" dirty="0">
                <a:solidFill>
                  <a:srgbClr val="0070C0"/>
                </a:solidFill>
              </a:rPr>
              <a:t>Candidates</a:t>
            </a:r>
            <a:endParaRPr lang="ru-RU" sz="2400" b="1" dirty="0">
              <a:solidFill>
                <a:srgbClr val="0070C0"/>
              </a:solidFill>
            </a:endParaRPr>
          </a:p>
          <a:p>
            <a:pPr algn="ctr"/>
            <a:endParaRPr lang="en-GB" sz="2400" b="1" dirty="0">
              <a:solidFill>
                <a:srgbClr val="0070C0"/>
              </a:solidFill>
            </a:endParaRPr>
          </a:p>
        </p:txBody>
      </p:sp>
      <p:sp>
        <p:nvSpPr>
          <p:cNvPr id="5" name="TextBox 4"/>
          <p:cNvSpPr txBox="1"/>
          <p:nvPr/>
        </p:nvSpPr>
        <p:spPr>
          <a:xfrm>
            <a:off x="1691680" y="1347583"/>
            <a:ext cx="5616624" cy="1200329"/>
          </a:xfrm>
          <a:prstGeom prst="rect">
            <a:avLst/>
          </a:prstGeom>
          <a:noFill/>
        </p:spPr>
        <p:txBody>
          <a:bodyPr wrap="square" rtlCol="0">
            <a:spAutoFit/>
          </a:bodyPr>
          <a:lstStyle/>
          <a:p>
            <a:pPr algn="ctr"/>
            <a:r>
              <a:rPr lang="en-US" sz="2400" b="1" dirty="0">
                <a:solidFill>
                  <a:srgbClr val="0070C0"/>
                </a:solidFill>
              </a:rPr>
              <a:t>Our prime and only focus - software engineers (IT specialists) search and selection for the projects </a:t>
            </a:r>
            <a:endParaRPr lang="en-GB" sz="2400" b="1" dirty="0">
              <a:solidFill>
                <a:srgbClr val="0070C0"/>
              </a:solidFill>
            </a:endParaRPr>
          </a:p>
        </p:txBody>
      </p:sp>
      <p:sp>
        <p:nvSpPr>
          <p:cNvPr id="2" name="Номер слайда 1"/>
          <p:cNvSpPr>
            <a:spLocks noGrp="1"/>
          </p:cNvSpPr>
          <p:nvPr>
            <p:ph type="sldNum" sz="quarter" idx="12"/>
          </p:nvPr>
        </p:nvSpPr>
        <p:spPr/>
        <p:txBody>
          <a:bodyPr/>
          <a:lstStyle/>
          <a:p>
            <a:pPr>
              <a:defRPr/>
            </a:pPr>
            <a:fld id="{9E53473C-9637-40CF-A1B2-44E0AD0E5727}" type="slidenum">
              <a:rPr lang="ru-RU" altLang="en-US" smtClean="0"/>
              <a:pPr>
                <a:defRPr/>
              </a:pPr>
              <a:t>10</a:t>
            </a:fld>
            <a:endParaRPr lang="ru-RU" altLang="en-US"/>
          </a:p>
        </p:txBody>
      </p:sp>
    </p:spTree>
    <p:extLst>
      <p:ext uri="{BB962C8B-B14F-4D97-AF65-F5344CB8AC3E}">
        <p14:creationId xmlns:p14="http://schemas.microsoft.com/office/powerpoint/2010/main" val="92808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a:xfrm>
            <a:off x="468313" y="188913"/>
            <a:ext cx="8229600" cy="1143000"/>
          </a:xfrm>
        </p:spPr>
        <p:txBody>
          <a:bodyPr/>
          <a:lstStyle/>
          <a:p>
            <a:pPr algn="ctr" eaLnBrk="1" hangingPunct="1"/>
            <a:br>
              <a:rPr lang="en-US" altLang="en-US" sz="3200" dirty="0"/>
            </a:br>
            <a:endParaRPr lang="ru-RU" altLang="en-US" sz="3200" dirty="0"/>
          </a:p>
        </p:txBody>
      </p:sp>
      <p:sp>
        <p:nvSpPr>
          <p:cNvPr id="6147" name="Содержимое 3"/>
          <p:cNvSpPr>
            <a:spLocks noGrp="1"/>
          </p:cNvSpPr>
          <p:nvPr>
            <p:ph idx="1"/>
          </p:nvPr>
        </p:nvSpPr>
        <p:spPr>
          <a:xfrm>
            <a:off x="468313" y="731873"/>
            <a:ext cx="8229600" cy="5184775"/>
          </a:xfrm>
        </p:spPr>
        <p:txBody>
          <a:bodyPr/>
          <a:lstStyle/>
          <a:p>
            <a:pPr>
              <a:buFont typeface="Wingdings 2" panose="05020102010507070707" pitchFamily="18" charset="2"/>
              <a:buNone/>
            </a:pPr>
            <a:r>
              <a:rPr lang="ru-RU" altLang="en-US" sz="1800" dirty="0">
                <a:latin typeface="Arial" panose="020B0604020202020204" pitchFamily="34" charset="0"/>
                <a:cs typeface="Arial" panose="020B0604020202020204" pitchFamily="34" charset="0"/>
              </a:rPr>
              <a:t>                                  </a:t>
            </a:r>
          </a:p>
          <a:p>
            <a:endParaRPr lang="ru-RU" altLang="en-US" dirty="0"/>
          </a:p>
        </p:txBody>
      </p:sp>
      <p:sp>
        <p:nvSpPr>
          <p:cNvPr id="8" name="TextBox 7"/>
          <p:cNvSpPr txBox="1"/>
          <p:nvPr/>
        </p:nvSpPr>
        <p:spPr>
          <a:xfrm>
            <a:off x="1403648" y="547083"/>
            <a:ext cx="5688632" cy="1569660"/>
          </a:xfrm>
          <a:prstGeom prst="rect">
            <a:avLst/>
          </a:prstGeom>
          <a:noFill/>
        </p:spPr>
        <p:txBody>
          <a:bodyPr wrap="square" rtlCol="0">
            <a:spAutoFit/>
          </a:bodyPr>
          <a:lstStyle/>
          <a:p>
            <a:pPr algn="ctr"/>
            <a:r>
              <a:rPr lang="en-US" sz="2400" b="1" dirty="0">
                <a:solidFill>
                  <a:srgbClr val="0070C0"/>
                </a:solidFill>
              </a:rPr>
              <a:t>SEO – </a:t>
            </a:r>
            <a:r>
              <a:rPr lang="ru-RU" sz="2400" b="1" dirty="0">
                <a:solidFill>
                  <a:srgbClr val="0070C0"/>
                </a:solidFill>
              </a:rPr>
              <a:t>продвижение сайта и его поиск в поисковых системах</a:t>
            </a:r>
          </a:p>
          <a:p>
            <a:pPr algn="ctr"/>
            <a:endParaRPr lang="ru-RU" sz="2400" b="1" dirty="0">
              <a:solidFill>
                <a:srgbClr val="0070C0"/>
              </a:solidFill>
            </a:endParaRPr>
          </a:p>
          <a:p>
            <a:pPr algn="ctr"/>
            <a:endParaRPr lang="en-GB" sz="2400" b="1" dirty="0">
              <a:solidFill>
                <a:srgbClr val="0070C0"/>
              </a:solidFill>
            </a:endParaRPr>
          </a:p>
        </p:txBody>
      </p:sp>
      <p:sp>
        <p:nvSpPr>
          <p:cNvPr id="5" name="TextBox 4"/>
          <p:cNvSpPr txBox="1"/>
          <p:nvPr/>
        </p:nvSpPr>
        <p:spPr>
          <a:xfrm>
            <a:off x="251520" y="1342039"/>
            <a:ext cx="8568952" cy="1754326"/>
          </a:xfrm>
          <a:prstGeom prst="rect">
            <a:avLst/>
          </a:prstGeom>
          <a:noFill/>
        </p:spPr>
        <p:txBody>
          <a:bodyPr wrap="square" rtlCol="0">
            <a:spAutoFit/>
          </a:bodyPr>
          <a:lstStyle/>
          <a:p>
            <a:pPr lvl="0"/>
            <a:r>
              <a:rPr lang="ru-RU" dirty="0"/>
              <a:t>Стоит указать в </a:t>
            </a:r>
            <a:r>
              <a:rPr lang="ru-RU" dirty="0" err="1"/>
              <a:t>title</a:t>
            </a:r>
            <a:r>
              <a:rPr lang="ru-RU" dirty="0"/>
              <a:t> все входящие слова в поисковый запрос (синонимы, спектральные слова).</a:t>
            </a:r>
            <a:endParaRPr lang="en-GB" dirty="0"/>
          </a:p>
          <a:p>
            <a:br>
              <a:rPr lang="ru-RU" dirty="0"/>
            </a:br>
            <a:r>
              <a:rPr lang="ru-RU" dirty="0"/>
              <a:t>В заключение хотелось бы отметить, что для достижения успеха необходимо тщательно тестировать свой сайт. Причём начинать можно и нужно еще до запуска</a:t>
            </a:r>
          </a:p>
          <a:p>
            <a:r>
              <a:rPr lang="ru-RU" dirty="0"/>
              <a:t> </a:t>
            </a:r>
            <a:endParaRPr lang="en-GB" sz="2400" b="1" dirty="0">
              <a:solidFill>
                <a:srgbClr val="0070C0"/>
              </a:solidFill>
            </a:endParaRPr>
          </a:p>
        </p:txBody>
      </p:sp>
      <p:sp>
        <p:nvSpPr>
          <p:cNvPr id="6" name="TextBox 5"/>
          <p:cNvSpPr txBox="1"/>
          <p:nvPr/>
        </p:nvSpPr>
        <p:spPr>
          <a:xfrm>
            <a:off x="345754" y="3429000"/>
            <a:ext cx="8114678" cy="1754326"/>
          </a:xfrm>
          <a:prstGeom prst="rect">
            <a:avLst/>
          </a:prstGeom>
          <a:noFill/>
        </p:spPr>
        <p:txBody>
          <a:bodyPr wrap="square" rtlCol="0">
            <a:spAutoFit/>
          </a:bodyPr>
          <a:lstStyle/>
          <a:p>
            <a:pPr algn="ctr"/>
            <a:endParaRPr lang="ru-RU" sz="2400" b="1" dirty="0">
              <a:solidFill>
                <a:srgbClr val="0070C0"/>
              </a:solidFill>
            </a:endParaRPr>
          </a:p>
          <a:p>
            <a:pPr marL="457200" indent="-457200" algn="ctr">
              <a:buAutoNum type="arabicPeriod"/>
            </a:pPr>
            <a:r>
              <a:rPr lang="ru-RU" dirty="0"/>
              <a:t>в котором приведены результаты анализа «силы» параметров, влияющих на попадание сайта в топ выдачи поисковой системы. </a:t>
            </a:r>
          </a:p>
          <a:p>
            <a:pPr marL="457200" indent="-457200" algn="ctr">
              <a:buAutoNum type="arabicPeriod"/>
            </a:pPr>
            <a:r>
              <a:rPr lang="ru-RU" sz="2400" b="1" dirty="0" err="1">
                <a:solidFill>
                  <a:srgbClr val="0070C0"/>
                </a:solidFill>
              </a:rPr>
              <a:t>Матрикснет</a:t>
            </a:r>
            <a:endParaRPr lang="ru-RU" sz="2400" b="1" dirty="0">
              <a:solidFill>
                <a:srgbClr val="0070C0"/>
              </a:solidFill>
            </a:endParaRPr>
          </a:p>
          <a:p>
            <a:pPr marL="457200" indent="-457200" algn="ctr">
              <a:buAutoNum type="arabicPeriod"/>
            </a:pPr>
            <a:r>
              <a:rPr lang="en-US" sz="2400" b="1" dirty="0">
                <a:solidFill>
                  <a:srgbClr val="0070C0"/>
                </a:solidFill>
              </a:rPr>
              <a:t>SEO - </a:t>
            </a:r>
            <a:r>
              <a:rPr lang="ru-RU" sz="2400" b="1" dirty="0">
                <a:solidFill>
                  <a:srgbClr val="0070C0"/>
                </a:solidFill>
              </a:rPr>
              <a:t>аналитика</a:t>
            </a:r>
            <a:endParaRPr lang="en-GB" sz="2400" b="1" dirty="0">
              <a:solidFill>
                <a:srgbClr val="0070C0"/>
              </a:solidFill>
            </a:endParaRPr>
          </a:p>
        </p:txBody>
      </p:sp>
      <p:sp>
        <p:nvSpPr>
          <p:cNvPr id="2" name="Номер слайда 1"/>
          <p:cNvSpPr>
            <a:spLocks noGrp="1"/>
          </p:cNvSpPr>
          <p:nvPr>
            <p:ph type="sldNum" sz="quarter" idx="12"/>
          </p:nvPr>
        </p:nvSpPr>
        <p:spPr/>
        <p:txBody>
          <a:bodyPr/>
          <a:lstStyle/>
          <a:p>
            <a:pPr>
              <a:defRPr/>
            </a:pPr>
            <a:fld id="{9E53473C-9637-40CF-A1B2-44E0AD0E5727}" type="slidenum">
              <a:rPr lang="ru-RU" altLang="en-US" smtClean="0"/>
              <a:pPr>
                <a:defRPr/>
              </a:pPr>
              <a:t>11</a:t>
            </a:fld>
            <a:endParaRPr lang="ru-RU" altLang="en-US"/>
          </a:p>
        </p:txBody>
      </p:sp>
    </p:spTree>
    <p:extLst>
      <p:ext uri="{BB962C8B-B14F-4D97-AF65-F5344CB8AC3E}">
        <p14:creationId xmlns:p14="http://schemas.microsoft.com/office/powerpoint/2010/main" val="2401965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a:xfrm>
            <a:off x="468313" y="188913"/>
            <a:ext cx="8229600" cy="1143000"/>
          </a:xfrm>
        </p:spPr>
        <p:txBody>
          <a:bodyPr/>
          <a:lstStyle/>
          <a:p>
            <a:pPr algn="ctr" eaLnBrk="1" hangingPunct="1"/>
            <a:br>
              <a:rPr lang="en-US" altLang="en-US" sz="3200" dirty="0"/>
            </a:br>
            <a:endParaRPr lang="ru-RU" altLang="en-US" sz="3200" dirty="0"/>
          </a:p>
        </p:txBody>
      </p:sp>
      <p:sp>
        <p:nvSpPr>
          <p:cNvPr id="6147" name="Содержимое 3"/>
          <p:cNvSpPr>
            <a:spLocks noGrp="1"/>
          </p:cNvSpPr>
          <p:nvPr>
            <p:ph idx="1"/>
          </p:nvPr>
        </p:nvSpPr>
        <p:spPr>
          <a:xfrm>
            <a:off x="468313" y="731873"/>
            <a:ext cx="8229600" cy="5184775"/>
          </a:xfrm>
        </p:spPr>
        <p:txBody>
          <a:bodyPr/>
          <a:lstStyle/>
          <a:p>
            <a:pPr>
              <a:buFont typeface="Wingdings 2" panose="05020102010507070707" pitchFamily="18" charset="2"/>
              <a:buNone/>
            </a:pPr>
            <a:r>
              <a:rPr lang="ru-RU" altLang="en-US" sz="1800" dirty="0">
                <a:latin typeface="Arial" panose="020B0604020202020204" pitchFamily="34" charset="0"/>
                <a:cs typeface="Arial" panose="020B0604020202020204" pitchFamily="34" charset="0"/>
              </a:rPr>
              <a:t>                                  </a:t>
            </a:r>
          </a:p>
          <a:p>
            <a:endParaRPr lang="ru-RU" altLang="en-US" dirty="0"/>
          </a:p>
        </p:txBody>
      </p:sp>
      <p:sp>
        <p:nvSpPr>
          <p:cNvPr id="8" name="TextBox 7"/>
          <p:cNvSpPr txBox="1"/>
          <p:nvPr/>
        </p:nvSpPr>
        <p:spPr>
          <a:xfrm>
            <a:off x="3203848" y="2204864"/>
            <a:ext cx="2590945" cy="4154984"/>
          </a:xfrm>
          <a:prstGeom prst="rect">
            <a:avLst/>
          </a:prstGeom>
          <a:noFill/>
        </p:spPr>
        <p:txBody>
          <a:bodyPr wrap="square" rtlCol="0">
            <a:spAutoFit/>
          </a:bodyPr>
          <a:lstStyle/>
          <a:p>
            <a:pPr algn="ctr"/>
            <a:r>
              <a:rPr lang="en-US" sz="2400" b="1" dirty="0">
                <a:solidFill>
                  <a:srgbClr val="0070C0"/>
                </a:solidFill>
              </a:rPr>
              <a:t>Technology</a:t>
            </a:r>
          </a:p>
          <a:p>
            <a:pPr algn="ctr"/>
            <a:r>
              <a:rPr lang="en-US" sz="2400" b="1" dirty="0">
                <a:solidFill>
                  <a:srgbClr val="0070C0"/>
                </a:solidFill>
              </a:rPr>
              <a:t>Engineering</a:t>
            </a:r>
          </a:p>
          <a:p>
            <a:pPr algn="ctr"/>
            <a:r>
              <a:rPr lang="en-US" sz="2400" b="1" dirty="0">
                <a:solidFill>
                  <a:srgbClr val="0070C0"/>
                </a:solidFill>
              </a:rPr>
              <a:t>Life Science</a:t>
            </a:r>
          </a:p>
          <a:p>
            <a:pPr algn="ctr"/>
            <a:endParaRPr lang="en-US" sz="2400" b="1" dirty="0">
              <a:solidFill>
                <a:srgbClr val="0070C0"/>
              </a:solidFill>
            </a:endParaRPr>
          </a:p>
          <a:p>
            <a:pPr algn="ctr"/>
            <a:endParaRPr lang="en-US" sz="2400" b="1" dirty="0">
              <a:solidFill>
                <a:srgbClr val="0070C0"/>
              </a:solidFill>
            </a:endParaRPr>
          </a:p>
          <a:p>
            <a:pPr algn="ctr"/>
            <a:r>
              <a:rPr lang="en-US" sz="2400" b="1" dirty="0">
                <a:solidFill>
                  <a:srgbClr val="0070C0"/>
                </a:solidFill>
              </a:rPr>
              <a:t>Bringing skilled people with great companies to build the future of our universe</a:t>
            </a:r>
            <a:endParaRPr lang="ru-RU" sz="2400" b="1" dirty="0">
              <a:solidFill>
                <a:srgbClr val="0070C0"/>
              </a:solidFill>
            </a:endParaRPr>
          </a:p>
          <a:p>
            <a:pPr algn="ctr"/>
            <a:endParaRPr lang="en-GB" sz="2400" b="1" dirty="0">
              <a:solidFill>
                <a:srgbClr val="0070C0"/>
              </a:solidFill>
            </a:endParaRPr>
          </a:p>
        </p:txBody>
      </p:sp>
      <p:sp>
        <p:nvSpPr>
          <p:cNvPr id="2" name="Номер слайда 1"/>
          <p:cNvSpPr>
            <a:spLocks noGrp="1"/>
          </p:cNvSpPr>
          <p:nvPr>
            <p:ph type="sldNum" sz="quarter" idx="12"/>
          </p:nvPr>
        </p:nvSpPr>
        <p:spPr/>
        <p:txBody>
          <a:bodyPr/>
          <a:lstStyle/>
          <a:p>
            <a:pPr>
              <a:defRPr/>
            </a:pPr>
            <a:fld id="{9E53473C-9637-40CF-A1B2-44E0AD0E5727}" type="slidenum">
              <a:rPr lang="ru-RU" altLang="en-US" smtClean="0"/>
              <a:pPr>
                <a:defRPr/>
              </a:pPr>
              <a:t>12</a:t>
            </a:fld>
            <a:endParaRPr lang="ru-RU" altLang="en-US"/>
          </a:p>
        </p:txBody>
      </p:sp>
    </p:spTree>
    <p:extLst>
      <p:ext uri="{BB962C8B-B14F-4D97-AF65-F5344CB8AC3E}">
        <p14:creationId xmlns:p14="http://schemas.microsoft.com/office/powerpoint/2010/main" val="731881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a:xfrm>
            <a:off x="468313" y="188913"/>
            <a:ext cx="8229600" cy="1143000"/>
          </a:xfrm>
        </p:spPr>
        <p:txBody>
          <a:bodyPr/>
          <a:lstStyle/>
          <a:p>
            <a:pPr algn="ctr" eaLnBrk="1" hangingPunct="1"/>
            <a:br>
              <a:rPr lang="en-US" altLang="en-US" sz="3200" dirty="0"/>
            </a:br>
            <a:endParaRPr lang="ru-RU" altLang="en-US" sz="3200" dirty="0"/>
          </a:p>
        </p:txBody>
      </p:sp>
      <p:sp>
        <p:nvSpPr>
          <p:cNvPr id="6147" name="Содержимое 3"/>
          <p:cNvSpPr>
            <a:spLocks noGrp="1"/>
          </p:cNvSpPr>
          <p:nvPr>
            <p:ph idx="1"/>
          </p:nvPr>
        </p:nvSpPr>
        <p:spPr>
          <a:xfrm>
            <a:off x="468313" y="731873"/>
            <a:ext cx="8229600" cy="5184775"/>
          </a:xfrm>
        </p:spPr>
        <p:txBody>
          <a:bodyPr/>
          <a:lstStyle/>
          <a:p>
            <a:pPr>
              <a:buFont typeface="Wingdings 2" panose="05020102010507070707" pitchFamily="18" charset="2"/>
              <a:buNone/>
            </a:pPr>
            <a:r>
              <a:rPr lang="ru-RU" altLang="en-US" sz="1800" dirty="0">
                <a:latin typeface="Arial" panose="020B0604020202020204" pitchFamily="34" charset="0"/>
                <a:cs typeface="Arial" panose="020B0604020202020204" pitchFamily="34" charset="0"/>
              </a:rPr>
              <a:t>                                  </a:t>
            </a:r>
          </a:p>
          <a:p>
            <a:endParaRPr lang="ru-RU" altLang="en-US" dirty="0"/>
          </a:p>
        </p:txBody>
      </p:sp>
      <p:sp>
        <p:nvSpPr>
          <p:cNvPr id="2" name="TextBox 1"/>
          <p:cNvSpPr txBox="1"/>
          <p:nvPr/>
        </p:nvSpPr>
        <p:spPr>
          <a:xfrm>
            <a:off x="1187624" y="764704"/>
            <a:ext cx="6912768" cy="369332"/>
          </a:xfrm>
          <a:prstGeom prst="rect">
            <a:avLst/>
          </a:prstGeom>
          <a:noFill/>
        </p:spPr>
        <p:txBody>
          <a:bodyPr wrap="square" rtlCol="0">
            <a:spAutoFit/>
          </a:bodyPr>
          <a:lstStyle/>
          <a:p>
            <a:r>
              <a:rPr lang="ru-RU" dirty="0"/>
              <a:t>Настроить автоматический ответ и лого (как у </a:t>
            </a:r>
            <a:r>
              <a:rPr lang="en-US"/>
              <a:t>KALE)</a:t>
            </a:r>
            <a:endParaRPr lang="ru-RU"/>
          </a:p>
        </p:txBody>
      </p:sp>
      <p:pic>
        <p:nvPicPr>
          <p:cNvPr id="1027" name="Picture 3" descr="C:\Users\Пользователь\Desktop\апр.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96752"/>
            <a:ext cx="7416824" cy="5432026"/>
          </a:xfrm>
          <a:prstGeom prst="rect">
            <a:avLst/>
          </a:prstGeom>
          <a:noFill/>
          <a:extLst>
            <a:ext uri="{909E8E84-426E-40DD-AFC4-6F175D3DCCD1}">
              <a14:hiddenFill xmlns:a14="http://schemas.microsoft.com/office/drawing/2010/main">
                <a:solidFill>
                  <a:srgbClr val="FFFFFF"/>
                </a:solidFill>
              </a14:hiddenFill>
            </a:ext>
          </a:extLst>
        </p:spPr>
      </p:pic>
      <p:sp>
        <p:nvSpPr>
          <p:cNvPr id="3" name="Номер слайда 2"/>
          <p:cNvSpPr>
            <a:spLocks noGrp="1"/>
          </p:cNvSpPr>
          <p:nvPr>
            <p:ph type="sldNum" sz="quarter" idx="12"/>
          </p:nvPr>
        </p:nvSpPr>
        <p:spPr/>
        <p:txBody>
          <a:bodyPr/>
          <a:lstStyle/>
          <a:p>
            <a:pPr>
              <a:defRPr/>
            </a:pPr>
            <a:fld id="{9E53473C-9637-40CF-A1B2-44E0AD0E5727}" type="slidenum">
              <a:rPr lang="ru-RU" altLang="en-US" smtClean="0"/>
              <a:pPr>
                <a:defRPr/>
              </a:pPr>
              <a:t>13</a:t>
            </a:fld>
            <a:endParaRPr lang="ru-RU" altLang="en-US"/>
          </a:p>
        </p:txBody>
      </p:sp>
    </p:spTree>
    <p:extLst>
      <p:ext uri="{BB962C8B-B14F-4D97-AF65-F5344CB8AC3E}">
        <p14:creationId xmlns:p14="http://schemas.microsoft.com/office/powerpoint/2010/main" val="3919925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кругленный прямоугольник 2"/>
          <p:cNvSpPr/>
          <p:nvPr/>
        </p:nvSpPr>
        <p:spPr>
          <a:xfrm>
            <a:off x="4788024" y="476672"/>
            <a:ext cx="2808312" cy="554461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46" name="Заголовок 1"/>
          <p:cNvSpPr>
            <a:spLocks noGrp="1"/>
          </p:cNvSpPr>
          <p:nvPr>
            <p:ph type="title"/>
          </p:nvPr>
        </p:nvSpPr>
        <p:spPr>
          <a:xfrm>
            <a:off x="467544" y="260648"/>
            <a:ext cx="8229600" cy="1143000"/>
          </a:xfrm>
        </p:spPr>
        <p:txBody>
          <a:bodyPr/>
          <a:lstStyle/>
          <a:p>
            <a:pPr algn="ctr" eaLnBrk="1" hangingPunct="1"/>
            <a:br>
              <a:rPr lang="en-US" altLang="en-US" sz="3200" dirty="0"/>
            </a:br>
            <a:endParaRPr lang="ru-RU" altLang="en-US" sz="3200" dirty="0"/>
          </a:p>
        </p:txBody>
      </p:sp>
      <p:sp>
        <p:nvSpPr>
          <p:cNvPr id="6147" name="Содержимое 3"/>
          <p:cNvSpPr>
            <a:spLocks noGrp="1"/>
          </p:cNvSpPr>
          <p:nvPr>
            <p:ph idx="1"/>
          </p:nvPr>
        </p:nvSpPr>
        <p:spPr>
          <a:xfrm>
            <a:off x="468313" y="731873"/>
            <a:ext cx="3455615" cy="5184775"/>
          </a:xfrm>
        </p:spPr>
        <p:txBody>
          <a:bodyPr/>
          <a:lstStyle/>
          <a:p>
            <a:pPr>
              <a:buFont typeface="Wingdings 2" panose="05020102010507070707" pitchFamily="18" charset="2"/>
              <a:buNone/>
            </a:pPr>
            <a:r>
              <a:rPr lang="ru-RU" altLang="en-US" sz="1800" dirty="0">
                <a:latin typeface="Arial" panose="020B0604020202020204" pitchFamily="34" charset="0"/>
                <a:cs typeface="Arial" panose="020B0604020202020204" pitchFamily="34" charset="0"/>
              </a:rPr>
              <a:t>                                  </a:t>
            </a:r>
          </a:p>
          <a:p>
            <a:endParaRPr lang="ru-RU" altLang="en-US" dirty="0"/>
          </a:p>
        </p:txBody>
      </p:sp>
      <p:sp>
        <p:nvSpPr>
          <p:cNvPr id="8" name="TextBox 7"/>
          <p:cNvSpPr txBox="1"/>
          <p:nvPr/>
        </p:nvSpPr>
        <p:spPr>
          <a:xfrm>
            <a:off x="4896707" y="764704"/>
            <a:ext cx="2590945" cy="5970865"/>
          </a:xfrm>
          <a:prstGeom prst="rect">
            <a:avLst/>
          </a:prstGeom>
          <a:noFill/>
        </p:spPr>
        <p:txBody>
          <a:bodyPr wrap="square" rtlCol="0">
            <a:spAutoFit/>
          </a:bodyPr>
          <a:lstStyle/>
          <a:p>
            <a:pPr algn="ctr"/>
            <a:r>
              <a:rPr lang="ru-RU" b="1" dirty="0">
                <a:solidFill>
                  <a:srgbClr val="0070C0"/>
                </a:solidFill>
              </a:rPr>
              <a:t>      </a:t>
            </a:r>
            <a:endParaRPr lang="en-US" b="1" dirty="0">
              <a:solidFill>
                <a:srgbClr val="0070C0"/>
              </a:solidFill>
            </a:endParaRPr>
          </a:p>
          <a:p>
            <a:pPr algn="ctr"/>
            <a:endParaRPr lang="ru-RU" sz="1400" b="1" dirty="0">
              <a:solidFill>
                <a:srgbClr val="0070C0"/>
              </a:solidFill>
            </a:endParaRPr>
          </a:p>
          <a:p>
            <a:pPr algn="ctr"/>
            <a:r>
              <a:rPr lang="en-US" sz="1400" b="1" dirty="0">
                <a:solidFill>
                  <a:srgbClr val="0070C0"/>
                </a:solidFill>
              </a:rPr>
              <a:t>Tech Talent Recruitment </a:t>
            </a:r>
          </a:p>
          <a:p>
            <a:pPr algn="ctr"/>
            <a:r>
              <a:rPr lang="en-US" sz="1400" b="1" dirty="0">
                <a:solidFill>
                  <a:srgbClr val="0070C0"/>
                </a:solidFill>
              </a:rPr>
              <a:t>in Russian Federation</a:t>
            </a:r>
            <a:endParaRPr lang="ru-RU" sz="1400" b="1" dirty="0">
              <a:solidFill>
                <a:srgbClr val="0070C0"/>
              </a:solidFill>
            </a:endParaRPr>
          </a:p>
          <a:p>
            <a:pPr algn="ctr"/>
            <a:endParaRPr lang="ru-RU" sz="1200" b="1" dirty="0">
              <a:solidFill>
                <a:srgbClr val="0070C0"/>
              </a:solidFill>
            </a:endParaRPr>
          </a:p>
          <a:p>
            <a:pPr algn="ctr"/>
            <a:r>
              <a:rPr lang="en-US" sz="1400" dirty="0">
                <a:solidFill>
                  <a:srgbClr val="0070C0"/>
                </a:solidFill>
              </a:rPr>
              <a:t>Supporting Clients to find best available Tech Talents in Russia. </a:t>
            </a:r>
          </a:p>
          <a:p>
            <a:pPr algn="ctr"/>
            <a:endParaRPr lang="en-US" sz="1600" dirty="0">
              <a:solidFill>
                <a:srgbClr val="0070C0"/>
              </a:solidFill>
            </a:endParaRPr>
          </a:p>
          <a:p>
            <a:pPr algn="ctr"/>
            <a:r>
              <a:rPr lang="en-US" sz="1400" dirty="0">
                <a:solidFill>
                  <a:srgbClr val="0070C0"/>
                </a:solidFill>
              </a:rPr>
              <a:t>I am a Client</a:t>
            </a:r>
          </a:p>
          <a:p>
            <a:pPr algn="ctr"/>
            <a:endParaRPr lang="ru-RU" sz="1600" dirty="0">
              <a:solidFill>
                <a:srgbClr val="0070C0"/>
              </a:solidFill>
            </a:endParaRPr>
          </a:p>
          <a:p>
            <a:pPr algn="ctr"/>
            <a:r>
              <a:rPr lang="en-US" sz="1400" dirty="0">
                <a:solidFill>
                  <a:srgbClr val="0070C0"/>
                </a:solidFill>
              </a:rPr>
              <a:t>I am a Candidate</a:t>
            </a:r>
          </a:p>
          <a:p>
            <a:pPr algn="ctr"/>
            <a:endParaRPr lang="en-US" sz="1000" dirty="0">
              <a:solidFill>
                <a:srgbClr val="0070C0"/>
              </a:solidFill>
            </a:endParaRPr>
          </a:p>
          <a:p>
            <a:pPr algn="ctr"/>
            <a:r>
              <a:rPr lang="en-US" sz="1400" dirty="0">
                <a:solidFill>
                  <a:srgbClr val="0070C0"/>
                </a:solidFill>
              </a:rPr>
              <a:t>Helping Candidates to discover new opportunities for further development.  </a:t>
            </a:r>
            <a:endParaRPr lang="ru-RU" sz="1400" dirty="0">
              <a:solidFill>
                <a:srgbClr val="0070C0"/>
              </a:solidFill>
            </a:endParaRPr>
          </a:p>
          <a:p>
            <a:pPr algn="ctr"/>
            <a:r>
              <a:rPr lang="en-US" sz="1400" dirty="0">
                <a:solidFill>
                  <a:srgbClr val="0070C0"/>
                </a:solidFill>
              </a:rPr>
              <a:t>   </a:t>
            </a:r>
          </a:p>
          <a:p>
            <a:pPr algn="ctr"/>
            <a:r>
              <a:rPr lang="en-US" sz="1200" b="1" dirty="0">
                <a:solidFill>
                  <a:srgbClr val="0070C0"/>
                </a:solidFill>
              </a:rPr>
              <a:t>We Russia based Tech Recruitment agency that purely focused on digital talent acquisition and attraction (search and selection?). We giving our best in supporting companies of any size with best Russian tech / web / IT specialist.</a:t>
            </a:r>
          </a:p>
          <a:p>
            <a:pPr algn="ctr"/>
            <a:endParaRPr lang="en-US" sz="1200" b="1" dirty="0">
              <a:solidFill>
                <a:srgbClr val="0070C0"/>
              </a:solidFill>
            </a:endParaRPr>
          </a:p>
          <a:p>
            <a:pPr algn="ctr"/>
            <a:endParaRPr lang="ru-RU" sz="1200" b="1" dirty="0">
              <a:solidFill>
                <a:srgbClr val="0070C0"/>
              </a:solidFill>
            </a:endParaRPr>
          </a:p>
          <a:p>
            <a:pPr algn="ctr"/>
            <a:endParaRPr lang="en-US" sz="1200" b="1" dirty="0">
              <a:solidFill>
                <a:srgbClr val="0070C0"/>
              </a:solidFill>
            </a:endParaRPr>
          </a:p>
          <a:p>
            <a:pPr algn="ctr"/>
            <a:endParaRPr lang="ru-RU" sz="1200" dirty="0">
              <a:solidFill>
                <a:srgbClr val="0070C0"/>
              </a:solidFill>
            </a:endParaRPr>
          </a:p>
          <a:p>
            <a:pPr algn="ctr"/>
            <a:endParaRPr lang="en-GB" sz="2400" b="1" dirty="0">
              <a:solidFill>
                <a:srgbClr val="0070C0"/>
              </a:solidFill>
            </a:endParaRPr>
          </a:p>
        </p:txBody>
      </p:sp>
      <p:sp>
        <p:nvSpPr>
          <p:cNvPr id="7" name="Скругленный прямоугольник 6"/>
          <p:cNvSpPr/>
          <p:nvPr/>
        </p:nvSpPr>
        <p:spPr>
          <a:xfrm>
            <a:off x="5587559" y="2528900"/>
            <a:ext cx="1260141" cy="360040"/>
          </a:xfrm>
          <a:prstGeom prst="roundRect">
            <a:avLst>
              <a:gd name="adj" fmla="val 4989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Скругленный прямоугольник 8"/>
          <p:cNvSpPr/>
          <p:nvPr/>
        </p:nvSpPr>
        <p:spPr>
          <a:xfrm>
            <a:off x="5400091" y="2939752"/>
            <a:ext cx="1584177" cy="360040"/>
          </a:xfrm>
          <a:prstGeom prst="roundRect">
            <a:avLst>
              <a:gd name="adj" fmla="val 4989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 name="Прямая соединительная линия 5"/>
          <p:cNvCxnSpPr/>
          <p:nvPr/>
        </p:nvCxnSpPr>
        <p:spPr>
          <a:xfrm>
            <a:off x="7092280" y="937937"/>
            <a:ext cx="2160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7092280" y="980728"/>
            <a:ext cx="2160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7092280" y="1052736"/>
            <a:ext cx="2160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9552" y="610815"/>
            <a:ext cx="3240360" cy="5447645"/>
          </a:xfrm>
          <a:prstGeom prst="rect">
            <a:avLst/>
          </a:prstGeom>
          <a:noFill/>
        </p:spPr>
        <p:txBody>
          <a:bodyPr wrap="square" rtlCol="0">
            <a:spAutoFit/>
          </a:bodyPr>
          <a:lstStyle/>
          <a:p>
            <a:pPr algn="ctr"/>
            <a:r>
              <a:rPr lang="ru-RU" b="1" dirty="0">
                <a:solidFill>
                  <a:srgbClr val="0070C0"/>
                </a:solidFill>
              </a:rPr>
              <a:t>Первая страница</a:t>
            </a:r>
            <a:r>
              <a:rPr lang="en-US" b="1" dirty="0">
                <a:solidFill>
                  <a:srgbClr val="0070C0"/>
                </a:solidFill>
              </a:rPr>
              <a:t> </a:t>
            </a:r>
            <a:r>
              <a:rPr lang="ru-RU" b="1" dirty="0">
                <a:solidFill>
                  <a:srgbClr val="0070C0"/>
                </a:solidFill>
              </a:rPr>
              <a:t>при заходе на сайт (что человек сразу видит)</a:t>
            </a:r>
            <a:r>
              <a:rPr lang="en-US" b="1" dirty="0">
                <a:solidFill>
                  <a:srgbClr val="0070C0"/>
                </a:solidFill>
              </a:rPr>
              <a:t>:</a:t>
            </a:r>
            <a:endParaRPr lang="ru-RU" b="1" dirty="0">
              <a:solidFill>
                <a:srgbClr val="0070C0"/>
              </a:solidFill>
            </a:endParaRPr>
          </a:p>
          <a:p>
            <a:endParaRPr lang="en-US" dirty="0"/>
          </a:p>
          <a:p>
            <a:pPr marL="342900" indent="-342900">
              <a:buAutoNum type="arabicPeriod"/>
            </a:pPr>
            <a:r>
              <a:rPr lang="ru-RU" sz="1200" dirty="0"/>
              <a:t>Первая строка с логотипом и меню остается неподвижной при прокрутке сайта вниз. Логотип, название и значок меню конечно должны быть ровными по горизонтали.</a:t>
            </a:r>
          </a:p>
          <a:p>
            <a:pPr marL="342900" indent="-342900">
              <a:buAutoNum type="arabicPeriod"/>
            </a:pPr>
            <a:r>
              <a:rPr lang="ru-RU" sz="1200" dirty="0"/>
              <a:t>Основной фон приблизительно сине-белым. Желательно, чтобы буквы были белыми на тепло-синем фоне.</a:t>
            </a:r>
          </a:p>
          <a:p>
            <a:pPr marL="342900" indent="-342900">
              <a:buAutoNum type="arabicPeriod"/>
            </a:pPr>
            <a:r>
              <a:rPr lang="ru-RU" sz="1200" dirty="0"/>
              <a:t>Шрифт необходимо подобрать из существующих бесплатных. Необходимо выбрать и согласовать заранее.</a:t>
            </a:r>
          </a:p>
          <a:p>
            <a:pPr marL="342900" indent="-342900">
              <a:buAutoNum type="arabicPeriod"/>
            </a:pPr>
            <a:r>
              <a:rPr lang="ru-RU" sz="1200" dirty="0"/>
              <a:t>На этой странице 2 кнопки – они должны быть </a:t>
            </a:r>
            <a:r>
              <a:rPr lang="en-US" sz="1200" dirty="0"/>
              <a:t>“</a:t>
            </a:r>
            <a:r>
              <a:rPr lang="ru-RU" sz="1200" dirty="0"/>
              <a:t>элегантно</a:t>
            </a:r>
            <a:r>
              <a:rPr lang="en-US" sz="1200" dirty="0"/>
              <a:t>”</a:t>
            </a:r>
            <a:r>
              <a:rPr lang="ru-RU" sz="1200" dirty="0"/>
              <a:t> выделены</a:t>
            </a:r>
            <a:r>
              <a:rPr lang="en-US" sz="1200" dirty="0"/>
              <a:t>. </a:t>
            </a:r>
            <a:r>
              <a:rPr lang="ru-RU" sz="1200" dirty="0"/>
              <a:t>Желательно оставить предложенные овалы (по форме)</a:t>
            </a:r>
          </a:p>
          <a:p>
            <a:pPr marL="342900" indent="-342900">
              <a:buAutoNum type="arabicPeriod"/>
            </a:pPr>
            <a:r>
              <a:rPr lang="ru-RU" sz="1200" dirty="0"/>
              <a:t>Логотип выбран следующий – (ниже) – он и будет расположен в </a:t>
            </a:r>
            <a:r>
              <a:rPr lang="en-US" sz="1200" dirty="0"/>
              <a:t>“</a:t>
            </a:r>
            <a:r>
              <a:rPr lang="ru-RU" sz="1200" dirty="0"/>
              <a:t>шапке</a:t>
            </a:r>
            <a:r>
              <a:rPr lang="en-US" sz="1200" dirty="0"/>
              <a:t>”</a:t>
            </a:r>
            <a:r>
              <a:rPr lang="ru-RU" sz="1200" dirty="0"/>
              <a:t> </a:t>
            </a:r>
            <a:r>
              <a:rPr lang="ru-RU" sz="1200" b="1" dirty="0"/>
              <a:t>СЛЕВА</a:t>
            </a:r>
            <a:r>
              <a:rPr lang="ru-RU" sz="1200" dirty="0"/>
              <a:t> которая остается неподвижной при прокрутке вниз. Логотип доступен во всех необходимых форматах.</a:t>
            </a:r>
          </a:p>
          <a:p>
            <a:pPr marL="342900" indent="-342900">
              <a:buAutoNum type="arabicPeriod"/>
            </a:pPr>
            <a:endParaRPr lang="ru-RU" sz="1200" dirty="0"/>
          </a:p>
          <a:p>
            <a:pPr marL="342900" indent="-342900">
              <a:buAutoNum type="arabicPeriod"/>
            </a:pPr>
            <a:endParaRPr lang="ru-RU" sz="1200" dirty="0"/>
          </a:p>
          <a:p>
            <a:pPr marL="342900" indent="-342900">
              <a:buAutoNum type="arabicPeriod"/>
            </a:pPr>
            <a:endParaRPr lang="ru-RU" sz="1200" dirty="0"/>
          </a:p>
        </p:txBody>
      </p:sp>
      <p:sp>
        <p:nvSpPr>
          <p:cNvPr id="2" name="Номер слайда 1"/>
          <p:cNvSpPr>
            <a:spLocks noGrp="1"/>
          </p:cNvSpPr>
          <p:nvPr>
            <p:ph type="sldNum" sz="quarter" idx="12"/>
          </p:nvPr>
        </p:nvSpPr>
        <p:spPr/>
        <p:txBody>
          <a:bodyPr/>
          <a:lstStyle/>
          <a:p>
            <a:pPr>
              <a:defRPr/>
            </a:pPr>
            <a:fld id="{9E53473C-9637-40CF-A1B2-44E0AD0E5727}" type="slidenum">
              <a:rPr lang="ru-RU" altLang="en-US" smtClean="0"/>
              <a:pPr>
                <a:defRPr/>
              </a:pPr>
              <a:t>2</a:t>
            </a:fld>
            <a:endParaRPr lang="ru-RU" altLang="en-US"/>
          </a:p>
        </p:txBody>
      </p:sp>
      <p:pic>
        <p:nvPicPr>
          <p:cNvPr id="1026" name="Picture 2" descr="C:\Users\Пользователь\Desktop\LOGO final 27.10.20 from Dmitry\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716" y="5683491"/>
            <a:ext cx="3574103" cy="74993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Соединительная линия уступом 4"/>
          <p:cNvCxnSpPr/>
          <p:nvPr/>
        </p:nvCxnSpPr>
        <p:spPr>
          <a:xfrm rot="5400000" flipH="1" flipV="1">
            <a:off x="1834944" y="3098930"/>
            <a:ext cx="4898052" cy="576066"/>
          </a:xfrm>
          <a:prstGeom prst="bentConnector3">
            <a:avLst>
              <a:gd name="adj1" fmla="val 10001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flipV="1">
            <a:off x="3635896" y="5835988"/>
            <a:ext cx="360041" cy="1"/>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 descr="C:\Users\Пользователь\Desktop\LOGO final 27.10.20 from Dmitry\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844814"/>
            <a:ext cx="1596030" cy="334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169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кругленный прямоугольник 2"/>
          <p:cNvSpPr/>
          <p:nvPr/>
        </p:nvSpPr>
        <p:spPr>
          <a:xfrm>
            <a:off x="4788024" y="476672"/>
            <a:ext cx="2808312" cy="554461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46" name="Заголовок 1"/>
          <p:cNvSpPr>
            <a:spLocks noGrp="1"/>
          </p:cNvSpPr>
          <p:nvPr>
            <p:ph type="title"/>
          </p:nvPr>
        </p:nvSpPr>
        <p:spPr>
          <a:xfrm>
            <a:off x="467544" y="260648"/>
            <a:ext cx="8229600" cy="1143000"/>
          </a:xfrm>
        </p:spPr>
        <p:txBody>
          <a:bodyPr/>
          <a:lstStyle/>
          <a:p>
            <a:pPr algn="ctr" eaLnBrk="1" hangingPunct="1"/>
            <a:br>
              <a:rPr lang="en-US" altLang="en-US" sz="3200" dirty="0"/>
            </a:br>
            <a:endParaRPr lang="ru-RU" altLang="en-US" sz="3200" dirty="0"/>
          </a:p>
        </p:txBody>
      </p:sp>
      <p:sp>
        <p:nvSpPr>
          <p:cNvPr id="6147" name="Содержимое 3"/>
          <p:cNvSpPr>
            <a:spLocks noGrp="1"/>
          </p:cNvSpPr>
          <p:nvPr>
            <p:ph idx="1"/>
          </p:nvPr>
        </p:nvSpPr>
        <p:spPr>
          <a:xfrm>
            <a:off x="468313" y="731873"/>
            <a:ext cx="3455615" cy="5184775"/>
          </a:xfrm>
        </p:spPr>
        <p:txBody>
          <a:bodyPr/>
          <a:lstStyle/>
          <a:p>
            <a:pPr>
              <a:buFont typeface="Wingdings 2" panose="05020102010507070707" pitchFamily="18" charset="2"/>
              <a:buNone/>
            </a:pPr>
            <a:r>
              <a:rPr lang="ru-RU" altLang="en-US" sz="1800" dirty="0">
                <a:latin typeface="Arial" panose="020B0604020202020204" pitchFamily="34" charset="0"/>
                <a:cs typeface="Arial" panose="020B0604020202020204" pitchFamily="34" charset="0"/>
              </a:rPr>
              <a:t>                                  </a:t>
            </a:r>
          </a:p>
          <a:p>
            <a:endParaRPr lang="ru-RU" altLang="en-US" dirty="0"/>
          </a:p>
        </p:txBody>
      </p:sp>
      <p:sp>
        <p:nvSpPr>
          <p:cNvPr id="8" name="TextBox 7"/>
          <p:cNvSpPr txBox="1"/>
          <p:nvPr/>
        </p:nvSpPr>
        <p:spPr>
          <a:xfrm>
            <a:off x="4896707" y="764704"/>
            <a:ext cx="2590945" cy="5970865"/>
          </a:xfrm>
          <a:prstGeom prst="rect">
            <a:avLst/>
          </a:prstGeom>
          <a:noFill/>
        </p:spPr>
        <p:txBody>
          <a:bodyPr wrap="square" rtlCol="0">
            <a:spAutoFit/>
          </a:bodyPr>
          <a:lstStyle/>
          <a:p>
            <a:pPr algn="ctr"/>
            <a:r>
              <a:rPr lang="en-US" b="1" dirty="0">
                <a:solidFill>
                  <a:srgbClr val="0070C0"/>
                </a:solidFill>
              </a:rPr>
              <a:t>IGR Solutions</a:t>
            </a:r>
            <a:r>
              <a:rPr lang="ru-RU" b="1" dirty="0">
                <a:solidFill>
                  <a:srgbClr val="0070C0"/>
                </a:solidFill>
              </a:rPr>
              <a:t>      </a:t>
            </a:r>
            <a:endParaRPr lang="en-US" b="1" dirty="0">
              <a:solidFill>
                <a:srgbClr val="0070C0"/>
              </a:solidFill>
            </a:endParaRPr>
          </a:p>
          <a:p>
            <a:pPr algn="ctr"/>
            <a:endParaRPr lang="ru-RU" sz="1400" b="1" dirty="0">
              <a:solidFill>
                <a:srgbClr val="0070C0"/>
              </a:solidFill>
            </a:endParaRPr>
          </a:p>
          <a:p>
            <a:pPr algn="ctr"/>
            <a:r>
              <a:rPr lang="en-US" sz="1400" b="1" dirty="0">
                <a:solidFill>
                  <a:srgbClr val="0070C0"/>
                </a:solidFill>
              </a:rPr>
              <a:t>Tech Talent Recruitment </a:t>
            </a:r>
          </a:p>
          <a:p>
            <a:pPr algn="ctr"/>
            <a:r>
              <a:rPr lang="en-US" sz="1400" b="1" dirty="0">
                <a:solidFill>
                  <a:srgbClr val="0070C0"/>
                </a:solidFill>
              </a:rPr>
              <a:t>in Russian Federation</a:t>
            </a:r>
            <a:endParaRPr lang="ru-RU" sz="1400" b="1" dirty="0">
              <a:solidFill>
                <a:srgbClr val="0070C0"/>
              </a:solidFill>
            </a:endParaRPr>
          </a:p>
          <a:p>
            <a:pPr algn="ctr"/>
            <a:endParaRPr lang="ru-RU" sz="1200" b="1" dirty="0">
              <a:solidFill>
                <a:srgbClr val="0070C0"/>
              </a:solidFill>
            </a:endParaRPr>
          </a:p>
          <a:p>
            <a:pPr algn="ctr"/>
            <a:r>
              <a:rPr lang="en-US" sz="1400" dirty="0">
                <a:solidFill>
                  <a:srgbClr val="0070C0"/>
                </a:solidFill>
              </a:rPr>
              <a:t>Supporting Clients to find best available Tech Talents in Russia. </a:t>
            </a:r>
          </a:p>
          <a:p>
            <a:pPr algn="ctr"/>
            <a:endParaRPr lang="en-US" sz="1600" dirty="0">
              <a:solidFill>
                <a:srgbClr val="0070C0"/>
              </a:solidFill>
            </a:endParaRPr>
          </a:p>
          <a:p>
            <a:pPr algn="ctr"/>
            <a:r>
              <a:rPr lang="en-US" sz="1400" dirty="0">
                <a:solidFill>
                  <a:srgbClr val="0070C0"/>
                </a:solidFill>
              </a:rPr>
              <a:t>I am a Client</a:t>
            </a:r>
          </a:p>
          <a:p>
            <a:pPr algn="ctr"/>
            <a:endParaRPr lang="ru-RU" sz="1600" dirty="0">
              <a:solidFill>
                <a:srgbClr val="0070C0"/>
              </a:solidFill>
            </a:endParaRPr>
          </a:p>
          <a:p>
            <a:pPr algn="ctr"/>
            <a:r>
              <a:rPr lang="en-US" sz="1400" dirty="0">
                <a:solidFill>
                  <a:srgbClr val="0070C0"/>
                </a:solidFill>
              </a:rPr>
              <a:t>I am a Candidate</a:t>
            </a:r>
          </a:p>
          <a:p>
            <a:pPr algn="ctr"/>
            <a:endParaRPr lang="en-US" sz="1000" dirty="0">
              <a:solidFill>
                <a:srgbClr val="0070C0"/>
              </a:solidFill>
            </a:endParaRPr>
          </a:p>
          <a:p>
            <a:pPr algn="ctr"/>
            <a:r>
              <a:rPr lang="en-US" sz="1400" dirty="0">
                <a:solidFill>
                  <a:srgbClr val="0070C0"/>
                </a:solidFill>
              </a:rPr>
              <a:t>Helping Candidates to discover new opportunities for further development.  </a:t>
            </a:r>
            <a:endParaRPr lang="ru-RU" sz="1400" dirty="0">
              <a:solidFill>
                <a:srgbClr val="0070C0"/>
              </a:solidFill>
            </a:endParaRPr>
          </a:p>
          <a:p>
            <a:pPr algn="ctr"/>
            <a:r>
              <a:rPr lang="en-US" sz="1400" dirty="0">
                <a:solidFill>
                  <a:srgbClr val="0070C0"/>
                </a:solidFill>
              </a:rPr>
              <a:t>   </a:t>
            </a:r>
          </a:p>
          <a:p>
            <a:pPr algn="ctr"/>
            <a:r>
              <a:rPr lang="en-US" sz="1200" b="1" dirty="0">
                <a:solidFill>
                  <a:srgbClr val="0070C0"/>
                </a:solidFill>
              </a:rPr>
              <a:t>We Russia based Tech Recruitment agency that purely focused on digital talent acquisition and attraction (search and selection?). We giving our best in supporting companies of any size with best Russian tech / web / IT specialist.</a:t>
            </a:r>
          </a:p>
          <a:p>
            <a:pPr algn="ctr"/>
            <a:endParaRPr lang="en-US" sz="1200" b="1" dirty="0">
              <a:solidFill>
                <a:srgbClr val="0070C0"/>
              </a:solidFill>
            </a:endParaRPr>
          </a:p>
          <a:p>
            <a:pPr algn="ctr"/>
            <a:r>
              <a:rPr lang="ru-RU" sz="1200" b="1" dirty="0">
                <a:solidFill>
                  <a:srgbClr val="0070C0"/>
                </a:solidFill>
              </a:rPr>
              <a:t>1</a:t>
            </a:r>
          </a:p>
          <a:p>
            <a:pPr algn="ctr"/>
            <a:endParaRPr lang="en-US" sz="1200" b="1" dirty="0">
              <a:solidFill>
                <a:srgbClr val="0070C0"/>
              </a:solidFill>
            </a:endParaRPr>
          </a:p>
          <a:p>
            <a:pPr algn="ctr"/>
            <a:endParaRPr lang="ru-RU" sz="1200" dirty="0">
              <a:solidFill>
                <a:srgbClr val="0070C0"/>
              </a:solidFill>
            </a:endParaRPr>
          </a:p>
          <a:p>
            <a:pPr algn="ctr"/>
            <a:endParaRPr lang="en-GB" sz="2400" b="1" dirty="0">
              <a:solidFill>
                <a:srgbClr val="0070C0"/>
              </a:solidFill>
            </a:endParaRPr>
          </a:p>
        </p:txBody>
      </p:sp>
      <p:sp>
        <p:nvSpPr>
          <p:cNvPr id="7" name="Скругленный прямоугольник 6"/>
          <p:cNvSpPr/>
          <p:nvPr/>
        </p:nvSpPr>
        <p:spPr>
          <a:xfrm>
            <a:off x="5587559" y="2528900"/>
            <a:ext cx="1260141" cy="360040"/>
          </a:xfrm>
          <a:prstGeom prst="roundRect">
            <a:avLst>
              <a:gd name="adj" fmla="val 4989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Скругленный прямоугольник 8"/>
          <p:cNvSpPr/>
          <p:nvPr/>
        </p:nvSpPr>
        <p:spPr>
          <a:xfrm>
            <a:off x="5400091" y="2939752"/>
            <a:ext cx="1584177" cy="360040"/>
          </a:xfrm>
          <a:prstGeom prst="roundRect">
            <a:avLst>
              <a:gd name="adj" fmla="val 4989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AutoShape 4"/>
          <p:cNvSpPr>
            <a:spLocks noChangeArrowheads="1"/>
          </p:cNvSpPr>
          <p:nvPr/>
        </p:nvSpPr>
        <p:spPr bwMode="auto">
          <a:xfrm rot="18902065">
            <a:off x="4986938" y="766805"/>
            <a:ext cx="342265" cy="342265"/>
          </a:xfrm>
          <a:prstGeom prst="diamond">
            <a:avLst/>
          </a:prstGeom>
          <a:solidFill>
            <a:srgbClr val="0000FF"/>
          </a:solidFill>
          <a:ln w="9525">
            <a:solidFill>
              <a:srgbClr val="000000"/>
            </a:solidFill>
            <a:miter lim="800000"/>
            <a:headEnd/>
            <a:tailEnd/>
          </a:ln>
        </p:spPr>
        <p:txBody>
          <a:bodyPr rot="0" vert="horz" wrap="square" lIns="91440" tIns="45720" rIns="91440" bIns="45720" anchor="t" anchorCtr="0" upright="1">
            <a:noAutofit/>
          </a:bodyPr>
          <a:lstStyle/>
          <a:p>
            <a:endParaRPr lang="ru-RU"/>
          </a:p>
        </p:txBody>
      </p:sp>
      <p:cxnSp>
        <p:nvCxnSpPr>
          <p:cNvPr id="6" name="Прямая соединительная линия 5"/>
          <p:cNvCxnSpPr/>
          <p:nvPr/>
        </p:nvCxnSpPr>
        <p:spPr>
          <a:xfrm>
            <a:off x="7092280" y="937937"/>
            <a:ext cx="2160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7092280" y="980728"/>
            <a:ext cx="2160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7092280" y="1052736"/>
            <a:ext cx="2160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8379" y="116632"/>
            <a:ext cx="4537846" cy="2400657"/>
          </a:xfrm>
          <a:prstGeom prst="rect">
            <a:avLst/>
          </a:prstGeom>
          <a:noFill/>
        </p:spPr>
        <p:txBody>
          <a:bodyPr wrap="square" rtlCol="0">
            <a:spAutoFit/>
          </a:bodyPr>
          <a:lstStyle/>
          <a:p>
            <a:pPr algn="ctr"/>
            <a:r>
              <a:rPr lang="en-US" b="1" dirty="0" err="1">
                <a:solidFill>
                  <a:srgbClr val="0070C0"/>
                </a:solidFill>
              </a:rPr>
              <a:t>onClick</a:t>
            </a:r>
            <a:r>
              <a:rPr lang="en-US" b="1" dirty="0">
                <a:solidFill>
                  <a:srgbClr val="0070C0"/>
                </a:solidFill>
              </a:rPr>
              <a:t>(menu):</a:t>
            </a:r>
            <a:endParaRPr lang="ru-RU" b="1" dirty="0">
              <a:solidFill>
                <a:srgbClr val="0070C0"/>
              </a:solidFill>
            </a:endParaRPr>
          </a:p>
          <a:p>
            <a:endParaRPr lang="en-US" dirty="0"/>
          </a:p>
          <a:p>
            <a:r>
              <a:rPr lang="ru-RU" sz="1200" dirty="0"/>
              <a:t>При нажатии кнопки выпадающего меню выходят интерактивные ссылки</a:t>
            </a:r>
            <a:r>
              <a:rPr lang="en-US" sz="1200" dirty="0"/>
              <a:t>: </a:t>
            </a:r>
            <a:endParaRPr lang="ru-RU" sz="1200" dirty="0"/>
          </a:p>
          <a:p>
            <a:endParaRPr lang="en-US" sz="1200" dirty="0"/>
          </a:p>
          <a:p>
            <a:r>
              <a:rPr lang="en-US" sz="1400" b="1" dirty="0"/>
              <a:t>CLIENTS</a:t>
            </a:r>
          </a:p>
          <a:p>
            <a:r>
              <a:rPr lang="en-US" sz="1400" b="1" dirty="0"/>
              <a:t>CANDIDATES</a:t>
            </a:r>
          </a:p>
          <a:p>
            <a:r>
              <a:rPr lang="en-US" sz="1400" b="1" dirty="0"/>
              <a:t>CONTACTS</a:t>
            </a:r>
            <a:endParaRPr lang="ru-RU" sz="1400" b="1" dirty="0"/>
          </a:p>
          <a:p>
            <a:endParaRPr lang="en-US" sz="1200" dirty="0"/>
          </a:p>
          <a:p>
            <a:pPr marL="342900" indent="-342900">
              <a:buAutoNum type="arabicPeriod"/>
            </a:pPr>
            <a:endParaRPr lang="en-US" sz="1200" dirty="0"/>
          </a:p>
          <a:p>
            <a:pPr marL="342900" indent="-342900">
              <a:buAutoNum type="arabicPeriod"/>
            </a:pPr>
            <a:endParaRPr lang="ru-RU" sz="1200" dirty="0"/>
          </a:p>
        </p:txBody>
      </p:sp>
      <p:sp>
        <p:nvSpPr>
          <p:cNvPr id="2" name="Номер слайда 1"/>
          <p:cNvSpPr>
            <a:spLocks noGrp="1"/>
          </p:cNvSpPr>
          <p:nvPr>
            <p:ph type="sldNum" sz="quarter" idx="12"/>
          </p:nvPr>
        </p:nvSpPr>
        <p:spPr/>
        <p:txBody>
          <a:bodyPr/>
          <a:lstStyle/>
          <a:p>
            <a:pPr>
              <a:defRPr/>
            </a:pPr>
            <a:fld id="{9E53473C-9637-40CF-A1B2-44E0AD0E5727}" type="slidenum">
              <a:rPr lang="ru-RU" altLang="en-US" smtClean="0"/>
              <a:pPr>
                <a:defRPr/>
              </a:pPr>
              <a:t>3</a:t>
            </a:fld>
            <a:endParaRPr lang="ru-RU" altLang="en-US"/>
          </a:p>
        </p:txBody>
      </p:sp>
      <p:sp>
        <p:nvSpPr>
          <p:cNvPr id="5" name="TextBox 4">
            <a:extLst>
              <a:ext uri="{FF2B5EF4-FFF2-40B4-BE49-F238E27FC236}">
                <a16:creationId xmlns:a16="http://schemas.microsoft.com/office/drawing/2014/main" id="{B16BA7A7-9DB5-4E4A-9196-D8F78EBBFD24}"/>
              </a:ext>
            </a:extLst>
          </p:cNvPr>
          <p:cNvSpPr txBox="1"/>
          <p:nvPr/>
        </p:nvSpPr>
        <p:spPr>
          <a:xfrm>
            <a:off x="1629465" y="1961460"/>
            <a:ext cx="2808312" cy="4093428"/>
          </a:xfrm>
          <a:prstGeom prst="rect">
            <a:avLst/>
          </a:prstGeom>
          <a:noFill/>
        </p:spPr>
        <p:txBody>
          <a:bodyPr wrap="square" rtlCol="0">
            <a:spAutoFit/>
          </a:bodyPr>
          <a:lstStyle/>
          <a:p>
            <a:pPr algn="ctr"/>
            <a:endParaRPr lang="en-US" sz="2400" b="1" dirty="0">
              <a:solidFill>
                <a:srgbClr val="0070C0"/>
              </a:solidFill>
            </a:endParaRPr>
          </a:p>
          <a:p>
            <a:pPr algn="ctr"/>
            <a:r>
              <a:rPr lang="en-US" sz="1400" dirty="0">
                <a:solidFill>
                  <a:srgbClr val="0070C0"/>
                </a:solidFill>
              </a:rPr>
              <a:t>Our prime and only focus - software engineers (IT specialists) search and selection within Russian Federation for International Companies. We based in Russia and well aware of current situation with IT talents availability. </a:t>
            </a:r>
          </a:p>
          <a:p>
            <a:pPr algn="ctr"/>
            <a:endParaRPr lang="en-US" sz="1400" dirty="0">
              <a:solidFill>
                <a:srgbClr val="0070C0"/>
              </a:solidFill>
            </a:endParaRPr>
          </a:p>
          <a:p>
            <a:pPr algn="ctr"/>
            <a:r>
              <a:rPr lang="en-US" sz="1400" dirty="0">
                <a:solidFill>
                  <a:srgbClr val="0070C0"/>
                </a:solidFill>
              </a:rPr>
              <a:t>Submit a Vacancy</a:t>
            </a:r>
            <a:endParaRPr lang="ru-RU" sz="1400" dirty="0">
              <a:solidFill>
                <a:srgbClr val="0070C0"/>
              </a:solidFill>
            </a:endParaRPr>
          </a:p>
          <a:p>
            <a:pPr algn="ctr"/>
            <a:endParaRPr lang="ru-RU" sz="1400" dirty="0">
              <a:solidFill>
                <a:srgbClr val="0070C0"/>
              </a:solidFill>
            </a:endParaRPr>
          </a:p>
          <a:p>
            <a:pPr algn="ctr"/>
            <a:r>
              <a:rPr lang="en-US" sz="1400" dirty="0">
                <a:solidFill>
                  <a:srgbClr val="0070C0"/>
                </a:solidFill>
              </a:rPr>
              <a:t>Better and thorough description of your needs (in-depth position description) will let us make the search faster and at the best quality to exactly match your needs. </a:t>
            </a:r>
            <a:r>
              <a:rPr lang="en-US" sz="1600" dirty="0">
                <a:solidFill>
                  <a:srgbClr val="0070C0"/>
                </a:solidFill>
              </a:rPr>
              <a:t>     </a:t>
            </a:r>
          </a:p>
          <a:p>
            <a:pPr algn="ctr"/>
            <a:endParaRPr lang="ru-RU" sz="1200" b="1" dirty="0">
              <a:solidFill>
                <a:srgbClr val="0070C0"/>
              </a:solidFill>
            </a:endParaRPr>
          </a:p>
          <a:p>
            <a:pPr algn="ctr"/>
            <a:r>
              <a:rPr lang="ru-RU" sz="1200" b="1" dirty="0">
                <a:solidFill>
                  <a:srgbClr val="0070C0"/>
                </a:solidFill>
              </a:rPr>
              <a:t>2</a:t>
            </a:r>
          </a:p>
        </p:txBody>
      </p:sp>
    </p:spTree>
    <p:extLst>
      <p:ext uri="{BB962C8B-B14F-4D97-AF65-F5344CB8AC3E}">
        <p14:creationId xmlns:p14="http://schemas.microsoft.com/office/powerpoint/2010/main" val="428898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6192180" y="4221088"/>
            <a:ext cx="828092" cy="144016"/>
          </a:xfrm>
          <a:prstGeom prst="rect">
            <a:avLst/>
          </a:prstGeom>
          <a:gradFill>
            <a:gsLst>
              <a:gs pos="0">
                <a:schemeClr val="accent1">
                  <a:tint val="66000"/>
                  <a:satMod val="160000"/>
                </a:schemeClr>
              </a:gs>
              <a:gs pos="1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Скругленный прямоугольник 3"/>
          <p:cNvSpPr/>
          <p:nvPr/>
        </p:nvSpPr>
        <p:spPr>
          <a:xfrm>
            <a:off x="5004048" y="2492896"/>
            <a:ext cx="2196244" cy="216024"/>
          </a:xfrm>
          <a:prstGeom prst="roundRect">
            <a:avLst/>
          </a:prstGeom>
          <a:gradFill>
            <a:gsLst>
              <a:gs pos="0">
                <a:schemeClr val="accent1">
                  <a:tint val="66000"/>
                  <a:satMod val="160000"/>
                </a:schemeClr>
              </a:gs>
              <a:gs pos="1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Скругленный прямоугольник 17"/>
          <p:cNvSpPr/>
          <p:nvPr/>
        </p:nvSpPr>
        <p:spPr>
          <a:xfrm>
            <a:off x="4984802" y="2804929"/>
            <a:ext cx="2196244" cy="216024"/>
          </a:xfrm>
          <a:prstGeom prst="roundRect">
            <a:avLst/>
          </a:prstGeom>
          <a:gradFill>
            <a:gsLst>
              <a:gs pos="0">
                <a:schemeClr val="accent1">
                  <a:tint val="66000"/>
                  <a:satMod val="160000"/>
                </a:schemeClr>
              </a:gs>
              <a:gs pos="1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Скругленный прямоугольник 18"/>
          <p:cNvSpPr/>
          <p:nvPr/>
        </p:nvSpPr>
        <p:spPr>
          <a:xfrm>
            <a:off x="5004048" y="3151968"/>
            <a:ext cx="2196244" cy="216024"/>
          </a:xfrm>
          <a:prstGeom prst="roundRect">
            <a:avLst/>
          </a:prstGeom>
          <a:gradFill>
            <a:gsLst>
              <a:gs pos="0">
                <a:schemeClr val="accent1">
                  <a:tint val="66000"/>
                  <a:satMod val="160000"/>
                </a:schemeClr>
              </a:gs>
              <a:gs pos="1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Скругленный прямоугольник 19"/>
          <p:cNvSpPr/>
          <p:nvPr/>
        </p:nvSpPr>
        <p:spPr>
          <a:xfrm>
            <a:off x="5008863" y="3488236"/>
            <a:ext cx="2196244" cy="216024"/>
          </a:xfrm>
          <a:prstGeom prst="roundRect">
            <a:avLst/>
          </a:prstGeom>
          <a:gradFill>
            <a:gsLst>
              <a:gs pos="0">
                <a:schemeClr val="accent1">
                  <a:tint val="66000"/>
                  <a:satMod val="160000"/>
                </a:schemeClr>
              </a:gs>
              <a:gs pos="1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Скругленный прямоугольник 20"/>
          <p:cNvSpPr/>
          <p:nvPr/>
        </p:nvSpPr>
        <p:spPr>
          <a:xfrm>
            <a:off x="5004048" y="3861048"/>
            <a:ext cx="2196244" cy="216024"/>
          </a:xfrm>
          <a:prstGeom prst="roundRect">
            <a:avLst/>
          </a:prstGeom>
          <a:gradFill>
            <a:gsLst>
              <a:gs pos="0">
                <a:schemeClr val="accent1">
                  <a:tint val="66000"/>
                  <a:satMod val="160000"/>
                </a:schemeClr>
              </a:gs>
              <a:gs pos="1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Скругленный прямоугольник 2"/>
          <p:cNvSpPr/>
          <p:nvPr/>
        </p:nvSpPr>
        <p:spPr>
          <a:xfrm>
            <a:off x="4788024" y="476672"/>
            <a:ext cx="2808312" cy="554461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46" name="Заголовок 1"/>
          <p:cNvSpPr>
            <a:spLocks noGrp="1"/>
          </p:cNvSpPr>
          <p:nvPr>
            <p:ph type="title"/>
          </p:nvPr>
        </p:nvSpPr>
        <p:spPr>
          <a:xfrm>
            <a:off x="467544" y="260648"/>
            <a:ext cx="8229600" cy="1143000"/>
          </a:xfrm>
        </p:spPr>
        <p:txBody>
          <a:bodyPr/>
          <a:lstStyle/>
          <a:p>
            <a:pPr algn="ctr" eaLnBrk="1" hangingPunct="1"/>
            <a:br>
              <a:rPr lang="en-US" altLang="en-US" sz="3200" dirty="0"/>
            </a:br>
            <a:endParaRPr lang="ru-RU" altLang="en-US" sz="3200" dirty="0"/>
          </a:p>
        </p:txBody>
      </p:sp>
      <p:sp>
        <p:nvSpPr>
          <p:cNvPr id="6147" name="Содержимое 3"/>
          <p:cNvSpPr>
            <a:spLocks noGrp="1"/>
          </p:cNvSpPr>
          <p:nvPr>
            <p:ph idx="1"/>
          </p:nvPr>
        </p:nvSpPr>
        <p:spPr>
          <a:xfrm>
            <a:off x="468313" y="731873"/>
            <a:ext cx="3455615" cy="5184775"/>
          </a:xfrm>
        </p:spPr>
        <p:txBody>
          <a:bodyPr/>
          <a:lstStyle/>
          <a:p>
            <a:pPr>
              <a:buFont typeface="Wingdings 2" panose="05020102010507070707" pitchFamily="18" charset="2"/>
              <a:buNone/>
            </a:pPr>
            <a:r>
              <a:rPr lang="ru-RU" altLang="en-US" sz="1800" dirty="0">
                <a:latin typeface="Arial" panose="020B0604020202020204" pitchFamily="34" charset="0"/>
                <a:cs typeface="Arial" panose="020B0604020202020204" pitchFamily="34" charset="0"/>
              </a:rPr>
              <a:t>                                  </a:t>
            </a:r>
          </a:p>
          <a:p>
            <a:endParaRPr lang="ru-RU" altLang="en-US" dirty="0"/>
          </a:p>
        </p:txBody>
      </p:sp>
      <p:sp>
        <p:nvSpPr>
          <p:cNvPr id="8" name="TextBox 7"/>
          <p:cNvSpPr txBox="1"/>
          <p:nvPr/>
        </p:nvSpPr>
        <p:spPr>
          <a:xfrm>
            <a:off x="4896707" y="764704"/>
            <a:ext cx="2590945" cy="4793620"/>
          </a:xfrm>
          <a:prstGeom prst="rect">
            <a:avLst/>
          </a:prstGeom>
          <a:noFill/>
        </p:spPr>
        <p:txBody>
          <a:bodyPr wrap="square" rtlCol="0">
            <a:spAutoFit/>
          </a:bodyPr>
          <a:lstStyle/>
          <a:p>
            <a:pPr algn="ctr"/>
            <a:r>
              <a:rPr lang="en-US" b="1" dirty="0">
                <a:solidFill>
                  <a:srgbClr val="0070C0"/>
                </a:solidFill>
              </a:rPr>
              <a:t>IGR Solutions</a:t>
            </a:r>
            <a:r>
              <a:rPr lang="ru-RU" b="1" dirty="0">
                <a:solidFill>
                  <a:srgbClr val="0070C0"/>
                </a:solidFill>
              </a:rPr>
              <a:t>      </a:t>
            </a:r>
            <a:endParaRPr lang="en-US" b="1" dirty="0">
              <a:solidFill>
                <a:srgbClr val="0070C0"/>
              </a:solidFill>
            </a:endParaRPr>
          </a:p>
          <a:p>
            <a:pPr algn="ctr"/>
            <a:endParaRPr lang="en-US" sz="2400" b="1" dirty="0">
              <a:solidFill>
                <a:srgbClr val="0070C0"/>
              </a:solidFill>
            </a:endParaRPr>
          </a:p>
          <a:p>
            <a:pPr algn="ctr"/>
            <a:r>
              <a:rPr lang="en-US" sz="1400" dirty="0">
                <a:solidFill>
                  <a:srgbClr val="0070C0"/>
                </a:solidFill>
              </a:rPr>
              <a:t>Please let us know more about yourself and persons you would like to hire and we back to you within 12 hours</a:t>
            </a:r>
          </a:p>
          <a:p>
            <a:pPr algn="ctr"/>
            <a:endParaRPr lang="en-US" sz="1400" dirty="0">
              <a:solidFill>
                <a:srgbClr val="0070C0"/>
              </a:solidFill>
            </a:endParaRPr>
          </a:p>
          <a:p>
            <a:r>
              <a:rPr lang="ru-RU" sz="1100" dirty="0">
                <a:solidFill>
                  <a:srgbClr val="0070C0"/>
                </a:solidFill>
              </a:rPr>
              <a:t> </a:t>
            </a:r>
            <a:r>
              <a:rPr lang="en-US" sz="1100" dirty="0">
                <a:solidFill>
                  <a:srgbClr val="0070C0"/>
                </a:solidFill>
              </a:rPr>
              <a:t>Your name</a:t>
            </a:r>
          </a:p>
          <a:p>
            <a:endParaRPr lang="ru-RU" sz="1100" dirty="0">
              <a:solidFill>
                <a:srgbClr val="0070C0"/>
              </a:solidFill>
            </a:endParaRPr>
          </a:p>
          <a:p>
            <a:r>
              <a:rPr lang="ru-RU" sz="1100" dirty="0">
                <a:solidFill>
                  <a:srgbClr val="0070C0"/>
                </a:solidFill>
              </a:rPr>
              <a:t> </a:t>
            </a:r>
            <a:r>
              <a:rPr lang="en-US" sz="1100" dirty="0">
                <a:solidFill>
                  <a:srgbClr val="0070C0"/>
                </a:solidFill>
              </a:rPr>
              <a:t>Company</a:t>
            </a:r>
          </a:p>
          <a:p>
            <a:endParaRPr lang="ru-RU" sz="1100" dirty="0">
              <a:solidFill>
                <a:srgbClr val="0070C0"/>
              </a:solidFill>
            </a:endParaRPr>
          </a:p>
          <a:p>
            <a:r>
              <a:rPr lang="ru-RU" sz="1100" dirty="0">
                <a:solidFill>
                  <a:srgbClr val="0070C0"/>
                </a:solidFill>
              </a:rPr>
              <a:t> </a:t>
            </a:r>
            <a:r>
              <a:rPr lang="en-US" sz="1100" dirty="0">
                <a:solidFill>
                  <a:srgbClr val="0070C0"/>
                </a:solidFill>
              </a:rPr>
              <a:t>Your e-mail</a:t>
            </a:r>
          </a:p>
          <a:p>
            <a:endParaRPr lang="ru-RU" sz="1100" dirty="0">
              <a:solidFill>
                <a:srgbClr val="0070C0"/>
              </a:solidFill>
            </a:endParaRPr>
          </a:p>
          <a:p>
            <a:r>
              <a:rPr lang="ru-RU" sz="1100" dirty="0">
                <a:solidFill>
                  <a:srgbClr val="0070C0"/>
                </a:solidFill>
              </a:rPr>
              <a:t> </a:t>
            </a:r>
            <a:r>
              <a:rPr lang="en-US" sz="1100" dirty="0">
                <a:solidFill>
                  <a:srgbClr val="0070C0"/>
                </a:solidFill>
              </a:rPr>
              <a:t>Your phone</a:t>
            </a:r>
          </a:p>
          <a:p>
            <a:endParaRPr lang="ru-RU" sz="1100" dirty="0">
              <a:solidFill>
                <a:srgbClr val="0070C0"/>
              </a:solidFill>
            </a:endParaRPr>
          </a:p>
          <a:p>
            <a:r>
              <a:rPr lang="ru-RU" sz="1100" dirty="0">
                <a:solidFill>
                  <a:srgbClr val="0070C0"/>
                </a:solidFill>
              </a:rPr>
              <a:t> </a:t>
            </a:r>
            <a:r>
              <a:rPr lang="en-US" sz="1100" dirty="0">
                <a:solidFill>
                  <a:srgbClr val="0070C0"/>
                </a:solidFill>
              </a:rPr>
              <a:t>Brief description</a:t>
            </a:r>
          </a:p>
          <a:p>
            <a:r>
              <a:rPr lang="en-US" sz="1100" dirty="0">
                <a:solidFill>
                  <a:srgbClr val="0070C0"/>
                </a:solidFill>
              </a:rPr>
              <a:t> </a:t>
            </a:r>
          </a:p>
          <a:p>
            <a:r>
              <a:rPr lang="en-US" sz="1100" dirty="0">
                <a:solidFill>
                  <a:srgbClr val="0070C0"/>
                </a:solidFill>
              </a:rPr>
              <a:t>Attach a job spec        </a:t>
            </a:r>
            <a:r>
              <a:rPr lang="en-US" sz="1100" b="1" dirty="0">
                <a:solidFill>
                  <a:srgbClr val="0070C0"/>
                </a:solidFill>
              </a:rPr>
              <a:t>choose  a file </a:t>
            </a:r>
            <a:endParaRPr lang="en-US" sz="1600" b="1" dirty="0">
              <a:solidFill>
                <a:srgbClr val="0070C0"/>
              </a:solidFill>
            </a:endParaRPr>
          </a:p>
          <a:p>
            <a:pPr algn="ctr"/>
            <a:endParaRPr lang="en-US" sz="1600" dirty="0">
              <a:solidFill>
                <a:srgbClr val="0070C0"/>
              </a:solidFill>
            </a:endParaRPr>
          </a:p>
          <a:p>
            <a:pPr algn="ctr"/>
            <a:r>
              <a:rPr lang="en-US" sz="1400" dirty="0">
                <a:solidFill>
                  <a:srgbClr val="0070C0"/>
                </a:solidFill>
              </a:rPr>
              <a:t>Submit a Vacancy</a:t>
            </a:r>
            <a:endParaRPr lang="ru-RU" sz="1400" dirty="0">
              <a:solidFill>
                <a:srgbClr val="0070C0"/>
              </a:solidFill>
            </a:endParaRPr>
          </a:p>
          <a:p>
            <a:pPr algn="ctr"/>
            <a:endParaRPr lang="en-US" sz="1600" dirty="0">
              <a:solidFill>
                <a:srgbClr val="0070C0"/>
              </a:solidFill>
            </a:endParaRPr>
          </a:p>
          <a:p>
            <a:pPr algn="ctr"/>
            <a:r>
              <a:rPr lang="en-US" sz="1600" dirty="0">
                <a:solidFill>
                  <a:srgbClr val="0070C0"/>
                </a:solidFill>
              </a:rPr>
              <a:t>     </a:t>
            </a:r>
            <a:r>
              <a:rPr lang="en-US" sz="1050" dirty="0">
                <a:solidFill>
                  <a:srgbClr val="0070C0"/>
                </a:solidFill>
              </a:rPr>
              <a:t>By clicking “Submit a Vacancy” button you agree to our </a:t>
            </a:r>
            <a:r>
              <a:rPr lang="en-US" sz="1050" u="sng" dirty="0">
                <a:solidFill>
                  <a:srgbClr val="0070C0"/>
                </a:solidFill>
              </a:rPr>
              <a:t>Privacy Policy</a:t>
            </a:r>
            <a:endParaRPr lang="en-GB" sz="1050" b="1" u="sng" dirty="0">
              <a:solidFill>
                <a:srgbClr val="0070C0"/>
              </a:solidFill>
            </a:endParaRPr>
          </a:p>
        </p:txBody>
      </p:sp>
      <p:sp>
        <p:nvSpPr>
          <p:cNvPr id="10" name="AutoShape 4"/>
          <p:cNvSpPr>
            <a:spLocks noChangeArrowheads="1"/>
          </p:cNvSpPr>
          <p:nvPr/>
        </p:nvSpPr>
        <p:spPr bwMode="auto">
          <a:xfrm rot="18902065">
            <a:off x="4986938" y="766805"/>
            <a:ext cx="342265" cy="342265"/>
          </a:xfrm>
          <a:prstGeom prst="diamond">
            <a:avLst/>
          </a:prstGeom>
          <a:solidFill>
            <a:srgbClr val="0000FF"/>
          </a:solidFill>
          <a:ln w="9525">
            <a:solidFill>
              <a:srgbClr val="000000"/>
            </a:solidFill>
            <a:miter lim="800000"/>
            <a:headEnd/>
            <a:tailEnd/>
          </a:ln>
        </p:spPr>
        <p:txBody>
          <a:bodyPr rot="0" vert="horz" wrap="square" lIns="91440" tIns="45720" rIns="91440" bIns="45720" anchor="t" anchorCtr="0" upright="1">
            <a:noAutofit/>
          </a:bodyPr>
          <a:lstStyle/>
          <a:p>
            <a:endParaRPr lang="ru-RU"/>
          </a:p>
        </p:txBody>
      </p:sp>
      <p:cxnSp>
        <p:nvCxnSpPr>
          <p:cNvPr id="6" name="Прямая соединительная линия 5"/>
          <p:cNvCxnSpPr/>
          <p:nvPr/>
        </p:nvCxnSpPr>
        <p:spPr>
          <a:xfrm>
            <a:off x="7092280" y="937937"/>
            <a:ext cx="2160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7092280" y="980728"/>
            <a:ext cx="2160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7092280" y="1052736"/>
            <a:ext cx="2160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9552" y="478051"/>
            <a:ext cx="3240360" cy="5786199"/>
          </a:xfrm>
          <a:prstGeom prst="rect">
            <a:avLst/>
          </a:prstGeom>
          <a:noFill/>
        </p:spPr>
        <p:txBody>
          <a:bodyPr wrap="square" rtlCol="0">
            <a:spAutoFit/>
          </a:bodyPr>
          <a:lstStyle/>
          <a:p>
            <a:pPr algn="ctr"/>
            <a:r>
              <a:rPr lang="ru-RU" b="1" dirty="0"/>
              <a:t>Страница </a:t>
            </a:r>
            <a:r>
              <a:rPr lang="en-US" b="1" dirty="0">
                <a:solidFill>
                  <a:srgbClr val="0070C0"/>
                </a:solidFill>
              </a:rPr>
              <a:t>I am a Client </a:t>
            </a:r>
            <a:r>
              <a:rPr lang="ru-RU" b="1" dirty="0"/>
              <a:t>и </a:t>
            </a:r>
          </a:p>
          <a:p>
            <a:pPr algn="ctr"/>
            <a:r>
              <a:rPr lang="ru-RU" b="1" dirty="0"/>
              <a:t>Заказ на сотрудника</a:t>
            </a:r>
            <a:r>
              <a:rPr lang="en-US" b="1" dirty="0"/>
              <a:t>:</a:t>
            </a:r>
            <a:endParaRPr lang="ru-RU" b="1" dirty="0"/>
          </a:p>
          <a:p>
            <a:endParaRPr lang="ru-RU" dirty="0"/>
          </a:p>
          <a:p>
            <a:pPr marL="342900" indent="-342900">
              <a:buAutoNum type="arabicPeriod"/>
            </a:pPr>
            <a:r>
              <a:rPr lang="ru-RU" sz="1200" dirty="0"/>
              <a:t>Заказчик пишет в поля информацию о себе. </a:t>
            </a:r>
          </a:p>
          <a:p>
            <a:pPr marL="342900" indent="-342900">
              <a:buAutoNum type="arabicPeriod"/>
            </a:pPr>
            <a:r>
              <a:rPr lang="ru-RU" sz="1200" dirty="0"/>
              <a:t>Заказчик прикрепляет файл (например Должностную Инструкцию)</a:t>
            </a:r>
            <a:r>
              <a:rPr lang="en-US" sz="1200" dirty="0"/>
              <a:t> </a:t>
            </a:r>
            <a:r>
              <a:rPr lang="ru-RU" sz="1200" dirty="0"/>
              <a:t>посредством нажатия кнопки </a:t>
            </a:r>
            <a:r>
              <a:rPr lang="en-US" sz="1200" dirty="0"/>
              <a:t>choose a file (</a:t>
            </a:r>
            <a:r>
              <a:rPr lang="ru-RU" sz="1200" dirty="0"/>
              <a:t>выбрать файл)</a:t>
            </a:r>
          </a:p>
          <a:p>
            <a:pPr marL="342900" indent="-342900">
              <a:buAutoNum type="arabicPeriod"/>
            </a:pPr>
            <a:r>
              <a:rPr lang="ru-RU" sz="1200" dirty="0"/>
              <a:t>Заказчик нажимает кнопку </a:t>
            </a:r>
            <a:r>
              <a:rPr lang="en-US" sz="1200" dirty="0"/>
              <a:t>Submit a Vacancy</a:t>
            </a:r>
            <a:r>
              <a:rPr lang="ru-RU" sz="1200" dirty="0"/>
              <a:t> и отправляет всю информацию.</a:t>
            </a:r>
          </a:p>
          <a:p>
            <a:pPr marL="342900" indent="-342900">
              <a:buAutoNum type="arabicPeriod"/>
            </a:pPr>
            <a:r>
              <a:rPr lang="ru-RU" sz="1200" dirty="0"/>
              <a:t>При этом, вся информация должна быть собрана и отправлена на почту.</a:t>
            </a:r>
            <a:endParaRPr lang="en-US" sz="1200" dirty="0"/>
          </a:p>
          <a:p>
            <a:pPr marL="342900" indent="-342900">
              <a:buAutoNum type="arabicPeriod"/>
            </a:pPr>
            <a:r>
              <a:rPr lang="ru-RU" sz="1200" dirty="0"/>
              <a:t>Поля кнопки – </a:t>
            </a:r>
            <a:r>
              <a:rPr lang="en-US" sz="1200" dirty="0"/>
              <a:t>Brief description </a:t>
            </a:r>
            <a:r>
              <a:rPr lang="ru-RU" sz="1200" dirty="0"/>
              <a:t>должны быть немного расширены (на одну строку вниз) при этом количество вмещаемых символов должно быть не менее 250.</a:t>
            </a:r>
          </a:p>
          <a:p>
            <a:pPr marL="342900" indent="-342900">
              <a:buAutoNum type="arabicPeriod"/>
            </a:pPr>
            <a:r>
              <a:rPr lang="ru-RU" sz="1200" dirty="0"/>
              <a:t>При нажатии гиперссылки - </a:t>
            </a:r>
            <a:r>
              <a:rPr lang="en-US" sz="1200" u="sng" dirty="0">
                <a:solidFill>
                  <a:srgbClr val="0070C0"/>
                </a:solidFill>
              </a:rPr>
              <a:t>Privacy Policy</a:t>
            </a:r>
            <a:r>
              <a:rPr lang="en-US" sz="1200" dirty="0">
                <a:solidFill>
                  <a:srgbClr val="0070C0"/>
                </a:solidFill>
              </a:rPr>
              <a:t> – </a:t>
            </a:r>
            <a:r>
              <a:rPr lang="ru-RU" sz="1200" dirty="0"/>
              <a:t>в браузере открывается документ в формате </a:t>
            </a:r>
            <a:r>
              <a:rPr lang="en-US" sz="1200" dirty="0"/>
              <a:t>PDF </a:t>
            </a:r>
            <a:r>
              <a:rPr lang="ru-RU" sz="1200" dirty="0"/>
              <a:t>на русском и английском языках описывающий выдержки из ФЗ-152 и затрагивающих отношение Кадрового Агентства и Заказчика, отправляющего данные, которые он загружает на этой странице. (сам документ будет предоставлен)</a:t>
            </a:r>
            <a:endParaRPr lang="en-US" sz="1200" dirty="0"/>
          </a:p>
          <a:p>
            <a:pPr marL="342900" indent="-342900">
              <a:buAutoNum type="arabicPeriod"/>
            </a:pPr>
            <a:endParaRPr lang="ru-RU" sz="1600" dirty="0"/>
          </a:p>
        </p:txBody>
      </p:sp>
      <p:sp>
        <p:nvSpPr>
          <p:cNvPr id="14" name="Скругленный прямоугольник 13"/>
          <p:cNvSpPr/>
          <p:nvPr/>
        </p:nvSpPr>
        <p:spPr>
          <a:xfrm>
            <a:off x="5436096" y="4545124"/>
            <a:ext cx="1512168" cy="360040"/>
          </a:xfrm>
          <a:prstGeom prst="roundRect">
            <a:avLst>
              <a:gd name="adj" fmla="val 4989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Номер слайда 1"/>
          <p:cNvSpPr>
            <a:spLocks noGrp="1"/>
          </p:cNvSpPr>
          <p:nvPr>
            <p:ph type="sldNum" sz="quarter" idx="12"/>
          </p:nvPr>
        </p:nvSpPr>
        <p:spPr/>
        <p:txBody>
          <a:bodyPr/>
          <a:lstStyle/>
          <a:p>
            <a:pPr>
              <a:defRPr/>
            </a:pPr>
            <a:fld id="{9E53473C-9637-40CF-A1B2-44E0AD0E5727}" type="slidenum">
              <a:rPr lang="ru-RU" altLang="en-US" smtClean="0"/>
              <a:pPr>
                <a:defRPr/>
              </a:pPr>
              <a:t>4</a:t>
            </a:fld>
            <a:endParaRPr lang="ru-RU" altLang="en-US"/>
          </a:p>
        </p:txBody>
      </p:sp>
    </p:spTree>
    <p:extLst>
      <p:ext uri="{BB962C8B-B14F-4D97-AF65-F5344CB8AC3E}">
        <p14:creationId xmlns:p14="http://schemas.microsoft.com/office/powerpoint/2010/main" val="111580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6192180" y="4221088"/>
            <a:ext cx="828092" cy="144016"/>
          </a:xfrm>
          <a:prstGeom prst="rect">
            <a:avLst/>
          </a:prstGeom>
          <a:gradFill>
            <a:gsLst>
              <a:gs pos="0">
                <a:schemeClr val="accent1">
                  <a:tint val="66000"/>
                  <a:satMod val="160000"/>
                </a:schemeClr>
              </a:gs>
              <a:gs pos="1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Скругленный прямоугольник 3"/>
          <p:cNvSpPr/>
          <p:nvPr/>
        </p:nvSpPr>
        <p:spPr>
          <a:xfrm>
            <a:off x="5004048" y="2492896"/>
            <a:ext cx="2196244" cy="216024"/>
          </a:xfrm>
          <a:prstGeom prst="roundRect">
            <a:avLst/>
          </a:prstGeom>
          <a:gradFill>
            <a:gsLst>
              <a:gs pos="0">
                <a:schemeClr val="accent1">
                  <a:tint val="66000"/>
                  <a:satMod val="160000"/>
                </a:schemeClr>
              </a:gs>
              <a:gs pos="1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Скругленный прямоугольник 17"/>
          <p:cNvSpPr/>
          <p:nvPr/>
        </p:nvSpPr>
        <p:spPr>
          <a:xfrm>
            <a:off x="4984802" y="2804929"/>
            <a:ext cx="2196244" cy="216024"/>
          </a:xfrm>
          <a:prstGeom prst="roundRect">
            <a:avLst/>
          </a:prstGeom>
          <a:gradFill>
            <a:gsLst>
              <a:gs pos="0">
                <a:schemeClr val="accent1">
                  <a:tint val="66000"/>
                  <a:satMod val="160000"/>
                </a:schemeClr>
              </a:gs>
              <a:gs pos="1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Скругленный прямоугольник 18"/>
          <p:cNvSpPr/>
          <p:nvPr/>
        </p:nvSpPr>
        <p:spPr>
          <a:xfrm>
            <a:off x="5004048" y="3151968"/>
            <a:ext cx="2196244" cy="216024"/>
          </a:xfrm>
          <a:prstGeom prst="roundRect">
            <a:avLst/>
          </a:prstGeom>
          <a:gradFill>
            <a:gsLst>
              <a:gs pos="0">
                <a:schemeClr val="accent1">
                  <a:tint val="66000"/>
                  <a:satMod val="160000"/>
                </a:schemeClr>
              </a:gs>
              <a:gs pos="1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Скругленный прямоугольник 19"/>
          <p:cNvSpPr/>
          <p:nvPr/>
        </p:nvSpPr>
        <p:spPr>
          <a:xfrm>
            <a:off x="5008863" y="3488236"/>
            <a:ext cx="2196244" cy="216024"/>
          </a:xfrm>
          <a:prstGeom prst="roundRect">
            <a:avLst/>
          </a:prstGeom>
          <a:gradFill>
            <a:gsLst>
              <a:gs pos="0">
                <a:schemeClr val="accent1">
                  <a:tint val="66000"/>
                  <a:satMod val="160000"/>
                </a:schemeClr>
              </a:gs>
              <a:gs pos="1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Скругленный прямоугольник 20"/>
          <p:cNvSpPr/>
          <p:nvPr/>
        </p:nvSpPr>
        <p:spPr>
          <a:xfrm>
            <a:off x="5004048" y="3861048"/>
            <a:ext cx="2196244" cy="216024"/>
          </a:xfrm>
          <a:prstGeom prst="roundRect">
            <a:avLst/>
          </a:prstGeom>
          <a:gradFill>
            <a:gsLst>
              <a:gs pos="0">
                <a:schemeClr val="accent1">
                  <a:tint val="66000"/>
                  <a:satMod val="160000"/>
                </a:schemeClr>
              </a:gs>
              <a:gs pos="1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Скругленный прямоугольник 2"/>
          <p:cNvSpPr/>
          <p:nvPr/>
        </p:nvSpPr>
        <p:spPr>
          <a:xfrm>
            <a:off x="4788024" y="476672"/>
            <a:ext cx="2808312" cy="554461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46" name="Заголовок 1"/>
          <p:cNvSpPr>
            <a:spLocks noGrp="1"/>
          </p:cNvSpPr>
          <p:nvPr>
            <p:ph type="title"/>
          </p:nvPr>
        </p:nvSpPr>
        <p:spPr>
          <a:xfrm>
            <a:off x="467544" y="260648"/>
            <a:ext cx="8229600" cy="1143000"/>
          </a:xfrm>
        </p:spPr>
        <p:txBody>
          <a:bodyPr/>
          <a:lstStyle/>
          <a:p>
            <a:pPr algn="ctr" eaLnBrk="1" hangingPunct="1"/>
            <a:br>
              <a:rPr lang="en-US" altLang="en-US" sz="3200" dirty="0"/>
            </a:br>
            <a:endParaRPr lang="ru-RU" altLang="en-US" sz="3200" dirty="0"/>
          </a:p>
        </p:txBody>
      </p:sp>
      <p:sp>
        <p:nvSpPr>
          <p:cNvPr id="6147" name="Содержимое 3"/>
          <p:cNvSpPr>
            <a:spLocks noGrp="1"/>
          </p:cNvSpPr>
          <p:nvPr>
            <p:ph idx="1"/>
          </p:nvPr>
        </p:nvSpPr>
        <p:spPr>
          <a:xfrm>
            <a:off x="468313" y="731873"/>
            <a:ext cx="3455615" cy="5184775"/>
          </a:xfrm>
        </p:spPr>
        <p:txBody>
          <a:bodyPr/>
          <a:lstStyle/>
          <a:p>
            <a:pPr>
              <a:buFont typeface="Wingdings 2" panose="05020102010507070707" pitchFamily="18" charset="2"/>
              <a:buNone/>
            </a:pPr>
            <a:r>
              <a:rPr lang="ru-RU" altLang="en-US" sz="1800" dirty="0">
                <a:latin typeface="Arial" panose="020B0604020202020204" pitchFamily="34" charset="0"/>
                <a:cs typeface="Arial" panose="020B0604020202020204" pitchFamily="34" charset="0"/>
              </a:rPr>
              <a:t>                                  </a:t>
            </a:r>
          </a:p>
          <a:p>
            <a:endParaRPr lang="ru-RU" altLang="en-US" dirty="0"/>
          </a:p>
        </p:txBody>
      </p:sp>
      <p:sp>
        <p:nvSpPr>
          <p:cNvPr id="8" name="TextBox 7"/>
          <p:cNvSpPr txBox="1"/>
          <p:nvPr/>
        </p:nvSpPr>
        <p:spPr>
          <a:xfrm>
            <a:off x="4896707" y="764704"/>
            <a:ext cx="2590945" cy="4793620"/>
          </a:xfrm>
          <a:prstGeom prst="rect">
            <a:avLst/>
          </a:prstGeom>
          <a:noFill/>
        </p:spPr>
        <p:txBody>
          <a:bodyPr wrap="square" rtlCol="0">
            <a:spAutoFit/>
          </a:bodyPr>
          <a:lstStyle/>
          <a:p>
            <a:pPr algn="ctr"/>
            <a:r>
              <a:rPr lang="en-US" b="1" dirty="0">
                <a:solidFill>
                  <a:srgbClr val="0070C0"/>
                </a:solidFill>
              </a:rPr>
              <a:t>IGR Solutions</a:t>
            </a:r>
            <a:r>
              <a:rPr lang="ru-RU" b="1" dirty="0">
                <a:solidFill>
                  <a:srgbClr val="0070C0"/>
                </a:solidFill>
              </a:rPr>
              <a:t>      </a:t>
            </a:r>
            <a:endParaRPr lang="en-US" b="1" dirty="0">
              <a:solidFill>
                <a:srgbClr val="0070C0"/>
              </a:solidFill>
            </a:endParaRPr>
          </a:p>
          <a:p>
            <a:pPr algn="ctr"/>
            <a:endParaRPr lang="en-US" sz="2400" b="1" dirty="0">
              <a:solidFill>
                <a:srgbClr val="0070C0"/>
              </a:solidFill>
            </a:endParaRPr>
          </a:p>
          <a:p>
            <a:pPr algn="ctr"/>
            <a:r>
              <a:rPr lang="en-US" sz="1400" dirty="0">
                <a:solidFill>
                  <a:srgbClr val="0070C0"/>
                </a:solidFill>
              </a:rPr>
              <a:t>Please upload your resume. We will immediately contact you If your skills will match the job specification requirements</a:t>
            </a:r>
          </a:p>
          <a:p>
            <a:pPr algn="ctr"/>
            <a:endParaRPr lang="en-US" sz="1400" dirty="0">
              <a:solidFill>
                <a:srgbClr val="0070C0"/>
              </a:solidFill>
            </a:endParaRPr>
          </a:p>
          <a:p>
            <a:r>
              <a:rPr lang="ru-RU" sz="1100" dirty="0">
                <a:solidFill>
                  <a:srgbClr val="0070C0"/>
                </a:solidFill>
              </a:rPr>
              <a:t> </a:t>
            </a:r>
            <a:r>
              <a:rPr lang="en-US" sz="1100" dirty="0">
                <a:solidFill>
                  <a:srgbClr val="0070C0"/>
                </a:solidFill>
              </a:rPr>
              <a:t> Your name (optional)</a:t>
            </a:r>
          </a:p>
          <a:p>
            <a:endParaRPr lang="ru-RU" sz="1100" dirty="0">
              <a:solidFill>
                <a:srgbClr val="0070C0"/>
              </a:solidFill>
            </a:endParaRPr>
          </a:p>
          <a:p>
            <a:r>
              <a:rPr lang="ru-RU" sz="1100" dirty="0">
                <a:solidFill>
                  <a:srgbClr val="0070C0"/>
                </a:solidFill>
              </a:rPr>
              <a:t> </a:t>
            </a:r>
            <a:r>
              <a:rPr lang="en-US" sz="1100" dirty="0">
                <a:solidFill>
                  <a:srgbClr val="0070C0"/>
                </a:solidFill>
              </a:rPr>
              <a:t> Your e-mail (optional)</a:t>
            </a:r>
          </a:p>
          <a:p>
            <a:endParaRPr lang="en-US" sz="1100" dirty="0">
              <a:solidFill>
                <a:srgbClr val="0070C0"/>
              </a:solidFill>
            </a:endParaRPr>
          </a:p>
          <a:p>
            <a:r>
              <a:rPr lang="en-US" sz="1100" dirty="0">
                <a:solidFill>
                  <a:srgbClr val="0070C0"/>
                </a:solidFill>
              </a:rPr>
              <a:t>  Your phone (optional)</a:t>
            </a:r>
          </a:p>
          <a:p>
            <a:endParaRPr lang="ru-RU" sz="1100" dirty="0">
              <a:solidFill>
                <a:srgbClr val="0070C0"/>
              </a:solidFill>
            </a:endParaRPr>
          </a:p>
          <a:p>
            <a:r>
              <a:rPr lang="ru-RU" sz="1100" dirty="0">
                <a:solidFill>
                  <a:srgbClr val="0070C0"/>
                </a:solidFill>
              </a:rPr>
              <a:t> </a:t>
            </a:r>
            <a:r>
              <a:rPr lang="en-US" sz="1100" dirty="0">
                <a:solidFill>
                  <a:srgbClr val="0070C0"/>
                </a:solidFill>
              </a:rPr>
              <a:t>Brief description (optional)</a:t>
            </a:r>
          </a:p>
          <a:p>
            <a:endParaRPr lang="ru-RU" sz="1100" dirty="0">
              <a:solidFill>
                <a:srgbClr val="0070C0"/>
              </a:solidFill>
            </a:endParaRPr>
          </a:p>
          <a:p>
            <a:r>
              <a:rPr lang="ru-RU" sz="1100" dirty="0">
                <a:solidFill>
                  <a:srgbClr val="0070C0"/>
                </a:solidFill>
              </a:rPr>
              <a:t> </a:t>
            </a:r>
          </a:p>
          <a:p>
            <a:r>
              <a:rPr lang="ru-RU" sz="1100" dirty="0">
                <a:solidFill>
                  <a:srgbClr val="0070C0"/>
                </a:solidFill>
              </a:rPr>
              <a:t> </a:t>
            </a:r>
            <a:r>
              <a:rPr lang="en-US" sz="1100" dirty="0">
                <a:solidFill>
                  <a:srgbClr val="0070C0"/>
                </a:solidFill>
              </a:rPr>
              <a:t> </a:t>
            </a:r>
          </a:p>
          <a:p>
            <a:r>
              <a:rPr lang="en-US" sz="1100" dirty="0">
                <a:solidFill>
                  <a:srgbClr val="0070C0"/>
                </a:solidFill>
              </a:rPr>
              <a:t>Attach your resume    </a:t>
            </a:r>
            <a:r>
              <a:rPr lang="en-US" sz="1100" b="1" dirty="0">
                <a:solidFill>
                  <a:srgbClr val="0070C0"/>
                </a:solidFill>
              </a:rPr>
              <a:t>choose  a file </a:t>
            </a:r>
            <a:endParaRPr lang="en-US" sz="1600" b="1" dirty="0">
              <a:solidFill>
                <a:srgbClr val="0070C0"/>
              </a:solidFill>
            </a:endParaRPr>
          </a:p>
          <a:p>
            <a:pPr algn="ctr"/>
            <a:endParaRPr lang="en-US" sz="1600" dirty="0">
              <a:solidFill>
                <a:srgbClr val="0070C0"/>
              </a:solidFill>
            </a:endParaRPr>
          </a:p>
          <a:p>
            <a:pPr algn="ctr"/>
            <a:r>
              <a:rPr lang="en-US" sz="1400" dirty="0">
                <a:solidFill>
                  <a:srgbClr val="0070C0"/>
                </a:solidFill>
              </a:rPr>
              <a:t>Submit resume</a:t>
            </a:r>
            <a:endParaRPr lang="ru-RU" sz="1400" dirty="0">
              <a:solidFill>
                <a:srgbClr val="0070C0"/>
              </a:solidFill>
            </a:endParaRPr>
          </a:p>
          <a:p>
            <a:pPr algn="ctr"/>
            <a:endParaRPr lang="en-US" sz="1600" dirty="0">
              <a:solidFill>
                <a:srgbClr val="0070C0"/>
              </a:solidFill>
            </a:endParaRPr>
          </a:p>
          <a:p>
            <a:pPr algn="ctr"/>
            <a:r>
              <a:rPr lang="en-US" sz="1600" dirty="0">
                <a:solidFill>
                  <a:srgbClr val="0070C0"/>
                </a:solidFill>
              </a:rPr>
              <a:t>     </a:t>
            </a:r>
            <a:r>
              <a:rPr lang="en-US" sz="1050" dirty="0">
                <a:solidFill>
                  <a:srgbClr val="0070C0"/>
                </a:solidFill>
              </a:rPr>
              <a:t>By clicking “Submit a resume” button you agree to our </a:t>
            </a:r>
            <a:r>
              <a:rPr lang="en-US" sz="1050" u="sng" dirty="0">
                <a:solidFill>
                  <a:srgbClr val="0070C0"/>
                </a:solidFill>
              </a:rPr>
              <a:t>Privacy Policy</a:t>
            </a:r>
            <a:endParaRPr lang="en-GB" sz="1050" b="1" u="sng" dirty="0">
              <a:solidFill>
                <a:srgbClr val="0070C0"/>
              </a:solidFill>
            </a:endParaRPr>
          </a:p>
        </p:txBody>
      </p:sp>
      <p:sp>
        <p:nvSpPr>
          <p:cNvPr id="10" name="AutoShape 4"/>
          <p:cNvSpPr>
            <a:spLocks noChangeArrowheads="1"/>
          </p:cNvSpPr>
          <p:nvPr/>
        </p:nvSpPr>
        <p:spPr bwMode="auto">
          <a:xfrm rot="18902065">
            <a:off x="4986938" y="766805"/>
            <a:ext cx="342265" cy="342265"/>
          </a:xfrm>
          <a:prstGeom prst="diamond">
            <a:avLst/>
          </a:prstGeom>
          <a:solidFill>
            <a:srgbClr val="0000FF"/>
          </a:solidFill>
          <a:ln w="9525">
            <a:solidFill>
              <a:srgbClr val="000000"/>
            </a:solidFill>
            <a:miter lim="800000"/>
            <a:headEnd/>
            <a:tailEnd/>
          </a:ln>
        </p:spPr>
        <p:txBody>
          <a:bodyPr rot="0" vert="horz" wrap="square" lIns="91440" tIns="45720" rIns="91440" bIns="45720" anchor="t" anchorCtr="0" upright="1">
            <a:noAutofit/>
          </a:bodyPr>
          <a:lstStyle/>
          <a:p>
            <a:endParaRPr lang="ru-RU"/>
          </a:p>
        </p:txBody>
      </p:sp>
      <p:cxnSp>
        <p:nvCxnSpPr>
          <p:cNvPr id="6" name="Прямая соединительная линия 5"/>
          <p:cNvCxnSpPr/>
          <p:nvPr/>
        </p:nvCxnSpPr>
        <p:spPr>
          <a:xfrm>
            <a:off x="7092280" y="937937"/>
            <a:ext cx="2160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7092280" y="980728"/>
            <a:ext cx="2160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7092280" y="1052736"/>
            <a:ext cx="2160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7645" y="749315"/>
            <a:ext cx="3240360" cy="4308872"/>
          </a:xfrm>
          <a:prstGeom prst="rect">
            <a:avLst/>
          </a:prstGeom>
          <a:noFill/>
        </p:spPr>
        <p:txBody>
          <a:bodyPr wrap="square" rtlCol="0">
            <a:spAutoFit/>
          </a:bodyPr>
          <a:lstStyle/>
          <a:p>
            <a:pPr algn="ctr"/>
            <a:r>
              <a:rPr lang="ru-RU" b="1" dirty="0"/>
              <a:t>Страница </a:t>
            </a:r>
            <a:r>
              <a:rPr lang="en-US" b="1" dirty="0">
                <a:solidFill>
                  <a:srgbClr val="0070C0"/>
                </a:solidFill>
              </a:rPr>
              <a:t>I am a candidate </a:t>
            </a:r>
            <a:r>
              <a:rPr lang="ru-RU" b="1" dirty="0"/>
              <a:t>и Загрузка резюме</a:t>
            </a:r>
          </a:p>
          <a:p>
            <a:endParaRPr lang="ru-RU" dirty="0"/>
          </a:p>
          <a:p>
            <a:pPr marL="342900" indent="-342900">
              <a:buAutoNum type="arabicPeriod"/>
            </a:pPr>
            <a:r>
              <a:rPr lang="ru-RU" sz="1200" dirty="0"/>
              <a:t>Кандидат заполняет поля. </a:t>
            </a:r>
          </a:p>
          <a:p>
            <a:pPr marL="342900" indent="-342900">
              <a:buAutoNum type="arabicPeriod"/>
            </a:pPr>
            <a:r>
              <a:rPr lang="ru-RU" sz="1200" dirty="0"/>
              <a:t>Кандидат прикрепляет свое резюме</a:t>
            </a:r>
            <a:r>
              <a:rPr lang="en-US" sz="1200" dirty="0"/>
              <a:t> </a:t>
            </a:r>
            <a:r>
              <a:rPr lang="ru-RU" sz="1200" dirty="0"/>
              <a:t>посредством нажатия кнопки </a:t>
            </a:r>
            <a:r>
              <a:rPr lang="en-US" sz="1200" dirty="0"/>
              <a:t>choose a file (</a:t>
            </a:r>
            <a:r>
              <a:rPr lang="ru-RU" sz="1200" dirty="0"/>
              <a:t>выбрать файл).</a:t>
            </a:r>
          </a:p>
          <a:p>
            <a:pPr marL="342900" indent="-342900">
              <a:buAutoNum type="arabicPeriod"/>
            </a:pPr>
            <a:r>
              <a:rPr lang="ru-RU" sz="1200" dirty="0"/>
              <a:t>Кандидат нажимает кнопку </a:t>
            </a:r>
            <a:r>
              <a:rPr lang="en-US" sz="1200" dirty="0"/>
              <a:t>Submit resume</a:t>
            </a:r>
            <a:r>
              <a:rPr lang="ru-RU" sz="1200" dirty="0"/>
              <a:t> и отправляет всю информацию.</a:t>
            </a:r>
          </a:p>
          <a:p>
            <a:pPr marL="342900" indent="-342900">
              <a:buAutoNum type="arabicPeriod"/>
            </a:pPr>
            <a:r>
              <a:rPr lang="ru-RU" sz="1200" dirty="0"/>
              <a:t>При этом, вся информация должна быть собрана и отправлена на почту.</a:t>
            </a:r>
          </a:p>
          <a:p>
            <a:pPr marL="342900" indent="-342900">
              <a:buAutoNum type="arabicPeriod"/>
            </a:pPr>
            <a:r>
              <a:rPr lang="ru-RU" sz="1200" dirty="0"/>
              <a:t>При нажатии гиперссылки - </a:t>
            </a:r>
            <a:r>
              <a:rPr lang="en-US" sz="1200" u="sng" dirty="0">
                <a:solidFill>
                  <a:srgbClr val="0070C0"/>
                </a:solidFill>
              </a:rPr>
              <a:t>Privacy Policy</a:t>
            </a:r>
            <a:r>
              <a:rPr lang="en-US" sz="1200" dirty="0">
                <a:solidFill>
                  <a:srgbClr val="0070C0"/>
                </a:solidFill>
              </a:rPr>
              <a:t> – </a:t>
            </a:r>
            <a:r>
              <a:rPr lang="ru-RU" sz="1200" dirty="0"/>
              <a:t>в браузере открывается документ в формате </a:t>
            </a:r>
            <a:r>
              <a:rPr lang="en-US" sz="1200" dirty="0"/>
              <a:t>PDF </a:t>
            </a:r>
            <a:r>
              <a:rPr lang="ru-RU" sz="1200" dirty="0"/>
              <a:t>на русском и английском языках описывающий выдержки из ФЗ-152 и затрагивающих отношение Кадрового Агентства и Заказчика, отправляющего данные, которые он загружает на этой странице. (сам документ будет предоставлен)</a:t>
            </a:r>
            <a:endParaRPr lang="en-US" sz="1200" dirty="0"/>
          </a:p>
          <a:p>
            <a:pPr marL="342900" indent="-342900">
              <a:buAutoNum type="arabicPeriod"/>
            </a:pPr>
            <a:endParaRPr lang="ru-RU" sz="1600" dirty="0"/>
          </a:p>
        </p:txBody>
      </p:sp>
      <p:sp>
        <p:nvSpPr>
          <p:cNvPr id="14" name="Скругленный прямоугольник 13"/>
          <p:cNvSpPr/>
          <p:nvPr/>
        </p:nvSpPr>
        <p:spPr>
          <a:xfrm>
            <a:off x="5436096" y="4545124"/>
            <a:ext cx="1512168" cy="360040"/>
          </a:xfrm>
          <a:prstGeom prst="roundRect">
            <a:avLst>
              <a:gd name="adj" fmla="val 4989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p:cNvSpPr/>
          <p:nvPr/>
        </p:nvSpPr>
        <p:spPr>
          <a:xfrm>
            <a:off x="4984802" y="3789040"/>
            <a:ext cx="2323502" cy="360040"/>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Номер слайда 6"/>
          <p:cNvSpPr>
            <a:spLocks noGrp="1"/>
          </p:cNvSpPr>
          <p:nvPr>
            <p:ph type="sldNum" sz="quarter" idx="12"/>
          </p:nvPr>
        </p:nvSpPr>
        <p:spPr/>
        <p:txBody>
          <a:bodyPr/>
          <a:lstStyle/>
          <a:p>
            <a:pPr>
              <a:defRPr/>
            </a:pPr>
            <a:fld id="{9E53473C-9637-40CF-A1B2-44E0AD0E5727}" type="slidenum">
              <a:rPr lang="ru-RU" altLang="en-US" smtClean="0"/>
              <a:pPr>
                <a:defRPr/>
              </a:pPr>
              <a:t>5</a:t>
            </a:fld>
            <a:endParaRPr lang="ru-RU" altLang="en-US"/>
          </a:p>
        </p:txBody>
      </p:sp>
    </p:spTree>
    <p:extLst>
      <p:ext uri="{BB962C8B-B14F-4D97-AF65-F5344CB8AC3E}">
        <p14:creationId xmlns:p14="http://schemas.microsoft.com/office/powerpoint/2010/main" val="3335495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кругленный прямоугольник 2"/>
          <p:cNvSpPr/>
          <p:nvPr/>
        </p:nvSpPr>
        <p:spPr>
          <a:xfrm>
            <a:off x="4788024" y="476672"/>
            <a:ext cx="2808312" cy="554461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46" name="Заголовок 1"/>
          <p:cNvSpPr>
            <a:spLocks noGrp="1"/>
          </p:cNvSpPr>
          <p:nvPr>
            <p:ph type="title"/>
          </p:nvPr>
        </p:nvSpPr>
        <p:spPr>
          <a:xfrm>
            <a:off x="467544" y="260648"/>
            <a:ext cx="8229600" cy="1143000"/>
          </a:xfrm>
        </p:spPr>
        <p:txBody>
          <a:bodyPr/>
          <a:lstStyle/>
          <a:p>
            <a:pPr algn="ctr" eaLnBrk="1" hangingPunct="1"/>
            <a:br>
              <a:rPr lang="en-US" altLang="en-US" sz="3200" dirty="0"/>
            </a:br>
            <a:endParaRPr lang="ru-RU" altLang="en-US" sz="3200" dirty="0"/>
          </a:p>
        </p:txBody>
      </p:sp>
      <p:sp>
        <p:nvSpPr>
          <p:cNvPr id="6147" name="Содержимое 3"/>
          <p:cNvSpPr>
            <a:spLocks noGrp="1"/>
          </p:cNvSpPr>
          <p:nvPr>
            <p:ph idx="1"/>
          </p:nvPr>
        </p:nvSpPr>
        <p:spPr>
          <a:xfrm>
            <a:off x="468313" y="731873"/>
            <a:ext cx="3455615" cy="5184775"/>
          </a:xfrm>
        </p:spPr>
        <p:txBody>
          <a:bodyPr/>
          <a:lstStyle/>
          <a:p>
            <a:pPr>
              <a:buFont typeface="Wingdings 2" panose="05020102010507070707" pitchFamily="18" charset="2"/>
              <a:buNone/>
            </a:pPr>
            <a:r>
              <a:rPr lang="ru-RU" altLang="en-US" sz="1800" dirty="0">
                <a:latin typeface="Arial" panose="020B0604020202020204" pitchFamily="34" charset="0"/>
                <a:cs typeface="Arial" panose="020B0604020202020204" pitchFamily="34" charset="0"/>
              </a:rPr>
              <a:t>                                  </a:t>
            </a:r>
          </a:p>
          <a:p>
            <a:endParaRPr lang="ru-RU" altLang="en-US" dirty="0"/>
          </a:p>
        </p:txBody>
      </p:sp>
      <p:sp>
        <p:nvSpPr>
          <p:cNvPr id="8" name="TextBox 7"/>
          <p:cNvSpPr txBox="1"/>
          <p:nvPr/>
        </p:nvSpPr>
        <p:spPr>
          <a:xfrm>
            <a:off x="4896707" y="764704"/>
            <a:ext cx="2590945" cy="5139869"/>
          </a:xfrm>
          <a:prstGeom prst="rect">
            <a:avLst/>
          </a:prstGeom>
          <a:noFill/>
        </p:spPr>
        <p:txBody>
          <a:bodyPr wrap="square" rtlCol="0">
            <a:spAutoFit/>
          </a:bodyPr>
          <a:lstStyle/>
          <a:p>
            <a:pPr algn="ctr"/>
            <a:r>
              <a:rPr lang="en-US" b="1" dirty="0">
                <a:solidFill>
                  <a:srgbClr val="0070C0"/>
                </a:solidFill>
              </a:rPr>
              <a:t>IGR Solutions</a:t>
            </a:r>
            <a:r>
              <a:rPr lang="ru-RU" b="1" dirty="0">
                <a:solidFill>
                  <a:srgbClr val="0070C0"/>
                </a:solidFill>
              </a:rPr>
              <a:t>      </a:t>
            </a:r>
            <a:endParaRPr lang="en-US" b="1" dirty="0">
              <a:solidFill>
                <a:srgbClr val="0070C0"/>
              </a:solidFill>
            </a:endParaRPr>
          </a:p>
          <a:p>
            <a:pPr algn="ctr"/>
            <a:endParaRPr lang="ru-RU" sz="1400" b="1" dirty="0">
              <a:solidFill>
                <a:srgbClr val="0070C0"/>
              </a:solidFill>
            </a:endParaRPr>
          </a:p>
          <a:p>
            <a:pPr algn="ctr"/>
            <a:r>
              <a:rPr lang="en-US" sz="1400" b="1" dirty="0">
                <a:solidFill>
                  <a:srgbClr val="0070C0"/>
                </a:solidFill>
              </a:rPr>
              <a:t>Tech Talent Recruitment </a:t>
            </a:r>
          </a:p>
          <a:p>
            <a:pPr algn="ctr"/>
            <a:r>
              <a:rPr lang="en-US" sz="1400" b="1" dirty="0">
                <a:solidFill>
                  <a:srgbClr val="0070C0"/>
                </a:solidFill>
              </a:rPr>
              <a:t>in Russian Federation</a:t>
            </a:r>
            <a:endParaRPr lang="ru-RU" sz="1400" b="1" dirty="0">
              <a:solidFill>
                <a:srgbClr val="0070C0"/>
              </a:solidFill>
            </a:endParaRPr>
          </a:p>
          <a:p>
            <a:pPr algn="ctr"/>
            <a:endParaRPr lang="ru-RU" sz="1200" b="1" dirty="0">
              <a:solidFill>
                <a:srgbClr val="0070C0"/>
              </a:solidFill>
            </a:endParaRPr>
          </a:p>
          <a:p>
            <a:pPr algn="ctr"/>
            <a:r>
              <a:rPr lang="en-US" sz="1400" dirty="0">
                <a:solidFill>
                  <a:srgbClr val="0070C0"/>
                </a:solidFill>
              </a:rPr>
              <a:t>Supporting</a:t>
            </a:r>
          </a:p>
          <a:p>
            <a:pPr algn="ctr"/>
            <a:endParaRPr lang="en-US" sz="1400" dirty="0">
              <a:solidFill>
                <a:srgbClr val="0070C0"/>
              </a:solidFill>
            </a:endParaRPr>
          </a:p>
          <a:p>
            <a:pPr algn="ctr"/>
            <a:endParaRPr lang="en-US" sz="1400" dirty="0">
              <a:solidFill>
                <a:srgbClr val="0070C0"/>
              </a:solidFill>
            </a:endParaRPr>
          </a:p>
          <a:p>
            <a:pPr algn="ctr"/>
            <a:endParaRPr lang="en-US" sz="1400" dirty="0">
              <a:solidFill>
                <a:srgbClr val="0070C0"/>
              </a:solidFill>
            </a:endParaRPr>
          </a:p>
          <a:p>
            <a:pPr algn="ctr"/>
            <a:endParaRPr lang="en-US" sz="1400" dirty="0">
              <a:solidFill>
                <a:srgbClr val="0070C0"/>
              </a:solidFill>
            </a:endParaRPr>
          </a:p>
          <a:p>
            <a:pPr algn="ctr"/>
            <a:endParaRPr lang="en-US" sz="1400" dirty="0">
              <a:solidFill>
                <a:srgbClr val="0070C0"/>
              </a:solidFill>
            </a:endParaRPr>
          </a:p>
          <a:p>
            <a:pPr algn="ctr"/>
            <a:endParaRPr lang="en-US" sz="1400" dirty="0">
              <a:solidFill>
                <a:srgbClr val="0070C0"/>
              </a:solidFill>
            </a:endParaRPr>
          </a:p>
          <a:p>
            <a:pPr algn="ctr"/>
            <a:endParaRPr lang="en-US" sz="1400" dirty="0">
              <a:solidFill>
                <a:srgbClr val="0070C0"/>
              </a:solidFill>
            </a:endParaRPr>
          </a:p>
          <a:p>
            <a:r>
              <a:rPr lang="en-US" sz="1200" b="1" dirty="0">
                <a:solidFill>
                  <a:srgbClr val="0070C0"/>
                </a:solidFill>
              </a:rPr>
              <a:t>Contact</a:t>
            </a:r>
          </a:p>
          <a:p>
            <a:endParaRPr lang="en-US" sz="1200" b="1" dirty="0">
              <a:solidFill>
                <a:srgbClr val="0070C0"/>
              </a:solidFill>
            </a:endParaRPr>
          </a:p>
          <a:p>
            <a:r>
              <a:rPr lang="en-US" sz="1200" b="1" dirty="0" err="1">
                <a:solidFill>
                  <a:srgbClr val="0070C0"/>
                </a:solidFill>
              </a:rPr>
              <a:t>info@igr-solutions</a:t>
            </a:r>
            <a:endParaRPr lang="en-US" sz="1200" b="1" dirty="0">
              <a:solidFill>
                <a:srgbClr val="0070C0"/>
              </a:solidFill>
            </a:endParaRPr>
          </a:p>
          <a:p>
            <a:r>
              <a:rPr lang="en-US" sz="1200" b="1" dirty="0">
                <a:solidFill>
                  <a:srgbClr val="0070C0"/>
                </a:solidFill>
              </a:rPr>
              <a:t>+ 7.965.179.6128</a:t>
            </a:r>
          </a:p>
          <a:p>
            <a:r>
              <a:rPr lang="en-US" sz="1200" b="1" dirty="0" err="1">
                <a:solidFill>
                  <a:srgbClr val="0070C0"/>
                </a:solidFill>
              </a:rPr>
              <a:t>Lenina</a:t>
            </a:r>
            <a:r>
              <a:rPr lang="en-US" sz="1200" b="1" dirty="0">
                <a:solidFill>
                  <a:srgbClr val="0070C0"/>
                </a:solidFill>
              </a:rPr>
              <a:t> street, ***</a:t>
            </a:r>
          </a:p>
          <a:p>
            <a:endParaRPr lang="en-US" sz="1200" b="1" dirty="0">
              <a:solidFill>
                <a:srgbClr val="0070C0"/>
              </a:solidFill>
            </a:endParaRPr>
          </a:p>
          <a:p>
            <a:endParaRPr lang="en-US" sz="1200" b="1" dirty="0">
              <a:solidFill>
                <a:srgbClr val="0070C0"/>
              </a:solidFill>
            </a:endParaRPr>
          </a:p>
          <a:p>
            <a:endParaRPr lang="en-US" sz="1200" b="1" dirty="0">
              <a:solidFill>
                <a:srgbClr val="0070C0"/>
              </a:solidFill>
            </a:endParaRPr>
          </a:p>
          <a:p>
            <a:pPr algn="ctr"/>
            <a:r>
              <a:rPr lang="en-US" sz="1200" b="1" dirty="0">
                <a:solidFill>
                  <a:srgbClr val="0070C0"/>
                </a:solidFill>
              </a:rPr>
              <a:t>© 2010 – 2021 IGR solutions. </a:t>
            </a:r>
            <a:endParaRPr lang="ru-RU" sz="1200" b="1" dirty="0">
              <a:solidFill>
                <a:srgbClr val="0070C0"/>
              </a:solidFill>
            </a:endParaRPr>
          </a:p>
          <a:p>
            <a:pPr algn="ctr"/>
            <a:r>
              <a:rPr lang="en-US" sz="1200" b="1" dirty="0">
                <a:solidFill>
                  <a:srgbClr val="0070C0"/>
                </a:solidFill>
              </a:rPr>
              <a:t>Registered number 1105262009720</a:t>
            </a:r>
          </a:p>
          <a:p>
            <a:pPr algn="ctr"/>
            <a:r>
              <a:rPr lang="en-US" sz="1200" b="1" dirty="0">
                <a:solidFill>
                  <a:srgbClr val="0070C0"/>
                </a:solidFill>
              </a:rPr>
              <a:t>Tax number 5262257620</a:t>
            </a:r>
          </a:p>
          <a:p>
            <a:pPr algn="ctr"/>
            <a:endParaRPr lang="en-US" sz="1200" b="1" dirty="0">
              <a:solidFill>
                <a:srgbClr val="0070C0"/>
              </a:solidFill>
            </a:endParaRPr>
          </a:p>
        </p:txBody>
      </p:sp>
      <p:sp>
        <p:nvSpPr>
          <p:cNvPr id="10" name="AutoShape 4"/>
          <p:cNvSpPr>
            <a:spLocks noChangeArrowheads="1"/>
          </p:cNvSpPr>
          <p:nvPr/>
        </p:nvSpPr>
        <p:spPr bwMode="auto">
          <a:xfrm rot="18902065">
            <a:off x="4986938" y="766805"/>
            <a:ext cx="342265" cy="342265"/>
          </a:xfrm>
          <a:prstGeom prst="diamond">
            <a:avLst/>
          </a:prstGeom>
          <a:solidFill>
            <a:srgbClr val="0000FF"/>
          </a:solidFill>
          <a:ln w="9525">
            <a:solidFill>
              <a:srgbClr val="000000"/>
            </a:solidFill>
            <a:miter lim="800000"/>
            <a:headEnd/>
            <a:tailEnd/>
          </a:ln>
        </p:spPr>
        <p:txBody>
          <a:bodyPr rot="0" vert="horz" wrap="square" lIns="91440" tIns="45720" rIns="91440" bIns="45720" anchor="t" anchorCtr="0" upright="1">
            <a:noAutofit/>
          </a:bodyPr>
          <a:lstStyle/>
          <a:p>
            <a:endParaRPr lang="ru-RU"/>
          </a:p>
        </p:txBody>
      </p:sp>
      <p:cxnSp>
        <p:nvCxnSpPr>
          <p:cNvPr id="6" name="Прямая соединительная линия 5"/>
          <p:cNvCxnSpPr/>
          <p:nvPr/>
        </p:nvCxnSpPr>
        <p:spPr>
          <a:xfrm>
            <a:off x="7092280" y="937937"/>
            <a:ext cx="2160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7092280" y="980728"/>
            <a:ext cx="2160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7092280" y="1052736"/>
            <a:ext cx="2160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9552" y="610815"/>
            <a:ext cx="3240360" cy="830997"/>
          </a:xfrm>
          <a:prstGeom prst="rect">
            <a:avLst/>
          </a:prstGeom>
          <a:noFill/>
        </p:spPr>
        <p:txBody>
          <a:bodyPr wrap="square" rtlCol="0">
            <a:spAutoFit/>
          </a:bodyPr>
          <a:lstStyle/>
          <a:p>
            <a:pPr algn="ctr"/>
            <a:r>
              <a:rPr lang="ru-RU" b="1" dirty="0">
                <a:solidFill>
                  <a:srgbClr val="0070C0"/>
                </a:solidFill>
              </a:rPr>
              <a:t>Последняя страница</a:t>
            </a:r>
            <a:r>
              <a:rPr lang="en-US" b="1" dirty="0">
                <a:solidFill>
                  <a:srgbClr val="0070C0"/>
                </a:solidFill>
              </a:rPr>
              <a:t>:</a:t>
            </a:r>
            <a:endParaRPr lang="ru-RU" b="1" dirty="0">
              <a:solidFill>
                <a:srgbClr val="0070C0"/>
              </a:solidFill>
            </a:endParaRPr>
          </a:p>
          <a:p>
            <a:endParaRPr lang="en-US" dirty="0"/>
          </a:p>
          <a:p>
            <a:pPr marL="342900" indent="-342900">
              <a:buAutoNum type="arabicPeriod"/>
            </a:pPr>
            <a:r>
              <a:rPr lang="ru-RU" sz="1200" dirty="0"/>
              <a:t>Первая</a:t>
            </a:r>
          </a:p>
        </p:txBody>
      </p:sp>
      <p:sp>
        <p:nvSpPr>
          <p:cNvPr id="2" name="Номер слайда 1"/>
          <p:cNvSpPr>
            <a:spLocks noGrp="1"/>
          </p:cNvSpPr>
          <p:nvPr>
            <p:ph type="sldNum" sz="quarter" idx="12"/>
          </p:nvPr>
        </p:nvSpPr>
        <p:spPr/>
        <p:txBody>
          <a:bodyPr/>
          <a:lstStyle/>
          <a:p>
            <a:pPr>
              <a:defRPr/>
            </a:pPr>
            <a:fld id="{9E53473C-9637-40CF-A1B2-44E0AD0E5727}" type="slidenum">
              <a:rPr lang="ru-RU" altLang="en-US" smtClean="0"/>
              <a:pPr>
                <a:defRPr/>
              </a:pPr>
              <a:t>6</a:t>
            </a:fld>
            <a:endParaRPr lang="ru-RU" altLang="en-US"/>
          </a:p>
        </p:txBody>
      </p:sp>
    </p:spTree>
    <p:extLst>
      <p:ext uri="{BB962C8B-B14F-4D97-AF65-F5344CB8AC3E}">
        <p14:creationId xmlns:p14="http://schemas.microsoft.com/office/powerpoint/2010/main" val="291190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a:xfrm>
            <a:off x="468313" y="188913"/>
            <a:ext cx="8229600" cy="1143000"/>
          </a:xfrm>
        </p:spPr>
        <p:txBody>
          <a:bodyPr/>
          <a:lstStyle/>
          <a:p>
            <a:pPr algn="ctr" eaLnBrk="1" hangingPunct="1"/>
            <a:br>
              <a:rPr lang="en-US" altLang="en-US" sz="3200" dirty="0"/>
            </a:br>
            <a:endParaRPr lang="ru-RU" altLang="en-US" sz="3200" dirty="0"/>
          </a:p>
        </p:txBody>
      </p:sp>
      <p:sp>
        <p:nvSpPr>
          <p:cNvPr id="6147" name="Содержимое 3"/>
          <p:cNvSpPr>
            <a:spLocks noGrp="1"/>
          </p:cNvSpPr>
          <p:nvPr>
            <p:ph idx="1"/>
          </p:nvPr>
        </p:nvSpPr>
        <p:spPr>
          <a:xfrm>
            <a:off x="468313" y="731873"/>
            <a:ext cx="8229600" cy="5184775"/>
          </a:xfrm>
        </p:spPr>
        <p:txBody>
          <a:bodyPr/>
          <a:lstStyle/>
          <a:p>
            <a:pPr>
              <a:buFont typeface="Wingdings 2" panose="05020102010507070707" pitchFamily="18" charset="2"/>
              <a:buNone/>
            </a:pPr>
            <a:r>
              <a:rPr lang="ru-RU" altLang="en-US" sz="1800" dirty="0">
                <a:latin typeface="Arial" panose="020B0604020202020204" pitchFamily="34" charset="0"/>
                <a:cs typeface="Arial" panose="020B0604020202020204" pitchFamily="34" charset="0"/>
              </a:rPr>
              <a:t>                                  </a:t>
            </a:r>
          </a:p>
          <a:p>
            <a:pPr marL="0" indent="0">
              <a:buNone/>
            </a:pPr>
            <a:endParaRPr lang="ru-RU" altLang="en-US" dirty="0"/>
          </a:p>
        </p:txBody>
      </p:sp>
      <p:sp>
        <p:nvSpPr>
          <p:cNvPr id="8" name="TextBox 7"/>
          <p:cNvSpPr txBox="1"/>
          <p:nvPr/>
        </p:nvSpPr>
        <p:spPr>
          <a:xfrm>
            <a:off x="2987824" y="166460"/>
            <a:ext cx="2736304" cy="830997"/>
          </a:xfrm>
          <a:prstGeom prst="rect">
            <a:avLst/>
          </a:prstGeom>
          <a:noFill/>
        </p:spPr>
        <p:txBody>
          <a:bodyPr wrap="square" rtlCol="0">
            <a:spAutoFit/>
          </a:bodyPr>
          <a:lstStyle/>
          <a:p>
            <a:pPr algn="ctr"/>
            <a:r>
              <a:rPr lang="en-US" sz="2400" b="1" dirty="0">
                <a:solidFill>
                  <a:srgbClr val="0070C0"/>
                </a:solidFill>
              </a:rPr>
              <a:t>Clients</a:t>
            </a:r>
            <a:endParaRPr lang="ru-RU" sz="2400" b="1" dirty="0">
              <a:solidFill>
                <a:srgbClr val="0070C0"/>
              </a:solidFill>
            </a:endParaRPr>
          </a:p>
          <a:p>
            <a:pPr algn="ctr"/>
            <a:endParaRPr lang="en-GB" sz="2400" b="1" dirty="0">
              <a:solidFill>
                <a:srgbClr val="0070C0"/>
              </a:solidFill>
            </a:endParaRPr>
          </a:p>
        </p:txBody>
      </p:sp>
      <p:sp>
        <p:nvSpPr>
          <p:cNvPr id="5" name="TextBox 4"/>
          <p:cNvSpPr txBox="1"/>
          <p:nvPr/>
        </p:nvSpPr>
        <p:spPr>
          <a:xfrm>
            <a:off x="827584" y="166460"/>
            <a:ext cx="7920880" cy="6063198"/>
          </a:xfrm>
          <a:prstGeom prst="rect">
            <a:avLst/>
          </a:prstGeom>
          <a:noFill/>
        </p:spPr>
        <p:txBody>
          <a:bodyPr wrap="square" rtlCol="0">
            <a:spAutoFit/>
          </a:bodyPr>
          <a:lstStyle/>
          <a:p>
            <a:pPr algn="ctr"/>
            <a:endParaRPr lang="ru-RU" sz="2400" b="1" dirty="0">
              <a:solidFill>
                <a:srgbClr val="0070C0"/>
              </a:solidFill>
            </a:endParaRPr>
          </a:p>
          <a:p>
            <a:pPr algn="ctr"/>
            <a:r>
              <a:rPr lang="en-US" sz="2000" b="1" dirty="0">
                <a:solidFill>
                  <a:srgbClr val="0070C0"/>
                </a:solidFill>
              </a:rPr>
              <a:t>Our prime and only focus - </a:t>
            </a:r>
            <a:r>
              <a:rPr lang="en-US" sz="2000" b="1" dirty="0">
                <a:solidFill>
                  <a:srgbClr val="00B050"/>
                </a:solidFill>
              </a:rPr>
              <a:t>software engineers </a:t>
            </a:r>
            <a:r>
              <a:rPr lang="en-US" sz="2000" b="1" dirty="0">
                <a:solidFill>
                  <a:srgbClr val="0070C0"/>
                </a:solidFill>
              </a:rPr>
              <a:t>(IT specialists) search and selection. Better and thorough description of your needs (in-depth position description) will let us make the search faster and at the best quality to exactly match your needs. We are not limited by location and you will be offered best available IT talents from Russia.</a:t>
            </a:r>
          </a:p>
          <a:p>
            <a:pPr algn="ctr"/>
            <a:endParaRPr lang="en-US" sz="2000" b="1" dirty="0">
              <a:solidFill>
                <a:srgbClr val="0070C0"/>
              </a:solidFill>
            </a:endParaRPr>
          </a:p>
          <a:p>
            <a:pPr algn="ctr"/>
            <a:r>
              <a:rPr lang="en-US" sz="2000" b="1" dirty="0">
                <a:solidFill>
                  <a:srgbClr val="0070C0"/>
                </a:solidFill>
              </a:rPr>
              <a:t>We based in Russia and well aware of current situation with IT talent. </a:t>
            </a:r>
            <a:endParaRPr lang="ru-RU" sz="2000" b="1" dirty="0">
              <a:solidFill>
                <a:srgbClr val="0070C0"/>
              </a:solidFill>
            </a:endParaRPr>
          </a:p>
          <a:p>
            <a:pPr algn="ctr"/>
            <a:r>
              <a:rPr lang="en-US" sz="2000" b="1" dirty="0">
                <a:solidFill>
                  <a:srgbClr val="0070C0"/>
                </a:solidFill>
              </a:rPr>
              <a:t>We </a:t>
            </a:r>
            <a:r>
              <a:rPr lang="en-US" sz="2000" b="1" dirty="0" err="1">
                <a:solidFill>
                  <a:srgbClr val="0070C0"/>
                </a:solidFill>
              </a:rPr>
              <a:t>sinserely</a:t>
            </a:r>
            <a:r>
              <a:rPr lang="en-US" sz="2000" b="1" dirty="0">
                <a:solidFill>
                  <a:srgbClr val="0070C0"/>
                </a:solidFill>
              </a:rPr>
              <a:t> </a:t>
            </a:r>
            <a:r>
              <a:rPr lang="en-US" sz="2000" b="1" dirty="0" err="1">
                <a:solidFill>
                  <a:srgbClr val="0070C0"/>
                </a:solidFill>
              </a:rPr>
              <a:t>belive</a:t>
            </a:r>
            <a:r>
              <a:rPr lang="en-US" sz="2000" b="1" dirty="0">
                <a:solidFill>
                  <a:srgbClr val="0070C0"/>
                </a:solidFill>
              </a:rPr>
              <a:t> that People is the main </a:t>
            </a:r>
            <a:r>
              <a:rPr lang="en-US" sz="2000" b="1" dirty="0" err="1">
                <a:solidFill>
                  <a:srgbClr val="0070C0"/>
                </a:solidFill>
              </a:rPr>
              <a:t>assett</a:t>
            </a:r>
            <a:r>
              <a:rPr lang="en-US" sz="2000" b="1" dirty="0">
                <a:solidFill>
                  <a:srgbClr val="0070C0"/>
                </a:solidFill>
              </a:rPr>
              <a:t> of any company …</a:t>
            </a:r>
            <a:endParaRPr lang="ru-RU" sz="2000" b="1" dirty="0">
              <a:solidFill>
                <a:srgbClr val="0070C0"/>
              </a:solidFill>
            </a:endParaRPr>
          </a:p>
          <a:p>
            <a:pPr algn="ctr"/>
            <a:endParaRPr lang="ru-RU" sz="2000" b="1" dirty="0">
              <a:solidFill>
                <a:srgbClr val="0070C0"/>
              </a:solidFill>
            </a:endParaRPr>
          </a:p>
          <a:p>
            <a:r>
              <a:rPr lang="en-US" sz="2000" b="1" dirty="0">
                <a:solidFill>
                  <a:srgbClr val="0070C0"/>
                </a:solidFill>
              </a:rPr>
              <a:t>We specialize in Software engineering, IT architecture, Cloud infrastructure and Digital Transformation.</a:t>
            </a:r>
            <a:endParaRPr lang="ru-RU" sz="2000" b="1" dirty="0">
              <a:solidFill>
                <a:srgbClr val="0070C0"/>
              </a:solidFill>
            </a:endParaRPr>
          </a:p>
          <a:p>
            <a:endParaRPr lang="ru-RU" sz="2000" b="1" dirty="0">
              <a:solidFill>
                <a:srgbClr val="0070C0"/>
              </a:solidFill>
            </a:endParaRPr>
          </a:p>
          <a:p>
            <a:r>
              <a:rPr lang="en-US" sz="2000" b="1" dirty="0">
                <a:solidFill>
                  <a:srgbClr val="0070C0"/>
                </a:solidFill>
              </a:rPr>
              <a:t>We are IT specialist recruitment agency …we are based in Russia, have in-depth understanding of local market…</a:t>
            </a:r>
          </a:p>
          <a:p>
            <a:r>
              <a:rPr lang="en-US" sz="2000" b="1" dirty="0" err="1">
                <a:solidFill>
                  <a:srgbClr val="0070C0"/>
                </a:solidFill>
              </a:rPr>
              <a:t>Whaterevr</a:t>
            </a:r>
            <a:r>
              <a:rPr lang="en-US" sz="2000" b="1" dirty="0">
                <a:solidFill>
                  <a:srgbClr val="0070C0"/>
                </a:solidFill>
              </a:rPr>
              <a:t> you are looking individual or a team </a:t>
            </a:r>
          </a:p>
          <a:p>
            <a:endParaRPr lang="en-US" sz="2000" b="1" dirty="0">
              <a:solidFill>
                <a:srgbClr val="0070C0"/>
              </a:solidFill>
            </a:endParaRPr>
          </a:p>
          <a:p>
            <a:r>
              <a:rPr lang="en-US" sz="2000" b="1" dirty="0">
                <a:solidFill>
                  <a:srgbClr val="0070C0"/>
                </a:solidFill>
              </a:rPr>
              <a:t>It recruitment specialists…</a:t>
            </a:r>
            <a:endParaRPr lang="ru-RU" sz="2400" b="1" dirty="0">
              <a:solidFill>
                <a:srgbClr val="0070C0"/>
              </a:solidFill>
            </a:endParaRPr>
          </a:p>
          <a:p>
            <a:pPr algn="ctr"/>
            <a:endParaRPr lang="en-GB" sz="2400" b="1" dirty="0">
              <a:solidFill>
                <a:srgbClr val="0070C0"/>
              </a:solidFill>
            </a:endParaRPr>
          </a:p>
        </p:txBody>
      </p:sp>
      <p:sp>
        <p:nvSpPr>
          <p:cNvPr id="2" name="Номер слайда 1"/>
          <p:cNvSpPr>
            <a:spLocks noGrp="1"/>
          </p:cNvSpPr>
          <p:nvPr>
            <p:ph type="sldNum" sz="quarter" idx="12"/>
          </p:nvPr>
        </p:nvSpPr>
        <p:spPr/>
        <p:txBody>
          <a:bodyPr/>
          <a:lstStyle/>
          <a:p>
            <a:pPr>
              <a:defRPr/>
            </a:pPr>
            <a:fld id="{9E53473C-9637-40CF-A1B2-44E0AD0E5727}" type="slidenum">
              <a:rPr lang="ru-RU" altLang="en-US" smtClean="0"/>
              <a:pPr>
                <a:defRPr/>
              </a:pPr>
              <a:t>7</a:t>
            </a:fld>
            <a:endParaRPr lang="ru-RU" altLang="en-US"/>
          </a:p>
        </p:txBody>
      </p:sp>
    </p:spTree>
    <p:extLst>
      <p:ext uri="{BB962C8B-B14F-4D97-AF65-F5344CB8AC3E}">
        <p14:creationId xmlns:p14="http://schemas.microsoft.com/office/powerpoint/2010/main" val="2917472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a:xfrm>
            <a:off x="468313" y="188913"/>
            <a:ext cx="8229600" cy="1143000"/>
          </a:xfrm>
        </p:spPr>
        <p:txBody>
          <a:bodyPr/>
          <a:lstStyle/>
          <a:p>
            <a:pPr algn="ctr" eaLnBrk="1" hangingPunct="1"/>
            <a:br>
              <a:rPr lang="en-US" altLang="en-US" sz="3200" dirty="0"/>
            </a:br>
            <a:endParaRPr lang="ru-RU" altLang="en-US" sz="3200" dirty="0"/>
          </a:p>
        </p:txBody>
      </p:sp>
      <p:sp>
        <p:nvSpPr>
          <p:cNvPr id="6147" name="Содержимое 3"/>
          <p:cNvSpPr>
            <a:spLocks noGrp="1"/>
          </p:cNvSpPr>
          <p:nvPr>
            <p:ph idx="1"/>
          </p:nvPr>
        </p:nvSpPr>
        <p:spPr>
          <a:xfrm>
            <a:off x="468313" y="731873"/>
            <a:ext cx="8229600" cy="4641343"/>
          </a:xfrm>
        </p:spPr>
        <p:txBody>
          <a:bodyPr/>
          <a:lstStyle/>
          <a:p>
            <a:pPr>
              <a:buFont typeface="Wingdings 2" panose="05020102010507070707" pitchFamily="18" charset="2"/>
              <a:buNone/>
            </a:pPr>
            <a:r>
              <a:rPr lang="ru-RU" altLang="en-US" sz="1800" dirty="0">
                <a:latin typeface="Arial" panose="020B0604020202020204" pitchFamily="34" charset="0"/>
                <a:cs typeface="Arial" panose="020B0604020202020204" pitchFamily="34" charset="0"/>
              </a:rPr>
              <a:t>                                  </a:t>
            </a:r>
          </a:p>
          <a:p>
            <a:endParaRPr lang="ru-RU" altLang="en-US" dirty="0"/>
          </a:p>
        </p:txBody>
      </p:sp>
      <p:sp>
        <p:nvSpPr>
          <p:cNvPr id="2" name="TextBox 1"/>
          <p:cNvSpPr txBox="1"/>
          <p:nvPr/>
        </p:nvSpPr>
        <p:spPr>
          <a:xfrm>
            <a:off x="339262" y="60087"/>
            <a:ext cx="8424936" cy="5816977"/>
          </a:xfrm>
          <a:prstGeom prst="rect">
            <a:avLst/>
          </a:prstGeom>
          <a:noFill/>
        </p:spPr>
        <p:txBody>
          <a:bodyPr wrap="square" rtlCol="0">
            <a:spAutoFit/>
          </a:bodyPr>
          <a:lstStyle/>
          <a:p>
            <a:r>
              <a:rPr lang="en-US" sz="2400" b="1" dirty="0">
                <a:solidFill>
                  <a:srgbClr val="0070C0"/>
                </a:solidFill>
              </a:rPr>
              <a:t>SEO </a:t>
            </a:r>
            <a:r>
              <a:rPr lang="ru-RU" sz="2400" b="1" dirty="0">
                <a:solidFill>
                  <a:srgbClr val="0070C0"/>
                </a:solidFill>
              </a:rPr>
              <a:t>–</a:t>
            </a:r>
          </a:p>
          <a:p>
            <a:pPr marL="457200" indent="-457200">
              <a:buFont typeface="+mj-lt"/>
              <a:buAutoNum type="arabicPeriod"/>
            </a:pPr>
            <a:r>
              <a:rPr lang="ru-RU" b="1" dirty="0">
                <a:solidFill>
                  <a:srgbClr val="0070C0"/>
                </a:solidFill>
              </a:rPr>
              <a:t>Спросить Найджела, Марка, Френка и других – как бы они задали поисковый вопрос о найме программистов в России – какие бы слова использовали в поисковых системах </a:t>
            </a:r>
            <a:r>
              <a:rPr lang="en-US" b="1" dirty="0">
                <a:solidFill>
                  <a:srgbClr val="0070C0"/>
                </a:solidFill>
              </a:rPr>
              <a:t>Google </a:t>
            </a:r>
            <a:r>
              <a:rPr lang="ru-RU" b="1" dirty="0">
                <a:solidFill>
                  <a:srgbClr val="0070C0"/>
                </a:solidFill>
              </a:rPr>
              <a:t>и т.д.</a:t>
            </a:r>
            <a:endParaRPr lang="en-US" b="1" dirty="0">
              <a:solidFill>
                <a:srgbClr val="0070C0"/>
              </a:solidFill>
            </a:endParaRPr>
          </a:p>
          <a:p>
            <a:pPr marL="457200" indent="-457200">
              <a:buFont typeface="+mj-lt"/>
              <a:buAutoNum type="arabicPeriod"/>
            </a:pPr>
            <a:r>
              <a:rPr lang="ru-RU" b="1" dirty="0">
                <a:solidFill>
                  <a:srgbClr val="0070C0"/>
                </a:solidFill>
              </a:rPr>
              <a:t>Список запросов который может забивать ЦА (целевая аудитория)</a:t>
            </a:r>
          </a:p>
          <a:p>
            <a:pPr marL="457200" indent="-457200">
              <a:buFont typeface="+mj-lt"/>
              <a:buAutoNum type="arabicPeriod"/>
            </a:pPr>
            <a:r>
              <a:rPr lang="ru-RU" b="1" dirty="0">
                <a:solidFill>
                  <a:srgbClr val="0070C0"/>
                </a:solidFill>
              </a:rPr>
              <a:t>Текстовый контент – очень важен – КЛЮЧЕВЫЕ СЛОВА! </a:t>
            </a:r>
          </a:p>
          <a:p>
            <a:pPr marL="457200" indent="-457200">
              <a:buFont typeface="+mj-lt"/>
              <a:buAutoNum type="arabicPeriod"/>
            </a:pPr>
            <a:r>
              <a:rPr lang="ru-RU" b="1" dirty="0">
                <a:solidFill>
                  <a:srgbClr val="0070C0"/>
                </a:solidFill>
              </a:rPr>
              <a:t>Текст нужно писать под ЗАПРОСЫ ПОЛЬЗОВАТЕЛЕЙ.</a:t>
            </a:r>
          </a:p>
          <a:p>
            <a:pPr marL="457200" indent="-457200">
              <a:buFont typeface="+mj-lt"/>
              <a:buAutoNum type="arabicPeriod"/>
            </a:pPr>
            <a:r>
              <a:rPr lang="ru-RU" b="1" dirty="0">
                <a:solidFill>
                  <a:srgbClr val="0070C0"/>
                </a:solidFill>
              </a:rPr>
              <a:t>(</a:t>
            </a:r>
            <a:r>
              <a:rPr lang="en-US" b="1" dirty="0">
                <a:solidFill>
                  <a:srgbClr val="0070C0"/>
                </a:solidFill>
              </a:rPr>
              <a:t>Russian Programmers, WEB developers, ……)</a:t>
            </a:r>
          </a:p>
          <a:p>
            <a:pPr marL="457200" indent="-457200">
              <a:buFont typeface="+mj-lt"/>
              <a:buAutoNum type="arabicPeriod"/>
            </a:pPr>
            <a:r>
              <a:rPr lang="ru-RU" b="1" dirty="0">
                <a:solidFill>
                  <a:srgbClr val="0070C0"/>
                </a:solidFill>
              </a:rPr>
              <a:t>Ускорение процесса индексации - Добавить сайт в </a:t>
            </a:r>
            <a:r>
              <a:rPr lang="en-US" b="1" dirty="0">
                <a:solidFill>
                  <a:srgbClr val="0070C0"/>
                </a:solidFill>
              </a:rPr>
              <a:t>Google Search Console</a:t>
            </a:r>
            <a:r>
              <a:rPr lang="ru-RU" b="1" dirty="0">
                <a:solidFill>
                  <a:srgbClr val="0070C0"/>
                </a:solidFill>
              </a:rPr>
              <a:t>.</a:t>
            </a:r>
            <a:endParaRPr lang="en-US" b="1" dirty="0">
              <a:solidFill>
                <a:srgbClr val="0070C0"/>
              </a:solidFill>
            </a:endParaRPr>
          </a:p>
          <a:p>
            <a:pPr marL="457200" indent="-457200">
              <a:buFont typeface="+mj-lt"/>
              <a:buAutoNum type="arabicPeriod"/>
            </a:pPr>
            <a:r>
              <a:rPr lang="ru-RU" b="1" dirty="0">
                <a:solidFill>
                  <a:srgbClr val="0070C0"/>
                </a:solidFill>
              </a:rPr>
              <a:t>Ускорение процесса индексации - Добавить сайт в Яндекс. Вебмастер.</a:t>
            </a:r>
          </a:p>
          <a:p>
            <a:pPr marL="457200" indent="-457200">
              <a:buFont typeface="+mj-lt"/>
              <a:buAutoNum type="arabicPeriod"/>
            </a:pPr>
            <a:r>
              <a:rPr lang="ru-RU" b="1" dirty="0">
                <a:solidFill>
                  <a:srgbClr val="0070C0"/>
                </a:solidFill>
              </a:rPr>
              <a:t>Как проиндексировать сайт</a:t>
            </a:r>
            <a:r>
              <a:rPr lang="en-US" b="1" dirty="0">
                <a:solidFill>
                  <a:srgbClr val="0070C0"/>
                </a:solidFill>
              </a:rPr>
              <a:t>?</a:t>
            </a:r>
            <a:endParaRPr lang="ru-RU" b="1" dirty="0">
              <a:solidFill>
                <a:srgbClr val="0070C0"/>
              </a:solidFill>
            </a:endParaRPr>
          </a:p>
          <a:p>
            <a:pPr marL="457200" indent="-457200">
              <a:buFont typeface="+mj-lt"/>
              <a:buAutoNum type="arabicPeriod"/>
            </a:pPr>
            <a:r>
              <a:rPr lang="en-US" b="1" dirty="0">
                <a:solidFill>
                  <a:srgbClr val="0070C0"/>
                </a:solidFill>
                <a:hlinkClick r:id="rId2"/>
              </a:rPr>
              <a:t>https://topvisor.com/ru/#</a:t>
            </a:r>
            <a:endParaRPr lang="ru-RU" b="1" dirty="0">
              <a:solidFill>
                <a:srgbClr val="0070C0"/>
              </a:solidFill>
            </a:endParaRPr>
          </a:p>
          <a:p>
            <a:pPr marL="457200" indent="-457200">
              <a:buFont typeface="+mj-lt"/>
              <a:buAutoNum type="arabicPeriod"/>
            </a:pPr>
            <a:r>
              <a:rPr lang="ru-RU" b="1" dirty="0">
                <a:solidFill>
                  <a:srgbClr val="0070C0"/>
                </a:solidFill>
              </a:rPr>
              <a:t>Цель – миссия – указать на сайте.</a:t>
            </a:r>
          </a:p>
          <a:p>
            <a:pPr marL="457200" indent="-457200">
              <a:buFont typeface="+mj-lt"/>
              <a:buAutoNum type="arabicPeriod"/>
            </a:pPr>
            <a:r>
              <a:rPr lang="ru-RU" b="1" dirty="0">
                <a:solidFill>
                  <a:srgbClr val="0070C0"/>
                </a:solidFill>
              </a:rPr>
              <a:t>Семантическое ядро и его кластеризация – список всех запросов</a:t>
            </a:r>
          </a:p>
          <a:p>
            <a:pPr marL="457200" indent="-457200">
              <a:buFont typeface="+mj-lt"/>
              <a:buAutoNum type="arabicPeriod"/>
            </a:pPr>
            <a:r>
              <a:rPr lang="en-US" b="1">
                <a:solidFill>
                  <a:srgbClr val="0070C0"/>
                </a:solidFill>
              </a:rPr>
              <a:t>Title and H1</a:t>
            </a:r>
            <a:endParaRPr lang="ru-RU" b="1" dirty="0">
              <a:solidFill>
                <a:srgbClr val="0070C0"/>
              </a:solidFill>
            </a:endParaRPr>
          </a:p>
          <a:p>
            <a:pPr marL="457200" indent="-457200">
              <a:buFont typeface="+mj-lt"/>
              <a:buAutoNum type="arabicPeriod"/>
            </a:pPr>
            <a:endParaRPr lang="ru-RU" sz="2400" b="1" dirty="0">
              <a:solidFill>
                <a:srgbClr val="0070C0"/>
              </a:solidFill>
            </a:endParaRPr>
          </a:p>
          <a:p>
            <a:endParaRPr lang="ru-RU" sz="2400" b="1" dirty="0">
              <a:solidFill>
                <a:srgbClr val="0070C0"/>
              </a:solidFill>
            </a:endParaRPr>
          </a:p>
          <a:p>
            <a:endParaRPr lang="ru-RU" sz="2400" b="1" dirty="0">
              <a:solidFill>
                <a:srgbClr val="0070C0"/>
              </a:solidFill>
            </a:endParaRPr>
          </a:p>
          <a:p>
            <a:pPr algn="ctr"/>
            <a:endParaRPr lang="en-GB" sz="2400" b="1" dirty="0">
              <a:solidFill>
                <a:srgbClr val="0070C0"/>
              </a:solidFill>
            </a:endParaRPr>
          </a:p>
        </p:txBody>
      </p:sp>
      <p:pic>
        <p:nvPicPr>
          <p:cNvPr id="3075" name="Picture 3" descr="C:\Users\Пользователь\Desktop\Рисунок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0538" y="4431969"/>
            <a:ext cx="3793870" cy="23105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495" y="4412471"/>
            <a:ext cx="4176466" cy="2349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Номер слайда 2"/>
          <p:cNvSpPr>
            <a:spLocks noGrp="1"/>
          </p:cNvSpPr>
          <p:nvPr>
            <p:ph type="sldNum" sz="quarter" idx="12"/>
          </p:nvPr>
        </p:nvSpPr>
        <p:spPr/>
        <p:txBody>
          <a:bodyPr/>
          <a:lstStyle/>
          <a:p>
            <a:pPr>
              <a:defRPr/>
            </a:pPr>
            <a:fld id="{9E53473C-9637-40CF-A1B2-44E0AD0E5727}" type="slidenum">
              <a:rPr lang="ru-RU" altLang="en-US" smtClean="0"/>
              <a:pPr>
                <a:defRPr/>
              </a:pPr>
              <a:t>8</a:t>
            </a:fld>
            <a:endParaRPr lang="ru-RU" altLang="en-US"/>
          </a:p>
        </p:txBody>
      </p:sp>
    </p:spTree>
    <p:extLst>
      <p:ext uri="{BB962C8B-B14F-4D97-AF65-F5344CB8AC3E}">
        <p14:creationId xmlns:p14="http://schemas.microsoft.com/office/powerpoint/2010/main" val="92114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a:xfrm>
            <a:off x="468313" y="188913"/>
            <a:ext cx="8229600" cy="1143000"/>
          </a:xfrm>
        </p:spPr>
        <p:txBody>
          <a:bodyPr/>
          <a:lstStyle/>
          <a:p>
            <a:pPr algn="ctr" eaLnBrk="1" hangingPunct="1"/>
            <a:br>
              <a:rPr lang="en-US" altLang="en-US" sz="3200" dirty="0"/>
            </a:br>
            <a:endParaRPr lang="ru-RU" altLang="en-US" sz="3200" dirty="0"/>
          </a:p>
        </p:txBody>
      </p:sp>
      <p:sp>
        <p:nvSpPr>
          <p:cNvPr id="6147" name="Содержимое 3"/>
          <p:cNvSpPr>
            <a:spLocks noGrp="1"/>
          </p:cNvSpPr>
          <p:nvPr>
            <p:ph idx="1"/>
          </p:nvPr>
        </p:nvSpPr>
        <p:spPr>
          <a:xfrm>
            <a:off x="468313" y="731873"/>
            <a:ext cx="8229600" cy="5184775"/>
          </a:xfrm>
        </p:spPr>
        <p:txBody>
          <a:bodyPr/>
          <a:lstStyle/>
          <a:p>
            <a:pPr>
              <a:buFont typeface="Wingdings 2" panose="05020102010507070707" pitchFamily="18" charset="2"/>
              <a:buNone/>
            </a:pPr>
            <a:r>
              <a:rPr lang="ru-RU" altLang="en-US" sz="1800" dirty="0">
                <a:latin typeface="Arial" panose="020B0604020202020204" pitchFamily="34" charset="0"/>
                <a:cs typeface="Arial" panose="020B0604020202020204" pitchFamily="34" charset="0"/>
              </a:rPr>
              <a:t>                                  </a:t>
            </a:r>
          </a:p>
          <a:p>
            <a:endParaRPr lang="ru-RU" altLang="en-US" dirty="0"/>
          </a:p>
        </p:txBody>
      </p:sp>
      <p:sp>
        <p:nvSpPr>
          <p:cNvPr id="8" name="TextBox 7"/>
          <p:cNvSpPr txBox="1"/>
          <p:nvPr/>
        </p:nvSpPr>
        <p:spPr>
          <a:xfrm>
            <a:off x="2051720" y="1124744"/>
            <a:ext cx="4824536" cy="5386090"/>
          </a:xfrm>
          <a:prstGeom prst="rect">
            <a:avLst/>
          </a:prstGeom>
          <a:noFill/>
        </p:spPr>
        <p:txBody>
          <a:bodyPr wrap="square" rtlCol="0">
            <a:spAutoFit/>
          </a:bodyPr>
          <a:lstStyle/>
          <a:p>
            <a:pPr algn="ctr"/>
            <a:r>
              <a:rPr lang="en-US" sz="2000" b="1" dirty="0">
                <a:solidFill>
                  <a:srgbClr val="0070C0"/>
                </a:solidFill>
              </a:rPr>
              <a:t>Technology</a:t>
            </a:r>
          </a:p>
          <a:p>
            <a:pPr algn="ctr"/>
            <a:r>
              <a:rPr lang="en-US" sz="2000" b="1" dirty="0">
                <a:solidFill>
                  <a:srgbClr val="0070C0"/>
                </a:solidFill>
              </a:rPr>
              <a:t>Engineering</a:t>
            </a:r>
          </a:p>
          <a:p>
            <a:pPr algn="ctr"/>
            <a:r>
              <a:rPr lang="en-US" sz="2000" b="1" dirty="0">
                <a:solidFill>
                  <a:srgbClr val="0070C0"/>
                </a:solidFill>
              </a:rPr>
              <a:t>Life Science</a:t>
            </a:r>
            <a:endParaRPr lang="ru-RU" sz="2000" b="1" dirty="0">
              <a:solidFill>
                <a:srgbClr val="0070C0"/>
              </a:solidFill>
            </a:endParaRPr>
          </a:p>
          <a:p>
            <a:pPr algn="ctr"/>
            <a:endParaRPr lang="ru-RU" sz="2000" b="1" dirty="0">
              <a:solidFill>
                <a:srgbClr val="0070C0"/>
              </a:solidFill>
            </a:endParaRPr>
          </a:p>
          <a:p>
            <a:pPr algn="ctr"/>
            <a:endParaRPr lang="en-US" sz="2000" b="1" dirty="0">
              <a:solidFill>
                <a:srgbClr val="0070C0"/>
              </a:solidFill>
            </a:endParaRPr>
          </a:p>
          <a:p>
            <a:pPr algn="ctr"/>
            <a:r>
              <a:rPr lang="en-US" sz="2000" b="1" dirty="0">
                <a:solidFill>
                  <a:srgbClr val="0070C0"/>
                </a:solidFill>
              </a:rPr>
              <a:t>Supporting companies with best Russian tech specialist</a:t>
            </a:r>
          </a:p>
          <a:p>
            <a:pPr algn="ctr"/>
            <a:endParaRPr lang="en-US" sz="2000" b="1" dirty="0">
              <a:solidFill>
                <a:srgbClr val="0070C0"/>
              </a:solidFill>
            </a:endParaRPr>
          </a:p>
          <a:p>
            <a:pPr algn="ctr"/>
            <a:r>
              <a:rPr lang="en-US" sz="2000" b="1" dirty="0">
                <a:solidFill>
                  <a:srgbClr val="0070C0"/>
                </a:solidFill>
              </a:rPr>
              <a:t>Careful </a:t>
            </a:r>
            <a:r>
              <a:rPr lang="en-US" sz="2000" b="1" dirty="0" err="1">
                <a:solidFill>
                  <a:srgbClr val="0070C0"/>
                </a:solidFill>
              </a:rPr>
              <a:t>celection</a:t>
            </a:r>
            <a:r>
              <a:rPr lang="en-US" sz="2000" b="1" dirty="0">
                <a:solidFill>
                  <a:srgbClr val="0070C0"/>
                </a:solidFill>
              </a:rPr>
              <a:t>…</a:t>
            </a:r>
            <a:endParaRPr lang="ru-RU" sz="2000" b="1" dirty="0">
              <a:solidFill>
                <a:srgbClr val="0070C0"/>
              </a:solidFill>
            </a:endParaRPr>
          </a:p>
          <a:p>
            <a:pPr algn="ctr"/>
            <a:endParaRPr lang="ru-RU" sz="2000" b="1" dirty="0">
              <a:solidFill>
                <a:srgbClr val="0070C0"/>
              </a:solidFill>
            </a:endParaRPr>
          </a:p>
          <a:p>
            <a:pPr algn="ctr"/>
            <a:endParaRPr lang="en-US" sz="2000" b="1" dirty="0">
              <a:solidFill>
                <a:srgbClr val="0070C0"/>
              </a:solidFill>
            </a:endParaRPr>
          </a:p>
          <a:p>
            <a:pPr algn="ctr"/>
            <a:endParaRPr lang="en-US" sz="2000" b="1" dirty="0">
              <a:solidFill>
                <a:srgbClr val="0070C0"/>
              </a:solidFill>
            </a:endParaRPr>
          </a:p>
          <a:p>
            <a:pPr algn="ctr"/>
            <a:endParaRPr lang="en-US" sz="2000" b="1" dirty="0">
              <a:solidFill>
                <a:srgbClr val="0070C0"/>
              </a:solidFill>
            </a:endParaRPr>
          </a:p>
          <a:p>
            <a:pPr algn="ctr"/>
            <a:r>
              <a:rPr lang="en-US" sz="2000" b="1" dirty="0">
                <a:solidFill>
                  <a:srgbClr val="0070C0"/>
                </a:solidFill>
              </a:rPr>
              <a:t>Bringing skilled people with great companies to build the future of our universe</a:t>
            </a:r>
            <a:endParaRPr lang="ru-RU" sz="2000" b="1" dirty="0">
              <a:solidFill>
                <a:srgbClr val="0070C0"/>
              </a:solidFill>
            </a:endParaRPr>
          </a:p>
          <a:p>
            <a:pPr algn="ctr"/>
            <a:endParaRPr lang="en-GB" sz="2400" b="1" dirty="0">
              <a:solidFill>
                <a:srgbClr val="0070C0"/>
              </a:solidFill>
            </a:endParaRPr>
          </a:p>
        </p:txBody>
      </p:sp>
      <p:sp>
        <p:nvSpPr>
          <p:cNvPr id="2" name="Номер слайда 1"/>
          <p:cNvSpPr>
            <a:spLocks noGrp="1"/>
          </p:cNvSpPr>
          <p:nvPr>
            <p:ph type="sldNum" sz="quarter" idx="12"/>
          </p:nvPr>
        </p:nvSpPr>
        <p:spPr/>
        <p:txBody>
          <a:bodyPr/>
          <a:lstStyle/>
          <a:p>
            <a:pPr>
              <a:defRPr/>
            </a:pPr>
            <a:fld id="{9E53473C-9637-40CF-A1B2-44E0AD0E5727}" type="slidenum">
              <a:rPr lang="ru-RU" altLang="en-US" smtClean="0"/>
              <a:pPr>
                <a:defRPr/>
              </a:pPr>
              <a:t>9</a:t>
            </a:fld>
            <a:endParaRPr lang="ru-RU" altLang="en-US"/>
          </a:p>
        </p:txBody>
      </p:sp>
    </p:spTree>
    <p:extLst>
      <p:ext uri="{BB962C8B-B14F-4D97-AF65-F5344CB8AC3E}">
        <p14:creationId xmlns:p14="http://schemas.microsoft.com/office/powerpoint/2010/main" val="1761140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5088</TotalTime>
  <Words>1399</Words>
  <Application>Microsoft Office PowerPoint</Application>
  <PresentationFormat>Экран (4:3)</PresentationFormat>
  <Paragraphs>255</Paragraphs>
  <Slides>13</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13</vt:i4>
      </vt:variant>
    </vt:vector>
  </HeadingPairs>
  <TitlesOfParts>
    <vt:vector size="18" baseType="lpstr">
      <vt:lpstr>Arial</vt:lpstr>
      <vt:lpstr>Calibri</vt:lpstr>
      <vt:lpstr>Calibri Light</vt:lpstr>
      <vt:lpstr>Wingdings 2</vt:lpstr>
      <vt:lpstr>Office Theme</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ultra</dc:creator>
  <cp:lastModifiedBy>Vitaliy Lipin</cp:lastModifiedBy>
  <cp:revision>510</cp:revision>
  <dcterms:created xsi:type="dcterms:W3CDTF">2011-06-04T11:51:39Z</dcterms:created>
  <dcterms:modified xsi:type="dcterms:W3CDTF">2020-11-17T20:40:03Z</dcterms:modified>
</cp:coreProperties>
</file>