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66" r:id="rId2"/>
    <p:sldId id="302" r:id="rId3"/>
    <p:sldId id="264" r:id="rId4"/>
    <p:sldId id="300" r:id="rId5"/>
    <p:sldId id="304" r:id="rId6"/>
    <p:sldId id="305" r:id="rId7"/>
    <p:sldId id="306" r:id="rId8"/>
    <p:sldId id="307" r:id="rId9"/>
    <p:sldId id="308" r:id="rId10"/>
    <p:sldId id="313" r:id="rId11"/>
    <p:sldId id="317" r:id="rId12"/>
    <p:sldId id="316" r:id="rId13"/>
    <p:sldId id="318" r:id="rId14"/>
    <p:sldId id="319" r:id="rId15"/>
    <p:sldId id="320" r:id="rId16"/>
    <p:sldId id="321" r:id="rId17"/>
    <p:sldId id="324" r:id="rId18"/>
    <p:sldId id="325" r:id="rId19"/>
    <p:sldId id="327" r:id="rId20"/>
    <p:sldId id="326" r:id="rId21"/>
    <p:sldId id="328" r:id="rId22"/>
    <p:sldId id="322" r:id="rId23"/>
    <p:sldId id="329" r:id="rId24"/>
    <p:sldId id="330" r:id="rId25"/>
    <p:sldId id="339" r:id="rId26"/>
    <p:sldId id="335" r:id="rId27"/>
    <p:sldId id="336" r:id="rId28"/>
    <p:sldId id="337" r:id="rId29"/>
    <p:sldId id="338" r:id="rId30"/>
    <p:sldId id="340" r:id="rId31"/>
    <p:sldId id="341" r:id="rId32"/>
    <p:sldId id="342" r:id="rId33"/>
    <p:sldId id="343" r:id="rId34"/>
    <p:sldId id="345" r:id="rId35"/>
    <p:sldId id="344" r:id="rId36"/>
    <p:sldId id="323" r:id="rId37"/>
  </p:sldIdLst>
  <p:sldSz cx="9144000" cy="6858000" type="screen4x3"/>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99"/>
    <a:srgbClr val="FFCC99"/>
    <a:srgbClr val="FDB933"/>
    <a:srgbClr val="E9AE6A"/>
    <a:srgbClr val="E6E6E6"/>
    <a:srgbClr val="996633"/>
    <a:srgbClr val="FFFF00"/>
    <a:srgbClr val="66FF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63" autoAdjust="0"/>
    <p:restoredTop sz="94660"/>
  </p:normalViewPr>
  <p:slideViewPr>
    <p:cSldViewPr>
      <p:cViewPr varScale="1">
        <p:scale>
          <a:sx n="80" d="100"/>
          <a:sy n="80" d="100"/>
        </p:scale>
        <p:origin x="108" y="8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38A57-C7FA-49AC-9154-842A5CD0DE0A}" type="datetimeFigureOut">
              <a:rPr lang="en-US" smtClean="0"/>
              <a:t>5/22/2018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84F66-7BA4-4FEA-898F-5C48D6CDF95E}" type="slidenum">
              <a:rPr lang="en-US" smtClean="0"/>
              <a:t>‹#›</a:t>
            </a:fld>
            <a:endParaRPr lang="en-US"/>
          </a:p>
        </p:txBody>
      </p:sp>
    </p:spTree>
    <p:extLst>
      <p:ext uri="{BB962C8B-B14F-4D97-AF65-F5344CB8AC3E}">
        <p14:creationId xmlns:p14="http://schemas.microsoft.com/office/powerpoint/2010/main" val="409852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a:t>
            </a:fld>
            <a:endParaRPr lang="en-US"/>
          </a:p>
        </p:txBody>
      </p:sp>
    </p:spTree>
    <p:extLst>
      <p:ext uri="{BB962C8B-B14F-4D97-AF65-F5344CB8AC3E}">
        <p14:creationId xmlns:p14="http://schemas.microsoft.com/office/powerpoint/2010/main" val="333937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36</a:t>
            </a:fld>
            <a:endParaRPr lang="en-US"/>
          </a:p>
        </p:txBody>
      </p:sp>
    </p:spTree>
    <p:extLst>
      <p:ext uri="{BB962C8B-B14F-4D97-AF65-F5344CB8AC3E}">
        <p14:creationId xmlns:p14="http://schemas.microsoft.com/office/powerpoint/2010/main" val="1471074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3</a:t>
            </a:fld>
            <a:endParaRPr lang="en-US"/>
          </a:p>
        </p:txBody>
      </p:sp>
    </p:spTree>
    <p:extLst>
      <p:ext uri="{BB962C8B-B14F-4D97-AF65-F5344CB8AC3E}">
        <p14:creationId xmlns:p14="http://schemas.microsoft.com/office/powerpoint/2010/main" val="18003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4</a:t>
            </a:fld>
            <a:endParaRPr lang="en-US"/>
          </a:p>
        </p:txBody>
      </p:sp>
    </p:spTree>
    <p:extLst>
      <p:ext uri="{BB962C8B-B14F-4D97-AF65-F5344CB8AC3E}">
        <p14:creationId xmlns:p14="http://schemas.microsoft.com/office/powerpoint/2010/main" val="279989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9</a:t>
            </a:fld>
            <a:endParaRPr lang="en-US"/>
          </a:p>
        </p:txBody>
      </p:sp>
    </p:spTree>
    <p:extLst>
      <p:ext uri="{BB962C8B-B14F-4D97-AF65-F5344CB8AC3E}">
        <p14:creationId xmlns:p14="http://schemas.microsoft.com/office/powerpoint/2010/main" val="252391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13</a:t>
            </a:fld>
            <a:endParaRPr lang="en-US"/>
          </a:p>
        </p:txBody>
      </p:sp>
    </p:spTree>
    <p:extLst>
      <p:ext uri="{BB962C8B-B14F-4D97-AF65-F5344CB8AC3E}">
        <p14:creationId xmlns:p14="http://schemas.microsoft.com/office/powerpoint/2010/main" val="322995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84F66-7BA4-4FEA-898F-5C48D6CDF95E}" type="slidenum">
              <a:rPr lang="en-US" smtClean="0"/>
              <a:t>14</a:t>
            </a:fld>
            <a:endParaRPr lang="en-US"/>
          </a:p>
        </p:txBody>
      </p:sp>
    </p:spTree>
    <p:extLst>
      <p:ext uri="{BB962C8B-B14F-4D97-AF65-F5344CB8AC3E}">
        <p14:creationId xmlns:p14="http://schemas.microsoft.com/office/powerpoint/2010/main" val="232792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16</a:t>
            </a:fld>
            <a:endParaRPr lang="en-US"/>
          </a:p>
        </p:txBody>
      </p:sp>
    </p:spTree>
    <p:extLst>
      <p:ext uri="{BB962C8B-B14F-4D97-AF65-F5344CB8AC3E}">
        <p14:creationId xmlns:p14="http://schemas.microsoft.com/office/powerpoint/2010/main" val="3446052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84F66-7BA4-4FEA-898F-5C48D6CDF95E}" type="slidenum">
              <a:rPr lang="en-US" smtClean="0"/>
              <a:t>19</a:t>
            </a:fld>
            <a:endParaRPr lang="en-US"/>
          </a:p>
        </p:txBody>
      </p:sp>
    </p:spTree>
    <p:extLst>
      <p:ext uri="{BB962C8B-B14F-4D97-AF65-F5344CB8AC3E}">
        <p14:creationId xmlns:p14="http://schemas.microsoft.com/office/powerpoint/2010/main" val="147055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22</a:t>
            </a:fld>
            <a:endParaRPr lang="en-US"/>
          </a:p>
        </p:txBody>
      </p:sp>
    </p:spTree>
    <p:extLst>
      <p:ext uri="{BB962C8B-B14F-4D97-AF65-F5344CB8AC3E}">
        <p14:creationId xmlns:p14="http://schemas.microsoft.com/office/powerpoint/2010/main" val="229021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4138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p>
            <a:r>
              <a:rPr lang="en-US" altLang="zh-CN" sz="2400" dirty="0" smtClean="0">
                <a:solidFill>
                  <a:schemeClr val="bg1">
                    <a:lumMod val="85000"/>
                  </a:schemeClr>
                </a:solidFill>
                <a:latin typeface="Helvetica Light" pitchFamily="50" charset="0"/>
              </a:rPr>
              <a:t>Teaching</a:t>
            </a:r>
            <a:r>
              <a:rPr lang="en-US" altLang="zh-CN" sz="2400" baseline="0" dirty="0" smtClean="0">
                <a:solidFill>
                  <a:schemeClr val="bg1">
                    <a:lumMod val="85000"/>
                  </a:schemeClr>
                </a:solidFill>
                <a:latin typeface="Helvetica Light" pitchFamily="50" charset="0"/>
              </a:rPr>
              <a:t> </a:t>
            </a:r>
            <a:r>
              <a:rPr lang="en-US" altLang="zh-CN" sz="2400" dirty="0" smtClean="0">
                <a:solidFill>
                  <a:schemeClr val="bg1">
                    <a:lumMod val="85000"/>
                  </a:schemeClr>
                </a:solidFill>
                <a:latin typeface="Helvetica Light" pitchFamily="50" charset="0"/>
              </a:rPr>
              <a:t>analysis</a:t>
            </a:r>
          </a:p>
        </p:txBody>
      </p:sp>
      <p:cxnSp>
        <p:nvCxnSpPr>
          <p:cNvPr id="35" name="直接连接符 34"/>
          <p:cNvCxnSpPr/>
          <p:nvPr userDrawn="1"/>
        </p:nvCxnSpPr>
        <p:spPr>
          <a:xfrm>
            <a:off x="56324" y="1016710"/>
            <a:ext cx="31217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314736" y="-355198"/>
            <a:ext cx="1307004"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751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p>
            <a:r>
              <a:rPr lang="en-US" altLang="zh-CN" sz="2400" dirty="0" smtClean="0">
                <a:solidFill>
                  <a:schemeClr val="bg1">
                    <a:lumMod val="85000"/>
                  </a:schemeClr>
                </a:solidFill>
                <a:latin typeface="Helvetica Light" pitchFamily="50" charset="0"/>
              </a:rPr>
              <a:t>Teaching</a:t>
            </a:r>
            <a:r>
              <a:rPr lang="en-US" altLang="zh-CN" sz="2400" baseline="0" dirty="0" smtClean="0">
                <a:solidFill>
                  <a:schemeClr val="bg1">
                    <a:lumMod val="85000"/>
                  </a:schemeClr>
                </a:solidFill>
                <a:latin typeface="Helvetica Light" pitchFamily="50" charset="0"/>
              </a:rPr>
              <a:t> </a:t>
            </a:r>
            <a:r>
              <a:rPr lang="en-US" altLang="zh-CN" sz="2400" dirty="0" smtClean="0">
                <a:solidFill>
                  <a:schemeClr val="bg1">
                    <a:lumMod val="85000"/>
                  </a:schemeClr>
                </a:solidFill>
                <a:latin typeface="Helvetica Light" pitchFamily="50" charset="0"/>
              </a:rPr>
              <a:t>analysis</a:t>
            </a:r>
          </a:p>
        </p:txBody>
      </p:sp>
      <p:cxnSp>
        <p:nvCxnSpPr>
          <p:cNvPr id="35" name="直接连接符 34"/>
          <p:cNvCxnSpPr/>
          <p:nvPr userDrawn="1"/>
        </p:nvCxnSpPr>
        <p:spPr>
          <a:xfrm>
            <a:off x="56324" y="1016710"/>
            <a:ext cx="31217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314736" y="-355198"/>
            <a:ext cx="1307004"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83815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sp>
        <p:nvSpPr>
          <p:cNvPr id="21" name="TextBox 20"/>
          <p:cNvSpPr txBox="1"/>
          <p:nvPr userDrawn="1"/>
        </p:nvSpPr>
        <p:spPr>
          <a:xfrm>
            <a:off x="-21519" y="591071"/>
            <a:ext cx="4665527"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dirty="0" smtClean="0"/>
              <a:t>instructional strategies</a:t>
            </a:r>
          </a:p>
        </p:txBody>
      </p:sp>
      <p:grpSp>
        <p:nvGrpSpPr>
          <p:cNvPr id="60" name="组合 59"/>
          <p:cNvGrpSpPr/>
          <p:nvPr userDrawn="1"/>
        </p:nvGrpSpPr>
        <p:grpSpPr>
          <a:xfrm>
            <a:off x="4726465" y="-351838"/>
            <a:ext cx="1285722"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33" name="直接连接符 32"/>
          <p:cNvCxnSpPr/>
          <p:nvPr userDrawn="1"/>
        </p:nvCxnSpPr>
        <p:spPr>
          <a:xfrm>
            <a:off x="56323" y="1016710"/>
            <a:ext cx="45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7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sp>
        <p:nvSpPr>
          <p:cNvPr id="21" name="TextBox 20"/>
          <p:cNvSpPr txBox="1"/>
          <p:nvPr userDrawn="1"/>
        </p:nvSpPr>
        <p:spPr>
          <a:xfrm>
            <a:off x="-21519" y="591071"/>
            <a:ext cx="4665527"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dirty="0" smtClean="0"/>
              <a:t>instructional strategies</a:t>
            </a:r>
          </a:p>
        </p:txBody>
      </p:sp>
      <p:grpSp>
        <p:nvGrpSpPr>
          <p:cNvPr id="60" name="组合 59"/>
          <p:cNvGrpSpPr/>
          <p:nvPr userDrawn="1"/>
        </p:nvGrpSpPr>
        <p:grpSpPr>
          <a:xfrm>
            <a:off x="4726465" y="-351838"/>
            <a:ext cx="1285722"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33" name="直接连接符 32"/>
          <p:cNvCxnSpPr/>
          <p:nvPr userDrawn="1"/>
        </p:nvCxnSpPr>
        <p:spPr>
          <a:xfrm>
            <a:off x="56323" y="1016710"/>
            <a:ext cx="45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231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process</a:t>
            </a:r>
          </a:p>
        </p:txBody>
      </p:sp>
      <p:cxnSp>
        <p:nvCxnSpPr>
          <p:cNvPr id="35" name="直接连接符 34"/>
          <p:cNvCxnSpPr/>
          <p:nvPr userDrawn="1"/>
        </p:nvCxnSpPr>
        <p:spPr>
          <a:xfrm>
            <a:off x="56324" y="1016710"/>
            <a:ext cx="610189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userDrawn="1"/>
        </p:nvGrpSpPr>
        <p:grpSpPr>
          <a:xfrm>
            <a:off x="6158217" y="-348031"/>
            <a:ext cx="1285643"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26744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process</a:t>
            </a:r>
          </a:p>
        </p:txBody>
      </p:sp>
      <p:cxnSp>
        <p:nvCxnSpPr>
          <p:cNvPr id="35" name="直接连接符 34"/>
          <p:cNvCxnSpPr/>
          <p:nvPr userDrawn="1"/>
        </p:nvCxnSpPr>
        <p:spPr>
          <a:xfrm>
            <a:off x="56324" y="1016710"/>
            <a:ext cx="610189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userDrawn="1"/>
        </p:nvGrpSpPr>
        <p:grpSpPr>
          <a:xfrm>
            <a:off x="6158217" y="-348031"/>
            <a:ext cx="1285643"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25735321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sp>
        <p:nvSpPr>
          <p:cNvPr id="21" name="TextBox 20"/>
          <p:cNvSpPr txBox="1"/>
          <p:nvPr userDrawn="1"/>
        </p:nvSpPr>
        <p:spPr>
          <a:xfrm>
            <a:off x="-21519" y="591071"/>
            <a:ext cx="3081351"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effect</a:t>
            </a:r>
          </a:p>
        </p:txBody>
      </p:sp>
      <p:cxnSp>
        <p:nvCxnSpPr>
          <p:cNvPr id="35" name="直接连接符 34"/>
          <p:cNvCxnSpPr/>
          <p:nvPr userDrawn="1"/>
        </p:nvCxnSpPr>
        <p:spPr>
          <a:xfrm>
            <a:off x="56324" y="1016710"/>
            <a:ext cx="73959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7596559" y="-340367"/>
            <a:ext cx="1278972"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1996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sp>
        <p:nvSpPr>
          <p:cNvPr id="21" name="TextBox 20"/>
          <p:cNvSpPr txBox="1"/>
          <p:nvPr userDrawn="1"/>
        </p:nvSpPr>
        <p:spPr>
          <a:xfrm>
            <a:off x="-21519" y="591071"/>
            <a:ext cx="3081351"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effect</a:t>
            </a:r>
          </a:p>
        </p:txBody>
      </p:sp>
      <p:cxnSp>
        <p:nvCxnSpPr>
          <p:cNvPr id="35" name="直接连接符 34"/>
          <p:cNvCxnSpPr/>
          <p:nvPr userDrawn="1"/>
        </p:nvCxnSpPr>
        <p:spPr>
          <a:xfrm>
            <a:off x="56324" y="1016710"/>
            <a:ext cx="73959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7596559" y="-340367"/>
            <a:ext cx="1278972"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9845167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18852" y="-14371"/>
            <a:ext cx="1724879" cy="584775"/>
          </a:xfrm>
          <a:prstGeom prst="rect">
            <a:avLst/>
          </a:prstGeom>
          <a:noFill/>
        </p:spPr>
        <p:txBody>
          <a:bodyPr wrap="square" rtlCol="0">
            <a:spAutoFit/>
          </a:bodyPr>
          <a:lstStyle/>
          <a:p>
            <a:r>
              <a:rPr lang="en-US" altLang="zh-CN" sz="3200" dirty="0" smtClean="0">
                <a:solidFill>
                  <a:srgbClr val="333333"/>
                </a:solidFill>
                <a:latin typeface="Gill Sans Ultra Bold" pitchFamily="34" charset="0"/>
              </a:rPr>
              <a:t>LOGO</a:t>
            </a:r>
            <a:endParaRPr lang="zh-CN" altLang="en-US" sz="3200" dirty="0">
              <a:solidFill>
                <a:srgbClr val="333333"/>
              </a:solidFill>
              <a:latin typeface="Gill Sans Ultra Bold" pitchFamily="34" charset="0"/>
            </a:endParaRPr>
          </a:p>
        </p:txBody>
      </p:sp>
      <p:grpSp>
        <p:nvGrpSpPr>
          <p:cNvPr id="59" name="组合 58"/>
          <p:cNvGrpSpPr/>
          <p:nvPr userDrawn="1"/>
        </p:nvGrpSpPr>
        <p:grpSpPr>
          <a:xfrm>
            <a:off x="3314736" y="-715238"/>
            <a:ext cx="1307004"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1" name="组合 60"/>
          <p:cNvGrpSpPr/>
          <p:nvPr userDrawn="1"/>
        </p:nvGrpSpPr>
        <p:grpSpPr>
          <a:xfrm>
            <a:off x="6158217" y="-708071"/>
            <a:ext cx="1285643"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2" name="组合 61"/>
          <p:cNvGrpSpPr/>
          <p:nvPr userDrawn="1"/>
        </p:nvGrpSpPr>
        <p:grpSpPr>
          <a:xfrm>
            <a:off x="7596559" y="-700407"/>
            <a:ext cx="1278972"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0" name="组合 59"/>
          <p:cNvGrpSpPr/>
          <p:nvPr userDrawn="1"/>
        </p:nvGrpSpPr>
        <p:grpSpPr>
          <a:xfrm>
            <a:off x="4726465" y="-711878"/>
            <a:ext cx="1285722"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57" name="直接连接符 56"/>
          <p:cNvCxnSpPr/>
          <p:nvPr userDrawn="1"/>
        </p:nvCxnSpPr>
        <p:spPr>
          <a:xfrm>
            <a:off x="148428" y="6499448"/>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userDrawn="1"/>
        </p:nvSpPr>
        <p:spPr>
          <a:xfrm>
            <a:off x="3779912" y="6551711"/>
            <a:ext cx="5082299" cy="307777"/>
          </a:xfrm>
          <a:prstGeom prst="rect">
            <a:avLst/>
          </a:prstGeom>
          <a:noFill/>
        </p:spPr>
        <p:txBody>
          <a:bodyPr wrap="square" rtlCol="0" anchor="b">
            <a:spAutoFit/>
          </a:bodyPr>
          <a:lstStyle/>
          <a:p>
            <a:pPr algn="r"/>
            <a:r>
              <a:rPr lang="zh-CN" altLang="en-US" sz="1400" dirty="0" smtClean="0">
                <a:solidFill>
                  <a:schemeClr val="tx1">
                    <a:lumMod val="65000"/>
                    <a:lumOff val="35000"/>
                  </a:schemeClr>
                </a:solidFill>
                <a:latin typeface="微软雅黑" pitchFamily="34" charset="-122"/>
                <a:ea typeface="微软雅黑" pitchFamily="34" charset="-122"/>
              </a:rPr>
              <a:t>在此处可以输入您的设计完整标题或删除文本框</a:t>
            </a:r>
            <a:endParaRPr lang="zh-CN" altLang="en-US" sz="1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71502896"/>
      </p:ext>
    </p:extLst>
  </p:cSld>
  <p:clrMap bg1="lt1" tx1="dk1" bg2="lt2" tx2="dk2" accent1="accent1" accent2="accent2" accent3="accent3" accent4="accent4" accent5="accent5" accent6="accent6" hlink="hlink" folHlink="folHlink"/>
  <p:sldLayoutIdLst>
    <p:sldLayoutId id="2147483654" r:id="rId1"/>
    <p:sldLayoutId id="2147483650" r:id="rId2"/>
    <p:sldLayoutId id="2147483655" r:id="rId3"/>
    <p:sldLayoutId id="2147483651" r:id="rId4"/>
    <p:sldLayoutId id="2147483656" r:id="rId5"/>
    <p:sldLayoutId id="2147483652" r:id="rId6"/>
    <p:sldLayoutId id="2147483657" r:id="rId7"/>
    <p:sldLayoutId id="2147483653" r:id="rId8"/>
    <p:sldLayoutId id="2147483658"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www.xuetangx.com/accounts/login?next=/courses/course-v1:TsinghuaX%2B34100325_X%2Bsp/courseware/d6ce8269e038428e9ff22e926ce0c8af/1fde5327201b4a5bb66db7273495a0ce/"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组合 75"/>
          <p:cNvGrpSpPr/>
          <p:nvPr/>
        </p:nvGrpSpPr>
        <p:grpSpPr>
          <a:xfrm>
            <a:off x="78477" y="282754"/>
            <a:ext cx="9000000" cy="6495695"/>
            <a:chOff x="410612" y="490688"/>
            <a:chExt cx="8265845" cy="5962649"/>
          </a:xfrm>
        </p:grpSpPr>
        <p:sp>
          <p:nvSpPr>
            <p:cNvPr id="77" name="圆角矩形 76"/>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81" name="组合 780"/>
          <p:cNvGrpSpPr/>
          <p:nvPr/>
        </p:nvGrpSpPr>
        <p:grpSpPr>
          <a:xfrm>
            <a:off x="6552360" y="1772816"/>
            <a:ext cx="1260000" cy="1260000"/>
            <a:chOff x="6475026" y="329329"/>
            <a:chExt cx="905286" cy="4461015"/>
          </a:xfrm>
        </p:grpSpPr>
        <p:sp>
          <p:nvSpPr>
            <p:cNvPr id="782" name="圆角矩形 78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3" name="圆角矩形 78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现</a:t>
              </a:r>
            </a:p>
          </p:txBody>
        </p:sp>
      </p:grpSp>
      <p:grpSp>
        <p:nvGrpSpPr>
          <p:cNvPr id="787" name="组合 786"/>
          <p:cNvGrpSpPr/>
          <p:nvPr/>
        </p:nvGrpSpPr>
        <p:grpSpPr>
          <a:xfrm>
            <a:off x="4969864" y="1772816"/>
            <a:ext cx="1260000" cy="1260000"/>
            <a:chOff x="5322842" y="326129"/>
            <a:chExt cx="905342" cy="4464216"/>
          </a:xfrm>
        </p:grpSpPr>
        <p:sp>
          <p:nvSpPr>
            <p:cNvPr id="788" name="圆角矩形 78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圆角矩形 788"/>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实</a:t>
              </a:r>
            </a:p>
          </p:txBody>
        </p:sp>
      </p:grpSp>
      <p:sp>
        <p:nvSpPr>
          <p:cNvPr id="791" name="TextBox 790"/>
          <p:cNvSpPr txBox="1"/>
          <p:nvPr/>
        </p:nvSpPr>
        <p:spPr>
          <a:xfrm>
            <a:off x="3687822" y="3448428"/>
            <a:ext cx="5262980" cy="2123658"/>
          </a:xfrm>
          <a:prstGeom prst="rect">
            <a:avLst/>
          </a:prstGeom>
          <a:noFill/>
        </p:spPr>
        <p:txBody>
          <a:bodyPr wrap="none" rtlCol="0">
            <a:spAutoFit/>
          </a:bodyPr>
          <a:lstStyle/>
          <a:p>
            <a:pPr algn="ctr"/>
            <a:r>
              <a:rPr lang="en-US" altLang="zh-CN" sz="6600" b="1" dirty="0" smtClean="0">
                <a:solidFill>
                  <a:srgbClr val="435258"/>
                </a:solidFill>
                <a:latin typeface="微软雅黑" pitchFamily="34" charset="-122"/>
                <a:ea typeface="微软雅黑" pitchFamily="34" charset="-122"/>
              </a:rPr>
              <a:t>7.2</a:t>
            </a:r>
          </a:p>
          <a:p>
            <a:pPr algn="ctr"/>
            <a:r>
              <a:rPr lang="zh-CN" altLang="en-US" sz="6600" b="1" dirty="0" smtClean="0">
                <a:solidFill>
                  <a:srgbClr val="435258"/>
                </a:solidFill>
                <a:latin typeface="微软雅黑" pitchFamily="34" charset="-122"/>
                <a:ea typeface="微软雅黑" pitchFamily="34" charset="-122"/>
              </a:rPr>
              <a:t>软件测试基础</a:t>
            </a:r>
            <a:endParaRPr lang="zh-CN" altLang="en-US" sz="6600" b="1" dirty="0">
              <a:solidFill>
                <a:srgbClr val="435258"/>
              </a:solidFill>
              <a:latin typeface="微软雅黑" pitchFamily="34" charset="-122"/>
              <a:ea typeface="微软雅黑" pitchFamily="34" charset="-122"/>
            </a:endParaRPr>
          </a:p>
        </p:txBody>
      </p:sp>
      <p:cxnSp>
        <p:nvCxnSpPr>
          <p:cNvPr id="792" name="直接连接符 791"/>
          <p:cNvCxnSpPr/>
          <p:nvPr/>
        </p:nvCxnSpPr>
        <p:spPr>
          <a:xfrm>
            <a:off x="179512" y="5510919"/>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76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out)">
                                      <p:cBhvr>
                                        <p:cTn id="7" dur="1500"/>
                                        <p:tgtEl>
                                          <p:spTgt spid="1026"/>
                                        </p:tgtEl>
                                      </p:cBhvr>
                                    </p:animEffect>
                                  </p:childTnLst>
                                </p:cTn>
                              </p:par>
                            </p:childTnLst>
                          </p:cTn>
                        </p:par>
                        <p:par>
                          <p:cTn id="8" fill="hold">
                            <p:stCondLst>
                              <p:cond delay="1500"/>
                            </p:stCondLst>
                            <p:childTnLst>
                              <p:par>
                                <p:cTn id="9" presetID="47" presetClass="entr" presetSubtype="0" fill="hold" nodeType="afterEffect">
                                  <p:stCondLst>
                                    <p:cond delay="0"/>
                                  </p:stCondLst>
                                  <p:childTnLst>
                                    <p:set>
                                      <p:cBhvr>
                                        <p:cTn id="10" dur="1" fill="hold">
                                          <p:stCondLst>
                                            <p:cond delay="0"/>
                                          </p:stCondLst>
                                        </p:cTn>
                                        <p:tgtEl>
                                          <p:spTgt spid="787"/>
                                        </p:tgtEl>
                                        <p:attrNameLst>
                                          <p:attrName>style.visibility</p:attrName>
                                        </p:attrNameLst>
                                      </p:cBhvr>
                                      <p:to>
                                        <p:strVal val="visible"/>
                                      </p:to>
                                    </p:set>
                                    <p:animEffect transition="in" filter="fade">
                                      <p:cBhvr>
                                        <p:cTn id="11" dur="750"/>
                                        <p:tgtEl>
                                          <p:spTgt spid="787"/>
                                        </p:tgtEl>
                                      </p:cBhvr>
                                    </p:animEffect>
                                    <p:anim calcmode="lin" valueType="num">
                                      <p:cBhvr>
                                        <p:cTn id="12" dur="750" fill="hold"/>
                                        <p:tgtEl>
                                          <p:spTgt spid="787"/>
                                        </p:tgtEl>
                                        <p:attrNameLst>
                                          <p:attrName>ppt_x</p:attrName>
                                        </p:attrNameLst>
                                      </p:cBhvr>
                                      <p:tavLst>
                                        <p:tav tm="0">
                                          <p:val>
                                            <p:strVal val="#ppt_x"/>
                                          </p:val>
                                        </p:tav>
                                        <p:tav tm="100000">
                                          <p:val>
                                            <p:strVal val="#ppt_x"/>
                                          </p:val>
                                        </p:tav>
                                      </p:tavLst>
                                    </p:anim>
                                    <p:anim calcmode="lin" valueType="num">
                                      <p:cBhvr>
                                        <p:cTn id="13" dur="750" fill="hold"/>
                                        <p:tgtEl>
                                          <p:spTgt spid="78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81"/>
                                        </p:tgtEl>
                                        <p:attrNameLst>
                                          <p:attrName>style.visibility</p:attrName>
                                        </p:attrNameLst>
                                      </p:cBhvr>
                                      <p:to>
                                        <p:strVal val="visible"/>
                                      </p:to>
                                    </p:set>
                                    <p:animEffect transition="in" filter="fade">
                                      <p:cBhvr>
                                        <p:cTn id="16" dur="750"/>
                                        <p:tgtEl>
                                          <p:spTgt spid="781"/>
                                        </p:tgtEl>
                                      </p:cBhvr>
                                    </p:animEffect>
                                    <p:anim calcmode="lin" valueType="num">
                                      <p:cBhvr>
                                        <p:cTn id="17" dur="750" fill="hold"/>
                                        <p:tgtEl>
                                          <p:spTgt spid="781"/>
                                        </p:tgtEl>
                                        <p:attrNameLst>
                                          <p:attrName>ppt_x</p:attrName>
                                        </p:attrNameLst>
                                      </p:cBhvr>
                                      <p:tavLst>
                                        <p:tav tm="0">
                                          <p:val>
                                            <p:strVal val="#ppt_x"/>
                                          </p:val>
                                        </p:tav>
                                        <p:tav tm="100000">
                                          <p:val>
                                            <p:strVal val="#ppt_x"/>
                                          </p:val>
                                        </p:tav>
                                      </p:tavLst>
                                    </p:anim>
                                    <p:anim calcmode="lin" valueType="num">
                                      <p:cBhvr>
                                        <p:cTn id="18" dur="750" fill="hold"/>
                                        <p:tgtEl>
                                          <p:spTgt spid="781"/>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31" presetClass="entr" presetSubtype="0" fill="hold" grpId="0" nodeType="afterEffect">
                                  <p:stCondLst>
                                    <p:cond delay="0"/>
                                  </p:stCondLst>
                                  <p:iterate type="lt">
                                    <p:tmPct val="5000"/>
                                  </p:iterate>
                                  <p:childTnLst>
                                    <p:set>
                                      <p:cBhvr>
                                        <p:cTn id="21" dur="1" fill="hold">
                                          <p:stCondLst>
                                            <p:cond delay="0"/>
                                          </p:stCondLst>
                                        </p:cTn>
                                        <p:tgtEl>
                                          <p:spTgt spid="791"/>
                                        </p:tgtEl>
                                        <p:attrNameLst>
                                          <p:attrName>style.visibility</p:attrName>
                                        </p:attrNameLst>
                                      </p:cBhvr>
                                      <p:to>
                                        <p:strVal val="visible"/>
                                      </p:to>
                                    </p:set>
                                    <p:anim calcmode="lin" valueType="num">
                                      <p:cBhvr>
                                        <p:cTn id="22" dur="500" fill="hold"/>
                                        <p:tgtEl>
                                          <p:spTgt spid="791"/>
                                        </p:tgtEl>
                                        <p:attrNameLst>
                                          <p:attrName>ppt_w</p:attrName>
                                        </p:attrNameLst>
                                      </p:cBhvr>
                                      <p:tavLst>
                                        <p:tav tm="0">
                                          <p:val>
                                            <p:fltVal val="0"/>
                                          </p:val>
                                        </p:tav>
                                        <p:tav tm="100000">
                                          <p:val>
                                            <p:strVal val="#ppt_w"/>
                                          </p:val>
                                        </p:tav>
                                      </p:tavLst>
                                    </p:anim>
                                    <p:anim calcmode="lin" valueType="num">
                                      <p:cBhvr>
                                        <p:cTn id="23" dur="500" fill="hold"/>
                                        <p:tgtEl>
                                          <p:spTgt spid="791"/>
                                        </p:tgtEl>
                                        <p:attrNameLst>
                                          <p:attrName>ppt_h</p:attrName>
                                        </p:attrNameLst>
                                      </p:cBhvr>
                                      <p:tavLst>
                                        <p:tav tm="0">
                                          <p:val>
                                            <p:fltVal val="0"/>
                                          </p:val>
                                        </p:tav>
                                        <p:tav tm="100000">
                                          <p:val>
                                            <p:strVal val="#ppt_h"/>
                                          </p:val>
                                        </p:tav>
                                      </p:tavLst>
                                    </p:anim>
                                    <p:anim calcmode="lin" valueType="num">
                                      <p:cBhvr>
                                        <p:cTn id="24" dur="500" fill="hold"/>
                                        <p:tgtEl>
                                          <p:spTgt spid="791"/>
                                        </p:tgtEl>
                                        <p:attrNameLst>
                                          <p:attrName>style.rotation</p:attrName>
                                        </p:attrNameLst>
                                      </p:cBhvr>
                                      <p:tavLst>
                                        <p:tav tm="0">
                                          <p:val>
                                            <p:fltVal val="90"/>
                                          </p:val>
                                        </p:tav>
                                        <p:tav tm="100000">
                                          <p:val>
                                            <p:fltVal val="0"/>
                                          </p:val>
                                        </p:tav>
                                      </p:tavLst>
                                    </p:anim>
                                    <p:animEffect transition="in" filter="fade">
                                      <p:cBhvr>
                                        <p:cTn id="25" dur="500"/>
                                        <p:tgtEl>
                                          <p:spTgt spid="791"/>
                                        </p:tgtEl>
                                      </p:cBhvr>
                                    </p:animEffect>
                                  </p:childTnLst>
                                </p:cTn>
                              </p:par>
                              <p:par>
                                <p:cTn id="26" presetID="16" presetClass="entr" presetSubtype="37" fill="hold" nodeType="withEffect">
                                  <p:stCondLst>
                                    <p:cond delay="0"/>
                                  </p:stCondLst>
                                  <p:childTnLst>
                                    <p:set>
                                      <p:cBhvr>
                                        <p:cTn id="27" dur="1" fill="hold">
                                          <p:stCondLst>
                                            <p:cond delay="0"/>
                                          </p:stCondLst>
                                        </p:cTn>
                                        <p:tgtEl>
                                          <p:spTgt spid="792"/>
                                        </p:tgtEl>
                                        <p:attrNameLst>
                                          <p:attrName>style.visibility</p:attrName>
                                        </p:attrNameLst>
                                      </p:cBhvr>
                                      <p:to>
                                        <p:strVal val="visible"/>
                                      </p:to>
                                    </p:set>
                                    <p:animEffect transition="in" filter="barn(outVertical)">
                                      <p:cBhvr>
                                        <p:cTn id="28" dur="500"/>
                                        <p:tgtEl>
                                          <p:spTgt spid="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a:solidFill>
                  <a:srgbClr val="1E6787"/>
                </a:solidFill>
                <a:latin typeface="微软雅黑" pitchFamily="34" charset="-122"/>
                <a:ea typeface="微软雅黑" pitchFamily="34" charset="-122"/>
              </a:rPr>
              <a:t>软件测试准</a:t>
            </a:r>
            <a:r>
              <a:rPr lang="zh-CN" altLang="en-US" sz="2400" b="1" dirty="0" smtClean="0">
                <a:solidFill>
                  <a:srgbClr val="1E6787"/>
                </a:solidFill>
                <a:latin typeface="微软雅黑" pitchFamily="34" charset="-122"/>
                <a:ea typeface="微软雅黑" pitchFamily="34" charset="-122"/>
              </a:rPr>
              <a:t>侧</a:t>
            </a:r>
            <a:endParaRPr lang="zh-CN" altLang="en-US" sz="2400" b="1" dirty="0">
              <a:solidFill>
                <a:srgbClr val="1E6787"/>
              </a:solidFill>
              <a:latin typeface="微软雅黑" pitchFamily="34" charset="-122"/>
              <a:ea typeface="微软雅黑" pitchFamily="34" charset="-122"/>
            </a:endParaRPr>
          </a:p>
        </p:txBody>
      </p:sp>
      <p:sp>
        <p:nvSpPr>
          <p:cNvPr id="4" name="Rectangle 30"/>
          <p:cNvSpPr/>
          <p:nvPr/>
        </p:nvSpPr>
        <p:spPr>
          <a:xfrm>
            <a:off x="0" y="4673324"/>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5" name="Rectangle 31"/>
          <p:cNvSpPr/>
          <p:nvPr/>
        </p:nvSpPr>
        <p:spPr>
          <a:xfrm>
            <a:off x="0" y="3418418"/>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6" name="Rectangle 32"/>
          <p:cNvSpPr/>
          <p:nvPr/>
        </p:nvSpPr>
        <p:spPr>
          <a:xfrm>
            <a:off x="1" y="2162659"/>
            <a:ext cx="9144000"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7" name="TextBox 13"/>
          <p:cNvSpPr txBox="1"/>
          <p:nvPr/>
        </p:nvSpPr>
        <p:spPr>
          <a:xfrm>
            <a:off x="2333633" y="2128482"/>
            <a:ext cx="4902663" cy="1084494"/>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所有测试都应该能追溯到用户需求；</a:t>
            </a:r>
          </a:p>
          <a:p>
            <a:pPr lvl="0">
              <a:lnSpc>
                <a:spcPct val="125000"/>
              </a:lnSpc>
              <a:defRPr/>
            </a:pPr>
            <a:r>
              <a:rPr lang="zh-CN" altLang="en-US" sz="1600" kern="0" dirty="0" smtClean="0">
                <a:solidFill>
                  <a:srgbClr val="435258"/>
                </a:solidFill>
                <a:ea typeface="微软雅黑"/>
              </a:rPr>
              <a:t>         从用户角度看，最严重的的错误是导致程序不能满足用户的那些错误。</a:t>
            </a:r>
            <a:endParaRPr lang="zh-CN" altLang="en-US" sz="1600" kern="0" dirty="0">
              <a:solidFill>
                <a:srgbClr val="435258"/>
              </a:solidFill>
              <a:ea typeface="微软雅黑"/>
            </a:endParaRPr>
          </a:p>
        </p:txBody>
      </p:sp>
      <p:sp>
        <p:nvSpPr>
          <p:cNvPr id="11" name="TextBox 16"/>
          <p:cNvSpPr txBox="1"/>
          <p:nvPr/>
        </p:nvSpPr>
        <p:spPr>
          <a:xfrm>
            <a:off x="1361369" y="3356992"/>
            <a:ext cx="5802919" cy="1084494"/>
          </a:xfrm>
          <a:prstGeom prst="rect">
            <a:avLst/>
          </a:prstGeom>
          <a:noFill/>
        </p:spPr>
        <p:txBody>
          <a:bodyPr wrap="square" lIns="121505" tIns="60753" rIns="121505" bIns="60753" rtlCol="0">
            <a:spAutoFit/>
          </a:bodyPr>
          <a:lstStyle/>
          <a:p>
            <a:pPr lvl="0" algn="r">
              <a:lnSpc>
                <a:spcPct val="125000"/>
              </a:lnSpc>
              <a:defRPr/>
            </a:pPr>
            <a:r>
              <a:rPr lang="zh-CN" altLang="en-US" b="1" kern="0" dirty="0">
                <a:solidFill>
                  <a:prstClr val="black"/>
                </a:solidFill>
                <a:ea typeface="微软雅黑"/>
              </a:rPr>
              <a:t>应该远在测试开始之前就制定出测试计划；</a:t>
            </a:r>
          </a:p>
          <a:p>
            <a:pPr lvl="0" algn="r">
              <a:lnSpc>
                <a:spcPct val="125000"/>
              </a:lnSpc>
              <a:defRPr/>
            </a:pPr>
            <a:r>
              <a:rPr lang="zh-CN" altLang="en-US" sz="1600" kern="0" dirty="0" smtClean="0">
                <a:solidFill>
                  <a:srgbClr val="435258"/>
                </a:solidFill>
                <a:ea typeface="微软雅黑"/>
              </a:rPr>
              <a:t>实际上，一旦完成了需求模型就可以着手制定测试计划，</a:t>
            </a:r>
            <a:endParaRPr lang="en-US" altLang="zh-CN" sz="1600" kern="0" dirty="0" smtClean="0">
              <a:solidFill>
                <a:srgbClr val="435258"/>
              </a:solidFill>
              <a:ea typeface="微软雅黑"/>
            </a:endParaRPr>
          </a:p>
          <a:p>
            <a:pPr lvl="0" algn="r">
              <a:lnSpc>
                <a:spcPct val="125000"/>
              </a:lnSpc>
              <a:defRPr/>
            </a:pPr>
            <a:r>
              <a:rPr lang="zh-CN" altLang="en-US" sz="1600" kern="0" dirty="0" smtClean="0">
                <a:solidFill>
                  <a:srgbClr val="435258"/>
                </a:solidFill>
                <a:ea typeface="微软雅黑"/>
              </a:rPr>
              <a:t>在建立了设计模型之后就可以立即开始设计详细的测试方案。</a:t>
            </a:r>
            <a:endParaRPr lang="zh-CN" altLang="en-US" sz="1600" kern="0" dirty="0">
              <a:solidFill>
                <a:srgbClr val="435258"/>
              </a:solidFill>
              <a:ea typeface="微软雅黑"/>
            </a:endParaRPr>
          </a:p>
        </p:txBody>
      </p:sp>
      <p:sp>
        <p:nvSpPr>
          <p:cNvPr id="15" name="TextBox 19"/>
          <p:cNvSpPr txBox="1"/>
          <p:nvPr/>
        </p:nvSpPr>
        <p:spPr>
          <a:xfrm>
            <a:off x="2339752" y="4581128"/>
            <a:ext cx="6471798" cy="1084494"/>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把</a:t>
            </a:r>
            <a:r>
              <a:rPr lang="en-US" altLang="zh-CN" b="1" kern="0" dirty="0">
                <a:solidFill>
                  <a:prstClr val="black"/>
                </a:solidFill>
                <a:ea typeface="微软雅黑"/>
              </a:rPr>
              <a:t>Pareto</a:t>
            </a:r>
            <a:r>
              <a:rPr lang="zh-CN" altLang="en-US" b="1" kern="0" dirty="0">
                <a:solidFill>
                  <a:prstClr val="black"/>
                </a:solidFill>
                <a:ea typeface="微软雅黑"/>
              </a:rPr>
              <a:t>原理应用到软件测试中；</a:t>
            </a:r>
          </a:p>
          <a:p>
            <a:pPr lvl="0">
              <a:lnSpc>
                <a:spcPct val="125000"/>
              </a:lnSpc>
              <a:defRPr/>
            </a:pPr>
            <a:r>
              <a:rPr lang="zh-CN" altLang="en-US" sz="1600" kern="0" dirty="0" smtClean="0">
                <a:solidFill>
                  <a:srgbClr val="435258"/>
                </a:solidFill>
                <a:ea typeface="微软雅黑"/>
              </a:rPr>
              <a:t>测试中发现的错误中的</a:t>
            </a:r>
            <a:r>
              <a:rPr lang="en-US" altLang="zh-CN" sz="1600" kern="0" dirty="0" smtClean="0">
                <a:solidFill>
                  <a:srgbClr val="435258"/>
                </a:solidFill>
                <a:ea typeface="微软雅黑"/>
              </a:rPr>
              <a:t>80%</a:t>
            </a:r>
            <a:r>
              <a:rPr lang="zh-CN" altLang="en-US" sz="1600" kern="0" dirty="0" smtClean="0">
                <a:solidFill>
                  <a:srgbClr val="435258"/>
                </a:solidFill>
                <a:ea typeface="微软雅黑"/>
              </a:rPr>
              <a:t>很可能是由程序中的</a:t>
            </a:r>
            <a:r>
              <a:rPr lang="en-US" altLang="zh-CN" sz="1600" kern="0" dirty="0" smtClean="0">
                <a:solidFill>
                  <a:srgbClr val="435258"/>
                </a:solidFill>
                <a:ea typeface="微软雅黑"/>
              </a:rPr>
              <a:t>20%</a:t>
            </a:r>
            <a:r>
              <a:rPr lang="zh-CN" altLang="en-US" sz="1600" kern="0" dirty="0" smtClean="0">
                <a:solidFill>
                  <a:srgbClr val="435258"/>
                </a:solidFill>
                <a:ea typeface="微软雅黑"/>
              </a:rPr>
              <a:t>的模块造成的。</a:t>
            </a:r>
            <a:endParaRPr lang="en-US" altLang="zh-CN" sz="1600" kern="0" dirty="0" smtClean="0">
              <a:solidFill>
                <a:srgbClr val="435258"/>
              </a:solidFill>
              <a:ea typeface="微软雅黑"/>
            </a:endParaRPr>
          </a:p>
          <a:p>
            <a:pPr lvl="0">
              <a:lnSpc>
                <a:spcPct val="125000"/>
              </a:lnSpc>
              <a:defRPr/>
            </a:pPr>
            <a:r>
              <a:rPr lang="zh-CN" altLang="en-US" sz="1600" kern="0" dirty="0">
                <a:solidFill>
                  <a:srgbClr val="435258"/>
                </a:solidFill>
                <a:ea typeface="微软雅黑"/>
              </a:rPr>
              <a:t>问题</a:t>
            </a:r>
            <a:r>
              <a:rPr lang="zh-CN" altLang="en-US" sz="1600" kern="0" dirty="0" smtClean="0">
                <a:solidFill>
                  <a:srgbClr val="435258"/>
                </a:solidFill>
                <a:ea typeface="微软雅黑"/>
              </a:rPr>
              <a:t>在于怎样找出可疑模块并彻底地测试它们。</a:t>
            </a:r>
            <a:endParaRPr lang="zh-CN" altLang="en-US" sz="1600" kern="0" dirty="0">
              <a:solidFill>
                <a:srgbClr val="435258"/>
              </a:solidFill>
              <a:ea typeface="微软雅黑"/>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grpSp>
        <p:nvGrpSpPr>
          <p:cNvPr id="26" name="组合 25"/>
          <p:cNvGrpSpPr/>
          <p:nvPr/>
        </p:nvGrpSpPr>
        <p:grpSpPr>
          <a:xfrm>
            <a:off x="683568" y="1844824"/>
            <a:ext cx="1404000" cy="1404000"/>
            <a:chOff x="683568" y="1844824"/>
            <a:chExt cx="1404000" cy="1404000"/>
          </a:xfrm>
        </p:grpSpPr>
        <p:sp>
          <p:nvSpPr>
            <p:cNvPr id="9" name="Oval 51"/>
            <p:cNvSpPr/>
            <p:nvPr/>
          </p:nvSpPr>
          <p:spPr>
            <a:xfrm>
              <a:off x="683568" y="1844824"/>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26" name="Picture 2" descr="peopl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3753" y="2173322"/>
              <a:ext cx="823630" cy="8236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7056432" y="3078082"/>
            <a:ext cx="1404000" cy="1404000"/>
            <a:chOff x="7056432" y="3078082"/>
            <a:chExt cx="1404000" cy="1404000"/>
          </a:xfrm>
        </p:grpSpPr>
        <p:sp>
          <p:nvSpPr>
            <p:cNvPr id="13" name="Oval 22"/>
            <p:cNvSpPr/>
            <p:nvPr/>
          </p:nvSpPr>
          <p:spPr>
            <a:xfrm>
              <a:off x="7056432" y="3078082"/>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28" name="Picture 4" descr="training plan"/>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373694" y="3341825"/>
              <a:ext cx="880014" cy="8800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683568" y="4402211"/>
            <a:ext cx="1404000" cy="1404000"/>
            <a:chOff x="683568" y="4402211"/>
            <a:chExt cx="1404000" cy="1404000"/>
          </a:xfrm>
        </p:grpSpPr>
        <p:sp>
          <p:nvSpPr>
            <p:cNvPr id="17" name="Oval 25"/>
            <p:cNvSpPr/>
            <p:nvPr/>
          </p:nvSpPr>
          <p:spPr>
            <a:xfrm>
              <a:off x="683568" y="4402211"/>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30" name="Picture 6" descr="Book bookmark"/>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47714" y="4692554"/>
              <a:ext cx="675708" cy="8921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2086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3" presetClass="entr" presetSubtype="52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 calcmode="lin" valueType="num">
                                      <p:cBhvr>
                                        <p:cTn id="30" dur="500" fill="hold"/>
                                        <p:tgtEl>
                                          <p:spTgt spid="26"/>
                                        </p:tgtEl>
                                        <p:attrNameLst>
                                          <p:attrName>ppt_x</p:attrName>
                                        </p:attrNameLst>
                                      </p:cBhvr>
                                      <p:tavLst>
                                        <p:tav tm="0">
                                          <p:val>
                                            <p:fltVal val="0.5"/>
                                          </p:val>
                                        </p:tav>
                                        <p:tav tm="100000">
                                          <p:val>
                                            <p:strVal val="#ppt_x"/>
                                          </p:val>
                                        </p:tav>
                                      </p:tavLst>
                                    </p:anim>
                                    <p:anim calcmode="lin" valueType="num">
                                      <p:cBhvr>
                                        <p:cTn id="31" dur="500" fill="hold"/>
                                        <p:tgtEl>
                                          <p:spTgt spid="26"/>
                                        </p:tgtEl>
                                        <p:attrNameLst>
                                          <p:attrName>ppt_y</p:attrName>
                                        </p:attrNameLst>
                                      </p:cBhvr>
                                      <p:tavLst>
                                        <p:tav tm="0">
                                          <p:val>
                                            <p:fltVal val="0.5"/>
                                          </p:val>
                                        </p:tav>
                                        <p:tav tm="100000">
                                          <p:val>
                                            <p:strVal val="#ppt_y"/>
                                          </p:val>
                                        </p:tav>
                                      </p:tavLst>
                                    </p:anim>
                                  </p:childTnLst>
                                </p:cTn>
                              </p:par>
                            </p:childTnLst>
                          </p:cTn>
                        </p:par>
                        <p:par>
                          <p:cTn id="32" fill="hold">
                            <p:stCondLst>
                              <p:cond delay="2100"/>
                            </p:stCondLst>
                            <p:childTnLst>
                              <p:par>
                                <p:cTn id="33" presetID="23" presetClass="entr" presetSubtype="52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 calcmode="lin" valueType="num">
                                      <p:cBhvr>
                                        <p:cTn id="37" dur="500" fill="hold"/>
                                        <p:tgtEl>
                                          <p:spTgt spid="27"/>
                                        </p:tgtEl>
                                        <p:attrNameLst>
                                          <p:attrName>ppt_x</p:attrName>
                                        </p:attrNameLst>
                                      </p:cBhvr>
                                      <p:tavLst>
                                        <p:tav tm="0">
                                          <p:val>
                                            <p:fltVal val="0.5"/>
                                          </p:val>
                                        </p:tav>
                                        <p:tav tm="100000">
                                          <p:val>
                                            <p:strVal val="#ppt_x"/>
                                          </p:val>
                                        </p:tav>
                                      </p:tavLst>
                                    </p:anim>
                                    <p:anim calcmode="lin" valueType="num">
                                      <p:cBhvr>
                                        <p:cTn id="38" dur="500" fill="hold"/>
                                        <p:tgtEl>
                                          <p:spTgt spid="27"/>
                                        </p:tgtEl>
                                        <p:attrNameLst>
                                          <p:attrName>ppt_y</p:attrName>
                                        </p:attrNameLst>
                                      </p:cBhvr>
                                      <p:tavLst>
                                        <p:tav tm="0">
                                          <p:val>
                                            <p:fltVal val="0.5"/>
                                          </p:val>
                                        </p:tav>
                                        <p:tav tm="100000">
                                          <p:val>
                                            <p:strVal val="#ppt_y"/>
                                          </p:val>
                                        </p:tav>
                                      </p:tavLst>
                                    </p:anim>
                                  </p:childTnLst>
                                </p:cTn>
                              </p:par>
                            </p:childTnLst>
                          </p:cTn>
                        </p:par>
                        <p:par>
                          <p:cTn id="39" fill="hold">
                            <p:stCondLst>
                              <p:cond delay="2600"/>
                            </p:stCondLst>
                            <p:childTnLst>
                              <p:par>
                                <p:cTn id="40" presetID="23" presetClass="entr" presetSubtype="528"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fltVal val="0.5"/>
                                          </p:val>
                                        </p:tav>
                                        <p:tav tm="100000">
                                          <p:val>
                                            <p:strVal val="#ppt_y"/>
                                          </p:val>
                                        </p:tav>
                                      </p:tavLst>
                                    </p:anim>
                                  </p:childTnLst>
                                </p:cTn>
                              </p:par>
                            </p:childTnLst>
                          </p:cTn>
                        </p:par>
                        <p:par>
                          <p:cTn id="46" fill="hold">
                            <p:stCondLst>
                              <p:cond delay="3100"/>
                            </p:stCondLst>
                            <p:childTnLst>
                              <p:par>
                                <p:cTn id="47" presetID="14" presetClass="entr" presetSubtype="1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randombar(horizontal)">
                                      <p:cBhvr>
                                        <p:cTn id="52" dur="500"/>
                                        <p:tgtEl>
                                          <p:spTgt spid="1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en-US" altLang="zh-CN" sz="2400" b="1" dirty="0">
                <a:solidFill>
                  <a:srgbClr val="1E6787"/>
                </a:solidFill>
                <a:latin typeface="微软雅黑" pitchFamily="34" charset="-122"/>
                <a:ea typeface="微软雅黑" pitchFamily="34" charset="-122"/>
              </a:rPr>
              <a:t>Pareto</a:t>
            </a:r>
            <a:r>
              <a:rPr lang="zh-CN" altLang="en-US" sz="2400" b="1" dirty="0">
                <a:solidFill>
                  <a:srgbClr val="1E6787"/>
                </a:solidFill>
                <a:latin typeface="微软雅黑" pitchFamily="34" charset="-122"/>
                <a:ea typeface="微软雅黑" pitchFamily="34" charset="-122"/>
              </a:rPr>
              <a:t>原理</a:t>
            </a: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sp>
        <p:nvSpPr>
          <p:cNvPr id="29" name="燕尾形 28"/>
          <p:cNvSpPr/>
          <p:nvPr/>
        </p:nvSpPr>
        <p:spPr>
          <a:xfrm>
            <a:off x="899616" y="2780928"/>
            <a:ext cx="2195513"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程序运行时间</a:t>
            </a:r>
            <a:endParaRPr lang="zh-CN" altLang="en-US" sz="2400" b="1" dirty="0">
              <a:solidFill>
                <a:schemeClr val="bg1"/>
              </a:solidFill>
              <a:latin typeface="微软雅黑" pitchFamily="34" charset="-122"/>
              <a:ea typeface="微软雅黑" pitchFamily="34" charset="-122"/>
            </a:endParaRPr>
          </a:p>
        </p:txBody>
      </p:sp>
      <p:sp>
        <p:nvSpPr>
          <p:cNvPr id="30" name="燕尾形 29"/>
          <p:cNvSpPr/>
          <p:nvPr/>
        </p:nvSpPr>
        <p:spPr>
          <a:xfrm>
            <a:off x="3509466" y="2780928"/>
            <a:ext cx="2195513"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算法改进</a:t>
            </a:r>
            <a:endParaRPr lang="zh-CN" altLang="en-US" sz="2400" b="1" dirty="0">
              <a:solidFill>
                <a:schemeClr val="bg1"/>
              </a:solidFill>
              <a:latin typeface="微软雅黑" pitchFamily="34" charset="-122"/>
              <a:ea typeface="微软雅黑" pitchFamily="34" charset="-122"/>
            </a:endParaRPr>
          </a:p>
        </p:txBody>
      </p:sp>
      <p:sp>
        <p:nvSpPr>
          <p:cNvPr id="31" name="燕尾形 30"/>
          <p:cNvSpPr/>
          <p:nvPr/>
        </p:nvSpPr>
        <p:spPr>
          <a:xfrm>
            <a:off x="6120904" y="2780928"/>
            <a:ext cx="2195512"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代码重写</a:t>
            </a:r>
            <a:endParaRPr lang="zh-CN" altLang="en-US" sz="2400" b="1" dirty="0">
              <a:solidFill>
                <a:schemeClr val="bg1"/>
              </a:solidFill>
              <a:latin typeface="微软雅黑" pitchFamily="34" charset="-122"/>
              <a:ea typeface="微软雅黑" pitchFamily="34" charset="-122"/>
            </a:endParaRPr>
          </a:p>
        </p:txBody>
      </p:sp>
      <p:cxnSp>
        <p:nvCxnSpPr>
          <p:cNvPr id="32" name="直接连接符 31"/>
          <p:cNvCxnSpPr/>
          <p:nvPr/>
        </p:nvCxnSpPr>
        <p:spPr>
          <a:xfrm>
            <a:off x="1998166"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17866"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sp>
        <p:nvSpPr>
          <p:cNvPr id="35" name="TextBox 19"/>
          <p:cNvSpPr txBox="1"/>
          <p:nvPr/>
        </p:nvSpPr>
        <p:spPr>
          <a:xfrm>
            <a:off x="683568" y="4077072"/>
            <a:ext cx="2609850" cy="2554545"/>
          </a:xfrm>
          <a:prstGeom prst="rect">
            <a:avLst/>
          </a:prstGeom>
          <a:noFill/>
        </p:spPr>
        <p:txBody>
          <a:bodyPr wrap="square">
            <a:spAutoFit/>
          </a:bodyPr>
          <a:lstStyle/>
          <a:p>
            <a:pPr>
              <a:lnSpc>
                <a:spcPct val="125000"/>
              </a:lnSpc>
              <a:defRPr/>
            </a:pPr>
            <a:r>
              <a:rPr lang="en-US" altLang="zh-CN" sz="1600" b="1" dirty="0" smtClean="0"/>
              <a:t>       Barry </a:t>
            </a:r>
            <a:r>
              <a:rPr lang="en-US" altLang="zh-CN" sz="1600" b="1" dirty="0"/>
              <a:t>Boehm</a:t>
            </a:r>
            <a:r>
              <a:rPr lang="zh-CN" altLang="en-US" sz="1600" b="1" dirty="0"/>
              <a:t>在报告中说</a:t>
            </a:r>
            <a:r>
              <a:rPr lang="en-US" altLang="zh-CN" sz="1600" b="1" dirty="0">
                <a:solidFill>
                  <a:schemeClr val="accent6">
                    <a:lumMod val="60000"/>
                    <a:lumOff val="40000"/>
                  </a:schemeClr>
                </a:solidFill>
              </a:rPr>
              <a:t>20%</a:t>
            </a:r>
            <a:r>
              <a:rPr lang="zh-CN" altLang="en-US" sz="1600" b="1" dirty="0">
                <a:solidFill>
                  <a:schemeClr val="accent6">
                    <a:lumMod val="60000"/>
                    <a:lumOff val="40000"/>
                  </a:schemeClr>
                </a:solidFill>
              </a:rPr>
              <a:t>的程序段消耗了这个程序</a:t>
            </a:r>
            <a:r>
              <a:rPr lang="en-US" altLang="zh-CN" sz="1600" b="1" dirty="0">
                <a:solidFill>
                  <a:schemeClr val="accent6">
                    <a:lumMod val="60000"/>
                    <a:lumOff val="40000"/>
                  </a:schemeClr>
                </a:solidFill>
              </a:rPr>
              <a:t>80%</a:t>
            </a:r>
            <a:r>
              <a:rPr lang="zh-CN" altLang="en-US" sz="1600" b="1" dirty="0">
                <a:solidFill>
                  <a:schemeClr val="accent6">
                    <a:lumMod val="60000"/>
                    <a:lumOff val="40000"/>
                  </a:schemeClr>
                </a:solidFill>
              </a:rPr>
              <a:t>的执行时间。</a:t>
            </a:r>
            <a:r>
              <a:rPr lang="zh-CN" altLang="en-US" sz="1600" b="1" dirty="0"/>
              <a:t>在早期的论文</a:t>
            </a:r>
            <a:r>
              <a:rPr lang="en-US" altLang="zh-CN" sz="1600" b="1" dirty="0"/>
              <a:t>《</a:t>
            </a:r>
            <a:r>
              <a:rPr lang="zh-CN" altLang="en-US" sz="1600" b="1" dirty="0"/>
              <a:t>对</a:t>
            </a:r>
            <a:r>
              <a:rPr lang="en-US" altLang="zh-CN" sz="1600" b="1" dirty="0"/>
              <a:t>FORTRAN</a:t>
            </a:r>
            <a:r>
              <a:rPr lang="zh-CN" altLang="en-US" sz="1600" b="1" dirty="0"/>
              <a:t>程序的经验研究</a:t>
            </a:r>
            <a:r>
              <a:rPr lang="en-US" altLang="zh-CN" sz="1600" b="1" dirty="0"/>
              <a:t>》</a:t>
            </a:r>
            <a:r>
              <a:rPr lang="zh-CN" altLang="en-US" sz="1600" b="1" dirty="0"/>
              <a:t>中，</a:t>
            </a:r>
            <a:r>
              <a:rPr lang="en-US" altLang="zh-CN" sz="1600" b="1" dirty="0"/>
              <a:t>Donald Knuth</a:t>
            </a:r>
            <a:r>
              <a:rPr lang="zh-CN" altLang="en-US" sz="1600" b="1" dirty="0"/>
              <a:t>发现</a:t>
            </a:r>
            <a:r>
              <a:rPr lang="zh-CN" altLang="en-US" sz="1600" b="1" dirty="0">
                <a:solidFill>
                  <a:schemeClr val="accent6">
                    <a:lumMod val="60000"/>
                    <a:lumOff val="40000"/>
                  </a:schemeClr>
                </a:solidFill>
              </a:rPr>
              <a:t>不到</a:t>
            </a:r>
            <a:r>
              <a:rPr lang="en-US" altLang="zh-CN" sz="1600" b="1" dirty="0">
                <a:solidFill>
                  <a:schemeClr val="accent6">
                    <a:lumMod val="60000"/>
                    <a:lumOff val="40000"/>
                  </a:schemeClr>
                </a:solidFill>
              </a:rPr>
              <a:t>4%</a:t>
            </a:r>
            <a:r>
              <a:rPr lang="zh-CN" altLang="en-US" sz="1600" b="1" dirty="0">
                <a:solidFill>
                  <a:schemeClr val="accent6">
                    <a:lumMod val="60000"/>
                    <a:lumOff val="40000"/>
                  </a:schemeClr>
                </a:solidFill>
              </a:rPr>
              <a:t>的程序经常占用超过 </a:t>
            </a:r>
            <a:r>
              <a:rPr lang="en-US" altLang="zh-CN" sz="1600" b="1" dirty="0">
                <a:solidFill>
                  <a:schemeClr val="accent6">
                    <a:lumMod val="60000"/>
                    <a:lumOff val="40000"/>
                  </a:schemeClr>
                </a:solidFill>
              </a:rPr>
              <a:t>50%</a:t>
            </a:r>
            <a:r>
              <a:rPr lang="zh-CN" altLang="en-US" sz="1600" b="1" dirty="0">
                <a:solidFill>
                  <a:schemeClr val="accent6">
                    <a:lumMod val="60000"/>
                    <a:lumOff val="40000"/>
                  </a:schemeClr>
                </a:solidFill>
              </a:rPr>
              <a:t>的运行时间</a:t>
            </a:r>
            <a:r>
              <a:rPr lang="zh-CN" altLang="en-US" sz="1600" b="1" dirty="0"/>
              <a:t>（</a:t>
            </a:r>
            <a:r>
              <a:rPr lang="en-US" altLang="zh-CN" sz="1600" b="1" dirty="0"/>
              <a:t>1971</a:t>
            </a:r>
            <a:r>
              <a:rPr lang="zh-CN" altLang="en-US" sz="1600" b="1" dirty="0"/>
              <a:t>）。</a:t>
            </a:r>
          </a:p>
        </p:txBody>
      </p:sp>
      <p:sp>
        <p:nvSpPr>
          <p:cNvPr id="36" name="TextBox 20"/>
          <p:cNvSpPr txBox="1"/>
          <p:nvPr/>
        </p:nvSpPr>
        <p:spPr>
          <a:xfrm>
            <a:off x="5688856" y="4114815"/>
            <a:ext cx="3203624" cy="2554545"/>
          </a:xfrm>
          <a:prstGeom prst="rect">
            <a:avLst/>
          </a:prstGeom>
          <a:noFill/>
        </p:spPr>
        <p:txBody>
          <a:bodyPr wrap="square">
            <a:spAutoFit/>
          </a:bodyPr>
          <a:lstStyle/>
          <a:p>
            <a:pPr>
              <a:lnSpc>
                <a:spcPct val="125000"/>
              </a:lnSpc>
              <a:defRPr/>
            </a:pPr>
            <a:r>
              <a:rPr lang="en-US" altLang="zh-CN" sz="1600" b="1" dirty="0" smtClean="0"/>
              <a:t>        Bentley</a:t>
            </a:r>
            <a:r>
              <a:rPr lang="zh-CN" altLang="en-US" sz="1600" b="1" dirty="0" smtClean="0"/>
              <a:t>在报告中讲了一个例子。一个小组发现：</a:t>
            </a:r>
            <a:r>
              <a:rPr lang="zh-CN" altLang="en-US" sz="1600" b="1" dirty="0" smtClean="0">
                <a:solidFill>
                  <a:schemeClr val="accent6">
                    <a:lumMod val="60000"/>
                    <a:lumOff val="40000"/>
                  </a:schemeClr>
                </a:solidFill>
              </a:rPr>
              <a:t>一半</a:t>
            </a:r>
            <a:r>
              <a:rPr lang="zh-CN" altLang="en-US" sz="1600" b="1" dirty="0">
                <a:solidFill>
                  <a:schemeClr val="accent6">
                    <a:lumMod val="60000"/>
                    <a:lumOff val="40000"/>
                  </a:schemeClr>
                </a:solidFill>
              </a:rPr>
              <a:t>的系统操作时间花费在一个小的循环语句上</a:t>
            </a:r>
            <a:r>
              <a:rPr lang="zh-CN" altLang="en-US" sz="1600" b="1" dirty="0"/>
              <a:t>，他们重新用微代码写了循环的语句，使循环速度提高十倍，但是这样做并不能改变系统的性能</a:t>
            </a:r>
            <a:r>
              <a:rPr lang="en-US" altLang="zh-CN" sz="1600" b="1" dirty="0"/>
              <a:t>——</a:t>
            </a:r>
            <a:r>
              <a:rPr lang="zh-CN" altLang="en-US" sz="1600" b="1" dirty="0">
                <a:solidFill>
                  <a:schemeClr val="accent6">
                    <a:lumMod val="60000"/>
                    <a:lumOff val="40000"/>
                  </a:schemeClr>
                </a:solidFill>
              </a:rPr>
              <a:t>他们不得不又重写了系统原来松散的循环语句</a:t>
            </a:r>
            <a:r>
              <a:rPr lang="zh-CN" altLang="en-US" sz="1600" b="1" dirty="0"/>
              <a:t>。</a:t>
            </a:r>
          </a:p>
        </p:txBody>
      </p:sp>
      <p:sp>
        <p:nvSpPr>
          <p:cNvPr id="37" name="TextBox 21"/>
          <p:cNvSpPr txBox="1"/>
          <p:nvPr/>
        </p:nvSpPr>
        <p:spPr>
          <a:xfrm>
            <a:off x="899616" y="1382811"/>
            <a:ext cx="7561478" cy="1785104"/>
          </a:xfrm>
          <a:prstGeom prst="rect">
            <a:avLst/>
          </a:prstGeom>
          <a:noFill/>
        </p:spPr>
        <p:txBody>
          <a:bodyPr wrap="square">
            <a:spAutoFit/>
          </a:bodyPr>
          <a:lstStyle/>
          <a:p>
            <a:pPr>
              <a:lnSpc>
                <a:spcPct val="125000"/>
              </a:lnSpc>
              <a:defRPr/>
            </a:pPr>
            <a:r>
              <a:rPr lang="en-US" altLang="zh-CN" sz="2400" b="1" dirty="0"/>
              <a:t> </a:t>
            </a:r>
            <a:r>
              <a:rPr lang="en-US" altLang="zh-CN" sz="2400" b="1" dirty="0" smtClean="0"/>
              <a:t>         Pareto</a:t>
            </a:r>
            <a:r>
              <a:rPr lang="zh-CN" altLang="en-US" sz="2400" b="1" dirty="0"/>
              <a:t>原理又叫</a:t>
            </a:r>
            <a:r>
              <a:rPr lang="en-US" altLang="zh-CN" sz="2400" b="1" dirty="0"/>
              <a:t>80/20</a:t>
            </a:r>
            <a:r>
              <a:rPr lang="zh-CN" altLang="en-US" sz="2400" b="1" dirty="0"/>
              <a:t>定律，内容是你可以用</a:t>
            </a:r>
            <a:r>
              <a:rPr lang="en-US" altLang="zh-CN" sz="2400" b="1" dirty="0"/>
              <a:t>20</a:t>
            </a:r>
            <a:r>
              <a:rPr lang="zh-CN" altLang="en-US" sz="2400" b="1" dirty="0"/>
              <a:t>％的工作量得到</a:t>
            </a:r>
            <a:r>
              <a:rPr lang="en-US" altLang="zh-CN" sz="2400" b="1" dirty="0"/>
              <a:t>80</a:t>
            </a:r>
            <a:r>
              <a:rPr lang="zh-CN" altLang="en-US" sz="2400" b="1" dirty="0"/>
              <a:t>％的结果，这个原理除了用于程序设计中，在其它领域也有应用，但它已明确地用于程序优化。</a:t>
            </a:r>
            <a:br>
              <a:rPr lang="zh-CN" altLang="en-US" sz="2400" b="1" dirty="0"/>
            </a:br>
            <a:endParaRPr lang="zh-CN" altLang="en-US" sz="1600" dirty="0">
              <a:solidFill>
                <a:schemeClr val="accent3"/>
              </a:solidFill>
              <a:latin typeface="+mn-lt"/>
              <a:ea typeface="+mn-ea"/>
            </a:endParaRPr>
          </a:p>
        </p:txBody>
      </p:sp>
      <p:cxnSp>
        <p:nvCxnSpPr>
          <p:cNvPr id="38" name="直接连接符 37"/>
          <p:cNvCxnSpPr/>
          <p:nvPr/>
        </p:nvCxnSpPr>
        <p:spPr>
          <a:xfrm>
            <a:off x="4549530"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sp>
        <p:nvSpPr>
          <p:cNvPr id="39" name="TextBox 19"/>
          <p:cNvSpPr txBox="1"/>
          <p:nvPr/>
        </p:nvSpPr>
        <p:spPr>
          <a:xfrm>
            <a:off x="3419872" y="4120778"/>
            <a:ext cx="2195513" cy="2246769"/>
          </a:xfrm>
          <a:prstGeom prst="rect">
            <a:avLst/>
          </a:prstGeom>
          <a:noFill/>
        </p:spPr>
        <p:txBody>
          <a:bodyPr>
            <a:spAutoFit/>
          </a:bodyPr>
          <a:lstStyle/>
          <a:p>
            <a:pPr>
              <a:lnSpc>
                <a:spcPct val="125000"/>
              </a:lnSpc>
              <a:defRPr/>
            </a:pPr>
            <a:r>
              <a:rPr lang="en-US" altLang="zh-CN" sz="1600" b="1" dirty="0"/>
              <a:t> </a:t>
            </a:r>
            <a:r>
              <a:rPr lang="en-US" altLang="zh-CN" sz="1600" b="1" dirty="0" smtClean="0"/>
              <a:t>        </a:t>
            </a:r>
            <a:r>
              <a:rPr lang="zh-CN" altLang="en-US" sz="1600" b="1" dirty="0" smtClean="0"/>
              <a:t>一</a:t>
            </a:r>
            <a:r>
              <a:rPr lang="zh-CN" altLang="en-US" sz="1600" b="1" dirty="0"/>
              <a:t>个一千行的程序花费了它</a:t>
            </a:r>
            <a:r>
              <a:rPr lang="en-US" altLang="zh-CN" sz="1600" b="1" dirty="0"/>
              <a:t>80%</a:t>
            </a:r>
            <a:r>
              <a:rPr lang="zh-CN" altLang="en-US" sz="1600" b="1" dirty="0"/>
              <a:t>的时间，在五行中求平方根，通过提高求平方根程序速度</a:t>
            </a:r>
            <a:r>
              <a:rPr lang="en-US" altLang="zh-CN" sz="1600" b="1" dirty="0"/>
              <a:t>3</a:t>
            </a:r>
            <a:r>
              <a:rPr lang="zh-CN" altLang="en-US" sz="1600" b="1" dirty="0"/>
              <a:t>倍的方法，他提高了原程序速度的</a:t>
            </a:r>
            <a:r>
              <a:rPr lang="en-US" altLang="zh-CN" sz="1600" b="1" dirty="0"/>
              <a:t>2</a:t>
            </a:r>
            <a:r>
              <a:rPr lang="zh-CN" altLang="en-US" sz="1600" b="1" dirty="0"/>
              <a:t>倍。</a:t>
            </a:r>
          </a:p>
        </p:txBody>
      </p:sp>
    </p:spTree>
    <p:extLst>
      <p:ext uri="{BB962C8B-B14F-4D97-AF65-F5344CB8AC3E}">
        <p14:creationId xmlns:p14="http://schemas.microsoft.com/office/powerpoint/2010/main" val="266698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8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680"/>
                            </p:stCondLst>
                            <p:childTnLst>
                              <p:par>
                                <p:cTn id="18" presetID="1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right)">
                                      <p:cBhvr>
                                        <p:cTn id="21" dur="500"/>
                                        <p:tgtEl>
                                          <p:spTgt spid="29"/>
                                        </p:tgtEl>
                                      </p:cBhvr>
                                    </p:animEffect>
                                  </p:childTnLst>
                                </p:cTn>
                              </p:par>
                            </p:childTnLst>
                          </p:cTn>
                        </p:par>
                        <p:par>
                          <p:cTn id="22" fill="hold">
                            <p:stCondLst>
                              <p:cond delay="2180"/>
                            </p:stCondLst>
                            <p:childTnLst>
                              <p:par>
                                <p:cTn id="23" presetID="22" presetClass="entr" presetSubtype="1"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par>
                          <p:cTn id="26" fill="hold">
                            <p:stCondLst>
                              <p:cond delay="268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3180"/>
                            </p:stCondLst>
                            <p:childTnLst>
                              <p:par>
                                <p:cTn id="31" presetID="1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childTnLst>
                          </p:cTn>
                        </p:par>
                        <p:par>
                          <p:cTn id="35" fill="hold">
                            <p:stCondLst>
                              <p:cond delay="368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18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4680"/>
                            </p:stCondLst>
                            <p:childTnLst>
                              <p:par>
                                <p:cTn id="44" presetID="1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ppt_x</p:attrName>
                                        </p:attrNameLst>
                                      </p:cBhvr>
                                      <p:tavLst>
                                        <p:tav tm="0">
                                          <p:val>
                                            <p:strVal val="#ppt_x-#ppt_w*1.125000"/>
                                          </p:val>
                                        </p:tav>
                                        <p:tav tm="100000">
                                          <p:val>
                                            <p:strVal val="#ppt_x"/>
                                          </p:val>
                                        </p:tav>
                                      </p:tavLst>
                                    </p:anim>
                                    <p:animEffect transition="in" filter="wipe(right)">
                                      <p:cBhvr>
                                        <p:cTn id="47" dur="500"/>
                                        <p:tgtEl>
                                          <p:spTgt spid="31"/>
                                        </p:tgtEl>
                                      </p:cBhvr>
                                    </p:animEffect>
                                  </p:childTnLst>
                                </p:cTn>
                              </p:par>
                            </p:childTnLst>
                          </p:cTn>
                        </p:par>
                        <p:par>
                          <p:cTn id="48" fill="hold">
                            <p:stCondLst>
                              <p:cond delay="518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568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9" grpId="0" animBg="1"/>
      <p:bldP spid="30" grpId="0" animBg="1"/>
      <p:bldP spid="31" grpId="0" animBg="1"/>
      <p:bldP spid="35" grpId="0"/>
      <p:bldP spid="36" grpId="0"/>
      <p:bldP spid="37"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1E6787"/>
                </a:solidFill>
                <a:latin typeface="微软雅黑" pitchFamily="34" charset="-122"/>
                <a:ea typeface="微软雅黑" pitchFamily="34" charset="-122"/>
              </a:rPr>
              <a:t>软件测试准</a:t>
            </a:r>
            <a:r>
              <a:rPr lang="zh-CN" altLang="en-US" sz="2400" b="1" dirty="0">
                <a:solidFill>
                  <a:srgbClr val="1E6787"/>
                </a:solidFill>
                <a:latin typeface="微软雅黑" pitchFamily="34" charset="-122"/>
                <a:ea typeface="微软雅黑" pitchFamily="34" charset="-122"/>
              </a:rPr>
              <a:t>侧</a:t>
            </a:r>
          </a:p>
        </p:txBody>
      </p:sp>
      <p:sp>
        <p:nvSpPr>
          <p:cNvPr id="4" name="Rectangle 30"/>
          <p:cNvSpPr/>
          <p:nvPr/>
        </p:nvSpPr>
        <p:spPr>
          <a:xfrm>
            <a:off x="0" y="4673324"/>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5" name="Rectangle 31"/>
          <p:cNvSpPr/>
          <p:nvPr/>
        </p:nvSpPr>
        <p:spPr>
          <a:xfrm>
            <a:off x="0" y="3418418"/>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6" name="Rectangle 32"/>
          <p:cNvSpPr/>
          <p:nvPr/>
        </p:nvSpPr>
        <p:spPr>
          <a:xfrm>
            <a:off x="1" y="2162659"/>
            <a:ext cx="9144000"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7" name="TextBox 13"/>
          <p:cNvSpPr txBox="1"/>
          <p:nvPr/>
        </p:nvSpPr>
        <p:spPr>
          <a:xfrm>
            <a:off x="2333633" y="2151367"/>
            <a:ext cx="6270815" cy="815190"/>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应该从“小规模”测试开始，并逐步进行“大规模”测试；</a:t>
            </a:r>
          </a:p>
          <a:p>
            <a:pPr lvl="0">
              <a:lnSpc>
                <a:spcPct val="125000"/>
              </a:lnSpc>
              <a:defRPr/>
            </a:pPr>
            <a:r>
              <a:rPr lang="zh-CN" altLang="en-US" kern="0" dirty="0" smtClean="0">
                <a:solidFill>
                  <a:srgbClr val="435258"/>
                </a:solidFill>
                <a:ea typeface="微软雅黑"/>
              </a:rPr>
              <a:t>测试顺序：单个程序模块</a:t>
            </a:r>
            <a:r>
              <a:rPr lang="en-US" altLang="zh-CN" kern="0" dirty="0" smtClean="0">
                <a:solidFill>
                  <a:srgbClr val="435258"/>
                </a:solidFill>
                <a:ea typeface="微软雅黑"/>
              </a:rPr>
              <a:t>—&gt;</a:t>
            </a:r>
            <a:r>
              <a:rPr lang="zh-CN" altLang="en-US" kern="0" dirty="0" smtClean="0">
                <a:solidFill>
                  <a:srgbClr val="435258"/>
                </a:solidFill>
                <a:ea typeface="微软雅黑"/>
              </a:rPr>
              <a:t>集成的模块簇</a:t>
            </a:r>
            <a:r>
              <a:rPr lang="en-US" altLang="zh-CN" kern="0" dirty="0" smtClean="0">
                <a:solidFill>
                  <a:srgbClr val="435258"/>
                </a:solidFill>
                <a:ea typeface="微软雅黑"/>
              </a:rPr>
              <a:t>—&gt;</a:t>
            </a:r>
            <a:r>
              <a:rPr lang="zh-CN" altLang="en-US" kern="0" dirty="0" smtClean="0">
                <a:solidFill>
                  <a:srgbClr val="435258"/>
                </a:solidFill>
                <a:ea typeface="微软雅黑"/>
              </a:rPr>
              <a:t>整个系统</a:t>
            </a:r>
            <a:endParaRPr lang="zh-CN" altLang="en-US" kern="0" dirty="0">
              <a:solidFill>
                <a:srgbClr val="435258"/>
              </a:solidFill>
              <a:ea typeface="微软雅黑"/>
            </a:endParaRPr>
          </a:p>
        </p:txBody>
      </p:sp>
      <p:sp>
        <p:nvSpPr>
          <p:cNvPr id="11" name="TextBox 16"/>
          <p:cNvSpPr txBox="1"/>
          <p:nvPr/>
        </p:nvSpPr>
        <p:spPr>
          <a:xfrm>
            <a:off x="-2484784" y="3356992"/>
            <a:ext cx="9793088" cy="1084494"/>
          </a:xfrm>
          <a:prstGeom prst="rect">
            <a:avLst/>
          </a:prstGeom>
          <a:noFill/>
        </p:spPr>
        <p:txBody>
          <a:bodyPr wrap="square" lIns="121505" tIns="60753" rIns="121505" bIns="60753" rtlCol="0">
            <a:spAutoFit/>
          </a:bodyPr>
          <a:lstStyle/>
          <a:p>
            <a:pPr lvl="0" algn="r">
              <a:lnSpc>
                <a:spcPct val="125000"/>
              </a:lnSpc>
              <a:defRPr/>
            </a:pPr>
            <a:r>
              <a:rPr lang="zh-CN" altLang="en-US" b="1" kern="0" dirty="0">
                <a:solidFill>
                  <a:prstClr val="black"/>
                </a:solidFill>
                <a:ea typeface="微软雅黑"/>
              </a:rPr>
              <a:t>穷举测试是</a:t>
            </a:r>
            <a:r>
              <a:rPr lang="zh-CN" altLang="en-US" b="1" kern="0" dirty="0" smtClean="0">
                <a:solidFill>
                  <a:prstClr val="black"/>
                </a:solidFill>
                <a:ea typeface="微软雅黑"/>
              </a:rPr>
              <a:t>不可能的； </a:t>
            </a:r>
            <a:r>
              <a:rPr lang="en-US" altLang="zh-CN" b="1" kern="0" dirty="0" smtClean="0">
                <a:solidFill>
                  <a:prstClr val="black"/>
                </a:solidFill>
                <a:ea typeface="微软雅黑"/>
              </a:rPr>
              <a:t>	</a:t>
            </a:r>
            <a:r>
              <a:rPr lang="zh-CN" altLang="en-US" b="1" kern="0" dirty="0" smtClean="0">
                <a:solidFill>
                  <a:prstClr val="black"/>
                </a:solidFill>
                <a:ea typeface="微软雅黑"/>
              </a:rPr>
              <a:t> </a:t>
            </a:r>
          </a:p>
          <a:p>
            <a:pPr lvl="0" algn="r">
              <a:lnSpc>
                <a:spcPct val="125000"/>
              </a:lnSpc>
              <a:defRPr/>
            </a:pPr>
            <a:r>
              <a:rPr lang="zh-CN" altLang="en-US" sz="1600" kern="0" dirty="0" smtClean="0">
                <a:solidFill>
                  <a:srgbClr val="435258"/>
                </a:solidFill>
                <a:ea typeface="微软雅黑"/>
              </a:rPr>
              <a:t>执行路径的排列数十分庞大，由于受各种资源的限制，这样的做法不可行。</a:t>
            </a:r>
            <a:endParaRPr lang="en-US" altLang="zh-CN" sz="1600" kern="0" dirty="0" smtClean="0">
              <a:solidFill>
                <a:srgbClr val="435258"/>
              </a:solidFill>
              <a:ea typeface="微软雅黑"/>
            </a:endParaRPr>
          </a:p>
          <a:p>
            <a:pPr lvl="0" algn="r">
              <a:lnSpc>
                <a:spcPct val="125000"/>
              </a:lnSpc>
              <a:defRPr/>
            </a:pPr>
            <a:r>
              <a:rPr lang="zh-CN" altLang="en-US" sz="1600" kern="0" dirty="0" smtClean="0">
                <a:solidFill>
                  <a:srgbClr val="435258"/>
                </a:solidFill>
                <a:ea typeface="微软雅黑"/>
              </a:rPr>
              <a:t>精心设计的测试方案，有可能充分覆盖程序逻辑并使程序达到所要求的可靠性。</a:t>
            </a:r>
            <a:endParaRPr lang="zh-CN" altLang="en-US" sz="1600" kern="0" dirty="0">
              <a:solidFill>
                <a:srgbClr val="435258"/>
              </a:solidFill>
              <a:ea typeface="微软雅黑"/>
            </a:endParaRPr>
          </a:p>
        </p:txBody>
      </p:sp>
      <p:sp>
        <p:nvSpPr>
          <p:cNvPr id="15" name="TextBox 19"/>
          <p:cNvSpPr txBox="1"/>
          <p:nvPr/>
        </p:nvSpPr>
        <p:spPr>
          <a:xfrm>
            <a:off x="2345986" y="4600735"/>
            <a:ext cx="6546494" cy="1060513"/>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为了达到最佳的测试效果，应该由独立的第三方从事测试工作</a:t>
            </a:r>
            <a:r>
              <a:rPr lang="zh-CN" altLang="en-US" b="1" kern="0" dirty="0" smtClean="0">
                <a:solidFill>
                  <a:prstClr val="black"/>
                </a:solidFill>
                <a:ea typeface="微软雅黑"/>
              </a:rPr>
              <a:t>。</a:t>
            </a:r>
            <a:r>
              <a:rPr lang="zh-CN" altLang="en-US" sz="1600" kern="0" dirty="0" smtClean="0">
                <a:solidFill>
                  <a:srgbClr val="435258"/>
                </a:solidFill>
                <a:ea typeface="微软雅黑"/>
              </a:rPr>
              <a:t>最佳效果：最大的可能性发现错误的测试。</a:t>
            </a:r>
            <a:endParaRPr lang="en-US" altLang="zh-CN" sz="1600" kern="0" dirty="0" smtClean="0">
              <a:solidFill>
                <a:srgbClr val="435258"/>
              </a:solidFill>
              <a:ea typeface="微软雅黑"/>
            </a:endParaRPr>
          </a:p>
          <a:p>
            <a:pPr lvl="0">
              <a:lnSpc>
                <a:spcPct val="125000"/>
              </a:lnSpc>
              <a:defRPr/>
            </a:pPr>
            <a:r>
              <a:rPr lang="zh-CN" altLang="en-US" sz="1600" kern="0" dirty="0">
                <a:solidFill>
                  <a:srgbClr val="435258"/>
                </a:solidFill>
                <a:ea typeface="微软雅黑"/>
              </a:rPr>
              <a:t>开发</a:t>
            </a:r>
            <a:r>
              <a:rPr lang="zh-CN" altLang="en-US" sz="1600" kern="0" dirty="0" smtClean="0">
                <a:solidFill>
                  <a:srgbClr val="435258"/>
                </a:solidFill>
                <a:ea typeface="微软雅黑"/>
              </a:rPr>
              <a:t>者不是测试工作的最佳人选。（原因前面已分析）</a:t>
            </a:r>
            <a:endParaRPr lang="zh-CN" altLang="en-US" sz="1600" kern="0" dirty="0">
              <a:solidFill>
                <a:srgbClr val="435258"/>
              </a:solidFill>
              <a:ea typeface="微软雅黑"/>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grpSp>
        <p:nvGrpSpPr>
          <p:cNvPr id="8" name="组合 7"/>
          <p:cNvGrpSpPr/>
          <p:nvPr/>
        </p:nvGrpSpPr>
        <p:grpSpPr>
          <a:xfrm>
            <a:off x="683568" y="1844824"/>
            <a:ext cx="1404000" cy="1404000"/>
            <a:chOff x="683568" y="1844824"/>
            <a:chExt cx="1404000" cy="1404000"/>
          </a:xfrm>
        </p:grpSpPr>
        <p:sp>
          <p:nvSpPr>
            <p:cNvPr id="9" name="Oval 51"/>
            <p:cNvSpPr/>
            <p:nvPr/>
          </p:nvSpPr>
          <p:spPr>
            <a:xfrm>
              <a:off x="683568" y="1844824"/>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0" name="Picture 2" descr="software font siz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79417" y="2135068"/>
              <a:ext cx="812302" cy="8123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组合 9"/>
          <p:cNvGrpSpPr/>
          <p:nvPr/>
        </p:nvGrpSpPr>
        <p:grpSpPr>
          <a:xfrm>
            <a:off x="7056432" y="3078082"/>
            <a:ext cx="1404000" cy="1404000"/>
            <a:chOff x="7056432" y="3078082"/>
            <a:chExt cx="1404000" cy="1404000"/>
          </a:xfrm>
        </p:grpSpPr>
        <p:sp>
          <p:nvSpPr>
            <p:cNvPr id="13" name="Oval 22"/>
            <p:cNvSpPr/>
            <p:nvPr/>
          </p:nvSpPr>
          <p:spPr>
            <a:xfrm>
              <a:off x="7056432" y="3078082"/>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2" name="Picture 4" descr="three test tubes"/>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237478" y="3320177"/>
              <a:ext cx="1041908" cy="9198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组合 11"/>
          <p:cNvGrpSpPr/>
          <p:nvPr/>
        </p:nvGrpSpPr>
        <p:grpSpPr>
          <a:xfrm>
            <a:off x="683568" y="4402211"/>
            <a:ext cx="1404000" cy="1404000"/>
            <a:chOff x="683568" y="4402211"/>
            <a:chExt cx="1404000" cy="1404000"/>
          </a:xfrm>
        </p:grpSpPr>
        <p:sp>
          <p:nvSpPr>
            <p:cNvPr id="17" name="Oval 25"/>
            <p:cNvSpPr/>
            <p:nvPr/>
          </p:nvSpPr>
          <p:spPr>
            <a:xfrm>
              <a:off x="683568" y="4402211"/>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4" name="Picture 6" descr="third"/>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9846" y="4597584"/>
              <a:ext cx="991444" cy="10146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22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3" presetClass="entr" presetSubtype="52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 calcmode="lin" valueType="num">
                                      <p:cBhvr>
                                        <p:cTn id="30" dur="500" fill="hold"/>
                                        <p:tgtEl>
                                          <p:spTgt spid="8"/>
                                        </p:tgtEl>
                                        <p:attrNameLst>
                                          <p:attrName>ppt_x</p:attrName>
                                        </p:attrNameLst>
                                      </p:cBhvr>
                                      <p:tavLst>
                                        <p:tav tm="0">
                                          <p:val>
                                            <p:fltVal val="0.5"/>
                                          </p:val>
                                        </p:tav>
                                        <p:tav tm="100000">
                                          <p:val>
                                            <p:strVal val="#ppt_x"/>
                                          </p:val>
                                        </p:tav>
                                      </p:tavLst>
                                    </p:anim>
                                    <p:anim calcmode="lin" valueType="num">
                                      <p:cBhvr>
                                        <p:cTn id="31" dur="500" fill="hold"/>
                                        <p:tgtEl>
                                          <p:spTgt spid="8"/>
                                        </p:tgtEl>
                                        <p:attrNameLst>
                                          <p:attrName>ppt_y</p:attrName>
                                        </p:attrNameLst>
                                      </p:cBhvr>
                                      <p:tavLst>
                                        <p:tav tm="0">
                                          <p:val>
                                            <p:fltVal val="0.5"/>
                                          </p:val>
                                        </p:tav>
                                        <p:tav tm="100000">
                                          <p:val>
                                            <p:strVal val="#ppt_y"/>
                                          </p:val>
                                        </p:tav>
                                      </p:tavLst>
                                    </p:anim>
                                  </p:childTnLst>
                                </p:cTn>
                              </p:par>
                            </p:childTnLst>
                          </p:cTn>
                        </p:par>
                        <p:par>
                          <p:cTn id="32" fill="hold">
                            <p:stCondLst>
                              <p:cond delay="2100"/>
                            </p:stCondLst>
                            <p:childTnLst>
                              <p:par>
                                <p:cTn id="33" presetID="23" presetClass="entr" presetSubtype="52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ppt_x</p:attrName>
                                        </p:attrNameLst>
                                      </p:cBhvr>
                                      <p:tavLst>
                                        <p:tav tm="0">
                                          <p:val>
                                            <p:fltVal val="0.5"/>
                                          </p:val>
                                        </p:tav>
                                        <p:tav tm="100000">
                                          <p:val>
                                            <p:strVal val="#ppt_x"/>
                                          </p:val>
                                        </p:tav>
                                      </p:tavLst>
                                    </p:anim>
                                    <p:anim calcmode="lin" valueType="num">
                                      <p:cBhvr>
                                        <p:cTn id="38" dur="500" fill="hold"/>
                                        <p:tgtEl>
                                          <p:spTgt spid="10"/>
                                        </p:tgtEl>
                                        <p:attrNameLst>
                                          <p:attrName>ppt_y</p:attrName>
                                        </p:attrNameLst>
                                      </p:cBhvr>
                                      <p:tavLst>
                                        <p:tav tm="0">
                                          <p:val>
                                            <p:fltVal val="0.5"/>
                                          </p:val>
                                        </p:tav>
                                        <p:tav tm="100000">
                                          <p:val>
                                            <p:strVal val="#ppt_y"/>
                                          </p:val>
                                        </p:tav>
                                      </p:tavLst>
                                    </p:anim>
                                  </p:childTnLst>
                                </p:cTn>
                              </p:par>
                            </p:childTnLst>
                          </p:cTn>
                        </p:par>
                        <p:par>
                          <p:cTn id="39" fill="hold">
                            <p:stCondLst>
                              <p:cond delay="2600"/>
                            </p:stCondLst>
                            <p:childTnLst>
                              <p:par>
                                <p:cTn id="40" presetID="23" presetClass="entr" presetSubtype="52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 calcmode="lin" valueType="num">
                                      <p:cBhvr>
                                        <p:cTn id="44" dur="500" fill="hold"/>
                                        <p:tgtEl>
                                          <p:spTgt spid="12"/>
                                        </p:tgtEl>
                                        <p:attrNameLst>
                                          <p:attrName>ppt_x</p:attrName>
                                        </p:attrNameLst>
                                      </p:cBhvr>
                                      <p:tavLst>
                                        <p:tav tm="0">
                                          <p:val>
                                            <p:fltVal val="0.5"/>
                                          </p:val>
                                        </p:tav>
                                        <p:tav tm="100000">
                                          <p:val>
                                            <p:strVal val="#ppt_x"/>
                                          </p:val>
                                        </p:tav>
                                      </p:tavLst>
                                    </p:anim>
                                    <p:anim calcmode="lin" valueType="num">
                                      <p:cBhvr>
                                        <p:cTn id="45" dur="500" fill="hold"/>
                                        <p:tgtEl>
                                          <p:spTgt spid="12"/>
                                        </p:tgtEl>
                                        <p:attrNameLst>
                                          <p:attrName>ppt_y</p:attrName>
                                        </p:attrNameLst>
                                      </p:cBhvr>
                                      <p:tavLst>
                                        <p:tav tm="0">
                                          <p:val>
                                            <p:fltVal val="0.5"/>
                                          </p:val>
                                        </p:tav>
                                        <p:tav tm="100000">
                                          <p:val>
                                            <p:strVal val="#ppt_y"/>
                                          </p:val>
                                        </p:tav>
                                      </p:tavLst>
                                    </p:anim>
                                  </p:childTnLst>
                                </p:cTn>
                              </p:par>
                            </p:childTnLst>
                          </p:cTn>
                        </p:par>
                        <p:par>
                          <p:cTn id="46" fill="hold">
                            <p:stCondLst>
                              <p:cond delay="3100"/>
                            </p:stCondLst>
                            <p:childTnLst>
                              <p:par>
                                <p:cTn id="47" presetID="14" presetClass="entr" presetSubtype="1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randombar(horizontal)">
                                      <p:cBhvr>
                                        <p:cTn id="52" dur="500"/>
                                        <p:tgtEl>
                                          <p:spTgt spid="1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54"/>
                                        </p:tgtEl>
                                      </p:cBhvr>
                                    </p:animEffect>
                                    <p:animScale>
                                      <p:cBhvr>
                                        <p:cTn id="28" dur="375"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2A8FBD"/>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2A8FBD"/>
                </a:solidFill>
                <a:latin typeface="微软雅黑" pitchFamily="34" charset="-122"/>
                <a:ea typeface="微软雅黑" pitchFamily="34" charset="-122"/>
              </a:rPr>
              <a:t>测试方法</a:t>
            </a:r>
            <a:endParaRPr lang="zh-CN" altLang="en-US" sz="2400" b="1" dirty="0">
              <a:solidFill>
                <a:srgbClr val="2A8FBD"/>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测试方法</a:t>
            </a:r>
            <a:endParaRPr lang="zh-CN" altLang="en-US" sz="2800" dirty="0"/>
          </a:p>
        </p:txBody>
      </p:sp>
      <p:sp>
        <p:nvSpPr>
          <p:cNvPr id="31" name="立方体 30"/>
          <p:cNvSpPr/>
          <p:nvPr/>
        </p:nvSpPr>
        <p:spPr>
          <a:xfrm>
            <a:off x="1391492" y="1180650"/>
            <a:ext cx="7140947" cy="5575748"/>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dirty="0"/>
          </a:p>
        </p:txBody>
      </p:sp>
      <p:sp>
        <p:nvSpPr>
          <p:cNvPr id="32" name="文本框 2"/>
          <p:cNvSpPr txBox="1">
            <a:spLocks noChangeArrowheads="1"/>
          </p:cNvSpPr>
          <p:nvPr/>
        </p:nvSpPr>
        <p:spPr bwMode="auto">
          <a:xfrm>
            <a:off x="7352036" y="2674640"/>
            <a:ext cx="92333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a:solidFill>
                  <a:schemeClr val="bg1"/>
                </a:solidFill>
              </a:rPr>
              <a:t>程序接口</a:t>
            </a:r>
          </a:p>
        </p:txBody>
      </p:sp>
      <p:sp>
        <p:nvSpPr>
          <p:cNvPr id="14" name="矩形 13"/>
          <p:cNvSpPr/>
          <p:nvPr/>
        </p:nvSpPr>
        <p:spPr>
          <a:xfrm>
            <a:off x="1565384" y="2708920"/>
            <a:ext cx="5786652" cy="4071179"/>
          </a:xfrm>
          <a:prstGeom prst="rect">
            <a:avLst/>
          </a:prstGeom>
        </p:spPr>
        <p:txBody>
          <a:bodyPr wrap="square">
            <a:spAutoFit/>
          </a:bodyPr>
          <a:lstStyle/>
          <a:p>
            <a:pPr>
              <a:lnSpc>
                <a:spcPts val="3100"/>
              </a:lnSpc>
              <a:spcBef>
                <a:spcPts val="600"/>
              </a:spcBef>
              <a:defRPr/>
            </a:pPr>
            <a:r>
              <a:rPr lang="en-US" altLang="zh-CN" sz="3000" dirty="0" smtClean="0">
                <a:solidFill>
                  <a:schemeClr val="bg1"/>
                </a:solidFill>
                <a:latin typeface="等线" panose="02010600030101010101" pitchFamily="2" charset="-122"/>
                <a:ea typeface="等线" panose="02010600030101010101" pitchFamily="2" charset="-122"/>
              </a:rPr>
              <a:t>        </a:t>
            </a:r>
            <a:r>
              <a:rPr lang="zh-CN" altLang="zh-CN" sz="3000" dirty="0" smtClean="0">
                <a:solidFill>
                  <a:schemeClr val="bg1"/>
                </a:solidFill>
                <a:latin typeface="等线" panose="02010600030101010101" pitchFamily="2" charset="-122"/>
                <a:ea typeface="等线" panose="02010600030101010101" pitchFamily="2" charset="-122"/>
              </a:rPr>
              <a:t>黑</a:t>
            </a:r>
            <a:r>
              <a:rPr lang="zh-CN" altLang="zh-CN" sz="3000" dirty="0">
                <a:solidFill>
                  <a:schemeClr val="bg1"/>
                </a:solidFill>
                <a:latin typeface="等线" panose="02010600030101010101" pitchFamily="2" charset="-122"/>
                <a:ea typeface="等线" panose="02010600030101010101" pitchFamily="2" charset="-122"/>
              </a:rPr>
              <a:t>盒测试</a:t>
            </a:r>
            <a:r>
              <a:rPr lang="zh-CN" altLang="en-US" sz="3000" dirty="0">
                <a:solidFill>
                  <a:schemeClr val="bg1"/>
                </a:solidFill>
                <a:latin typeface="等线" panose="02010600030101010101" pitchFamily="2" charset="-122"/>
                <a:ea typeface="等线" panose="02010600030101010101" pitchFamily="2" charset="-122"/>
              </a:rPr>
              <a:t>（又称功能测试）</a:t>
            </a:r>
            <a:r>
              <a:rPr lang="zh-CN" altLang="zh-CN" sz="3000" dirty="0">
                <a:solidFill>
                  <a:schemeClr val="bg1"/>
                </a:solidFill>
                <a:latin typeface="等线" panose="02010600030101010101" pitchFamily="2" charset="-122"/>
                <a:ea typeface="等线" panose="02010600030101010101" pitchFamily="2" charset="-122"/>
              </a:rPr>
              <a:t>把程序看作一个黑盒子，完全不考虑程序的内部结构和处理过程</a:t>
            </a:r>
            <a:r>
              <a:rPr lang="zh-CN" altLang="en-US" sz="3000" dirty="0">
                <a:solidFill>
                  <a:schemeClr val="bg1"/>
                </a:solidFill>
                <a:latin typeface="等线" panose="02010600030101010101" pitchFamily="2" charset="-122"/>
                <a:ea typeface="等线" panose="02010600030101010101" pitchFamily="2" charset="-122"/>
              </a:rPr>
              <a:t>。黑盒测试</a:t>
            </a:r>
            <a:r>
              <a:rPr lang="zh-CN" altLang="zh-CN" sz="3000" dirty="0">
                <a:solidFill>
                  <a:schemeClr val="bg1"/>
                </a:solidFill>
                <a:latin typeface="等线" panose="02010600030101010101" pitchFamily="2" charset="-122"/>
                <a:ea typeface="等线"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3000" dirty="0">
              <a:solidFill>
                <a:schemeClr val="bg1"/>
              </a:solidFill>
              <a:latin typeface="等线" panose="02010600030101010101" pitchFamily="2" charset="-122"/>
              <a:ea typeface="等线" panose="02010600030101010101" pitchFamily="2" charset="-122"/>
            </a:endParaRPr>
          </a:p>
        </p:txBody>
      </p:sp>
      <p:sp>
        <p:nvSpPr>
          <p:cNvPr id="4" name="文本框 3"/>
          <p:cNvSpPr txBox="1"/>
          <p:nvPr/>
        </p:nvSpPr>
        <p:spPr>
          <a:xfrm>
            <a:off x="3707904" y="1629671"/>
            <a:ext cx="2157963" cy="646331"/>
          </a:xfrm>
          <a:prstGeom prst="rect">
            <a:avLst/>
          </a:prstGeom>
          <a:noFill/>
        </p:spPr>
        <p:txBody>
          <a:bodyPr wrap="none" rtlCol="0">
            <a:spAutoFit/>
          </a:bodyPr>
          <a:lstStyle/>
          <a:p>
            <a:r>
              <a:rPr lang="en-US" altLang="zh-CN" sz="3600" dirty="0">
                <a:solidFill>
                  <a:schemeClr val="bg1"/>
                </a:solidFill>
                <a:latin typeface="等线" panose="02010600030101010101" pitchFamily="2" charset="-122"/>
                <a:ea typeface="等线" panose="02010600030101010101" pitchFamily="2" charset="-122"/>
              </a:rPr>
              <a:t> </a:t>
            </a:r>
            <a:r>
              <a:rPr lang="zh-CN" altLang="zh-CN" sz="3600" dirty="0">
                <a:solidFill>
                  <a:schemeClr val="bg1"/>
                </a:solidFill>
                <a:latin typeface="等线" panose="02010600030101010101" pitchFamily="2" charset="-122"/>
                <a:ea typeface="等线" panose="02010600030101010101" pitchFamily="2" charset="-122"/>
              </a:rPr>
              <a:t>黑盒测试</a:t>
            </a:r>
            <a:endParaRPr lang="zh-CN" altLang="en-US" sz="3600" dirty="0"/>
          </a:p>
        </p:txBody>
      </p:sp>
    </p:spTree>
    <p:extLst>
      <p:ext uri="{BB962C8B-B14F-4D97-AF65-F5344CB8AC3E}">
        <p14:creationId xmlns:p14="http://schemas.microsoft.com/office/powerpoint/2010/main" val="3353106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2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2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2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1" grpId="0" animBg="1"/>
      <p:bldP spid="32" grpId="0"/>
      <p:bldP spid="14"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2A8FBD"/>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2A8FBD"/>
                </a:solidFill>
                <a:latin typeface="微软雅黑" pitchFamily="34" charset="-122"/>
                <a:ea typeface="微软雅黑" pitchFamily="34" charset="-122"/>
              </a:rPr>
              <a:t>测试方法</a:t>
            </a:r>
            <a:endParaRPr lang="zh-CN" altLang="en-US" sz="2400" b="1" dirty="0">
              <a:solidFill>
                <a:srgbClr val="2A8FBD"/>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测试方法</a:t>
            </a:r>
            <a:endParaRPr lang="zh-CN" altLang="en-US" sz="2800" dirty="0"/>
          </a:p>
        </p:txBody>
      </p:sp>
      <p:sp>
        <p:nvSpPr>
          <p:cNvPr id="31" name="立方体 30"/>
          <p:cNvSpPr/>
          <p:nvPr/>
        </p:nvSpPr>
        <p:spPr>
          <a:xfrm>
            <a:off x="1391492" y="1180650"/>
            <a:ext cx="6780907" cy="5575748"/>
          </a:xfrm>
          <a:prstGeom prst="cube">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32" name="文本框 2"/>
          <p:cNvSpPr txBox="1">
            <a:spLocks noChangeArrowheads="1"/>
          </p:cNvSpPr>
          <p:nvPr/>
        </p:nvSpPr>
        <p:spPr bwMode="auto">
          <a:xfrm>
            <a:off x="6810372" y="2564904"/>
            <a:ext cx="1388072" cy="710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wordArtVertRtl" wrap="square" anchor="ctr" anchorCtr="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t>程序</a:t>
            </a:r>
            <a:r>
              <a:rPr lang="zh-CN" altLang="en-US" sz="3600" b="1" dirty="0" smtClean="0"/>
              <a:t>结构</a:t>
            </a:r>
            <a:endParaRPr lang="en-US" altLang="zh-CN" sz="3600" b="1" dirty="0" smtClean="0"/>
          </a:p>
          <a:p>
            <a:r>
              <a:rPr lang="zh-CN" altLang="en-US" sz="3600" b="1" dirty="0" smtClean="0"/>
              <a:t>和</a:t>
            </a:r>
            <a:r>
              <a:rPr lang="zh-CN" altLang="en-US" sz="3600" b="1" dirty="0"/>
              <a:t>处理算法</a:t>
            </a:r>
          </a:p>
        </p:txBody>
      </p:sp>
      <p:sp>
        <p:nvSpPr>
          <p:cNvPr id="14" name="矩形 13"/>
          <p:cNvSpPr/>
          <p:nvPr/>
        </p:nvSpPr>
        <p:spPr>
          <a:xfrm>
            <a:off x="1565384" y="3013991"/>
            <a:ext cx="5166853" cy="3272691"/>
          </a:xfrm>
          <a:prstGeom prst="rect">
            <a:avLst/>
          </a:prstGeom>
        </p:spPr>
        <p:txBody>
          <a:bodyPr wrap="square">
            <a:spAutoFit/>
          </a:bodyPr>
          <a:lstStyle/>
          <a:p>
            <a:pPr>
              <a:lnSpc>
                <a:spcPts val="3100"/>
              </a:lnSpc>
              <a:spcBef>
                <a:spcPts val="600"/>
              </a:spcBef>
              <a:defRPr/>
            </a:pPr>
            <a:r>
              <a:rPr lang="en-US" altLang="zh-CN" sz="3200" dirty="0">
                <a:latin typeface="等线" panose="02010600030101010101" pitchFamily="2" charset="-122"/>
                <a:ea typeface="等线" panose="02010600030101010101" pitchFamily="2" charset="-122"/>
              </a:rPr>
              <a:t> </a:t>
            </a:r>
            <a:r>
              <a:rPr lang="en-US" altLang="zh-CN" sz="3200" dirty="0" smtClean="0">
                <a:latin typeface="等线" panose="02010600030101010101" pitchFamily="2" charset="-122"/>
                <a:ea typeface="等线" panose="02010600030101010101" pitchFamily="2" charset="-122"/>
              </a:rPr>
              <a:t>      </a:t>
            </a:r>
            <a:r>
              <a:rPr lang="zh-CN" altLang="en-US" sz="3200" dirty="0" smtClean="0">
                <a:latin typeface="等线" panose="02010600030101010101" pitchFamily="2" charset="-122"/>
                <a:ea typeface="等线" panose="02010600030101010101" pitchFamily="2" charset="-122"/>
              </a:rPr>
              <a:t>白</a:t>
            </a:r>
            <a:r>
              <a:rPr lang="zh-CN" altLang="en-US" sz="3200" dirty="0">
                <a:latin typeface="等线" panose="02010600030101010101" pitchFamily="2" charset="-122"/>
                <a:ea typeface="等线" panose="02010600030101010101" pitchFamily="2" charset="-122"/>
              </a:rPr>
              <a:t>盒测试（又称结构测试）是把程序看成装在一个透明的白盒子里，测试者完全知道程序的结构和处理算法。这种方法按照程序内部的逻辑测试程序，检测程序中的主要执行通路是否都能按预定要求正确工作。</a:t>
            </a:r>
          </a:p>
        </p:txBody>
      </p:sp>
      <p:sp>
        <p:nvSpPr>
          <p:cNvPr id="11" name="文本框 10"/>
          <p:cNvSpPr txBox="1"/>
          <p:nvPr/>
        </p:nvSpPr>
        <p:spPr>
          <a:xfrm>
            <a:off x="3702963" y="1556792"/>
            <a:ext cx="2157963" cy="646331"/>
          </a:xfrm>
          <a:prstGeom prst="rect">
            <a:avLst/>
          </a:prstGeom>
          <a:noFill/>
        </p:spPr>
        <p:txBody>
          <a:bodyPr wrap="none" rtlCol="0">
            <a:spAutoFit/>
          </a:bodyPr>
          <a:lstStyle/>
          <a:p>
            <a:r>
              <a:rPr lang="en-US" altLang="zh-CN" sz="3600" dirty="0">
                <a:latin typeface="等线" panose="02010600030101010101" pitchFamily="2" charset="-122"/>
                <a:ea typeface="等线" panose="02010600030101010101" pitchFamily="2" charset="-122"/>
              </a:rPr>
              <a:t> </a:t>
            </a:r>
            <a:r>
              <a:rPr lang="zh-CN" altLang="en-US" sz="3600" dirty="0">
                <a:latin typeface="等线" panose="02010600030101010101" pitchFamily="2" charset="-122"/>
                <a:ea typeface="等线" panose="02010600030101010101" pitchFamily="2" charset="-122"/>
              </a:rPr>
              <a:t>白</a:t>
            </a:r>
            <a:r>
              <a:rPr lang="zh-CN" altLang="zh-CN" sz="3600" dirty="0" smtClean="0">
                <a:latin typeface="等线" panose="02010600030101010101" pitchFamily="2" charset="-122"/>
                <a:ea typeface="等线" panose="02010600030101010101" pitchFamily="2" charset="-122"/>
              </a:rPr>
              <a:t>盒</a:t>
            </a:r>
            <a:r>
              <a:rPr lang="zh-CN" altLang="zh-CN" sz="3600" dirty="0">
                <a:latin typeface="等线" panose="02010600030101010101" pitchFamily="2" charset="-122"/>
                <a:ea typeface="等线" panose="02010600030101010101" pitchFamily="2" charset="-122"/>
              </a:rPr>
              <a:t>测试</a:t>
            </a:r>
            <a:endParaRPr lang="zh-CN" altLang="en-US" sz="3600" dirty="0"/>
          </a:p>
        </p:txBody>
      </p:sp>
    </p:spTree>
    <p:extLst>
      <p:ext uri="{BB962C8B-B14F-4D97-AF65-F5344CB8AC3E}">
        <p14:creationId xmlns:p14="http://schemas.microsoft.com/office/powerpoint/2010/main" val="180064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2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02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2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1" grpId="0" animBg="1"/>
      <p:bldP spid="32" grpId="0"/>
      <p:bldP spid="14"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390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4"/>
                                        </p:tgtEl>
                                        <p:attrNameLst>
                                          <p:attrName>ppt_x</p:attrName>
                                        </p:attrNameLst>
                                      </p:cBhvr>
                                      <p:tavLst>
                                        <p:tav tm="0">
                                          <p:val>
                                            <p:strVal val="ppt_x"/>
                                          </p:val>
                                        </p:tav>
                                        <p:tav tm="100000">
                                          <p:val>
                                            <p:strVal val="ppt_x"/>
                                          </p:val>
                                        </p:tav>
                                      </p:tavLst>
                                    </p:anim>
                                    <p:anim calcmode="lin" valueType="num">
                                      <p:cBhvr additive="base">
                                        <p:cTn id="15" dur="500"/>
                                        <p:tgtEl>
                                          <p:spTgt spid="54"/>
                                        </p:tgtEl>
                                        <p:attrNameLst>
                                          <p:attrName>ppt_y</p:attrName>
                                        </p:attrNameLst>
                                      </p:cBhvr>
                                      <p:tavLst>
                                        <p:tav tm="0">
                                          <p:val>
                                            <p:strVal val="ppt_y"/>
                                          </p:val>
                                        </p:tav>
                                        <p:tav tm="100000">
                                          <p:val>
                                            <p:strVal val="0-ppt_h/2"/>
                                          </p:val>
                                        </p:tav>
                                      </p:tavLst>
                                    </p:anim>
                                    <p:set>
                                      <p:cBhvr>
                                        <p:cTn id="16" dur="1" fill="hold">
                                          <p:stCondLst>
                                            <p:cond delay="499"/>
                                          </p:stCondLst>
                                        </p:cTn>
                                        <p:tgtEl>
                                          <p:spTgt spid="54"/>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59"/>
                                        </p:tgtEl>
                                      </p:cBhvr>
                                    </p:animEffect>
                                    <p:animScale>
                                      <p:cBhvr>
                                        <p:cTn id="28" dur="375"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模块测试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71600" y="1584167"/>
            <a:ext cx="7344816" cy="489364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在</a:t>
            </a:r>
            <a:r>
              <a:rPr lang="zh-CN" altLang="en-US" sz="2400" dirty="0">
                <a:latin typeface="微软雅黑" panose="020B0503020204020204" pitchFamily="34" charset="-122"/>
                <a:ea typeface="微软雅黑" panose="020B0503020204020204" pitchFamily="34" charset="-122"/>
              </a:rPr>
              <a:t>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模块测试</a:t>
            </a:r>
            <a:r>
              <a:rPr lang="zh-CN" altLang="en-US" sz="2400" dirty="0">
                <a:latin typeface="微软雅黑" panose="020B0503020204020204" pitchFamily="34" charset="-122"/>
                <a:ea typeface="微软雅黑" panose="020B0503020204020204" pitchFamily="34" charset="-122"/>
              </a:rPr>
              <a:t>的目的是保证每个模块作为一个单元能正确运行，所以模块测试通常又称为</a:t>
            </a:r>
            <a:r>
              <a:rPr lang="zh-CN" altLang="en-US" sz="2400" dirty="0">
                <a:solidFill>
                  <a:srgbClr val="E44860"/>
                </a:solidFill>
                <a:latin typeface="微软雅黑" panose="020B0503020204020204" pitchFamily="34" charset="-122"/>
                <a:ea typeface="微软雅黑" panose="020B0503020204020204" pitchFamily="34" charset="-122"/>
              </a:rPr>
              <a:t>单元测试</a:t>
            </a:r>
            <a:r>
              <a:rPr lang="zh-CN" altLang="en-US" sz="2400" dirty="0">
                <a:latin typeface="微软雅黑" panose="020B0503020204020204" pitchFamily="34" charset="-122"/>
                <a:ea typeface="微软雅黑" panose="020B0503020204020204" pitchFamily="34" charset="-122"/>
              </a:rPr>
              <a:t>。在这个测试步骤中所发现的往往是编码和详细设计的错误。</a:t>
            </a:r>
          </a:p>
        </p:txBody>
      </p:sp>
      <p:sp>
        <p:nvSpPr>
          <p:cNvPr id="18" name="object 3"/>
          <p:cNvSpPr/>
          <p:nvPr/>
        </p:nvSpPr>
        <p:spPr>
          <a:xfrm>
            <a:off x="2474181" y="3717032"/>
            <a:ext cx="1175997" cy="1068001"/>
          </a:xfrm>
          <a:prstGeom prst="rect">
            <a:avLst/>
          </a:prstGeom>
          <a:blipFill>
            <a:blip r:embed="rId2" cstate="print"/>
            <a:stretch>
              <a:fillRect/>
            </a:stretch>
          </a:blipFill>
        </p:spPr>
        <p:txBody>
          <a:bodyPr wrap="square" lIns="0" tIns="0" rIns="0" bIns="0" rtlCol="0"/>
          <a:lstStyle/>
          <a:p>
            <a:endParaRPr/>
          </a:p>
        </p:txBody>
      </p:sp>
      <p:sp>
        <p:nvSpPr>
          <p:cNvPr id="19" name="object 4"/>
          <p:cNvSpPr txBox="1"/>
          <p:nvPr/>
        </p:nvSpPr>
        <p:spPr>
          <a:xfrm>
            <a:off x="2524361" y="4797212"/>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
        <p:nvSpPr>
          <p:cNvPr id="20" name="object 5"/>
          <p:cNvSpPr/>
          <p:nvPr/>
        </p:nvSpPr>
        <p:spPr>
          <a:xfrm>
            <a:off x="737306" y="3433560"/>
            <a:ext cx="1187644" cy="1175522"/>
          </a:xfrm>
          <a:prstGeom prst="rect">
            <a:avLst/>
          </a:prstGeom>
          <a:blipFill>
            <a:blip r:embed="rId3" cstate="print"/>
            <a:stretch>
              <a:fillRect/>
            </a:stretch>
          </a:blipFill>
        </p:spPr>
        <p:txBody>
          <a:bodyPr wrap="square" lIns="0" tIns="0" rIns="0" bIns="0" rtlCol="0"/>
          <a:lstStyle/>
          <a:p>
            <a:endParaRPr/>
          </a:p>
        </p:txBody>
      </p:sp>
      <p:sp>
        <p:nvSpPr>
          <p:cNvPr id="21" name="object 6"/>
          <p:cNvSpPr txBox="1"/>
          <p:nvPr/>
        </p:nvSpPr>
        <p:spPr>
          <a:xfrm>
            <a:off x="893833" y="4678700"/>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p>
        </p:txBody>
      </p:sp>
      <p:sp>
        <p:nvSpPr>
          <p:cNvPr id="26" name="object 7"/>
          <p:cNvSpPr/>
          <p:nvPr/>
        </p:nvSpPr>
        <p:spPr>
          <a:xfrm>
            <a:off x="3905092" y="3494278"/>
            <a:ext cx="1396789" cy="1396802"/>
          </a:xfrm>
          <a:prstGeom prst="rect">
            <a:avLst/>
          </a:prstGeom>
          <a:blipFill>
            <a:blip r:embed="rId4" cstate="print"/>
            <a:stretch>
              <a:fillRect/>
            </a:stretch>
          </a:blipFill>
        </p:spPr>
        <p:txBody>
          <a:bodyPr wrap="square" lIns="0" tIns="0" rIns="0" bIns="0" rtlCol="0"/>
          <a:lstStyle/>
          <a:p>
            <a:endParaRPr/>
          </a:p>
        </p:txBody>
      </p:sp>
      <p:sp>
        <p:nvSpPr>
          <p:cNvPr id="27" name="object 8"/>
          <p:cNvSpPr txBox="1"/>
          <p:nvPr/>
        </p:nvSpPr>
        <p:spPr>
          <a:xfrm>
            <a:off x="4180225" y="4971008"/>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p>
        </p:txBody>
      </p:sp>
      <p:sp>
        <p:nvSpPr>
          <p:cNvPr id="28" name="object 9"/>
          <p:cNvSpPr/>
          <p:nvPr/>
        </p:nvSpPr>
        <p:spPr>
          <a:xfrm>
            <a:off x="5737784" y="3577292"/>
            <a:ext cx="1189999" cy="1121990"/>
          </a:xfrm>
          <a:prstGeom prst="rect">
            <a:avLst/>
          </a:prstGeom>
          <a:blipFill>
            <a:blip r:embed="rId5" cstate="print"/>
            <a:stretch>
              <a:fillRect/>
            </a:stretch>
          </a:blipFill>
        </p:spPr>
        <p:txBody>
          <a:bodyPr wrap="square" lIns="0" tIns="0" rIns="0" bIns="0" rtlCol="0"/>
          <a:lstStyle/>
          <a:p>
            <a:endParaRPr/>
          </a:p>
        </p:txBody>
      </p:sp>
      <p:sp>
        <p:nvSpPr>
          <p:cNvPr id="29" name="object 10"/>
          <p:cNvSpPr txBox="1"/>
          <p:nvPr/>
        </p:nvSpPr>
        <p:spPr>
          <a:xfrm>
            <a:off x="5858263" y="4682976"/>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
        <p:nvSpPr>
          <p:cNvPr id="30" name="object 11"/>
          <p:cNvSpPr/>
          <p:nvPr/>
        </p:nvSpPr>
        <p:spPr>
          <a:xfrm>
            <a:off x="7388708" y="3717032"/>
            <a:ext cx="957599" cy="1121399"/>
          </a:xfrm>
          <a:prstGeom prst="rect">
            <a:avLst/>
          </a:prstGeom>
          <a:blipFill>
            <a:blip r:embed="rId6" cstate="print"/>
            <a:stretch>
              <a:fillRect/>
            </a:stretch>
          </a:blipFill>
        </p:spPr>
        <p:txBody>
          <a:bodyPr wrap="square" lIns="0" tIns="0" rIns="0" bIns="0" rtlCol="0"/>
          <a:lstStyle/>
          <a:p>
            <a:endParaRPr/>
          </a:p>
        </p:txBody>
      </p:sp>
      <p:sp>
        <p:nvSpPr>
          <p:cNvPr id="33" name="object 12"/>
          <p:cNvSpPr txBox="1"/>
          <p:nvPr/>
        </p:nvSpPr>
        <p:spPr>
          <a:xfrm>
            <a:off x="7375850" y="4875897"/>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Tree>
    <p:extLst>
      <p:ext uri="{BB962C8B-B14F-4D97-AF65-F5344CB8AC3E}">
        <p14:creationId xmlns:p14="http://schemas.microsoft.com/office/powerpoint/2010/main" val="401848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4"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animEffect transition="in" filter="fade">
                                      <p:cBhvr>
                                        <p:cTn id="61" dur="500"/>
                                        <p:tgtEl>
                                          <p:spTgt spid="3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8" grpId="0" animBg="1"/>
      <p:bldP spid="19" grpId="0"/>
      <p:bldP spid="20" grpId="0" animBg="1"/>
      <p:bldP spid="21" grpId="0"/>
      <p:bldP spid="26" grpId="0" animBg="1"/>
      <p:bldP spid="27" grpId="0"/>
      <p:bldP spid="28" grpId="0" animBg="1"/>
      <p:bldP spid="29" grpId="0"/>
      <p:bldP spid="30"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3737795" cy="461665"/>
          </a:xfrm>
          <a:prstGeom prst="rect">
            <a:avLst/>
          </a:prstGeom>
          <a:solidFill>
            <a:schemeClr val="bg1"/>
          </a:solidFill>
        </p:spPr>
        <p:txBody>
          <a:bodyPr wrap="square" rtlCol="0">
            <a:spAutoFit/>
          </a:bodyPr>
          <a:lstStyle/>
          <a:p>
            <a:r>
              <a:rPr lang="zh-CN" altLang="en-US" sz="2400" b="1" dirty="0">
                <a:solidFill>
                  <a:srgbClr val="E44860"/>
                </a:solidFill>
                <a:latin typeface="微软雅黑" pitchFamily="34" charset="-122"/>
                <a:ea typeface="微软雅黑" pitchFamily="34" charset="-122"/>
              </a:rPr>
              <a:t>子系统</a:t>
            </a:r>
            <a:r>
              <a:rPr lang="zh-CN" altLang="en-US" sz="2400" b="1" dirty="0" smtClean="0">
                <a:solidFill>
                  <a:srgbClr val="E44860"/>
                </a:solidFill>
                <a:latin typeface="微软雅黑" pitchFamily="34" charset="-122"/>
                <a:ea typeface="微软雅黑" pitchFamily="34" charset="-122"/>
              </a:rPr>
              <a:t>测试与系统测试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71600" y="1338777"/>
            <a:ext cx="7344816" cy="409342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子系统</a:t>
            </a:r>
            <a:r>
              <a:rPr lang="zh-CN" altLang="en-US" sz="2000" dirty="0">
                <a:latin typeface="微软雅黑" panose="020B0503020204020204" pitchFamily="34" charset="-122"/>
                <a:ea typeface="微软雅黑" panose="020B0503020204020204" pitchFamily="34" charset="-122"/>
              </a:rPr>
              <a:t>测试是把经过单元测试的模块放在一起形成一个子系统来测试。模块相互间的协调和通信是这个测试过程中的主要问题，因此，</a:t>
            </a:r>
            <a:r>
              <a:rPr lang="zh-CN" altLang="en-US" sz="2000" b="1" dirty="0">
                <a:latin typeface="微软雅黑" panose="020B0503020204020204" pitchFamily="34" charset="-122"/>
                <a:ea typeface="微软雅黑" panose="020B0503020204020204" pitchFamily="34" charset="-122"/>
              </a:rPr>
              <a:t>这个步骤着重测试模块的接口</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en-US" altLang="zh-CN" sz="2000" dirty="0">
                <a:latin typeface="+mn-ea"/>
              </a:rPr>
              <a:t> </a:t>
            </a:r>
            <a:r>
              <a:rPr lang="en-US" altLang="zh-CN" sz="2000" dirty="0" smtClean="0">
                <a:latin typeface="+mn-ea"/>
              </a:rPr>
              <a:t>   </a:t>
            </a:r>
            <a:r>
              <a:rPr lang="zh-CN" altLang="zh-CN" sz="2000" dirty="0">
                <a:latin typeface="微软雅黑" panose="020B0503020204020204" pitchFamily="34" charset="-122"/>
                <a:ea typeface="微软雅黑" panose="020B0503020204020204" pitchFamily="34" charset="-122"/>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000" b="1" dirty="0">
                <a:latin typeface="微软雅黑" panose="020B0503020204020204" pitchFamily="34" charset="-122"/>
                <a:ea typeface="微软雅黑" panose="020B0503020204020204" pitchFamily="34" charset="-122"/>
              </a:rPr>
              <a:t>在这个测试步骤中发现的往往是软件设计中的错误，也可能发现需求说明中的错误。</a:t>
            </a:r>
            <a:endParaRPr lang="en-US" altLang="zh-CN" sz="2000" b="1" dirty="0">
              <a:latin typeface="微软雅黑" panose="020B0503020204020204" pitchFamily="34" charset="-122"/>
              <a:ea typeface="微软雅黑" panose="020B0503020204020204" pitchFamily="34" charset="-122"/>
            </a:endParaRPr>
          </a:p>
          <a:p>
            <a:endParaRPr lang="zh-CN" altLang="en-US" sz="2000" b="1"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748118" y="5264280"/>
            <a:ext cx="8147050" cy="830262"/>
          </a:xfrm>
          <a:prstGeom prst="rect">
            <a:avLst/>
          </a:prstGeom>
          <a:noFill/>
          <a:ln w="25400">
            <a:solidFill>
              <a:srgbClr val="C00000"/>
            </a:solidFill>
          </a:ln>
        </p:spPr>
        <p:txBody>
          <a:bodyPr>
            <a:spAutoFit/>
          </a:bodyPr>
          <a:lstStyle/>
          <a:p>
            <a:pPr eaLnBrk="1" hangingPunct="1">
              <a:defRPr/>
            </a:pPr>
            <a:r>
              <a:rPr lang="en-US" altLang="zh-CN" sz="2400" dirty="0">
                <a:latin typeface="Arial" charset="0"/>
              </a:rPr>
              <a:t>       </a:t>
            </a:r>
            <a:r>
              <a:rPr lang="zh-CN" altLang="zh-CN" sz="2400" dirty="0">
                <a:latin typeface="微软雅黑" panose="020B0503020204020204" pitchFamily="34" charset="-122"/>
                <a:ea typeface="微软雅黑" panose="020B0503020204020204" pitchFamily="34" charset="-122"/>
              </a:rPr>
              <a:t>子系统测试</a:t>
            </a:r>
            <a:r>
              <a:rPr lang="zh-CN" altLang="en-US" sz="2400" dirty="0">
                <a:latin typeface="微软雅黑" panose="020B0503020204020204" pitchFamily="34" charset="-122"/>
                <a:ea typeface="微软雅黑" panose="020B0503020204020204" pitchFamily="34" charset="-122"/>
              </a:rPr>
              <a:t>和</a:t>
            </a:r>
            <a:r>
              <a:rPr lang="zh-CN" altLang="zh-CN" sz="2400" dirty="0">
                <a:latin typeface="微软雅黑" panose="020B0503020204020204" pitchFamily="34" charset="-122"/>
                <a:ea typeface="微软雅黑" panose="020B0503020204020204" pitchFamily="34" charset="-122"/>
              </a:rPr>
              <a:t>系统测试，都兼有检测和组装两重含义，通常称为</a:t>
            </a:r>
            <a:r>
              <a:rPr lang="zh-CN" altLang="zh-CN" sz="2400" b="1" dirty="0">
                <a:solidFill>
                  <a:schemeClr val="accent2"/>
                </a:solidFill>
                <a:latin typeface="微软雅黑" panose="020B0503020204020204" pitchFamily="34" charset="-122"/>
                <a:ea typeface="微软雅黑" panose="020B0503020204020204" pitchFamily="34" charset="-122"/>
              </a:rPr>
              <a:t>集成测试</a:t>
            </a:r>
            <a:r>
              <a:rPr lang="zh-CN" altLang="en-US" sz="2400" dirty="0">
                <a:latin typeface="Arial" charset="0"/>
              </a:rPr>
              <a:t>。</a:t>
            </a:r>
            <a:endParaRPr lang="en-US" altLang="zh-CN" sz="2400" dirty="0">
              <a:latin typeface="+mn-ea"/>
            </a:endParaRPr>
          </a:p>
        </p:txBody>
      </p:sp>
    </p:spTree>
    <p:extLst>
      <p:ext uri="{BB962C8B-B14F-4D97-AF65-F5344CB8AC3E}">
        <p14:creationId xmlns:p14="http://schemas.microsoft.com/office/powerpoint/2010/main" val="160814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26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par>
                          <p:cTn id="17" fill="hold">
                            <p:stCondLst>
                              <p:cond delay="1760"/>
                            </p:stCondLst>
                            <p:childTnLst>
                              <p:par>
                                <p:cTn id="18" presetID="22" presetClass="entr" presetSubtype="8"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500"/>
                                        <p:tgtEl>
                                          <p:spTgt spid="4">
                                            <p:txEl>
                                              <p:pRg st="1" end="1"/>
                                            </p:txEl>
                                          </p:spTgt>
                                        </p:tgtEl>
                                      </p:cBhvr>
                                    </p:animEffect>
                                  </p:childTnLst>
                                </p:cTn>
                              </p:par>
                            </p:childTnLst>
                          </p:cTn>
                        </p:par>
                        <p:par>
                          <p:cTn id="21" fill="hold">
                            <p:stCondLst>
                              <p:cond delay="226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bldLvl="2"/>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3737795"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集成测试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13" name="object 3"/>
          <p:cNvSpPr txBox="1"/>
          <p:nvPr/>
        </p:nvSpPr>
        <p:spPr>
          <a:xfrm>
            <a:off x="611560" y="1556792"/>
            <a:ext cx="7783140" cy="686278"/>
          </a:xfrm>
          <a:prstGeom prst="rect">
            <a:avLst/>
          </a:prstGeom>
        </p:spPr>
        <p:txBody>
          <a:bodyPr vert="horz" wrap="square" lIns="0" tIns="12700" rIns="0" bIns="0" rtlCol="0">
            <a:spAutoFit/>
          </a:bodyPr>
          <a:lstStyle/>
          <a:p>
            <a:pPr marL="12700" marR="5080">
              <a:lnSpc>
                <a:spcPct val="117400"/>
              </a:lnSpc>
              <a:spcBef>
                <a:spcPts val="100"/>
              </a:spcBef>
              <a:tabLst>
                <a:tab pos="2903855" algn="l"/>
              </a:tabLst>
            </a:pPr>
            <a:r>
              <a:rPr dirty="0" err="1">
                <a:solidFill>
                  <a:srgbClr val="E44860"/>
                </a:solidFill>
                <a:latin typeface="微软雅黑" panose="020B0503020204020204" pitchFamily="34" charset="-122"/>
                <a:ea typeface="微软雅黑" panose="020B0503020204020204" pitchFamily="34" charset="-122"/>
                <a:cs typeface="Noto Sans CJK JP Regular"/>
              </a:rPr>
              <a:t>集成测试（</a:t>
            </a:r>
            <a:r>
              <a:rPr spc="-5" dirty="0" err="1" smtClean="0">
                <a:solidFill>
                  <a:srgbClr val="E44860"/>
                </a:solidFill>
                <a:latin typeface="微软雅黑" panose="020B0503020204020204" pitchFamily="34" charset="-122"/>
                <a:ea typeface="微软雅黑" panose="020B0503020204020204" pitchFamily="34" charset="-122"/>
                <a:cs typeface="Arial"/>
              </a:rPr>
              <a:t>I</a:t>
            </a:r>
            <a:r>
              <a:rPr dirty="0" err="1" smtClean="0">
                <a:solidFill>
                  <a:srgbClr val="E44860"/>
                </a:solidFill>
                <a:latin typeface="微软雅黑" panose="020B0503020204020204" pitchFamily="34" charset="-122"/>
                <a:ea typeface="微软雅黑" panose="020B0503020204020204" pitchFamily="34" charset="-122"/>
                <a:cs typeface="Arial"/>
              </a:rPr>
              <a:t>n</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egra</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ion</a:t>
            </a:r>
            <a:r>
              <a:rPr spc="-24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es</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in</a:t>
            </a:r>
            <a:r>
              <a:rPr spc="-5" dirty="0" err="1" smtClean="0">
                <a:solidFill>
                  <a:srgbClr val="E44860"/>
                </a:solidFill>
                <a:latin typeface="微软雅黑" panose="020B0503020204020204" pitchFamily="34" charset="-122"/>
                <a:ea typeface="微软雅黑" panose="020B0503020204020204" pitchFamily="34" charset="-122"/>
                <a:cs typeface="Arial"/>
              </a:rPr>
              <a:t>g</a:t>
            </a:r>
            <a:r>
              <a:rPr dirty="0" err="1">
                <a:solidFill>
                  <a:srgbClr val="004DD6"/>
                </a:solidFill>
                <a:latin typeface="微软雅黑" panose="020B0503020204020204" pitchFamily="34" charset="-122"/>
                <a:ea typeface="微软雅黑" panose="020B0503020204020204" pitchFamily="34" charset="-122"/>
                <a:cs typeface="Noto Sans CJK JP Regular"/>
              </a:rPr>
              <a:t>）</a:t>
            </a:r>
            <a:r>
              <a:rPr dirty="0" err="1">
                <a:latin typeface="微软雅黑" panose="020B0503020204020204" pitchFamily="34" charset="-122"/>
                <a:ea typeface="微软雅黑" panose="020B0503020204020204" pitchFamily="34" charset="-122"/>
                <a:cs typeface="Noto Sans CJK JP Regular"/>
              </a:rPr>
              <a:t>是在单元测试的基础上，将所有模块按照总体</a:t>
            </a:r>
            <a:r>
              <a:rPr dirty="0">
                <a:latin typeface="微软雅黑" panose="020B0503020204020204" pitchFamily="34" charset="-122"/>
                <a:ea typeface="微软雅黑" panose="020B0503020204020204" pitchFamily="34" charset="-122"/>
                <a:cs typeface="Noto Sans CJK JP Regular"/>
              </a:rPr>
              <a:t> 设计的要求组装成为子系统或系统进行的测试。</a:t>
            </a:r>
          </a:p>
        </p:txBody>
      </p:sp>
      <p:sp>
        <p:nvSpPr>
          <p:cNvPr id="14" name="object 4"/>
          <p:cNvSpPr txBox="1"/>
          <p:nvPr/>
        </p:nvSpPr>
        <p:spPr>
          <a:xfrm>
            <a:off x="611561" y="5218958"/>
            <a:ext cx="7748538" cy="660950"/>
          </a:xfrm>
          <a:prstGeom prst="rect">
            <a:avLst/>
          </a:prstGeom>
        </p:spPr>
        <p:txBody>
          <a:bodyPr vert="horz" wrap="square" lIns="0" tIns="12700" rIns="0" bIns="0" rtlCol="0">
            <a:spAutoFit/>
          </a:bodyPr>
          <a:lstStyle/>
          <a:p>
            <a:pPr marL="12700" marR="5080">
              <a:lnSpc>
                <a:spcPct val="117400"/>
              </a:lnSpc>
              <a:spcBef>
                <a:spcPts val="100"/>
              </a:spcBef>
            </a:pPr>
            <a:r>
              <a:rPr spc="35" dirty="0">
                <a:latin typeface="微软雅黑" panose="020B0503020204020204" pitchFamily="34" charset="-122"/>
                <a:ea typeface="微软雅黑" panose="020B0503020204020204" pitchFamily="34" charset="-122"/>
                <a:cs typeface="Noto Sans CJK JP Regular"/>
              </a:rPr>
              <a:t>集成测试对象是模块间的接口，其主要目的是找出在模块接口（包括系统体系 </a:t>
            </a:r>
            <a:r>
              <a:rPr dirty="0">
                <a:latin typeface="微软雅黑" panose="020B0503020204020204" pitchFamily="34" charset="-122"/>
                <a:ea typeface="微软雅黑" panose="020B0503020204020204" pitchFamily="34" charset="-122"/>
                <a:cs typeface="Noto Sans CJK JP Regular"/>
              </a:rPr>
              <a:t>结构）设计上的问题。</a:t>
            </a:r>
          </a:p>
        </p:txBody>
      </p:sp>
      <p:sp>
        <p:nvSpPr>
          <p:cNvPr id="15" name="object 7"/>
          <p:cNvSpPr txBox="1"/>
          <p:nvPr/>
        </p:nvSpPr>
        <p:spPr>
          <a:xfrm>
            <a:off x="3546902" y="3065109"/>
            <a:ext cx="4913530" cy="1754968"/>
          </a:xfrm>
          <a:prstGeom prst="rect">
            <a:avLst/>
          </a:prstGeom>
        </p:spPr>
        <p:txBody>
          <a:bodyPr vert="horz" wrap="square" lIns="0" tIns="12700" rIns="0" bIns="0" rtlCol="0">
            <a:spAutoFit/>
          </a:bodyPr>
          <a:lstStyle/>
          <a:p>
            <a:pPr marL="266700" marR="154940" indent="-254000">
              <a:lnSpc>
                <a:spcPct val="129200"/>
              </a:lnSpc>
              <a:spcBef>
                <a:spcPts val="100"/>
              </a:spcBef>
              <a:buFont typeface="Arial"/>
              <a:buChar char="•"/>
              <a:tabLst>
                <a:tab pos="277495" algn="l"/>
                <a:tab pos="278130" algn="l"/>
              </a:tabLst>
            </a:pPr>
            <a:r>
              <a:rPr sz="1600" spc="25" dirty="0">
                <a:solidFill>
                  <a:srgbClr val="E44860"/>
                </a:solidFill>
                <a:latin typeface="微软雅黑" panose="020B0503020204020204" pitchFamily="34" charset="-122"/>
                <a:ea typeface="微软雅黑" panose="020B0503020204020204" pitchFamily="34" charset="-122"/>
                <a:cs typeface="Noto Sans CJK JP Regular"/>
              </a:rPr>
              <a:t>一次性集成方式：</a:t>
            </a:r>
            <a:r>
              <a:rPr sz="1600" spc="25" dirty="0">
                <a:latin typeface="微软雅黑" panose="020B0503020204020204" pitchFamily="34" charset="-122"/>
                <a:ea typeface="微软雅黑" panose="020B0503020204020204" pitchFamily="34" charset="-122"/>
                <a:cs typeface="Noto Sans CJK JP Regular"/>
              </a:rPr>
              <a:t>分别测试每个单元，再一次性将所有单 </a:t>
            </a:r>
            <a:r>
              <a:rPr sz="1600" dirty="0">
                <a:latin typeface="微软雅黑" panose="020B0503020204020204" pitchFamily="34" charset="-122"/>
                <a:ea typeface="微软雅黑" panose="020B0503020204020204" pitchFamily="34" charset="-122"/>
                <a:cs typeface="Noto Sans CJK JP Regular"/>
              </a:rPr>
              <a:t>元组装在一起进行测试。</a:t>
            </a:r>
          </a:p>
          <a:p>
            <a:pPr marL="266700" marR="5080" indent="-254000">
              <a:lnSpc>
                <a:spcPct val="129200"/>
              </a:lnSpc>
              <a:spcBef>
                <a:spcPts val="1195"/>
              </a:spcBef>
              <a:buFont typeface="Arial"/>
              <a:buChar char="•"/>
              <a:tabLst>
                <a:tab pos="277495" algn="l"/>
                <a:tab pos="278130" algn="l"/>
              </a:tabLst>
            </a:pPr>
            <a:r>
              <a:rPr sz="1600" spc="25" dirty="0">
                <a:solidFill>
                  <a:srgbClr val="E44860"/>
                </a:solidFill>
                <a:latin typeface="微软雅黑" panose="020B0503020204020204" pitchFamily="34" charset="-122"/>
                <a:ea typeface="微软雅黑" panose="020B0503020204020204" pitchFamily="34" charset="-122"/>
                <a:cs typeface="Noto Sans CJK JP Regular"/>
              </a:rPr>
              <a:t>渐增式集成方式：</a:t>
            </a:r>
            <a:r>
              <a:rPr sz="1600" spc="25" dirty="0">
                <a:latin typeface="微软雅黑" panose="020B0503020204020204" pitchFamily="34" charset="-122"/>
                <a:ea typeface="微软雅黑" panose="020B0503020204020204" pitchFamily="34" charset="-122"/>
                <a:cs typeface="Noto Sans CJK JP Regular"/>
              </a:rPr>
              <a:t>先对某几个单元进行测试，然后将这些 </a:t>
            </a:r>
            <a:r>
              <a:rPr sz="1600" dirty="0">
                <a:latin typeface="微软雅黑" panose="020B0503020204020204" pitchFamily="34" charset="-122"/>
                <a:ea typeface="微软雅黑" panose="020B0503020204020204" pitchFamily="34" charset="-122"/>
                <a:cs typeface="Noto Sans CJK JP Regular"/>
              </a:rPr>
              <a:t>单元逐步组装成较大的系统，在组装过程中边连接边测试。</a:t>
            </a:r>
          </a:p>
        </p:txBody>
      </p:sp>
      <p:pic>
        <p:nvPicPr>
          <p:cNvPr id="16" name="图片 15"/>
          <p:cNvPicPr>
            <a:picLocks noChangeAspect="1"/>
          </p:cNvPicPr>
          <p:nvPr/>
        </p:nvPicPr>
        <p:blipFill>
          <a:blip r:embed="rId3"/>
          <a:stretch>
            <a:fillRect/>
          </a:stretch>
        </p:blipFill>
        <p:spPr>
          <a:xfrm>
            <a:off x="649104" y="2780928"/>
            <a:ext cx="2698760" cy="2044828"/>
          </a:xfrm>
          <a:prstGeom prst="rect">
            <a:avLst/>
          </a:prstGeom>
          <a:ln>
            <a:solidFill>
              <a:schemeClr val="tx1"/>
            </a:solidFill>
          </a:ln>
        </p:spPr>
      </p:pic>
    </p:spTree>
    <p:extLst>
      <p:ext uri="{BB962C8B-B14F-4D97-AF65-F5344CB8AC3E}">
        <p14:creationId xmlns:p14="http://schemas.microsoft.com/office/powerpoint/2010/main" val="135745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520"/>
                            </p:stCondLst>
                            <p:childTnLst>
                              <p:par>
                                <p:cTn id="19" presetID="2" presetClass="entr" presetSubtype="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p:stCondLst>
                              <p:cond delay="202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 y="-27384"/>
            <a:ext cx="9143998" cy="2368902"/>
          </a:xfrm>
          <a:prstGeom prst="rect">
            <a:avLst/>
          </a:prstGeom>
        </p:spPr>
      </p:pic>
      <p:sp>
        <p:nvSpPr>
          <p:cNvPr id="3" name="任意多边形 2"/>
          <p:cNvSpPr/>
          <p:nvPr/>
        </p:nvSpPr>
        <p:spPr>
          <a:xfrm rot="16200000" flipH="1">
            <a:off x="6519649" y="-282831"/>
            <a:ext cx="2368903" cy="2879799"/>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3"/>
          <p:cNvSpPr>
            <a:spLocks noChangeArrowheads="1"/>
          </p:cNvSpPr>
          <p:nvPr/>
        </p:nvSpPr>
        <p:spPr bwMode="auto">
          <a:xfrm>
            <a:off x="6528854" y="214248"/>
            <a:ext cx="2651658" cy="155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zh-CN" altLang="en-US" sz="7200" b="1" dirty="0" smtClean="0">
                <a:solidFill>
                  <a:schemeClr val="bg1"/>
                </a:solidFill>
                <a:latin typeface="微软雅黑" panose="020B0503020204020204" pitchFamily="34" charset="-122"/>
                <a:ea typeface="微软雅黑" panose="020B0503020204020204" pitchFamily="34" charset="-122"/>
              </a:rPr>
              <a:t>引言</a:t>
            </a:r>
            <a:endParaRPr lang="en-US" altLang="zh-CN" sz="5400" dirty="0">
              <a:solidFill>
                <a:schemeClr val="bg1"/>
              </a:solidFill>
              <a:latin typeface="微软雅黑" panose="020B0503020204020204" pitchFamily="34" charset="-122"/>
              <a:ea typeface="微软雅黑" panose="020B0503020204020204" pitchFamily="34" charset="-122"/>
            </a:endParaRPr>
          </a:p>
        </p:txBody>
      </p:sp>
      <p:sp>
        <p:nvSpPr>
          <p:cNvPr id="5" name="TextBox 15"/>
          <p:cNvSpPr txBox="1"/>
          <p:nvPr/>
        </p:nvSpPr>
        <p:spPr>
          <a:xfrm>
            <a:off x="1817701" y="2481352"/>
            <a:ext cx="7362811" cy="2233625"/>
          </a:xfrm>
          <a:prstGeom prst="rect">
            <a:avLst/>
          </a:prstGeom>
          <a:noFill/>
          <a:ln>
            <a:solidFill>
              <a:srgbClr val="FF5050"/>
            </a:solidFill>
          </a:ln>
        </p:spPr>
        <p:txBody>
          <a:bodyPr wrap="square" rtlCol="0">
            <a:spAutoFit/>
          </a:bodyPr>
          <a:lstStyle/>
          <a:p>
            <a:pPr>
              <a:lnSpc>
                <a:spcPct val="150000"/>
              </a:lnSpc>
            </a:pPr>
            <a:r>
              <a:rPr lang="en-US" altLang="zh-CN" sz="1900" dirty="0">
                <a:solidFill>
                  <a:srgbClr val="435258"/>
                </a:solidFill>
                <a:latin typeface="微软雅黑" pitchFamily="34" charset="-122"/>
                <a:ea typeface="微软雅黑" pitchFamily="34" charset="-122"/>
              </a:rPr>
              <a:t> </a:t>
            </a:r>
            <a:r>
              <a:rPr lang="en-US" altLang="zh-CN" sz="1900" dirty="0" smtClean="0">
                <a:solidFill>
                  <a:srgbClr val="435258"/>
                </a:solidFill>
                <a:latin typeface="微软雅黑" pitchFamily="34" charset="-122"/>
                <a:ea typeface="微软雅黑" pitchFamily="34" charset="-122"/>
              </a:rPr>
              <a:t>      </a:t>
            </a:r>
            <a:r>
              <a:rPr lang="zh-CN" altLang="en-US" sz="1900" dirty="0" smtClean="0">
                <a:solidFill>
                  <a:srgbClr val="435258"/>
                </a:solidFill>
                <a:latin typeface="微软雅黑" pitchFamily="34" charset="-122"/>
                <a:ea typeface="微软雅黑" pitchFamily="34" charset="-122"/>
              </a:rPr>
              <a:t>从</a:t>
            </a:r>
            <a:r>
              <a:rPr lang="zh-CN" altLang="en-US" sz="1900" dirty="0">
                <a:solidFill>
                  <a:srgbClr val="435258"/>
                </a:solidFill>
                <a:latin typeface="微软雅黑" pitchFamily="34" charset="-122"/>
                <a:ea typeface="微软雅黑" pitchFamily="34" charset="-122"/>
              </a:rPr>
              <a:t>表面上看来，软件测试的目的与软件工程所有其他阶段的目的都是相反。软件工程的其他阶段都是“建设性”的，但是在测试阶段人员努力设计出一系列测试方案，目的是为了“破坏”已经建造好的软件系统</a:t>
            </a:r>
            <a:r>
              <a:rPr lang="en-US" altLang="zh-CN" sz="1900" dirty="0">
                <a:solidFill>
                  <a:srgbClr val="435258"/>
                </a:solidFill>
                <a:latin typeface="微软雅黑" pitchFamily="34" charset="-122"/>
                <a:ea typeface="微软雅黑" pitchFamily="34" charset="-122"/>
              </a:rPr>
              <a:t>——</a:t>
            </a:r>
            <a:r>
              <a:rPr lang="zh-CN" altLang="en-US" sz="1900" dirty="0">
                <a:solidFill>
                  <a:srgbClr val="435258"/>
                </a:solidFill>
                <a:latin typeface="微软雅黑" pitchFamily="34" charset="-122"/>
                <a:ea typeface="微软雅黑" pitchFamily="34" charset="-122"/>
              </a:rPr>
              <a:t>竭力证明程序中有错误，不能按照预定要求正确工作。</a:t>
            </a:r>
          </a:p>
        </p:txBody>
      </p:sp>
      <p:sp>
        <p:nvSpPr>
          <p:cNvPr id="6" name="任意多边形 5"/>
          <p:cNvSpPr/>
          <p:nvPr/>
        </p:nvSpPr>
        <p:spPr>
          <a:xfrm rot="5400000">
            <a:off x="-260777" y="2742129"/>
            <a:ext cx="2285241" cy="176368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3"/>
          <p:cNvSpPr>
            <a:spLocks noChangeArrowheads="1"/>
          </p:cNvSpPr>
          <p:nvPr/>
        </p:nvSpPr>
        <p:spPr bwMode="auto">
          <a:xfrm>
            <a:off x="-252029" y="2907041"/>
            <a:ext cx="2267743"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en-US" altLang="zh-CN" sz="6000" b="1" dirty="0">
                <a:solidFill>
                  <a:schemeClr val="bg1"/>
                </a:solidFill>
                <a:latin typeface="微软雅黑" panose="020B0503020204020204" pitchFamily="34" charset="-122"/>
                <a:ea typeface="微软雅黑" panose="020B0503020204020204" pitchFamily="34" charset="-122"/>
              </a:rPr>
              <a:t>1</a:t>
            </a:r>
            <a:endParaRPr lang="en-US" altLang="zh-CN" sz="4400" dirty="0">
              <a:solidFill>
                <a:schemeClr val="bg1"/>
              </a:solidFill>
              <a:latin typeface="微软雅黑" panose="020B0503020204020204" pitchFamily="34" charset="-122"/>
              <a:ea typeface="微软雅黑" panose="020B0503020204020204" pitchFamily="34" charset="-122"/>
            </a:endParaRPr>
          </a:p>
        </p:txBody>
      </p:sp>
      <p:sp>
        <p:nvSpPr>
          <p:cNvPr id="9" name="TextBox 15"/>
          <p:cNvSpPr txBox="1"/>
          <p:nvPr/>
        </p:nvSpPr>
        <p:spPr>
          <a:xfrm>
            <a:off x="1817702" y="5045256"/>
            <a:ext cx="7362810" cy="1408078"/>
          </a:xfrm>
          <a:prstGeom prst="rect">
            <a:avLst/>
          </a:prstGeom>
          <a:noFill/>
          <a:ln>
            <a:solidFill>
              <a:srgbClr val="FF5050"/>
            </a:solidFill>
          </a:ln>
        </p:spPr>
        <p:txBody>
          <a:bodyPr wrap="square" rtlCol="0">
            <a:spAutoFit/>
          </a:bodyPr>
          <a:lstStyle/>
          <a:p>
            <a:pPr>
              <a:lnSpc>
                <a:spcPct val="150000"/>
              </a:lnSpc>
            </a:pPr>
            <a:r>
              <a:rPr lang="en-US" altLang="zh-CN" sz="1900" dirty="0">
                <a:solidFill>
                  <a:srgbClr val="435258"/>
                </a:solidFill>
                <a:latin typeface="微软雅黑" pitchFamily="34" charset="-122"/>
                <a:ea typeface="微软雅黑" pitchFamily="34" charset="-122"/>
              </a:rPr>
              <a:t> </a:t>
            </a:r>
            <a:r>
              <a:rPr lang="en-US" altLang="zh-CN" sz="1900" dirty="0" smtClean="0">
                <a:solidFill>
                  <a:srgbClr val="435258"/>
                </a:solidFill>
                <a:latin typeface="微软雅黑" pitchFamily="34" charset="-122"/>
                <a:ea typeface="微软雅黑" pitchFamily="34" charset="-122"/>
              </a:rPr>
              <a:t>      </a:t>
            </a:r>
            <a:r>
              <a:rPr lang="zh-CN" altLang="en-US" sz="1900" dirty="0" smtClean="0">
                <a:solidFill>
                  <a:srgbClr val="435258"/>
                </a:solidFill>
                <a:latin typeface="微软雅黑" pitchFamily="34" charset="-122"/>
                <a:ea typeface="微软雅黑" pitchFamily="34" charset="-122"/>
              </a:rPr>
              <a:t>暴露</a:t>
            </a:r>
            <a:r>
              <a:rPr lang="zh-CN" altLang="en-US" sz="1900" dirty="0">
                <a:solidFill>
                  <a:srgbClr val="435258"/>
                </a:solidFill>
                <a:latin typeface="微软雅黑" pitchFamily="34" charset="-122"/>
                <a:ea typeface="微软雅黑" pitchFamily="34" charset="-122"/>
              </a:rPr>
              <a:t>问题并不是软件测试的最终目的，发现问题是为了解决问题，</a:t>
            </a:r>
            <a:r>
              <a:rPr lang="zh-CN" altLang="en-US" sz="1900" dirty="0">
                <a:solidFill>
                  <a:srgbClr val="FF0000"/>
                </a:solidFill>
                <a:latin typeface="微软雅黑" pitchFamily="34" charset="-122"/>
                <a:ea typeface="微软雅黑" pitchFamily="34" charset="-122"/>
              </a:rPr>
              <a:t>测试阶段的根本目标</a:t>
            </a:r>
            <a:r>
              <a:rPr lang="zh-CN" altLang="en-US" sz="1900" dirty="0">
                <a:solidFill>
                  <a:srgbClr val="435258"/>
                </a:solidFill>
                <a:latin typeface="微软雅黑" pitchFamily="34" charset="-122"/>
                <a:ea typeface="微软雅黑" pitchFamily="34" charset="-122"/>
              </a:rPr>
              <a:t>是尽可能多地发现并排除软件中潜藏的错误，最终把一个高质量的软件系统交给用户使用。</a:t>
            </a:r>
          </a:p>
        </p:txBody>
      </p:sp>
      <p:sp>
        <p:nvSpPr>
          <p:cNvPr id="10" name="任意多边形 9"/>
          <p:cNvSpPr/>
          <p:nvPr/>
        </p:nvSpPr>
        <p:spPr>
          <a:xfrm rot="5400000">
            <a:off x="177806" y="4867452"/>
            <a:ext cx="1408078" cy="1763689"/>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3"/>
          <p:cNvSpPr>
            <a:spLocks noChangeArrowheads="1"/>
          </p:cNvSpPr>
          <p:nvPr/>
        </p:nvSpPr>
        <p:spPr bwMode="auto">
          <a:xfrm>
            <a:off x="-252029" y="4933499"/>
            <a:ext cx="2267743"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en-US" altLang="zh-CN" sz="6000" b="1" dirty="0" smtClean="0">
                <a:solidFill>
                  <a:schemeClr val="bg1"/>
                </a:solidFill>
                <a:latin typeface="微软雅黑" panose="020B0503020204020204" pitchFamily="34" charset="-122"/>
                <a:ea typeface="微软雅黑" panose="020B0503020204020204" pitchFamily="34" charset="-122"/>
              </a:rPr>
              <a:t>2</a:t>
            </a:r>
            <a:endParaRPr lang="en-US" altLang="zh-CN" sz="6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2468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2000"/>
                            </p:stCondLst>
                            <p:childTnLst>
                              <p:par>
                                <p:cTn id="26" presetID="53" presetClass="entr" presetSubtype="528" fill="hold" grpId="0" nodeType="afterEffect">
                                  <p:stCondLst>
                                    <p:cond delay="0"/>
                                  </p:stCondLst>
                                  <p:iterate type="lt">
                                    <p:tmPct val="10000"/>
                                  </p:iterate>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par>
                          <p:cTn id="33" fill="hold">
                            <p:stCondLst>
                              <p:cond delay="8350"/>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8850"/>
                            </p:stCondLst>
                            <p:childTnLst>
                              <p:par>
                                <p:cTn id="38" presetID="14" presetClass="entr" presetSubtype="1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childTnLst>
                          </p:cTn>
                        </p:par>
                        <p:par>
                          <p:cTn id="41" fill="hold">
                            <p:stCondLst>
                              <p:cond delay="9350"/>
                            </p:stCondLst>
                            <p:childTnLst>
                              <p:par>
                                <p:cTn id="42" presetID="53" presetClass="entr" presetSubtype="528" fill="hold" grpId="0" nodeType="afterEffect">
                                  <p:stCondLst>
                                    <p:cond delay="0"/>
                                  </p:stCondLst>
                                  <p:iterate type="lt">
                                    <p:tmPct val="10000"/>
                                  </p:iterate>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anim calcmode="lin" valueType="num">
                                      <p:cBhvr>
                                        <p:cTn id="47" dur="500" fill="hold"/>
                                        <p:tgtEl>
                                          <p:spTgt spid="9"/>
                                        </p:tgtEl>
                                        <p:attrNameLst>
                                          <p:attrName>ppt_x</p:attrName>
                                        </p:attrNameLst>
                                      </p:cBhvr>
                                      <p:tavLst>
                                        <p:tav tm="0">
                                          <p:val>
                                            <p:fltVal val="0.5"/>
                                          </p:val>
                                        </p:tav>
                                        <p:tav tm="100000">
                                          <p:val>
                                            <p:strVal val="#ppt_x"/>
                                          </p:val>
                                        </p:tav>
                                      </p:tavLst>
                                    </p:anim>
                                    <p:anim calcmode="lin" valueType="num">
                                      <p:cBhvr>
                                        <p:cTn id="48"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p:bldP spid="9" grpId="0" animBg="1"/>
      <p:bldP spid="1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E44860"/>
                </a:solidFill>
                <a:latin typeface="微软雅黑" pitchFamily="34" charset="-122"/>
                <a:ea typeface="微软雅黑" pitchFamily="34" charset="-122"/>
              </a:rPr>
              <a:t>验收</a:t>
            </a:r>
            <a:r>
              <a:rPr lang="zh-CN" altLang="en-US" sz="2400" b="1" dirty="0" smtClean="0">
                <a:solidFill>
                  <a:srgbClr val="E44860"/>
                </a:solidFill>
                <a:latin typeface="微软雅黑" pitchFamily="34" charset="-122"/>
                <a:ea typeface="微软雅黑" pitchFamily="34" charset="-122"/>
              </a:rPr>
              <a:t>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64567" y="1142742"/>
            <a:ext cx="7344816" cy="2862322"/>
          </a:xfrm>
          <a:prstGeom prst="rect">
            <a:avLst/>
          </a:prstGeom>
          <a:noFill/>
        </p:spPr>
        <p:txBody>
          <a:bodyPr wrap="square" rtlCol="0">
            <a:spAutoFit/>
          </a:bodyPr>
          <a:lstStyle/>
          <a:p>
            <a:pPr>
              <a:lnSpc>
                <a:spcPts val="3500"/>
              </a:lnSpc>
              <a:spcBef>
                <a:spcPts val="600"/>
              </a:spcBef>
              <a:defRPr/>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验收测试</a:t>
            </a:r>
            <a:r>
              <a:rPr lang="zh-CN" altLang="zh-CN" sz="2000" dirty="0">
                <a:latin typeface="微软雅黑" panose="020B0503020204020204" pitchFamily="34" charset="-122"/>
                <a:ea typeface="微软雅黑" panose="020B0503020204020204" pitchFamily="34" charset="-122"/>
              </a:rPr>
              <a:t>把软件系统作为单一的实体进行测试，测试内容与系统测试基本类似，但是它是在</a:t>
            </a:r>
            <a:r>
              <a:rPr lang="zh-CN" altLang="zh-CN" sz="2000" b="1" dirty="0">
                <a:solidFill>
                  <a:schemeClr val="accent2"/>
                </a:solidFill>
                <a:latin typeface="微软雅黑" panose="020B0503020204020204" pitchFamily="34" charset="-122"/>
                <a:ea typeface="微软雅黑" panose="020B0503020204020204" pitchFamily="34" charset="-122"/>
              </a:rPr>
              <a:t>用户</a:t>
            </a:r>
            <a:r>
              <a:rPr lang="zh-CN" altLang="zh-CN" sz="2000" dirty="0">
                <a:latin typeface="微软雅黑" panose="020B0503020204020204" pitchFamily="34" charset="-122"/>
                <a:ea typeface="微软雅黑" panose="020B0503020204020204" pitchFamily="34" charset="-122"/>
              </a:rPr>
              <a:t>积极参与下进行的，而且可能主要使用实际数据</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系统将来要处理的信息</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进行测试。</a:t>
            </a:r>
            <a:endParaRPr lang="en-US" altLang="zh-CN" sz="2000" dirty="0">
              <a:latin typeface="微软雅黑" panose="020B0503020204020204" pitchFamily="34" charset="-122"/>
              <a:ea typeface="微软雅黑" panose="020B0503020204020204" pitchFamily="34" charset="-122"/>
            </a:endParaRPr>
          </a:p>
          <a:p>
            <a:pPr indent="457200">
              <a:lnSpc>
                <a:spcPts val="3500"/>
              </a:lnSpc>
              <a:spcBef>
                <a:spcPts val="600"/>
              </a:spcBef>
              <a:defRP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验收测试的目的是验证系统确实能够满足用户的需要，</a:t>
            </a:r>
            <a:r>
              <a:rPr lang="zh-CN" altLang="zh-CN" sz="2000" b="1" dirty="0">
                <a:latin typeface="微软雅黑" panose="020B0503020204020204" pitchFamily="34" charset="-122"/>
                <a:ea typeface="微软雅黑" panose="020B0503020204020204" pitchFamily="34" charset="-122"/>
              </a:rPr>
              <a:t>在这个测试步骤中发现的往往是系统需求说明书中的错误</a:t>
            </a:r>
            <a:r>
              <a:rPr lang="zh-CN" altLang="zh-CN" sz="2000" dirty="0">
                <a:latin typeface="微软雅黑" panose="020B0503020204020204" pitchFamily="34" charset="-122"/>
                <a:ea typeface="微软雅黑" panose="020B0503020204020204" pitchFamily="34" charset="-122"/>
              </a:rPr>
              <a:t>。验收测试也称为</a:t>
            </a:r>
            <a:r>
              <a:rPr lang="zh-CN" altLang="zh-CN" sz="2000" b="1" dirty="0">
                <a:latin typeface="微软雅黑" panose="020B0503020204020204" pitchFamily="34" charset="-122"/>
                <a:ea typeface="微软雅黑" panose="020B0503020204020204" pitchFamily="34" charset="-122"/>
              </a:rPr>
              <a:t>确认测试</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0" name="object 4"/>
          <p:cNvSpPr/>
          <p:nvPr/>
        </p:nvSpPr>
        <p:spPr>
          <a:xfrm>
            <a:off x="2149896" y="3912044"/>
            <a:ext cx="6994104" cy="666750"/>
          </a:xfrm>
          <a:custGeom>
            <a:avLst/>
            <a:gdLst/>
            <a:ahLst/>
            <a:cxnLst/>
            <a:rect l="l" t="t" r="r" b="b"/>
            <a:pathLst>
              <a:path w="7479665" h="666750">
                <a:moveTo>
                  <a:pt x="0" y="666343"/>
                </a:moveTo>
                <a:lnTo>
                  <a:pt x="7479512" y="666343"/>
                </a:lnTo>
                <a:lnTo>
                  <a:pt x="7479512" y="0"/>
                </a:lnTo>
                <a:lnTo>
                  <a:pt x="0" y="0"/>
                </a:lnTo>
                <a:lnTo>
                  <a:pt x="0" y="666343"/>
                </a:lnTo>
                <a:close/>
              </a:path>
            </a:pathLst>
          </a:custGeom>
          <a:solidFill>
            <a:srgbClr val="DFDECE"/>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1" name="object 5"/>
          <p:cNvSpPr/>
          <p:nvPr/>
        </p:nvSpPr>
        <p:spPr>
          <a:xfrm>
            <a:off x="0" y="3912044"/>
            <a:ext cx="2149902" cy="666750"/>
          </a:xfrm>
          <a:custGeom>
            <a:avLst/>
            <a:gdLst/>
            <a:ahLst/>
            <a:cxnLst/>
            <a:rect l="l" t="t" r="r" b="b"/>
            <a:pathLst>
              <a:path w="2450465" h="666750">
                <a:moveTo>
                  <a:pt x="0" y="0"/>
                </a:moveTo>
                <a:lnTo>
                  <a:pt x="2450458" y="0"/>
                </a:lnTo>
                <a:lnTo>
                  <a:pt x="2450458" y="666343"/>
                </a:lnTo>
                <a:lnTo>
                  <a:pt x="0" y="666343"/>
                </a:lnTo>
                <a:lnTo>
                  <a:pt x="0" y="0"/>
                </a:lnTo>
                <a:close/>
              </a:path>
            </a:pathLst>
          </a:custGeom>
          <a:solidFill>
            <a:srgbClr val="00919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2" name="object 6"/>
          <p:cNvSpPr/>
          <p:nvPr/>
        </p:nvSpPr>
        <p:spPr>
          <a:xfrm>
            <a:off x="2085837" y="4096512"/>
            <a:ext cx="244475" cy="311150"/>
          </a:xfrm>
          <a:custGeom>
            <a:avLst/>
            <a:gdLst/>
            <a:ahLst/>
            <a:cxnLst/>
            <a:rect l="l" t="t" r="r" b="b"/>
            <a:pathLst>
              <a:path w="244475" h="311150">
                <a:moveTo>
                  <a:pt x="0" y="0"/>
                </a:moveTo>
                <a:lnTo>
                  <a:pt x="0" y="310807"/>
                </a:lnTo>
                <a:lnTo>
                  <a:pt x="244030" y="155409"/>
                </a:lnTo>
                <a:lnTo>
                  <a:pt x="0" y="0"/>
                </a:lnTo>
                <a:close/>
              </a:path>
            </a:pathLst>
          </a:custGeom>
          <a:solidFill>
            <a:srgbClr val="00919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3" name="object 7"/>
          <p:cNvSpPr txBox="1"/>
          <p:nvPr/>
        </p:nvSpPr>
        <p:spPr>
          <a:xfrm>
            <a:off x="2635839" y="4086873"/>
            <a:ext cx="1625051"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进行</a:t>
            </a:r>
            <a:r>
              <a:rPr sz="2000" spc="80" dirty="0">
                <a:latin typeface="微软雅黑" panose="020B0503020204020204" pitchFamily="34" charset="-122"/>
                <a:ea typeface="微软雅黑" panose="020B0503020204020204" pitchFamily="34" charset="-122"/>
                <a:cs typeface="Noto Sans CJK JP Regular"/>
              </a:rPr>
              <a:t>α测试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54" name="object 8"/>
          <p:cNvSpPr/>
          <p:nvPr/>
        </p:nvSpPr>
        <p:spPr>
          <a:xfrm>
            <a:off x="-264574" y="4034003"/>
            <a:ext cx="2360815" cy="411479"/>
          </a:xfrm>
          <a:prstGeom prst="rect">
            <a:avLst/>
          </a:prstGeom>
          <a:blipFill>
            <a:blip r:embed="rId2"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6" name="object 10"/>
          <p:cNvSpPr txBox="1"/>
          <p:nvPr/>
        </p:nvSpPr>
        <p:spPr>
          <a:xfrm>
            <a:off x="-180410" y="4071410"/>
            <a:ext cx="2186414" cy="330200"/>
          </a:xfrm>
          <a:prstGeom prst="rect">
            <a:avLst/>
          </a:prstGeom>
        </p:spPr>
        <p:txBody>
          <a:bodyPr vert="horz" wrap="square" lIns="0" tIns="12700" rIns="0" bIns="0" rtlCol="0">
            <a:spAutoFit/>
          </a:bodyPr>
          <a:lstStyle/>
          <a:p>
            <a:pPr marL="699135">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验收测试</a:t>
            </a:r>
          </a:p>
        </p:txBody>
      </p:sp>
      <p:sp>
        <p:nvSpPr>
          <p:cNvPr id="57" name="object 11"/>
          <p:cNvSpPr/>
          <p:nvPr/>
        </p:nvSpPr>
        <p:spPr>
          <a:xfrm>
            <a:off x="4186887" y="4100501"/>
            <a:ext cx="477982" cy="303414"/>
          </a:xfrm>
          <a:prstGeom prst="rect">
            <a:avLst/>
          </a:prstGeom>
          <a:blipFill>
            <a:blip r:embed="rId3"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8" name="object 12"/>
          <p:cNvSpPr/>
          <p:nvPr/>
        </p:nvSpPr>
        <p:spPr>
          <a:xfrm>
            <a:off x="4165183" y="4091445"/>
            <a:ext cx="471792" cy="293865"/>
          </a:xfrm>
          <a:prstGeom prst="rect">
            <a:avLst/>
          </a:prstGeom>
          <a:blipFill>
            <a:blip r:embed="rId4"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9" name="object 13"/>
          <p:cNvSpPr txBox="1"/>
          <p:nvPr/>
        </p:nvSpPr>
        <p:spPr>
          <a:xfrm>
            <a:off x="5143358" y="4086873"/>
            <a:ext cx="1589872"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得到</a:t>
            </a:r>
            <a:r>
              <a:rPr sz="2000" spc="-60" dirty="0">
                <a:latin typeface="微软雅黑" panose="020B0503020204020204" pitchFamily="34" charset="-122"/>
                <a:ea typeface="微软雅黑" panose="020B0503020204020204" pitchFamily="34" charset="-122"/>
                <a:cs typeface="Noto Sans CJK JP Regular"/>
              </a:rPr>
              <a:t>β版本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60" name="object 14"/>
          <p:cNvSpPr/>
          <p:nvPr/>
        </p:nvSpPr>
        <p:spPr>
          <a:xfrm>
            <a:off x="6784621" y="4100501"/>
            <a:ext cx="482137" cy="303414"/>
          </a:xfrm>
          <a:prstGeom prst="rect">
            <a:avLst/>
          </a:prstGeom>
          <a:blipFill>
            <a:blip r:embed="rId5"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1" name="object 15"/>
          <p:cNvSpPr/>
          <p:nvPr/>
        </p:nvSpPr>
        <p:spPr>
          <a:xfrm>
            <a:off x="6764098" y="4091445"/>
            <a:ext cx="471792" cy="293865"/>
          </a:xfrm>
          <a:prstGeom prst="rect">
            <a:avLst/>
          </a:prstGeom>
          <a:blipFill>
            <a:blip r:embed="rId6"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2" name="object 16"/>
          <p:cNvSpPr txBox="1"/>
          <p:nvPr/>
        </p:nvSpPr>
        <p:spPr>
          <a:xfrm>
            <a:off x="7689391" y="4086873"/>
            <a:ext cx="1575781"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进行</a:t>
            </a:r>
            <a:r>
              <a:rPr sz="2000" spc="-60" dirty="0">
                <a:latin typeface="微软雅黑" panose="020B0503020204020204" pitchFamily="34" charset="-122"/>
                <a:ea typeface="微软雅黑" panose="020B0503020204020204" pitchFamily="34" charset="-122"/>
                <a:cs typeface="Noto Sans CJK JP Regular"/>
              </a:rPr>
              <a:t>β测试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63" name="object 17"/>
          <p:cNvSpPr/>
          <p:nvPr/>
        </p:nvSpPr>
        <p:spPr>
          <a:xfrm>
            <a:off x="148006" y="4628163"/>
            <a:ext cx="1396542" cy="1305102"/>
          </a:xfrm>
          <a:prstGeom prst="rect">
            <a:avLst/>
          </a:prstGeom>
          <a:blipFill>
            <a:blip r:embed="rId7"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4" name="object 18"/>
          <p:cNvSpPr/>
          <p:nvPr/>
        </p:nvSpPr>
        <p:spPr>
          <a:xfrm>
            <a:off x="2512974"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5" name="object 19"/>
          <p:cNvSpPr/>
          <p:nvPr/>
        </p:nvSpPr>
        <p:spPr>
          <a:xfrm>
            <a:off x="4927828"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6" name="object 20"/>
          <p:cNvSpPr/>
          <p:nvPr/>
        </p:nvSpPr>
        <p:spPr>
          <a:xfrm>
            <a:off x="7483983"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7" name="object 21"/>
          <p:cNvSpPr/>
          <p:nvPr/>
        </p:nvSpPr>
        <p:spPr>
          <a:xfrm>
            <a:off x="1483677" y="5243186"/>
            <a:ext cx="1090295" cy="0"/>
          </a:xfrm>
          <a:custGeom>
            <a:avLst/>
            <a:gdLst/>
            <a:ahLst/>
            <a:cxnLst/>
            <a:rect l="l" t="t" r="r" b="b"/>
            <a:pathLst>
              <a:path w="1090295">
                <a:moveTo>
                  <a:pt x="0" y="0"/>
                </a:moveTo>
                <a:lnTo>
                  <a:pt x="108981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8" name="object 22"/>
          <p:cNvSpPr/>
          <p:nvPr/>
        </p:nvSpPr>
        <p:spPr>
          <a:xfrm>
            <a:off x="1458277" y="5217786"/>
            <a:ext cx="50800" cy="50800"/>
          </a:xfrm>
          <a:custGeom>
            <a:avLst/>
            <a:gdLst/>
            <a:ahLst/>
            <a:cxnLst/>
            <a:rect l="l" t="t" r="r" b="b"/>
            <a:pathLst>
              <a:path w="50800" h="50800">
                <a:moveTo>
                  <a:pt x="25400" y="0"/>
                </a:moveTo>
                <a:lnTo>
                  <a:pt x="15516" y="1995"/>
                </a:lnTo>
                <a:lnTo>
                  <a:pt x="7442" y="7437"/>
                </a:lnTo>
                <a:lnTo>
                  <a:pt x="1997" y="15510"/>
                </a:lnTo>
                <a:lnTo>
                  <a:pt x="0" y="25400"/>
                </a:lnTo>
                <a:lnTo>
                  <a:pt x="1997" y="35283"/>
                </a:lnTo>
                <a:lnTo>
                  <a:pt x="7442" y="43357"/>
                </a:lnTo>
                <a:lnTo>
                  <a:pt x="15516"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9" name="object 23"/>
          <p:cNvSpPr/>
          <p:nvPr/>
        </p:nvSpPr>
        <p:spPr>
          <a:xfrm>
            <a:off x="2548102"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0" name="object 24"/>
          <p:cNvSpPr/>
          <p:nvPr/>
        </p:nvSpPr>
        <p:spPr>
          <a:xfrm>
            <a:off x="3847795" y="5243186"/>
            <a:ext cx="1139825" cy="0"/>
          </a:xfrm>
          <a:custGeom>
            <a:avLst/>
            <a:gdLst/>
            <a:ahLst/>
            <a:cxnLst/>
            <a:rect l="l" t="t" r="r" b="b"/>
            <a:pathLst>
              <a:path w="1139825">
                <a:moveTo>
                  <a:pt x="0" y="0"/>
                </a:moveTo>
                <a:lnTo>
                  <a:pt x="113982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1" name="object 25"/>
          <p:cNvSpPr/>
          <p:nvPr/>
        </p:nvSpPr>
        <p:spPr>
          <a:xfrm>
            <a:off x="3822395"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2" name="object 26"/>
          <p:cNvSpPr/>
          <p:nvPr/>
        </p:nvSpPr>
        <p:spPr>
          <a:xfrm>
            <a:off x="4962220"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3" name="object 27"/>
          <p:cNvSpPr/>
          <p:nvPr/>
        </p:nvSpPr>
        <p:spPr>
          <a:xfrm>
            <a:off x="6262281" y="5243186"/>
            <a:ext cx="1283970" cy="0"/>
          </a:xfrm>
          <a:custGeom>
            <a:avLst/>
            <a:gdLst/>
            <a:ahLst/>
            <a:cxnLst/>
            <a:rect l="l" t="t" r="r" b="b"/>
            <a:pathLst>
              <a:path w="1283970">
                <a:moveTo>
                  <a:pt x="0" y="0"/>
                </a:moveTo>
                <a:lnTo>
                  <a:pt x="128348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4" name="object 28"/>
          <p:cNvSpPr/>
          <p:nvPr/>
        </p:nvSpPr>
        <p:spPr>
          <a:xfrm>
            <a:off x="6236881"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5" name="object 29"/>
          <p:cNvSpPr/>
          <p:nvPr/>
        </p:nvSpPr>
        <p:spPr>
          <a:xfrm>
            <a:off x="7520368" y="5217786"/>
            <a:ext cx="50800" cy="50800"/>
          </a:xfrm>
          <a:custGeom>
            <a:avLst/>
            <a:gdLst/>
            <a:ahLst/>
            <a:cxnLst/>
            <a:rect l="l" t="t" r="r" b="b"/>
            <a:pathLst>
              <a:path w="50800" h="50800">
                <a:moveTo>
                  <a:pt x="25400" y="0"/>
                </a:moveTo>
                <a:lnTo>
                  <a:pt x="15516" y="1995"/>
                </a:lnTo>
                <a:lnTo>
                  <a:pt x="7442" y="7437"/>
                </a:lnTo>
                <a:lnTo>
                  <a:pt x="1997" y="15510"/>
                </a:lnTo>
                <a:lnTo>
                  <a:pt x="0" y="25400"/>
                </a:lnTo>
                <a:lnTo>
                  <a:pt x="1997" y="35283"/>
                </a:lnTo>
                <a:lnTo>
                  <a:pt x="7442" y="43357"/>
                </a:lnTo>
                <a:lnTo>
                  <a:pt x="15516"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6" name="object 30"/>
          <p:cNvSpPr txBox="1"/>
          <p:nvPr/>
        </p:nvSpPr>
        <p:spPr>
          <a:xfrm>
            <a:off x="474755" y="5075953"/>
            <a:ext cx="946833"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微软雅黑" panose="020B0503020204020204" pitchFamily="34" charset="-122"/>
                <a:ea typeface="微软雅黑" panose="020B0503020204020204" pitchFamily="34" charset="-122"/>
                <a:cs typeface="Noto Sans CJK JP Regular"/>
              </a:rPr>
              <a:t>α版本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77" name="object 31"/>
          <p:cNvSpPr txBox="1"/>
          <p:nvPr/>
        </p:nvSpPr>
        <p:spPr>
          <a:xfrm>
            <a:off x="2822516" y="5075953"/>
            <a:ext cx="935999"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微软雅黑" panose="020B0503020204020204" pitchFamily="34" charset="-122"/>
                <a:ea typeface="微软雅黑" panose="020B0503020204020204" pitchFamily="34" charset="-122"/>
                <a:cs typeface="Noto Sans CJK JP Regular"/>
              </a:rPr>
              <a:t>α测试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78" name="object 32"/>
          <p:cNvSpPr txBox="1"/>
          <p:nvPr/>
        </p:nvSpPr>
        <p:spPr>
          <a:xfrm>
            <a:off x="5247078" y="5075953"/>
            <a:ext cx="900155"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FFFF"/>
                </a:solidFill>
                <a:latin typeface="微软雅黑" panose="020B0503020204020204" pitchFamily="34" charset="-122"/>
                <a:ea typeface="微软雅黑" panose="020B0503020204020204" pitchFamily="34" charset="-122"/>
                <a:cs typeface="Noto Sans CJK JP Regular"/>
              </a:rPr>
              <a:t>β版本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79" name="object 33"/>
          <p:cNvSpPr txBox="1"/>
          <p:nvPr/>
        </p:nvSpPr>
        <p:spPr>
          <a:xfrm>
            <a:off x="7835439" y="5075953"/>
            <a:ext cx="1045086"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FFFF"/>
                </a:solidFill>
                <a:latin typeface="微软雅黑" panose="020B0503020204020204" pitchFamily="34" charset="-122"/>
                <a:ea typeface="微软雅黑" panose="020B0503020204020204" pitchFamily="34" charset="-122"/>
                <a:cs typeface="Noto Sans CJK JP Regular"/>
              </a:rPr>
              <a:t>β测试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80" name="object 34"/>
          <p:cNvSpPr txBox="1"/>
          <p:nvPr/>
        </p:nvSpPr>
        <p:spPr>
          <a:xfrm>
            <a:off x="35496" y="5877272"/>
            <a:ext cx="1625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pitchFamily="34" charset="-122"/>
                <a:ea typeface="微软雅黑" panose="020B0503020204020204" pitchFamily="34" charset="-122"/>
                <a:cs typeface="Noto Sans CJK JP Regular"/>
              </a:rPr>
              <a:t>通过系统测试后</a:t>
            </a:r>
            <a:endParaRPr sz="1800">
              <a:latin typeface="微软雅黑" panose="020B0503020204020204" pitchFamily="34" charset="-122"/>
              <a:ea typeface="微软雅黑" panose="020B0503020204020204" pitchFamily="34" charset="-122"/>
              <a:cs typeface="Noto Sans CJK JP Regular"/>
            </a:endParaRPr>
          </a:p>
        </p:txBody>
      </p:sp>
      <p:sp>
        <p:nvSpPr>
          <p:cNvPr id="81" name="object 35"/>
          <p:cNvSpPr txBox="1"/>
          <p:nvPr/>
        </p:nvSpPr>
        <p:spPr>
          <a:xfrm>
            <a:off x="2051720" y="5893680"/>
            <a:ext cx="2370843" cy="845103"/>
          </a:xfrm>
          <a:prstGeom prst="rect">
            <a:avLst/>
          </a:prstGeom>
        </p:spPr>
        <p:txBody>
          <a:bodyPr vert="horz" wrap="square" lIns="0" tIns="13970" rIns="0" bIns="0" rtlCol="0">
            <a:spAutoFit/>
          </a:bodyPr>
          <a:lstStyle/>
          <a:p>
            <a:pPr marL="12700" marR="5080" algn="just">
              <a:lnSpc>
                <a:spcPct val="99500"/>
              </a:lnSpc>
              <a:spcBef>
                <a:spcPts val="110"/>
              </a:spcBef>
            </a:pPr>
            <a:r>
              <a:rPr sz="1800" spc="50" dirty="0" err="1" smtClean="0">
                <a:latin typeface="微软雅黑" panose="020B0503020204020204" pitchFamily="34" charset="-122"/>
                <a:ea typeface="微软雅黑" panose="020B0503020204020204" pitchFamily="34" charset="-122"/>
                <a:cs typeface="Noto Sans CJK JP Regular"/>
              </a:rPr>
              <a:t>软件公司组织内部人员模拟各类用户</a:t>
            </a:r>
            <a:r>
              <a:rPr sz="1800" dirty="0" err="1" smtClean="0">
                <a:latin typeface="微软雅黑" panose="020B0503020204020204" pitchFamily="34" charset="-122"/>
                <a:ea typeface="微软雅黑" panose="020B0503020204020204" pitchFamily="34" charset="-122"/>
                <a:cs typeface="Noto Sans CJK JP Regular"/>
              </a:rPr>
              <a:t>测试使用</a:t>
            </a:r>
            <a:r>
              <a:rPr sz="1800" spc="70" dirty="0">
                <a:latin typeface="微软雅黑" panose="020B0503020204020204" pitchFamily="34" charset="-122"/>
                <a:ea typeface="微软雅黑" panose="020B0503020204020204" pitchFamily="34" charset="-122"/>
                <a:cs typeface="Noto Sans CJK JP Regular"/>
              </a:rPr>
              <a:t>α</a:t>
            </a:r>
            <a:r>
              <a:rPr sz="1800" dirty="0" smtClean="0">
                <a:latin typeface="微软雅黑" panose="020B0503020204020204" pitchFamily="34" charset="-122"/>
                <a:ea typeface="微软雅黑" panose="020B0503020204020204" pitchFamily="34" charset="-122"/>
                <a:cs typeface="Noto Sans CJK JP Regular"/>
              </a:rPr>
              <a:t>版本</a:t>
            </a:r>
            <a:r>
              <a:rPr lang="zh-CN" altLang="en-US" sz="1800" dirty="0" smtClean="0">
                <a:latin typeface="微软雅黑" panose="020B0503020204020204" pitchFamily="34" charset="-122"/>
                <a:ea typeface="微软雅黑" panose="020B0503020204020204" pitchFamily="34" charset="-122"/>
                <a:cs typeface="Noto Sans CJK JP Regular"/>
              </a:rPr>
              <a:t>。</a:t>
            </a:r>
            <a:endParaRPr sz="1800" dirty="0">
              <a:latin typeface="微软雅黑" panose="020B0503020204020204" pitchFamily="34" charset="-122"/>
              <a:ea typeface="微软雅黑" panose="020B0503020204020204" pitchFamily="34" charset="-122"/>
              <a:cs typeface="Noto Sans CJK JP Regular"/>
            </a:endParaRPr>
          </a:p>
        </p:txBody>
      </p:sp>
      <p:sp>
        <p:nvSpPr>
          <p:cNvPr id="82" name="object 36"/>
          <p:cNvSpPr txBox="1"/>
          <p:nvPr/>
        </p:nvSpPr>
        <p:spPr>
          <a:xfrm>
            <a:off x="4946764" y="5910076"/>
            <a:ext cx="164146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pitchFamily="34" charset="-122"/>
                <a:ea typeface="微软雅黑" panose="020B0503020204020204" pitchFamily="34" charset="-122"/>
                <a:cs typeface="Noto Sans CJK JP Regular"/>
              </a:rPr>
              <a:t>经过</a:t>
            </a:r>
            <a:r>
              <a:rPr sz="1800" spc="70" dirty="0">
                <a:latin typeface="微软雅黑" panose="020B0503020204020204" pitchFamily="34" charset="-122"/>
                <a:ea typeface="微软雅黑" panose="020B0503020204020204" pitchFamily="34" charset="-122"/>
                <a:cs typeface="Noto Sans CJK JP Regular"/>
              </a:rPr>
              <a:t>α测试后</a:t>
            </a:r>
            <a:endParaRPr sz="1800" dirty="0">
              <a:latin typeface="微软雅黑" panose="020B0503020204020204" pitchFamily="34" charset="-122"/>
              <a:ea typeface="微软雅黑" panose="020B0503020204020204" pitchFamily="34" charset="-122"/>
              <a:cs typeface="Noto Sans CJK JP Regular"/>
            </a:endParaRPr>
          </a:p>
        </p:txBody>
      </p:sp>
      <p:sp>
        <p:nvSpPr>
          <p:cNvPr id="83" name="object 37"/>
          <p:cNvSpPr txBox="1"/>
          <p:nvPr/>
        </p:nvSpPr>
        <p:spPr>
          <a:xfrm>
            <a:off x="7092280" y="5910076"/>
            <a:ext cx="1997710" cy="845819"/>
          </a:xfrm>
          <a:prstGeom prst="rect">
            <a:avLst/>
          </a:prstGeom>
        </p:spPr>
        <p:txBody>
          <a:bodyPr vert="horz" wrap="square" lIns="0" tIns="13970" rIns="0" bIns="0" rtlCol="0">
            <a:spAutoFit/>
          </a:bodyPr>
          <a:lstStyle/>
          <a:p>
            <a:pPr marL="12700" marR="5080" algn="just">
              <a:lnSpc>
                <a:spcPct val="99500"/>
              </a:lnSpc>
              <a:spcBef>
                <a:spcPts val="110"/>
              </a:spcBef>
            </a:pPr>
            <a:r>
              <a:rPr sz="1800" spc="140" dirty="0">
                <a:latin typeface="微软雅黑" panose="020B0503020204020204" pitchFamily="34" charset="-122"/>
                <a:ea typeface="微软雅黑" panose="020B0503020204020204" pitchFamily="34" charset="-122"/>
                <a:cs typeface="Noto Sans CJK JP Regular"/>
              </a:rPr>
              <a:t>软件公司组织典型 用户在日常工作中 </a:t>
            </a:r>
            <a:r>
              <a:rPr sz="1800" dirty="0">
                <a:latin typeface="微软雅黑" panose="020B0503020204020204" pitchFamily="34" charset="-122"/>
                <a:ea typeface="微软雅黑" panose="020B0503020204020204" pitchFamily="34" charset="-122"/>
                <a:cs typeface="Noto Sans CJK JP Regular"/>
              </a:rPr>
              <a:t>实际使用</a:t>
            </a:r>
            <a:r>
              <a:rPr sz="1800" spc="-55" dirty="0">
                <a:latin typeface="微软雅黑" panose="020B0503020204020204" pitchFamily="34" charset="-122"/>
                <a:ea typeface="微软雅黑" panose="020B0503020204020204" pitchFamily="34" charset="-122"/>
                <a:cs typeface="Noto Sans CJK JP Regular"/>
              </a:rPr>
              <a:t>β</a:t>
            </a:r>
            <a:r>
              <a:rPr sz="1800" dirty="0">
                <a:latin typeface="微软雅黑" panose="020B0503020204020204" pitchFamily="34" charset="-122"/>
                <a:ea typeface="微软雅黑" panose="020B0503020204020204" pitchFamily="34" charset="-122"/>
                <a:cs typeface="Noto Sans CJK JP Regular"/>
              </a:rPr>
              <a:t>版本</a:t>
            </a:r>
          </a:p>
        </p:txBody>
      </p:sp>
    </p:spTree>
    <p:extLst>
      <p:ext uri="{BB962C8B-B14F-4D97-AF65-F5344CB8AC3E}">
        <p14:creationId xmlns:p14="http://schemas.microsoft.com/office/powerpoint/2010/main" val="20072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2" presetClass="entr" presetSubtype="8" fill="hold" grpId="0" nodeType="withEffect">
                                  <p:stCondLst>
                                    <p:cond delay="50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0-#ppt_w/2"/>
                                          </p:val>
                                        </p:tav>
                                        <p:tav tm="100000">
                                          <p:val>
                                            <p:strVal val="#ppt_x"/>
                                          </p:val>
                                        </p:tav>
                                      </p:tavLst>
                                    </p:anim>
                                    <p:anim calcmode="lin" valueType="num">
                                      <p:cBhvr additive="base">
                                        <p:cTn id="22" dur="500" fill="hold"/>
                                        <p:tgtEl>
                                          <p:spTgt spid="5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0-#ppt_w/2"/>
                                          </p:val>
                                        </p:tav>
                                        <p:tav tm="100000">
                                          <p:val>
                                            <p:strVal val="#ppt_x"/>
                                          </p:val>
                                        </p:tav>
                                      </p:tavLst>
                                    </p:anim>
                                    <p:anim calcmode="lin" valueType="num">
                                      <p:cBhvr additive="base">
                                        <p:cTn id="30" dur="500" fill="hold"/>
                                        <p:tgtEl>
                                          <p:spTgt spid="52"/>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50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0-#ppt_w/2"/>
                                          </p:val>
                                        </p:tav>
                                        <p:tav tm="100000">
                                          <p:val>
                                            <p:strVal val="#ppt_x"/>
                                          </p:val>
                                        </p:tav>
                                      </p:tavLst>
                                    </p:anim>
                                    <p:anim calcmode="lin" valueType="num">
                                      <p:cBhvr additive="base">
                                        <p:cTn id="34" dur="500" fill="hold"/>
                                        <p:tgtEl>
                                          <p:spTgt spid="5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0-#ppt_w/2"/>
                                          </p:val>
                                        </p:tav>
                                        <p:tav tm="100000">
                                          <p:val>
                                            <p:strVal val="#ppt_x"/>
                                          </p:val>
                                        </p:tav>
                                      </p:tavLst>
                                    </p:anim>
                                    <p:anim calcmode="lin" valueType="num">
                                      <p:cBhvr additive="base">
                                        <p:cTn id="38" dur="500" fill="hold"/>
                                        <p:tgtEl>
                                          <p:spTgt spid="5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500" fill="hold"/>
                                        <p:tgtEl>
                                          <p:spTgt spid="56"/>
                                        </p:tgtEl>
                                        <p:attrNameLst>
                                          <p:attrName>ppt_x</p:attrName>
                                        </p:attrNameLst>
                                      </p:cBhvr>
                                      <p:tavLst>
                                        <p:tav tm="0">
                                          <p:val>
                                            <p:strVal val="0-#ppt_w/2"/>
                                          </p:val>
                                        </p:tav>
                                        <p:tav tm="100000">
                                          <p:val>
                                            <p:strVal val="#ppt_x"/>
                                          </p:val>
                                        </p:tav>
                                      </p:tavLst>
                                    </p:anim>
                                    <p:anim calcmode="lin" valueType="num">
                                      <p:cBhvr additive="base">
                                        <p:cTn id="42" dur="500" fill="hold"/>
                                        <p:tgtEl>
                                          <p:spTgt spid="5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50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0-#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50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0-#ppt_w/2"/>
                                          </p:val>
                                        </p:tav>
                                        <p:tav tm="100000">
                                          <p:val>
                                            <p:strVal val="#ppt_x"/>
                                          </p:val>
                                        </p:tav>
                                      </p:tavLst>
                                    </p:anim>
                                    <p:anim calcmode="lin" valueType="num">
                                      <p:cBhvr additive="base">
                                        <p:cTn id="50" dur="500" fill="hold"/>
                                        <p:tgtEl>
                                          <p:spTgt spid="5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50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0-#ppt_w/2"/>
                                          </p:val>
                                        </p:tav>
                                        <p:tav tm="100000">
                                          <p:val>
                                            <p:strVal val="#ppt_x"/>
                                          </p:val>
                                        </p:tav>
                                      </p:tavLst>
                                    </p:anim>
                                    <p:anim calcmode="lin" valueType="num">
                                      <p:cBhvr additive="base">
                                        <p:cTn id="54" dur="500" fill="hold"/>
                                        <p:tgtEl>
                                          <p:spTgt spid="5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500"/>
                                  </p:stCondLst>
                                  <p:childTnLst>
                                    <p:set>
                                      <p:cBhvr>
                                        <p:cTn id="56" dur="1" fill="hold">
                                          <p:stCondLst>
                                            <p:cond delay="0"/>
                                          </p:stCondLst>
                                        </p:cTn>
                                        <p:tgtEl>
                                          <p:spTgt spid="60"/>
                                        </p:tgtEl>
                                        <p:attrNameLst>
                                          <p:attrName>style.visibility</p:attrName>
                                        </p:attrNameLst>
                                      </p:cBhvr>
                                      <p:to>
                                        <p:strVal val="visible"/>
                                      </p:to>
                                    </p:set>
                                    <p:anim calcmode="lin" valueType="num">
                                      <p:cBhvr additive="base">
                                        <p:cTn id="57" dur="500" fill="hold"/>
                                        <p:tgtEl>
                                          <p:spTgt spid="60"/>
                                        </p:tgtEl>
                                        <p:attrNameLst>
                                          <p:attrName>ppt_x</p:attrName>
                                        </p:attrNameLst>
                                      </p:cBhvr>
                                      <p:tavLst>
                                        <p:tav tm="0">
                                          <p:val>
                                            <p:strVal val="0-#ppt_w/2"/>
                                          </p:val>
                                        </p:tav>
                                        <p:tav tm="100000">
                                          <p:val>
                                            <p:strVal val="#ppt_x"/>
                                          </p:val>
                                        </p:tav>
                                      </p:tavLst>
                                    </p:anim>
                                    <p:anim calcmode="lin" valueType="num">
                                      <p:cBhvr additive="base">
                                        <p:cTn id="58" dur="500" fill="hold"/>
                                        <p:tgtEl>
                                          <p:spTgt spid="60"/>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50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fill="hold"/>
                                        <p:tgtEl>
                                          <p:spTgt spid="61"/>
                                        </p:tgtEl>
                                        <p:attrNameLst>
                                          <p:attrName>ppt_x</p:attrName>
                                        </p:attrNameLst>
                                      </p:cBhvr>
                                      <p:tavLst>
                                        <p:tav tm="0">
                                          <p:val>
                                            <p:strVal val="0-#ppt_w/2"/>
                                          </p:val>
                                        </p:tav>
                                        <p:tav tm="100000">
                                          <p:val>
                                            <p:strVal val="#ppt_x"/>
                                          </p:val>
                                        </p:tav>
                                      </p:tavLst>
                                    </p:anim>
                                    <p:anim calcmode="lin" valueType="num">
                                      <p:cBhvr additive="base">
                                        <p:cTn id="62" dur="500" fill="hold"/>
                                        <p:tgtEl>
                                          <p:spTgt spid="61"/>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50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fill="hold"/>
                                        <p:tgtEl>
                                          <p:spTgt spid="62"/>
                                        </p:tgtEl>
                                        <p:attrNameLst>
                                          <p:attrName>ppt_x</p:attrName>
                                        </p:attrNameLst>
                                      </p:cBhvr>
                                      <p:tavLst>
                                        <p:tav tm="0">
                                          <p:val>
                                            <p:strVal val="0-#ppt_w/2"/>
                                          </p:val>
                                        </p:tav>
                                        <p:tav tm="100000">
                                          <p:val>
                                            <p:strVal val="#ppt_x"/>
                                          </p:val>
                                        </p:tav>
                                      </p:tavLst>
                                    </p:anim>
                                    <p:anim calcmode="lin" valueType="num">
                                      <p:cBhvr additive="base">
                                        <p:cTn id="66" dur="500" fill="hold"/>
                                        <p:tgtEl>
                                          <p:spTgt spid="62"/>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50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0-#ppt_w/2"/>
                                          </p:val>
                                        </p:tav>
                                        <p:tav tm="100000">
                                          <p:val>
                                            <p:strVal val="#ppt_x"/>
                                          </p:val>
                                        </p:tav>
                                      </p:tavLst>
                                    </p:anim>
                                    <p:anim calcmode="lin" valueType="num">
                                      <p:cBhvr additive="base">
                                        <p:cTn id="70" dur="500" fill="hold"/>
                                        <p:tgtEl>
                                          <p:spTgt spid="63"/>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500"/>
                                  </p:stCondLst>
                                  <p:childTnLst>
                                    <p:set>
                                      <p:cBhvr>
                                        <p:cTn id="72" dur="1" fill="hold">
                                          <p:stCondLst>
                                            <p:cond delay="0"/>
                                          </p:stCondLst>
                                        </p:cTn>
                                        <p:tgtEl>
                                          <p:spTgt spid="64"/>
                                        </p:tgtEl>
                                        <p:attrNameLst>
                                          <p:attrName>style.visibility</p:attrName>
                                        </p:attrNameLst>
                                      </p:cBhvr>
                                      <p:to>
                                        <p:strVal val="visible"/>
                                      </p:to>
                                    </p:set>
                                    <p:anim calcmode="lin" valueType="num">
                                      <p:cBhvr additive="base">
                                        <p:cTn id="73" dur="500" fill="hold"/>
                                        <p:tgtEl>
                                          <p:spTgt spid="64"/>
                                        </p:tgtEl>
                                        <p:attrNameLst>
                                          <p:attrName>ppt_x</p:attrName>
                                        </p:attrNameLst>
                                      </p:cBhvr>
                                      <p:tavLst>
                                        <p:tav tm="0">
                                          <p:val>
                                            <p:strVal val="0-#ppt_w/2"/>
                                          </p:val>
                                        </p:tav>
                                        <p:tav tm="100000">
                                          <p:val>
                                            <p:strVal val="#ppt_x"/>
                                          </p:val>
                                        </p:tav>
                                      </p:tavLst>
                                    </p:anim>
                                    <p:anim calcmode="lin" valueType="num">
                                      <p:cBhvr additive="base">
                                        <p:cTn id="74" dur="500" fill="hold"/>
                                        <p:tgtEl>
                                          <p:spTgt spid="6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50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500" fill="hold"/>
                                        <p:tgtEl>
                                          <p:spTgt spid="65"/>
                                        </p:tgtEl>
                                        <p:attrNameLst>
                                          <p:attrName>ppt_x</p:attrName>
                                        </p:attrNameLst>
                                      </p:cBhvr>
                                      <p:tavLst>
                                        <p:tav tm="0">
                                          <p:val>
                                            <p:strVal val="0-#ppt_w/2"/>
                                          </p:val>
                                        </p:tav>
                                        <p:tav tm="100000">
                                          <p:val>
                                            <p:strVal val="#ppt_x"/>
                                          </p:val>
                                        </p:tav>
                                      </p:tavLst>
                                    </p:anim>
                                    <p:anim calcmode="lin" valueType="num">
                                      <p:cBhvr additive="base">
                                        <p:cTn id="78" dur="500" fill="hold"/>
                                        <p:tgtEl>
                                          <p:spTgt spid="65"/>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500"/>
                                  </p:stCondLst>
                                  <p:childTnLst>
                                    <p:set>
                                      <p:cBhvr>
                                        <p:cTn id="80" dur="1" fill="hold">
                                          <p:stCondLst>
                                            <p:cond delay="0"/>
                                          </p:stCondLst>
                                        </p:cTn>
                                        <p:tgtEl>
                                          <p:spTgt spid="66"/>
                                        </p:tgtEl>
                                        <p:attrNameLst>
                                          <p:attrName>style.visibility</p:attrName>
                                        </p:attrNameLst>
                                      </p:cBhvr>
                                      <p:to>
                                        <p:strVal val="visible"/>
                                      </p:to>
                                    </p:set>
                                    <p:anim calcmode="lin" valueType="num">
                                      <p:cBhvr additive="base">
                                        <p:cTn id="81" dur="500" fill="hold"/>
                                        <p:tgtEl>
                                          <p:spTgt spid="66"/>
                                        </p:tgtEl>
                                        <p:attrNameLst>
                                          <p:attrName>ppt_x</p:attrName>
                                        </p:attrNameLst>
                                      </p:cBhvr>
                                      <p:tavLst>
                                        <p:tav tm="0">
                                          <p:val>
                                            <p:strVal val="0-#ppt_w/2"/>
                                          </p:val>
                                        </p:tav>
                                        <p:tav tm="100000">
                                          <p:val>
                                            <p:strVal val="#ppt_x"/>
                                          </p:val>
                                        </p:tav>
                                      </p:tavLst>
                                    </p:anim>
                                    <p:anim calcmode="lin" valueType="num">
                                      <p:cBhvr additive="base">
                                        <p:cTn id="82" dur="500" fill="hold"/>
                                        <p:tgtEl>
                                          <p:spTgt spid="66"/>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50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500" fill="hold"/>
                                        <p:tgtEl>
                                          <p:spTgt spid="67"/>
                                        </p:tgtEl>
                                        <p:attrNameLst>
                                          <p:attrName>ppt_x</p:attrName>
                                        </p:attrNameLst>
                                      </p:cBhvr>
                                      <p:tavLst>
                                        <p:tav tm="0">
                                          <p:val>
                                            <p:strVal val="0-#ppt_w/2"/>
                                          </p:val>
                                        </p:tav>
                                        <p:tav tm="100000">
                                          <p:val>
                                            <p:strVal val="#ppt_x"/>
                                          </p:val>
                                        </p:tav>
                                      </p:tavLst>
                                    </p:anim>
                                    <p:anim calcmode="lin" valueType="num">
                                      <p:cBhvr additive="base">
                                        <p:cTn id="86" dur="500" fill="hold"/>
                                        <p:tgtEl>
                                          <p:spTgt spid="67"/>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50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0-#ppt_w/2"/>
                                          </p:val>
                                        </p:tav>
                                        <p:tav tm="100000">
                                          <p:val>
                                            <p:strVal val="#ppt_x"/>
                                          </p:val>
                                        </p:tav>
                                      </p:tavLst>
                                    </p:anim>
                                    <p:anim calcmode="lin" valueType="num">
                                      <p:cBhvr additive="base">
                                        <p:cTn id="90" dur="500" fill="hold"/>
                                        <p:tgtEl>
                                          <p:spTgt spid="68"/>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500"/>
                                  </p:stCondLst>
                                  <p:childTnLst>
                                    <p:set>
                                      <p:cBhvr>
                                        <p:cTn id="92" dur="1" fill="hold">
                                          <p:stCondLst>
                                            <p:cond delay="0"/>
                                          </p:stCondLst>
                                        </p:cTn>
                                        <p:tgtEl>
                                          <p:spTgt spid="69"/>
                                        </p:tgtEl>
                                        <p:attrNameLst>
                                          <p:attrName>style.visibility</p:attrName>
                                        </p:attrNameLst>
                                      </p:cBhvr>
                                      <p:to>
                                        <p:strVal val="visible"/>
                                      </p:to>
                                    </p:set>
                                    <p:anim calcmode="lin" valueType="num">
                                      <p:cBhvr additive="base">
                                        <p:cTn id="93" dur="500" fill="hold"/>
                                        <p:tgtEl>
                                          <p:spTgt spid="69"/>
                                        </p:tgtEl>
                                        <p:attrNameLst>
                                          <p:attrName>ppt_x</p:attrName>
                                        </p:attrNameLst>
                                      </p:cBhvr>
                                      <p:tavLst>
                                        <p:tav tm="0">
                                          <p:val>
                                            <p:strVal val="0-#ppt_w/2"/>
                                          </p:val>
                                        </p:tav>
                                        <p:tav tm="100000">
                                          <p:val>
                                            <p:strVal val="#ppt_x"/>
                                          </p:val>
                                        </p:tav>
                                      </p:tavLst>
                                    </p:anim>
                                    <p:anim calcmode="lin" valueType="num">
                                      <p:cBhvr additive="base">
                                        <p:cTn id="94" dur="500" fill="hold"/>
                                        <p:tgtEl>
                                          <p:spTgt spid="69"/>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50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500" fill="hold"/>
                                        <p:tgtEl>
                                          <p:spTgt spid="70"/>
                                        </p:tgtEl>
                                        <p:attrNameLst>
                                          <p:attrName>ppt_x</p:attrName>
                                        </p:attrNameLst>
                                      </p:cBhvr>
                                      <p:tavLst>
                                        <p:tav tm="0">
                                          <p:val>
                                            <p:strVal val="0-#ppt_w/2"/>
                                          </p:val>
                                        </p:tav>
                                        <p:tav tm="100000">
                                          <p:val>
                                            <p:strVal val="#ppt_x"/>
                                          </p:val>
                                        </p:tav>
                                      </p:tavLst>
                                    </p:anim>
                                    <p:anim calcmode="lin" valueType="num">
                                      <p:cBhvr additive="base">
                                        <p:cTn id="98" dur="500" fill="hold"/>
                                        <p:tgtEl>
                                          <p:spTgt spid="7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500"/>
                                  </p:stCondLst>
                                  <p:childTnLst>
                                    <p:set>
                                      <p:cBhvr>
                                        <p:cTn id="100" dur="1" fill="hold">
                                          <p:stCondLst>
                                            <p:cond delay="0"/>
                                          </p:stCondLst>
                                        </p:cTn>
                                        <p:tgtEl>
                                          <p:spTgt spid="71"/>
                                        </p:tgtEl>
                                        <p:attrNameLst>
                                          <p:attrName>style.visibility</p:attrName>
                                        </p:attrNameLst>
                                      </p:cBhvr>
                                      <p:to>
                                        <p:strVal val="visible"/>
                                      </p:to>
                                    </p:set>
                                    <p:anim calcmode="lin" valueType="num">
                                      <p:cBhvr additive="base">
                                        <p:cTn id="101" dur="500" fill="hold"/>
                                        <p:tgtEl>
                                          <p:spTgt spid="71"/>
                                        </p:tgtEl>
                                        <p:attrNameLst>
                                          <p:attrName>ppt_x</p:attrName>
                                        </p:attrNameLst>
                                      </p:cBhvr>
                                      <p:tavLst>
                                        <p:tav tm="0">
                                          <p:val>
                                            <p:strVal val="0-#ppt_w/2"/>
                                          </p:val>
                                        </p:tav>
                                        <p:tav tm="100000">
                                          <p:val>
                                            <p:strVal val="#ppt_x"/>
                                          </p:val>
                                        </p:tav>
                                      </p:tavLst>
                                    </p:anim>
                                    <p:anim calcmode="lin" valueType="num">
                                      <p:cBhvr additive="base">
                                        <p:cTn id="102" dur="500" fill="hold"/>
                                        <p:tgtEl>
                                          <p:spTgt spid="71"/>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500"/>
                                  </p:stCondLst>
                                  <p:childTnLst>
                                    <p:set>
                                      <p:cBhvr>
                                        <p:cTn id="104" dur="1" fill="hold">
                                          <p:stCondLst>
                                            <p:cond delay="0"/>
                                          </p:stCondLst>
                                        </p:cTn>
                                        <p:tgtEl>
                                          <p:spTgt spid="72"/>
                                        </p:tgtEl>
                                        <p:attrNameLst>
                                          <p:attrName>style.visibility</p:attrName>
                                        </p:attrNameLst>
                                      </p:cBhvr>
                                      <p:to>
                                        <p:strVal val="visible"/>
                                      </p:to>
                                    </p:set>
                                    <p:anim calcmode="lin" valueType="num">
                                      <p:cBhvr additive="base">
                                        <p:cTn id="105" dur="500" fill="hold"/>
                                        <p:tgtEl>
                                          <p:spTgt spid="72"/>
                                        </p:tgtEl>
                                        <p:attrNameLst>
                                          <p:attrName>ppt_x</p:attrName>
                                        </p:attrNameLst>
                                      </p:cBhvr>
                                      <p:tavLst>
                                        <p:tav tm="0">
                                          <p:val>
                                            <p:strVal val="0-#ppt_w/2"/>
                                          </p:val>
                                        </p:tav>
                                        <p:tav tm="100000">
                                          <p:val>
                                            <p:strVal val="#ppt_x"/>
                                          </p:val>
                                        </p:tav>
                                      </p:tavLst>
                                    </p:anim>
                                    <p:anim calcmode="lin" valueType="num">
                                      <p:cBhvr additive="base">
                                        <p:cTn id="106" dur="500" fill="hold"/>
                                        <p:tgtEl>
                                          <p:spTgt spid="72"/>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500"/>
                                  </p:stCondLst>
                                  <p:childTnLst>
                                    <p:set>
                                      <p:cBhvr>
                                        <p:cTn id="108" dur="1" fill="hold">
                                          <p:stCondLst>
                                            <p:cond delay="0"/>
                                          </p:stCondLst>
                                        </p:cTn>
                                        <p:tgtEl>
                                          <p:spTgt spid="73"/>
                                        </p:tgtEl>
                                        <p:attrNameLst>
                                          <p:attrName>style.visibility</p:attrName>
                                        </p:attrNameLst>
                                      </p:cBhvr>
                                      <p:to>
                                        <p:strVal val="visible"/>
                                      </p:to>
                                    </p:set>
                                    <p:anim calcmode="lin" valueType="num">
                                      <p:cBhvr additive="base">
                                        <p:cTn id="109" dur="500" fill="hold"/>
                                        <p:tgtEl>
                                          <p:spTgt spid="73"/>
                                        </p:tgtEl>
                                        <p:attrNameLst>
                                          <p:attrName>ppt_x</p:attrName>
                                        </p:attrNameLst>
                                      </p:cBhvr>
                                      <p:tavLst>
                                        <p:tav tm="0">
                                          <p:val>
                                            <p:strVal val="0-#ppt_w/2"/>
                                          </p:val>
                                        </p:tav>
                                        <p:tav tm="100000">
                                          <p:val>
                                            <p:strVal val="#ppt_x"/>
                                          </p:val>
                                        </p:tav>
                                      </p:tavLst>
                                    </p:anim>
                                    <p:anim calcmode="lin" valueType="num">
                                      <p:cBhvr additive="base">
                                        <p:cTn id="110" dur="500" fill="hold"/>
                                        <p:tgtEl>
                                          <p:spTgt spid="73"/>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50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0-#ppt_w/2"/>
                                          </p:val>
                                        </p:tav>
                                        <p:tav tm="100000">
                                          <p:val>
                                            <p:strVal val="#ppt_x"/>
                                          </p:val>
                                        </p:tav>
                                      </p:tavLst>
                                    </p:anim>
                                    <p:anim calcmode="lin" valueType="num">
                                      <p:cBhvr additive="base">
                                        <p:cTn id="114" dur="500" fill="hold"/>
                                        <p:tgtEl>
                                          <p:spTgt spid="7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500"/>
                                  </p:stCondLst>
                                  <p:childTnLst>
                                    <p:set>
                                      <p:cBhvr>
                                        <p:cTn id="116" dur="1" fill="hold">
                                          <p:stCondLst>
                                            <p:cond delay="0"/>
                                          </p:stCondLst>
                                        </p:cTn>
                                        <p:tgtEl>
                                          <p:spTgt spid="75"/>
                                        </p:tgtEl>
                                        <p:attrNameLst>
                                          <p:attrName>style.visibility</p:attrName>
                                        </p:attrNameLst>
                                      </p:cBhvr>
                                      <p:to>
                                        <p:strVal val="visible"/>
                                      </p:to>
                                    </p:set>
                                    <p:anim calcmode="lin" valueType="num">
                                      <p:cBhvr additive="base">
                                        <p:cTn id="117" dur="500" fill="hold"/>
                                        <p:tgtEl>
                                          <p:spTgt spid="75"/>
                                        </p:tgtEl>
                                        <p:attrNameLst>
                                          <p:attrName>ppt_x</p:attrName>
                                        </p:attrNameLst>
                                      </p:cBhvr>
                                      <p:tavLst>
                                        <p:tav tm="0">
                                          <p:val>
                                            <p:strVal val="0-#ppt_w/2"/>
                                          </p:val>
                                        </p:tav>
                                        <p:tav tm="100000">
                                          <p:val>
                                            <p:strVal val="#ppt_x"/>
                                          </p:val>
                                        </p:tav>
                                      </p:tavLst>
                                    </p:anim>
                                    <p:anim calcmode="lin" valueType="num">
                                      <p:cBhvr additive="base">
                                        <p:cTn id="118" dur="500" fill="hold"/>
                                        <p:tgtEl>
                                          <p:spTgt spid="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500"/>
                                  </p:stCondLst>
                                  <p:childTnLst>
                                    <p:set>
                                      <p:cBhvr>
                                        <p:cTn id="120" dur="1" fill="hold">
                                          <p:stCondLst>
                                            <p:cond delay="0"/>
                                          </p:stCondLst>
                                        </p:cTn>
                                        <p:tgtEl>
                                          <p:spTgt spid="76"/>
                                        </p:tgtEl>
                                        <p:attrNameLst>
                                          <p:attrName>style.visibility</p:attrName>
                                        </p:attrNameLst>
                                      </p:cBhvr>
                                      <p:to>
                                        <p:strVal val="visible"/>
                                      </p:to>
                                    </p:set>
                                    <p:anim calcmode="lin" valueType="num">
                                      <p:cBhvr additive="base">
                                        <p:cTn id="121" dur="500" fill="hold"/>
                                        <p:tgtEl>
                                          <p:spTgt spid="76"/>
                                        </p:tgtEl>
                                        <p:attrNameLst>
                                          <p:attrName>ppt_x</p:attrName>
                                        </p:attrNameLst>
                                      </p:cBhvr>
                                      <p:tavLst>
                                        <p:tav tm="0">
                                          <p:val>
                                            <p:strVal val="0-#ppt_w/2"/>
                                          </p:val>
                                        </p:tav>
                                        <p:tav tm="100000">
                                          <p:val>
                                            <p:strVal val="#ppt_x"/>
                                          </p:val>
                                        </p:tav>
                                      </p:tavLst>
                                    </p:anim>
                                    <p:anim calcmode="lin" valueType="num">
                                      <p:cBhvr additive="base">
                                        <p:cTn id="122" dur="500" fill="hold"/>
                                        <p:tgtEl>
                                          <p:spTgt spid="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500"/>
                                  </p:stCondLst>
                                  <p:childTnLst>
                                    <p:set>
                                      <p:cBhvr>
                                        <p:cTn id="124" dur="1" fill="hold">
                                          <p:stCondLst>
                                            <p:cond delay="0"/>
                                          </p:stCondLst>
                                        </p:cTn>
                                        <p:tgtEl>
                                          <p:spTgt spid="77"/>
                                        </p:tgtEl>
                                        <p:attrNameLst>
                                          <p:attrName>style.visibility</p:attrName>
                                        </p:attrNameLst>
                                      </p:cBhvr>
                                      <p:to>
                                        <p:strVal val="visible"/>
                                      </p:to>
                                    </p:set>
                                    <p:anim calcmode="lin" valueType="num">
                                      <p:cBhvr additive="base">
                                        <p:cTn id="125" dur="500" fill="hold"/>
                                        <p:tgtEl>
                                          <p:spTgt spid="77"/>
                                        </p:tgtEl>
                                        <p:attrNameLst>
                                          <p:attrName>ppt_x</p:attrName>
                                        </p:attrNameLst>
                                      </p:cBhvr>
                                      <p:tavLst>
                                        <p:tav tm="0">
                                          <p:val>
                                            <p:strVal val="0-#ppt_w/2"/>
                                          </p:val>
                                        </p:tav>
                                        <p:tav tm="100000">
                                          <p:val>
                                            <p:strVal val="#ppt_x"/>
                                          </p:val>
                                        </p:tav>
                                      </p:tavLst>
                                    </p:anim>
                                    <p:anim calcmode="lin" valueType="num">
                                      <p:cBhvr additive="base">
                                        <p:cTn id="126" dur="500" fill="hold"/>
                                        <p:tgtEl>
                                          <p:spTgt spid="77"/>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500"/>
                                  </p:stCondLst>
                                  <p:childTnLst>
                                    <p:set>
                                      <p:cBhvr>
                                        <p:cTn id="128" dur="1" fill="hold">
                                          <p:stCondLst>
                                            <p:cond delay="0"/>
                                          </p:stCondLst>
                                        </p:cTn>
                                        <p:tgtEl>
                                          <p:spTgt spid="78"/>
                                        </p:tgtEl>
                                        <p:attrNameLst>
                                          <p:attrName>style.visibility</p:attrName>
                                        </p:attrNameLst>
                                      </p:cBhvr>
                                      <p:to>
                                        <p:strVal val="visible"/>
                                      </p:to>
                                    </p:set>
                                    <p:anim calcmode="lin" valueType="num">
                                      <p:cBhvr additive="base">
                                        <p:cTn id="129" dur="500" fill="hold"/>
                                        <p:tgtEl>
                                          <p:spTgt spid="78"/>
                                        </p:tgtEl>
                                        <p:attrNameLst>
                                          <p:attrName>ppt_x</p:attrName>
                                        </p:attrNameLst>
                                      </p:cBhvr>
                                      <p:tavLst>
                                        <p:tav tm="0">
                                          <p:val>
                                            <p:strVal val="0-#ppt_w/2"/>
                                          </p:val>
                                        </p:tav>
                                        <p:tav tm="100000">
                                          <p:val>
                                            <p:strVal val="#ppt_x"/>
                                          </p:val>
                                        </p:tav>
                                      </p:tavLst>
                                    </p:anim>
                                    <p:anim calcmode="lin" valueType="num">
                                      <p:cBhvr additive="base">
                                        <p:cTn id="130" dur="500" fill="hold"/>
                                        <p:tgtEl>
                                          <p:spTgt spid="78"/>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500"/>
                                  </p:stCondLst>
                                  <p:childTnLst>
                                    <p:set>
                                      <p:cBhvr>
                                        <p:cTn id="132" dur="1" fill="hold">
                                          <p:stCondLst>
                                            <p:cond delay="0"/>
                                          </p:stCondLst>
                                        </p:cTn>
                                        <p:tgtEl>
                                          <p:spTgt spid="79"/>
                                        </p:tgtEl>
                                        <p:attrNameLst>
                                          <p:attrName>style.visibility</p:attrName>
                                        </p:attrNameLst>
                                      </p:cBhvr>
                                      <p:to>
                                        <p:strVal val="visible"/>
                                      </p:to>
                                    </p:set>
                                    <p:anim calcmode="lin" valueType="num">
                                      <p:cBhvr additive="base">
                                        <p:cTn id="133" dur="500" fill="hold"/>
                                        <p:tgtEl>
                                          <p:spTgt spid="79"/>
                                        </p:tgtEl>
                                        <p:attrNameLst>
                                          <p:attrName>ppt_x</p:attrName>
                                        </p:attrNameLst>
                                      </p:cBhvr>
                                      <p:tavLst>
                                        <p:tav tm="0">
                                          <p:val>
                                            <p:strVal val="0-#ppt_w/2"/>
                                          </p:val>
                                        </p:tav>
                                        <p:tav tm="100000">
                                          <p:val>
                                            <p:strVal val="#ppt_x"/>
                                          </p:val>
                                        </p:tav>
                                      </p:tavLst>
                                    </p:anim>
                                    <p:anim calcmode="lin" valueType="num">
                                      <p:cBhvr additive="base">
                                        <p:cTn id="134" dur="500" fill="hold"/>
                                        <p:tgtEl>
                                          <p:spTgt spid="79"/>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500"/>
                                  </p:stCondLst>
                                  <p:childTnLst>
                                    <p:set>
                                      <p:cBhvr>
                                        <p:cTn id="136" dur="1" fill="hold">
                                          <p:stCondLst>
                                            <p:cond delay="0"/>
                                          </p:stCondLst>
                                        </p:cTn>
                                        <p:tgtEl>
                                          <p:spTgt spid="80"/>
                                        </p:tgtEl>
                                        <p:attrNameLst>
                                          <p:attrName>style.visibility</p:attrName>
                                        </p:attrNameLst>
                                      </p:cBhvr>
                                      <p:to>
                                        <p:strVal val="visible"/>
                                      </p:to>
                                    </p:set>
                                    <p:anim calcmode="lin" valueType="num">
                                      <p:cBhvr additive="base">
                                        <p:cTn id="137" dur="500" fill="hold"/>
                                        <p:tgtEl>
                                          <p:spTgt spid="80"/>
                                        </p:tgtEl>
                                        <p:attrNameLst>
                                          <p:attrName>ppt_x</p:attrName>
                                        </p:attrNameLst>
                                      </p:cBhvr>
                                      <p:tavLst>
                                        <p:tav tm="0">
                                          <p:val>
                                            <p:strVal val="0-#ppt_w/2"/>
                                          </p:val>
                                        </p:tav>
                                        <p:tav tm="100000">
                                          <p:val>
                                            <p:strVal val="#ppt_x"/>
                                          </p:val>
                                        </p:tav>
                                      </p:tavLst>
                                    </p:anim>
                                    <p:anim calcmode="lin" valueType="num">
                                      <p:cBhvr additive="base">
                                        <p:cTn id="138" dur="500" fill="hold"/>
                                        <p:tgtEl>
                                          <p:spTgt spid="80"/>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500"/>
                                  </p:stCondLst>
                                  <p:childTnLst>
                                    <p:set>
                                      <p:cBhvr>
                                        <p:cTn id="140" dur="1" fill="hold">
                                          <p:stCondLst>
                                            <p:cond delay="0"/>
                                          </p:stCondLst>
                                        </p:cTn>
                                        <p:tgtEl>
                                          <p:spTgt spid="81"/>
                                        </p:tgtEl>
                                        <p:attrNameLst>
                                          <p:attrName>style.visibility</p:attrName>
                                        </p:attrNameLst>
                                      </p:cBhvr>
                                      <p:to>
                                        <p:strVal val="visible"/>
                                      </p:to>
                                    </p:set>
                                    <p:anim calcmode="lin" valueType="num">
                                      <p:cBhvr additive="base">
                                        <p:cTn id="141" dur="500" fill="hold"/>
                                        <p:tgtEl>
                                          <p:spTgt spid="81"/>
                                        </p:tgtEl>
                                        <p:attrNameLst>
                                          <p:attrName>ppt_x</p:attrName>
                                        </p:attrNameLst>
                                      </p:cBhvr>
                                      <p:tavLst>
                                        <p:tav tm="0">
                                          <p:val>
                                            <p:strVal val="0-#ppt_w/2"/>
                                          </p:val>
                                        </p:tav>
                                        <p:tav tm="100000">
                                          <p:val>
                                            <p:strVal val="#ppt_x"/>
                                          </p:val>
                                        </p:tav>
                                      </p:tavLst>
                                    </p:anim>
                                    <p:anim calcmode="lin" valueType="num">
                                      <p:cBhvr additive="base">
                                        <p:cTn id="142" dur="500" fill="hold"/>
                                        <p:tgtEl>
                                          <p:spTgt spid="81"/>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500"/>
                                  </p:stCondLst>
                                  <p:childTnLst>
                                    <p:set>
                                      <p:cBhvr>
                                        <p:cTn id="144" dur="1" fill="hold">
                                          <p:stCondLst>
                                            <p:cond delay="0"/>
                                          </p:stCondLst>
                                        </p:cTn>
                                        <p:tgtEl>
                                          <p:spTgt spid="82"/>
                                        </p:tgtEl>
                                        <p:attrNameLst>
                                          <p:attrName>style.visibility</p:attrName>
                                        </p:attrNameLst>
                                      </p:cBhvr>
                                      <p:to>
                                        <p:strVal val="visible"/>
                                      </p:to>
                                    </p:set>
                                    <p:anim calcmode="lin" valueType="num">
                                      <p:cBhvr additive="base">
                                        <p:cTn id="145" dur="500" fill="hold"/>
                                        <p:tgtEl>
                                          <p:spTgt spid="82"/>
                                        </p:tgtEl>
                                        <p:attrNameLst>
                                          <p:attrName>ppt_x</p:attrName>
                                        </p:attrNameLst>
                                      </p:cBhvr>
                                      <p:tavLst>
                                        <p:tav tm="0">
                                          <p:val>
                                            <p:strVal val="0-#ppt_w/2"/>
                                          </p:val>
                                        </p:tav>
                                        <p:tav tm="100000">
                                          <p:val>
                                            <p:strVal val="#ppt_x"/>
                                          </p:val>
                                        </p:tav>
                                      </p:tavLst>
                                    </p:anim>
                                    <p:anim calcmode="lin" valueType="num">
                                      <p:cBhvr additive="base">
                                        <p:cTn id="146" dur="500" fill="hold"/>
                                        <p:tgtEl>
                                          <p:spTgt spid="82"/>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500"/>
                                  </p:stCondLst>
                                  <p:childTnLst>
                                    <p:set>
                                      <p:cBhvr>
                                        <p:cTn id="148" dur="1" fill="hold">
                                          <p:stCondLst>
                                            <p:cond delay="0"/>
                                          </p:stCondLst>
                                        </p:cTn>
                                        <p:tgtEl>
                                          <p:spTgt spid="83"/>
                                        </p:tgtEl>
                                        <p:attrNameLst>
                                          <p:attrName>style.visibility</p:attrName>
                                        </p:attrNameLst>
                                      </p:cBhvr>
                                      <p:to>
                                        <p:strVal val="visible"/>
                                      </p:to>
                                    </p:set>
                                    <p:anim calcmode="lin" valueType="num">
                                      <p:cBhvr additive="base">
                                        <p:cTn id="149" dur="500" fill="hold"/>
                                        <p:tgtEl>
                                          <p:spTgt spid="83"/>
                                        </p:tgtEl>
                                        <p:attrNameLst>
                                          <p:attrName>ppt_x</p:attrName>
                                        </p:attrNameLst>
                                      </p:cBhvr>
                                      <p:tavLst>
                                        <p:tav tm="0">
                                          <p:val>
                                            <p:strVal val="0-#ppt_w/2"/>
                                          </p:val>
                                        </p:tav>
                                        <p:tav tm="100000">
                                          <p:val>
                                            <p:strVal val="#ppt_x"/>
                                          </p:val>
                                        </p:tav>
                                      </p:tavLst>
                                    </p:anim>
                                    <p:anim calcmode="lin" valueType="num">
                                      <p:cBhvr additive="base">
                                        <p:cTn id="1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0" grpId="0" animBg="1"/>
      <p:bldP spid="51" grpId="0" animBg="1"/>
      <p:bldP spid="52" grpId="0" animBg="1"/>
      <p:bldP spid="53" grpId="0"/>
      <p:bldP spid="54" grpId="0" animBg="1"/>
      <p:bldP spid="56" grpId="0"/>
      <p:bldP spid="57" grpId="0" animBg="1"/>
      <p:bldP spid="58" grpId="0" animBg="1"/>
      <p:bldP spid="59" grpId="0"/>
      <p:bldP spid="60" grpId="0" animBg="1"/>
      <p:bldP spid="61" grpId="0" animBg="1"/>
      <p:bldP spid="62"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7" grpId="0"/>
      <p:bldP spid="78" grpId="0"/>
      <p:bldP spid="79" grpId="0"/>
      <p:bldP spid="80" grpId="0"/>
      <p:bldP spid="81" grpId="0"/>
      <p:bldP spid="82" grpId="0"/>
      <p:bldP spid="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十字箭头 1"/>
          <p:cNvSpPr/>
          <p:nvPr/>
        </p:nvSpPr>
        <p:spPr>
          <a:xfrm>
            <a:off x="2451741" y="2632471"/>
            <a:ext cx="4252912" cy="4252913"/>
          </a:xfrm>
          <a:prstGeom prst="quadArrow">
            <a:avLst>
              <a:gd name="adj1" fmla="val 2000"/>
              <a:gd name="adj2" fmla="val 4000"/>
              <a:gd name="adj3" fmla="val 5000"/>
            </a:avLst>
          </a:prstGeom>
          <a:solidFill>
            <a:sysClr val="window" lastClr="FFFFFF">
              <a:lumMod val="75000"/>
            </a:sysClr>
          </a:solidFill>
          <a:ln>
            <a:noFill/>
          </a:ln>
          <a:effectLst/>
        </p:spPr>
      </p:sp>
      <p:sp>
        <p:nvSpPr>
          <p:cNvPr id="3" name="TextBox 47"/>
          <p:cNvSpPr txBox="1"/>
          <p:nvPr/>
        </p:nvSpPr>
        <p:spPr>
          <a:xfrm>
            <a:off x="6729315" y="3328648"/>
            <a:ext cx="2433637" cy="831894"/>
          </a:xfrm>
          <a:prstGeom prst="rect">
            <a:avLst/>
          </a:prstGeom>
          <a:noFill/>
        </p:spPr>
        <p:txBody>
          <a:bodyPr>
            <a:spAutoFit/>
          </a:bodyPr>
          <a:lstStyle/>
          <a:p>
            <a:pPr lvl="0">
              <a:lnSpc>
                <a:spcPct val="125000"/>
              </a:lnSpc>
              <a:defRPr/>
            </a:pPr>
            <a:r>
              <a:rPr lang="zh-CN" altLang="en-US" sz="2000" b="1" kern="0" dirty="0">
                <a:ea typeface="微软雅黑"/>
              </a:rPr>
              <a:t>用户能有一段熟悉新系统的时间。</a:t>
            </a:r>
          </a:p>
        </p:txBody>
      </p:sp>
      <p:sp>
        <p:nvSpPr>
          <p:cNvPr id="4" name="TextBox 48"/>
          <p:cNvSpPr txBox="1"/>
          <p:nvPr/>
        </p:nvSpPr>
        <p:spPr>
          <a:xfrm>
            <a:off x="6729315" y="4870646"/>
            <a:ext cx="2433637" cy="1986057"/>
          </a:xfrm>
          <a:prstGeom prst="rect">
            <a:avLst/>
          </a:prstGeom>
          <a:noFill/>
        </p:spPr>
        <p:txBody>
          <a:bodyPr>
            <a:spAutoFit/>
          </a:bodyPr>
          <a:lstStyle/>
          <a:p>
            <a:pPr lvl="0">
              <a:lnSpc>
                <a:spcPct val="125000"/>
              </a:lnSpc>
              <a:defRPr/>
            </a:pPr>
            <a:r>
              <a:rPr lang="zh-CN" altLang="en-US" sz="2000" b="1" kern="0" dirty="0">
                <a:ea typeface="微软雅黑"/>
              </a:rPr>
              <a:t>能够以准生产模式对新系统进行全负荷测试，可以用测试结果验证性能指标。</a:t>
            </a:r>
          </a:p>
        </p:txBody>
      </p:sp>
      <p:sp>
        <p:nvSpPr>
          <p:cNvPr id="5" name="TextBox 49"/>
          <p:cNvSpPr txBox="1"/>
          <p:nvPr/>
        </p:nvSpPr>
        <p:spPr>
          <a:xfrm>
            <a:off x="207791" y="3231679"/>
            <a:ext cx="2432050" cy="1216615"/>
          </a:xfrm>
          <a:prstGeom prst="rect">
            <a:avLst/>
          </a:prstGeom>
          <a:noFill/>
        </p:spPr>
        <p:txBody>
          <a:bodyPr>
            <a:spAutoFit/>
          </a:bodyPr>
          <a:lstStyle/>
          <a:p>
            <a:pPr lvl="0">
              <a:lnSpc>
                <a:spcPct val="125000"/>
              </a:lnSpc>
              <a:defRPr/>
            </a:pPr>
            <a:r>
              <a:rPr lang="zh-CN" altLang="en-US" sz="2000" b="1" kern="0" dirty="0">
                <a:ea typeface="微软雅黑"/>
              </a:rPr>
              <a:t>可以在准生产环境中运行新系统而又不冒风险。</a:t>
            </a:r>
          </a:p>
        </p:txBody>
      </p:sp>
      <p:sp>
        <p:nvSpPr>
          <p:cNvPr id="6" name="TextBox 50"/>
          <p:cNvSpPr txBox="1"/>
          <p:nvPr/>
        </p:nvSpPr>
        <p:spPr>
          <a:xfrm>
            <a:off x="150781" y="5394307"/>
            <a:ext cx="2432050" cy="1216615"/>
          </a:xfrm>
          <a:prstGeom prst="rect">
            <a:avLst/>
          </a:prstGeom>
          <a:noFill/>
        </p:spPr>
        <p:txBody>
          <a:bodyPr>
            <a:spAutoFit/>
          </a:bodyPr>
          <a:lstStyle/>
          <a:p>
            <a:pPr lvl="0">
              <a:lnSpc>
                <a:spcPct val="125000"/>
              </a:lnSpc>
              <a:defRPr/>
            </a:pPr>
            <a:r>
              <a:rPr lang="zh-CN" altLang="en-US" sz="2000" b="1" kern="0" dirty="0">
                <a:ea typeface="微软雅黑"/>
              </a:rPr>
              <a:t>可以验证用户指南和使用手册之类的文档。</a:t>
            </a:r>
          </a:p>
        </p:txBody>
      </p:sp>
      <p:grpSp>
        <p:nvGrpSpPr>
          <p:cNvPr id="7" name="组合 6"/>
          <p:cNvGrpSpPr/>
          <p:nvPr/>
        </p:nvGrpSpPr>
        <p:grpSpPr>
          <a:xfrm>
            <a:off x="4836166" y="3018234"/>
            <a:ext cx="1440000" cy="1440000"/>
            <a:chOff x="4836166" y="2154138"/>
            <a:chExt cx="1440000" cy="1440000"/>
          </a:xfrm>
        </p:grpSpPr>
        <p:sp>
          <p:nvSpPr>
            <p:cNvPr id="8" name="任意多边形 7"/>
            <p:cNvSpPr/>
            <p:nvPr/>
          </p:nvSpPr>
          <p:spPr bwMode="auto">
            <a:xfrm>
              <a:off x="4836166" y="2154138"/>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9" name="组合 8"/>
            <p:cNvGrpSpPr/>
            <p:nvPr/>
          </p:nvGrpSpPr>
          <p:grpSpPr bwMode="auto">
            <a:xfrm>
              <a:off x="5308070" y="2591502"/>
              <a:ext cx="570917" cy="504000"/>
              <a:chOff x="8353779" y="4676685"/>
              <a:chExt cx="488067" cy="473884"/>
            </a:xfrm>
            <a:solidFill>
              <a:sysClr val="window" lastClr="FFFFFF"/>
            </a:solidFill>
          </p:grpSpPr>
          <p:sp>
            <p:nvSpPr>
              <p:cNvPr id="10" name="AutoShape 16"/>
              <p:cNvSpPr>
                <a:spLocks/>
              </p:cNvSpPr>
              <p:nvPr/>
            </p:nvSpPr>
            <p:spPr bwMode="auto">
              <a:xfrm>
                <a:off x="8598229" y="4936153"/>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1" name="AutoShape 17"/>
              <p:cNvSpPr>
                <a:spLocks/>
              </p:cNvSpPr>
              <p:nvPr/>
            </p:nvSpPr>
            <p:spPr bwMode="auto">
              <a:xfrm>
                <a:off x="8353779" y="4676685"/>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grpSp>
      </p:grpSp>
      <p:grpSp>
        <p:nvGrpSpPr>
          <p:cNvPr id="12" name="组合 11"/>
          <p:cNvGrpSpPr/>
          <p:nvPr/>
        </p:nvGrpSpPr>
        <p:grpSpPr>
          <a:xfrm>
            <a:off x="2837503" y="5016896"/>
            <a:ext cx="1440000" cy="1440000"/>
            <a:chOff x="2837503" y="4152800"/>
            <a:chExt cx="1440000" cy="1440000"/>
          </a:xfrm>
        </p:grpSpPr>
        <p:sp>
          <p:nvSpPr>
            <p:cNvPr id="13" name="任意多边形 12"/>
            <p:cNvSpPr/>
            <p:nvPr/>
          </p:nvSpPr>
          <p:spPr bwMode="auto">
            <a:xfrm>
              <a:off x="2837503" y="4152800"/>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14" name="组合 13"/>
            <p:cNvGrpSpPr/>
            <p:nvPr/>
          </p:nvGrpSpPr>
          <p:grpSpPr bwMode="auto">
            <a:xfrm>
              <a:off x="3334927" y="4649807"/>
              <a:ext cx="487878" cy="488711"/>
              <a:chOff x="7377643" y="4661666"/>
              <a:chExt cx="488067" cy="488901"/>
            </a:xfrm>
            <a:solidFill>
              <a:sysClr val="window" lastClr="FFFFFF"/>
            </a:solidFill>
          </p:grpSpPr>
          <p:sp>
            <p:nvSpPr>
              <p:cNvPr id="15" name="AutoShape 18"/>
              <p:cNvSpPr>
                <a:spLocks/>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6" name="AutoShape 19"/>
              <p:cNvSpPr>
                <a:spLocks/>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7" name="AutoShape 20"/>
              <p:cNvSpPr>
                <a:spLocks/>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8" name="AutoShape 21"/>
              <p:cNvSpPr>
                <a:spLocks/>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9" name="AutoShape 22"/>
              <p:cNvSpPr>
                <a:spLocks/>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0" name="AutoShape 23"/>
              <p:cNvSpPr>
                <a:spLocks/>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1" name="AutoShape 24"/>
              <p:cNvSpPr>
                <a:spLocks/>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2" name="AutoShape 25"/>
              <p:cNvSpPr>
                <a:spLocks/>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3" name="AutoShape 26"/>
              <p:cNvSpPr>
                <a:spLocks/>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4" name="AutoShape 27"/>
              <p:cNvSpPr>
                <a:spLocks/>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grpSp>
      </p:grpSp>
      <p:grpSp>
        <p:nvGrpSpPr>
          <p:cNvPr id="25" name="组合 24"/>
          <p:cNvGrpSpPr/>
          <p:nvPr/>
        </p:nvGrpSpPr>
        <p:grpSpPr>
          <a:xfrm>
            <a:off x="4836166" y="5016896"/>
            <a:ext cx="1440000" cy="1440000"/>
            <a:chOff x="4836166" y="4152800"/>
            <a:chExt cx="1440000" cy="1440000"/>
          </a:xfrm>
        </p:grpSpPr>
        <p:sp>
          <p:nvSpPr>
            <p:cNvPr id="26" name="任意多边形 25"/>
            <p:cNvSpPr/>
            <p:nvPr/>
          </p:nvSpPr>
          <p:spPr bwMode="auto">
            <a:xfrm>
              <a:off x="4836166" y="4152800"/>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27" name="组合 26"/>
            <p:cNvGrpSpPr/>
            <p:nvPr/>
          </p:nvGrpSpPr>
          <p:grpSpPr>
            <a:xfrm>
              <a:off x="5308070" y="4685254"/>
              <a:ext cx="539750" cy="493713"/>
              <a:chOff x="568325" y="4538663"/>
              <a:chExt cx="539750" cy="493713"/>
            </a:xfrm>
            <a:solidFill>
              <a:schemeClr val="bg1"/>
            </a:solidFill>
          </p:grpSpPr>
          <p:sp>
            <p:nvSpPr>
              <p:cNvPr id="28" name="Freeform 49"/>
              <p:cNvSpPr>
                <a:spLocks/>
              </p:cNvSpPr>
              <p:nvPr/>
            </p:nvSpPr>
            <p:spPr bwMode="auto">
              <a:xfrm>
                <a:off x="771525" y="4718050"/>
                <a:ext cx="134938" cy="134938"/>
              </a:xfrm>
              <a:custGeom>
                <a:avLst/>
                <a:gdLst>
                  <a:gd name="T0" fmla="*/ 46 w 48"/>
                  <a:gd name="T1" fmla="*/ 20 h 48"/>
                  <a:gd name="T2" fmla="*/ 6 w 48"/>
                  <a:gd name="T3" fmla="*/ 0 h 48"/>
                  <a:gd name="T4" fmla="*/ 2 w 48"/>
                  <a:gd name="T5" fmla="*/ 0 h 48"/>
                  <a:gd name="T6" fmla="*/ 0 w 48"/>
                  <a:gd name="T7" fmla="*/ 4 h 48"/>
                  <a:gd name="T8" fmla="*/ 0 w 48"/>
                  <a:gd name="T9" fmla="*/ 44 h 48"/>
                  <a:gd name="T10" fmla="*/ 2 w 48"/>
                  <a:gd name="T11" fmla="*/ 47 h 48"/>
                  <a:gd name="T12" fmla="*/ 4 w 48"/>
                  <a:gd name="T13" fmla="*/ 48 h 48"/>
                  <a:gd name="T14" fmla="*/ 6 w 48"/>
                  <a:gd name="T15" fmla="*/ 47 h 48"/>
                  <a:gd name="T16" fmla="*/ 46 w 48"/>
                  <a:gd name="T17" fmla="*/ 27 h 48"/>
                  <a:gd name="T18" fmla="*/ 48 w 48"/>
                  <a:gd name="T19" fmla="*/ 24 h 48"/>
                  <a:gd name="T20" fmla="*/ 46 w 48"/>
                  <a:gd name="T21"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46" y="20"/>
                    </a:moveTo>
                    <a:cubicBezTo>
                      <a:pt x="6" y="0"/>
                      <a:pt x="6" y="0"/>
                      <a:pt x="6" y="0"/>
                    </a:cubicBezTo>
                    <a:cubicBezTo>
                      <a:pt x="5" y="0"/>
                      <a:pt x="3" y="0"/>
                      <a:pt x="2" y="0"/>
                    </a:cubicBezTo>
                    <a:cubicBezTo>
                      <a:pt x="1" y="1"/>
                      <a:pt x="0" y="2"/>
                      <a:pt x="0" y="4"/>
                    </a:cubicBezTo>
                    <a:cubicBezTo>
                      <a:pt x="0" y="44"/>
                      <a:pt x="0" y="44"/>
                      <a:pt x="0" y="44"/>
                    </a:cubicBezTo>
                    <a:cubicBezTo>
                      <a:pt x="0" y="45"/>
                      <a:pt x="1" y="47"/>
                      <a:pt x="2" y="47"/>
                    </a:cubicBezTo>
                    <a:cubicBezTo>
                      <a:pt x="3" y="48"/>
                      <a:pt x="3" y="48"/>
                      <a:pt x="4" y="48"/>
                    </a:cubicBezTo>
                    <a:cubicBezTo>
                      <a:pt x="5" y="48"/>
                      <a:pt x="5" y="48"/>
                      <a:pt x="6" y="47"/>
                    </a:cubicBezTo>
                    <a:cubicBezTo>
                      <a:pt x="46" y="27"/>
                      <a:pt x="46" y="27"/>
                      <a:pt x="46" y="27"/>
                    </a:cubicBezTo>
                    <a:cubicBezTo>
                      <a:pt x="47" y="27"/>
                      <a:pt x="48" y="25"/>
                      <a:pt x="48" y="24"/>
                    </a:cubicBezTo>
                    <a:cubicBezTo>
                      <a:pt x="48" y="22"/>
                      <a:pt x="47" y="21"/>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a:ea typeface="宋体"/>
                </a:endParaRPr>
              </a:p>
            </p:txBody>
          </p:sp>
          <p:sp>
            <p:nvSpPr>
              <p:cNvPr id="29" name="Freeform 50"/>
              <p:cNvSpPr>
                <a:spLocks noEditPoints="1"/>
              </p:cNvSpPr>
              <p:nvPr/>
            </p:nvSpPr>
            <p:spPr bwMode="auto">
              <a:xfrm>
                <a:off x="568325" y="4538663"/>
                <a:ext cx="539750" cy="493713"/>
              </a:xfrm>
              <a:custGeom>
                <a:avLst/>
                <a:gdLst>
                  <a:gd name="T0" fmla="*/ 160 w 192"/>
                  <a:gd name="T1" fmla="*/ 0 h 176"/>
                  <a:gd name="T2" fmla="*/ 120 w 192"/>
                  <a:gd name="T3" fmla="*/ 0 h 176"/>
                  <a:gd name="T4" fmla="*/ 80 w 192"/>
                  <a:gd name="T5" fmla="*/ 0 h 176"/>
                  <a:gd name="T6" fmla="*/ 40 w 192"/>
                  <a:gd name="T7" fmla="*/ 0 h 176"/>
                  <a:gd name="T8" fmla="*/ 4 w 192"/>
                  <a:gd name="T9" fmla="*/ 0 h 176"/>
                  <a:gd name="T10" fmla="*/ 0 w 192"/>
                  <a:gd name="T11" fmla="*/ 36 h 176"/>
                  <a:gd name="T12" fmla="*/ 0 w 192"/>
                  <a:gd name="T13" fmla="*/ 136 h 176"/>
                  <a:gd name="T14" fmla="*/ 0 w 192"/>
                  <a:gd name="T15" fmla="*/ 172 h 176"/>
                  <a:gd name="T16" fmla="*/ 32 w 192"/>
                  <a:gd name="T17" fmla="*/ 176 h 176"/>
                  <a:gd name="T18" fmla="*/ 72 w 192"/>
                  <a:gd name="T19" fmla="*/ 176 h 176"/>
                  <a:gd name="T20" fmla="*/ 112 w 192"/>
                  <a:gd name="T21" fmla="*/ 176 h 176"/>
                  <a:gd name="T22" fmla="*/ 152 w 192"/>
                  <a:gd name="T23" fmla="*/ 176 h 176"/>
                  <a:gd name="T24" fmla="*/ 188 w 192"/>
                  <a:gd name="T25" fmla="*/ 176 h 176"/>
                  <a:gd name="T26" fmla="*/ 192 w 192"/>
                  <a:gd name="T27" fmla="*/ 140 h 176"/>
                  <a:gd name="T28" fmla="*/ 192 w 192"/>
                  <a:gd name="T29" fmla="*/ 40 h 176"/>
                  <a:gd name="T30" fmla="*/ 192 w 192"/>
                  <a:gd name="T31" fmla="*/ 4 h 176"/>
                  <a:gd name="T32" fmla="*/ 152 w 192"/>
                  <a:gd name="T33" fmla="*/ 8 h 176"/>
                  <a:gd name="T34" fmla="*/ 160 w 192"/>
                  <a:gd name="T35" fmla="*/ 32 h 176"/>
                  <a:gd name="T36" fmla="*/ 152 w 192"/>
                  <a:gd name="T37" fmla="*/ 8 h 176"/>
                  <a:gd name="T38" fmla="*/ 120 w 192"/>
                  <a:gd name="T39" fmla="*/ 8 h 176"/>
                  <a:gd name="T40" fmla="*/ 112 w 192"/>
                  <a:gd name="T41" fmla="*/ 32 h 176"/>
                  <a:gd name="T42" fmla="*/ 72 w 192"/>
                  <a:gd name="T43" fmla="*/ 8 h 176"/>
                  <a:gd name="T44" fmla="*/ 80 w 192"/>
                  <a:gd name="T45" fmla="*/ 32 h 176"/>
                  <a:gd name="T46" fmla="*/ 72 w 192"/>
                  <a:gd name="T47" fmla="*/ 8 h 176"/>
                  <a:gd name="T48" fmla="*/ 40 w 192"/>
                  <a:gd name="T49" fmla="*/ 8 h 176"/>
                  <a:gd name="T50" fmla="*/ 32 w 192"/>
                  <a:gd name="T51" fmla="*/ 32 h 176"/>
                  <a:gd name="T52" fmla="*/ 40 w 192"/>
                  <a:gd name="T53" fmla="*/ 168 h 176"/>
                  <a:gd name="T54" fmla="*/ 32 w 192"/>
                  <a:gd name="T55" fmla="*/ 144 h 176"/>
                  <a:gd name="T56" fmla="*/ 40 w 192"/>
                  <a:gd name="T57" fmla="*/ 168 h 176"/>
                  <a:gd name="T58" fmla="*/ 72 w 192"/>
                  <a:gd name="T59" fmla="*/ 168 h 176"/>
                  <a:gd name="T60" fmla="*/ 80 w 192"/>
                  <a:gd name="T61" fmla="*/ 144 h 176"/>
                  <a:gd name="T62" fmla="*/ 120 w 192"/>
                  <a:gd name="T63" fmla="*/ 168 h 176"/>
                  <a:gd name="T64" fmla="*/ 112 w 192"/>
                  <a:gd name="T65" fmla="*/ 144 h 176"/>
                  <a:gd name="T66" fmla="*/ 120 w 192"/>
                  <a:gd name="T67" fmla="*/ 168 h 176"/>
                  <a:gd name="T68" fmla="*/ 152 w 192"/>
                  <a:gd name="T69" fmla="*/ 168 h 176"/>
                  <a:gd name="T70" fmla="*/ 160 w 192"/>
                  <a:gd name="T71" fmla="*/ 144 h 176"/>
                  <a:gd name="T72" fmla="*/ 184 w 192"/>
                  <a:gd name="T73" fmla="*/ 136 h 176"/>
                  <a:gd name="T74" fmla="*/ 32 w 192"/>
                  <a:gd name="T75" fmla="*/ 136 h 176"/>
                  <a:gd name="T76" fmla="*/ 8 w 192"/>
                  <a:gd name="T77" fmla="*/ 40 h 176"/>
                  <a:gd name="T78" fmla="*/ 160 w 192"/>
                  <a:gd name="T79" fmla="*/ 40 h 176"/>
                  <a:gd name="T80" fmla="*/ 184 w 192"/>
                  <a:gd name="T81"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76">
                    <a:moveTo>
                      <a:pt x="188" y="0"/>
                    </a:moveTo>
                    <a:cubicBezTo>
                      <a:pt x="160" y="0"/>
                      <a:pt x="160" y="0"/>
                      <a:pt x="160" y="0"/>
                    </a:cubicBezTo>
                    <a:cubicBezTo>
                      <a:pt x="152" y="0"/>
                      <a:pt x="152" y="0"/>
                      <a:pt x="152" y="0"/>
                    </a:cubicBezTo>
                    <a:cubicBezTo>
                      <a:pt x="120" y="0"/>
                      <a:pt x="120" y="0"/>
                      <a:pt x="120" y="0"/>
                    </a:cubicBezTo>
                    <a:cubicBezTo>
                      <a:pt x="112" y="0"/>
                      <a:pt x="112" y="0"/>
                      <a:pt x="112" y="0"/>
                    </a:cubicBezTo>
                    <a:cubicBezTo>
                      <a:pt x="80" y="0"/>
                      <a:pt x="80" y="0"/>
                      <a:pt x="80" y="0"/>
                    </a:cubicBezTo>
                    <a:cubicBezTo>
                      <a:pt x="72" y="0"/>
                      <a:pt x="72" y="0"/>
                      <a:pt x="72" y="0"/>
                    </a:cubicBezTo>
                    <a:cubicBezTo>
                      <a:pt x="40" y="0"/>
                      <a:pt x="40" y="0"/>
                      <a:pt x="40" y="0"/>
                    </a:cubicBezTo>
                    <a:cubicBezTo>
                      <a:pt x="32" y="0"/>
                      <a:pt x="32" y="0"/>
                      <a:pt x="32" y="0"/>
                    </a:cubicBezTo>
                    <a:cubicBezTo>
                      <a:pt x="4" y="0"/>
                      <a:pt x="4" y="0"/>
                      <a:pt x="4" y="0"/>
                    </a:cubicBezTo>
                    <a:cubicBezTo>
                      <a:pt x="2" y="0"/>
                      <a:pt x="0" y="2"/>
                      <a:pt x="0" y="4"/>
                    </a:cubicBezTo>
                    <a:cubicBezTo>
                      <a:pt x="0" y="36"/>
                      <a:pt x="0" y="36"/>
                      <a:pt x="0" y="36"/>
                    </a:cubicBezTo>
                    <a:cubicBezTo>
                      <a:pt x="0" y="40"/>
                      <a:pt x="0" y="40"/>
                      <a:pt x="0" y="40"/>
                    </a:cubicBezTo>
                    <a:cubicBezTo>
                      <a:pt x="0" y="136"/>
                      <a:pt x="0" y="136"/>
                      <a:pt x="0" y="136"/>
                    </a:cubicBezTo>
                    <a:cubicBezTo>
                      <a:pt x="0" y="140"/>
                      <a:pt x="0" y="140"/>
                      <a:pt x="0" y="140"/>
                    </a:cubicBezTo>
                    <a:cubicBezTo>
                      <a:pt x="0" y="172"/>
                      <a:pt x="0" y="172"/>
                      <a:pt x="0" y="172"/>
                    </a:cubicBezTo>
                    <a:cubicBezTo>
                      <a:pt x="0" y="174"/>
                      <a:pt x="2" y="176"/>
                      <a:pt x="4" y="176"/>
                    </a:cubicBezTo>
                    <a:cubicBezTo>
                      <a:pt x="32" y="176"/>
                      <a:pt x="32" y="176"/>
                      <a:pt x="32" y="176"/>
                    </a:cubicBezTo>
                    <a:cubicBezTo>
                      <a:pt x="40" y="176"/>
                      <a:pt x="40" y="176"/>
                      <a:pt x="40" y="176"/>
                    </a:cubicBezTo>
                    <a:cubicBezTo>
                      <a:pt x="72" y="176"/>
                      <a:pt x="72" y="176"/>
                      <a:pt x="72" y="176"/>
                    </a:cubicBezTo>
                    <a:cubicBezTo>
                      <a:pt x="80" y="176"/>
                      <a:pt x="80" y="176"/>
                      <a:pt x="80" y="176"/>
                    </a:cubicBezTo>
                    <a:cubicBezTo>
                      <a:pt x="112" y="176"/>
                      <a:pt x="112" y="176"/>
                      <a:pt x="112" y="176"/>
                    </a:cubicBezTo>
                    <a:cubicBezTo>
                      <a:pt x="120" y="176"/>
                      <a:pt x="120" y="176"/>
                      <a:pt x="120" y="176"/>
                    </a:cubicBezTo>
                    <a:cubicBezTo>
                      <a:pt x="152" y="176"/>
                      <a:pt x="152" y="176"/>
                      <a:pt x="152" y="176"/>
                    </a:cubicBezTo>
                    <a:cubicBezTo>
                      <a:pt x="160" y="176"/>
                      <a:pt x="160" y="176"/>
                      <a:pt x="160" y="176"/>
                    </a:cubicBezTo>
                    <a:cubicBezTo>
                      <a:pt x="188" y="176"/>
                      <a:pt x="188" y="176"/>
                      <a:pt x="188" y="176"/>
                    </a:cubicBezTo>
                    <a:cubicBezTo>
                      <a:pt x="190" y="176"/>
                      <a:pt x="192" y="174"/>
                      <a:pt x="192" y="172"/>
                    </a:cubicBezTo>
                    <a:cubicBezTo>
                      <a:pt x="192" y="140"/>
                      <a:pt x="192" y="140"/>
                      <a:pt x="192" y="140"/>
                    </a:cubicBezTo>
                    <a:cubicBezTo>
                      <a:pt x="192" y="136"/>
                      <a:pt x="192" y="136"/>
                      <a:pt x="192" y="136"/>
                    </a:cubicBezTo>
                    <a:cubicBezTo>
                      <a:pt x="192" y="40"/>
                      <a:pt x="192" y="40"/>
                      <a:pt x="192" y="40"/>
                    </a:cubicBezTo>
                    <a:cubicBezTo>
                      <a:pt x="192" y="36"/>
                      <a:pt x="192" y="36"/>
                      <a:pt x="192" y="36"/>
                    </a:cubicBezTo>
                    <a:cubicBezTo>
                      <a:pt x="192" y="4"/>
                      <a:pt x="192" y="4"/>
                      <a:pt x="192" y="4"/>
                    </a:cubicBezTo>
                    <a:cubicBezTo>
                      <a:pt x="192" y="2"/>
                      <a:pt x="190" y="0"/>
                      <a:pt x="188" y="0"/>
                    </a:cubicBezTo>
                    <a:close/>
                    <a:moveTo>
                      <a:pt x="152" y="8"/>
                    </a:moveTo>
                    <a:cubicBezTo>
                      <a:pt x="160" y="8"/>
                      <a:pt x="160" y="8"/>
                      <a:pt x="160" y="8"/>
                    </a:cubicBezTo>
                    <a:cubicBezTo>
                      <a:pt x="160" y="32"/>
                      <a:pt x="160" y="32"/>
                      <a:pt x="160" y="32"/>
                    </a:cubicBezTo>
                    <a:cubicBezTo>
                      <a:pt x="152" y="32"/>
                      <a:pt x="152" y="32"/>
                      <a:pt x="152" y="32"/>
                    </a:cubicBezTo>
                    <a:lnTo>
                      <a:pt x="152" y="8"/>
                    </a:lnTo>
                    <a:close/>
                    <a:moveTo>
                      <a:pt x="112" y="8"/>
                    </a:moveTo>
                    <a:cubicBezTo>
                      <a:pt x="120" y="8"/>
                      <a:pt x="120" y="8"/>
                      <a:pt x="120" y="8"/>
                    </a:cubicBezTo>
                    <a:cubicBezTo>
                      <a:pt x="120" y="32"/>
                      <a:pt x="120" y="32"/>
                      <a:pt x="120" y="32"/>
                    </a:cubicBezTo>
                    <a:cubicBezTo>
                      <a:pt x="112" y="32"/>
                      <a:pt x="112" y="32"/>
                      <a:pt x="112" y="32"/>
                    </a:cubicBezTo>
                    <a:lnTo>
                      <a:pt x="112" y="8"/>
                    </a:lnTo>
                    <a:close/>
                    <a:moveTo>
                      <a:pt x="72" y="8"/>
                    </a:moveTo>
                    <a:cubicBezTo>
                      <a:pt x="80" y="8"/>
                      <a:pt x="80" y="8"/>
                      <a:pt x="80" y="8"/>
                    </a:cubicBezTo>
                    <a:cubicBezTo>
                      <a:pt x="80" y="32"/>
                      <a:pt x="80" y="32"/>
                      <a:pt x="80" y="32"/>
                    </a:cubicBezTo>
                    <a:cubicBezTo>
                      <a:pt x="72" y="32"/>
                      <a:pt x="72" y="32"/>
                      <a:pt x="72" y="32"/>
                    </a:cubicBezTo>
                    <a:lnTo>
                      <a:pt x="72" y="8"/>
                    </a:lnTo>
                    <a:close/>
                    <a:moveTo>
                      <a:pt x="32" y="8"/>
                    </a:moveTo>
                    <a:cubicBezTo>
                      <a:pt x="40" y="8"/>
                      <a:pt x="40" y="8"/>
                      <a:pt x="40" y="8"/>
                    </a:cubicBezTo>
                    <a:cubicBezTo>
                      <a:pt x="40" y="32"/>
                      <a:pt x="40" y="32"/>
                      <a:pt x="40" y="32"/>
                    </a:cubicBezTo>
                    <a:cubicBezTo>
                      <a:pt x="32" y="32"/>
                      <a:pt x="32" y="32"/>
                      <a:pt x="32" y="32"/>
                    </a:cubicBezTo>
                    <a:lnTo>
                      <a:pt x="32" y="8"/>
                    </a:lnTo>
                    <a:close/>
                    <a:moveTo>
                      <a:pt x="40" y="168"/>
                    </a:moveTo>
                    <a:cubicBezTo>
                      <a:pt x="32" y="168"/>
                      <a:pt x="32" y="168"/>
                      <a:pt x="32" y="168"/>
                    </a:cubicBezTo>
                    <a:cubicBezTo>
                      <a:pt x="32" y="144"/>
                      <a:pt x="32" y="144"/>
                      <a:pt x="32" y="144"/>
                    </a:cubicBezTo>
                    <a:cubicBezTo>
                      <a:pt x="40" y="144"/>
                      <a:pt x="40" y="144"/>
                      <a:pt x="40" y="144"/>
                    </a:cubicBezTo>
                    <a:lnTo>
                      <a:pt x="40" y="168"/>
                    </a:lnTo>
                    <a:close/>
                    <a:moveTo>
                      <a:pt x="80" y="168"/>
                    </a:moveTo>
                    <a:cubicBezTo>
                      <a:pt x="72" y="168"/>
                      <a:pt x="72" y="168"/>
                      <a:pt x="72" y="168"/>
                    </a:cubicBezTo>
                    <a:cubicBezTo>
                      <a:pt x="72" y="144"/>
                      <a:pt x="72" y="144"/>
                      <a:pt x="72" y="144"/>
                    </a:cubicBezTo>
                    <a:cubicBezTo>
                      <a:pt x="80" y="144"/>
                      <a:pt x="80" y="144"/>
                      <a:pt x="80" y="144"/>
                    </a:cubicBezTo>
                    <a:lnTo>
                      <a:pt x="80" y="168"/>
                    </a:lnTo>
                    <a:close/>
                    <a:moveTo>
                      <a:pt x="120" y="168"/>
                    </a:moveTo>
                    <a:cubicBezTo>
                      <a:pt x="112" y="168"/>
                      <a:pt x="112" y="168"/>
                      <a:pt x="112" y="168"/>
                    </a:cubicBezTo>
                    <a:cubicBezTo>
                      <a:pt x="112" y="144"/>
                      <a:pt x="112" y="144"/>
                      <a:pt x="112" y="144"/>
                    </a:cubicBezTo>
                    <a:cubicBezTo>
                      <a:pt x="120" y="144"/>
                      <a:pt x="120" y="144"/>
                      <a:pt x="120" y="144"/>
                    </a:cubicBezTo>
                    <a:lnTo>
                      <a:pt x="120" y="168"/>
                    </a:lnTo>
                    <a:close/>
                    <a:moveTo>
                      <a:pt x="160" y="168"/>
                    </a:moveTo>
                    <a:cubicBezTo>
                      <a:pt x="152" y="168"/>
                      <a:pt x="152" y="168"/>
                      <a:pt x="152" y="168"/>
                    </a:cubicBezTo>
                    <a:cubicBezTo>
                      <a:pt x="152" y="144"/>
                      <a:pt x="152" y="144"/>
                      <a:pt x="152" y="144"/>
                    </a:cubicBezTo>
                    <a:cubicBezTo>
                      <a:pt x="160" y="144"/>
                      <a:pt x="160" y="144"/>
                      <a:pt x="160" y="144"/>
                    </a:cubicBezTo>
                    <a:lnTo>
                      <a:pt x="160" y="168"/>
                    </a:lnTo>
                    <a:close/>
                    <a:moveTo>
                      <a:pt x="184" y="136"/>
                    </a:moveTo>
                    <a:cubicBezTo>
                      <a:pt x="160" y="136"/>
                      <a:pt x="160" y="136"/>
                      <a:pt x="160" y="136"/>
                    </a:cubicBezTo>
                    <a:cubicBezTo>
                      <a:pt x="32" y="136"/>
                      <a:pt x="32" y="136"/>
                      <a:pt x="32" y="136"/>
                    </a:cubicBezTo>
                    <a:cubicBezTo>
                      <a:pt x="8" y="136"/>
                      <a:pt x="8" y="136"/>
                      <a:pt x="8" y="136"/>
                    </a:cubicBezTo>
                    <a:cubicBezTo>
                      <a:pt x="8" y="40"/>
                      <a:pt x="8" y="40"/>
                      <a:pt x="8" y="40"/>
                    </a:cubicBezTo>
                    <a:cubicBezTo>
                      <a:pt x="32" y="40"/>
                      <a:pt x="32" y="40"/>
                      <a:pt x="32" y="40"/>
                    </a:cubicBezTo>
                    <a:cubicBezTo>
                      <a:pt x="160" y="40"/>
                      <a:pt x="160" y="40"/>
                      <a:pt x="160" y="40"/>
                    </a:cubicBezTo>
                    <a:cubicBezTo>
                      <a:pt x="184" y="40"/>
                      <a:pt x="184" y="40"/>
                      <a:pt x="184" y="40"/>
                    </a:cubicBezTo>
                    <a:lnTo>
                      <a:pt x="18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a:ea typeface="宋体"/>
                </a:endParaRPr>
              </a:p>
            </p:txBody>
          </p:sp>
        </p:grpSp>
      </p:grpSp>
      <p:grpSp>
        <p:nvGrpSpPr>
          <p:cNvPr id="30" name="组合 29"/>
          <p:cNvGrpSpPr/>
          <p:nvPr/>
        </p:nvGrpSpPr>
        <p:grpSpPr>
          <a:xfrm>
            <a:off x="2837503" y="3018234"/>
            <a:ext cx="1440000" cy="1440000"/>
            <a:chOff x="2837503" y="2154138"/>
            <a:chExt cx="1440000" cy="1440000"/>
          </a:xfrm>
        </p:grpSpPr>
        <p:sp>
          <p:nvSpPr>
            <p:cNvPr id="31" name="任意多边形 30"/>
            <p:cNvSpPr/>
            <p:nvPr/>
          </p:nvSpPr>
          <p:spPr bwMode="auto">
            <a:xfrm>
              <a:off x="2837503" y="2154138"/>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2" name="Freeform 10"/>
            <p:cNvSpPr>
              <a:spLocks noEditPoints="1"/>
            </p:cNvSpPr>
            <p:nvPr/>
          </p:nvSpPr>
          <p:spPr bwMode="auto">
            <a:xfrm>
              <a:off x="3232828" y="2630632"/>
              <a:ext cx="649350" cy="487012"/>
            </a:xfrm>
            <a:custGeom>
              <a:avLst/>
              <a:gdLst>
                <a:gd name="T0" fmla="*/ 163 w 210"/>
                <a:gd name="T1" fmla="*/ 0 h 192"/>
                <a:gd name="T2" fmla="*/ 172 w 210"/>
                <a:gd name="T3" fmla="*/ 10 h 192"/>
                <a:gd name="T4" fmla="*/ 156 w 210"/>
                <a:gd name="T5" fmla="*/ 55 h 192"/>
                <a:gd name="T6" fmla="*/ 37 w 210"/>
                <a:gd name="T7" fmla="*/ 17 h 192"/>
                <a:gd name="T8" fmla="*/ 45 w 210"/>
                <a:gd name="T9" fmla="*/ 24 h 192"/>
                <a:gd name="T10" fmla="*/ 59 w 210"/>
                <a:gd name="T11" fmla="*/ 36 h 192"/>
                <a:gd name="T12" fmla="*/ 37 w 210"/>
                <a:gd name="T13" fmla="*/ 45 h 192"/>
                <a:gd name="T14" fmla="*/ 45 w 210"/>
                <a:gd name="T15" fmla="*/ 52 h 192"/>
                <a:gd name="T16" fmla="*/ 59 w 210"/>
                <a:gd name="T17" fmla="*/ 64 h 192"/>
                <a:gd name="T18" fmla="*/ 37 w 210"/>
                <a:gd name="T19" fmla="*/ 74 h 192"/>
                <a:gd name="T20" fmla="*/ 45 w 210"/>
                <a:gd name="T21" fmla="*/ 78 h 192"/>
                <a:gd name="T22" fmla="*/ 59 w 210"/>
                <a:gd name="T23" fmla="*/ 90 h 192"/>
                <a:gd name="T24" fmla="*/ 37 w 210"/>
                <a:gd name="T25" fmla="*/ 100 h 192"/>
                <a:gd name="T26" fmla="*/ 45 w 210"/>
                <a:gd name="T27" fmla="*/ 104 h 192"/>
                <a:gd name="T28" fmla="*/ 59 w 210"/>
                <a:gd name="T29" fmla="*/ 116 h 192"/>
                <a:gd name="T30" fmla="*/ 37 w 210"/>
                <a:gd name="T31" fmla="*/ 128 h 192"/>
                <a:gd name="T32" fmla="*/ 45 w 210"/>
                <a:gd name="T33" fmla="*/ 135 h 192"/>
                <a:gd name="T34" fmla="*/ 59 w 210"/>
                <a:gd name="T35" fmla="*/ 147 h 192"/>
                <a:gd name="T36" fmla="*/ 37 w 210"/>
                <a:gd name="T37" fmla="*/ 156 h 192"/>
                <a:gd name="T38" fmla="*/ 37 w 210"/>
                <a:gd name="T39" fmla="*/ 175 h 192"/>
                <a:gd name="T40" fmla="*/ 156 w 210"/>
                <a:gd name="T41" fmla="*/ 137 h 192"/>
                <a:gd name="T42" fmla="*/ 172 w 210"/>
                <a:gd name="T43" fmla="*/ 182 h 192"/>
                <a:gd name="T44" fmla="*/ 163 w 210"/>
                <a:gd name="T45" fmla="*/ 192 h 192"/>
                <a:gd name="T46" fmla="*/ 21 w 210"/>
                <a:gd name="T47" fmla="*/ 192 h 192"/>
                <a:gd name="T48" fmla="*/ 21 w 210"/>
                <a:gd name="T49" fmla="*/ 170 h 192"/>
                <a:gd name="T50" fmla="*/ 0 w 210"/>
                <a:gd name="T51" fmla="*/ 154 h 192"/>
                <a:gd name="T52" fmla="*/ 21 w 210"/>
                <a:gd name="T53" fmla="*/ 140 h 192"/>
                <a:gd name="T54" fmla="*/ 0 w 210"/>
                <a:gd name="T55" fmla="*/ 126 h 192"/>
                <a:gd name="T56" fmla="*/ 21 w 210"/>
                <a:gd name="T57" fmla="*/ 114 h 192"/>
                <a:gd name="T58" fmla="*/ 0 w 210"/>
                <a:gd name="T59" fmla="*/ 97 h 192"/>
                <a:gd name="T60" fmla="*/ 21 w 210"/>
                <a:gd name="T61" fmla="*/ 88 h 192"/>
                <a:gd name="T62" fmla="*/ 0 w 210"/>
                <a:gd name="T63" fmla="*/ 71 h 192"/>
                <a:gd name="T64" fmla="*/ 21 w 210"/>
                <a:gd name="T65" fmla="*/ 59 h 192"/>
                <a:gd name="T66" fmla="*/ 0 w 210"/>
                <a:gd name="T67" fmla="*/ 45 h 192"/>
                <a:gd name="T68" fmla="*/ 21 w 210"/>
                <a:gd name="T69" fmla="*/ 10 h 192"/>
                <a:gd name="T70" fmla="*/ 30 w 210"/>
                <a:gd name="T71" fmla="*/ 0 h 192"/>
                <a:gd name="T72" fmla="*/ 73 w 210"/>
                <a:gd name="T73" fmla="*/ 102 h 192"/>
                <a:gd name="T74" fmla="*/ 96 w 210"/>
                <a:gd name="T75" fmla="*/ 92 h 192"/>
                <a:gd name="T76" fmla="*/ 73 w 210"/>
                <a:gd name="T77" fmla="*/ 71 h 192"/>
                <a:gd name="T78" fmla="*/ 115 w 210"/>
                <a:gd name="T79" fmla="*/ 81 h 192"/>
                <a:gd name="T80" fmla="*/ 73 w 210"/>
                <a:gd name="T81" fmla="*/ 71 h 192"/>
                <a:gd name="T82" fmla="*/ 73 w 210"/>
                <a:gd name="T83" fmla="*/ 62 h 192"/>
                <a:gd name="T84" fmla="*/ 134 w 210"/>
                <a:gd name="T85" fmla="*/ 52 h 192"/>
                <a:gd name="T86" fmla="*/ 73 w 210"/>
                <a:gd name="T87" fmla="*/ 33 h 192"/>
                <a:gd name="T88" fmla="*/ 134 w 210"/>
                <a:gd name="T89" fmla="*/ 41 h 192"/>
                <a:gd name="T90" fmla="*/ 73 w 210"/>
                <a:gd name="T91" fmla="*/ 33 h 192"/>
                <a:gd name="T92" fmla="*/ 111 w 210"/>
                <a:gd name="T93" fmla="*/ 152 h 192"/>
                <a:gd name="T94" fmla="*/ 111 w 210"/>
                <a:gd name="T95" fmla="*/ 137 h 192"/>
                <a:gd name="T96" fmla="*/ 99 w 210"/>
                <a:gd name="T97" fmla="*/ 140 h 192"/>
                <a:gd name="T98" fmla="*/ 186 w 210"/>
                <a:gd name="T99" fmla="*/ 43 h 192"/>
                <a:gd name="T100" fmla="*/ 134 w 210"/>
                <a:gd name="T101" fmla="*/ 140 h 192"/>
                <a:gd name="T102" fmla="*/ 186 w 210"/>
                <a:gd name="T103" fmla="*/ 4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92">
                  <a:moveTo>
                    <a:pt x="30" y="0"/>
                  </a:moveTo>
                  <a:lnTo>
                    <a:pt x="163" y="0"/>
                  </a:lnTo>
                  <a:lnTo>
                    <a:pt x="172" y="0"/>
                  </a:lnTo>
                  <a:lnTo>
                    <a:pt x="172" y="10"/>
                  </a:lnTo>
                  <a:lnTo>
                    <a:pt x="172" y="41"/>
                  </a:lnTo>
                  <a:lnTo>
                    <a:pt x="156" y="55"/>
                  </a:lnTo>
                  <a:lnTo>
                    <a:pt x="156" y="17"/>
                  </a:lnTo>
                  <a:lnTo>
                    <a:pt x="37" y="17"/>
                  </a:lnTo>
                  <a:lnTo>
                    <a:pt x="37" y="29"/>
                  </a:lnTo>
                  <a:lnTo>
                    <a:pt x="45" y="24"/>
                  </a:lnTo>
                  <a:lnTo>
                    <a:pt x="54" y="22"/>
                  </a:lnTo>
                  <a:lnTo>
                    <a:pt x="59" y="36"/>
                  </a:lnTo>
                  <a:lnTo>
                    <a:pt x="52" y="41"/>
                  </a:lnTo>
                  <a:lnTo>
                    <a:pt x="37" y="45"/>
                  </a:lnTo>
                  <a:lnTo>
                    <a:pt x="37" y="55"/>
                  </a:lnTo>
                  <a:lnTo>
                    <a:pt x="45" y="52"/>
                  </a:lnTo>
                  <a:lnTo>
                    <a:pt x="54" y="48"/>
                  </a:lnTo>
                  <a:lnTo>
                    <a:pt x="59" y="64"/>
                  </a:lnTo>
                  <a:lnTo>
                    <a:pt x="52" y="67"/>
                  </a:lnTo>
                  <a:lnTo>
                    <a:pt x="37" y="74"/>
                  </a:lnTo>
                  <a:lnTo>
                    <a:pt x="37" y="83"/>
                  </a:lnTo>
                  <a:lnTo>
                    <a:pt x="45" y="78"/>
                  </a:lnTo>
                  <a:lnTo>
                    <a:pt x="54" y="76"/>
                  </a:lnTo>
                  <a:lnTo>
                    <a:pt x="59" y="90"/>
                  </a:lnTo>
                  <a:lnTo>
                    <a:pt x="52" y="95"/>
                  </a:lnTo>
                  <a:lnTo>
                    <a:pt x="37" y="100"/>
                  </a:lnTo>
                  <a:lnTo>
                    <a:pt x="37" y="109"/>
                  </a:lnTo>
                  <a:lnTo>
                    <a:pt x="45" y="104"/>
                  </a:lnTo>
                  <a:lnTo>
                    <a:pt x="54" y="102"/>
                  </a:lnTo>
                  <a:lnTo>
                    <a:pt x="59" y="116"/>
                  </a:lnTo>
                  <a:lnTo>
                    <a:pt x="52" y="121"/>
                  </a:lnTo>
                  <a:lnTo>
                    <a:pt x="37" y="128"/>
                  </a:lnTo>
                  <a:lnTo>
                    <a:pt x="37" y="137"/>
                  </a:lnTo>
                  <a:lnTo>
                    <a:pt x="45" y="135"/>
                  </a:lnTo>
                  <a:lnTo>
                    <a:pt x="54" y="130"/>
                  </a:lnTo>
                  <a:lnTo>
                    <a:pt x="59" y="147"/>
                  </a:lnTo>
                  <a:lnTo>
                    <a:pt x="52" y="149"/>
                  </a:lnTo>
                  <a:lnTo>
                    <a:pt x="37" y="156"/>
                  </a:lnTo>
                  <a:lnTo>
                    <a:pt x="37" y="170"/>
                  </a:lnTo>
                  <a:lnTo>
                    <a:pt x="37" y="175"/>
                  </a:lnTo>
                  <a:lnTo>
                    <a:pt x="156" y="175"/>
                  </a:lnTo>
                  <a:lnTo>
                    <a:pt x="156" y="137"/>
                  </a:lnTo>
                  <a:lnTo>
                    <a:pt x="172" y="123"/>
                  </a:lnTo>
                  <a:lnTo>
                    <a:pt x="172" y="182"/>
                  </a:lnTo>
                  <a:lnTo>
                    <a:pt x="172" y="192"/>
                  </a:lnTo>
                  <a:lnTo>
                    <a:pt x="163" y="192"/>
                  </a:lnTo>
                  <a:lnTo>
                    <a:pt x="30" y="192"/>
                  </a:lnTo>
                  <a:lnTo>
                    <a:pt x="21" y="192"/>
                  </a:lnTo>
                  <a:lnTo>
                    <a:pt x="21" y="182"/>
                  </a:lnTo>
                  <a:lnTo>
                    <a:pt x="21" y="170"/>
                  </a:lnTo>
                  <a:lnTo>
                    <a:pt x="4" y="170"/>
                  </a:lnTo>
                  <a:lnTo>
                    <a:pt x="0" y="154"/>
                  </a:lnTo>
                  <a:lnTo>
                    <a:pt x="21" y="144"/>
                  </a:lnTo>
                  <a:lnTo>
                    <a:pt x="21" y="140"/>
                  </a:lnTo>
                  <a:lnTo>
                    <a:pt x="4" y="140"/>
                  </a:lnTo>
                  <a:lnTo>
                    <a:pt x="0" y="126"/>
                  </a:lnTo>
                  <a:lnTo>
                    <a:pt x="21" y="116"/>
                  </a:lnTo>
                  <a:lnTo>
                    <a:pt x="21" y="114"/>
                  </a:lnTo>
                  <a:lnTo>
                    <a:pt x="4" y="114"/>
                  </a:lnTo>
                  <a:lnTo>
                    <a:pt x="0" y="97"/>
                  </a:lnTo>
                  <a:lnTo>
                    <a:pt x="21" y="90"/>
                  </a:lnTo>
                  <a:lnTo>
                    <a:pt x="21" y="88"/>
                  </a:lnTo>
                  <a:lnTo>
                    <a:pt x="4" y="88"/>
                  </a:lnTo>
                  <a:lnTo>
                    <a:pt x="0" y="71"/>
                  </a:lnTo>
                  <a:lnTo>
                    <a:pt x="21" y="62"/>
                  </a:lnTo>
                  <a:lnTo>
                    <a:pt x="21" y="59"/>
                  </a:lnTo>
                  <a:lnTo>
                    <a:pt x="4" y="59"/>
                  </a:lnTo>
                  <a:lnTo>
                    <a:pt x="0" y="45"/>
                  </a:lnTo>
                  <a:lnTo>
                    <a:pt x="21" y="36"/>
                  </a:lnTo>
                  <a:lnTo>
                    <a:pt x="21" y="10"/>
                  </a:lnTo>
                  <a:lnTo>
                    <a:pt x="21" y="0"/>
                  </a:lnTo>
                  <a:lnTo>
                    <a:pt x="30" y="0"/>
                  </a:lnTo>
                  <a:close/>
                  <a:moveTo>
                    <a:pt x="73" y="92"/>
                  </a:moveTo>
                  <a:lnTo>
                    <a:pt x="73" y="102"/>
                  </a:lnTo>
                  <a:lnTo>
                    <a:pt x="96" y="102"/>
                  </a:lnTo>
                  <a:lnTo>
                    <a:pt x="96" y="92"/>
                  </a:lnTo>
                  <a:lnTo>
                    <a:pt x="73" y="92"/>
                  </a:lnTo>
                  <a:close/>
                  <a:moveTo>
                    <a:pt x="73" y="71"/>
                  </a:moveTo>
                  <a:lnTo>
                    <a:pt x="73" y="81"/>
                  </a:lnTo>
                  <a:lnTo>
                    <a:pt x="115" y="81"/>
                  </a:lnTo>
                  <a:lnTo>
                    <a:pt x="115" y="71"/>
                  </a:lnTo>
                  <a:lnTo>
                    <a:pt x="73" y="71"/>
                  </a:lnTo>
                  <a:close/>
                  <a:moveTo>
                    <a:pt x="73" y="52"/>
                  </a:moveTo>
                  <a:lnTo>
                    <a:pt x="73" y="62"/>
                  </a:lnTo>
                  <a:lnTo>
                    <a:pt x="134" y="62"/>
                  </a:lnTo>
                  <a:lnTo>
                    <a:pt x="134" y="52"/>
                  </a:lnTo>
                  <a:lnTo>
                    <a:pt x="73" y="52"/>
                  </a:lnTo>
                  <a:close/>
                  <a:moveTo>
                    <a:pt x="73" y="33"/>
                  </a:moveTo>
                  <a:lnTo>
                    <a:pt x="73" y="41"/>
                  </a:lnTo>
                  <a:lnTo>
                    <a:pt x="134" y="41"/>
                  </a:lnTo>
                  <a:lnTo>
                    <a:pt x="134" y="33"/>
                  </a:lnTo>
                  <a:lnTo>
                    <a:pt x="73" y="33"/>
                  </a:lnTo>
                  <a:close/>
                  <a:moveTo>
                    <a:pt x="96" y="152"/>
                  </a:moveTo>
                  <a:lnTo>
                    <a:pt x="111" y="152"/>
                  </a:lnTo>
                  <a:lnTo>
                    <a:pt x="122" y="152"/>
                  </a:lnTo>
                  <a:lnTo>
                    <a:pt x="111" y="137"/>
                  </a:lnTo>
                  <a:lnTo>
                    <a:pt x="99" y="126"/>
                  </a:lnTo>
                  <a:lnTo>
                    <a:pt x="99" y="140"/>
                  </a:lnTo>
                  <a:lnTo>
                    <a:pt x="96" y="152"/>
                  </a:lnTo>
                  <a:close/>
                  <a:moveTo>
                    <a:pt x="186" y="43"/>
                  </a:moveTo>
                  <a:lnTo>
                    <a:pt x="111" y="116"/>
                  </a:lnTo>
                  <a:lnTo>
                    <a:pt x="134" y="140"/>
                  </a:lnTo>
                  <a:lnTo>
                    <a:pt x="210" y="67"/>
                  </a:lnTo>
                  <a:lnTo>
                    <a:pt x="186" y="43"/>
                  </a:lnTo>
                  <a:close/>
                </a:path>
              </a:pathLst>
            </a:custGeom>
            <a:solidFill>
              <a:schemeClr val="bg1"/>
            </a:solidFill>
            <a:ln>
              <a:noFill/>
            </a:ln>
          </p:spPr>
          <p:txBody>
            <a:bodyPr lIns="91436" tIns="45718" rIns="91436" bIns="45718"/>
            <a:lstStyle/>
            <a:p>
              <a:pPr defTabSz="685766" fontAlgn="base">
                <a:spcBef>
                  <a:spcPct val="0"/>
                </a:spcBef>
                <a:spcAft>
                  <a:spcPct val="0"/>
                </a:spcAft>
              </a:pPr>
              <a:endParaRPr lang="zh-CN" altLang="en-US">
                <a:solidFill>
                  <a:srgbClr val="000000"/>
                </a:solidFill>
                <a:latin typeface="Arial" panose="020B0604020202020204" pitchFamily="34" charset="0"/>
              </a:endParaRPr>
            </a:p>
          </p:txBody>
        </p:sp>
      </p:grpSp>
      <p:sp>
        <p:nvSpPr>
          <p:cNvPr id="33" name="流程图: 延期 32"/>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平行运行</a:t>
            </a:r>
            <a:endParaRPr lang="zh-CN" altLang="en-US" sz="2400" b="1" dirty="0">
              <a:solidFill>
                <a:srgbClr val="E44860"/>
              </a:solidFill>
              <a:latin typeface="微软雅黑" pitchFamily="34" charset="-122"/>
              <a:ea typeface="微软雅黑" pitchFamily="34" charset="-122"/>
            </a:endParaRP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38"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39" name="文本框 38"/>
          <p:cNvSpPr txBox="1"/>
          <p:nvPr/>
        </p:nvSpPr>
        <p:spPr>
          <a:xfrm>
            <a:off x="730416" y="1277049"/>
            <a:ext cx="7695561" cy="1438855"/>
          </a:xfrm>
          <a:prstGeom prst="rect">
            <a:avLst/>
          </a:prstGeom>
          <a:noFill/>
        </p:spPr>
        <p:txBody>
          <a:bodyPr wrap="square" rtlCol="0">
            <a:spAutoFit/>
          </a:bodyPr>
          <a:lstStyle/>
          <a:p>
            <a:pPr>
              <a:lnSpc>
                <a:spcPts val="3500"/>
              </a:lnSpc>
              <a:spcBef>
                <a:spcPts val="600"/>
              </a:spcBef>
              <a:defRPr/>
            </a:pPr>
            <a:r>
              <a:rPr lang="en-US" altLang="zh-CN" sz="2800" dirty="0" smtClean="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所谓</a:t>
            </a:r>
            <a:r>
              <a:rPr lang="zh-CN" altLang="zh-CN" sz="2800" b="1" dirty="0">
                <a:solidFill>
                  <a:schemeClr val="accent2"/>
                </a:solidFill>
                <a:latin typeface="微软雅黑" panose="020B0503020204020204" pitchFamily="34" charset="-122"/>
                <a:ea typeface="微软雅黑" panose="020B0503020204020204" pitchFamily="34" charset="-122"/>
              </a:rPr>
              <a:t>平行运行</a:t>
            </a:r>
            <a:r>
              <a:rPr lang="zh-CN" altLang="zh-CN" sz="2800" dirty="0">
                <a:latin typeface="微软雅黑" panose="020B0503020204020204" pitchFamily="34" charset="-122"/>
                <a:ea typeface="微软雅黑" panose="020B0503020204020204" pitchFamily="34" charset="-122"/>
              </a:rPr>
              <a:t>就是同时运行新开发出来的系统和将被它取代的旧系统，以便比较新旧两个系统的处理结果。这样做的具体目的有如下几点。</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548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2000"/>
                            </p:stCondLst>
                            <p:childTnLst>
                              <p:par>
                                <p:cTn id="25" presetID="23" presetClass="entr" presetSubtype="272"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strVal val="2/3*#ppt_w"/>
                                          </p:val>
                                        </p:tav>
                                        <p:tav tm="100000">
                                          <p:val>
                                            <p:strVal val="#ppt_w"/>
                                          </p:val>
                                        </p:tav>
                                      </p:tavLst>
                                    </p:anim>
                                    <p:anim calcmode="lin" valueType="num">
                                      <p:cBhvr>
                                        <p:cTn id="28" dur="500" fill="hold"/>
                                        <p:tgtEl>
                                          <p:spTgt spid="30"/>
                                        </p:tgtEl>
                                        <p:attrNameLst>
                                          <p:attrName>ppt_h</p:attrName>
                                        </p:attrNameLst>
                                      </p:cBhvr>
                                      <p:tavLst>
                                        <p:tav tm="0">
                                          <p:val>
                                            <p:strVal val="2/3*#ppt_h"/>
                                          </p:val>
                                        </p:tav>
                                        <p:tav tm="100000">
                                          <p:val>
                                            <p:strVal val="#ppt_h"/>
                                          </p:val>
                                        </p:tav>
                                      </p:tavLst>
                                    </p:anim>
                                  </p:childTnLst>
                                </p:cTn>
                              </p:par>
                              <p:par>
                                <p:cTn id="29" presetID="23" presetClass="entr" presetSubtype="272"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2/3*#ppt_w"/>
                                          </p:val>
                                        </p:tav>
                                        <p:tav tm="100000">
                                          <p:val>
                                            <p:strVal val="#ppt_w"/>
                                          </p:val>
                                        </p:tav>
                                      </p:tavLst>
                                    </p:anim>
                                    <p:anim calcmode="lin" valueType="num">
                                      <p:cBhvr>
                                        <p:cTn id="32" dur="500" fill="hold"/>
                                        <p:tgtEl>
                                          <p:spTgt spid="7"/>
                                        </p:tgtEl>
                                        <p:attrNameLst>
                                          <p:attrName>ppt_h</p:attrName>
                                        </p:attrNameLst>
                                      </p:cBhvr>
                                      <p:tavLst>
                                        <p:tav tm="0">
                                          <p:val>
                                            <p:strVal val="2/3*#ppt_h"/>
                                          </p:val>
                                        </p:tav>
                                        <p:tav tm="100000">
                                          <p:val>
                                            <p:strVal val="#ppt_h"/>
                                          </p:val>
                                        </p:tav>
                                      </p:tavLst>
                                    </p:anim>
                                  </p:childTnLst>
                                </p:cTn>
                              </p:par>
                              <p:par>
                                <p:cTn id="33" presetID="23" presetClass="entr" presetSubtype="272"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strVal val="2/3*#ppt_w"/>
                                          </p:val>
                                        </p:tav>
                                        <p:tav tm="100000">
                                          <p:val>
                                            <p:strVal val="#ppt_w"/>
                                          </p:val>
                                        </p:tav>
                                      </p:tavLst>
                                    </p:anim>
                                    <p:anim calcmode="lin" valueType="num">
                                      <p:cBhvr>
                                        <p:cTn id="36" dur="500" fill="hold"/>
                                        <p:tgtEl>
                                          <p:spTgt spid="12"/>
                                        </p:tgtEl>
                                        <p:attrNameLst>
                                          <p:attrName>ppt_h</p:attrName>
                                        </p:attrNameLst>
                                      </p:cBhvr>
                                      <p:tavLst>
                                        <p:tav tm="0">
                                          <p:val>
                                            <p:strVal val="2/3*#ppt_h"/>
                                          </p:val>
                                        </p:tav>
                                        <p:tav tm="100000">
                                          <p:val>
                                            <p:strVal val="#ppt_h"/>
                                          </p:val>
                                        </p:tav>
                                      </p:tavLst>
                                    </p:anim>
                                  </p:childTnLst>
                                </p:cTn>
                              </p:par>
                              <p:par>
                                <p:cTn id="37" presetID="23" presetClass="entr" presetSubtype="272"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strVal val="2/3*#ppt_w"/>
                                          </p:val>
                                        </p:tav>
                                        <p:tav tm="100000">
                                          <p:val>
                                            <p:strVal val="#ppt_w"/>
                                          </p:val>
                                        </p:tav>
                                      </p:tavLst>
                                    </p:anim>
                                    <p:anim calcmode="lin" valueType="num">
                                      <p:cBhvr>
                                        <p:cTn id="40" dur="500" fill="hold"/>
                                        <p:tgtEl>
                                          <p:spTgt spid="25"/>
                                        </p:tgtEl>
                                        <p:attrNameLst>
                                          <p:attrName>ppt_h</p:attrName>
                                        </p:attrNameLst>
                                      </p:cBhvr>
                                      <p:tavLst>
                                        <p:tav tm="0">
                                          <p:val>
                                            <p:strVal val="2/3*#ppt_h"/>
                                          </p:val>
                                        </p:tav>
                                        <p:tav tm="100000">
                                          <p:val>
                                            <p:strVal val="#ppt_h"/>
                                          </p:val>
                                        </p:tav>
                                      </p:tavLst>
                                    </p:anim>
                                  </p:childTnLst>
                                </p:cTn>
                              </p:par>
                            </p:childTnLst>
                          </p:cTn>
                        </p:par>
                        <p:par>
                          <p:cTn id="41" fill="hold">
                            <p:stCondLst>
                              <p:cond delay="2500"/>
                            </p:stCondLst>
                            <p:childTnLst>
                              <p:par>
                                <p:cTn id="42" presetID="22" presetClass="entr" presetSubtype="2"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par>
                          <p:cTn id="45" fill="hold">
                            <p:stCondLst>
                              <p:cond delay="3000"/>
                            </p:stCondLst>
                            <p:childTnLst>
                              <p:par>
                                <p:cTn id="46" presetID="22" presetClass="entr" presetSubtype="2"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33" grpId="0" animBg="1"/>
      <p:bldP spid="34"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8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4"/>
                                        </p:tgtEl>
                                        <p:attrNameLst>
                                          <p:attrName>ppt_x</p:attrName>
                                        </p:attrNameLst>
                                      </p:cBhvr>
                                      <p:tavLst>
                                        <p:tav tm="0">
                                          <p:val>
                                            <p:strVal val="ppt_x"/>
                                          </p:val>
                                        </p:tav>
                                        <p:tav tm="100000">
                                          <p:val>
                                            <p:strVal val="ppt_x"/>
                                          </p:val>
                                        </p:tav>
                                      </p:tavLst>
                                    </p:anim>
                                    <p:anim calcmode="lin" valueType="num">
                                      <p:cBhvr additive="base">
                                        <p:cTn id="15" dur="500"/>
                                        <p:tgtEl>
                                          <p:spTgt spid="54"/>
                                        </p:tgtEl>
                                        <p:attrNameLst>
                                          <p:attrName>ppt_y</p:attrName>
                                        </p:attrNameLst>
                                      </p:cBhvr>
                                      <p:tavLst>
                                        <p:tav tm="0">
                                          <p:val>
                                            <p:strVal val="ppt_y"/>
                                          </p:val>
                                        </p:tav>
                                        <p:tav tm="100000">
                                          <p:val>
                                            <p:strVal val="0-ppt_h/2"/>
                                          </p:val>
                                        </p:tav>
                                      </p:tavLst>
                                    </p:anim>
                                    <p:set>
                                      <p:cBhvr>
                                        <p:cTn id="16" dur="1" fill="hold">
                                          <p:stCondLst>
                                            <p:cond delay="499"/>
                                          </p:stCondLst>
                                        </p:cTn>
                                        <p:tgtEl>
                                          <p:spTgt spid="54"/>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59"/>
                                        </p:tgtEl>
                                        <p:attrNameLst>
                                          <p:attrName>ppt_x</p:attrName>
                                        </p:attrNameLst>
                                      </p:cBhvr>
                                      <p:tavLst>
                                        <p:tav tm="0">
                                          <p:val>
                                            <p:strVal val="ppt_x"/>
                                          </p:val>
                                        </p:tav>
                                        <p:tav tm="100000">
                                          <p:val>
                                            <p:strVal val="ppt_x"/>
                                          </p:val>
                                        </p:tav>
                                      </p:tavLst>
                                    </p:anim>
                                    <p:anim calcmode="lin" valueType="num">
                                      <p:cBhvr additive="base">
                                        <p:cTn id="19" dur="500"/>
                                        <p:tgtEl>
                                          <p:spTgt spid="59"/>
                                        </p:tgtEl>
                                        <p:attrNameLst>
                                          <p:attrName>ppt_y</p:attrName>
                                        </p:attrNameLst>
                                      </p:cBhvr>
                                      <p:tavLst>
                                        <p:tav tm="0">
                                          <p:val>
                                            <p:strVal val="ppt_y"/>
                                          </p:val>
                                        </p:tav>
                                        <p:tav tm="100000">
                                          <p:val>
                                            <p:strVal val="0-ppt_h/2"/>
                                          </p:val>
                                        </p:tav>
                                      </p:tavLst>
                                    </p:anim>
                                    <p:set>
                                      <p:cBhvr>
                                        <p:cTn id="20" dur="1" fill="hold">
                                          <p:stCondLst>
                                            <p:cond delay="499"/>
                                          </p:stCondLst>
                                        </p:cTn>
                                        <p:tgtEl>
                                          <p:spTgt spid="59"/>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64"/>
                                        </p:tgtEl>
                                      </p:cBhvr>
                                    </p:animEffect>
                                    <p:animScale>
                                      <p:cBhvr>
                                        <p:cTn id="28" dur="375"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图: 延期 32"/>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873699"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38"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39" name="文本框 38"/>
          <p:cNvSpPr txBox="1"/>
          <p:nvPr/>
        </p:nvSpPr>
        <p:spPr>
          <a:xfrm>
            <a:off x="539552" y="4848007"/>
            <a:ext cx="10550906" cy="1592744"/>
          </a:xfrm>
          <a:prstGeom prst="rect">
            <a:avLst/>
          </a:prstGeom>
          <a:noFill/>
        </p:spPr>
        <p:txBody>
          <a:bodyPr wrap="square" rtlCol="0">
            <a:spAutoFit/>
          </a:bodyPr>
          <a:lstStyle/>
          <a:p>
            <a:pPr>
              <a:lnSpc>
                <a:spcPts val="3500"/>
              </a:lnSpc>
              <a:spcBef>
                <a:spcPts val="600"/>
              </a:spcBef>
              <a:defRPr/>
            </a:pPr>
            <a:r>
              <a:rPr lang="zh-CN" altLang="en-US" sz="2400" dirty="0">
                <a:latin typeface="微软雅黑" panose="020B0503020204020204" pitchFamily="34" charset="-122"/>
                <a:ea typeface="微软雅黑" panose="020B0503020204020204" pitchFamily="34" charset="-122"/>
              </a:rPr>
              <a:t>上图描绘了测试阶段的信息流，这个阶段的输入信息有两类： </a:t>
            </a:r>
            <a:endParaRPr lang="en-US" altLang="zh-CN" sz="2400" dirty="0" smtClean="0">
              <a:latin typeface="微软雅黑" panose="020B0503020204020204" pitchFamily="34" charset="-122"/>
              <a:ea typeface="微软雅黑" panose="020B0503020204020204" pitchFamily="34" charset="-122"/>
            </a:endParaRPr>
          </a:p>
          <a:p>
            <a:pPr>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软件配置，包括需求说明书、设计说明书和源程序清单等</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测试配置，包括测试计划和测试方案。</a:t>
            </a:r>
          </a:p>
        </p:txBody>
      </p:sp>
      <p:pic>
        <p:nvPicPr>
          <p:cNvPr id="45"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446" y="1659511"/>
            <a:ext cx="7472363" cy="2725737"/>
          </a:xfrm>
          <a:prstGeom prst="rect">
            <a:avLst/>
          </a:prstGeom>
          <a:noFill/>
          <a:ln w="34925">
            <a:solidFill>
              <a:srgbClr val="FF505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6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childTnLst>
                          </p:cTn>
                        </p:par>
                        <p:par>
                          <p:cTn id="13" fill="hold">
                            <p:stCondLst>
                              <p:cond delay="1180"/>
                            </p:stCondLst>
                            <p:childTnLst>
                              <p:par>
                                <p:cTn id="14" presetID="1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par>
                          <p:cTn id="17" fill="hold">
                            <p:stCondLst>
                              <p:cond delay="1680"/>
                            </p:stCondLst>
                            <p:childTnLst>
                              <p:par>
                                <p:cTn id="18" presetID="42"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图: 延期 32"/>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80169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38"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0" name="TextBox 7"/>
          <p:cNvSpPr txBox="1">
            <a:spLocks noChangeArrowheads="1"/>
          </p:cNvSpPr>
          <p:nvPr/>
        </p:nvSpPr>
        <p:spPr bwMode="auto">
          <a:xfrm>
            <a:off x="460370" y="1658555"/>
            <a:ext cx="8431102" cy="436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800" b="1" dirty="0">
                <a:solidFill>
                  <a:srgbClr val="FF5050"/>
                </a:solidFill>
                <a:latin typeface="微软雅黑" panose="020B0503020204020204" pitchFamily="34" charset="-122"/>
                <a:ea typeface="微软雅黑" panose="020B0503020204020204" pitchFamily="34" charset="-122"/>
              </a:rPr>
              <a:t> </a:t>
            </a:r>
            <a:r>
              <a:rPr lang="zh-CN" altLang="zh-CN" sz="2800" b="1" dirty="0">
                <a:solidFill>
                  <a:srgbClr val="FF5050"/>
                </a:solidFill>
                <a:latin typeface="微软雅黑" panose="020B0503020204020204" pitchFamily="34" charset="-122"/>
                <a:ea typeface="微软雅黑" panose="020B0503020204020204" pitchFamily="34" charset="-122"/>
              </a:rPr>
              <a:t>测试方案</a:t>
            </a:r>
            <a:r>
              <a:rPr lang="zh-CN" altLang="zh-CN" sz="2800" dirty="0">
                <a:latin typeface="微软雅黑" panose="020B0503020204020204" pitchFamily="34" charset="-122"/>
                <a:ea typeface="微软雅黑" panose="020B0503020204020204" pitchFamily="34" charset="-122"/>
              </a:rPr>
              <a:t>不仅仅是测试时使用的输入数据</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称为测试用例</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，还应该包括每组输入数据预定要检验的功能，以及每组输入数据预期应该得到的正确输出</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endParaRPr lang="en-US" altLang="zh-CN" sz="2800" dirty="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测试配置是软件配置的一个子集，最终交出的软件配置应该包括上述测试配置以及测试的实际结果和调试的记录</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比较测试得出的实际结果和预期的结果，如果两者不一致则很可能是程序中有错误。</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2853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childTnLst>
                          </p:cTn>
                        </p:par>
                        <p:par>
                          <p:cTn id="13" fill="hold">
                            <p:stCondLst>
                              <p:cond delay="118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fltVal val="0.5"/>
                                          </p:val>
                                        </p:tav>
                                        <p:tav tm="100000">
                                          <p:val>
                                            <p:strVal val="#ppt_x"/>
                                          </p:val>
                                        </p:tav>
                                      </p:tavLst>
                                    </p:anim>
                                    <p:anim calcmode="lin" valueType="num">
                                      <p:cBhvr>
                                        <p:cTn id="2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FF5050"/>
                </a:solidFill>
                <a:latin typeface="微软雅黑" pitchFamily="34" charset="-122"/>
                <a:ea typeface="微软雅黑" pitchFamily="34" charset="-122"/>
              </a:rPr>
              <a:t>软件测试文档</a:t>
            </a:r>
            <a:endParaRPr lang="zh-CN" altLang="en-US" sz="2400" b="1" dirty="0">
              <a:solidFill>
                <a:srgbClr val="FF5050"/>
              </a:solidFill>
              <a:latin typeface="微软雅黑" pitchFamily="34" charset="-122"/>
              <a:ea typeface="微软雅黑" pitchFamily="34" charset="-122"/>
            </a:endParaRP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7" name="object 5"/>
          <p:cNvSpPr/>
          <p:nvPr/>
        </p:nvSpPr>
        <p:spPr>
          <a:xfrm>
            <a:off x="2294622" y="3360292"/>
            <a:ext cx="600075" cy="529590"/>
          </a:xfrm>
          <a:custGeom>
            <a:avLst/>
            <a:gdLst/>
            <a:ahLst/>
            <a:cxnLst/>
            <a:rect l="l" t="t" r="r" b="b"/>
            <a:pathLst>
              <a:path w="600075" h="529589">
                <a:moveTo>
                  <a:pt x="335064" y="0"/>
                </a:moveTo>
                <a:lnTo>
                  <a:pt x="335064" y="132308"/>
                </a:lnTo>
                <a:lnTo>
                  <a:pt x="0" y="132308"/>
                </a:lnTo>
                <a:lnTo>
                  <a:pt x="0" y="396925"/>
                </a:lnTo>
                <a:lnTo>
                  <a:pt x="335064" y="396925"/>
                </a:lnTo>
                <a:lnTo>
                  <a:pt x="335064" y="529234"/>
                </a:lnTo>
                <a:lnTo>
                  <a:pt x="599681" y="264617"/>
                </a:lnTo>
                <a:lnTo>
                  <a:pt x="335064" y="0"/>
                </a:lnTo>
                <a:close/>
              </a:path>
            </a:pathLst>
          </a:custGeom>
          <a:solidFill>
            <a:srgbClr val="919191"/>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8" name="object 6"/>
          <p:cNvSpPr/>
          <p:nvPr/>
        </p:nvSpPr>
        <p:spPr>
          <a:xfrm>
            <a:off x="6351135" y="3360292"/>
            <a:ext cx="600075" cy="529590"/>
          </a:xfrm>
          <a:custGeom>
            <a:avLst/>
            <a:gdLst/>
            <a:ahLst/>
            <a:cxnLst/>
            <a:rect l="l" t="t" r="r" b="b"/>
            <a:pathLst>
              <a:path w="600075" h="529589">
                <a:moveTo>
                  <a:pt x="335051" y="0"/>
                </a:moveTo>
                <a:lnTo>
                  <a:pt x="335051" y="132308"/>
                </a:lnTo>
                <a:lnTo>
                  <a:pt x="0" y="132308"/>
                </a:lnTo>
                <a:lnTo>
                  <a:pt x="0" y="396925"/>
                </a:lnTo>
                <a:lnTo>
                  <a:pt x="335051" y="396925"/>
                </a:lnTo>
                <a:lnTo>
                  <a:pt x="335051" y="529234"/>
                </a:lnTo>
                <a:lnTo>
                  <a:pt x="599668" y="264617"/>
                </a:lnTo>
                <a:lnTo>
                  <a:pt x="335051" y="0"/>
                </a:lnTo>
                <a:close/>
              </a:path>
            </a:pathLst>
          </a:custGeom>
          <a:solidFill>
            <a:srgbClr val="919191"/>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117842" y="1985032"/>
            <a:ext cx="3104515" cy="3369945"/>
            <a:chOff x="3117842" y="1985032"/>
            <a:chExt cx="3104515" cy="3369945"/>
          </a:xfrm>
        </p:grpSpPr>
        <p:sp>
          <p:nvSpPr>
            <p:cNvPr id="19" name="object 7"/>
            <p:cNvSpPr txBox="1"/>
            <p:nvPr/>
          </p:nvSpPr>
          <p:spPr>
            <a:xfrm>
              <a:off x="3438568" y="2132856"/>
              <a:ext cx="1385570" cy="526426"/>
            </a:xfrm>
            <a:prstGeom prst="rect">
              <a:avLst/>
            </a:prstGeom>
            <a:solidFill>
              <a:srgbClr val="3989C3"/>
            </a:solidFill>
          </p:spPr>
          <p:txBody>
            <a:bodyPr vert="horz" wrap="square" lIns="0" tIns="186055" rIns="0" bIns="0" rtlCol="0">
              <a:spAutoFit/>
            </a:bodyPr>
            <a:lstStyle/>
            <a:p>
              <a:pPr marL="415925">
                <a:lnSpc>
                  <a:spcPct val="100000"/>
                </a:lnSpc>
                <a:spcBef>
                  <a:spcPts val="1465"/>
                </a:spcBef>
              </a:pPr>
              <a:r>
                <a:rPr sz="2200" dirty="0">
                  <a:solidFill>
                    <a:srgbClr val="FFFFFF"/>
                  </a:solidFill>
                  <a:latin typeface="微软雅黑" panose="020B0503020204020204" pitchFamily="34" charset="-122"/>
                  <a:ea typeface="微软雅黑" panose="020B0503020204020204" pitchFamily="34" charset="-122"/>
                  <a:cs typeface="Noto Sans CJK JP Regular"/>
                </a:rPr>
                <a:t>测试</a:t>
              </a:r>
              <a:endParaRPr sz="2200" dirty="0">
                <a:latin typeface="微软雅黑" panose="020B0503020204020204" pitchFamily="34" charset="-122"/>
                <a:ea typeface="微软雅黑" panose="020B0503020204020204" pitchFamily="34" charset="-122"/>
                <a:cs typeface="Noto Sans CJK JP Regular"/>
              </a:endParaRPr>
            </a:p>
          </p:txBody>
        </p:sp>
        <p:sp>
          <p:nvSpPr>
            <p:cNvPr id="20" name="object 8"/>
            <p:cNvSpPr txBox="1"/>
            <p:nvPr/>
          </p:nvSpPr>
          <p:spPr>
            <a:xfrm>
              <a:off x="3431723" y="4558758"/>
              <a:ext cx="1385570" cy="526426"/>
            </a:xfrm>
            <a:prstGeom prst="rect">
              <a:avLst/>
            </a:prstGeom>
            <a:solidFill>
              <a:srgbClr val="3989C3"/>
            </a:solidFill>
          </p:spPr>
          <p:txBody>
            <a:bodyPr vert="horz" wrap="square" lIns="0" tIns="186055" rIns="0" bIns="0" rtlCol="0">
              <a:spAutoFit/>
            </a:bodyPr>
            <a:lstStyle/>
            <a:p>
              <a:pPr marL="415925">
                <a:lnSpc>
                  <a:spcPct val="100000"/>
                </a:lnSpc>
                <a:spcBef>
                  <a:spcPts val="1465"/>
                </a:spcBef>
              </a:pPr>
              <a:r>
                <a:rPr sz="2200" dirty="0">
                  <a:solidFill>
                    <a:srgbClr val="FFFFFF"/>
                  </a:solidFill>
                  <a:latin typeface="微软雅黑" panose="020B0503020204020204" pitchFamily="34" charset="-122"/>
                  <a:ea typeface="微软雅黑" panose="020B0503020204020204" pitchFamily="34" charset="-122"/>
                  <a:cs typeface="Noto Sans CJK JP Regular"/>
                </a:rPr>
                <a:t>结果</a:t>
              </a:r>
              <a:endParaRPr sz="2200" dirty="0">
                <a:latin typeface="微软雅黑" panose="020B0503020204020204" pitchFamily="34" charset="-122"/>
                <a:ea typeface="微软雅黑" panose="020B0503020204020204" pitchFamily="34" charset="-122"/>
                <a:cs typeface="Noto Sans CJK JP Regular"/>
              </a:endParaRPr>
            </a:p>
          </p:txBody>
        </p:sp>
        <p:sp>
          <p:nvSpPr>
            <p:cNvPr id="21" name="object 9"/>
            <p:cNvSpPr txBox="1"/>
            <p:nvPr/>
          </p:nvSpPr>
          <p:spPr>
            <a:xfrm>
              <a:off x="4962797" y="2132856"/>
              <a:ext cx="933450" cy="2957220"/>
            </a:xfrm>
            <a:prstGeom prst="rect">
              <a:avLst/>
            </a:prstGeom>
            <a:solidFill>
              <a:srgbClr val="3989C3"/>
            </a:solidFill>
          </p:spPr>
          <p:txBody>
            <a:bodyPr vert="horz" wrap="square" lIns="0" tIns="0" rIns="0" bIns="0" rtlCol="0">
              <a:spAutoFit/>
            </a:bodyPr>
            <a:lstStyle/>
            <a:p>
              <a:pPr>
                <a:lnSpc>
                  <a:spcPct val="100000"/>
                </a:lnSpc>
              </a:pPr>
              <a:endParaRPr sz="2900" dirty="0">
                <a:latin typeface="微软雅黑" panose="020B0503020204020204" pitchFamily="34" charset="-122"/>
                <a:ea typeface="微软雅黑" panose="020B0503020204020204" pitchFamily="34" charset="-122"/>
                <a:cs typeface="Times New Roman"/>
              </a:endParaRPr>
            </a:p>
            <a:p>
              <a:pPr>
                <a:lnSpc>
                  <a:spcPct val="100000"/>
                </a:lnSpc>
              </a:pPr>
              <a:endParaRPr sz="2900" dirty="0">
                <a:latin typeface="微软雅黑" panose="020B0503020204020204" pitchFamily="34" charset="-122"/>
                <a:ea typeface="微软雅黑" panose="020B0503020204020204" pitchFamily="34" charset="-122"/>
                <a:cs typeface="Times New Roman"/>
              </a:endParaRPr>
            </a:p>
            <a:p>
              <a:pPr marL="329565" marR="316230" algn="ctr">
                <a:lnSpc>
                  <a:spcPts val="2600"/>
                </a:lnSpc>
                <a:spcBef>
                  <a:spcPts val="1930"/>
                </a:spcBef>
              </a:pPr>
              <a:r>
                <a:rPr sz="2200" dirty="0">
                  <a:solidFill>
                    <a:srgbClr val="FFFFFF"/>
                  </a:solidFill>
                  <a:latin typeface="微软雅黑" panose="020B0503020204020204" pitchFamily="34" charset="-122"/>
                  <a:ea typeface="微软雅黑" panose="020B0503020204020204" pitchFamily="34" charset="-122"/>
                  <a:cs typeface="Noto Sans CJK JP Regular"/>
                </a:rPr>
                <a:t>缺 </a:t>
              </a:r>
              <a:r>
                <a:rPr sz="2200" dirty="0" smtClean="0">
                  <a:solidFill>
                    <a:srgbClr val="FFFFFF"/>
                  </a:solidFill>
                  <a:latin typeface="微软雅黑" panose="020B0503020204020204" pitchFamily="34" charset="-122"/>
                  <a:ea typeface="微软雅黑" panose="020B0503020204020204" pitchFamily="34" charset="-122"/>
                  <a:cs typeface="Noto Sans CJK JP Regular"/>
                </a:rPr>
                <a:t>陷</a:t>
              </a:r>
              <a:endParaRPr lang="en-US" sz="2200" dirty="0" smtClean="0">
                <a:solidFill>
                  <a:srgbClr val="FFFFFF"/>
                </a:solidFill>
                <a:latin typeface="微软雅黑" panose="020B0503020204020204" pitchFamily="34" charset="-122"/>
                <a:ea typeface="微软雅黑" panose="020B0503020204020204" pitchFamily="34" charset="-122"/>
                <a:cs typeface="Noto Sans CJK JP Regular"/>
              </a:endParaRPr>
            </a:p>
            <a:p>
              <a:pPr marL="329565" marR="316230" algn="ctr">
                <a:lnSpc>
                  <a:spcPts val="2600"/>
                </a:lnSpc>
                <a:spcBef>
                  <a:spcPts val="1930"/>
                </a:spcBef>
              </a:pPr>
              <a:endParaRPr lang="en-US" sz="2200" dirty="0" smtClean="0">
                <a:solidFill>
                  <a:srgbClr val="FFFFFF"/>
                </a:solidFill>
                <a:latin typeface="微软雅黑" panose="020B0503020204020204" pitchFamily="34" charset="-122"/>
                <a:ea typeface="微软雅黑" panose="020B0503020204020204" pitchFamily="34" charset="-122"/>
                <a:cs typeface="Noto Sans CJK JP Regular"/>
              </a:endParaRPr>
            </a:p>
            <a:p>
              <a:pPr marL="329565" marR="316230" algn="ctr">
                <a:lnSpc>
                  <a:spcPts val="2600"/>
                </a:lnSpc>
                <a:spcBef>
                  <a:spcPts val="1930"/>
                </a:spcBef>
              </a:pPr>
              <a:endParaRPr lang="en-US" sz="2200" dirty="0">
                <a:solidFill>
                  <a:srgbClr val="FFFFFF"/>
                </a:solidFill>
                <a:latin typeface="微软雅黑" panose="020B0503020204020204" pitchFamily="34" charset="-122"/>
                <a:ea typeface="微软雅黑" panose="020B0503020204020204" pitchFamily="34" charset="-122"/>
                <a:cs typeface="Noto Sans CJK JP Regular"/>
              </a:endParaRPr>
            </a:p>
          </p:txBody>
        </p:sp>
        <p:sp>
          <p:nvSpPr>
            <p:cNvPr id="22" name="object 10"/>
            <p:cNvSpPr/>
            <p:nvPr/>
          </p:nvSpPr>
          <p:spPr>
            <a:xfrm>
              <a:off x="3994219" y="3189971"/>
              <a:ext cx="686435" cy="1082675"/>
            </a:xfrm>
            <a:custGeom>
              <a:avLst/>
              <a:gdLst/>
              <a:ahLst/>
              <a:cxnLst/>
              <a:rect l="l" t="t" r="r" b="b"/>
              <a:pathLst>
                <a:path w="686435" h="1082675">
                  <a:moveTo>
                    <a:pt x="343014" y="910717"/>
                  </a:moveTo>
                  <a:lnTo>
                    <a:pt x="0" y="910717"/>
                  </a:lnTo>
                  <a:lnTo>
                    <a:pt x="171500" y="1082217"/>
                  </a:lnTo>
                  <a:lnTo>
                    <a:pt x="343014" y="910717"/>
                  </a:lnTo>
                  <a:close/>
                </a:path>
                <a:path w="686435" h="1082675">
                  <a:moveTo>
                    <a:pt x="257263" y="171513"/>
                  </a:moveTo>
                  <a:lnTo>
                    <a:pt x="85750" y="171513"/>
                  </a:lnTo>
                  <a:lnTo>
                    <a:pt x="85750" y="910717"/>
                  </a:lnTo>
                  <a:lnTo>
                    <a:pt x="257263" y="910717"/>
                  </a:lnTo>
                  <a:lnTo>
                    <a:pt x="257263" y="626872"/>
                  </a:lnTo>
                  <a:lnTo>
                    <a:pt x="600278" y="626872"/>
                  </a:lnTo>
                  <a:lnTo>
                    <a:pt x="686041" y="541108"/>
                  </a:lnTo>
                  <a:lnTo>
                    <a:pt x="600290" y="455358"/>
                  </a:lnTo>
                  <a:lnTo>
                    <a:pt x="257263" y="455358"/>
                  </a:lnTo>
                  <a:lnTo>
                    <a:pt x="257263" y="171513"/>
                  </a:lnTo>
                  <a:close/>
                </a:path>
                <a:path w="686435" h="1082675">
                  <a:moveTo>
                    <a:pt x="600278" y="626872"/>
                  </a:moveTo>
                  <a:lnTo>
                    <a:pt x="514527" y="626872"/>
                  </a:lnTo>
                  <a:lnTo>
                    <a:pt x="514527" y="712622"/>
                  </a:lnTo>
                  <a:lnTo>
                    <a:pt x="600278" y="626872"/>
                  </a:lnTo>
                  <a:close/>
                </a:path>
                <a:path w="686435" h="1082675">
                  <a:moveTo>
                    <a:pt x="514527" y="369595"/>
                  </a:moveTo>
                  <a:lnTo>
                    <a:pt x="514527" y="455358"/>
                  </a:lnTo>
                  <a:lnTo>
                    <a:pt x="600290" y="455358"/>
                  </a:lnTo>
                  <a:lnTo>
                    <a:pt x="514527" y="369595"/>
                  </a:lnTo>
                  <a:close/>
                </a:path>
                <a:path w="686435" h="1082675">
                  <a:moveTo>
                    <a:pt x="171500" y="0"/>
                  </a:moveTo>
                  <a:lnTo>
                    <a:pt x="0" y="171513"/>
                  </a:lnTo>
                  <a:lnTo>
                    <a:pt x="343014" y="171513"/>
                  </a:lnTo>
                  <a:lnTo>
                    <a:pt x="171500" y="0"/>
                  </a:lnTo>
                  <a:close/>
                </a:path>
              </a:pathLst>
            </a:custGeom>
            <a:solidFill>
              <a:srgbClr val="3989C3"/>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3" name="object 11"/>
            <p:cNvSpPr/>
            <p:nvPr/>
          </p:nvSpPr>
          <p:spPr>
            <a:xfrm>
              <a:off x="3994214" y="3189971"/>
              <a:ext cx="686435" cy="1082675"/>
            </a:xfrm>
            <a:custGeom>
              <a:avLst/>
              <a:gdLst/>
              <a:ahLst/>
              <a:cxnLst/>
              <a:rect l="l" t="t" r="r" b="b"/>
              <a:pathLst>
                <a:path w="686435" h="1082675">
                  <a:moveTo>
                    <a:pt x="171510" y="0"/>
                  </a:moveTo>
                  <a:lnTo>
                    <a:pt x="343022" y="171511"/>
                  </a:lnTo>
                  <a:lnTo>
                    <a:pt x="257266" y="171511"/>
                  </a:lnTo>
                  <a:lnTo>
                    <a:pt x="257266" y="455354"/>
                  </a:lnTo>
                  <a:lnTo>
                    <a:pt x="514533" y="455354"/>
                  </a:lnTo>
                  <a:lnTo>
                    <a:pt x="514533" y="369599"/>
                  </a:lnTo>
                  <a:lnTo>
                    <a:pt x="686045" y="541110"/>
                  </a:lnTo>
                  <a:lnTo>
                    <a:pt x="514533" y="712622"/>
                  </a:lnTo>
                  <a:lnTo>
                    <a:pt x="514533" y="626866"/>
                  </a:lnTo>
                  <a:lnTo>
                    <a:pt x="257266" y="626866"/>
                  </a:lnTo>
                  <a:lnTo>
                    <a:pt x="257266" y="910710"/>
                  </a:lnTo>
                  <a:lnTo>
                    <a:pt x="343022" y="910710"/>
                  </a:lnTo>
                  <a:lnTo>
                    <a:pt x="171510" y="1082219"/>
                  </a:lnTo>
                  <a:lnTo>
                    <a:pt x="0" y="910710"/>
                  </a:lnTo>
                  <a:lnTo>
                    <a:pt x="85755" y="910710"/>
                  </a:lnTo>
                  <a:lnTo>
                    <a:pt x="85755" y="171511"/>
                  </a:lnTo>
                  <a:lnTo>
                    <a:pt x="0" y="171511"/>
                  </a:lnTo>
                  <a:lnTo>
                    <a:pt x="171510" y="0"/>
                  </a:lnTo>
                  <a:close/>
                </a:path>
              </a:pathLst>
            </a:custGeom>
            <a:ln w="6349">
              <a:solidFill>
                <a:srgbClr val="3989C3"/>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4" name="object 12"/>
            <p:cNvSpPr/>
            <p:nvPr/>
          </p:nvSpPr>
          <p:spPr>
            <a:xfrm>
              <a:off x="3117842" y="1985032"/>
              <a:ext cx="3104515" cy="3369945"/>
            </a:xfrm>
            <a:custGeom>
              <a:avLst/>
              <a:gdLst/>
              <a:ahLst/>
              <a:cxnLst/>
              <a:rect l="l" t="t" r="r" b="b"/>
              <a:pathLst>
                <a:path w="3104515" h="3369945">
                  <a:moveTo>
                    <a:pt x="0" y="311104"/>
                  </a:moveTo>
                  <a:lnTo>
                    <a:pt x="3373" y="265131"/>
                  </a:lnTo>
                  <a:lnTo>
                    <a:pt x="13171" y="221253"/>
                  </a:lnTo>
                  <a:lnTo>
                    <a:pt x="28914" y="179950"/>
                  </a:lnTo>
                  <a:lnTo>
                    <a:pt x="50121" y="141704"/>
                  </a:lnTo>
                  <a:lnTo>
                    <a:pt x="76308" y="106997"/>
                  </a:lnTo>
                  <a:lnTo>
                    <a:pt x="106997" y="76308"/>
                  </a:lnTo>
                  <a:lnTo>
                    <a:pt x="141705" y="50120"/>
                  </a:lnTo>
                  <a:lnTo>
                    <a:pt x="179951" y="28914"/>
                  </a:lnTo>
                  <a:lnTo>
                    <a:pt x="221253" y="13171"/>
                  </a:lnTo>
                  <a:lnTo>
                    <a:pt x="265132" y="3373"/>
                  </a:lnTo>
                  <a:lnTo>
                    <a:pt x="311104" y="0"/>
                  </a:lnTo>
                  <a:lnTo>
                    <a:pt x="2793107" y="0"/>
                  </a:lnTo>
                  <a:lnTo>
                    <a:pt x="2839081" y="3373"/>
                  </a:lnTo>
                  <a:lnTo>
                    <a:pt x="2882960" y="13171"/>
                  </a:lnTo>
                  <a:lnTo>
                    <a:pt x="2924263" y="28914"/>
                  </a:lnTo>
                  <a:lnTo>
                    <a:pt x="2962509" y="50120"/>
                  </a:lnTo>
                  <a:lnTo>
                    <a:pt x="2997218" y="76308"/>
                  </a:lnTo>
                  <a:lnTo>
                    <a:pt x="3027907" y="106997"/>
                  </a:lnTo>
                  <a:lnTo>
                    <a:pt x="3054095" y="141704"/>
                  </a:lnTo>
                  <a:lnTo>
                    <a:pt x="3075302" y="179950"/>
                  </a:lnTo>
                  <a:lnTo>
                    <a:pt x="3091045" y="221253"/>
                  </a:lnTo>
                  <a:lnTo>
                    <a:pt x="3100844" y="265131"/>
                  </a:lnTo>
                  <a:lnTo>
                    <a:pt x="3104217" y="311104"/>
                  </a:lnTo>
                  <a:lnTo>
                    <a:pt x="3104217" y="3058347"/>
                  </a:lnTo>
                  <a:lnTo>
                    <a:pt x="3100844" y="3104321"/>
                  </a:lnTo>
                  <a:lnTo>
                    <a:pt x="3091045" y="3148200"/>
                  </a:lnTo>
                  <a:lnTo>
                    <a:pt x="3075302" y="3189503"/>
                  </a:lnTo>
                  <a:lnTo>
                    <a:pt x="3054095" y="3227749"/>
                  </a:lnTo>
                  <a:lnTo>
                    <a:pt x="3027907" y="3262458"/>
                  </a:lnTo>
                  <a:lnTo>
                    <a:pt x="2997218" y="3293147"/>
                  </a:lnTo>
                  <a:lnTo>
                    <a:pt x="2962509" y="3319335"/>
                  </a:lnTo>
                  <a:lnTo>
                    <a:pt x="2924263" y="3340542"/>
                  </a:lnTo>
                  <a:lnTo>
                    <a:pt x="2882960" y="3356285"/>
                  </a:lnTo>
                  <a:lnTo>
                    <a:pt x="2839081" y="3366084"/>
                  </a:lnTo>
                  <a:lnTo>
                    <a:pt x="2793107" y="3369457"/>
                  </a:lnTo>
                  <a:lnTo>
                    <a:pt x="311104" y="3369457"/>
                  </a:lnTo>
                  <a:lnTo>
                    <a:pt x="265132" y="3366084"/>
                  </a:lnTo>
                  <a:lnTo>
                    <a:pt x="221253" y="3356285"/>
                  </a:lnTo>
                  <a:lnTo>
                    <a:pt x="179951" y="3340542"/>
                  </a:lnTo>
                  <a:lnTo>
                    <a:pt x="141705" y="3319335"/>
                  </a:lnTo>
                  <a:lnTo>
                    <a:pt x="106997" y="3293147"/>
                  </a:lnTo>
                  <a:lnTo>
                    <a:pt x="76308" y="3262458"/>
                  </a:lnTo>
                  <a:lnTo>
                    <a:pt x="50121" y="3227749"/>
                  </a:lnTo>
                  <a:lnTo>
                    <a:pt x="28914" y="3189503"/>
                  </a:lnTo>
                  <a:lnTo>
                    <a:pt x="13171" y="3148200"/>
                  </a:lnTo>
                  <a:lnTo>
                    <a:pt x="3373" y="3104321"/>
                  </a:lnTo>
                  <a:lnTo>
                    <a:pt x="0" y="3058347"/>
                  </a:lnTo>
                  <a:lnTo>
                    <a:pt x="0" y="311104"/>
                  </a:lnTo>
                  <a:close/>
                </a:path>
              </a:pathLst>
            </a:custGeom>
            <a:ln w="38099">
              <a:solidFill>
                <a:srgbClr val="3989C3"/>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70829" y="1985032"/>
            <a:ext cx="2009775" cy="3369945"/>
            <a:chOff x="70829" y="1985032"/>
            <a:chExt cx="2009775" cy="3369945"/>
          </a:xfrm>
        </p:grpSpPr>
        <p:sp>
          <p:nvSpPr>
            <p:cNvPr id="15" name="object 3"/>
            <p:cNvSpPr/>
            <p:nvPr/>
          </p:nvSpPr>
          <p:spPr>
            <a:xfrm>
              <a:off x="429995" y="2097516"/>
              <a:ext cx="1201470" cy="1166507"/>
            </a:xfrm>
            <a:prstGeom prst="rect">
              <a:avLst/>
            </a:prstGeom>
            <a:blipFill>
              <a:blip r:embed="rId2" cstate="print"/>
              <a:stretch>
                <a:fillRect/>
              </a:stretch>
            </a:blipFill>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16" name="object 4"/>
            <p:cNvSpPr txBox="1"/>
            <p:nvPr/>
          </p:nvSpPr>
          <p:spPr>
            <a:xfrm>
              <a:off x="584452" y="3295214"/>
              <a:ext cx="106037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测试计划</a:t>
              </a:r>
            </a:p>
          </p:txBody>
        </p:sp>
        <p:sp>
          <p:nvSpPr>
            <p:cNvPr id="25" name="object 13"/>
            <p:cNvSpPr/>
            <p:nvPr/>
          </p:nvSpPr>
          <p:spPr>
            <a:xfrm>
              <a:off x="70829" y="1985032"/>
              <a:ext cx="2009775" cy="3369945"/>
            </a:xfrm>
            <a:custGeom>
              <a:avLst/>
              <a:gdLst/>
              <a:ahLst/>
              <a:cxnLst/>
              <a:rect l="l" t="t" r="r" b="b"/>
              <a:pathLst>
                <a:path w="2009775" h="3369945">
                  <a:moveTo>
                    <a:pt x="0" y="201364"/>
                  </a:moveTo>
                  <a:lnTo>
                    <a:pt x="5318" y="155193"/>
                  </a:lnTo>
                  <a:lnTo>
                    <a:pt x="20466" y="112809"/>
                  </a:lnTo>
                  <a:lnTo>
                    <a:pt x="44237" y="75421"/>
                  </a:lnTo>
                  <a:lnTo>
                    <a:pt x="75421" y="44237"/>
                  </a:lnTo>
                  <a:lnTo>
                    <a:pt x="112809" y="20466"/>
                  </a:lnTo>
                  <a:lnTo>
                    <a:pt x="155193" y="5318"/>
                  </a:lnTo>
                  <a:lnTo>
                    <a:pt x="201364" y="0"/>
                  </a:lnTo>
                  <a:lnTo>
                    <a:pt x="1807868" y="0"/>
                  </a:lnTo>
                  <a:lnTo>
                    <a:pt x="1854039" y="5318"/>
                  </a:lnTo>
                  <a:lnTo>
                    <a:pt x="1896422" y="20466"/>
                  </a:lnTo>
                  <a:lnTo>
                    <a:pt x="1933809" y="44237"/>
                  </a:lnTo>
                  <a:lnTo>
                    <a:pt x="1964992" y="75421"/>
                  </a:lnTo>
                  <a:lnTo>
                    <a:pt x="1988762" y="112809"/>
                  </a:lnTo>
                  <a:lnTo>
                    <a:pt x="2003910" y="155193"/>
                  </a:lnTo>
                  <a:lnTo>
                    <a:pt x="2009228" y="201364"/>
                  </a:lnTo>
                  <a:lnTo>
                    <a:pt x="2009228" y="3168087"/>
                  </a:lnTo>
                  <a:lnTo>
                    <a:pt x="2003910" y="3214261"/>
                  </a:lnTo>
                  <a:lnTo>
                    <a:pt x="1988762" y="3256647"/>
                  </a:lnTo>
                  <a:lnTo>
                    <a:pt x="1964992" y="3294036"/>
                  </a:lnTo>
                  <a:lnTo>
                    <a:pt x="1933809" y="3325220"/>
                  </a:lnTo>
                  <a:lnTo>
                    <a:pt x="1896422" y="3348991"/>
                  </a:lnTo>
                  <a:lnTo>
                    <a:pt x="1854039" y="3364139"/>
                  </a:lnTo>
                  <a:lnTo>
                    <a:pt x="1807868" y="3369457"/>
                  </a:lnTo>
                  <a:lnTo>
                    <a:pt x="201364" y="3369457"/>
                  </a:lnTo>
                  <a:lnTo>
                    <a:pt x="155193" y="3364139"/>
                  </a:lnTo>
                  <a:lnTo>
                    <a:pt x="112809" y="3348991"/>
                  </a:lnTo>
                  <a:lnTo>
                    <a:pt x="75421" y="3325220"/>
                  </a:lnTo>
                  <a:lnTo>
                    <a:pt x="44237" y="3294036"/>
                  </a:lnTo>
                  <a:lnTo>
                    <a:pt x="20466" y="3256647"/>
                  </a:lnTo>
                  <a:lnTo>
                    <a:pt x="5318" y="3214261"/>
                  </a:lnTo>
                  <a:lnTo>
                    <a:pt x="0" y="3168087"/>
                  </a:lnTo>
                  <a:lnTo>
                    <a:pt x="0" y="201364"/>
                  </a:lnTo>
                  <a:close/>
                </a:path>
              </a:pathLst>
            </a:custGeom>
            <a:ln w="38099">
              <a:solidFill>
                <a:srgbClr val="919191"/>
              </a:solidFill>
            </a:ln>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26" name="object 14"/>
            <p:cNvSpPr/>
            <p:nvPr/>
          </p:nvSpPr>
          <p:spPr>
            <a:xfrm>
              <a:off x="384834" y="3687987"/>
              <a:ext cx="1346034" cy="1306880"/>
            </a:xfrm>
            <a:prstGeom prst="rect">
              <a:avLst/>
            </a:prstGeom>
            <a:blipFill>
              <a:blip r:embed="rId3" cstate="print"/>
              <a:stretch>
                <a:fillRect/>
              </a:stretch>
            </a:blipFill>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27" name="object 15"/>
            <p:cNvSpPr txBox="1"/>
            <p:nvPr/>
          </p:nvSpPr>
          <p:spPr>
            <a:xfrm>
              <a:off x="571091" y="4889204"/>
              <a:ext cx="106037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测试用例</a:t>
              </a:r>
              <a:endParaRPr sz="2000">
                <a:latin typeface="微软雅黑" panose="020B0503020204020204" pitchFamily="34" charset="-122"/>
                <a:ea typeface="微软雅黑" panose="020B0503020204020204" pitchFamily="34" charset="-122"/>
                <a:cs typeface="Noto Sans CJK JP Regular"/>
              </a:endParaRPr>
            </a:p>
          </p:txBody>
        </p:sp>
      </p:grpSp>
      <p:grpSp>
        <p:nvGrpSpPr>
          <p:cNvPr id="35" name="组合 34"/>
          <p:cNvGrpSpPr/>
          <p:nvPr/>
        </p:nvGrpSpPr>
        <p:grpSpPr>
          <a:xfrm>
            <a:off x="7098729" y="2003271"/>
            <a:ext cx="2009775" cy="3369945"/>
            <a:chOff x="7098729" y="2003271"/>
            <a:chExt cx="2009775" cy="3369945"/>
          </a:xfrm>
        </p:grpSpPr>
        <p:sp>
          <p:nvSpPr>
            <p:cNvPr id="28" name="object 16"/>
            <p:cNvSpPr/>
            <p:nvPr/>
          </p:nvSpPr>
          <p:spPr>
            <a:xfrm>
              <a:off x="7098729" y="2003271"/>
              <a:ext cx="2009775" cy="3369945"/>
            </a:xfrm>
            <a:custGeom>
              <a:avLst/>
              <a:gdLst/>
              <a:ahLst/>
              <a:cxnLst/>
              <a:rect l="l" t="t" r="r" b="b"/>
              <a:pathLst>
                <a:path w="2009775" h="3369945">
                  <a:moveTo>
                    <a:pt x="0" y="201364"/>
                  </a:moveTo>
                  <a:lnTo>
                    <a:pt x="5318" y="155193"/>
                  </a:lnTo>
                  <a:lnTo>
                    <a:pt x="20466" y="112809"/>
                  </a:lnTo>
                  <a:lnTo>
                    <a:pt x="44237" y="75421"/>
                  </a:lnTo>
                  <a:lnTo>
                    <a:pt x="75421" y="44237"/>
                  </a:lnTo>
                  <a:lnTo>
                    <a:pt x="112809" y="20466"/>
                  </a:lnTo>
                  <a:lnTo>
                    <a:pt x="155193" y="5318"/>
                  </a:lnTo>
                  <a:lnTo>
                    <a:pt x="201365" y="0"/>
                  </a:lnTo>
                  <a:lnTo>
                    <a:pt x="1807869" y="0"/>
                  </a:lnTo>
                  <a:lnTo>
                    <a:pt x="1854039" y="5318"/>
                  </a:lnTo>
                  <a:lnTo>
                    <a:pt x="1896422" y="20466"/>
                  </a:lnTo>
                  <a:lnTo>
                    <a:pt x="1933810" y="44237"/>
                  </a:lnTo>
                  <a:lnTo>
                    <a:pt x="1964993" y="75421"/>
                  </a:lnTo>
                  <a:lnTo>
                    <a:pt x="1988762" y="112809"/>
                  </a:lnTo>
                  <a:lnTo>
                    <a:pt x="2003910" y="155193"/>
                  </a:lnTo>
                  <a:lnTo>
                    <a:pt x="2009228" y="201364"/>
                  </a:lnTo>
                  <a:lnTo>
                    <a:pt x="2009228" y="3168087"/>
                  </a:lnTo>
                  <a:lnTo>
                    <a:pt x="2003910" y="3214261"/>
                  </a:lnTo>
                  <a:lnTo>
                    <a:pt x="1988762" y="3256647"/>
                  </a:lnTo>
                  <a:lnTo>
                    <a:pt x="1964993" y="3294036"/>
                  </a:lnTo>
                  <a:lnTo>
                    <a:pt x="1933810" y="3325220"/>
                  </a:lnTo>
                  <a:lnTo>
                    <a:pt x="1896422" y="3348990"/>
                  </a:lnTo>
                  <a:lnTo>
                    <a:pt x="1854039" y="3364139"/>
                  </a:lnTo>
                  <a:lnTo>
                    <a:pt x="1807869" y="3369457"/>
                  </a:lnTo>
                  <a:lnTo>
                    <a:pt x="201365" y="3369457"/>
                  </a:lnTo>
                  <a:lnTo>
                    <a:pt x="155193" y="3364139"/>
                  </a:lnTo>
                  <a:lnTo>
                    <a:pt x="112809" y="3348990"/>
                  </a:lnTo>
                  <a:lnTo>
                    <a:pt x="75421" y="3325220"/>
                  </a:lnTo>
                  <a:lnTo>
                    <a:pt x="44237" y="3294036"/>
                  </a:lnTo>
                  <a:lnTo>
                    <a:pt x="20466" y="3256647"/>
                  </a:lnTo>
                  <a:lnTo>
                    <a:pt x="5318" y="3214261"/>
                  </a:lnTo>
                  <a:lnTo>
                    <a:pt x="0" y="3168087"/>
                  </a:lnTo>
                  <a:lnTo>
                    <a:pt x="0" y="201364"/>
                  </a:lnTo>
                  <a:close/>
                </a:path>
              </a:pathLst>
            </a:custGeom>
            <a:ln w="38099">
              <a:solidFill>
                <a:srgbClr val="919191"/>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9" name="object 17"/>
            <p:cNvSpPr/>
            <p:nvPr/>
          </p:nvSpPr>
          <p:spPr>
            <a:xfrm>
              <a:off x="7606173" y="2266176"/>
              <a:ext cx="866035" cy="933310"/>
            </a:xfrm>
            <a:prstGeom prst="rect">
              <a:avLst/>
            </a:prstGeom>
            <a:blipFill>
              <a:blip r:embed="rId4"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0" name="object 18"/>
            <p:cNvSpPr txBox="1"/>
            <p:nvPr/>
          </p:nvSpPr>
          <p:spPr>
            <a:xfrm>
              <a:off x="7636434" y="3282656"/>
              <a:ext cx="125873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缺陷报告</a:t>
              </a:r>
            </a:p>
          </p:txBody>
        </p:sp>
        <p:sp>
          <p:nvSpPr>
            <p:cNvPr id="31" name="object 19"/>
            <p:cNvSpPr/>
            <p:nvPr/>
          </p:nvSpPr>
          <p:spPr>
            <a:xfrm>
              <a:off x="7758495" y="3827926"/>
              <a:ext cx="1163958" cy="1163958"/>
            </a:xfrm>
            <a:prstGeom prst="rect">
              <a:avLst/>
            </a:prstGeom>
            <a:blipFill>
              <a:blip r:embed="rId5"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2" name="object 20"/>
            <p:cNvSpPr txBox="1"/>
            <p:nvPr/>
          </p:nvSpPr>
          <p:spPr>
            <a:xfrm>
              <a:off x="7647737" y="4987478"/>
              <a:ext cx="125873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测试报告</a:t>
              </a:r>
              <a:endParaRPr sz="2000">
                <a:latin typeface="微软雅黑" panose="020B0503020204020204" pitchFamily="34" charset="-122"/>
                <a:ea typeface="微软雅黑" panose="020B0503020204020204" pitchFamily="34" charset="-122"/>
                <a:cs typeface="Noto Sans CJK JP Regular"/>
              </a:endParaRPr>
            </a:p>
          </p:txBody>
        </p:sp>
      </p:grpSp>
    </p:spTree>
    <p:extLst>
      <p:ext uri="{BB962C8B-B14F-4D97-AF65-F5344CB8AC3E}">
        <p14:creationId xmlns:p14="http://schemas.microsoft.com/office/powerpoint/2010/main" val="6236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4"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1+#ppt_h/2"/>
                                          </p:val>
                                        </p:tav>
                                        <p:tav tm="100000">
                                          <p:val>
                                            <p:strVal val="#ppt_y"/>
                                          </p:val>
                                        </p:tav>
                                      </p:tavLst>
                                    </p:anim>
                                  </p:childTnLst>
                                </p:cTn>
                              </p:par>
                            </p:childTnLst>
                          </p:cTn>
                        </p:par>
                        <p:par>
                          <p:cTn id="18" fill="hold">
                            <p:stCondLst>
                              <p:cond delay="16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250"/>
                                        <p:tgtEl>
                                          <p:spTgt spid="17"/>
                                        </p:tgtEl>
                                      </p:cBhvr>
                                    </p:animEffect>
                                  </p:childTnLst>
                                </p:cTn>
                              </p:par>
                            </p:childTnLst>
                          </p:cTn>
                        </p:par>
                        <p:par>
                          <p:cTn id="22" fill="hold">
                            <p:stCondLst>
                              <p:cond delay="185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50"/>
                                        <p:tgtEl>
                                          <p:spTgt spid="18"/>
                                        </p:tgtEl>
                                      </p:cBhvr>
                                    </p:animEffect>
                                  </p:childTnLst>
                                </p:cTn>
                              </p:par>
                            </p:childTnLst>
                          </p:cTn>
                        </p:par>
                        <p:par>
                          <p:cTn id="31" fill="hold">
                            <p:stCondLst>
                              <p:cond delay="2600"/>
                            </p:stCondLst>
                            <p:childTnLst>
                              <p:par>
                                <p:cTn id="32" presetID="2" presetClass="entr" presetSubtype="4"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测试用例文档</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161256" y="786444"/>
            <a:ext cx="3740280" cy="502061"/>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sz="3200" b="1" dirty="0" smtClean="0">
                <a:latin typeface="微软雅黑 Light" panose="020B0502040204020203" pitchFamily="34" charset="-122"/>
                <a:ea typeface="微软雅黑 Light" panose="020B0502040204020203" pitchFamily="34" charset="-122"/>
              </a:rPr>
              <a:t>测试用例文档</a:t>
            </a:r>
            <a:endParaRPr lang="zh-CN" altLang="en-US" sz="3200" b="1"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841828" y="1287395"/>
            <a:ext cx="6754508" cy="2394630"/>
          </a:xfrm>
          <a:prstGeom prst="rect">
            <a:avLst/>
          </a:prstGeom>
        </p:spPr>
        <p:txBody>
          <a:bodyPr vert="horz" wrap="square" lIns="0" tIns="74295" rIns="0" bIns="0" rtlCol="0">
            <a:spAutoFit/>
          </a:bodyPr>
          <a:lstStyle/>
          <a:p>
            <a:pPr marL="9525">
              <a:spcBef>
                <a:spcPts val="585"/>
              </a:spcBef>
            </a:pPr>
            <a:r>
              <a:rPr dirty="0">
                <a:solidFill>
                  <a:srgbClr val="0033CC"/>
                </a:solidFill>
                <a:latin typeface="微软雅黑" panose="020B0503020204020204" pitchFamily="34" charset="-122"/>
                <a:ea typeface="微软雅黑" panose="020B0503020204020204" pitchFamily="34" charset="-122"/>
                <a:cs typeface="Noto Sans CJK JP Regular"/>
              </a:rPr>
              <a:t>标识符</a:t>
            </a:r>
            <a:r>
              <a:rPr spc="-4" dirty="0">
                <a:solidFill>
                  <a:srgbClr val="004DD6"/>
                </a:solidFill>
                <a:latin typeface="微软雅黑" panose="020B0503020204020204" pitchFamily="34" charset="-122"/>
                <a:ea typeface="微软雅黑" panose="020B0503020204020204" pitchFamily="34" charset="-122"/>
                <a:cs typeface="Noto Sans CJK JP Regular"/>
              </a:rPr>
              <a:t>：</a:t>
            </a:r>
            <a:r>
              <a:rPr spc="-4" dirty="0">
                <a:latin typeface="微软雅黑" panose="020B0503020204020204" pitchFamily="34" charset="-122"/>
                <a:ea typeface="微软雅黑" panose="020B0503020204020204" pitchFamily="34" charset="-122"/>
                <a:cs typeface="Arial"/>
              </a:rPr>
              <a:t>1007</a:t>
            </a:r>
            <a:endParaRPr dirty="0">
              <a:latin typeface="微软雅黑" panose="020B0503020204020204" pitchFamily="34" charset="-122"/>
              <a:ea typeface="微软雅黑" panose="020B0503020204020204" pitchFamily="34" charset="-122"/>
              <a:cs typeface="Arial"/>
            </a:endParaRPr>
          </a:p>
          <a:p>
            <a:pPr marL="9525" marR="3810">
              <a:lnSpc>
                <a:spcPct val="135400"/>
              </a:lnSpc>
            </a:pPr>
            <a:r>
              <a:rPr dirty="0">
                <a:solidFill>
                  <a:srgbClr val="0033CC"/>
                </a:solidFill>
                <a:latin typeface="微软雅黑" panose="020B0503020204020204" pitchFamily="34" charset="-122"/>
                <a:ea typeface="微软雅黑" panose="020B0503020204020204" pitchFamily="34" charset="-122"/>
                <a:cs typeface="Noto Sans CJK JP Regular"/>
              </a:rPr>
              <a:t>测试项</a:t>
            </a:r>
            <a:r>
              <a:rPr dirty="0">
                <a:solidFill>
                  <a:srgbClr val="004DD6"/>
                </a:solidFill>
                <a:latin typeface="微软雅黑" panose="020B0503020204020204" pitchFamily="34" charset="-122"/>
                <a:ea typeface="微软雅黑" panose="020B0503020204020204" pitchFamily="34" charset="-122"/>
                <a:cs typeface="Noto Sans CJK JP Regular"/>
              </a:rPr>
              <a:t>：</a:t>
            </a:r>
            <a:r>
              <a:rPr dirty="0">
                <a:latin typeface="微软雅黑" panose="020B0503020204020204" pitchFamily="34" charset="-122"/>
                <a:ea typeface="微软雅黑" panose="020B0503020204020204" pitchFamily="34" charset="-122"/>
                <a:cs typeface="Noto Sans CJK JP Regular"/>
              </a:rPr>
              <a:t>记事本程序的文件菜单栏</a:t>
            </a:r>
            <a:r>
              <a:rPr dirty="0">
                <a:latin typeface="微软雅黑" panose="020B0503020204020204" pitchFamily="34" charset="-122"/>
                <a:ea typeface="微软雅黑" panose="020B0503020204020204" pitchFamily="34" charset="-122"/>
                <a:cs typeface="Arial"/>
              </a:rPr>
              <a:t>——</a:t>
            </a:r>
            <a:r>
              <a:rPr dirty="0">
                <a:latin typeface="微软雅黑" panose="020B0503020204020204" pitchFamily="34" charset="-122"/>
                <a:ea typeface="微软雅黑" panose="020B0503020204020204" pitchFamily="34" charset="-122"/>
                <a:cs typeface="Noto Sans CJK JP Regular"/>
              </a:rPr>
              <a:t>文件／退出菜单的功能测试 </a:t>
            </a:r>
            <a:r>
              <a:rPr dirty="0">
                <a:solidFill>
                  <a:srgbClr val="0033CC"/>
                </a:solidFill>
                <a:latin typeface="微软雅黑" panose="020B0503020204020204" pitchFamily="34" charset="-122"/>
                <a:ea typeface="微软雅黑" panose="020B0503020204020204" pitchFamily="34" charset="-122"/>
                <a:cs typeface="Noto Sans CJK JP Regular"/>
              </a:rPr>
              <a:t>测试环境</a:t>
            </a:r>
            <a:r>
              <a:rPr spc="-4" dirty="0">
                <a:solidFill>
                  <a:srgbClr val="004DD6"/>
                </a:solidFill>
                <a:latin typeface="微软雅黑" panose="020B0503020204020204" pitchFamily="34" charset="-122"/>
                <a:ea typeface="微软雅黑" panose="020B0503020204020204" pitchFamily="34" charset="-122"/>
                <a:cs typeface="Noto Sans CJK JP Regular"/>
              </a:rPr>
              <a:t>：</a:t>
            </a:r>
            <a:r>
              <a:rPr spc="-4" dirty="0">
                <a:latin typeface="微软雅黑" panose="020B0503020204020204" pitchFamily="34" charset="-122"/>
                <a:ea typeface="微软雅黑" panose="020B0503020204020204" pitchFamily="34" charset="-122"/>
                <a:cs typeface="Arial"/>
              </a:rPr>
              <a:t>Windows</a:t>
            </a:r>
            <a:r>
              <a:rPr spc="-8"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Arial"/>
              </a:rPr>
              <a:t>7 </a:t>
            </a:r>
            <a:r>
              <a:rPr spc="-4" dirty="0">
                <a:latin typeface="微软雅黑" panose="020B0503020204020204" pitchFamily="34" charset="-122"/>
                <a:ea typeface="微软雅黑" panose="020B0503020204020204" pitchFamily="34" charset="-122"/>
                <a:cs typeface="Arial"/>
              </a:rPr>
              <a:t>Professional </a:t>
            </a:r>
            <a:r>
              <a:rPr dirty="0">
                <a:latin typeface="微软雅黑" panose="020B0503020204020204" pitchFamily="34" charset="-122"/>
                <a:ea typeface="微软雅黑" panose="020B0503020204020204" pitchFamily="34" charset="-122"/>
                <a:cs typeface="Noto Sans CJK JP Regular"/>
              </a:rPr>
              <a:t>中文版</a:t>
            </a:r>
          </a:p>
          <a:p>
            <a:pPr marL="9525" marR="3509010">
              <a:lnSpc>
                <a:spcPct val="135400"/>
              </a:lnSpc>
            </a:pPr>
            <a:r>
              <a:rPr dirty="0">
                <a:solidFill>
                  <a:srgbClr val="0033CC"/>
                </a:solidFill>
                <a:latin typeface="微软雅黑" panose="020B0503020204020204" pitchFamily="34" charset="-122"/>
                <a:ea typeface="微软雅黑" panose="020B0503020204020204" pitchFamily="34" charset="-122"/>
                <a:cs typeface="Noto Sans CJK JP Regular"/>
              </a:rPr>
              <a:t>前置条件</a:t>
            </a:r>
            <a:r>
              <a:rPr dirty="0">
                <a:solidFill>
                  <a:srgbClr val="004DD6"/>
                </a:solidFill>
                <a:latin typeface="微软雅黑" panose="020B0503020204020204" pitchFamily="34" charset="-122"/>
                <a:ea typeface="微软雅黑" panose="020B0503020204020204" pitchFamily="34" charset="-122"/>
                <a:cs typeface="Noto Sans CJK JP Regular"/>
              </a:rPr>
              <a:t>：</a:t>
            </a:r>
            <a:r>
              <a:rPr dirty="0">
                <a:latin typeface="微软雅黑" panose="020B0503020204020204" pitchFamily="34" charset="-122"/>
                <a:ea typeface="微软雅黑" panose="020B0503020204020204" pitchFamily="34" charset="-122"/>
                <a:cs typeface="Noto Sans CJK JP Regular"/>
              </a:rPr>
              <a:t>无 </a:t>
            </a:r>
            <a:r>
              <a:rPr dirty="0">
                <a:solidFill>
                  <a:srgbClr val="0033CC"/>
                </a:solidFill>
                <a:latin typeface="微软雅黑" panose="020B0503020204020204" pitchFamily="34" charset="-122"/>
                <a:ea typeface="微软雅黑" panose="020B0503020204020204" pitchFamily="34" charset="-122"/>
                <a:cs typeface="Noto Sans CJK JP Regular"/>
              </a:rPr>
              <a:t>操作步骤</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538163" indent="-261938">
              <a:spcBef>
                <a:spcPts val="510"/>
              </a:spcBef>
              <a:buFont typeface="Arial"/>
              <a:buAutoNum type="arabicPeriod"/>
              <a:tabLst>
                <a:tab pos="537686" algn="l"/>
                <a:tab pos="538163" algn="l"/>
              </a:tabLst>
            </a:pPr>
            <a:r>
              <a:rPr dirty="0">
                <a:latin typeface="微软雅黑" panose="020B0503020204020204" pitchFamily="34" charset="-122"/>
                <a:ea typeface="微软雅黑" panose="020B0503020204020204" pitchFamily="34" charset="-122"/>
                <a:cs typeface="Noto Sans CJK JP Regular"/>
              </a:rPr>
              <a:t>打开记事本程序</a:t>
            </a:r>
          </a:p>
          <a:p>
            <a:pPr marL="538163" indent="-261938">
              <a:spcBef>
                <a:spcPts val="60"/>
              </a:spcBef>
              <a:buFont typeface="Arial"/>
              <a:buAutoNum type="arabicPeriod"/>
              <a:tabLst>
                <a:tab pos="537686" algn="l"/>
                <a:tab pos="538163" algn="l"/>
              </a:tabLst>
            </a:pPr>
            <a:r>
              <a:rPr dirty="0">
                <a:latin typeface="微软雅黑" panose="020B0503020204020204" pitchFamily="34" charset="-122"/>
                <a:ea typeface="微软雅黑" panose="020B0503020204020204" pitchFamily="34" charset="-122"/>
                <a:cs typeface="Noto Sans CJK JP Regular"/>
              </a:rPr>
              <a:t>输入一些字符</a:t>
            </a:r>
          </a:p>
          <a:p>
            <a:pPr marL="538163" indent="-261938">
              <a:spcBef>
                <a:spcPts val="135"/>
              </a:spcBef>
              <a:buFont typeface="Arial"/>
              <a:buAutoNum type="arabicPeriod"/>
              <a:tabLst>
                <a:tab pos="537686" algn="l"/>
                <a:tab pos="538163" algn="l"/>
              </a:tabLst>
            </a:pPr>
            <a:r>
              <a:rPr spc="53" dirty="0">
                <a:latin typeface="微软雅黑" panose="020B0503020204020204" pitchFamily="34" charset="-122"/>
                <a:ea typeface="微软雅黑" panose="020B0503020204020204" pitchFamily="34" charset="-122"/>
                <a:cs typeface="Noto Sans CJK JP Regular"/>
              </a:rPr>
              <a:t>鼠标单击菜单</a:t>
            </a:r>
            <a:r>
              <a:rPr spc="23" dirty="0">
                <a:latin typeface="微软雅黑" panose="020B0503020204020204" pitchFamily="34" charset="-122"/>
                <a:ea typeface="微软雅黑" panose="020B0503020204020204" pitchFamily="34" charset="-122"/>
                <a:cs typeface="Noto Sans CJK JP Regular"/>
              </a:rPr>
              <a:t>“</a:t>
            </a:r>
            <a:r>
              <a:rPr spc="53" dirty="0">
                <a:latin typeface="微软雅黑" panose="020B0503020204020204" pitchFamily="34" charset="-122"/>
                <a:ea typeface="微软雅黑" panose="020B0503020204020204" pitchFamily="34" charset="-122"/>
                <a:cs typeface="Noto Sans CJK JP Regular"/>
              </a:rPr>
              <a:t>文件→退出</a:t>
            </a:r>
            <a:r>
              <a:rPr spc="203" dirty="0">
                <a:latin typeface="微软雅黑" panose="020B0503020204020204" pitchFamily="34" charset="-122"/>
                <a:ea typeface="微软雅黑" panose="020B0503020204020204" pitchFamily="34" charset="-122"/>
                <a:cs typeface="Noto Sans CJK JP Regular"/>
              </a:rPr>
              <a:t>”</a:t>
            </a:r>
            <a:r>
              <a:rPr spc="424" dirty="0">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p:txBody>
      </p:sp>
      <p:sp>
        <p:nvSpPr>
          <p:cNvPr id="10" name="object 4"/>
          <p:cNvSpPr txBox="1"/>
          <p:nvPr/>
        </p:nvSpPr>
        <p:spPr>
          <a:xfrm>
            <a:off x="844904" y="6257941"/>
            <a:ext cx="2193967" cy="286617"/>
          </a:xfrm>
          <a:prstGeom prst="rect">
            <a:avLst/>
          </a:prstGeom>
        </p:spPr>
        <p:txBody>
          <a:bodyPr vert="horz" wrap="square" lIns="0" tIns="9525" rIns="0" bIns="0" rtlCol="0">
            <a:spAutoFit/>
          </a:bodyPr>
          <a:lstStyle/>
          <a:p>
            <a:pPr marL="9525">
              <a:spcBef>
                <a:spcPts val="75"/>
              </a:spcBef>
            </a:pPr>
            <a:r>
              <a:rPr dirty="0">
                <a:solidFill>
                  <a:srgbClr val="0033CC"/>
                </a:solidFill>
                <a:latin typeface="微软雅黑" panose="020B0503020204020204" pitchFamily="34" charset="-122"/>
                <a:ea typeface="微软雅黑" panose="020B0503020204020204" pitchFamily="34" charset="-122"/>
                <a:cs typeface="Noto Sans CJK JP Regular"/>
              </a:rPr>
              <a:t>结论</a:t>
            </a:r>
            <a:r>
              <a:rPr spc="60" dirty="0">
                <a:solidFill>
                  <a:srgbClr val="004DD6"/>
                </a:solidFill>
                <a:latin typeface="微软雅黑" panose="020B0503020204020204" pitchFamily="34" charset="-122"/>
                <a:ea typeface="微软雅黑" panose="020B0503020204020204" pitchFamily="34" charset="-122"/>
                <a:cs typeface="Noto Sans CJK JP Regular"/>
              </a:rPr>
              <a:t>：</a:t>
            </a:r>
            <a:r>
              <a:rPr spc="60" dirty="0">
                <a:latin typeface="微软雅黑" panose="020B0503020204020204" pitchFamily="34" charset="-122"/>
                <a:ea typeface="微软雅黑" panose="020B0503020204020204" pitchFamily="34" charset="-122"/>
                <a:cs typeface="DejaVu Sans"/>
              </a:rPr>
              <a:t>☐</a:t>
            </a:r>
            <a:r>
              <a:rPr spc="-90" dirty="0">
                <a:latin typeface="微软雅黑" panose="020B0503020204020204" pitchFamily="34" charset="-122"/>
                <a:ea typeface="微软雅黑" panose="020B0503020204020204" pitchFamily="34" charset="-122"/>
                <a:cs typeface="DejaVu Sans"/>
              </a:rPr>
              <a:t> </a:t>
            </a:r>
            <a:r>
              <a:rPr dirty="0">
                <a:latin typeface="微软雅黑" panose="020B0503020204020204" pitchFamily="34" charset="-122"/>
                <a:ea typeface="微软雅黑" panose="020B0503020204020204" pitchFamily="34" charset="-122"/>
                <a:cs typeface="Noto Sans CJK JP Regular"/>
              </a:rPr>
              <a:t>通过</a:t>
            </a:r>
          </a:p>
        </p:txBody>
      </p:sp>
      <p:sp>
        <p:nvSpPr>
          <p:cNvPr id="11" name="object 5"/>
          <p:cNvSpPr txBox="1"/>
          <p:nvPr/>
        </p:nvSpPr>
        <p:spPr>
          <a:xfrm>
            <a:off x="2601143" y="6257941"/>
            <a:ext cx="1216301" cy="286617"/>
          </a:xfrm>
          <a:prstGeom prst="rect">
            <a:avLst/>
          </a:prstGeom>
        </p:spPr>
        <p:txBody>
          <a:bodyPr vert="horz" wrap="square" lIns="0" tIns="9525" rIns="0" bIns="0" rtlCol="0">
            <a:spAutoFit/>
          </a:bodyPr>
          <a:lstStyle/>
          <a:p>
            <a:pPr marL="206693" indent="-197168">
              <a:spcBef>
                <a:spcPts val="75"/>
              </a:spcBef>
              <a:buFont typeface="DejaVu Sans"/>
              <a:buChar char="☐"/>
              <a:tabLst>
                <a:tab pos="207169" algn="l"/>
              </a:tabLst>
            </a:pPr>
            <a:r>
              <a:rPr dirty="0">
                <a:latin typeface="微软雅黑" panose="020B0503020204020204" pitchFamily="34" charset="-122"/>
                <a:ea typeface="微软雅黑" panose="020B0503020204020204" pitchFamily="34" charset="-122"/>
                <a:cs typeface="Noto Sans CJK JP Regular"/>
              </a:rPr>
              <a:t>不通过</a:t>
            </a:r>
            <a:endParaRPr>
              <a:latin typeface="微软雅黑" panose="020B0503020204020204" pitchFamily="34" charset="-122"/>
              <a:ea typeface="微软雅黑" panose="020B0503020204020204" pitchFamily="34" charset="-122"/>
              <a:cs typeface="Noto Sans CJK JP Regular"/>
            </a:endParaRPr>
          </a:p>
        </p:txBody>
      </p:sp>
      <p:sp>
        <p:nvSpPr>
          <p:cNvPr id="12" name="object 6"/>
          <p:cNvSpPr txBox="1"/>
          <p:nvPr/>
        </p:nvSpPr>
        <p:spPr>
          <a:xfrm>
            <a:off x="4735297" y="6257941"/>
            <a:ext cx="1134641" cy="286617"/>
          </a:xfrm>
          <a:prstGeom prst="rect">
            <a:avLst/>
          </a:prstGeom>
        </p:spPr>
        <p:txBody>
          <a:bodyPr vert="horz" wrap="square" lIns="0" tIns="9525" rIns="0" bIns="0" rtlCol="0">
            <a:spAutoFit/>
          </a:bodyPr>
          <a:lstStyle/>
          <a:p>
            <a:pPr marL="9525">
              <a:spcBef>
                <a:spcPts val="75"/>
              </a:spcBef>
            </a:pPr>
            <a:r>
              <a:rPr dirty="0">
                <a:solidFill>
                  <a:srgbClr val="0000FF"/>
                </a:solidFill>
                <a:latin typeface="微软雅黑" panose="020B0503020204020204" pitchFamily="34" charset="-122"/>
                <a:ea typeface="微软雅黑" panose="020B0503020204020204" pitchFamily="34" charset="-122"/>
                <a:cs typeface="Noto Sans CJK JP Regular"/>
              </a:rPr>
              <a:t>测试人：</a:t>
            </a:r>
            <a:endParaRPr dirty="0">
              <a:latin typeface="微软雅黑" panose="020B0503020204020204" pitchFamily="34" charset="-122"/>
              <a:ea typeface="微软雅黑" panose="020B0503020204020204" pitchFamily="34" charset="-122"/>
              <a:cs typeface="Noto Sans CJK JP Regular"/>
            </a:endParaRPr>
          </a:p>
        </p:txBody>
      </p:sp>
      <p:sp>
        <p:nvSpPr>
          <p:cNvPr id="13" name="object 7"/>
          <p:cNvSpPr txBox="1"/>
          <p:nvPr/>
        </p:nvSpPr>
        <p:spPr>
          <a:xfrm>
            <a:off x="6484886" y="6257941"/>
            <a:ext cx="1409705" cy="286617"/>
          </a:xfrm>
          <a:prstGeom prst="rect">
            <a:avLst/>
          </a:prstGeom>
        </p:spPr>
        <p:txBody>
          <a:bodyPr vert="horz" wrap="square" lIns="0" tIns="9525" rIns="0" bIns="0" rtlCol="0">
            <a:spAutoFit/>
          </a:bodyPr>
          <a:lstStyle/>
          <a:p>
            <a:pPr marL="9525">
              <a:spcBef>
                <a:spcPts val="75"/>
              </a:spcBef>
            </a:pPr>
            <a:r>
              <a:rPr dirty="0">
                <a:solidFill>
                  <a:srgbClr val="0000FF"/>
                </a:solidFill>
                <a:latin typeface="微软雅黑" panose="020B0503020204020204" pitchFamily="34" charset="-122"/>
                <a:ea typeface="微软雅黑" panose="020B0503020204020204" pitchFamily="34" charset="-122"/>
                <a:cs typeface="Noto Sans CJK JP Regular"/>
              </a:rPr>
              <a:t>测试日期：</a:t>
            </a:r>
            <a:endParaRPr dirty="0">
              <a:latin typeface="微软雅黑" panose="020B0503020204020204" pitchFamily="34" charset="-122"/>
              <a:ea typeface="微软雅黑" panose="020B0503020204020204" pitchFamily="34" charset="-122"/>
              <a:cs typeface="Noto Sans CJK JP Regular"/>
            </a:endParaRPr>
          </a:p>
        </p:txBody>
      </p:sp>
      <p:graphicFrame>
        <p:nvGraphicFramePr>
          <p:cNvPr id="14" name="object 8"/>
          <p:cNvGraphicFramePr>
            <a:graphicFrameLocks noGrp="1"/>
          </p:cNvGraphicFramePr>
          <p:nvPr>
            <p:extLst>
              <p:ext uri="{D42A27DB-BD31-4B8C-83A1-F6EECF244321}">
                <p14:modId xmlns:p14="http://schemas.microsoft.com/office/powerpoint/2010/main" val="1886844240"/>
              </p:ext>
            </p:extLst>
          </p:nvPr>
        </p:nvGraphicFramePr>
        <p:xfrm>
          <a:off x="841828" y="3772668"/>
          <a:ext cx="8122659" cy="2352140"/>
        </p:xfrm>
        <a:graphic>
          <a:graphicData uri="http://schemas.openxmlformats.org/drawingml/2006/table">
            <a:tbl>
              <a:tblPr firstRow="1" bandRow="1">
                <a:tableStyleId>{2D5ABB26-0587-4C30-8999-92F81FD0307C}</a:tableStyleId>
              </a:tblPr>
              <a:tblGrid>
                <a:gridCol w="1178163">
                  <a:extLst>
                    <a:ext uri="{9D8B030D-6E8A-4147-A177-3AD203B41FA5}">
                      <a16:colId xmlns:a16="http://schemas.microsoft.com/office/drawing/2014/main" val="20000"/>
                    </a:ext>
                  </a:extLst>
                </a:gridCol>
                <a:gridCol w="5690289">
                  <a:extLst>
                    <a:ext uri="{9D8B030D-6E8A-4147-A177-3AD203B41FA5}">
                      <a16:colId xmlns:a16="http://schemas.microsoft.com/office/drawing/2014/main" val="20001"/>
                    </a:ext>
                  </a:extLst>
                </a:gridCol>
                <a:gridCol w="1254207">
                  <a:extLst>
                    <a:ext uri="{9D8B030D-6E8A-4147-A177-3AD203B41FA5}">
                      <a16:colId xmlns:a16="http://schemas.microsoft.com/office/drawing/2014/main" val="20002"/>
                    </a:ext>
                  </a:extLst>
                </a:gridCol>
              </a:tblGrid>
              <a:tr h="549585">
                <a:tc>
                  <a:txBody>
                    <a:bodyPr/>
                    <a:lstStyle/>
                    <a:p>
                      <a:pPr marL="14604" algn="ctr">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输入数据</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期望输出</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5125">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实际结果</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49585">
                <a:tc>
                  <a:txBody>
                    <a:bodyPr/>
                    <a:lstStyle/>
                    <a:p>
                      <a:pPr marL="8890" algn="ctr">
                        <a:lnSpc>
                          <a:spcPct val="100000"/>
                        </a:lnSpc>
                        <a:spcBef>
                          <a:spcPts val="500"/>
                        </a:spcBef>
                      </a:pPr>
                      <a:r>
                        <a:rPr sz="1800" dirty="0">
                          <a:latin typeface="微软雅黑" panose="020B0503020204020204" pitchFamily="34" charset="-122"/>
                          <a:ea typeface="微软雅黑" panose="020B0503020204020204" pitchFamily="34" charset="-122"/>
                          <a:cs typeface="Noto Sans CJK JP Regular"/>
                        </a:rPr>
                        <a:t>空串</a:t>
                      </a:r>
                      <a:endParaRPr sz="1800">
                        <a:latin typeface="微软雅黑" panose="020B0503020204020204" pitchFamily="34" charset="-122"/>
                        <a:ea typeface="微软雅黑" panose="020B0503020204020204" pitchFamily="34" charset="-122"/>
                        <a:cs typeface="Noto Sans CJK JP Regular"/>
                      </a:endParaRPr>
                    </a:p>
                  </a:txBody>
                  <a:tcPr marL="0" marR="0" marT="47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系统正常退出，无提示信息</a:t>
                      </a:r>
                      <a:endParaRPr sz="1800">
                        <a:latin typeface="微软雅黑" panose="020B0503020204020204" pitchFamily="34" charset="-122"/>
                        <a:ea typeface="微软雅黑" panose="020B0503020204020204" pitchFamily="34" charset="-122"/>
                        <a:cs typeface="Noto Sans CJK JP Regular"/>
                      </a:endParaRP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微软雅黑" panose="020B0503020204020204" pitchFamily="34" charset="-122"/>
                        <a:ea typeface="微软雅黑" panose="020B0503020204020204" pitchFamily="34" charset="-122"/>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219626">
                <a:tc>
                  <a:txBody>
                    <a:bodyPr/>
                    <a:lstStyle/>
                    <a:p>
                      <a:pPr>
                        <a:lnSpc>
                          <a:spcPct val="100000"/>
                        </a:lnSpc>
                        <a:spcBef>
                          <a:spcPts val="35"/>
                        </a:spcBef>
                      </a:pPr>
                      <a:endParaRPr sz="1800">
                        <a:latin typeface="微软雅黑" panose="020B0503020204020204" pitchFamily="34" charset="-122"/>
                        <a:ea typeface="微软雅黑" panose="020B0503020204020204" pitchFamily="34" charset="-122"/>
                        <a:cs typeface="Times New Roman"/>
                      </a:endParaRPr>
                    </a:p>
                    <a:p>
                      <a:pPr marL="8890" algn="ctr">
                        <a:lnSpc>
                          <a:spcPct val="100000"/>
                        </a:lnSpc>
                      </a:pPr>
                      <a:r>
                        <a:rPr sz="1800" dirty="0">
                          <a:latin typeface="微软雅黑" panose="020B0503020204020204" pitchFamily="34" charset="-122"/>
                          <a:ea typeface="微软雅黑" panose="020B0503020204020204" pitchFamily="34" charset="-122"/>
                          <a:cs typeface="Arial"/>
                        </a:rPr>
                        <a:t>A</a:t>
                      </a:r>
                      <a:endParaRPr sz="1800">
                        <a:latin typeface="微软雅黑" panose="020B0503020204020204" pitchFamily="34" charset="-122"/>
                        <a:ea typeface="微软雅黑" panose="020B0503020204020204" pitchFamily="34" charset="-122"/>
                        <a:cs typeface="Arial"/>
                      </a:endParaRPr>
                    </a:p>
                  </a:txBody>
                  <a:tcPr marL="0" marR="0" marT="33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marR="127635" algn="just">
                        <a:lnSpc>
                          <a:spcPts val="1900"/>
                        </a:lnSpc>
                        <a:spcBef>
                          <a:spcPts val="439"/>
                        </a:spcBef>
                      </a:pPr>
                      <a:r>
                        <a:rPr sz="1800" spc="30" dirty="0">
                          <a:latin typeface="微软雅黑" panose="020B0503020204020204" pitchFamily="34" charset="-122"/>
                          <a:ea typeface="微软雅黑" panose="020B0503020204020204" pitchFamily="34" charset="-122"/>
                          <a:cs typeface="Noto Sans CJK JP Regular"/>
                        </a:rPr>
                        <a:t>系统提示</a:t>
                      </a:r>
                      <a:r>
                        <a:rPr sz="1800" spc="15" dirty="0">
                          <a:latin typeface="微软雅黑" panose="020B0503020204020204" pitchFamily="34" charset="-122"/>
                          <a:ea typeface="微软雅黑" panose="020B0503020204020204" pitchFamily="34" charset="-122"/>
                          <a:cs typeface="Noto Sans CJK JP Regular"/>
                        </a:rPr>
                        <a:t>“</a:t>
                      </a:r>
                      <a:r>
                        <a:rPr sz="1800" spc="30" dirty="0">
                          <a:latin typeface="微软雅黑" panose="020B0503020204020204" pitchFamily="34" charset="-122"/>
                          <a:ea typeface="微软雅黑" panose="020B0503020204020204" pitchFamily="34" charset="-122"/>
                          <a:cs typeface="Noto Sans CJK JP Regular"/>
                        </a:rPr>
                        <a:t>是否将更改保存到无标题（或指定文件名</a:t>
                      </a:r>
                      <a:r>
                        <a:rPr sz="1800" spc="300" dirty="0">
                          <a:latin typeface="微软雅黑" panose="020B0503020204020204" pitchFamily="34" charset="-122"/>
                          <a:ea typeface="微软雅黑" panose="020B0503020204020204" pitchFamily="34" charset="-122"/>
                          <a:cs typeface="Noto Sans CJK JP Regular"/>
                        </a:rPr>
                        <a:t>）？”</a:t>
                      </a:r>
                      <a:r>
                        <a:rPr sz="1800" spc="335" dirty="0">
                          <a:latin typeface="微软雅黑" panose="020B0503020204020204" pitchFamily="34" charset="-122"/>
                          <a:ea typeface="微软雅黑" panose="020B0503020204020204" pitchFamily="34" charset="-122"/>
                          <a:cs typeface="Noto Sans CJK JP Regular"/>
                        </a:rPr>
                        <a:t>单击</a:t>
                      </a:r>
                      <a:r>
                        <a:rPr sz="1800" spc="160" dirty="0">
                          <a:latin typeface="微软雅黑" panose="020B0503020204020204" pitchFamily="34" charset="-122"/>
                          <a:ea typeface="微软雅黑" panose="020B0503020204020204" pitchFamily="34" charset="-122"/>
                          <a:cs typeface="Noto Sans CJK JP Regular"/>
                        </a:rPr>
                        <a:t>“</a:t>
                      </a:r>
                      <a:r>
                        <a:rPr sz="1800" spc="335" dirty="0">
                          <a:latin typeface="微软雅黑" panose="020B0503020204020204" pitchFamily="34" charset="-122"/>
                          <a:ea typeface="微软雅黑" panose="020B0503020204020204" pitchFamily="34" charset="-122"/>
                          <a:cs typeface="Noto Sans CJK JP Regular"/>
                        </a:rPr>
                        <a:t>保存</a:t>
                      </a:r>
                      <a:r>
                        <a:rPr sz="1800" spc="80" dirty="0">
                          <a:latin typeface="微软雅黑" panose="020B0503020204020204" pitchFamily="34" charset="-122"/>
                          <a:ea typeface="微软雅黑" panose="020B0503020204020204" pitchFamily="34" charset="-122"/>
                          <a:cs typeface="Noto Sans CJK JP Regular"/>
                        </a:rPr>
                        <a:t>”，  </a:t>
                      </a:r>
                      <a:r>
                        <a:rPr sz="1800" dirty="0">
                          <a:latin typeface="微软雅黑" panose="020B0503020204020204" pitchFamily="34" charset="-122"/>
                          <a:ea typeface="微软雅黑" panose="020B0503020204020204" pitchFamily="34" charset="-122"/>
                          <a:cs typeface="Noto Sans CJK JP Regular"/>
                        </a:rPr>
                        <a:t>系统将打开保存／另存窗口；单击“不保存”，系统不保存文件并退出；单 </a:t>
                      </a:r>
                      <a:r>
                        <a:rPr sz="1800" spc="240" dirty="0">
                          <a:latin typeface="微软雅黑" panose="020B0503020204020204" pitchFamily="34" charset="-122"/>
                          <a:ea typeface="微软雅黑" panose="020B0503020204020204" pitchFamily="34" charset="-122"/>
                          <a:cs typeface="Noto Sans CJK JP Regular"/>
                        </a:rPr>
                        <a:t>击</a:t>
                      </a:r>
                      <a:r>
                        <a:rPr sz="1800" spc="110" dirty="0">
                          <a:latin typeface="微软雅黑" panose="020B0503020204020204" pitchFamily="34" charset="-122"/>
                          <a:ea typeface="微软雅黑" panose="020B0503020204020204" pitchFamily="34" charset="-122"/>
                          <a:cs typeface="Noto Sans CJK JP Regular"/>
                        </a:rPr>
                        <a:t>“</a:t>
                      </a:r>
                      <a:r>
                        <a:rPr sz="1800" spc="240" dirty="0">
                          <a:latin typeface="微软雅黑" panose="020B0503020204020204" pitchFamily="34" charset="-122"/>
                          <a:ea typeface="微软雅黑" panose="020B0503020204020204" pitchFamily="34" charset="-122"/>
                          <a:cs typeface="Noto Sans CJK JP Regular"/>
                        </a:rPr>
                        <a:t>取消</a:t>
                      </a:r>
                      <a:r>
                        <a:rPr sz="1800" spc="840" dirty="0">
                          <a:latin typeface="微软雅黑" panose="020B0503020204020204" pitchFamily="34" charset="-122"/>
                          <a:ea typeface="微软雅黑" panose="020B0503020204020204" pitchFamily="34" charset="-122"/>
                          <a:cs typeface="Noto Sans CJK JP Regular"/>
                        </a:rPr>
                        <a:t>”</a:t>
                      </a:r>
                      <a:r>
                        <a:rPr sz="1800" dirty="0">
                          <a:latin typeface="微软雅黑" panose="020B0503020204020204" pitchFamily="34" charset="-122"/>
                          <a:ea typeface="微软雅黑" panose="020B0503020204020204" pitchFamily="34" charset="-122"/>
                          <a:cs typeface="Noto Sans CJK JP Regular"/>
                        </a:rPr>
                        <a:t>系统将返回记事本窗口。</a:t>
                      </a:r>
                    </a:p>
                  </a:txBody>
                  <a:tcPr marL="0" marR="0" marT="419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微软雅黑" panose="020B0503020204020204" pitchFamily="34" charset="-122"/>
                        <a:ea typeface="微软雅黑" panose="020B0503020204020204" pitchFamily="34" charset="-122"/>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0832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85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2600"/>
                            </p:stCondLst>
                            <p:childTnLst>
                              <p:par>
                                <p:cTn id="26" presetID="42"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anim calcmode="lin" valueType="num">
                                      <p:cBhvr>
                                        <p:cTn id="29" dur="750" fill="hold"/>
                                        <p:tgtEl>
                                          <p:spTgt spid="14"/>
                                        </p:tgtEl>
                                        <p:attrNameLst>
                                          <p:attrName>ppt_x</p:attrName>
                                        </p:attrNameLst>
                                      </p:cBhvr>
                                      <p:tavLst>
                                        <p:tav tm="0">
                                          <p:val>
                                            <p:strVal val="#ppt_x"/>
                                          </p:val>
                                        </p:tav>
                                        <p:tav tm="100000">
                                          <p:val>
                                            <p:strVal val="#ppt_x"/>
                                          </p:val>
                                        </p:tav>
                                      </p:tavLst>
                                    </p:anim>
                                    <p:anim calcmode="lin" valueType="num">
                                      <p:cBhvr>
                                        <p:cTn id="30" dur="75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335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1047744" y="1093691"/>
            <a:ext cx="3380240"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5"/>
          <p:cNvSpPr txBox="1"/>
          <p:nvPr/>
        </p:nvSpPr>
        <p:spPr>
          <a:xfrm>
            <a:off x="1044635" y="1851126"/>
            <a:ext cx="6479693" cy="4612800"/>
          </a:xfrm>
          <a:prstGeom prst="rect">
            <a:avLst/>
          </a:prstGeom>
          <a:ln>
            <a:solidFill>
              <a:schemeClr val="tx1"/>
            </a:solidFill>
          </a:ln>
        </p:spPr>
        <p:txBody>
          <a:bodyPr vert="horz" wrap="square" lIns="0" tIns="41909" rIns="0" bIns="0" rtlCol="0">
            <a:spAutoFit/>
          </a:bodyPr>
          <a:lstStyle/>
          <a:p>
            <a:pPr marL="9525">
              <a:spcBef>
                <a:spcPts val="329"/>
              </a:spcBef>
            </a:pPr>
            <a:r>
              <a:rPr dirty="0">
                <a:solidFill>
                  <a:srgbClr val="0033CC"/>
                </a:solidFill>
                <a:latin typeface="微软雅黑" panose="020B0503020204020204" pitchFamily="34" charset="-122"/>
                <a:ea typeface="微软雅黑" panose="020B0503020204020204" pitchFamily="34" charset="-122"/>
                <a:cs typeface="Noto Sans CJK JP Regular"/>
              </a:rPr>
              <a:t>基本描述</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146209" indent="-136684">
              <a:spcBef>
                <a:spcPts val="255"/>
              </a:spcBef>
              <a:buFont typeface="Arial"/>
              <a:buChar char="•"/>
              <a:tabLst>
                <a:tab pos="146685" algn="l"/>
              </a:tabLst>
            </a:pPr>
            <a:r>
              <a:rPr dirty="0">
                <a:latin typeface="微软雅黑" panose="020B0503020204020204" pitchFamily="34" charset="-122"/>
                <a:ea typeface="微软雅黑" panose="020B0503020204020204" pitchFamily="34" charset="-122"/>
                <a:cs typeface="Noto Sans CJK JP Regular"/>
              </a:rPr>
              <a:t>用一句话简单地描述清楚问题。</a:t>
            </a:r>
          </a:p>
          <a:p>
            <a:pPr marL="9525">
              <a:spcBef>
                <a:spcPts val="1230"/>
              </a:spcBef>
            </a:pPr>
            <a:r>
              <a:rPr dirty="0">
                <a:solidFill>
                  <a:srgbClr val="0033CC"/>
                </a:solidFill>
                <a:latin typeface="微软雅黑" panose="020B0503020204020204" pitchFamily="34" charset="-122"/>
                <a:ea typeface="微软雅黑" panose="020B0503020204020204" pitchFamily="34" charset="-122"/>
                <a:cs typeface="Noto Sans CJK JP Regular"/>
              </a:rPr>
              <a:t>详细描述</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描述问题的基本环境，包括操作系统、硬件环境、网络环境、被测软件的运行环境等</a:t>
            </a: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用简明扼要的语言描述清楚软件异常、操作步骤和使用数据</a:t>
            </a: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截图</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被测软件运行时相关日志文件或出错信息</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测试人员根据信息可以给出对问题的简单分析</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被测软件的版本</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缺陷状态、严重性和优先级</a:t>
            </a: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提交日期和提交人</a:t>
            </a:r>
          </a:p>
          <a:p>
            <a:pPr marL="9525">
              <a:spcBef>
                <a:spcPts val="1229"/>
              </a:spcBef>
            </a:pPr>
            <a:r>
              <a:rPr dirty="0">
                <a:solidFill>
                  <a:srgbClr val="0033CC"/>
                </a:solidFill>
                <a:latin typeface="微软雅黑" panose="020B0503020204020204" pitchFamily="34" charset="-122"/>
                <a:ea typeface="微软雅黑" panose="020B0503020204020204" pitchFamily="34" charset="-122"/>
                <a:cs typeface="Noto Sans CJK JP Regular"/>
              </a:rPr>
              <a:t>相关附件</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Char char="•"/>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截图文件、出错信息</a:t>
            </a:r>
          </a:p>
        </p:txBody>
      </p:sp>
    </p:spTree>
    <p:extLst>
      <p:ext uri="{BB962C8B-B14F-4D97-AF65-F5344CB8AC3E}">
        <p14:creationId xmlns:p14="http://schemas.microsoft.com/office/powerpoint/2010/main" val="3940496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6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687704" y="1556792"/>
            <a:ext cx="3812288"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851619" y="2416575"/>
            <a:ext cx="7423785" cy="393858"/>
          </a:xfrm>
          <a:prstGeom prst="rect">
            <a:avLst/>
          </a:prstGeom>
          <a:solidFill>
            <a:srgbClr val="ECEBEB"/>
          </a:solidFill>
        </p:spPr>
        <p:txBody>
          <a:bodyPr vert="horz" wrap="square" lIns="0" tIns="115729" rIns="0" bIns="0" rtlCol="0">
            <a:spAutoFit/>
          </a:bodyPr>
          <a:lstStyle/>
          <a:p>
            <a:pPr marL="1408271">
              <a:spcBef>
                <a:spcPts val="911"/>
              </a:spcBef>
            </a:pPr>
            <a:r>
              <a:rPr dirty="0">
                <a:latin typeface="微软雅黑" panose="020B0503020204020204" pitchFamily="34" charset="-122"/>
                <a:ea typeface="微软雅黑" panose="020B0503020204020204" pitchFamily="34" charset="-122"/>
                <a:cs typeface="Noto Sans CJK JP Regular"/>
              </a:rPr>
              <a:t>缺陷的</a:t>
            </a:r>
            <a:r>
              <a:rPr dirty="0">
                <a:solidFill>
                  <a:srgbClr val="C00000"/>
                </a:solidFill>
                <a:latin typeface="微软雅黑" panose="020B0503020204020204" pitchFamily="34" charset="-122"/>
                <a:ea typeface="微软雅黑" panose="020B0503020204020204" pitchFamily="34" charset="-122"/>
                <a:cs typeface="Noto Sans CJK JP Regular"/>
              </a:rPr>
              <a:t>严重性</a:t>
            </a:r>
            <a:r>
              <a:rPr dirty="0">
                <a:latin typeface="微软雅黑" panose="020B0503020204020204" pitchFamily="34" charset="-122"/>
                <a:ea typeface="微软雅黑" panose="020B0503020204020204" pitchFamily="34" charset="-122"/>
                <a:cs typeface="Noto Sans CJK JP Regular"/>
              </a:rPr>
              <a:t>是指缺陷对软件产品使用的影响程度。</a:t>
            </a:r>
          </a:p>
        </p:txBody>
      </p:sp>
      <p:sp>
        <p:nvSpPr>
          <p:cNvPr id="10" name="object 4"/>
          <p:cNvSpPr/>
          <p:nvPr/>
        </p:nvSpPr>
        <p:spPr>
          <a:xfrm>
            <a:off x="856544" y="3479134"/>
            <a:ext cx="7675896" cy="45719"/>
          </a:xfrm>
          <a:custGeom>
            <a:avLst/>
            <a:gdLst/>
            <a:ahLst/>
            <a:cxnLst/>
            <a:rect l="l" t="t" r="r" b="b"/>
            <a:pathLst>
              <a:path w="9891395">
                <a:moveTo>
                  <a:pt x="0" y="0"/>
                </a:moveTo>
                <a:lnTo>
                  <a:pt x="9891275" y="0"/>
                </a:lnTo>
              </a:path>
            </a:pathLst>
          </a:custGeom>
          <a:ln w="1905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1" name="object 5"/>
          <p:cNvSpPr/>
          <p:nvPr/>
        </p:nvSpPr>
        <p:spPr>
          <a:xfrm flipV="1">
            <a:off x="856544" y="3031231"/>
            <a:ext cx="7675896" cy="49313"/>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2" name="object 6"/>
          <p:cNvSpPr/>
          <p:nvPr/>
        </p:nvSpPr>
        <p:spPr>
          <a:xfrm flipV="1">
            <a:off x="856544" y="6399592"/>
            <a:ext cx="7675896"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3" name="object 7"/>
          <p:cNvSpPr txBox="1"/>
          <p:nvPr/>
        </p:nvSpPr>
        <p:spPr>
          <a:xfrm>
            <a:off x="1052522" y="3175070"/>
            <a:ext cx="4959638" cy="286617"/>
          </a:xfrm>
          <a:prstGeom prst="rect">
            <a:avLst/>
          </a:prstGeom>
        </p:spPr>
        <p:txBody>
          <a:bodyPr vert="horz" wrap="square" lIns="0" tIns="9525" rIns="0" bIns="0" rtlCol="0">
            <a:spAutoFit/>
          </a:bodyPr>
          <a:lstStyle/>
          <a:p>
            <a:pPr marL="9525">
              <a:spcBef>
                <a:spcPts val="75"/>
              </a:spcBef>
              <a:tabLst>
                <a:tab pos="4004786" algn="l"/>
              </a:tabLst>
            </a:pPr>
            <a:r>
              <a:rPr dirty="0">
                <a:solidFill>
                  <a:srgbClr val="0033CC"/>
                </a:solidFill>
                <a:latin typeface="微软雅黑" panose="020B0503020204020204" pitchFamily="34" charset="-122"/>
                <a:ea typeface="微软雅黑" panose="020B0503020204020204" pitchFamily="34" charset="-122"/>
                <a:cs typeface="Noto Sans CJK JP Regular"/>
              </a:rPr>
              <a:t>缺陷严重性	</a:t>
            </a:r>
            <a:r>
              <a:rPr lang="en-US" dirty="0" smtClean="0">
                <a:solidFill>
                  <a:srgbClr val="0033CC"/>
                </a:solidFill>
                <a:latin typeface="微软雅黑" panose="020B0503020204020204" pitchFamily="34" charset="-122"/>
                <a:ea typeface="微软雅黑" panose="020B0503020204020204" pitchFamily="34" charset="-122"/>
                <a:cs typeface="Noto Sans CJK JP Regular"/>
              </a:rPr>
              <a:t>    </a:t>
            </a:r>
            <a:r>
              <a:rPr dirty="0" err="1" smtClean="0">
                <a:solidFill>
                  <a:srgbClr val="0033CC"/>
                </a:solidFill>
                <a:latin typeface="微软雅黑" panose="020B0503020204020204" pitchFamily="34" charset="-122"/>
                <a:ea typeface="微软雅黑" panose="020B0503020204020204" pitchFamily="34" charset="-122"/>
                <a:cs typeface="Noto Sans CJK JP Regular"/>
              </a:rPr>
              <a:t>描述</a:t>
            </a:r>
            <a:endParaRPr dirty="0">
              <a:latin typeface="微软雅黑" panose="020B0503020204020204" pitchFamily="34" charset="-122"/>
              <a:ea typeface="微软雅黑" panose="020B0503020204020204" pitchFamily="34" charset="-122"/>
              <a:cs typeface="Noto Sans CJK JP Regular"/>
            </a:endParaRPr>
          </a:p>
        </p:txBody>
      </p:sp>
      <p:sp>
        <p:nvSpPr>
          <p:cNvPr id="14" name="object 8"/>
          <p:cNvSpPr txBox="1"/>
          <p:nvPr/>
        </p:nvSpPr>
        <p:spPr>
          <a:xfrm>
            <a:off x="908456" y="3745651"/>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致命的（</a:t>
            </a:r>
            <a:r>
              <a:rPr sz="1600" dirty="0">
                <a:latin typeface="微软雅黑" panose="020B0503020204020204" pitchFamily="34" charset="-122"/>
                <a:ea typeface="微软雅黑" panose="020B0503020204020204" pitchFamily="34" charset="-122"/>
                <a:cs typeface="Arial"/>
              </a:rPr>
              <a:t>1</a:t>
            </a:r>
            <a:r>
              <a:rPr sz="1600" dirty="0">
                <a:latin typeface="微软雅黑" panose="020B0503020204020204" pitchFamily="34" charset="-122"/>
                <a:ea typeface="微软雅黑" panose="020B0503020204020204" pitchFamily="34" charset="-122"/>
                <a:cs typeface="Noto Sans CJK JP Regular"/>
              </a:rPr>
              <a:t>级）</a:t>
            </a:r>
          </a:p>
        </p:txBody>
      </p:sp>
      <p:sp>
        <p:nvSpPr>
          <p:cNvPr id="15" name="object 9"/>
          <p:cNvSpPr txBox="1"/>
          <p:nvPr/>
        </p:nvSpPr>
        <p:spPr>
          <a:xfrm>
            <a:off x="884928" y="4421487"/>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严重的（</a:t>
            </a:r>
            <a:r>
              <a:rPr sz="1600" dirty="0">
                <a:latin typeface="微软雅黑" panose="020B0503020204020204" pitchFamily="34" charset="-122"/>
                <a:ea typeface="微软雅黑" panose="020B0503020204020204" pitchFamily="34" charset="-122"/>
                <a:cs typeface="Arial"/>
              </a:rPr>
              <a:t>2</a:t>
            </a:r>
            <a:r>
              <a:rPr sz="1600" dirty="0">
                <a:latin typeface="微软雅黑" panose="020B0503020204020204" pitchFamily="34" charset="-122"/>
                <a:ea typeface="微软雅黑" panose="020B0503020204020204" pitchFamily="34" charset="-122"/>
                <a:cs typeface="Noto Sans CJK JP Regular"/>
              </a:rPr>
              <a:t>级）</a:t>
            </a:r>
          </a:p>
        </p:txBody>
      </p:sp>
      <p:sp>
        <p:nvSpPr>
          <p:cNvPr id="16" name="object 10"/>
          <p:cNvSpPr txBox="1"/>
          <p:nvPr/>
        </p:nvSpPr>
        <p:spPr>
          <a:xfrm>
            <a:off x="908456" y="5270866"/>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一般的（</a:t>
            </a:r>
            <a:r>
              <a:rPr sz="1600" dirty="0">
                <a:latin typeface="微软雅黑" panose="020B0503020204020204" pitchFamily="34" charset="-122"/>
                <a:ea typeface="微软雅黑" panose="020B0503020204020204" pitchFamily="34" charset="-122"/>
                <a:cs typeface="Arial"/>
              </a:rPr>
              <a:t>3</a:t>
            </a:r>
            <a:r>
              <a:rPr sz="1600" dirty="0">
                <a:latin typeface="微软雅黑" panose="020B0503020204020204" pitchFamily="34" charset="-122"/>
                <a:ea typeface="微软雅黑" panose="020B0503020204020204" pitchFamily="34" charset="-122"/>
                <a:cs typeface="Noto Sans CJK JP Regular"/>
              </a:rPr>
              <a:t>级）</a:t>
            </a:r>
          </a:p>
        </p:txBody>
      </p:sp>
      <p:sp>
        <p:nvSpPr>
          <p:cNvPr id="17" name="object 11"/>
          <p:cNvSpPr txBox="1"/>
          <p:nvPr/>
        </p:nvSpPr>
        <p:spPr>
          <a:xfrm>
            <a:off x="908456" y="6021288"/>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微小的（</a:t>
            </a:r>
            <a:r>
              <a:rPr sz="1600" dirty="0">
                <a:latin typeface="微软雅黑" panose="020B0503020204020204" pitchFamily="34" charset="-122"/>
                <a:ea typeface="微软雅黑" panose="020B0503020204020204" pitchFamily="34" charset="-122"/>
                <a:cs typeface="Arial"/>
              </a:rPr>
              <a:t>4</a:t>
            </a:r>
            <a:r>
              <a:rPr sz="1600" dirty="0">
                <a:latin typeface="微软雅黑" panose="020B0503020204020204" pitchFamily="34" charset="-122"/>
                <a:ea typeface="微软雅黑" panose="020B0503020204020204" pitchFamily="34" charset="-122"/>
                <a:cs typeface="Noto Sans CJK JP Regular"/>
              </a:rPr>
              <a:t>级）</a:t>
            </a:r>
          </a:p>
        </p:txBody>
      </p:sp>
      <p:sp>
        <p:nvSpPr>
          <p:cNvPr id="18" name="object 12"/>
          <p:cNvSpPr txBox="1"/>
          <p:nvPr/>
        </p:nvSpPr>
        <p:spPr>
          <a:xfrm>
            <a:off x="2314947" y="3603058"/>
            <a:ext cx="6217493" cy="2824941"/>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造成系统或应用程序崩溃、死机、挂起，或造成数据丢失、主要功能完全丧失。</a:t>
            </a:r>
          </a:p>
          <a:p>
            <a:pPr marL="9525" marR="174308">
              <a:lnSpc>
                <a:spcPct val="115700"/>
              </a:lnSpc>
              <a:spcBef>
                <a:spcPts val="1091"/>
              </a:spcBef>
            </a:pPr>
            <a:r>
              <a:rPr sz="1600" spc="4" dirty="0">
                <a:latin typeface="微软雅黑" panose="020B0503020204020204" pitchFamily="34" charset="-122"/>
                <a:ea typeface="微软雅黑" panose="020B0503020204020204" pitchFamily="34" charset="-122"/>
                <a:cs typeface="Noto Sans CJK JP Regular"/>
              </a:rPr>
              <a:t>系统功能或特性没有实</a:t>
            </a:r>
            <a:r>
              <a:rPr sz="1600" dirty="0">
                <a:latin typeface="微软雅黑" panose="020B0503020204020204" pitchFamily="34" charset="-122"/>
                <a:ea typeface="微软雅黑" panose="020B0503020204020204" pitchFamily="34" charset="-122"/>
                <a:cs typeface="Noto Sans CJK JP Regular"/>
              </a:rPr>
              <a:t>现</a:t>
            </a:r>
            <a:r>
              <a:rPr sz="1600" spc="4" dirty="0">
                <a:latin typeface="微软雅黑" panose="020B0503020204020204" pitchFamily="34" charset="-122"/>
                <a:ea typeface="微软雅黑" panose="020B0503020204020204" pitchFamily="34" charset="-122"/>
                <a:cs typeface="Noto Sans CJK JP Regular"/>
              </a:rPr>
              <a:t>、主要功能部分丧失、次要功能完全丧失或者致命的 </a:t>
            </a:r>
            <a:r>
              <a:rPr sz="1600" dirty="0">
                <a:latin typeface="微软雅黑" panose="020B0503020204020204" pitchFamily="34" charset="-122"/>
                <a:ea typeface="微软雅黑" panose="020B0503020204020204" pitchFamily="34" charset="-122"/>
                <a:cs typeface="Noto Sans CJK JP Regular"/>
              </a:rPr>
              <a:t>错误声明。</a:t>
            </a:r>
          </a:p>
          <a:p>
            <a:pPr marL="9525" marR="3810">
              <a:lnSpc>
                <a:spcPct val="115700"/>
              </a:lnSpc>
              <a:spcBef>
                <a:spcPts val="818"/>
              </a:spcBef>
            </a:pPr>
            <a:r>
              <a:rPr sz="1600" spc="45" dirty="0">
                <a:latin typeface="微软雅黑" panose="020B0503020204020204" pitchFamily="34" charset="-122"/>
                <a:ea typeface="微软雅黑" panose="020B0503020204020204" pitchFamily="34" charset="-122"/>
                <a:cs typeface="Noto Sans CJK JP Regular"/>
              </a:rPr>
              <a:t>缺陷虽不影响系统的基本使用，但没有很好地实现功能，没有达到预期效</a:t>
            </a:r>
            <a:r>
              <a:rPr sz="1600" dirty="0">
                <a:latin typeface="微软雅黑" panose="020B0503020204020204" pitchFamily="34" charset="-122"/>
                <a:ea typeface="微软雅黑" panose="020B0503020204020204" pitchFamily="34" charset="-122"/>
                <a:cs typeface="Noto Sans CJK JP Regular"/>
              </a:rPr>
              <a:t>果， 如次要功能丧失、提示信息不太明确、用户界面差、操作时间长等。</a:t>
            </a:r>
          </a:p>
          <a:p>
            <a:pPr marL="9525" marR="174308">
              <a:lnSpc>
                <a:spcPct val="115700"/>
              </a:lnSpc>
              <a:spcBef>
                <a:spcPts val="814"/>
              </a:spcBef>
            </a:pPr>
            <a:r>
              <a:rPr sz="1600" spc="4" dirty="0">
                <a:latin typeface="微软雅黑" panose="020B0503020204020204" pitchFamily="34" charset="-122"/>
                <a:ea typeface="微软雅黑" panose="020B0503020204020204" pitchFamily="34" charset="-122"/>
                <a:cs typeface="Noto Sans CJK JP Regular"/>
              </a:rPr>
              <a:t>对功能几乎没有影响，产品及其属性仍可使用，如存在个别错别字、文字排列 </a:t>
            </a:r>
            <a:r>
              <a:rPr sz="1600" dirty="0">
                <a:latin typeface="微软雅黑" panose="020B0503020204020204" pitchFamily="34" charset="-122"/>
                <a:ea typeface="微软雅黑" panose="020B0503020204020204" pitchFamily="34" charset="-122"/>
                <a:cs typeface="Noto Sans CJK JP Regular"/>
              </a:rPr>
              <a:t>不整齐等。</a:t>
            </a:r>
          </a:p>
        </p:txBody>
      </p:sp>
    </p:spTree>
    <p:extLst>
      <p:ext uri="{BB962C8B-B14F-4D97-AF65-F5344CB8AC3E}">
        <p14:creationId xmlns:p14="http://schemas.microsoft.com/office/powerpoint/2010/main" val="359903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600"/>
                            </p:stCondLst>
                            <p:childTnLst>
                              <p:par>
                                <p:cTn id="20" presetID="53" presetClass="entr" presetSubtype="52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anim calcmode="lin" valueType="num">
                                      <p:cBhvr>
                                        <p:cTn id="25" dur="500" fill="hold"/>
                                        <p:tgtEl>
                                          <p:spTgt spid="9"/>
                                        </p:tgtEl>
                                        <p:attrNameLst>
                                          <p:attrName>ppt_x</p:attrName>
                                        </p:attrNameLst>
                                      </p:cBhvr>
                                      <p:tavLst>
                                        <p:tav tm="0">
                                          <p:val>
                                            <p:fltVal val="0.5"/>
                                          </p:val>
                                        </p:tav>
                                        <p:tav tm="100000">
                                          <p:val>
                                            <p:strVal val="#ppt_x"/>
                                          </p:val>
                                        </p:tav>
                                      </p:tavLst>
                                    </p:anim>
                                    <p:anim calcmode="lin" valueType="num">
                                      <p:cBhvr>
                                        <p:cTn id="26" dur="500" fill="hold"/>
                                        <p:tgtEl>
                                          <p:spTgt spid="9"/>
                                        </p:tgtEl>
                                        <p:attrNameLst>
                                          <p:attrName>ppt_y</p:attrName>
                                        </p:attrNameLst>
                                      </p:cBhvr>
                                      <p:tavLst>
                                        <p:tav tm="0">
                                          <p:val>
                                            <p:fltVal val="0.5"/>
                                          </p:val>
                                        </p:tav>
                                        <p:tav tm="100000">
                                          <p:val>
                                            <p:strVal val="#ppt_y"/>
                                          </p:val>
                                        </p:tav>
                                      </p:tavLst>
                                    </p:anim>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Effect transition="in" filter="wipe(left)">
                                      <p:cBhvr>
                                        <p:cTn id="45" dur="500"/>
                                        <p:tgtEl>
                                          <p:spTgt spid="18">
                                            <p:txEl>
                                              <p:pRg st="0" end="0"/>
                                            </p:txEl>
                                          </p:spTgt>
                                        </p:tgtEl>
                                      </p:cBhvr>
                                    </p:animEffect>
                                  </p:childTnLst>
                                </p:cTn>
                              </p:par>
                            </p:childTnLst>
                          </p:cTn>
                        </p:par>
                        <p:par>
                          <p:cTn id="46" fill="hold">
                            <p:stCondLst>
                              <p:cond delay="31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wipe(left)">
                                      <p:cBhvr>
                                        <p:cTn id="52" dur="500"/>
                                        <p:tgtEl>
                                          <p:spTgt spid="18">
                                            <p:txEl>
                                              <p:pRg st="1" end="1"/>
                                            </p:txEl>
                                          </p:spTgt>
                                        </p:tgtEl>
                                      </p:cBhvr>
                                    </p:animEffect>
                                  </p:childTnLst>
                                </p:cTn>
                              </p:par>
                            </p:childTnLst>
                          </p:cTn>
                        </p:par>
                        <p:par>
                          <p:cTn id="53" fill="hold">
                            <p:stCondLst>
                              <p:cond delay="36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8">
                                            <p:txEl>
                                              <p:pRg st="2" end="2"/>
                                            </p:txEl>
                                          </p:spTgt>
                                        </p:tgtEl>
                                        <p:attrNameLst>
                                          <p:attrName>style.visibility</p:attrName>
                                        </p:attrNameLst>
                                      </p:cBhvr>
                                      <p:to>
                                        <p:strVal val="visible"/>
                                      </p:to>
                                    </p:set>
                                    <p:animEffect transition="in" filter="wipe(left)">
                                      <p:cBhvr>
                                        <p:cTn id="59" dur="500"/>
                                        <p:tgtEl>
                                          <p:spTgt spid="18">
                                            <p:txEl>
                                              <p:pRg st="2" end="2"/>
                                            </p:txEl>
                                          </p:spTgt>
                                        </p:tgtEl>
                                      </p:cBhvr>
                                    </p:animEffect>
                                  </p:childTnLst>
                                </p:cTn>
                              </p:par>
                            </p:childTnLst>
                          </p:cTn>
                        </p:par>
                        <p:par>
                          <p:cTn id="60" fill="hold">
                            <p:stCondLst>
                              <p:cond delay="41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8">
                                            <p:txEl>
                                              <p:pRg st="3" end="3"/>
                                            </p:txEl>
                                          </p:spTgt>
                                        </p:tgtEl>
                                        <p:attrNameLst>
                                          <p:attrName>style.visibility</p:attrName>
                                        </p:attrNameLst>
                                      </p:cBhvr>
                                      <p:to>
                                        <p:strVal val="visible"/>
                                      </p:to>
                                    </p:set>
                                    <p:animEffect transition="in" filter="wipe(left)">
                                      <p:cBhvr>
                                        <p:cTn id="66" dur="500"/>
                                        <p:tgtEl>
                                          <p:spTgt spid="18">
                                            <p:txEl>
                                              <p:pRg st="3" end="3"/>
                                            </p:txEl>
                                          </p:spTgt>
                                        </p:tgtEl>
                                      </p:cBhvr>
                                    </p:animEffect>
                                  </p:childTnLst>
                                </p:cTn>
                              </p:par>
                            </p:childTnLst>
                          </p:cTn>
                        </p:par>
                        <p:par>
                          <p:cTn id="67" fill="hold">
                            <p:stCondLst>
                              <p:cond delay="4600"/>
                            </p:stCondLst>
                            <p:childTnLst>
                              <p:par>
                                <p:cTn id="68" presetID="10" presetClass="entr" presetSubtype="0"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P spid="10" grpId="0" animBg="1"/>
      <p:bldP spid="11" grpId="0" animBg="1"/>
      <p:bldP spid="12" grpId="0" animBg="1"/>
      <p:bldP spid="13" grpId="0"/>
      <p:bldP spid="14" grpId="0"/>
      <p:bldP spid="15" grpId="0"/>
      <p:bldP spid="16" grpId="0"/>
      <p:bldP spid="17" grpId="0"/>
      <p:bldP spid="1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563497" y="1645764"/>
            <a:ext cx="3596264"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634012" y="2492896"/>
            <a:ext cx="7423785" cy="393858"/>
          </a:xfrm>
          <a:prstGeom prst="rect">
            <a:avLst/>
          </a:prstGeom>
          <a:solidFill>
            <a:srgbClr val="ECEBEB"/>
          </a:solidFill>
        </p:spPr>
        <p:txBody>
          <a:bodyPr vert="horz" wrap="square" lIns="0" tIns="115729" rIns="0" bIns="0" rtlCol="0">
            <a:spAutoFit/>
          </a:bodyPr>
          <a:lstStyle/>
          <a:p>
            <a:pPr marL="1617821">
              <a:spcBef>
                <a:spcPts val="911"/>
              </a:spcBef>
            </a:pPr>
            <a:r>
              <a:rPr dirty="0">
                <a:latin typeface="微软雅黑" panose="020B0503020204020204" pitchFamily="34" charset="-122"/>
                <a:ea typeface="微软雅黑" panose="020B0503020204020204" pitchFamily="34" charset="-122"/>
                <a:cs typeface="Noto Sans CJK JP Regular"/>
              </a:rPr>
              <a:t>缺陷的</a:t>
            </a:r>
            <a:r>
              <a:rPr dirty="0">
                <a:solidFill>
                  <a:srgbClr val="C00000"/>
                </a:solidFill>
                <a:latin typeface="微软雅黑" panose="020B0503020204020204" pitchFamily="34" charset="-122"/>
                <a:ea typeface="微软雅黑" panose="020B0503020204020204" pitchFamily="34" charset="-122"/>
                <a:cs typeface="Noto Sans CJK JP Regular"/>
              </a:rPr>
              <a:t>优先级</a:t>
            </a:r>
            <a:r>
              <a:rPr dirty="0">
                <a:latin typeface="微软雅黑" panose="020B0503020204020204" pitchFamily="34" charset="-122"/>
                <a:ea typeface="微软雅黑" panose="020B0503020204020204" pitchFamily="34" charset="-122"/>
                <a:cs typeface="Noto Sans CJK JP Regular"/>
              </a:rPr>
              <a:t>是指缺陷应该被修复的紧急程度。</a:t>
            </a:r>
          </a:p>
        </p:txBody>
      </p:sp>
      <p:sp>
        <p:nvSpPr>
          <p:cNvPr id="10" name="object 4"/>
          <p:cNvSpPr/>
          <p:nvPr/>
        </p:nvSpPr>
        <p:spPr>
          <a:xfrm>
            <a:off x="638935" y="3653325"/>
            <a:ext cx="7828211" cy="45719"/>
          </a:xfrm>
          <a:custGeom>
            <a:avLst/>
            <a:gdLst/>
            <a:ahLst/>
            <a:cxnLst/>
            <a:rect l="l" t="t" r="r" b="b"/>
            <a:pathLst>
              <a:path w="9891395">
                <a:moveTo>
                  <a:pt x="0" y="0"/>
                </a:moveTo>
                <a:lnTo>
                  <a:pt x="9891275" y="0"/>
                </a:lnTo>
              </a:path>
            </a:pathLst>
          </a:custGeom>
          <a:ln w="1905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1" name="object 5"/>
          <p:cNvSpPr/>
          <p:nvPr/>
        </p:nvSpPr>
        <p:spPr>
          <a:xfrm>
            <a:off x="638936" y="3207566"/>
            <a:ext cx="7828210"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2" name="object 6"/>
          <p:cNvSpPr/>
          <p:nvPr/>
        </p:nvSpPr>
        <p:spPr>
          <a:xfrm>
            <a:off x="638936" y="5659167"/>
            <a:ext cx="7828210"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3" name="object 7"/>
          <p:cNvSpPr txBox="1"/>
          <p:nvPr/>
        </p:nvSpPr>
        <p:spPr>
          <a:xfrm>
            <a:off x="1172457" y="3325677"/>
            <a:ext cx="1599519" cy="271228"/>
          </a:xfrm>
          <a:prstGeom prst="rect">
            <a:avLst/>
          </a:prstGeom>
        </p:spPr>
        <p:txBody>
          <a:bodyPr vert="horz" wrap="square" lIns="0" tIns="9525" rIns="0" bIns="0" rtlCol="0">
            <a:spAutoFit/>
          </a:bodyPr>
          <a:lstStyle/>
          <a:p>
            <a:pPr marL="9525">
              <a:spcBef>
                <a:spcPts val="75"/>
              </a:spcBef>
            </a:pPr>
            <a:r>
              <a:rPr sz="1700" dirty="0">
                <a:solidFill>
                  <a:srgbClr val="0033CC"/>
                </a:solidFill>
                <a:latin typeface="微软雅黑" panose="020B0503020204020204" pitchFamily="34" charset="-122"/>
                <a:ea typeface="微软雅黑" panose="020B0503020204020204" pitchFamily="34" charset="-122"/>
                <a:cs typeface="Noto Sans CJK JP Regular"/>
              </a:rPr>
              <a:t>缺陷优先级</a:t>
            </a:r>
            <a:endParaRPr sz="1700" dirty="0">
              <a:latin typeface="微软雅黑" panose="020B0503020204020204" pitchFamily="34" charset="-122"/>
              <a:ea typeface="微软雅黑" panose="020B0503020204020204" pitchFamily="34" charset="-122"/>
              <a:cs typeface="Noto Sans CJK JP Regular"/>
            </a:endParaRPr>
          </a:p>
        </p:txBody>
      </p:sp>
      <p:sp>
        <p:nvSpPr>
          <p:cNvPr id="14" name="object 8"/>
          <p:cNvSpPr txBox="1"/>
          <p:nvPr/>
        </p:nvSpPr>
        <p:spPr>
          <a:xfrm>
            <a:off x="5167381" y="3325677"/>
            <a:ext cx="1052646" cy="271228"/>
          </a:xfrm>
          <a:prstGeom prst="rect">
            <a:avLst/>
          </a:prstGeom>
        </p:spPr>
        <p:txBody>
          <a:bodyPr vert="horz" wrap="square" lIns="0" tIns="9525" rIns="0" bIns="0" rtlCol="0">
            <a:spAutoFit/>
          </a:bodyPr>
          <a:lstStyle/>
          <a:p>
            <a:pPr marL="9525">
              <a:spcBef>
                <a:spcPts val="75"/>
              </a:spcBef>
            </a:pPr>
            <a:r>
              <a:rPr sz="1700" dirty="0">
                <a:solidFill>
                  <a:srgbClr val="0033CC"/>
                </a:solidFill>
                <a:latin typeface="微软雅黑" panose="020B0503020204020204" pitchFamily="34" charset="-122"/>
                <a:ea typeface="微软雅黑" panose="020B0503020204020204" pitchFamily="34" charset="-122"/>
                <a:cs typeface="Noto Sans CJK JP Regular"/>
              </a:rPr>
              <a:t>描述</a:t>
            </a:r>
            <a:endParaRPr sz="1700" dirty="0">
              <a:latin typeface="微软雅黑" panose="020B0503020204020204" pitchFamily="34" charset="-122"/>
              <a:ea typeface="微软雅黑" panose="020B0503020204020204" pitchFamily="34" charset="-122"/>
              <a:cs typeface="Noto Sans CJK JP Regular"/>
            </a:endParaRPr>
          </a:p>
        </p:txBody>
      </p:sp>
      <p:sp>
        <p:nvSpPr>
          <p:cNvPr id="15" name="object 9"/>
          <p:cNvSpPr txBox="1"/>
          <p:nvPr/>
        </p:nvSpPr>
        <p:spPr>
          <a:xfrm>
            <a:off x="819914" y="3799288"/>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立即解决（</a:t>
            </a:r>
            <a:r>
              <a:rPr sz="1700" dirty="0">
                <a:latin typeface="微软雅黑" panose="020B0503020204020204" pitchFamily="34" charset="-122"/>
                <a:ea typeface="微软雅黑" panose="020B0503020204020204" pitchFamily="34" charset="-122"/>
                <a:cs typeface="Arial"/>
              </a:rPr>
              <a:t>P1</a:t>
            </a:r>
            <a:r>
              <a:rPr sz="1700" dirty="0">
                <a:latin typeface="微软雅黑" panose="020B0503020204020204" pitchFamily="34" charset="-122"/>
                <a:ea typeface="微软雅黑" panose="020B0503020204020204" pitchFamily="34" charset="-122"/>
                <a:cs typeface="Noto Sans CJK JP Regular"/>
              </a:rPr>
              <a:t>）</a:t>
            </a:r>
          </a:p>
        </p:txBody>
      </p:sp>
      <p:sp>
        <p:nvSpPr>
          <p:cNvPr id="16" name="object 10"/>
          <p:cNvSpPr txBox="1"/>
          <p:nvPr/>
        </p:nvSpPr>
        <p:spPr>
          <a:xfrm>
            <a:off x="2771976" y="3799288"/>
            <a:ext cx="5898479"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缺陷导致系统几乎不能使用或测试不能继续，需要立即修复</a:t>
            </a:r>
          </a:p>
        </p:txBody>
      </p:sp>
      <p:sp>
        <p:nvSpPr>
          <p:cNvPr id="17" name="object 11"/>
          <p:cNvSpPr txBox="1"/>
          <p:nvPr/>
        </p:nvSpPr>
        <p:spPr>
          <a:xfrm>
            <a:off x="819914" y="4300742"/>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高优先级（</a:t>
            </a:r>
            <a:r>
              <a:rPr sz="1700" dirty="0">
                <a:latin typeface="微软雅黑" panose="020B0503020204020204" pitchFamily="34" charset="-122"/>
                <a:ea typeface="微软雅黑" panose="020B0503020204020204" pitchFamily="34" charset="-122"/>
                <a:cs typeface="Arial"/>
              </a:rPr>
              <a:t>P2</a:t>
            </a:r>
            <a:r>
              <a:rPr sz="1700" dirty="0">
                <a:latin typeface="微软雅黑" panose="020B0503020204020204" pitchFamily="34" charset="-122"/>
                <a:ea typeface="微软雅黑" panose="020B0503020204020204" pitchFamily="34" charset="-122"/>
                <a:cs typeface="Noto Sans CJK JP Regular"/>
              </a:rPr>
              <a:t>）</a:t>
            </a:r>
          </a:p>
        </p:txBody>
      </p:sp>
      <p:sp>
        <p:nvSpPr>
          <p:cNvPr id="18" name="object 12"/>
          <p:cNvSpPr txBox="1"/>
          <p:nvPr/>
        </p:nvSpPr>
        <p:spPr>
          <a:xfrm>
            <a:off x="2771976" y="4300742"/>
            <a:ext cx="3638526"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缺陷严重，影响测试，需要优先考虑</a:t>
            </a:r>
          </a:p>
        </p:txBody>
      </p:sp>
      <p:sp>
        <p:nvSpPr>
          <p:cNvPr id="19" name="object 13"/>
          <p:cNvSpPr txBox="1"/>
          <p:nvPr/>
        </p:nvSpPr>
        <p:spPr>
          <a:xfrm>
            <a:off x="819914" y="4802204"/>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正常排队（</a:t>
            </a:r>
            <a:r>
              <a:rPr sz="1700" dirty="0">
                <a:latin typeface="微软雅黑" panose="020B0503020204020204" pitchFamily="34" charset="-122"/>
                <a:ea typeface="微软雅黑" panose="020B0503020204020204" pitchFamily="34" charset="-122"/>
                <a:cs typeface="Arial"/>
              </a:rPr>
              <a:t>P3</a:t>
            </a:r>
            <a:r>
              <a:rPr sz="1700" dirty="0">
                <a:latin typeface="微软雅黑" panose="020B0503020204020204" pitchFamily="34" charset="-122"/>
                <a:ea typeface="微软雅黑" panose="020B0503020204020204" pitchFamily="34" charset="-122"/>
                <a:cs typeface="Noto Sans CJK JP Regular"/>
              </a:rPr>
              <a:t>）</a:t>
            </a:r>
            <a:endParaRPr sz="1700">
              <a:latin typeface="微软雅黑" panose="020B0503020204020204" pitchFamily="34" charset="-122"/>
              <a:ea typeface="微软雅黑" panose="020B0503020204020204" pitchFamily="34" charset="-122"/>
              <a:cs typeface="Noto Sans CJK JP Regular"/>
            </a:endParaRPr>
          </a:p>
        </p:txBody>
      </p:sp>
      <p:sp>
        <p:nvSpPr>
          <p:cNvPr id="20" name="object 14"/>
          <p:cNvSpPr txBox="1"/>
          <p:nvPr/>
        </p:nvSpPr>
        <p:spPr>
          <a:xfrm>
            <a:off x="2771977" y="4802204"/>
            <a:ext cx="2734544"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缺陷需要正常排队等待修复</a:t>
            </a:r>
            <a:endParaRPr sz="1700">
              <a:latin typeface="微软雅黑" panose="020B0503020204020204" pitchFamily="34" charset="-122"/>
              <a:ea typeface="微软雅黑" panose="020B0503020204020204" pitchFamily="34" charset="-122"/>
              <a:cs typeface="Noto Sans CJK JP Regular"/>
            </a:endParaRPr>
          </a:p>
        </p:txBody>
      </p:sp>
      <p:sp>
        <p:nvSpPr>
          <p:cNvPr id="21" name="object 15"/>
          <p:cNvSpPr txBox="1"/>
          <p:nvPr/>
        </p:nvSpPr>
        <p:spPr>
          <a:xfrm>
            <a:off x="819914" y="5303667"/>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低优先级（</a:t>
            </a:r>
            <a:r>
              <a:rPr sz="1700" dirty="0">
                <a:latin typeface="微软雅黑" panose="020B0503020204020204" pitchFamily="34" charset="-122"/>
                <a:ea typeface="微软雅黑" panose="020B0503020204020204" pitchFamily="34" charset="-122"/>
                <a:cs typeface="Arial"/>
              </a:rPr>
              <a:t>P4</a:t>
            </a:r>
            <a:r>
              <a:rPr sz="1700" dirty="0">
                <a:latin typeface="微软雅黑" panose="020B0503020204020204" pitchFamily="34" charset="-122"/>
                <a:ea typeface="微软雅黑" panose="020B0503020204020204" pitchFamily="34" charset="-122"/>
                <a:cs typeface="Noto Sans CJK JP Regular"/>
              </a:rPr>
              <a:t>）</a:t>
            </a:r>
            <a:endParaRPr sz="1700">
              <a:latin typeface="微软雅黑" panose="020B0503020204020204" pitchFamily="34" charset="-122"/>
              <a:ea typeface="微软雅黑" panose="020B0503020204020204" pitchFamily="34" charset="-122"/>
              <a:cs typeface="Noto Sans CJK JP Regular"/>
            </a:endParaRPr>
          </a:p>
        </p:txBody>
      </p:sp>
      <p:sp>
        <p:nvSpPr>
          <p:cNvPr id="22" name="object 16"/>
          <p:cNvSpPr txBox="1"/>
          <p:nvPr/>
        </p:nvSpPr>
        <p:spPr>
          <a:xfrm>
            <a:off x="2771976" y="5303667"/>
            <a:ext cx="4090516"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缺陷可以在开发人员有时间的时候被纠正</a:t>
            </a:r>
            <a:endParaRPr sz="1700">
              <a:latin typeface="微软雅黑" panose="020B0503020204020204" pitchFamily="34" charset="-122"/>
              <a:ea typeface="微软雅黑" panose="020B0503020204020204" pitchFamily="34" charset="-122"/>
              <a:cs typeface="Noto Sans CJK JP Regular"/>
            </a:endParaRPr>
          </a:p>
        </p:txBody>
      </p:sp>
    </p:spTree>
    <p:extLst>
      <p:ext uri="{BB962C8B-B14F-4D97-AF65-F5344CB8AC3E}">
        <p14:creationId xmlns:p14="http://schemas.microsoft.com/office/powerpoint/2010/main" val="394702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600"/>
                            </p:stCondLst>
                            <p:childTnLst>
                              <p:par>
                                <p:cTn id="20" presetID="53" presetClass="entr" presetSubtype="52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anim calcmode="lin" valueType="num">
                                      <p:cBhvr>
                                        <p:cTn id="25" dur="500" fill="hold"/>
                                        <p:tgtEl>
                                          <p:spTgt spid="9"/>
                                        </p:tgtEl>
                                        <p:attrNameLst>
                                          <p:attrName>ppt_x</p:attrName>
                                        </p:attrNameLst>
                                      </p:cBhvr>
                                      <p:tavLst>
                                        <p:tav tm="0">
                                          <p:val>
                                            <p:fltVal val="0.5"/>
                                          </p:val>
                                        </p:tav>
                                        <p:tav tm="100000">
                                          <p:val>
                                            <p:strVal val="#ppt_x"/>
                                          </p:val>
                                        </p:tav>
                                      </p:tavLst>
                                    </p:anim>
                                    <p:anim calcmode="lin" valueType="num">
                                      <p:cBhvr>
                                        <p:cTn id="26" dur="500" fill="hold"/>
                                        <p:tgtEl>
                                          <p:spTgt spid="9"/>
                                        </p:tgtEl>
                                        <p:attrNameLst>
                                          <p:attrName>ppt_y</p:attrName>
                                        </p:attrNameLst>
                                      </p:cBhvr>
                                      <p:tavLst>
                                        <p:tav tm="0">
                                          <p:val>
                                            <p:fltVal val="0.5"/>
                                          </p:val>
                                        </p:tav>
                                        <p:tav tm="100000">
                                          <p:val>
                                            <p:strVal val="#ppt_y"/>
                                          </p:val>
                                        </p:tav>
                                      </p:tavLst>
                                    </p:anim>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53" presetClass="entr" presetSubtype="52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anim calcmode="lin" valueType="num">
                                      <p:cBhvr>
                                        <p:cTn id="36" dur="500" fill="hold"/>
                                        <p:tgtEl>
                                          <p:spTgt spid="13"/>
                                        </p:tgtEl>
                                        <p:attrNameLst>
                                          <p:attrName>ppt_x</p:attrName>
                                        </p:attrNameLst>
                                      </p:cBhvr>
                                      <p:tavLst>
                                        <p:tav tm="0">
                                          <p:val>
                                            <p:fltVal val="0.5"/>
                                          </p:val>
                                        </p:tav>
                                        <p:tav tm="100000">
                                          <p:val>
                                            <p:strVal val="#ppt_x"/>
                                          </p:val>
                                        </p:tav>
                                      </p:tavLst>
                                    </p:anim>
                                    <p:anim calcmode="lin" valueType="num">
                                      <p:cBhvr>
                                        <p:cTn id="37" dur="500" fill="hold"/>
                                        <p:tgtEl>
                                          <p:spTgt spid="13"/>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fltVal val="0.5"/>
                                          </p:val>
                                        </p:tav>
                                        <p:tav tm="100000">
                                          <p:val>
                                            <p:strVal val="#ppt_x"/>
                                          </p:val>
                                        </p:tav>
                                      </p:tavLst>
                                    </p:anim>
                                    <p:anim calcmode="lin" valueType="num">
                                      <p:cBhvr>
                                        <p:cTn id="44" dur="500" fill="hold"/>
                                        <p:tgtEl>
                                          <p:spTgt spid="14"/>
                                        </p:tgtEl>
                                        <p:attrNameLst>
                                          <p:attrName>ppt_y</p:attrName>
                                        </p:attrNameLst>
                                      </p:cBhvr>
                                      <p:tavLst>
                                        <p:tav tm="0">
                                          <p:val>
                                            <p:fltVal val="0.5"/>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26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31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3600"/>
                            </p:stCondLst>
                            <p:childTnLst>
                              <p:par>
                                <p:cTn id="63" presetID="22" presetClass="entr" presetSubtype="8"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4100"/>
                            </p:stCondLst>
                            <p:childTnLst>
                              <p:par>
                                <p:cTn id="70" presetID="10" presetClass="entr" presetSubtype="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par>
                          <p:cTn id="76" fill="hold">
                            <p:stCondLst>
                              <p:cond delay="4600"/>
                            </p:stCondLst>
                            <p:childTnLst>
                              <p:par>
                                <p:cTn id="77" presetID="10"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文本框 1"/>
          <p:cNvSpPr>
            <a:spLocks noChangeArrowheads="1"/>
          </p:cNvSpPr>
          <p:nvPr/>
        </p:nvSpPr>
        <p:spPr bwMode="auto">
          <a:xfrm>
            <a:off x="78478" y="5508521"/>
            <a:ext cx="3316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solidFill>
                  <a:schemeClr val="bg1">
                    <a:lumMod val="50000"/>
                  </a:schemeClr>
                </a:solidFill>
                <a:latin typeface="Broadway" pitchFamily="82" charset="0"/>
                <a:sym typeface="Broadway" pitchFamily="82" charset="0"/>
              </a:rPr>
              <a:t>Content</a:t>
            </a:r>
            <a:endParaRPr lang="zh-CN" altLang="en-US" sz="3200" dirty="0">
              <a:solidFill>
                <a:schemeClr val="bg1">
                  <a:lumMod val="50000"/>
                </a:schemeClr>
              </a:solidFill>
              <a:latin typeface="Broadway" pitchFamily="82" charset="0"/>
              <a:sym typeface="Broadway" pitchFamily="82" charset="0"/>
            </a:endParaRPr>
          </a:p>
        </p:txBody>
      </p:sp>
      <p:sp>
        <p:nvSpPr>
          <p:cNvPr id="53" name="文本框 3"/>
          <p:cNvSpPr>
            <a:spLocks noChangeArrowheads="1"/>
          </p:cNvSpPr>
          <p:nvPr/>
        </p:nvSpPr>
        <p:spPr bwMode="auto">
          <a:xfrm>
            <a:off x="172382" y="5012702"/>
            <a:ext cx="1879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effectLst/>
                <a:uLnTx/>
                <a:uFillTx/>
                <a:latin typeface="微软雅黑" pitchFamily="34" charset="-122"/>
                <a:ea typeface="微软雅黑" pitchFamily="34" charset="-122"/>
                <a:sym typeface="微软雅黑" pitchFamily="34" charset="-122"/>
              </a:rPr>
              <a:t>目录</a:t>
            </a:r>
            <a:endParaRPr kumimoji="0" lang="zh-CN" altLang="en-US" sz="1800" b="0" i="0" u="none" strike="noStrike" kern="0" cap="none" spc="0" normalizeH="0" baseline="0" noProof="0" dirty="0" smtClean="0">
              <a:ln>
                <a:noFill/>
              </a:ln>
              <a:effectLst/>
              <a:uLnTx/>
              <a:uFillTx/>
            </a:endParaRPr>
          </a:p>
        </p:txBody>
      </p:sp>
      <p:grpSp>
        <p:nvGrpSpPr>
          <p:cNvPr id="48" name="组合 47"/>
          <p:cNvGrpSpPr/>
          <p:nvPr/>
        </p:nvGrpSpPr>
        <p:grpSpPr>
          <a:xfrm>
            <a:off x="1979712" y="157397"/>
            <a:ext cx="1292492" cy="6568657"/>
            <a:chOff x="3329251" y="157397"/>
            <a:chExt cx="1292492" cy="5195761"/>
          </a:xfrm>
        </p:grpSpPr>
        <p:grpSp>
          <p:nvGrpSpPr>
            <p:cNvPr id="49" name="组合 48"/>
            <p:cNvGrpSpPr/>
            <p:nvPr/>
          </p:nvGrpSpPr>
          <p:grpSpPr>
            <a:xfrm>
              <a:off x="3329251" y="157397"/>
              <a:ext cx="1292492" cy="5195761"/>
              <a:chOff x="4237956" y="429015"/>
              <a:chExt cx="910108" cy="4368137"/>
            </a:xfrm>
          </p:grpSpPr>
          <p:sp>
            <p:nvSpPr>
              <p:cNvPr id="51" name="圆角矩形 50"/>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55" name="组合 54"/>
          <p:cNvGrpSpPr/>
          <p:nvPr/>
        </p:nvGrpSpPr>
        <p:grpSpPr>
          <a:xfrm>
            <a:off x="3392174" y="150052"/>
            <a:ext cx="1300236" cy="6576002"/>
            <a:chOff x="4741713" y="150052"/>
            <a:chExt cx="1300236" cy="5195690"/>
          </a:xfrm>
        </p:grpSpPr>
        <p:grpSp>
          <p:nvGrpSpPr>
            <p:cNvPr id="56" name="组合 55"/>
            <p:cNvGrpSpPr/>
            <p:nvPr/>
          </p:nvGrpSpPr>
          <p:grpSpPr>
            <a:xfrm>
              <a:off x="4741713" y="150052"/>
              <a:ext cx="1300236" cy="5195690"/>
              <a:chOff x="5312622" y="422268"/>
              <a:chExt cx="915562" cy="4368077"/>
            </a:xfrm>
          </p:grpSpPr>
          <p:sp>
            <p:nvSpPr>
              <p:cNvPr id="58" name="圆角矩形 5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60" name="组合 59"/>
          <p:cNvGrpSpPr/>
          <p:nvPr/>
        </p:nvGrpSpPr>
        <p:grpSpPr>
          <a:xfrm>
            <a:off x="4812380" y="150050"/>
            <a:ext cx="1300157" cy="6576003"/>
            <a:chOff x="6161919" y="150051"/>
            <a:chExt cx="1300157" cy="5195690"/>
          </a:xfrm>
        </p:grpSpPr>
        <p:grpSp>
          <p:nvGrpSpPr>
            <p:cNvPr id="61" name="组合 60"/>
            <p:cNvGrpSpPr/>
            <p:nvPr/>
          </p:nvGrpSpPr>
          <p:grpSpPr>
            <a:xfrm>
              <a:off x="6161919" y="150051"/>
              <a:ext cx="1300157" cy="5195690"/>
              <a:chOff x="6464806" y="422267"/>
              <a:chExt cx="915506" cy="4368077"/>
            </a:xfrm>
          </p:grpSpPr>
          <p:sp>
            <p:nvSpPr>
              <p:cNvPr id="63" name="圆角矩形 6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65" name="组合 64"/>
          <p:cNvGrpSpPr/>
          <p:nvPr/>
        </p:nvGrpSpPr>
        <p:grpSpPr>
          <a:xfrm>
            <a:off x="6232506" y="157468"/>
            <a:ext cx="1293486" cy="6568585"/>
            <a:chOff x="7582045" y="157468"/>
            <a:chExt cx="1293486" cy="5195689"/>
          </a:xfrm>
        </p:grpSpPr>
        <p:grpSp>
          <p:nvGrpSpPr>
            <p:cNvPr id="66" name="组合 65"/>
            <p:cNvGrpSpPr/>
            <p:nvPr/>
          </p:nvGrpSpPr>
          <p:grpSpPr>
            <a:xfrm>
              <a:off x="7582045" y="157468"/>
              <a:ext cx="1293486" cy="5195689"/>
              <a:chOff x="7621632" y="429075"/>
              <a:chExt cx="910808" cy="4368077"/>
            </a:xfrm>
          </p:grpSpPr>
          <p:sp>
            <p:nvSpPr>
              <p:cNvPr id="68" name="圆角矩形 6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70" name="组合 69"/>
          <p:cNvGrpSpPr/>
          <p:nvPr/>
        </p:nvGrpSpPr>
        <p:grpSpPr>
          <a:xfrm>
            <a:off x="7650993" y="157468"/>
            <a:ext cx="1293486" cy="6568585"/>
            <a:chOff x="7582045" y="157468"/>
            <a:chExt cx="1293486" cy="5195689"/>
          </a:xfrm>
        </p:grpSpPr>
        <p:grpSp>
          <p:nvGrpSpPr>
            <p:cNvPr id="71" name="组合 70"/>
            <p:cNvGrpSpPr/>
            <p:nvPr/>
          </p:nvGrpSpPr>
          <p:grpSpPr>
            <a:xfrm>
              <a:off x="7582045" y="157468"/>
              <a:ext cx="1293486" cy="5195689"/>
              <a:chOff x="7621632" y="429075"/>
              <a:chExt cx="910808" cy="4368077"/>
            </a:xfrm>
          </p:grpSpPr>
          <p:sp>
            <p:nvSpPr>
              <p:cNvPr id="73" name="圆角矩形 72"/>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478153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000" fill="hold"/>
                                        <p:tgtEl>
                                          <p:spTgt spid="39"/>
                                        </p:tgtEl>
                                      </p:cBhvr>
                                      <p:by x="70000" y="70000"/>
                                    </p:animScale>
                                  </p:childTnLst>
                                </p:cTn>
                              </p:par>
                              <p:par>
                                <p:cTn id="17" presetID="42" presetClass="path" presetSubtype="0" accel="50000" decel="50000" fill="hold" nodeType="withEffect">
                                  <p:stCondLst>
                                    <p:cond delay="0"/>
                                  </p:stCondLst>
                                  <p:childTnLst>
                                    <p:animMotion origin="layout" path="M -1.94444E-6 7.40741E-7 L -0.18472 -0.22755 " pathEditMode="relative" rAng="0" ptsTypes="AA">
                                      <p:cBhvr>
                                        <p:cTn id="18" dur="1000" fill="hold"/>
                                        <p:tgtEl>
                                          <p:spTgt spid="39"/>
                                        </p:tgtEl>
                                        <p:attrNameLst>
                                          <p:attrName>ppt_x</p:attrName>
                                          <p:attrName>ppt_y</p:attrName>
                                        </p:attrNameLst>
                                      </p:cBhvr>
                                      <p:rCtr x="-9236" y="-11389"/>
                                    </p:animMotion>
                                  </p:childTnLst>
                                </p:cTn>
                              </p:par>
                            </p:childTnLst>
                          </p:cTn>
                        </p:par>
                        <p:par>
                          <p:cTn id="19" fill="hold">
                            <p:stCondLst>
                              <p:cond delay="1000"/>
                            </p:stCondLst>
                            <p:childTnLst>
                              <p:par>
                                <p:cTn id="20" presetID="2" presetClass="entr" presetSubtype="1"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200" fill="hold"/>
                                        <p:tgtEl>
                                          <p:spTgt spid="48"/>
                                        </p:tgtEl>
                                        <p:attrNameLst>
                                          <p:attrName>ppt_x</p:attrName>
                                        </p:attrNameLst>
                                      </p:cBhvr>
                                      <p:tavLst>
                                        <p:tav tm="0">
                                          <p:val>
                                            <p:strVal val="#ppt_x"/>
                                          </p:val>
                                        </p:tav>
                                        <p:tav tm="100000">
                                          <p:val>
                                            <p:strVal val="#ppt_x"/>
                                          </p:val>
                                        </p:tav>
                                      </p:tavLst>
                                    </p:anim>
                                    <p:anim calcmode="lin" valueType="num">
                                      <p:cBhvr additive="base">
                                        <p:cTn id="23" dur="200" fill="hold"/>
                                        <p:tgtEl>
                                          <p:spTgt spid="48"/>
                                        </p:tgtEl>
                                        <p:attrNameLst>
                                          <p:attrName>ppt_y</p:attrName>
                                        </p:attrNameLst>
                                      </p:cBhvr>
                                      <p:tavLst>
                                        <p:tav tm="0">
                                          <p:val>
                                            <p:strVal val="0-#ppt_h/2"/>
                                          </p:val>
                                        </p:tav>
                                        <p:tav tm="100000">
                                          <p:val>
                                            <p:strVal val="#ppt_y"/>
                                          </p:val>
                                        </p:tav>
                                      </p:tavLst>
                                    </p:anim>
                                  </p:childTnLst>
                                </p:cTn>
                              </p:par>
                            </p:childTnLst>
                          </p:cTn>
                        </p:par>
                        <p:par>
                          <p:cTn id="24" fill="hold">
                            <p:stCondLst>
                              <p:cond delay="1200"/>
                            </p:stCondLst>
                            <p:childTnLst>
                              <p:par>
                                <p:cTn id="25" presetID="2" presetClass="entr" presetSubtype="1"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300" fill="hold"/>
                                        <p:tgtEl>
                                          <p:spTgt spid="55"/>
                                        </p:tgtEl>
                                        <p:attrNameLst>
                                          <p:attrName>ppt_x</p:attrName>
                                        </p:attrNameLst>
                                      </p:cBhvr>
                                      <p:tavLst>
                                        <p:tav tm="0">
                                          <p:val>
                                            <p:strVal val="#ppt_x"/>
                                          </p:val>
                                        </p:tav>
                                        <p:tav tm="100000">
                                          <p:val>
                                            <p:strVal val="#ppt_x"/>
                                          </p:val>
                                        </p:tav>
                                      </p:tavLst>
                                    </p:anim>
                                    <p:anim calcmode="lin" valueType="num">
                                      <p:cBhvr additive="base">
                                        <p:cTn id="28" dur="300" fill="hold"/>
                                        <p:tgtEl>
                                          <p:spTgt spid="55"/>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2" presetClass="entr" presetSubtype="1"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400" fill="hold"/>
                                        <p:tgtEl>
                                          <p:spTgt spid="60"/>
                                        </p:tgtEl>
                                        <p:attrNameLst>
                                          <p:attrName>ppt_x</p:attrName>
                                        </p:attrNameLst>
                                      </p:cBhvr>
                                      <p:tavLst>
                                        <p:tav tm="0">
                                          <p:val>
                                            <p:strVal val="#ppt_x"/>
                                          </p:val>
                                        </p:tav>
                                        <p:tav tm="100000">
                                          <p:val>
                                            <p:strVal val="#ppt_x"/>
                                          </p:val>
                                        </p:tav>
                                      </p:tavLst>
                                    </p:anim>
                                    <p:anim calcmode="lin" valueType="num">
                                      <p:cBhvr additive="base">
                                        <p:cTn id="33" dur="400" fill="hold"/>
                                        <p:tgtEl>
                                          <p:spTgt spid="60"/>
                                        </p:tgtEl>
                                        <p:attrNameLst>
                                          <p:attrName>ppt_y</p:attrName>
                                        </p:attrNameLst>
                                      </p:cBhvr>
                                      <p:tavLst>
                                        <p:tav tm="0">
                                          <p:val>
                                            <p:strVal val="0-#ppt_h/2"/>
                                          </p:val>
                                        </p:tav>
                                        <p:tav tm="100000">
                                          <p:val>
                                            <p:strVal val="#ppt_y"/>
                                          </p:val>
                                        </p:tav>
                                      </p:tavLst>
                                    </p:anim>
                                  </p:childTnLst>
                                </p:cTn>
                              </p:par>
                            </p:childTnLst>
                          </p:cTn>
                        </p:par>
                        <p:par>
                          <p:cTn id="34" fill="hold">
                            <p:stCondLst>
                              <p:cond delay="1900"/>
                            </p:stCondLst>
                            <p:childTnLst>
                              <p:par>
                                <p:cTn id="35" presetID="2" presetClass="entr" presetSubtype="1" fill="hold"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0-#ppt_h/2"/>
                                          </p:val>
                                        </p:tav>
                                        <p:tav tm="100000">
                                          <p:val>
                                            <p:strVal val="#ppt_y"/>
                                          </p:val>
                                        </p:tav>
                                      </p:tavLst>
                                    </p:anim>
                                  </p:childTnLst>
                                </p:cTn>
                              </p:par>
                            </p:childTnLst>
                          </p:cTn>
                        </p:par>
                        <p:par>
                          <p:cTn id="39" fill="hold">
                            <p:stCondLst>
                              <p:cond delay="2400"/>
                            </p:stCondLst>
                            <p:childTnLst>
                              <p:par>
                                <p:cTn id="40" presetID="2" presetClass="entr" presetSubtype="1" fill="hold"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600" fill="hold"/>
                                        <p:tgtEl>
                                          <p:spTgt spid="70"/>
                                        </p:tgtEl>
                                        <p:attrNameLst>
                                          <p:attrName>ppt_x</p:attrName>
                                        </p:attrNameLst>
                                      </p:cBhvr>
                                      <p:tavLst>
                                        <p:tav tm="0">
                                          <p:val>
                                            <p:strVal val="#ppt_x"/>
                                          </p:val>
                                        </p:tav>
                                        <p:tav tm="100000">
                                          <p:val>
                                            <p:strVal val="#ppt_x"/>
                                          </p:val>
                                        </p:tav>
                                      </p:tavLst>
                                    </p:anim>
                                    <p:anim calcmode="lin" valueType="num">
                                      <p:cBhvr additive="base">
                                        <p:cTn id="43" dur="6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87363"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经常出现要求修改设计的严重错误，那么软件的质量和可靠性是值得怀疑的，应该进一步仔细测试</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看起来软件功能完成得很正常，遇到的错误也很容易改正，则仍然应该考虑两种可能</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软件的可靠性是可以接受的</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所进行的测试尚不足以发现严重的错误</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经过测试，一个错误也没有被发现，则很可能是因为对测试配置思考不充分，以致不能暴露软件中潜藏的错误。</a:t>
            </a:r>
            <a:endParaRPr lang="en-US" altLang="zh-CN" sz="2400" dirty="0" smtClean="0">
              <a:latin typeface="微软雅黑" panose="020B0503020204020204" pitchFamily="34" charset="-122"/>
              <a:ea typeface="微软雅黑" panose="020B0503020204020204" pitchFamily="34" charset="-122"/>
            </a:endParaRPr>
          </a:p>
        </p:txBody>
      </p:sp>
      <p:sp>
        <p:nvSpPr>
          <p:cNvPr id="3" name="TextBox 7"/>
          <p:cNvSpPr txBox="1">
            <a:spLocks noChangeArrowheads="1"/>
          </p:cNvSpPr>
          <p:nvPr/>
        </p:nvSpPr>
        <p:spPr bwMode="auto">
          <a:xfrm>
            <a:off x="487363" y="4738688"/>
            <a:ext cx="8199437" cy="96436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dirty="0">
                <a:latin typeface="微软雅黑" panose="020B0503020204020204" pitchFamily="34" charset="-122"/>
                <a:ea typeface="微软雅黑" panose="020B0503020204020204" pitchFamily="34" charset="-122"/>
              </a:rPr>
              <a:t> </a:t>
            </a:r>
            <a:r>
              <a:rPr lang="zh-CN" altLang="zh-CN" sz="2400" b="1" dirty="0">
                <a:solidFill>
                  <a:schemeClr val="accent2"/>
                </a:solidFill>
                <a:latin typeface="微软雅黑" panose="020B0503020204020204" pitchFamily="34" charset="-122"/>
                <a:ea typeface="微软雅黑" panose="020B0503020204020204" pitchFamily="34" charset="-122"/>
              </a:rPr>
              <a:t>软件可靠性模型</a:t>
            </a:r>
            <a:r>
              <a:rPr lang="zh-CN" altLang="zh-CN" sz="2400" dirty="0">
                <a:latin typeface="微软雅黑" panose="020B0503020204020204" pitchFamily="34" charset="-122"/>
                <a:ea typeface="微软雅黑" panose="020B0503020204020204" pitchFamily="34" charset="-122"/>
              </a:rPr>
              <a:t>使用错误率数据估计将来出现错误的情况，并进而对软件可靠性进行预测。</a:t>
            </a:r>
            <a:endParaRPr lang="en-US" altLang="zh-CN" sz="2400" dirty="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280169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Tree>
    <p:extLst>
      <p:ext uri="{BB962C8B-B14F-4D97-AF65-F5344CB8AC3E}">
        <p14:creationId xmlns:p14="http://schemas.microsoft.com/office/powerpoint/2010/main" val="14891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par>
                          <p:cTn id="13" fill="hold">
                            <p:stCondLst>
                              <p:cond delay="1180"/>
                            </p:stCondLst>
                            <p:childTnLst>
                              <p:par>
                                <p:cTn id="14" presetID="14" presetClass="entr" presetSubtype="10" fill="hold" grpId="0" nodeType="afterEffect">
                                  <p:stCondLst>
                                    <p:cond delay="0"/>
                                  </p:stCondLst>
                                  <p:iterate type="wd">
                                    <p:tmPct val="10000"/>
                                  </p:iterate>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7230"/>
                            </p:stCondLst>
                            <p:childTnLst>
                              <p:par>
                                <p:cTn id="18" presetID="14" presetClass="entr" presetSubtype="10" fill="hold" grpId="0" nodeType="afterEffect">
                                  <p:stCondLst>
                                    <p:cond delay="0"/>
                                  </p:stCondLst>
                                  <p:iterate type="wd">
                                    <p:tmPct val="10000"/>
                                  </p:iterate>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02157" y="1986323"/>
            <a:ext cx="8199437" cy="39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ct val="150000"/>
              </a:lnSpc>
              <a:spcBef>
                <a:spcPts val="600"/>
              </a:spcBef>
              <a:defRPr/>
            </a:pPr>
            <a:r>
              <a:rPr lang="zh-CN" altLang="en-US" sz="2400" dirty="0" smtClean="0">
                <a:latin typeface="微软雅黑" panose="020B0503020204020204" pitchFamily="34" charset="-122"/>
                <a:ea typeface="微软雅黑" panose="020B0503020204020204" pitchFamily="34" charset="-122"/>
              </a:rPr>
              <a:t>可靠性</a:t>
            </a:r>
            <a:r>
              <a:rPr lang="zh-CN" altLang="en-US" sz="2400" dirty="0">
                <a:latin typeface="微软雅黑" panose="020B0503020204020204" pitchFamily="34" charset="-122"/>
                <a:ea typeface="微软雅黑" panose="020B0503020204020204" pitchFamily="34" charset="-122"/>
              </a:rPr>
              <a:t>结构模型是指用于反映系统结构逻辑关系的数学方程。借助这类模型，在掌握软件单元可靠性特征的基础上，可以对系统的可靠性特征及其发展变化规律做出评价。软件可靠性结构模型包括串联系统模型、并联系统模型，以及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软件复合系统模型等。软件可靠性结构模型是软件系统可靠性分析的重要工具，既可以用于软件系统的可靠性综合，也可用于软件系统的可靠性分解。</a:t>
            </a:r>
            <a:endParaRPr lang="en-US" altLang="zh-CN" sz="2400" dirty="0" smtClean="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626076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软件可靠性</a:t>
            </a:r>
            <a:r>
              <a:rPr lang="zh-CN" altLang="en-US" sz="2400" b="1" dirty="0" smtClean="0">
                <a:solidFill>
                  <a:srgbClr val="FF5050"/>
                </a:solidFill>
                <a:latin typeface="微软雅黑" pitchFamily="34" charset="-122"/>
                <a:ea typeface="微软雅黑" pitchFamily="34" charset="-122"/>
              </a:rPr>
              <a:t>模型</a:t>
            </a:r>
            <a:r>
              <a:rPr lang="en-US" altLang="zh-CN" sz="2400" b="1" dirty="0" smtClean="0">
                <a:solidFill>
                  <a:srgbClr val="FF5050"/>
                </a:solidFill>
                <a:latin typeface="微软雅黑" pitchFamily="34" charset="-122"/>
                <a:ea typeface="微软雅黑" pitchFamily="34" charset="-122"/>
              </a:rPr>
              <a:t>——</a:t>
            </a:r>
            <a:r>
              <a:rPr lang="zh-CN" altLang="en-US" sz="2400" b="1" dirty="0">
                <a:solidFill>
                  <a:srgbClr val="FF5050"/>
                </a:solidFill>
                <a:latin typeface="微软雅黑" pitchFamily="34" charset="-122"/>
                <a:ea typeface="微软雅黑" pitchFamily="34" charset="-122"/>
              </a:rPr>
              <a:t>可靠性</a:t>
            </a:r>
            <a:r>
              <a:rPr lang="zh-CN" altLang="en-US" sz="2400" b="1" dirty="0" smtClean="0">
                <a:solidFill>
                  <a:srgbClr val="FF5050"/>
                </a:solidFill>
                <a:latin typeface="微软雅黑" pitchFamily="34" charset="-122"/>
                <a:ea typeface="微软雅黑" pitchFamily="34" charset="-122"/>
              </a:rPr>
              <a:t>结构模型</a:t>
            </a:r>
            <a:endParaRPr lang="zh-CN" altLang="en-US" sz="2400" b="1" dirty="0">
              <a:solidFill>
                <a:srgbClr val="FF5050"/>
              </a:solidFill>
              <a:latin typeface="微软雅黑" pitchFamily="34" charset="-122"/>
              <a:ea typeface="微软雅黑" pitchFamily="34" charset="-122"/>
            </a:endParaRP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Tree>
    <p:extLst>
      <p:ext uri="{BB962C8B-B14F-4D97-AF65-F5344CB8AC3E}">
        <p14:creationId xmlns:p14="http://schemas.microsoft.com/office/powerpoint/2010/main" val="373655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87363" y="980728"/>
            <a:ext cx="8199437" cy="452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zh-CN" altLang="en-US" sz="2000" dirty="0">
                <a:latin typeface="微软雅黑" panose="020B0503020204020204" pitchFamily="34" charset="-122"/>
                <a:ea typeface="微软雅黑" panose="020B0503020204020204" pitchFamily="34" charset="-122"/>
              </a:rPr>
              <a:t>可靠性预计模型本质上是一些描述软件失效与软件错误的关系，描述软件失效与运行剖面的关系的数学方程。借助这类模型，可以对软件的可靠性特征做出定量的预计或评估</a:t>
            </a:r>
            <a:r>
              <a:rPr lang="zh-CN" altLang="en-US" sz="2000" dirty="0" smtClean="0">
                <a:latin typeface="微软雅黑" panose="020B0503020204020204" pitchFamily="34" charset="-122"/>
                <a:ea typeface="微软雅黑" panose="020B0503020204020204" pitchFamily="34" charset="-122"/>
              </a:rPr>
              <a:t>。评估</a:t>
            </a:r>
            <a:r>
              <a:rPr lang="zh-CN" altLang="en-US" sz="2000" dirty="0">
                <a:latin typeface="微软雅黑" panose="020B0503020204020204" pitchFamily="34" charset="-122"/>
                <a:ea typeface="微软雅黑" panose="020B0503020204020204" pitchFamily="34" charset="-122"/>
              </a:rPr>
              <a:t>和预计是两个有区别又有联系的概念。评估是指对软件现有的可靠性水平做出评价。预计是指对软件未来的可靠性特征进行预计。必须指出，在使用数学模型进行预计时，蕴含的假定是，事物发展规律在未来的一段时间内保持不变。对于短期预测这个假设是合理的。但是，随着预测期的延长，其近似性减弱。用可靠性模型进行预计时，为了得到较准确的结果，如果发现软件的失效规律有明显改变，应该对参数加以修正或重新收集失效数据，重新确定模型参数。</a:t>
            </a:r>
            <a:endParaRPr lang="en-US" altLang="zh-CN" sz="2000" dirty="0" smtClean="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676213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软件可靠性</a:t>
            </a:r>
            <a:r>
              <a:rPr lang="zh-CN" altLang="en-US" sz="2400" b="1" dirty="0" smtClean="0">
                <a:solidFill>
                  <a:srgbClr val="FF5050"/>
                </a:solidFill>
                <a:latin typeface="微软雅黑" pitchFamily="34" charset="-122"/>
                <a:ea typeface="微软雅黑" pitchFamily="34" charset="-122"/>
              </a:rPr>
              <a:t>模型</a:t>
            </a:r>
            <a:r>
              <a:rPr lang="en-US" altLang="zh-CN" sz="2400" b="1" dirty="0" smtClean="0">
                <a:solidFill>
                  <a:srgbClr val="FF5050"/>
                </a:solidFill>
                <a:latin typeface="微软雅黑" pitchFamily="34" charset="-122"/>
                <a:ea typeface="微软雅黑" pitchFamily="34" charset="-122"/>
              </a:rPr>
              <a:t>——</a:t>
            </a:r>
            <a:r>
              <a:rPr lang="zh-CN" altLang="en-US" sz="2400" b="1" dirty="0">
                <a:solidFill>
                  <a:srgbClr val="FF5050"/>
                </a:solidFill>
                <a:latin typeface="微软雅黑" pitchFamily="34" charset="-122"/>
                <a:ea typeface="微软雅黑" pitchFamily="34" charset="-122"/>
              </a:rPr>
              <a:t>可靠性预计</a:t>
            </a:r>
            <a:r>
              <a:rPr lang="zh-CN" altLang="en-US" sz="2400" b="1" dirty="0" smtClean="0">
                <a:solidFill>
                  <a:srgbClr val="FF5050"/>
                </a:solidFill>
                <a:latin typeface="微软雅黑" pitchFamily="34" charset="-122"/>
                <a:ea typeface="微软雅黑" pitchFamily="34" charset="-122"/>
              </a:rPr>
              <a:t>模型</a:t>
            </a:r>
            <a:endParaRPr lang="zh-CN" altLang="en-US" sz="2400" b="1" dirty="0">
              <a:solidFill>
                <a:srgbClr val="FF5050"/>
              </a:solidFill>
              <a:latin typeface="微软雅黑" pitchFamily="34" charset="-122"/>
              <a:ea typeface="微软雅黑" pitchFamily="34" charset="-122"/>
            </a:endParaRP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0" name="TextBox 7"/>
          <p:cNvSpPr txBox="1">
            <a:spLocks noChangeArrowheads="1"/>
          </p:cNvSpPr>
          <p:nvPr/>
        </p:nvSpPr>
        <p:spPr bwMode="auto">
          <a:xfrm>
            <a:off x="487363" y="5445224"/>
            <a:ext cx="8199437" cy="492571"/>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lnSpc>
                <a:spcPts val="3400"/>
              </a:lnSpc>
              <a:spcBef>
                <a:spcPts val="600"/>
              </a:spcBef>
              <a:buFontTx/>
              <a:buNone/>
            </a:pPr>
            <a:r>
              <a:rPr lang="zh-CN" altLang="en-US" sz="2400" b="1" dirty="0">
                <a:latin typeface="微软雅黑" panose="020B0503020204020204" pitchFamily="34" charset="-122"/>
                <a:ea typeface="微软雅黑" panose="020B0503020204020204" pitchFamily="34" charset="-122"/>
              </a:rPr>
              <a:t>一般所说的软件可靠性模型均指软件可靠性预计模型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032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par>
                          <p:cTn id="13" fill="hold">
                            <p:stCondLst>
                              <p:cond delay="1500"/>
                            </p:stCondLst>
                            <p:childTnLst>
                              <p:par>
                                <p:cTn id="14" presetID="31" presetClass="entr" presetSubtype="0" fill="hold" grpId="0" nodeType="afterEffect">
                                  <p:stCondLst>
                                    <p:cond delay="0"/>
                                  </p:stCondLst>
                                  <p:iterate type="lt">
                                    <p:tmPct val="2000"/>
                                  </p:iterate>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childTnLst>
                          </p:cTn>
                        </p:par>
                        <p:par>
                          <p:cTn id="20" fill="hold">
                            <p:stCondLst>
                              <p:cond delay="814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843808" y="-1611559"/>
            <a:ext cx="3631528" cy="2492398"/>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E9AE6A"/>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3536097" y="70944"/>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三个问题</a:t>
            </a:r>
            <a:endParaRPr lang="zh-CN" altLang="en-US" dirty="0"/>
          </a:p>
        </p:txBody>
      </p:sp>
      <p:sp>
        <p:nvSpPr>
          <p:cNvPr id="5" name="文本框 4"/>
          <p:cNvSpPr txBox="1"/>
          <p:nvPr/>
        </p:nvSpPr>
        <p:spPr>
          <a:xfrm>
            <a:off x="683568" y="1772816"/>
            <a:ext cx="7952008" cy="1077218"/>
          </a:xfrm>
          <a:prstGeom prst="rect">
            <a:avLst/>
          </a:prstGeom>
          <a:noFill/>
        </p:spPr>
        <p:txBody>
          <a:bodyPr wrap="square" rtlCol="0">
            <a:spAutoFit/>
          </a:bodyPr>
          <a:lstStyle/>
          <a:p>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测试的正确定义是什么？</a:t>
            </a:r>
            <a:endPar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开发人员是合适的测试人员吗？</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3568" y="3353901"/>
            <a:ext cx="7952008" cy="1077218"/>
          </a:xfrm>
          <a:prstGeom prst="rect">
            <a:avLst/>
          </a:prstGeom>
          <a:noFill/>
        </p:spPr>
        <p:txBody>
          <a:bodyPr wrap="square" rtlCol="0">
            <a:spAutoFit/>
          </a:bodyPr>
          <a:lstStyle/>
          <a:p>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2</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应该何时开始撰写测试计划？</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简单讲一下</a:t>
            </a:r>
            <a:r>
              <a:rPr lang="en-US" altLang="zh-CN" sz="3200" b="1" kern="0" dirty="0" smtClean="0">
                <a:solidFill>
                  <a:prstClr val="black"/>
                </a:solidFill>
                <a:ea typeface="微软雅黑"/>
              </a:rPr>
              <a:t>Pareto</a:t>
            </a:r>
            <a:r>
              <a:rPr lang="zh-CN" altLang="en-US" sz="3200" b="1" kern="0" dirty="0" smtClean="0">
                <a:solidFill>
                  <a:prstClr val="black"/>
                </a:solidFill>
                <a:ea typeface="微软雅黑"/>
              </a:rPr>
              <a:t>原理？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83568" y="4934986"/>
            <a:ext cx="7952008" cy="584775"/>
          </a:xfrm>
          <a:prstGeom prst="rect">
            <a:avLst/>
          </a:prstGeom>
          <a:noFill/>
        </p:spPr>
        <p:txBody>
          <a:bodyPr wrap="square" rtlCol="0">
            <a:spAutoFit/>
          </a:bodyPr>
          <a:lstStyle/>
          <a:p>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3</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软件配置和测试配置应该包含哪些文件？</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14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843808" y="-1611559"/>
            <a:ext cx="3631528" cy="2492398"/>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3536097" y="70944"/>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solidFill>
                  <a:schemeClr val="bg1">
                    <a:lumMod val="95000"/>
                  </a:schemeClr>
                </a:solidFill>
              </a:rPr>
              <a:t>人员分工</a:t>
            </a:r>
            <a:endParaRPr lang="zh-CN" altLang="en-US" dirty="0">
              <a:solidFill>
                <a:schemeClr val="bg1">
                  <a:lumMod val="95000"/>
                </a:schemeClr>
              </a:solidFill>
            </a:endParaRPr>
          </a:p>
        </p:txBody>
      </p:sp>
      <p:sp>
        <p:nvSpPr>
          <p:cNvPr id="5" name="文本框 4"/>
          <p:cNvSpPr txBox="1"/>
          <p:nvPr/>
        </p:nvSpPr>
        <p:spPr>
          <a:xfrm>
            <a:off x="683568" y="1772816"/>
            <a:ext cx="7952008" cy="584775"/>
          </a:xfrm>
          <a:prstGeom prst="rect">
            <a:avLst/>
          </a:prstGeom>
          <a:noFill/>
        </p:spPr>
        <p:txBody>
          <a:bodyPr wrap="square" rtlCol="0">
            <a:spAutoFit/>
          </a:bodyPr>
          <a:lstStyle/>
          <a:p>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赵</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豪杰：梳理逻辑，课内文档整理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3568" y="3353901"/>
            <a:ext cx="7952008" cy="584775"/>
          </a:xfrm>
          <a:prstGeom prst="rect">
            <a:avLst/>
          </a:prstGeom>
          <a:noFill/>
        </p:spPr>
        <p:txBody>
          <a:bodyPr wrap="square" rtlCol="0">
            <a:spAutoFit/>
          </a:bodyPr>
          <a:lstStyle/>
          <a:p>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张嘉诚：文档筛选，</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PPT</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制作</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83568" y="4934986"/>
            <a:ext cx="7952008" cy="584775"/>
          </a:xfrm>
          <a:prstGeom prst="rect">
            <a:avLst/>
          </a:prstGeom>
          <a:noFill/>
        </p:spPr>
        <p:txBody>
          <a:bodyPr wrap="square" rtlCol="0">
            <a:spAutoFit/>
          </a:bodyPr>
          <a:lstStyle/>
          <a:p>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罗培铖：寻找扩充资料，课外文档整理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204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43808" y="-1611559"/>
            <a:ext cx="3631528" cy="2492398"/>
            <a:chOff x="3035049" y="486672"/>
            <a:chExt cx="2512590" cy="1765073"/>
          </a:xfrm>
        </p:grpSpPr>
        <p:sp>
          <p:nvSpPr>
            <p:cNvPr id="3" name="圆角矩形 2"/>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4" name="圆角矩形 3"/>
            <p:cNvSpPr/>
            <p:nvPr/>
          </p:nvSpPr>
          <p:spPr>
            <a:xfrm>
              <a:off x="3035049" y="486672"/>
              <a:ext cx="2466576" cy="1733957"/>
            </a:xfrm>
            <a:prstGeom prst="roundRect">
              <a:avLst/>
            </a:prstGeom>
            <a:solidFill>
              <a:srgbClr val="FDB93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5" name="TextBox 1"/>
          <p:cNvSpPr txBox="1"/>
          <p:nvPr/>
        </p:nvSpPr>
        <p:spPr>
          <a:xfrm>
            <a:off x="3536097" y="65515"/>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文献引用</a:t>
            </a:r>
            <a:endParaRPr lang="zh-CN" altLang="en-US" dirty="0"/>
          </a:p>
        </p:txBody>
      </p:sp>
      <p:sp>
        <p:nvSpPr>
          <p:cNvPr id="6" name="文本框 5"/>
          <p:cNvSpPr txBox="1"/>
          <p:nvPr/>
        </p:nvSpPr>
        <p:spPr>
          <a:xfrm>
            <a:off x="624372" y="1916832"/>
            <a:ext cx="8136904" cy="2246769"/>
          </a:xfrm>
          <a:prstGeom prst="rect">
            <a:avLst/>
          </a:prstGeom>
          <a:noFill/>
          <a:ln w="19050">
            <a:solidFill>
              <a:srgbClr val="FDB933"/>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hlinkClick r:id="rId2"/>
              </a:rPr>
              <a:t>http://www.xuetangx.com/accounts/login?next=/courses/course-v1%3ATsinghuaX%2B34100325_X%2Bsp/courseware/d6ce8269e038428e9ff22e926ce0c8af/1fde5327201b4a5bb66db7273495a0ce</a:t>
            </a:r>
            <a:r>
              <a:rPr lang="en-US" altLang="zh-CN" sz="2000" dirty="0" smtClean="0">
                <a:latin typeface="微软雅黑" panose="020B0503020204020204" pitchFamily="34" charset="-122"/>
                <a:ea typeface="微软雅黑" panose="020B0503020204020204" pitchFamily="34" charset="-122"/>
                <a:hlinkClick r:id="rId2"/>
              </a:rPr>
              <a:t>/</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学堂在线</a:t>
            </a:r>
            <a:r>
              <a:rPr lang="en-US" altLang="zh-CN" sz="2000" dirty="0">
                <a:latin typeface="微软雅黑" panose="020B0503020204020204" pitchFamily="34" charset="-122"/>
                <a:ea typeface="微软雅黑" panose="020B0503020204020204" pitchFamily="34" charset="-122"/>
              </a:rPr>
              <a:t>——34100325_X </a:t>
            </a:r>
            <a:r>
              <a:rPr lang="zh-CN" altLang="en-US" sz="2000" dirty="0">
                <a:latin typeface="微软雅黑" panose="020B0503020204020204" pitchFamily="34" charset="-122"/>
                <a:ea typeface="微软雅黑" panose="020B0503020204020204" pitchFamily="34" charset="-122"/>
              </a:rPr>
              <a:t>软件工程（自主</a:t>
            </a:r>
            <a:r>
              <a:rPr lang="zh-CN" altLang="en-US" sz="2000" dirty="0" smtClean="0">
                <a:latin typeface="微软雅黑" panose="020B0503020204020204" pitchFamily="34" charset="-122"/>
                <a:ea typeface="微软雅黑" panose="020B0503020204020204" pitchFamily="34" charset="-122"/>
              </a:rPr>
              <a:t>模式）</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第十三</a:t>
            </a:r>
            <a:r>
              <a:rPr lang="zh-CN" altLang="en-US" sz="2000" dirty="0" smtClean="0">
                <a:latin typeface="微软雅黑" panose="020B0503020204020204" pitchFamily="34" charset="-122"/>
                <a:ea typeface="微软雅黑" panose="020B0503020204020204" pitchFamily="34" charset="-122"/>
              </a:rPr>
              <a:t>章</a:t>
            </a:r>
            <a:r>
              <a:rPr lang="en-US" altLang="zh-CN" sz="2000" dirty="0">
                <a:latin typeface="微软雅黑" panose="020B0503020204020204" pitchFamily="34" charset="-122"/>
                <a:ea typeface="微软雅黑" panose="020B0503020204020204" pitchFamily="34" charset="-122"/>
              </a:rPr>
              <a:t>PPT</a:t>
            </a:r>
            <a:br>
              <a:rPr lang="en-US" altLang="zh-CN" sz="2000" dirty="0">
                <a:latin typeface="微软雅黑" panose="020B0503020204020204" pitchFamily="34" charset="-122"/>
                <a:ea typeface="微软雅黑" panose="020B0503020204020204" pitchFamily="34" charset="-122"/>
              </a:rPr>
            </a:br>
            <a:r>
              <a:rPr lang="zh-CN" altLang="en-US" sz="2000" dirty="0" smtClean="0">
                <a:latin typeface="微软雅黑" panose="020B0503020204020204" pitchFamily="34" charset="-122"/>
                <a:ea typeface="微软雅黑" panose="020B0503020204020204" pitchFamily="34" charset="-122"/>
              </a:rPr>
              <a:t>链接访问时间：</a:t>
            </a:r>
            <a:r>
              <a:rPr lang="en-US" altLang="zh-CN" sz="2000" dirty="0" smtClean="0">
                <a:latin typeface="微软雅黑" panose="020B0503020204020204" pitchFamily="34" charset="-122"/>
                <a:ea typeface="微软雅黑" panose="020B0503020204020204" pitchFamily="34" charset="-122"/>
              </a:rPr>
              <a:t>2018.5.20</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24372" y="4653136"/>
            <a:ext cx="8136904" cy="707886"/>
          </a:xfrm>
          <a:prstGeom prst="rect">
            <a:avLst/>
          </a:prstGeom>
          <a:noFill/>
          <a:ln w="19050">
            <a:solidFill>
              <a:srgbClr val="FDB933"/>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软件工程导论（第六版）</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张海藩 牟永敏 编著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ISBN </a:t>
            </a:r>
            <a:r>
              <a:rPr lang="en-US" altLang="zh-CN" sz="2000" dirty="0">
                <a:latin typeface="微软雅黑" panose="020B0503020204020204" pitchFamily="34" charset="-122"/>
                <a:ea typeface="微软雅黑" panose="020B0503020204020204" pitchFamily="34" charset="-122"/>
              </a:rPr>
              <a:t>978-7-302-33098-1</a:t>
            </a:r>
          </a:p>
        </p:txBody>
      </p:sp>
    </p:spTree>
    <p:extLst>
      <p:ext uri="{BB962C8B-B14F-4D97-AF65-F5344CB8AC3E}">
        <p14:creationId xmlns:p14="http://schemas.microsoft.com/office/powerpoint/2010/main" val="71442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组合 75"/>
          <p:cNvGrpSpPr/>
          <p:nvPr/>
        </p:nvGrpSpPr>
        <p:grpSpPr>
          <a:xfrm>
            <a:off x="78477" y="282754"/>
            <a:ext cx="9000000" cy="6495695"/>
            <a:chOff x="410612" y="490688"/>
            <a:chExt cx="8265845" cy="5962649"/>
          </a:xfrm>
        </p:grpSpPr>
        <p:sp>
          <p:nvSpPr>
            <p:cNvPr id="77" name="圆角矩形 76"/>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圆角矩形 77"/>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cxnSp>
        <p:nvCxnSpPr>
          <p:cNvPr id="792" name="直接连接符 791"/>
          <p:cNvCxnSpPr/>
          <p:nvPr/>
        </p:nvCxnSpPr>
        <p:spPr>
          <a:xfrm>
            <a:off x="179512" y="5510919"/>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4" name="TextBox 793"/>
          <p:cNvSpPr txBox="1"/>
          <p:nvPr/>
        </p:nvSpPr>
        <p:spPr>
          <a:xfrm>
            <a:off x="1115616" y="5554152"/>
            <a:ext cx="7262811" cy="646331"/>
          </a:xfrm>
          <a:prstGeom prst="rect">
            <a:avLst/>
          </a:prstGeom>
          <a:noFill/>
        </p:spPr>
        <p:txBody>
          <a:bodyPr wrap="square" rtlCol="0" anchor="b">
            <a:spAutoFit/>
          </a:bodyPr>
          <a:lstStyle/>
          <a:p>
            <a:pPr algn="ctr"/>
            <a:r>
              <a:rPr lang="zh-CN" altLang="en-US" sz="3600" dirty="0" smtClean="0">
                <a:solidFill>
                  <a:prstClr val="white">
                    <a:lumMod val="50000"/>
                  </a:prstClr>
                </a:solidFill>
                <a:latin typeface="华文琥珀" pitchFamily="2" charset="-122"/>
                <a:ea typeface="华文琥珀" pitchFamily="2" charset="-122"/>
              </a:rPr>
              <a:t>谢谢您的聆听，敬请批评指正！</a:t>
            </a:r>
            <a:endParaRPr lang="zh-CN" altLang="en-US" sz="3600" dirty="0">
              <a:solidFill>
                <a:prstClr val="white">
                  <a:lumMod val="50000"/>
                </a:prstClr>
              </a:solidFill>
              <a:latin typeface="华文琥珀" pitchFamily="2" charset="-122"/>
              <a:ea typeface="华文琥珀" pitchFamily="2" charset="-122"/>
            </a:endParaRPr>
          </a:p>
        </p:txBody>
      </p:sp>
      <p:grpSp>
        <p:nvGrpSpPr>
          <p:cNvPr id="34" name="组合 33"/>
          <p:cNvGrpSpPr/>
          <p:nvPr/>
        </p:nvGrpSpPr>
        <p:grpSpPr>
          <a:xfrm>
            <a:off x="6552360" y="1772816"/>
            <a:ext cx="1260000" cy="1260000"/>
            <a:chOff x="6475026" y="329329"/>
            <a:chExt cx="905286" cy="4461015"/>
          </a:xfrm>
        </p:grpSpPr>
        <p:sp>
          <p:nvSpPr>
            <p:cNvPr id="35" name="圆角矩形 34"/>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圆角矩形 35"/>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现</a:t>
              </a:r>
            </a:p>
          </p:txBody>
        </p:sp>
      </p:grpSp>
      <p:grpSp>
        <p:nvGrpSpPr>
          <p:cNvPr id="37" name="组合 36"/>
          <p:cNvGrpSpPr/>
          <p:nvPr/>
        </p:nvGrpSpPr>
        <p:grpSpPr>
          <a:xfrm>
            <a:off x="4969864" y="1772816"/>
            <a:ext cx="1260000" cy="1260000"/>
            <a:chOff x="5322842" y="326129"/>
            <a:chExt cx="905342" cy="4464216"/>
          </a:xfrm>
        </p:grpSpPr>
        <p:sp>
          <p:nvSpPr>
            <p:cNvPr id="38" name="圆角矩形 3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实</a:t>
              </a:r>
            </a:p>
          </p:txBody>
        </p:sp>
      </p:grpSp>
      <p:sp>
        <p:nvSpPr>
          <p:cNvPr id="40" name="TextBox 790"/>
          <p:cNvSpPr txBox="1"/>
          <p:nvPr/>
        </p:nvSpPr>
        <p:spPr>
          <a:xfrm>
            <a:off x="3687822" y="3448428"/>
            <a:ext cx="5262980" cy="2123658"/>
          </a:xfrm>
          <a:prstGeom prst="rect">
            <a:avLst/>
          </a:prstGeom>
          <a:noFill/>
        </p:spPr>
        <p:txBody>
          <a:bodyPr wrap="none" rtlCol="0">
            <a:spAutoFit/>
          </a:bodyPr>
          <a:lstStyle/>
          <a:p>
            <a:pPr algn="ctr"/>
            <a:r>
              <a:rPr lang="en-US" altLang="zh-CN" sz="6600" b="1" dirty="0" smtClean="0">
                <a:solidFill>
                  <a:srgbClr val="435258"/>
                </a:solidFill>
                <a:latin typeface="微软雅黑" pitchFamily="34" charset="-122"/>
                <a:ea typeface="微软雅黑" pitchFamily="34" charset="-122"/>
              </a:rPr>
              <a:t>7.2</a:t>
            </a:r>
          </a:p>
          <a:p>
            <a:pPr algn="ctr"/>
            <a:r>
              <a:rPr lang="zh-CN" altLang="en-US" sz="6600" b="1" dirty="0" smtClean="0">
                <a:solidFill>
                  <a:srgbClr val="435258"/>
                </a:solidFill>
                <a:latin typeface="微软雅黑" pitchFamily="34" charset="-122"/>
                <a:ea typeface="微软雅黑" pitchFamily="34" charset="-122"/>
              </a:rPr>
              <a:t>软件测试基础</a:t>
            </a:r>
            <a:endParaRPr lang="zh-CN" altLang="en-US" sz="6600" b="1" dirty="0">
              <a:solidFill>
                <a:srgbClr val="435258"/>
              </a:solidFill>
              <a:latin typeface="微软雅黑" pitchFamily="34" charset="-122"/>
              <a:ea typeface="微软雅黑" pitchFamily="34" charset="-122"/>
            </a:endParaRPr>
          </a:p>
        </p:txBody>
      </p:sp>
    </p:spTree>
    <p:extLst>
      <p:ext uri="{BB962C8B-B14F-4D97-AF65-F5344CB8AC3E}">
        <p14:creationId xmlns:p14="http://schemas.microsoft.com/office/powerpoint/2010/main" val="14716962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out)">
                                      <p:cBhvr>
                                        <p:cTn id="7" dur="1500"/>
                                        <p:tgtEl>
                                          <p:spTgt spid="1026"/>
                                        </p:tgtEl>
                                      </p:cBhvr>
                                    </p:animEffect>
                                  </p:childTnLst>
                                </p:cTn>
                              </p:par>
                              <p:par>
                                <p:cTn id="8" presetID="16" presetClass="entr" presetSubtype="37" fill="hold" nodeType="withEffect">
                                  <p:stCondLst>
                                    <p:cond delay="0"/>
                                  </p:stCondLst>
                                  <p:childTnLst>
                                    <p:set>
                                      <p:cBhvr>
                                        <p:cTn id="9" dur="1" fill="hold">
                                          <p:stCondLst>
                                            <p:cond delay="0"/>
                                          </p:stCondLst>
                                        </p:cTn>
                                        <p:tgtEl>
                                          <p:spTgt spid="792"/>
                                        </p:tgtEl>
                                        <p:attrNameLst>
                                          <p:attrName>style.visibility</p:attrName>
                                        </p:attrNameLst>
                                      </p:cBhvr>
                                      <p:to>
                                        <p:strVal val="visible"/>
                                      </p:to>
                                    </p:set>
                                    <p:animEffect transition="in" filter="barn(outVertical)">
                                      <p:cBhvr>
                                        <p:cTn id="10" dur="500"/>
                                        <p:tgtEl>
                                          <p:spTgt spid="792"/>
                                        </p:tgtEl>
                                      </p:cBhvr>
                                    </p:animEffect>
                                  </p:childTnLst>
                                </p:cTn>
                              </p:par>
                            </p:childTnLst>
                          </p:cTn>
                        </p:par>
                        <p:par>
                          <p:cTn id="11" fill="hold">
                            <p:stCondLst>
                              <p:cond delay="1500"/>
                            </p:stCondLst>
                            <p:childTnLst>
                              <p:par>
                                <p:cTn id="12" presetID="47"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750"/>
                                        <p:tgtEl>
                                          <p:spTgt spid="37"/>
                                        </p:tgtEl>
                                      </p:cBhvr>
                                    </p:animEffect>
                                    <p:anim calcmode="lin" valueType="num">
                                      <p:cBhvr>
                                        <p:cTn id="15" dur="750" fill="hold"/>
                                        <p:tgtEl>
                                          <p:spTgt spid="37"/>
                                        </p:tgtEl>
                                        <p:attrNameLst>
                                          <p:attrName>ppt_x</p:attrName>
                                        </p:attrNameLst>
                                      </p:cBhvr>
                                      <p:tavLst>
                                        <p:tav tm="0">
                                          <p:val>
                                            <p:strVal val="#ppt_x"/>
                                          </p:val>
                                        </p:tav>
                                        <p:tav tm="100000">
                                          <p:val>
                                            <p:strVal val="#ppt_x"/>
                                          </p:val>
                                        </p:tav>
                                      </p:tavLst>
                                    </p:anim>
                                    <p:anim calcmode="lin" valueType="num">
                                      <p:cBhvr>
                                        <p:cTn id="16" dur="750" fill="hold"/>
                                        <p:tgtEl>
                                          <p:spTgt spid="3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750"/>
                                        <p:tgtEl>
                                          <p:spTgt spid="34"/>
                                        </p:tgtEl>
                                      </p:cBhvr>
                                    </p:animEffect>
                                    <p:anim calcmode="lin" valueType="num">
                                      <p:cBhvr>
                                        <p:cTn id="20" dur="750" fill="hold"/>
                                        <p:tgtEl>
                                          <p:spTgt spid="34"/>
                                        </p:tgtEl>
                                        <p:attrNameLst>
                                          <p:attrName>ppt_x</p:attrName>
                                        </p:attrNameLst>
                                      </p:cBhvr>
                                      <p:tavLst>
                                        <p:tav tm="0">
                                          <p:val>
                                            <p:strVal val="#ppt_x"/>
                                          </p:val>
                                        </p:tav>
                                        <p:tav tm="100000">
                                          <p:val>
                                            <p:strVal val="#ppt_x"/>
                                          </p:val>
                                        </p:tav>
                                      </p:tavLst>
                                    </p:anim>
                                    <p:anim calcmode="lin" valueType="num">
                                      <p:cBhvr>
                                        <p:cTn id="21" dur="75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31" presetClass="entr" presetSubtype="0" fill="hold" grpId="0" nodeType="afterEffect">
                                  <p:stCondLst>
                                    <p:cond delay="0"/>
                                  </p:stCondLst>
                                  <p:iterate type="lt">
                                    <p:tmPct val="5000"/>
                                  </p:iterate>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 calcmode="lin" valueType="num">
                                      <p:cBhvr>
                                        <p:cTn id="27" dur="500" fill="hold"/>
                                        <p:tgtEl>
                                          <p:spTgt spid="40"/>
                                        </p:tgtEl>
                                        <p:attrNameLst>
                                          <p:attrName>style.rotation</p:attrName>
                                        </p:attrNameLst>
                                      </p:cBhvr>
                                      <p:tavLst>
                                        <p:tav tm="0">
                                          <p:val>
                                            <p:fltVal val="90"/>
                                          </p:val>
                                        </p:tav>
                                        <p:tav tm="100000">
                                          <p:val>
                                            <p:fltVal val="0"/>
                                          </p:val>
                                        </p:tav>
                                      </p:tavLst>
                                    </p:anim>
                                    <p:animEffect transition="in" filter="fade">
                                      <p:cBhvr>
                                        <p:cTn id="28" dur="500"/>
                                        <p:tgtEl>
                                          <p:spTgt spid="40"/>
                                        </p:tgtEl>
                                      </p:cBhvr>
                                    </p:animEffect>
                                  </p:childTnLst>
                                </p:cTn>
                              </p:par>
                            </p:childTnLst>
                          </p:cTn>
                        </p:par>
                        <p:par>
                          <p:cTn id="29" fill="hold">
                            <p:stCondLst>
                              <p:cond delay="2950"/>
                            </p:stCondLst>
                            <p:childTnLst>
                              <p:par>
                                <p:cTn id="30" presetID="10" presetClass="entr" presetSubtype="0" fill="hold" grpId="0" nodeType="afterEffect">
                                  <p:stCondLst>
                                    <p:cond delay="0"/>
                                  </p:stCondLst>
                                  <p:iterate type="lt">
                                    <p:tmPct val="10000"/>
                                  </p:iterate>
                                  <p:childTnLst>
                                    <p:set>
                                      <p:cBhvr>
                                        <p:cTn id="31" dur="1" fill="hold">
                                          <p:stCondLst>
                                            <p:cond delay="0"/>
                                          </p:stCondLst>
                                        </p:cTn>
                                        <p:tgtEl>
                                          <p:spTgt spid="794"/>
                                        </p:tgtEl>
                                        <p:attrNameLst>
                                          <p:attrName>style.visibility</p:attrName>
                                        </p:attrNameLst>
                                      </p:cBhvr>
                                      <p:to>
                                        <p:strVal val="visible"/>
                                      </p:to>
                                    </p:set>
                                    <p:animEffect transition="in" filter="fade">
                                      <p:cBhvr>
                                        <p:cTn id="32" dur="500"/>
                                        <p:tgtEl>
                                          <p:spTgt spid="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88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49"/>
                                        </p:tgtEl>
                                        <p:attrNameLst>
                                          <p:attrName>ppt_x</p:attrName>
                                        </p:attrNameLst>
                                      </p:cBhvr>
                                      <p:tavLst>
                                        <p:tav tm="0">
                                          <p:val>
                                            <p:strVal val="ppt_x"/>
                                          </p:val>
                                        </p:tav>
                                        <p:tav tm="100000">
                                          <p:val>
                                            <p:strVal val="ppt_x"/>
                                          </p:val>
                                        </p:tav>
                                      </p:tavLst>
                                    </p:anim>
                                    <p:anim calcmode="lin" valueType="num">
                                      <p:cBhvr additive="base">
                                        <p:cTn id="7" dur="500"/>
                                        <p:tgtEl>
                                          <p:spTgt spid="49"/>
                                        </p:tgtEl>
                                        <p:attrNameLst>
                                          <p:attrName>ppt_y</p:attrName>
                                        </p:attrNameLst>
                                      </p:cBhvr>
                                      <p:tavLst>
                                        <p:tav tm="0">
                                          <p:val>
                                            <p:strVal val="ppt_y"/>
                                          </p:val>
                                        </p:tav>
                                        <p:tav tm="100000">
                                          <p:val>
                                            <p:strVal val="0-ppt_h/2"/>
                                          </p:val>
                                        </p:tav>
                                      </p:tavLst>
                                    </p:anim>
                                    <p:set>
                                      <p:cBhvr>
                                        <p:cTn id="8" dur="1" fill="hold">
                                          <p:stCondLst>
                                            <p:cond delay="499"/>
                                          </p:stCondLst>
                                        </p:cTn>
                                        <p:tgtEl>
                                          <p:spTgt spid="4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54"/>
                                        </p:tgtEl>
                                        <p:attrNameLst>
                                          <p:attrName>ppt_x</p:attrName>
                                        </p:attrNameLst>
                                      </p:cBhvr>
                                      <p:tavLst>
                                        <p:tav tm="0">
                                          <p:val>
                                            <p:strVal val="ppt_x"/>
                                          </p:val>
                                        </p:tav>
                                        <p:tav tm="100000">
                                          <p:val>
                                            <p:strVal val="ppt_x"/>
                                          </p:val>
                                        </p:tav>
                                      </p:tavLst>
                                    </p:anim>
                                    <p:anim calcmode="lin" valueType="num">
                                      <p:cBhvr additive="base">
                                        <p:cTn id="11" dur="500"/>
                                        <p:tgtEl>
                                          <p:spTgt spid="54"/>
                                        </p:tgtEl>
                                        <p:attrNameLst>
                                          <p:attrName>ppt_y</p:attrName>
                                        </p:attrNameLst>
                                      </p:cBhvr>
                                      <p:tavLst>
                                        <p:tav tm="0">
                                          <p:val>
                                            <p:strVal val="ppt_y"/>
                                          </p:val>
                                        </p:tav>
                                        <p:tav tm="100000">
                                          <p:val>
                                            <p:strVal val="0-ppt_h/2"/>
                                          </p:val>
                                        </p:tav>
                                      </p:tavLst>
                                    </p:anim>
                                    <p:set>
                                      <p:cBhvr>
                                        <p:cTn id="12" dur="1" fill="hold">
                                          <p:stCondLst>
                                            <p:cond delay="499"/>
                                          </p:stCondLst>
                                        </p:cTn>
                                        <p:tgtEl>
                                          <p:spTgt spid="54"/>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39"/>
                                        </p:tgtEl>
                                      </p:cBhvr>
                                    </p:animEffect>
                                    <p:animScale>
                                      <p:cBhvr>
                                        <p:cTn id="28" dur="375"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435258"/>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375047"/>
            <a:ext cx="3593779"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软件测试的目标</a:t>
            </a:r>
            <a:r>
              <a:rPr lang="zh-CN" altLang="en-US" sz="2400" b="1" dirty="0">
                <a:solidFill>
                  <a:schemeClr val="tx1">
                    <a:lumMod val="75000"/>
                    <a:lumOff val="25000"/>
                  </a:schemeClr>
                </a:solidFill>
                <a:latin typeface="微软雅黑" pitchFamily="34" charset="-122"/>
                <a:ea typeface="微软雅黑" pitchFamily="34" charset="-122"/>
              </a:rPr>
              <a:t>或定义</a:t>
            </a:r>
          </a:p>
        </p:txBody>
      </p:sp>
      <p:sp>
        <p:nvSpPr>
          <p:cNvPr id="4" name="矩形 3"/>
          <p:cNvSpPr/>
          <p:nvPr/>
        </p:nvSpPr>
        <p:spPr>
          <a:xfrm>
            <a:off x="136332" y="2276872"/>
            <a:ext cx="4507675" cy="3600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7"/>
          <p:cNvSpPr>
            <a:spLocks noChangeArrowheads="1"/>
          </p:cNvSpPr>
          <p:nvPr/>
        </p:nvSpPr>
        <p:spPr bwMode="auto">
          <a:xfrm>
            <a:off x="0" y="1412776"/>
            <a:ext cx="8923608" cy="584775"/>
          </a:xfrm>
          <a:prstGeom prst="rect">
            <a:avLst/>
          </a:prstGeom>
          <a:solidFill>
            <a:srgbClr val="435258"/>
          </a:solidFill>
          <a:ln>
            <a:noFill/>
          </a:ln>
          <a:extLst/>
        </p:spPr>
        <p:txBody>
          <a:bodyPr wrap="square">
            <a:spAutoFit/>
          </a:bodyPr>
          <a:lstStyle/>
          <a:p>
            <a:r>
              <a:rPr lang="en-US" altLang="zh-CN" sz="3200" dirty="0" err="1">
                <a:solidFill>
                  <a:schemeClr val="bg1"/>
                </a:solidFill>
                <a:latin typeface="微软雅黑" pitchFamily="34" charset="-122"/>
                <a:ea typeface="微软雅黑" pitchFamily="34" charset="-122"/>
              </a:rPr>
              <a:t>G.Myers</a:t>
            </a:r>
            <a:r>
              <a:rPr lang="zh-CN" altLang="en-US" sz="3200" dirty="0">
                <a:solidFill>
                  <a:schemeClr val="bg1"/>
                </a:solidFill>
                <a:latin typeface="微软雅黑" pitchFamily="34" charset="-122"/>
                <a:ea typeface="微软雅黑" pitchFamily="34" charset="-122"/>
              </a:rPr>
              <a:t>给出的关于测试的一些规则如下：</a:t>
            </a:r>
          </a:p>
        </p:txBody>
      </p:sp>
      <p:sp>
        <p:nvSpPr>
          <p:cNvPr id="10" name="等腰三角形 32"/>
          <p:cNvSpPr>
            <a:spLocks noChangeArrowheads="1"/>
          </p:cNvSpPr>
          <p:nvPr/>
        </p:nvSpPr>
        <p:spPr bwMode="auto">
          <a:xfrm rot="5400000">
            <a:off x="5190703" y="2738289"/>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等腰三角形 46"/>
          <p:cNvSpPr>
            <a:spLocks noChangeArrowheads="1"/>
          </p:cNvSpPr>
          <p:nvPr/>
        </p:nvSpPr>
        <p:spPr bwMode="auto">
          <a:xfrm rot="5400000">
            <a:off x="5198641" y="4394473"/>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等腰三角形 47"/>
          <p:cNvSpPr>
            <a:spLocks noChangeArrowheads="1"/>
          </p:cNvSpPr>
          <p:nvPr/>
        </p:nvSpPr>
        <p:spPr bwMode="auto">
          <a:xfrm rot="5400000">
            <a:off x="5198641" y="5911651"/>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13" name="直接连接符 48"/>
          <p:cNvCxnSpPr>
            <a:cxnSpLocks noChangeShapeType="1"/>
            <a:stCxn id="10" idx="2"/>
          </p:cNvCxnSpPr>
          <p:nvPr/>
        </p:nvCxnSpPr>
        <p:spPr bwMode="auto">
          <a:xfrm>
            <a:off x="5220072" y="2708921"/>
            <a:ext cx="7937" cy="41490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sp>
        <p:nvSpPr>
          <p:cNvPr id="14" name="矩形 49"/>
          <p:cNvSpPr>
            <a:spLocks noChangeArrowheads="1"/>
          </p:cNvSpPr>
          <p:nvPr/>
        </p:nvSpPr>
        <p:spPr bwMode="auto">
          <a:xfrm>
            <a:off x="5851897" y="2348880"/>
            <a:ext cx="31125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测试</a:t>
            </a:r>
            <a:r>
              <a:rPr lang="zh-CN" altLang="en-US" sz="2400" dirty="0">
                <a:latin typeface="微软雅黑" pitchFamily="34" charset="-122"/>
                <a:ea typeface="微软雅黑" pitchFamily="34" charset="-122"/>
              </a:rPr>
              <a:t>是为了发现程序中的错误而执行程序的过程。</a:t>
            </a:r>
          </a:p>
        </p:txBody>
      </p:sp>
      <p:sp>
        <p:nvSpPr>
          <p:cNvPr id="16" name="矩形 51"/>
          <p:cNvSpPr>
            <a:spLocks noChangeArrowheads="1"/>
          </p:cNvSpPr>
          <p:nvPr/>
        </p:nvSpPr>
        <p:spPr bwMode="auto">
          <a:xfrm>
            <a:off x="5851897" y="3875564"/>
            <a:ext cx="31125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好的</a:t>
            </a:r>
            <a:r>
              <a:rPr lang="zh-CN" altLang="en-US" sz="2400" dirty="0">
                <a:latin typeface="微软雅黑" pitchFamily="34" charset="-122"/>
                <a:ea typeface="微软雅黑" pitchFamily="34" charset="-122"/>
              </a:rPr>
              <a:t>测试方案是极可能发现迄今为止尚未发现的错误的测试方案。</a:t>
            </a:r>
          </a:p>
        </p:txBody>
      </p:sp>
      <p:sp>
        <p:nvSpPr>
          <p:cNvPr id="17" name="矩形 52"/>
          <p:cNvSpPr>
            <a:spLocks noChangeArrowheads="1"/>
          </p:cNvSpPr>
          <p:nvPr/>
        </p:nvSpPr>
        <p:spPr bwMode="auto">
          <a:xfrm>
            <a:off x="5851897" y="5589240"/>
            <a:ext cx="31125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成功</a:t>
            </a:r>
            <a:r>
              <a:rPr lang="zh-CN" altLang="en-US" sz="2400" dirty="0">
                <a:latin typeface="微软雅黑" pitchFamily="34" charset="-122"/>
                <a:ea typeface="微软雅黑" pitchFamily="34" charset="-122"/>
              </a:rPr>
              <a:t>的测试是发现了至今为止尚未发现的错误的测试。</a:t>
            </a:r>
          </a:p>
        </p:txBody>
      </p:sp>
      <p:grpSp>
        <p:nvGrpSpPr>
          <p:cNvPr id="22" name="组合 21"/>
          <p:cNvGrpSpPr/>
          <p:nvPr/>
        </p:nvGrpSpPr>
        <p:grpSpPr>
          <a:xfrm>
            <a:off x="6732240"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6959556"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Tree>
    <p:extLst>
      <p:ext uri="{BB962C8B-B14F-4D97-AF65-F5344CB8AC3E}">
        <p14:creationId xmlns:p14="http://schemas.microsoft.com/office/powerpoint/2010/main" val="105266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6" presetClass="entr" presetSubtype="4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outHorizontal)">
                                      <p:cBhvr>
                                        <p:cTn id="14" dur="500"/>
                                        <p:tgtEl>
                                          <p:spTgt spid="13"/>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ppt_x</p:attrName>
                                        </p:attrNameLst>
                                      </p:cBhvr>
                                      <p:tavLst>
                                        <p:tav tm="0">
                                          <p:val>
                                            <p:strVal val="#ppt_x-#ppt_w*1.125000"/>
                                          </p:val>
                                        </p:tav>
                                        <p:tav tm="100000">
                                          <p:val>
                                            <p:strVal val="#ppt_x"/>
                                          </p:val>
                                        </p:tav>
                                      </p:tavLst>
                                    </p:anim>
                                    <p:animEffect transition="in" filter="wipe(right)">
                                      <p:cBhvr>
                                        <p:cTn id="23" dur="500"/>
                                        <p:tgtEl>
                                          <p:spTgt spid="11"/>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p:tgtEl>
                                          <p:spTgt spid="12"/>
                                        </p:tgtEl>
                                        <p:attrNameLst>
                                          <p:attrName>ppt_x</p:attrName>
                                        </p:attrNameLst>
                                      </p:cBhvr>
                                      <p:tavLst>
                                        <p:tav tm="0">
                                          <p:val>
                                            <p:strVal val="#ppt_x-#ppt_w*1.125000"/>
                                          </p:val>
                                        </p:tav>
                                        <p:tav tm="100000">
                                          <p:val>
                                            <p:strVal val="#ppt_x"/>
                                          </p:val>
                                        </p:tav>
                                      </p:tavLst>
                                    </p:anim>
                                    <p:animEffect transition="in" filter="wipe(right)">
                                      <p:cBhvr>
                                        <p:cTn id="27" dur="500"/>
                                        <p:tgtEl>
                                          <p:spTgt spid="12"/>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4"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435258"/>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 name="TextBox 2"/>
          <p:cNvSpPr txBox="1"/>
          <p:nvPr/>
        </p:nvSpPr>
        <p:spPr>
          <a:xfrm>
            <a:off x="402157" y="375047"/>
            <a:ext cx="3593779"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软件测试的正确定义</a:t>
            </a:r>
            <a:endParaRPr lang="zh-CN" altLang="en-US" sz="2400" b="1" dirty="0">
              <a:solidFill>
                <a:schemeClr val="tx1">
                  <a:lumMod val="75000"/>
                  <a:lumOff val="25000"/>
                </a:schemeClr>
              </a:solidFill>
              <a:latin typeface="微软雅黑" pitchFamily="34" charset="-122"/>
              <a:ea typeface="微软雅黑" pitchFamily="34" charset="-122"/>
            </a:endParaRPr>
          </a:p>
        </p:txBody>
      </p:sp>
      <p:grpSp>
        <p:nvGrpSpPr>
          <p:cNvPr id="22" name="组合 21"/>
          <p:cNvGrpSpPr/>
          <p:nvPr/>
        </p:nvGrpSpPr>
        <p:grpSpPr>
          <a:xfrm>
            <a:off x="6732240"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6959556"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5" name="文本框 4"/>
          <p:cNvSpPr txBox="1"/>
          <p:nvPr/>
        </p:nvSpPr>
        <p:spPr>
          <a:xfrm>
            <a:off x="683568" y="1340768"/>
            <a:ext cx="7952008" cy="5016758"/>
          </a:xfrm>
          <a:prstGeom prst="rect">
            <a:avLst/>
          </a:prstGeom>
          <a:noFill/>
        </p:spPr>
        <p:txBody>
          <a:bodyPr wrap="square" rtlCol="0">
            <a:spAutoFit/>
          </a:bodyPr>
          <a:lstStyle/>
          <a:p>
            <a:r>
              <a:rPr lang="en-US" altLang="zh-CN" sz="3200" b="1" dirty="0" smtClean="0">
                <a:solidFill>
                  <a:schemeClr val="accent2"/>
                </a:solidFill>
                <a:latin typeface="微软雅黑" panose="020B0503020204020204" pitchFamily="34" charset="-122"/>
                <a:ea typeface="微软雅黑" panose="020B0503020204020204" pitchFamily="34" charset="-122"/>
              </a:rPr>
              <a:t>	</a:t>
            </a:r>
            <a:r>
              <a:rPr lang="zh-CN" altLang="zh-CN" sz="3200" b="1" dirty="0" smtClean="0">
                <a:solidFill>
                  <a:schemeClr val="accent2"/>
                </a:solidFill>
                <a:latin typeface="微软雅黑" panose="020B0503020204020204" pitchFamily="34" charset="-122"/>
                <a:ea typeface="微软雅黑" panose="020B0503020204020204" pitchFamily="34" charset="-122"/>
              </a:rPr>
              <a:t>测试</a:t>
            </a:r>
            <a:r>
              <a:rPr lang="zh-CN" altLang="zh-CN" sz="3200" dirty="0">
                <a:latin typeface="微软雅黑" panose="020B0503020204020204" pitchFamily="34" charset="-122"/>
                <a:ea typeface="微软雅黑" panose="020B0503020204020204" pitchFamily="34" charset="-122"/>
              </a:rPr>
              <a:t>的正确定义是“为了发现程序中的错误而执行程序的过程”。应该认识到测试决不能证明程序是正确的。即使经过了最严格的测试之后，仍然可能还有没被发现的错误潜藏在程序中</a:t>
            </a:r>
            <a:r>
              <a:rPr lang="zh-CN" altLang="zh-CN"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另外，从心理学角度看，由程序的编写者自己进行测试是不恰当的，</a:t>
            </a:r>
            <a:r>
              <a:rPr lang="zh-CN" altLang="zh-CN" sz="3200" dirty="0" smtClean="0">
                <a:latin typeface="微软雅黑" panose="020B0503020204020204" pitchFamily="34" charset="-122"/>
                <a:ea typeface="微软雅黑" panose="020B0503020204020204" pitchFamily="34" charset="-122"/>
              </a:rPr>
              <a:t>在</a:t>
            </a:r>
            <a:r>
              <a:rPr lang="zh-CN" altLang="zh-CN" sz="3200" dirty="0">
                <a:latin typeface="微软雅黑" panose="020B0503020204020204" pitchFamily="34" charset="-122"/>
                <a:ea typeface="微软雅黑" panose="020B0503020204020204" pitchFamily="34" charset="-122"/>
              </a:rPr>
              <a:t>综合测试阶段通常由其他人员组成测试小组来完成测试工作。</a:t>
            </a:r>
            <a:endParaRPr lang="en-US" altLang="zh-CN" sz="3200" b="1" dirty="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67544" y="5965462"/>
            <a:ext cx="8802410" cy="584775"/>
          </a:xfrm>
          <a:prstGeom prst="rect">
            <a:avLst/>
          </a:prstGeom>
          <a:noFill/>
        </p:spPr>
        <p:txBody>
          <a:bodyPr wrap="none" rtlCol="0">
            <a:spAutoFit/>
          </a:bodyPr>
          <a:lstStyle/>
          <a:p>
            <a:r>
              <a:rPr lang="zh-CN" altLang="en-US" sz="3200" dirty="0" smtClean="0">
                <a:solidFill>
                  <a:srgbClr val="CC7270"/>
                </a:solidFill>
                <a:latin typeface="微软雅黑" panose="020B0503020204020204" pitchFamily="34" charset="-122"/>
                <a:ea typeface="微软雅黑" panose="020B0503020204020204" pitchFamily="34" charset="-122"/>
              </a:rPr>
              <a:t>为何</a:t>
            </a:r>
            <a:r>
              <a:rPr lang="zh-CN" altLang="en-US" sz="3200" dirty="0">
                <a:solidFill>
                  <a:srgbClr val="CC7270"/>
                </a:solidFill>
                <a:latin typeface="微软雅黑" panose="020B0503020204020204" pitchFamily="34" charset="-122"/>
                <a:ea typeface="微软雅黑" panose="020B0503020204020204" pitchFamily="34" charset="-122"/>
              </a:rPr>
              <a:t>由程序的编写者自己进行测试是不恰当</a:t>
            </a:r>
            <a:r>
              <a:rPr lang="zh-CN" altLang="en-US" sz="3200" dirty="0" smtClean="0">
                <a:solidFill>
                  <a:srgbClr val="CC7270"/>
                </a:solidFill>
                <a:latin typeface="微软雅黑" panose="020B0503020204020204" pitchFamily="34" charset="-122"/>
                <a:ea typeface="微软雅黑" panose="020B0503020204020204" pitchFamily="34" charset="-122"/>
              </a:rPr>
              <a:t>的？</a:t>
            </a:r>
            <a:endParaRPr lang="zh-CN" altLang="en-US" sz="3200" dirty="0">
              <a:solidFill>
                <a:srgbClr val="CC7270"/>
              </a:solidFill>
            </a:endParaRPr>
          </a:p>
        </p:txBody>
      </p:sp>
    </p:spTree>
    <p:extLst>
      <p:ext uri="{BB962C8B-B14F-4D97-AF65-F5344CB8AC3E}">
        <p14:creationId xmlns:p14="http://schemas.microsoft.com/office/powerpoint/2010/main" val="70272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CC727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323528" y="375047"/>
            <a:ext cx="6289203" cy="461665"/>
          </a:xfrm>
          <a:prstGeom prst="rect">
            <a:avLst/>
          </a:prstGeom>
          <a:noFill/>
        </p:spPr>
        <p:txBody>
          <a:bodyPr wrap="square" rtlCol="0">
            <a:spAutoFit/>
          </a:bodyPr>
          <a:lstStyle/>
          <a:p>
            <a:r>
              <a:rPr lang="zh-CN" altLang="en-US" sz="2400" b="1" dirty="0">
                <a:solidFill>
                  <a:srgbClr val="CC7270"/>
                </a:solidFill>
                <a:latin typeface="微软雅黑" pitchFamily="34" charset="-122"/>
                <a:ea typeface="微软雅黑" pitchFamily="34" charset="-122"/>
              </a:rPr>
              <a:t>为何由程序的编写者自己进行测试是不恰当的？</a:t>
            </a:r>
          </a:p>
        </p:txBody>
      </p:sp>
      <p:grpSp>
        <p:nvGrpSpPr>
          <p:cNvPr id="22" name="组合 21"/>
          <p:cNvGrpSpPr/>
          <p:nvPr/>
        </p:nvGrpSpPr>
        <p:grpSpPr>
          <a:xfrm>
            <a:off x="6876256"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7103572"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10" name="文本框 9"/>
          <p:cNvSpPr txBox="1"/>
          <p:nvPr/>
        </p:nvSpPr>
        <p:spPr>
          <a:xfrm>
            <a:off x="611560" y="1700808"/>
            <a:ext cx="7952008" cy="4955203"/>
          </a:xfrm>
          <a:prstGeom prst="rect">
            <a:avLst/>
          </a:prstGeom>
          <a:noFill/>
        </p:spPr>
        <p:txBody>
          <a:bodyPr wrap="square" rtlCol="0">
            <a:spAutoFit/>
          </a:bodyPr>
          <a:lstStyle/>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人员对其所写代码有主观认同感</a:t>
            </a:r>
          </a:p>
          <a:p>
            <a:r>
              <a:rPr lang="en-US" altLang="zh-CN" sz="17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人们</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通常会对自己所犯错误视而不见或者拒绝承认。同样的，在软件开发领域，程序员们在耗费大量心血编写代码，完成工作之后，他们会固执的认为自己编写的代码会运行良好。他们对待其开发的应用程序就像对待自己的孩子一样，拒绝承认自己的孩子有什么不好的地方。这就是为什么软件开发人员难于发现和改正自己的错误</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人员对需求易产生偏差与混淆</a:t>
            </a:r>
          </a:p>
          <a:p>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人员专注于程序的功能，并在现有需求目标的指引下开展工作，当新的需求目标出现之后，他们会与现有的需求目标混淆并产生业务逻辑层或者功能性上的</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需求作为程序员考虑功能的唯一标准，因此如果当他们在需求的理解上出现了偏差的话，他们在测试应用程序上就会不得要领了。而软件测试人员会从业务的角度来看待需求，他们能够辨别哪些需要的东西完成了，而哪些还没有。</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878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xEl>
                                              <p:pRg st="0" end="0"/>
                                            </p:txEl>
                                          </p:spTgt>
                                        </p:tgtEl>
                                        <p:attrNameLst>
                                          <p:attrName>r</p:attrName>
                                        </p:attrNameLst>
                                      </p:cBhvr>
                                    </p:animRot>
                                    <p:animRot by="-240000">
                                      <p:cBhvr>
                                        <p:cTn id="7" dur="200" fill="hold">
                                          <p:stCondLst>
                                            <p:cond delay="200"/>
                                          </p:stCondLst>
                                        </p:cTn>
                                        <p:tgtEl>
                                          <p:spTgt spid="10">
                                            <p:txEl>
                                              <p:pRg st="0" end="0"/>
                                            </p:txEl>
                                          </p:spTgt>
                                        </p:tgtEl>
                                        <p:attrNameLst>
                                          <p:attrName>r</p:attrName>
                                        </p:attrNameLst>
                                      </p:cBhvr>
                                    </p:animRot>
                                    <p:animRot by="240000">
                                      <p:cBhvr>
                                        <p:cTn id="8" dur="200" fill="hold">
                                          <p:stCondLst>
                                            <p:cond delay="400"/>
                                          </p:stCondLst>
                                        </p:cTn>
                                        <p:tgtEl>
                                          <p:spTgt spid="10">
                                            <p:txEl>
                                              <p:pRg st="0" end="0"/>
                                            </p:txEl>
                                          </p:spTgt>
                                        </p:tgtEl>
                                        <p:attrNameLst>
                                          <p:attrName>r</p:attrName>
                                        </p:attrNameLst>
                                      </p:cBhvr>
                                    </p:animRot>
                                    <p:animRot by="-240000">
                                      <p:cBhvr>
                                        <p:cTn id="9" dur="200" fill="hold">
                                          <p:stCondLst>
                                            <p:cond delay="600"/>
                                          </p:stCondLst>
                                        </p:cTn>
                                        <p:tgtEl>
                                          <p:spTgt spid="10">
                                            <p:txEl>
                                              <p:pRg st="0" end="0"/>
                                            </p:txEl>
                                          </p:spTgt>
                                        </p:tgtEl>
                                        <p:attrNameLst>
                                          <p:attrName>r</p:attrName>
                                        </p:attrNameLst>
                                      </p:cBhvr>
                                    </p:animRot>
                                    <p:animRot by="120000">
                                      <p:cBhvr>
                                        <p:cTn id="10" dur="200" fill="hold">
                                          <p:stCondLst>
                                            <p:cond delay="800"/>
                                          </p:stCondLst>
                                        </p:cTn>
                                        <p:tgtEl>
                                          <p:spTgt spid="10">
                                            <p:txEl>
                                              <p:pRg st="0" end="0"/>
                                            </p:txEl>
                                          </p:spTgt>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0">
                                            <p:txEl>
                                              <p:pRg st="3" end="3"/>
                                            </p:txEl>
                                          </p:spTgt>
                                        </p:tgtEl>
                                        <p:attrNameLst>
                                          <p:attrName>r</p:attrName>
                                        </p:attrNameLst>
                                      </p:cBhvr>
                                    </p:animRot>
                                    <p:animRot by="-240000">
                                      <p:cBhvr>
                                        <p:cTn id="14" dur="200" fill="hold">
                                          <p:stCondLst>
                                            <p:cond delay="200"/>
                                          </p:stCondLst>
                                        </p:cTn>
                                        <p:tgtEl>
                                          <p:spTgt spid="10">
                                            <p:txEl>
                                              <p:pRg st="3" end="3"/>
                                            </p:txEl>
                                          </p:spTgt>
                                        </p:tgtEl>
                                        <p:attrNameLst>
                                          <p:attrName>r</p:attrName>
                                        </p:attrNameLst>
                                      </p:cBhvr>
                                    </p:animRot>
                                    <p:animRot by="240000">
                                      <p:cBhvr>
                                        <p:cTn id="15" dur="200" fill="hold">
                                          <p:stCondLst>
                                            <p:cond delay="400"/>
                                          </p:stCondLst>
                                        </p:cTn>
                                        <p:tgtEl>
                                          <p:spTgt spid="10">
                                            <p:txEl>
                                              <p:pRg st="3" end="3"/>
                                            </p:txEl>
                                          </p:spTgt>
                                        </p:tgtEl>
                                        <p:attrNameLst>
                                          <p:attrName>r</p:attrName>
                                        </p:attrNameLst>
                                      </p:cBhvr>
                                    </p:animRot>
                                    <p:animRot by="-240000">
                                      <p:cBhvr>
                                        <p:cTn id="16" dur="200" fill="hold">
                                          <p:stCondLst>
                                            <p:cond delay="600"/>
                                          </p:stCondLst>
                                        </p:cTn>
                                        <p:tgtEl>
                                          <p:spTgt spid="10">
                                            <p:txEl>
                                              <p:pRg st="3" end="3"/>
                                            </p:txEl>
                                          </p:spTgt>
                                        </p:tgtEl>
                                        <p:attrNameLst>
                                          <p:attrName>r</p:attrName>
                                        </p:attrNameLst>
                                      </p:cBhvr>
                                    </p:animRot>
                                    <p:animRot by="120000">
                                      <p:cBhvr>
                                        <p:cTn id="17" dur="200" fill="hold">
                                          <p:stCondLst>
                                            <p:cond delay="800"/>
                                          </p:stCondLst>
                                        </p:cTn>
                                        <p:tgtEl>
                                          <p:spTgt spid="1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CC727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323528" y="375047"/>
            <a:ext cx="6289203" cy="461665"/>
          </a:xfrm>
          <a:prstGeom prst="rect">
            <a:avLst/>
          </a:prstGeom>
          <a:noFill/>
        </p:spPr>
        <p:txBody>
          <a:bodyPr wrap="square" rtlCol="0">
            <a:spAutoFit/>
          </a:bodyPr>
          <a:lstStyle/>
          <a:p>
            <a:r>
              <a:rPr lang="zh-CN" altLang="en-US" sz="2400" b="1" dirty="0">
                <a:solidFill>
                  <a:srgbClr val="CC7270"/>
                </a:solidFill>
                <a:latin typeface="微软雅黑" pitchFamily="34" charset="-122"/>
                <a:ea typeface="微软雅黑" pitchFamily="34" charset="-122"/>
              </a:rPr>
              <a:t>为何由程序的编写者自己进行测试是不恰当的？</a:t>
            </a:r>
          </a:p>
        </p:txBody>
      </p:sp>
      <p:grpSp>
        <p:nvGrpSpPr>
          <p:cNvPr id="22" name="组合 21"/>
          <p:cNvGrpSpPr/>
          <p:nvPr/>
        </p:nvGrpSpPr>
        <p:grpSpPr>
          <a:xfrm>
            <a:off x="6876256"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7103572"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10" name="文本框 9"/>
          <p:cNvSpPr txBox="1"/>
          <p:nvPr/>
        </p:nvSpPr>
        <p:spPr>
          <a:xfrm>
            <a:off x="611560" y="1753066"/>
            <a:ext cx="7952008" cy="4524315"/>
          </a:xfrm>
          <a:prstGeom prst="rect">
            <a:avLst/>
          </a:prstGeom>
          <a:noFill/>
        </p:spPr>
        <p:txBody>
          <a:bodyPr wrap="square" rtlCol="0">
            <a:spAutoFit/>
          </a:bodyPr>
          <a:lstStyle/>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人员擅长修复但不擅长拆解</a:t>
            </a:r>
          </a:p>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人员只擅长代码的功能测试和代码修复，如果程序运行正常，那么他们的测试就结束了。而事实上，测试人员的主要工作是将应用程序拆解，从每个小块之中找寻那些不易发现的</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，并帮助开发人员了解那些特定的功能应当是怎么样的</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人员缺乏测试经验和方法</a:t>
            </a:r>
          </a:p>
          <a:p>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软件测试</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人员通过平时接触的常见错误和应用程序逻辑积累了丰富的知识和经验。由于在测试上的长期锻炼，测试人员对于找寻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和程序测试更加得心应手，而开发人员只擅长修复已拆解的应用程序而不擅长拆解。测试需要通过有专业的测试能力的软件测试人员才能完成，因为他们具备了掌握软件测试要领、思想的能力以及对软件测试工具、方法使用的理解，而这些是需要长时间实践才能熟悉的。</a:t>
            </a:r>
          </a:p>
        </p:txBody>
      </p:sp>
    </p:spTree>
    <p:extLst>
      <p:ext uri="{BB962C8B-B14F-4D97-AF65-F5344CB8AC3E}">
        <p14:creationId xmlns:p14="http://schemas.microsoft.com/office/powerpoint/2010/main" val="405013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xEl>
                                              <p:pRg st="0" end="0"/>
                                            </p:txEl>
                                          </p:spTgt>
                                        </p:tgtEl>
                                        <p:attrNameLst>
                                          <p:attrName>r</p:attrName>
                                        </p:attrNameLst>
                                      </p:cBhvr>
                                    </p:animRot>
                                    <p:animRot by="-240000">
                                      <p:cBhvr>
                                        <p:cTn id="7" dur="200" fill="hold">
                                          <p:stCondLst>
                                            <p:cond delay="200"/>
                                          </p:stCondLst>
                                        </p:cTn>
                                        <p:tgtEl>
                                          <p:spTgt spid="10">
                                            <p:txEl>
                                              <p:pRg st="0" end="0"/>
                                            </p:txEl>
                                          </p:spTgt>
                                        </p:tgtEl>
                                        <p:attrNameLst>
                                          <p:attrName>r</p:attrName>
                                        </p:attrNameLst>
                                      </p:cBhvr>
                                    </p:animRot>
                                    <p:animRot by="240000">
                                      <p:cBhvr>
                                        <p:cTn id="8" dur="200" fill="hold">
                                          <p:stCondLst>
                                            <p:cond delay="400"/>
                                          </p:stCondLst>
                                        </p:cTn>
                                        <p:tgtEl>
                                          <p:spTgt spid="10">
                                            <p:txEl>
                                              <p:pRg st="0" end="0"/>
                                            </p:txEl>
                                          </p:spTgt>
                                        </p:tgtEl>
                                        <p:attrNameLst>
                                          <p:attrName>r</p:attrName>
                                        </p:attrNameLst>
                                      </p:cBhvr>
                                    </p:animRot>
                                    <p:animRot by="-240000">
                                      <p:cBhvr>
                                        <p:cTn id="9" dur="200" fill="hold">
                                          <p:stCondLst>
                                            <p:cond delay="600"/>
                                          </p:stCondLst>
                                        </p:cTn>
                                        <p:tgtEl>
                                          <p:spTgt spid="10">
                                            <p:txEl>
                                              <p:pRg st="0" end="0"/>
                                            </p:txEl>
                                          </p:spTgt>
                                        </p:tgtEl>
                                        <p:attrNameLst>
                                          <p:attrName>r</p:attrName>
                                        </p:attrNameLst>
                                      </p:cBhvr>
                                    </p:animRot>
                                    <p:animRot by="120000">
                                      <p:cBhvr>
                                        <p:cTn id="10" dur="200" fill="hold">
                                          <p:stCondLst>
                                            <p:cond delay="800"/>
                                          </p:stCondLst>
                                        </p:cTn>
                                        <p:tgtEl>
                                          <p:spTgt spid="10">
                                            <p:txEl>
                                              <p:pRg st="0" end="0"/>
                                            </p:txEl>
                                          </p:spTgt>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0">
                                            <p:txEl>
                                              <p:pRg st="3" end="3"/>
                                            </p:txEl>
                                          </p:spTgt>
                                        </p:tgtEl>
                                        <p:attrNameLst>
                                          <p:attrName>r</p:attrName>
                                        </p:attrNameLst>
                                      </p:cBhvr>
                                    </p:animRot>
                                    <p:animRot by="-240000">
                                      <p:cBhvr>
                                        <p:cTn id="14" dur="200" fill="hold">
                                          <p:stCondLst>
                                            <p:cond delay="200"/>
                                          </p:stCondLst>
                                        </p:cTn>
                                        <p:tgtEl>
                                          <p:spTgt spid="10">
                                            <p:txEl>
                                              <p:pRg st="3" end="3"/>
                                            </p:txEl>
                                          </p:spTgt>
                                        </p:tgtEl>
                                        <p:attrNameLst>
                                          <p:attrName>r</p:attrName>
                                        </p:attrNameLst>
                                      </p:cBhvr>
                                    </p:animRot>
                                    <p:animRot by="240000">
                                      <p:cBhvr>
                                        <p:cTn id="15" dur="200" fill="hold">
                                          <p:stCondLst>
                                            <p:cond delay="400"/>
                                          </p:stCondLst>
                                        </p:cTn>
                                        <p:tgtEl>
                                          <p:spTgt spid="10">
                                            <p:txEl>
                                              <p:pRg st="3" end="3"/>
                                            </p:txEl>
                                          </p:spTgt>
                                        </p:tgtEl>
                                        <p:attrNameLst>
                                          <p:attrName>r</p:attrName>
                                        </p:attrNameLst>
                                      </p:cBhvr>
                                    </p:animRot>
                                    <p:animRot by="-240000">
                                      <p:cBhvr>
                                        <p:cTn id="16" dur="200" fill="hold">
                                          <p:stCondLst>
                                            <p:cond delay="600"/>
                                          </p:stCondLst>
                                        </p:cTn>
                                        <p:tgtEl>
                                          <p:spTgt spid="10">
                                            <p:txEl>
                                              <p:pRg st="3" end="3"/>
                                            </p:txEl>
                                          </p:spTgt>
                                        </p:tgtEl>
                                        <p:attrNameLst>
                                          <p:attrName>r</p:attrName>
                                        </p:attrNameLst>
                                      </p:cBhvr>
                                    </p:animRot>
                                    <p:animRot by="120000">
                                      <p:cBhvr>
                                        <p:cTn id="17" dur="200" fill="hold">
                                          <p:stCondLst>
                                            <p:cond delay="800"/>
                                          </p:stCondLst>
                                        </p:cTn>
                                        <p:tgtEl>
                                          <p:spTgt spid="1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54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54"/>
                                        </p:tgtEl>
                                        <p:attrNameLst>
                                          <p:attrName>ppt_x</p:attrName>
                                        </p:attrNameLst>
                                      </p:cBhvr>
                                      <p:tavLst>
                                        <p:tav tm="0">
                                          <p:val>
                                            <p:strVal val="ppt_x"/>
                                          </p:val>
                                        </p:tav>
                                        <p:tav tm="100000">
                                          <p:val>
                                            <p:strVal val="ppt_x"/>
                                          </p:val>
                                        </p:tav>
                                      </p:tavLst>
                                    </p:anim>
                                    <p:anim calcmode="lin" valueType="num">
                                      <p:cBhvr additive="base">
                                        <p:cTn id="11" dur="500"/>
                                        <p:tgtEl>
                                          <p:spTgt spid="54"/>
                                        </p:tgtEl>
                                        <p:attrNameLst>
                                          <p:attrName>ppt_y</p:attrName>
                                        </p:attrNameLst>
                                      </p:cBhvr>
                                      <p:tavLst>
                                        <p:tav tm="0">
                                          <p:val>
                                            <p:strVal val="ppt_y"/>
                                          </p:val>
                                        </p:tav>
                                        <p:tav tm="100000">
                                          <p:val>
                                            <p:strVal val="0-ppt_h/2"/>
                                          </p:val>
                                        </p:tav>
                                      </p:tavLst>
                                    </p:anim>
                                    <p:set>
                                      <p:cBhvr>
                                        <p:cTn id="12" dur="1" fill="hold">
                                          <p:stCondLst>
                                            <p:cond delay="499"/>
                                          </p:stCondLst>
                                        </p:cTn>
                                        <p:tgtEl>
                                          <p:spTgt spid="54"/>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49"/>
                                        </p:tgtEl>
                                      </p:cBhvr>
                                    </p:animEffect>
                                    <p:animScale>
                                      <p:cBhvr>
                                        <p:cTn id="28" dur="375"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模板069.pptx"/>
</p:tagLst>
</file>

<file path=ppt/theme/theme1.xml><?xml version="1.0" encoding="utf-8"?>
<a:theme xmlns:a="http://schemas.openxmlformats.org/drawingml/2006/main" name="Office 主题​​">
  <a:themeElements>
    <a:clrScheme name="自定义 29">
      <a:dk1>
        <a:sysClr val="windowText" lastClr="000000"/>
      </a:dk1>
      <a:lt1>
        <a:sysClr val="window" lastClr="FFFFFF"/>
      </a:lt1>
      <a:dk2>
        <a:srgbClr val="435258"/>
      </a:dk2>
      <a:lt2>
        <a:srgbClr val="EEECE1"/>
      </a:lt2>
      <a:accent1>
        <a:srgbClr val="2A8FBD"/>
      </a:accent1>
      <a:accent2>
        <a:srgbClr val="C0504D"/>
      </a:accent2>
      <a:accent3>
        <a:srgbClr val="435258"/>
      </a:accent3>
      <a:accent4>
        <a:srgbClr val="1E6787"/>
      </a:accent4>
      <a:accent5>
        <a:srgbClr val="2A8FBD"/>
      </a:accent5>
      <a:accent6>
        <a:srgbClr val="E44860"/>
      </a:accent6>
      <a:hlink>
        <a:srgbClr val="E44860"/>
      </a:hlink>
      <a:folHlink>
        <a:srgbClr val="4352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2756</Words>
  <Application>Microsoft Office PowerPoint</Application>
  <PresentationFormat>全屏显示(4:3)</PresentationFormat>
  <Paragraphs>299</Paragraphs>
  <Slides>36</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Arial Unicode MS</vt:lpstr>
      <vt:lpstr>DejaVu Sans</vt:lpstr>
      <vt:lpstr>Helvetica Light</vt:lpstr>
      <vt:lpstr>Noto Sans CJK JP Regular</vt:lpstr>
      <vt:lpstr>等线</vt:lpstr>
      <vt:lpstr>华文琥珀</vt:lpstr>
      <vt:lpstr>宋体</vt:lpstr>
      <vt:lpstr>微软雅黑</vt:lpstr>
      <vt:lpstr>微软雅黑 Light</vt:lpstr>
      <vt:lpstr>Arial</vt:lpstr>
      <vt:lpstr>Broadway</vt:lpstr>
      <vt:lpstr>Calibri</vt:lpstr>
      <vt:lpstr>Gill Sans MT Condensed</vt:lpstr>
      <vt:lpstr>Gill Sans Ultra 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模板069.pptx</dc:title>
  <dc:subject/>
  <dc:creator/>
  <cp:keywords/>
  <dc:description/>
  <cp:lastModifiedBy/>
  <cp:revision>1</cp:revision>
  <dcterms:created xsi:type="dcterms:W3CDTF">2016-11-27T08:57:10Z</dcterms:created>
  <dcterms:modified xsi:type="dcterms:W3CDTF">2018-05-22T13:51:29Z</dcterms:modified>
  <cp:category/>
</cp:coreProperties>
</file>